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309" r:id="rId4"/>
    <p:sldId id="310" r:id="rId5"/>
    <p:sldId id="311" r:id="rId6"/>
    <p:sldId id="312" r:id="rId7"/>
    <p:sldId id="314" r:id="rId8"/>
    <p:sldId id="287" r:id="rId9"/>
    <p:sldId id="292" r:id="rId10"/>
    <p:sldId id="317" r:id="rId11"/>
    <p:sldId id="316" r:id="rId12"/>
    <p:sldId id="293" r:id="rId13"/>
    <p:sldId id="272" r:id="rId14"/>
    <p:sldId id="273" r:id="rId15"/>
    <p:sldId id="318" r:id="rId16"/>
    <p:sldId id="275" r:id="rId17"/>
    <p:sldId id="299" r:id="rId18"/>
    <p:sldId id="300" r:id="rId19"/>
  </p:sldIdLst>
  <p:sldSz cx="9144000" cy="6858000" type="screen4x3"/>
  <p:notesSz cx="6718300" cy="98552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807" autoAdjust="0"/>
  </p:normalViewPr>
  <p:slideViewPr>
    <p:cSldViewPr>
      <p:cViewPr>
        <p:scale>
          <a:sx n="70" d="100"/>
          <a:sy n="70" d="100"/>
        </p:scale>
        <p:origin x="-189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00\data\Track%20record%20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100\data\Track%20record%20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z="1600"/>
              <a:t>Emplois</a:t>
            </a:r>
            <a:r>
              <a:rPr lang="fr-FR" sz="1600" baseline="0"/>
              <a:t> accompagnés et suivis </a:t>
            </a:r>
            <a:endParaRPr lang="fr-FR" sz="16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933880100430488E-2"/>
          <c:y val="0.17212820710114818"/>
          <c:w val="0.76490266633613824"/>
          <c:h val="0.71472671779219776"/>
        </c:manualLayout>
      </c:layout>
      <c:lineChart>
        <c:grouping val="standard"/>
        <c:varyColors val="0"/>
        <c:ser>
          <c:idx val="0"/>
          <c:order val="0"/>
          <c:tx>
            <c:strRef>
              <c:f>'[Track record 2011.xlsx]Graph emplois'!$A$2</c:f>
              <c:strCache>
                <c:ptCount val="1"/>
                <c:pt idx="0">
                  <c:v>Objectif du partenariat Mairie de Paris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'[Track record 2011.xlsx]Graph emplois'!$B$1:$I$1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'[Track record 2011.xlsx]Graph emplois'!$B$2:$I$2</c:f>
              <c:numCache>
                <c:formatCode>General</c:formatCode>
                <c:ptCount val="8"/>
                <c:pt idx="0">
                  <c:v>100</c:v>
                </c:pt>
                <c:pt idx="1">
                  <c:v>200</c:v>
                </c:pt>
                <c:pt idx="2">
                  <c:v>320</c:v>
                </c:pt>
                <c:pt idx="3">
                  <c:v>400</c:v>
                </c:pt>
                <c:pt idx="4">
                  <c:v>480</c:v>
                </c:pt>
                <c:pt idx="5">
                  <c:v>560</c:v>
                </c:pt>
                <c:pt idx="6">
                  <c:v>640</c:v>
                </c:pt>
                <c:pt idx="7">
                  <c:v>720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'[Track record 2011.xlsx]Graph emplois'!$A$3</c:f>
              <c:strCache>
                <c:ptCount val="1"/>
                <c:pt idx="0">
                  <c:v>Réalisation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7777777777778657E-2"/>
                  <c:y val="-7.40740740740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444444444444502E-2"/>
                  <c:y val="-7.4074074074074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'[Track record 2011.xlsx]Graph emplois'!$B$1:$I$1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strCache>
            </c:strRef>
          </c:cat>
          <c:val>
            <c:numRef>
              <c:f>'[Track record 2011.xlsx]Graph emplois'!$B$3:$I$3</c:f>
              <c:numCache>
                <c:formatCode>General</c:formatCode>
                <c:ptCount val="8"/>
                <c:pt idx="0">
                  <c:v>127</c:v>
                </c:pt>
                <c:pt idx="1">
                  <c:v>219</c:v>
                </c:pt>
                <c:pt idx="2">
                  <c:v>450</c:v>
                </c:pt>
                <c:pt idx="3">
                  <c:v>546</c:v>
                </c:pt>
                <c:pt idx="4">
                  <c:v>668</c:v>
                </c:pt>
                <c:pt idx="5">
                  <c:v>912</c:v>
                </c:pt>
                <c:pt idx="6">
                  <c:v>1275</c:v>
                </c:pt>
                <c:pt idx="7">
                  <c:v>1692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6133632"/>
        <c:axId val="46134784"/>
      </c:lineChart>
      <c:catAx>
        <c:axId val="46133632"/>
        <c:scaling>
          <c:orientation val="minMax"/>
        </c:scaling>
        <c:delete val="0"/>
        <c:axPos val="b"/>
        <c:majorTickMark val="none"/>
        <c:minorTickMark val="none"/>
        <c:tickLblPos val="nextTo"/>
        <c:crossAx val="46134784"/>
        <c:crosses val="autoZero"/>
        <c:auto val="1"/>
        <c:lblAlgn val="ctr"/>
        <c:lblOffset val="100"/>
        <c:noMultiLvlLbl val="0"/>
      </c:catAx>
      <c:valAx>
        <c:axId val="461347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6133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973331548344112"/>
          <c:y val="0.31802029632289447"/>
          <c:w val="0.12580012735864182"/>
          <c:h val="0.49221130746278863"/>
        </c:manualLayout>
      </c:layout>
      <c:overlay val="0"/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Nombre</a:t>
            </a:r>
            <a:r>
              <a:rPr lang="fr-FR" baseline="0"/>
              <a:t> de membres PBA</a:t>
            </a:r>
            <a:endParaRPr lang="fr-FR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071741032370933E-2"/>
          <c:y val="0.19480351414406533"/>
          <c:w val="0.69348403324584462"/>
          <c:h val="0.6984758675998931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'[Track record 2011.xlsx]Graph nombre de membres'!$A$3</c:f>
              <c:strCache>
                <c:ptCount val="1"/>
                <c:pt idx="0">
                  <c:v>Membres Actifs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'[Track record 2011.xlsx]Graph nombre de membres'!$B$2:$I$2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'[Track record 2011.xlsx]Graph nombre de membres'!$B$3:$I$3</c:f>
              <c:numCache>
                <c:formatCode>General</c:formatCode>
                <c:ptCount val="8"/>
                <c:pt idx="0">
                  <c:v>16</c:v>
                </c:pt>
                <c:pt idx="1">
                  <c:v>36</c:v>
                </c:pt>
                <c:pt idx="2">
                  <c:v>64</c:v>
                </c:pt>
                <c:pt idx="3">
                  <c:v>119</c:v>
                </c:pt>
                <c:pt idx="4">
                  <c:v>124</c:v>
                </c:pt>
                <c:pt idx="5">
                  <c:v>123</c:v>
                </c:pt>
                <c:pt idx="6">
                  <c:v>119</c:v>
                </c:pt>
                <c:pt idx="7">
                  <c:v>132</c:v>
                </c:pt>
              </c:numCache>
            </c:numRef>
          </c:val>
        </c:ser>
        <c:ser>
          <c:idx val="1"/>
          <c:order val="1"/>
          <c:tx>
            <c:strRef>
              <c:f>'[Track record 2011.xlsx]Graph nombre de membres'!$A$4</c:f>
              <c:strCache>
                <c:ptCount val="1"/>
                <c:pt idx="0">
                  <c:v>Membres Honoraires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'[Track record 2011.xlsx]Graph nombre de membres'!$B$2:$I$2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'[Track record 2011.xlsx]Graph nombre de membres'!$B$4:$I$4</c:f>
              <c:numCache>
                <c:formatCode>General</c:formatCode>
                <c:ptCount val="8"/>
                <c:pt idx="5">
                  <c:v>3</c:v>
                </c:pt>
                <c:pt idx="6">
                  <c:v>14</c:v>
                </c:pt>
                <c:pt idx="7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47668608"/>
        <c:axId val="47678592"/>
        <c:axId val="0"/>
      </c:bar3DChart>
      <c:catAx>
        <c:axId val="4766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678592"/>
        <c:crosses val="autoZero"/>
        <c:auto val="1"/>
        <c:lblAlgn val="ctr"/>
        <c:lblOffset val="100"/>
        <c:noMultiLvlLbl val="0"/>
      </c:catAx>
      <c:valAx>
        <c:axId val="476785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7668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955577427821565"/>
          <c:y val="0.38150262467191631"/>
          <c:w val="0.2037775590551181"/>
          <c:h val="0.3711380869058064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2BA0DC-7722-43AC-82C6-E5245FD9ADD8}" type="doc">
      <dgm:prSet loTypeId="urn:microsoft.com/office/officeart/2005/8/layout/hChevron3" loCatId="process" qsTypeId="urn:microsoft.com/office/officeart/2005/8/quickstyle/simple1" qsCatId="simple" csTypeId="urn:microsoft.com/office/officeart/2005/8/colors/accent2_3" csCatId="accent2" phldr="1"/>
      <dgm:spPr/>
    </dgm:pt>
    <dgm:pt modelId="{E870520B-0405-4BCF-B40A-CBC482B0BBFA}">
      <dgm:prSet phldrT="[Texte]"/>
      <dgm:spPr/>
      <dgm:t>
        <a:bodyPr/>
        <a:lstStyle/>
        <a:p>
          <a:r>
            <a:rPr lang="fr-FR" dirty="0" smtClean="0"/>
            <a:t>Présélection</a:t>
          </a:r>
          <a:endParaRPr lang="fr-FR" dirty="0"/>
        </a:p>
      </dgm:t>
    </dgm:pt>
    <dgm:pt modelId="{9F73E744-8CDA-4CBE-81AD-DA9FB8EED79C}" type="parTrans" cxnId="{7245DA84-B657-48C2-AAF7-4339FD6FFED0}">
      <dgm:prSet/>
      <dgm:spPr/>
      <dgm:t>
        <a:bodyPr/>
        <a:lstStyle/>
        <a:p>
          <a:endParaRPr lang="fr-FR"/>
        </a:p>
      </dgm:t>
    </dgm:pt>
    <dgm:pt modelId="{97E4242A-06BE-45D9-8660-D184C717D436}" type="sibTrans" cxnId="{7245DA84-B657-48C2-AAF7-4339FD6FFED0}">
      <dgm:prSet/>
      <dgm:spPr/>
      <dgm:t>
        <a:bodyPr/>
        <a:lstStyle/>
        <a:p>
          <a:endParaRPr lang="fr-FR"/>
        </a:p>
      </dgm:t>
    </dgm:pt>
    <dgm:pt modelId="{9300E3CF-392D-4735-8ED9-C6E88A048327}">
      <dgm:prSet phldrT="[Texte]"/>
      <dgm:spPr/>
      <dgm:t>
        <a:bodyPr/>
        <a:lstStyle/>
        <a:p>
          <a:r>
            <a:rPr lang="fr-FR" dirty="0" smtClean="0"/>
            <a:t>Sélection instruction</a:t>
          </a:r>
          <a:endParaRPr lang="fr-FR" dirty="0"/>
        </a:p>
      </dgm:t>
    </dgm:pt>
    <dgm:pt modelId="{2FFF99A0-9052-46FF-876A-3D72735606CF}" type="parTrans" cxnId="{E879513D-89D4-4CDB-8248-F15DAFF43387}">
      <dgm:prSet/>
      <dgm:spPr/>
      <dgm:t>
        <a:bodyPr/>
        <a:lstStyle/>
        <a:p>
          <a:endParaRPr lang="fr-FR"/>
        </a:p>
      </dgm:t>
    </dgm:pt>
    <dgm:pt modelId="{D4A53516-6D30-4AD4-BB51-E6AA34D7BFD1}" type="sibTrans" cxnId="{E879513D-89D4-4CDB-8248-F15DAFF43387}">
      <dgm:prSet/>
      <dgm:spPr/>
      <dgm:t>
        <a:bodyPr/>
        <a:lstStyle/>
        <a:p>
          <a:endParaRPr lang="fr-FR"/>
        </a:p>
      </dgm:t>
    </dgm:pt>
    <dgm:pt modelId="{8130948F-D271-48F1-81D6-C6C0B2E7DF71}">
      <dgm:prSet phldrT="[Texte]"/>
      <dgm:spPr/>
      <dgm:t>
        <a:bodyPr/>
        <a:lstStyle/>
        <a:p>
          <a:r>
            <a:rPr lang="fr-FR" dirty="0" smtClean="0"/>
            <a:t> Sélection pendant </a:t>
          </a:r>
          <a:r>
            <a:rPr lang="fr-FR" dirty="0" err="1" smtClean="0"/>
            <a:t>Closing</a:t>
          </a:r>
          <a:endParaRPr lang="fr-FR" dirty="0"/>
        </a:p>
      </dgm:t>
    </dgm:pt>
    <dgm:pt modelId="{1F70BDAB-01C1-4AB2-A247-FD6FD5410C77}" type="parTrans" cxnId="{B31FCD4B-3F40-4493-A389-755D006F8273}">
      <dgm:prSet/>
      <dgm:spPr/>
      <dgm:t>
        <a:bodyPr/>
        <a:lstStyle/>
        <a:p>
          <a:endParaRPr lang="fr-FR"/>
        </a:p>
      </dgm:t>
    </dgm:pt>
    <dgm:pt modelId="{4C08647C-7155-41E1-A6D5-033EE2DC6757}" type="sibTrans" cxnId="{B31FCD4B-3F40-4493-A389-755D006F8273}">
      <dgm:prSet/>
      <dgm:spPr/>
      <dgm:t>
        <a:bodyPr/>
        <a:lstStyle/>
        <a:p>
          <a:endParaRPr lang="fr-FR"/>
        </a:p>
      </dgm:t>
    </dgm:pt>
    <dgm:pt modelId="{3A7335AB-B76F-453E-80CF-FCEDFF683ECA}">
      <dgm:prSet/>
      <dgm:spPr/>
      <dgm:t>
        <a:bodyPr/>
        <a:lstStyle/>
        <a:p>
          <a:r>
            <a:rPr lang="fr-FR" dirty="0" smtClean="0"/>
            <a:t>Suivi</a:t>
          </a:r>
          <a:endParaRPr lang="fr-FR" dirty="0"/>
        </a:p>
      </dgm:t>
    </dgm:pt>
    <dgm:pt modelId="{7721E27E-063F-4C11-83D7-6E092C2BBC25}" type="parTrans" cxnId="{388A705A-6669-4266-9F72-23E6327F1DE0}">
      <dgm:prSet/>
      <dgm:spPr/>
      <dgm:t>
        <a:bodyPr/>
        <a:lstStyle/>
        <a:p>
          <a:endParaRPr lang="fr-FR"/>
        </a:p>
      </dgm:t>
    </dgm:pt>
    <dgm:pt modelId="{356D9201-4205-44E9-A7B6-D2C7DEF7AE6F}" type="sibTrans" cxnId="{388A705A-6669-4266-9F72-23E6327F1DE0}">
      <dgm:prSet/>
      <dgm:spPr/>
      <dgm:t>
        <a:bodyPr/>
        <a:lstStyle/>
        <a:p>
          <a:endParaRPr lang="fr-FR"/>
        </a:p>
      </dgm:t>
    </dgm:pt>
    <dgm:pt modelId="{A3A62B6E-4455-4842-9249-6827DE391FBC}">
      <dgm:prSet/>
      <dgm:spPr/>
      <dgm:t>
        <a:bodyPr/>
        <a:lstStyle/>
        <a:p>
          <a:r>
            <a:rPr lang="fr-FR" dirty="0" smtClean="0"/>
            <a:t>Sélection après pitch</a:t>
          </a:r>
          <a:endParaRPr lang="fr-FR" dirty="0"/>
        </a:p>
      </dgm:t>
    </dgm:pt>
    <dgm:pt modelId="{3A540C53-1D60-4346-94FC-60789EC0D0BC}" type="parTrans" cxnId="{4CD6FEDD-EA43-4961-8450-EC8A724EB300}">
      <dgm:prSet/>
      <dgm:spPr/>
      <dgm:t>
        <a:bodyPr/>
        <a:lstStyle/>
        <a:p>
          <a:endParaRPr lang="fr-FR"/>
        </a:p>
      </dgm:t>
    </dgm:pt>
    <dgm:pt modelId="{EB045A40-D5B1-4278-BE55-9D13E15E041D}" type="sibTrans" cxnId="{4CD6FEDD-EA43-4961-8450-EC8A724EB300}">
      <dgm:prSet/>
      <dgm:spPr/>
      <dgm:t>
        <a:bodyPr/>
        <a:lstStyle/>
        <a:p>
          <a:endParaRPr lang="fr-FR"/>
        </a:p>
      </dgm:t>
    </dgm:pt>
    <dgm:pt modelId="{9F19C16D-7152-4471-AFB0-BC37EA21BDF9}">
      <dgm:prSet/>
      <dgm:spPr/>
      <dgm:t>
        <a:bodyPr/>
        <a:lstStyle/>
        <a:p>
          <a:r>
            <a:rPr lang="fr-FR" dirty="0" smtClean="0"/>
            <a:t>Sélection suite SP</a:t>
          </a:r>
          <a:endParaRPr lang="fr-FR" dirty="0"/>
        </a:p>
      </dgm:t>
    </dgm:pt>
    <dgm:pt modelId="{70803445-0845-46E8-815E-925544DEAC98}" type="parTrans" cxnId="{73A150D3-F75B-4B76-B34F-27E1553BCDA3}">
      <dgm:prSet/>
      <dgm:spPr/>
      <dgm:t>
        <a:bodyPr/>
        <a:lstStyle/>
        <a:p>
          <a:endParaRPr lang="fr-FR"/>
        </a:p>
      </dgm:t>
    </dgm:pt>
    <dgm:pt modelId="{D810F7AA-B69F-48BD-8BA6-F48C7413258B}" type="sibTrans" cxnId="{73A150D3-F75B-4B76-B34F-27E1553BCDA3}">
      <dgm:prSet/>
      <dgm:spPr/>
      <dgm:t>
        <a:bodyPr/>
        <a:lstStyle/>
        <a:p>
          <a:endParaRPr lang="fr-FR"/>
        </a:p>
      </dgm:t>
    </dgm:pt>
    <dgm:pt modelId="{3DE45B2D-1FF5-4335-B80E-0C01D27E5DA7}" type="pres">
      <dgm:prSet presAssocID="{B12BA0DC-7722-43AC-82C6-E5245FD9ADD8}" presName="Name0" presStyleCnt="0">
        <dgm:presLayoutVars>
          <dgm:dir/>
          <dgm:resizeHandles val="exact"/>
        </dgm:presLayoutVars>
      </dgm:prSet>
      <dgm:spPr/>
    </dgm:pt>
    <dgm:pt modelId="{47E46CC7-ACD5-43F6-AAD0-7784790FE413}" type="pres">
      <dgm:prSet presAssocID="{E870520B-0405-4BCF-B40A-CBC482B0BBFA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E95661-0E75-48A3-A148-DD45F1B3EC16}" type="pres">
      <dgm:prSet presAssocID="{97E4242A-06BE-45D9-8660-D184C717D436}" presName="parSpace" presStyleCnt="0"/>
      <dgm:spPr/>
    </dgm:pt>
    <dgm:pt modelId="{1FF7EEAD-5B8B-4F3E-B690-210CD0EBE193}" type="pres">
      <dgm:prSet presAssocID="{A3A62B6E-4455-4842-9249-6827DE391FBC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446D46-E98F-4DB3-A80A-2AFB39A1E1C5}" type="pres">
      <dgm:prSet presAssocID="{EB045A40-D5B1-4278-BE55-9D13E15E041D}" presName="parSpace" presStyleCnt="0"/>
      <dgm:spPr/>
    </dgm:pt>
    <dgm:pt modelId="{E04D822A-D998-42E5-86D6-AFB70EBD57F6}" type="pres">
      <dgm:prSet presAssocID="{9300E3CF-392D-4735-8ED9-C6E88A048327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6DF23D-086E-4F53-9319-51019B0B91C7}" type="pres">
      <dgm:prSet presAssocID="{D4A53516-6D30-4AD4-BB51-E6AA34D7BFD1}" presName="parSpace" presStyleCnt="0"/>
      <dgm:spPr/>
    </dgm:pt>
    <dgm:pt modelId="{154DC9B2-164D-4C47-BB6D-F2F32FB3E868}" type="pres">
      <dgm:prSet presAssocID="{9F19C16D-7152-4471-AFB0-BC37EA21BDF9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93A3BD-CD11-4DF1-84DB-1759A72CC165}" type="pres">
      <dgm:prSet presAssocID="{D810F7AA-B69F-48BD-8BA6-F48C7413258B}" presName="parSpace" presStyleCnt="0"/>
      <dgm:spPr/>
    </dgm:pt>
    <dgm:pt modelId="{AFCC1A4E-D1C7-4CDD-8B48-57A003B4A6A0}" type="pres">
      <dgm:prSet presAssocID="{8130948F-D271-48F1-81D6-C6C0B2E7DF71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1B7128-84EB-4A65-B331-9C596534FE3F}" type="pres">
      <dgm:prSet presAssocID="{4C08647C-7155-41E1-A6D5-033EE2DC6757}" presName="parSpace" presStyleCnt="0"/>
      <dgm:spPr/>
    </dgm:pt>
    <dgm:pt modelId="{3C28CC12-234A-4941-94BA-3B3E9961549B}" type="pres">
      <dgm:prSet presAssocID="{3A7335AB-B76F-453E-80CF-FCEDFF683ECA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FE51E20-1CA6-4938-96ED-77FD6FC1AA43}" type="presOf" srcId="{B12BA0DC-7722-43AC-82C6-E5245FD9ADD8}" destId="{3DE45B2D-1FF5-4335-B80E-0C01D27E5DA7}" srcOrd="0" destOrd="0" presId="urn:microsoft.com/office/officeart/2005/8/layout/hChevron3"/>
    <dgm:cxn modelId="{4CD6FEDD-EA43-4961-8450-EC8A724EB300}" srcId="{B12BA0DC-7722-43AC-82C6-E5245FD9ADD8}" destId="{A3A62B6E-4455-4842-9249-6827DE391FBC}" srcOrd="1" destOrd="0" parTransId="{3A540C53-1D60-4346-94FC-60789EC0D0BC}" sibTransId="{EB045A40-D5B1-4278-BE55-9D13E15E041D}"/>
    <dgm:cxn modelId="{7245DA84-B657-48C2-AAF7-4339FD6FFED0}" srcId="{B12BA0DC-7722-43AC-82C6-E5245FD9ADD8}" destId="{E870520B-0405-4BCF-B40A-CBC482B0BBFA}" srcOrd="0" destOrd="0" parTransId="{9F73E744-8CDA-4CBE-81AD-DA9FB8EED79C}" sibTransId="{97E4242A-06BE-45D9-8660-D184C717D436}"/>
    <dgm:cxn modelId="{B0A77CDF-21F0-458E-B339-2F3093170164}" type="presOf" srcId="{E870520B-0405-4BCF-B40A-CBC482B0BBFA}" destId="{47E46CC7-ACD5-43F6-AAD0-7784790FE413}" srcOrd="0" destOrd="0" presId="urn:microsoft.com/office/officeart/2005/8/layout/hChevron3"/>
    <dgm:cxn modelId="{388A705A-6669-4266-9F72-23E6327F1DE0}" srcId="{B12BA0DC-7722-43AC-82C6-E5245FD9ADD8}" destId="{3A7335AB-B76F-453E-80CF-FCEDFF683ECA}" srcOrd="5" destOrd="0" parTransId="{7721E27E-063F-4C11-83D7-6E092C2BBC25}" sibTransId="{356D9201-4205-44E9-A7B6-D2C7DEF7AE6F}"/>
    <dgm:cxn modelId="{1BBE6ED0-2267-4AD0-A2AA-03987383CE77}" type="presOf" srcId="{3A7335AB-B76F-453E-80CF-FCEDFF683ECA}" destId="{3C28CC12-234A-4941-94BA-3B3E9961549B}" srcOrd="0" destOrd="0" presId="urn:microsoft.com/office/officeart/2005/8/layout/hChevron3"/>
    <dgm:cxn modelId="{37B7F481-2A75-4FF8-BD0D-C1CCAB757D76}" type="presOf" srcId="{9300E3CF-392D-4735-8ED9-C6E88A048327}" destId="{E04D822A-D998-42E5-86D6-AFB70EBD57F6}" srcOrd="0" destOrd="0" presId="urn:microsoft.com/office/officeart/2005/8/layout/hChevron3"/>
    <dgm:cxn modelId="{F85C4D4D-5FB9-458D-997A-E78DA15BA295}" type="presOf" srcId="{9F19C16D-7152-4471-AFB0-BC37EA21BDF9}" destId="{154DC9B2-164D-4C47-BB6D-F2F32FB3E868}" srcOrd="0" destOrd="0" presId="urn:microsoft.com/office/officeart/2005/8/layout/hChevron3"/>
    <dgm:cxn modelId="{E879513D-89D4-4CDB-8248-F15DAFF43387}" srcId="{B12BA0DC-7722-43AC-82C6-E5245FD9ADD8}" destId="{9300E3CF-392D-4735-8ED9-C6E88A048327}" srcOrd="2" destOrd="0" parTransId="{2FFF99A0-9052-46FF-876A-3D72735606CF}" sibTransId="{D4A53516-6D30-4AD4-BB51-E6AA34D7BFD1}"/>
    <dgm:cxn modelId="{73A150D3-F75B-4B76-B34F-27E1553BCDA3}" srcId="{B12BA0DC-7722-43AC-82C6-E5245FD9ADD8}" destId="{9F19C16D-7152-4471-AFB0-BC37EA21BDF9}" srcOrd="3" destOrd="0" parTransId="{70803445-0845-46E8-815E-925544DEAC98}" sibTransId="{D810F7AA-B69F-48BD-8BA6-F48C7413258B}"/>
    <dgm:cxn modelId="{B31FCD4B-3F40-4493-A389-755D006F8273}" srcId="{B12BA0DC-7722-43AC-82C6-E5245FD9ADD8}" destId="{8130948F-D271-48F1-81D6-C6C0B2E7DF71}" srcOrd="4" destOrd="0" parTransId="{1F70BDAB-01C1-4AB2-A247-FD6FD5410C77}" sibTransId="{4C08647C-7155-41E1-A6D5-033EE2DC6757}"/>
    <dgm:cxn modelId="{C9E18599-D3B4-4851-A9E9-BBEBB47B1A60}" type="presOf" srcId="{8130948F-D271-48F1-81D6-C6C0B2E7DF71}" destId="{AFCC1A4E-D1C7-4CDD-8B48-57A003B4A6A0}" srcOrd="0" destOrd="0" presId="urn:microsoft.com/office/officeart/2005/8/layout/hChevron3"/>
    <dgm:cxn modelId="{3AA64D4F-1D15-4CCE-884E-127B50A92461}" type="presOf" srcId="{A3A62B6E-4455-4842-9249-6827DE391FBC}" destId="{1FF7EEAD-5B8B-4F3E-B690-210CD0EBE193}" srcOrd="0" destOrd="0" presId="urn:microsoft.com/office/officeart/2005/8/layout/hChevron3"/>
    <dgm:cxn modelId="{FDBB1E20-ED44-4880-A024-E8D20E514A80}" type="presParOf" srcId="{3DE45B2D-1FF5-4335-B80E-0C01D27E5DA7}" destId="{47E46CC7-ACD5-43F6-AAD0-7784790FE413}" srcOrd="0" destOrd="0" presId="urn:microsoft.com/office/officeart/2005/8/layout/hChevron3"/>
    <dgm:cxn modelId="{8032519D-75C6-48D9-BB88-5A6A5D19FE0A}" type="presParOf" srcId="{3DE45B2D-1FF5-4335-B80E-0C01D27E5DA7}" destId="{F3E95661-0E75-48A3-A148-DD45F1B3EC16}" srcOrd="1" destOrd="0" presId="urn:microsoft.com/office/officeart/2005/8/layout/hChevron3"/>
    <dgm:cxn modelId="{40E37D97-457B-40E5-9D6A-5E3D3F1E126A}" type="presParOf" srcId="{3DE45B2D-1FF5-4335-B80E-0C01D27E5DA7}" destId="{1FF7EEAD-5B8B-4F3E-B690-210CD0EBE193}" srcOrd="2" destOrd="0" presId="urn:microsoft.com/office/officeart/2005/8/layout/hChevron3"/>
    <dgm:cxn modelId="{5A532F77-2987-45E0-A516-610DCE9294BA}" type="presParOf" srcId="{3DE45B2D-1FF5-4335-B80E-0C01D27E5DA7}" destId="{DA446D46-E98F-4DB3-A80A-2AFB39A1E1C5}" srcOrd="3" destOrd="0" presId="urn:microsoft.com/office/officeart/2005/8/layout/hChevron3"/>
    <dgm:cxn modelId="{0AFCC9B8-D88D-4161-B30A-6322A5FE4DE6}" type="presParOf" srcId="{3DE45B2D-1FF5-4335-B80E-0C01D27E5DA7}" destId="{E04D822A-D998-42E5-86D6-AFB70EBD57F6}" srcOrd="4" destOrd="0" presId="urn:microsoft.com/office/officeart/2005/8/layout/hChevron3"/>
    <dgm:cxn modelId="{476CFE72-88AE-402B-85D2-59B38452D8FE}" type="presParOf" srcId="{3DE45B2D-1FF5-4335-B80E-0C01D27E5DA7}" destId="{F86DF23D-086E-4F53-9319-51019B0B91C7}" srcOrd="5" destOrd="0" presId="urn:microsoft.com/office/officeart/2005/8/layout/hChevron3"/>
    <dgm:cxn modelId="{9D3F7141-5141-405F-9991-C4C5C291208B}" type="presParOf" srcId="{3DE45B2D-1FF5-4335-B80E-0C01D27E5DA7}" destId="{154DC9B2-164D-4C47-BB6D-F2F32FB3E868}" srcOrd="6" destOrd="0" presId="urn:microsoft.com/office/officeart/2005/8/layout/hChevron3"/>
    <dgm:cxn modelId="{7261B601-648A-44F4-9BC9-0AB343F960BA}" type="presParOf" srcId="{3DE45B2D-1FF5-4335-B80E-0C01D27E5DA7}" destId="{F393A3BD-CD11-4DF1-84DB-1759A72CC165}" srcOrd="7" destOrd="0" presId="urn:microsoft.com/office/officeart/2005/8/layout/hChevron3"/>
    <dgm:cxn modelId="{EF5ECBF6-3600-45CC-9751-0C7B14D74F5E}" type="presParOf" srcId="{3DE45B2D-1FF5-4335-B80E-0C01D27E5DA7}" destId="{AFCC1A4E-D1C7-4CDD-8B48-57A003B4A6A0}" srcOrd="8" destOrd="0" presId="urn:microsoft.com/office/officeart/2005/8/layout/hChevron3"/>
    <dgm:cxn modelId="{1FFF5918-EE54-4EFE-9934-C32D6AD97A79}" type="presParOf" srcId="{3DE45B2D-1FF5-4335-B80E-0C01D27E5DA7}" destId="{3E1B7128-84EB-4A65-B331-9C596534FE3F}" srcOrd="9" destOrd="0" presId="urn:microsoft.com/office/officeart/2005/8/layout/hChevron3"/>
    <dgm:cxn modelId="{7EF46BA1-06DD-4FE1-BB1C-A7C9FB247697}" type="presParOf" srcId="{3DE45B2D-1FF5-4335-B80E-0C01D27E5DA7}" destId="{3C28CC12-234A-4941-94BA-3B3E9961549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E46CC7-ACD5-43F6-AAD0-7784790FE413}">
      <dsp:nvSpPr>
        <dsp:cNvPr id="0" name=""/>
        <dsp:cNvSpPr/>
      </dsp:nvSpPr>
      <dsp:spPr>
        <a:xfrm>
          <a:off x="984" y="109530"/>
          <a:ext cx="1612585" cy="645034"/>
        </a:xfrm>
        <a:prstGeom prst="homePlate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Présélection</a:t>
          </a:r>
          <a:endParaRPr lang="fr-FR" sz="1300" kern="1200" dirty="0"/>
        </a:p>
      </dsp:txBody>
      <dsp:txXfrm>
        <a:off x="984" y="109530"/>
        <a:ext cx="1451327" cy="645034"/>
      </dsp:txXfrm>
    </dsp:sp>
    <dsp:sp modelId="{1FF7EEAD-5B8B-4F3E-B690-210CD0EBE193}">
      <dsp:nvSpPr>
        <dsp:cNvPr id="0" name=""/>
        <dsp:cNvSpPr/>
      </dsp:nvSpPr>
      <dsp:spPr>
        <a:xfrm>
          <a:off x="1291052" y="109530"/>
          <a:ext cx="1612585" cy="645034"/>
        </a:xfrm>
        <a:prstGeom prst="chevron">
          <a:avLst/>
        </a:prstGeom>
        <a:solidFill>
          <a:schemeClr val="accent2">
            <a:shade val="80000"/>
            <a:hueOff val="-7174"/>
            <a:satOff val="-805"/>
            <a:lumOff val="51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Sélection après pitch</a:t>
          </a:r>
          <a:endParaRPr lang="fr-FR" sz="1300" kern="1200" dirty="0"/>
        </a:p>
      </dsp:txBody>
      <dsp:txXfrm>
        <a:off x="1613569" y="109530"/>
        <a:ext cx="967551" cy="645034"/>
      </dsp:txXfrm>
    </dsp:sp>
    <dsp:sp modelId="{E04D822A-D998-42E5-86D6-AFB70EBD57F6}">
      <dsp:nvSpPr>
        <dsp:cNvPr id="0" name=""/>
        <dsp:cNvSpPr/>
      </dsp:nvSpPr>
      <dsp:spPr>
        <a:xfrm>
          <a:off x="2581121" y="109530"/>
          <a:ext cx="1612585" cy="645034"/>
        </a:xfrm>
        <a:prstGeom prst="chevron">
          <a:avLst/>
        </a:prstGeom>
        <a:solidFill>
          <a:schemeClr val="accent2">
            <a:shade val="80000"/>
            <a:hueOff val="-14349"/>
            <a:satOff val="-1610"/>
            <a:lumOff val="102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Sélection instruction</a:t>
          </a:r>
          <a:endParaRPr lang="fr-FR" sz="1300" kern="1200" dirty="0"/>
        </a:p>
      </dsp:txBody>
      <dsp:txXfrm>
        <a:off x="2903638" y="109530"/>
        <a:ext cx="967551" cy="645034"/>
      </dsp:txXfrm>
    </dsp:sp>
    <dsp:sp modelId="{154DC9B2-164D-4C47-BB6D-F2F32FB3E868}">
      <dsp:nvSpPr>
        <dsp:cNvPr id="0" name=""/>
        <dsp:cNvSpPr/>
      </dsp:nvSpPr>
      <dsp:spPr>
        <a:xfrm>
          <a:off x="3871189" y="109530"/>
          <a:ext cx="1612585" cy="645034"/>
        </a:xfrm>
        <a:prstGeom prst="chevron">
          <a:avLst/>
        </a:prstGeom>
        <a:solidFill>
          <a:schemeClr val="accent2">
            <a:shade val="80000"/>
            <a:hueOff val="-21523"/>
            <a:satOff val="-2414"/>
            <a:lumOff val="154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Sélection suite SP</a:t>
          </a:r>
          <a:endParaRPr lang="fr-FR" sz="1300" kern="1200" dirty="0"/>
        </a:p>
      </dsp:txBody>
      <dsp:txXfrm>
        <a:off x="4193706" y="109530"/>
        <a:ext cx="967551" cy="645034"/>
      </dsp:txXfrm>
    </dsp:sp>
    <dsp:sp modelId="{AFCC1A4E-D1C7-4CDD-8B48-57A003B4A6A0}">
      <dsp:nvSpPr>
        <dsp:cNvPr id="0" name=""/>
        <dsp:cNvSpPr/>
      </dsp:nvSpPr>
      <dsp:spPr>
        <a:xfrm>
          <a:off x="5161257" y="109530"/>
          <a:ext cx="1612585" cy="645034"/>
        </a:xfrm>
        <a:prstGeom prst="chevron">
          <a:avLst/>
        </a:prstGeom>
        <a:solidFill>
          <a:schemeClr val="accent2">
            <a:shade val="80000"/>
            <a:hueOff val="-28698"/>
            <a:satOff val="-3219"/>
            <a:lumOff val="205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 Sélection pendant </a:t>
          </a:r>
          <a:r>
            <a:rPr lang="fr-FR" sz="1300" kern="1200" dirty="0" err="1" smtClean="0"/>
            <a:t>Closing</a:t>
          </a:r>
          <a:endParaRPr lang="fr-FR" sz="1300" kern="1200" dirty="0"/>
        </a:p>
      </dsp:txBody>
      <dsp:txXfrm>
        <a:off x="5483774" y="109530"/>
        <a:ext cx="967551" cy="645034"/>
      </dsp:txXfrm>
    </dsp:sp>
    <dsp:sp modelId="{3C28CC12-234A-4941-94BA-3B3E9961549B}">
      <dsp:nvSpPr>
        <dsp:cNvPr id="0" name=""/>
        <dsp:cNvSpPr/>
      </dsp:nvSpPr>
      <dsp:spPr>
        <a:xfrm>
          <a:off x="6451326" y="109530"/>
          <a:ext cx="1612585" cy="645034"/>
        </a:xfrm>
        <a:prstGeom prst="chevron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Suivi</a:t>
          </a:r>
          <a:endParaRPr lang="fr-FR" sz="1300" kern="1200" dirty="0"/>
        </a:p>
      </dsp:txBody>
      <dsp:txXfrm>
        <a:off x="6773843" y="109530"/>
        <a:ext cx="967551" cy="645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E737C1-922D-43EC-941C-DACFC17703EC}" type="datetimeFigureOut">
              <a:rPr lang="fr-FR"/>
              <a:pPr>
                <a:defRPr/>
              </a:pPr>
              <a:t>26/01/2012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440CD2-B1B0-4BE2-9FB1-954CF5749B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66530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01CA0A-C8BB-4BD4-A866-8D7A271E7911}" type="datetimeFigureOut">
              <a:rPr lang="fr-FR"/>
              <a:pPr>
                <a:defRPr/>
              </a:pPr>
              <a:t>26/01/2012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1513" y="4681538"/>
            <a:ext cx="5375275" cy="4433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05238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37C2D7-CC3A-4C9C-82CC-FC0B3E7759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81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2532" name="Espace réservé de l'en-tête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  <p:sp>
        <p:nvSpPr>
          <p:cNvPr id="22533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05A635-B5F9-4CAA-A75B-DD45985F0DB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2A5BFB-7373-4D38-A753-49AE6D1CBD4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 smtClean="0"/>
          </a:p>
        </p:txBody>
      </p:sp>
      <p:sp>
        <p:nvSpPr>
          <p:cNvPr id="34821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670871-B735-421A-ABFE-82A7B239ABA8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fr-FR" smtClean="0"/>
          </a:p>
        </p:txBody>
      </p:sp>
      <p:sp>
        <p:nvSpPr>
          <p:cNvPr id="39941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561316-1BAF-4B12-871F-723C5189E251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fr-FR" smtClean="0"/>
          </a:p>
        </p:txBody>
      </p:sp>
      <p:sp>
        <p:nvSpPr>
          <p:cNvPr id="39941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444389-1BC3-4941-80EB-BD60FAC4EAF2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smtClean="0"/>
          </a:p>
        </p:txBody>
      </p:sp>
      <p:sp>
        <p:nvSpPr>
          <p:cNvPr id="28677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0E12FA-DF09-45E2-822D-D519951DC7C0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 smtClean="0"/>
          </a:p>
        </p:txBody>
      </p:sp>
      <p:sp>
        <p:nvSpPr>
          <p:cNvPr id="31749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8012B5-AF9D-4D1F-8ECC-87DE2AEE2F67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 smtClean="0"/>
          </a:p>
        </p:txBody>
      </p:sp>
      <p:sp>
        <p:nvSpPr>
          <p:cNvPr id="32773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2A5BFB-7373-4D38-A753-49AE6D1CBD45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 smtClean="0"/>
          </a:p>
        </p:txBody>
      </p:sp>
      <p:sp>
        <p:nvSpPr>
          <p:cNvPr id="34821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FDEC45-936B-482C-9FB9-330190C9024F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 smtClean="0"/>
          </a:p>
        </p:txBody>
      </p:sp>
      <p:sp>
        <p:nvSpPr>
          <p:cNvPr id="39941" name="Espace réservé de l'en-tête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54FC9-BCA6-4E48-B24D-B6BB144085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D1D1-B6C9-4E2D-9DC3-11608AC425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9884-376D-4828-BFE6-D845050930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401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712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9069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660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998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092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87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2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AF26-3FC7-4771-AE6B-C25677C56D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175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335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77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F8E4-FB94-4CD2-8356-51075E3547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64222-8FB5-420F-B7E6-0DA00169B6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0EEBD-90C4-4767-A041-84836C1A87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29534-CF40-4C44-A38D-DD473D1971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09D46-3C9C-4493-8615-C2FD81395E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BB4C-6638-4661-9FF6-ED8814D498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30/03/2011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AD3AE-B9BA-42A4-ACE1-FD29ACE6EB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dirty="0" smtClean="0"/>
              <a:t>26/01/2012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14D0CA-3F66-4453-A9D9-2E297D5CE0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83CA2-A184-4190-8CC0-8EBF8D813ED3}" type="datetimeFigureOut">
              <a:rPr lang="fr-FR" smtClean="0"/>
              <a:t>26/01/2012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E1A7F-3432-43BA-A6BF-EBAF392491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56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12424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 Business Angels et </a:t>
            </a:r>
            <a:b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Paris Business Angels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50"/>
            <a:ext cx="6343650" cy="1614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Georges Viglietti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Délégué Général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 26 janvier 2012</a:t>
            </a:r>
            <a:endParaRPr lang="fr-FR" sz="28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38" y="0"/>
            <a:ext cx="5688012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à coins arrondis 6"/>
          <p:cNvSpPr/>
          <p:nvPr/>
        </p:nvSpPr>
        <p:spPr>
          <a:xfrm>
            <a:off x="571500" y="1643063"/>
            <a:ext cx="8286750" cy="10658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2056" name="Imag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07" y="5634038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Image 9"/>
          <p:cNvPicPr>
            <a:picLocks noChangeAspect="1" noChangeArrowheads="1"/>
          </p:cNvPicPr>
          <p:nvPr/>
        </p:nvPicPr>
        <p:blipFill>
          <a:blip r:embed="rId5" cstate="print"/>
          <a:srcRect t="18889" r="75053" b="33888"/>
          <a:stretch>
            <a:fillRect/>
          </a:stretch>
        </p:blipFill>
        <p:spPr bwMode="auto">
          <a:xfrm>
            <a:off x="0" y="6000750"/>
            <a:ext cx="192881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" descr="\\D6tfz42j\shareddocs\Communication et evenements\logos\eba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5542" y="6280096"/>
            <a:ext cx="24511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3" descr="C:\Documents and Settings\PBA1\Bureau\réseau membr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73950" y="4971553"/>
            <a:ext cx="1239838" cy="1195388"/>
          </a:xfrm>
          <a:prstGeom prst="rect">
            <a:avLst/>
          </a:prstGeom>
          <a:noFill/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54FC9-BCA6-4E48-B24D-B6BB14408521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pic>
        <p:nvPicPr>
          <p:cNvPr id="11" name="Image 10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35" y="6396230"/>
            <a:ext cx="1657232" cy="3870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Critères </a:t>
            </a: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sélection</a:t>
            </a: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484784"/>
            <a:ext cx="8507288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Etre 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implanté dans la région IDF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Qualité de l’équipe de direction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Avoir un projet de développement crédible et innovant et un avantage concurrentiel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Avoir fait la preuve du concept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Besoin de financement compris entre 50 et 800K€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Valorisation raisonnable (&lt;2M€)</a:t>
            </a:r>
          </a:p>
          <a:p>
            <a:pPr marL="487363" lvl="2" eaLnBrk="1" hangingPunct="1">
              <a:lnSpc>
                <a:spcPct val="150000"/>
              </a:lnSpc>
              <a:spcBef>
                <a:spcPct val="0"/>
              </a:spcBef>
              <a:defRPr/>
            </a:pPr>
            <a:endParaRPr lang="fr-FR" sz="1800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pic>
        <p:nvPicPr>
          <p:cNvPr id="7" name="Picture 34" descr="LgoPBA 2007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4049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796925"/>
          </a:xfrm>
        </p:spPr>
        <p:txBody>
          <a:bodyPr/>
          <a:lstStyle/>
          <a:p>
            <a:r>
              <a:rPr lang="fr-FR" sz="3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Investissements 2011</a:t>
            </a:r>
            <a:endParaRPr lang="fr-FR" sz="3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4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ZoneTexte 10"/>
          <p:cNvSpPr txBox="1">
            <a:spLocks noChangeArrowheads="1"/>
          </p:cNvSpPr>
          <p:nvPr/>
        </p:nvSpPr>
        <p:spPr bwMode="auto">
          <a:xfrm>
            <a:off x="500063" y="1484784"/>
            <a:ext cx="84296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200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Montant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processus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PBA (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15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sociétés):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	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	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2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438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M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€</a:t>
            </a:r>
          </a:p>
          <a:p>
            <a:pPr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 Montant total levé : 				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4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606 M€</a:t>
            </a:r>
          </a:p>
          <a:p>
            <a:pPr>
              <a:buFont typeface="Arial" charset="0"/>
              <a:buChar char="•"/>
            </a:pP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 Montant tours de refinancement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(6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sociétés):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	1,115 M€</a:t>
            </a: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 Montant total levé :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				2,200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M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€</a:t>
            </a:r>
          </a:p>
          <a:p>
            <a:pPr>
              <a:buFont typeface="Arial" charset="0"/>
              <a:buChar char="•"/>
            </a:pPr>
            <a:endParaRPr lang="fr-FR" sz="2200" b="1" dirty="0" smtClean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 7 sociétés financés à 100% par PBA           	1,362 M€</a:t>
            </a: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 Autres financeurs  : réseaux et SIBA de Business Angels, Business Angels privés et fonds d’investissement.</a:t>
            </a:r>
          </a:p>
          <a:p>
            <a:endParaRPr lang="fr-FR" sz="2000" dirty="0">
              <a:solidFill>
                <a:srgbClr val="254061"/>
              </a:solidFill>
              <a:cs typeface="Arial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Emplois accompagnés et suivis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83568" y="5229200"/>
            <a:ext cx="785812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83 sociétés </a:t>
            </a:r>
            <a:r>
              <a:rPr lang="fr-FR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financées </a:t>
            </a:r>
            <a:r>
              <a:rPr lang="fr-FR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pour </a:t>
            </a:r>
            <a:r>
              <a:rPr lang="fr-FR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 total d’emplois accompagnés et suivis en </a:t>
            </a:r>
            <a:r>
              <a:rPr lang="fr-FR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2011 </a:t>
            </a:r>
            <a:r>
              <a:rPr lang="fr-FR" sz="2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fr-FR" sz="2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1 692. (64)</a:t>
            </a:r>
            <a:endParaRPr lang="fr-FR" sz="2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7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à coins arrondis 13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1434040030"/>
              </p:ext>
            </p:extLst>
          </p:nvPr>
        </p:nvGraphicFramePr>
        <p:xfrm>
          <a:off x="683569" y="1071564"/>
          <a:ext cx="7858124" cy="415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Membres de Paris Business Angels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539552" y="4725144"/>
            <a:ext cx="78581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200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Stabilisation du nombre de membres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 actifs </a:t>
            </a: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19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départs et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37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arrivées </a:t>
            </a:r>
            <a:endParaRPr lang="fr-FR" sz="2200" b="1" dirty="0" smtClean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19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membres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honoraires</a:t>
            </a:r>
            <a:endParaRPr lang="fr-FR" sz="2200" b="1" dirty="0">
              <a:solidFill>
                <a:srgbClr val="254061"/>
              </a:solidFill>
              <a:cs typeface="Arial" charset="0"/>
            </a:endParaRPr>
          </a:p>
        </p:txBody>
      </p:sp>
      <p:pic>
        <p:nvPicPr>
          <p:cNvPr id="14341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à coins arrondis 13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10" name="Graphique 9"/>
          <p:cNvGraphicFramePr/>
          <p:nvPr>
            <p:extLst>
              <p:ext uri="{D42A27DB-BD31-4B8C-83A1-F6EECF244321}">
                <p14:modId xmlns:p14="http://schemas.microsoft.com/office/powerpoint/2010/main" val="2428916302"/>
              </p:ext>
            </p:extLst>
          </p:nvPr>
        </p:nvGraphicFramePr>
        <p:xfrm>
          <a:off x="1187624" y="1337320"/>
          <a:ext cx="7056784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Profils des Business Angels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484784"/>
            <a:ext cx="82296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6088" lvl="1" indent="-446088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Entre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27 et 82 ans (moyenne 55 ans)</a:t>
            </a:r>
          </a:p>
          <a:p>
            <a:pPr marL="446088" lvl="1" indent="-446088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95% de formation supérieure, dont 70% d’écoles d’ingénieurs ou commerce</a:t>
            </a:r>
          </a:p>
          <a:p>
            <a:pPr marL="446088" lvl="1" indent="-446088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40% entrepreneurs en activité ou ancien entrepreneur</a:t>
            </a:r>
          </a:p>
          <a:p>
            <a:pPr marL="446088" lvl="1" indent="-446088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20% consultant en activité</a:t>
            </a:r>
          </a:p>
          <a:p>
            <a:pPr marL="446088" lvl="1" indent="-446088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tabLst>
                <a:tab pos="361950" algn="l"/>
              </a:tabLst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7% </a:t>
            </a: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femmes</a:t>
            </a:r>
            <a:endParaRPr lang="fr-FR" sz="2200" b="1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pic>
        <p:nvPicPr>
          <p:cNvPr id="7" name="Picture 34" descr="LgoPBA 2007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313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Actions et évènements 2011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ZoneTexte 8"/>
          <p:cNvSpPr txBox="1">
            <a:spLocks noChangeArrowheads="1"/>
          </p:cNvSpPr>
          <p:nvPr/>
        </p:nvSpPr>
        <p:spPr bwMode="auto">
          <a:xfrm>
            <a:off x="642938" y="1628800"/>
            <a:ext cx="8105526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400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1 session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de 3 séances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d’intégration </a:t>
            </a: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 lvl="1"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Séance 1 : Le BA et son environnement</a:t>
            </a:r>
          </a:p>
          <a:p>
            <a:pPr lvl="1"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Séance 2 : L’analyse et l’instruction des dossiers</a:t>
            </a:r>
          </a:p>
          <a:p>
            <a:pPr lvl="1"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Séance 3 : La négociation, la réalisation de transactions, le suivi et l’accompagnement de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l’investissement</a:t>
            </a:r>
          </a:p>
          <a:p>
            <a:pPr lvl="1">
              <a:buFont typeface="Arial" charset="0"/>
              <a:buChar char="•"/>
            </a:pP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 Rencontres PBA avec ses entreprises (17 juin 2011)</a:t>
            </a:r>
          </a:p>
          <a:p>
            <a:endParaRPr lang="fr-FR" sz="2200" b="1" dirty="0" smtClean="0">
              <a:solidFill>
                <a:srgbClr val="254061"/>
              </a:solidFill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 Trophée France Angels du « réseau confirmé »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L'équipe de permanents</a:t>
            </a:r>
            <a:b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Missions et Projets</a:t>
            </a: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484784"/>
            <a:ext cx="8229600" cy="388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Relations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avec les entrepreneurs </a:t>
            </a:r>
            <a:endParaRPr lang="fr-FR" sz="2200" b="1" dirty="0" smtClean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élection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des dossiers pour l’Elevator Pitch, </a:t>
            </a:r>
          </a:p>
          <a:p>
            <a:pPr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Liaisons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avec les pépinières et incubateurs, </a:t>
            </a:r>
          </a:p>
          <a:p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Organisations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des séances de présentation de dossiers - Gestion du système </a:t>
            </a: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d’information</a:t>
            </a:r>
            <a:endParaRPr lang="fr-FR" sz="2200" b="1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Relations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avec les Business Angels candidats</a:t>
            </a:r>
          </a:p>
          <a:p>
            <a:pPr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Contacts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et informations régulières avec les </a:t>
            </a: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membres</a:t>
            </a:r>
            <a:endParaRPr lang="fr-FR" sz="2200" b="1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  <a:p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Organisation des évènements </a:t>
            </a: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: soirée des 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rencontres PBA </a:t>
            </a: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avec ses entreprises, semaine des Business Angels, salon des entrepreneurs</a:t>
            </a:r>
            <a:endParaRPr lang="fr-FR" sz="2200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pic>
        <p:nvPicPr>
          <p:cNvPr id="7" name="Picture 34" descr="LgoPBA 2007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692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Partenariat </a:t>
            </a: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ESSEC 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ALUMNI BA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ZoneTexte 8"/>
          <p:cNvSpPr txBox="1">
            <a:spLocks noChangeArrowheads="1"/>
          </p:cNvSpPr>
          <p:nvPr/>
        </p:nvSpPr>
        <p:spPr bwMode="auto">
          <a:xfrm>
            <a:off x="642938" y="1357313"/>
            <a:ext cx="8072437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Objectifs</a:t>
            </a:r>
          </a:p>
          <a:p>
            <a:pPr marL="742950" lvl="1" indent="-285750">
              <a:spcBef>
                <a:spcPts val="600"/>
              </a:spcBef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Elargir notre deal flow</a:t>
            </a:r>
          </a:p>
          <a:p>
            <a:pPr marL="742950" lvl="1" indent="-285750">
              <a:spcBef>
                <a:spcPts val="600"/>
              </a:spcBef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Augmenter le nombre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d’investisseurs</a:t>
            </a:r>
          </a:p>
          <a:p>
            <a:pPr lvl="1">
              <a:spcBef>
                <a:spcPts val="600"/>
              </a:spcBef>
            </a:pPr>
            <a:endParaRPr lang="fr-FR" sz="2200" b="1" dirty="0">
              <a:solidFill>
                <a:srgbClr val="254061"/>
              </a:solidFill>
              <a:cs typeface="Arial" charset="0"/>
            </a:endParaRP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Moyens</a:t>
            </a:r>
          </a:p>
          <a:p>
            <a:pPr marL="742950" lvl="1" indent="-285750">
              <a:spcBef>
                <a:spcPts val="600"/>
              </a:spcBef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Partager notre processus</a:t>
            </a:r>
          </a:p>
          <a:p>
            <a:pPr marL="742950" lvl="1" indent="-285750">
              <a:spcBef>
                <a:spcPts val="600"/>
              </a:spcBef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Synergie de moyens (salles de réunion)</a:t>
            </a:r>
          </a:p>
          <a:p>
            <a:pPr>
              <a:spcBef>
                <a:spcPts val="600"/>
              </a:spcBef>
              <a:buFont typeface="Arial" charset="0"/>
              <a:buChar char="•"/>
            </a:pPr>
            <a:endParaRPr lang="fr-FR" sz="2200" b="1" dirty="0">
              <a:solidFill>
                <a:srgbClr val="254061"/>
              </a:solidFill>
              <a:cs typeface="Arial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2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Chaine de Financement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4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8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  <p:pic>
        <p:nvPicPr>
          <p:cNvPr id="9" name="Image 8" descr="Image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1556792"/>
            <a:ext cx="8483317" cy="414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5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Qui </a:t>
            </a: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sont les Business Angels</a:t>
            </a: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484784"/>
            <a:ext cx="8229600" cy="442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des 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Personnes Physiques qui investissent une partie de leur épargne personnelle au capital de jeunes entreprises non-cotées à potentiel de croissance  (</a:t>
            </a:r>
            <a:r>
              <a:rPr lang="fr-FR" sz="2200" u="sng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Investissement Privé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2200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Ils les accompagnent </a:t>
            </a: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les aident à réussir leur premières années de « décollage », en </a:t>
            </a: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mettant 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à leur disposition  leur expérience et leurs réseaux personnels. (</a:t>
            </a:r>
            <a:r>
              <a:rPr lang="fr-FR" sz="2200" u="sng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Bénévolat, Expérience Business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fr-FR" sz="2200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Ils sont prêts à attendre le temps nécessaire pour sortir du capital, avant de récupérer leur mise assortie éventuellement d’une plus </a:t>
            </a: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value.</a:t>
            </a:r>
            <a:endParaRPr lang="fr-FR" sz="2200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pic>
        <p:nvPicPr>
          <p:cNvPr id="7" name="Picture 34" descr="LgoPBA 2007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7751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Motivations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484784"/>
            <a:ext cx="8229600" cy="30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lvl="1" indent="-45085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Goût de l’entreprise</a:t>
            </a:r>
          </a:p>
          <a:p>
            <a:pPr marL="450850" lvl="1" indent="-45085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Entrepreneurs par procuration</a:t>
            </a:r>
          </a:p>
          <a:p>
            <a:pPr marL="450850" lvl="1" indent="-45085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Désir de rendre à la Société ce qu’elle leur a donné</a:t>
            </a:r>
          </a:p>
          <a:p>
            <a:pPr marL="450850" lvl="1" indent="-45085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Alternative à des placements plus impersonnels </a:t>
            </a:r>
          </a:p>
          <a:p>
            <a:pPr marL="450850" lvl="1" indent="-450850" eaLnBrk="1" hangingPunct="1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Déduction fiscale ISF et/ou IRPP (effet d’aubaine)</a:t>
            </a:r>
          </a:p>
          <a:p>
            <a:pPr>
              <a:buFont typeface="Arial" charset="0"/>
              <a:buChar char="•"/>
            </a:pPr>
            <a:endParaRPr lang="fr-FR" sz="2400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pic>
        <p:nvPicPr>
          <p:cNvPr id="7" name="Picture 34" descr="LgoPBA 2007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87751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 </a:t>
            </a: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Business Angels en réseau</a:t>
            </a: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484784"/>
            <a:ext cx="8229600" cy="3076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Démarche </a:t>
            </a: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à plusieurs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Confiance partagée entre investisseurs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Bénéfice d’expériences professionnelles</a:t>
            </a:r>
          </a:p>
          <a:p>
            <a:pPr marL="0" lvl="1" indent="0" eaLnBrk="1" hangingPunct="1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complémentaires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261938" algn="l"/>
              </a:tabLst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Expériences cumulées des investissements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tabLst>
                <a:tab pos="261938" algn="l"/>
              </a:tabLst>
              <a:defRPr/>
            </a:pPr>
            <a:r>
              <a:rPr lang="fr-FR" sz="2200" b="1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Accès à de multiples opportunités </a:t>
            </a:r>
            <a:r>
              <a:rPr lang="fr-FR" sz="2200" b="1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d’investissement</a:t>
            </a:r>
            <a:endParaRPr lang="fr-FR" sz="2200" b="1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7" name="Picture 34" descr="LgoPBA 2007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955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 </a:t>
            </a: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Business Angels en réseau</a:t>
            </a:r>
          </a:p>
        </p:txBody>
      </p:sp>
      <p:sp>
        <p:nvSpPr>
          <p:cNvPr id="5" name="Espace réservé du contenu 4"/>
          <p:cNvSpPr>
            <a:spLocks noGrp="1" noChangeArrowheads="1"/>
          </p:cNvSpPr>
          <p:nvPr>
            <p:ph idx="1"/>
          </p:nvPr>
        </p:nvSpPr>
        <p:spPr bwMode="auto">
          <a:xfrm>
            <a:off x="457200" y="1484784"/>
            <a:ext cx="8507288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21 </a:t>
            </a: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réseaux  dont 11 avec SIBA associées</a:t>
            </a:r>
          </a:p>
          <a:p>
            <a:pPr marL="487363" lvl="2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18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10 Géographiques (départements)</a:t>
            </a:r>
          </a:p>
          <a:p>
            <a:pPr marL="487363" lvl="2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18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  5 Thématiques (Angels Santé, DDIDF, </a:t>
            </a:r>
            <a:r>
              <a:rPr lang="fr-FR" sz="1800" dirty="0" err="1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CleanTech</a:t>
            </a:r>
            <a:r>
              <a:rPr lang="fr-FR" sz="18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, IT Angels, </a:t>
            </a:r>
            <a:r>
              <a:rPr lang="fr-FR" sz="18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Seed4Soft</a:t>
            </a:r>
            <a:r>
              <a:rPr lang="fr-FR" sz="18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487363" lvl="2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18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  5 Anciens élèves d’écoles (XMP, ENSAE, Arts et Métiers</a:t>
            </a:r>
            <a:r>
              <a:rPr lang="fr-FR" sz="18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, Dauphine</a:t>
            </a:r>
            <a:r>
              <a:rPr lang="fr-FR" sz="18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18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ESSEC)</a:t>
            </a:r>
          </a:p>
          <a:p>
            <a:pPr marL="487363" lvl="2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fr-FR" sz="18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1 Femmes BA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17,4 M€ investis en </a:t>
            </a:r>
            <a:r>
              <a:rPr lang="fr-FR" sz="2200" dirty="0" smtClean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2010</a:t>
            </a:r>
            <a:endParaRPr lang="fr-FR" sz="2200" dirty="0">
              <a:solidFill>
                <a:srgbClr val="254061"/>
              </a:solidFill>
              <a:latin typeface="Arial" pitchFamily="34" charset="0"/>
              <a:cs typeface="Arial" pitchFamily="34" charset="0"/>
            </a:endParaRP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Plus de1 300 membres </a:t>
            </a:r>
          </a:p>
          <a:p>
            <a:pPr marL="87313" lvl="1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fr-FR" sz="2200" dirty="0">
                <a:solidFill>
                  <a:srgbClr val="254061"/>
                </a:solidFill>
                <a:latin typeface="Arial" pitchFamily="34" charset="0"/>
                <a:cs typeface="Arial" pitchFamily="34" charset="0"/>
              </a:rPr>
              <a:t> Coordination régionale active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pic>
        <p:nvPicPr>
          <p:cNvPr id="7" name="Picture 34" descr="LgoPBA 2007p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7027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969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Les Fondamentaux de PBA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ZoneTexte 8"/>
          <p:cNvSpPr txBox="1">
            <a:spLocks noChangeArrowheads="1"/>
          </p:cNvSpPr>
          <p:nvPr/>
        </p:nvSpPr>
        <p:spPr bwMode="auto">
          <a:xfrm>
            <a:off x="642938" y="1265560"/>
            <a:ext cx="8072437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fr-FR" sz="2200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Réalisation effective d’investissements 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par les 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membres</a:t>
            </a:r>
            <a:endParaRPr lang="fr-FR" sz="2200" dirty="0">
              <a:solidFill>
                <a:srgbClr val="254061"/>
              </a:solidFill>
              <a:cs typeface="Arial" charset="0"/>
            </a:endParaRP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 Processus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structuré à 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tous les stades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, 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pour accroître l’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efficacité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 et la rapidité 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 Confiance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entre membres et avec les PP, par des rencontres 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au-delà 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de l’étude des 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dossiers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fr-FR" sz="2200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Accompagnement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permanent des entreprises financées</a:t>
            </a:r>
            <a:endParaRPr lang="fr-FR" sz="2200" dirty="0">
              <a:solidFill>
                <a:srgbClr val="254061"/>
              </a:solidFill>
              <a:cs typeface="Arial" charset="0"/>
            </a:endParaRP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fr-FR" sz="2200" dirty="0">
                <a:solidFill>
                  <a:srgbClr val="254061"/>
                </a:solidFill>
                <a:cs typeface="Arial" charset="0"/>
              </a:rPr>
              <a:t> Recherche d’un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équilibre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 entre types de membres ( jeunes entrepreneurs, cadres en activité et retraités) et bases d’expérience.</a:t>
            </a:r>
          </a:p>
          <a:p>
            <a:pPr>
              <a:spcAft>
                <a:spcPts val="600"/>
              </a:spcAft>
              <a:buFont typeface="Arial" charset="0"/>
              <a:buChar char="•"/>
            </a:pPr>
            <a:r>
              <a:rPr lang="fr-FR" sz="2200" dirty="0">
                <a:solidFill>
                  <a:srgbClr val="254061"/>
                </a:solidFill>
                <a:cs typeface="Arial" charset="0"/>
              </a:rPr>
              <a:t> Importance d’une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équipe de permanents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, permettant à l’équipe de bénévoles actifs de se focaliser sur la stratégie et le contenu.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8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969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Paris Business Angels en 2011</a:t>
            </a:r>
            <a:endParaRPr lang="fr-FR" sz="3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34" descr="LgoPBA 2007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ZoneTexte 8"/>
          <p:cNvSpPr txBox="1">
            <a:spLocks noChangeArrowheads="1"/>
          </p:cNvSpPr>
          <p:nvPr/>
        </p:nvSpPr>
        <p:spPr bwMode="auto">
          <a:xfrm>
            <a:off x="428625" y="1451386"/>
            <a:ext cx="8535864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buFont typeface="Arial" charset="0"/>
              <a:buChar char="•"/>
            </a:pP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687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dossiers reçus (740)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Arial" charset="0"/>
              <a:buChar char="•"/>
            </a:pP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172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projets présentés en Elevator Pitch(188)</a:t>
            </a:r>
            <a:endParaRPr lang="fr-FR" sz="2200" dirty="0">
              <a:solidFill>
                <a:srgbClr val="254061"/>
              </a:solidFill>
              <a:cs typeface="Arial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Arial" charset="0"/>
              <a:buChar char="•"/>
            </a:pPr>
            <a:r>
              <a:rPr lang="fr-FR" sz="2200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166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sociétés instruites par les 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membres (160)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Arial" charset="0"/>
              <a:buChar char="•"/>
            </a:pP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 40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dirty="0">
                <a:solidFill>
                  <a:srgbClr val="254061"/>
                </a:solidFill>
                <a:cs typeface="Arial" charset="0"/>
              </a:rPr>
              <a:t>présentées en séance 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plénière (30)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Arial" charset="0"/>
              <a:buChar char="•"/>
            </a:pP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30 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sociétés financées pour un montant total de </a:t>
            </a:r>
            <a:r>
              <a:rPr lang="fr-FR" sz="2200" b="1" dirty="0" smtClean="0">
                <a:solidFill>
                  <a:srgbClr val="254061"/>
                </a:solidFill>
                <a:cs typeface="Arial" charset="0"/>
              </a:rPr>
              <a:t>4,017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millions d’euros (26, </a:t>
            </a:r>
            <a:r>
              <a:rPr lang="fr-FR" sz="2200" b="1" dirty="0">
                <a:solidFill>
                  <a:srgbClr val="254061"/>
                </a:solidFill>
                <a:cs typeface="Arial" charset="0"/>
              </a:rPr>
              <a:t>3,354</a:t>
            </a:r>
            <a:r>
              <a:rPr lang="fr-FR" sz="2200" dirty="0" smtClean="0">
                <a:solidFill>
                  <a:srgbClr val="254061"/>
                </a:solidFill>
                <a:cs typeface="Arial" charset="0"/>
              </a:rPr>
              <a:t>)</a:t>
            </a:r>
            <a:endParaRPr lang="fr-FR" sz="2200" dirty="0">
              <a:solidFill>
                <a:srgbClr val="254061"/>
              </a:solidFill>
              <a:cs typeface="Arial" charset="0"/>
            </a:endParaRPr>
          </a:p>
          <a:p>
            <a:pPr>
              <a:spcAft>
                <a:spcPts val="600"/>
              </a:spcAft>
            </a:pPr>
            <a:r>
              <a:rPr lang="fr-FR" sz="2400" dirty="0"/>
              <a:t> 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28625" y="285750"/>
            <a:ext cx="8286750" cy="785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Processus </a:t>
            </a:r>
            <a:r>
              <a:rPr lang="fr-FR" sz="3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sélection et d’investissement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28625" y="285750"/>
            <a:ext cx="8286750" cy="11270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3AF26-3FC7-4771-AE6B-C25677C56DA1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127542779"/>
              </p:ext>
            </p:extLst>
          </p:nvPr>
        </p:nvGraphicFramePr>
        <p:xfrm>
          <a:off x="661188" y="3717032"/>
          <a:ext cx="8064896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Groupe 19"/>
          <p:cNvGrpSpPr/>
          <p:nvPr/>
        </p:nvGrpSpPr>
        <p:grpSpPr>
          <a:xfrm>
            <a:off x="885403" y="1711386"/>
            <a:ext cx="6660988" cy="2067238"/>
            <a:chOff x="837727" y="1449687"/>
            <a:chExt cx="6660988" cy="2067238"/>
          </a:xfrm>
        </p:grpSpPr>
        <p:sp>
          <p:nvSpPr>
            <p:cNvPr id="11" name="ZoneTexte 10"/>
            <p:cNvSpPr txBox="1"/>
            <p:nvPr/>
          </p:nvSpPr>
          <p:spPr>
            <a:xfrm rot="17874283">
              <a:off x="409805" y="2654239"/>
              <a:ext cx="1225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800" b="1" dirty="0" smtClean="0"/>
                <a:t>Ré</a:t>
              </a:r>
              <a:r>
                <a:rPr lang="fr-FR" sz="1600" b="1" dirty="0" smtClean="0"/>
                <a:t>ception</a:t>
              </a:r>
              <a:endParaRPr lang="fr-FR" sz="1600" b="1" dirty="0"/>
            </a:p>
          </p:txBody>
        </p:sp>
        <p:sp>
          <p:nvSpPr>
            <p:cNvPr id="12" name="ZoneTexte 11"/>
            <p:cNvSpPr txBox="1"/>
            <p:nvPr/>
          </p:nvSpPr>
          <p:spPr>
            <a:xfrm rot="18315924">
              <a:off x="2747408" y="2688505"/>
              <a:ext cx="13182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Instruction</a:t>
              </a:r>
              <a:endParaRPr lang="fr-FR" sz="1600" b="1" dirty="0"/>
            </a:p>
          </p:txBody>
        </p:sp>
        <p:sp>
          <p:nvSpPr>
            <p:cNvPr id="13" name="ZoneTexte 12"/>
            <p:cNvSpPr txBox="1"/>
            <p:nvPr/>
          </p:nvSpPr>
          <p:spPr>
            <a:xfrm rot="17601120">
              <a:off x="1691680" y="2750151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Pitch</a:t>
              </a:r>
              <a:endParaRPr lang="fr-FR" sz="1600" b="1" dirty="0"/>
            </a:p>
          </p:txBody>
        </p:sp>
        <p:sp>
          <p:nvSpPr>
            <p:cNvPr id="14" name="ZoneTexte 13"/>
            <p:cNvSpPr txBox="1"/>
            <p:nvPr/>
          </p:nvSpPr>
          <p:spPr>
            <a:xfrm rot="18283283">
              <a:off x="3920784" y="2402991"/>
              <a:ext cx="17397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Séance plénière</a:t>
              </a:r>
              <a:endParaRPr lang="fr-FR" sz="1600" b="1" dirty="0"/>
            </a:p>
          </p:txBody>
        </p:sp>
        <p:sp>
          <p:nvSpPr>
            <p:cNvPr id="15" name="ZoneTexte 14"/>
            <p:cNvSpPr txBox="1"/>
            <p:nvPr/>
          </p:nvSpPr>
          <p:spPr>
            <a:xfrm rot="18327036">
              <a:off x="5055531" y="2311674"/>
              <a:ext cx="20625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err="1" smtClean="0"/>
                <a:t>Closing</a:t>
              </a:r>
              <a:r>
                <a:rPr lang="fr-FR" sz="1600" b="1" dirty="0" smtClean="0"/>
                <a:t> en cours</a:t>
              </a:r>
              <a:endParaRPr lang="fr-FR" sz="1600" b="1" dirty="0"/>
            </a:p>
          </p:txBody>
        </p:sp>
        <p:sp>
          <p:nvSpPr>
            <p:cNvPr id="16" name="ZoneTexte 15"/>
            <p:cNvSpPr txBox="1"/>
            <p:nvPr/>
          </p:nvSpPr>
          <p:spPr>
            <a:xfrm rot="18450485">
              <a:off x="6450891" y="2398014"/>
              <a:ext cx="17570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Investissement</a:t>
              </a:r>
              <a:endParaRPr lang="fr-FR" sz="1600" b="1" dirty="0"/>
            </a:p>
          </p:txBody>
        </p:sp>
      </p:grpSp>
      <p:pic>
        <p:nvPicPr>
          <p:cNvPr id="17" name="Picture 34" descr="LgoPBA 2007pd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63" y="6215063"/>
            <a:ext cx="22828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space réservé de la date 8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26./01/2012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8704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3619</TotalTime>
  <Words>683</Words>
  <Application>Microsoft Office PowerPoint</Application>
  <PresentationFormat>Affichage à l'écran (4:3)</PresentationFormat>
  <Paragraphs>160</Paragraphs>
  <Slides>17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Thème Office</vt:lpstr>
      <vt:lpstr>Conception personnalisée</vt:lpstr>
      <vt:lpstr>Les Business Angels et  Paris Business Angels</vt:lpstr>
      <vt:lpstr>La Chaine de Financement</vt:lpstr>
      <vt:lpstr>Qui sont les Business Angels?</vt:lpstr>
      <vt:lpstr>Motivations</vt:lpstr>
      <vt:lpstr>Les Business Angels en réseau</vt:lpstr>
      <vt:lpstr>Les Business Angels en réseau</vt:lpstr>
      <vt:lpstr>Les Fondamentaux de PBA</vt:lpstr>
      <vt:lpstr>Paris Business Angels en 2011</vt:lpstr>
      <vt:lpstr>Processus de sélection et d’investissement</vt:lpstr>
      <vt:lpstr>Critères de sélection</vt:lpstr>
      <vt:lpstr>Investissements 2011</vt:lpstr>
      <vt:lpstr>Emplois accompagnés et suivis</vt:lpstr>
      <vt:lpstr>Membres de Paris Business Angels</vt:lpstr>
      <vt:lpstr>Profils des Business Angels</vt:lpstr>
      <vt:lpstr>Actions et évènements 2011</vt:lpstr>
      <vt:lpstr>L'équipe de permanents Missions et Projets</vt:lpstr>
      <vt:lpstr>Partenariat ESSEC ALUMNI BA</vt:lpstr>
    </vt:vector>
  </TitlesOfParts>
  <Company>PARIS BUSINESS ANGELS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Christophe</dc:creator>
  <cp:lastModifiedBy>Georges Viglietti</cp:lastModifiedBy>
  <cp:revision>124</cp:revision>
  <dcterms:created xsi:type="dcterms:W3CDTF">2009-03-19T09:22:47Z</dcterms:created>
  <dcterms:modified xsi:type="dcterms:W3CDTF">2012-01-26T13:14:48Z</dcterms:modified>
</cp:coreProperties>
</file>