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79" r:id="rId4"/>
    <p:sldId id="285" r:id="rId5"/>
    <p:sldId id="272" r:id="rId6"/>
    <p:sldId id="283" r:id="rId7"/>
    <p:sldId id="268" r:id="rId8"/>
    <p:sldId id="269" r:id="rId9"/>
    <p:sldId id="270" r:id="rId10"/>
    <p:sldId id="273" r:id="rId11"/>
    <p:sldId id="275" r:id="rId12"/>
    <p:sldId id="276" r:id="rId13"/>
    <p:sldId id="278" r:id="rId14"/>
    <p:sldId id="284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:p14="http://schemas.microsoft.com/office/powerpoint/2010/main" xmlns="" xmlns:mv="urn:schemas-microsoft-com:mac:vml" xmlns:mc="http://schemas.openxmlformats.org/markup-compatibility/2006" val="1"/>
      </p:ext>
    </p:extLst>
  </p:showPr>
  <p:clrMru>
    <a:srgbClr val="EAEAEA"/>
  </p:clrMru>
  <p:extLst>
    <p:ext uri="{E76CE94A-603C-4142-B9EB-6D1370010A27}">
      <p14:discardImageEditData xmlns:p14="http://schemas.microsoft.com/office/powerpoint/2010/main" xmlns="" xmlns:mv="urn:schemas-microsoft-com:mac:vml" xmlns:mc="http://schemas.openxmlformats.org/markup-compatibility/2006" val="0"/>
    </p:ext>
    <p:ext uri="{D31A062A-798A-4329-ABDD-BBA856620510}">
      <p14:defaultImageDpi xmlns:p14="http://schemas.microsoft.com/office/powerpoint/2010/main" xmlns="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63" autoAdjust="0"/>
    <p:restoredTop sz="98243" autoAdjust="0"/>
  </p:normalViewPr>
  <p:slideViewPr>
    <p:cSldViewPr>
      <p:cViewPr>
        <p:scale>
          <a:sx n="70" d="100"/>
          <a:sy n="70" d="100"/>
        </p:scale>
        <p:origin x="-127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198E-510F-4440-AC46-C4D0B71644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7A5DA-6622-4639-A143-138B43C514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35496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99A8D9-9902-4B5A-971D-5BA956200A0D}" type="datetimeFigureOut">
              <a:rPr lang="fr-FR" smtClean="0"/>
              <a:pPr/>
              <a:t>07/12/2011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5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360240" y="4653136"/>
            <a:ext cx="61722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fr-FR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Hôtel </a:t>
            </a:r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de </a:t>
            </a:r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Ville</a:t>
            </a:r>
            <a:endParaRPr lang="fr-FR" sz="1100" b="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r"/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Grande Rue Charles De Gaulle 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94360 </a:t>
            </a:r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Bry-sur-Marne</a:t>
            </a:r>
          </a:p>
          <a:p>
            <a:pPr algn="r"/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Tél. </a:t>
            </a:r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01.45.16.68.41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Fax 01.45.16.68.48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Email : evelyne@revellat.com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 </a:t>
            </a:r>
            <a:endParaRPr lang="fr-FR" sz="1100" b="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588224" y="548680"/>
            <a:ext cx="1953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Création en</a:t>
            </a:r>
          </a:p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Novembre 2002</a:t>
            </a:r>
          </a:p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50 adhérents</a:t>
            </a:r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3505200" y="1447800"/>
            <a:ext cx="2592288" cy="3662829"/>
            <a:chOff x="2612018" y="1010345"/>
            <a:chExt cx="2592288" cy="2987396"/>
          </a:xfrm>
        </p:grpSpPr>
        <p:pic>
          <p:nvPicPr>
            <p:cNvPr id="9218" name="Picture 2" descr="https://lh5.googleusercontent.com/Gwws52qbexvd5mTjh1txkEfStq9aqvw-C7jYixacCIqc_8GHRjNTQogARJY70ox9CikTqt_pMqKwrfb5liKfdrVStdyg_TEkqSKkOIBBp1VJSnFx2Q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xmlns:mv="urn:schemas-microsoft-com:mac:vml" xmlns:mc="http://schemas.openxmlformats.org/markup-compatibility/2006" val="0"/>
                </a:ext>
              </a:extLst>
            </a:blip>
            <a:srcRect r="87144"/>
            <a:stretch/>
          </p:blipFill>
          <p:spPr bwMode="auto">
            <a:xfrm>
              <a:off x="2871098" y="1010345"/>
              <a:ext cx="2050758" cy="20658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ZoneTexte 2"/>
            <p:cNvSpPr txBox="1"/>
            <p:nvPr/>
          </p:nvSpPr>
          <p:spPr>
            <a:xfrm>
              <a:off x="2612018" y="3068960"/>
              <a:ext cx="2592288" cy="928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200" b="1" cap="small" dirty="0" smtClean="0">
                  <a:solidFill>
                    <a:schemeClr val="accent1">
                      <a:lumMod val="50000"/>
                    </a:schemeClr>
                  </a:solidFill>
                </a:rPr>
                <a:t>Bry</a:t>
              </a:r>
              <a:endParaRPr lang="fr-FR" sz="2200" cap="small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fr-FR" sz="2300" b="1" cap="small" dirty="0" smtClean="0">
                  <a:solidFill>
                    <a:schemeClr val="accent1">
                      <a:lumMod val="50000"/>
                    </a:schemeClr>
                  </a:solidFill>
                </a:rPr>
                <a:t>E</a:t>
              </a:r>
              <a:r>
                <a:rPr lang="fr-FR" sz="23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ntreprises</a:t>
              </a:r>
              <a:r>
                <a:rPr lang="fr-FR" sz="2200" cap="small" dirty="0" smtClean="0">
                  <a:solidFill>
                    <a:schemeClr val="accent1">
                      <a:lumMod val="50000"/>
                    </a:schemeClr>
                  </a:solidFill>
                </a:rPr>
                <a:t/>
              </a:r>
              <a:br>
                <a:rPr lang="fr-FR" sz="2200" cap="small" dirty="0" smtClean="0">
                  <a:solidFill>
                    <a:schemeClr val="accent1">
                      <a:lumMod val="50000"/>
                    </a:schemeClr>
                  </a:solidFill>
                </a:rPr>
              </a:br>
              <a:endParaRPr lang="fr-FR" sz="2300" cap="small" dirty="0"/>
            </a:p>
          </p:txBody>
        </p:sp>
      </p:grpSp>
      <p:cxnSp>
        <p:nvCxnSpPr>
          <p:cNvPr id="11" name="Connecteur droit 10"/>
          <p:cNvCxnSpPr/>
          <p:nvPr/>
        </p:nvCxnSpPr>
        <p:spPr>
          <a:xfrm>
            <a:off x="8541688" y="0"/>
            <a:ext cx="0" cy="1484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8548206" y="4509120"/>
            <a:ext cx="0" cy="2348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2.gstatic.com/images?q=tbn:ANd9GcR4LFh7gO9PVpzYmTGdKvZjAVltBCPpT35vVdBvDDWkyBRRcsQv&amp;t=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06554" y="1764196"/>
            <a:ext cx="4101562" cy="303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3968" y="1723600"/>
            <a:ext cx="4392488" cy="3145560"/>
          </a:xfrm>
        </p:spPr>
        <p:txBody>
          <a:bodyPr>
            <a:normAutofit fontScale="85000" lnSpcReduction="20000"/>
          </a:bodyPr>
          <a:lstStyle/>
          <a:p>
            <a:r>
              <a:rPr lang="fr-FR" sz="2000" b="1" dirty="0" smtClean="0">
                <a:solidFill>
                  <a:schemeClr val="tx2"/>
                </a:solidFill>
              </a:rPr>
              <a:t>Valoriser l’implication de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tx2"/>
                </a:solidFill>
              </a:rPr>
              <a:t>    chacun : c'est prendre vos </a:t>
            </a:r>
            <a:br>
              <a:rPr lang="fr-FR" sz="2000" b="1" dirty="0" smtClean="0">
                <a:solidFill>
                  <a:schemeClr val="tx2"/>
                </a:solidFill>
              </a:rPr>
            </a:br>
            <a:r>
              <a:rPr lang="fr-FR" sz="2000" b="1" dirty="0" smtClean="0">
                <a:solidFill>
                  <a:schemeClr val="tx2"/>
                </a:solidFill>
              </a:rPr>
              <a:t>    suggestions de contribution</a:t>
            </a:r>
          </a:p>
          <a:p>
            <a:pPr marL="0" indent="0">
              <a:buNone/>
            </a:pPr>
            <a:endParaRPr lang="fr-FR" sz="2000" b="1" dirty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tx2"/>
                </a:solidFill>
              </a:rPr>
              <a:t>Coopter de nouveaux membres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tx2"/>
                </a:solidFill>
              </a:rPr>
              <a:t>Vous aider à vous faire connaître : Le CAREEP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tx2"/>
                </a:solidFill>
              </a:rPr>
              <a:t>Réunion mensuelle tous les 1</a:t>
            </a:r>
            <a:r>
              <a:rPr lang="fr-FR" sz="2000" b="1" baseline="30000" dirty="0" smtClean="0">
                <a:solidFill>
                  <a:schemeClr val="tx2"/>
                </a:solidFill>
              </a:rPr>
              <a:t>er</a:t>
            </a:r>
            <a:r>
              <a:rPr lang="fr-FR" sz="2000" b="1" dirty="0" smtClean="0">
                <a:solidFill>
                  <a:schemeClr val="tx2"/>
                </a:solidFill>
              </a:rPr>
              <a:t> jeudis du mois.</a:t>
            </a:r>
            <a:endParaRPr lang="fr-FR" sz="2000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Les adhérents </a:t>
            </a:r>
            <a:r>
              <a:rPr lang="fr-FR" b="1" i="1" dirty="0" smtClean="0">
                <a:solidFill>
                  <a:schemeClr val="tx2"/>
                </a:solidFill>
              </a:rPr>
              <a:t>Bry-Entreprises</a:t>
            </a:r>
            <a:endParaRPr lang="fr-FR" b="1" i="1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5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331640" y="5085184"/>
            <a:ext cx="6336704" cy="12003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-&gt; Action 2012 : </a:t>
            </a:r>
            <a:r>
              <a:rPr lang="fr-FR" b="1" dirty="0" smtClean="0">
                <a:solidFill>
                  <a:srgbClr val="00B0F0"/>
                </a:solidFill>
              </a:rPr>
              <a:t>Bry-Entreprises membres du comité d'organisation du CAREEP :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 Animateur </a:t>
            </a:r>
            <a:r>
              <a:rPr lang="fr-FR" b="1" dirty="0" smtClean="0">
                <a:solidFill>
                  <a:srgbClr val="00B0F0"/>
                </a:solidFill>
              </a:rPr>
              <a:t>: Hervé Karleskind, Vice-Président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33266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683568" y="2650902"/>
            <a:ext cx="7467600" cy="1210146"/>
          </a:xfrm>
          <a:prstGeom prst="rect">
            <a:avLst/>
          </a:prstGeom>
          <a:noFill/>
          <a:ln w="38100">
            <a:noFill/>
          </a:ln>
        </p:spPr>
        <p:txBody>
          <a:bodyPr vert="horz" anchor="b">
            <a:normAutofit/>
          </a:bodyPr>
          <a:lstStyle/>
          <a:p>
            <a:pPr lvl="0" algn="ctr"/>
            <a:r>
              <a:rPr lang="fr-FR" sz="4400" b="1" dirty="0" smtClean="0"/>
              <a:t>calendrier a venir</a:t>
            </a:r>
            <a:endParaRPr kumimoji="0" lang="fr-FR" sz="670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2411760" y="2708920"/>
            <a:ext cx="3960440" cy="432048"/>
            <a:chOff x="2411760" y="2708920"/>
            <a:chExt cx="3960440" cy="432048"/>
          </a:xfrm>
        </p:grpSpPr>
        <p:sp>
          <p:nvSpPr>
            <p:cNvPr id="2" name="Rectangle 1"/>
            <p:cNvSpPr/>
            <p:nvPr/>
          </p:nvSpPr>
          <p:spPr>
            <a:xfrm>
              <a:off x="2411760" y="2924944"/>
              <a:ext cx="3312368" cy="2160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Triangle rectangle 2"/>
            <p:cNvSpPr/>
            <p:nvPr/>
          </p:nvSpPr>
          <p:spPr>
            <a:xfrm>
              <a:off x="5724128" y="2708920"/>
              <a:ext cx="648072" cy="432048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 7"/>
          <p:cNvGrpSpPr/>
          <p:nvPr/>
        </p:nvGrpSpPr>
        <p:grpSpPr>
          <a:xfrm rot="10800000">
            <a:off x="2411760" y="3861048"/>
            <a:ext cx="3960440" cy="432048"/>
            <a:chOff x="2411760" y="2708920"/>
            <a:chExt cx="3960440" cy="432048"/>
          </a:xfrm>
        </p:grpSpPr>
        <p:sp>
          <p:nvSpPr>
            <p:cNvPr id="9" name="Rectangle 8"/>
            <p:cNvSpPr/>
            <p:nvPr/>
          </p:nvSpPr>
          <p:spPr>
            <a:xfrm>
              <a:off x="2411760" y="2924944"/>
              <a:ext cx="3312368" cy="2160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Triangle rectangle 9"/>
            <p:cNvSpPr/>
            <p:nvPr/>
          </p:nvSpPr>
          <p:spPr>
            <a:xfrm>
              <a:off x="5724128" y="2708920"/>
              <a:ext cx="648072" cy="432048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170851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/>
        </p:nvCxnSpPr>
        <p:spPr>
          <a:xfrm flipV="1">
            <a:off x="2376511" y="1268760"/>
            <a:ext cx="0" cy="43204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87624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Conférences - Cartes sur tables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1270265" y="1268760"/>
            <a:ext cx="110624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195736" y="1795608"/>
            <a:ext cx="6264696" cy="37216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fr-FR" sz="2100" dirty="0" smtClean="0">
                <a:solidFill>
                  <a:schemeClr val="tx2"/>
                </a:solidFill>
              </a:rPr>
              <a:t> </a:t>
            </a: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b="1" dirty="0" smtClean="0">
                <a:solidFill>
                  <a:schemeClr val="tx2"/>
                </a:solidFill>
              </a:rPr>
              <a:t>Janvier :</a:t>
            </a:r>
            <a:r>
              <a:rPr lang="fr-FR" sz="2100" dirty="0" smtClean="0">
                <a:solidFill>
                  <a:schemeClr val="tx2"/>
                </a:solidFill>
              </a:rPr>
              <a:t> Financement des entreprises (Subventions, banque et B. Angels), dernier jeudi de janvier. </a:t>
            </a:r>
            <a:r>
              <a:rPr lang="fr-FR" sz="1800" i="1" dirty="0" smtClean="0">
                <a:solidFill>
                  <a:schemeClr val="tx2"/>
                </a:solidFill>
              </a:rPr>
              <a:t>(Vous recevrez confirmation par mail du lieu)</a:t>
            </a: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b="1" dirty="0" smtClean="0">
                <a:solidFill>
                  <a:schemeClr val="tx2"/>
                </a:solidFill>
              </a:rPr>
              <a:t>Mars :</a:t>
            </a:r>
            <a:r>
              <a:rPr lang="fr-FR" sz="2100" dirty="0" smtClean="0">
                <a:solidFill>
                  <a:schemeClr val="tx2"/>
                </a:solidFill>
              </a:rPr>
              <a:t> l'Avenir de Bry (questions – Réponses avec M. Le Maire)</a:t>
            </a: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b="1" dirty="0" smtClean="0">
                <a:solidFill>
                  <a:schemeClr val="tx2"/>
                </a:solidFill>
              </a:rPr>
              <a:t>Mai :</a:t>
            </a:r>
            <a:r>
              <a:rPr lang="fr-FR" sz="2100" dirty="0" smtClean="0">
                <a:solidFill>
                  <a:schemeClr val="tx2"/>
                </a:solidFill>
              </a:rPr>
              <a:t> Transmissions et reprises (CCIP, CMA) </a:t>
            </a:r>
          </a:p>
          <a:p>
            <a:pPr>
              <a:buSzPct val="100000"/>
              <a:buNone/>
            </a:pPr>
            <a:endParaRPr lang="fr-FR" sz="2100" dirty="0" smtClean="0">
              <a:solidFill>
                <a:schemeClr val="tx2"/>
              </a:solidFill>
            </a:endParaRPr>
          </a:p>
          <a:p>
            <a:pPr marL="0" indent="0">
              <a:buSzPct val="100000"/>
              <a:buNone/>
            </a:pPr>
            <a:r>
              <a:rPr lang="fr-FR" sz="2100" dirty="0" smtClean="0">
                <a:solidFill>
                  <a:schemeClr val="tx2"/>
                </a:solidFill>
              </a:rPr>
              <a:t> </a:t>
            </a: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endParaRPr lang="fr-FR" sz="2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282183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/>
        </p:nvCxnSpPr>
        <p:spPr>
          <a:xfrm flipV="1">
            <a:off x="2376511" y="1268760"/>
            <a:ext cx="0" cy="5256584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87624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Synthèses Actions 2012 :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1270265" y="1268760"/>
            <a:ext cx="110624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195736" y="1340768"/>
            <a:ext cx="6192688" cy="5184576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endParaRPr lang="fr-FR" sz="2000" dirty="0" smtClean="0">
              <a:solidFill>
                <a:schemeClr val="tx2"/>
              </a:solidFill>
            </a:endParaRP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882" b="1" dirty="0" smtClean="0">
                <a:solidFill>
                  <a:schemeClr val="tx2"/>
                </a:solidFill>
              </a:rPr>
              <a:t>Réunions mensuelles tous les 1</a:t>
            </a:r>
            <a:r>
              <a:rPr lang="fr-FR" sz="1882" b="1" baseline="30000" dirty="0" smtClean="0">
                <a:solidFill>
                  <a:schemeClr val="tx2"/>
                </a:solidFill>
              </a:rPr>
              <a:t>er</a:t>
            </a:r>
            <a:r>
              <a:rPr lang="fr-FR" sz="1882" b="1" dirty="0" smtClean="0">
                <a:solidFill>
                  <a:schemeClr val="tx2"/>
                </a:solidFill>
              </a:rPr>
              <a:t> jeudis du mois. Toujours ouvertes à l'ensemble des adhérents avec des invités extérieurs. Instauration d'un roulement pour permettre à 1 adhérent, moins, de faire une présentation détaillée de son activité.</a:t>
            </a: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882" b="1" dirty="0" smtClean="0">
                <a:solidFill>
                  <a:schemeClr val="tx2"/>
                </a:solidFill>
              </a:rPr>
              <a:t>Possibilité aux adhérents d'apporter leur contribution selon leur inspiration et savoir-faire en se joignant aux groupes de travail, à hauteur de leur disponibilités. Se rapprocher de Laurent Legagnoux, Coordinateur Général.</a:t>
            </a:r>
          </a:p>
          <a:p>
            <a:pPr marL="0" indent="0" algn="just">
              <a:buSzPct val="100000"/>
              <a:buNone/>
            </a:pPr>
            <a:endParaRPr lang="fr-FR" sz="1882" b="1" dirty="0" smtClean="0">
              <a:solidFill>
                <a:schemeClr val="tx2"/>
              </a:solidFill>
            </a:endParaRP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882" b="1" dirty="0" smtClean="0">
                <a:solidFill>
                  <a:schemeClr val="tx2"/>
                </a:solidFill>
              </a:rPr>
              <a:t>Rencontre </a:t>
            </a:r>
            <a:r>
              <a:rPr lang="fr-FR" sz="1882" b="1" dirty="0">
                <a:solidFill>
                  <a:schemeClr val="tx2"/>
                </a:solidFill>
              </a:rPr>
              <a:t>avec les autres clubs </a:t>
            </a:r>
            <a:r>
              <a:rPr lang="fr-FR" sz="1882" b="1" dirty="0" smtClean="0">
                <a:solidFill>
                  <a:schemeClr val="tx2"/>
                </a:solidFill>
              </a:rPr>
              <a:t>entreprises à la CCIP (échanges d'expériences et contributions)</a:t>
            </a:r>
          </a:p>
          <a:p>
            <a:pPr algn="just">
              <a:buSzPct val="100000"/>
              <a:buFont typeface="Wingdings" pitchFamily="2" charset="2"/>
              <a:buChar char=""/>
            </a:pPr>
            <a:endParaRPr lang="fr-FR" sz="1882" b="1" dirty="0" smtClean="0">
              <a:solidFill>
                <a:schemeClr val="tx2"/>
              </a:solidFill>
            </a:endParaRP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882" b="1" dirty="0" smtClean="0">
                <a:solidFill>
                  <a:schemeClr val="tx2"/>
                </a:solidFill>
              </a:rPr>
              <a:t>Rencontres business avec conférence d'introductive, grâce au cartes sur table à thèmes 1 mois sur 2 (pour l'instant)</a:t>
            </a: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882" b="1" dirty="0" smtClean="0">
                <a:solidFill>
                  <a:schemeClr val="tx2"/>
                </a:solidFill>
              </a:rPr>
              <a:t>Permanence Transmissions-Reprises d'entreprises</a:t>
            </a:r>
          </a:p>
          <a:p>
            <a:pPr algn="just">
              <a:buSzPct val="100000"/>
              <a:buFont typeface="Wingdings" pitchFamily="2" charset="2"/>
              <a:buChar char=""/>
            </a:pPr>
            <a:endParaRPr lang="fr-FR" sz="1882" b="1" dirty="0" smtClean="0">
              <a:solidFill>
                <a:schemeClr val="tx2"/>
              </a:solidFill>
            </a:endParaRPr>
          </a:p>
          <a:p>
            <a:pPr algn="just">
              <a:buSzPct val="100000"/>
              <a:buFont typeface="Wingdings" pitchFamily="2" charset="2"/>
              <a:buChar char=""/>
            </a:pPr>
            <a:r>
              <a:rPr lang="fr-FR" sz="1882" b="1" dirty="0" smtClean="0">
                <a:solidFill>
                  <a:schemeClr val="tx2"/>
                </a:solidFill>
              </a:rPr>
              <a:t>Veille à la pérennité de la signalétique </a:t>
            </a:r>
            <a:r>
              <a:rPr lang="fr-FR" sz="1882" b="1" dirty="0">
                <a:solidFill>
                  <a:schemeClr val="tx2"/>
                </a:solidFill>
              </a:rPr>
              <a:t>des entreprises dans la ville</a:t>
            </a:r>
            <a:endParaRPr lang="fr-FR" sz="1882" b="1" dirty="0" smtClean="0">
              <a:solidFill>
                <a:schemeClr val="tx2"/>
              </a:solidFill>
            </a:endParaRPr>
          </a:p>
          <a:p>
            <a:pPr marL="0" indent="0" algn="just">
              <a:buSzPct val="100000"/>
              <a:buNone/>
            </a:pPr>
            <a:endParaRPr lang="fr-FR" sz="1882" b="1" dirty="0" smtClean="0">
              <a:solidFill>
                <a:schemeClr val="tx2"/>
              </a:solidFill>
            </a:endParaRPr>
          </a:p>
          <a:p>
            <a:pPr algn="just">
              <a:buSzPct val="100000"/>
              <a:buNone/>
            </a:pPr>
            <a:r>
              <a:rPr lang="fr-FR" sz="1882" b="1" dirty="0" smtClean="0">
                <a:solidFill>
                  <a:schemeClr val="tx2"/>
                </a:solidFill>
              </a:rPr>
              <a:t>Rencontres sportives : Les foulées Bryardes</a:t>
            </a:r>
            <a:endParaRPr lang="fr-FR" sz="1882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26235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bientôt...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Merci de </a:t>
            </a:r>
            <a:r>
              <a:rPr lang="fr-FR" smtClean="0">
                <a:solidFill>
                  <a:schemeClr val="accent1">
                    <a:lumMod val="75000"/>
                  </a:schemeClr>
                </a:solidFill>
              </a:rPr>
              <a:t>votre attention. </a:t>
            </a:r>
            <a:r>
              <a:rPr lang="fr-FR" i="1" smtClean="0"/>
              <a:t> </a:t>
            </a:r>
            <a:r>
              <a:rPr lang="fr-FR" i="1" dirty="0" err="1" smtClean="0"/>
              <a:t>Bry-Entreprises</a:t>
            </a:r>
            <a:r>
              <a:rPr lang="fr-FR" i="1" dirty="0" smtClean="0"/>
              <a:t>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vous souhaite d'excellentes fêtes de fin d'année. </a:t>
            </a:r>
          </a:p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Notre prochaine réunion mensuelle :</a:t>
            </a:r>
          </a:p>
          <a:p>
            <a:pPr>
              <a:buNone/>
            </a:pPr>
            <a:endParaRPr lang="fr-FR" dirty="0" smtClean="0"/>
          </a:p>
          <a:p>
            <a:pPr algn="ctr"/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Jeudi 5 janvier à 18 h 30 </a:t>
            </a:r>
          </a:p>
          <a:p>
            <a:pPr algn="ctr">
              <a:buNone/>
            </a:pPr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Salle de la Pépinière, </a:t>
            </a:r>
          </a:p>
          <a:p>
            <a:pPr algn="ctr">
              <a:buNone/>
            </a:pPr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72 rue de la République à Bry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86000" y="1196752"/>
            <a:ext cx="6172200" cy="3821810"/>
          </a:xfrm>
        </p:spPr>
        <p:txBody>
          <a:bodyPr/>
          <a:lstStyle/>
          <a:p>
            <a:r>
              <a:rPr lang="fr-FR" dirty="0" smtClean="0"/>
              <a:t>Sommaire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L’ Équipe en place</a:t>
            </a:r>
            <a:br>
              <a:rPr lang="fr-FR" dirty="0" smtClean="0"/>
            </a:br>
            <a:r>
              <a:rPr lang="fr-FR" dirty="0" smtClean="0"/>
              <a:t>axes de travail 2012</a:t>
            </a:r>
            <a:br>
              <a:rPr lang="fr-FR" dirty="0" smtClean="0"/>
            </a:br>
            <a:r>
              <a:rPr lang="fr-FR" dirty="0" smtClean="0"/>
              <a:t>Calendrier 2012</a:t>
            </a:r>
            <a:br>
              <a:rPr lang="fr-FR" dirty="0" smtClean="0"/>
            </a:br>
            <a:r>
              <a:rPr lang="fr-FR" dirty="0" smtClean="0"/>
              <a:t>Voeux 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fr-FR" dirty="0" smtClean="0"/>
              <a:t>L'Equipe et son environnement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755576" y="5805264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489500" y="1916832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3925615" y="6019427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6492370" y="5819024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7308304" y="1268760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1476732" y="891606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7486707" y="3429000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Jean Couturier</a:t>
            </a:r>
          </a:p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Trésorier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392815" y="1858472"/>
            <a:ext cx="1481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Hervé  Karleskind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Vice-Président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Com. Extérieure</a:t>
            </a:r>
          </a:p>
        </p:txBody>
      </p:sp>
      <p:sp>
        <p:nvSpPr>
          <p:cNvPr id="12" name="Ellipse 11"/>
          <p:cNvSpPr/>
          <p:nvPr/>
        </p:nvSpPr>
        <p:spPr>
          <a:xfrm>
            <a:off x="1868462" y="2564903"/>
            <a:ext cx="5511850" cy="2549463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4427984" y="2420888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4396828" y="4915108"/>
            <a:ext cx="359104" cy="39851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FFC210"/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Ellipse 14"/>
          <p:cNvSpPr/>
          <p:nvPr/>
        </p:nvSpPr>
        <p:spPr>
          <a:xfrm>
            <a:off x="2196672" y="2924944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2981440" y="4725144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llipse 16"/>
          <p:cNvSpPr/>
          <p:nvPr/>
        </p:nvSpPr>
        <p:spPr>
          <a:xfrm>
            <a:off x="5766675" y="4759644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llipse 17"/>
          <p:cNvSpPr/>
          <p:nvPr/>
        </p:nvSpPr>
        <p:spPr>
          <a:xfrm>
            <a:off x="6517152" y="2780928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Ellipse 18"/>
          <p:cNvSpPr/>
          <p:nvPr/>
        </p:nvSpPr>
        <p:spPr>
          <a:xfrm>
            <a:off x="3059832" y="2564904"/>
            <a:ext cx="359104" cy="39851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FFC210"/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Ellipse 19"/>
          <p:cNvSpPr/>
          <p:nvPr/>
        </p:nvSpPr>
        <p:spPr>
          <a:xfrm>
            <a:off x="5724128" y="2564904"/>
            <a:ext cx="359104" cy="39851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FFC210"/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7165224" y="3437967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Ellipse 21"/>
          <p:cNvSpPr/>
          <p:nvPr/>
        </p:nvSpPr>
        <p:spPr>
          <a:xfrm>
            <a:off x="6876256" y="4263907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3" name="Ellipse 22"/>
          <p:cNvSpPr/>
          <p:nvPr/>
        </p:nvSpPr>
        <p:spPr>
          <a:xfrm>
            <a:off x="2124664" y="4326626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" name="Ellipse 23"/>
          <p:cNvSpPr/>
          <p:nvPr/>
        </p:nvSpPr>
        <p:spPr>
          <a:xfrm>
            <a:off x="1691680" y="3606546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Ellipse 24"/>
          <p:cNvSpPr/>
          <p:nvPr/>
        </p:nvSpPr>
        <p:spPr>
          <a:xfrm>
            <a:off x="3923928" y="836712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3528687" y="908720"/>
            <a:ext cx="2182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Mairie de Bry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 Stéphane Bouzerand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664713" y="5858108"/>
            <a:ext cx="1547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CGPME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Didier Genevois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209780" y="5930116"/>
            <a:ext cx="1893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Nos Voisins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Villiers / Champigny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254486" y="1400774"/>
            <a:ext cx="1459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Espace Emploi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Margo Botta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780390" y="6146140"/>
            <a:ext cx="1579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Entreprises de Bry-sur-Marne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51520" y="2029682"/>
            <a:ext cx="1776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Club d’Entreprises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partenaires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1408672" y="993734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CCIP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André Rouchès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715393" y="1988840"/>
            <a:ext cx="1758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FF0000"/>
                </a:solidFill>
              </a:rPr>
              <a:t>Evelyne Revellat</a:t>
            </a:r>
          </a:p>
          <a:p>
            <a:pPr algn="ctr"/>
            <a:r>
              <a:rPr lang="fr-FR" sz="1400" b="1" dirty="0" smtClean="0">
                <a:solidFill>
                  <a:srgbClr val="FF0000"/>
                </a:solidFill>
              </a:rPr>
              <a:t>Présidente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542630" y="2823319"/>
            <a:ext cx="1625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Annie Migliore</a:t>
            </a:r>
          </a:p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Secrétaire Générale</a:t>
            </a:r>
          </a:p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Questions R.H.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2338635" y="1916832"/>
            <a:ext cx="145281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Christine Legat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Vice-Présidente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Com. Internet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64545" y="3574757"/>
            <a:ext cx="1639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Anne Letondel</a:t>
            </a:r>
          </a:p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Secrétaire</a:t>
            </a:r>
          </a:p>
          <a:p>
            <a:pPr algn="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Contacts Adhérents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5957883" y="4941168"/>
            <a:ext cx="1579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Sophie Guyader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Secrétaire Adjointe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1495654" y="4941168"/>
            <a:ext cx="1689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Laurent Ollier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Chargé Informatique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3611472" y="450912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Laurent Legagnoux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Coordination Générale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7212855" y="4263479"/>
            <a:ext cx="1960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Patrick Roussel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Transmissions-Reprises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751910" y="4365104"/>
            <a:ext cx="1411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Michel Casaliggi</a:t>
            </a:r>
          </a:p>
          <a:p>
            <a:pPr algn="ctr"/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Trésorier Adjoint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6948264" y="263691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Chantal Maire</a:t>
            </a:r>
          </a:p>
          <a:p>
            <a:r>
              <a:rPr lang="fr-FR" sz="1200" b="1" dirty="0" smtClean="0">
                <a:solidFill>
                  <a:schemeClr val="bg2">
                    <a:lumMod val="25000"/>
                  </a:schemeClr>
                </a:solidFill>
              </a:rPr>
              <a:t>Commerce et des  entreprises (Mairie)</a:t>
            </a:r>
          </a:p>
        </p:txBody>
      </p:sp>
      <p:sp>
        <p:nvSpPr>
          <p:cNvPr id="58" name="Ellipse 57"/>
          <p:cNvSpPr/>
          <p:nvPr/>
        </p:nvSpPr>
        <p:spPr>
          <a:xfrm>
            <a:off x="7572490" y="4810912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9" name="ZoneTexte 58"/>
          <p:cNvSpPr txBox="1"/>
          <p:nvPr/>
        </p:nvSpPr>
        <p:spPr>
          <a:xfrm>
            <a:off x="7512687" y="4869160"/>
            <a:ext cx="1447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CMA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Patrick Bonnet</a:t>
            </a:r>
            <a:endParaRPr lang="fr-FR" sz="1400" b="1" dirty="0">
              <a:solidFill>
                <a:srgbClr val="0000FF"/>
              </a:solidFill>
            </a:endParaRPr>
          </a:p>
        </p:txBody>
      </p:sp>
      <p:sp>
        <p:nvSpPr>
          <p:cNvPr id="72" name="Ellipse 71"/>
          <p:cNvSpPr/>
          <p:nvPr/>
        </p:nvSpPr>
        <p:spPr>
          <a:xfrm>
            <a:off x="5796136" y="980728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3" name="ZoneTexte 72"/>
          <p:cNvSpPr txBox="1"/>
          <p:nvPr/>
        </p:nvSpPr>
        <p:spPr>
          <a:xfrm>
            <a:off x="5698886" y="762000"/>
            <a:ext cx="16925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 DéveloppementEconomique</a:t>
            </a:r>
          </a:p>
          <a:p>
            <a:pPr algn="ctr"/>
            <a:r>
              <a:rPr lang="fr-FR" sz="1400" b="1" dirty="0" smtClean="0">
                <a:solidFill>
                  <a:srgbClr val="0000FF"/>
                </a:solidFill>
              </a:rPr>
              <a:t>Chantal Maire</a:t>
            </a:r>
            <a:endParaRPr lang="fr-FR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nous contacter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Evelyne Revellat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Présidente (organisation générale et atelier Transmission)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Hervé Karleskind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Vice-Président ,(Relations extérieures, -CCIP, CAREEP-)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Christine Legat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Vice-Présidente, (Responsable communication)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Annie Migliore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Secrétaire Générale, (Responsable questions R.H, Relations Clubs et Espace Emploi)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Anne Letondel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Secrétaire (adhésions et mise à jour de vos coordonnées)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Sophie Guyader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Secrétaire adjointe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Laurent Legagnoux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Coordinateur Général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Michel Casaliggi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Trésorier (info adhésion)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Laurent Ollier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Responsable informatique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Patrick Roussel,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 Animateur Atelier Transmissions-Reprises</a:t>
            </a:r>
          </a:p>
          <a:p>
            <a:r>
              <a:rPr lang="fr-FR" u="sng" dirty="0" smtClean="0">
                <a:solidFill>
                  <a:schemeClr val="bg2">
                    <a:lumMod val="25000"/>
                  </a:schemeClr>
                </a:solidFill>
              </a:rPr>
              <a:t>Chantal Maire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, Mgr du commerce et des  entreprises, accueil des nouveaux entrepreneurs à Bry (Service du </a:t>
            </a:r>
            <a:r>
              <a:rPr lang="fr-FR" dirty="0" err="1" smtClean="0">
                <a:solidFill>
                  <a:schemeClr val="bg2">
                    <a:lumMod val="25000"/>
                  </a:schemeClr>
                </a:solidFill>
              </a:rPr>
              <a:t>dévt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 économique) 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0" y="1651592"/>
            <a:ext cx="4392488" cy="3937648"/>
          </a:xfrm>
        </p:spPr>
        <p:txBody>
          <a:bodyPr>
            <a:normAutofit/>
          </a:bodyPr>
          <a:lstStyle/>
          <a:p>
            <a:r>
              <a:rPr lang="fr-FR" sz="2100" b="1" dirty="0" smtClean="0">
                <a:solidFill>
                  <a:schemeClr val="tx2"/>
                </a:solidFill>
              </a:rPr>
              <a:t>Renforcer </a:t>
            </a:r>
            <a:r>
              <a:rPr lang="fr-FR" sz="2100" b="1" dirty="0">
                <a:solidFill>
                  <a:schemeClr val="tx2"/>
                </a:solidFill>
              </a:rPr>
              <a:t>les liens </a:t>
            </a:r>
            <a:r>
              <a:rPr lang="fr-FR" sz="2100" b="1" dirty="0" smtClean="0">
                <a:solidFill>
                  <a:schemeClr val="tx2"/>
                </a:solidFill>
              </a:rPr>
              <a:t>entre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les services </a:t>
            </a:r>
            <a:r>
              <a:rPr lang="fr-FR" sz="2100" b="1" dirty="0">
                <a:solidFill>
                  <a:schemeClr val="tx2"/>
                </a:solidFill>
              </a:rPr>
              <a:t>de la </a:t>
            </a:r>
            <a:r>
              <a:rPr lang="fr-FR" sz="2100" b="1" dirty="0" smtClean="0">
                <a:solidFill>
                  <a:schemeClr val="tx2"/>
                </a:solidFill>
              </a:rPr>
              <a:t>mairie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et les entreprises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Présentation </a:t>
            </a:r>
            <a:r>
              <a:rPr lang="fr-FR" sz="2100" b="1" dirty="0">
                <a:solidFill>
                  <a:schemeClr val="tx2"/>
                </a:solidFill>
              </a:rPr>
              <a:t>régulière des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actions de </a:t>
            </a:r>
            <a:r>
              <a:rPr lang="fr-FR" sz="2100" b="1" i="1" dirty="0" smtClean="0">
                <a:solidFill>
                  <a:schemeClr val="tx2"/>
                </a:solidFill>
              </a:rPr>
              <a:t>Bry-Entreprises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i="1" dirty="0" smtClean="0">
                <a:solidFill>
                  <a:schemeClr val="tx2"/>
                </a:solidFill>
              </a:rPr>
              <a:t>Bry-Entreprises</a:t>
            </a:r>
            <a:r>
              <a:rPr lang="fr-FR" sz="2100" b="1" dirty="0" smtClean="0">
                <a:solidFill>
                  <a:schemeClr val="tx2"/>
                </a:solidFill>
              </a:rPr>
              <a:t>, interlocuteur privilégié des entrepreneurs bryards</a:t>
            </a:r>
            <a:endParaRPr lang="fr-FR" sz="2100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43000" y="533400"/>
            <a:ext cx="7416824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Les objectif de </a:t>
            </a:r>
            <a:r>
              <a:rPr lang="fr-FR" b="1" i="1" dirty="0" smtClean="0">
                <a:solidFill>
                  <a:schemeClr val="tx2"/>
                </a:solidFill>
              </a:rPr>
              <a:t>Bry-Entreprises </a:t>
            </a:r>
            <a:r>
              <a:rPr lang="fr-FR" b="1" dirty="0" smtClean="0">
                <a:solidFill>
                  <a:schemeClr val="tx2"/>
                </a:solidFill>
              </a:rPr>
              <a:t>: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1</a:t>
            </a:r>
            <a:endParaRPr lang="fr-FR" sz="3200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www.aroshpc.org/inclusions/getvignette.php?id=6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92776"/>
            <a:ext cx="1492849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pferd.com/images/home_pic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800961" y="5410149"/>
            <a:ext cx="1699031" cy="1115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lèche droite 8"/>
          <p:cNvSpPr/>
          <p:nvPr/>
        </p:nvSpPr>
        <p:spPr>
          <a:xfrm rot="3490270">
            <a:off x="1492834" y="2645670"/>
            <a:ext cx="64001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Flèche droite 14"/>
          <p:cNvSpPr/>
          <p:nvPr/>
        </p:nvSpPr>
        <p:spPr>
          <a:xfrm rot="3490270">
            <a:off x="2617649" y="4788394"/>
            <a:ext cx="64001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7" name="Picture 2" descr="https://lh5.googleusercontent.com/Gwws52qbexvd5mTjh1txkEfStq9aqvw-C7jYixacCIqc_8GHRjNTQogARJY70ox9CikTqt_pMqKwrfb5liKfdrVStdyg_TEkqSKkOIBBp1VJSnFx2Q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 r="87144"/>
          <a:stretch/>
        </p:blipFill>
        <p:spPr bwMode="auto">
          <a:xfrm>
            <a:off x="1930457" y="3352800"/>
            <a:ext cx="820303" cy="82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108172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776808" y="2492896"/>
            <a:ext cx="7467600" cy="1210146"/>
          </a:xfrm>
          <a:prstGeom prst="rect">
            <a:avLst/>
          </a:prstGeom>
          <a:noFill/>
          <a:ln w="38100">
            <a:noFill/>
          </a:ln>
        </p:spPr>
        <p:txBody>
          <a:bodyPr vert="horz" anchor="b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kumimoji="0" lang="fr-FR" sz="63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axes</a:t>
            </a: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 travail</a:t>
            </a: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2555776" y="1340768"/>
            <a:ext cx="0" cy="3096344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2267744" y="4149080"/>
            <a:ext cx="4248472" cy="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984776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74062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2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</a:rPr>
              <a:t>Installation d'un restaurant </a:t>
            </a:r>
            <a:r>
              <a:rPr lang="fr-FR" b="1" dirty="0" err="1" smtClean="0">
                <a:solidFill>
                  <a:schemeClr val="tx2"/>
                </a:solidFill>
              </a:rPr>
              <a:t>inter-entreprises</a:t>
            </a:r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b="1" dirty="0" smtClean="0">
                <a:solidFill>
                  <a:schemeClr val="tx2"/>
                </a:solidFill>
              </a:rPr>
              <a:t>Création d'une salle </a:t>
            </a:r>
            <a:r>
              <a:rPr lang="fr-FR" b="1" dirty="0" err="1" smtClean="0">
                <a:solidFill>
                  <a:schemeClr val="tx2"/>
                </a:solidFill>
              </a:rPr>
              <a:t>multi-média</a:t>
            </a:r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b="1" dirty="0" smtClean="0">
                <a:solidFill>
                  <a:schemeClr val="tx2"/>
                </a:solidFill>
              </a:rPr>
              <a:t>Préparer l'avenir : 2 temps fort, Bry 2013, Bry 2018 (métro automatique)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Veiller à la possibilité d'implantation de nouvelles entreprises à Bry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Renforcer l'activité économique du territoire en valorisant ses atouts et les entreprises (CAREEP, Carrefour de l'emploi)</a:t>
            </a: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1115616" y="692696"/>
            <a:ext cx="7416824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Objectifs :  autour des besoins des entreprises et des priorités de la Mairie :</a:t>
            </a:r>
            <a:endParaRPr lang="fr-FR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344279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observatoiredelafranchise.fr/V2/images/illustrations/12-01-2011/cess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3414722" cy="2541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851920" y="1651592"/>
            <a:ext cx="5112568" cy="3145560"/>
          </a:xfrm>
        </p:spPr>
        <p:txBody>
          <a:bodyPr>
            <a:normAutofit fontScale="92500"/>
          </a:bodyPr>
          <a:lstStyle/>
          <a:p>
            <a:r>
              <a:rPr lang="fr-FR" sz="1800" b="1" dirty="0" smtClean="0">
                <a:solidFill>
                  <a:schemeClr val="tx2"/>
                </a:solidFill>
              </a:rPr>
              <a:t>Accompagner les entrepreneurs </a:t>
            </a:r>
            <a:r>
              <a:rPr lang="fr-FR" sz="1800" b="1" dirty="0">
                <a:solidFill>
                  <a:schemeClr val="tx2"/>
                </a:solidFill>
              </a:rPr>
              <a:t>dans </a:t>
            </a:r>
            <a:r>
              <a:rPr lang="fr-FR" sz="1800" b="1" dirty="0" smtClean="0">
                <a:solidFill>
                  <a:schemeClr val="tx2"/>
                </a:solidFill>
              </a:rPr>
              <a:t>leur</a:t>
            </a:r>
          </a:p>
          <a:p>
            <a:pPr marL="0" indent="0">
              <a:buNone/>
            </a:pPr>
            <a:r>
              <a:rPr lang="fr-FR" sz="1800" b="1" dirty="0">
                <a:solidFill>
                  <a:schemeClr val="tx2"/>
                </a:solidFill>
              </a:rPr>
              <a:t> </a:t>
            </a:r>
            <a:r>
              <a:rPr lang="fr-FR" sz="1800" b="1" dirty="0" smtClean="0">
                <a:solidFill>
                  <a:schemeClr val="tx2"/>
                </a:solidFill>
              </a:rPr>
              <a:t>  développement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CONSEILS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CONFERENCES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RENCONTRES</a:t>
            </a:r>
            <a:endParaRPr lang="fr-FR" sz="2100" b="1" dirty="0">
              <a:solidFill>
                <a:schemeClr val="tx2"/>
              </a:solidFill>
            </a:endParaRPr>
          </a:p>
          <a:p>
            <a:r>
              <a:rPr lang="fr-FR" sz="1800" b="1" dirty="0" smtClean="0">
                <a:solidFill>
                  <a:schemeClr val="tx2"/>
                </a:solidFill>
              </a:rPr>
              <a:t>Favoriser </a:t>
            </a:r>
            <a:r>
              <a:rPr lang="fr-FR" sz="1800" b="1" dirty="0">
                <a:solidFill>
                  <a:schemeClr val="tx2"/>
                </a:solidFill>
              </a:rPr>
              <a:t>la </a:t>
            </a:r>
            <a:r>
              <a:rPr lang="fr-FR" sz="1800" b="1" dirty="0" smtClean="0">
                <a:solidFill>
                  <a:schemeClr val="tx2"/>
                </a:solidFill>
              </a:rPr>
              <a:t>transmission d’entreprises </a:t>
            </a:r>
            <a:r>
              <a:rPr lang="fr-FR" sz="1800" b="1" dirty="0">
                <a:solidFill>
                  <a:schemeClr val="tx2"/>
                </a:solidFill>
              </a:rPr>
              <a:t>par la </a:t>
            </a:r>
            <a:r>
              <a:rPr lang="fr-FR" sz="1800" b="1" dirty="0" smtClean="0">
                <a:solidFill>
                  <a:schemeClr val="tx2"/>
                </a:solidFill>
              </a:rPr>
              <a:t>mise en </a:t>
            </a:r>
            <a:r>
              <a:rPr lang="fr-FR" sz="1800" b="1" dirty="0">
                <a:solidFill>
                  <a:schemeClr val="tx2"/>
                </a:solidFill>
              </a:rPr>
              <a:t>lien entre cédants et </a:t>
            </a:r>
            <a:endParaRPr lang="fr-FR" sz="18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chemeClr val="tx2"/>
                </a:solidFill>
              </a:rPr>
              <a:t> </a:t>
            </a:r>
            <a:r>
              <a:rPr lang="fr-FR" sz="1800" b="1" dirty="0" smtClean="0">
                <a:solidFill>
                  <a:schemeClr val="tx2"/>
                </a:solidFill>
              </a:rPr>
              <a:t>  repreneurs potentiels :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</a:t>
            </a:r>
            <a:r>
              <a:rPr lang="fr-FR" sz="1500" b="1" dirty="0" smtClean="0">
                <a:solidFill>
                  <a:srgbClr val="00B0F0"/>
                </a:solidFill>
              </a:rPr>
              <a:t>Mise en place d'une Permanences en 2012 :</a:t>
            </a:r>
            <a:endParaRPr lang="fr-FR" sz="1500" b="1" dirty="0">
              <a:solidFill>
                <a:srgbClr val="00B0F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chemeClr val="tx2"/>
                </a:solidFill>
              </a:rPr>
              <a:t>Pérenniser </a:t>
            </a:r>
            <a:r>
              <a:rPr lang="fr-FR" b="1" dirty="0" smtClean="0">
                <a:solidFill>
                  <a:schemeClr val="tx2"/>
                </a:solidFill>
              </a:rPr>
              <a:t>les </a:t>
            </a:r>
            <a:r>
              <a:rPr lang="fr-FR" b="1" dirty="0">
                <a:solidFill>
                  <a:schemeClr val="tx2"/>
                </a:solidFill>
              </a:rPr>
              <a:t>entreprises </a:t>
            </a:r>
            <a:r>
              <a:rPr lang="fr-FR" b="1" dirty="0" err="1">
                <a:solidFill>
                  <a:schemeClr val="tx2"/>
                </a:solidFill>
              </a:rPr>
              <a:t>bryardes</a:t>
            </a:r>
            <a:r>
              <a:rPr lang="fr-FR" b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3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331640" y="4653136"/>
            <a:ext cx="6336704" cy="12003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-&gt; Action 2012 : </a:t>
            </a:r>
            <a:r>
              <a:rPr lang="fr-FR" b="1" dirty="0" smtClean="0">
                <a:solidFill>
                  <a:srgbClr val="00B0F0"/>
                </a:solidFill>
              </a:rPr>
              <a:t>Permanences Transmissions-Reprises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Lieu : </a:t>
            </a:r>
            <a:r>
              <a:rPr lang="fr-FR" b="1" dirty="0" smtClean="0">
                <a:solidFill>
                  <a:srgbClr val="00B0F0"/>
                </a:solidFill>
              </a:rPr>
              <a:t>Espace Emploi en relation avec Margo Botta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Animateur </a:t>
            </a:r>
            <a:r>
              <a:rPr lang="fr-FR" b="1" dirty="0" smtClean="0">
                <a:solidFill>
                  <a:srgbClr val="00B0F0"/>
                </a:solidFill>
              </a:rPr>
              <a:t>: Patrick Roussel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228098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0" y="1651592"/>
            <a:ext cx="4392488" cy="3145560"/>
          </a:xfrm>
        </p:spPr>
        <p:txBody>
          <a:bodyPr>
            <a:normAutofit/>
          </a:bodyPr>
          <a:lstStyle/>
          <a:p>
            <a:r>
              <a:rPr lang="fr-FR" sz="2100" b="1" dirty="0" smtClean="0">
                <a:solidFill>
                  <a:schemeClr val="tx2"/>
                </a:solidFill>
              </a:rPr>
              <a:t>Actions </a:t>
            </a:r>
            <a:r>
              <a:rPr lang="fr-FR" sz="2100" b="1" dirty="0">
                <a:solidFill>
                  <a:schemeClr val="tx2"/>
                </a:solidFill>
              </a:rPr>
              <a:t>de parrainage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entre </a:t>
            </a:r>
            <a:r>
              <a:rPr lang="fr-FR" sz="2100" b="1" dirty="0">
                <a:solidFill>
                  <a:schemeClr val="tx2"/>
                </a:solidFill>
              </a:rPr>
              <a:t>un jeune créateur </a:t>
            </a:r>
            <a:r>
              <a:rPr lang="fr-FR" sz="2100" b="1" dirty="0" smtClean="0">
                <a:solidFill>
                  <a:schemeClr val="tx2"/>
                </a:solidFill>
              </a:rPr>
              <a:t>et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un </a:t>
            </a:r>
            <a:r>
              <a:rPr lang="fr-FR" sz="2100" b="1" dirty="0">
                <a:solidFill>
                  <a:schemeClr val="tx2"/>
                </a:solidFill>
              </a:rPr>
              <a:t>chef d’entreprise </a:t>
            </a:r>
            <a:r>
              <a:rPr lang="fr-FR" sz="2100" b="1" dirty="0" smtClean="0">
                <a:solidFill>
                  <a:schemeClr val="tx2"/>
                </a:solidFill>
              </a:rPr>
              <a:t>confirmé</a:t>
            </a:r>
          </a:p>
          <a:p>
            <a:pPr marL="0" indent="0">
              <a:buNone/>
            </a:pPr>
            <a:endParaRPr lang="fr-FR" sz="2100" b="1" dirty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Aide </a:t>
            </a:r>
            <a:r>
              <a:rPr lang="fr-FR" sz="2100" b="1" dirty="0">
                <a:solidFill>
                  <a:schemeClr val="tx2"/>
                </a:solidFill>
              </a:rPr>
              <a:t>et information aux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démarches administratives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</a:t>
            </a:r>
            <a:r>
              <a:rPr lang="fr-FR" sz="2100" b="1" dirty="0">
                <a:solidFill>
                  <a:schemeClr val="tx2"/>
                </a:solidFill>
              </a:rPr>
              <a:t>quotidiennes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chemeClr val="tx2"/>
                </a:solidFill>
              </a:rPr>
              <a:t>Aider les jeunes créateurs d’entreprises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4</a:t>
            </a:r>
            <a:endParaRPr lang="fr-FR" sz="3200" dirty="0">
              <a:solidFill>
                <a:schemeClr val="bg1"/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206554" y="1764196"/>
            <a:ext cx="4098588" cy="3032956"/>
            <a:chOff x="206554" y="1764196"/>
            <a:chExt cx="4098588" cy="3032956"/>
          </a:xfrm>
        </p:grpSpPr>
        <p:pic>
          <p:nvPicPr>
            <p:cNvPr id="4098" name="Picture 2" descr="http://us.123rf.com/400wm/400/400/logos/logos0909/logos090900226/5497062-portrait-d-39-un-homme-beau-jeune-entreprise-en-souriant-au-travail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xmlns:mv="urn:schemas-microsoft-com:mac:vml" xmlns:mc="http://schemas.openxmlformats.org/markup-compatibility/2006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554" y="1764196"/>
              <a:ext cx="4098588" cy="30329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206554" y="4581128"/>
              <a:ext cx="1125086" cy="2160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391333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1284</TotalTime>
  <Words>714</Words>
  <Application>Microsoft Office PowerPoint</Application>
  <PresentationFormat>Affichage à l'écran (4:3)</PresentationFormat>
  <Paragraphs>154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Oriel</vt:lpstr>
      <vt:lpstr>Diapositive 1</vt:lpstr>
      <vt:lpstr>Sommaire  L’ Équipe en place axes de travail 2012 Calendrier 2012 Voeux  </vt:lpstr>
      <vt:lpstr>L'Equipe et son environnement</vt:lpstr>
      <vt:lpstr>Comment nous contacter ?</vt:lpstr>
      <vt:lpstr>Diapositive 5</vt:lpstr>
      <vt:lpstr>Les axes de travail</vt:lpstr>
      <vt:lpstr>Diapositive 7</vt:lpstr>
      <vt:lpstr>Diapositive 8</vt:lpstr>
      <vt:lpstr>Diapositive 9</vt:lpstr>
      <vt:lpstr>Diapositive 10</vt:lpstr>
      <vt:lpstr>calendrier a venir</vt:lpstr>
      <vt:lpstr>Diapositive 12</vt:lpstr>
      <vt:lpstr>Diapositive 13</vt:lpstr>
      <vt:lpstr>A bientôt...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des Entreprises de Bry-sur Marne</dc:title>
  <dc:creator>evelyne</dc:creator>
  <cp:lastModifiedBy>evelyne</cp:lastModifiedBy>
  <cp:revision>78</cp:revision>
  <dcterms:created xsi:type="dcterms:W3CDTF">2011-12-07T08:09:58Z</dcterms:created>
  <dcterms:modified xsi:type="dcterms:W3CDTF">2011-12-07T17:56:46Z</dcterms:modified>
</cp:coreProperties>
</file>