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79" r:id="rId4"/>
    <p:sldId id="285" r:id="rId5"/>
    <p:sldId id="272" r:id="rId6"/>
    <p:sldId id="283" r:id="rId7"/>
    <p:sldId id="268" r:id="rId8"/>
    <p:sldId id="269" r:id="rId9"/>
    <p:sldId id="270" r:id="rId10"/>
    <p:sldId id="273" r:id="rId11"/>
    <p:sldId id="275" r:id="rId12"/>
    <p:sldId id="276" r:id="rId13"/>
    <p:sldId id="278" r:id="rId14"/>
    <p:sldId id="284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3" autoAdjust="0"/>
    <p:restoredTop sz="98243" autoAdjust="0"/>
  </p:normalViewPr>
  <p:slideViewPr>
    <p:cSldViewPr>
      <p:cViewPr>
        <p:scale>
          <a:sx n="70" d="100"/>
          <a:sy n="70" d="100"/>
        </p:scale>
        <p:origin x="-127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49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pPr/>
              <a:t>07/01/2012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360240" y="4653136"/>
            <a:ext cx="61722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Hôtel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Ville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Grande Rue Charles De Gaulle 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94360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Bry-sur-Marne</a:t>
            </a: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Tél.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01.45.16.68.41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Fax 01.45.16.68.48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Email : evelyne@revellat.com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88224" y="548680"/>
            <a:ext cx="195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Création en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Novembre 2002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2987824" y="1412776"/>
            <a:ext cx="5328592" cy="2889612"/>
            <a:chOff x="2035954" y="1010345"/>
            <a:chExt cx="5328592" cy="2889612"/>
          </a:xfrm>
        </p:grpSpPr>
        <p:pic>
          <p:nvPicPr>
            <p:cNvPr id="9218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7144"/>
            <a:stretch/>
          </p:blipFill>
          <p:spPr bwMode="auto">
            <a:xfrm>
              <a:off x="2871098" y="1010345"/>
              <a:ext cx="2050758" cy="2065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ZoneTexte 2"/>
            <p:cNvSpPr txBox="1"/>
            <p:nvPr/>
          </p:nvSpPr>
          <p:spPr>
            <a:xfrm>
              <a:off x="2035954" y="3068960"/>
              <a:ext cx="53285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Bry-Entreprises </a:t>
              </a:r>
              <a:r>
                <a:rPr lang="fr-FR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Montdest</a:t>
              </a:r>
              <a:endParaRPr lang="fr-FR" sz="24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fr-FR" sz="2400" i="1" dirty="0" smtClean="0">
                  <a:solidFill>
                    <a:schemeClr val="accent1">
                      <a:lumMod val="50000"/>
                    </a:schemeClr>
                  </a:solidFill>
                </a:rPr>
                <a:t>Bry-Champigny-Noisy-Villiers</a:t>
              </a:r>
              <a:endParaRPr lang="fr-FR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cxnSp>
        <p:nvCxnSpPr>
          <p:cNvPr id="11" name="Connecteur droit 10"/>
          <p:cNvCxnSpPr/>
          <p:nvPr/>
        </p:nvCxnSpPr>
        <p:spPr>
          <a:xfrm>
            <a:off x="8541688" y="0"/>
            <a:ext cx="0" cy="1484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548206" y="4509120"/>
            <a:ext cx="0" cy="234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2.gstatic.com/images?q=tbn:ANd9GcR4LFh7gO9PVpzYmTGdKvZjAVltBCPpT35vVdBvDDWkyBRRcsQv&amp;t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554" y="1764196"/>
            <a:ext cx="4101562" cy="303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3968" y="1723600"/>
            <a:ext cx="4392488" cy="3145560"/>
          </a:xfrm>
        </p:spPr>
        <p:txBody>
          <a:bodyPr>
            <a:normAutofit fontScale="85000" lnSpcReduction="20000"/>
          </a:bodyPr>
          <a:lstStyle/>
          <a:p>
            <a:r>
              <a:rPr lang="fr-FR" sz="2000" b="1" dirty="0" smtClean="0">
                <a:solidFill>
                  <a:schemeClr val="tx2"/>
                </a:solidFill>
              </a:rPr>
              <a:t>Valoriser l’implication de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/>
                </a:solidFill>
              </a:rPr>
              <a:t>    chacun : c'est prendre vos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suggestions de contribution</a:t>
            </a:r>
          </a:p>
          <a:p>
            <a:pPr marL="0" indent="0">
              <a:buNone/>
            </a:pPr>
            <a:endParaRPr lang="fr-FR" sz="2000" b="1" dirty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Coopter de nouveaux membres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Vous aider à vous faire connaître : Le CAREEP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Réunion mensuelle tous les 1</a:t>
            </a:r>
            <a:r>
              <a:rPr lang="fr-FR" sz="2000" b="1" baseline="30000" dirty="0" smtClean="0">
                <a:solidFill>
                  <a:schemeClr val="tx2"/>
                </a:solidFill>
              </a:rPr>
              <a:t>er</a:t>
            </a:r>
            <a:r>
              <a:rPr lang="fr-FR" sz="2000" b="1" dirty="0" smtClean="0">
                <a:solidFill>
                  <a:schemeClr val="tx2"/>
                </a:solidFill>
              </a:rPr>
              <a:t> jeudis du mois.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Les adhérents Bry-Entreprises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5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71600" y="5085184"/>
            <a:ext cx="6984776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-&gt; Action 2012 : </a:t>
            </a:r>
            <a:r>
              <a:rPr lang="fr-FR" b="1" dirty="0" smtClean="0">
                <a:solidFill>
                  <a:srgbClr val="00B0F0"/>
                </a:solidFill>
              </a:rPr>
              <a:t>Bry-Entreprises membres du comité d'organisation du CAREEP :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16 octobre 2012 à MONTREUIL.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 Animateur </a:t>
            </a:r>
            <a:r>
              <a:rPr lang="fr-FR" b="1" dirty="0" smtClean="0">
                <a:solidFill>
                  <a:srgbClr val="00B0F0"/>
                </a:solidFill>
              </a:rPr>
              <a:t>: Hervé Karleskind, Vice-Président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266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683568" y="2650902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/>
          </a:bodyPr>
          <a:lstStyle/>
          <a:p>
            <a:pPr lvl="0" algn="ctr"/>
            <a:r>
              <a:rPr lang="fr-FR" sz="4400" b="1" dirty="0" smtClean="0"/>
              <a:t>calendrier a venir</a:t>
            </a:r>
            <a:endParaRPr kumimoji="0" lang="fr-FR" sz="670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2411760" y="2708920"/>
            <a:ext cx="3960440" cy="432048"/>
            <a:chOff x="2411760" y="2708920"/>
            <a:chExt cx="3960440" cy="432048"/>
          </a:xfrm>
        </p:grpSpPr>
        <p:sp>
          <p:nvSpPr>
            <p:cNvPr id="2" name="Rectangle 1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Triangle rectangle 2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 rot="10800000">
            <a:off x="2411760" y="3861048"/>
            <a:ext cx="3960440" cy="432048"/>
            <a:chOff x="2411760" y="2708920"/>
            <a:chExt cx="3960440" cy="432048"/>
          </a:xfrm>
        </p:grpSpPr>
        <p:sp>
          <p:nvSpPr>
            <p:cNvPr id="9" name="Rectangle 8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Triangle rectangle 9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17085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43204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Conférences - Cartes sur tables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795608"/>
            <a:ext cx="6264696" cy="372162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b="1" dirty="0" smtClean="0">
                <a:solidFill>
                  <a:schemeClr val="tx2"/>
                </a:solidFill>
              </a:rPr>
              <a:t>Janvier :</a:t>
            </a:r>
            <a:r>
              <a:rPr lang="fr-FR" sz="2100" dirty="0" smtClean="0">
                <a:solidFill>
                  <a:schemeClr val="tx2"/>
                </a:solidFill>
              </a:rPr>
              <a:t> Financement des entreprises (Subventions, banque et B. Angels), dernier jeudi de janvier. </a:t>
            </a:r>
            <a:r>
              <a:rPr lang="fr-FR" sz="1800" i="1" dirty="0" smtClean="0">
                <a:solidFill>
                  <a:schemeClr val="tx2"/>
                </a:solidFill>
              </a:rPr>
              <a:t>(Vous recevrez confirmation par mail du lieu)</a:t>
            </a: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b="1" dirty="0" smtClean="0">
                <a:solidFill>
                  <a:schemeClr val="tx2"/>
                </a:solidFill>
              </a:rPr>
              <a:t>Mars :</a:t>
            </a:r>
            <a:r>
              <a:rPr lang="fr-FR" sz="2100" dirty="0" smtClean="0">
                <a:solidFill>
                  <a:schemeClr val="tx2"/>
                </a:solidFill>
              </a:rPr>
              <a:t> l'Avenir de Bry (questions – Réponses avec M. Le Maire)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b="1" dirty="0" smtClean="0">
                <a:solidFill>
                  <a:schemeClr val="tx2"/>
                </a:solidFill>
              </a:rPr>
              <a:t>Mai :</a:t>
            </a:r>
            <a:r>
              <a:rPr lang="fr-FR" sz="2100" dirty="0" smtClean="0">
                <a:solidFill>
                  <a:schemeClr val="tx2"/>
                </a:solidFill>
              </a:rPr>
              <a:t> Transmissions et reprises (CCIP, CMA) </a:t>
            </a: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 smtClean="0">
                <a:solidFill>
                  <a:schemeClr val="tx2"/>
                </a:solidFill>
              </a:rPr>
              <a:t>Juin : Dernier jeudi </a:t>
            </a:r>
            <a:r>
              <a:rPr lang="fr-FR" sz="2100" smtClean="0">
                <a:solidFill>
                  <a:schemeClr val="tx2"/>
                </a:solidFill>
              </a:rPr>
              <a:t>de juin</a:t>
            </a:r>
            <a:endParaRPr lang="fr-FR" sz="2100" dirty="0" smtClean="0">
              <a:solidFill>
                <a:schemeClr val="tx2"/>
              </a:solidFill>
            </a:endParaRPr>
          </a:p>
          <a:p>
            <a:pPr>
              <a:buSzPct val="100000"/>
              <a:buNone/>
            </a:pPr>
            <a:endParaRPr lang="fr-FR" sz="2100" dirty="0" smtClean="0">
              <a:solidFill>
                <a:schemeClr val="tx2"/>
              </a:solidFill>
            </a:endParaRPr>
          </a:p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18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525658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Synthèses Actions 2012 :</a:t>
            </a:r>
            <a:endParaRPr lang="fr-FR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340768"/>
            <a:ext cx="6192688" cy="5184576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bg2">
                    <a:lumMod val="25000"/>
                  </a:schemeClr>
                </a:solidFill>
              </a:rPr>
              <a:t>Réunions mensuelles tous les 1</a:t>
            </a:r>
            <a:r>
              <a:rPr lang="fr-FR" sz="1700" baseline="30000" dirty="0" smtClean="0">
                <a:solidFill>
                  <a:schemeClr val="bg2">
                    <a:lumMod val="25000"/>
                  </a:schemeClr>
                </a:solidFill>
              </a:rPr>
              <a:t>er</a:t>
            </a:r>
            <a:r>
              <a:rPr lang="fr-FR" sz="1700" dirty="0" smtClean="0">
                <a:solidFill>
                  <a:schemeClr val="bg2">
                    <a:lumMod val="25000"/>
                  </a:schemeClr>
                </a:solidFill>
              </a:rPr>
              <a:t> jeudis du mois. Toujours ouvertes à l'ensemble des adhérents avec des invités extérieurs. Instauration d'un roulement pour permettre à 1 adhérent, au moins, de faire une présentation détaillée de son activité.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bg2">
                    <a:lumMod val="25000"/>
                  </a:schemeClr>
                </a:solidFill>
              </a:rPr>
              <a:t>Possibilité aux adhérents d'apporter leur contribution selon leur inspiration et savoir-faire en se joignant aux groupes de travail, à hauteur de leur disponibilités. Se rapprocher de Laurent Legagnoux, Coordinateur Général.</a:t>
            </a:r>
          </a:p>
          <a:p>
            <a:pPr marL="0" indent="0" algn="just">
              <a:buSzPct val="100000"/>
              <a:buNone/>
            </a:pPr>
            <a:endParaRPr lang="fr-FR" sz="17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bg2">
                    <a:lumMod val="25000"/>
                  </a:schemeClr>
                </a:solidFill>
              </a:rPr>
              <a:t>Rencontre </a:t>
            </a:r>
            <a:r>
              <a:rPr lang="fr-FR" sz="1700" dirty="0">
                <a:solidFill>
                  <a:schemeClr val="bg2">
                    <a:lumMod val="25000"/>
                  </a:schemeClr>
                </a:solidFill>
              </a:rPr>
              <a:t>avec les autres clubs </a:t>
            </a:r>
            <a:r>
              <a:rPr lang="fr-FR" sz="1700" dirty="0" smtClean="0">
                <a:solidFill>
                  <a:schemeClr val="bg2">
                    <a:lumMod val="25000"/>
                  </a:schemeClr>
                </a:solidFill>
              </a:rPr>
              <a:t>entreprises à la CCIP (échanges d'expériences et contributions), les institutionnels Chambre de métiers, agence de développement économique sur les grands axes de développement et projets 2012/2018.</a:t>
            </a:r>
          </a:p>
          <a:p>
            <a:pPr algn="just">
              <a:buSzPct val="100000"/>
              <a:buFont typeface="Wingdings" pitchFamily="2" charset="2"/>
              <a:buChar char=""/>
            </a:pPr>
            <a:endParaRPr lang="fr-FR" sz="17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bg2">
                    <a:lumMod val="25000"/>
                  </a:schemeClr>
                </a:solidFill>
              </a:rPr>
              <a:t>Rencontres business avec conférence d'introductive, grâce au cartes sur table à thèmes 1 mois sur 2 (pour l'instant)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bg2">
                    <a:lumMod val="25000"/>
                  </a:schemeClr>
                </a:solidFill>
              </a:rPr>
              <a:t>Permanence Transmissions-Reprises d'entreprises</a:t>
            </a:r>
          </a:p>
          <a:p>
            <a:pPr algn="just">
              <a:buSzPct val="100000"/>
              <a:buFont typeface="Wingdings" pitchFamily="2" charset="2"/>
              <a:buChar char=""/>
            </a:pPr>
            <a:endParaRPr lang="fr-FR" sz="17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bg2">
                    <a:lumMod val="25000"/>
                  </a:schemeClr>
                </a:solidFill>
              </a:rPr>
              <a:t>Veille à la pérennité de la Signalétique </a:t>
            </a:r>
            <a:r>
              <a:rPr lang="fr-FR" sz="1700" dirty="0">
                <a:solidFill>
                  <a:schemeClr val="bg2">
                    <a:lumMod val="25000"/>
                  </a:schemeClr>
                </a:solidFill>
              </a:rPr>
              <a:t>des entreprises dans la ville</a:t>
            </a:r>
          </a:p>
          <a:p>
            <a:pPr marL="0" indent="0" algn="just">
              <a:buSzPct val="100000"/>
              <a:buNone/>
            </a:pPr>
            <a:endParaRPr lang="fr-FR" sz="17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bg2">
                    <a:lumMod val="25000"/>
                  </a:schemeClr>
                </a:solidFill>
              </a:rPr>
              <a:t>Rencontres sportives : Les foulées Bryardes</a:t>
            </a:r>
            <a:endParaRPr lang="fr-FR" sz="17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5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bientôt...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Merci de votre attention</a:t>
            </a:r>
          </a:p>
          <a:p>
            <a:pPr algn="ctr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Bry-Entreprises vous souhaite</a:t>
            </a:r>
          </a:p>
          <a:p>
            <a:pPr algn="ctr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d'excellentes fêtes de fin d'année 2011.</a:t>
            </a:r>
          </a:p>
          <a:p>
            <a:pPr algn="ctr">
              <a:buNone/>
            </a:pP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Notre prochaine réunion mensuelle :</a:t>
            </a:r>
          </a:p>
          <a:p>
            <a:endParaRPr lang="fr-FR" dirty="0" smtClean="0"/>
          </a:p>
          <a:p>
            <a:pPr algn="ctr">
              <a:buNone/>
            </a:pP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Jeudi 5 janvier 2012 à 18 h 30 </a:t>
            </a:r>
          </a:p>
          <a:p>
            <a:pPr algn="ctr">
              <a:buNone/>
            </a:pP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Salle de la Pépinière, </a:t>
            </a:r>
          </a:p>
          <a:p>
            <a:pPr algn="ctr">
              <a:buNone/>
            </a:pP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72 rue de la République à Bry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0" y="1196752"/>
            <a:ext cx="6172200" cy="3821810"/>
          </a:xfrm>
        </p:spPr>
        <p:txBody>
          <a:bodyPr/>
          <a:lstStyle/>
          <a:p>
            <a:r>
              <a:rPr lang="fr-FR" dirty="0" smtClean="0"/>
              <a:t>Sommaire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l'</a:t>
            </a:r>
            <a:r>
              <a:rPr lang="fr-FR" dirty="0" err="1" smtClean="0"/>
              <a:t>equipe</a:t>
            </a:r>
            <a:r>
              <a:rPr lang="fr-FR" dirty="0" smtClean="0"/>
              <a:t> en place</a:t>
            </a:r>
            <a:br>
              <a:rPr lang="fr-FR" dirty="0" smtClean="0"/>
            </a:br>
            <a:r>
              <a:rPr lang="fr-FR" dirty="0" smtClean="0"/>
              <a:t>axes de travail 2012</a:t>
            </a:r>
            <a:br>
              <a:rPr lang="fr-FR" dirty="0" smtClean="0"/>
            </a:br>
            <a:r>
              <a:rPr lang="fr-FR" dirty="0" smtClean="0"/>
              <a:t>Calendrier 2012</a:t>
            </a:r>
            <a:br>
              <a:rPr lang="fr-FR" dirty="0" smtClean="0"/>
            </a:br>
            <a:r>
              <a:rPr lang="fr-FR" dirty="0" smtClean="0"/>
              <a:t>Voeux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fr-FR" dirty="0" smtClean="0"/>
              <a:t>L'Equipe et son environnement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755576" y="5805264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489500" y="191683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925615" y="6019427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492370" y="5819024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308304" y="1268760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1476732" y="891606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7486707" y="3429000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Jean Couturier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Trésorier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392815" y="1858472"/>
            <a:ext cx="1481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Hervé  Karleskind</a:t>
            </a:r>
          </a:p>
          <a:p>
            <a:pPr algn="ctr"/>
            <a:r>
              <a:rPr lang="fr-FR" sz="1200" b="1" dirty="0" err="1" smtClean="0">
                <a:solidFill>
                  <a:schemeClr val="bg2">
                    <a:lumMod val="25000"/>
                  </a:schemeClr>
                </a:solidFill>
              </a:rPr>
              <a:t>Vice-Président</a:t>
            </a:r>
            <a:endParaRPr lang="fr-FR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Com. Extérieure</a:t>
            </a:r>
          </a:p>
        </p:txBody>
      </p:sp>
      <p:sp>
        <p:nvSpPr>
          <p:cNvPr id="12" name="Ellipse 11"/>
          <p:cNvSpPr/>
          <p:nvPr/>
        </p:nvSpPr>
        <p:spPr>
          <a:xfrm>
            <a:off x="1868462" y="2564903"/>
            <a:ext cx="5511850" cy="2549463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4427984" y="2420888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4396828" y="4915108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96672" y="29249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2981440" y="47251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766675" y="47596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517152" y="2780928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059832" y="2564904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5724128" y="2564904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7165224" y="343796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876256" y="426390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2124664" y="4326626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1691680" y="3606546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923928" y="83671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965186" y="908720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Mairie de Bry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JP Spilbauer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64713" y="5858108"/>
            <a:ext cx="154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CGPME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Didier Genevois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209780" y="5930116"/>
            <a:ext cx="1893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Nos Voisins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Villiers / Champigny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151894" y="1340768"/>
            <a:ext cx="16642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Espace Emploi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Monique Roussel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Margo Botta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780390" y="6146140"/>
            <a:ext cx="1579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Entreprises de Bry-sur-Marne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51520" y="2029682"/>
            <a:ext cx="1776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Club d’Entreprises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partenaires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408672" y="993734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CCIP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André Rouchès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796362" y="1988840"/>
            <a:ext cx="1596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Evelyne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</a:rPr>
              <a:t>Revellat</a:t>
            </a:r>
            <a:endParaRPr lang="fr-F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Présidente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42630" y="2823319"/>
            <a:ext cx="1625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Annie Migliore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 Générale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Questions R.H.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397809" y="1916832"/>
            <a:ext cx="133446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Christine </a:t>
            </a:r>
            <a:r>
              <a:rPr lang="fr-FR" sz="1200" b="1" dirty="0" err="1" smtClean="0">
                <a:solidFill>
                  <a:schemeClr val="bg2">
                    <a:lumMod val="25000"/>
                  </a:schemeClr>
                </a:solidFill>
              </a:rPr>
              <a:t>Legat</a:t>
            </a:r>
            <a:endParaRPr lang="fr-FR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Vice-Présidente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Com. Internet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64545" y="3574757"/>
            <a:ext cx="1639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Anne Letondel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Contacts Adhérents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957883" y="4941168"/>
            <a:ext cx="1579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Sophie Guyader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 Adjointe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495654" y="4941168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Laurent Ollier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Chargé Informatique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611472" y="450912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Laurent Legagnoux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Coordination Générale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7212855" y="4263479"/>
            <a:ext cx="196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Patrick Roussel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Transmissions-Reprises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51910" y="4365104"/>
            <a:ext cx="1411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Michel Casaliggi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Trésorier Adjoint</a:t>
            </a:r>
          </a:p>
        </p:txBody>
      </p:sp>
      <p:sp>
        <p:nvSpPr>
          <p:cNvPr id="48" name="Double flèche verticale 47"/>
          <p:cNvSpPr/>
          <p:nvPr/>
        </p:nvSpPr>
        <p:spPr>
          <a:xfrm rot="19002303">
            <a:off x="1910389" y="2483309"/>
            <a:ext cx="138647" cy="48287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Double flèche verticale 51"/>
          <p:cNvSpPr/>
          <p:nvPr/>
        </p:nvSpPr>
        <p:spPr>
          <a:xfrm rot="17568896" flipH="1">
            <a:off x="5616137" y="4809107"/>
            <a:ext cx="205423" cy="1681581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Double flèche verticale 52"/>
          <p:cNvSpPr/>
          <p:nvPr/>
        </p:nvSpPr>
        <p:spPr>
          <a:xfrm rot="15510967">
            <a:off x="3040658" y="4334674"/>
            <a:ext cx="148780" cy="2415826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Double flèche verticale 53"/>
          <p:cNvSpPr/>
          <p:nvPr/>
        </p:nvSpPr>
        <p:spPr>
          <a:xfrm>
            <a:off x="4502258" y="5406211"/>
            <a:ext cx="151438" cy="54400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6948264" y="2636912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Chantal Maire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Coordinatrice Club/Ville 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(1/3)</a:t>
            </a:r>
          </a:p>
        </p:txBody>
      </p:sp>
      <p:sp>
        <p:nvSpPr>
          <p:cNvPr id="58" name="Ellipse 57"/>
          <p:cNvSpPr/>
          <p:nvPr/>
        </p:nvSpPr>
        <p:spPr>
          <a:xfrm>
            <a:off x="7572490" y="481091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7512687" y="4869160"/>
            <a:ext cx="1447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CMA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Patrick Bonnet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60" name="Double flèche verticale 59"/>
          <p:cNvSpPr/>
          <p:nvPr/>
        </p:nvSpPr>
        <p:spPr>
          <a:xfrm rot="18928596">
            <a:off x="7361563" y="4545078"/>
            <a:ext cx="153171" cy="625376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Double flèche verticale 62"/>
          <p:cNvSpPr/>
          <p:nvPr/>
        </p:nvSpPr>
        <p:spPr>
          <a:xfrm rot="2200207">
            <a:off x="7161697" y="1861895"/>
            <a:ext cx="149197" cy="1005366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Double flèche verticale 73"/>
          <p:cNvSpPr/>
          <p:nvPr/>
        </p:nvSpPr>
        <p:spPr>
          <a:xfrm rot="2675566">
            <a:off x="3664057" y="1348695"/>
            <a:ext cx="87693" cy="731582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Double flèche verticale 74"/>
          <p:cNvSpPr/>
          <p:nvPr/>
        </p:nvSpPr>
        <p:spPr>
          <a:xfrm rot="7345935">
            <a:off x="5505764" y="1285105"/>
            <a:ext cx="99393" cy="731582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Double flèche verticale 75"/>
          <p:cNvSpPr/>
          <p:nvPr/>
        </p:nvSpPr>
        <p:spPr>
          <a:xfrm>
            <a:off x="4572000" y="1669744"/>
            <a:ext cx="72008" cy="327984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Double flèche verticale 76"/>
          <p:cNvSpPr/>
          <p:nvPr/>
        </p:nvSpPr>
        <p:spPr>
          <a:xfrm rot="8129694" flipH="1">
            <a:off x="2480926" y="3745902"/>
            <a:ext cx="147550" cy="116973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Double flèche verticale 77"/>
          <p:cNvSpPr/>
          <p:nvPr/>
        </p:nvSpPr>
        <p:spPr>
          <a:xfrm rot="10800000" flipH="1">
            <a:off x="3203848" y="3072092"/>
            <a:ext cx="144016" cy="1585190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Double flèche verticale 78"/>
          <p:cNvSpPr/>
          <p:nvPr/>
        </p:nvSpPr>
        <p:spPr>
          <a:xfrm rot="10800000" flipH="1">
            <a:off x="4572001" y="2907528"/>
            <a:ext cx="144016" cy="1585190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Double flèche verticale 79"/>
          <p:cNvSpPr/>
          <p:nvPr/>
        </p:nvSpPr>
        <p:spPr>
          <a:xfrm rot="7507844" flipH="1">
            <a:off x="5769046" y="2268416"/>
            <a:ext cx="160918" cy="2578174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Double flèche verticale 82"/>
          <p:cNvSpPr/>
          <p:nvPr/>
        </p:nvSpPr>
        <p:spPr>
          <a:xfrm rot="2420039">
            <a:off x="1254282" y="1403311"/>
            <a:ext cx="148104" cy="48287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Double flèche verticale 83"/>
          <p:cNvSpPr/>
          <p:nvPr/>
        </p:nvSpPr>
        <p:spPr>
          <a:xfrm rot="19002303">
            <a:off x="2702476" y="1538620"/>
            <a:ext cx="138647" cy="48287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796136" y="980728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5292080" y="818709"/>
            <a:ext cx="22573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Commerce, Artisanat,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TPE/PME, Prof. libérales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Stéphane Bouzerand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Chantal Maire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Comment nous contacter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931512"/>
            <a:ext cx="3240360" cy="5665840"/>
          </a:xfrm>
        </p:spPr>
        <p:txBody>
          <a:bodyPr>
            <a:noAutofit/>
          </a:bodyPr>
          <a:lstStyle/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Evelyne Revellat</a:t>
            </a: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Hervé Karleskind</a:t>
            </a: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Christine Legat</a:t>
            </a: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Annie Migliore</a:t>
            </a: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Anne Letondel</a:t>
            </a: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Sophie Guyader</a:t>
            </a: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Laurent Legagnoux</a:t>
            </a: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Michel Casaliggi</a:t>
            </a: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Laurent Ollier</a:t>
            </a: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Patrick Roussel,</a:t>
            </a:r>
          </a:p>
          <a:p>
            <a:endParaRPr lang="fr-F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1400" u="sng" dirty="0" smtClean="0">
                <a:solidFill>
                  <a:schemeClr val="bg2">
                    <a:lumMod val="25000"/>
                  </a:schemeClr>
                </a:solidFill>
              </a:rPr>
              <a:t>Chantal Maire</a:t>
            </a:r>
            <a:endParaRPr lang="fr-FR" sz="14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915816" y="980728"/>
            <a:ext cx="4824536" cy="576064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Présidente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(organisation générale et atelier Transmission)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Vice-Président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(Relations extérieures, -CCIP, CAREEP-)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Vice-Présidente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(Responsable communication)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Secrétaire Générale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(Responsable R.H, Relations Clubs et Espace Emploi)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Secrétaire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(adhésions et mise à jour de vos coordonnées)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Secrétaire adjointe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Coordinateur Général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Trésorier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(info adhésion)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Responsable informatique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Animateur Atelier Transmissions-Reprises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Manager du commerce et des  entreprises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accueil et suivi des</a:t>
            </a:r>
            <a:r>
              <a:rPr kumimoji="0" lang="fr-FR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créateurs d’activités à Bry.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Coordination Club/Ville.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937648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Renforcer </a:t>
            </a:r>
            <a:r>
              <a:rPr lang="fr-FR" sz="2100" b="1" dirty="0">
                <a:solidFill>
                  <a:schemeClr val="tx2"/>
                </a:solidFill>
              </a:rPr>
              <a:t>les liens </a:t>
            </a:r>
            <a:r>
              <a:rPr lang="fr-FR" sz="2100" b="1" dirty="0" smtClean="0">
                <a:solidFill>
                  <a:schemeClr val="tx2"/>
                </a:solidFill>
              </a:rPr>
              <a:t>entre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les services </a:t>
            </a:r>
            <a:r>
              <a:rPr lang="fr-FR" sz="2100" b="1" dirty="0">
                <a:solidFill>
                  <a:schemeClr val="tx2"/>
                </a:solidFill>
              </a:rPr>
              <a:t>de la </a:t>
            </a:r>
            <a:r>
              <a:rPr lang="fr-FR" sz="2100" b="1" dirty="0" smtClean="0">
                <a:solidFill>
                  <a:schemeClr val="tx2"/>
                </a:solidFill>
              </a:rPr>
              <a:t>mairie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et les entreprises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Présentation </a:t>
            </a:r>
            <a:r>
              <a:rPr lang="fr-FR" sz="2100" b="1" dirty="0">
                <a:solidFill>
                  <a:schemeClr val="tx2"/>
                </a:solidFill>
              </a:rPr>
              <a:t>régulière des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actions Bry-Entreprises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Bry-Entreprises, interlocuteur privilégiée des entrepreneurs </a:t>
            </a:r>
            <a:r>
              <a:rPr lang="fr-FR" sz="2100" b="1" dirty="0" err="1" smtClean="0">
                <a:solidFill>
                  <a:schemeClr val="tx2"/>
                </a:solidFill>
              </a:rPr>
              <a:t>bryards</a:t>
            </a:r>
            <a:endParaRPr lang="fr-FR" sz="21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7416824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Objectif Bry-Entreprises : Partenariat / Mairie 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1</a:t>
            </a:r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www.aroshpc.org/inclusions/getvignette.php?id=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92776"/>
            <a:ext cx="149284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pferd.com/images/home_pic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0961" y="5410149"/>
            <a:ext cx="1699031" cy="111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èche droite 8"/>
          <p:cNvSpPr/>
          <p:nvPr/>
        </p:nvSpPr>
        <p:spPr>
          <a:xfrm rot="3490270">
            <a:off x="1492834" y="2645670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3490270">
            <a:off x="2617649" y="4788394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1907704" y="3284981"/>
            <a:ext cx="1584176" cy="1623546"/>
            <a:chOff x="2051720" y="3246075"/>
            <a:chExt cx="1080120" cy="1145473"/>
          </a:xfrm>
        </p:grpSpPr>
        <p:pic>
          <p:nvPicPr>
            <p:cNvPr id="17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7144"/>
            <a:stretch/>
          </p:blipFill>
          <p:spPr bwMode="auto">
            <a:xfrm>
              <a:off x="2153377" y="3246075"/>
              <a:ext cx="820303" cy="8263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ZoneTexte 17"/>
            <p:cNvSpPr txBox="1"/>
            <p:nvPr/>
          </p:nvSpPr>
          <p:spPr>
            <a:xfrm>
              <a:off x="2051720" y="4065826"/>
              <a:ext cx="1080120" cy="325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cap="small" dirty="0" smtClean="0">
                  <a:solidFill>
                    <a:schemeClr val="accent1">
                      <a:lumMod val="50000"/>
                    </a:schemeClr>
                  </a:solidFill>
                </a:rPr>
                <a:t>Bry-Entreprises</a:t>
              </a:r>
            </a:p>
            <a:p>
              <a:endParaRPr lang="fr-FR" sz="1200" b="1" cap="small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817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776808" y="2492896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6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</a:t>
            </a: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 travail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555776" y="1340768"/>
            <a:ext cx="0" cy="309634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267744" y="4149080"/>
            <a:ext cx="4248472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984776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74062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2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Installation d'un restaurant </a:t>
            </a:r>
            <a:r>
              <a:rPr lang="fr-FR" b="1" dirty="0" err="1" smtClean="0">
                <a:solidFill>
                  <a:schemeClr val="tx2"/>
                </a:solidFill>
              </a:rPr>
              <a:t>inter-entreprises</a:t>
            </a: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Création d'une salle </a:t>
            </a:r>
            <a:r>
              <a:rPr lang="fr-FR" b="1" dirty="0" err="1" smtClean="0">
                <a:solidFill>
                  <a:schemeClr val="tx2"/>
                </a:solidFill>
              </a:rPr>
              <a:t>multi-média</a:t>
            </a: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Préparer l'avenir : 2 temps fort, Bry 2013, Bry 2018 (métro automatique)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Veiller à la possibilité d'implantation de nouvelles entreprises à Bry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Renforcer l'activité économique du territoire en valorisant ses atouts et les entreprises (CAREEP, Carrefour de l'emploi)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115616" y="692696"/>
            <a:ext cx="7416824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Objectifs :  Autour des besoins des entreprises et des priorités de la Mairie :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27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observatoiredelafranchise.fr/V2/images/illustrations/12-01-2011/ces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3414722" cy="2541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851920" y="1651592"/>
            <a:ext cx="5112568" cy="3145560"/>
          </a:xfrm>
        </p:spPr>
        <p:txBody>
          <a:bodyPr>
            <a:normAutofit/>
          </a:bodyPr>
          <a:lstStyle/>
          <a:p>
            <a:r>
              <a:rPr lang="fr-FR" sz="1800" b="1" dirty="0" smtClean="0">
                <a:solidFill>
                  <a:schemeClr val="tx2"/>
                </a:solidFill>
              </a:rPr>
              <a:t>Accompagner les entrepreneurs </a:t>
            </a:r>
            <a:r>
              <a:rPr lang="fr-FR" sz="1800" b="1" dirty="0">
                <a:solidFill>
                  <a:schemeClr val="tx2"/>
                </a:solidFill>
              </a:rPr>
              <a:t>dans </a:t>
            </a:r>
            <a:r>
              <a:rPr lang="fr-FR" sz="1800" b="1" dirty="0" smtClean="0">
                <a:solidFill>
                  <a:schemeClr val="tx2"/>
                </a:solidFill>
              </a:rPr>
              <a:t>leur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tx2"/>
                </a:solidFill>
              </a:rPr>
              <a:t> </a:t>
            </a:r>
            <a:r>
              <a:rPr lang="fr-FR" sz="1800" b="1" dirty="0" smtClean="0">
                <a:solidFill>
                  <a:schemeClr val="tx2"/>
                </a:solidFill>
              </a:rPr>
              <a:t>  développement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CONSEILS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CONFERENCES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RENCONTRES</a:t>
            </a:r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1800" b="1" dirty="0" smtClean="0">
                <a:solidFill>
                  <a:schemeClr val="tx2"/>
                </a:solidFill>
              </a:rPr>
              <a:t>Favoriser </a:t>
            </a:r>
            <a:r>
              <a:rPr lang="fr-FR" sz="1800" b="1" dirty="0">
                <a:solidFill>
                  <a:schemeClr val="tx2"/>
                </a:solidFill>
              </a:rPr>
              <a:t>la </a:t>
            </a:r>
            <a:r>
              <a:rPr lang="fr-FR" sz="1800" b="1" dirty="0" smtClean="0">
                <a:solidFill>
                  <a:schemeClr val="tx2"/>
                </a:solidFill>
              </a:rPr>
              <a:t>transmission d’entreprises </a:t>
            </a:r>
            <a:r>
              <a:rPr lang="fr-FR" sz="1800" b="1" dirty="0">
                <a:solidFill>
                  <a:schemeClr val="tx2"/>
                </a:solidFill>
              </a:rPr>
              <a:t>par la </a:t>
            </a:r>
            <a:r>
              <a:rPr lang="fr-FR" sz="1800" b="1" dirty="0" smtClean="0">
                <a:solidFill>
                  <a:schemeClr val="tx2"/>
                </a:solidFill>
              </a:rPr>
              <a:t>mise en </a:t>
            </a:r>
            <a:r>
              <a:rPr lang="fr-FR" sz="1800" b="1" dirty="0">
                <a:solidFill>
                  <a:schemeClr val="tx2"/>
                </a:solidFill>
              </a:rPr>
              <a:t>lien entre cédants et </a:t>
            </a:r>
            <a:endParaRPr lang="fr-FR" sz="1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chemeClr val="tx2"/>
                </a:solidFill>
              </a:rPr>
              <a:t> </a:t>
            </a:r>
            <a:r>
              <a:rPr lang="fr-FR" sz="1800" b="1" dirty="0" smtClean="0">
                <a:solidFill>
                  <a:schemeClr val="tx2"/>
                </a:solidFill>
              </a:rPr>
              <a:t>  repreneurs potentiels :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</a:t>
            </a:r>
            <a:r>
              <a:rPr lang="fr-FR" sz="1500" b="1" dirty="0" smtClean="0">
                <a:solidFill>
                  <a:srgbClr val="00B0F0"/>
                </a:solidFill>
              </a:rPr>
              <a:t>Mise en place d'une Permanences en 2012 :</a:t>
            </a:r>
            <a:endParaRPr lang="fr-FR" sz="1500" b="1" dirty="0">
              <a:solidFill>
                <a:srgbClr val="00B0F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Pérenniser </a:t>
            </a:r>
            <a:r>
              <a:rPr lang="fr-FR" b="1" dirty="0" smtClean="0">
                <a:solidFill>
                  <a:schemeClr val="tx2"/>
                </a:solidFill>
              </a:rPr>
              <a:t>les </a:t>
            </a:r>
            <a:r>
              <a:rPr lang="fr-FR" b="1" dirty="0">
                <a:solidFill>
                  <a:schemeClr val="tx2"/>
                </a:solidFill>
              </a:rPr>
              <a:t>entreprises </a:t>
            </a:r>
            <a:r>
              <a:rPr lang="fr-FR" b="1" dirty="0" err="1">
                <a:solidFill>
                  <a:schemeClr val="tx2"/>
                </a:solidFill>
              </a:rPr>
              <a:t>bryardes</a:t>
            </a:r>
            <a:r>
              <a:rPr lang="fr-FR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3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31640" y="4653136"/>
            <a:ext cx="6336704" cy="147732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-&gt; Action 2012 : </a:t>
            </a:r>
            <a:r>
              <a:rPr lang="fr-FR" b="1" dirty="0" smtClean="0">
                <a:solidFill>
                  <a:srgbClr val="00B0F0"/>
                </a:solidFill>
              </a:rPr>
              <a:t>Permanences Transmissions-Reprises mises en place avec le Pôle Commerce Chantal Maire.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Lieu : </a:t>
            </a:r>
            <a:r>
              <a:rPr lang="fr-FR" b="1" dirty="0" smtClean="0">
                <a:solidFill>
                  <a:srgbClr val="00B0F0"/>
                </a:solidFill>
              </a:rPr>
              <a:t>Espace Emploi en relation avec Margo Botta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Animateur </a:t>
            </a:r>
            <a:r>
              <a:rPr lang="fr-FR" b="1" dirty="0" smtClean="0">
                <a:solidFill>
                  <a:srgbClr val="00B0F0"/>
                </a:solidFill>
              </a:rPr>
              <a:t>: Patrick Roussel (2 référents en alternance)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809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145560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Actions </a:t>
            </a:r>
            <a:r>
              <a:rPr lang="fr-FR" sz="2100" b="1" dirty="0">
                <a:solidFill>
                  <a:schemeClr val="tx2"/>
                </a:solidFill>
              </a:rPr>
              <a:t>de parrainage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entre </a:t>
            </a:r>
            <a:r>
              <a:rPr lang="fr-FR" sz="2100" b="1" dirty="0">
                <a:solidFill>
                  <a:schemeClr val="tx2"/>
                </a:solidFill>
              </a:rPr>
              <a:t>un jeune créateur </a:t>
            </a:r>
            <a:r>
              <a:rPr lang="fr-FR" sz="2100" b="1" dirty="0" smtClean="0">
                <a:solidFill>
                  <a:schemeClr val="tx2"/>
                </a:solidFill>
              </a:rPr>
              <a:t>et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un </a:t>
            </a:r>
            <a:r>
              <a:rPr lang="fr-FR" sz="2100" b="1" dirty="0">
                <a:solidFill>
                  <a:schemeClr val="tx2"/>
                </a:solidFill>
              </a:rPr>
              <a:t>chef d’entreprise </a:t>
            </a:r>
            <a:r>
              <a:rPr lang="fr-FR" sz="2100" b="1" dirty="0" smtClean="0">
                <a:solidFill>
                  <a:schemeClr val="tx2"/>
                </a:solidFill>
              </a:rPr>
              <a:t>confirmé</a:t>
            </a:r>
          </a:p>
          <a:p>
            <a:pPr marL="0" indent="0">
              <a:buNone/>
            </a:pPr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Aide </a:t>
            </a:r>
            <a:r>
              <a:rPr lang="fr-FR" sz="2100" b="1" dirty="0">
                <a:solidFill>
                  <a:schemeClr val="tx2"/>
                </a:solidFill>
              </a:rPr>
              <a:t>et information aux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démarches administratives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</a:t>
            </a:r>
            <a:r>
              <a:rPr lang="fr-FR" sz="2100" b="1" dirty="0">
                <a:solidFill>
                  <a:schemeClr val="tx2"/>
                </a:solidFill>
              </a:rPr>
              <a:t>quotidiennes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Aider les jeunes créateurs d’entreprises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4</a:t>
            </a:r>
            <a:endParaRPr lang="fr-FR" sz="3200" dirty="0">
              <a:solidFill>
                <a:schemeClr val="bg1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206554" y="1764196"/>
            <a:ext cx="4098588" cy="3032956"/>
            <a:chOff x="206554" y="1764196"/>
            <a:chExt cx="4098588" cy="3032956"/>
          </a:xfrm>
        </p:grpSpPr>
        <p:pic>
          <p:nvPicPr>
            <p:cNvPr id="4098" name="Picture 2" descr="http://us.123rf.com/400wm/400/400/logos/logos0909/logos090900226/5497062-portrait-d-39-un-homme-beau-jeune-entreprise-en-souriant-au-travail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554" y="1764196"/>
              <a:ext cx="4098588" cy="3032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06554" y="4581128"/>
              <a:ext cx="1125086" cy="2160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39133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1370</TotalTime>
  <Words>769</Words>
  <Application>Microsoft Office PowerPoint</Application>
  <PresentationFormat>Affichage à l'écran (4:3)</PresentationFormat>
  <Paragraphs>196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Oriel</vt:lpstr>
      <vt:lpstr>Diapositive 1</vt:lpstr>
      <vt:lpstr>Sommaire  l'equipe en place axes de travail 2012 Calendrier 2012 Voeux  </vt:lpstr>
      <vt:lpstr>L'Equipe et son environnement</vt:lpstr>
      <vt:lpstr>Comment nous contacter ?</vt:lpstr>
      <vt:lpstr>Diapositive 5</vt:lpstr>
      <vt:lpstr>Les axes de travail</vt:lpstr>
      <vt:lpstr>Diapositive 7</vt:lpstr>
      <vt:lpstr>Diapositive 8</vt:lpstr>
      <vt:lpstr>Diapositive 9</vt:lpstr>
      <vt:lpstr>Diapositive 10</vt:lpstr>
      <vt:lpstr>calendrier a venir</vt:lpstr>
      <vt:lpstr>Diapositive 12</vt:lpstr>
      <vt:lpstr>Diapositive 13</vt:lpstr>
      <vt:lpstr>A bientôt...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71</cp:revision>
  <dcterms:created xsi:type="dcterms:W3CDTF">2011-03-14T09:52:02Z</dcterms:created>
  <dcterms:modified xsi:type="dcterms:W3CDTF">2012-01-07T09:50:59Z</dcterms:modified>
</cp:coreProperties>
</file>