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86" r:id="rId3"/>
    <p:sldId id="279" r:id="rId4"/>
    <p:sldId id="272" r:id="rId5"/>
    <p:sldId id="268" r:id="rId6"/>
    <p:sldId id="270" r:id="rId7"/>
    <p:sldId id="278" r:id="rId8"/>
    <p:sldId id="285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AEAE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63" autoAdjust="0"/>
    <p:restoredTop sz="98243" autoAdjust="0"/>
  </p:normalViewPr>
  <p:slideViewPr>
    <p:cSldViewPr>
      <p:cViewPr>
        <p:scale>
          <a:sx n="84" d="100"/>
          <a:sy n="84" d="100"/>
        </p:scale>
        <p:origin x="-738" y="17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2D198E-510F-4440-AC46-C4D0B716440D}" type="datetimeFigureOut">
              <a:rPr lang="fr-FR" smtClean="0"/>
              <a:pPr/>
              <a:t>12/02/2012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F7A5DA-6622-4639-A143-138B43C514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54964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C99A8D9-9902-4B5A-971D-5BA956200A0D}" type="datetimeFigureOut">
              <a:rPr lang="fr-FR" smtClean="0"/>
              <a:pPr/>
              <a:t>12/02/2012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A8D9-9902-4B5A-971D-5BA956200A0D}" type="datetimeFigureOut">
              <a:rPr lang="fr-FR" smtClean="0"/>
              <a:pPr/>
              <a:t>12/02/2012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A8D9-9902-4B5A-971D-5BA956200A0D}" type="datetimeFigureOut">
              <a:rPr lang="fr-FR" smtClean="0"/>
              <a:pPr/>
              <a:t>12/02/2012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C99A8D9-9902-4B5A-971D-5BA956200A0D}" type="datetimeFigureOut">
              <a:rPr lang="fr-FR" smtClean="0"/>
              <a:pPr/>
              <a:t>12/02/2012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C99A8D9-9902-4B5A-971D-5BA956200A0D}" type="datetimeFigureOut">
              <a:rPr lang="fr-FR" smtClean="0"/>
              <a:pPr/>
              <a:t>12/02/2012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A8D9-9902-4B5A-971D-5BA956200A0D}" type="datetimeFigureOut">
              <a:rPr lang="fr-FR" smtClean="0"/>
              <a:pPr/>
              <a:t>12/02/2012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A8D9-9902-4B5A-971D-5BA956200A0D}" type="datetimeFigureOut">
              <a:rPr lang="fr-FR" smtClean="0"/>
              <a:pPr/>
              <a:t>12/02/2012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C99A8D9-9902-4B5A-971D-5BA956200A0D}" type="datetimeFigureOut">
              <a:rPr lang="fr-FR" smtClean="0"/>
              <a:pPr/>
              <a:t>12/02/2012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A8D9-9902-4B5A-971D-5BA956200A0D}" type="datetimeFigureOut">
              <a:rPr lang="fr-FR" smtClean="0"/>
              <a:pPr/>
              <a:t>12/02/2012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1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C99A8D9-9902-4B5A-971D-5BA956200A0D}" type="datetimeFigureOut">
              <a:rPr lang="fr-FR" smtClean="0"/>
              <a:pPr/>
              <a:t>12/02/2012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9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C99A8D9-9902-4B5A-971D-5BA956200A0D}" type="datetimeFigureOut">
              <a:rPr lang="fr-FR" smtClean="0"/>
              <a:pPr/>
              <a:t>12/02/2012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C99A8D9-9902-4B5A-971D-5BA956200A0D}" type="datetimeFigureOut">
              <a:rPr lang="fr-FR" smtClean="0"/>
              <a:pPr/>
              <a:t>12/02/2012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7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3406011929_526013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mailto:c.maire@bry94.fr" TargetMode="External"/><Relationship Id="rId3" Type="http://schemas.openxmlformats.org/officeDocument/2006/relationships/hyperlink" Target="mailto:hervekarleskind@free.fr" TargetMode="External"/><Relationship Id="rId7" Type="http://schemas.openxmlformats.org/officeDocument/2006/relationships/hyperlink" Target="mailto:mon.pat.roussel@orange.fr" TargetMode="External"/><Relationship Id="rId2" Type="http://schemas.openxmlformats.org/officeDocument/2006/relationships/hyperlink" Target="mailto:evelyne@revellat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aletondel@numericable.fr" TargetMode="External"/><Relationship Id="rId5" Type="http://schemas.openxmlformats.org/officeDocument/2006/relationships/hyperlink" Target="mailto:miglioreannie@aol.com" TargetMode="External"/><Relationship Id="rId4" Type="http://schemas.openxmlformats.org/officeDocument/2006/relationships/hyperlink" Target="mailto:legatchris@hot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5"/>
          <p:cNvSpPr txBox="1">
            <a:spLocks noGrp="1" noChangeArrowheads="1"/>
          </p:cNvSpPr>
          <p:nvPr>
            <p:ph type="subTitle" idx="1"/>
          </p:nvPr>
        </p:nvSpPr>
        <p:spPr bwMode="auto">
          <a:xfrm>
            <a:off x="6156176" y="4653137"/>
            <a:ext cx="2376264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endParaRPr lang="fr-FR" sz="12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algn="r"/>
            <a:r>
              <a:rPr lang="fr-FR" sz="1100" b="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Hôtel </a:t>
            </a:r>
            <a:r>
              <a:rPr lang="fr-FR" sz="1100" b="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de </a:t>
            </a:r>
            <a:r>
              <a:rPr lang="fr-FR" sz="1100" b="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Ville</a:t>
            </a:r>
            <a:endParaRPr lang="fr-FR" sz="1100" b="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algn="r"/>
            <a:r>
              <a:rPr lang="fr-FR" sz="1100" b="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1 Grande Rue Charles De Gaulle </a:t>
            </a:r>
          </a:p>
          <a:p>
            <a:pPr algn="r"/>
            <a:r>
              <a:rPr lang="fr-FR" sz="1100" b="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94360 </a:t>
            </a:r>
            <a:r>
              <a:rPr lang="fr-FR" sz="1100" b="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Bry-sur-Marne</a:t>
            </a:r>
          </a:p>
          <a:p>
            <a:pPr algn="r"/>
            <a:r>
              <a:rPr lang="fr-FR" sz="1100" b="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Tél. </a:t>
            </a:r>
            <a:r>
              <a:rPr lang="fr-FR" sz="1100" b="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01.45.16.68.41</a:t>
            </a:r>
          </a:p>
          <a:p>
            <a:pPr algn="r"/>
            <a:r>
              <a:rPr lang="fr-FR" sz="1100" b="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Fax 01.45.16.68.48</a:t>
            </a:r>
          </a:p>
          <a:p>
            <a:pPr algn="r"/>
            <a:r>
              <a:rPr lang="fr-FR" sz="1100" b="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Email : evelyne@revellat.com</a:t>
            </a:r>
          </a:p>
          <a:p>
            <a:pPr algn="r"/>
            <a:r>
              <a:rPr lang="fr-FR" sz="1100" b="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 </a:t>
            </a:r>
            <a:endParaRPr lang="fr-FR" sz="1100" b="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588224" y="548681"/>
            <a:ext cx="1953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</a:rPr>
              <a:t>Création en</a:t>
            </a:r>
          </a:p>
          <a:p>
            <a:pPr algn="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</a:rPr>
              <a:t>Novembre 2002</a:t>
            </a:r>
          </a:p>
          <a:p>
            <a:pPr algn="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</a:rPr>
              <a:t>50 adhérents</a:t>
            </a:r>
            <a:endParaRPr lang="fr-FR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779912" y="3068960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accent1">
                    <a:lumMod val="50000"/>
                  </a:schemeClr>
                </a:solidFill>
              </a:rPr>
              <a:t>Bry-Entreprises</a:t>
            </a:r>
            <a:endParaRPr lang="fr-FR" sz="1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fr-FR" sz="1200" i="1" dirty="0" smtClean="0">
                <a:solidFill>
                  <a:schemeClr val="accent1">
                    <a:lumMod val="50000"/>
                  </a:schemeClr>
                </a:solidFill>
              </a:rPr>
              <a:t>Bry-Champigny-Villiers sur Marne</a:t>
            </a:r>
            <a:endParaRPr lang="fr-FR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1" name="Connecteur droit 10"/>
          <p:cNvCxnSpPr/>
          <p:nvPr/>
        </p:nvCxnSpPr>
        <p:spPr>
          <a:xfrm>
            <a:off x="8541688" y="0"/>
            <a:ext cx="0" cy="1484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8548207" y="4509120"/>
            <a:ext cx="0" cy="23488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 9" descr="cid:3406011929_526013"/>
          <p:cNvPicPr/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3275856" y="4869160"/>
            <a:ext cx="792088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Image 11" descr="C:\Documents and Settings\Christine\Mes documents\Documents CL 2011\AEB\Logo bry_entreprises3_bd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0" y="1700808"/>
            <a:ext cx="1368152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ZoneTexte 13"/>
          <p:cNvSpPr txBox="1"/>
          <p:nvPr/>
        </p:nvSpPr>
        <p:spPr>
          <a:xfrm>
            <a:off x="2195736" y="5662989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 </a:t>
            </a:r>
            <a:r>
              <a:rPr lang="fr-FR" sz="12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Partenaires :</a:t>
            </a:r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Maire de Bry sur Marne,</a:t>
            </a:r>
          </a:p>
          <a:p>
            <a:pPr algn="ct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12 Clubs d'Entrepreneurs de l'Est Parisien, </a:t>
            </a:r>
          </a:p>
          <a:p>
            <a:pPr algn="ct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Espace Emploi, CCIP,CMA, CGPME</a:t>
            </a:r>
            <a:endParaRPr lang="fr-FR" sz="1200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763688" y="1700808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accent1">
                    <a:lumMod val="50000"/>
                  </a:schemeClr>
                </a:solidFill>
              </a:rPr>
              <a:t>Bry-Entreprises</a:t>
            </a:r>
            <a:endParaRPr lang="fr-FR" sz="1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fr-FR" sz="1200" i="1" dirty="0" smtClean="0">
                <a:solidFill>
                  <a:schemeClr val="accent1">
                    <a:lumMod val="50000"/>
                  </a:schemeClr>
                </a:solidFill>
              </a:rPr>
              <a:t>Bry-Champigny-Villiers sur Marne</a:t>
            </a:r>
            <a:endParaRPr lang="fr-FR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1" name="Connecteur droit 10"/>
          <p:cNvCxnSpPr/>
          <p:nvPr/>
        </p:nvCxnSpPr>
        <p:spPr>
          <a:xfrm>
            <a:off x="8541688" y="0"/>
            <a:ext cx="0" cy="1484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8548207" y="4509120"/>
            <a:ext cx="0" cy="23488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 11" descr="C:\Documents and Settings\Christine\Mes documents\Documents CL 2011\AEB\Logo bry_entreprises3_bd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332656"/>
            <a:ext cx="1368152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ZoneTexte 14"/>
          <p:cNvSpPr txBox="1"/>
          <p:nvPr/>
        </p:nvSpPr>
        <p:spPr>
          <a:xfrm>
            <a:off x="2051720" y="24928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2483767" y="2809959"/>
            <a:ext cx="5904657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b="1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Nous devons mettre l’entreprise au cœur des enjeux de l’Est parisien. Cela fait trop longtemps que les habitants de l’Ile de France sont obligée à une immense transhumance quotidienne qui les mène de l’Est vers l’ouest, de leur logement à leur travail, en leur faisant subir des conditions de transport totalement inacceptables.</a:t>
            </a:r>
          </a:p>
          <a:p>
            <a:pPr algn="just"/>
            <a:r>
              <a:rPr lang="fr-FR" sz="1200" b="1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 </a:t>
            </a:r>
          </a:p>
          <a:p>
            <a:pPr algn="just"/>
            <a:r>
              <a:rPr lang="fr-FR" sz="1200" b="1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Il faut mettre un terme à cette logique infernale qui vise depuis trop longtemps à favoriser la création d’entreprises à l’Ouest et la construction de logements à l’Est. </a:t>
            </a:r>
          </a:p>
          <a:p>
            <a:pPr algn="just"/>
            <a:r>
              <a:rPr lang="fr-FR" sz="1200" b="1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Nous devons œuvrer pour un rapprochement emplois-lieu de vie, sans obliger les habitants à perdre des heures dans les transports. </a:t>
            </a:r>
          </a:p>
          <a:p>
            <a:pPr algn="just"/>
            <a:r>
              <a:rPr lang="fr-FR" sz="1200" b="1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  </a:t>
            </a:r>
          </a:p>
          <a:p>
            <a:pPr algn="just"/>
            <a:r>
              <a:rPr lang="fr-FR" sz="1200" b="1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C’est cela le vrai développement durable au service des habitants, et Bry-Entreprises a évidemment toute sa place dans cette bataille. </a:t>
            </a:r>
          </a:p>
          <a:p>
            <a:endParaRPr lang="fr-FR" sz="11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/>
          </a:bodyPr>
          <a:lstStyle/>
          <a:p>
            <a:r>
              <a:rPr lang="fr-FR" dirty="0" smtClean="0"/>
              <a:t>L'Equipe et son environnement</a:t>
            </a:r>
            <a:endParaRPr lang="fr-FR" dirty="0"/>
          </a:p>
        </p:txBody>
      </p:sp>
      <p:sp>
        <p:nvSpPr>
          <p:cNvPr id="4" name="Ellipse 3"/>
          <p:cNvSpPr/>
          <p:nvPr/>
        </p:nvSpPr>
        <p:spPr>
          <a:xfrm>
            <a:off x="755577" y="5805264"/>
            <a:ext cx="1292772" cy="737194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chemeClr val="tx2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/>
          <p:cNvSpPr/>
          <p:nvPr/>
        </p:nvSpPr>
        <p:spPr>
          <a:xfrm>
            <a:off x="489501" y="1916832"/>
            <a:ext cx="1292772" cy="737194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chemeClr val="tx2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3925615" y="6019428"/>
            <a:ext cx="1292772" cy="737194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chemeClr val="tx2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6492371" y="5819025"/>
            <a:ext cx="1292772" cy="737194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chemeClr val="tx2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7308305" y="1268760"/>
            <a:ext cx="1292772" cy="737194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chemeClr val="tx2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1476733" y="891606"/>
            <a:ext cx="1292772" cy="737194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chemeClr val="tx2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7486709" y="3429001"/>
            <a:ext cx="1269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Jean Couturier</a:t>
            </a:r>
          </a:p>
          <a:p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Trésorier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5392815" y="1858473"/>
            <a:ext cx="14814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Hervé  Karleskind</a:t>
            </a:r>
          </a:p>
          <a:p>
            <a:pPr algn="ctr"/>
            <a:r>
              <a:rPr lang="fr-FR" sz="1200" b="1" dirty="0" err="1" smtClean="0">
                <a:solidFill>
                  <a:schemeClr val="bg2">
                    <a:lumMod val="25000"/>
                  </a:schemeClr>
                </a:solidFill>
              </a:rPr>
              <a:t>Vice-Président</a:t>
            </a:r>
            <a:endParaRPr lang="fr-FR" sz="12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Com. Extérieure</a:t>
            </a:r>
          </a:p>
        </p:txBody>
      </p:sp>
      <p:sp>
        <p:nvSpPr>
          <p:cNvPr id="12" name="Ellipse 11"/>
          <p:cNvSpPr/>
          <p:nvPr/>
        </p:nvSpPr>
        <p:spPr>
          <a:xfrm>
            <a:off x="1868461" y="2564903"/>
            <a:ext cx="5511851" cy="2549463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4427984" y="2420889"/>
            <a:ext cx="359104" cy="398518"/>
          </a:xfrm>
          <a:prstGeom prst="ellipse">
            <a:avLst/>
          </a:prstGeom>
          <a:gradFill>
            <a:gsLst>
              <a:gs pos="0">
                <a:srgbClr val="0000FF"/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/>
          <p:nvPr/>
        </p:nvSpPr>
        <p:spPr>
          <a:xfrm>
            <a:off x="4396828" y="4915109"/>
            <a:ext cx="359104" cy="398518"/>
          </a:xfrm>
          <a:prstGeom prst="ellipse">
            <a:avLst/>
          </a:prstGeom>
          <a:gradFill>
            <a:gsLst>
              <a:gs pos="0">
                <a:srgbClr val="FF0000"/>
              </a:gs>
              <a:gs pos="100000">
                <a:srgbClr val="FFC210"/>
              </a:gs>
            </a:gsLst>
          </a:gra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2196672" y="2924945"/>
            <a:ext cx="359104" cy="398518"/>
          </a:xfrm>
          <a:prstGeom prst="ellipse">
            <a:avLst/>
          </a:prstGeom>
          <a:gradFill>
            <a:gsLst>
              <a:gs pos="0">
                <a:srgbClr val="98CD06"/>
              </a:gs>
              <a:gs pos="100000">
                <a:srgbClr val="FFFF08"/>
              </a:gs>
            </a:gsLst>
          </a:gradFill>
          <a:ln>
            <a:solidFill>
              <a:srgbClr val="BCFF05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>
            <a:off x="2981440" y="4725144"/>
            <a:ext cx="359104" cy="398518"/>
          </a:xfrm>
          <a:prstGeom prst="ellipse">
            <a:avLst/>
          </a:prstGeom>
          <a:gradFill>
            <a:gsLst>
              <a:gs pos="0">
                <a:srgbClr val="98CD06"/>
              </a:gs>
              <a:gs pos="100000">
                <a:srgbClr val="FFFF08"/>
              </a:gs>
            </a:gsLst>
          </a:gradFill>
          <a:ln>
            <a:solidFill>
              <a:srgbClr val="BCFF05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5766675" y="4759644"/>
            <a:ext cx="359104" cy="398518"/>
          </a:xfrm>
          <a:prstGeom prst="ellipse">
            <a:avLst/>
          </a:prstGeom>
          <a:gradFill>
            <a:gsLst>
              <a:gs pos="0">
                <a:srgbClr val="98CD06"/>
              </a:gs>
              <a:gs pos="100000">
                <a:srgbClr val="FFFF08"/>
              </a:gs>
            </a:gsLst>
          </a:gradFill>
          <a:ln>
            <a:solidFill>
              <a:srgbClr val="BCFF05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6517152" y="2780928"/>
            <a:ext cx="359104" cy="398518"/>
          </a:xfrm>
          <a:prstGeom prst="ellipse">
            <a:avLst/>
          </a:prstGeom>
          <a:gradFill>
            <a:gsLst>
              <a:gs pos="0">
                <a:srgbClr val="98CD06"/>
              </a:gs>
              <a:gs pos="100000">
                <a:srgbClr val="FFFF08"/>
              </a:gs>
            </a:gsLst>
          </a:gradFill>
          <a:ln>
            <a:solidFill>
              <a:srgbClr val="BCFF05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3059832" y="2564904"/>
            <a:ext cx="359104" cy="398518"/>
          </a:xfrm>
          <a:prstGeom prst="ellipse">
            <a:avLst/>
          </a:prstGeom>
          <a:gradFill>
            <a:gsLst>
              <a:gs pos="0">
                <a:srgbClr val="FF0000"/>
              </a:gs>
              <a:gs pos="100000">
                <a:srgbClr val="FFC210"/>
              </a:gs>
            </a:gsLst>
          </a:gra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>
            <a:off x="5724128" y="2564904"/>
            <a:ext cx="359104" cy="398518"/>
          </a:xfrm>
          <a:prstGeom prst="ellipse">
            <a:avLst/>
          </a:prstGeom>
          <a:gradFill>
            <a:gsLst>
              <a:gs pos="0">
                <a:srgbClr val="FF0000"/>
              </a:gs>
              <a:gs pos="100000">
                <a:srgbClr val="FFC210"/>
              </a:gs>
            </a:gsLst>
          </a:gra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>
            <a:off x="7165224" y="3437967"/>
            <a:ext cx="359104" cy="398518"/>
          </a:xfrm>
          <a:prstGeom prst="ellipse">
            <a:avLst/>
          </a:prstGeom>
          <a:gradFill>
            <a:gsLst>
              <a:gs pos="0">
                <a:srgbClr val="0000FF"/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/>
          <p:cNvSpPr/>
          <p:nvPr/>
        </p:nvSpPr>
        <p:spPr>
          <a:xfrm>
            <a:off x="6876256" y="4263908"/>
            <a:ext cx="359104" cy="398518"/>
          </a:xfrm>
          <a:prstGeom prst="ellipse">
            <a:avLst/>
          </a:prstGeom>
          <a:gradFill>
            <a:gsLst>
              <a:gs pos="0">
                <a:srgbClr val="0000FF"/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>
            <a:off x="2124664" y="4326627"/>
            <a:ext cx="359104" cy="398518"/>
          </a:xfrm>
          <a:prstGeom prst="ellipse">
            <a:avLst/>
          </a:prstGeom>
          <a:gradFill>
            <a:gsLst>
              <a:gs pos="0">
                <a:srgbClr val="0000FF"/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/>
          <p:cNvSpPr/>
          <p:nvPr/>
        </p:nvSpPr>
        <p:spPr>
          <a:xfrm>
            <a:off x="1691680" y="3606546"/>
            <a:ext cx="359104" cy="398518"/>
          </a:xfrm>
          <a:prstGeom prst="ellipse">
            <a:avLst/>
          </a:prstGeom>
          <a:gradFill>
            <a:gsLst>
              <a:gs pos="0">
                <a:srgbClr val="0000FF"/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/>
          <p:nvPr/>
        </p:nvSpPr>
        <p:spPr>
          <a:xfrm>
            <a:off x="3923929" y="836712"/>
            <a:ext cx="1292772" cy="737194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chemeClr val="tx2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ZoneTexte 25"/>
          <p:cNvSpPr txBox="1"/>
          <p:nvPr/>
        </p:nvSpPr>
        <p:spPr>
          <a:xfrm>
            <a:off x="3638202" y="908720"/>
            <a:ext cx="13099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Mairie de Bry</a:t>
            </a:r>
          </a:p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JP Spilbauer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664715" y="5858108"/>
            <a:ext cx="1547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CGPME</a:t>
            </a:r>
          </a:p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Didier Genevois</a:t>
            </a:r>
            <a:endParaRPr lang="fr-FR" sz="1400" b="1" dirty="0">
              <a:solidFill>
                <a:srgbClr val="0000FF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6209781" y="5930116"/>
            <a:ext cx="18934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Nos Voisins</a:t>
            </a:r>
          </a:p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Villiers / Champigny</a:t>
            </a:r>
            <a:endParaRPr lang="fr-FR" sz="1400" b="1" dirty="0">
              <a:solidFill>
                <a:srgbClr val="0000FF"/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7151894" y="1340768"/>
            <a:ext cx="166423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Espace Emploi</a:t>
            </a:r>
          </a:p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Monique Roussel</a:t>
            </a:r>
          </a:p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Margo Botta</a:t>
            </a:r>
            <a:endParaRPr lang="fr-FR" sz="1400" b="1" dirty="0">
              <a:solidFill>
                <a:srgbClr val="0000FF"/>
              </a:solidFill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3780392" y="6146140"/>
            <a:ext cx="15791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Entreprises de Bry-sur-Marne</a:t>
            </a:r>
            <a:endParaRPr lang="fr-FR" sz="1400" b="1" dirty="0">
              <a:solidFill>
                <a:srgbClr val="0000FF"/>
              </a:solidFill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251520" y="2029682"/>
            <a:ext cx="17764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Club d’Entreprises</a:t>
            </a:r>
          </a:p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partenaires</a:t>
            </a:r>
            <a:endParaRPr lang="fr-FR" sz="1400" b="1" dirty="0">
              <a:solidFill>
                <a:srgbClr val="0000FF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1408672" y="993734"/>
            <a:ext cx="15071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CCIP</a:t>
            </a:r>
          </a:p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André Rouchès</a:t>
            </a:r>
            <a:endParaRPr lang="fr-FR" sz="1400" b="1" dirty="0">
              <a:solidFill>
                <a:srgbClr val="0000FF"/>
              </a:solidFill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3796363" y="1988840"/>
            <a:ext cx="15969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chemeClr val="accent2">
                    <a:lumMod val="75000"/>
                  </a:schemeClr>
                </a:solidFill>
              </a:rPr>
              <a:t>Evelyne </a:t>
            </a:r>
            <a:r>
              <a:rPr lang="fr-FR" sz="1400" b="1" dirty="0" err="1" smtClean="0">
                <a:solidFill>
                  <a:schemeClr val="accent2">
                    <a:lumMod val="75000"/>
                  </a:schemeClr>
                </a:solidFill>
              </a:rPr>
              <a:t>Revellat</a:t>
            </a:r>
            <a:endParaRPr lang="fr-FR" sz="1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fr-FR" sz="1400" b="1" dirty="0" smtClean="0">
                <a:solidFill>
                  <a:schemeClr val="accent2">
                    <a:lumMod val="75000"/>
                  </a:schemeClr>
                </a:solidFill>
              </a:rPr>
              <a:t>Présidente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542631" y="2823320"/>
            <a:ext cx="16257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Annie Migliore</a:t>
            </a:r>
          </a:p>
          <a:p>
            <a:pPr algn="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Secrétaire Générale</a:t>
            </a:r>
          </a:p>
          <a:p>
            <a:pPr algn="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Questions R.H.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2397810" y="1916833"/>
            <a:ext cx="1334468" cy="6463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Christine </a:t>
            </a:r>
            <a:r>
              <a:rPr lang="fr-FR" sz="1200" b="1" dirty="0" err="1" smtClean="0">
                <a:solidFill>
                  <a:schemeClr val="bg2">
                    <a:lumMod val="25000"/>
                  </a:schemeClr>
                </a:solidFill>
              </a:rPr>
              <a:t>Legat</a:t>
            </a:r>
            <a:endParaRPr lang="fr-FR" sz="12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Vice-Présidente</a:t>
            </a:r>
          </a:p>
          <a:p>
            <a:pPr algn="ct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Com. Internet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64546" y="3574758"/>
            <a:ext cx="16392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Anne Letondel</a:t>
            </a:r>
          </a:p>
          <a:p>
            <a:pPr algn="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Secrétaire</a:t>
            </a:r>
          </a:p>
          <a:p>
            <a:pPr algn="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Contacts Adhérents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5957883" y="4941169"/>
            <a:ext cx="15799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Sophie Guyader</a:t>
            </a:r>
          </a:p>
          <a:p>
            <a:pPr algn="ct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Secrétaire Adjointe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1495654" y="4941169"/>
            <a:ext cx="16898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Laurent Ollier</a:t>
            </a:r>
          </a:p>
          <a:p>
            <a:pPr algn="ct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Chargé Informatique</a:t>
            </a:r>
          </a:p>
        </p:txBody>
      </p:sp>
      <p:sp>
        <p:nvSpPr>
          <p:cNvPr id="40" name="ZoneTexte 39"/>
          <p:cNvSpPr txBox="1"/>
          <p:nvPr/>
        </p:nvSpPr>
        <p:spPr>
          <a:xfrm>
            <a:off x="3611473" y="4509121"/>
            <a:ext cx="18453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Laurent Legagnoux</a:t>
            </a:r>
          </a:p>
          <a:p>
            <a:pPr algn="ct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Coordination Générale</a:t>
            </a:r>
          </a:p>
        </p:txBody>
      </p:sp>
      <p:sp>
        <p:nvSpPr>
          <p:cNvPr id="41" name="ZoneTexte 40"/>
          <p:cNvSpPr txBox="1"/>
          <p:nvPr/>
        </p:nvSpPr>
        <p:spPr>
          <a:xfrm>
            <a:off x="7212857" y="4263480"/>
            <a:ext cx="22997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Patrick Roussel</a:t>
            </a:r>
          </a:p>
          <a:p>
            <a:pPr algn="ct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Transmissions-Reprises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751911" y="4365105"/>
            <a:ext cx="14112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Michel Casaliggi</a:t>
            </a:r>
          </a:p>
          <a:p>
            <a:pPr algn="ct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Trésorier Adjoint</a:t>
            </a:r>
          </a:p>
        </p:txBody>
      </p:sp>
      <p:sp>
        <p:nvSpPr>
          <p:cNvPr id="48" name="Double flèche verticale 47"/>
          <p:cNvSpPr/>
          <p:nvPr/>
        </p:nvSpPr>
        <p:spPr>
          <a:xfrm rot="19002303">
            <a:off x="1910390" y="2483310"/>
            <a:ext cx="138647" cy="482878"/>
          </a:xfrm>
          <a:prstGeom prst="upDown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Double flèche verticale 51"/>
          <p:cNvSpPr/>
          <p:nvPr/>
        </p:nvSpPr>
        <p:spPr>
          <a:xfrm rot="17568896" flipH="1">
            <a:off x="5616138" y="4809107"/>
            <a:ext cx="205423" cy="1681581"/>
          </a:xfrm>
          <a:prstGeom prst="upDown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Double flèche verticale 52"/>
          <p:cNvSpPr/>
          <p:nvPr/>
        </p:nvSpPr>
        <p:spPr>
          <a:xfrm rot="15510967">
            <a:off x="3040659" y="4334674"/>
            <a:ext cx="148780" cy="2415827"/>
          </a:xfrm>
          <a:prstGeom prst="upDown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Double flèche verticale 53"/>
          <p:cNvSpPr/>
          <p:nvPr/>
        </p:nvSpPr>
        <p:spPr>
          <a:xfrm>
            <a:off x="4502258" y="5406211"/>
            <a:ext cx="151439" cy="544008"/>
          </a:xfrm>
          <a:prstGeom prst="upDown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ZoneTexte 56"/>
          <p:cNvSpPr txBox="1"/>
          <p:nvPr/>
        </p:nvSpPr>
        <p:spPr>
          <a:xfrm>
            <a:off x="6948264" y="2636913"/>
            <a:ext cx="18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Chantal Maire</a:t>
            </a:r>
          </a:p>
          <a:p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Coordinatrice Club/Ville </a:t>
            </a:r>
          </a:p>
          <a:p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(1/3)</a:t>
            </a:r>
          </a:p>
        </p:txBody>
      </p:sp>
      <p:sp>
        <p:nvSpPr>
          <p:cNvPr id="58" name="Ellipse 57"/>
          <p:cNvSpPr/>
          <p:nvPr/>
        </p:nvSpPr>
        <p:spPr>
          <a:xfrm>
            <a:off x="7572491" y="4810913"/>
            <a:ext cx="1292772" cy="737194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chemeClr val="tx2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ZoneTexte 58"/>
          <p:cNvSpPr txBox="1"/>
          <p:nvPr/>
        </p:nvSpPr>
        <p:spPr>
          <a:xfrm>
            <a:off x="7512686" y="4869160"/>
            <a:ext cx="14478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CMA</a:t>
            </a:r>
          </a:p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Patrick Bonnet</a:t>
            </a:r>
            <a:endParaRPr lang="fr-FR" sz="1400" b="1" dirty="0">
              <a:solidFill>
                <a:srgbClr val="0000FF"/>
              </a:solidFill>
            </a:endParaRPr>
          </a:p>
        </p:txBody>
      </p:sp>
      <p:sp>
        <p:nvSpPr>
          <p:cNvPr id="60" name="Double flèche verticale 59"/>
          <p:cNvSpPr/>
          <p:nvPr/>
        </p:nvSpPr>
        <p:spPr>
          <a:xfrm rot="18928596">
            <a:off x="7361564" y="4545079"/>
            <a:ext cx="153171" cy="625376"/>
          </a:xfrm>
          <a:prstGeom prst="upDown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Double flèche verticale 62"/>
          <p:cNvSpPr/>
          <p:nvPr/>
        </p:nvSpPr>
        <p:spPr>
          <a:xfrm rot="2200207">
            <a:off x="7161698" y="1861895"/>
            <a:ext cx="149197" cy="1005366"/>
          </a:xfrm>
          <a:prstGeom prst="upDown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Double flèche verticale 73"/>
          <p:cNvSpPr/>
          <p:nvPr/>
        </p:nvSpPr>
        <p:spPr>
          <a:xfrm rot="2675566">
            <a:off x="3664058" y="1348696"/>
            <a:ext cx="87693" cy="731582"/>
          </a:xfrm>
          <a:prstGeom prst="upDown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Double flèche verticale 74"/>
          <p:cNvSpPr/>
          <p:nvPr/>
        </p:nvSpPr>
        <p:spPr>
          <a:xfrm rot="7345935">
            <a:off x="5505765" y="1285105"/>
            <a:ext cx="99393" cy="731583"/>
          </a:xfrm>
          <a:prstGeom prst="upDown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Double flèche verticale 75"/>
          <p:cNvSpPr/>
          <p:nvPr/>
        </p:nvSpPr>
        <p:spPr>
          <a:xfrm>
            <a:off x="4572000" y="1669744"/>
            <a:ext cx="72008" cy="327984"/>
          </a:xfrm>
          <a:prstGeom prst="upDown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Double flèche verticale 76"/>
          <p:cNvSpPr/>
          <p:nvPr/>
        </p:nvSpPr>
        <p:spPr>
          <a:xfrm rot="8129694" flipH="1">
            <a:off x="2480926" y="3745903"/>
            <a:ext cx="147551" cy="1169738"/>
          </a:xfrm>
          <a:prstGeom prst="upDown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Double flèche verticale 77"/>
          <p:cNvSpPr/>
          <p:nvPr/>
        </p:nvSpPr>
        <p:spPr>
          <a:xfrm rot="10800000" flipH="1">
            <a:off x="3203848" y="3072093"/>
            <a:ext cx="144016" cy="1585190"/>
          </a:xfrm>
          <a:prstGeom prst="upDown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Double flèche verticale 78"/>
          <p:cNvSpPr/>
          <p:nvPr/>
        </p:nvSpPr>
        <p:spPr>
          <a:xfrm rot="10800000" flipH="1">
            <a:off x="4572001" y="2907529"/>
            <a:ext cx="144016" cy="1585190"/>
          </a:xfrm>
          <a:prstGeom prst="upDown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Double flèche verticale 79"/>
          <p:cNvSpPr/>
          <p:nvPr/>
        </p:nvSpPr>
        <p:spPr>
          <a:xfrm rot="7507844" flipH="1">
            <a:off x="5769046" y="2268416"/>
            <a:ext cx="160918" cy="2578175"/>
          </a:xfrm>
          <a:prstGeom prst="upDown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Double flèche verticale 82"/>
          <p:cNvSpPr/>
          <p:nvPr/>
        </p:nvSpPr>
        <p:spPr>
          <a:xfrm rot="2420039">
            <a:off x="1254283" y="1403312"/>
            <a:ext cx="148104" cy="482878"/>
          </a:xfrm>
          <a:prstGeom prst="upDown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Double flèche verticale 83"/>
          <p:cNvSpPr/>
          <p:nvPr/>
        </p:nvSpPr>
        <p:spPr>
          <a:xfrm rot="19002303">
            <a:off x="2702478" y="1538621"/>
            <a:ext cx="138647" cy="482878"/>
          </a:xfrm>
          <a:prstGeom prst="upDown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/>
          <p:cNvSpPr/>
          <p:nvPr/>
        </p:nvSpPr>
        <p:spPr>
          <a:xfrm>
            <a:off x="5796137" y="980729"/>
            <a:ext cx="1292772" cy="737194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chemeClr val="tx2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ZoneTexte 72"/>
          <p:cNvSpPr txBox="1"/>
          <p:nvPr/>
        </p:nvSpPr>
        <p:spPr>
          <a:xfrm>
            <a:off x="5292082" y="818710"/>
            <a:ext cx="225734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Commerce, Artisanat,</a:t>
            </a:r>
          </a:p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TPE/PME, Prof. libérales</a:t>
            </a:r>
          </a:p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Stéphane Bouzerand</a:t>
            </a:r>
          </a:p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Chantal Maire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/>
          <p:cNvSpPr/>
          <p:nvPr/>
        </p:nvSpPr>
        <p:spPr>
          <a:xfrm>
            <a:off x="492259" y="620688"/>
            <a:ext cx="576064" cy="57606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707904" y="1651593"/>
            <a:ext cx="4392488" cy="1939426"/>
          </a:xfrm>
        </p:spPr>
        <p:txBody>
          <a:bodyPr>
            <a:normAutofit/>
          </a:bodyPr>
          <a:lstStyle/>
          <a:p>
            <a:r>
              <a:rPr lang="fr-FR" sz="1200" b="1" dirty="0" smtClean="0">
                <a:solidFill>
                  <a:schemeClr val="tx2"/>
                </a:solidFill>
              </a:rPr>
              <a:t>Renforcer </a:t>
            </a:r>
            <a:r>
              <a:rPr lang="fr-FR" sz="1200" b="1" dirty="0">
                <a:solidFill>
                  <a:schemeClr val="tx2"/>
                </a:solidFill>
              </a:rPr>
              <a:t>les liens </a:t>
            </a:r>
            <a:r>
              <a:rPr lang="fr-FR" sz="1200" b="1" dirty="0" smtClean="0">
                <a:solidFill>
                  <a:schemeClr val="tx2"/>
                </a:solidFill>
              </a:rPr>
              <a:t>entre les services </a:t>
            </a:r>
            <a:r>
              <a:rPr lang="fr-FR" sz="1200" b="1" dirty="0">
                <a:solidFill>
                  <a:schemeClr val="tx2"/>
                </a:solidFill>
              </a:rPr>
              <a:t>de la </a:t>
            </a:r>
            <a:r>
              <a:rPr lang="fr-FR" sz="1200" b="1" dirty="0" smtClean="0">
                <a:solidFill>
                  <a:schemeClr val="tx2"/>
                </a:solidFill>
              </a:rPr>
              <a:t>mairie</a:t>
            </a:r>
          </a:p>
          <a:p>
            <a:pPr marL="0" indent="0">
              <a:buNone/>
            </a:pPr>
            <a:r>
              <a:rPr lang="fr-FR" sz="1200" b="1" dirty="0">
                <a:solidFill>
                  <a:schemeClr val="tx2"/>
                </a:solidFill>
              </a:rPr>
              <a:t> </a:t>
            </a:r>
            <a:r>
              <a:rPr lang="fr-FR" sz="1200" b="1" dirty="0" smtClean="0">
                <a:solidFill>
                  <a:schemeClr val="tx2"/>
                </a:solidFill>
              </a:rPr>
              <a:t>      et les entreprises</a:t>
            </a:r>
          </a:p>
          <a:p>
            <a:endParaRPr lang="fr-FR" sz="1200" b="1" dirty="0" smtClean="0">
              <a:solidFill>
                <a:schemeClr val="tx2"/>
              </a:solidFill>
            </a:endParaRPr>
          </a:p>
          <a:p>
            <a:r>
              <a:rPr lang="fr-FR" sz="1200" b="1" dirty="0" smtClean="0">
                <a:solidFill>
                  <a:schemeClr val="tx2"/>
                </a:solidFill>
              </a:rPr>
              <a:t>Présentation </a:t>
            </a:r>
            <a:r>
              <a:rPr lang="fr-FR" sz="1200" b="1" dirty="0">
                <a:solidFill>
                  <a:schemeClr val="tx2"/>
                </a:solidFill>
              </a:rPr>
              <a:t>régulière </a:t>
            </a:r>
            <a:r>
              <a:rPr lang="fr-FR" sz="1200" b="1" dirty="0" smtClean="0">
                <a:solidFill>
                  <a:schemeClr val="tx2"/>
                </a:solidFill>
              </a:rPr>
              <a:t>des actions Bry-Entreprises</a:t>
            </a:r>
          </a:p>
          <a:p>
            <a:endParaRPr lang="fr-FR" sz="1200" b="1" dirty="0" smtClean="0">
              <a:solidFill>
                <a:schemeClr val="tx2"/>
              </a:solidFill>
            </a:endParaRPr>
          </a:p>
          <a:p>
            <a:r>
              <a:rPr lang="fr-FR" sz="1200" b="1" dirty="0" smtClean="0">
                <a:solidFill>
                  <a:schemeClr val="tx2"/>
                </a:solidFill>
              </a:rPr>
              <a:t>Bry-Entreprises, interlocuteur privilégiée des entrepreneurs</a:t>
            </a:r>
            <a:endParaRPr lang="fr-FR" sz="1200" b="1" dirty="0">
              <a:solidFill>
                <a:schemeClr val="tx2"/>
              </a:solidFill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115616" y="692696"/>
            <a:ext cx="7416824" cy="57606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 smtClean="0">
                <a:solidFill>
                  <a:schemeClr val="tx2"/>
                </a:solidFill>
              </a:rPr>
              <a:t>Objectif Bry-Entreprises : Partenariat / Mairie </a:t>
            </a:r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593819" y="616009"/>
            <a:ext cx="351656" cy="49567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200" b="1" dirty="0" smtClean="0">
                <a:solidFill>
                  <a:schemeClr val="bg1"/>
                </a:solidFill>
              </a:rPr>
              <a:t>1</a:t>
            </a:r>
            <a:endParaRPr lang="fr-FR" sz="3200" dirty="0">
              <a:solidFill>
                <a:schemeClr val="bg1"/>
              </a:solidFill>
            </a:endParaRPr>
          </a:p>
        </p:txBody>
      </p:sp>
      <p:pic>
        <p:nvPicPr>
          <p:cNvPr id="6146" name="Picture 2" descr="http://www.aroshpc.org/inclusions/getvignette.php?id=6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9" y="1292776"/>
            <a:ext cx="1492849" cy="1200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www.pferd.com/images/home_pic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77092" y="3969060"/>
            <a:ext cx="1386996" cy="972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lèche droite 8"/>
          <p:cNvSpPr/>
          <p:nvPr/>
        </p:nvSpPr>
        <p:spPr>
          <a:xfrm rot="2821730">
            <a:off x="794981" y="2665569"/>
            <a:ext cx="640012" cy="3861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droite 14"/>
          <p:cNvSpPr/>
          <p:nvPr/>
        </p:nvSpPr>
        <p:spPr>
          <a:xfrm rot="1765952">
            <a:off x="2798355" y="3898320"/>
            <a:ext cx="1137799" cy="4069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0" name="Groupe 9"/>
          <p:cNvGrpSpPr/>
          <p:nvPr/>
        </p:nvGrpSpPr>
        <p:grpSpPr>
          <a:xfrm>
            <a:off x="1331639" y="3002228"/>
            <a:ext cx="1584176" cy="1464502"/>
            <a:chOff x="2133547" y="3442538"/>
            <a:chExt cx="1080120" cy="1300129"/>
          </a:xfrm>
        </p:grpSpPr>
        <p:pic>
          <p:nvPicPr>
            <p:cNvPr id="17" name="Picture 2" descr="https://lh5.googleusercontent.com/Gwws52qbexvd5mTjh1txkEfStq9aqvw-C7jYixacCIqc_8GHRjNTQogARJY70ox9CikTqt_pMqKwrfb5liKfdrVStdyg_TEkqSKkOIBBp1VJSnFx2Q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87144"/>
            <a:stretch/>
          </p:blipFill>
          <p:spPr bwMode="auto">
            <a:xfrm>
              <a:off x="2196979" y="3442538"/>
              <a:ext cx="820303" cy="8263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ZoneTexte 17"/>
            <p:cNvSpPr txBox="1"/>
            <p:nvPr/>
          </p:nvSpPr>
          <p:spPr>
            <a:xfrm>
              <a:off x="2133547" y="4332818"/>
              <a:ext cx="1080120" cy="4098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cap="small" dirty="0" smtClean="0">
                  <a:solidFill>
                    <a:schemeClr val="accent1">
                      <a:lumMod val="50000"/>
                    </a:schemeClr>
                  </a:solidFill>
                </a:rPr>
                <a:t>Bry-Entreprises</a:t>
              </a:r>
            </a:p>
            <a:p>
              <a:endParaRPr lang="fr-FR" sz="1200" b="1" cap="small" dirty="0"/>
            </a:p>
          </p:txBody>
        </p:sp>
      </p:grpSp>
      <p:sp>
        <p:nvSpPr>
          <p:cNvPr id="13" name="Titre 1"/>
          <p:cNvSpPr txBox="1">
            <a:spLocks noGrp="1"/>
          </p:cNvSpPr>
          <p:nvPr>
            <p:ph type="title"/>
          </p:nvPr>
        </p:nvSpPr>
        <p:spPr>
          <a:xfrm>
            <a:off x="776808" y="4797152"/>
            <a:ext cx="7467600" cy="1210146"/>
          </a:xfrm>
          <a:prstGeom prst="rect">
            <a:avLst/>
          </a:prstGeom>
          <a:noFill/>
          <a:ln w="38100">
            <a:noFill/>
          </a:ln>
        </p:spPr>
        <p:txBody>
          <a:bodyPr vert="horz" anchor="b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kumimoji="0" lang="fr-FR" sz="24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Les axes</a:t>
            </a:r>
            <a:r>
              <a:rPr kumimoji="0" lang="fr-FR" sz="2400" b="1" i="0" u="none" strike="noStrike" kern="1200" cap="small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4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 travail</a:t>
            </a:r>
            <a:endParaRPr kumimoji="0" lang="fr-FR" sz="24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14" name="Connecteur droit avec flèche 13"/>
          <p:cNvCxnSpPr/>
          <p:nvPr/>
        </p:nvCxnSpPr>
        <p:spPr>
          <a:xfrm flipV="1">
            <a:off x="2555776" y="4293096"/>
            <a:ext cx="0" cy="2448273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>
            <a:off x="2267744" y="6453336"/>
            <a:ext cx="4248472" cy="0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08172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/>
          <p:cNvSpPr/>
          <p:nvPr/>
        </p:nvSpPr>
        <p:spPr>
          <a:xfrm>
            <a:off x="492259" y="620688"/>
            <a:ext cx="576064" cy="57606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115616" y="692696"/>
            <a:ext cx="6984776" cy="57606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574063" y="616009"/>
            <a:ext cx="351656" cy="49567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200" b="1" dirty="0" smtClean="0">
                <a:solidFill>
                  <a:schemeClr val="bg1"/>
                </a:solidFill>
              </a:rPr>
              <a:t>2</a:t>
            </a:r>
            <a:endParaRPr lang="fr-FR" sz="3200" dirty="0">
              <a:solidFill>
                <a:schemeClr val="bg1"/>
              </a:solidFill>
            </a:endParaRP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1450758"/>
          </a:xfrm>
        </p:spPr>
        <p:txBody>
          <a:bodyPr>
            <a:normAutofit lnSpcReduction="10000"/>
          </a:bodyPr>
          <a:lstStyle/>
          <a:p>
            <a:r>
              <a:rPr lang="fr-FR" sz="1200" b="1" dirty="0" smtClean="0">
                <a:solidFill>
                  <a:schemeClr val="tx2"/>
                </a:solidFill>
              </a:rPr>
              <a:t>Installation d'un restaurant </a:t>
            </a:r>
            <a:r>
              <a:rPr lang="fr-FR" sz="1200" b="1" dirty="0" err="1" smtClean="0">
                <a:solidFill>
                  <a:schemeClr val="tx2"/>
                </a:solidFill>
              </a:rPr>
              <a:t>inter-entreprises</a:t>
            </a:r>
            <a:endParaRPr lang="fr-FR" sz="1200" b="1" dirty="0" smtClean="0">
              <a:solidFill>
                <a:schemeClr val="tx2"/>
              </a:solidFill>
            </a:endParaRPr>
          </a:p>
          <a:p>
            <a:r>
              <a:rPr lang="fr-FR" sz="1200" b="1" dirty="0" smtClean="0">
                <a:solidFill>
                  <a:schemeClr val="tx2"/>
                </a:solidFill>
              </a:rPr>
              <a:t>Création d'une salle </a:t>
            </a:r>
            <a:r>
              <a:rPr lang="fr-FR" sz="1200" b="1" dirty="0" err="1" smtClean="0">
                <a:solidFill>
                  <a:schemeClr val="tx2"/>
                </a:solidFill>
              </a:rPr>
              <a:t>multi-média</a:t>
            </a:r>
            <a:endParaRPr lang="fr-FR" sz="1200" b="1" dirty="0" smtClean="0">
              <a:solidFill>
                <a:schemeClr val="tx2"/>
              </a:solidFill>
            </a:endParaRPr>
          </a:p>
          <a:p>
            <a:r>
              <a:rPr lang="fr-FR" sz="1200" b="1" dirty="0" smtClean="0">
                <a:solidFill>
                  <a:schemeClr val="tx2"/>
                </a:solidFill>
              </a:rPr>
              <a:t>Préparer l'avenir : 2 temps fort, Bry 2013, Bry 2018 (métro automatique)</a:t>
            </a:r>
          </a:p>
          <a:p>
            <a:r>
              <a:rPr lang="fr-FR" sz="1200" b="1" dirty="0" smtClean="0">
                <a:solidFill>
                  <a:schemeClr val="tx2"/>
                </a:solidFill>
              </a:rPr>
              <a:t>Veiller à la possibilité d'implantation de nouvelles entreprises à Bry</a:t>
            </a:r>
          </a:p>
          <a:p>
            <a:r>
              <a:rPr lang="fr-FR" sz="1200" b="1" dirty="0" smtClean="0">
                <a:solidFill>
                  <a:schemeClr val="tx2"/>
                </a:solidFill>
              </a:rPr>
              <a:t>Renforcer l'activité économique du territoire en valorisant ses atouts et les entreprises (CAREEP, Carrefour de l'emploi)</a:t>
            </a:r>
            <a:endParaRPr lang="fr-FR" sz="1200" dirty="0"/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1115616" y="692696"/>
            <a:ext cx="7416824" cy="57606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400" b="1" dirty="0" smtClean="0">
                <a:solidFill>
                  <a:schemeClr val="tx2"/>
                </a:solidFill>
              </a:rPr>
              <a:t>Objectifs :  Autour des besoins des entreprises et des priorités de la Mairie :</a:t>
            </a:r>
            <a:endParaRPr lang="fr-FR" sz="1400" b="1" dirty="0">
              <a:solidFill>
                <a:schemeClr val="tx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07637" y="3186627"/>
            <a:ext cx="555036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b="1" dirty="0" smtClean="0">
                <a:solidFill>
                  <a:schemeClr val="tx2"/>
                </a:solidFill>
              </a:rPr>
              <a:t>Pérenniser les entreprises bryardes </a:t>
            </a:r>
            <a:endParaRPr lang="fr-FR" sz="1400" b="1" dirty="0">
              <a:solidFill>
                <a:schemeClr val="tx2"/>
              </a:solidFill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539552" y="3158970"/>
            <a:ext cx="576064" cy="57606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635563" y="3212976"/>
            <a:ext cx="351656" cy="49567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200" b="1" dirty="0" smtClean="0">
                <a:solidFill>
                  <a:schemeClr val="bg1"/>
                </a:solidFill>
              </a:rPr>
              <a:t>3</a:t>
            </a:r>
            <a:endParaRPr lang="fr-FR" sz="3200" dirty="0">
              <a:solidFill>
                <a:schemeClr val="bg1"/>
              </a:solidFill>
            </a:endParaRPr>
          </a:p>
        </p:txBody>
      </p:sp>
      <p:sp>
        <p:nvSpPr>
          <p:cNvPr id="13" name="Espace réservé du contenu 2"/>
          <p:cNvSpPr txBox="1">
            <a:spLocks/>
          </p:cNvSpPr>
          <p:nvPr/>
        </p:nvSpPr>
        <p:spPr>
          <a:xfrm>
            <a:off x="1403648" y="3483006"/>
            <a:ext cx="5112568" cy="1741404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Accompagner les entrepreneurs dans leur</a:t>
            </a:r>
            <a:r>
              <a:rPr kumimoji="0" lang="fr-FR" sz="12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développement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-&gt; CONSEILS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-&gt; CONFERENCES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-&gt; RENCONTRES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Favoriser la transmission d’entreprises par la mise en lien entre cédants et repreneurs potentiels 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-&gt; </a:t>
            </a:r>
            <a:r>
              <a:rPr kumimoji="0" 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Mise en place d'une Permanences en 2012 :</a:t>
            </a:r>
            <a:endParaRPr kumimoji="0" lang="fr-FR" sz="12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475656" y="5229200"/>
            <a:ext cx="6336704" cy="120032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-&gt; </a:t>
            </a:r>
            <a:r>
              <a:rPr lang="fr-FR" sz="1200" b="1" dirty="0" smtClean="0">
                <a:solidFill>
                  <a:schemeClr val="tx2"/>
                </a:solidFill>
              </a:rPr>
              <a:t>Action 2012 : </a:t>
            </a:r>
            <a:r>
              <a:rPr lang="fr-FR" sz="1200" b="1" dirty="0" smtClean="0">
                <a:solidFill>
                  <a:srgbClr val="00B0F0"/>
                </a:solidFill>
              </a:rPr>
              <a:t>Permanences Transmissions-Reprises mises en place avec le Pôle Commerce Chantal Maire.</a:t>
            </a:r>
          </a:p>
          <a:p>
            <a:pPr>
              <a:buFontTx/>
              <a:buChar char="-"/>
            </a:pPr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Lieu : </a:t>
            </a:r>
            <a:r>
              <a:rPr lang="fr-FR" sz="1200" b="1" dirty="0" smtClean="0">
                <a:solidFill>
                  <a:srgbClr val="00B0F0"/>
                </a:solidFill>
              </a:rPr>
              <a:t>Espace Emploi en relation avec Margo Botta</a:t>
            </a:r>
          </a:p>
          <a:p>
            <a:pPr>
              <a:buFontTx/>
              <a:buChar char="-"/>
            </a:pPr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Animateur </a:t>
            </a:r>
            <a:r>
              <a:rPr lang="fr-FR" sz="1200" b="1" dirty="0" smtClean="0">
                <a:solidFill>
                  <a:srgbClr val="00B0F0"/>
                </a:solidFill>
              </a:rPr>
              <a:t>: Patrick Roussel (2 référents en alternance)</a:t>
            </a:r>
          </a:p>
          <a:p>
            <a:pPr>
              <a:buFontTx/>
              <a:buChar char="-"/>
            </a:pPr>
            <a:endParaRPr lang="fr-FR" dirty="0"/>
          </a:p>
        </p:txBody>
      </p:sp>
      <p:pic>
        <p:nvPicPr>
          <p:cNvPr id="15" name="Picture 2" descr="http://www.observatoiredelafranchise.fr/V2/images/illustrations/12-01-2011/cessi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068961"/>
            <a:ext cx="1656184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4279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/>
          <p:cNvSpPr/>
          <p:nvPr/>
        </p:nvSpPr>
        <p:spPr>
          <a:xfrm>
            <a:off x="492259" y="620688"/>
            <a:ext cx="576064" cy="57606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379979" y="1322766"/>
            <a:ext cx="4224469" cy="1399366"/>
          </a:xfrm>
        </p:spPr>
        <p:txBody>
          <a:bodyPr>
            <a:normAutofit/>
          </a:bodyPr>
          <a:lstStyle/>
          <a:p>
            <a:r>
              <a:rPr lang="fr-FR" sz="1200" b="1" dirty="0" smtClean="0">
                <a:solidFill>
                  <a:schemeClr val="tx2"/>
                </a:solidFill>
              </a:rPr>
              <a:t>Actions </a:t>
            </a:r>
            <a:r>
              <a:rPr lang="fr-FR" sz="1200" b="1" dirty="0">
                <a:solidFill>
                  <a:schemeClr val="tx2"/>
                </a:solidFill>
              </a:rPr>
              <a:t>de parrainage </a:t>
            </a:r>
            <a:r>
              <a:rPr lang="fr-FR" sz="1200" b="1" dirty="0" smtClean="0">
                <a:solidFill>
                  <a:schemeClr val="tx2"/>
                </a:solidFill>
              </a:rPr>
              <a:t>entre </a:t>
            </a:r>
            <a:r>
              <a:rPr lang="fr-FR" sz="1200" b="1" dirty="0">
                <a:solidFill>
                  <a:schemeClr val="tx2"/>
                </a:solidFill>
              </a:rPr>
              <a:t>un jeune créateur </a:t>
            </a:r>
            <a:r>
              <a:rPr lang="fr-FR" sz="1200" b="1" dirty="0" smtClean="0">
                <a:solidFill>
                  <a:schemeClr val="tx2"/>
                </a:solidFill>
              </a:rPr>
              <a:t>et</a:t>
            </a:r>
          </a:p>
          <a:p>
            <a:pPr marL="0" indent="0">
              <a:buNone/>
            </a:pPr>
            <a:r>
              <a:rPr lang="fr-FR" sz="1200" b="1" dirty="0">
                <a:solidFill>
                  <a:schemeClr val="tx2"/>
                </a:solidFill>
              </a:rPr>
              <a:t> </a:t>
            </a:r>
            <a:r>
              <a:rPr lang="fr-FR" sz="1200" b="1" dirty="0" smtClean="0">
                <a:solidFill>
                  <a:schemeClr val="tx2"/>
                </a:solidFill>
              </a:rPr>
              <a:t>      un </a:t>
            </a:r>
            <a:r>
              <a:rPr lang="fr-FR" sz="1200" b="1" dirty="0">
                <a:solidFill>
                  <a:schemeClr val="tx2"/>
                </a:solidFill>
              </a:rPr>
              <a:t>chef d’entreprise </a:t>
            </a:r>
            <a:r>
              <a:rPr lang="fr-FR" sz="1200" b="1" dirty="0" smtClean="0">
                <a:solidFill>
                  <a:schemeClr val="tx2"/>
                </a:solidFill>
              </a:rPr>
              <a:t>confirmé</a:t>
            </a:r>
          </a:p>
          <a:p>
            <a:pPr marL="0" indent="0">
              <a:buNone/>
            </a:pPr>
            <a:endParaRPr lang="fr-FR" sz="1200" b="1" dirty="0">
              <a:solidFill>
                <a:schemeClr val="tx2"/>
              </a:solidFill>
            </a:endParaRPr>
          </a:p>
          <a:p>
            <a:r>
              <a:rPr lang="fr-FR" sz="1200" b="1" dirty="0" smtClean="0">
                <a:solidFill>
                  <a:schemeClr val="tx2"/>
                </a:solidFill>
              </a:rPr>
              <a:t>Aide </a:t>
            </a:r>
            <a:r>
              <a:rPr lang="fr-FR" sz="1200" b="1" dirty="0">
                <a:solidFill>
                  <a:schemeClr val="tx2"/>
                </a:solidFill>
              </a:rPr>
              <a:t>et information aux </a:t>
            </a:r>
            <a:r>
              <a:rPr lang="fr-FR" sz="1200" b="1" dirty="0" smtClean="0">
                <a:solidFill>
                  <a:schemeClr val="tx2"/>
                </a:solidFill>
              </a:rPr>
              <a:t>démarches administratives</a:t>
            </a:r>
          </a:p>
          <a:p>
            <a:pPr marL="0" indent="0">
              <a:buNone/>
            </a:pPr>
            <a:r>
              <a:rPr lang="fr-FR" sz="1200" b="1" dirty="0">
                <a:solidFill>
                  <a:schemeClr val="tx2"/>
                </a:solidFill>
              </a:rPr>
              <a:t> </a:t>
            </a:r>
            <a:r>
              <a:rPr lang="fr-FR" sz="1200" b="1" dirty="0" smtClean="0">
                <a:solidFill>
                  <a:schemeClr val="tx2"/>
                </a:solidFill>
              </a:rPr>
              <a:t>      </a:t>
            </a:r>
            <a:r>
              <a:rPr lang="fr-FR" sz="1200" b="1" dirty="0">
                <a:solidFill>
                  <a:schemeClr val="tx2"/>
                </a:solidFill>
              </a:rPr>
              <a:t>quotidiennes</a:t>
            </a: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115616" y="692696"/>
            <a:ext cx="6624736" cy="57606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400" b="1" dirty="0" smtClean="0">
                <a:solidFill>
                  <a:schemeClr val="tx2"/>
                </a:solidFill>
              </a:rPr>
              <a:t>Favoriser l'installation  </a:t>
            </a:r>
            <a:r>
              <a:rPr lang="fr-FR" sz="1400" b="1" dirty="0">
                <a:solidFill>
                  <a:schemeClr val="tx2"/>
                </a:solidFill>
              </a:rPr>
              <a:t>d</a:t>
            </a:r>
            <a:r>
              <a:rPr lang="fr-FR" sz="1400" b="1" dirty="0" smtClean="0">
                <a:solidFill>
                  <a:schemeClr val="tx2"/>
                </a:solidFill>
              </a:rPr>
              <a:t>es </a:t>
            </a:r>
            <a:r>
              <a:rPr lang="fr-FR" sz="1400" b="1" dirty="0">
                <a:solidFill>
                  <a:schemeClr val="tx2"/>
                </a:solidFill>
              </a:rPr>
              <a:t>jeunes créateurs d’entreprises</a:t>
            </a: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593819" y="616009"/>
            <a:ext cx="351656" cy="49567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200" b="1" dirty="0" smtClean="0">
                <a:solidFill>
                  <a:schemeClr val="bg1"/>
                </a:solidFill>
              </a:rPr>
              <a:t>4</a:t>
            </a:r>
            <a:endParaRPr lang="fr-FR" sz="3200" dirty="0">
              <a:solidFill>
                <a:schemeClr val="bg1"/>
              </a:solidFill>
            </a:endParaRPr>
          </a:p>
        </p:txBody>
      </p:sp>
      <p:grpSp>
        <p:nvGrpSpPr>
          <p:cNvPr id="4" name="Groupe 3"/>
          <p:cNvGrpSpPr/>
          <p:nvPr/>
        </p:nvGrpSpPr>
        <p:grpSpPr>
          <a:xfrm>
            <a:off x="1403648" y="1268760"/>
            <a:ext cx="2016224" cy="1368152"/>
            <a:chOff x="206554" y="1764196"/>
            <a:chExt cx="4098588" cy="3032956"/>
          </a:xfrm>
        </p:grpSpPr>
        <p:pic>
          <p:nvPicPr>
            <p:cNvPr id="4098" name="Picture 2" descr="http://us.123rf.com/400wm/400/400/logos/logos0909/logos090900226/5497062-portrait-d-39-un-homme-beau-jeune-entreprise-en-souriant-au-travail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554" y="1764196"/>
              <a:ext cx="4098588" cy="30329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206554" y="4581128"/>
              <a:ext cx="1125086" cy="21602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9" name="Picture 2" descr="http://t2.gstatic.com/images?q=tbn:ANd9GcR4LFh7gO9PVpzYmTGdKvZjAVltBCPpT35vVdBvDDWkyBRRcsQv&amp;t=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45503" y="3573015"/>
            <a:ext cx="1974369" cy="1512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Ellipse 9"/>
          <p:cNvSpPr/>
          <p:nvPr/>
        </p:nvSpPr>
        <p:spPr>
          <a:xfrm>
            <a:off x="492259" y="2937283"/>
            <a:ext cx="576064" cy="57606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4187957" y="3591019"/>
            <a:ext cx="4392488" cy="22454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Valoriser l’implication de</a:t>
            </a:r>
            <a:r>
              <a:rPr kumimoji="0" lang="fr-FR" sz="12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chacun : c'est prendre vos </a:t>
            </a:r>
            <a:br>
              <a:rPr kumimoji="0" 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suggestions de contribution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Coopter de nouveaux membres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Vous aider à vous faire connaître : Le CAREEP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Réunion mensuelle tous les 1</a:t>
            </a:r>
            <a:r>
              <a:rPr kumimoji="0" lang="fr-FR" sz="12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</a:t>
            </a:r>
            <a:r>
              <a:rPr kumimoji="0" 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jeudis du mois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Accès privilège à certaines informations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Faire partie de l'annuaire des adhérents.</a:t>
            </a:r>
            <a:endParaRPr kumimoji="0" lang="fr-FR" sz="12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1115616" y="3009292"/>
            <a:ext cx="6624736" cy="311697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400" b="1" dirty="0" smtClean="0">
                <a:solidFill>
                  <a:schemeClr val="tx2"/>
                </a:solidFill>
              </a:rPr>
              <a:t>Les adhérents Bry-Entreprises</a:t>
            </a:r>
            <a:endParaRPr lang="fr-FR" sz="1400" b="1" dirty="0">
              <a:solidFill>
                <a:schemeClr val="tx2"/>
              </a:solidFill>
            </a:endParaRPr>
          </a:p>
        </p:txBody>
      </p:sp>
      <p:sp>
        <p:nvSpPr>
          <p:cNvPr id="13" name="Espace réservé du contenu 2"/>
          <p:cNvSpPr txBox="1">
            <a:spLocks/>
          </p:cNvSpPr>
          <p:nvPr/>
        </p:nvSpPr>
        <p:spPr>
          <a:xfrm>
            <a:off x="593819" y="2932604"/>
            <a:ext cx="351656" cy="49567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200" b="1" dirty="0" smtClean="0">
                <a:solidFill>
                  <a:schemeClr val="bg1"/>
                </a:solidFill>
              </a:rPr>
              <a:t>5</a:t>
            </a:r>
            <a:endParaRPr lang="fr-FR" sz="3200" dirty="0">
              <a:solidFill>
                <a:schemeClr val="bg1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923595" y="5445224"/>
            <a:ext cx="6984776" cy="1015663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-&gt; </a:t>
            </a:r>
            <a:r>
              <a:rPr lang="fr-FR" sz="1200" b="1" dirty="0" smtClean="0">
                <a:solidFill>
                  <a:schemeClr val="tx2"/>
                </a:solidFill>
              </a:rPr>
              <a:t>Action 2012 : </a:t>
            </a:r>
            <a:r>
              <a:rPr lang="fr-FR" sz="1200" b="1" dirty="0" smtClean="0">
                <a:solidFill>
                  <a:srgbClr val="00B0F0"/>
                </a:solidFill>
              </a:rPr>
              <a:t>Bry-Entreprises membres du comité d'organisation du CAREEP : </a:t>
            </a:r>
            <a:r>
              <a:rPr lang="fr-FR" sz="1200" b="1" dirty="0" smtClean="0">
                <a:solidFill>
                  <a:schemeClr val="accent2">
                    <a:lumMod val="75000"/>
                  </a:schemeClr>
                </a:solidFill>
              </a:rPr>
              <a:t>16 octobre 2012 à MONTREUIL.</a:t>
            </a:r>
          </a:p>
          <a:p>
            <a:pPr>
              <a:buFontTx/>
              <a:buChar char="-"/>
            </a:pPr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 Animateur </a:t>
            </a:r>
            <a:r>
              <a:rPr lang="fr-FR" sz="1200" b="1" dirty="0" smtClean="0">
                <a:solidFill>
                  <a:srgbClr val="00B0F0"/>
                </a:solidFill>
              </a:rPr>
              <a:t>: Hervé Karleskind, Vice-Président</a:t>
            </a:r>
          </a:p>
          <a:p>
            <a:pPr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913338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necteur droit 7"/>
          <p:cNvCxnSpPr/>
          <p:nvPr/>
        </p:nvCxnSpPr>
        <p:spPr>
          <a:xfrm flipV="1">
            <a:off x="2376511" y="1268761"/>
            <a:ext cx="0" cy="5256584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H="1">
            <a:off x="1270266" y="1268760"/>
            <a:ext cx="110624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195736" y="1340768"/>
            <a:ext cx="6192688" cy="518457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SzPct val="100000"/>
              <a:buNone/>
            </a:pPr>
            <a:endParaRPr lang="fr-FR" sz="2000" dirty="0" smtClean="0">
              <a:solidFill>
                <a:schemeClr val="tx2"/>
              </a:solidFill>
            </a:endParaRPr>
          </a:p>
          <a:p>
            <a:pPr algn="just">
              <a:buSzPct val="100000"/>
              <a:buFont typeface="Wingdings" pitchFamily="2" charset="2"/>
              <a:buChar char=""/>
            </a:pP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</a:rPr>
              <a:t>Réunions mensuelles tous les 1</a:t>
            </a:r>
            <a:r>
              <a:rPr lang="fr-FR" sz="1200" baseline="30000" dirty="0" smtClean="0">
                <a:solidFill>
                  <a:schemeClr val="bg2">
                    <a:lumMod val="25000"/>
                  </a:schemeClr>
                </a:solidFill>
              </a:rPr>
              <a:t>er</a:t>
            </a: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</a:rPr>
              <a:t> jeudis du mois ouvertes à l'ensemble des adhérents avec des invités extérieurs.</a:t>
            </a:r>
          </a:p>
          <a:p>
            <a:pPr algn="just">
              <a:buSzPct val="100000"/>
              <a:buFont typeface="Wingdings" pitchFamily="2" charset="2"/>
              <a:buChar char=""/>
            </a:pP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</a:rPr>
              <a:t>Présentation des nouveaux adhérents et leur activité.</a:t>
            </a:r>
          </a:p>
          <a:p>
            <a:pPr algn="just">
              <a:buSzPct val="100000"/>
              <a:buFont typeface="Wingdings" pitchFamily="2" charset="2"/>
              <a:buChar char=""/>
            </a:pP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</a:rPr>
              <a:t>Possibilité aux adhérents d'apporter leur contribution selon leur inspiration et savoir-faire en se joignant aux groupes de travail, à hauteur de leur disponibilités. Se rapprocher de Laurent Legagnoux, Coordinateur Général.</a:t>
            </a:r>
          </a:p>
          <a:p>
            <a:pPr algn="just">
              <a:buSzPct val="100000"/>
              <a:buFont typeface="Wingdings" pitchFamily="2" charset="2"/>
              <a:buChar char=""/>
            </a:pP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</a:rPr>
              <a:t>Rencontre </a:t>
            </a:r>
            <a:r>
              <a:rPr lang="fr-FR" sz="1200" dirty="0">
                <a:solidFill>
                  <a:schemeClr val="bg2">
                    <a:lumMod val="25000"/>
                  </a:schemeClr>
                </a:solidFill>
              </a:rPr>
              <a:t>avec les autres clubs </a:t>
            </a: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</a:rPr>
              <a:t>entreprises à la CCIP (échanges d'expériences et contributions), les institutionnels Chambre de métiers, agence de développement économique sur les grands axes de développement et projets 2012/2018.</a:t>
            </a:r>
          </a:p>
          <a:p>
            <a:pPr algn="just">
              <a:buSzPct val="100000"/>
              <a:buFont typeface="Wingdings" pitchFamily="2" charset="2"/>
              <a:buChar char=""/>
            </a:pP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</a:rPr>
              <a:t>Rencontres business avec les Cartes sur table Conférences, 1 mois sur 2 (pour l'instant)</a:t>
            </a:r>
          </a:p>
          <a:p>
            <a:pPr algn="just">
              <a:buSzPct val="100000"/>
              <a:buFont typeface="Wingdings" pitchFamily="2" charset="2"/>
              <a:buChar char=""/>
            </a:pP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</a:rPr>
              <a:t>Permanence Transmissions-Reprises d'entreprises</a:t>
            </a:r>
          </a:p>
          <a:p>
            <a:pPr algn="just">
              <a:buSzPct val="100000"/>
              <a:buFont typeface="Wingdings" pitchFamily="2" charset="2"/>
              <a:buChar char=""/>
            </a:pP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</a:rPr>
              <a:t>Veille de la pérennité de la Signalétique </a:t>
            </a:r>
            <a:r>
              <a:rPr lang="fr-FR" sz="1200" dirty="0">
                <a:solidFill>
                  <a:schemeClr val="bg2">
                    <a:lumMod val="25000"/>
                  </a:schemeClr>
                </a:solidFill>
              </a:rPr>
              <a:t>des entreprises dans la </a:t>
            </a: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</a:rPr>
              <a:t>ville</a:t>
            </a:r>
          </a:p>
          <a:p>
            <a:pPr algn="just">
              <a:buSzPct val="100000"/>
              <a:buFont typeface="Wingdings" pitchFamily="2" charset="2"/>
              <a:buChar char=""/>
            </a:pP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</a:rPr>
              <a:t>Rencontres sportives : Les foulées Bryardes</a:t>
            </a:r>
            <a:endParaRPr lang="fr-FR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Titre 1"/>
          <p:cNvSpPr txBox="1">
            <a:spLocks noGrp="1"/>
          </p:cNvSpPr>
          <p:nvPr>
            <p:ph type="title"/>
          </p:nvPr>
        </p:nvSpPr>
        <p:spPr>
          <a:xfrm>
            <a:off x="2459765" y="1070739"/>
            <a:ext cx="2976331" cy="198022"/>
          </a:xfrm>
          <a:prstGeom prst="rect">
            <a:avLst/>
          </a:prstGeom>
          <a:noFill/>
          <a:ln w="38100">
            <a:noFill/>
          </a:ln>
        </p:spPr>
        <p:txBody>
          <a:bodyPr vert="horz" anchor="b">
            <a:normAutofit fontScale="90000"/>
          </a:bodyPr>
          <a:lstStyle/>
          <a:p>
            <a:pPr lvl="0" algn="ctr"/>
            <a:r>
              <a:rPr lang="fr-FR" sz="1400" b="1" dirty="0" smtClean="0"/>
              <a:t>Rythme des rencontres</a:t>
            </a:r>
            <a:endParaRPr kumimoji="0" lang="fr-FR" sz="140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</p:txBody>
      </p:sp>
      <p:grpSp>
        <p:nvGrpSpPr>
          <p:cNvPr id="9" name="Groupe 8"/>
          <p:cNvGrpSpPr/>
          <p:nvPr/>
        </p:nvGrpSpPr>
        <p:grpSpPr>
          <a:xfrm>
            <a:off x="2555776" y="692696"/>
            <a:ext cx="2784309" cy="342038"/>
            <a:chOff x="2411760" y="2708920"/>
            <a:chExt cx="3960440" cy="432048"/>
          </a:xfrm>
        </p:grpSpPr>
        <p:sp>
          <p:nvSpPr>
            <p:cNvPr id="11" name="Rectangle 10"/>
            <p:cNvSpPr/>
            <p:nvPr/>
          </p:nvSpPr>
          <p:spPr>
            <a:xfrm>
              <a:off x="2411760" y="2924944"/>
              <a:ext cx="3312368" cy="216024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Triangle rectangle 11"/>
            <p:cNvSpPr/>
            <p:nvPr/>
          </p:nvSpPr>
          <p:spPr>
            <a:xfrm>
              <a:off x="5724128" y="2708920"/>
              <a:ext cx="648072" cy="432048"/>
            </a:xfrm>
            <a:prstGeom prst="rt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3" name="Groupe 12"/>
          <p:cNvGrpSpPr/>
          <p:nvPr/>
        </p:nvGrpSpPr>
        <p:grpSpPr>
          <a:xfrm rot="10800000">
            <a:off x="2555776" y="1268761"/>
            <a:ext cx="2784309" cy="324036"/>
            <a:chOff x="2411760" y="2708920"/>
            <a:chExt cx="3960440" cy="432048"/>
          </a:xfrm>
        </p:grpSpPr>
        <p:sp>
          <p:nvSpPr>
            <p:cNvPr id="14" name="Rectangle 13"/>
            <p:cNvSpPr/>
            <p:nvPr/>
          </p:nvSpPr>
          <p:spPr>
            <a:xfrm>
              <a:off x="2411760" y="2924944"/>
              <a:ext cx="3312368" cy="216024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Triangle rectangle 14"/>
            <p:cNvSpPr/>
            <p:nvPr/>
          </p:nvSpPr>
          <p:spPr>
            <a:xfrm>
              <a:off x="5724128" y="2708920"/>
              <a:ext cx="648072" cy="432048"/>
            </a:xfrm>
            <a:prstGeom prst="rt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xmlns="" val="262354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7467600" cy="634082"/>
          </a:xfrm>
        </p:spPr>
        <p:txBody>
          <a:bodyPr/>
          <a:lstStyle/>
          <a:p>
            <a:r>
              <a:rPr lang="fr-FR" dirty="0" smtClean="0"/>
              <a:t>Comment nous contacter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280920" cy="3289576"/>
          </a:xfrm>
        </p:spPr>
        <p:txBody>
          <a:bodyPr>
            <a:noAutofit/>
          </a:bodyPr>
          <a:lstStyle/>
          <a:p>
            <a:pPr lvl="0"/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Evelyne Revellat, </a:t>
            </a: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  <a:hlinkClick r:id="rId2"/>
              </a:rPr>
              <a:t>evelyne@revellat.com</a:t>
            </a: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06 60 47 71 64 -  Présidente  (organisation générale et atelier Transmission)</a:t>
            </a:r>
          </a:p>
          <a:p>
            <a:pPr lvl="0"/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Hervé Karleskind, </a:t>
            </a: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  <a:hlinkClick r:id="rId3"/>
              </a:rPr>
              <a:t>hervekarleskind@free.fr</a:t>
            </a: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06 80 72 36 12 - Vice-Président (Relations extérieures, -CCIP, CAREEP)</a:t>
            </a:r>
          </a:p>
          <a:p>
            <a:pPr lvl="0"/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Christine Legat, </a:t>
            </a: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  <a:hlinkClick r:id="rId4"/>
              </a:rPr>
              <a:t>legatchris@hotmail.com</a:t>
            </a: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06 60 50 65 84 - Vice-Présidente (Responsable communication)</a:t>
            </a:r>
          </a:p>
          <a:p>
            <a:pPr lvl="0"/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Annie Migliore,  </a:t>
            </a: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  <a:hlinkClick r:id="rId5"/>
              </a:rPr>
              <a:t>miglioreannie@aol.com</a:t>
            </a: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 06 07 41 48 65 - Secrétaire Générale (</a:t>
            </a:r>
            <a:r>
              <a:rPr lang="fr-FR" sz="12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Resp.R.H</a:t>
            </a: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, Relations Clubs et Espace Emploi)</a:t>
            </a:r>
          </a:p>
          <a:p>
            <a:pPr lvl="0"/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Anne Letondel, </a:t>
            </a: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  <a:hlinkClick r:id="rId6"/>
              </a:rPr>
              <a:t>aletondel@numericable.fr</a:t>
            </a: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06 22 16 81 71 -  Secrétaire (adhésions et mise à jour de vos coordonnées)</a:t>
            </a:r>
          </a:p>
          <a:p>
            <a:pPr lvl="0"/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Sophie Guyader, Secrétaire adjointe</a:t>
            </a:r>
          </a:p>
          <a:p>
            <a:pPr lvl="0"/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Laurent Legagnoux, Coordinateur Général</a:t>
            </a:r>
          </a:p>
          <a:p>
            <a:pPr lvl="0"/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Michel Casaliggi, Trésorier Adjoint</a:t>
            </a:r>
          </a:p>
          <a:p>
            <a:pPr lvl="0"/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Laurent Ollier, Responsable informatique</a:t>
            </a:r>
          </a:p>
          <a:p>
            <a:pPr lvl="0"/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Patrick Roussel, </a:t>
            </a: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  <a:hlinkClick r:id="rId7"/>
              </a:rPr>
              <a:t>mon.pat.roussel@orange.fr</a:t>
            </a: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06 76 07 87 67 - Animateur Atelier Transmissions-Reprises</a:t>
            </a:r>
          </a:p>
          <a:p>
            <a:pPr lvl="0">
              <a:defRPr/>
            </a:pP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Chantal Maire, </a:t>
            </a: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  <a:hlinkClick r:id="rId8"/>
              </a:rPr>
              <a:t>c.maire@bry94.fr</a:t>
            </a: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, 01 45 16 68 41 -  Manager du commerce et des entreprises accueil, suivi des créateurs</a:t>
            </a:r>
          </a:p>
          <a:p>
            <a:pPr lvl="0">
              <a:defRPr/>
            </a:pP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Coordination Club/Ville.</a:t>
            </a:r>
          </a:p>
          <a:p>
            <a:pPr lvl="0"/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Jean Couturier, Trésorier</a:t>
            </a:r>
          </a:p>
          <a:p>
            <a:endParaRPr lang="fr-FR" sz="12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Mé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1477</TotalTime>
  <Words>740</Words>
  <Application>Microsoft Office PowerPoint</Application>
  <PresentationFormat>Affichage à l'écran (4:3)</PresentationFormat>
  <Paragraphs>143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Oriel</vt:lpstr>
      <vt:lpstr>Diapositive 1</vt:lpstr>
      <vt:lpstr>Diapositive 2</vt:lpstr>
      <vt:lpstr>L'Equipe et son environnement</vt:lpstr>
      <vt:lpstr>Les axes de travail</vt:lpstr>
      <vt:lpstr>Diapositive 5</vt:lpstr>
      <vt:lpstr>Diapositive 6</vt:lpstr>
      <vt:lpstr>Rythme des rencontres</vt:lpstr>
      <vt:lpstr>Comment nous contacter 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Association des Entreprises de Bry-sur Marne</dc:title>
  <dc:creator>evelyne</dc:creator>
  <cp:lastModifiedBy>evelyne</cp:lastModifiedBy>
  <cp:revision>80</cp:revision>
  <dcterms:created xsi:type="dcterms:W3CDTF">2011-03-14T09:52:02Z</dcterms:created>
  <dcterms:modified xsi:type="dcterms:W3CDTF">2012-02-12T21:11:19Z</dcterms:modified>
</cp:coreProperties>
</file>