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86" r:id="rId3"/>
    <p:sldId id="287" r:id="rId4"/>
    <p:sldId id="272" r:id="rId5"/>
    <p:sldId id="268" r:id="rId6"/>
    <p:sldId id="288" r:id="rId7"/>
    <p:sldId id="270" r:id="rId8"/>
    <p:sldId id="278" r:id="rId9"/>
    <p:sldId id="285"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EAEAEA"/>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8355" autoAdjust="0"/>
    <p:restoredTop sz="98312" autoAdjust="0"/>
  </p:normalViewPr>
  <p:slideViewPr>
    <p:cSldViewPr>
      <p:cViewPr>
        <p:scale>
          <a:sx n="100" d="100"/>
          <a:sy n="100" d="100"/>
        </p:scale>
        <p:origin x="-288" y="93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7B8CA1-306C-48C3-AF64-FF60B2819ED8}"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fr-FR"/>
        </a:p>
      </dgm:t>
    </dgm:pt>
    <dgm:pt modelId="{C7AFD4A0-202D-49A1-91C1-A6090E8F55D1}">
      <dgm:prSet phldrT="[Texte]" custT="1"/>
      <dgm:spPr/>
      <dgm:t>
        <a:bodyPr/>
        <a:lstStyle/>
        <a:p>
          <a:pPr algn="ctr" defTabSz="622300">
            <a:lnSpc>
              <a:spcPct val="90000"/>
            </a:lnSpc>
            <a:spcBef>
              <a:spcPct val="0"/>
            </a:spcBef>
            <a:spcAft>
              <a:spcPct val="35000"/>
            </a:spcAft>
          </a:pPr>
          <a:r>
            <a:rPr lang="fr-FR" sz="1400" b="1" dirty="0" smtClean="0">
              <a:solidFill>
                <a:schemeClr val="accent2">
                  <a:lumMod val="75000"/>
                </a:schemeClr>
              </a:solidFill>
            </a:rPr>
            <a:t>Evelyne Revellat </a:t>
          </a:r>
          <a:r>
            <a:rPr lang="fr-FR" sz="1100" b="1" dirty="0" smtClean="0">
              <a:solidFill>
                <a:schemeClr val="accent2">
                  <a:lumMod val="75000"/>
                </a:schemeClr>
              </a:solidFill>
            </a:rPr>
            <a:t>Présidente</a:t>
          </a:r>
        </a:p>
        <a:p>
          <a:pPr algn="l" defTabSz="622300">
            <a:lnSpc>
              <a:spcPct val="90000"/>
            </a:lnSpc>
            <a:spcBef>
              <a:spcPct val="0"/>
            </a:spcBef>
            <a:spcAft>
              <a:spcPct val="35000"/>
            </a:spcAft>
          </a:pPr>
          <a:r>
            <a:rPr lang="fr-FR" sz="1400" b="1" dirty="0" smtClean="0">
              <a:solidFill>
                <a:schemeClr val="bg2">
                  <a:lumMod val="25000"/>
                </a:schemeClr>
              </a:solidFill>
            </a:rPr>
            <a:t>Christine </a:t>
          </a:r>
          <a:r>
            <a:rPr lang="fr-FR" sz="1400" b="1" dirty="0" err="1" smtClean="0">
              <a:solidFill>
                <a:schemeClr val="bg2">
                  <a:lumMod val="25000"/>
                </a:schemeClr>
              </a:solidFill>
            </a:rPr>
            <a:t>Legat</a:t>
          </a:r>
          <a:endParaRPr lang="fr-FR" sz="1400" b="1" dirty="0" smtClean="0">
            <a:solidFill>
              <a:schemeClr val="bg2">
                <a:lumMod val="25000"/>
              </a:schemeClr>
            </a:solidFill>
          </a:endParaRPr>
        </a:p>
        <a:p>
          <a:pPr algn="l" defTabSz="622300">
            <a:lnSpc>
              <a:spcPct val="90000"/>
            </a:lnSpc>
            <a:spcBef>
              <a:spcPct val="0"/>
            </a:spcBef>
            <a:spcAft>
              <a:spcPct val="35000"/>
            </a:spcAft>
          </a:pPr>
          <a:r>
            <a:rPr lang="fr-FR" sz="1100" b="1" dirty="0" err="1" smtClean="0">
              <a:solidFill>
                <a:schemeClr val="bg2">
                  <a:lumMod val="25000"/>
                </a:schemeClr>
              </a:solidFill>
            </a:rPr>
            <a:t>Vice-Présidente</a:t>
          </a:r>
          <a:r>
            <a:rPr lang="fr-FR" sz="1100" b="1" dirty="0" smtClean="0">
              <a:solidFill>
                <a:schemeClr val="bg2">
                  <a:lumMod val="25000"/>
                </a:schemeClr>
              </a:solidFill>
            </a:rPr>
            <a:t> &amp; Com. Internet</a:t>
          </a:r>
        </a:p>
        <a:p>
          <a:pPr algn="r" defTabSz="622300">
            <a:lnSpc>
              <a:spcPct val="90000"/>
            </a:lnSpc>
            <a:spcBef>
              <a:spcPct val="0"/>
            </a:spcBef>
            <a:spcAft>
              <a:spcPct val="35000"/>
            </a:spcAft>
          </a:pPr>
          <a:r>
            <a:rPr lang="fr-FR" sz="1400" b="1" dirty="0" smtClean="0">
              <a:solidFill>
                <a:schemeClr val="bg2">
                  <a:lumMod val="25000"/>
                </a:schemeClr>
              </a:solidFill>
            </a:rPr>
            <a:t>Hervé  </a:t>
          </a:r>
          <a:r>
            <a:rPr lang="fr-FR" sz="1400" b="1" dirty="0" err="1" smtClean="0">
              <a:solidFill>
                <a:schemeClr val="bg2">
                  <a:lumMod val="25000"/>
                </a:schemeClr>
              </a:solidFill>
            </a:rPr>
            <a:t>Karleskind</a:t>
          </a:r>
          <a:endParaRPr lang="fr-FR" sz="1400" b="1" dirty="0" smtClean="0">
            <a:solidFill>
              <a:schemeClr val="bg2">
                <a:lumMod val="25000"/>
              </a:schemeClr>
            </a:solidFill>
          </a:endParaRPr>
        </a:p>
        <a:p>
          <a:pPr algn="r" defTabSz="622300">
            <a:lnSpc>
              <a:spcPct val="90000"/>
            </a:lnSpc>
            <a:spcBef>
              <a:spcPct val="0"/>
            </a:spcBef>
            <a:spcAft>
              <a:spcPct val="35000"/>
            </a:spcAft>
          </a:pPr>
          <a:r>
            <a:rPr lang="fr-FR" sz="1100" b="1" dirty="0" err="1" smtClean="0">
              <a:solidFill>
                <a:schemeClr val="bg2">
                  <a:lumMod val="25000"/>
                </a:schemeClr>
              </a:solidFill>
            </a:rPr>
            <a:t>Vice-Président</a:t>
          </a:r>
          <a:r>
            <a:rPr lang="fr-FR" sz="1100" b="1" dirty="0" smtClean="0">
              <a:solidFill>
                <a:schemeClr val="bg2">
                  <a:lumMod val="25000"/>
                </a:schemeClr>
              </a:solidFill>
            </a:rPr>
            <a:t> &amp; Com. Extérieure</a:t>
          </a:r>
        </a:p>
        <a:p>
          <a:pPr algn="l" defTabSz="622300">
            <a:lnSpc>
              <a:spcPct val="90000"/>
            </a:lnSpc>
            <a:spcBef>
              <a:spcPct val="0"/>
            </a:spcBef>
            <a:spcAft>
              <a:spcPct val="35000"/>
            </a:spcAft>
          </a:pPr>
          <a:r>
            <a:rPr lang="fr-FR" sz="1400" b="1" dirty="0" smtClean="0">
              <a:solidFill>
                <a:schemeClr val="bg2">
                  <a:lumMod val="25000"/>
                </a:schemeClr>
              </a:solidFill>
            </a:rPr>
            <a:t>Laurent </a:t>
          </a:r>
          <a:r>
            <a:rPr lang="fr-FR" sz="1400" b="1" dirty="0" err="1" smtClean="0">
              <a:solidFill>
                <a:schemeClr val="bg2">
                  <a:lumMod val="25000"/>
                </a:schemeClr>
              </a:solidFill>
            </a:rPr>
            <a:t>Legagnoux</a:t>
          </a:r>
          <a:endParaRPr lang="fr-FR" sz="1400" b="1" dirty="0" smtClean="0">
            <a:solidFill>
              <a:schemeClr val="bg2">
                <a:lumMod val="25000"/>
              </a:schemeClr>
            </a:solidFill>
          </a:endParaRPr>
        </a:p>
        <a:p>
          <a:pPr algn="l" defTabSz="622300">
            <a:lnSpc>
              <a:spcPct val="90000"/>
            </a:lnSpc>
            <a:spcBef>
              <a:spcPct val="0"/>
            </a:spcBef>
            <a:spcAft>
              <a:spcPct val="35000"/>
            </a:spcAft>
          </a:pPr>
          <a:r>
            <a:rPr lang="fr-FR" sz="1100" b="1" dirty="0" smtClean="0">
              <a:solidFill>
                <a:schemeClr val="bg2">
                  <a:lumMod val="25000"/>
                </a:schemeClr>
              </a:solidFill>
            </a:rPr>
            <a:t>Coordination Générale</a:t>
          </a:r>
        </a:p>
        <a:p>
          <a:pPr algn="l" defTabSz="622300">
            <a:lnSpc>
              <a:spcPct val="90000"/>
            </a:lnSpc>
            <a:spcBef>
              <a:spcPct val="0"/>
            </a:spcBef>
            <a:spcAft>
              <a:spcPct val="35000"/>
            </a:spcAft>
          </a:pPr>
          <a:r>
            <a:rPr lang="fr-FR" sz="1400" b="1" dirty="0" smtClean="0">
              <a:solidFill>
                <a:schemeClr val="bg2">
                  <a:lumMod val="25000"/>
                </a:schemeClr>
              </a:solidFill>
            </a:rPr>
            <a:t>			Jean Couturier</a:t>
          </a:r>
        </a:p>
        <a:p>
          <a:pPr algn="l" defTabSz="622300">
            <a:lnSpc>
              <a:spcPct val="90000"/>
            </a:lnSpc>
            <a:spcBef>
              <a:spcPct val="0"/>
            </a:spcBef>
            <a:spcAft>
              <a:spcPct val="35000"/>
            </a:spcAft>
          </a:pPr>
          <a:r>
            <a:rPr lang="fr-FR" sz="1100" b="1" dirty="0" smtClean="0">
              <a:solidFill>
                <a:schemeClr val="bg2">
                  <a:lumMod val="25000"/>
                </a:schemeClr>
              </a:solidFill>
            </a:rPr>
            <a:t>			Trésorier</a:t>
          </a:r>
        </a:p>
        <a:p>
          <a:pPr algn="l" defTabSz="622300">
            <a:lnSpc>
              <a:spcPct val="90000"/>
            </a:lnSpc>
            <a:spcBef>
              <a:spcPct val="0"/>
            </a:spcBef>
            <a:spcAft>
              <a:spcPct val="35000"/>
            </a:spcAft>
          </a:pPr>
          <a:r>
            <a:rPr lang="fr-FR" sz="1400" b="1" dirty="0" smtClean="0">
              <a:solidFill>
                <a:schemeClr val="bg2">
                  <a:lumMod val="25000"/>
                </a:schemeClr>
              </a:solidFill>
            </a:rPr>
            <a:t>Sophie Guyader	Patrick Roussel</a:t>
          </a:r>
        </a:p>
        <a:p>
          <a:pPr marL="0" marR="0" indent="0" algn="l" defTabSz="914400" eaLnBrk="1" fontAlgn="auto" latinLnBrk="0" hangingPunct="1">
            <a:lnSpc>
              <a:spcPct val="100000"/>
            </a:lnSpc>
            <a:spcBef>
              <a:spcPts val="0"/>
            </a:spcBef>
            <a:spcAft>
              <a:spcPts val="0"/>
            </a:spcAft>
            <a:buClrTx/>
            <a:buSzTx/>
            <a:buFontTx/>
            <a:buNone/>
            <a:tabLst/>
            <a:defRPr/>
          </a:pPr>
          <a:r>
            <a:rPr lang="fr-FR" sz="1100" b="1" dirty="0" smtClean="0">
              <a:solidFill>
                <a:schemeClr val="bg2">
                  <a:lumMod val="25000"/>
                </a:schemeClr>
              </a:solidFill>
            </a:rPr>
            <a:t>Secrétaire Adjointe	</a:t>
          </a:r>
          <a:r>
            <a:rPr lang="fr-FR" sz="1100" b="1" dirty="0" err="1" smtClean="0">
              <a:solidFill>
                <a:schemeClr val="bg2">
                  <a:lumMod val="25000"/>
                </a:schemeClr>
              </a:solidFill>
            </a:rPr>
            <a:t>TransmissionsReprises</a:t>
          </a:r>
          <a:endParaRPr lang="fr-FR" sz="1100" b="1" dirty="0" smtClean="0">
            <a:solidFill>
              <a:schemeClr val="bg2">
                <a:lumMod val="25000"/>
              </a:schemeClr>
            </a:solidFill>
          </a:endParaRPr>
        </a:p>
        <a:p>
          <a:pPr algn="l" defTabSz="622300">
            <a:lnSpc>
              <a:spcPct val="90000"/>
            </a:lnSpc>
            <a:spcBef>
              <a:spcPct val="0"/>
            </a:spcBef>
            <a:spcAft>
              <a:spcPct val="35000"/>
            </a:spcAft>
          </a:pPr>
          <a:r>
            <a:rPr lang="fr-FR" sz="1400" b="1" dirty="0" smtClean="0">
              <a:solidFill>
                <a:schemeClr val="bg2">
                  <a:lumMod val="25000"/>
                </a:schemeClr>
              </a:solidFill>
            </a:rPr>
            <a:t>		Laurent Ollier</a:t>
          </a:r>
        </a:p>
        <a:p>
          <a:pPr algn="l" defTabSz="622300">
            <a:lnSpc>
              <a:spcPct val="90000"/>
            </a:lnSpc>
            <a:spcBef>
              <a:spcPct val="0"/>
            </a:spcBef>
            <a:spcAft>
              <a:spcPct val="35000"/>
            </a:spcAft>
          </a:pPr>
          <a:r>
            <a:rPr lang="fr-FR" sz="1100" b="1" dirty="0" smtClean="0">
              <a:solidFill>
                <a:schemeClr val="bg2">
                  <a:lumMod val="25000"/>
                </a:schemeClr>
              </a:solidFill>
            </a:rPr>
            <a:t>		Chargé Informatique</a:t>
          </a:r>
          <a:endParaRPr lang="fr-FR" sz="1100" b="1" dirty="0" smtClean="0">
            <a:solidFill>
              <a:schemeClr val="accent2">
                <a:lumMod val="75000"/>
              </a:schemeClr>
            </a:solidFill>
          </a:endParaRPr>
        </a:p>
        <a:p>
          <a:pPr algn="l" defTabSz="622300">
            <a:lnSpc>
              <a:spcPct val="90000"/>
            </a:lnSpc>
            <a:spcBef>
              <a:spcPct val="0"/>
            </a:spcBef>
            <a:spcAft>
              <a:spcPct val="35000"/>
            </a:spcAft>
          </a:pPr>
          <a:r>
            <a:rPr lang="fr-FR" sz="1400" b="1" dirty="0" smtClean="0">
              <a:solidFill>
                <a:schemeClr val="bg2">
                  <a:lumMod val="25000"/>
                </a:schemeClr>
              </a:solidFill>
            </a:rPr>
            <a:t>Michel </a:t>
          </a:r>
          <a:r>
            <a:rPr lang="fr-FR" sz="1400" b="1" dirty="0" err="1" smtClean="0">
              <a:solidFill>
                <a:schemeClr val="bg2">
                  <a:lumMod val="25000"/>
                </a:schemeClr>
              </a:solidFill>
            </a:rPr>
            <a:t>Casaliggi</a:t>
          </a:r>
          <a:endParaRPr lang="fr-FR" sz="1400" b="1" dirty="0" smtClean="0">
            <a:solidFill>
              <a:schemeClr val="bg2">
                <a:lumMod val="25000"/>
              </a:schemeClr>
            </a:solidFill>
          </a:endParaRPr>
        </a:p>
        <a:p>
          <a:pPr algn="l" defTabSz="622300">
            <a:lnSpc>
              <a:spcPct val="90000"/>
            </a:lnSpc>
            <a:spcBef>
              <a:spcPct val="0"/>
            </a:spcBef>
            <a:spcAft>
              <a:spcPct val="35000"/>
            </a:spcAft>
          </a:pPr>
          <a:r>
            <a:rPr lang="fr-FR" sz="1100" b="1" dirty="0" smtClean="0">
              <a:solidFill>
                <a:schemeClr val="bg2">
                  <a:lumMod val="25000"/>
                </a:schemeClr>
              </a:solidFill>
            </a:rPr>
            <a:t>Trésorier Adjoint</a:t>
          </a:r>
        </a:p>
        <a:p>
          <a:pPr algn="r" defTabSz="622300">
            <a:lnSpc>
              <a:spcPct val="90000"/>
            </a:lnSpc>
            <a:spcBef>
              <a:spcPct val="0"/>
            </a:spcBef>
            <a:spcAft>
              <a:spcPct val="35000"/>
            </a:spcAft>
          </a:pPr>
          <a:r>
            <a:rPr lang="fr-FR" sz="1400" b="1" dirty="0" smtClean="0">
              <a:solidFill>
                <a:schemeClr val="bg2">
                  <a:lumMod val="25000"/>
                </a:schemeClr>
              </a:solidFill>
            </a:rPr>
            <a:t>Anne </a:t>
          </a:r>
          <a:r>
            <a:rPr lang="fr-FR" sz="1400" b="1" dirty="0" err="1" smtClean="0">
              <a:solidFill>
                <a:schemeClr val="bg2">
                  <a:lumMod val="25000"/>
                </a:schemeClr>
              </a:solidFill>
            </a:rPr>
            <a:t>Letondel</a:t>
          </a:r>
          <a:endParaRPr lang="fr-FR" sz="1400" b="1" dirty="0" smtClean="0">
            <a:solidFill>
              <a:schemeClr val="bg2">
                <a:lumMod val="25000"/>
              </a:schemeClr>
            </a:solidFill>
          </a:endParaRPr>
        </a:p>
        <a:p>
          <a:pPr algn="r" defTabSz="622300">
            <a:lnSpc>
              <a:spcPct val="90000"/>
            </a:lnSpc>
            <a:spcBef>
              <a:spcPct val="0"/>
            </a:spcBef>
            <a:spcAft>
              <a:spcPct val="35000"/>
            </a:spcAft>
          </a:pPr>
          <a:r>
            <a:rPr lang="fr-FR" sz="1100" b="1" dirty="0" smtClean="0">
              <a:solidFill>
                <a:schemeClr val="bg2">
                  <a:lumMod val="25000"/>
                </a:schemeClr>
              </a:solidFill>
            </a:rPr>
            <a:t>Secrétaire, Contacts Adhérents</a:t>
          </a:r>
        </a:p>
        <a:p>
          <a:pPr algn="l" defTabSz="622300">
            <a:lnSpc>
              <a:spcPct val="90000"/>
            </a:lnSpc>
            <a:spcBef>
              <a:spcPct val="0"/>
            </a:spcBef>
            <a:spcAft>
              <a:spcPct val="35000"/>
            </a:spcAft>
          </a:pPr>
          <a:r>
            <a:rPr lang="fr-FR" sz="1400" b="1" dirty="0" smtClean="0">
              <a:solidFill>
                <a:schemeClr val="bg2">
                  <a:lumMod val="25000"/>
                </a:schemeClr>
              </a:solidFill>
            </a:rPr>
            <a:t>Annie </a:t>
          </a:r>
          <a:r>
            <a:rPr lang="fr-FR" sz="1400" b="1" dirty="0" err="1" smtClean="0">
              <a:solidFill>
                <a:schemeClr val="bg2">
                  <a:lumMod val="25000"/>
                </a:schemeClr>
              </a:solidFill>
            </a:rPr>
            <a:t>Migliore</a:t>
          </a:r>
          <a:endParaRPr lang="fr-FR" sz="1400" b="1" dirty="0" smtClean="0">
            <a:solidFill>
              <a:schemeClr val="bg2">
                <a:lumMod val="25000"/>
              </a:schemeClr>
            </a:solidFill>
          </a:endParaRPr>
        </a:p>
        <a:p>
          <a:pPr algn="l" defTabSz="622300">
            <a:lnSpc>
              <a:spcPct val="90000"/>
            </a:lnSpc>
            <a:spcBef>
              <a:spcPct val="0"/>
            </a:spcBef>
            <a:spcAft>
              <a:spcPct val="35000"/>
            </a:spcAft>
          </a:pPr>
          <a:r>
            <a:rPr lang="fr-FR" sz="1100" b="1" dirty="0" smtClean="0">
              <a:solidFill>
                <a:schemeClr val="bg2">
                  <a:lumMod val="25000"/>
                </a:schemeClr>
              </a:solidFill>
            </a:rPr>
            <a:t>Secrétaire Générale, Questions R.H.</a:t>
          </a:r>
          <a:endParaRPr lang="fr-FR" sz="1400" dirty="0"/>
        </a:p>
      </dgm:t>
    </dgm:pt>
    <dgm:pt modelId="{ABAE097D-1904-4E99-A92A-0E846DEB414F}" type="parTrans" cxnId="{76CCBEB9-81C0-4417-A5BC-8273F993B645}">
      <dgm:prSet/>
      <dgm:spPr/>
      <dgm:t>
        <a:bodyPr/>
        <a:lstStyle/>
        <a:p>
          <a:endParaRPr lang="fr-FR"/>
        </a:p>
      </dgm:t>
    </dgm:pt>
    <dgm:pt modelId="{1CAD0207-0469-45CA-B549-136FAB47C03D}" type="sibTrans" cxnId="{76CCBEB9-81C0-4417-A5BC-8273F993B645}">
      <dgm:prSet/>
      <dgm:spPr/>
      <dgm:t>
        <a:bodyPr/>
        <a:lstStyle/>
        <a:p>
          <a:endParaRPr lang="fr-FR"/>
        </a:p>
      </dgm:t>
    </dgm:pt>
    <dgm:pt modelId="{AEE6F1D5-B97C-4842-95F2-7A68ABA79323}">
      <dgm:prSet phldrT="[Texte]" custT="1"/>
      <dgm:spPr/>
      <dgm:t>
        <a:bodyPr/>
        <a:lstStyle/>
        <a:p>
          <a:pPr algn="ctr"/>
          <a:r>
            <a:rPr lang="fr-FR" sz="1400" b="1" dirty="0" smtClean="0">
              <a:solidFill>
                <a:schemeClr val="accent2">
                  <a:lumMod val="75000"/>
                </a:schemeClr>
              </a:solidFill>
            </a:rPr>
            <a:t>Mairie de Bry - JP </a:t>
          </a:r>
          <a:r>
            <a:rPr lang="fr-FR" sz="1400" b="1" dirty="0" smtClean="0">
              <a:solidFill>
                <a:schemeClr val="accent2">
                  <a:lumMod val="75000"/>
                </a:schemeClr>
              </a:solidFill>
            </a:rPr>
            <a:t>Spilbauer</a:t>
          </a:r>
          <a:endParaRPr lang="fr-FR" sz="1400" b="1" dirty="0" smtClean="0">
            <a:solidFill>
              <a:schemeClr val="accent2">
                <a:lumMod val="75000"/>
              </a:schemeClr>
            </a:solidFill>
          </a:endParaRPr>
        </a:p>
      </dgm:t>
    </dgm:pt>
    <dgm:pt modelId="{3F3AF671-A6A6-4AE6-8200-65F81E415291}" type="parTrans" cxnId="{8E7391FD-73DB-41A2-9B90-F80E648D2EFE}">
      <dgm:prSet/>
      <dgm:spPr/>
      <dgm:t>
        <a:bodyPr/>
        <a:lstStyle/>
        <a:p>
          <a:endParaRPr lang="fr-FR"/>
        </a:p>
      </dgm:t>
    </dgm:pt>
    <dgm:pt modelId="{40DDBE1B-6D15-48FC-B773-723D63545FCC}" type="sibTrans" cxnId="{8E7391FD-73DB-41A2-9B90-F80E648D2EFE}">
      <dgm:prSet/>
      <dgm:spPr/>
      <dgm:t>
        <a:bodyPr/>
        <a:lstStyle/>
        <a:p>
          <a:endParaRPr lang="fr-FR"/>
        </a:p>
      </dgm:t>
    </dgm:pt>
    <dgm:pt modelId="{31ECFE16-36F2-4848-BD9F-D99028CF75F4}">
      <dgm:prSet phldrT="[Texte]" custT="1"/>
      <dgm:spPr/>
      <dgm:t>
        <a:bodyPr/>
        <a:lstStyle/>
        <a:p>
          <a:r>
            <a:rPr lang="fr-FR" sz="1400" b="1" dirty="0" smtClean="0">
              <a:solidFill>
                <a:schemeClr val="bg2">
                  <a:lumMod val="25000"/>
                </a:schemeClr>
              </a:solidFill>
            </a:rPr>
            <a:t>CCPI </a:t>
          </a:r>
        </a:p>
        <a:p>
          <a:r>
            <a:rPr lang="fr-FR" sz="1400" b="1" dirty="0" smtClean="0">
              <a:solidFill>
                <a:schemeClr val="bg2">
                  <a:lumMod val="25000"/>
                </a:schemeClr>
              </a:solidFill>
            </a:rPr>
            <a:t>André </a:t>
          </a:r>
          <a:r>
            <a:rPr lang="fr-FR" sz="1400" b="1" dirty="0" err="1" smtClean="0">
              <a:solidFill>
                <a:schemeClr val="bg2">
                  <a:lumMod val="25000"/>
                </a:schemeClr>
              </a:solidFill>
            </a:rPr>
            <a:t>Rouchès</a:t>
          </a:r>
          <a:r>
            <a:rPr lang="fr-FR" sz="1400" b="1" dirty="0" smtClean="0">
              <a:solidFill>
                <a:schemeClr val="bg2">
                  <a:lumMod val="25000"/>
                </a:schemeClr>
              </a:solidFill>
            </a:rPr>
            <a:t> </a:t>
          </a:r>
        </a:p>
      </dgm:t>
    </dgm:pt>
    <dgm:pt modelId="{4BDD58C8-39C1-4AE3-B5FA-BFB366396A11}" type="parTrans" cxnId="{BAE2D3E5-78A9-4637-AC2D-E3EE7F91CAE7}">
      <dgm:prSet/>
      <dgm:spPr/>
      <dgm:t>
        <a:bodyPr/>
        <a:lstStyle/>
        <a:p>
          <a:endParaRPr lang="fr-FR"/>
        </a:p>
      </dgm:t>
    </dgm:pt>
    <dgm:pt modelId="{E5E532AD-8CD1-46CC-BA0F-1A8D59392488}" type="sibTrans" cxnId="{BAE2D3E5-78A9-4637-AC2D-E3EE7F91CAE7}">
      <dgm:prSet/>
      <dgm:spPr/>
      <dgm:t>
        <a:bodyPr/>
        <a:lstStyle/>
        <a:p>
          <a:endParaRPr lang="fr-FR"/>
        </a:p>
      </dgm:t>
    </dgm:pt>
    <dgm:pt modelId="{6CA0E0E4-F553-4915-93ED-A94721B05578}">
      <dgm:prSet phldrT="[Texte]" custT="1"/>
      <dgm:spPr/>
      <dgm:t>
        <a:bodyPr/>
        <a:lstStyle/>
        <a:p>
          <a:r>
            <a:rPr lang="fr-FR" sz="1400" b="1" dirty="0" smtClean="0">
              <a:solidFill>
                <a:schemeClr val="bg2">
                  <a:lumMod val="25000"/>
                </a:schemeClr>
              </a:solidFill>
            </a:rPr>
            <a:t>Clubs d’entreprises partenaires</a:t>
          </a:r>
        </a:p>
      </dgm:t>
    </dgm:pt>
    <dgm:pt modelId="{ABE67679-698D-43B2-A129-D31757A67FF8}" type="parTrans" cxnId="{156587E4-651F-4EF1-B71D-7CC31B03FCDF}">
      <dgm:prSet/>
      <dgm:spPr/>
      <dgm:t>
        <a:bodyPr/>
        <a:lstStyle/>
        <a:p>
          <a:endParaRPr lang="fr-FR"/>
        </a:p>
      </dgm:t>
    </dgm:pt>
    <dgm:pt modelId="{6136B28D-641B-4F83-8C50-27DB6154CBFD}" type="sibTrans" cxnId="{156587E4-651F-4EF1-B71D-7CC31B03FCDF}">
      <dgm:prSet/>
      <dgm:spPr/>
      <dgm:t>
        <a:bodyPr/>
        <a:lstStyle/>
        <a:p>
          <a:endParaRPr lang="fr-FR"/>
        </a:p>
      </dgm:t>
    </dgm:pt>
    <dgm:pt modelId="{282FEF4D-5AAF-454D-8FE0-8FA5DBD93125}">
      <dgm:prSet phldrT="[Texte]" custT="1"/>
      <dgm:spPr/>
      <dgm:t>
        <a:bodyPr/>
        <a:lstStyle/>
        <a:p>
          <a:r>
            <a:rPr lang="fr-FR" sz="1400" b="1" dirty="0" smtClean="0">
              <a:solidFill>
                <a:schemeClr val="bg2">
                  <a:lumMod val="25000"/>
                </a:schemeClr>
              </a:solidFill>
            </a:rPr>
            <a:t>CMA</a:t>
          </a:r>
          <a:r>
            <a:rPr lang="fr-FR" sz="1800" b="1" dirty="0" smtClean="0">
              <a:solidFill>
                <a:schemeClr val="bg2">
                  <a:lumMod val="25000"/>
                </a:schemeClr>
              </a:solidFill>
            </a:rPr>
            <a:t> </a:t>
          </a:r>
        </a:p>
        <a:p>
          <a:r>
            <a:rPr lang="fr-FR" sz="1400" b="1" dirty="0" smtClean="0">
              <a:solidFill>
                <a:schemeClr val="bg2">
                  <a:lumMod val="25000"/>
                </a:schemeClr>
              </a:solidFill>
            </a:rPr>
            <a:t>Patrick Bonnet</a:t>
          </a:r>
        </a:p>
      </dgm:t>
    </dgm:pt>
    <dgm:pt modelId="{B9FF5F19-E773-4CC2-844E-C96A1D66E027}" type="parTrans" cxnId="{D37F8E44-D7E2-4D97-9F16-CFF81AE89EEE}">
      <dgm:prSet/>
      <dgm:spPr/>
      <dgm:t>
        <a:bodyPr/>
        <a:lstStyle/>
        <a:p>
          <a:endParaRPr lang="fr-FR"/>
        </a:p>
      </dgm:t>
    </dgm:pt>
    <dgm:pt modelId="{1B88BC0F-8242-4FCA-B210-D85691579AC0}" type="sibTrans" cxnId="{D37F8E44-D7E2-4D97-9F16-CFF81AE89EEE}">
      <dgm:prSet/>
      <dgm:spPr/>
      <dgm:t>
        <a:bodyPr/>
        <a:lstStyle/>
        <a:p>
          <a:endParaRPr lang="fr-FR"/>
        </a:p>
      </dgm:t>
    </dgm:pt>
    <dgm:pt modelId="{9F45A27C-7636-4E13-9EAC-8556AF312A07}">
      <dgm:prSet phldrT="[Texte]" custT="1"/>
      <dgm:spPr/>
      <dgm:t>
        <a:bodyPr/>
        <a:lstStyle/>
        <a:p>
          <a:r>
            <a:rPr lang="fr-FR" sz="1400" b="1" dirty="0" smtClean="0">
              <a:solidFill>
                <a:schemeClr val="bg2">
                  <a:lumMod val="25000"/>
                </a:schemeClr>
              </a:solidFill>
            </a:rPr>
            <a:t>Entreprises de Bry Sur Marne</a:t>
          </a:r>
        </a:p>
      </dgm:t>
    </dgm:pt>
    <dgm:pt modelId="{2E2629BC-C5F4-4A2C-8188-EE818D01181A}" type="parTrans" cxnId="{29D91848-AEE2-4C8E-BAA2-E942F15365AE}">
      <dgm:prSet/>
      <dgm:spPr/>
      <dgm:t>
        <a:bodyPr/>
        <a:lstStyle/>
        <a:p>
          <a:endParaRPr lang="fr-FR"/>
        </a:p>
      </dgm:t>
    </dgm:pt>
    <dgm:pt modelId="{9093FE8D-4E07-458E-A4B5-D6995EC9D206}" type="sibTrans" cxnId="{29D91848-AEE2-4C8E-BAA2-E942F15365AE}">
      <dgm:prSet/>
      <dgm:spPr/>
      <dgm:t>
        <a:bodyPr/>
        <a:lstStyle/>
        <a:p>
          <a:endParaRPr lang="fr-FR"/>
        </a:p>
      </dgm:t>
    </dgm:pt>
    <dgm:pt modelId="{288547AB-5FF7-48AF-A9AA-231568A29468}">
      <dgm:prSet phldrT="[Texte]" custT="1"/>
      <dgm:spPr/>
      <dgm:t>
        <a:bodyPr/>
        <a:lstStyle/>
        <a:p>
          <a:r>
            <a:rPr lang="fr-FR" sz="1400" b="1" dirty="0" smtClean="0">
              <a:solidFill>
                <a:schemeClr val="bg2">
                  <a:lumMod val="25000"/>
                </a:schemeClr>
              </a:solidFill>
            </a:rPr>
            <a:t>CGPME</a:t>
          </a:r>
        </a:p>
        <a:p>
          <a:r>
            <a:rPr lang="fr-FR" sz="1400" b="1" dirty="0" smtClean="0">
              <a:solidFill>
                <a:schemeClr val="bg2">
                  <a:lumMod val="25000"/>
                </a:schemeClr>
              </a:solidFill>
            </a:rPr>
            <a:t>Didier Genevois</a:t>
          </a:r>
        </a:p>
      </dgm:t>
    </dgm:pt>
    <dgm:pt modelId="{DB0CDE13-448E-4FBB-B2C2-A796B179C43C}" type="parTrans" cxnId="{5F962D00-E51E-4840-A6CC-B5D48A8519BD}">
      <dgm:prSet/>
      <dgm:spPr/>
      <dgm:t>
        <a:bodyPr/>
        <a:lstStyle/>
        <a:p>
          <a:endParaRPr lang="fr-FR"/>
        </a:p>
      </dgm:t>
    </dgm:pt>
    <dgm:pt modelId="{E23BD724-0ECA-43A7-91DE-27A4FF1266F7}" type="sibTrans" cxnId="{5F962D00-E51E-4840-A6CC-B5D48A8519BD}">
      <dgm:prSet/>
      <dgm:spPr/>
      <dgm:t>
        <a:bodyPr/>
        <a:lstStyle/>
        <a:p>
          <a:endParaRPr lang="fr-FR"/>
        </a:p>
      </dgm:t>
    </dgm:pt>
    <dgm:pt modelId="{7C180435-9548-4E5A-9D89-1780826B884C}">
      <dgm:prSet phldrT="[Texte]" custT="1"/>
      <dgm:spPr/>
      <dgm:t>
        <a:bodyPr/>
        <a:lstStyle/>
        <a:p>
          <a:r>
            <a:rPr lang="fr-FR" sz="1400" b="1" dirty="0" smtClean="0">
              <a:solidFill>
                <a:schemeClr val="bg2">
                  <a:lumMod val="25000"/>
                </a:schemeClr>
              </a:solidFill>
            </a:rPr>
            <a:t>Nos voisins Villiers et </a:t>
          </a:r>
          <a:r>
            <a:rPr lang="fr-FR" sz="1400" b="1" dirty="0" err="1" smtClean="0">
              <a:solidFill>
                <a:schemeClr val="bg2">
                  <a:lumMod val="25000"/>
                </a:schemeClr>
              </a:solidFill>
            </a:rPr>
            <a:t>champigny</a:t>
          </a:r>
          <a:endParaRPr lang="fr-FR" sz="1400" b="1" dirty="0" smtClean="0">
            <a:solidFill>
              <a:schemeClr val="bg2">
                <a:lumMod val="25000"/>
              </a:schemeClr>
            </a:solidFill>
          </a:endParaRPr>
        </a:p>
      </dgm:t>
    </dgm:pt>
    <dgm:pt modelId="{C8CE5274-843D-47C9-8EDB-527B181F186E}" type="parTrans" cxnId="{F40C06AB-8D39-4C27-B167-845928D4A7D1}">
      <dgm:prSet/>
      <dgm:spPr/>
      <dgm:t>
        <a:bodyPr/>
        <a:lstStyle/>
        <a:p>
          <a:endParaRPr lang="fr-FR"/>
        </a:p>
      </dgm:t>
    </dgm:pt>
    <dgm:pt modelId="{6D83C2DF-8A64-49C2-94AE-5945280D5642}" type="sibTrans" cxnId="{F40C06AB-8D39-4C27-B167-845928D4A7D1}">
      <dgm:prSet/>
      <dgm:spPr/>
      <dgm:t>
        <a:bodyPr/>
        <a:lstStyle/>
        <a:p>
          <a:endParaRPr lang="fr-FR"/>
        </a:p>
      </dgm:t>
    </dgm:pt>
    <dgm:pt modelId="{ADAE3947-D653-4A3A-B22E-14D03D958B45}" type="pres">
      <dgm:prSet presAssocID="{4C7B8CA1-306C-48C3-AF64-FF60B2819ED8}" presName="composite" presStyleCnt="0">
        <dgm:presLayoutVars>
          <dgm:chMax val="1"/>
          <dgm:dir/>
          <dgm:resizeHandles val="exact"/>
        </dgm:presLayoutVars>
      </dgm:prSet>
      <dgm:spPr/>
      <dgm:t>
        <a:bodyPr/>
        <a:lstStyle/>
        <a:p>
          <a:endParaRPr lang="fr-FR"/>
        </a:p>
      </dgm:t>
    </dgm:pt>
    <dgm:pt modelId="{434C1EEB-97E9-4E60-94F3-BC9515A6C306}" type="pres">
      <dgm:prSet presAssocID="{4C7B8CA1-306C-48C3-AF64-FF60B2819ED8}" presName="radial" presStyleCnt="0">
        <dgm:presLayoutVars>
          <dgm:animLvl val="ctr"/>
        </dgm:presLayoutVars>
      </dgm:prSet>
      <dgm:spPr/>
    </dgm:pt>
    <dgm:pt modelId="{B682BA9B-DB5C-4DF2-A4F3-C7ED2DD5F44E}" type="pres">
      <dgm:prSet presAssocID="{C7AFD4A0-202D-49A1-91C1-A6090E8F55D1}" presName="centerShape" presStyleLbl="vennNode1" presStyleIdx="0" presStyleCnt="8" custScaleX="149226" custScaleY="141647" custLinFactNeighborX="42" custLinFactNeighborY="2552"/>
      <dgm:spPr/>
      <dgm:t>
        <a:bodyPr/>
        <a:lstStyle/>
        <a:p>
          <a:endParaRPr lang="fr-FR"/>
        </a:p>
      </dgm:t>
    </dgm:pt>
    <dgm:pt modelId="{A91980DC-EDDF-4196-BA63-5DCBD3852370}" type="pres">
      <dgm:prSet presAssocID="{AEE6F1D5-B97C-4842-95F2-7A68ABA79323}" presName="node" presStyleLbl="vennNode1" presStyleIdx="1" presStyleCnt="8" custScaleX="160303" custScaleY="50909" custRadScaleRad="115962" custRadScaleInc="220">
        <dgm:presLayoutVars>
          <dgm:bulletEnabled val="1"/>
        </dgm:presLayoutVars>
      </dgm:prSet>
      <dgm:spPr/>
      <dgm:t>
        <a:bodyPr/>
        <a:lstStyle/>
        <a:p>
          <a:endParaRPr lang="fr-FR"/>
        </a:p>
      </dgm:t>
    </dgm:pt>
    <dgm:pt modelId="{F7CFC2C1-D6C1-402E-9F24-951537B7256F}" type="pres">
      <dgm:prSet presAssocID="{31ECFE16-36F2-4848-BD9F-D99028CF75F4}" presName="node" presStyleLbl="vennNode1" presStyleIdx="2" presStyleCnt="8" custScaleX="124023" custScaleY="65942" custRadScaleRad="114479" custRadScaleInc="62766">
        <dgm:presLayoutVars>
          <dgm:bulletEnabled val="1"/>
        </dgm:presLayoutVars>
      </dgm:prSet>
      <dgm:spPr/>
      <dgm:t>
        <a:bodyPr/>
        <a:lstStyle/>
        <a:p>
          <a:endParaRPr lang="fr-FR"/>
        </a:p>
      </dgm:t>
    </dgm:pt>
    <dgm:pt modelId="{100CBB2B-2B8F-4569-8248-6DA40ED05B56}" type="pres">
      <dgm:prSet presAssocID="{282FEF4D-5AAF-454D-8FE0-8FA5DBD93125}" presName="node" presStyleLbl="vennNode1" presStyleIdx="3" presStyleCnt="8" custScaleX="133188" custScaleY="47063" custRadScaleRad="124174" custRadScaleInc="-7433">
        <dgm:presLayoutVars>
          <dgm:bulletEnabled val="1"/>
        </dgm:presLayoutVars>
      </dgm:prSet>
      <dgm:spPr/>
      <dgm:t>
        <a:bodyPr/>
        <a:lstStyle/>
        <a:p>
          <a:endParaRPr lang="fr-FR"/>
        </a:p>
      </dgm:t>
    </dgm:pt>
    <dgm:pt modelId="{F96F974D-C8A0-4798-897C-5683DBF08417}" type="pres">
      <dgm:prSet presAssocID="{9F45A27C-7636-4E13-9EAC-8556AF312A07}" presName="node" presStyleLbl="vennNode1" presStyleIdx="4" presStyleCnt="8" custScaleX="111650" custScaleY="47063" custRadScaleRad="124670" custRadScaleInc="214505">
        <dgm:presLayoutVars>
          <dgm:bulletEnabled val="1"/>
        </dgm:presLayoutVars>
      </dgm:prSet>
      <dgm:spPr/>
      <dgm:t>
        <a:bodyPr/>
        <a:lstStyle/>
        <a:p>
          <a:endParaRPr lang="fr-FR"/>
        </a:p>
      </dgm:t>
    </dgm:pt>
    <dgm:pt modelId="{37E2C6BF-F4DA-4007-9895-7FF4082350F8}" type="pres">
      <dgm:prSet presAssocID="{288547AB-5FF7-48AF-A9AA-231568A29468}" presName="node" presStyleLbl="vennNode1" presStyleIdx="5" presStyleCnt="8" custScaleX="106158" custScaleY="47063" custRadScaleRad="129581" custRadScaleInc="153072">
        <dgm:presLayoutVars>
          <dgm:bulletEnabled val="1"/>
        </dgm:presLayoutVars>
      </dgm:prSet>
      <dgm:spPr/>
      <dgm:t>
        <a:bodyPr/>
        <a:lstStyle/>
        <a:p>
          <a:endParaRPr lang="fr-FR"/>
        </a:p>
      </dgm:t>
    </dgm:pt>
    <dgm:pt modelId="{341C59A8-8EB8-4BF1-A87A-5DD87E492CD7}" type="pres">
      <dgm:prSet presAssocID="{6CA0E0E4-F553-4915-93ED-A94721B05578}" presName="node" presStyleLbl="vennNode1" presStyleIdx="6" presStyleCnt="8" custScaleX="108297" custScaleY="65942" custRadScaleRad="137956" custRadScaleInc="-33237">
        <dgm:presLayoutVars>
          <dgm:bulletEnabled val="1"/>
        </dgm:presLayoutVars>
      </dgm:prSet>
      <dgm:spPr/>
      <dgm:t>
        <a:bodyPr/>
        <a:lstStyle/>
        <a:p>
          <a:endParaRPr lang="fr-FR"/>
        </a:p>
      </dgm:t>
    </dgm:pt>
    <dgm:pt modelId="{D2AE83DC-B08F-43B4-AD91-5B1FF05C94A6}" type="pres">
      <dgm:prSet presAssocID="{7C180435-9548-4E5A-9D89-1780826B884C}" presName="node" presStyleLbl="vennNode1" presStyleIdx="7" presStyleCnt="8" custScaleX="108297" custScaleY="65942" custRadScaleRad="126728" custRadScaleInc="-322818">
        <dgm:presLayoutVars>
          <dgm:bulletEnabled val="1"/>
        </dgm:presLayoutVars>
      </dgm:prSet>
      <dgm:spPr/>
      <dgm:t>
        <a:bodyPr/>
        <a:lstStyle/>
        <a:p>
          <a:endParaRPr lang="fr-FR"/>
        </a:p>
      </dgm:t>
    </dgm:pt>
  </dgm:ptLst>
  <dgm:cxnLst>
    <dgm:cxn modelId="{5F962D00-E51E-4840-A6CC-B5D48A8519BD}" srcId="{C7AFD4A0-202D-49A1-91C1-A6090E8F55D1}" destId="{288547AB-5FF7-48AF-A9AA-231568A29468}" srcOrd="4" destOrd="0" parTransId="{DB0CDE13-448E-4FBB-B2C2-A796B179C43C}" sibTransId="{E23BD724-0ECA-43A7-91DE-27A4FF1266F7}"/>
    <dgm:cxn modelId="{76CCBEB9-81C0-4417-A5BC-8273F993B645}" srcId="{4C7B8CA1-306C-48C3-AF64-FF60B2819ED8}" destId="{C7AFD4A0-202D-49A1-91C1-A6090E8F55D1}" srcOrd="0" destOrd="0" parTransId="{ABAE097D-1904-4E99-A92A-0E846DEB414F}" sibTransId="{1CAD0207-0469-45CA-B549-136FAB47C03D}"/>
    <dgm:cxn modelId="{BAE2D3E5-78A9-4637-AC2D-E3EE7F91CAE7}" srcId="{C7AFD4A0-202D-49A1-91C1-A6090E8F55D1}" destId="{31ECFE16-36F2-4848-BD9F-D99028CF75F4}" srcOrd="1" destOrd="0" parTransId="{4BDD58C8-39C1-4AE3-B5FA-BFB366396A11}" sibTransId="{E5E532AD-8CD1-46CC-BA0F-1A8D59392488}"/>
    <dgm:cxn modelId="{9716A965-B27E-45AC-86CA-44BD4A0AD4EE}" type="presOf" srcId="{7C180435-9548-4E5A-9D89-1780826B884C}" destId="{D2AE83DC-B08F-43B4-AD91-5B1FF05C94A6}" srcOrd="0" destOrd="0" presId="urn:microsoft.com/office/officeart/2005/8/layout/radial3"/>
    <dgm:cxn modelId="{29D91848-AEE2-4C8E-BAA2-E942F15365AE}" srcId="{C7AFD4A0-202D-49A1-91C1-A6090E8F55D1}" destId="{9F45A27C-7636-4E13-9EAC-8556AF312A07}" srcOrd="3" destOrd="0" parTransId="{2E2629BC-C5F4-4A2C-8188-EE818D01181A}" sibTransId="{9093FE8D-4E07-458E-A4B5-D6995EC9D206}"/>
    <dgm:cxn modelId="{3F3B4563-81A4-4FE5-8F09-9B9D1D6C3A14}" type="presOf" srcId="{288547AB-5FF7-48AF-A9AA-231568A29468}" destId="{37E2C6BF-F4DA-4007-9895-7FF4082350F8}" srcOrd="0" destOrd="0" presId="urn:microsoft.com/office/officeart/2005/8/layout/radial3"/>
    <dgm:cxn modelId="{F40C06AB-8D39-4C27-B167-845928D4A7D1}" srcId="{C7AFD4A0-202D-49A1-91C1-A6090E8F55D1}" destId="{7C180435-9548-4E5A-9D89-1780826B884C}" srcOrd="6" destOrd="0" parTransId="{C8CE5274-843D-47C9-8EDB-527B181F186E}" sibTransId="{6D83C2DF-8A64-49C2-94AE-5945280D5642}"/>
    <dgm:cxn modelId="{DFA15C6A-D140-487F-A857-6665A969626C}" type="presOf" srcId="{31ECFE16-36F2-4848-BD9F-D99028CF75F4}" destId="{F7CFC2C1-D6C1-402E-9F24-951537B7256F}" srcOrd="0" destOrd="0" presId="urn:microsoft.com/office/officeart/2005/8/layout/radial3"/>
    <dgm:cxn modelId="{88CB52C8-88DC-46D2-8712-E1536F3B27AD}" type="presOf" srcId="{9F45A27C-7636-4E13-9EAC-8556AF312A07}" destId="{F96F974D-C8A0-4798-897C-5683DBF08417}" srcOrd="0" destOrd="0" presId="urn:microsoft.com/office/officeart/2005/8/layout/radial3"/>
    <dgm:cxn modelId="{8D3D869A-BDE8-419D-924F-F891F3CDB311}" type="presOf" srcId="{4C7B8CA1-306C-48C3-AF64-FF60B2819ED8}" destId="{ADAE3947-D653-4A3A-B22E-14D03D958B45}" srcOrd="0" destOrd="0" presId="urn:microsoft.com/office/officeart/2005/8/layout/radial3"/>
    <dgm:cxn modelId="{8E7391FD-73DB-41A2-9B90-F80E648D2EFE}" srcId="{C7AFD4A0-202D-49A1-91C1-A6090E8F55D1}" destId="{AEE6F1D5-B97C-4842-95F2-7A68ABA79323}" srcOrd="0" destOrd="0" parTransId="{3F3AF671-A6A6-4AE6-8200-65F81E415291}" sibTransId="{40DDBE1B-6D15-48FC-B773-723D63545FCC}"/>
    <dgm:cxn modelId="{E7F7D882-F6F9-4C18-8046-CF19BCF8ECB5}" type="presOf" srcId="{6CA0E0E4-F553-4915-93ED-A94721B05578}" destId="{341C59A8-8EB8-4BF1-A87A-5DD87E492CD7}" srcOrd="0" destOrd="0" presId="urn:microsoft.com/office/officeart/2005/8/layout/radial3"/>
    <dgm:cxn modelId="{4328AB5D-FAF5-4D23-BB02-8CD40D2E7B31}" type="presOf" srcId="{282FEF4D-5AAF-454D-8FE0-8FA5DBD93125}" destId="{100CBB2B-2B8F-4569-8248-6DA40ED05B56}" srcOrd="0" destOrd="0" presId="urn:microsoft.com/office/officeart/2005/8/layout/radial3"/>
    <dgm:cxn modelId="{156587E4-651F-4EF1-B71D-7CC31B03FCDF}" srcId="{C7AFD4A0-202D-49A1-91C1-A6090E8F55D1}" destId="{6CA0E0E4-F553-4915-93ED-A94721B05578}" srcOrd="5" destOrd="0" parTransId="{ABE67679-698D-43B2-A129-D31757A67FF8}" sibTransId="{6136B28D-641B-4F83-8C50-27DB6154CBFD}"/>
    <dgm:cxn modelId="{EE36AB44-7104-4364-916F-0391EE8108A1}" type="presOf" srcId="{AEE6F1D5-B97C-4842-95F2-7A68ABA79323}" destId="{A91980DC-EDDF-4196-BA63-5DCBD3852370}" srcOrd="0" destOrd="0" presId="urn:microsoft.com/office/officeart/2005/8/layout/radial3"/>
    <dgm:cxn modelId="{D37F8E44-D7E2-4D97-9F16-CFF81AE89EEE}" srcId="{C7AFD4A0-202D-49A1-91C1-A6090E8F55D1}" destId="{282FEF4D-5AAF-454D-8FE0-8FA5DBD93125}" srcOrd="2" destOrd="0" parTransId="{B9FF5F19-E773-4CC2-844E-C96A1D66E027}" sibTransId="{1B88BC0F-8242-4FCA-B210-D85691579AC0}"/>
    <dgm:cxn modelId="{7EC2410F-16AC-45F8-953E-1295129F1AC2}" type="presOf" srcId="{C7AFD4A0-202D-49A1-91C1-A6090E8F55D1}" destId="{B682BA9B-DB5C-4DF2-A4F3-C7ED2DD5F44E}" srcOrd="0" destOrd="0" presId="urn:microsoft.com/office/officeart/2005/8/layout/radial3"/>
    <dgm:cxn modelId="{B943289C-FDDB-4C46-8C3B-0C21BFDAE610}" type="presParOf" srcId="{ADAE3947-D653-4A3A-B22E-14D03D958B45}" destId="{434C1EEB-97E9-4E60-94F3-BC9515A6C306}" srcOrd="0" destOrd="0" presId="urn:microsoft.com/office/officeart/2005/8/layout/radial3"/>
    <dgm:cxn modelId="{254CEC42-58E3-49C3-895C-126B1045F84B}" type="presParOf" srcId="{434C1EEB-97E9-4E60-94F3-BC9515A6C306}" destId="{B682BA9B-DB5C-4DF2-A4F3-C7ED2DD5F44E}" srcOrd="0" destOrd="0" presId="urn:microsoft.com/office/officeart/2005/8/layout/radial3"/>
    <dgm:cxn modelId="{A925A861-6F25-4476-A466-A155D34B0B45}" type="presParOf" srcId="{434C1EEB-97E9-4E60-94F3-BC9515A6C306}" destId="{A91980DC-EDDF-4196-BA63-5DCBD3852370}" srcOrd="1" destOrd="0" presId="urn:microsoft.com/office/officeart/2005/8/layout/radial3"/>
    <dgm:cxn modelId="{50C5FB24-EA7C-4695-8733-67D2A2C91116}" type="presParOf" srcId="{434C1EEB-97E9-4E60-94F3-BC9515A6C306}" destId="{F7CFC2C1-D6C1-402E-9F24-951537B7256F}" srcOrd="2" destOrd="0" presId="urn:microsoft.com/office/officeart/2005/8/layout/radial3"/>
    <dgm:cxn modelId="{C292C2B3-AE47-4611-83D6-3706B721EC2D}" type="presParOf" srcId="{434C1EEB-97E9-4E60-94F3-BC9515A6C306}" destId="{100CBB2B-2B8F-4569-8248-6DA40ED05B56}" srcOrd="3" destOrd="0" presId="urn:microsoft.com/office/officeart/2005/8/layout/radial3"/>
    <dgm:cxn modelId="{DF3099BB-5987-4059-83B6-79E08AEC03AF}" type="presParOf" srcId="{434C1EEB-97E9-4E60-94F3-BC9515A6C306}" destId="{F96F974D-C8A0-4798-897C-5683DBF08417}" srcOrd="4" destOrd="0" presId="urn:microsoft.com/office/officeart/2005/8/layout/radial3"/>
    <dgm:cxn modelId="{878D9974-62CB-4EE0-A1A0-F5D54F879F91}" type="presParOf" srcId="{434C1EEB-97E9-4E60-94F3-BC9515A6C306}" destId="{37E2C6BF-F4DA-4007-9895-7FF4082350F8}" srcOrd="5" destOrd="0" presId="urn:microsoft.com/office/officeart/2005/8/layout/radial3"/>
    <dgm:cxn modelId="{5D9E54F1-E985-47B4-B363-CB04B7B50386}" type="presParOf" srcId="{434C1EEB-97E9-4E60-94F3-BC9515A6C306}" destId="{341C59A8-8EB8-4BF1-A87A-5DD87E492CD7}" srcOrd="6" destOrd="0" presId="urn:microsoft.com/office/officeart/2005/8/layout/radial3"/>
    <dgm:cxn modelId="{9FC69961-287E-4C73-B34A-0B37AFEB5E12}" type="presParOf" srcId="{434C1EEB-97E9-4E60-94F3-BC9515A6C306}" destId="{D2AE83DC-B08F-43B4-AD91-5B1FF05C94A6}" srcOrd="7" destOrd="0" presId="urn:microsoft.com/office/officeart/2005/8/layout/radial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359CA03-8405-4655-8CF1-FBFDA350D1D8}" type="doc">
      <dgm:prSet loTypeId="urn:microsoft.com/office/officeart/2005/8/layout/hProcess9" loCatId="process" qsTypeId="urn:microsoft.com/office/officeart/2005/8/quickstyle/simple1" qsCatId="simple" csTypeId="urn:microsoft.com/office/officeart/2005/8/colors/accent1_2" csCatId="accent1" phldr="0"/>
      <dgm:spPr/>
    </dgm:pt>
    <dgm:pt modelId="{E2DD1293-D10F-4763-91DF-B2D8784C5023}">
      <dgm:prSet phldrT="[Texte]" phldr="1"/>
      <dgm:spPr/>
      <dgm:t>
        <a:bodyPr/>
        <a:lstStyle/>
        <a:p>
          <a:endParaRPr lang="fr-FR"/>
        </a:p>
      </dgm:t>
    </dgm:pt>
    <dgm:pt modelId="{D5DA2FFC-2DE1-469E-B4AA-D223C4B56016}" type="parTrans" cxnId="{51566D1B-E7D0-4598-9066-86FEE41F38AE}">
      <dgm:prSet/>
      <dgm:spPr/>
      <dgm:t>
        <a:bodyPr/>
        <a:lstStyle/>
        <a:p>
          <a:endParaRPr lang="fr-FR"/>
        </a:p>
      </dgm:t>
    </dgm:pt>
    <dgm:pt modelId="{711717A8-554F-4E0D-ADBC-03D45A6D4654}" type="sibTrans" cxnId="{51566D1B-E7D0-4598-9066-86FEE41F38AE}">
      <dgm:prSet/>
      <dgm:spPr/>
      <dgm:t>
        <a:bodyPr/>
        <a:lstStyle/>
        <a:p>
          <a:endParaRPr lang="fr-FR"/>
        </a:p>
      </dgm:t>
    </dgm:pt>
    <dgm:pt modelId="{D007F6B7-0F76-4A26-BACE-446A50A89553}">
      <dgm:prSet phldrT="[Texte]" phldr="1"/>
      <dgm:spPr/>
      <dgm:t>
        <a:bodyPr/>
        <a:lstStyle/>
        <a:p>
          <a:endParaRPr lang="fr-FR" dirty="0"/>
        </a:p>
      </dgm:t>
    </dgm:pt>
    <dgm:pt modelId="{4A673826-7BE0-4402-9E17-833AD675E10D}" type="parTrans" cxnId="{F8A1A49B-8FA8-4064-8AF8-F731AC28FC19}">
      <dgm:prSet/>
      <dgm:spPr/>
      <dgm:t>
        <a:bodyPr/>
        <a:lstStyle/>
        <a:p>
          <a:endParaRPr lang="fr-FR"/>
        </a:p>
      </dgm:t>
    </dgm:pt>
    <dgm:pt modelId="{02F50B2C-34AE-459E-AE45-96B33D9197BC}" type="sibTrans" cxnId="{F8A1A49B-8FA8-4064-8AF8-F731AC28FC19}">
      <dgm:prSet/>
      <dgm:spPr/>
      <dgm:t>
        <a:bodyPr/>
        <a:lstStyle/>
        <a:p>
          <a:endParaRPr lang="fr-FR"/>
        </a:p>
      </dgm:t>
    </dgm:pt>
    <dgm:pt modelId="{A8E20134-7FA0-41AA-A420-8D7F5AA7265F}">
      <dgm:prSet phldrT="[Texte]" phldr="1"/>
      <dgm:spPr/>
      <dgm:t>
        <a:bodyPr/>
        <a:lstStyle/>
        <a:p>
          <a:endParaRPr lang="fr-FR"/>
        </a:p>
      </dgm:t>
    </dgm:pt>
    <dgm:pt modelId="{930A39C0-92D6-4583-8EC6-1CCA7A148A5B}" type="parTrans" cxnId="{46533A9C-F71B-4BBF-AD52-EF75C21D6669}">
      <dgm:prSet/>
      <dgm:spPr/>
      <dgm:t>
        <a:bodyPr/>
        <a:lstStyle/>
        <a:p>
          <a:endParaRPr lang="fr-FR"/>
        </a:p>
      </dgm:t>
    </dgm:pt>
    <dgm:pt modelId="{1356C986-28DE-4132-BFA7-8B811C2D450E}" type="sibTrans" cxnId="{46533A9C-F71B-4BBF-AD52-EF75C21D6669}">
      <dgm:prSet/>
      <dgm:spPr/>
      <dgm:t>
        <a:bodyPr/>
        <a:lstStyle/>
        <a:p>
          <a:endParaRPr lang="fr-FR"/>
        </a:p>
      </dgm:t>
    </dgm:pt>
    <dgm:pt modelId="{B2393A1F-82E4-4561-9AE3-9784324F20AC}" type="pres">
      <dgm:prSet presAssocID="{8359CA03-8405-4655-8CF1-FBFDA350D1D8}" presName="CompostProcess" presStyleCnt="0">
        <dgm:presLayoutVars>
          <dgm:dir/>
          <dgm:resizeHandles val="exact"/>
        </dgm:presLayoutVars>
      </dgm:prSet>
      <dgm:spPr/>
    </dgm:pt>
    <dgm:pt modelId="{DAC21527-E74E-4EC8-948A-3D62E06896DA}" type="pres">
      <dgm:prSet presAssocID="{8359CA03-8405-4655-8CF1-FBFDA350D1D8}" presName="arrow" presStyleLbl="bgShp" presStyleIdx="0" presStyleCnt="1"/>
      <dgm:spPr/>
    </dgm:pt>
    <dgm:pt modelId="{0A9D9B9E-F37B-42C7-B47C-F44510E9536D}" type="pres">
      <dgm:prSet presAssocID="{8359CA03-8405-4655-8CF1-FBFDA350D1D8}" presName="linearProcess" presStyleCnt="0"/>
      <dgm:spPr/>
    </dgm:pt>
    <dgm:pt modelId="{3FCEA708-D663-436B-BCC5-43FB32572B4B}" type="pres">
      <dgm:prSet presAssocID="{E2DD1293-D10F-4763-91DF-B2D8784C5023}" presName="textNode" presStyleLbl="node1" presStyleIdx="0" presStyleCnt="3">
        <dgm:presLayoutVars>
          <dgm:bulletEnabled val="1"/>
        </dgm:presLayoutVars>
      </dgm:prSet>
      <dgm:spPr/>
      <dgm:t>
        <a:bodyPr/>
        <a:lstStyle/>
        <a:p>
          <a:endParaRPr lang="fr-FR"/>
        </a:p>
      </dgm:t>
    </dgm:pt>
    <dgm:pt modelId="{64E73C0B-62A0-45FC-ACF5-C1C2A7FCE460}" type="pres">
      <dgm:prSet presAssocID="{711717A8-554F-4E0D-ADBC-03D45A6D4654}" presName="sibTrans" presStyleCnt="0"/>
      <dgm:spPr/>
    </dgm:pt>
    <dgm:pt modelId="{C7AB1920-91A8-4AD2-8F6D-DF26D1934221}" type="pres">
      <dgm:prSet presAssocID="{D007F6B7-0F76-4A26-BACE-446A50A89553}" presName="textNode" presStyleLbl="node1" presStyleIdx="1" presStyleCnt="3">
        <dgm:presLayoutVars>
          <dgm:bulletEnabled val="1"/>
        </dgm:presLayoutVars>
      </dgm:prSet>
      <dgm:spPr/>
      <dgm:t>
        <a:bodyPr/>
        <a:lstStyle/>
        <a:p>
          <a:endParaRPr lang="fr-FR"/>
        </a:p>
      </dgm:t>
    </dgm:pt>
    <dgm:pt modelId="{DD6470B2-CF0A-4356-891E-E3B35BB6ED49}" type="pres">
      <dgm:prSet presAssocID="{02F50B2C-34AE-459E-AE45-96B33D9197BC}" presName="sibTrans" presStyleCnt="0"/>
      <dgm:spPr/>
    </dgm:pt>
    <dgm:pt modelId="{B7E55241-A7F9-4F00-A0D7-FDB21D547D89}" type="pres">
      <dgm:prSet presAssocID="{A8E20134-7FA0-41AA-A420-8D7F5AA7265F}" presName="textNode" presStyleLbl="node1" presStyleIdx="2" presStyleCnt="3">
        <dgm:presLayoutVars>
          <dgm:bulletEnabled val="1"/>
        </dgm:presLayoutVars>
      </dgm:prSet>
      <dgm:spPr/>
      <dgm:t>
        <a:bodyPr/>
        <a:lstStyle/>
        <a:p>
          <a:endParaRPr lang="fr-FR"/>
        </a:p>
      </dgm:t>
    </dgm:pt>
  </dgm:ptLst>
  <dgm:cxnLst>
    <dgm:cxn modelId="{46533A9C-F71B-4BBF-AD52-EF75C21D6669}" srcId="{8359CA03-8405-4655-8CF1-FBFDA350D1D8}" destId="{A8E20134-7FA0-41AA-A420-8D7F5AA7265F}" srcOrd="2" destOrd="0" parTransId="{930A39C0-92D6-4583-8EC6-1CCA7A148A5B}" sibTransId="{1356C986-28DE-4132-BFA7-8B811C2D450E}"/>
    <dgm:cxn modelId="{51566D1B-E7D0-4598-9066-86FEE41F38AE}" srcId="{8359CA03-8405-4655-8CF1-FBFDA350D1D8}" destId="{E2DD1293-D10F-4763-91DF-B2D8784C5023}" srcOrd="0" destOrd="0" parTransId="{D5DA2FFC-2DE1-469E-B4AA-D223C4B56016}" sibTransId="{711717A8-554F-4E0D-ADBC-03D45A6D4654}"/>
    <dgm:cxn modelId="{F8A1A49B-8FA8-4064-8AF8-F731AC28FC19}" srcId="{8359CA03-8405-4655-8CF1-FBFDA350D1D8}" destId="{D007F6B7-0F76-4A26-BACE-446A50A89553}" srcOrd="1" destOrd="0" parTransId="{4A673826-7BE0-4402-9E17-833AD675E10D}" sibTransId="{02F50B2C-34AE-459E-AE45-96B33D9197BC}"/>
    <dgm:cxn modelId="{4D30143C-CCA0-4A28-9AE4-02B6C03D71A2}" type="presOf" srcId="{8359CA03-8405-4655-8CF1-FBFDA350D1D8}" destId="{B2393A1F-82E4-4561-9AE3-9784324F20AC}" srcOrd="0" destOrd="0" presId="urn:microsoft.com/office/officeart/2005/8/layout/hProcess9"/>
    <dgm:cxn modelId="{58C74509-5B8C-4C67-80E4-F875EE9FD2D2}" type="presOf" srcId="{E2DD1293-D10F-4763-91DF-B2D8784C5023}" destId="{3FCEA708-D663-436B-BCC5-43FB32572B4B}" srcOrd="0" destOrd="0" presId="urn:microsoft.com/office/officeart/2005/8/layout/hProcess9"/>
    <dgm:cxn modelId="{E5BCC04C-EA66-406E-B636-BFD06CD04586}" type="presOf" srcId="{D007F6B7-0F76-4A26-BACE-446A50A89553}" destId="{C7AB1920-91A8-4AD2-8F6D-DF26D1934221}" srcOrd="0" destOrd="0" presId="urn:microsoft.com/office/officeart/2005/8/layout/hProcess9"/>
    <dgm:cxn modelId="{D48975E7-79E6-4B10-A70E-72D96CA8FDCA}" type="presOf" srcId="{A8E20134-7FA0-41AA-A420-8D7F5AA7265F}" destId="{B7E55241-A7F9-4F00-A0D7-FDB21D547D89}" srcOrd="0" destOrd="0" presId="urn:microsoft.com/office/officeart/2005/8/layout/hProcess9"/>
    <dgm:cxn modelId="{D553ED78-E1FC-436A-A21A-F30F3FB68797}" type="presParOf" srcId="{B2393A1F-82E4-4561-9AE3-9784324F20AC}" destId="{DAC21527-E74E-4EC8-948A-3D62E06896DA}" srcOrd="0" destOrd="0" presId="urn:microsoft.com/office/officeart/2005/8/layout/hProcess9"/>
    <dgm:cxn modelId="{A49994B2-58CF-4B89-B171-63219CF89A9F}" type="presParOf" srcId="{B2393A1F-82E4-4561-9AE3-9784324F20AC}" destId="{0A9D9B9E-F37B-42C7-B47C-F44510E9536D}" srcOrd="1" destOrd="0" presId="urn:microsoft.com/office/officeart/2005/8/layout/hProcess9"/>
    <dgm:cxn modelId="{37089128-A9CF-44FF-8728-0CD6C7A8B31D}" type="presParOf" srcId="{0A9D9B9E-F37B-42C7-B47C-F44510E9536D}" destId="{3FCEA708-D663-436B-BCC5-43FB32572B4B}" srcOrd="0" destOrd="0" presId="urn:microsoft.com/office/officeart/2005/8/layout/hProcess9"/>
    <dgm:cxn modelId="{F6FC3133-9C6D-4BB0-BE2D-83A735AACE81}" type="presParOf" srcId="{0A9D9B9E-F37B-42C7-B47C-F44510E9536D}" destId="{64E73C0B-62A0-45FC-ACF5-C1C2A7FCE460}" srcOrd="1" destOrd="0" presId="urn:microsoft.com/office/officeart/2005/8/layout/hProcess9"/>
    <dgm:cxn modelId="{B7A1A6D1-7E3C-4BA6-BF80-AC82ABB6E0B8}" type="presParOf" srcId="{0A9D9B9E-F37B-42C7-B47C-F44510E9536D}" destId="{C7AB1920-91A8-4AD2-8F6D-DF26D1934221}" srcOrd="2" destOrd="0" presId="urn:microsoft.com/office/officeart/2005/8/layout/hProcess9"/>
    <dgm:cxn modelId="{60DC805D-51EE-438C-A9F4-FF8D7711465C}" type="presParOf" srcId="{0A9D9B9E-F37B-42C7-B47C-F44510E9536D}" destId="{DD6470B2-CF0A-4356-891E-E3B35BB6ED49}" srcOrd="3" destOrd="0" presId="urn:microsoft.com/office/officeart/2005/8/layout/hProcess9"/>
    <dgm:cxn modelId="{D825AE4A-6F78-434C-9201-1B088A1C02FE}" type="presParOf" srcId="{0A9D9B9E-F37B-42C7-B47C-F44510E9536D}" destId="{B7E55241-A7F9-4F00-A0D7-FDB21D547D89}" srcOrd="4" destOrd="0" presId="urn:microsoft.com/office/officeart/2005/8/layout/hProcess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682BA9B-DB5C-4DF2-A4F3-C7ED2DD5F44E}">
      <dsp:nvSpPr>
        <dsp:cNvPr id="0" name=""/>
        <dsp:cNvSpPr/>
      </dsp:nvSpPr>
      <dsp:spPr>
        <a:xfrm>
          <a:off x="1288562" y="926653"/>
          <a:ext cx="5617674" cy="533235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FR" sz="1400" b="1" kern="1200" dirty="0" smtClean="0">
              <a:solidFill>
                <a:schemeClr val="accent2">
                  <a:lumMod val="75000"/>
                </a:schemeClr>
              </a:solidFill>
            </a:rPr>
            <a:t>Evelyne Revellat </a:t>
          </a:r>
          <a:r>
            <a:rPr lang="fr-FR" sz="1100" b="1" kern="1200" dirty="0" smtClean="0">
              <a:solidFill>
                <a:schemeClr val="accent2">
                  <a:lumMod val="75000"/>
                </a:schemeClr>
              </a:solidFill>
            </a:rPr>
            <a:t>Présidente</a:t>
          </a:r>
        </a:p>
        <a:p>
          <a:pPr lvl="0" algn="l" defTabSz="622300">
            <a:lnSpc>
              <a:spcPct val="90000"/>
            </a:lnSpc>
            <a:spcBef>
              <a:spcPct val="0"/>
            </a:spcBef>
            <a:spcAft>
              <a:spcPct val="35000"/>
            </a:spcAft>
          </a:pPr>
          <a:r>
            <a:rPr lang="fr-FR" sz="1400" b="1" kern="1200" dirty="0" smtClean="0">
              <a:solidFill>
                <a:schemeClr val="bg2">
                  <a:lumMod val="25000"/>
                </a:schemeClr>
              </a:solidFill>
            </a:rPr>
            <a:t>Christine </a:t>
          </a:r>
          <a:r>
            <a:rPr lang="fr-FR" sz="1400" b="1" kern="1200" dirty="0" err="1" smtClean="0">
              <a:solidFill>
                <a:schemeClr val="bg2">
                  <a:lumMod val="25000"/>
                </a:schemeClr>
              </a:solidFill>
            </a:rPr>
            <a:t>Legat</a:t>
          </a:r>
          <a:endParaRPr lang="fr-FR" sz="1400" b="1" kern="1200" dirty="0" smtClean="0">
            <a:solidFill>
              <a:schemeClr val="bg2">
                <a:lumMod val="25000"/>
              </a:schemeClr>
            </a:solidFill>
          </a:endParaRPr>
        </a:p>
        <a:p>
          <a:pPr lvl="0" algn="l" defTabSz="622300">
            <a:lnSpc>
              <a:spcPct val="90000"/>
            </a:lnSpc>
            <a:spcBef>
              <a:spcPct val="0"/>
            </a:spcBef>
            <a:spcAft>
              <a:spcPct val="35000"/>
            </a:spcAft>
          </a:pPr>
          <a:r>
            <a:rPr lang="fr-FR" sz="1100" b="1" kern="1200" dirty="0" err="1" smtClean="0">
              <a:solidFill>
                <a:schemeClr val="bg2">
                  <a:lumMod val="25000"/>
                </a:schemeClr>
              </a:solidFill>
            </a:rPr>
            <a:t>Vice-Présidente</a:t>
          </a:r>
          <a:r>
            <a:rPr lang="fr-FR" sz="1100" b="1" kern="1200" dirty="0" smtClean="0">
              <a:solidFill>
                <a:schemeClr val="bg2">
                  <a:lumMod val="25000"/>
                </a:schemeClr>
              </a:solidFill>
            </a:rPr>
            <a:t> &amp; Com. Internet</a:t>
          </a:r>
        </a:p>
        <a:p>
          <a:pPr lvl="0" algn="r" defTabSz="622300">
            <a:lnSpc>
              <a:spcPct val="90000"/>
            </a:lnSpc>
            <a:spcBef>
              <a:spcPct val="0"/>
            </a:spcBef>
            <a:spcAft>
              <a:spcPct val="35000"/>
            </a:spcAft>
          </a:pPr>
          <a:r>
            <a:rPr lang="fr-FR" sz="1400" b="1" kern="1200" dirty="0" smtClean="0">
              <a:solidFill>
                <a:schemeClr val="bg2">
                  <a:lumMod val="25000"/>
                </a:schemeClr>
              </a:solidFill>
            </a:rPr>
            <a:t>Hervé  </a:t>
          </a:r>
          <a:r>
            <a:rPr lang="fr-FR" sz="1400" b="1" kern="1200" dirty="0" err="1" smtClean="0">
              <a:solidFill>
                <a:schemeClr val="bg2">
                  <a:lumMod val="25000"/>
                </a:schemeClr>
              </a:solidFill>
            </a:rPr>
            <a:t>Karleskind</a:t>
          </a:r>
          <a:endParaRPr lang="fr-FR" sz="1400" b="1" kern="1200" dirty="0" smtClean="0">
            <a:solidFill>
              <a:schemeClr val="bg2">
                <a:lumMod val="25000"/>
              </a:schemeClr>
            </a:solidFill>
          </a:endParaRPr>
        </a:p>
        <a:p>
          <a:pPr lvl="0" algn="r" defTabSz="622300">
            <a:lnSpc>
              <a:spcPct val="90000"/>
            </a:lnSpc>
            <a:spcBef>
              <a:spcPct val="0"/>
            </a:spcBef>
            <a:spcAft>
              <a:spcPct val="35000"/>
            </a:spcAft>
          </a:pPr>
          <a:r>
            <a:rPr lang="fr-FR" sz="1100" b="1" kern="1200" dirty="0" err="1" smtClean="0">
              <a:solidFill>
                <a:schemeClr val="bg2">
                  <a:lumMod val="25000"/>
                </a:schemeClr>
              </a:solidFill>
            </a:rPr>
            <a:t>Vice-Président</a:t>
          </a:r>
          <a:r>
            <a:rPr lang="fr-FR" sz="1100" b="1" kern="1200" dirty="0" smtClean="0">
              <a:solidFill>
                <a:schemeClr val="bg2">
                  <a:lumMod val="25000"/>
                </a:schemeClr>
              </a:solidFill>
            </a:rPr>
            <a:t> &amp; Com. Extérieure</a:t>
          </a:r>
        </a:p>
        <a:p>
          <a:pPr lvl="0" algn="l" defTabSz="622300">
            <a:lnSpc>
              <a:spcPct val="90000"/>
            </a:lnSpc>
            <a:spcBef>
              <a:spcPct val="0"/>
            </a:spcBef>
            <a:spcAft>
              <a:spcPct val="35000"/>
            </a:spcAft>
          </a:pPr>
          <a:r>
            <a:rPr lang="fr-FR" sz="1400" b="1" kern="1200" dirty="0" smtClean="0">
              <a:solidFill>
                <a:schemeClr val="bg2">
                  <a:lumMod val="25000"/>
                </a:schemeClr>
              </a:solidFill>
            </a:rPr>
            <a:t>Laurent </a:t>
          </a:r>
          <a:r>
            <a:rPr lang="fr-FR" sz="1400" b="1" kern="1200" dirty="0" err="1" smtClean="0">
              <a:solidFill>
                <a:schemeClr val="bg2">
                  <a:lumMod val="25000"/>
                </a:schemeClr>
              </a:solidFill>
            </a:rPr>
            <a:t>Legagnoux</a:t>
          </a:r>
          <a:endParaRPr lang="fr-FR" sz="1400" b="1" kern="1200" dirty="0" smtClean="0">
            <a:solidFill>
              <a:schemeClr val="bg2">
                <a:lumMod val="25000"/>
              </a:schemeClr>
            </a:solidFill>
          </a:endParaRPr>
        </a:p>
        <a:p>
          <a:pPr lvl="0" algn="l" defTabSz="622300">
            <a:lnSpc>
              <a:spcPct val="90000"/>
            </a:lnSpc>
            <a:spcBef>
              <a:spcPct val="0"/>
            </a:spcBef>
            <a:spcAft>
              <a:spcPct val="35000"/>
            </a:spcAft>
          </a:pPr>
          <a:r>
            <a:rPr lang="fr-FR" sz="1100" b="1" kern="1200" dirty="0" smtClean="0">
              <a:solidFill>
                <a:schemeClr val="bg2">
                  <a:lumMod val="25000"/>
                </a:schemeClr>
              </a:solidFill>
            </a:rPr>
            <a:t>Coordination Générale</a:t>
          </a:r>
        </a:p>
        <a:p>
          <a:pPr lvl="0" algn="l" defTabSz="622300">
            <a:lnSpc>
              <a:spcPct val="90000"/>
            </a:lnSpc>
            <a:spcBef>
              <a:spcPct val="0"/>
            </a:spcBef>
            <a:spcAft>
              <a:spcPct val="35000"/>
            </a:spcAft>
          </a:pPr>
          <a:r>
            <a:rPr lang="fr-FR" sz="1400" b="1" kern="1200" dirty="0" smtClean="0">
              <a:solidFill>
                <a:schemeClr val="bg2">
                  <a:lumMod val="25000"/>
                </a:schemeClr>
              </a:solidFill>
            </a:rPr>
            <a:t>			Jean Couturier</a:t>
          </a:r>
        </a:p>
        <a:p>
          <a:pPr lvl="0" algn="l" defTabSz="622300">
            <a:lnSpc>
              <a:spcPct val="90000"/>
            </a:lnSpc>
            <a:spcBef>
              <a:spcPct val="0"/>
            </a:spcBef>
            <a:spcAft>
              <a:spcPct val="35000"/>
            </a:spcAft>
          </a:pPr>
          <a:r>
            <a:rPr lang="fr-FR" sz="1100" b="1" kern="1200" dirty="0" smtClean="0">
              <a:solidFill>
                <a:schemeClr val="bg2">
                  <a:lumMod val="25000"/>
                </a:schemeClr>
              </a:solidFill>
            </a:rPr>
            <a:t>			Trésorier</a:t>
          </a:r>
        </a:p>
        <a:p>
          <a:pPr lvl="0" algn="l" defTabSz="622300">
            <a:lnSpc>
              <a:spcPct val="90000"/>
            </a:lnSpc>
            <a:spcBef>
              <a:spcPct val="0"/>
            </a:spcBef>
            <a:spcAft>
              <a:spcPct val="35000"/>
            </a:spcAft>
          </a:pPr>
          <a:r>
            <a:rPr lang="fr-FR" sz="1400" b="1" kern="1200" dirty="0" smtClean="0">
              <a:solidFill>
                <a:schemeClr val="bg2">
                  <a:lumMod val="25000"/>
                </a:schemeClr>
              </a:solidFill>
            </a:rPr>
            <a:t>Sophie Guyader	Patrick Roussel</a:t>
          </a:r>
        </a:p>
        <a:p>
          <a:pPr marL="0" marR="0" lvl="0" indent="0" algn="l" defTabSz="914400" eaLnBrk="1" fontAlgn="auto" latinLnBrk="0" hangingPunct="1">
            <a:lnSpc>
              <a:spcPct val="100000"/>
            </a:lnSpc>
            <a:spcBef>
              <a:spcPct val="0"/>
            </a:spcBef>
            <a:spcAft>
              <a:spcPts val="0"/>
            </a:spcAft>
            <a:buClrTx/>
            <a:buSzTx/>
            <a:buFontTx/>
            <a:buNone/>
            <a:tabLst/>
            <a:defRPr/>
          </a:pPr>
          <a:r>
            <a:rPr lang="fr-FR" sz="1100" b="1" kern="1200" dirty="0" smtClean="0">
              <a:solidFill>
                <a:schemeClr val="bg2">
                  <a:lumMod val="25000"/>
                </a:schemeClr>
              </a:solidFill>
            </a:rPr>
            <a:t>Secrétaire Adjointe	</a:t>
          </a:r>
          <a:r>
            <a:rPr lang="fr-FR" sz="1100" b="1" kern="1200" dirty="0" err="1" smtClean="0">
              <a:solidFill>
                <a:schemeClr val="bg2">
                  <a:lumMod val="25000"/>
                </a:schemeClr>
              </a:solidFill>
            </a:rPr>
            <a:t>TransmissionsReprises</a:t>
          </a:r>
          <a:endParaRPr lang="fr-FR" sz="1100" b="1" kern="1200" dirty="0" smtClean="0">
            <a:solidFill>
              <a:schemeClr val="bg2">
                <a:lumMod val="25000"/>
              </a:schemeClr>
            </a:solidFill>
          </a:endParaRPr>
        </a:p>
        <a:p>
          <a:pPr lvl="0" algn="l" defTabSz="622300">
            <a:lnSpc>
              <a:spcPct val="90000"/>
            </a:lnSpc>
            <a:spcBef>
              <a:spcPct val="0"/>
            </a:spcBef>
            <a:spcAft>
              <a:spcPct val="35000"/>
            </a:spcAft>
          </a:pPr>
          <a:r>
            <a:rPr lang="fr-FR" sz="1400" b="1" kern="1200" dirty="0" smtClean="0">
              <a:solidFill>
                <a:schemeClr val="bg2">
                  <a:lumMod val="25000"/>
                </a:schemeClr>
              </a:solidFill>
            </a:rPr>
            <a:t>		Laurent Ollier</a:t>
          </a:r>
        </a:p>
        <a:p>
          <a:pPr lvl="0" algn="l" defTabSz="622300">
            <a:lnSpc>
              <a:spcPct val="90000"/>
            </a:lnSpc>
            <a:spcBef>
              <a:spcPct val="0"/>
            </a:spcBef>
            <a:spcAft>
              <a:spcPct val="35000"/>
            </a:spcAft>
          </a:pPr>
          <a:r>
            <a:rPr lang="fr-FR" sz="1100" b="1" kern="1200" dirty="0" smtClean="0">
              <a:solidFill>
                <a:schemeClr val="bg2">
                  <a:lumMod val="25000"/>
                </a:schemeClr>
              </a:solidFill>
            </a:rPr>
            <a:t>		Chargé Informatique</a:t>
          </a:r>
          <a:endParaRPr lang="fr-FR" sz="1100" b="1" kern="1200" dirty="0" smtClean="0">
            <a:solidFill>
              <a:schemeClr val="accent2">
                <a:lumMod val="75000"/>
              </a:schemeClr>
            </a:solidFill>
          </a:endParaRPr>
        </a:p>
        <a:p>
          <a:pPr lvl="0" algn="l" defTabSz="622300">
            <a:lnSpc>
              <a:spcPct val="90000"/>
            </a:lnSpc>
            <a:spcBef>
              <a:spcPct val="0"/>
            </a:spcBef>
            <a:spcAft>
              <a:spcPct val="35000"/>
            </a:spcAft>
          </a:pPr>
          <a:r>
            <a:rPr lang="fr-FR" sz="1400" b="1" kern="1200" dirty="0" smtClean="0">
              <a:solidFill>
                <a:schemeClr val="bg2">
                  <a:lumMod val="25000"/>
                </a:schemeClr>
              </a:solidFill>
            </a:rPr>
            <a:t>Michel </a:t>
          </a:r>
          <a:r>
            <a:rPr lang="fr-FR" sz="1400" b="1" kern="1200" dirty="0" err="1" smtClean="0">
              <a:solidFill>
                <a:schemeClr val="bg2">
                  <a:lumMod val="25000"/>
                </a:schemeClr>
              </a:solidFill>
            </a:rPr>
            <a:t>Casaliggi</a:t>
          </a:r>
          <a:endParaRPr lang="fr-FR" sz="1400" b="1" kern="1200" dirty="0" smtClean="0">
            <a:solidFill>
              <a:schemeClr val="bg2">
                <a:lumMod val="25000"/>
              </a:schemeClr>
            </a:solidFill>
          </a:endParaRPr>
        </a:p>
        <a:p>
          <a:pPr lvl="0" algn="l" defTabSz="622300">
            <a:lnSpc>
              <a:spcPct val="90000"/>
            </a:lnSpc>
            <a:spcBef>
              <a:spcPct val="0"/>
            </a:spcBef>
            <a:spcAft>
              <a:spcPct val="35000"/>
            </a:spcAft>
          </a:pPr>
          <a:r>
            <a:rPr lang="fr-FR" sz="1100" b="1" kern="1200" dirty="0" smtClean="0">
              <a:solidFill>
                <a:schemeClr val="bg2">
                  <a:lumMod val="25000"/>
                </a:schemeClr>
              </a:solidFill>
            </a:rPr>
            <a:t>Trésorier Adjoint</a:t>
          </a:r>
        </a:p>
        <a:p>
          <a:pPr lvl="0" algn="r" defTabSz="622300">
            <a:lnSpc>
              <a:spcPct val="90000"/>
            </a:lnSpc>
            <a:spcBef>
              <a:spcPct val="0"/>
            </a:spcBef>
            <a:spcAft>
              <a:spcPct val="35000"/>
            </a:spcAft>
          </a:pPr>
          <a:r>
            <a:rPr lang="fr-FR" sz="1400" b="1" kern="1200" dirty="0" smtClean="0">
              <a:solidFill>
                <a:schemeClr val="bg2">
                  <a:lumMod val="25000"/>
                </a:schemeClr>
              </a:solidFill>
            </a:rPr>
            <a:t>Anne </a:t>
          </a:r>
          <a:r>
            <a:rPr lang="fr-FR" sz="1400" b="1" kern="1200" dirty="0" err="1" smtClean="0">
              <a:solidFill>
                <a:schemeClr val="bg2">
                  <a:lumMod val="25000"/>
                </a:schemeClr>
              </a:solidFill>
            </a:rPr>
            <a:t>Letondel</a:t>
          </a:r>
          <a:endParaRPr lang="fr-FR" sz="1400" b="1" kern="1200" dirty="0" smtClean="0">
            <a:solidFill>
              <a:schemeClr val="bg2">
                <a:lumMod val="25000"/>
              </a:schemeClr>
            </a:solidFill>
          </a:endParaRPr>
        </a:p>
        <a:p>
          <a:pPr lvl="0" algn="r" defTabSz="622300">
            <a:lnSpc>
              <a:spcPct val="90000"/>
            </a:lnSpc>
            <a:spcBef>
              <a:spcPct val="0"/>
            </a:spcBef>
            <a:spcAft>
              <a:spcPct val="35000"/>
            </a:spcAft>
          </a:pPr>
          <a:r>
            <a:rPr lang="fr-FR" sz="1100" b="1" kern="1200" dirty="0" smtClean="0">
              <a:solidFill>
                <a:schemeClr val="bg2">
                  <a:lumMod val="25000"/>
                </a:schemeClr>
              </a:solidFill>
            </a:rPr>
            <a:t>Secrétaire, Contacts Adhérents</a:t>
          </a:r>
        </a:p>
        <a:p>
          <a:pPr lvl="0" algn="l" defTabSz="622300">
            <a:lnSpc>
              <a:spcPct val="90000"/>
            </a:lnSpc>
            <a:spcBef>
              <a:spcPct val="0"/>
            </a:spcBef>
            <a:spcAft>
              <a:spcPct val="35000"/>
            </a:spcAft>
          </a:pPr>
          <a:r>
            <a:rPr lang="fr-FR" sz="1400" b="1" kern="1200" dirty="0" smtClean="0">
              <a:solidFill>
                <a:schemeClr val="bg2">
                  <a:lumMod val="25000"/>
                </a:schemeClr>
              </a:solidFill>
            </a:rPr>
            <a:t>Annie </a:t>
          </a:r>
          <a:r>
            <a:rPr lang="fr-FR" sz="1400" b="1" kern="1200" dirty="0" err="1" smtClean="0">
              <a:solidFill>
                <a:schemeClr val="bg2">
                  <a:lumMod val="25000"/>
                </a:schemeClr>
              </a:solidFill>
            </a:rPr>
            <a:t>Migliore</a:t>
          </a:r>
          <a:endParaRPr lang="fr-FR" sz="1400" b="1" kern="1200" dirty="0" smtClean="0">
            <a:solidFill>
              <a:schemeClr val="bg2">
                <a:lumMod val="25000"/>
              </a:schemeClr>
            </a:solidFill>
          </a:endParaRPr>
        </a:p>
        <a:p>
          <a:pPr lvl="0" algn="l" defTabSz="622300">
            <a:lnSpc>
              <a:spcPct val="90000"/>
            </a:lnSpc>
            <a:spcBef>
              <a:spcPct val="0"/>
            </a:spcBef>
            <a:spcAft>
              <a:spcPct val="35000"/>
            </a:spcAft>
          </a:pPr>
          <a:r>
            <a:rPr lang="fr-FR" sz="1100" b="1" kern="1200" dirty="0" smtClean="0">
              <a:solidFill>
                <a:schemeClr val="bg2">
                  <a:lumMod val="25000"/>
                </a:schemeClr>
              </a:solidFill>
            </a:rPr>
            <a:t>Secrétaire Générale, Questions R.H.</a:t>
          </a:r>
          <a:endParaRPr lang="fr-FR" sz="1400" kern="1200" dirty="0"/>
        </a:p>
      </dsp:txBody>
      <dsp:txXfrm>
        <a:off x="1288562" y="926653"/>
        <a:ext cx="5617674" cy="5332359"/>
      </dsp:txXfrm>
    </dsp:sp>
    <dsp:sp modelId="{A91980DC-EDDF-4196-BA63-5DCBD3852370}">
      <dsp:nvSpPr>
        <dsp:cNvPr id="0" name=""/>
        <dsp:cNvSpPr/>
      </dsp:nvSpPr>
      <dsp:spPr>
        <a:xfrm>
          <a:off x="2592288" y="144009"/>
          <a:ext cx="3017336" cy="958245"/>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FR" sz="1400" b="1" kern="1200" dirty="0" smtClean="0">
              <a:solidFill>
                <a:schemeClr val="accent2">
                  <a:lumMod val="75000"/>
                </a:schemeClr>
              </a:solidFill>
            </a:rPr>
            <a:t>Mairie de Bry - JP </a:t>
          </a:r>
          <a:r>
            <a:rPr lang="fr-FR" sz="1400" b="1" kern="1200" dirty="0" smtClean="0">
              <a:solidFill>
                <a:schemeClr val="accent2">
                  <a:lumMod val="75000"/>
                </a:schemeClr>
              </a:solidFill>
            </a:rPr>
            <a:t>Spilbauer</a:t>
          </a:r>
          <a:endParaRPr lang="fr-FR" sz="1400" b="1" kern="1200" dirty="0" smtClean="0">
            <a:solidFill>
              <a:schemeClr val="accent2">
                <a:lumMod val="75000"/>
              </a:schemeClr>
            </a:solidFill>
          </a:endParaRPr>
        </a:p>
      </dsp:txBody>
      <dsp:txXfrm>
        <a:off x="2592288" y="144009"/>
        <a:ext cx="3017336" cy="958245"/>
      </dsp:txXfrm>
    </dsp:sp>
    <dsp:sp modelId="{F7CFC2C1-D6C1-402E-9F24-951537B7256F}">
      <dsp:nvSpPr>
        <dsp:cNvPr id="0" name=""/>
        <dsp:cNvSpPr/>
      </dsp:nvSpPr>
      <dsp:spPr>
        <a:xfrm>
          <a:off x="5719330" y="2539283"/>
          <a:ext cx="2334448" cy="1241206"/>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FR" sz="1400" b="1" kern="1200" dirty="0" smtClean="0">
              <a:solidFill>
                <a:schemeClr val="bg2">
                  <a:lumMod val="25000"/>
                </a:schemeClr>
              </a:solidFill>
            </a:rPr>
            <a:t>CCPI </a:t>
          </a:r>
        </a:p>
        <a:p>
          <a:pPr lvl="0" algn="ctr" defTabSz="622300">
            <a:lnSpc>
              <a:spcPct val="90000"/>
            </a:lnSpc>
            <a:spcBef>
              <a:spcPct val="0"/>
            </a:spcBef>
            <a:spcAft>
              <a:spcPct val="35000"/>
            </a:spcAft>
          </a:pPr>
          <a:r>
            <a:rPr lang="fr-FR" sz="1400" b="1" kern="1200" dirty="0" smtClean="0">
              <a:solidFill>
                <a:schemeClr val="bg2">
                  <a:lumMod val="25000"/>
                </a:schemeClr>
              </a:solidFill>
            </a:rPr>
            <a:t>André </a:t>
          </a:r>
          <a:r>
            <a:rPr lang="fr-FR" sz="1400" b="1" kern="1200" dirty="0" err="1" smtClean="0">
              <a:solidFill>
                <a:schemeClr val="bg2">
                  <a:lumMod val="25000"/>
                </a:schemeClr>
              </a:solidFill>
            </a:rPr>
            <a:t>Rouchès</a:t>
          </a:r>
          <a:r>
            <a:rPr lang="fr-FR" sz="1400" b="1" kern="1200" dirty="0" smtClean="0">
              <a:solidFill>
                <a:schemeClr val="bg2">
                  <a:lumMod val="25000"/>
                </a:schemeClr>
              </a:solidFill>
            </a:rPr>
            <a:t> </a:t>
          </a:r>
        </a:p>
      </dsp:txBody>
      <dsp:txXfrm>
        <a:off x="5719330" y="2539283"/>
        <a:ext cx="2334448" cy="1241206"/>
      </dsp:txXfrm>
    </dsp:sp>
    <dsp:sp modelId="{100CBB2B-2B8F-4569-8248-6DA40ED05B56}">
      <dsp:nvSpPr>
        <dsp:cNvPr id="0" name=""/>
        <dsp:cNvSpPr/>
      </dsp:nvSpPr>
      <dsp:spPr>
        <a:xfrm>
          <a:off x="5850017" y="3503007"/>
          <a:ext cx="2506958" cy="885852"/>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FR" sz="1400" b="1" kern="1200" dirty="0" smtClean="0">
              <a:solidFill>
                <a:schemeClr val="bg2">
                  <a:lumMod val="25000"/>
                </a:schemeClr>
              </a:solidFill>
            </a:rPr>
            <a:t>CMA</a:t>
          </a:r>
          <a:r>
            <a:rPr lang="fr-FR" sz="1800" b="1" kern="1200" dirty="0" smtClean="0">
              <a:solidFill>
                <a:schemeClr val="bg2">
                  <a:lumMod val="25000"/>
                </a:schemeClr>
              </a:solidFill>
            </a:rPr>
            <a:t> </a:t>
          </a:r>
        </a:p>
        <a:p>
          <a:pPr lvl="0" algn="ctr" defTabSz="622300">
            <a:lnSpc>
              <a:spcPct val="90000"/>
            </a:lnSpc>
            <a:spcBef>
              <a:spcPct val="0"/>
            </a:spcBef>
            <a:spcAft>
              <a:spcPct val="35000"/>
            </a:spcAft>
          </a:pPr>
          <a:r>
            <a:rPr lang="fr-FR" sz="1400" b="1" kern="1200" dirty="0" smtClean="0">
              <a:solidFill>
                <a:schemeClr val="bg2">
                  <a:lumMod val="25000"/>
                </a:schemeClr>
              </a:solidFill>
            </a:rPr>
            <a:t>Patrick Bonnet</a:t>
          </a:r>
        </a:p>
      </dsp:txBody>
      <dsp:txXfrm>
        <a:off x="5850017" y="3503007"/>
        <a:ext cx="2506958" cy="885852"/>
      </dsp:txXfrm>
    </dsp:sp>
    <dsp:sp modelId="{F96F974D-C8A0-4798-897C-5683DBF08417}">
      <dsp:nvSpPr>
        <dsp:cNvPr id="0" name=""/>
        <dsp:cNvSpPr/>
      </dsp:nvSpPr>
      <dsp:spPr>
        <a:xfrm>
          <a:off x="8" y="3312364"/>
          <a:ext cx="2101555" cy="885852"/>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FR" sz="1400" b="1" kern="1200" dirty="0" smtClean="0">
              <a:solidFill>
                <a:schemeClr val="bg2">
                  <a:lumMod val="25000"/>
                </a:schemeClr>
              </a:solidFill>
            </a:rPr>
            <a:t>Entreprises de Bry Sur Marne</a:t>
          </a:r>
        </a:p>
      </dsp:txBody>
      <dsp:txXfrm>
        <a:off x="8" y="3312364"/>
        <a:ext cx="2101555" cy="885852"/>
      </dsp:txXfrm>
    </dsp:sp>
    <dsp:sp modelId="{37E2C6BF-F4DA-4007-9895-7FF4082350F8}">
      <dsp:nvSpPr>
        <dsp:cNvPr id="0" name=""/>
        <dsp:cNvSpPr/>
      </dsp:nvSpPr>
      <dsp:spPr>
        <a:xfrm>
          <a:off x="18043" y="2232238"/>
          <a:ext cx="1998180" cy="885852"/>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FR" sz="1400" b="1" kern="1200" dirty="0" smtClean="0">
              <a:solidFill>
                <a:schemeClr val="bg2">
                  <a:lumMod val="25000"/>
                </a:schemeClr>
              </a:solidFill>
            </a:rPr>
            <a:t>CGPME</a:t>
          </a:r>
        </a:p>
        <a:p>
          <a:pPr lvl="0" algn="ctr" defTabSz="622300">
            <a:lnSpc>
              <a:spcPct val="90000"/>
            </a:lnSpc>
            <a:spcBef>
              <a:spcPct val="0"/>
            </a:spcBef>
            <a:spcAft>
              <a:spcPct val="35000"/>
            </a:spcAft>
          </a:pPr>
          <a:r>
            <a:rPr lang="fr-FR" sz="1400" b="1" kern="1200" dirty="0" smtClean="0">
              <a:solidFill>
                <a:schemeClr val="bg2">
                  <a:lumMod val="25000"/>
                </a:schemeClr>
              </a:solidFill>
            </a:rPr>
            <a:t>Didier Genevois</a:t>
          </a:r>
        </a:p>
      </dsp:txBody>
      <dsp:txXfrm>
        <a:off x="18043" y="2232238"/>
        <a:ext cx="1998180" cy="885852"/>
      </dsp:txXfrm>
    </dsp:sp>
    <dsp:sp modelId="{341C59A8-8EB8-4BF1-A87A-5DD87E492CD7}">
      <dsp:nvSpPr>
        <dsp:cNvPr id="0" name=""/>
        <dsp:cNvSpPr/>
      </dsp:nvSpPr>
      <dsp:spPr>
        <a:xfrm>
          <a:off x="144014" y="4536502"/>
          <a:ext cx="2038442" cy="1241206"/>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FR" sz="1400" b="1" kern="1200" dirty="0" smtClean="0">
              <a:solidFill>
                <a:schemeClr val="bg2">
                  <a:lumMod val="25000"/>
                </a:schemeClr>
              </a:solidFill>
            </a:rPr>
            <a:t>Clubs d’entreprises partenaires</a:t>
          </a:r>
        </a:p>
      </dsp:txBody>
      <dsp:txXfrm>
        <a:off x="144014" y="4536502"/>
        <a:ext cx="2038442" cy="1241206"/>
      </dsp:txXfrm>
    </dsp:sp>
    <dsp:sp modelId="{D2AE83DC-B08F-43B4-AD91-5B1FF05C94A6}">
      <dsp:nvSpPr>
        <dsp:cNvPr id="0" name=""/>
        <dsp:cNvSpPr/>
      </dsp:nvSpPr>
      <dsp:spPr>
        <a:xfrm>
          <a:off x="4966324" y="5314918"/>
          <a:ext cx="2038442" cy="1241206"/>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r-FR" sz="1400" b="1" kern="1200" dirty="0" smtClean="0">
              <a:solidFill>
                <a:schemeClr val="bg2">
                  <a:lumMod val="25000"/>
                </a:schemeClr>
              </a:solidFill>
            </a:rPr>
            <a:t>Nos voisins Villiers et </a:t>
          </a:r>
          <a:r>
            <a:rPr lang="fr-FR" sz="1400" b="1" kern="1200" dirty="0" err="1" smtClean="0">
              <a:solidFill>
                <a:schemeClr val="bg2">
                  <a:lumMod val="25000"/>
                </a:schemeClr>
              </a:solidFill>
            </a:rPr>
            <a:t>champigny</a:t>
          </a:r>
          <a:endParaRPr lang="fr-FR" sz="1400" b="1" kern="1200" dirty="0" smtClean="0">
            <a:solidFill>
              <a:schemeClr val="bg2">
                <a:lumMod val="25000"/>
              </a:schemeClr>
            </a:solidFill>
          </a:endParaRPr>
        </a:p>
      </dsp:txBody>
      <dsp:txXfrm>
        <a:off x="4966324" y="5314918"/>
        <a:ext cx="2038442" cy="1241206"/>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AC21527-E74E-4EC8-948A-3D62E06896DA}">
      <dsp:nvSpPr>
        <dsp:cNvPr id="0" name=""/>
        <dsp:cNvSpPr/>
      </dsp:nvSpPr>
      <dsp:spPr>
        <a:xfrm>
          <a:off x="457199" y="0"/>
          <a:ext cx="5181600" cy="406400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FCEA708-D663-436B-BCC5-43FB32572B4B}">
      <dsp:nvSpPr>
        <dsp:cNvPr id="0" name=""/>
        <dsp:cNvSpPr/>
      </dsp:nvSpPr>
      <dsp:spPr>
        <a:xfrm>
          <a:off x="0" y="1219199"/>
          <a:ext cx="1828800" cy="1625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endParaRPr lang="fr-FR" sz="3700" kern="1200"/>
        </a:p>
      </dsp:txBody>
      <dsp:txXfrm>
        <a:off x="0" y="1219199"/>
        <a:ext cx="1828800" cy="1625600"/>
      </dsp:txXfrm>
    </dsp:sp>
    <dsp:sp modelId="{C7AB1920-91A8-4AD2-8F6D-DF26D1934221}">
      <dsp:nvSpPr>
        <dsp:cNvPr id="0" name=""/>
        <dsp:cNvSpPr/>
      </dsp:nvSpPr>
      <dsp:spPr>
        <a:xfrm>
          <a:off x="2133600" y="1219199"/>
          <a:ext cx="1828800" cy="1625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endParaRPr lang="fr-FR" sz="3700" kern="1200"/>
        </a:p>
      </dsp:txBody>
      <dsp:txXfrm>
        <a:off x="2133600" y="1219199"/>
        <a:ext cx="1828800" cy="1625600"/>
      </dsp:txXfrm>
    </dsp:sp>
    <dsp:sp modelId="{B7E55241-A7F9-4F00-A0D7-FDB21D547D89}">
      <dsp:nvSpPr>
        <dsp:cNvPr id="0" name=""/>
        <dsp:cNvSpPr/>
      </dsp:nvSpPr>
      <dsp:spPr>
        <a:xfrm>
          <a:off x="4267200" y="1219199"/>
          <a:ext cx="1828800" cy="1625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endParaRPr lang="fr-FR" sz="3700" kern="1200"/>
        </a:p>
      </dsp:txBody>
      <dsp:txXfrm>
        <a:off x="4267200" y="1219199"/>
        <a:ext cx="1828800" cy="1625600"/>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2D198E-510F-4440-AC46-C4D0B716440D}" type="datetimeFigureOut">
              <a:rPr lang="fr-FR" smtClean="0"/>
              <a:pPr/>
              <a:t>12/02/2012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F7A5DA-6622-4639-A143-138B43C514E0}" type="slidenum">
              <a:rPr lang="fr-FR" smtClean="0"/>
              <a:pPr/>
              <a:t>‹N°›</a:t>
            </a:fld>
            <a:endParaRPr lang="fr-FR"/>
          </a:p>
        </p:txBody>
      </p:sp>
    </p:spTree>
    <p:extLst>
      <p:ext uri="{BB962C8B-B14F-4D97-AF65-F5344CB8AC3E}">
        <p14:creationId xmlns="" xmlns:p14="http://schemas.microsoft.com/office/powerpoint/2010/main" val="354964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1C99A8D9-9902-4B5A-971D-5BA956200A0D}" type="datetimeFigureOut">
              <a:rPr lang="fr-FR" smtClean="0"/>
              <a:pPr/>
              <a:t>12/02/2012</a:t>
            </a:fld>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601F0230-0F3F-44DD-9570-0A1758421553}"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C99A8D9-9902-4B5A-971D-5BA956200A0D}" type="datetimeFigureOut">
              <a:rPr lang="fr-FR" smtClean="0"/>
              <a:pPr/>
              <a:t>12/02/2012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01F0230-0F3F-44DD-9570-0A175842155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0"/>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9"/>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C99A8D9-9902-4B5A-971D-5BA956200A0D}" type="datetimeFigureOut">
              <a:rPr lang="fr-FR" smtClean="0"/>
              <a:pPr/>
              <a:t>12/02/2012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01F0230-0F3F-44DD-9570-0A175842155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1C99A8D9-9902-4B5A-971D-5BA956200A0D}" type="datetimeFigureOut">
              <a:rPr lang="fr-FR" smtClean="0"/>
              <a:pPr/>
              <a:t>12/02/2012</a:t>
            </a:fld>
            <a:endParaRPr lang="fr-FR"/>
          </a:p>
        </p:txBody>
      </p:sp>
      <p:sp>
        <p:nvSpPr>
          <p:cNvPr id="9" name="Espace réservé du numéro de diapositive 8"/>
          <p:cNvSpPr>
            <a:spLocks noGrp="1"/>
          </p:cNvSpPr>
          <p:nvPr>
            <p:ph type="sldNum" sz="quarter" idx="15"/>
          </p:nvPr>
        </p:nvSpPr>
        <p:spPr/>
        <p:txBody>
          <a:bodyPr rtlCol="0"/>
          <a:lstStyle/>
          <a:p>
            <a:fld id="{601F0230-0F3F-44DD-9570-0A1758421553}" type="slidenum">
              <a:rPr lang="fr-FR" smtClean="0"/>
              <a:pPr/>
              <a:t>‹N°›</a:t>
            </a:fld>
            <a:endParaRPr lang="fr-FR"/>
          </a:p>
        </p:txBody>
      </p:sp>
      <p:sp>
        <p:nvSpPr>
          <p:cNvPr id="10" name="Espace réservé du pied de page 9"/>
          <p:cNvSpPr>
            <a:spLocks noGrp="1"/>
          </p:cNvSpPr>
          <p:nvPr>
            <p:ph type="ftr" sz="quarter" idx="16"/>
          </p:nvPr>
        </p:nvSpPr>
        <p:spPr/>
        <p:txBody>
          <a:bodyPr rtlCol="0"/>
          <a:lstStyle/>
          <a:p>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1C99A8D9-9902-4B5A-971D-5BA956200A0D}" type="datetimeFigureOut">
              <a:rPr lang="fr-FR" smtClean="0"/>
              <a:pPr/>
              <a:t>12/02/2012</a:t>
            </a:fld>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601F0230-0F3F-44DD-9570-0A1758421553}"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1C99A8D9-9902-4B5A-971D-5BA956200A0D}" type="datetimeFigureOut">
              <a:rPr lang="fr-FR" smtClean="0"/>
              <a:pPr/>
              <a:t>12/02/2012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01F0230-0F3F-44DD-9570-0A1758421553}" type="slidenum">
              <a:rPr lang="fr-FR" smtClean="0"/>
              <a:pPr/>
              <a:t>‹N°›</a:t>
            </a:fld>
            <a:endParaRPr lang="fr-F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1C99A8D9-9902-4B5A-971D-5BA956200A0D}" type="datetimeFigureOut">
              <a:rPr lang="fr-FR" smtClean="0"/>
              <a:pPr/>
              <a:t>12/02/2012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01F0230-0F3F-44DD-9570-0A1758421553}" type="slidenum">
              <a:rPr lang="fr-FR" smtClean="0"/>
              <a:pPr/>
              <a:t>‹N°›</a:t>
            </a:fld>
            <a:endParaRPr lang="fr-F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1C99A8D9-9902-4B5A-971D-5BA956200A0D}" type="datetimeFigureOut">
              <a:rPr lang="fr-FR" smtClean="0"/>
              <a:pPr/>
              <a:t>12/02/2012</a:t>
            </a:fld>
            <a:endParaRPr lang="fr-FR"/>
          </a:p>
        </p:txBody>
      </p:sp>
      <p:sp>
        <p:nvSpPr>
          <p:cNvPr id="7" name="Espace réservé du numéro de diapositive 6"/>
          <p:cNvSpPr>
            <a:spLocks noGrp="1"/>
          </p:cNvSpPr>
          <p:nvPr>
            <p:ph type="sldNum" sz="quarter" idx="11"/>
          </p:nvPr>
        </p:nvSpPr>
        <p:spPr/>
        <p:txBody>
          <a:bodyPr rtlCol="0"/>
          <a:lstStyle/>
          <a:p>
            <a:fld id="{601F0230-0F3F-44DD-9570-0A1758421553}" type="slidenum">
              <a:rPr lang="fr-FR" smtClean="0"/>
              <a:pPr/>
              <a:t>‹N°›</a:t>
            </a:fld>
            <a:endParaRPr lang="fr-FR"/>
          </a:p>
        </p:txBody>
      </p:sp>
      <p:sp>
        <p:nvSpPr>
          <p:cNvPr id="8" name="Espace réservé du pied de page 7"/>
          <p:cNvSpPr>
            <a:spLocks noGrp="1"/>
          </p:cNvSpPr>
          <p:nvPr>
            <p:ph type="ftr" sz="quarter" idx="12"/>
          </p:nvPr>
        </p:nvSpPr>
        <p:spPr/>
        <p:txBody>
          <a:bodyPr rtlCol="0"/>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C99A8D9-9902-4B5A-971D-5BA956200A0D}" type="datetimeFigureOut">
              <a:rPr lang="fr-FR" smtClean="0"/>
              <a:pPr/>
              <a:t>12/02/2012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01F0230-0F3F-44DD-9570-0A1758421553}"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1"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1C99A8D9-9902-4B5A-971D-5BA956200A0D}" type="datetimeFigureOut">
              <a:rPr lang="fr-FR" smtClean="0"/>
              <a:pPr/>
              <a:t>12/02/2012</a:t>
            </a:fld>
            <a:endParaRPr lang="fr-FR"/>
          </a:p>
        </p:txBody>
      </p:sp>
      <p:sp>
        <p:nvSpPr>
          <p:cNvPr id="22" name="Espace réservé du numéro de diapositive 21"/>
          <p:cNvSpPr>
            <a:spLocks noGrp="1"/>
          </p:cNvSpPr>
          <p:nvPr>
            <p:ph type="sldNum" sz="quarter" idx="15"/>
          </p:nvPr>
        </p:nvSpPr>
        <p:spPr/>
        <p:txBody>
          <a:bodyPr rtlCol="0"/>
          <a:lstStyle/>
          <a:p>
            <a:fld id="{601F0230-0F3F-44DD-9570-0A1758421553}" type="slidenum">
              <a:rPr lang="fr-FR" smtClean="0"/>
              <a:pPr/>
              <a:t>‹N°›</a:t>
            </a:fld>
            <a:endParaRPr lang="fr-FR"/>
          </a:p>
        </p:txBody>
      </p:sp>
      <p:sp>
        <p:nvSpPr>
          <p:cNvPr id="23" name="Espace réservé du pied de page 22"/>
          <p:cNvSpPr>
            <a:spLocks noGrp="1"/>
          </p:cNvSpPr>
          <p:nvPr>
            <p:ph type="ftr" sz="quarter" idx="16"/>
          </p:nvPr>
        </p:nvSpPr>
        <p:spPr/>
        <p:txBody>
          <a:bodyPr rtlCol="0"/>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9"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1C99A8D9-9902-4B5A-971D-5BA956200A0D}" type="datetimeFigureOut">
              <a:rPr lang="fr-FR" smtClean="0"/>
              <a:pPr/>
              <a:t>12/02/2012</a:t>
            </a:fld>
            <a:endParaRPr lang="fr-FR"/>
          </a:p>
        </p:txBody>
      </p:sp>
      <p:sp>
        <p:nvSpPr>
          <p:cNvPr id="18" name="Espace réservé du numéro de diapositive 17"/>
          <p:cNvSpPr>
            <a:spLocks noGrp="1"/>
          </p:cNvSpPr>
          <p:nvPr>
            <p:ph type="sldNum" sz="quarter" idx="11"/>
          </p:nvPr>
        </p:nvSpPr>
        <p:spPr/>
        <p:txBody>
          <a:bodyPr rtlCol="0"/>
          <a:lstStyle/>
          <a:p>
            <a:fld id="{601F0230-0F3F-44DD-9570-0A1758421553}" type="slidenum">
              <a:rPr lang="fr-FR" smtClean="0"/>
              <a:pPr/>
              <a:t>‹N°›</a:t>
            </a:fld>
            <a:endParaRPr lang="fr-FR"/>
          </a:p>
        </p:txBody>
      </p:sp>
      <p:sp>
        <p:nvSpPr>
          <p:cNvPr id="21" name="Espace réservé du pied de page 20"/>
          <p:cNvSpPr>
            <a:spLocks noGrp="1"/>
          </p:cNvSpPr>
          <p:nvPr>
            <p:ph type="ftr" sz="quarter" idx="12"/>
          </p:nvPr>
        </p:nvSpPr>
        <p:spPr/>
        <p:txBody>
          <a:bodyPr rtlCol="0"/>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C99A8D9-9902-4B5A-971D-5BA956200A0D}" type="datetimeFigureOut">
              <a:rPr lang="fr-FR" smtClean="0"/>
              <a:pPr/>
              <a:t>12/02/2012</a:t>
            </a:fld>
            <a:endParaRPr lang="fr-FR"/>
          </a:p>
        </p:txBody>
      </p:sp>
      <p:sp>
        <p:nvSpPr>
          <p:cNvPr id="3" name="Espace réservé du pied de page 2"/>
          <p:cNvSpPr>
            <a:spLocks noGrp="1"/>
          </p:cNvSpPr>
          <p:nvPr>
            <p:ph type="ftr" sz="quarter" idx="3"/>
          </p:nvPr>
        </p:nvSpPr>
        <p:spPr>
          <a:xfrm rot="5400000">
            <a:off x="6990187"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01F0230-0F3F-44DD-9570-0A1758421553}"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cid:3406011929_526013" TargetMode="Externa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diagramLayout" Target="../diagrams/layout2.xml"/><Relationship Id="rId7" Type="http://schemas.openxmlformats.org/officeDocument/2006/relationships/image" Target="../media/image4.jpe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 Id="rId9"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mailto:c.maire@bry94.fr" TargetMode="External"/><Relationship Id="rId3" Type="http://schemas.openxmlformats.org/officeDocument/2006/relationships/hyperlink" Target="mailto:hervekarleskind@free.fr" TargetMode="External"/><Relationship Id="rId7" Type="http://schemas.openxmlformats.org/officeDocument/2006/relationships/hyperlink" Target="mailto:mon.pat.roussel@orange.fr" TargetMode="External"/><Relationship Id="rId2" Type="http://schemas.openxmlformats.org/officeDocument/2006/relationships/hyperlink" Target="mailto:evelyne@revellat.com" TargetMode="External"/><Relationship Id="rId1" Type="http://schemas.openxmlformats.org/officeDocument/2006/relationships/slideLayout" Target="../slideLayouts/slideLayout2.xml"/><Relationship Id="rId6" Type="http://schemas.openxmlformats.org/officeDocument/2006/relationships/hyperlink" Target="mailto:aletondel@numericable.fr" TargetMode="External"/><Relationship Id="rId5" Type="http://schemas.openxmlformats.org/officeDocument/2006/relationships/hyperlink" Target="mailto:miglioreannie@aol.com" TargetMode="External"/><Relationship Id="rId4" Type="http://schemas.openxmlformats.org/officeDocument/2006/relationships/hyperlink" Target="mailto:legatchris@hotmail.com" TargetMode="External"/><Relationship Id="rId9"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5"/>
          <p:cNvSpPr txBox="1">
            <a:spLocks noGrp="1" noChangeArrowheads="1"/>
          </p:cNvSpPr>
          <p:nvPr>
            <p:ph type="subTitle" idx="1"/>
          </p:nvPr>
        </p:nvSpPr>
        <p:spPr bwMode="auto">
          <a:xfrm>
            <a:off x="6156176" y="4884836"/>
            <a:ext cx="2376264" cy="2000548"/>
          </a:xfrm>
          <a:prstGeom prst="rect">
            <a:avLst/>
          </a:prstGeom>
          <a:noFill/>
          <a:ln w="9525">
            <a:noFill/>
            <a:miter lim="800000"/>
            <a:headEnd/>
            <a:tailEnd/>
          </a:ln>
          <a:effectLst/>
        </p:spPr>
        <p:txBody>
          <a:bodyPr wrap="square">
            <a:spAutoFit/>
          </a:bodyPr>
          <a:lstStyle/>
          <a:p>
            <a:pPr algn="ctr"/>
            <a:endParaRPr lang="fr-FR" sz="1200" b="1" dirty="0">
              <a:solidFill>
                <a:schemeClr val="accent1">
                  <a:lumMod val="75000"/>
                </a:schemeClr>
              </a:solidFill>
              <a:latin typeface="+mj-lt"/>
            </a:endParaRPr>
          </a:p>
          <a:p>
            <a:pPr algn="r"/>
            <a:r>
              <a:rPr lang="fr-FR" sz="1100" b="0" dirty="0" smtClean="0">
                <a:solidFill>
                  <a:schemeClr val="accent1">
                    <a:lumMod val="75000"/>
                  </a:schemeClr>
                </a:solidFill>
                <a:latin typeface="+mj-lt"/>
              </a:rPr>
              <a:t>Hôtel </a:t>
            </a:r>
            <a:r>
              <a:rPr lang="fr-FR" sz="1100" b="0" dirty="0">
                <a:solidFill>
                  <a:schemeClr val="accent1">
                    <a:lumMod val="75000"/>
                  </a:schemeClr>
                </a:solidFill>
                <a:latin typeface="+mj-lt"/>
              </a:rPr>
              <a:t>de </a:t>
            </a:r>
            <a:r>
              <a:rPr lang="fr-FR" sz="1100" b="0" dirty="0" smtClean="0">
                <a:solidFill>
                  <a:schemeClr val="accent1">
                    <a:lumMod val="75000"/>
                  </a:schemeClr>
                </a:solidFill>
                <a:latin typeface="+mj-lt"/>
              </a:rPr>
              <a:t>Ville</a:t>
            </a:r>
            <a:endParaRPr lang="fr-FR" sz="1100" b="0" dirty="0">
              <a:solidFill>
                <a:schemeClr val="accent1">
                  <a:lumMod val="75000"/>
                </a:schemeClr>
              </a:solidFill>
              <a:latin typeface="+mj-lt"/>
            </a:endParaRPr>
          </a:p>
          <a:p>
            <a:pPr algn="r"/>
            <a:r>
              <a:rPr lang="fr-FR" sz="1100" b="0" dirty="0">
                <a:solidFill>
                  <a:schemeClr val="accent1">
                    <a:lumMod val="75000"/>
                  </a:schemeClr>
                </a:solidFill>
                <a:latin typeface="+mj-lt"/>
              </a:rPr>
              <a:t>1 Grande Rue Charles De Gaulle </a:t>
            </a:r>
          </a:p>
          <a:p>
            <a:pPr algn="r"/>
            <a:r>
              <a:rPr lang="fr-FR" sz="1100" b="0" dirty="0" smtClean="0">
                <a:solidFill>
                  <a:schemeClr val="accent1">
                    <a:lumMod val="75000"/>
                  </a:schemeClr>
                </a:solidFill>
                <a:latin typeface="+mj-lt"/>
              </a:rPr>
              <a:t>94360 </a:t>
            </a:r>
            <a:r>
              <a:rPr lang="fr-FR" sz="1100" b="0" dirty="0">
                <a:solidFill>
                  <a:schemeClr val="accent1">
                    <a:lumMod val="75000"/>
                  </a:schemeClr>
                </a:solidFill>
                <a:latin typeface="+mj-lt"/>
              </a:rPr>
              <a:t>Bry-sur-Marne</a:t>
            </a:r>
          </a:p>
          <a:p>
            <a:pPr algn="r"/>
            <a:r>
              <a:rPr lang="fr-FR" sz="1100" b="0" dirty="0">
                <a:solidFill>
                  <a:schemeClr val="accent1">
                    <a:lumMod val="75000"/>
                  </a:schemeClr>
                </a:solidFill>
                <a:latin typeface="+mj-lt"/>
              </a:rPr>
              <a:t>Tél. </a:t>
            </a:r>
            <a:r>
              <a:rPr lang="fr-FR" sz="1100" b="0" dirty="0" smtClean="0">
                <a:solidFill>
                  <a:schemeClr val="accent1">
                    <a:lumMod val="75000"/>
                  </a:schemeClr>
                </a:solidFill>
                <a:latin typeface="+mj-lt"/>
              </a:rPr>
              <a:t>01.45.16.68.41</a:t>
            </a:r>
          </a:p>
          <a:p>
            <a:pPr algn="r"/>
            <a:r>
              <a:rPr lang="fr-FR" sz="1100" b="0" dirty="0" smtClean="0">
                <a:solidFill>
                  <a:schemeClr val="accent1">
                    <a:lumMod val="75000"/>
                  </a:schemeClr>
                </a:solidFill>
                <a:latin typeface="+mj-lt"/>
              </a:rPr>
              <a:t>Fax 01.45.16.68.48</a:t>
            </a:r>
          </a:p>
          <a:p>
            <a:pPr algn="r"/>
            <a:r>
              <a:rPr lang="fr-FR" sz="1100" b="0" dirty="0" smtClean="0">
                <a:solidFill>
                  <a:schemeClr val="accent1">
                    <a:lumMod val="75000"/>
                  </a:schemeClr>
                </a:solidFill>
                <a:latin typeface="+mj-lt"/>
              </a:rPr>
              <a:t>Email : evelyne@revellat.com</a:t>
            </a:r>
          </a:p>
          <a:p>
            <a:pPr algn="r"/>
            <a:r>
              <a:rPr lang="fr-FR" sz="1100" b="0" dirty="0" smtClean="0">
                <a:solidFill>
                  <a:schemeClr val="accent1">
                    <a:lumMod val="75000"/>
                  </a:schemeClr>
                </a:solidFill>
                <a:latin typeface="+mj-lt"/>
              </a:rPr>
              <a:t>  </a:t>
            </a:r>
            <a:endParaRPr lang="fr-FR" sz="1100" b="0" dirty="0">
              <a:solidFill>
                <a:schemeClr val="accent1">
                  <a:lumMod val="75000"/>
                </a:schemeClr>
              </a:solidFill>
              <a:latin typeface="+mj-lt"/>
            </a:endParaRPr>
          </a:p>
        </p:txBody>
      </p:sp>
      <p:sp>
        <p:nvSpPr>
          <p:cNvPr id="7" name="ZoneTexte 6"/>
          <p:cNvSpPr txBox="1"/>
          <p:nvPr/>
        </p:nvSpPr>
        <p:spPr>
          <a:xfrm>
            <a:off x="6588224" y="548681"/>
            <a:ext cx="1953464" cy="461665"/>
          </a:xfrm>
          <a:prstGeom prst="rect">
            <a:avLst/>
          </a:prstGeom>
          <a:noFill/>
        </p:spPr>
        <p:txBody>
          <a:bodyPr wrap="square" rtlCol="0">
            <a:spAutoFit/>
          </a:bodyPr>
          <a:lstStyle/>
          <a:p>
            <a:pPr algn="r"/>
            <a:r>
              <a:rPr lang="fr-FR" sz="1200" dirty="0" smtClean="0">
                <a:solidFill>
                  <a:schemeClr val="accent1">
                    <a:lumMod val="75000"/>
                  </a:schemeClr>
                </a:solidFill>
              </a:rPr>
              <a:t>Créée en 2002</a:t>
            </a:r>
          </a:p>
          <a:p>
            <a:pPr algn="r"/>
            <a:r>
              <a:rPr lang="fr-FR" sz="1200" dirty="0" smtClean="0">
                <a:solidFill>
                  <a:schemeClr val="accent1">
                    <a:lumMod val="75000"/>
                  </a:schemeClr>
                </a:solidFill>
              </a:rPr>
              <a:t>50 adhérents</a:t>
            </a:r>
            <a:endParaRPr lang="fr-FR" sz="1200" dirty="0">
              <a:solidFill>
                <a:schemeClr val="accent1">
                  <a:lumMod val="75000"/>
                </a:schemeClr>
              </a:solidFill>
            </a:endParaRPr>
          </a:p>
        </p:txBody>
      </p:sp>
      <p:sp>
        <p:nvSpPr>
          <p:cNvPr id="3" name="ZoneTexte 2"/>
          <p:cNvSpPr txBox="1"/>
          <p:nvPr/>
        </p:nvSpPr>
        <p:spPr>
          <a:xfrm>
            <a:off x="3779912" y="3068960"/>
            <a:ext cx="2592288" cy="830997"/>
          </a:xfrm>
          <a:prstGeom prst="rect">
            <a:avLst/>
          </a:prstGeom>
          <a:noFill/>
        </p:spPr>
        <p:txBody>
          <a:bodyPr wrap="square" rtlCol="0">
            <a:spAutoFit/>
          </a:bodyPr>
          <a:lstStyle/>
          <a:p>
            <a:pPr algn="ctr"/>
            <a:r>
              <a:rPr lang="fr-FR" sz="1600" b="1" dirty="0" smtClean="0">
                <a:solidFill>
                  <a:schemeClr val="accent1">
                    <a:lumMod val="50000"/>
                  </a:schemeClr>
                </a:solidFill>
              </a:rPr>
              <a:t>Bry-Entreprises</a:t>
            </a:r>
            <a:endParaRPr lang="fr-FR" sz="1600" dirty="0" smtClean="0">
              <a:solidFill>
                <a:schemeClr val="accent1">
                  <a:lumMod val="50000"/>
                </a:schemeClr>
              </a:solidFill>
            </a:endParaRPr>
          </a:p>
          <a:p>
            <a:pPr algn="ctr"/>
            <a:r>
              <a:rPr lang="fr-FR" sz="1600" i="1" dirty="0" smtClean="0">
                <a:solidFill>
                  <a:schemeClr val="accent1">
                    <a:lumMod val="50000"/>
                  </a:schemeClr>
                </a:solidFill>
              </a:rPr>
              <a:t>Bry-Champigny-Villiers sur Marne</a:t>
            </a:r>
            <a:endParaRPr lang="fr-FR" sz="1600" dirty="0">
              <a:solidFill>
                <a:schemeClr val="accent1">
                  <a:lumMod val="50000"/>
                </a:schemeClr>
              </a:solidFill>
            </a:endParaRPr>
          </a:p>
        </p:txBody>
      </p:sp>
      <p:cxnSp>
        <p:nvCxnSpPr>
          <p:cNvPr id="11" name="Connecteur droit 10"/>
          <p:cNvCxnSpPr/>
          <p:nvPr/>
        </p:nvCxnSpPr>
        <p:spPr>
          <a:xfrm>
            <a:off x="8541688" y="0"/>
            <a:ext cx="0" cy="1484784"/>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8548207" y="4509120"/>
            <a:ext cx="0" cy="2348880"/>
          </a:xfrm>
          <a:prstGeom prst="line">
            <a:avLst/>
          </a:prstGeom>
        </p:spPr>
        <p:style>
          <a:lnRef idx="1">
            <a:schemeClr val="accent1"/>
          </a:lnRef>
          <a:fillRef idx="0">
            <a:schemeClr val="accent1"/>
          </a:fillRef>
          <a:effectRef idx="0">
            <a:schemeClr val="accent1"/>
          </a:effectRef>
          <a:fontRef idx="minor">
            <a:schemeClr val="tx1"/>
          </a:fontRef>
        </p:style>
      </p:cxnSp>
      <p:pic>
        <p:nvPicPr>
          <p:cNvPr id="10" name="Image 9" descr="cid:3406011929_526013"/>
          <p:cNvPicPr/>
          <p:nvPr/>
        </p:nvPicPr>
        <p:blipFill>
          <a:blip r:embed="rId2" r:link="rId3" cstate="print"/>
          <a:srcRect/>
          <a:stretch>
            <a:fillRect/>
          </a:stretch>
        </p:blipFill>
        <p:spPr bwMode="auto">
          <a:xfrm>
            <a:off x="2411760" y="5085184"/>
            <a:ext cx="792088" cy="720080"/>
          </a:xfrm>
          <a:prstGeom prst="rect">
            <a:avLst/>
          </a:prstGeom>
          <a:noFill/>
          <a:ln w="9525">
            <a:noFill/>
            <a:miter lim="800000"/>
            <a:headEnd/>
            <a:tailEnd/>
          </a:ln>
        </p:spPr>
      </p:pic>
      <p:pic>
        <p:nvPicPr>
          <p:cNvPr id="12" name="Image 11" descr="C:\Documents and Settings\Christine\Mes documents\Documents CL 2011\AEB\Logo bry_entreprises3_bd.jpg"/>
          <p:cNvPicPr/>
          <p:nvPr/>
        </p:nvPicPr>
        <p:blipFill>
          <a:blip r:embed="rId4" cstate="print"/>
          <a:srcRect/>
          <a:stretch>
            <a:fillRect/>
          </a:stretch>
        </p:blipFill>
        <p:spPr bwMode="auto">
          <a:xfrm>
            <a:off x="3995936" y="1052736"/>
            <a:ext cx="2304256" cy="1944216"/>
          </a:xfrm>
          <a:prstGeom prst="rect">
            <a:avLst/>
          </a:prstGeom>
          <a:noFill/>
          <a:ln w="9525">
            <a:noFill/>
            <a:miter lim="800000"/>
            <a:headEnd/>
            <a:tailEnd/>
          </a:ln>
        </p:spPr>
      </p:pic>
      <p:sp>
        <p:nvSpPr>
          <p:cNvPr id="14" name="ZoneTexte 13"/>
          <p:cNvSpPr txBox="1"/>
          <p:nvPr/>
        </p:nvSpPr>
        <p:spPr>
          <a:xfrm>
            <a:off x="2195736" y="5951021"/>
            <a:ext cx="3312368" cy="646331"/>
          </a:xfrm>
          <a:prstGeom prst="rect">
            <a:avLst/>
          </a:prstGeom>
          <a:noFill/>
        </p:spPr>
        <p:txBody>
          <a:bodyPr wrap="square" rtlCol="0">
            <a:spAutoFit/>
          </a:bodyPr>
          <a:lstStyle/>
          <a:p>
            <a:r>
              <a:rPr lang="fr-FR" sz="1200" dirty="0" smtClean="0">
                <a:solidFill>
                  <a:schemeClr val="accent1">
                    <a:lumMod val="75000"/>
                  </a:schemeClr>
                </a:solidFill>
                <a:latin typeface="Calibri" pitchFamily="34" charset="0"/>
                <a:cs typeface="Calibri" pitchFamily="34" charset="0"/>
              </a:rPr>
              <a:t> </a:t>
            </a:r>
            <a:r>
              <a:rPr lang="fr-FR" sz="1200" b="1" dirty="0" smtClean="0">
                <a:solidFill>
                  <a:schemeClr val="accent1">
                    <a:lumMod val="75000"/>
                  </a:schemeClr>
                </a:solidFill>
                <a:latin typeface="Calibri" pitchFamily="34" charset="0"/>
                <a:cs typeface="Calibri" pitchFamily="34" charset="0"/>
              </a:rPr>
              <a:t>Partenaires :</a:t>
            </a:r>
            <a:r>
              <a:rPr lang="fr-FR" sz="1200" dirty="0" smtClean="0">
                <a:solidFill>
                  <a:schemeClr val="accent1">
                    <a:lumMod val="75000"/>
                  </a:schemeClr>
                </a:solidFill>
                <a:latin typeface="Calibri" pitchFamily="34" charset="0"/>
                <a:cs typeface="Calibri" pitchFamily="34" charset="0"/>
              </a:rPr>
              <a:t> Maire de Bry sur Marne,</a:t>
            </a:r>
          </a:p>
          <a:p>
            <a:r>
              <a:rPr lang="fr-FR" sz="1200" dirty="0" smtClean="0">
                <a:solidFill>
                  <a:schemeClr val="accent1">
                    <a:lumMod val="75000"/>
                  </a:schemeClr>
                </a:solidFill>
                <a:latin typeface="Calibri" pitchFamily="34" charset="0"/>
                <a:cs typeface="Calibri" pitchFamily="34" charset="0"/>
              </a:rPr>
              <a:t> 12 Clubs d'Entrepreneurs de l'Est Parisien, </a:t>
            </a:r>
          </a:p>
          <a:p>
            <a:r>
              <a:rPr lang="fr-FR" sz="1200" dirty="0" smtClean="0">
                <a:solidFill>
                  <a:schemeClr val="accent1">
                    <a:lumMod val="75000"/>
                  </a:schemeClr>
                </a:solidFill>
                <a:latin typeface="Calibri" pitchFamily="34" charset="0"/>
                <a:cs typeface="Calibri" pitchFamily="34" charset="0"/>
              </a:rPr>
              <a:t>Espace Emploi, CCIP,CMA, CGPME</a:t>
            </a:r>
            <a:endParaRPr lang="fr-FR" sz="1200" dirty="0">
              <a:solidFill>
                <a:schemeClr val="accent1">
                  <a:lumMod val="75000"/>
                </a:schemeClr>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Connecteur droit 10"/>
          <p:cNvCxnSpPr/>
          <p:nvPr/>
        </p:nvCxnSpPr>
        <p:spPr>
          <a:xfrm>
            <a:off x="8541688" y="0"/>
            <a:ext cx="0" cy="1484784"/>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8548207" y="4509120"/>
            <a:ext cx="0" cy="2348880"/>
          </a:xfrm>
          <a:prstGeom prst="line">
            <a:avLst/>
          </a:prstGeom>
        </p:spPr>
        <p:style>
          <a:lnRef idx="1">
            <a:schemeClr val="accent1"/>
          </a:lnRef>
          <a:fillRef idx="0">
            <a:schemeClr val="accent1"/>
          </a:fillRef>
          <a:effectRef idx="0">
            <a:schemeClr val="accent1"/>
          </a:effectRef>
          <a:fontRef idx="minor">
            <a:schemeClr val="tx1"/>
          </a:fontRef>
        </p:style>
      </p:cxnSp>
      <p:pic>
        <p:nvPicPr>
          <p:cNvPr id="12" name="Image 11" descr="C:\Documents and Settings\Christine\Mes documents\Documents CL 2011\AEB\Logo bry_entreprises3_bd.jpg"/>
          <p:cNvPicPr/>
          <p:nvPr/>
        </p:nvPicPr>
        <p:blipFill>
          <a:blip r:embed="rId2" cstate="print"/>
          <a:srcRect/>
          <a:stretch>
            <a:fillRect/>
          </a:stretch>
        </p:blipFill>
        <p:spPr bwMode="auto">
          <a:xfrm>
            <a:off x="7524328" y="5949280"/>
            <a:ext cx="1043608" cy="908720"/>
          </a:xfrm>
          <a:prstGeom prst="rect">
            <a:avLst/>
          </a:prstGeom>
          <a:noFill/>
          <a:ln w="9525">
            <a:noFill/>
            <a:miter lim="800000"/>
            <a:headEnd/>
            <a:tailEnd/>
          </a:ln>
        </p:spPr>
      </p:pic>
      <p:sp>
        <p:nvSpPr>
          <p:cNvPr id="15" name="ZoneTexte 14"/>
          <p:cNvSpPr txBox="1"/>
          <p:nvPr/>
        </p:nvSpPr>
        <p:spPr>
          <a:xfrm>
            <a:off x="2051720" y="2492896"/>
            <a:ext cx="184731" cy="369332"/>
          </a:xfrm>
          <a:prstGeom prst="rect">
            <a:avLst/>
          </a:prstGeom>
          <a:noFill/>
        </p:spPr>
        <p:txBody>
          <a:bodyPr wrap="none" rtlCol="0">
            <a:spAutoFit/>
          </a:bodyPr>
          <a:lstStyle/>
          <a:p>
            <a:endParaRPr lang="fr-FR" dirty="0"/>
          </a:p>
        </p:txBody>
      </p:sp>
      <p:sp>
        <p:nvSpPr>
          <p:cNvPr id="16" name="ZoneTexte 15"/>
          <p:cNvSpPr txBox="1"/>
          <p:nvPr/>
        </p:nvSpPr>
        <p:spPr>
          <a:xfrm>
            <a:off x="2267744" y="1196752"/>
            <a:ext cx="5904657" cy="5247590"/>
          </a:xfrm>
          <a:prstGeom prst="rect">
            <a:avLst/>
          </a:prstGeom>
          <a:noFill/>
        </p:spPr>
        <p:txBody>
          <a:bodyPr wrap="square" rtlCol="0">
            <a:spAutoFit/>
          </a:bodyPr>
          <a:lstStyle/>
          <a:p>
            <a:pPr algn="just"/>
            <a:r>
              <a:rPr lang="fr-FR" b="1" dirty="0" smtClean="0">
                <a:solidFill>
                  <a:schemeClr val="tx2"/>
                </a:solidFill>
                <a:latin typeface="Calibri" pitchFamily="34" charset="0"/>
                <a:cs typeface="Calibri" pitchFamily="34" charset="0"/>
              </a:rPr>
              <a:t>Entreprendre est une aventure de vie. Espoir, idée, enthousiasme, difficultés, concrétisation, développement, innovation…Un vocabulaire propre à tout entrepreneur. Dans un monde où tout va toujours plus vite, où la dimension de marché ne se limite plus aux frontières d’un région ou d’un état, la mise en commun des connaissances, expériences et expertises est un atout indéniable.  </a:t>
            </a:r>
          </a:p>
          <a:p>
            <a:pPr algn="just"/>
            <a:endParaRPr lang="fr-FR" b="1" dirty="0" smtClean="0">
              <a:solidFill>
                <a:schemeClr val="tx2"/>
              </a:solidFill>
              <a:latin typeface="Calibri" pitchFamily="34" charset="0"/>
              <a:cs typeface="Calibri" pitchFamily="34" charset="0"/>
            </a:endParaRPr>
          </a:p>
          <a:p>
            <a:pPr algn="just"/>
            <a:r>
              <a:rPr lang="fr-FR" b="1" dirty="0" smtClean="0">
                <a:solidFill>
                  <a:schemeClr val="tx2"/>
                </a:solidFill>
                <a:latin typeface="Calibri" pitchFamily="34" charset="0"/>
                <a:cs typeface="Calibri" pitchFamily="34" charset="0"/>
              </a:rPr>
              <a:t>Notre objectif est donc multiples:</a:t>
            </a:r>
          </a:p>
          <a:p>
            <a:pPr algn="just">
              <a:buFont typeface="Wingdings" pitchFamily="2" charset="2"/>
              <a:buChar char="Ø"/>
            </a:pPr>
            <a:endParaRPr lang="fr-FR" b="1" dirty="0" smtClean="0">
              <a:solidFill>
                <a:schemeClr val="tx2"/>
              </a:solidFill>
              <a:latin typeface="Calibri" pitchFamily="34" charset="0"/>
              <a:cs typeface="Calibri" pitchFamily="34" charset="0"/>
            </a:endParaRPr>
          </a:p>
          <a:p>
            <a:pPr algn="just">
              <a:buFont typeface="Wingdings" pitchFamily="2" charset="2"/>
              <a:buChar char="Ø"/>
            </a:pPr>
            <a:r>
              <a:rPr lang="fr-FR" b="1" dirty="0" smtClean="0">
                <a:solidFill>
                  <a:schemeClr val="tx2"/>
                </a:solidFill>
                <a:latin typeface="Calibri" pitchFamily="34" charset="0"/>
                <a:cs typeface="Calibri" pitchFamily="34" charset="0"/>
              </a:rPr>
              <a:t> l’</a:t>
            </a:r>
            <a:r>
              <a:rPr lang="fr-FR" b="1" dirty="0" err="1" smtClean="0">
                <a:solidFill>
                  <a:schemeClr val="tx2"/>
                </a:solidFill>
                <a:latin typeface="Calibri" pitchFamily="34" charset="0"/>
                <a:cs typeface="Calibri" pitchFamily="34" charset="0"/>
              </a:rPr>
              <a:t>entrepreunariat</a:t>
            </a:r>
            <a:r>
              <a:rPr lang="fr-FR" b="1" dirty="0" smtClean="0">
                <a:solidFill>
                  <a:schemeClr val="tx2"/>
                </a:solidFill>
                <a:latin typeface="Calibri" pitchFamily="34" charset="0"/>
                <a:cs typeface="Calibri" pitchFamily="34" charset="0"/>
              </a:rPr>
              <a:t> ne doit plus être synonyme d’isolement mais un projet à plusieurs dans un environnement dynamique</a:t>
            </a:r>
          </a:p>
          <a:p>
            <a:pPr algn="just">
              <a:buFont typeface="Wingdings" pitchFamily="2" charset="2"/>
              <a:buChar char="Ø"/>
            </a:pPr>
            <a:r>
              <a:rPr lang="fr-FR" b="1" dirty="0" smtClean="0">
                <a:solidFill>
                  <a:schemeClr val="tx2"/>
                </a:solidFill>
                <a:latin typeface="Calibri" pitchFamily="34" charset="0"/>
                <a:cs typeface="Calibri" pitchFamily="34" charset="0"/>
              </a:rPr>
              <a:t>  Etre un relais privilégié de communication auprès des organismes publics locaux et régionaux afin de relayer les besoins des entreprises </a:t>
            </a:r>
          </a:p>
          <a:p>
            <a:pPr algn="just">
              <a:buFont typeface="Wingdings" pitchFamily="2" charset="2"/>
              <a:buChar char="Ø"/>
            </a:pPr>
            <a:r>
              <a:rPr lang="fr-FR" b="1" dirty="0" smtClean="0">
                <a:solidFill>
                  <a:schemeClr val="tx2"/>
                </a:solidFill>
                <a:latin typeface="Calibri" pitchFamily="34" charset="0"/>
                <a:cs typeface="Calibri" pitchFamily="34" charset="0"/>
              </a:rPr>
              <a:t> Transmettre des connaissances au travers de divers évènements</a:t>
            </a:r>
          </a:p>
          <a:p>
            <a:endParaRPr lang="fr-FR" sz="1100"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me 5"/>
          <p:cNvGraphicFramePr/>
          <p:nvPr/>
        </p:nvGraphicFramePr>
        <p:xfrm>
          <a:off x="323528" y="188640"/>
          <a:ext cx="8424936" cy="6669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3" name="Groupe 2"/>
          <p:cNvGrpSpPr/>
          <p:nvPr/>
        </p:nvGrpSpPr>
        <p:grpSpPr>
          <a:xfrm>
            <a:off x="5652120" y="916275"/>
            <a:ext cx="3096344" cy="1144573"/>
            <a:chOff x="5904647" y="2664292"/>
            <a:chExt cx="2152700" cy="1144573"/>
          </a:xfrm>
        </p:grpSpPr>
        <p:sp>
          <p:nvSpPr>
            <p:cNvPr id="4" name="Ellipse 3"/>
            <p:cNvSpPr/>
            <p:nvPr/>
          </p:nvSpPr>
          <p:spPr>
            <a:xfrm>
              <a:off x="5904647" y="2664292"/>
              <a:ext cx="2152700" cy="1144573"/>
            </a:xfrm>
            <a:prstGeom prst="ellipse">
              <a:avLst/>
            </a:pr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5" name="Ellipse 4"/>
            <p:cNvSpPr/>
            <p:nvPr/>
          </p:nvSpPr>
          <p:spPr>
            <a:xfrm>
              <a:off x="6219903" y="2831911"/>
              <a:ext cx="1522188" cy="809335"/>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17780" tIns="17780" rIns="17780" bIns="17780" numCol="1" spcCol="1270" anchor="ctr" anchorCtr="0">
              <a:noAutofit/>
            </a:bodyPr>
            <a:lstStyle/>
            <a:p>
              <a:pPr lvl="0" algn="ctr"/>
              <a:r>
                <a:rPr lang="fr-FR" sz="1400" b="1" dirty="0" smtClean="0">
                  <a:solidFill>
                    <a:schemeClr val="bg2">
                      <a:lumMod val="25000"/>
                    </a:schemeClr>
                  </a:solidFill>
                </a:rPr>
                <a:t>Commerce, Artisanat, TPE/PME, Prof. libérales: Stéphane Bouzerand, Chantal Maire</a:t>
              </a:r>
            </a:p>
          </p:txBody>
        </p:sp>
      </p:grpSp>
      <p:grpSp>
        <p:nvGrpSpPr>
          <p:cNvPr id="7" name="Groupe 6"/>
          <p:cNvGrpSpPr/>
          <p:nvPr/>
        </p:nvGrpSpPr>
        <p:grpSpPr>
          <a:xfrm>
            <a:off x="467544" y="836712"/>
            <a:ext cx="2736304" cy="1144573"/>
            <a:chOff x="5904647" y="2664292"/>
            <a:chExt cx="2152700" cy="1144573"/>
          </a:xfrm>
        </p:grpSpPr>
        <p:sp>
          <p:nvSpPr>
            <p:cNvPr id="8" name="Ellipse 7"/>
            <p:cNvSpPr/>
            <p:nvPr/>
          </p:nvSpPr>
          <p:spPr>
            <a:xfrm>
              <a:off x="5904647" y="2664292"/>
              <a:ext cx="2152700" cy="1144573"/>
            </a:xfrm>
            <a:prstGeom prst="ellipse">
              <a:avLst/>
            </a:pr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9" name="Ellipse 4"/>
            <p:cNvSpPr/>
            <p:nvPr/>
          </p:nvSpPr>
          <p:spPr>
            <a:xfrm>
              <a:off x="6084159" y="2831911"/>
              <a:ext cx="1800200" cy="809335"/>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17780" tIns="17780" rIns="17780" bIns="17780" numCol="1" spcCol="1270" anchor="ctr" anchorCtr="0">
              <a:noAutofit/>
            </a:bodyPr>
            <a:lstStyle/>
            <a:p>
              <a:pPr lvl="0" algn="ctr"/>
              <a:r>
                <a:rPr lang="fr-FR" sz="1400" b="1" dirty="0" smtClean="0">
                  <a:solidFill>
                    <a:schemeClr val="bg2">
                      <a:lumMod val="25000"/>
                    </a:schemeClr>
                  </a:solidFill>
                </a:rPr>
                <a:t>Espace Emploi: </a:t>
              </a:r>
              <a:endParaRPr lang="fr-FR" sz="1400" b="1" dirty="0" smtClean="0">
                <a:solidFill>
                  <a:schemeClr val="bg2">
                    <a:lumMod val="25000"/>
                  </a:schemeClr>
                </a:solidFill>
              </a:endParaRPr>
            </a:p>
            <a:p>
              <a:pPr lvl="0" algn="ctr"/>
              <a:r>
                <a:rPr lang="fr-FR" sz="1400" b="1" dirty="0" smtClean="0">
                  <a:solidFill>
                    <a:schemeClr val="bg2">
                      <a:lumMod val="25000"/>
                    </a:schemeClr>
                  </a:solidFill>
                </a:rPr>
                <a:t>Monique Roussel</a:t>
              </a:r>
              <a:r>
                <a:rPr lang="fr-FR" sz="1400" b="1" dirty="0" smtClean="0">
                  <a:solidFill>
                    <a:schemeClr val="bg2">
                      <a:lumMod val="25000"/>
                    </a:schemeClr>
                  </a:solidFill>
                </a:rPr>
                <a:t>, </a:t>
              </a:r>
              <a:endParaRPr lang="fr-FR" sz="1400" b="1" dirty="0" smtClean="0">
                <a:solidFill>
                  <a:schemeClr val="bg2">
                    <a:lumMod val="25000"/>
                  </a:schemeClr>
                </a:solidFill>
              </a:endParaRPr>
            </a:p>
            <a:p>
              <a:pPr lvl="0" algn="ctr"/>
              <a:r>
                <a:rPr lang="fr-FR" sz="1400" b="1" dirty="0" smtClean="0">
                  <a:solidFill>
                    <a:schemeClr val="bg2">
                      <a:lumMod val="25000"/>
                    </a:schemeClr>
                  </a:solidFill>
                </a:rPr>
                <a:t>Margo </a:t>
              </a:r>
              <a:r>
                <a:rPr lang="fr-FR" sz="1400" b="1" dirty="0" smtClean="0">
                  <a:solidFill>
                    <a:schemeClr val="bg2">
                      <a:lumMod val="25000"/>
                    </a:schemeClr>
                  </a:solidFill>
                </a:rPr>
                <a:t>Botta</a:t>
              </a: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Diagramme 19"/>
          <p:cNvGraphicFramePr/>
          <p:nvPr/>
        </p:nvGraphicFramePr>
        <p:xfrm>
          <a:off x="1403648" y="126876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llipse 4"/>
          <p:cNvSpPr/>
          <p:nvPr/>
        </p:nvSpPr>
        <p:spPr>
          <a:xfrm>
            <a:off x="492259" y="620688"/>
            <a:ext cx="576064" cy="57606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Espace réservé du contenu 2"/>
          <p:cNvSpPr>
            <a:spLocks noGrp="1"/>
          </p:cNvSpPr>
          <p:nvPr>
            <p:ph sz="quarter" idx="1"/>
          </p:nvPr>
        </p:nvSpPr>
        <p:spPr>
          <a:xfrm>
            <a:off x="755576" y="4725144"/>
            <a:ext cx="7704856" cy="1939426"/>
          </a:xfrm>
        </p:spPr>
        <p:txBody>
          <a:bodyPr>
            <a:noAutofit/>
          </a:bodyPr>
          <a:lstStyle/>
          <a:p>
            <a:r>
              <a:rPr lang="fr-FR" sz="1600" b="1" dirty="0" smtClean="0">
                <a:solidFill>
                  <a:schemeClr val="tx2"/>
                </a:solidFill>
              </a:rPr>
              <a:t>Renforcer </a:t>
            </a:r>
            <a:r>
              <a:rPr lang="fr-FR" sz="1600" b="1" dirty="0">
                <a:solidFill>
                  <a:schemeClr val="tx2"/>
                </a:solidFill>
              </a:rPr>
              <a:t>les liens </a:t>
            </a:r>
            <a:r>
              <a:rPr lang="fr-FR" sz="1600" b="1" dirty="0" smtClean="0">
                <a:solidFill>
                  <a:schemeClr val="tx2"/>
                </a:solidFill>
              </a:rPr>
              <a:t>entre les services </a:t>
            </a:r>
            <a:r>
              <a:rPr lang="fr-FR" sz="1600" b="1" dirty="0">
                <a:solidFill>
                  <a:schemeClr val="tx2"/>
                </a:solidFill>
              </a:rPr>
              <a:t>de la </a:t>
            </a:r>
            <a:r>
              <a:rPr lang="fr-FR" sz="1600" b="1" dirty="0" smtClean="0">
                <a:solidFill>
                  <a:schemeClr val="tx2"/>
                </a:solidFill>
              </a:rPr>
              <a:t>mairie et les entreprises</a:t>
            </a:r>
          </a:p>
          <a:p>
            <a:pPr>
              <a:buNone/>
            </a:pPr>
            <a:endParaRPr lang="fr-FR" sz="1600" b="1" dirty="0" smtClean="0">
              <a:solidFill>
                <a:schemeClr val="tx2"/>
              </a:solidFill>
            </a:endParaRPr>
          </a:p>
          <a:p>
            <a:r>
              <a:rPr lang="fr-FR" sz="1600" b="1" dirty="0" smtClean="0">
                <a:solidFill>
                  <a:schemeClr val="tx2"/>
                </a:solidFill>
              </a:rPr>
              <a:t>Présentations régulières des actions Bry-Entreprises</a:t>
            </a:r>
          </a:p>
          <a:p>
            <a:endParaRPr lang="fr-FR" sz="1600" b="1" dirty="0" smtClean="0">
              <a:solidFill>
                <a:schemeClr val="tx2"/>
              </a:solidFill>
            </a:endParaRPr>
          </a:p>
          <a:p>
            <a:r>
              <a:rPr lang="fr-FR" sz="1600" b="1" dirty="0" smtClean="0">
                <a:solidFill>
                  <a:schemeClr val="tx2"/>
                </a:solidFill>
              </a:rPr>
              <a:t>Bry-Entreprises, interlocuteur privilégiée des entrepreneurs</a:t>
            </a:r>
            <a:endParaRPr lang="fr-FR" sz="1600" b="1" dirty="0">
              <a:solidFill>
                <a:schemeClr val="tx2"/>
              </a:solidFill>
            </a:endParaRPr>
          </a:p>
        </p:txBody>
      </p:sp>
      <p:sp>
        <p:nvSpPr>
          <p:cNvPr id="6" name="Espace réservé du contenu 2"/>
          <p:cNvSpPr txBox="1">
            <a:spLocks/>
          </p:cNvSpPr>
          <p:nvPr/>
        </p:nvSpPr>
        <p:spPr>
          <a:xfrm>
            <a:off x="1115616" y="692696"/>
            <a:ext cx="7560840" cy="576064"/>
          </a:xfrm>
          <a:prstGeom prst="rect">
            <a:avLst/>
          </a:prstGeom>
        </p:spPr>
        <p:txBody>
          <a:bodyPr vert="horz">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r>
              <a:rPr lang="fr-FR" b="1" dirty="0" smtClean="0">
                <a:solidFill>
                  <a:schemeClr val="tx2"/>
                </a:solidFill>
              </a:rPr>
              <a:t>Objectif Bry-Entreprises : Partenariat / Mairie </a:t>
            </a:r>
            <a:endParaRPr lang="fr-FR" b="1" dirty="0">
              <a:solidFill>
                <a:schemeClr val="tx2"/>
              </a:solidFill>
            </a:endParaRPr>
          </a:p>
        </p:txBody>
      </p:sp>
      <p:sp>
        <p:nvSpPr>
          <p:cNvPr id="7" name="Espace réservé du contenu 2"/>
          <p:cNvSpPr txBox="1">
            <a:spLocks/>
          </p:cNvSpPr>
          <p:nvPr/>
        </p:nvSpPr>
        <p:spPr>
          <a:xfrm>
            <a:off x="593819" y="616009"/>
            <a:ext cx="351656" cy="495672"/>
          </a:xfrm>
          <a:prstGeom prst="rect">
            <a:avLst/>
          </a:prstGeom>
        </p:spPr>
        <p:txBody>
          <a:bodyPr vert="horz">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r>
              <a:rPr lang="fr-FR" sz="3200" b="1" dirty="0" smtClean="0">
                <a:solidFill>
                  <a:schemeClr val="bg1"/>
                </a:solidFill>
              </a:rPr>
              <a:t>1</a:t>
            </a:r>
            <a:endParaRPr lang="fr-FR" sz="3200" dirty="0">
              <a:solidFill>
                <a:schemeClr val="bg1"/>
              </a:solidFill>
            </a:endParaRPr>
          </a:p>
        </p:txBody>
      </p:sp>
      <p:pic>
        <p:nvPicPr>
          <p:cNvPr id="6146" name="Picture 2" descr="http://www.aroshpc.org/inclusions/getvignette.php?id=66"/>
          <p:cNvPicPr>
            <a:picLocks noChangeAspect="1" noChangeArrowheads="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1547664" y="2708920"/>
            <a:ext cx="1492849" cy="1200119"/>
          </a:xfrm>
          <a:prstGeom prst="rect">
            <a:avLst/>
          </a:prstGeom>
          <a:noFill/>
          <a:extLst>
            <a:ext uri="{909E8E84-426E-40DD-AFC4-6F175D3DCCD1}">
              <a14:hiddenFill xmlns="" xmlns:a14="http://schemas.microsoft.com/office/drawing/2010/main">
                <a:solidFill>
                  <a:srgbClr val="FFFFFF"/>
                </a:solidFill>
              </a14:hiddenFill>
            </a:ext>
          </a:extLst>
        </p:spPr>
      </p:pic>
      <p:pic>
        <p:nvPicPr>
          <p:cNvPr id="6148" name="Picture 4" descr="http://www.pferd.com/images/home_picto.jpg"/>
          <p:cNvPicPr>
            <a:picLocks noChangeAspect="1" noChangeArrowheads="1"/>
          </p:cNvPicPr>
          <p:nvPr/>
        </p:nvPicPr>
        <p:blipFill>
          <a:blip r:embed="rId8" cstate="print">
            <a:extLst>
              <a:ext uri="{28A0092B-C50C-407E-A947-70E740481C1C}">
                <a14:useLocalDpi xmlns="" xmlns:a14="http://schemas.microsoft.com/office/drawing/2010/main" val="0"/>
              </a:ext>
            </a:extLst>
          </a:blip>
          <a:srcRect/>
          <a:stretch>
            <a:fillRect/>
          </a:stretch>
        </p:blipFill>
        <p:spPr bwMode="auto">
          <a:xfrm>
            <a:off x="5868143" y="2780928"/>
            <a:ext cx="1489737" cy="1044115"/>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0" name="Groupe 9"/>
          <p:cNvGrpSpPr/>
          <p:nvPr/>
        </p:nvGrpSpPr>
        <p:grpSpPr>
          <a:xfrm>
            <a:off x="3707904" y="2636912"/>
            <a:ext cx="1584176" cy="1584176"/>
            <a:chOff x="2133547" y="3442538"/>
            <a:chExt cx="1080120" cy="1300129"/>
          </a:xfrm>
        </p:grpSpPr>
        <p:pic>
          <p:nvPicPr>
            <p:cNvPr id="17" name="Picture 2" descr="https://lh5.googleusercontent.com/Gwws52qbexvd5mTjh1txkEfStq9aqvw-C7jYixacCIqc_8GHRjNTQogARJY70ox9CikTqt_pMqKwrfb5liKfdrVStdyg_TEkqSKkOIBBp1VJSnFx2Q"/>
            <p:cNvPicPr>
              <a:picLocks noChangeAspect="1" noChangeArrowheads="1"/>
            </p:cNvPicPr>
            <p:nvPr/>
          </p:nvPicPr>
          <p:blipFill rotWithShape="1">
            <a:blip r:embed="rId9" cstate="print">
              <a:extLst>
                <a:ext uri="{28A0092B-C50C-407E-A947-70E740481C1C}">
                  <a14:useLocalDpi xmlns="" xmlns:a14="http://schemas.microsoft.com/office/drawing/2010/main" val="0"/>
                </a:ext>
              </a:extLst>
            </a:blip>
            <a:srcRect r="87144"/>
            <a:stretch/>
          </p:blipFill>
          <p:spPr bwMode="auto">
            <a:xfrm>
              <a:off x="2196979" y="3442538"/>
              <a:ext cx="820303" cy="826355"/>
            </a:xfrm>
            <a:prstGeom prst="rect">
              <a:avLst/>
            </a:prstGeom>
            <a:noFill/>
            <a:extLst>
              <a:ext uri="{909E8E84-426E-40DD-AFC4-6F175D3DCCD1}">
                <a14:hiddenFill xmlns="" xmlns:a14="http://schemas.microsoft.com/office/drawing/2010/main">
                  <a:solidFill>
                    <a:srgbClr val="FFFFFF"/>
                  </a:solidFill>
                </a14:hiddenFill>
              </a:ext>
            </a:extLst>
          </p:spPr>
        </p:pic>
        <p:sp>
          <p:nvSpPr>
            <p:cNvPr id="18" name="ZoneTexte 17"/>
            <p:cNvSpPr txBox="1"/>
            <p:nvPr/>
          </p:nvSpPr>
          <p:spPr>
            <a:xfrm>
              <a:off x="2133547" y="4332818"/>
              <a:ext cx="1080120" cy="409849"/>
            </a:xfrm>
            <a:prstGeom prst="rect">
              <a:avLst/>
            </a:prstGeom>
            <a:noFill/>
          </p:spPr>
          <p:txBody>
            <a:bodyPr wrap="square" rtlCol="0">
              <a:spAutoFit/>
            </a:bodyPr>
            <a:lstStyle/>
            <a:p>
              <a:r>
                <a:rPr lang="fr-FR" sz="1200" b="1" cap="small" dirty="0" smtClean="0">
                  <a:solidFill>
                    <a:schemeClr val="accent1">
                      <a:lumMod val="50000"/>
                    </a:schemeClr>
                  </a:solidFill>
                </a:rPr>
                <a:t>Bry-Entreprises</a:t>
              </a:r>
            </a:p>
            <a:p>
              <a:endParaRPr lang="fr-FR" sz="1200" b="1" cap="small" dirty="0"/>
            </a:p>
          </p:txBody>
        </p:sp>
      </p:grpSp>
    </p:spTree>
    <p:extLst>
      <p:ext uri="{BB962C8B-B14F-4D97-AF65-F5344CB8AC3E}">
        <p14:creationId xmlns="" xmlns:p14="http://schemas.microsoft.com/office/powerpoint/2010/main" val="10817254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llipse 4"/>
          <p:cNvSpPr/>
          <p:nvPr/>
        </p:nvSpPr>
        <p:spPr>
          <a:xfrm>
            <a:off x="492259" y="620688"/>
            <a:ext cx="576064" cy="57606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space réservé du contenu 2"/>
          <p:cNvSpPr txBox="1">
            <a:spLocks/>
          </p:cNvSpPr>
          <p:nvPr/>
        </p:nvSpPr>
        <p:spPr>
          <a:xfrm>
            <a:off x="1115616" y="692696"/>
            <a:ext cx="6984776" cy="576064"/>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endParaRPr lang="fr-FR" dirty="0">
              <a:solidFill>
                <a:schemeClr val="tx2"/>
              </a:solidFill>
            </a:endParaRPr>
          </a:p>
        </p:txBody>
      </p:sp>
      <p:sp>
        <p:nvSpPr>
          <p:cNvPr id="7" name="Espace réservé du contenu 2"/>
          <p:cNvSpPr txBox="1">
            <a:spLocks/>
          </p:cNvSpPr>
          <p:nvPr/>
        </p:nvSpPr>
        <p:spPr>
          <a:xfrm>
            <a:off x="574063" y="616009"/>
            <a:ext cx="351656" cy="495672"/>
          </a:xfrm>
          <a:prstGeom prst="rect">
            <a:avLst/>
          </a:prstGeom>
        </p:spPr>
        <p:txBody>
          <a:bodyPr vert="horz">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r>
              <a:rPr lang="fr-FR" sz="3200" b="1" dirty="0" smtClean="0">
                <a:solidFill>
                  <a:schemeClr val="bg1"/>
                </a:solidFill>
              </a:rPr>
              <a:t>2</a:t>
            </a:r>
            <a:endParaRPr lang="fr-FR" sz="3200" dirty="0">
              <a:solidFill>
                <a:schemeClr val="bg1"/>
              </a:solidFill>
            </a:endParaRPr>
          </a:p>
        </p:txBody>
      </p:sp>
      <p:sp>
        <p:nvSpPr>
          <p:cNvPr id="9" name="Espace réservé du contenu 8"/>
          <p:cNvSpPr>
            <a:spLocks noGrp="1"/>
          </p:cNvSpPr>
          <p:nvPr>
            <p:ph sz="quarter" idx="1"/>
          </p:nvPr>
        </p:nvSpPr>
        <p:spPr>
          <a:xfrm>
            <a:off x="467544" y="2276872"/>
            <a:ext cx="7704856" cy="1450758"/>
          </a:xfrm>
        </p:spPr>
        <p:txBody>
          <a:bodyPr>
            <a:noAutofit/>
          </a:bodyPr>
          <a:lstStyle/>
          <a:p>
            <a:r>
              <a:rPr lang="fr-FR" sz="1800" b="1" dirty="0" smtClean="0">
                <a:solidFill>
                  <a:schemeClr val="tx2"/>
                </a:solidFill>
              </a:rPr>
              <a:t>Installation d'un restaurant </a:t>
            </a:r>
            <a:r>
              <a:rPr lang="fr-FR" sz="1800" b="1" dirty="0" err="1" smtClean="0">
                <a:solidFill>
                  <a:schemeClr val="tx2"/>
                </a:solidFill>
              </a:rPr>
              <a:t>inter-entreprises</a:t>
            </a:r>
            <a:endParaRPr lang="fr-FR" sz="1800" b="1" dirty="0" smtClean="0">
              <a:solidFill>
                <a:schemeClr val="tx2"/>
              </a:solidFill>
            </a:endParaRPr>
          </a:p>
          <a:p>
            <a:r>
              <a:rPr lang="fr-FR" sz="1800" b="1" dirty="0" smtClean="0">
                <a:solidFill>
                  <a:schemeClr val="tx2"/>
                </a:solidFill>
              </a:rPr>
              <a:t>Création d'une salle </a:t>
            </a:r>
            <a:r>
              <a:rPr lang="fr-FR" sz="1800" b="1" dirty="0" err="1" smtClean="0">
                <a:solidFill>
                  <a:schemeClr val="tx2"/>
                </a:solidFill>
              </a:rPr>
              <a:t>multi-média</a:t>
            </a:r>
            <a:endParaRPr lang="fr-FR" sz="1800" b="1" dirty="0" smtClean="0">
              <a:solidFill>
                <a:schemeClr val="tx2"/>
              </a:solidFill>
            </a:endParaRPr>
          </a:p>
          <a:p>
            <a:r>
              <a:rPr lang="fr-FR" sz="1800" b="1" dirty="0" smtClean="0">
                <a:solidFill>
                  <a:schemeClr val="tx2"/>
                </a:solidFill>
              </a:rPr>
              <a:t>Préparer l'avenir : 2 temps forts</a:t>
            </a:r>
          </a:p>
          <a:p>
            <a:pPr lvl="1"/>
            <a:r>
              <a:rPr lang="fr-FR" sz="1800" b="1" dirty="0" smtClean="0">
                <a:solidFill>
                  <a:schemeClr val="tx2"/>
                </a:solidFill>
              </a:rPr>
              <a:t>Bry 2013</a:t>
            </a:r>
          </a:p>
          <a:p>
            <a:pPr lvl="1"/>
            <a:r>
              <a:rPr lang="fr-FR" sz="1800" b="1" dirty="0" smtClean="0">
                <a:solidFill>
                  <a:schemeClr val="tx2"/>
                </a:solidFill>
              </a:rPr>
              <a:t>Bry 2018 (métro automatique)</a:t>
            </a:r>
          </a:p>
          <a:p>
            <a:r>
              <a:rPr lang="fr-FR" sz="1800" b="1" dirty="0" smtClean="0">
                <a:solidFill>
                  <a:schemeClr val="tx2"/>
                </a:solidFill>
              </a:rPr>
              <a:t>Encourager et favoriser l’implantation de nouvelles entreprises à Bry</a:t>
            </a:r>
          </a:p>
          <a:p>
            <a:r>
              <a:rPr lang="fr-FR" sz="1800" b="1" dirty="0" smtClean="0">
                <a:solidFill>
                  <a:schemeClr val="tx2"/>
                </a:solidFill>
              </a:rPr>
              <a:t>Renforcer l'activité économique du territoire en valorisant ses atouts et les entreprises (CAREEP, Carrefour de l'emploi)</a:t>
            </a:r>
            <a:endParaRPr lang="fr-FR" sz="1800" dirty="0"/>
          </a:p>
        </p:txBody>
      </p:sp>
      <p:sp>
        <p:nvSpPr>
          <p:cNvPr id="11" name="Espace réservé du contenu 2"/>
          <p:cNvSpPr txBox="1">
            <a:spLocks/>
          </p:cNvSpPr>
          <p:nvPr/>
        </p:nvSpPr>
        <p:spPr>
          <a:xfrm>
            <a:off x="1115616" y="692696"/>
            <a:ext cx="7416824" cy="576064"/>
          </a:xfrm>
          <a:prstGeom prst="rect">
            <a:avLst/>
          </a:prstGeom>
        </p:spPr>
        <p:txBody>
          <a:bodyPr vert="horz">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r>
              <a:rPr lang="fr-FR" sz="2000" b="1" dirty="0" smtClean="0">
                <a:solidFill>
                  <a:schemeClr val="tx2"/>
                </a:solidFill>
              </a:rPr>
              <a:t>Objectifs :  Autour des besoins des entreprises et des priorités de la Mairie </a:t>
            </a:r>
            <a:endParaRPr lang="fr-FR" sz="2000" b="1" dirty="0">
              <a:solidFill>
                <a:schemeClr val="tx2"/>
              </a:solidFill>
            </a:endParaRPr>
          </a:p>
        </p:txBody>
      </p:sp>
      <p:pic>
        <p:nvPicPr>
          <p:cNvPr id="15" name="Picture 2" descr="http://www.observatoiredelafranchise.fr/V2/images/illustrations/12-01-2011/cession.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506615" y="1340768"/>
            <a:ext cx="2097833" cy="1368152"/>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4427954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llipse 4"/>
          <p:cNvSpPr/>
          <p:nvPr/>
        </p:nvSpPr>
        <p:spPr>
          <a:xfrm>
            <a:off x="492259" y="620688"/>
            <a:ext cx="576064" cy="57606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space réservé du contenu 2"/>
          <p:cNvSpPr txBox="1">
            <a:spLocks/>
          </p:cNvSpPr>
          <p:nvPr/>
        </p:nvSpPr>
        <p:spPr>
          <a:xfrm>
            <a:off x="1115616" y="692696"/>
            <a:ext cx="6984776" cy="576064"/>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endParaRPr lang="fr-FR" dirty="0">
              <a:solidFill>
                <a:schemeClr val="tx2"/>
              </a:solidFill>
            </a:endParaRPr>
          </a:p>
        </p:txBody>
      </p:sp>
      <p:sp>
        <p:nvSpPr>
          <p:cNvPr id="7" name="Espace réservé du contenu 2"/>
          <p:cNvSpPr txBox="1">
            <a:spLocks/>
          </p:cNvSpPr>
          <p:nvPr/>
        </p:nvSpPr>
        <p:spPr>
          <a:xfrm>
            <a:off x="574063" y="616009"/>
            <a:ext cx="351656" cy="495672"/>
          </a:xfrm>
          <a:prstGeom prst="rect">
            <a:avLst/>
          </a:prstGeom>
        </p:spPr>
        <p:txBody>
          <a:bodyPr vert="horz">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r>
              <a:rPr lang="fr-FR" sz="3200" b="1" dirty="0" smtClean="0">
                <a:solidFill>
                  <a:schemeClr val="bg1"/>
                </a:solidFill>
              </a:rPr>
              <a:t>3</a:t>
            </a:r>
            <a:endParaRPr lang="fr-FR" sz="3200" dirty="0">
              <a:solidFill>
                <a:schemeClr val="bg1"/>
              </a:solidFill>
            </a:endParaRPr>
          </a:p>
        </p:txBody>
      </p:sp>
      <p:sp>
        <p:nvSpPr>
          <p:cNvPr id="11" name="Espace réservé du contenu 2"/>
          <p:cNvSpPr txBox="1">
            <a:spLocks/>
          </p:cNvSpPr>
          <p:nvPr/>
        </p:nvSpPr>
        <p:spPr>
          <a:xfrm>
            <a:off x="1115616" y="692696"/>
            <a:ext cx="7416824" cy="576064"/>
          </a:xfrm>
          <a:prstGeom prst="rect">
            <a:avLst/>
          </a:prstGeom>
        </p:spPr>
        <p:txBody>
          <a:bodyPr vert="horz">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r>
              <a:rPr lang="fr-FR" sz="2000" b="1" dirty="0" smtClean="0">
                <a:solidFill>
                  <a:schemeClr val="tx2"/>
                </a:solidFill>
              </a:rPr>
              <a:t>Pérenniser les entreprises </a:t>
            </a:r>
            <a:r>
              <a:rPr lang="fr-FR" sz="2000" b="1" dirty="0" err="1" smtClean="0">
                <a:solidFill>
                  <a:schemeClr val="tx2"/>
                </a:solidFill>
              </a:rPr>
              <a:t>bryardes</a:t>
            </a:r>
            <a:r>
              <a:rPr lang="fr-FR" sz="2000" b="1" dirty="0" smtClean="0">
                <a:solidFill>
                  <a:schemeClr val="tx2"/>
                </a:solidFill>
              </a:rPr>
              <a:t> </a:t>
            </a:r>
          </a:p>
        </p:txBody>
      </p:sp>
      <p:sp>
        <p:nvSpPr>
          <p:cNvPr id="13" name="Espace réservé du contenu 2"/>
          <p:cNvSpPr txBox="1">
            <a:spLocks/>
          </p:cNvSpPr>
          <p:nvPr/>
        </p:nvSpPr>
        <p:spPr>
          <a:xfrm>
            <a:off x="1043608" y="1700808"/>
            <a:ext cx="6912768" cy="2520280"/>
          </a:xfrm>
          <a:prstGeom prst="rect">
            <a:avLst/>
          </a:prstGeom>
        </p:spPr>
        <p:txBody>
          <a:bodyPr vert="horz">
            <a:no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kumimoji="0" lang="fr-FR" sz="1600" b="1" i="0" u="none" strike="noStrike" kern="1200" cap="none" spc="0" normalizeH="0" baseline="0" noProof="0" dirty="0" smtClean="0">
                <a:ln>
                  <a:noFill/>
                </a:ln>
                <a:solidFill>
                  <a:schemeClr val="tx2"/>
                </a:solidFill>
                <a:effectLst/>
                <a:uLnTx/>
                <a:uFillTx/>
                <a:latin typeface="+mn-lt"/>
                <a:ea typeface="+mn-ea"/>
                <a:cs typeface="+mn-cs"/>
              </a:rPr>
              <a:t>Accompagner les entrepreneurs dans leur</a:t>
            </a:r>
            <a:r>
              <a:rPr kumimoji="0" lang="fr-FR" sz="1600" b="1" i="0" u="none" strike="noStrike" kern="1200" cap="none" spc="0" normalizeH="0" noProof="0" dirty="0" smtClean="0">
                <a:ln>
                  <a:noFill/>
                </a:ln>
                <a:solidFill>
                  <a:schemeClr val="tx2"/>
                </a:solidFill>
                <a:effectLst/>
                <a:uLnTx/>
                <a:uFillTx/>
                <a:latin typeface="+mn-lt"/>
                <a:ea typeface="+mn-ea"/>
                <a:cs typeface="+mn-cs"/>
              </a:rPr>
              <a:t> </a:t>
            </a:r>
            <a:r>
              <a:rPr kumimoji="0" lang="fr-FR" sz="1600" b="1" i="0" u="none" strike="noStrike" kern="1200" cap="none" spc="0" normalizeH="0" baseline="0" noProof="0" dirty="0" smtClean="0">
                <a:ln>
                  <a:noFill/>
                </a:ln>
                <a:solidFill>
                  <a:schemeClr val="tx2"/>
                </a:solidFill>
                <a:effectLst/>
                <a:uLnTx/>
                <a:uFillTx/>
                <a:latin typeface="+mn-lt"/>
                <a:ea typeface="+mn-ea"/>
                <a:cs typeface="+mn-cs"/>
              </a:rPr>
              <a:t>développement</a:t>
            </a:r>
          </a:p>
          <a:p>
            <a:pPr marL="731520" lvl="1" indent="-274320">
              <a:spcBef>
                <a:spcPts val="600"/>
              </a:spcBef>
              <a:buClr>
                <a:schemeClr val="accent1"/>
              </a:buClr>
              <a:buSzPct val="70000"/>
              <a:buFont typeface="Wingdings" pitchFamily="2" charset="2"/>
              <a:buChar char="Ø"/>
              <a:defRPr/>
            </a:pPr>
            <a:r>
              <a:rPr kumimoji="0" lang="fr-FR" sz="1600" b="1" i="0" u="none" strike="noStrike" kern="1200" cap="none" spc="0" normalizeH="0" baseline="0" noProof="0" dirty="0" smtClean="0">
                <a:ln>
                  <a:noFill/>
                </a:ln>
                <a:solidFill>
                  <a:schemeClr val="tx2"/>
                </a:solidFill>
                <a:effectLst/>
                <a:uLnTx/>
                <a:uFillTx/>
                <a:latin typeface="+mn-lt"/>
                <a:ea typeface="+mn-ea"/>
                <a:cs typeface="+mn-cs"/>
              </a:rPr>
              <a:t>CONSEILS</a:t>
            </a:r>
            <a:endParaRPr lang="fr-FR" sz="1600" b="1" dirty="0" smtClean="0">
              <a:solidFill>
                <a:schemeClr val="tx2"/>
              </a:solidFill>
            </a:endParaRPr>
          </a:p>
          <a:p>
            <a:pPr marL="731520" lvl="1" indent="-274320">
              <a:spcBef>
                <a:spcPts val="600"/>
              </a:spcBef>
              <a:buClr>
                <a:schemeClr val="accent1"/>
              </a:buClr>
              <a:buSzPct val="70000"/>
              <a:buFont typeface="Wingdings" pitchFamily="2" charset="2"/>
              <a:buChar char="Ø"/>
              <a:defRPr/>
            </a:pPr>
            <a:r>
              <a:rPr kumimoji="0" lang="fr-FR" sz="1600" b="1" i="0" u="none" strike="noStrike" kern="1200" cap="none" spc="0" normalizeH="0" baseline="0" noProof="0" dirty="0" smtClean="0">
                <a:ln>
                  <a:noFill/>
                </a:ln>
                <a:solidFill>
                  <a:schemeClr val="tx2"/>
                </a:solidFill>
                <a:effectLst/>
                <a:uLnTx/>
                <a:uFillTx/>
                <a:latin typeface="+mn-lt"/>
                <a:ea typeface="+mn-ea"/>
                <a:cs typeface="+mn-cs"/>
              </a:rPr>
              <a:t>CONFERENCES</a:t>
            </a:r>
            <a:endParaRPr lang="fr-FR" sz="1600" b="1" dirty="0" smtClean="0">
              <a:solidFill>
                <a:schemeClr val="tx2"/>
              </a:solidFill>
            </a:endParaRPr>
          </a:p>
          <a:p>
            <a:pPr marL="731520" lvl="1" indent="-274320">
              <a:spcBef>
                <a:spcPts val="600"/>
              </a:spcBef>
              <a:buClr>
                <a:schemeClr val="accent1"/>
              </a:buClr>
              <a:buSzPct val="70000"/>
              <a:buFont typeface="Wingdings" pitchFamily="2" charset="2"/>
              <a:buChar char="Ø"/>
              <a:defRPr/>
            </a:pPr>
            <a:r>
              <a:rPr kumimoji="0" lang="fr-FR" sz="1600" b="1" i="0" u="none" strike="noStrike" kern="1200" cap="none" spc="0" normalizeH="0" baseline="0" noProof="0" dirty="0" smtClean="0">
                <a:ln>
                  <a:noFill/>
                </a:ln>
                <a:solidFill>
                  <a:schemeClr val="tx2"/>
                </a:solidFill>
                <a:effectLst/>
                <a:uLnTx/>
                <a:uFillTx/>
                <a:latin typeface="+mn-lt"/>
                <a:ea typeface="+mn-ea"/>
                <a:cs typeface="+mn-cs"/>
              </a:rPr>
              <a:t>RENCONTRES</a:t>
            </a: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kumimoji="0" lang="fr-FR" sz="1600" b="1" i="0" u="none" strike="noStrike" kern="1200" cap="none" spc="0" normalizeH="0" baseline="0" noProof="0" dirty="0" smtClean="0">
                <a:ln>
                  <a:noFill/>
                </a:ln>
                <a:solidFill>
                  <a:schemeClr val="tx2"/>
                </a:solidFill>
                <a:effectLst/>
                <a:uLnTx/>
                <a:uFillTx/>
                <a:latin typeface="+mn-lt"/>
                <a:ea typeface="+mn-ea"/>
                <a:cs typeface="+mn-cs"/>
              </a:rPr>
              <a:t>Favoriser la transmission d’entreprises par la mise en lien entre cédants et repreneurs potentiels :</a:t>
            </a:r>
          </a:p>
          <a:p>
            <a:pPr marL="731520" lvl="1" indent="-274320">
              <a:spcBef>
                <a:spcPts val="600"/>
              </a:spcBef>
              <a:buClr>
                <a:schemeClr val="accent1"/>
              </a:buClr>
              <a:buSzPct val="70000"/>
              <a:buFont typeface="Wingdings" pitchFamily="2" charset="2"/>
              <a:buChar char="Ø"/>
              <a:defRPr/>
            </a:pPr>
            <a:r>
              <a:rPr lang="fr-FR" sz="1600" b="1" dirty="0" smtClean="0">
                <a:solidFill>
                  <a:schemeClr val="tx2"/>
                </a:solidFill>
              </a:rPr>
              <a:t>Mise en place d'une Permanences en 2012 </a:t>
            </a:r>
            <a:endParaRPr lang="fr-FR" sz="1600" b="1" dirty="0">
              <a:solidFill>
                <a:schemeClr val="tx2"/>
              </a:solidFill>
            </a:endParaRPr>
          </a:p>
        </p:txBody>
      </p:sp>
      <p:sp>
        <p:nvSpPr>
          <p:cNvPr id="14" name="ZoneTexte 13"/>
          <p:cNvSpPr txBox="1"/>
          <p:nvPr/>
        </p:nvSpPr>
        <p:spPr>
          <a:xfrm>
            <a:off x="323528" y="4869160"/>
            <a:ext cx="8208912" cy="1477328"/>
          </a:xfrm>
          <a:prstGeom prst="rect">
            <a:avLst/>
          </a:prstGeom>
          <a:noFill/>
          <a:ln w="38100">
            <a:noFill/>
          </a:ln>
        </p:spPr>
        <p:txBody>
          <a:bodyPr wrap="square" rtlCol="0">
            <a:spAutoFit/>
          </a:bodyPr>
          <a:lstStyle/>
          <a:p>
            <a:pPr algn="ctr">
              <a:buClr>
                <a:srgbClr val="C00000"/>
              </a:buClr>
              <a:buSzPct val="167000"/>
            </a:pPr>
            <a:r>
              <a:rPr lang="fr-FR" b="1" dirty="0" smtClean="0"/>
              <a:t>Permanences Transmissions-Reprises mises en place avec le Pôle Commerce, Chantal Maire.</a:t>
            </a:r>
          </a:p>
          <a:p>
            <a:pPr algn="ctr"/>
            <a:r>
              <a:rPr lang="fr-FR" b="1" dirty="0" smtClean="0"/>
              <a:t>Lieu : Espace Emploi en relation avec Margo Botta</a:t>
            </a:r>
          </a:p>
          <a:p>
            <a:pPr algn="ctr"/>
            <a:r>
              <a:rPr lang="fr-FR" b="1" dirty="0" smtClean="0"/>
              <a:t>Animateur : Patrick Roussel (2 référents en alternance)</a:t>
            </a:r>
          </a:p>
          <a:p>
            <a:pPr>
              <a:buFontTx/>
              <a:buChar char="-"/>
            </a:pPr>
            <a:endParaRPr lang="fr-FR" dirty="0"/>
          </a:p>
        </p:txBody>
      </p:sp>
      <p:sp>
        <p:nvSpPr>
          <p:cNvPr id="16" name="Ellipse 15"/>
          <p:cNvSpPr/>
          <p:nvPr/>
        </p:nvSpPr>
        <p:spPr>
          <a:xfrm>
            <a:off x="179512" y="4221088"/>
            <a:ext cx="8352928" cy="2376264"/>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p>
        </p:txBody>
      </p:sp>
    </p:spTree>
    <p:extLst>
      <p:ext uri="{BB962C8B-B14F-4D97-AF65-F5344CB8AC3E}">
        <p14:creationId xmlns="" xmlns:p14="http://schemas.microsoft.com/office/powerpoint/2010/main" val="34427954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llipse 4"/>
          <p:cNvSpPr/>
          <p:nvPr/>
        </p:nvSpPr>
        <p:spPr>
          <a:xfrm>
            <a:off x="492259" y="620688"/>
            <a:ext cx="576064" cy="57606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Espace réservé du contenu 2"/>
          <p:cNvSpPr>
            <a:spLocks noGrp="1"/>
          </p:cNvSpPr>
          <p:nvPr>
            <p:ph sz="quarter" idx="1"/>
          </p:nvPr>
        </p:nvSpPr>
        <p:spPr>
          <a:xfrm>
            <a:off x="4139952" y="1322766"/>
            <a:ext cx="4464497" cy="1399366"/>
          </a:xfrm>
        </p:spPr>
        <p:txBody>
          <a:bodyPr>
            <a:noAutofit/>
          </a:bodyPr>
          <a:lstStyle/>
          <a:p>
            <a:r>
              <a:rPr lang="fr-FR" sz="1200" b="1" dirty="0" smtClean="0">
                <a:solidFill>
                  <a:schemeClr val="tx2"/>
                </a:solidFill>
              </a:rPr>
              <a:t>Actions </a:t>
            </a:r>
            <a:r>
              <a:rPr lang="fr-FR" sz="1200" b="1" dirty="0">
                <a:solidFill>
                  <a:schemeClr val="tx2"/>
                </a:solidFill>
              </a:rPr>
              <a:t>de parrainage </a:t>
            </a:r>
            <a:r>
              <a:rPr lang="fr-FR" sz="1200" b="1" dirty="0" smtClean="0">
                <a:solidFill>
                  <a:schemeClr val="tx2"/>
                </a:solidFill>
              </a:rPr>
              <a:t>entre </a:t>
            </a:r>
            <a:r>
              <a:rPr lang="fr-FR" sz="1200" b="1" dirty="0">
                <a:solidFill>
                  <a:schemeClr val="tx2"/>
                </a:solidFill>
              </a:rPr>
              <a:t>un jeune créateur </a:t>
            </a:r>
            <a:r>
              <a:rPr lang="fr-FR" sz="1200" b="1" dirty="0" smtClean="0">
                <a:solidFill>
                  <a:schemeClr val="tx2"/>
                </a:solidFill>
              </a:rPr>
              <a:t>et</a:t>
            </a:r>
          </a:p>
          <a:p>
            <a:pPr marL="0" indent="0">
              <a:buNone/>
            </a:pPr>
            <a:r>
              <a:rPr lang="fr-FR" sz="1200" b="1" dirty="0">
                <a:solidFill>
                  <a:schemeClr val="tx2"/>
                </a:solidFill>
              </a:rPr>
              <a:t> </a:t>
            </a:r>
            <a:r>
              <a:rPr lang="fr-FR" sz="1200" b="1" dirty="0" smtClean="0">
                <a:solidFill>
                  <a:schemeClr val="tx2"/>
                </a:solidFill>
              </a:rPr>
              <a:t>      un </a:t>
            </a:r>
            <a:r>
              <a:rPr lang="fr-FR" sz="1200" b="1" dirty="0">
                <a:solidFill>
                  <a:schemeClr val="tx2"/>
                </a:solidFill>
              </a:rPr>
              <a:t>chef d’entreprise </a:t>
            </a:r>
            <a:r>
              <a:rPr lang="fr-FR" sz="1200" b="1" dirty="0" smtClean="0">
                <a:solidFill>
                  <a:schemeClr val="tx2"/>
                </a:solidFill>
              </a:rPr>
              <a:t>confirmé</a:t>
            </a:r>
            <a:endParaRPr lang="fr-FR" sz="1200" b="1" dirty="0">
              <a:solidFill>
                <a:schemeClr val="tx2"/>
              </a:solidFill>
            </a:endParaRPr>
          </a:p>
          <a:p>
            <a:r>
              <a:rPr lang="fr-FR" sz="1200" b="1" dirty="0" smtClean="0">
                <a:solidFill>
                  <a:schemeClr val="tx2"/>
                </a:solidFill>
              </a:rPr>
              <a:t>Aide </a:t>
            </a:r>
            <a:r>
              <a:rPr lang="fr-FR" sz="1200" b="1" dirty="0">
                <a:solidFill>
                  <a:schemeClr val="tx2"/>
                </a:solidFill>
              </a:rPr>
              <a:t>et information aux </a:t>
            </a:r>
            <a:r>
              <a:rPr lang="fr-FR" sz="1200" b="1" dirty="0" smtClean="0">
                <a:solidFill>
                  <a:schemeClr val="tx2"/>
                </a:solidFill>
              </a:rPr>
              <a:t>démarches administratives quotidiennes</a:t>
            </a:r>
            <a:endParaRPr lang="fr-FR" sz="1200" b="1" dirty="0">
              <a:solidFill>
                <a:schemeClr val="tx2"/>
              </a:solidFill>
            </a:endParaRPr>
          </a:p>
        </p:txBody>
      </p:sp>
      <p:sp>
        <p:nvSpPr>
          <p:cNvPr id="6" name="Espace réservé du contenu 2"/>
          <p:cNvSpPr txBox="1">
            <a:spLocks/>
          </p:cNvSpPr>
          <p:nvPr/>
        </p:nvSpPr>
        <p:spPr>
          <a:xfrm>
            <a:off x="1115616" y="692696"/>
            <a:ext cx="7560840" cy="576064"/>
          </a:xfrm>
          <a:prstGeom prst="rect">
            <a:avLst/>
          </a:prstGeom>
        </p:spPr>
        <p:txBody>
          <a:bodyPr vert="horz">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r>
              <a:rPr lang="fr-FR" sz="1800" b="1" dirty="0" smtClean="0">
                <a:solidFill>
                  <a:schemeClr val="tx2"/>
                </a:solidFill>
              </a:rPr>
              <a:t>Favoriser l'installation  </a:t>
            </a:r>
            <a:r>
              <a:rPr lang="fr-FR" sz="1800" b="1" dirty="0">
                <a:solidFill>
                  <a:schemeClr val="tx2"/>
                </a:solidFill>
              </a:rPr>
              <a:t>d</a:t>
            </a:r>
            <a:r>
              <a:rPr lang="fr-FR" sz="1800" b="1" dirty="0" smtClean="0">
                <a:solidFill>
                  <a:schemeClr val="tx2"/>
                </a:solidFill>
              </a:rPr>
              <a:t>es </a:t>
            </a:r>
            <a:r>
              <a:rPr lang="fr-FR" sz="1800" b="1" dirty="0">
                <a:solidFill>
                  <a:schemeClr val="tx2"/>
                </a:solidFill>
              </a:rPr>
              <a:t>jeunes créateurs d’entreprises</a:t>
            </a:r>
          </a:p>
        </p:txBody>
      </p:sp>
      <p:sp>
        <p:nvSpPr>
          <p:cNvPr id="7" name="Espace réservé du contenu 2"/>
          <p:cNvSpPr txBox="1">
            <a:spLocks/>
          </p:cNvSpPr>
          <p:nvPr/>
        </p:nvSpPr>
        <p:spPr>
          <a:xfrm>
            <a:off x="593819" y="616009"/>
            <a:ext cx="351656" cy="495672"/>
          </a:xfrm>
          <a:prstGeom prst="rect">
            <a:avLst/>
          </a:prstGeom>
        </p:spPr>
        <p:txBody>
          <a:bodyPr vert="horz">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r>
              <a:rPr lang="fr-FR" sz="3200" b="1" dirty="0" smtClean="0">
                <a:solidFill>
                  <a:schemeClr val="bg1"/>
                </a:solidFill>
              </a:rPr>
              <a:t>4</a:t>
            </a:r>
            <a:endParaRPr lang="fr-FR" sz="3200" dirty="0">
              <a:solidFill>
                <a:schemeClr val="bg1"/>
              </a:solidFill>
            </a:endParaRPr>
          </a:p>
        </p:txBody>
      </p:sp>
      <p:grpSp>
        <p:nvGrpSpPr>
          <p:cNvPr id="4" name="Groupe 3"/>
          <p:cNvGrpSpPr/>
          <p:nvPr/>
        </p:nvGrpSpPr>
        <p:grpSpPr>
          <a:xfrm>
            <a:off x="1403648" y="1268760"/>
            <a:ext cx="1800200" cy="1368152"/>
            <a:chOff x="206554" y="1764196"/>
            <a:chExt cx="4098588" cy="3032956"/>
          </a:xfrm>
        </p:grpSpPr>
        <p:pic>
          <p:nvPicPr>
            <p:cNvPr id="4098" name="Picture 2" descr="http://us.123rf.com/400wm/400/400/logos/logos0909/logos090900226/5497062-portrait-d-39-un-homme-beau-jeune-entreprise-en-souriant-au-travail.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06554" y="1764196"/>
              <a:ext cx="4098588" cy="3032956"/>
            </a:xfrm>
            <a:prstGeom prst="rect">
              <a:avLst/>
            </a:prstGeom>
            <a:noFill/>
            <a:extLst>
              <a:ext uri="{909E8E84-426E-40DD-AFC4-6F175D3DCCD1}">
                <a14:hiddenFill xmlns="" xmlns:a14="http://schemas.microsoft.com/office/drawing/2010/main">
                  <a:solidFill>
                    <a:srgbClr val="FFFFFF"/>
                  </a:solidFill>
                </a14:hiddenFill>
              </a:ext>
            </a:extLst>
          </p:spPr>
        </p:pic>
        <p:sp>
          <p:nvSpPr>
            <p:cNvPr id="2" name="Rectangle 1"/>
            <p:cNvSpPr/>
            <p:nvPr/>
          </p:nvSpPr>
          <p:spPr>
            <a:xfrm>
              <a:off x="206554" y="4581128"/>
              <a:ext cx="1125086" cy="21602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9" name="Picture 2" descr="http://t2.gstatic.com/images?q=tbn:ANd9GcR4LFh7gO9PVpzYmTGdKvZjAVltBCPpT35vVdBvDDWkyBRRcsQv&amp;t=1"/>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445503" y="3573015"/>
            <a:ext cx="1974369" cy="1512169"/>
          </a:xfrm>
          <a:prstGeom prst="rect">
            <a:avLst/>
          </a:prstGeom>
          <a:noFill/>
          <a:extLst>
            <a:ext uri="{909E8E84-426E-40DD-AFC4-6F175D3DCCD1}">
              <a14:hiddenFill xmlns="" xmlns:a14="http://schemas.microsoft.com/office/drawing/2010/main">
                <a:solidFill>
                  <a:srgbClr val="FFFFFF"/>
                </a:solidFill>
              </a14:hiddenFill>
            </a:ext>
          </a:extLst>
        </p:spPr>
      </p:pic>
      <p:sp>
        <p:nvSpPr>
          <p:cNvPr id="10" name="Ellipse 9"/>
          <p:cNvSpPr/>
          <p:nvPr/>
        </p:nvSpPr>
        <p:spPr>
          <a:xfrm>
            <a:off x="492259" y="2937283"/>
            <a:ext cx="576064" cy="57606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Espace réservé du contenu 2"/>
          <p:cNvSpPr txBox="1">
            <a:spLocks/>
          </p:cNvSpPr>
          <p:nvPr/>
        </p:nvSpPr>
        <p:spPr>
          <a:xfrm>
            <a:off x="4187957" y="3356992"/>
            <a:ext cx="4392488" cy="2245460"/>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kumimoji="0" lang="fr-FR" sz="1200" b="1" i="0" u="none" strike="noStrike" kern="1200" cap="none" spc="0" normalizeH="0" baseline="0" noProof="0" dirty="0" smtClean="0">
                <a:ln>
                  <a:noFill/>
                </a:ln>
                <a:solidFill>
                  <a:schemeClr val="tx2"/>
                </a:solidFill>
                <a:effectLst/>
                <a:uLnTx/>
                <a:uFillTx/>
                <a:latin typeface="+mn-lt"/>
                <a:ea typeface="+mn-ea"/>
                <a:cs typeface="+mn-cs"/>
              </a:rPr>
              <a:t>Valoriser l’implication de</a:t>
            </a:r>
            <a:r>
              <a:rPr kumimoji="0" lang="fr-FR" sz="1200" b="1" i="0" u="none" strike="noStrike" kern="1200" cap="none" spc="0" normalizeH="0" noProof="0" dirty="0" smtClean="0">
                <a:ln>
                  <a:noFill/>
                </a:ln>
                <a:solidFill>
                  <a:schemeClr val="tx2"/>
                </a:solidFill>
                <a:effectLst/>
                <a:uLnTx/>
                <a:uFillTx/>
                <a:latin typeface="+mn-lt"/>
                <a:ea typeface="+mn-ea"/>
                <a:cs typeface="+mn-cs"/>
              </a:rPr>
              <a:t> </a:t>
            </a:r>
            <a:r>
              <a:rPr kumimoji="0" lang="fr-FR" sz="1200" b="1" i="0" u="none" strike="noStrike" kern="1200" cap="none" spc="0" normalizeH="0" baseline="0" noProof="0" dirty="0" smtClean="0">
                <a:ln>
                  <a:noFill/>
                </a:ln>
                <a:solidFill>
                  <a:schemeClr val="tx2"/>
                </a:solidFill>
                <a:effectLst/>
                <a:uLnTx/>
                <a:uFillTx/>
                <a:latin typeface="+mn-lt"/>
                <a:ea typeface="+mn-ea"/>
                <a:cs typeface="+mn-cs"/>
              </a:rPr>
              <a:t>chacun : c'est prendre vos suggestions de contribution</a:t>
            </a: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kumimoji="0" lang="fr-FR" sz="1200" b="1" i="0" u="none" strike="noStrike" kern="1200" cap="none" spc="0" normalizeH="0" baseline="0" noProof="0" dirty="0" smtClean="0">
                <a:ln>
                  <a:noFill/>
                </a:ln>
                <a:solidFill>
                  <a:schemeClr val="tx2"/>
                </a:solidFill>
                <a:effectLst/>
                <a:uLnTx/>
                <a:uFillTx/>
                <a:latin typeface="+mn-lt"/>
                <a:ea typeface="+mn-ea"/>
                <a:cs typeface="+mn-cs"/>
              </a:rPr>
              <a:t>Coopter de nouveaux membres</a:t>
            </a: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kumimoji="0" lang="fr-FR" sz="1200" b="1" i="0" u="none" strike="noStrike" kern="1200" cap="none" spc="0" normalizeH="0" baseline="0" noProof="0" dirty="0" smtClean="0">
                <a:ln>
                  <a:noFill/>
                </a:ln>
                <a:solidFill>
                  <a:schemeClr val="tx2"/>
                </a:solidFill>
                <a:effectLst/>
                <a:uLnTx/>
                <a:uFillTx/>
                <a:latin typeface="+mn-lt"/>
                <a:ea typeface="+mn-ea"/>
                <a:cs typeface="+mn-cs"/>
              </a:rPr>
              <a:t>Vous aider à vous faire connaître : Le CAREEP</a:t>
            </a: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kumimoji="0" lang="fr-FR" sz="1200" b="1" i="0" u="none" strike="noStrike" kern="1200" cap="none" spc="0" normalizeH="0" baseline="0" noProof="0" dirty="0" smtClean="0">
                <a:ln>
                  <a:noFill/>
                </a:ln>
                <a:solidFill>
                  <a:schemeClr val="tx2"/>
                </a:solidFill>
                <a:effectLst/>
                <a:uLnTx/>
                <a:uFillTx/>
                <a:latin typeface="+mn-lt"/>
                <a:ea typeface="+mn-ea"/>
                <a:cs typeface="+mn-cs"/>
              </a:rPr>
              <a:t>Réunion mensuelle tous les 1</a:t>
            </a:r>
            <a:r>
              <a:rPr kumimoji="0" lang="fr-FR" sz="1200" b="1" i="0" u="none" strike="noStrike" kern="1200" cap="none" spc="0" normalizeH="0" baseline="30000" noProof="0" dirty="0" smtClean="0">
                <a:ln>
                  <a:noFill/>
                </a:ln>
                <a:solidFill>
                  <a:schemeClr val="tx2"/>
                </a:solidFill>
                <a:effectLst/>
                <a:uLnTx/>
                <a:uFillTx/>
                <a:latin typeface="+mn-lt"/>
                <a:ea typeface="+mn-ea"/>
                <a:cs typeface="+mn-cs"/>
              </a:rPr>
              <a:t>er</a:t>
            </a:r>
            <a:r>
              <a:rPr kumimoji="0" lang="fr-FR" sz="1200" b="1" i="0" u="none" strike="noStrike" kern="1200" cap="none" spc="0" normalizeH="0" baseline="0" noProof="0" dirty="0" smtClean="0">
                <a:ln>
                  <a:noFill/>
                </a:ln>
                <a:solidFill>
                  <a:schemeClr val="tx2"/>
                </a:solidFill>
                <a:effectLst/>
                <a:uLnTx/>
                <a:uFillTx/>
                <a:latin typeface="+mn-lt"/>
                <a:ea typeface="+mn-ea"/>
                <a:cs typeface="+mn-cs"/>
              </a:rPr>
              <a:t> jeudis du mois</a:t>
            </a: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kumimoji="0" lang="fr-FR" sz="1200" b="1" i="0" u="none" strike="noStrike" kern="1200" cap="none" spc="0" normalizeH="0" baseline="0" noProof="0" dirty="0" smtClean="0">
                <a:ln>
                  <a:noFill/>
                </a:ln>
                <a:solidFill>
                  <a:schemeClr val="tx2"/>
                </a:solidFill>
                <a:effectLst/>
                <a:uLnTx/>
                <a:uFillTx/>
                <a:latin typeface="+mn-lt"/>
                <a:ea typeface="+mn-ea"/>
                <a:cs typeface="+mn-cs"/>
              </a:rPr>
              <a:t>Accès privilège à certaines informations</a:t>
            </a: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kumimoji="0" lang="fr-FR" sz="1200" b="1" i="0" u="none" strike="noStrike" kern="1200" cap="none" spc="0" normalizeH="0" baseline="0" noProof="0" dirty="0" smtClean="0">
                <a:ln>
                  <a:noFill/>
                </a:ln>
                <a:solidFill>
                  <a:schemeClr val="tx2"/>
                </a:solidFill>
                <a:effectLst/>
                <a:uLnTx/>
                <a:uFillTx/>
                <a:latin typeface="+mn-lt"/>
                <a:ea typeface="+mn-ea"/>
                <a:cs typeface="+mn-cs"/>
              </a:rPr>
              <a:t>Faire partie de l'annuaire des adhérents.</a:t>
            </a:r>
            <a:endParaRPr kumimoji="0" lang="fr-FR" sz="1200" b="1" i="0" u="none" strike="noStrike" kern="1200" cap="none" spc="0" normalizeH="0" baseline="0" noProof="0" dirty="0">
              <a:ln>
                <a:noFill/>
              </a:ln>
              <a:solidFill>
                <a:schemeClr val="tx2"/>
              </a:solidFill>
              <a:effectLst/>
              <a:uLnTx/>
              <a:uFillTx/>
              <a:latin typeface="+mn-lt"/>
              <a:ea typeface="+mn-ea"/>
              <a:cs typeface="+mn-cs"/>
            </a:endParaRPr>
          </a:p>
        </p:txBody>
      </p:sp>
      <p:sp>
        <p:nvSpPr>
          <p:cNvPr id="12" name="Espace réservé du contenu 2"/>
          <p:cNvSpPr txBox="1">
            <a:spLocks/>
          </p:cNvSpPr>
          <p:nvPr/>
        </p:nvSpPr>
        <p:spPr>
          <a:xfrm>
            <a:off x="1115616" y="3009292"/>
            <a:ext cx="6624736" cy="311697"/>
          </a:xfrm>
          <a:prstGeom prst="rect">
            <a:avLst/>
          </a:prstGeom>
        </p:spPr>
        <p:txBody>
          <a:bodyPr vert="horz">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r>
              <a:rPr lang="fr-FR" sz="1800" b="1" dirty="0" smtClean="0">
                <a:solidFill>
                  <a:schemeClr val="tx2"/>
                </a:solidFill>
              </a:rPr>
              <a:t>Les adhérents Bry-Entreprises</a:t>
            </a:r>
            <a:endParaRPr lang="fr-FR" sz="1800" b="1" dirty="0">
              <a:solidFill>
                <a:schemeClr val="tx2"/>
              </a:solidFill>
            </a:endParaRPr>
          </a:p>
        </p:txBody>
      </p:sp>
      <p:sp>
        <p:nvSpPr>
          <p:cNvPr id="13" name="Espace réservé du contenu 2"/>
          <p:cNvSpPr txBox="1">
            <a:spLocks/>
          </p:cNvSpPr>
          <p:nvPr/>
        </p:nvSpPr>
        <p:spPr>
          <a:xfrm>
            <a:off x="593819" y="2932604"/>
            <a:ext cx="351656" cy="495672"/>
          </a:xfrm>
          <a:prstGeom prst="rect">
            <a:avLst/>
          </a:prstGeom>
        </p:spPr>
        <p:txBody>
          <a:bodyPr vert="horz">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r>
              <a:rPr lang="fr-FR" sz="3200" b="1" dirty="0" smtClean="0">
                <a:solidFill>
                  <a:schemeClr val="bg1"/>
                </a:solidFill>
              </a:rPr>
              <a:t>5</a:t>
            </a:r>
            <a:endParaRPr lang="fr-FR" sz="3200" dirty="0">
              <a:solidFill>
                <a:schemeClr val="bg1"/>
              </a:solidFill>
            </a:endParaRPr>
          </a:p>
        </p:txBody>
      </p:sp>
      <p:sp>
        <p:nvSpPr>
          <p:cNvPr id="14" name="ZoneTexte 13"/>
          <p:cNvSpPr txBox="1"/>
          <p:nvPr/>
        </p:nvSpPr>
        <p:spPr>
          <a:xfrm>
            <a:off x="923595" y="5561364"/>
            <a:ext cx="6984776" cy="1107996"/>
          </a:xfrm>
          <a:prstGeom prst="rect">
            <a:avLst/>
          </a:prstGeom>
          <a:noFill/>
          <a:ln w="38100">
            <a:noFill/>
          </a:ln>
        </p:spPr>
        <p:txBody>
          <a:bodyPr wrap="square" rtlCol="0">
            <a:spAutoFit/>
          </a:bodyPr>
          <a:lstStyle/>
          <a:p>
            <a:pPr algn="ctr"/>
            <a:r>
              <a:rPr lang="fr-FR" sz="1600" b="1" dirty="0" smtClean="0"/>
              <a:t>Bry-Entreprises membres du comité d'organisation du CAREEP: </a:t>
            </a:r>
          </a:p>
          <a:p>
            <a:pPr algn="ctr"/>
            <a:r>
              <a:rPr lang="fr-FR" sz="1600" b="1" dirty="0" smtClean="0">
                <a:solidFill>
                  <a:schemeClr val="accent2">
                    <a:lumMod val="75000"/>
                  </a:schemeClr>
                </a:solidFill>
              </a:rPr>
              <a:t>16 octobre 2012 à MONTREUIL.</a:t>
            </a:r>
          </a:p>
          <a:p>
            <a:pPr algn="ctr"/>
            <a:r>
              <a:rPr lang="fr-FR" sz="1600" b="1" dirty="0" smtClean="0"/>
              <a:t>Animateur : Hervé Karleskind, Vice-Président</a:t>
            </a:r>
          </a:p>
          <a:p>
            <a:pPr>
              <a:buFontTx/>
              <a:buChar char="-"/>
            </a:pPr>
            <a:endParaRPr lang="fr-FR" dirty="0"/>
          </a:p>
        </p:txBody>
      </p:sp>
      <p:sp>
        <p:nvSpPr>
          <p:cNvPr id="15" name="Ellipse 14"/>
          <p:cNvSpPr/>
          <p:nvPr/>
        </p:nvSpPr>
        <p:spPr>
          <a:xfrm>
            <a:off x="179512" y="5301208"/>
            <a:ext cx="8352928" cy="1296144"/>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p>
        </p:txBody>
      </p:sp>
    </p:spTree>
    <p:extLst>
      <p:ext uri="{BB962C8B-B14F-4D97-AF65-F5344CB8AC3E}">
        <p14:creationId xmlns="" xmlns:p14="http://schemas.microsoft.com/office/powerpoint/2010/main" val="39133383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395536" y="1340768"/>
            <a:ext cx="8064896" cy="5184576"/>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SzPct val="100000"/>
              <a:buNone/>
            </a:pPr>
            <a:endParaRPr lang="fr-FR" sz="2000" dirty="0" smtClean="0">
              <a:solidFill>
                <a:schemeClr val="tx2"/>
              </a:solidFill>
            </a:endParaRPr>
          </a:p>
          <a:p>
            <a:pPr algn="just">
              <a:buSzPct val="100000"/>
              <a:buFont typeface="Wingdings" pitchFamily="2" charset="2"/>
              <a:buChar char="Ø"/>
            </a:pPr>
            <a:r>
              <a:rPr lang="fr-FR" sz="1600" b="1" dirty="0" smtClean="0">
                <a:solidFill>
                  <a:schemeClr val="bg2">
                    <a:lumMod val="25000"/>
                  </a:schemeClr>
                </a:solidFill>
              </a:rPr>
              <a:t>Réunions mensuelles tous les 1</a:t>
            </a:r>
            <a:r>
              <a:rPr lang="fr-FR" sz="1600" b="1" baseline="30000" dirty="0" smtClean="0">
                <a:solidFill>
                  <a:schemeClr val="bg2">
                    <a:lumMod val="25000"/>
                  </a:schemeClr>
                </a:solidFill>
              </a:rPr>
              <a:t>er</a:t>
            </a:r>
            <a:r>
              <a:rPr lang="fr-FR" sz="1600" b="1" dirty="0" smtClean="0">
                <a:solidFill>
                  <a:schemeClr val="bg2">
                    <a:lumMod val="25000"/>
                  </a:schemeClr>
                </a:solidFill>
              </a:rPr>
              <a:t> jeudis du mois </a:t>
            </a:r>
            <a:r>
              <a:rPr lang="fr-FR" sz="1600" dirty="0" smtClean="0">
                <a:solidFill>
                  <a:schemeClr val="bg2">
                    <a:lumMod val="25000"/>
                  </a:schemeClr>
                </a:solidFill>
              </a:rPr>
              <a:t>ouvertes à l'ensemble des adhérents avec des invités extérieurs.</a:t>
            </a:r>
          </a:p>
          <a:p>
            <a:pPr algn="just">
              <a:buSzPct val="100000"/>
              <a:buFont typeface="Wingdings" pitchFamily="2" charset="2"/>
              <a:buChar char="Ø"/>
            </a:pPr>
            <a:r>
              <a:rPr lang="fr-FR" sz="1600" dirty="0" smtClean="0">
                <a:solidFill>
                  <a:schemeClr val="bg2">
                    <a:lumMod val="25000"/>
                  </a:schemeClr>
                </a:solidFill>
              </a:rPr>
              <a:t>Présentation des nouveaux adhérents et leur activité.</a:t>
            </a:r>
          </a:p>
          <a:p>
            <a:pPr algn="just">
              <a:buSzPct val="100000"/>
              <a:buFont typeface="Wingdings" pitchFamily="2" charset="2"/>
              <a:buChar char="Ø"/>
            </a:pPr>
            <a:r>
              <a:rPr lang="fr-FR" sz="1600" dirty="0" smtClean="0">
                <a:solidFill>
                  <a:schemeClr val="bg2">
                    <a:lumMod val="25000"/>
                  </a:schemeClr>
                </a:solidFill>
              </a:rPr>
              <a:t>Possibilité aux adhérents d'apporter leur contribution selon leur inspiration et savoir-faire en se joignant aux groupes de travail, à hauteur de leur disponibilités. Contacter Laurent Legagnoux, Coordinateur Général.</a:t>
            </a:r>
          </a:p>
          <a:p>
            <a:pPr algn="just">
              <a:buSzPct val="100000"/>
              <a:buFont typeface="Wingdings" pitchFamily="2" charset="2"/>
              <a:buChar char="Ø"/>
            </a:pPr>
            <a:r>
              <a:rPr lang="fr-FR" sz="1600" b="1" dirty="0" smtClean="0">
                <a:solidFill>
                  <a:schemeClr val="bg2">
                    <a:lumMod val="25000"/>
                  </a:schemeClr>
                </a:solidFill>
              </a:rPr>
              <a:t>Rencontre </a:t>
            </a:r>
            <a:r>
              <a:rPr lang="fr-FR" sz="1600" b="1" dirty="0">
                <a:solidFill>
                  <a:schemeClr val="bg2">
                    <a:lumMod val="25000"/>
                  </a:schemeClr>
                </a:solidFill>
              </a:rPr>
              <a:t>avec les autres clubs </a:t>
            </a:r>
            <a:r>
              <a:rPr lang="fr-FR" sz="1600" b="1" dirty="0" smtClean="0">
                <a:solidFill>
                  <a:schemeClr val="bg2">
                    <a:lumMod val="25000"/>
                  </a:schemeClr>
                </a:solidFill>
              </a:rPr>
              <a:t>entreprises à la CCIP </a:t>
            </a:r>
            <a:r>
              <a:rPr lang="fr-FR" sz="1600" dirty="0" smtClean="0">
                <a:solidFill>
                  <a:schemeClr val="bg2">
                    <a:lumMod val="25000"/>
                  </a:schemeClr>
                </a:solidFill>
              </a:rPr>
              <a:t>(échanges d'expériences et contributions), les institutionnels Chambre de métiers, agence de développement économique sur les grands axes de développement et projets 2012/2018.</a:t>
            </a:r>
          </a:p>
          <a:p>
            <a:pPr algn="just">
              <a:buSzPct val="100000"/>
              <a:buFont typeface="Wingdings" pitchFamily="2" charset="2"/>
              <a:buChar char="Ø"/>
            </a:pPr>
            <a:r>
              <a:rPr lang="fr-FR" sz="1600" b="1" dirty="0" smtClean="0">
                <a:solidFill>
                  <a:schemeClr val="bg2">
                    <a:lumMod val="25000"/>
                  </a:schemeClr>
                </a:solidFill>
              </a:rPr>
              <a:t>Rencontres business avec les Cartes sur table Conférences</a:t>
            </a:r>
            <a:r>
              <a:rPr lang="fr-FR" sz="1600" dirty="0" smtClean="0">
                <a:solidFill>
                  <a:schemeClr val="bg2">
                    <a:lumMod val="25000"/>
                  </a:schemeClr>
                </a:solidFill>
              </a:rPr>
              <a:t>, 1 mois sur 2 </a:t>
            </a:r>
          </a:p>
          <a:p>
            <a:pPr algn="just">
              <a:buSzPct val="100000"/>
              <a:buFont typeface="Wingdings" pitchFamily="2" charset="2"/>
              <a:buChar char="Ø"/>
            </a:pPr>
            <a:r>
              <a:rPr lang="fr-FR" sz="1600" dirty="0" smtClean="0">
                <a:solidFill>
                  <a:schemeClr val="bg2">
                    <a:lumMod val="25000"/>
                  </a:schemeClr>
                </a:solidFill>
              </a:rPr>
              <a:t>Permanence Transmissions-Reprises d'entreprises</a:t>
            </a:r>
          </a:p>
          <a:p>
            <a:pPr algn="just">
              <a:buSzPct val="100000"/>
              <a:buFont typeface="Wingdings" pitchFamily="2" charset="2"/>
              <a:buChar char="Ø"/>
            </a:pPr>
            <a:r>
              <a:rPr lang="fr-FR" sz="1600" dirty="0" smtClean="0">
                <a:solidFill>
                  <a:schemeClr val="bg2">
                    <a:lumMod val="25000"/>
                  </a:schemeClr>
                </a:solidFill>
              </a:rPr>
              <a:t>Veille de la pérennité de la Signalétique </a:t>
            </a:r>
            <a:r>
              <a:rPr lang="fr-FR" sz="1600" dirty="0">
                <a:solidFill>
                  <a:schemeClr val="bg2">
                    <a:lumMod val="25000"/>
                  </a:schemeClr>
                </a:solidFill>
              </a:rPr>
              <a:t>des entreprises dans la </a:t>
            </a:r>
            <a:r>
              <a:rPr lang="fr-FR" sz="1600" dirty="0" smtClean="0">
                <a:solidFill>
                  <a:schemeClr val="bg2">
                    <a:lumMod val="25000"/>
                  </a:schemeClr>
                </a:solidFill>
              </a:rPr>
              <a:t>ville</a:t>
            </a:r>
          </a:p>
          <a:p>
            <a:pPr algn="just">
              <a:buSzPct val="100000"/>
              <a:buFont typeface="Wingdings" pitchFamily="2" charset="2"/>
              <a:buChar char="Ø"/>
            </a:pPr>
            <a:r>
              <a:rPr lang="fr-FR" sz="1600" dirty="0" smtClean="0">
                <a:solidFill>
                  <a:schemeClr val="bg2">
                    <a:lumMod val="25000"/>
                  </a:schemeClr>
                </a:solidFill>
              </a:rPr>
              <a:t>Rencontres sportives : Les foulées Bryardes</a:t>
            </a:r>
            <a:endParaRPr lang="fr-FR" sz="1600" dirty="0">
              <a:solidFill>
                <a:schemeClr val="bg2">
                  <a:lumMod val="25000"/>
                </a:schemeClr>
              </a:solidFill>
            </a:endParaRPr>
          </a:p>
        </p:txBody>
      </p:sp>
      <p:sp>
        <p:nvSpPr>
          <p:cNvPr id="16" name="Ellipse 15"/>
          <p:cNvSpPr/>
          <p:nvPr/>
        </p:nvSpPr>
        <p:spPr>
          <a:xfrm>
            <a:off x="492259" y="481351"/>
            <a:ext cx="576064" cy="57606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Espace réservé du contenu 2"/>
          <p:cNvSpPr txBox="1">
            <a:spLocks/>
          </p:cNvSpPr>
          <p:nvPr/>
        </p:nvSpPr>
        <p:spPr>
          <a:xfrm>
            <a:off x="1115616" y="553360"/>
            <a:ext cx="6624736" cy="311697"/>
          </a:xfrm>
          <a:prstGeom prst="rect">
            <a:avLst/>
          </a:prstGeom>
        </p:spPr>
        <p:txBody>
          <a:bodyPr vert="horz">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r>
              <a:rPr lang="fr-FR" sz="1800" b="1" dirty="0" smtClean="0">
                <a:solidFill>
                  <a:schemeClr val="tx2"/>
                </a:solidFill>
              </a:rPr>
              <a:t>Rythme des rencontres</a:t>
            </a:r>
            <a:endParaRPr lang="fr-FR" sz="1800" b="1" dirty="0">
              <a:solidFill>
                <a:schemeClr val="tx2"/>
              </a:solidFill>
            </a:endParaRPr>
          </a:p>
        </p:txBody>
      </p:sp>
      <p:sp>
        <p:nvSpPr>
          <p:cNvPr id="18" name="Espace réservé du contenu 2"/>
          <p:cNvSpPr txBox="1">
            <a:spLocks/>
          </p:cNvSpPr>
          <p:nvPr/>
        </p:nvSpPr>
        <p:spPr>
          <a:xfrm>
            <a:off x="593819" y="476672"/>
            <a:ext cx="351656" cy="495672"/>
          </a:xfrm>
          <a:prstGeom prst="rect">
            <a:avLst/>
          </a:prstGeom>
        </p:spPr>
        <p:txBody>
          <a:bodyPr vert="horz">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endParaRPr lang="fr-FR" sz="3200" dirty="0">
              <a:solidFill>
                <a:schemeClr val="bg1"/>
              </a:solidFill>
            </a:endParaRPr>
          </a:p>
        </p:txBody>
      </p:sp>
    </p:spTree>
    <p:extLst>
      <p:ext uri="{BB962C8B-B14F-4D97-AF65-F5344CB8AC3E}">
        <p14:creationId xmlns="" xmlns:p14="http://schemas.microsoft.com/office/powerpoint/2010/main" val="26235442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323528" y="1124744"/>
            <a:ext cx="8424936" cy="3289576"/>
          </a:xfrm>
        </p:spPr>
        <p:txBody>
          <a:bodyPr>
            <a:noAutofit/>
          </a:bodyPr>
          <a:lstStyle/>
          <a:p>
            <a:pPr lvl="0"/>
            <a:r>
              <a:rPr lang="fr-FR" sz="1400" dirty="0" smtClean="0">
                <a:solidFill>
                  <a:schemeClr val="bg2">
                    <a:lumMod val="25000"/>
                  </a:schemeClr>
                </a:solidFill>
                <a:latin typeface="Century Schoolbook" pitchFamily="18" charset="0"/>
                <a:cs typeface="Calibri" pitchFamily="34" charset="0"/>
              </a:rPr>
              <a:t>Evelyne Revellat, </a:t>
            </a:r>
            <a:r>
              <a:rPr lang="fr-FR" sz="1400" dirty="0" smtClean="0">
                <a:solidFill>
                  <a:schemeClr val="bg2">
                    <a:lumMod val="25000"/>
                  </a:schemeClr>
                </a:solidFill>
                <a:latin typeface="Century Schoolbook" pitchFamily="18" charset="0"/>
                <a:cs typeface="Calibri" pitchFamily="34" charset="0"/>
                <a:hlinkClick r:id="rId2"/>
              </a:rPr>
              <a:t>evelyne@revellat.com</a:t>
            </a:r>
            <a:r>
              <a:rPr lang="fr-FR" sz="1400" dirty="0" smtClean="0">
                <a:solidFill>
                  <a:schemeClr val="bg2">
                    <a:lumMod val="25000"/>
                  </a:schemeClr>
                </a:solidFill>
                <a:latin typeface="Century Schoolbook" pitchFamily="18" charset="0"/>
                <a:cs typeface="Calibri" pitchFamily="34" charset="0"/>
              </a:rPr>
              <a:t>  06 60 47 71 64 -  Présidente  (organisation générale et atelier Transmission)</a:t>
            </a:r>
          </a:p>
          <a:p>
            <a:pPr lvl="0"/>
            <a:r>
              <a:rPr lang="fr-FR" sz="1400" dirty="0" smtClean="0">
                <a:solidFill>
                  <a:schemeClr val="bg2">
                    <a:lumMod val="25000"/>
                  </a:schemeClr>
                </a:solidFill>
                <a:latin typeface="Century Schoolbook" pitchFamily="18" charset="0"/>
                <a:cs typeface="Calibri" pitchFamily="34" charset="0"/>
              </a:rPr>
              <a:t>Hervé Karleskind, </a:t>
            </a:r>
            <a:r>
              <a:rPr lang="fr-FR" sz="1400" dirty="0" smtClean="0">
                <a:solidFill>
                  <a:schemeClr val="bg2">
                    <a:lumMod val="25000"/>
                  </a:schemeClr>
                </a:solidFill>
                <a:latin typeface="Century Schoolbook" pitchFamily="18" charset="0"/>
                <a:cs typeface="Calibri" pitchFamily="34" charset="0"/>
                <a:hlinkClick r:id="rId3"/>
              </a:rPr>
              <a:t>hervekarleskind@free.fr</a:t>
            </a:r>
            <a:r>
              <a:rPr lang="fr-FR" sz="1400" dirty="0" smtClean="0">
                <a:solidFill>
                  <a:schemeClr val="bg2">
                    <a:lumMod val="25000"/>
                  </a:schemeClr>
                </a:solidFill>
                <a:latin typeface="Century Schoolbook" pitchFamily="18" charset="0"/>
                <a:cs typeface="Calibri" pitchFamily="34" charset="0"/>
              </a:rPr>
              <a:t>  06 80 72 36 12 - Vice-Président (Relations extérieures, -CCIP, CAREEP)</a:t>
            </a:r>
          </a:p>
          <a:p>
            <a:pPr lvl="0"/>
            <a:r>
              <a:rPr lang="fr-FR" sz="1400" dirty="0" smtClean="0">
                <a:solidFill>
                  <a:schemeClr val="bg2">
                    <a:lumMod val="25000"/>
                  </a:schemeClr>
                </a:solidFill>
                <a:latin typeface="Century Schoolbook" pitchFamily="18" charset="0"/>
                <a:cs typeface="Calibri" pitchFamily="34" charset="0"/>
              </a:rPr>
              <a:t>Christine Legat, </a:t>
            </a:r>
            <a:r>
              <a:rPr lang="fr-FR" sz="1400" dirty="0" smtClean="0">
                <a:solidFill>
                  <a:schemeClr val="bg2">
                    <a:lumMod val="25000"/>
                  </a:schemeClr>
                </a:solidFill>
                <a:latin typeface="Century Schoolbook" pitchFamily="18" charset="0"/>
                <a:cs typeface="Calibri" pitchFamily="34" charset="0"/>
                <a:hlinkClick r:id="rId4"/>
              </a:rPr>
              <a:t>legatchris@hotmail.com</a:t>
            </a:r>
            <a:r>
              <a:rPr lang="fr-FR" sz="1400" dirty="0" smtClean="0">
                <a:solidFill>
                  <a:schemeClr val="bg2">
                    <a:lumMod val="25000"/>
                  </a:schemeClr>
                </a:solidFill>
                <a:latin typeface="Century Schoolbook" pitchFamily="18" charset="0"/>
                <a:cs typeface="Calibri" pitchFamily="34" charset="0"/>
              </a:rPr>
              <a:t>  06 60 50 65 84 - Vice-Présidente (Responsable communication)</a:t>
            </a:r>
          </a:p>
          <a:p>
            <a:pPr lvl="0"/>
            <a:r>
              <a:rPr lang="fr-FR" sz="1400" dirty="0" smtClean="0">
                <a:solidFill>
                  <a:schemeClr val="bg2">
                    <a:lumMod val="25000"/>
                  </a:schemeClr>
                </a:solidFill>
                <a:latin typeface="Century Schoolbook" pitchFamily="18" charset="0"/>
                <a:cs typeface="Calibri" pitchFamily="34" charset="0"/>
              </a:rPr>
              <a:t>Annie Migliore,  </a:t>
            </a:r>
            <a:r>
              <a:rPr lang="fr-FR" sz="1400" dirty="0" smtClean="0">
                <a:solidFill>
                  <a:schemeClr val="bg2">
                    <a:lumMod val="25000"/>
                  </a:schemeClr>
                </a:solidFill>
                <a:latin typeface="Century Schoolbook" pitchFamily="18" charset="0"/>
                <a:cs typeface="Calibri" pitchFamily="34" charset="0"/>
                <a:hlinkClick r:id="rId5"/>
              </a:rPr>
              <a:t>miglioreannie@aol.com</a:t>
            </a:r>
            <a:r>
              <a:rPr lang="fr-FR" sz="1400" dirty="0" smtClean="0">
                <a:solidFill>
                  <a:schemeClr val="bg2">
                    <a:lumMod val="25000"/>
                  </a:schemeClr>
                </a:solidFill>
                <a:latin typeface="Century Schoolbook" pitchFamily="18" charset="0"/>
                <a:cs typeface="Calibri" pitchFamily="34" charset="0"/>
              </a:rPr>
              <a:t>   06 07 41 48 65 - Secrétaire Générale (</a:t>
            </a:r>
            <a:r>
              <a:rPr lang="fr-FR" sz="1400" dirty="0" err="1" smtClean="0">
                <a:solidFill>
                  <a:schemeClr val="bg2">
                    <a:lumMod val="25000"/>
                  </a:schemeClr>
                </a:solidFill>
                <a:latin typeface="Century Schoolbook" pitchFamily="18" charset="0"/>
                <a:cs typeface="Calibri" pitchFamily="34" charset="0"/>
              </a:rPr>
              <a:t>Resp.R.H</a:t>
            </a:r>
            <a:r>
              <a:rPr lang="fr-FR" sz="1400" dirty="0" smtClean="0">
                <a:solidFill>
                  <a:schemeClr val="bg2">
                    <a:lumMod val="25000"/>
                  </a:schemeClr>
                </a:solidFill>
                <a:latin typeface="Century Schoolbook" pitchFamily="18" charset="0"/>
                <a:cs typeface="Calibri" pitchFamily="34" charset="0"/>
              </a:rPr>
              <a:t>, Relations Clubs et Espace Emploi)</a:t>
            </a:r>
          </a:p>
          <a:p>
            <a:pPr lvl="0"/>
            <a:r>
              <a:rPr lang="fr-FR" sz="1400" dirty="0" smtClean="0">
                <a:solidFill>
                  <a:schemeClr val="bg2">
                    <a:lumMod val="25000"/>
                  </a:schemeClr>
                </a:solidFill>
                <a:latin typeface="Century Schoolbook" pitchFamily="18" charset="0"/>
                <a:cs typeface="Calibri" pitchFamily="34" charset="0"/>
              </a:rPr>
              <a:t>Anne Letondel, </a:t>
            </a:r>
            <a:r>
              <a:rPr lang="fr-FR" sz="1400" dirty="0" smtClean="0">
                <a:solidFill>
                  <a:schemeClr val="bg2">
                    <a:lumMod val="25000"/>
                  </a:schemeClr>
                </a:solidFill>
                <a:latin typeface="Century Schoolbook" pitchFamily="18" charset="0"/>
                <a:cs typeface="Calibri" pitchFamily="34" charset="0"/>
                <a:hlinkClick r:id="rId6"/>
              </a:rPr>
              <a:t>aletondel@numericable.fr</a:t>
            </a:r>
            <a:r>
              <a:rPr lang="fr-FR" sz="1400" dirty="0" smtClean="0">
                <a:solidFill>
                  <a:schemeClr val="bg2">
                    <a:lumMod val="25000"/>
                  </a:schemeClr>
                </a:solidFill>
                <a:latin typeface="Century Schoolbook" pitchFamily="18" charset="0"/>
                <a:cs typeface="Calibri" pitchFamily="34" charset="0"/>
              </a:rPr>
              <a:t>  06 22 16 81 71 -  Secrétaire (adhésions et mise à jour de vos coordonnées)</a:t>
            </a:r>
          </a:p>
          <a:p>
            <a:pPr lvl="0"/>
            <a:r>
              <a:rPr lang="fr-FR" sz="1400" dirty="0" smtClean="0">
                <a:solidFill>
                  <a:schemeClr val="bg2">
                    <a:lumMod val="25000"/>
                  </a:schemeClr>
                </a:solidFill>
                <a:latin typeface="Century Schoolbook" pitchFamily="18" charset="0"/>
                <a:cs typeface="Calibri" pitchFamily="34" charset="0"/>
              </a:rPr>
              <a:t>Sophie Guyader, Secrétaire adjointe</a:t>
            </a:r>
          </a:p>
          <a:p>
            <a:pPr lvl="0"/>
            <a:r>
              <a:rPr lang="fr-FR" sz="1400" dirty="0" smtClean="0">
                <a:solidFill>
                  <a:schemeClr val="bg2">
                    <a:lumMod val="25000"/>
                  </a:schemeClr>
                </a:solidFill>
                <a:latin typeface="Century Schoolbook" pitchFamily="18" charset="0"/>
                <a:cs typeface="Calibri" pitchFamily="34" charset="0"/>
              </a:rPr>
              <a:t>Laurent Legagnoux, Coordinateur Général</a:t>
            </a:r>
          </a:p>
          <a:p>
            <a:pPr lvl="0"/>
            <a:r>
              <a:rPr lang="fr-FR" sz="1400" dirty="0" smtClean="0">
                <a:solidFill>
                  <a:schemeClr val="bg2">
                    <a:lumMod val="25000"/>
                  </a:schemeClr>
                </a:solidFill>
                <a:latin typeface="Century Schoolbook" pitchFamily="18" charset="0"/>
                <a:cs typeface="Calibri" pitchFamily="34" charset="0"/>
              </a:rPr>
              <a:t>Michel Casaliggi, Trésorier Adjoint</a:t>
            </a:r>
          </a:p>
          <a:p>
            <a:pPr lvl="0"/>
            <a:r>
              <a:rPr lang="fr-FR" sz="1400" dirty="0" smtClean="0">
                <a:solidFill>
                  <a:schemeClr val="bg2">
                    <a:lumMod val="25000"/>
                  </a:schemeClr>
                </a:solidFill>
                <a:latin typeface="Century Schoolbook" pitchFamily="18" charset="0"/>
                <a:cs typeface="Calibri" pitchFamily="34" charset="0"/>
              </a:rPr>
              <a:t>Laurent Ollier, Responsable informatique</a:t>
            </a:r>
          </a:p>
          <a:p>
            <a:pPr lvl="0"/>
            <a:r>
              <a:rPr lang="fr-FR" sz="1400" dirty="0" smtClean="0">
                <a:solidFill>
                  <a:schemeClr val="bg2">
                    <a:lumMod val="25000"/>
                  </a:schemeClr>
                </a:solidFill>
                <a:latin typeface="Century Schoolbook" pitchFamily="18" charset="0"/>
                <a:cs typeface="Calibri" pitchFamily="34" charset="0"/>
              </a:rPr>
              <a:t>Patrick Roussel, </a:t>
            </a:r>
            <a:r>
              <a:rPr lang="fr-FR" sz="1400" dirty="0" smtClean="0">
                <a:solidFill>
                  <a:schemeClr val="bg2">
                    <a:lumMod val="25000"/>
                  </a:schemeClr>
                </a:solidFill>
                <a:latin typeface="Century Schoolbook" pitchFamily="18" charset="0"/>
                <a:cs typeface="Calibri" pitchFamily="34" charset="0"/>
                <a:hlinkClick r:id="rId7"/>
              </a:rPr>
              <a:t>mon.pat.roussel@orange.fr</a:t>
            </a:r>
            <a:r>
              <a:rPr lang="fr-FR" sz="1400" dirty="0" smtClean="0">
                <a:solidFill>
                  <a:schemeClr val="bg2">
                    <a:lumMod val="25000"/>
                  </a:schemeClr>
                </a:solidFill>
                <a:latin typeface="Century Schoolbook" pitchFamily="18" charset="0"/>
                <a:cs typeface="Calibri" pitchFamily="34" charset="0"/>
              </a:rPr>
              <a:t>  06 76 07 87 67 - Animateur Atelier Transmissions-Reprises</a:t>
            </a:r>
          </a:p>
          <a:p>
            <a:pPr lvl="0">
              <a:defRPr/>
            </a:pPr>
            <a:r>
              <a:rPr lang="fr-FR" sz="1400" dirty="0" smtClean="0">
                <a:solidFill>
                  <a:schemeClr val="bg2">
                    <a:lumMod val="25000"/>
                  </a:schemeClr>
                </a:solidFill>
                <a:latin typeface="Century Schoolbook" pitchFamily="18" charset="0"/>
                <a:cs typeface="Calibri" pitchFamily="34" charset="0"/>
              </a:rPr>
              <a:t>Chantal Maire, </a:t>
            </a:r>
            <a:r>
              <a:rPr lang="fr-FR" sz="1400" dirty="0" smtClean="0">
                <a:solidFill>
                  <a:schemeClr val="bg2">
                    <a:lumMod val="25000"/>
                  </a:schemeClr>
                </a:solidFill>
                <a:latin typeface="Century Schoolbook" pitchFamily="18" charset="0"/>
                <a:cs typeface="Calibri" pitchFamily="34" charset="0"/>
                <a:hlinkClick r:id="rId8"/>
              </a:rPr>
              <a:t>c.maire@bry94.fr</a:t>
            </a:r>
            <a:r>
              <a:rPr lang="fr-FR" sz="1400" dirty="0" smtClean="0">
                <a:solidFill>
                  <a:schemeClr val="bg2">
                    <a:lumMod val="25000"/>
                  </a:schemeClr>
                </a:solidFill>
                <a:latin typeface="Century Schoolbook" pitchFamily="18" charset="0"/>
                <a:cs typeface="Calibri" pitchFamily="34" charset="0"/>
              </a:rPr>
              <a:t>, 01 45 16 68 41 -  Manager du commerce et des entreprises accueil, suivi des créateurs</a:t>
            </a:r>
          </a:p>
          <a:p>
            <a:pPr lvl="0">
              <a:defRPr/>
            </a:pPr>
            <a:r>
              <a:rPr lang="fr-FR" sz="1400" dirty="0" smtClean="0">
                <a:solidFill>
                  <a:schemeClr val="bg2">
                    <a:lumMod val="25000"/>
                  </a:schemeClr>
                </a:solidFill>
                <a:latin typeface="Century Schoolbook" pitchFamily="18" charset="0"/>
                <a:cs typeface="Calibri" pitchFamily="34" charset="0"/>
              </a:rPr>
              <a:t>Coordination Club/Ville.</a:t>
            </a:r>
          </a:p>
          <a:p>
            <a:pPr lvl="0"/>
            <a:r>
              <a:rPr lang="fr-FR" sz="1400" dirty="0" smtClean="0">
                <a:solidFill>
                  <a:schemeClr val="bg2">
                    <a:lumMod val="25000"/>
                  </a:schemeClr>
                </a:solidFill>
                <a:latin typeface="Century Schoolbook" pitchFamily="18" charset="0"/>
                <a:cs typeface="Calibri" pitchFamily="34" charset="0"/>
              </a:rPr>
              <a:t>Jean Couturier, Trésorier</a:t>
            </a:r>
          </a:p>
          <a:p>
            <a:endParaRPr lang="fr-FR" sz="1200" dirty="0" smtClean="0">
              <a:solidFill>
                <a:schemeClr val="bg2">
                  <a:lumMod val="25000"/>
                </a:schemeClr>
              </a:solidFill>
              <a:latin typeface="Century Schoolbook" pitchFamily="18" charset="0"/>
              <a:cs typeface="Calibri" pitchFamily="34" charset="0"/>
            </a:endParaRPr>
          </a:p>
        </p:txBody>
      </p:sp>
      <p:sp>
        <p:nvSpPr>
          <p:cNvPr id="5" name="Ellipse 4"/>
          <p:cNvSpPr/>
          <p:nvPr/>
        </p:nvSpPr>
        <p:spPr>
          <a:xfrm>
            <a:off x="492259" y="121311"/>
            <a:ext cx="576064" cy="57606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space réservé du contenu 2"/>
          <p:cNvSpPr txBox="1">
            <a:spLocks/>
          </p:cNvSpPr>
          <p:nvPr/>
        </p:nvSpPr>
        <p:spPr>
          <a:xfrm>
            <a:off x="1115616" y="193320"/>
            <a:ext cx="6624736" cy="311697"/>
          </a:xfrm>
          <a:prstGeom prst="rect">
            <a:avLst/>
          </a:prstGeom>
        </p:spPr>
        <p:txBody>
          <a:bodyPr vert="horz">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r>
              <a:rPr lang="fr-FR" sz="1800" b="1" dirty="0" smtClean="0">
                <a:solidFill>
                  <a:schemeClr val="tx2"/>
                </a:solidFill>
              </a:rPr>
              <a:t>N’hésitez pas à nous </a:t>
            </a:r>
            <a:r>
              <a:rPr lang="fr-FR" sz="1800" b="1" dirty="0" err="1" smtClean="0">
                <a:solidFill>
                  <a:schemeClr val="tx2"/>
                </a:solidFill>
              </a:rPr>
              <a:t>conacter</a:t>
            </a:r>
            <a:r>
              <a:rPr lang="fr-FR" sz="1800" b="1" dirty="0" smtClean="0">
                <a:solidFill>
                  <a:schemeClr val="tx2"/>
                </a:solidFill>
              </a:rPr>
              <a:t> </a:t>
            </a:r>
            <a:endParaRPr lang="fr-FR" sz="1800" b="1" dirty="0">
              <a:solidFill>
                <a:schemeClr val="tx2"/>
              </a:solidFill>
            </a:endParaRPr>
          </a:p>
        </p:txBody>
      </p:sp>
      <p:sp>
        <p:nvSpPr>
          <p:cNvPr id="7" name="Espace réservé du contenu 2"/>
          <p:cNvSpPr txBox="1">
            <a:spLocks/>
          </p:cNvSpPr>
          <p:nvPr/>
        </p:nvSpPr>
        <p:spPr>
          <a:xfrm>
            <a:off x="593819" y="116632"/>
            <a:ext cx="351656" cy="495672"/>
          </a:xfrm>
          <a:prstGeom prst="rect">
            <a:avLst/>
          </a:prstGeom>
        </p:spPr>
        <p:txBody>
          <a:bodyPr vert="horz">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endParaRPr lang="fr-FR" sz="3200" dirty="0">
              <a:solidFill>
                <a:schemeClr val="bg1"/>
              </a:solidFill>
            </a:endParaRPr>
          </a:p>
        </p:txBody>
      </p:sp>
      <p:pic>
        <p:nvPicPr>
          <p:cNvPr id="8" name="Image 7" descr="C:\Documents and Settings\Christine\Mes documents\Documents CL 2011\AEB\Logo bry_entreprises3_bd.jpg"/>
          <p:cNvPicPr/>
          <p:nvPr/>
        </p:nvPicPr>
        <p:blipFill>
          <a:blip r:embed="rId9" cstate="print"/>
          <a:srcRect/>
          <a:stretch>
            <a:fillRect/>
          </a:stretch>
        </p:blipFill>
        <p:spPr bwMode="auto">
          <a:xfrm>
            <a:off x="7452320" y="5688632"/>
            <a:ext cx="1296144" cy="112474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Mé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20</TotalTime>
  <Words>772</Words>
  <Application>Microsoft Office PowerPoint</Application>
  <PresentationFormat>Affichage à l'écran (4:3)</PresentationFormat>
  <Paragraphs>123</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Oriel</vt:lpstr>
      <vt:lpstr>Diapositive 1</vt:lpstr>
      <vt:lpstr>Diapositive 2</vt:lpstr>
      <vt:lpstr>Diapositive 3</vt:lpstr>
      <vt:lpstr>Diapositive 4</vt:lpstr>
      <vt:lpstr>Diapositive 5</vt:lpstr>
      <vt:lpstr>Diapositive 6</vt:lpstr>
      <vt:lpstr>Diapositive 7</vt:lpstr>
      <vt:lpstr>Diapositive 8</vt:lpstr>
      <vt:lpstr>Diapositive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Association des Entreprises de Bry-sur Marne</dc:title>
  <dc:creator>evelyne</dc:creator>
  <cp:lastModifiedBy>evelyne</cp:lastModifiedBy>
  <cp:revision>88</cp:revision>
  <dcterms:created xsi:type="dcterms:W3CDTF">2011-03-14T09:52:02Z</dcterms:created>
  <dcterms:modified xsi:type="dcterms:W3CDTF">2012-02-12T21:11:15Z</dcterms:modified>
</cp:coreProperties>
</file>