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2" r:id="rId3"/>
    <p:sldId id="268" r:id="rId4"/>
    <p:sldId id="269" r:id="rId5"/>
    <p:sldId id="270" r:id="rId6"/>
    <p:sldId id="272" r:id="rId7"/>
    <p:sldId id="273" r:id="rId8"/>
    <p:sldId id="271" r:id="rId9"/>
    <p:sldId id="275" r:id="rId10"/>
    <p:sldId id="276" r:id="rId11"/>
    <p:sldId id="278" r:id="rId12"/>
    <p:sldId id="274" r:id="rId13"/>
    <p:sldId id="265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243" autoAdjust="0"/>
  </p:normalViewPr>
  <p:slideViewPr>
    <p:cSldViewPr>
      <p:cViewPr>
        <p:scale>
          <a:sx n="70" d="100"/>
          <a:sy n="70" d="100"/>
        </p:scale>
        <p:origin x="-510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198E-510F-4440-AC46-C4D0B716440D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7A5DA-6622-4639-A143-138B43C514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496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99A8D9-9902-4B5A-971D-5BA956200A0D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5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360240" y="4653136"/>
            <a:ext cx="6172200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fr-FR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Hôtel </a:t>
            </a:r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de </a:t>
            </a:r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Ville</a:t>
            </a:r>
            <a:endParaRPr lang="fr-FR" sz="1100" b="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r"/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Grande Rue Charles De Gaulle 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94360 </a:t>
            </a:r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Bry-sur-Marne</a:t>
            </a:r>
          </a:p>
          <a:p>
            <a:pPr algn="r"/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Tél. </a:t>
            </a:r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01.45.16.68.41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Fax 01.45.16.68.48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Email : evelyne@revellat.com</a:t>
            </a:r>
          </a:p>
          <a:p>
            <a:pPr algn="r"/>
            <a:r>
              <a:rPr lang="fr-FR" sz="1400" b="0" dirty="0" smtClean="0">
                <a:solidFill>
                  <a:schemeClr val="accent1">
                    <a:lumMod val="75000"/>
                  </a:schemeClr>
                </a:solidFill>
              </a:rPr>
              <a:t>www.emploi-aeb.fr</a:t>
            </a:r>
            <a:endParaRPr lang="fr-FR" sz="1400" b="0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 </a:t>
            </a:r>
            <a:endParaRPr lang="fr-FR" sz="1100" b="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588224" y="548680"/>
            <a:ext cx="1953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Création en</a:t>
            </a:r>
          </a:p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Novembre 2002</a:t>
            </a:r>
          </a:p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50 adhérents</a:t>
            </a:r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3707904" y="1412776"/>
            <a:ext cx="2448272" cy="3197388"/>
            <a:chOff x="2756034" y="1010345"/>
            <a:chExt cx="2448272" cy="3197388"/>
          </a:xfrm>
        </p:grpSpPr>
        <p:pic>
          <p:nvPicPr>
            <p:cNvPr id="9218" name="Picture 2" descr="https://lh5.googleusercontent.com/Gwws52qbexvd5mTjh1txkEfStq9aqvw-C7jYixacCIqc_8GHRjNTQogARJY70ox9CikTqt_pMqKwrfb5liKfdrVStdyg_TEkqSKkOIBBp1VJSnFx2Q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7144"/>
            <a:stretch/>
          </p:blipFill>
          <p:spPr bwMode="auto">
            <a:xfrm>
              <a:off x="2871098" y="1010345"/>
              <a:ext cx="2050758" cy="20658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ZoneTexte 2"/>
            <p:cNvSpPr txBox="1"/>
            <p:nvPr/>
          </p:nvSpPr>
          <p:spPr>
            <a:xfrm>
              <a:off x="2756034" y="3068960"/>
              <a:ext cx="2448272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200" b="1" cap="small" dirty="0">
                  <a:solidFill>
                    <a:schemeClr val="accent1">
                      <a:lumMod val="50000"/>
                    </a:schemeClr>
                  </a:solidFill>
                </a:rPr>
                <a:t>A</a:t>
              </a:r>
              <a:r>
                <a:rPr lang="fr-FR" sz="2200" cap="small" dirty="0">
                  <a:solidFill>
                    <a:schemeClr val="accent1">
                      <a:lumMod val="50000"/>
                    </a:schemeClr>
                  </a:solidFill>
                </a:rPr>
                <a:t>ssociation des</a:t>
              </a:r>
              <a:br>
                <a:rPr lang="fr-FR" sz="2200" cap="small" dirty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fr-FR" sz="2300" b="1" cap="small" dirty="0">
                  <a:solidFill>
                    <a:schemeClr val="accent1">
                      <a:lumMod val="50000"/>
                    </a:schemeClr>
                  </a:solidFill>
                </a:rPr>
                <a:t>E</a:t>
              </a:r>
              <a:r>
                <a:rPr lang="fr-FR" sz="2300" cap="small" dirty="0">
                  <a:solidFill>
                    <a:schemeClr val="accent1">
                      <a:lumMod val="50000"/>
                    </a:schemeClr>
                  </a:solidFill>
                </a:rPr>
                <a:t>ntreprises de</a:t>
              </a:r>
              <a:r>
                <a:rPr lang="fr-FR" sz="2200" cap="small" dirty="0">
                  <a:solidFill>
                    <a:schemeClr val="accent1">
                      <a:lumMod val="50000"/>
                    </a:schemeClr>
                  </a:solidFill>
                </a:rPr>
                <a:t/>
              </a:r>
              <a:br>
                <a:rPr lang="fr-FR" sz="2200" cap="small" dirty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fr-FR" sz="2300" b="1" cap="small" dirty="0" smtClean="0">
                  <a:solidFill>
                    <a:schemeClr val="accent1">
                      <a:lumMod val="50000"/>
                    </a:schemeClr>
                  </a:solidFill>
                </a:rPr>
                <a:t>B</a:t>
              </a:r>
              <a:r>
                <a:rPr lang="fr-FR" sz="23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ry sur marne</a:t>
              </a:r>
              <a:endParaRPr lang="fr-FR" sz="2300" cap="small" dirty="0"/>
            </a:p>
          </p:txBody>
        </p:sp>
      </p:grpSp>
      <p:cxnSp>
        <p:nvCxnSpPr>
          <p:cNvPr id="11" name="Connecteur droit 10"/>
          <p:cNvCxnSpPr/>
          <p:nvPr/>
        </p:nvCxnSpPr>
        <p:spPr>
          <a:xfrm>
            <a:off x="8541688" y="0"/>
            <a:ext cx="0" cy="1484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8548206" y="4509120"/>
            <a:ext cx="0" cy="2348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/>
        </p:nvCxnSpPr>
        <p:spPr>
          <a:xfrm flipV="1">
            <a:off x="2376511" y="1268760"/>
            <a:ext cx="0" cy="43204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87624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Actions</a:t>
            </a:r>
            <a:r>
              <a:rPr lang="fr-FR" b="1" dirty="0" smtClean="0">
                <a:solidFill>
                  <a:schemeClr val="tx2"/>
                </a:solidFill>
              </a:rPr>
              <a:t> classiques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1270265" y="1268760"/>
            <a:ext cx="110624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195736" y="1795608"/>
            <a:ext cx="4392488" cy="37216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Wingdings" pitchFamily="2" charset="2"/>
              <a:buChar char=""/>
            </a:pPr>
            <a:r>
              <a:rPr lang="fr-FR" sz="2100" dirty="0" smtClean="0">
                <a:solidFill>
                  <a:schemeClr val="tx2"/>
                </a:solidFill>
              </a:rPr>
              <a:t>Opérations </a:t>
            </a:r>
            <a:r>
              <a:rPr lang="fr-FR" sz="2100" dirty="0">
                <a:solidFill>
                  <a:schemeClr val="tx2"/>
                </a:solidFill>
              </a:rPr>
              <a:t>Cartes sur </a:t>
            </a:r>
            <a:r>
              <a:rPr lang="fr-FR" sz="2100" dirty="0" smtClean="0">
                <a:solidFill>
                  <a:schemeClr val="tx2"/>
                </a:solidFill>
              </a:rPr>
              <a:t>Tables</a:t>
            </a:r>
          </a:p>
          <a:p>
            <a:pPr marL="0" indent="0">
              <a:buSzPct val="100000"/>
              <a:buNone/>
            </a:pPr>
            <a:r>
              <a:rPr lang="fr-FR" sz="2100" dirty="0" smtClean="0">
                <a:solidFill>
                  <a:schemeClr val="tx2"/>
                </a:solidFill>
              </a:rPr>
              <a:t> </a:t>
            </a: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dirty="0">
                <a:solidFill>
                  <a:schemeClr val="tx2"/>
                </a:solidFill>
              </a:rPr>
              <a:t>Repas des Entrepreneurs </a:t>
            </a:r>
            <a:endParaRPr lang="fr-FR" sz="2100" dirty="0" smtClean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dirty="0" err="1">
                <a:solidFill>
                  <a:schemeClr val="tx2"/>
                </a:solidFill>
              </a:rPr>
              <a:t>Petits-déjeuners</a:t>
            </a:r>
            <a:r>
              <a:rPr lang="fr-FR" sz="2100" dirty="0">
                <a:solidFill>
                  <a:schemeClr val="tx2"/>
                </a:solidFill>
              </a:rPr>
              <a:t> </a:t>
            </a:r>
            <a:r>
              <a:rPr lang="fr-FR" sz="2100" dirty="0" smtClean="0">
                <a:solidFill>
                  <a:schemeClr val="tx2"/>
                </a:solidFill>
              </a:rPr>
              <a:t>Conférence</a:t>
            </a:r>
          </a:p>
          <a:p>
            <a:pPr marL="0" indent="0">
              <a:buSzPct val="100000"/>
              <a:buNone/>
            </a:pPr>
            <a:r>
              <a:rPr lang="fr-FR" sz="2100" dirty="0" smtClean="0">
                <a:solidFill>
                  <a:schemeClr val="tx2"/>
                </a:solidFill>
              </a:rPr>
              <a:t> </a:t>
            </a: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dirty="0">
                <a:solidFill>
                  <a:schemeClr val="tx2"/>
                </a:solidFill>
              </a:rPr>
              <a:t>Site internet </a:t>
            </a:r>
            <a:r>
              <a:rPr lang="fr-FR" sz="2100" dirty="0" smtClean="0">
                <a:solidFill>
                  <a:schemeClr val="tx2"/>
                </a:solidFill>
              </a:rPr>
              <a:t>AEB</a:t>
            </a:r>
          </a:p>
          <a:p>
            <a:pPr>
              <a:buSzPct val="100000"/>
              <a:buFont typeface="Wingdings" pitchFamily="2" charset="2"/>
              <a:buChar char=""/>
            </a:pP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dirty="0">
                <a:solidFill>
                  <a:schemeClr val="tx2"/>
                </a:solidFill>
              </a:rPr>
              <a:t>Journal </a:t>
            </a:r>
            <a:r>
              <a:rPr lang="fr-FR" sz="2100" dirty="0" smtClean="0">
                <a:solidFill>
                  <a:schemeClr val="tx2"/>
                </a:solidFill>
              </a:rPr>
              <a:t>AEB</a:t>
            </a:r>
            <a:endParaRPr lang="fr-FR" sz="2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183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/>
        </p:nvCxnSpPr>
        <p:spPr>
          <a:xfrm flipV="1">
            <a:off x="2376511" y="1268760"/>
            <a:ext cx="0" cy="5256584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87624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Actions</a:t>
            </a:r>
            <a:r>
              <a:rPr lang="fr-FR" b="1" dirty="0" smtClean="0">
                <a:solidFill>
                  <a:schemeClr val="tx2"/>
                </a:solidFill>
              </a:rPr>
              <a:t> nouvelles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1270265" y="1268760"/>
            <a:ext cx="110624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195736" y="1795608"/>
            <a:ext cx="6192688" cy="4729736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Wingdings" pitchFamily="2" charset="2"/>
              <a:buChar char=""/>
            </a:pPr>
            <a:r>
              <a:rPr lang="fr-FR" sz="2000" dirty="0" smtClean="0">
                <a:solidFill>
                  <a:schemeClr val="tx2"/>
                </a:solidFill>
              </a:rPr>
              <a:t>Visites </a:t>
            </a:r>
            <a:r>
              <a:rPr lang="fr-FR" sz="2000" dirty="0">
                <a:solidFill>
                  <a:schemeClr val="tx2"/>
                </a:solidFill>
              </a:rPr>
              <a:t>d’entreprises, partage </a:t>
            </a:r>
            <a:r>
              <a:rPr lang="fr-FR" sz="2000" dirty="0" smtClean="0">
                <a:solidFill>
                  <a:schemeClr val="tx2"/>
                </a:solidFill>
              </a:rPr>
              <a:t>d’expérience</a:t>
            </a:r>
          </a:p>
          <a:p>
            <a:pPr marL="0" indent="0">
              <a:buSzPct val="100000"/>
              <a:buNone/>
            </a:pPr>
            <a:endParaRPr lang="fr-FR" sz="2000" dirty="0" smtClean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000" dirty="0" smtClean="0">
                <a:solidFill>
                  <a:schemeClr val="tx2"/>
                </a:solidFill>
              </a:rPr>
              <a:t>Réunions </a:t>
            </a:r>
            <a:r>
              <a:rPr lang="fr-FR" sz="2000" dirty="0">
                <a:solidFill>
                  <a:schemeClr val="tx2"/>
                </a:solidFill>
              </a:rPr>
              <a:t>d’informations impliquant des adhérents ou des </a:t>
            </a:r>
            <a:r>
              <a:rPr lang="fr-FR" sz="2000" dirty="0" smtClean="0">
                <a:solidFill>
                  <a:schemeClr val="tx2"/>
                </a:solidFill>
              </a:rPr>
              <a:t>extérieurs</a:t>
            </a:r>
          </a:p>
          <a:p>
            <a:pPr marL="0" indent="0">
              <a:buSzPct val="100000"/>
              <a:buNone/>
            </a:pPr>
            <a:endParaRPr lang="fr-FR" sz="2000" dirty="0" smtClean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000" dirty="0" smtClean="0">
                <a:solidFill>
                  <a:schemeClr val="tx2"/>
                </a:solidFill>
              </a:rPr>
              <a:t>Rencontre </a:t>
            </a:r>
            <a:r>
              <a:rPr lang="fr-FR" sz="2000" dirty="0">
                <a:solidFill>
                  <a:schemeClr val="tx2"/>
                </a:solidFill>
              </a:rPr>
              <a:t>avec les autres clubs </a:t>
            </a:r>
            <a:r>
              <a:rPr lang="fr-FR" sz="2000" dirty="0" smtClean="0">
                <a:solidFill>
                  <a:schemeClr val="tx2"/>
                </a:solidFill>
              </a:rPr>
              <a:t>entreprises</a:t>
            </a:r>
          </a:p>
          <a:p>
            <a:pPr>
              <a:buSzPct val="100000"/>
              <a:buFont typeface="Wingdings" pitchFamily="2" charset="2"/>
              <a:buChar char=""/>
            </a:pPr>
            <a:endParaRPr lang="fr-FR" sz="2000" dirty="0" smtClean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000" dirty="0" smtClean="0">
                <a:solidFill>
                  <a:schemeClr val="tx2"/>
                </a:solidFill>
              </a:rPr>
              <a:t>Ateliers à thèmes : sécurité, jeunes entrepreneur, environnement, accompagnement à l’export</a:t>
            </a:r>
          </a:p>
          <a:p>
            <a:pPr>
              <a:buSzPct val="100000"/>
              <a:buFont typeface="Wingdings" pitchFamily="2" charset="2"/>
              <a:buChar char=""/>
            </a:pPr>
            <a:endParaRPr lang="fr-FR" sz="2000" dirty="0" smtClean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000" dirty="0">
                <a:solidFill>
                  <a:schemeClr val="tx2"/>
                </a:solidFill>
              </a:rPr>
              <a:t>Signalétique des entreprises dans la ville</a:t>
            </a:r>
          </a:p>
          <a:p>
            <a:pPr marL="0" indent="0">
              <a:buSzPct val="100000"/>
              <a:buNone/>
            </a:pPr>
            <a:endParaRPr lang="fr-FR" sz="2000" dirty="0" smtClean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000" dirty="0" smtClean="0">
                <a:solidFill>
                  <a:schemeClr val="tx2"/>
                </a:solidFill>
              </a:rPr>
              <a:t>Rencontres </a:t>
            </a:r>
            <a:r>
              <a:rPr lang="fr-FR" sz="2000" dirty="0">
                <a:solidFill>
                  <a:schemeClr val="tx2"/>
                </a:solidFill>
              </a:rPr>
              <a:t>sportives</a:t>
            </a:r>
          </a:p>
        </p:txBody>
      </p:sp>
    </p:spTree>
    <p:extLst>
      <p:ext uri="{BB962C8B-B14F-4D97-AF65-F5344CB8AC3E}">
        <p14:creationId xmlns:p14="http://schemas.microsoft.com/office/powerpoint/2010/main" xmlns="" val="26235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776808" y="2492896"/>
            <a:ext cx="7467600" cy="1210146"/>
          </a:xfrm>
          <a:prstGeom prst="rect">
            <a:avLst/>
          </a:prstGeom>
          <a:noFill/>
          <a:ln w="38100">
            <a:noFill/>
          </a:ln>
        </p:spPr>
        <p:txBody>
          <a:bodyPr vert="horz" anchor="b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kumimoji="0" lang="fr-FR" sz="63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Postes</a:t>
            </a: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33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POURVOIR</a:t>
            </a:r>
            <a:endParaRPr kumimoji="0" lang="fr-FR" sz="33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194" name="Picture 2" descr="http://www.codeshoes.com/images/picto-homme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5340" y="2445328"/>
            <a:ext cx="715516" cy="157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www.codeshoes.com/images/picto-femme.gi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7" y="2445328"/>
            <a:ext cx="676239" cy="1487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4478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55576" y="1124744"/>
            <a:ext cx="7776864" cy="5040560"/>
          </a:xfrm>
        </p:spPr>
        <p:txBody>
          <a:bodyPr numCol="2">
            <a:normAutofit/>
          </a:bodyPr>
          <a:lstStyle/>
          <a:p>
            <a:r>
              <a:rPr lang="fr-FR" sz="2100" b="1" dirty="0" smtClean="0">
                <a:solidFill>
                  <a:schemeClr val="tx2"/>
                </a:solidFill>
              </a:rPr>
              <a:t>Président 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Vice – Président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Secrétaire Général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Trésorier 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Secrétaire 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Secrétaire adjointe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Responsable de la communication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Chargée des Relations extérieures 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Responsable Informatique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Responsable « emploi » 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Responsable Organisation et logistique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776808" y="2492896"/>
            <a:ext cx="7467600" cy="1210146"/>
          </a:xfrm>
          <a:prstGeom prst="rect">
            <a:avLst/>
          </a:prstGeom>
          <a:noFill/>
          <a:ln w="38100">
            <a:noFill/>
          </a:ln>
        </p:spPr>
        <p:txBody>
          <a:bodyPr vert="horz" anchor="b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kumimoji="0" lang="fr-FR" sz="63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axes</a:t>
            </a: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 developpement</a:t>
            </a: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2555776" y="1340768"/>
            <a:ext cx="0" cy="3096344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2267744" y="4149080"/>
            <a:ext cx="4248472" cy="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139952" y="4653136"/>
            <a:ext cx="4824536" cy="864096"/>
          </a:xfrm>
        </p:spPr>
        <p:txBody>
          <a:bodyPr>
            <a:normAutofit/>
          </a:bodyPr>
          <a:lstStyle/>
          <a:p>
            <a:pPr lvl="1"/>
            <a:r>
              <a:rPr lang="fr-FR" b="1" dirty="0" smtClean="0">
                <a:solidFill>
                  <a:schemeClr val="tx2"/>
                </a:solidFill>
              </a:rPr>
              <a:t>des entreprises intéressées</a:t>
            </a:r>
          </a:p>
          <a:p>
            <a:pPr marL="731520" lvl="2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(TPE, PME, PMI et autres)</a:t>
            </a:r>
          </a:p>
          <a:p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19" y="1764196"/>
            <a:ext cx="4043941" cy="3032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5040560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Promotion du Site Emploi AEB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74062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1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7" y="4797152"/>
            <a:ext cx="4392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92D050"/>
                </a:solidFill>
              </a:rPr>
              <a:t>www.emploi-aeb.fr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139952" y="1587968"/>
            <a:ext cx="4824536" cy="28491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Font typeface="Wingdings 2"/>
              <a:buNone/>
            </a:pPr>
            <a:r>
              <a:rPr lang="fr-FR" b="1" dirty="0" smtClean="0">
                <a:solidFill>
                  <a:schemeClr val="tx2"/>
                </a:solidFill>
              </a:rPr>
              <a:t>présentation auprès :</a:t>
            </a:r>
          </a:p>
          <a:p>
            <a:pPr marL="365760" lvl="1" indent="0">
              <a:buFont typeface="Wingdings 2"/>
              <a:buNone/>
            </a:pPr>
            <a:endParaRPr lang="fr-FR" b="1" dirty="0" smtClean="0">
              <a:solidFill>
                <a:schemeClr val="tx2"/>
              </a:solidFill>
            </a:endParaRP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des organismes partenaires :</a:t>
            </a:r>
          </a:p>
          <a:p>
            <a:pPr lvl="2"/>
            <a:r>
              <a:rPr lang="fr-FR" b="1" dirty="0" smtClean="0">
                <a:solidFill>
                  <a:schemeClr val="tx2"/>
                </a:solidFill>
              </a:rPr>
              <a:t>les espaces emploi des Villes</a:t>
            </a:r>
          </a:p>
          <a:p>
            <a:pPr marL="731520" lvl="2" indent="0">
              <a:buFont typeface="Wingdings"/>
              <a:buNone/>
            </a:pPr>
            <a:r>
              <a:rPr lang="fr-FR" b="1" dirty="0" smtClean="0">
                <a:solidFill>
                  <a:schemeClr val="tx2"/>
                </a:solidFill>
              </a:rPr>
              <a:t>   du 94 </a:t>
            </a:r>
          </a:p>
          <a:p>
            <a:pPr lvl="2"/>
            <a:r>
              <a:rPr lang="fr-FR" b="1" dirty="0" smtClean="0">
                <a:solidFill>
                  <a:schemeClr val="tx2"/>
                </a:solidFill>
              </a:rPr>
              <a:t>le Pôle Emploi national </a:t>
            </a:r>
          </a:p>
          <a:p>
            <a:pPr lvl="2"/>
            <a:r>
              <a:rPr lang="fr-FR" b="1" dirty="0" smtClean="0">
                <a:solidFill>
                  <a:schemeClr val="tx2"/>
                </a:solidFill>
              </a:rPr>
              <a:t>les autres clubs entreprises</a:t>
            </a:r>
          </a:p>
          <a:p>
            <a:pPr marL="1005840" lvl="3" indent="0">
              <a:buFont typeface="Wingdings"/>
              <a:buNone/>
            </a:pPr>
            <a:r>
              <a:rPr lang="fr-FR" b="1" dirty="0" smtClean="0">
                <a:solidFill>
                  <a:schemeClr val="tx2"/>
                </a:solidFill>
              </a:rPr>
              <a:t>du Val de Marne</a:t>
            </a:r>
          </a:p>
        </p:txBody>
      </p:sp>
    </p:spTree>
    <p:extLst>
      <p:ext uri="{BB962C8B-B14F-4D97-AF65-F5344CB8AC3E}">
        <p14:creationId xmlns:p14="http://schemas.microsoft.com/office/powerpoint/2010/main" xmlns="" val="344279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observatoiredelafranchise.fr/V2/images/illustrations/12-01-2011/cess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174" y="1764196"/>
            <a:ext cx="4074286" cy="303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0" y="1651592"/>
            <a:ext cx="4392488" cy="4873752"/>
          </a:xfrm>
        </p:spPr>
        <p:txBody>
          <a:bodyPr>
            <a:normAutofit/>
          </a:bodyPr>
          <a:lstStyle/>
          <a:p>
            <a:r>
              <a:rPr lang="fr-FR" sz="2100" b="1" dirty="0" smtClean="0">
                <a:solidFill>
                  <a:schemeClr val="tx2"/>
                </a:solidFill>
              </a:rPr>
              <a:t>accompagner les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</a:t>
            </a:r>
            <a:r>
              <a:rPr lang="fr-FR" sz="2100" b="1" dirty="0">
                <a:solidFill>
                  <a:schemeClr val="tx2"/>
                </a:solidFill>
              </a:rPr>
              <a:t>entrepreneurs dans </a:t>
            </a:r>
            <a:r>
              <a:rPr lang="fr-FR" sz="2100" b="1" dirty="0" smtClean="0">
                <a:solidFill>
                  <a:schemeClr val="tx2"/>
                </a:solidFill>
              </a:rPr>
              <a:t>leur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développement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CONSEILS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CONFERENCES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RENCONTRES</a:t>
            </a:r>
          </a:p>
          <a:p>
            <a:endParaRPr lang="fr-FR" sz="2100" b="1" dirty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favoriser </a:t>
            </a:r>
            <a:r>
              <a:rPr lang="fr-FR" sz="2100" b="1" dirty="0">
                <a:solidFill>
                  <a:schemeClr val="tx2"/>
                </a:solidFill>
              </a:rPr>
              <a:t>la </a:t>
            </a:r>
            <a:r>
              <a:rPr lang="fr-FR" sz="2100" b="1" dirty="0" smtClean="0">
                <a:solidFill>
                  <a:schemeClr val="tx2"/>
                </a:solidFill>
              </a:rPr>
              <a:t>transmission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</a:t>
            </a:r>
            <a:r>
              <a:rPr lang="fr-FR" sz="2100" b="1" dirty="0">
                <a:solidFill>
                  <a:schemeClr val="tx2"/>
                </a:solidFill>
              </a:rPr>
              <a:t>d’entreprises par la </a:t>
            </a:r>
            <a:r>
              <a:rPr lang="fr-FR" sz="2100" b="1" dirty="0" smtClean="0">
                <a:solidFill>
                  <a:schemeClr val="tx2"/>
                </a:solidFill>
              </a:rPr>
              <a:t>mise</a:t>
            </a:r>
          </a:p>
          <a:p>
            <a:pPr marL="0" indent="0">
              <a:buNone/>
            </a:pPr>
            <a:r>
              <a:rPr lang="fr-FR" sz="2100" b="1" dirty="0" smtClean="0">
                <a:solidFill>
                  <a:schemeClr val="tx2"/>
                </a:solidFill>
              </a:rPr>
              <a:t>   en </a:t>
            </a:r>
            <a:r>
              <a:rPr lang="fr-FR" sz="2100" b="1" dirty="0">
                <a:solidFill>
                  <a:schemeClr val="tx2"/>
                </a:solidFill>
              </a:rPr>
              <a:t>lien entre cédants et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repreneurs potentiel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RESEAU</a:t>
            </a:r>
            <a:endParaRPr lang="fr-FR" sz="1500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chemeClr val="tx2"/>
                </a:solidFill>
              </a:rPr>
              <a:t>Pérenniser </a:t>
            </a:r>
            <a:r>
              <a:rPr lang="fr-FR" b="1" dirty="0" smtClean="0">
                <a:solidFill>
                  <a:schemeClr val="tx2"/>
                </a:solidFill>
              </a:rPr>
              <a:t>les </a:t>
            </a:r>
            <a:r>
              <a:rPr lang="fr-FR" b="1" dirty="0">
                <a:solidFill>
                  <a:schemeClr val="tx2"/>
                </a:solidFill>
              </a:rPr>
              <a:t>entreprises </a:t>
            </a:r>
            <a:r>
              <a:rPr lang="fr-FR" b="1" dirty="0" err="1">
                <a:solidFill>
                  <a:schemeClr val="tx2"/>
                </a:solidFill>
              </a:rPr>
              <a:t>bryardes</a:t>
            </a:r>
            <a:r>
              <a:rPr lang="fr-FR" b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2</a:t>
            </a:r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098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0" y="1651592"/>
            <a:ext cx="4392488" cy="3145560"/>
          </a:xfrm>
        </p:spPr>
        <p:txBody>
          <a:bodyPr>
            <a:normAutofit/>
          </a:bodyPr>
          <a:lstStyle/>
          <a:p>
            <a:r>
              <a:rPr lang="fr-FR" sz="2100" b="1" dirty="0" smtClean="0">
                <a:solidFill>
                  <a:schemeClr val="tx2"/>
                </a:solidFill>
              </a:rPr>
              <a:t>Actions </a:t>
            </a:r>
            <a:r>
              <a:rPr lang="fr-FR" sz="2100" b="1" dirty="0">
                <a:solidFill>
                  <a:schemeClr val="tx2"/>
                </a:solidFill>
              </a:rPr>
              <a:t>de parrainage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entre </a:t>
            </a:r>
            <a:r>
              <a:rPr lang="fr-FR" sz="2100" b="1" dirty="0">
                <a:solidFill>
                  <a:schemeClr val="tx2"/>
                </a:solidFill>
              </a:rPr>
              <a:t>un jeune créateur </a:t>
            </a:r>
            <a:r>
              <a:rPr lang="fr-FR" sz="2100" b="1" dirty="0" smtClean="0">
                <a:solidFill>
                  <a:schemeClr val="tx2"/>
                </a:solidFill>
              </a:rPr>
              <a:t>et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un </a:t>
            </a:r>
            <a:r>
              <a:rPr lang="fr-FR" sz="2100" b="1" dirty="0">
                <a:solidFill>
                  <a:schemeClr val="tx2"/>
                </a:solidFill>
              </a:rPr>
              <a:t>chef d’entreprise </a:t>
            </a:r>
            <a:r>
              <a:rPr lang="fr-FR" sz="2100" b="1" dirty="0" smtClean="0">
                <a:solidFill>
                  <a:schemeClr val="tx2"/>
                </a:solidFill>
              </a:rPr>
              <a:t>confirmé</a:t>
            </a:r>
          </a:p>
          <a:p>
            <a:pPr marL="0" indent="0">
              <a:buNone/>
            </a:pPr>
            <a:endParaRPr lang="fr-FR" sz="2100" b="1" dirty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Aide </a:t>
            </a:r>
            <a:r>
              <a:rPr lang="fr-FR" sz="2100" b="1" dirty="0">
                <a:solidFill>
                  <a:schemeClr val="tx2"/>
                </a:solidFill>
              </a:rPr>
              <a:t>et information aux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démarches administratives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</a:t>
            </a:r>
            <a:r>
              <a:rPr lang="fr-FR" sz="2100" b="1" dirty="0">
                <a:solidFill>
                  <a:schemeClr val="tx2"/>
                </a:solidFill>
              </a:rPr>
              <a:t>quotidiennes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chemeClr val="tx2"/>
                </a:solidFill>
              </a:rPr>
              <a:t>Aider les jeunes créateurs d’entreprises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3</a:t>
            </a:r>
            <a:endParaRPr lang="fr-FR" sz="3200" dirty="0">
              <a:solidFill>
                <a:schemeClr val="bg1"/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206554" y="1764196"/>
            <a:ext cx="4098588" cy="3032956"/>
            <a:chOff x="206554" y="1764196"/>
            <a:chExt cx="4098588" cy="3032956"/>
          </a:xfrm>
        </p:grpSpPr>
        <p:pic>
          <p:nvPicPr>
            <p:cNvPr id="4098" name="Picture 2" descr="http://us.123rf.com/400wm/400/400/logos/logos0909/logos090900226/5497062-portrait-d-39-un-homme-beau-jeune-entreprise-en-souriant-au-travail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554" y="1764196"/>
              <a:ext cx="4098588" cy="30329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206554" y="4581128"/>
              <a:ext cx="1125086" cy="2160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391333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0" y="1651592"/>
            <a:ext cx="4392488" cy="3937648"/>
          </a:xfrm>
        </p:spPr>
        <p:txBody>
          <a:bodyPr>
            <a:normAutofit lnSpcReduction="10000"/>
          </a:bodyPr>
          <a:lstStyle/>
          <a:p>
            <a:r>
              <a:rPr lang="fr-FR" sz="2100" b="1" dirty="0" smtClean="0">
                <a:solidFill>
                  <a:schemeClr val="tx2"/>
                </a:solidFill>
              </a:rPr>
              <a:t>renforcer </a:t>
            </a:r>
            <a:r>
              <a:rPr lang="fr-FR" sz="2100" b="1" dirty="0">
                <a:solidFill>
                  <a:schemeClr val="tx2"/>
                </a:solidFill>
              </a:rPr>
              <a:t>les liens </a:t>
            </a:r>
            <a:r>
              <a:rPr lang="fr-FR" sz="2100" b="1" dirty="0" smtClean="0">
                <a:solidFill>
                  <a:schemeClr val="tx2"/>
                </a:solidFill>
              </a:rPr>
              <a:t>entre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les services </a:t>
            </a:r>
            <a:r>
              <a:rPr lang="fr-FR" sz="2100" b="1" dirty="0">
                <a:solidFill>
                  <a:schemeClr val="tx2"/>
                </a:solidFill>
              </a:rPr>
              <a:t>de la </a:t>
            </a:r>
            <a:r>
              <a:rPr lang="fr-FR" sz="2100" b="1" dirty="0" smtClean="0">
                <a:solidFill>
                  <a:schemeClr val="tx2"/>
                </a:solidFill>
              </a:rPr>
              <a:t>mairie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et l’AEB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Présentation </a:t>
            </a:r>
            <a:r>
              <a:rPr lang="fr-FR" sz="2100" b="1" dirty="0">
                <a:solidFill>
                  <a:schemeClr val="tx2"/>
                </a:solidFill>
              </a:rPr>
              <a:t>régulière des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actions AEB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AEB doit être pour la mairie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l’ </a:t>
            </a:r>
            <a:r>
              <a:rPr lang="fr-FR" sz="2100" b="1" dirty="0">
                <a:solidFill>
                  <a:schemeClr val="tx2"/>
                </a:solidFill>
              </a:rPr>
              <a:t>interlocuteur privilégié </a:t>
            </a:r>
            <a:r>
              <a:rPr lang="fr-FR" sz="2100" b="1" dirty="0" smtClean="0">
                <a:solidFill>
                  <a:schemeClr val="tx2"/>
                </a:solidFill>
              </a:rPr>
              <a:t>des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</a:t>
            </a:r>
            <a:r>
              <a:rPr lang="fr-FR" sz="2100" b="1" dirty="0">
                <a:solidFill>
                  <a:schemeClr val="tx2"/>
                </a:solidFill>
              </a:rPr>
              <a:t>entrepreneurs </a:t>
            </a:r>
            <a:r>
              <a:rPr lang="fr-FR" sz="2100" b="1" dirty="0" err="1" smtClean="0">
                <a:solidFill>
                  <a:schemeClr val="tx2"/>
                </a:solidFill>
              </a:rPr>
              <a:t>bryards</a:t>
            </a:r>
            <a:endParaRPr lang="fr-FR" sz="2100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chemeClr val="tx2"/>
                </a:solidFill>
              </a:rPr>
              <a:t>Partenariat </a:t>
            </a:r>
            <a:r>
              <a:rPr lang="fr-FR" b="1" dirty="0" smtClean="0">
                <a:solidFill>
                  <a:schemeClr val="tx2"/>
                </a:solidFill>
              </a:rPr>
              <a:t>Mairie - AEB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4</a:t>
            </a:r>
            <a:endParaRPr lang="fr-FR" sz="3200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www.aroshpc.org/inclusions/getvignette.php?id=6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92776"/>
            <a:ext cx="1492849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pferd.com/images/home_pic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00961" y="5410149"/>
            <a:ext cx="1699031" cy="1115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lèche droite 8"/>
          <p:cNvSpPr/>
          <p:nvPr/>
        </p:nvSpPr>
        <p:spPr>
          <a:xfrm rot="3490270">
            <a:off x="1492834" y="2645670"/>
            <a:ext cx="64001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 rot="3490270">
            <a:off x="2617649" y="4788394"/>
            <a:ext cx="64001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2051720" y="3284984"/>
            <a:ext cx="1080120" cy="1312193"/>
            <a:chOff x="2051720" y="3246075"/>
            <a:chExt cx="1080120" cy="1312193"/>
          </a:xfrm>
        </p:grpSpPr>
        <p:pic>
          <p:nvPicPr>
            <p:cNvPr id="17" name="Picture 2" descr="https://lh5.googleusercontent.com/Gwws52qbexvd5mTjh1txkEfStq9aqvw-C7jYixacCIqc_8GHRjNTQogARJY70ox9CikTqt_pMqKwrfb5liKfdrVStdyg_TEkqSKkOIBBp1VJSnFx2Q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7144"/>
            <a:stretch/>
          </p:blipFill>
          <p:spPr bwMode="auto">
            <a:xfrm>
              <a:off x="2153377" y="3246075"/>
              <a:ext cx="820303" cy="8263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ZoneTexte 17"/>
            <p:cNvSpPr txBox="1"/>
            <p:nvPr/>
          </p:nvSpPr>
          <p:spPr>
            <a:xfrm>
              <a:off x="2051720" y="4065825"/>
              <a:ext cx="108012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cap="small" dirty="0">
                  <a:solidFill>
                    <a:schemeClr val="accent1">
                      <a:lumMod val="50000"/>
                    </a:schemeClr>
                  </a:solidFill>
                </a:rPr>
                <a:t>Association des</a:t>
              </a:r>
              <a:br>
                <a:rPr lang="fr-FR" sz="800" cap="small" dirty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fr-FR" sz="9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Entreprises</a:t>
              </a:r>
              <a:r>
                <a:rPr lang="fr-FR" sz="5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fr-FR" sz="9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de</a:t>
              </a:r>
              <a:r>
                <a:rPr lang="fr-FR" sz="900" cap="small" dirty="0">
                  <a:solidFill>
                    <a:schemeClr val="accent1">
                      <a:lumMod val="50000"/>
                    </a:schemeClr>
                  </a:solidFill>
                </a:rPr>
                <a:t/>
              </a:r>
              <a:br>
                <a:rPr lang="fr-FR" sz="900" cap="small" dirty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fr-FR" sz="9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Bry sur marne</a:t>
              </a:r>
              <a:endParaRPr lang="fr-FR" sz="900" cap="small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08172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2.gstatic.com/images?q=tbn:ANd9GcR4LFh7gO9PVpzYmTGdKvZjAVltBCPpT35vVdBvDDWkyBRRcsQv&amp;t=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554" y="1764196"/>
            <a:ext cx="4101562" cy="303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0" y="1651592"/>
            <a:ext cx="4392488" cy="3145560"/>
          </a:xfrm>
        </p:spPr>
        <p:txBody>
          <a:bodyPr>
            <a:normAutofit/>
          </a:bodyPr>
          <a:lstStyle/>
          <a:p>
            <a:r>
              <a:rPr lang="fr-FR" sz="2000" b="1" dirty="0" smtClean="0">
                <a:solidFill>
                  <a:schemeClr val="tx2"/>
                </a:solidFill>
              </a:rPr>
              <a:t>Valoriser l’implication des 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tx2"/>
                </a:solidFill>
              </a:rPr>
              <a:t>    membres de l’AEB</a:t>
            </a:r>
          </a:p>
          <a:p>
            <a:pPr marL="0" indent="0">
              <a:buNone/>
            </a:pPr>
            <a:endParaRPr lang="fr-FR" sz="2000" b="1" dirty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tx2"/>
                </a:solidFill>
              </a:rPr>
              <a:t>Encourager l’adhésion de 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tx2"/>
                </a:solidFill>
              </a:rPr>
              <a:t>    nouveaux membres</a:t>
            </a:r>
            <a:endParaRPr lang="fr-FR" sz="2000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Les adhérents AEB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5</a:t>
            </a:r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66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ville-seynod.fr/var/ezflow_site/storage/images/media/public/les-services/images-photos/icones/social2/social/social/24821-1-fre-FR/soci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554" y="1785249"/>
            <a:ext cx="4098588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0" y="1651592"/>
            <a:ext cx="4392488" cy="3721624"/>
          </a:xfrm>
        </p:spPr>
        <p:txBody>
          <a:bodyPr>
            <a:normAutofit fontScale="92500" lnSpcReduction="10000"/>
          </a:bodyPr>
          <a:lstStyle/>
          <a:p>
            <a:r>
              <a:rPr lang="fr-FR" sz="2100" b="1" dirty="0" smtClean="0">
                <a:solidFill>
                  <a:schemeClr val="tx2"/>
                </a:solidFill>
              </a:rPr>
              <a:t>Restauration</a:t>
            </a:r>
          </a:p>
          <a:p>
            <a:pPr marL="0" indent="0">
              <a:buNone/>
            </a:pPr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Assistante sociale</a:t>
            </a:r>
          </a:p>
          <a:p>
            <a:pPr marL="0" indent="0">
              <a:buNone/>
            </a:pPr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Informatique</a:t>
            </a:r>
          </a:p>
          <a:p>
            <a:endParaRPr lang="fr-FR" sz="2100" b="1" dirty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Billetterie </a:t>
            </a:r>
            <a:r>
              <a:rPr lang="fr-FR" sz="2100" b="1" dirty="0">
                <a:solidFill>
                  <a:schemeClr val="tx2"/>
                </a:solidFill>
              </a:rPr>
              <a:t>pour </a:t>
            </a:r>
            <a:r>
              <a:rPr lang="fr-FR" sz="2100" b="1" dirty="0" smtClean="0">
                <a:solidFill>
                  <a:schemeClr val="tx2"/>
                </a:solidFill>
              </a:rPr>
              <a:t>sorties</a:t>
            </a:r>
          </a:p>
          <a:p>
            <a:pPr marL="0" indent="0">
              <a:buNone/>
            </a:pPr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Séjours vacances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Etc…</a:t>
            </a:r>
          </a:p>
          <a:p>
            <a:endParaRPr lang="fr-FR" sz="2100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chemeClr val="tx2"/>
                </a:solidFill>
              </a:rPr>
              <a:t>Mutualisation d’un service social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6</a:t>
            </a:r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998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683568" y="2650902"/>
            <a:ext cx="7467600" cy="1210146"/>
          </a:xfrm>
          <a:prstGeom prst="rect">
            <a:avLst/>
          </a:prstGeom>
          <a:noFill/>
          <a:ln w="38100">
            <a:noFill/>
          </a:ln>
        </p:spPr>
        <p:txBody>
          <a:bodyPr vert="horz" anchor="b">
            <a:normAutofit/>
          </a:bodyPr>
          <a:lstStyle/>
          <a:p>
            <a:pPr lvl="0" algn="ctr"/>
            <a:r>
              <a:rPr lang="fr-FR" sz="4400" b="1" dirty="0" smtClean="0"/>
              <a:t>Actions a venir</a:t>
            </a:r>
            <a:endParaRPr kumimoji="0" lang="fr-FR" sz="670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2411760" y="2708920"/>
            <a:ext cx="3960440" cy="432048"/>
            <a:chOff x="2411760" y="2708920"/>
            <a:chExt cx="3960440" cy="432048"/>
          </a:xfrm>
        </p:grpSpPr>
        <p:sp>
          <p:nvSpPr>
            <p:cNvPr id="2" name="Rectangle 1"/>
            <p:cNvSpPr/>
            <p:nvPr/>
          </p:nvSpPr>
          <p:spPr>
            <a:xfrm>
              <a:off x="2411760" y="2924944"/>
              <a:ext cx="3312368" cy="2160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Triangle rectangle 2"/>
            <p:cNvSpPr/>
            <p:nvPr/>
          </p:nvSpPr>
          <p:spPr>
            <a:xfrm>
              <a:off x="5724128" y="2708920"/>
              <a:ext cx="648072" cy="432048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 7"/>
          <p:cNvGrpSpPr/>
          <p:nvPr/>
        </p:nvGrpSpPr>
        <p:grpSpPr>
          <a:xfrm rot="10800000">
            <a:off x="2411760" y="3861048"/>
            <a:ext cx="3960440" cy="432048"/>
            <a:chOff x="2411760" y="2708920"/>
            <a:chExt cx="3960440" cy="432048"/>
          </a:xfrm>
        </p:grpSpPr>
        <p:sp>
          <p:nvSpPr>
            <p:cNvPr id="9" name="Rectangle 8"/>
            <p:cNvSpPr/>
            <p:nvPr/>
          </p:nvSpPr>
          <p:spPr>
            <a:xfrm>
              <a:off x="2411760" y="2924944"/>
              <a:ext cx="3312368" cy="2160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Triangle rectangle 9"/>
            <p:cNvSpPr/>
            <p:nvPr/>
          </p:nvSpPr>
          <p:spPr>
            <a:xfrm>
              <a:off x="5724128" y="2708920"/>
              <a:ext cx="648072" cy="432048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170851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976</TotalTime>
  <Words>315</Words>
  <Application>Microsoft Office PowerPoint</Application>
  <PresentationFormat>Affichage à l'écran (4:3)</PresentationFormat>
  <Paragraphs>128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Oriel</vt:lpstr>
      <vt:lpstr>Diapositive 1</vt:lpstr>
      <vt:lpstr>Les axes de developpement</vt:lpstr>
      <vt:lpstr>Diapositive 3</vt:lpstr>
      <vt:lpstr>Diapositive 4</vt:lpstr>
      <vt:lpstr>Diapositive 5</vt:lpstr>
      <vt:lpstr>Diapositive 6</vt:lpstr>
      <vt:lpstr>Diapositive 7</vt:lpstr>
      <vt:lpstr>Diapositive 8</vt:lpstr>
      <vt:lpstr>Actions a venir</vt:lpstr>
      <vt:lpstr>Diapositive 10</vt:lpstr>
      <vt:lpstr>Diapositive 11</vt:lpstr>
      <vt:lpstr>Postes A POURVOIR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des Entreprises de Bry-sur Marne</dc:title>
  <dc:creator>evelyne</dc:creator>
  <cp:lastModifiedBy>evelyne</cp:lastModifiedBy>
  <cp:revision>40</cp:revision>
  <dcterms:created xsi:type="dcterms:W3CDTF">2011-03-14T09:52:02Z</dcterms:created>
  <dcterms:modified xsi:type="dcterms:W3CDTF">2011-03-24T17:36:39Z</dcterms:modified>
</cp:coreProperties>
</file>