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8" r:id="rId3"/>
    <p:sldId id="259" r:id="rId4"/>
    <p:sldId id="260" r:id="rId5"/>
    <p:sldId id="279" r:id="rId6"/>
    <p:sldId id="280" r:id="rId7"/>
    <p:sldId id="297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hFF7rbZATPnIr7GSXBXxEA==" hashData="DmvxmnRjZowoQtD5asoTTSSiVvI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384CC-7C56-4927-AAE2-48B63D27F8E7}" type="datetimeFigureOut">
              <a:rPr lang="fr-FR"/>
              <a:pPr>
                <a:defRPr/>
              </a:pPr>
              <a:t>25/10/2010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248A3-B53E-42E6-8412-5EF064002A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4198F-4E98-408F-9480-306AEE295815}" type="datetimeFigureOut">
              <a:rPr lang="fr-FR"/>
              <a:pPr>
                <a:defRPr/>
              </a:pPr>
              <a:t>25/10/2010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1EC02-AC13-4BF6-AF78-FE4C67A9A38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3677B-072E-46C8-BF10-2E15967725F9}" type="datetimeFigureOut">
              <a:rPr lang="fr-FR"/>
              <a:pPr>
                <a:defRPr/>
              </a:pPr>
              <a:t>25/10/2010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87229-1CB5-4405-BFCD-14814EC6D50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F2981-4A27-4CD4-93B3-B62CC719A685}" type="datetimeFigureOut">
              <a:rPr lang="fr-FR"/>
              <a:pPr>
                <a:defRPr/>
              </a:pPr>
              <a:t>25/10/2010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54D79-0A36-4579-AF2C-660FAB9500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6E22E-CDD1-4BD1-B6ED-2A50FEE8178E}" type="datetimeFigureOut">
              <a:rPr lang="fr-FR"/>
              <a:pPr>
                <a:defRPr/>
              </a:pPr>
              <a:t>25/10/2010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8E51D-F9B7-420C-9684-A6936D79DD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83F0E-9356-4E54-8D2C-82F71731CA50}" type="datetimeFigureOut">
              <a:rPr lang="fr-FR"/>
              <a:pPr>
                <a:defRPr/>
              </a:pPr>
              <a:t>25/10/2010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50162-F0C8-492E-AA9B-9A760DD7EE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69DC-2835-436D-AE6F-97987E14D693}" type="datetimeFigureOut">
              <a:rPr lang="fr-FR"/>
              <a:pPr>
                <a:defRPr/>
              </a:pPr>
              <a:t>25/10/2010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9ADA9-1F36-4FA6-BCD2-D17D8799B7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FB00-0809-4921-B584-5D318408E36C}" type="datetimeFigureOut">
              <a:rPr lang="fr-FR"/>
              <a:pPr>
                <a:defRPr/>
              </a:pPr>
              <a:t>25/10/2010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9EC81-31DE-498B-B134-DBEFA5FC8C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92CB4-AB0B-4749-A08C-9DA564EE7762}" type="datetimeFigureOut">
              <a:rPr lang="fr-FR"/>
              <a:pPr>
                <a:defRPr/>
              </a:pPr>
              <a:t>25/10/2010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D0C1D-9B2D-4980-BB25-DFF523DDD1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88017-AF91-4577-98BE-B9B6ABB670E9}" type="datetimeFigureOut">
              <a:rPr lang="fr-FR"/>
              <a:pPr>
                <a:defRPr/>
              </a:pPr>
              <a:t>25/10/2010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7AB32-CF0F-4EAE-AE9A-1A571D9B18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762DC-809E-430C-A8DE-2C02200E0EC3}" type="datetimeFigureOut">
              <a:rPr lang="fr-FR"/>
              <a:pPr>
                <a:defRPr/>
              </a:pPr>
              <a:t>25/10/2010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CE7F0-33E6-4CBD-A5F9-E356C166EB8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3686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FCD9CC-3169-4406-BEEA-F78C384156EC}" type="datetimeFigureOut">
              <a:rPr lang="fr-FR"/>
              <a:pPr>
                <a:defRPr/>
              </a:pPr>
              <a:t>25/10/2010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99407-2241-4AE3-9886-9E84917332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26" Type="http://schemas.openxmlformats.org/officeDocument/2006/relationships/image" Target="../media/image55.png"/><Relationship Id="rId39" Type="http://schemas.openxmlformats.org/officeDocument/2006/relationships/image" Target="../media/image68.wmf"/><Relationship Id="rId21" Type="http://schemas.openxmlformats.org/officeDocument/2006/relationships/image" Target="../media/image50.wmf"/><Relationship Id="rId34" Type="http://schemas.openxmlformats.org/officeDocument/2006/relationships/image" Target="../media/image63.jpeg"/><Relationship Id="rId42" Type="http://schemas.openxmlformats.org/officeDocument/2006/relationships/image" Target="../media/image71.png"/><Relationship Id="rId47" Type="http://schemas.openxmlformats.org/officeDocument/2006/relationships/image" Target="../media/image76.png"/><Relationship Id="rId50" Type="http://schemas.openxmlformats.org/officeDocument/2006/relationships/image" Target="../media/image79.png"/><Relationship Id="rId55" Type="http://schemas.openxmlformats.org/officeDocument/2006/relationships/image" Target="../media/image84.png"/><Relationship Id="rId63" Type="http://schemas.openxmlformats.org/officeDocument/2006/relationships/image" Target="../media/image9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jpeg"/><Relationship Id="rId29" Type="http://schemas.openxmlformats.org/officeDocument/2006/relationships/image" Target="../media/image58.png"/><Relationship Id="rId41" Type="http://schemas.openxmlformats.org/officeDocument/2006/relationships/image" Target="../media/image70.wmf"/><Relationship Id="rId54" Type="http://schemas.openxmlformats.org/officeDocument/2006/relationships/image" Target="../media/image83.jpeg"/><Relationship Id="rId62" Type="http://schemas.openxmlformats.org/officeDocument/2006/relationships/image" Target="../media/image9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jpeg"/><Relationship Id="rId32" Type="http://schemas.openxmlformats.org/officeDocument/2006/relationships/image" Target="../media/image61.png"/><Relationship Id="rId37" Type="http://schemas.openxmlformats.org/officeDocument/2006/relationships/image" Target="../media/image66.jpeg"/><Relationship Id="rId40" Type="http://schemas.openxmlformats.org/officeDocument/2006/relationships/image" Target="../media/image69.png"/><Relationship Id="rId45" Type="http://schemas.openxmlformats.org/officeDocument/2006/relationships/image" Target="../media/image74.png"/><Relationship Id="rId53" Type="http://schemas.openxmlformats.org/officeDocument/2006/relationships/image" Target="../media/image82.png"/><Relationship Id="rId58" Type="http://schemas.openxmlformats.org/officeDocument/2006/relationships/image" Target="../media/image87.png"/><Relationship Id="rId66" Type="http://schemas.openxmlformats.org/officeDocument/2006/relationships/slide" Target="slide4.xml"/><Relationship Id="rId5" Type="http://schemas.openxmlformats.org/officeDocument/2006/relationships/image" Target="../media/image34.png"/><Relationship Id="rId15" Type="http://schemas.openxmlformats.org/officeDocument/2006/relationships/image" Target="../media/image44.jpeg"/><Relationship Id="rId23" Type="http://schemas.openxmlformats.org/officeDocument/2006/relationships/image" Target="../media/image52.wmf"/><Relationship Id="rId28" Type="http://schemas.openxmlformats.org/officeDocument/2006/relationships/image" Target="../media/image57.png"/><Relationship Id="rId36" Type="http://schemas.openxmlformats.org/officeDocument/2006/relationships/image" Target="../media/image65.jpeg"/><Relationship Id="rId49" Type="http://schemas.openxmlformats.org/officeDocument/2006/relationships/image" Target="../media/image78.wmf"/><Relationship Id="rId57" Type="http://schemas.openxmlformats.org/officeDocument/2006/relationships/image" Target="../media/image86.png"/><Relationship Id="rId61" Type="http://schemas.openxmlformats.org/officeDocument/2006/relationships/image" Target="../media/image90.png"/><Relationship Id="rId10" Type="http://schemas.openxmlformats.org/officeDocument/2006/relationships/image" Target="../media/image39.png"/><Relationship Id="rId19" Type="http://schemas.openxmlformats.org/officeDocument/2006/relationships/image" Target="../media/image48.jpeg"/><Relationship Id="rId31" Type="http://schemas.openxmlformats.org/officeDocument/2006/relationships/image" Target="../media/image60.png"/><Relationship Id="rId44" Type="http://schemas.openxmlformats.org/officeDocument/2006/relationships/image" Target="../media/image73.png"/><Relationship Id="rId52" Type="http://schemas.openxmlformats.org/officeDocument/2006/relationships/image" Target="../media/image81.png"/><Relationship Id="rId60" Type="http://schemas.openxmlformats.org/officeDocument/2006/relationships/image" Target="../media/image89.jpeg"/><Relationship Id="rId65" Type="http://schemas.openxmlformats.org/officeDocument/2006/relationships/image" Target="../media/image9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jpeg"/><Relationship Id="rId22" Type="http://schemas.openxmlformats.org/officeDocument/2006/relationships/image" Target="../media/image51.wmf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64.jpeg"/><Relationship Id="rId43" Type="http://schemas.openxmlformats.org/officeDocument/2006/relationships/image" Target="../media/image72.png"/><Relationship Id="rId48" Type="http://schemas.openxmlformats.org/officeDocument/2006/relationships/image" Target="../media/image77.png"/><Relationship Id="rId56" Type="http://schemas.openxmlformats.org/officeDocument/2006/relationships/image" Target="../media/image85.jpeg"/><Relationship Id="rId64" Type="http://schemas.openxmlformats.org/officeDocument/2006/relationships/image" Target="../media/image93.jpeg"/><Relationship Id="rId8" Type="http://schemas.openxmlformats.org/officeDocument/2006/relationships/image" Target="../media/image37.png"/><Relationship Id="rId51" Type="http://schemas.openxmlformats.org/officeDocument/2006/relationships/image" Target="../media/image80.png"/><Relationship Id="rId3" Type="http://schemas.openxmlformats.org/officeDocument/2006/relationships/image" Target="../media/image32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2.png"/><Relationship Id="rId38" Type="http://schemas.openxmlformats.org/officeDocument/2006/relationships/image" Target="../media/image67.jpeg"/><Relationship Id="rId46" Type="http://schemas.openxmlformats.org/officeDocument/2006/relationships/image" Target="../media/image75.png"/><Relationship Id="rId59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4.pn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3.png"/><Relationship Id="rId9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8.xml"/><Relationship Id="rId18" Type="http://schemas.openxmlformats.org/officeDocument/2006/relationships/slide" Target="slide22.xml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image" Target="../media/image7.png"/><Relationship Id="rId16" Type="http://schemas.openxmlformats.org/officeDocument/2006/relationships/slide" Target="slide19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slide" Target="slide18.xml"/><Relationship Id="rId10" Type="http://schemas.openxmlformats.org/officeDocument/2006/relationships/image" Target="../media/image14.png"/><Relationship Id="rId19" Type="http://schemas.openxmlformats.org/officeDocument/2006/relationships/slide" Target="slide23.xml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slide" Target="slide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4.xml"/><Relationship Id="rId18" Type="http://schemas.openxmlformats.org/officeDocument/2006/relationships/slide" Target="slide39.xml"/><Relationship Id="rId3" Type="http://schemas.openxmlformats.org/officeDocument/2006/relationships/image" Target="../media/image7.png"/><Relationship Id="rId7" Type="http://schemas.openxmlformats.org/officeDocument/2006/relationships/slide" Target="slide28.xml"/><Relationship Id="rId12" Type="http://schemas.openxmlformats.org/officeDocument/2006/relationships/slide" Target="slide33.xml"/><Relationship Id="rId17" Type="http://schemas.openxmlformats.org/officeDocument/2006/relationships/slide" Target="slide38.xml"/><Relationship Id="rId2" Type="http://schemas.openxmlformats.org/officeDocument/2006/relationships/image" Target="../media/image18.png"/><Relationship Id="rId16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slide" Target="slide32.xml"/><Relationship Id="rId5" Type="http://schemas.openxmlformats.org/officeDocument/2006/relationships/slide" Target="slide26.xml"/><Relationship Id="rId15" Type="http://schemas.openxmlformats.org/officeDocument/2006/relationships/slide" Target="slide36.xml"/><Relationship Id="rId10" Type="http://schemas.openxmlformats.org/officeDocument/2006/relationships/slide" Target="slide31.xml"/><Relationship Id="rId4" Type="http://schemas.openxmlformats.org/officeDocument/2006/relationships/image" Target="../media/image4.png"/><Relationship Id="rId9" Type="http://schemas.openxmlformats.org/officeDocument/2006/relationships/slide" Target="slide30.xml"/><Relationship Id="rId14" Type="http://schemas.openxmlformats.org/officeDocument/2006/relationships/slide" Target="slide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/>
          </a:p>
        </p:txBody>
      </p:sp>
      <p:grpSp>
        <p:nvGrpSpPr>
          <p:cNvPr id="13315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3316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3318" name="Picture 6" descr="base-couv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19" name="Rectangle 7"/>
              <p:cNvSpPr>
                <a:spLocks noChangeArrowheads="1"/>
              </p:cNvSpPr>
              <p:nvPr/>
            </p:nvSpPr>
            <p:spPr bwMode="auto">
              <a:xfrm>
                <a:off x="158" y="3158"/>
                <a:ext cx="1407" cy="10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</p:grpSp>
        <p:pic>
          <p:nvPicPr>
            <p:cNvPr id="13317" name="Picture 8" descr="logo-arkanissim_financ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3430"/>
              <a:ext cx="1556" cy="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 cstate="print"/>
          <a:srcRect l="17728" t="12567" r="25427" b="13588"/>
          <a:stretch>
            <a:fillRect/>
          </a:stretch>
        </p:blipFill>
        <p:spPr bwMode="auto">
          <a:xfrm>
            <a:off x="0" y="2401888"/>
            <a:ext cx="45720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60625"/>
            <a:ext cx="4572000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2124075" y="-1746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6000">
                <a:latin typeface="Brush Script MT" pitchFamily="66" charset="0"/>
              </a:rPr>
              <a:t>Approche globale</a:t>
            </a:r>
          </a:p>
        </p:txBody>
      </p:sp>
      <p:sp>
        <p:nvSpPr>
          <p:cNvPr id="679941" name="Rectangle 5"/>
          <p:cNvSpPr>
            <a:spLocks noChangeArrowheads="1"/>
          </p:cNvSpPr>
          <p:nvPr/>
        </p:nvSpPr>
        <p:spPr bwMode="auto">
          <a:xfrm>
            <a:off x="6011863" y="1125538"/>
            <a:ext cx="2376487" cy="719137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Particulier</a:t>
            </a:r>
          </a:p>
        </p:txBody>
      </p:sp>
      <p:sp>
        <p:nvSpPr>
          <p:cNvPr id="679942" name="Rectangle 6"/>
          <p:cNvSpPr>
            <a:spLocks noChangeArrowheads="1"/>
          </p:cNvSpPr>
          <p:nvPr/>
        </p:nvSpPr>
        <p:spPr bwMode="auto">
          <a:xfrm>
            <a:off x="1042988" y="1125538"/>
            <a:ext cx="2376487" cy="719137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Entreprise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35225"/>
            <a:ext cx="457200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5225"/>
            <a:ext cx="457200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fr-FR" sz="6000" smtClean="0">
                <a:latin typeface="Brush Script MT" pitchFamily="66" charset="0"/>
              </a:rPr>
              <a:t>Approche globale</a:t>
            </a:r>
          </a:p>
        </p:txBody>
      </p:sp>
      <p:sp>
        <p:nvSpPr>
          <p:cNvPr id="680965" name="Rectangle 5"/>
          <p:cNvSpPr>
            <a:spLocks noChangeArrowheads="1"/>
          </p:cNvSpPr>
          <p:nvPr/>
        </p:nvSpPr>
        <p:spPr bwMode="auto">
          <a:xfrm>
            <a:off x="6011863" y="1125538"/>
            <a:ext cx="2376487" cy="719137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Particulier</a:t>
            </a:r>
          </a:p>
        </p:txBody>
      </p:sp>
      <p:sp>
        <p:nvSpPr>
          <p:cNvPr id="680966" name="Rectangle 6"/>
          <p:cNvSpPr>
            <a:spLocks noChangeArrowheads="1"/>
          </p:cNvSpPr>
          <p:nvPr/>
        </p:nvSpPr>
        <p:spPr bwMode="auto">
          <a:xfrm>
            <a:off x="1042988" y="1125538"/>
            <a:ext cx="2376487" cy="719137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Entreprise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938" y="2714625"/>
            <a:ext cx="2524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38400"/>
            <a:ext cx="4572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62213"/>
            <a:ext cx="4500563" cy="439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fr-FR" sz="6000" smtClean="0">
                <a:latin typeface="Brush Script MT" pitchFamily="66" charset="0"/>
              </a:rPr>
              <a:t>Approche globale</a:t>
            </a:r>
          </a:p>
        </p:txBody>
      </p:sp>
      <p:sp>
        <p:nvSpPr>
          <p:cNvPr id="681990" name="Rectangle 6"/>
          <p:cNvSpPr>
            <a:spLocks noChangeArrowheads="1"/>
          </p:cNvSpPr>
          <p:nvPr/>
        </p:nvSpPr>
        <p:spPr bwMode="auto">
          <a:xfrm>
            <a:off x="6011863" y="1125538"/>
            <a:ext cx="2376487" cy="719137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Particulier</a:t>
            </a:r>
          </a:p>
        </p:txBody>
      </p:sp>
      <p:sp>
        <p:nvSpPr>
          <p:cNvPr id="681991" name="Rectangle 7"/>
          <p:cNvSpPr>
            <a:spLocks noChangeArrowheads="1"/>
          </p:cNvSpPr>
          <p:nvPr/>
        </p:nvSpPr>
        <p:spPr bwMode="auto">
          <a:xfrm>
            <a:off x="1042988" y="1125538"/>
            <a:ext cx="2376487" cy="719137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Entreprise</a:t>
            </a:r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4140200" y="6092825"/>
            <a:ext cx="1079500" cy="936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4643438" y="5921375"/>
            <a:ext cx="287337" cy="936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" name="Bouton d'action : Précédent 1">
            <a:hlinkClick r:id="rId5" action="ppaction://hlinksldjump" highlightClick="1"/>
          </p:cNvPr>
          <p:cNvSpPr/>
          <p:nvPr/>
        </p:nvSpPr>
        <p:spPr>
          <a:xfrm>
            <a:off x="8785225" y="6464300"/>
            <a:ext cx="358775" cy="352425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6" descr="http://www.pratique.fr/sites/default/files/articles/indice-boursi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1613" y="-298450"/>
            <a:ext cx="9852026" cy="753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-4763"/>
            <a:ext cx="7812088" cy="1143001"/>
          </a:xfrm>
        </p:spPr>
        <p:txBody>
          <a:bodyPr/>
          <a:lstStyle/>
          <a:p>
            <a:pPr eaLnBrk="1" hangingPunct="1"/>
            <a:r>
              <a:rPr lang="fr-FR" sz="5400" smtClean="0">
                <a:latin typeface="Brush Script MT" pitchFamily="66" charset="0"/>
              </a:rPr>
              <a:t>Plate forme solutions Financières</a:t>
            </a:r>
          </a:p>
        </p:txBody>
      </p:sp>
      <p:sp>
        <p:nvSpPr>
          <p:cNvPr id="683012" name="Rectangle 4"/>
          <p:cNvSpPr>
            <a:spLocks noChangeArrowheads="1"/>
          </p:cNvSpPr>
          <p:nvPr/>
        </p:nvSpPr>
        <p:spPr bwMode="auto">
          <a:xfrm>
            <a:off x="1620838" y="4841875"/>
            <a:ext cx="5278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b="1">
                <a:latin typeface="Calibri" pitchFamily="34" charset="0"/>
              </a:rPr>
              <a:t>Analyse et sélection des solutions </a:t>
            </a:r>
          </a:p>
        </p:txBody>
      </p:sp>
      <p:sp>
        <p:nvSpPr>
          <p:cNvPr id="683013" name="Rectangle 5"/>
          <p:cNvSpPr>
            <a:spLocks noChangeArrowheads="1"/>
          </p:cNvSpPr>
          <p:nvPr/>
        </p:nvSpPr>
        <p:spPr bwMode="auto">
          <a:xfrm>
            <a:off x="757238" y="5418138"/>
            <a:ext cx="7362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b="1">
                <a:latin typeface="Calibri" pitchFamily="34" charset="0"/>
              </a:rPr>
              <a:t>Négociation des conditions avec les fournisseurs</a:t>
            </a:r>
          </a:p>
        </p:txBody>
      </p:sp>
      <p:sp>
        <p:nvSpPr>
          <p:cNvPr id="683014" name="Rectangle 6"/>
          <p:cNvSpPr>
            <a:spLocks noChangeArrowheads="1"/>
          </p:cNvSpPr>
          <p:nvPr/>
        </p:nvSpPr>
        <p:spPr bwMode="auto">
          <a:xfrm>
            <a:off x="107950" y="5994400"/>
            <a:ext cx="89741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b="1">
                <a:latin typeface="Calibri" pitchFamily="34" charset="0"/>
              </a:rPr>
              <a:t>Suivi administratif des solutions et évolutions des marchés </a:t>
            </a:r>
          </a:p>
        </p:txBody>
      </p:sp>
      <p:pic>
        <p:nvPicPr>
          <p:cNvPr id="24" name="Picture 44"/>
          <p:cNvPicPr>
            <a:picLocks noChangeAspect="1" noChangeArrowheads="1"/>
          </p:cNvPicPr>
          <p:nvPr/>
        </p:nvPicPr>
        <p:blipFill>
          <a:blip r:embed="rId3" cstate="print"/>
          <a:srcRect l="11803" t="14392" r="60133" b="75775"/>
          <a:stretch>
            <a:fillRect/>
          </a:stretch>
        </p:blipFill>
        <p:spPr bwMode="auto">
          <a:xfrm>
            <a:off x="1239838" y="1341438"/>
            <a:ext cx="5675312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8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8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8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8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12" grpId="0"/>
      <p:bldP spid="683013" grpId="0"/>
      <p:bldP spid="6830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3" name="AutoShape 3"/>
          <p:cNvSpPr>
            <a:spLocks noChangeArrowheads="1"/>
          </p:cNvSpPr>
          <p:nvPr/>
        </p:nvSpPr>
        <p:spPr bwMode="auto">
          <a:xfrm>
            <a:off x="179388" y="292417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65" name="AutoShape 5"/>
          <p:cNvSpPr>
            <a:spLocks noChangeArrowheads="1"/>
          </p:cNvSpPr>
          <p:nvPr/>
        </p:nvSpPr>
        <p:spPr bwMode="auto">
          <a:xfrm>
            <a:off x="179388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66" name="AutoShape 6"/>
          <p:cNvSpPr>
            <a:spLocks noChangeArrowheads="1"/>
          </p:cNvSpPr>
          <p:nvPr/>
        </p:nvSpPr>
        <p:spPr bwMode="auto">
          <a:xfrm>
            <a:off x="7380288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67" name="AutoShape 7"/>
          <p:cNvSpPr>
            <a:spLocks noChangeArrowheads="1"/>
          </p:cNvSpPr>
          <p:nvPr/>
        </p:nvSpPr>
        <p:spPr bwMode="auto">
          <a:xfrm>
            <a:off x="179388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68" name="AutoShape 8"/>
          <p:cNvSpPr>
            <a:spLocks noChangeArrowheads="1"/>
          </p:cNvSpPr>
          <p:nvPr/>
        </p:nvSpPr>
        <p:spPr bwMode="auto">
          <a:xfrm>
            <a:off x="7380288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60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296969" name="AutoShape 9"/>
          <p:cNvSpPr>
            <a:spLocks noChangeArrowheads="1"/>
          </p:cNvSpPr>
          <p:nvPr/>
        </p:nvSpPr>
        <p:spPr bwMode="auto">
          <a:xfrm>
            <a:off x="5580063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600">
              <a:solidFill>
                <a:srgbClr val="FFCC00"/>
              </a:solidFill>
              <a:latin typeface="Verdana" pitchFamily="34" charset="0"/>
            </a:endParaRPr>
          </a:p>
        </p:txBody>
      </p:sp>
      <p:sp>
        <p:nvSpPr>
          <p:cNvPr id="296970" name="AutoShape 10"/>
          <p:cNvSpPr>
            <a:spLocks noChangeArrowheads="1"/>
          </p:cNvSpPr>
          <p:nvPr/>
        </p:nvSpPr>
        <p:spPr bwMode="auto">
          <a:xfrm>
            <a:off x="3779838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71" name="AutoShape 11"/>
          <p:cNvSpPr>
            <a:spLocks noChangeArrowheads="1"/>
          </p:cNvSpPr>
          <p:nvPr/>
        </p:nvSpPr>
        <p:spPr bwMode="auto">
          <a:xfrm>
            <a:off x="1979613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72" name="AutoShape 12"/>
          <p:cNvSpPr>
            <a:spLocks noChangeArrowheads="1"/>
          </p:cNvSpPr>
          <p:nvPr/>
        </p:nvSpPr>
        <p:spPr bwMode="auto">
          <a:xfrm>
            <a:off x="179388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73" name="AutoShape 13"/>
          <p:cNvSpPr>
            <a:spLocks noChangeArrowheads="1"/>
          </p:cNvSpPr>
          <p:nvPr/>
        </p:nvSpPr>
        <p:spPr bwMode="auto">
          <a:xfrm>
            <a:off x="7380288" y="580548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74" name="AutoShape 14"/>
          <p:cNvSpPr>
            <a:spLocks noChangeArrowheads="1"/>
          </p:cNvSpPr>
          <p:nvPr/>
        </p:nvSpPr>
        <p:spPr bwMode="auto">
          <a:xfrm>
            <a:off x="179388" y="580548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75" name="Rectangle 15"/>
          <p:cNvSpPr>
            <a:spLocks noChangeArrowheads="1"/>
          </p:cNvSpPr>
          <p:nvPr/>
        </p:nvSpPr>
        <p:spPr bwMode="auto">
          <a:xfrm>
            <a:off x="4140200" y="6521450"/>
            <a:ext cx="96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Livrets</a:t>
            </a:r>
          </a:p>
        </p:txBody>
      </p:sp>
      <p:sp>
        <p:nvSpPr>
          <p:cNvPr id="296976" name="AutoShape 16"/>
          <p:cNvSpPr>
            <a:spLocks noChangeArrowheads="1"/>
          </p:cNvSpPr>
          <p:nvPr/>
        </p:nvSpPr>
        <p:spPr bwMode="auto">
          <a:xfrm>
            <a:off x="3779838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77" name="AutoShape 17"/>
          <p:cNvSpPr>
            <a:spLocks noChangeArrowheads="1"/>
          </p:cNvSpPr>
          <p:nvPr/>
        </p:nvSpPr>
        <p:spPr bwMode="auto">
          <a:xfrm>
            <a:off x="5580063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78" name="AutoShape 18"/>
          <p:cNvSpPr>
            <a:spLocks noChangeArrowheads="1"/>
          </p:cNvSpPr>
          <p:nvPr/>
        </p:nvSpPr>
        <p:spPr bwMode="auto">
          <a:xfrm>
            <a:off x="7380288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79" name="AutoShape 19"/>
          <p:cNvSpPr>
            <a:spLocks noChangeArrowheads="1"/>
          </p:cNvSpPr>
          <p:nvPr/>
        </p:nvSpPr>
        <p:spPr bwMode="auto">
          <a:xfrm>
            <a:off x="3779838" y="580548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80" name="AutoShape 20"/>
          <p:cNvSpPr>
            <a:spLocks noChangeArrowheads="1"/>
          </p:cNvSpPr>
          <p:nvPr/>
        </p:nvSpPr>
        <p:spPr bwMode="auto">
          <a:xfrm>
            <a:off x="5580063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81" name="AutoShape 21"/>
          <p:cNvSpPr>
            <a:spLocks noChangeArrowheads="1"/>
          </p:cNvSpPr>
          <p:nvPr/>
        </p:nvSpPr>
        <p:spPr bwMode="auto">
          <a:xfrm>
            <a:off x="5580063" y="580548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82" name="AutoShape 22"/>
          <p:cNvSpPr>
            <a:spLocks noChangeArrowheads="1"/>
          </p:cNvSpPr>
          <p:nvPr/>
        </p:nvSpPr>
        <p:spPr bwMode="auto">
          <a:xfrm>
            <a:off x="1979613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83" name="AutoShape 23"/>
          <p:cNvSpPr>
            <a:spLocks noChangeArrowheads="1"/>
          </p:cNvSpPr>
          <p:nvPr/>
        </p:nvSpPr>
        <p:spPr bwMode="auto">
          <a:xfrm>
            <a:off x="179388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84" name="AutoShape 24"/>
          <p:cNvSpPr>
            <a:spLocks noChangeArrowheads="1"/>
          </p:cNvSpPr>
          <p:nvPr/>
        </p:nvSpPr>
        <p:spPr bwMode="auto">
          <a:xfrm>
            <a:off x="7380288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85" name="AutoShape 25"/>
          <p:cNvSpPr>
            <a:spLocks noChangeArrowheads="1"/>
          </p:cNvSpPr>
          <p:nvPr/>
        </p:nvSpPr>
        <p:spPr bwMode="auto">
          <a:xfrm>
            <a:off x="3779838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296986" name="Rectangle 26"/>
          <p:cNvSpPr>
            <a:spLocks noChangeArrowheads="1"/>
          </p:cNvSpPr>
          <p:nvPr/>
        </p:nvSpPr>
        <p:spPr bwMode="auto">
          <a:xfrm>
            <a:off x="7308850" y="5373688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Capitalisation</a:t>
            </a:r>
          </a:p>
        </p:txBody>
      </p:sp>
      <p:sp>
        <p:nvSpPr>
          <p:cNvPr id="296987" name="Rectangle 27"/>
          <p:cNvSpPr>
            <a:spLocks noChangeArrowheads="1"/>
          </p:cNvSpPr>
          <p:nvPr/>
        </p:nvSpPr>
        <p:spPr bwMode="auto">
          <a:xfrm>
            <a:off x="5508625" y="5373688"/>
            <a:ext cx="1835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Epargne Capi </a:t>
            </a:r>
            <a:br>
              <a:rPr lang="fr-FR" sz="1600">
                <a:solidFill>
                  <a:srgbClr val="000066"/>
                </a:solidFill>
                <a:latin typeface="Verdana" pitchFamily="34" charset="0"/>
              </a:rPr>
            </a:br>
            <a:endParaRPr lang="fr-FR" sz="16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296988" name="AutoShape 28"/>
          <p:cNvSpPr>
            <a:spLocks noChangeArrowheads="1"/>
          </p:cNvSpPr>
          <p:nvPr/>
        </p:nvSpPr>
        <p:spPr bwMode="auto">
          <a:xfrm>
            <a:off x="1979613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89" name="AutoShape 29"/>
          <p:cNvSpPr>
            <a:spLocks noChangeArrowheads="1"/>
          </p:cNvSpPr>
          <p:nvPr/>
        </p:nvSpPr>
        <p:spPr bwMode="auto">
          <a:xfrm>
            <a:off x="3779838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90" name="AutoShape 30"/>
          <p:cNvSpPr>
            <a:spLocks noChangeArrowheads="1"/>
          </p:cNvSpPr>
          <p:nvPr/>
        </p:nvSpPr>
        <p:spPr bwMode="auto">
          <a:xfrm>
            <a:off x="5580063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91" name="AutoShape 31"/>
          <p:cNvSpPr>
            <a:spLocks noChangeArrowheads="1"/>
          </p:cNvSpPr>
          <p:nvPr/>
        </p:nvSpPr>
        <p:spPr bwMode="auto">
          <a:xfrm>
            <a:off x="7380288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92" name="Rectangle 32"/>
          <p:cNvSpPr>
            <a:spLocks noChangeArrowheads="1"/>
          </p:cNvSpPr>
          <p:nvPr/>
        </p:nvSpPr>
        <p:spPr bwMode="auto">
          <a:xfrm>
            <a:off x="468313" y="4221163"/>
            <a:ext cx="1101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Malraux</a:t>
            </a:r>
          </a:p>
        </p:txBody>
      </p:sp>
      <p:sp>
        <p:nvSpPr>
          <p:cNvPr id="296993" name="Rectangle 33"/>
          <p:cNvSpPr>
            <a:spLocks noChangeArrowheads="1"/>
          </p:cNvSpPr>
          <p:nvPr/>
        </p:nvSpPr>
        <p:spPr bwMode="auto">
          <a:xfrm>
            <a:off x="7451725" y="4221163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LMP LMNP</a:t>
            </a:r>
          </a:p>
        </p:txBody>
      </p:sp>
      <p:sp>
        <p:nvSpPr>
          <p:cNvPr id="296994" name="AutoShape 34"/>
          <p:cNvSpPr>
            <a:spLocks noChangeArrowheads="1"/>
          </p:cNvSpPr>
          <p:nvPr/>
        </p:nvSpPr>
        <p:spPr bwMode="auto">
          <a:xfrm>
            <a:off x="179388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95" name="AutoShape 35"/>
          <p:cNvSpPr>
            <a:spLocks noChangeArrowheads="1"/>
          </p:cNvSpPr>
          <p:nvPr/>
        </p:nvSpPr>
        <p:spPr bwMode="auto">
          <a:xfrm>
            <a:off x="3779838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96" name="AutoShape 36"/>
          <p:cNvSpPr>
            <a:spLocks noChangeArrowheads="1"/>
          </p:cNvSpPr>
          <p:nvPr/>
        </p:nvSpPr>
        <p:spPr bwMode="auto">
          <a:xfrm>
            <a:off x="1979613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97" name="AutoShape 37"/>
          <p:cNvSpPr>
            <a:spLocks noChangeArrowheads="1"/>
          </p:cNvSpPr>
          <p:nvPr/>
        </p:nvSpPr>
        <p:spPr bwMode="auto">
          <a:xfrm>
            <a:off x="5580063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6998" name="Rectangle 38"/>
          <p:cNvSpPr>
            <a:spLocks noChangeArrowheads="1"/>
          </p:cNvSpPr>
          <p:nvPr/>
        </p:nvSpPr>
        <p:spPr bwMode="auto">
          <a:xfrm>
            <a:off x="1908175" y="6521450"/>
            <a:ext cx="173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Compte titres</a:t>
            </a:r>
          </a:p>
        </p:txBody>
      </p:sp>
      <p:sp>
        <p:nvSpPr>
          <p:cNvPr id="296999" name="Rectangle 39"/>
          <p:cNvSpPr>
            <a:spLocks noChangeArrowheads="1"/>
          </p:cNvSpPr>
          <p:nvPr/>
        </p:nvSpPr>
        <p:spPr bwMode="auto">
          <a:xfrm>
            <a:off x="3708400" y="3644900"/>
            <a:ext cx="172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SCPI Malraux</a:t>
            </a:r>
          </a:p>
        </p:txBody>
      </p:sp>
      <p:sp>
        <p:nvSpPr>
          <p:cNvPr id="297000" name="AutoShape 40"/>
          <p:cNvSpPr>
            <a:spLocks noChangeArrowheads="1"/>
          </p:cNvSpPr>
          <p:nvPr/>
        </p:nvSpPr>
        <p:spPr bwMode="auto">
          <a:xfrm>
            <a:off x="7380288" y="2924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02" name="Rectangle 42"/>
          <p:cNvSpPr>
            <a:spLocks noChangeArrowheads="1"/>
          </p:cNvSpPr>
          <p:nvPr/>
        </p:nvSpPr>
        <p:spPr bwMode="auto">
          <a:xfrm>
            <a:off x="1979613" y="4221163"/>
            <a:ext cx="155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Déficit fonc.</a:t>
            </a:r>
          </a:p>
        </p:txBody>
      </p:sp>
      <p:sp>
        <p:nvSpPr>
          <p:cNvPr id="297003" name="Rectangle 43"/>
          <p:cNvSpPr>
            <a:spLocks noChangeArrowheads="1"/>
          </p:cNvSpPr>
          <p:nvPr/>
        </p:nvSpPr>
        <p:spPr bwMode="auto">
          <a:xfrm>
            <a:off x="3779838" y="4221163"/>
            <a:ext cx="1547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SCI portage</a:t>
            </a:r>
          </a:p>
        </p:txBody>
      </p:sp>
      <p:sp>
        <p:nvSpPr>
          <p:cNvPr id="297004" name="Rectangle 44"/>
          <p:cNvSpPr>
            <a:spLocks noChangeArrowheads="1"/>
          </p:cNvSpPr>
          <p:nvPr/>
        </p:nvSpPr>
        <p:spPr bwMode="auto">
          <a:xfrm>
            <a:off x="179388" y="3068638"/>
            <a:ext cx="1616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Girardin ind.</a:t>
            </a:r>
          </a:p>
        </p:txBody>
      </p:sp>
      <p:sp>
        <p:nvSpPr>
          <p:cNvPr id="297005" name="Rectangle 45"/>
          <p:cNvSpPr>
            <a:spLocks noChangeArrowheads="1"/>
          </p:cNvSpPr>
          <p:nvPr/>
        </p:nvSpPr>
        <p:spPr bwMode="auto">
          <a:xfrm>
            <a:off x="7524750" y="5949950"/>
            <a:ext cx="136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Crédits PP</a:t>
            </a:r>
          </a:p>
        </p:txBody>
      </p:sp>
      <p:sp>
        <p:nvSpPr>
          <p:cNvPr id="297006" name="Rectangle 46"/>
          <p:cNvSpPr>
            <a:spLocks noChangeArrowheads="1"/>
          </p:cNvSpPr>
          <p:nvPr/>
        </p:nvSpPr>
        <p:spPr bwMode="auto">
          <a:xfrm>
            <a:off x="468313" y="3644900"/>
            <a:ext cx="930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Borloo</a:t>
            </a:r>
          </a:p>
        </p:txBody>
      </p:sp>
      <p:sp>
        <p:nvSpPr>
          <p:cNvPr id="297007" name="Rectangle 47"/>
          <p:cNvSpPr>
            <a:spLocks noChangeArrowheads="1"/>
          </p:cNvSpPr>
          <p:nvPr/>
        </p:nvSpPr>
        <p:spPr bwMode="auto">
          <a:xfrm>
            <a:off x="7380288" y="3644900"/>
            <a:ext cx="1206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 Bouvard</a:t>
            </a:r>
          </a:p>
        </p:txBody>
      </p:sp>
      <p:sp>
        <p:nvSpPr>
          <p:cNvPr id="297009" name="Rectangle 49"/>
          <p:cNvSpPr>
            <a:spLocks noChangeArrowheads="1"/>
          </p:cNvSpPr>
          <p:nvPr/>
        </p:nvSpPr>
        <p:spPr bwMode="auto">
          <a:xfrm>
            <a:off x="4211638" y="5949950"/>
            <a:ext cx="620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PEP</a:t>
            </a:r>
          </a:p>
        </p:txBody>
      </p:sp>
      <p:sp>
        <p:nvSpPr>
          <p:cNvPr id="297010" name="AutoShape 50"/>
          <p:cNvSpPr>
            <a:spLocks noChangeArrowheads="1"/>
          </p:cNvSpPr>
          <p:nvPr/>
        </p:nvSpPr>
        <p:spPr bwMode="auto">
          <a:xfrm>
            <a:off x="5580063" y="292417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11" name="Rectangle 51"/>
          <p:cNvSpPr>
            <a:spLocks noChangeArrowheads="1"/>
          </p:cNvSpPr>
          <p:nvPr/>
        </p:nvSpPr>
        <p:spPr bwMode="auto">
          <a:xfrm>
            <a:off x="4211638" y="5373688"/>
            <a:ext cx="628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PEA</a:t>
            </a:r>
          </a:p>
        </p:txBody>
      </p:sp>
      <p:sp>
        <p:nvSpPr>
          <p:cNvPr id="297012" name="AutoShape 52"/>
          <p:cNvSpPr>
            <a:spLocks noChangeArrowheads="1"/>
          </p:cNvSpPr>
          <p:nvPr/>
        </p:nvSpPr>
        <p:spPr bwMode="auto">
          <a:xfrm>
            <a:off x="3779838" y="2347913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13" name="AutoShape 53"/>
          <p:cNvSpPr>
            <a:spLocks noChangeArrowheads="1"/>
          </p:cNvSpPr>
          <p:nvPr/>
        </p:nvSpPr>
        <p:spPr bwMode="auto">
          <a:xfrm>
            <a:off x="5580063" y="2347913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14" name="AutoShape 54"/>
          <p:cNvSpPr>
            <a:spLocks noChangeArrowheads="1"/>
          </p:cNvSpPr>
          <p:nvPr/>
        </p:nvSpPr>
        <p:spPr bwMode="auto">
          <a:xfrm>
            <a:off x="1979613" y="2347913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15" name="AutoShape 55"/>
          <p:cNvSpPr>
            <a:spLocks noChangeArrowheads="1"/>
          </p:cNvSpPr>
          <p:nvPr/>
        </p:nvSpPr>
        <p:spPr bwMode="auto">
          <a:xfrm>
            <a:off x="3708400" y="292417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16" name="Rectangle 56"/>
          <p:cNvSpPr>
            <a:spLocks noChangeArrowheads="1"/>
          </p:cNvSpPr>
          <p:nvPr/>
        </p:nvSpPr>
        <p:spPr bwMode="auto">
          <a:xfrm>
            <a:off x="7596188" y="3068638"/>
            <a:ext cx="1050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Ethique</a:t>
            </a:r>
          </a:p>
        </p:txBody>
      </p:sp>
      <p:sp>
        <p:nvSpPr>
          <p:cNvPr id="297017" name="AutoShape 57"/>
          <p:cNvSpPr>
            <a:spLocks noChangeArrowheads="1"/>
          </p:cNvSpPr>
          <p:nvPr/>
        </p:nvSpPr>
        <p:spPr bwMode="auto">
          <a:xfrm>
            <a:off x="179388" y="2349500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18" name="AutoShape 58"/>
          <p:cNvSpPr>
            <a:spLocks noChangeArrowheads="1"/>
          </p:cNvSpPr>
          <p:nvPr/>
        </p:nvSpPr>
        <p:spPr bwMode="auto">
          <a:xfrm>
            <a:off x="7380288" y="2349500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19" name="Rectangle 59"/>
          <p:cNvSpPr>
            <a:spLocks noChangeArrowheads="1"/>
          </p:cNvSpPr>
          <p:nvPr/>
        </p:nvSpPr>
        <p:spPr bwMode="auto">
          <a:xfrm>
            <a:off x="7812088" y="2492375"/>
            <a:ext cx="708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Euro</a:t>
            </a:r>
          </a:p>
        </p:txBody>
      </p:sp>
      <p:sp>
        <p:nvSpPr>
          <p:cNvPr id="297020" name="Rectangle 60"/>
          <p:cNvSpPr>
            <a:spLocks noChangeArrowheads="1"/>
          </p:cNvSpPr>
          <p:nvPr/>
        </p:nvSpPr>
        <p:spPr bwMode="auto">
          <a:xfrm>
            <a:off x="1908175" y="2492375"/>
            <a:ext cx="1835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Taux garantis</a:t>
            </a:r>
          </a:p>
        </p:txBody>
      </p:sp>
      <p:sp>
        <p:nvSpPr>
          <p:cNvPr id="297021" name="Rectangle 61"/>
          <p:cNvSpPr>
            <a:spLocks noChangeArrowheads="1"/>
          </p:cNvSpPr>
          <p:nvPr/>
        </p:nvSpPr>
        <p:spPr bwMode="auto">
          <a:xfrm>
            <a:off x="2339975" y="4797425"/>
            <a:ext cx="657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SCI </a:t>
            </a:r>
          </a:p>
        </p:txBody>
      </p:sp>
      <p:sp>
        <p:nvSpPr>
          <p:cNvPr id="297022" name="AutoShape 62"/>
          <p:cNvSpPr>
            <a:spLocks noChangeArrowheads="1"/>
          </p:cNvSpPr>
          <p:nvPr/>
        </p:nvSpPr>
        <p:spPr bwMode="auto">
          <a:xfrm>
            <a:off x="1979613" y="292417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23" name="AutoShape 63"/>
          <p:cNvSpPr>
            <a:spLocks noChangeArrowheads="1"/>
          </p:cNvSpPr>
          <p:nvPr/>
        </p:nvSpPr>
        <p:spPr bwMode="auto">
          <a:xfrm>
            <a:off x="7308850" y="11969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24" name="AutoShape 64"/>
          <p:cNvSpPr>
            <a:spLocks noChangeArrowheads="1"/>
          </p:cNvSpPr>
          <p:nvPr/>
        </p:nvSpPr>
        <p:spPr bwMode="auto">
          <a:xfrm>
            <a:off x="3708400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26" name="AutoShape 66"/>
          <p:cNvSpPr>
            <a:spLocks noChangeArrowheads="1"/>
          </p:cNvSpPr>
          <p:nvPr/>
        </p:nvSpPr>
        <p:spPr bwMode="auto">
          <a:xfrm>
            <a:off x="1979613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27" name="AutoShape 67"/>
          <p:cNvSpPr>
            <a:spLocks noChangeArrowheads="1"/>
          </p:cNvSpPr>
          <p:nvPr/>
        </p:nvSpPr>
        <p:spPr bwMode="auto">
          <a:xfrm>
            <a:off x="7308850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28" name="AutoShape 68"/>
          <p:cNvSpPr>
            <a:spLocks noChangeArrowheads="1"/>
          </p:cNvSpPr>
          <p:nvPr/>
        </p:nvSpPr>
        <p:spPr bwMode="auto">
          <a:xfrm>
            <a:off x="5508625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29" name="AutoShape 69"/>
          <p:cNvSpPr>
            <a:spLocks noChangeArrowheads="1"/>
          </p:cNvSpPr>
          <p:nvPr/>
        </p:nvSpPr>
        <p:spPr bwMode="auto">
          <a:xfrm>
            <a:off x="3779838" y="11969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31" name="AutoShape 71"/>
          <p:cNvSpPr>
            <a:spLocks noChangeArrowheads="1"/>
          </p:cNvSpPr>
          <p:nvPr/>
        </p:nvSpPr>
        <p:spPr bwMode="auto">
          <a:xfrm>
            <a:off x="179388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32" name="AutoShape 72"/>
          <p:cNvSpPr>
            <a:spLocks noChangeArrowheads="1"/>
          </p:cNvSpPr>
          <p:nvPr/>
        </p:nvSpPr>
        <p:spPr bwMode="auto">
          <a:xfrm>
            <a:off x="179388" y="11969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37" name="Rectangle 77"/>
          <p:cNvSpPr>
            <a:spLocks noChangeArrowheads="1"/>
          </p:cNvSpPr>
          <p:nvPr/>
        </p:nvSpPr>
        <p:spPr bwMode="auto">
          <a:xfrm>
            <a:off x="2051050" y="3644900"/>
            <a:ext cx="1150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SCPI Zrr</a:t>
            </a:r>
          </a:p>
        </p:txBody>
      </p:sp>
      <p:sp>
        <p:nvSpPr>
          <p:cNvPr id="297038" name="Rectangle 78"/>
          <p:cNvSpPr>
            <a:spLocks noChangeArrowheads="1"/>
          </p:cNvSpPr>
          <p:nvPr/>
        </p:nvSpPr>
        <p:spPr bwMode="auto">
          <a:xfrm>
            <a:off x="323850" y="5949950"/>
            <a:ext cx="1404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Crédits PM</a:t>
            </a:r>
          </a:p>
        </p:txBody>
      </p:sp>
      <p:sp>
        <p:nvSpPr>
          <p:cNvPr id="297039" name="Rectangle 79"/>
          <p:cNvSpPr>
            <a:spLocks noChangeArrowheads="1"/>
          </p:cNvSpPr>
          <p:nvPr/>
        </p:nvSpPr>
        <p:spPr bwMode="auto">
          <a:xfrm>
            <a:off x="5867400" y="3644900"/>
            <a:ext cx="1116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Girardin</a:t>
            </a:r>
          </a:p>
        </p:txBody>
      </p:sp>
      <p:sp>
        <p:nvSpPr>
          <p:cNvPr id="297040" name="Rectangle 80"/>
          <p:cNvSpPr>
            <a:spLocks noChangeArrowheads="1"/>
          </p:cNvSpPr>
          <p:nvPr/>
        </p:nvSpPr>
        <p:spPr bwMode="auto">
          <a:xfrm>
            <a:off x="3708400" y="3068638"/>
            <a:ext cx="1474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De Messine</a:t>
            </a:r>
          </a:p>
        </p:txBody>
      </p:sp>
      <p:sp>
        <p:nvSpPr>
          <p:cNvPr id="297041" name="Rectangle 81"/>
          <p:cNvSpPr>
            <a:spLocks noChangeArrowheads="1"/>
          </p:cNvSpPr>
          <p:nvPr/>
        </p:nvSpPr>
        <p:spPr bwMode="auto">
          <a:xfrm>
            <a:off x="5580063" y="5949950"/>
            <a:ext cx="1835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Epargne Ass </a:t>
            </a:r>
            <a:br>
              <a:rPr lang="fr-FR" sz="1600">
                <a:solidFill>
                  <a:srgbClr val="000066"/>
                </a:solidFill>
                <a:latin typeface="Verdana" pitchFamily="34" charset="0"/>
              </a:rPr>
            </a:br>
            <a:endParaRPr lang="fr-FR" sz="16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297042" name="Rectangle 82"/>
          <p:cNvSpPr>
            <a:spLocks noChangeArrowheads="1"/>
          </p:cNvSpPr>
          <p:nvPr/>
        </p:nvSpPr>
        <p:spPr bwMode="auto">
          <a:xfrm>
            <a:off x="611188" y="1268413"/>
            <a:ext cx="646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FIP </a:t>
            </a:r>
          </a:p>
        </p:txBody>
      </p:sp>
      <p:sp>
        <p:nvSpPr>
          <p:cNvPr id="297043" name="Rectangle 83"/>
          <p:cNvSpPr>
            <a:spLocks noChangeArrowheads="1"/>
          </p:cNvSpPr>
          <p:nvPr/>
        </p:nvSpPr>
        <p:spPr bwMode="auto">
          <a:xfrm>
            <a:off x="7740650" y="1268413"/>
            <a:ext cx="793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FCPI </a:t>
            </a:r>
          </a:p>
        </p:txBody>
      </p:sp>
      <p:sp>
        <p:nvSpPr>
          <p:cNvPr id="297044" name="Rectangle 84"/>
          <p:cNvSpPr>
            <a:spLocks noChangeArrowheads="1"/>
          </p:cNvSpPr>
          <p:nvPr/>
        </p:nvSpPr>
        <p:spPr bwMode="auto">
          <a:xfrm>
            <a:off x="1979613" y="1844675"/>
            <a:ext cx="1644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Monogestion</a:t>
            </a:r>
          </a:p>
        </p:txBody>
      </p:sp>
      <p:sp>
        <p:nvSpPr>
          <p:cNvPr id="297045" name="Rectangle 85"/>
          <p:cNvSpPr>
            <a:spLocks noChangeArrowheads="1"/>
          </p:cNvSpPr>
          <p:nvPr/>
        </p:nvSpPr>
        <p:spPr bwMode="auto">
          <a:xfrm>
            <a:off x="5867400" y="2492375"/>
            <a:ext cx="1062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E.m.t. n</a:t>
            </a:r>
          </a:p>
        </p:txBody>
      </p:sp>
      <p:sp>
        <p:nvSpPr>
          <p:cNvPr id="297050" name="Rectangle 90"/>
          <p:cNvSpPr>
            <a:spLocks noChangeArrowheads="1"/>
          </p:cNvSpPr>
          <p:nvPr/>
        </p:nvSpPr>
        <p:spPr bwMode="auto">
          <a:xfrm>
            <a:off x="4140200" y="4797425"/>
            <a:ext cx="765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OPCI</a:t>
            </a:r>
          </a:p>
        </p:txBody>
      </p:sp>
      <p:sp>
        <p:nvSpPr>
          <p:cNvPr id="297051" name="Rectangle 91"/>
          <p:cNvSpPr>
            <a:spLocks noChangeArrowheads="1"/>
          </p:cNvSpPr>
          <p:nvPr/>
        </p:nvSpPr>
        <p:spPr bwMode="auto">
          <a:xfrm>
            <a:off x="7451725" y="6521450"/>
            <a:ext cx="1509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NR  devises</a:t>
            </a:r>
          </a:p>
        </p:txBody>
      </p:sp>
      <p:sp>
        <p:nvSpPr>
          <p:cNvPr id="297052" name="Rectangle 92"/>
          <p:cNvSpPr>
            <a:spLocks noChangeArrowheads="1"/>
          </p:cNvSpPr>
          <p:nvPr/>
        </p:nvSpPr>
        <p:spPr bwMode="auto">
          <a:xfrm>
            <a:off x="7308850" y="4797425"/>
            <a:ext cx="1835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Indemnités J</a:t>
            </a:r>
          </a:p>
        </p:txBody>
      </p:sp>
      <p:sp>
        <p:nvSpPr>
          <p:cNvPr id="297054" name="Rectangle 94"/>
          <p:cNvSpPr>
            <a:spLocks noChangeArrowheads="1"/>
          </p:cNvSpPr>
          <p:nvPr/>
        </p:nvSpPr>
        <p:spPr bwMode="auto">
          <a:xfrm>
            <a:off x="7235825" y="1916113"/>
            <a:ext cx="16891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Fonds dédiés</a:t>
            </a:r>
          </a:p>
        </p:txBody>
      </p:sp>
      <p:sp>
        <p:nvSpPr>
          <p:cNvPr id="297057" name="Rectangle 97"/>
          <p:cNvSpPr>
            <a:spLocks noChangeArrowheads="1"/>
          </p:cNvSpPr>
          <p:nvPr/>
        </p:nvSpPr>
        <p:spPr bwMode="auto">
          <a:xfrm>
            <a:off x="3779838" y="2492375"/>
            <a:ext cx="155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€  Diversifié</a:t>
            </a:r>
          </a:p>
        </p:txBody>
      </p:sp>
      <p:sp>
        <p:nvSpPr>
          <p:cNvPr id="297058" name="Rectangle 98"/>
          <p:cNvSpPr>
            <a:spLocks noChangeArrowheads="1"/>
          </p:cNvSpPr>
          <p:nvPr/>
        </p:nvSpPr>
        <p:spPr bwMode="auto">
          <a:xfrm>
            <a:off x="179388" y="6521450"/>
            <a:ext cx="1649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Cpte courant</a:t>
            </a:r>
          </a:p>
        </p:txBody>
      </p:sp>
      <p:sp>
        <p:nvSpPr>
          <p:cNvPr id="297059" name="Rectangle 99"/>
          <p:cNvSpPr>
            <a:spLocks noChangeArrowheads="1"/>
          </p:cNvSpPr>
          <p:nvPr/>
        </p:nvSpPr>
        <p:spPr bwMode="auto">
          <a:xfrm>
            <a:off x="323850" y="2492375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Titres vifs</a:t>
            </a:r>
          </a:p>
        </p:txBody>
      </p:sp>
      <p:sp>
        <p:nvSpPr>
          <p:cNvPr id="297060" name="Rectangle 100"/>
          <p:cNvSpPr>
            <a:spLocks noChangeArrowheads="1"/>
          </p:cNvSpPr>
          <p:nvPr/>
        </p:nvSpPr>
        <p:spPr bwMode="auto">
          <a:xfrm>
            <a:off x="5545138" y="6521450"/>
            <a:ext cx="159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Sicav 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monet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97061" name="Rectangle 101"/>
          <p:cNvSpPr>
            <a:spLocks noChangeArrowheads="1"/>
          </p:cNvSpPr>
          <p:nvPr/>
        </p:nvSpPr>
        <p:spPr bwMode="auto">
          <a:xfrm>
            <a:off x="1979613" y="3068638"/>
            <a:ext cx="165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SCPI Scellier</a:t>
            </a:r>
          </a:p>
        </p:txBody>
      </p:sp>
      <p:sp>
        <p:nvSpPr>
          <p:cNvPr id="297062" name="Rectangle 102"/>
          <p:cNvSpPr>
            <a:spLocks noChangeArrowheads="1"/>
          </p:cNvSpPr>
          <p:nvPr/>
        </p:nvSpPr>
        <p:spPr bwMode="auto">
          <a:xfrm>
            <a:off x="6011863" y="3068638"/>
            <a:ext cx="88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Ehpad</a:t>
            </a:r>
          </a:p>
        </p:txBody>
      </p:sp>
      <p:sp>
        <p:nvSpPr>
          <p:cNvPr id="297063" name="Rectangle 103"/>
          <p:cNvSpPr>
            <a:spLocks noChangeArrowheads="1"/>
          </p:cNvSpPr>
          <p:nvPr/>
        </p:nvSpPr>
        <p:spPr bwMode="auto">
          <a:xfrm>
            <a:off x="5724525" y="4221163"/>
            <a:ext cx="1028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Scellier</a:t>
            </a:r>
          </a:p>
        </p:txBody>
      </p:sp>
      <p:sp>
        <p:nvSpPr>
          <p:cNvPr id="297064" name="AutoShape 104"/>
          <p:cNvSpPr>
            <a:spLocks noChangeArrowheads="1"/>
          </p:cNvSpPr>
          <p:nvPr/>
        </p:nvSpPr>
        <p:spPr bwMode="auto">
          <a:xfrm>
            <a:off x="1979613" y="580548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65" name="AutoShape 105"/>
          <p:cNvSpPr>
            <a:spLocks noChangeArrowheads="1"/>
          </p:cNvSpPr>
          <p:nvPr/>
        </p:nvSpPr>
        <p:spPr bwMode="auto">
          <a:xfrm>
            <a:off x="1979613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066" name="Rectangle 106"/>
          <p:cNvSpPr>
            <a:spLocks noChangeArrowheads="1"/>
          </p:cNvSpPr>
          <p:nvPr/>
        </p:nvSpPr>
        <p:spPr bwMode="auto">
          <a:xfrm>
            <a:off x="179388" y="4797425"/>
            <a:ext cx="1763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Prévoyance</a:t>
            </a:r>
          </a:p>
        </p:txBody>
      </p:sp>
      <p:sp>
        <p:nvSpPr>
          <p:cNvPr id="297067" name="Rectangle 107"/>
          <p:cNvSpPr>
            <a:spLocks noChangeArrowheads="1"/>
          </p:cNvSpPr>
          <p:nvPr/>
        </p:nvSpPr>
        <p:spPr bwMode="auto">
          <a:xfrm>
            <a:off x="1908175" y="5949950"/>
            <a:ext cx="1800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Epargne Capi </a:t>
            </a:r>
            <a:br>
              <a:rPr lang="fr-FR" sz="1600">
                <a:solidFill>
                  <a:srgbClr val="000066"/>
                </a:solidFill>
                <a:latin typeface="Verdana" pitchFamily="34" charset="0"/>
              </a:rPr>
            </a:br>
            <a:endParaRPr lang="fr-FR" sz="16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297068" name="Rectangle 108"/>
          <p:cNvSpPr>
            <a:spLocks noChangeArrowheads="1"/>
          </p:cNvSpPr>
          <p:nvPr/>
        </p:nvSpPr>
        <p:spPr bwMode="auto">
          <a:xfrm>
            <a:off x="2124075" y="5013325"/>
            <a:ext cx="958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fr-FR" sz="1600">
                <a:solidFill>
                  <a:srgbClr val="000066"/>
                </a:solidFill>
                <a:latin typeface="Verdana" pitchFamily="34" charset="0"/>
              </a:rPr>
              <a:t/>
            </a:r>
            <a:br>
              <a:rPr kumimoji="1" lang="fr-FR" sz="1600">
                <a:solidFill>
                  <a:srgbClr val="000066"/>
                </a:solidFill>
                <a:latin typeface="Verdana" pitchFamily="34" charset="0"/>
              </a:rPr>
            </a:br>
            <a:r>
              <a:rPr kumimoji="1" lang="fr-FR" sz="1600">
                <a:solidFill>
                  <a:srgbClr val="000066"/>
                </a:solidFill>
                <a:latin typeface="Verdana" pitchFamily="34" charset="0"/>
              </a:rPr>
              <a:t> </a:t>
            </a:r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PERP</a:t>
            </a:r>
            <a:r>
              <a:rPr kumimoji="1" lang="fr-FR">
                <a:solidFill>
                  <a:srgbClr val="000066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97069" name="Rectangle 109"/>
          <p:cNvSpPr>
            <a:spLocks noChangeArrowheads="1"/>
          </p:cNvSpPr>
          <p:nvPr/>
        </p:nvSpPr>
        <p:spPr bwMode="auto">
          <a:xfrm>
            <a:off x="323850" y="5373688"/>
            <a:ext cx="1363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Assurance</a:t>
            </a:r>
          </a:p>
        </p:txBody>
      </p:sp>
      <p:sp>
        <p:nvSpPr>
          <p:cNvPr id="297070" name="Rectangle 110"/>
          <p:cNvSpPr>
            <a:spLocks noChangeArrowheads="1"/>
          </p:cNvSpPr>
          <p:nvPr/>
        </p:nvSpPr>
        <p:spPr bwMode="auto">
          <a:xfrm>
            <a:off x="5475288" y="4821238"/>
            <a:ext cx="1760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SCPI Bureaux</a:t>
            </a:r>
          </a:p>
        </p:txBody>
      </p:sp>
      <p:sp>
        <p:nvSpPr>
          <p:cNvPr id="297071" name="Rectangle 111"/>
          <p:cNvSpPr>
            <a:spLocks noChangeArrowheads="1"/>
          </p:cNvSpPr>
          <p:nvPr/>
        </p:nvSpPr>
        <p:spPr bwMode="auto">
          <a:xfrm>
            <a:off x="3995738" y="1268413"/>
            <a:ext cx="1193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Tepa ISF</a:t>
            </a:r>
          </a:p>
        </p:txBody>
      </p:sp>
      <p:sp>
        <p:nvSpPr>
          <p:cNvPr id="297072" name="Rectangle 112"/>
          <p:cNvSpPr>
            <a:spLocks noChangeArrowheads="1"/>
          </p:cNvSpPr>
          <p:nvPr/>
        </p:nvSpPr>
        <p:spPr bwMode="auto">
          <a:xfrm>
            <a:off x="3708400" y="1844675"/>
            <a:ext cx="1597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Multigestion</a:t>
            </a:r>
          </a:p>
        </p:txBody>
      </p:sp>
      <p:sp>
        <p:nvSpPr>
          <p:cNvPr id="297073" name="Rectangle 113"/>
          <p:cNvSpPr>
            <a:spLocks noChangeArrowheads="1"/>
          </p:cNvSpPr>
          <p:nvPr/>
        </p:nvSpPr>
        <p:spPr bwMode="auto">
          <a:xfrm>
            <a:off x="5651500" y="1844675"/>
            <a:ext cx="1379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Structurés</a:t>
            </a:r>
          </a:p>
        </p:txBody>
      </p:sp>
      <p:sp>
        <p:nvSpPr>
          <p:cNvPr id="297074" name="Rectangle 114"/>
          <p:cNvSpPr>
            <a:spLocks noChangeArrowheads="1"/>
          </p:cNvSpPr>
          <p:nvPr/>
        </p:nvSpPr>
        <p:spPr bwMode="auto">
          <a:xfrm>
            <a:off x="250825" y="1916113"/>
            <a:ext cx="1533525" cy="349250"/>
          </a:xfrm>
          <a:prstGeom prst="rect">
            <a:avLst/>
          </a:prstGeom>
          <a:solidFill>
            <a:srgbClr val="000066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Holding ISF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97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97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97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97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97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97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96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96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96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96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97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97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97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97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96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96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296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296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296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296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296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296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296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296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297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297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297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297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297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297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297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297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3000" fill="hold"/>
                                        <p:tgtEl>
                                          <p:spTgt spid="297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3000" fill="hold"/>
                                        <p:tgtEl>
                                          <p:spTgt spid="297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297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297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296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3000" fill="hold"/>
                                        <p:tgtEl>
                                          <p:spTgt spid="296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3000" fill="hold"/>
                                        <p:tgtEl>
                                          <p:spTgt spid="297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3000" fill="hold"/>
                                        <p:tgtEl>
                                          <p:spTgt spid="297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0" fill="hold"/>
                                        <p:tgtEl>
                                          <p:spTgt spid="296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296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3000" fill="hold"/>
                                        <p:tgtEl>
                                          <p:spTgt spid="29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3000" fill="hold"/>
                                        <p:tgtEl>
                                          <p:spTgt spid="29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3000" fill="hold"/>
                                        <p:tgtEl>
                                          <p:spTgt spid="296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3000" fill="hold"/>
                                        <p:tgtEl>
                                          <p:spTgt spid="296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000" fill="hold"/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000" fill="hold"/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297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3000" fill="hold"/>
                                        <p:tgtEl>
                                          <p:spTgt spid="297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3000" fill="hold"/>
                                        <p:tgtEl>
                                          <p:spTgt spid="297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3000" fill="hold"/>
                                        <p:tgtEl>
                                          <p:spTgt spid="297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3000" fill="hold"/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3000" fill="hold"/>
                                        <p:tgtEl>
                                          <p:spTgt spid="296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3000" fill="hold"/>
                                        <p:tgtEl>
                                          <p:spTgt spid="296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3000" fill="hold"/>
                                        <p:tgtEl>
                                          <p:spTgt spid="29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3000" fill="hold"/>
                                        <p:tgtEl>
                                          <p:spTgt spid="29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3000" fill="hold"/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3000" fill="hold"/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3000" fill="hold"/>
                                        <p:tgtEl>
                                          <p:spTgt spid="296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3000" fill="hold"/>
                                        <p:tgtEl>
                                          <p:spTgt spid="296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3000" fill="hold"/>
                                        <p:tgtEl>
                                          <p:spTgt spid="296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3000" fill="hold"/>
                                        <p:tgtEl>
                                          <p:spTgt spid="296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3000" fill="hold"/>
                                        <p:tgtEl>
                                          <p:spTgt spid="297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3000" fill="hold"/>
                                        <p:tgtEl>
                                          <p:spTgt spid="297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3000" fill="hold"/>
                                        <p:tgtEl>
                                          <p:spTgt spid="297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3000" fill="hold"/>
                                        <p:tgtEl>
                                          <p:spTgt spid="297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3000" fill="hold"/>
                                        <p:tgtEl>
                                          <p:spTgt spid="296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3000" fill="hold"/>
                                        <p:tgtEl>
                                          <p:spTgt spid="296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3000" fill="hold"/>
                                        <p:tgtEl>
                                          <p:spTgt spid="297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3000" fill="hold"/>
                                        <p:tgtEl>
                                          <p:spTgt spid="297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3000" fill="hold"/>
                                        <p:tgtEl>
                                          <p:spTgt spid="297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0" fill="hold"/>
                                        <p:tgtEl>
                                          <p:spTgt spid="297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3000" fill="hold"/>
                                        <p:tgtEl>
                                          <p:spTgt spid="297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0" fill="hold"/>
                                        <p:tgtEl>
                                          <p:spTgt spid="297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3000" fill="hold"/>
                                        <p:tgtEl>
                                          <p:spTgt spid="297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3000" fill="hold"/>
                                        <p:tgtEl>
                                          <p:spTgt spid="297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3000" fill="hold"/>
                                        <p:tgtEl>
                                          <p:spTgt spid="297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3000" fill="hold"/>
                                        <p:tgtEl>
                                          <p:spTgt spid="297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3000" fill="hold"/>
                                        <p:tgtEl>
                                          <p:spTgt spid="296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3000" fill="hold"/>
                                        <p:tgtEl>
                                          <p:spTgt spid="296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30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30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3000" fill="hold"/>
                                        <p:tgtEl>
                                          <p:spTgt spid="297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3000" fill="hold"/>
                                        <p:tgtEl>
                                          <p:spTgt spid="297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3000" fill="hold"/>
                                        <p:tgtEl>
                                          <p:spTgt spid="297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3000" fill="hold"/>
                                        <p:tgtEl>
                                          <p:spTgt spid="297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3000" fill="hold"/>
                                        <p:tgtEl>
                                          <p:spTgt spid="297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3000" fill="hold"/>
                                        <p:tgtEl>
                                          <p:spTgt spid="297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3000" fill="hold"/>
                                        <p:tgtEl>
                                          <p:spTgt spid="297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3000" fill="hold"/>
                                        <p:tgtEl>
                                          <p:spTgt spid="297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3000" fill="hold"/>
                                        <p:tgtEl>
                                          <p:spTgt spid="297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3000" fill="hold"/>
                                        <p:tgtEl>
                                          <p:spTgt spid="297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3000" fill="hold"/>
                                        <p:tgtEl>
                                          <p:spTgt spid="297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3000" fill="hold"/>
                                        <p:tgtEl>
                                          <p:spTgt spid="297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3000" fill="hold"/>
                                        <p:tgtEl>
                                          <p:spTgt spid="296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3000" fill="hold"/>
                                        <p:tgtEl>
                                          <p:spTgt spid="296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3000" fill="hold"/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3000" fill="hold"/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3000" fill="hold"/>
                                        <p:tgtEl>
                                          <p:spTgt spid="296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3000" fill="hold"/>
                                        <p:tgtEl>
                                          <p:spTgt spid="296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3000" fill="hold"/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3000" fill="hold"/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3000" fill="hold"/>
                                        <p:tgtEl>
                                          <p:spTgt spid="297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3000" fill="hold"/>
                                        <p:tgtEl>
                                          <p:spTgt spid="297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3000" fill="hold"/>
                                        <p:tgtEl>
                                          <p:spTgt spid="296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3000" fill="hold"/>
                                        <p:tgtEl>
                                          <p:spTgt spid="296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3000" fill="hold"/>
                                        <p:tgtEl>
                                          <p:spTgt spid="296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3000" fill="hold"/>
                                        <p:tgtEl>
                                          <p:spTgt spid="296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3000" fill="hold"/>
                                        <p:tgtEl>
                                          <p:spTgt spid="296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3000" fill="hold"/>
                                        <p:tgtEl>
                                          <p:spTgt spid="296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3000" fill="hold"/>
                                        <p:tgtEl>
                                          <p:spTgt spid="296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3000" fill="hold"/>
                                        <p:tgtEl>
                                          <p:spTgt spid="296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3000" fill="hold"/>
                                        <p:tgtEl>
                                          <p:spTgt spid="297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3000" fill="hold"/>
                                        <p:tgtEl>
                                          <p:spTgt spid="297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3000" fill="hold"/>
                                        <p:tgtEl>
                                          <p:spTgt spid="297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3000" fill="hold"/>
                                        <p:tgtEl>
                                          <p:spTgt spid="297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3000" fill="hold"/>
                                        <p:tgtEl>
                                          <p:spTgt spid="296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3000" fill="hold"/>
                                        <p:tgtEl>
                                          <p:spTgt spid="296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3000" fill="hold"/>
                                        <p:tgtEl>
                                          <p:spTgt spid="296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3000" fill="hold"/>
                                        <p:tgtEl>
                                          <p:spTgt spid="296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3000" fill="hold"/>
                                        <p:tgtEl>
                                          <p:spTgt spid="29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3000" fill="hold"/>
                                        <p:tgtEl>
                                          <p:spTgt spid="29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3000" fill="hold"/>
                                        <p:tgtEl>
                                          <p:spTgt spid="296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3000" fill="hold"/>
                                        <p:tgtEl>
                                          <p:spTgt spid="296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30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30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3000" fill="hold"/>
                                        <p:tgtEl>
                                          <p:spTgt spid="29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3000" fill="hold"/>
                                        <p:tgtEl>
                                          <p:spTgt spid="29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3000" fill="hold"/>
                                        <p:tgtEl>
                                          <p:spTgt spid="296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3000" fill="hold"/>
                                        <p:tgtEl>
                                          <p:spTgt spid="296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 nodeType="clickPar">
                      <p:stCondLst>
                        <p:cond delay="indefinite"/>
                      </p:stCondLst>
                      <p:childTnLst>
                        <p:par>
                          <p:cTn id="2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3000" fill="hold"/>
                                        <p:tgtEl>
                                          <p:spTgt spid="297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3000" fill="hold"/>
                                        <p:tgtEl>
                                          <p:spTgt spid="297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3000" fill="hold"/>
                                        <p:tgtEl>
                                          <p:spTgt spid="297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3000" fill="hold"/>
                                        <p:tgtEl>
                                          <p:spTgt spid="297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3000" fill="hold"/>
                                        <p:tgtEl>
                                          <p:spTgt spid="297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3000" fill="hold"/>
                                        <p:tgtEl>
                                          <p:spTgt spid="297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3000" fill="hold"/>
                                        <p:tgtEl>
                                          <p:spTgt spid="297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3000" fill="hold"/>
                                        <p:tgtEl>
                                          <p:spTgt spid="297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3000" fill="hold"/>
                                        <p:tgtEl>
                                          <p:spTgt spid="297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3000" fill="hold"/>
                                        <p:tgtEl>
                                          <p:spTgt spid="297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3000" fill="hold"/>
                                        <p:tgtEl>
                                          <p:spTgt spid="297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3000" fill="hold"/>
                                        <p:tgtEl>
                                          <p:spTgt spid="297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3000" fill="hold"/>
                                        <p:tgtEl>
                                          <p:spTgt spid="29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3000" fill="hold"/>
                                        <p:tgtEl>
                                          <p:spTgt spid="29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3000" fill="hold"/>
                                        <p:tgtEl>
                                          <p:spTgt spid="297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3000" fill="hold"/>
                                        <p:tgtEl>
                                          <p:spTgt spid="297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3000" fill="hold"/>
                                        <p:tgtEl>
                                          <p:spTgt spid="29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3000" fill="hold"/>
                                        <p:tgtEl>
                                          <p:spTgt spid="29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3000" fill="hold"/>
                                        <p:tgtEl>
                                          <p:spTgt spid="297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3000" fill="hold"/>
                                        <p:tgtEl>
                                          <p:spTgt spid="297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3000" fill="hold"/>
                                        <p:tgtEl>
                                          <p:spTgt spid="297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3000" fill="hold"/>
                                        <p:tgtEl>
                                          <p:spTgt spid="297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3000" fill="hold"/>
                                        <p:tgtEl>
                                          <p:spTgt spid="297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3000" fill="hold"/>
                                        <p:tgtEl>
                                          <p:spTgt spid="297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3000" fill="hold"/>
                                        <p:tgtEl>
                                          <p:spTgt spid="297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3000" fill="hold"/>
                                        <p:tgtEl>
                                          <p:spTgt spid="297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3000" fill="hold"/>
                                        <p:tgtEl>
                                          <p:spTgt spid="297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3000" fill="hold"/>
                                        <p:tgtEl>
                                          <p:spTgt spid="297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3000" fill="hold"/>
                                        <p:tgtEl>
                                          <p:spTgt spid="297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3000" fill="hold"/>
                                        <p:tgtEl>
                                          <p:spTgt spid="297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3000" fill="hold"/>
                                        <p:tgtEl>
                                          <p:spTgt spid="297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3000" fill="hold"/>
                                        <p:tgtEl>
                                          <p:spTgt spid="297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3000" fill="hold"/>
                                        <p:tgtEl>
                                          <p:spTgt spid="297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3000" fill="hold"/>
                                        <p:tgtEl>
                                          <p:spTgt spid="297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3000" fill="hold"/>
                                        <p:tgtEl>
                                          <p:spTgt spid="29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3000" fill="hold"/>
                                        <p:tgtEl>
                                          <p:spTgt spid="29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3000" fill="hold"/>
                                        <p:tgtEl>
                                          <p:spTgt spid="297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3000" fill="hold"/>
                                        <p:tgtEl>
                                          <p:spTgt spid="297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3000" fill="hold"/>
                                        <p:tgtEl>
                                          <p:spTgt spid="297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3000" fill="hold"/>
                                        <p:tgtEl>
                                          <p:spTgt spid="297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3000" fill="hold"/>
                                        <p:tgtEl>
                                          <p:spTgt spid="297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3000" fill="hold"/>
                                        <p:tgtEl>
                                          <p:spTgt spid="297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3000" fill="hold"/>
                                        <p:tgtEl>
                                          <p:spTgt spid="297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3000" fill="hold"/>
                                        <p:tgtEl>
                                          <p:spTgt spid="297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3000" fill="hold"/>
                                        <p:tgtEl>
                                          <p:spTgt spid="297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3000" fill="hold"/>
                                        <p:tgtEl>
                                          <p:spTgt spid="297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3000" fill="hold"/>
                                        <p:tgtEl>
                                          <p:spTgt spid="29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3000" fill="hold"/>
                                        <p:tgtEl>
                                          <p:spTgt spid="29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3000" fill="hold"/>
                                        <p:tgtEl>
                                          <p:spTgt spid="297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3000" fill="hold"/>
                                        <p:tgtEl>
                                          <p:spTgt spid="297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3000" fill="hold"/>
                                        <p:tgtEl>
                                          <p:spTgt spid="297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3000" fill="hold"/>
                                        <p:tgtEl>
                                          <p:spTgt spid="297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3000" fill="hold"/>
                                        <p:tgtEl>
                                          <p:spTgt spid="297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3000" fill="hold"/>
                                        <p:tgtEl>
                                          <p:spTgt spid="297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3000" fill="hold"/>
                                        <p:tgtEl>
                                          <p:spTgt spid="297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3000" fill="hold"/>
                                        <p:tgtEl>
                                          <p:spTgt spid="297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3" grpId="0" animBg="1"/>
      <p:bldP spid="296965" grpId="0" animBg="1"/>
      <p:bldP spid="296966" grpId="0" animBg="1"/>
      <p:bldP spid="296967" grpId="0" animBg="1"/>
      <p:bldP spid="296968" grpId="0" animBg="1"/>
      <p:bldP spid="296969" grpId="0" animBg="1"/>
      <p:bldP spid="296970" grpId="0" animBg="1"/>
      <p:bldP spid="296971" grpId="0" animBg="1"/>
      <p:bldP spid="296972" grpId="0" animBg="1"/>
      <p:bldP spid="296973" grpId="0" animBg="1"/>
      <p:bldP spid="296974" grpId="0" animBg="1"/>
      <p:bldP spid="296975" grpId="0"/>
      <p:bldP spid="296976" grpId="0" animBg="1"/>
      <p:bldP spid="296977" grpId="0" animBg="1"/>
      <p:bldP spid="296978" grpId="0" animBg="1"/>
      <p:bldP spid="296979" grpId="0" animBg="1"/>
      <p:bldP spid="296980" grpId="0" animBg="1"/>
      <p:bldP spid="296981" grpId="0" animBg="1"/>
      <p:bldP spid="296982" grpId="0" animBg="1"/>
      <p:bldP spid="296983" grpId="0" animBg="1"/>
      <p:bldP spid="296984" grpId="0" animBg="1"/>
      <p:bldP spid="296985" grpId="0" animBg="1"/>
      <p:bldP spid="296986" grpId="0"/>
      <p:bldP spid="296987" grpId="0"/>
      <p:bldP spid="296988" grpId="0" animBg="1"/>
      <p:bldP spid="296989" grpId="0" animBg="1"/>
      <p:bldP spid="296990" grpId="0" animBg="1"/>
      <p:bldP spid="296991" grpId="0" animBg="1"/>
      <p:bldP spid="296992" grpId="0"/>
      <p:bldP spid="296993" grpId="0"/>
      <p:bldP spid="296994" grpId="0" animBg="1"/>
      <p:bldP spid="296995" grpId="0" animBg="1"/>
      <p:bldP spid="296996" grpId="0" animBg="1"/>
      <p:bldP spid="296997" grpId="0" animBg="1"/>
      <p:bldP spid="296998" grpId="0"/>
      <p:bldP spid="296999" grpId="0"/>
      <p:bldP spid="297000" grpId="0" animBg="1"/>
      <p:bldP spid="297002" grpId="0"/>
      <p:bldP spid="297003" grpId="0"/>
      <p:bldP spid="297004" grpId="0"/>
      <p:bldP spid="297005" grpId="0"/>
      <p:bldP spid="297006" grpId="0"/>
      <p:bldP spid="297007" grpId="0"/>
      <p:bldP spid="297009" grpId="0"/>
      <p:bldP spid="297010" grpId="0" animBg="1"/>
      <p:bldP spid="297011" grpId="0"/>
      <p:bldP spid="297012" grpId="0" animBg="1"/>
      <p:bldP spid="297013" grpId="0" animBg="1"/>
      <p:bldP spid="297014" grpId="0" animBg="1"/>
      <p:bldP spid="297015" grpId="0" animBg="1"/>
      <p:bldP spid="297016" grpId="0"/>
      <p:bldP spid="297017" grpId="0" animBg="1"/>
      <p:bldP spid="297018" grpId="0" animBg="1"/>
      <p:bldP spid="297019" grpId="0"/>
      <p:bldP spid="297020" grpId="0"/>
      <p:bldP spid="297021" grpId="0"/>
      <p:bldP spid="297022" grpId="0" animBg="1"/>
      <p:bldP spid="297023" grpId="0" animBg="1"/>
      <p:bldP spid="297024" grpId="0" animBg="1"/>
      <p:bldP spid="297026" grpId="0" animBg="1"/>
      <p:bldP spid="297027" grpId="0" animBg="1"/>
      <p:bldP spid="297028" grpId="0" animBg="1"/>
      <p:bldP spid="297029" grpId="0" animBg="1"/>
      <p:bldP spid="297031" grpId="0" animBg="1"/>
      <p:bldP spid="297032" grpId="0" animBg="1"/>
      <p:bldP spid="297037" grpId="0"/>
      <p:bldP spid="297038" grpId="0"/>
      <p:bldP spid="297039" grpId="0"/>
      <p:bldP spid="297040" grpId="0"/>
      <p:bldP spid="297041" grpId="0"/>
      <p:bldP spid="297042" grpId="0"/>
      <p:bldP spid="297043" grpId="0"/>
      <p:bldP spid="297044" grpId="0"/>
      <p:bldP spid="297045" grpId="0"/>
      <p:bldP spid="297050" grpId="0"/>
      <p:bldP spid="297051" grpId="0"/>
      <p:bldP spid="297052" grpId="0"/>
      <p:bldP spid="297054" grpId="0"/>
      <p:bldP spid="297057" grpId="0"/>
      <p:bldP spid="297058" grpId="0"/>
      <p:bldP spid="297059" grpId="0"/>
      <p:bldP spid="297060" grpId="0"/>
      <p:bldP spid="297061" grpId="0"/>
      <p:bldP spid="297062" grpId="0"/>
      <p:bldP spid="297063" grpId="0"/>
      <p:bldP spid="297064" grpId="0" animBg="1"/>
      <p:bldP spid="297065" grpId="0" animBg="1"/>
      <p:bldP spid="297066" grpId="0"/>
      <p:bldP spid="297067" grpId="0"/>
      <p:bldP spid="297068" grpId="0"/>
      <p:bldP spid="297069" grpId="0"/>
      <p:bldP spid="297070" grpId="0"/>
      <p:bldP spid="297071" grpId="0"/>
      <p:bldP spid="297072" grpId="0"/>
      <p:bldP spid="297073" grpId="0"/>
      <p:bldP spid="2970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1979613" y="0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179388" y="292417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64" name="AutoShape 4"/>
          <p:cNvSpPr>
            <a:spLocks noChangeArrowheads="1"/>
          </p:cNvSpPr>
          <p:nvPr/>
        </p:nvSpPr>
        <p:spPr bwMode="auto">
          <a:xfrm>
            <a:off x="179388" y="620713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65" name="AutoShape 5"/>
          <p:cNvSpPr>
            <a:spLocks noChangeArrowheads="1"/>
          </p:cNvSpPr>
          <p:nvPr/>
        </p:nvSpPr>
        <p:spPr bwMode="auto">
          <a:xfrm>
            <a:off x="179388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7380288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9388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655" name="AutoShape 8"/>
          <p:cNvSpPr>
            <a:spLocks noChangeArrowheads="1"/>
          </p:cNvSpPr>
          <p:nvPr/>
        </p:nvSpPr>
        <p:spPr bwMode="auto">
          <a:xfrm>
            <a:off x="7380288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60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27656" name="AutoShape 9"/>
          <p:cNvSpPr>
            <a:spLocks noChangeArrowheads="1"/>
          </p:cNvSpPr>
          <p:nvPr/>
        </p:nvSpPr>
        <p:spPr bwMode="auto">
          <a:xfrm>
            <a:off x="5580063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600">
              <a:solidFill>
                <a:srgbClr val="FFCC00"/>
              </a:solidFill>
              <a:latin typeface="Verdana" pitchFamily="34" charset="0"/>
            </a:endParaRP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3779838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979613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9388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7380288" y="580548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9388" y="580548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4140200" y="6521450"/>
            <a:ext cx="96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Livrets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3779838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77" name="AutoShape 17"/>
          <p:cNvSpPr>
            <a:spLocks noChangeArrowheads="1"/>
          </p:cNvSpPr>
          <p:nvPr/>
        </p:nvSpPr>
        <p:spPr bwMode="auto">
          <a:xfrm>
            <a:off x="5580063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78" name="AutoShape 18"/>
          <p:cNvSpPr>
            <a:spLocks noChangeArrowheads="1"/>
          </p:cNvSpPr>
          <p:nvPr/>
        </p:nvSpPr>
        <p:spPr bwMode="auto">
          <a:xfrm>
            <a:off x="7380288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79" name="AutoShape 19"/>
          <p:cNvSpPr>
            <a:spLocks noChangeArrowheads="1"/>
          </p:cNvSpPr>
          <p:nvPr/>
        </p:nvSpPr>
        <p:spPr bwMode="auto">
          <a:xfrm>
            <a:off x="3779838" y="580548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80" name="AutoShape 20"/>
          <p:cNvSpPr>
            <a:spLocks noChangeArrowheads="1"/>
          </p:cNvSpPr>
          <p:nvPr/>
        </p:nvSpPr>
        <p:spPr bwMode="auto">
          <a:xfrm>
            <a:off x="5580063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81" name="AutoShape 21"/>
          <p:cNvSpPr>
            <a:spLocks noChangeArrowheads="1"/>
          </p:cNvSpPr>
          <p:nvPr/>
        </p:nvSpPr>
        <p:spPr bwMode="auto">
          <a:xfrm>
            <a:off x="5580063" y="580548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82" name="AutoShape 22"/>
          <p:cNvSpPr>
            <a:spLocks noChangeArrowheads="1"/>
          </p:cNvSpPr>
          <p:nvPr/>
        </p:nvSpPr>
        <p:spPr bwMode="auto">
          <a:xfrm>
            <a:off x="1979613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83" name="AutoShape 23"/>
          <p:cNvSpPr>
            <a:spLocks noChangeArrowheads="1"/>
          </p:cNvSpPr>
          <p:nvPr/>
        </p:nvSpPr>
        <p:spPr bwMode="auto">
          <a:xfrm>
            <a:off x="179388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7380288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>
            <a:off x="3779838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27673" name="Rectangle 26"/>
          <p:cNvSpPr>
            <a:spLocks noChangeArrowheads="1"/>
          </p:cNvSpPr>
          <p:nvPr/>
        </p:nvSpPr>
        <p:spPr bwMode="auto">
          <a:xfrm>
            <a:off x="7308850" y="5373688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Capitalisation</a:t>
            </a:r>
          </a:p>
        </p:txBody>
      </p:sp>
      <p:sp>
        <p:nvSpPr>
          <p:cNvPr id="27674" name="Rectangle 27"/>
          <p:cNvSpPr>
            <a:spLocks noChangeArrowheads="1"/>
          </p:cNvSpPr>
          <p:nvPr/>
        </p:nvSpPr>
        <p:spPr bwMode="auto">
          <a:xfrm>
            <a:off x="5508625" y="5300663"/>
            <a:ext cx="1835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Epargne Capi </a:t>
            </a:r>
            <a:br>
              <a:rPr lang="fr-FR" sz="1600">
                <a:solidFill>
                  <a:srgbClr val="000066"/>
                </a:solidFill>
                <a:latin typeface="Verdana" pitchFamily="34" charset="0"/>
              </a:rPr>
            </a:br>
            <a:endParaRPr lang="fr-FR" sz="16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40988" name="AutoShape 28"/>
          <p:cNvSpPr>
            <a:spLocks noChangeArrowheads="1"/>
          </p:cNvSpPr>
          <p:nvPr/>
        </p:nvSpPr>
        <p:spPr bwMode="auto">
          <a:xfrm>
            <a:off x="1979613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89" name="AutoShape 29"/>
          <p:cNvSpPr>
            <a:spLocks noChangeArrowheads="1"/>
          </p:cNvSpPr>
          <p:nvPr/>
        </p:nvSpPr>
        <p:spPr bwMode="auto">
          <a:xfrm>
            <a:off x="3779838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90" name="AutoShape 30"/>
          <p:cNvSpPr>
            <a:spLocks noChangeArrowheads="1"/>
          </p:cNvSpPr>
          <p:nvPr/>
        </p:nvSpPr>
        <p:spPr bwMode="auto">
          <a:xfrm>
            <a:off x="5580063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91" name="AutoShape 31"/>
          <p:cNvSpPr>
            <a:spLocks noChangeArrowheads="1"/>
          </p:cNvSpPr>
          <p:nvPr/>
        </p:nvSpPr>
        <p:spPr bwMode="auto">
          <a:xfrm>
            <a:off x="7380288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679" name="Rectangle 32"/>
          <p:cNvSpPr>
            <a:spLocks noChangeArrowheads="1"/>
          </p:cNvSpPr>
          <p:nvPr/>
        </p:nvSpPr>
        <p:spPr bwMode="auto">
          <a:xfrm>
            <a:off x="468313" y="4221163"/>
            <a:ext cx="1101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Malraux</a:t>
            </a:r>
          </a:p>
        </p:txBody>
      </p:sp>
      <p:sp>
        <p:nvSpPr>
          <p:cNvPr id="27680" name="Rectangle 33"/>
          <p:cNvSpPr>
            <a:spLocks noChangeArrowheads="1"/>
          </p:cNvSpPr>
          <p:nvPr/>
        </p:nvSpPr>
        <p:spPr bwMode="auto">
          <a:xfrm>
            <a:off x="7451725" y="4221163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LMP LMNP</a:t>
            </a:r>
          </a:p>
        </p:txBody>
      </p:sp>
      <p:sp>
        <p:nvSpPr>
          <p:cNvPr id="40994" name="AutoShape 34"/>
          <p:cNvSpPr>
            <a:spLocks noChangeArrowheads="1"/>
          </p:cNvSpPr>
          <p:nvPr/>
        </p:nvSpPr>
        <p:spPr bwMode="auto">
          <a:xfrm>
            <a:off x="179388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95" name="AutoShape 35"/>
          <p:cNvSpPr>
            <a:spLocks noChangeArrowheads="1"/>
          </p:cNvSpPr>
          <p:nvPr/>
        </p:nvSpPr>
        <p:spPr bwMode="auto">
          <a:xfrm>
            <a:off x="3779838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96" name="AutoShape 36"/>
          <p:cNvSpPr>
            <a:spLocks noChangeArrowheads="1"/>
          </p:cNvSpPr>
          <p:nvPr/>
        </p:nvSpPr>
        <p:spPr bwMode="auto">
          <a:xfrm>
            <a:off x="1979613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97" name="AutoShape 37"/>
          <p:cNvSpPr>
            <a:spLocks noChangeArrowheads="1"/>
          </p:cNvSpPr>
          <p:nvPr/>
        </p:nvSpPr>
        <p:spPr bwMode="auto">
          <a:xfrm>
            <a:off x="5580063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0998" name="Rectangle 38"/>
          <p:cNvSpPr>
            <a:spLocks noChangeArrowheads="1"/>
          </p:cNvSpPr>
          <p:nvPr/>
        </p:nvSpPr>
        <p:spPr bwMode="auto">
          <a:xfrm>
            <a:off x="1908175" y="6521450"/>
            <a:ext cx="173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Compte titres</a:t>
            </a:r>
          </a:p>
        </p:txBody>
      </p:sp>
      <p:sp>
        <p:nvSpPr>
          <p:cNvPr id="27686" name="Rectangle 39"/>
          <p:cNvSpPr>
            <a:spLocks noChangeArrowheads="1"/>
          </p:cNvSpPr>
          <p:nvPr/>
        </p:nvSpPr>
        <p:spPr bwMode="auto">
          <a:xfrm>
            <a:off x="3708400" y="3644900"/>
            <a:ext cx="172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SCPI Malraux</a:t>
            </a:r>
          </a:p>
        </p:txBody>
      </p:sp>
      <p:sp>
        <p:nvSpPr>
          <p:cNvPr id="41000" name="AutoShape 40"/>
          <p:cNvSpPr>
            <a:spLocks noChangeArrowheads="1"/>
          </p:cNvSpPr>
          <p:nvPr/>
        </p:nvSpPr>
        <p:spPr bwMode="auto">
          <a:xfrm>
            <a:off x="7380288" y="2924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01" name="AutoShape 41"/>
          <p:cNvSpPr>
            <a:spLocks noChangeArrowheads="1"/>
          </p:cNvSpPr>
          <p:nvPr/>
        </p:nvSpPr>
        <p:spPr bwMode="auto">
          <a:xfrm>
            <a:off x="179388" y="0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689" name="Rectangle 42"/>
          <p:cNvSpPr>
            <a:spLocks noChangeArrowheads="1"/>
          </p:cNvSpPr>
          <p:nvPr/>
        </p:nvSpPr>
        <p:spPr bwMode="auto">
          <a:xfrm>
            <a:off x="1979613" y="4221163"/>
            <a:ext cx="155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Déficit fonc.</a:t>
            </a:r>
          </a:p>
        </p:txBody>
      </p:sp>
      <p:sp>
        <p:nvSpPr>
          <p:cNvPr id="41003" name="Rectangle 43"/>
          <p:cNvSpPr>
            <a:spLocks noChangeArrowheads="1"/>
          </p:cNvSpPr>
          <p:nvPr/>
        </p:nvSpPr>
        <p:spPr bwMode="auto">
          <a:xfrm>
            <a:off x="3779838" y="4221163"/>
            <a:ext cx="1547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Verdana" pitchFamily="34" charset="0"/>
              </a:rPr>
              <a:t>SCI</a:t>
            </a:r>
            <a:r>
              <a:rPr lang="fr-FR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fr-FR" sz="1600" dirty="0">
                <a:latin typeface="Verdana" pitchFamily="34" charset="0"/>
              </a:rPr>
              <a:t>portage</a:t>
            </a:r>
          </a:p>
        </p:txBody>
      </p:sp>
      <p:sp>
        <p:nvSpPr>
          <p:cNvPr id="27691" name="Rectangle 44"/>
          <p:cNvSpPr>
            <a:spLocks noChangeArrowheads="1"/>
          </p:cNvSpPr>
          <p:nvPr/>
        </p:nvSpPr>
        <p:spPr bwMode="auto">
          <a:xfrm>
            <a:off x="179388" y="3068638"/>
            <a:ext cx="1616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Girardin ind.</a:t>
            </a:r>
          </a:p>
        </p:txBody>
      </p:sp>
      <p:sp>
        <p:nvSpPr>
          <p:cNvPr id="41005" name="Rectangle 45"/>
          <p:cNvSpPr>
            <a:spLocks noChangeArrowheads="1"/>
          </p:cNvSpPr>
          <p:nvPr/>
        </p:nvSpPr>
        <p:spPr bwMode="auto">
          <a:xfrm>
            <a:off x="7524750" y="5949950"/>
            <a:ext cx="136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Crédits PP</a:t>
            </a:r>
          </a:p>
        </p:txBody>
      </p:sp>
      <p:sp>
        <p:nvSpPr>
          <p:cNvPr id="27693" name="Rectangle 46"/>
          <p:cNvSpPr>
            <a:spLocks noChangeArrowheads="1"/>
          </p:cNvSpPr>
          <p:nvPr/>
        </p:nvSpPr>
        <p:spPr bwMode="auto">
          <a:xfrm>
            <a:off x="468313" y="3644900"/>
            <a:ext cx="930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Borloo</a:t>
            </a:r>
          </a:p>
        </p:txBody>
      </p:sp>
      <p:sp>
        <p:nvSpPr>
          <p:cNvPr id="27694" name="Rectangle 47"/>
          <p:cNvSpPr>
            <a:spLocks noChangeArrowheads="1"/>
          </p:cNvSpPr>
          <p:nvPr/>
        </p:nvSpPr>
        <p:spPr bwMode="auto">
          <a:xfrm>
            <a:off x="7380288" y="3644900"/>
            <a:ext cx="1044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 Robien</a:t>
            </a:r>
          </a:p>
        </p:txBody>
      </p:sp>
      <p:sp>
        <p:nvSpPr>
          <p:cNvPr id="41008" name="Rectangle 48"/>
          <p:cNvSpPr>
            <a:spLocks noChangeArrowheads="1"/>
          </p:cNvSpPr>
          <p:nvPr/>
        </p:nvSpPr>
        <p:spPr bwMode="auto">
          <a:xfrm>
            <a:off x="2411413" y="188913"/>
            <a:ext cx="627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CAT</a:t>
            </a:r>
          </a:p>
        </p:txBody>
      </p:sp>
      <p:sp>
        <p:nvSpPr>
          <p:cNvPr id="27696" name="Rectangle 49"/>
          <p:cNvSpPr>
            <a:spLocks noChangeArrowheads="1"/>
          </p:cNvSpPr>
          <p:nvPr/>
        </p:nvSpPr>
        <p:spPr bwMode="auto">
          <a:xfrm>
            <a:off x="4211638" y="5949950"/>
            <a:ext cx="620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PEP</a:t>
            </a:r>
          </a:p>
        </p:txBody>
      </p:sp>
      <p:sp>
        <p:nvSpPr>
          <p:cNvPr id="41010" name="AutoShape 50"/>
          <p:cNvSpPr>
            <a:spLocks noChangeArrowheads="1"/>
          </p:cNvSpPr>
          <p:nvPr/>
        </p:nvSpPr>
        <p:spPr bwMode="auto">
          <a:xfrm>
            <a:off x="5580063" y="292417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698" name="Rectangle 51"/>
          <p:cNvSpPr>
            <a:spLocks noChangeArrowheads="1"/>
          </p:cNvSpPr>
          <p:nvPr/>
        </p:nvSpPr>
        <p:spPr bwMode="auto">
          <a:xfrm>
            <a:off x="4211638" y="5373688"/>
            <a:ext cx="628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PEA</a:t>
            </a:r>
          </a:p>
        </p:txBody>
      </p:sp>
      <p:sp>
        <p:nvSpPr>
          <p:cNvPr id="41012" name="AutoShape 52"/>
          <p:cNvSpPr>
            <a:spLocks noChangeArrowheads="1"/>
          </p:cNvSpPr>
          <p:nvPr/>
        </p:nvSpPr>
        <p:spPr bwMode="auto">
          <a:xfrm>
            <a:off x="3779838" y="2347913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13" name="AutoShape 53"/>
          <p:cNvSpPr>
            <a:spLocks noChangeArrowheads="1"/>
          </p:cNvSpPr>
          <p:nvPr/>
        </p:nvSpPr>
        <p:spPr bwMode="auto">
          <a:xfrm>
            <a:off x="5580063" y="2347913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14" name="AutoShape 54"/>
          <p:cNvSpPr>
            <a:spLocks noChangeArrowheads="1"/>
          </p:cNvSpPr>
          <p:nvPr/>
        </p:nvSpPr>
        <p:spPr bwMode="auto">
          <a:xfrm>
            <a:off x="1979613" y="2347913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15" name="AutoShape 55"/>
          <p:cNvSpPr>
            <a:spLocks noChangeArrowheads="1"/>
          </p:cNvSpPr>
          <p:nvPr/>
        </p:nvSpPr>
        <p:spPr bwMode="auto">
          <a:xfrm>
            <a:off x="3708400" y="292417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703" name="Rectangle 56"/>
          <p:cNvSpPr>
            <a:spLocks noChangeArrowheads="1"/>
          </p:cNvSpPr>
          <p:nvPr/>
        </p:nvSpPr>
        <p:spPr bwMode="auto">
          <a:xfrm>
            <a:off x="7596188" y="3068638"/>
            <a:ext cx="1050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Ethique</a:t>
            </a:r>
          </a:p>
        </p:txBody>
      </p:sp>
      <p:sp>
        <p:nvSpPr>
          <p:cNvPr id="41017" name="AutoShape 57"/>
          <p:cNvSpPr>
            <a:spLocks noChangeArrowheads="1"/>
          </p:cNvSpPr>
          <p:nvPr/>
        </p:nvSpPr>
        <p:spPr bwMode="auto">
          <a:xfrm>
            <a:off x="179388" y="2349500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18" name="AutoShape 58"/>
          <p:cNvSpPr>
            <a:spLocks noChangeArrowheads="1"/>
          </p:cNvSpPr>
          <p:nvPr/>
        </p:nvSpPr>
        <p:spPr bwMode="auto">
          <a:xfrm>
            <a:off x="7380288" y="2349500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706" name="Rectangle 59"/>
          <p:cNvSpPr>
            <a:spLocks noChangeArrowheads="1"/>
          </p:cNvSpPr>
          <p:nvPr/>
        </p:nvSpPr>
        <p:spPr bwMode="auto">
          <a:xfrm>
            <a:off x="7812088" y="2492375"/>
            <a:ext cx="708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Euro</a:t>
            </a:r>
          </a:p>
        </p:txBody>
      </p:sp>
      <p:sp>
        <p:nvSpPr>
          <p:cNvPr id="27707" name="Rectangle 60"/>
          <p:cNvSpPr>
            <a:spLocks noChangeArrowheads="1"/>
          </p:cNvSpPr>
          <p:nvPr/>
        </p:nvSpPr>
        <p:spPr bwMode="auto">
          <a:xfrm>
            <a:off x="1908175" y="2420938"/>
            <a:ext cx="1835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Taux garantis</a:t>
            </a:r>
          </a:p>
        </p:txBody>
      </p:sp>
      <p:sp>
        <p:nvSpPr>
          <p:cNvPr id="27708" name="Rectangle 61"/>
          <p:cNvSpPr>
            <a:spLocks noChangeArrowheads="1"/>
          </p:cNvSpPr>
          <p:nvPr/>
        </p:nvSpPr>
        <p:spPr bwMode="auto">
          <a:xfrm>
            <a:off x="2339975" y="4797425"/>
            <a:ext cx="657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SCI </a:t>
            </a:r>
          </a:p>
        </p:txBody>
      </p:sp>
      <p:sp>
        <p:nvSpPr>
          <p:cNvPr id="41022" name="AutoShape 62"/>
          <p:cNvSpPr>
            <a:spLocks noChangeArrowheads="1"/>
          </p:cNvSpPr>
          <p:nvPr/>
        </p:nvSpPr>
        <p:spPr bwMode="auto">
          <a:xfrm>
            <a:off x="1979613" y="292417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23" name="AutoShape 63"/>
          <p:cNvSpPr>
            <a:spLocks noChangeArrowheads="1"/>
          </p:cNvSpPr>
          <p:nvPr/>
        </p:nvSpPr>
        <p:spPr bwMode="auto">
          <a:xfrm>
            <a:off x="7308850" y="11969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24" name="AutoShape 64"/>
          <p:cNvSpPr>
            <a:spLocks noChangeArrowheads="1"/>
          </p:cNvSpPr>
          <p:nvPr/>
        </p:nvSpPr>
        <p:spPr bwMode="auto">
          <a:xfrm>
            <a:off x="3708400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25" name="AutoShape 65"/>
          <p:cNvSpPr>
            <a:spLocks noChangeArrowheads="1"/>
          </p:cNvSpPr>
          <p:nvPr/>
        </p:nvSpPr>
        <p:spPr bwMode="auto">
          <a:xfrm>
            <a:off x="5580063" y="1196975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26" name="AutoShape 66"/>
          <p:cNvSpPr>
            <a:spLocks noChangeArrowheads="1"/>
          </p:cNvSpPr>
          <p:nvPr/>
        </p:nvSpPr>
        <p:spPr bwMode="auto">
          <a:xfrm>
            <a:off x="1979613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27" name="AutoShape 67"/>
          <p:cNvSpPr>
            <a:spLocks noChangeArrowheads="1"/>
          </p:cNvSpPr>
          <p:nvPr/>
        </p:nvSpPr>
        <p:spPr bwMode="auto">
          <a:xfrm>
            <a:off x="7308850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28" name="AutoShape 68"/>
          <p:cNvSpPr>
            <a:spLocks noChangeArrowheads="1"/>
          </p:cNvSpPr>
          <p:nvPr/>
        </p:nvSpPr>
        <p:spPr bwMode="auto">
          <a:xfrm>
            <a:off x="5508625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29" name="AutoShape 69"/>
          <p:cNvSpPr>
            <a:spLocks noChangeArrowheads="1"/>
          </p:cNvSpPr>
          <p:nvPr/>
        </p:nvSpPr>
        <p:spPr bwMode="auto">
          <a:xfrm>
            <a:off x="3779838" y="11969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30" name="AutoShape 70"/>
          <p:cNvSpPr>
            <a:spLocks noChangeArrowheads="1"/>
          </p:cNvSpPr>
          <p:nvPr/>
        </p:nvSpPr>
        <p:spPr bwMode="auto">
          <a:xfrm>
            <a:off x="1979613" y="1196975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31" name="AutoShape 71"/>
          <p:cNvSpPr>
            <a:spLocks noChangeArrowheads="1"/>
          </p:cNvSpPr>
          <p:nvPr/>
        </p:nvSpPr>
        <p:spPr bwMode="auto">
          <a:xfrm>
            <a:off x="179388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32" name="AutoShape 72"/>
          <p:cNvSpPr>
            <a:spLocks noChangeArrowheads="1"/>
          </p:cNvSpPr>
          <p:nvPr/>
        </p:nvSpPr>
        <p:spPr bwMode="auto">
          <a:xfrm>
            <a:off x="179388" y="11969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33" name="Rectangle 73"/>
          <p:cNvSpPr>
            <a:spLocks noChangeArrowheads="1"/>
          </p:cNvSpPr>
          <p:nvPr/>
        </p:nvSpPr>
        <p:spPr bwMode="auto">
          <a:xfrm>
            <a:off x="179388" y="765175"/>
            <a:ext cx="1643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Epargne </a:t>
            </a:r>
            <a:r>
              <a:rPr lang="fr-FR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Ent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</a:p>
        </p:txBody>
      </p:sp>
      <p:sp>
        <p:nvSpPr>
          <p:cNvPr id="41034" name="Rectangle 74"/>
          <p:cNvSpPr>
            <a:spLocks noChangeArrowheads="1"/>
          </p:cNvSpPr>
          <p:nvPr/>
        </p:nvSpPr>
        <p:spPr bwMode="auto">
          <a:xfrm>
            <a:off x="5580063" y="1341438"/>
            <a:ext cx="1458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Tréso. Capi</a:t>
            </a:r>
          </a:p>
        </p:txBody>
      </p:sp>
      <p:sp>
        <p:nvSpPr>
          <p:cNvPr id="41035" name="Rectangle 75"/>
          <p:cNvSpPr>
            <a:spLocks noChangeArrowheads="1"/>
          </p:cNvSpPr>
          <p:nvPr/>
        </p:nvSpPr>
        <p:spPr bwMode="auto">
          <a:xfrm>
            <a:off x="1979613" y="1341438"/>
            <a:ext cx="1573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Tréso. titres</a:t>
            </a:r>
          </a:p>
        </p:txBody>
      </p:sp>
      <p:sp>
        <p:nvSpPr>
          <p:cNvPr id="41036" name="Rectangle 76"/>
          <p:cNvSpPr>
            <a:spLocks noChangeArrowheads="1"/>
          </p:cNvSpPr>
          <p:nvPr/>
        </p:nvSpPr>
        <p:spPr bwMode="auto">
          <a:xfrm>
            <a:off x="250825" y="115888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Prévoyance</a:t>
            </a:r>
          </a:p>
        </p:txBody>
      </p:sp>
      <p:sp>
        <p:nvSpPr>
          <p:cNvPr id="27724" name="Rectangle 77"/>
          <p:cNvSpPr>
            <a:spLocks noChangeArrowheads="1"/>
          </p:cNvSpPr>
          <p:nvPr/>
        </p:nvSpPr>
        <p:spPr bwMode="auto">
          <a:xfrm>
            <a:off x="2051050" y="3644900"/>
            <a:ext cx="1150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SCPI Zrr</a:t>
            </a:r>
          </a:p>
        </p:txBody>
      </p:sp>
      <p:sp>
        <p:nvSpPr>
          <p:cNvPr id="41038" name="Rectangle 78"/>
          <p:cNvSpPr>
            <a:spLocks noChangeArrowheads="1"/>
          </p:cNvSpPr>
          <p:nvPr/>
        </p:nvSpPr>
        <p:spPr bwMode="auto">
          <a:xfrm>
            <a:off x="323850" y="5949950"/>
            <a:ext cx="1404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Crédits PM</a:t>
            </a:r>
          </a:p>
        </p:txBody>
      </p:sp>
      <p:sp>
        <p:nvSpPr>
          <p:cNvPr id="27726" name="Rectangle 79"/>
          <p:cNvSpPr>
            <a:spLocks noChangeArrowheads="1"/>
          </p:cNvSpPr>
          <p:nvPr/>
        </p:nvSpPr>
        <p:spPr bwMode="auto">
          <a:xfrm>
            <a:off x="5867400" y="3644900"/>
            <a:ext cx="1116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Girardin</a:t>
            </a:r>
          </a:p>
        </p:txBody>
      </p:sp>
      <p:sp>
        <p:nvSpPr>
          <p:cNvPr id="27727" name="Rectangle 80"/>
          <p:cNvSpPr>
            <a:spLocks noChangeArrowheads="1"/>
          </p:cNvSpPr>
          <p:nvPr/>
        </p:nvSpPr>
        <p:spPr bwMode="auto">
          <a:xfrm>
            <a:off x="3708400" y="3068638"/>
            <a:ext cx="1474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De Messine</a:t>
            </a:r>
          </a:p>
        </p:txBody>
      </p:sp>
      <p:sp>
        <p:nvSpPr>
          <p:cNvPr id="27728" name="Rectangle 81"/>
          <p:cNvSpPr>
            <a:spLocks noChangeArrowheads="1"/>
          </p:cNvSpPr>
          <p:nvPr/>
        </p:nvSpPr>
        <p:spPr bwMode="auto">
          <a:xfrm>
            <a:off x="5580063" y="5876925"/>
            <a:ext cx="1835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Epargne Ass </a:t>
            </a:r>
            <a:br>
              <a:rPr lang="fr-FR" sz="1600">
                <a:solidFill>
                  <a:srgbClr val="000066"/>
                </a:solidFill>
                <a:latin typeface="Verdana" pitchFamily="34" charset="0"/>
              </a:rPr>
            </a:br>
            <a:endParaRPr lang="fr-FR" sz="16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27729" name="Rectangle 82"/>
          <p:cNvSpPr>
            <a:spLocks noChangeArrowheads="1"/>
          </p:cNvSpPr>
          <p:nvPr/>
        </p:nvSpPr>
        <p:spPr bwMode="auto">
          <a:xfrm>
            <a:off x="611188" y="1268413"/>
            <a:ext cx="646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FIP </a:t>
            </a:r>
          </a:p>
        </p:txBody>
      </p:sp>
      <p:sp>
        <p:nvSpPr>
          <p:cNvPr id="27730" name="Rectangle 83"/>
          <p:cNvSpPr>
            <a:spLocks noChangeArrowheads="1"/>
          </p:cNvSpPr>
          <p:nvPr/>
        </p:nvSpPr>
        <p:spPr bwMode="auto">
          <a:xfrm>
            <a:off x="7740650" y="1268413"/>
            <a:ext cx="793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FCPI </a:t>
            </a:r>
          </a:p>
        </p:txBody>
      </p:sp>
      <p:sp>
        <p:nvSpPr>
          <p:cNvPr id="27731" name="Rectangle 84"/>
          <p:cNvSpPr>
            <a:spLocks noChangeArrowheads="1"/>
          </p:cNvSpPr>
          <p:nvPr/>
        </p:nvSpPr>
        <p:spPr bwMode="auto">
          <a:xfrm>
            <a:off x="1979613" y="1844675"/>
            <a:ext cx="1644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Monogestion</a:t>
            </a:r>
          </a:p>
        </p:txBody>
      </p:sp>
      <p:sp>
        <p:nvSpPr>
          <p:cNvPr id="27732" name="Rectangle 85"/>
          <p:cNvSpPr>
            <a:spLocks noChangeArrowheads="1"/>
          </p:cNvSpPr>
          <p:nvPr/>
        </p:nvSpPr>
        <p:spPr bwMode="auto">
          <a:xfrm>
            <a:off x="5867400" y="2492375"/>
            <a:ext cx="1062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E.m.t. n</a:t>
            </a:r>
          </a:p>
        </p:txBody>
      </p:sp>
      <p:sp>
        <p:nvSpPr>
          <p:cNvPr id="41046" name="AutoShape 86"/>
          <p:cNvSpPr>
            <a:spLocks noChangeArrowheads="1"/>
          </p:cNvSpPr>
          <p:nvPr/>
        </p:nvSpPr>
        <p:spPr bwMode="auto">
          <a:xfrm>
            <a:off x="1979613" y="620713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47" name="AutoShape 87"/>
          <p:cNvSpPr>
            <a:spLocks noChangeArrowheads="1"/>
          </p:cNvSpPr>
          <p:nvPr/>
        </p:nvSpPr>
        <p:spPr bwMode="auto">
          <a:xfrm>
            <a:off x="3779838" y="620713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48" name="AutoShape 88"/>
          <p:cNvSpPr>
            <a:spLocks noChangeArrowheads="1"/>
          </p:cNvSpPr>
          <p:nvPr/>
        </p:nvSpPr>
        <p:spPr bwMode="auto">
          <a:xfrm>
            <a:off x="5580063" y="620713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49" name="AutoShape 89"/>
          <p:cNvSpPr>
            <a:spLocks noChangeArrowheads="1"/>
          </p:cNvSpPr>
          <p:nvPr/>
        </p:nvSpPr>
        <p:spPr bwMode="auto">
          <a:xfrm>
            <a:off x="7308850" y="620713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737" name="Rectangle 90"/>
          <p:cNvSpPr>
            <a:spLocks noChangeArrowheads="1"/>
          </p:cNvSpPr>
          <p:nvPr/>
        </p:nvSpPr>
        <p:spPr bwMode="auto">
          <a:xfrm>
            <a:off x="4140200" y="4797425"/>
            <a:ext cx="765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OPCI</a:t>
            </a:r>
          </a:p>
        </p:txBody>
      </p:sp>
      <p:sp>
        <p:nvSpPr>
          <p:cNvPr id="41051" name="Rectangle 91"/>
          <p:cNvSpPr>
            <a:spLocks noChangeArrowheads="1"/>
          </p:cNvSpPr>
          <p:nvPr/>
        </p:nvSpPr>
        <p:spPr bwMode="auto">
          <a:xfrm>
            <a:off x="7451725" y="6521450"/>
            <a:ext cx="1509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NR  devises</a:t>
            </a:r>
          </a:p>
        </p:txBody>
      </p:sp>
      <p:sp>
        <p:nvSpPr>
          <p:cNvPr id="27739" name="Rectangle 92"/>
          <p:cNvSpPr>
            <a:spLocks noChangeArrowheads="1"/>
          </p:cNvSpPr>
          <p:nvPr/>
        </p:nvSpPr>
        <p:spPr bwMode="auto">
          <a:xfrm>
            <a:off x="7308850" y="4797425"/>
            <a:ext cx="1835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Indemnités J</a:t>
            </a:r>
          </a:p>
        </p:txBody>
      </p:sp>
      <p:sp>
        <p:nvSpPr>
          <p:cNvPr id="41053" name="AutoShape 93"/>
          <p:cNvSpPr>
            <a:spLocks noChangeArrowheads="1"/>
          </p:cNvSpPr>
          <p:nvPr/>
        </p:nvSpPr>
        <p:spPr bwMode="auto">
          <a:xfrm>
            <a:off x="3779838" y="0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741" name="Rectangle 94"/>
          <p:cNvSpPr>
            <a:spLocks noChangeArrowheads="1"/>
          </p:cNvSpPr>
          <p:nvPr/>
        </p:nvSpPr>
        <p:spPr bwMode="auto">
          <a:xfrm>
            <a:off x="7235825" y="1916113"/>
            <a:ext cx="167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Fonds dédiés</a:t>
            </a:r>
          </a:p>
        </p:txBody>
      </p:sp>
      <p:sp>
        <p:nvSpPr>
          <p:cNvPr id="41055" name="AutoShape 95"/>
          <p:cNvSpPr>
            <a:spLocks noChangeArrowheads="1"/>
          </p:cNvSpPr>
          <p:nvPr/>
        </p:nvSpPr>
        <p:spPr bwMode="auto">
          <a:xfrm>
            <a:off x="5580063" y="0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56" name="AutoShape 96"/>
          <p:cNvSpPr>
            <a:spLocks noChangeArrowheads="1"/>
          </p:cNvSpPr>
          <p:nvPr/>
        </p:nvSpPr>
        <p:spPr bwMode="auto">
          <a:xfrm>
            <a:off x="7308850" y="0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744" name="Rectangle 97"/>
          <p:cNvSpPr>
            <a:spLocks noChangeArrowheads="1"/>
          </p:cNvSpPr>
          <p:nvPr/>
        </p:nvSpPr>
        <p:spPr bwMode="auto">
          <a:xfrm>
            <a:off x="3779838" y="2492375"/>
            <a:ext cx="15652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€  Diversifié</a:t>
            </a:r>
          </a:p>
        </p:txBody>
      </p:sp>
      <p:sp>
        <p:nvSpPr>
          <p:cNvPr id="41058" name="Rectangle 98"/>
          <p:cNvSpPr>
            <a:spLocks noChangeArrowheads="1"/>
          </p:cNvSpPr>
          <p:nvPr/>
        </p:nvSpPr>
        <p:spPr bwMode="auto">
          <a:xfrm>
            <a:off x="179388" y="6521450"/>
            <a:ext cx="1649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Cpte courant</a:t>
            </a:r>
          </a:p>
        </p:txBody>
      </p:sp>
      <p:sp>
        <p:nvSpPr>
          <p:cNvPr id="27746" name="Rectangle 99"/>
          <p:cNvSpPr>
            <a:spLocks noChangeArrowheads="1"/>
          </p:cNvSpPr>
          <p:nvPr/>
        </p:nvSpPr>
        <p:spPr bwMode="auto">
          <a:xfrm>
            <a:off x="323850" y="2492375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Titres vifs</a:t>
            </a:r>
          </a:p>
        </p:txBody>
      </p:sp>
      <p:sp>
        <p:nvSpPr>
          <p:cNvPr id="41060" name="Rectangle 100"/>
          <p:cNvSpPr>
            <a:spLocks noChangeArrowheads="1"/>
          </p:cNvSpPr>
          <p:nvPr/>
        </p:nvSpPr>
        <p:spPr bwMode="auto">
          <a:xfrm>
            <a:off x="5580063" y="6491288"/>
            <a:ext cx="159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Sicav 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monet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7748" name="Rectangle 101"/>
          <p:cNvSpPr>
            <a:spLocks noChangeArrowheads="1"/>
          </p:cNvSpPr>
          <p:nvPr/>
        </p:nvSpPr>
        <p:spPr bwMode="auto">
          <a:xfrm>
            <a:off x="1979613" y="3068638"/>
            <a:ext cx="162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SCPI Boorlo.</a:t>
            </a:r>
          </a:p>
        </p:txBody>
      </p:sp>
      <p:sp>
        <p:nvSpPr>
          <p:cNvPr id="27749" name="Rectangle 102"/>
          <p:cNvSpPr>
            <a:spLocks noChangeArrowheads="1"/>
          </p:cNvSpPr>
          <p:nvPr/>
        </p:nvSpPr>
        <p:spPr bwMode="auto">
          <a:xfrm>
            <a:off x="6011863" y="3068638"/>
            <a:ext cx="88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Ehpad</a:t>
            </a:r>
          </a:p>
        </p:txBody>
      </p:sp>
      <p:sp>
        <p:nvSpPr>
          <p:cNvPr id="27750" name="Rectangle 103"/>
          <p:cNvSpPr>
            <a:spLocks noChangeArrowheads="1"/>
          </p:cNvSpPr>
          <p:nvPr/>
        </p:nvSpPr>
        <p:spPr bwMode="auto">
          <a:xfrm>
            <a:off x="5724525" y="4221163"/>
            <a:ext cx="1028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Scellier</a:t>
            </a:r>
          </a:p>
        </p:txBody>
      </p:sp>
      <p:sp>
        <p:nvSpPr>
          <p:cNvPr id="41064" name="AutoShape 104"/>
          <p:cNvSpPr>
            <a:spLocks noChangeArrowheads="1"/>
          </p:cNvSpPr>
          <p:nvPr/>
        </p:nvSpPr>
        <p:spPr bwMode="auto">
          <a:xfrm>
            <a:off x="1979613" y="580548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65" name="AutoShape 105"/>
          <p:cNvSpPr>
            <a:spLocks noChangeArrowheads="1"/>
          </p:cNvSpPr>
          <p:nvPr/>
        </p:nvSpPr>
        <p:spPr bwMode="auto">
          <a:xfrm>
            <a:off x="1979613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753" name="Rectangle 106"/>
          <p:cNvSpPr>
            <a:spLocks noChangeArrowheads="1"/>
          </p:cNvSpPr>
          <p:nvPr/>
        </p:nvSpPr>
        <p:spPr bwMode="auto">
          <a:xfrm>
            <a:off x="179388" y="4797425"/>
            <a:ext cx="1763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Prévoyance</a:t>
            </a:r>
          </a:p>
        </p:txBody>
      </p:sp>
      <p:sp>
        <p:nvSpPr>
          <p:cNvPr id="27754" name="Rectangle 107"/>
          <p:cNvSpPr>
            <a:spLocks noChangeArrowheads="1"/>
          </p:cNvSpPr>
          <p:nvPr/>
        </p:nvSpPr>
        <p:spPr bwMode="auto">
          <a:xfrm>
            <a:off x="1908175" y="5949950"/>
            <a:ext cx="1800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Epargne Capi </a:t>
            </a:r>
            <a:br>
              <a:rPr lang="fr-FR" sz="1600">
                <a:solidFill>
                  <a:srgbClr val="000066"/>
                </a:solidFill>
                <a:latin typeface="Verdana" pitchFamily="34" charset="0"/>
              </a:rPr>
            </a:br>
            <a:endParaRPr lang="fr-FR" sz="16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27755" name="Rectangle 108"/>
          <p:cNvSpPr>
            <a:spLocks noChangeArrowheads="1"/>
          </p:cNvSpPr>
          <p:nvPr/>
        </p:nvSpPr>
        <p:spPr bwMode="auto">
          <a:xfrm>
            <a:off x="2124075" y="5013325"/>
            <a:ext cx="958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fr-FR" sz="1600">
                <a:solidFill>
                  <a:srgbClr val="000066"/>
                </a:solidFill>
                <a:latin typeface="Verdana" pitchFamily="34" charset="0"/>
              </a:rPr>
              <a:t/>
            </a:r>
            <a:br>
              <a:rPr kumimoji="1" lang="fr-FR" sz="1600">
                <a:solidFill>
                  <a:srgbClr val="000066"/>
                </a:solidFill>
                <a:latin typeface="Verdana" pitchFamily="34" charset="0"/>
              </a:rPr>
            </a:br>
            <a:r>
              <a:rPr kumimoji="1" lang="fr-FR" sz="1600">
                <a:solidFill>
                  <a:srgbClr val="000066"/>
                </a:solidFill>
                <a:latin typeface="Verdana" pitchFamily="34" charset="0"/>
              </a:rPr>
              <a:t> </a:t>
            </a:r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PERP</a:t>
            </a:r>
            <a:r>
              <a:rPr kumimoji="1" lang="fr-FR">
                <a:solidFill>
                  <a:srgbClr val="000066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7756" name="Rectangle 109"/>
          <p:cNvSpPr>
            <a:spLocks noChangeArrowheads="1"/>
          </p:cNvSpPr>
          <p:nvPr/>
        </p:nvSpPr>
        <p:spPr bwMode="auto">
          <a:xfrm>
            <a:off x="323850" y="5373688"/>
            <a:ext cx="1363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Assurance</a:t>
            </a:r>
          </a:p>
        </p:txBody>
      </p:sp>
      <p:sp>
        <p:nvSpPr>
          <p:cNvPr id="27757" name="Rectangle 110"/>
          <p:cNvSpPr>
            <a:spLocks noChangeArrowheads="1"/>
          </p:cNvSpPr>
          <p:nvPr/>
        </p:nvSpPr>
        <p:spPr bwMode="auto">
          <a:xfrm>
            <a:off x="5508625" y="4724400"/>
            <a:ext cx="1760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Verdana" pitchFamily="34" charset="0"/>
              </a:rPr>
              <a:t>SCPI Bureaux</a:t>
            </a:r>
          </a:p>
        </p:txBody>
      </p:sp>
      <p:sp>
        <p:nvSpPr>
          <p:cNvPr id="27758" name="Rectangle 111"/>
          <p:cNvSpPr>
            <a:spLocks noChangeArrowheads="1"/>
          </p:cNvSpPr>
          <p:nvPr/>
        </p:nvSpPr>
        <p:spPr bwMode="auto">
          <a:xfrm>
            <a:off x="3995738" y="1268413"/>
            <a:ext cx="1193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Tepa ISF</a:t>
            </a:r>
          </a:p>
        </p:txBody>
      </p:sp>
      <p:sp>
        <p:nvSpPr>
          <p:cNvPr id="27759" name="Rectangle 112"/>
          <p:cNvSpPr>
            <a:spLocks noChangeArrowheads="1"/>
          </p:cNvSpPr>
          <p:nvPr/>
        </p:nvSpPr>
        <p:spPr bwMode="auto">
          <a:xfrm>
            <a:off x="3708400" y="1844675"/>
            <a:ext cx="1597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Multigestion</a:t>
            </a:r>
          </a:p>
        </p:txBody>
      </p:sp>
      <p:sp>
        <p:nvSpPr>
          <p:cNvPr id="27760" name="Rectangle 113"/>
          <p:cNvSpPr>
            <a:spLocks noChangeArrowheads="1"/>
          </p:cNvSpPr>
          <p:nvPr/>
        </p:nvSpPr>
        <p:spPr bwMode="auto">
          <a:xfrm>
            <a:off x="5651500" y="1844675"/>
            <a:ext cx="1379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Structurés</a:t>
            </a:r>
          </a:p>
        </p:txBody>
      </p:sp>
      <p:sp>
        <p:nvSpPr>
          <p:cNvPr id="27761" name="Rectangle 114"/>
          <p:cNvSpPr>
            <a:spLocks noChangeArrowheads="1"/>
          </p:cNvSpPr>
          <p:nvPr/>
        </p:nvSpPr>
        <p:spPr bwMode="auto">
          <a:xfrm>
            <a:off x="179388" y="1844675"/>
            <a:ext cx="1533525" cy="349250"/>
          </a:xfrm>
          <a:prstGeom prst="rect">
            <a:avLst/>
          </a:prstGeom>
          <a:solidFill>
            <a:srgbClr val="000066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66CCFF"/>
                </a:solidFill>
                <a:latin typeface="Verdana" pitchFamily="34" charset="0"/>
              </a:rPr>
              <a:t>Holding ISF</a:t>
            </a:r>
          </a:p>
        </p:txBody>
      </p:sp>
      <p:sp>
        <p:nvSpPr>
          <p:cNvPr id="41075" name="Rectangle 115"/>
          <p:cNvSpPr>
            <a:spLocks noChangeArrowheads="1"/>
          </p:cNvSpPr>
          <p:nvPr/>
        </p:nvSpPr>
        <p:spPr bwMode="auto">
          <a:xfrm>
            <a:off x="3995738" y="765175"/>
            <a:ext cx="1069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ART. 83</a:t>
            </a:r>
          </a:p>
        </p:txBody>
      </p:sp>
      <p:sp>
        <p:nvSpPr>
          <p:cNvPr id="41076" name="Rectangle 116"/>
          <p:cNvSpPr>
            <a:spLocks noChangeArrowheads="1"/>
          </p:cNvSpPr>
          <p:nvPr/>
        </p:nvSpPr>
        <p:spPr bwMode="auto">
          <a:xfrm>
            <a:off x="6084888" y="765175"/>
            <a:ext cx="679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PEE </a:t>
            </a:r>
          </a:p>
        </p:txBody>
      </p:sp>
      <p:sp>
        <p:nvSpPr>
          <p:cNvPr id="41077" name="Rectangle 117"/>
          <p:cNvSpPr>
            <a:spLocks noChangeArrowheads="1"/>
          </p:cNvSpPr>
          <p:nvPr/>
        </p:nvSpPr>
        <p:spPr bwMode="auto">
          <a:xfrm>
            <a:off x="2051050" y="765175"/>
            <a:ext cx="1416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PERCOI</a:t>
            </a:r>
          </a:p>
        </p:txBody>
      </p:sp>
      <p:sp>
        <p:nvSpPr>
          <p:cNvPr id="41078" name="Rectangle 118"/>
          <p:cNvSpPr>
            <a:spLocks noChangeArrowheads="1"/>
          </p:cNvSpPr>
          <p:nvPr/>
        </p:nvSpPr>
        <p:spPr bwMode="auto">
          <a:xfrm>
            <a:off x="7812088" y="765175"/>
            <a:ext cx="57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IFC</a:t>
            </a:r>
          </a:p>
        </p:txBody>
      </p:sp>
      <p:sp>
        <p:nvSpPr>
          <p:cNvPr id="41079" name="Rectangle 119"/>
          <p:cNvSpPr>
            <a:spLocks noChangeArrowheads="1"/>
          </p:cNvSpPr>
          <p:nvPr/>
        </p:nvSpPr>
        <p:spPr bwMode="auto">
          <a:xfrm>
            <a:off x="3851275" y="188913"/>
            <a:ext cx="147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R. Chapeau</a:t>
            </a:r>
          </a:p>
        </p:txBody>
      </p:sp>
      <p:sp>
        <p:nvSpPr>
          <p:cNvPr id="41080" name="Rectangle 120"/>
          <p:cNvSpPr>
            <a:spLocks noChangeArrowheads="1"/>
          </p:cNvSpPr>
          <p:nvPr/>
        </p:nvSpPr>
        <p:spPr bwMode="auto">
          <a:xfrm>
            <a:off x="7235825" y="188913"/>
            <a:ext cx="1779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Garant. passif</a:t>
            </a:r>
          </a:p>
        </p:txBody>
      </p:sp>
      <p:sp>
        <p:nvSpPr>
          <p:cNvPr id="41081" name="Rectangle 121"/>
          <p:cNvSpPr>
            <a:spLocks noChangeArrowheads="1"/>
          </p:cNvSpPr>
          <p:nvPr/>
        </p:nvSpPr>
        <p:spPr bwMode="auto">
          <a:xfrm>
            <a:off x="5651500" y="188913"/>
            <a:ext cx="1450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Homme clé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4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4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4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4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4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4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4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4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4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4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4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4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41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4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4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4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nimBg="1"/>
      <p:bldP spid="40964" grpId="0" animBg="1"/>
      <p:bldP spid="41001" grpId="0" animBg="1"/>
      <p:bldP spid="41008" grpId="0"/>
      <p:bldP spid="41025" grpId="0" animBg="1"/>
      <p:bldP spid="41030" grpId="0" animBg="1"/>
      <p:bldP spid="41033" grpId="0"/>
      <p:bldP spid="41034" grpId="0"/>
      <p:bldP spid="41035" grpId="0"/>
      <p:bldP spid="41036" grpId="0"/>
      <p:bldP spid="41046" grpId="0" animBg="1"/>
      <p:bldP spid="41047" grpId="0" animBg="1"/>
      <p:bldP spid="41048" grpId="0" animBg="1"/>
      <p:bldP spid="41049" grpId="0" animBg="1"/>
      <p:bldP spid="41053" grpId="0" animBg="1"/>
      <p:bldP spid="41055" grpId="0" animBg="1"/>
      <p:bldP spid="41056" grpId="0" animBg="1"/>
      <p:bldP spid="41075" grpId="0"/>
      <p:bldP spid="41076" grpId="0"/>
      <p:bldP spid="41077" grpId="0"/>
      <p:bldP spid="41078" grpId="0"/>
      <p:bldP spid="41079" grpId="0"/>
      <p:bldP spid="41080" grpId="0"/>
      <p:bldP spid="410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AutoShape 2"/>
          <p:cNvSpPr>
            <a:spLocks noChangeArrowheads="1"/>
          </p:cNvSpPr>
          <p:nvPr/>
        </p:nvSpPr>
        <p:spPr bwMode="auto">
          <a:xfrm>
            <a:off x="1979613" y="0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987" name="AutoShape 3"/>
          <p:cNvSpPr>
            <a:spLocks noChangeArrowheads="1"/>
          </p:cNvSpPr>
          <p:nvPr/>
        </p:nvSpPr>
        <p:spPr bwMode="auto">
          <a:xfrm>
            <a:off x="179388" y="292417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988" name="AutoShape 4"/>
          <p:cNvSpPr>
            <a:spLocks noChangeArrowheads="1"/>
          </p:cNvSpPr>
          <p:nvPr/>
        </p:nvSpPr>
        <p:spPr bwMode="auto">
          <a:xfrm>
            <a:off x="179388" y="620713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989" name="AutoShape 5"/>
          <p:cNvSpPr>
            <a:spLocks noChangeArrowheads="1"/>
          </p:cNvSpPr>
          <p:nvPr/>
        </p:nvSpPr>
        <p:spPr bwMode="auto">
          <a:xfrm>
            <a:off x="179388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990" name="AutoShape 6"/>
          <p:cNvSpPr>
            <a:spLocks noChangeArrowheads="1"/>
          </p:cNvSpPr>
          <p:nvPr/>
        </p:nvSpPr>
        <p:spPr bwMode="auto">
          <a:xfrm>
            <a:off x="7380288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991" name="AutoShape 7"/>
          <p:cNvSpPr>
            <a:spLocks noChangeArrowheads="1"/>
          </p:cNvSpPr>
          <p:nvPr/>
        </p:nvSpPr>
        <p:spPr bwMode="auto">
          <a:xfrm>
            <a:off x="179388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679" name="AutoShape 8"/>
          <p:cNvSpPr>
            <a:spLocks noChangeArrowheads="1"/>
          </p:cNvSpPr>
          <p:nvPr/>
        </p:nvSpPr>
        <p:spPr bwMode="auto">
          <a:xfrm>
            <a:off x="7380288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600">
              <a:solidFill>
                <a:srgbClr val="003366"/>
              </a:solidFill>
              <a:latin typeface="Verdana" pitchFamily="34" charset="0"/>
            </a:endParaRPr>
          </a:p>
        </p:txBody>
      </p:sp>
      <p:sp>
        <p:nvSpPr>
          <p:cNvPr id="28680" name="AutoShape 9"/>
          <p:cNvSpPr>
            <a:spLocks noChangeArrowheads="1"/>
          </p:cNvSpPr>
          <p:nvPr/>
        </p:nvSpPr>
        <p:spPr bwMode="auto">
          <a:xfrm>
            <a:off x="5580063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600">
              <a:solidFill>
                <a:srgbClr val="FFCC00"/>
              </a:solidFill>
              <a:latin typeface="Verdana" pitchFamily="34" charset="0"/>
            </a:endParaRPr>
          </a:p>
        </p:txBody>
      </p:sp>
      <p:sp>
        <p:nvSpPr>
          <p:cNvPr id="297994" name="AutoShape 10"/>
          <p:cNvSpPr>
            <a:spLocks noChangeArrowheads="1"/>
          </p:cNvSpPr>
          <p:nvPr/>
        </p:nvSpPr>
        <p:spPr bwMode="auto">
          <a:xfrm>
            <a:off x="3779838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995" name="AutoShape 11"/>
          <p:cNvSpPr>
            <a:spLocks noChangeArrowheads="1"/>
          </p:cNvSpPr>
          <p:nvPr/>
        </p:nvSpPr>
        <p:spPr bwMode="auto">
          <a:xfrm>
            <a:off x="1979613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996" name="AutoShape 12"/>
          <p:cNvSpPr>
            <a:spLocks noChangeArrowheads="1"/>
          </p:cNvSpPr>
          <p:nvPr/>
        </p:nvSpPr>
        <p:spPr bwMode="auto">
          <a:xfrm>
            <a:off x="179388" y="6353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997" name="AutoShape 13"/>
          <p:cNvSpPr>
            <a:spLocks noChangeArrowheads="1"/>
          </p:cNvSpPr>
          <p:nvPr/>
        </p:nvSpPr>
        <p:spPr bwMode="auto">
          <a:xfrm>
            <a:off x="7380288" y="580548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998" name="AutoShape 14"/>
          <p:cNvSpPr>
            <a:spLocks noChangeArrowheads="1"/>
          </p:cNvSpPr>
          <p:nvPr/>
        </p:nvSpPr>
        <p:spPr bwMode="auto">
          <a:xfrm>
            <a:off x="179388" y="580548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7999" name="Rectangle 15"/>
          <p:cNvSpPr>
            <a:spLocks noChangeArrowheads="1"/>
          </p:cNvSpPr>
          <p:nvPr/>
        </p:nvSpPr>
        <p:spPr bwMode="auto">
          <a:xfrm>
            <a:off x="4140200" y="6521450"/>
            <a:ext cx="96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Livrets</a:t>
            </a:r>
          </a:p>
        </p:txBody>
      </p:sp>
      <p:sp>
        <p:nvSpPr>
          <p:cNvPr id="298000" name="AutoShape 16"/>
          <p:cNvSpPr>
            <a:spLocks noChangeArrowheads="1"/>
          </p:cNvSpPr>
          <p:nvPr/>
        </p:nvSpPr>
        <p:spPr bwMode="auto">
          <a:xfrm>
            <a:off x="3779838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01" name="AutoShape 17"/>
          <p:cNvSpPr>
            <a:spLocks noChangeArrowheads="1"/>
          </p:cNvSpPr>
          <p:nvPr/>
        </p:nvSpPr>
        <p:spPr bwMode="auto">
          <a:xfrm>
            <a:off x="5580063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02" name="AutoShape 18"/>
          <p:cNvSpPr>
            <a:spLocks noChangeArrowheads="1"/>
          </p:cNvSpPr>
          <p:nvPr/>
        </p:nvSpPr>
        <p:spPr bwMode="auto">
          <a:xfrm>
            <a:off x="7380288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03" name="AutoShape 19"/>
          <p:cNvSpPr>
            <a:spLocks noChangeArrowheads="1"/>
          </p:cNvSpPr>
          <p:nvPr/>
        </p:nvSpPr>
        <p:spPr bwMode="auto">
          <a:xfrm>
            <a:off x="3779838" y="580548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04" name="AutoShape 20"/>
          <p:cNvSpPr>
            <a:spLocks noChangeArrowheads="1"/>
          </p:cNvSpPr>
          <p:nvPr/>
        </p:nvSpPr>
        <p:spPr bwMode="auto">
          <a:xfrm>
            <a:off x="5580063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05" name="AutoShape 21"/>
          <p:cNvSpPr>
            <a:spLocks noChangeArrowheads="1"/>
          </p:cNvSpPr>
          <p:nvPr/>
        </p:nvSpPr>
        <p:spPr bwMode="auto">
          <a:xfrm>
            <a:off x="5580063" y="580548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06" name="AutoShape 22"/>
          <p:cNvSpPr>
            <a:spLocks noChangeArrowheads="1"/>
          </p:cNvSpPr>
          <p:nvPr/>
        </p:nvSpPr>
        <p:spPr bwMode="auto">
          <a:xfrm>
            <a:off x="1979613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07" name="AutoShape 23"/>
          <p:cNvSpPr>
            <a:spLocks noChangeArrowheads="1"/>
          </p:cNvSpPr>
          <p:nvPr/>
        </p:nvSpPr>
        <p:spPr bwMode="auto">
          <a:xfrm>
            <a:off x="179388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08" name="AutoShape 24"/>
          <p:cNvSpPr>
            <a:spLocks noChangeArrowheads="1"/>
          </p:cNvSpPr>
          <p:nvPr/>
        </p:nvSpPr>
        <p:spPr bwMode="auto">
          <a:xfrm>
            <a:off x="7380288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09" name="AutoShape 25"/>
          <p:cNvSpPr>
            <a:spLocks noChangeArrowheads="1"/>
          </p:cNvSpPr>
          <p:nvPr/>
        </p:nvSpPr>
        <p:spPr bwMode="auto">
          <a:xfrm>
            <a:off x="3779838" y="4652963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28697" name="Rectangle 26"/>
          <p:cNvSpPr>
            <a:spLocks noChangeArrowheads="1"/>
          </p:cNvSpPr>
          <p:nvPr/>
        </p:nvSpPr>
        <p:spPr bwMode="auto">
          <a:xfrm>
            <a:off x="7308850" y="5373688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Capitalisation</a:t>
            </a:r>
          </a:p>
        </p:txBody>
      </p:sp>
      <p:sp>
        <p:nvSpPr>
          <p:cNvPr id="28698" name="Rectangle 27"/>
          <p:cNvSpPr>
            <a:spLocks noChangeArrowheads="1"/>
          </p:cNvSpPr>
          <p:nvPr/>
        </p:nvSpPr>
        <p:spPr bwMode="auto">
          <a:xfrm>
            <a:off x="5508625" y="5373688"/>
            <a:ext cx="1835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Epargne Capi </a:t>
            </a:r>
            <a:br>
              <a:rPr lang="fr-FR" sz="1600">
                <a:solidFill>
                  <a:srgbClr val="000066"/>
                </a:solidFill>
                <a:latin typeface="Verdana" pitchFamily="34" charset="0"/>
              </a:rPr>
            </a:br>
            <a:endParaRPr lang="fr-FR" sz="16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298012" name="AutoShape 28"/>
          <p:cNvSpPr>
            <a:spLocks noChangeArrowheads="1"/>
          </p:cNvSpPr>
          <p:nvPr/>
        </p:nvSpPr>
        <p:spPr bwMode="auto">
          <a:xfrm>
            <a:off x="1979613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13" name="AutoShape 29"/>
          <p:cNvSpPr>
            <a:spLocks noChangeArrowheads="1"/>
          </p:cNvSpPr>
          <p:nvPr/>
        </p:nvSpPr>
        <p:spPr bwMode="auto">
          <a:xfrm>
            <a:off x="3779838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14" name="AutoShape 30"/>
          <p:cNvSpPr>
            <a:spLocks noChangeArrowheads="1"/>
          </p:cNvSpPr>
          <p:nvPr/>
        </p:nvSpPr>
        <p:spPr bwMode="auto">
          <a:xfrm>
            <a:off x="5580063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15" name="AutoShape 31"/>
          <p:cNvSpPr>
            <a:spLocks noChangeArrowheads="1"/>
          </p:cNvSpPr>
          <p:nvPr/>
        </p:nvSpPr>
        <p:spPr bwMode="auto">
          <a:xfrm>
            <a:off x="7380288" y="4076700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16" name="Rectangle 32"/>
          <p:cNvSpPr>
            <a:spLocks noChangeArrowheads="1"/>
          </p:cNvSpPr>
          <p:nvPr/>
        </p:nvSpPr>
        <p:spPr bwMode="auto">
          <a:xfrm>
            <a:off x="468313" y="4221163"/>
            <a:ext cx="1101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Malraux</a:t>
            </a:r>
          </a:p>
        </p:txBody>
      </p:sp>
      <p:sp>
        <p:nvSpPr>
          <p:cNvPr id="298017" name="Rectangle 33"/>
          <p:cNvSpPr>
            <a:spLocks noChangeArrowheads="1"/>
          </p:cNvSpPr>
          <p:nvPr/>
        </p:nvSpPr>
        <p:spPr bwMode="auto">
          <a:xfrm>
            <a:off x="7451725" y="4221163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LMP LMNP</a:t>
            </a:r>
          </a:p>
        </p:txBody>
      </p:sp>
      <p:sp>
        <p:nvSpPr>
          <p:cNvPr id="298018" name="AutoShape 34"/>
          <p:cNvSpPr>
            <a:spLocks noChangeArrowheads="1"/>
          </p:cNvSpPr>
          <p:nvPr/>
        </p:nvSpPr>
        <p:spPr bwMode="auto">
          <a:xfrm>
            <a:off x="179388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19" name="AutoShape 35"/>
          <p:cNvSpPr>
            <a:spLocks noChangeArrowheads="1"/>
          </p:cNvSpPr>
          <p:nvPr/>
        </p:nvSpPr>
        <p:spPr bwMode="auto">
          <a:xfrm>
            <a:off x="3779838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20" name="AutoShape 36"/>
          <p:cNvSpPr>
            <a:spLocks noChangeArrowheads="1"/>
          </p:cNvSpPr>
          <p:nvPr/>
        </p:nvSpPr>
        <p:spPr bwMode="auto">
          <a:xfrm>
            <a:off x="1979613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21" name="AutoShape 37"/>
          <p:cNvSpPr>
            <a:spLocks noChangeArrowheads="1"/>
          </p:cNvSpPr>
          <p:nvPr/>
        </p:nvSpPr>
        <p:spPr bwMode="auto">
          <a:xfrm>
            <a:off x="5580063" y="350043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22" name="Rectangle 38"/>
          <p:cNvSpPr>
            <a:spLocks noChangeArrowheads="1"/>
          </p:cNvSpPr>
          <p:nvPr/>
        </p:nvSpPr>
        <p:spPr bwMode="auto">
          <a:xfrm>
            <a:off x="1908175" y="6521450"/>
            <a:ext cx="173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Compte titres</a:t>
            </a:r>
          </a:p>
        </p:txBody>
      </p:sp>
      <p:sp>
        <p:nvSpPr>
          <p:cNvPr id="298023" name="Rectangle 39"/>
          <p:cNvSpPr>
            <a:spLocks noChangeArrowheads="1"/>
          </p:cNvSpPr>
          <p:nvPr/>
        </p:nvSpPr>
        <p:spPr bwMode="auto">
          <a:xfrm>
            <a:off x="3708400" y="3644900"/>
            <a:ext cx="1724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SCPI Malraux</a:t>
            </a:r>
          </a:p>
        </p:txBody>
      </p:sp>
      <p:sp>
        <p:nvSpPr>
          <p:cNvPr id="298024" name="AutoShape 40"/>
          <p:cNvSpPr>
            <a:spLocks noChangeArrowheads="1"/>
          </p:cNvSpPr>
          <p:nvPr/>
        </p:nvSpPr>
        <p:spPr bwMode="auto">
          <a:xfrm>
            <a:off x="7380288" y="29241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25" name="AutoShape 41"/>
          <p:cNvSpPr>
            <a:spLocks noChangeArrowheads="1"/>
          </p:cNvSpPr>
          <p:nvPr/>
        </p:nvSpPr>
        <p:spPr bwMode="auto">
          <a:xfrm>
            <a:off x="179388" y="0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26" name="Rectangle 42"/>
          <p:cNvSpPr>
            <a:spLocks noChangeArrowheads="1"/>
          </p:cNvSpPr>
          <p:nvPr/>
        </p:nvSpPr>
        <p:spPr bwMode="auto">
          <a:xfrm>
            <a:off x="1979613" y="4221163"/>
            <a:ext cx="155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Déficit fonc.</a:t>
            </a:r>
          </a:p>
        </p:txBody>
      </p:sp>
      <p:sp>
        <p:nvSpPr>
          <p:cNvPr id="298027" name="Rectangle 43"/>
          <p:cNvSpPr>
            <a:spLocks noChangeArrowheads="1"/>
          </p:cNvSpPr>
          <p:nvPr/>
        </p:nvSpPr>
        <p:spPr bwMode="auto">
          <a:xfrm>
            <a:off x="3779838" y="4221163"/>
            <a:ext cx="1547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SCI portage</a:t>
            </a:r>
          </a:p>
        </p:txBody>
      </p:sp>
      <p:sp>
        <p:nvSpPr>
          <p:cNvPr id="298028" name="Rectangle 44"/>
          <p:cNvSpPr>
            <a:spLocks noChangeArrowheads="1"/>
          </p:cNvSpPr>
          <p:nvPr/>
        </p:nvSpPr>
        <p:spPr bwMode="auto">
          <a:xfrm>
            <a:off x="179388" y="3068638"/>
            <a:ext cx="1616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Girardin ind.</a:t>
            </a:r>
          </a:p>
        </p:txBody>
      </p:sp>
      <p:sp>
        <p:nvSpPr>
          <p:cNvPr id="298029" name="Rectangle 45"/>
          <p:cNvSpPr>
            <a:spLocks noChangeArrowheads="1"/>
          </p:cNvSpPr>
          <p:nvPr/>
        </p:nvSpPr>
        <p:spPr bwMode="auto">
          <a:xfrm>
            <a:off x="7524750" y="5949950"/>
            <a:ext cx="136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Crédits PP</a:t>
            </a:r>
          </a:p>
        </p:txBody>
      </p:sp>
      <p:sp>
        <p:nvSpPr>
          <p:cNvPr id="298030" name="Rectangle 46"/>
          <p:cNvSpPr>
            <a:spLocks noChangeArrowheads="1"/>
          </p:cNvSpPr>
          <p:nvPr/>
        </p:nvSpPr>
        <p:spPr bwMode="auto">
          <a:xfrm>
            <a:off x="468313" y="3644900"/>
            <a:ext cx="930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Borloo</a:t>
            </a:r>
          </a:p>
        </p:txBody>
      </p:sp>
      <p:sp>
        <p:nvSpPr>
          <p:cNvPr id="298031" name="Rectangle 47"/>
          <p:cNvSpPr>
            <a:spLocks noChangeArrowheads="1"/>
          </p:cNvSpPr>
          <p:nvPr/>
        </p:nvSpPr>
        <p:spPr bwMode="auto">
          <a:xfrm>
            <a:off x="7380288" y="3644900"/>
            <a:ext cx="1044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Robien</a:t>
            </a:r>
          </a:p>
        </p:txBody>
      </p:sp>
      <p:sp>
        <p:nvSpPr>
          <p:cNvPr id="298032" name="Rectangle 48"/>
          <p:cNvSpPr>
            <a:spLocks noChangeArrowheads="1"/>
          </p:cNvSpPr>
          <p:nvPr/>
        </p:nvSpPr>
        <p:spPr bwMode="auto">
          <a:xfrm>
            <a:off x="2411413" y="188913"/>
            <a:ext cx="627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CAT</a:t>
            </a:r>
          </a:p>
        </p:txBody>
      </p:sp>
      <p:sp>
        <p:nvSpPr>
          <p:cNvPr id="28720" name="Rectangle 49"/>
          <p:cNvSpPr>
            <a:spLocks noChangeArrowheads="1"/>
          </p:cNvSpPr>
          <p:nvPr/>
        </p:nvSpPr>
        <p:spPr bwMode="auto">
          <a:xfrm>
            <a:off x="4211638" y="5949950"/>
            <a:ext cx="620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PEP</a:t>
            </a:r>
          </a:p>
        </p:txBody>
      </p:sp>
      <p:sp>
        <p:nvSpPr>
          <p:cNvPr id="298034" name="AutoShape 50"/>
          <p:cNvSpPr>
            <a:spLocks noChangeArrowheads="1"/>
          </p:cNvSpPr>
          <p:nvPr/>
        </p:nvSpPr>
        <p:spPr bwMode="auto">
          <a:xfrm>
            <a:off x="5580063" y="292417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722" name="Rectangle 51"/>
          <p:cNvSpPr>
            <a:spLocks noChangeArrowheads="1"/>
          </p:cNvSpPr>
          <p:nvPr/>
        </p:nvSpPr>
        <p:spPr bwMode="auto">
          <a:xfrm>
            <a:off x="4211638" y="5373688"/>
            <a:ext cx="628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PEA</a:t>
            </a:r>
          </a:p>
        </p:txBody>
      </p:sp>
      <p:sp>
        <p:nvSpPr>
          <p:cNvPr id="298036" name="AutoShape 52"/>
          <p:cNvSpPr>
            <a:spLocks noChangeArrowheads="1"/>
          </p:cNvSpPr>
          <p:nvPr/>
        </p:nvSpPr>
        <p:spPr bwMode="auto">
          <a:xfrm>
            <a:off x="3779838" y="2347913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37" name="AutoShape 53"/>
          <p:cNvSpPr>
            <a:spLocks noChangeArrowheads="1"/>
          </p:cNvSpPr>
          <p:nvPr/>
        </p:nvSpPr>
        <p:spPr bwMode="auto">
          <a:xfrm>
            <a:off x="5580063" y="2347913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38" name="AutoShape 54"/>
          <p:cNvSpPr>
            <a:spLocks noChangeArrowheads="1"/>
          </p:cNvSpPr>
          <p:nvPr/>
        </p:nvSpPr>
        <p:spPr bwMode="auto">
          <a:xfrm>
            <a:off x="1979613" y="2347913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39" name="AutoShape 55"/>
          <p:cNvSpPr>
            <a:spLocks noChangeArrowheads="1"/>
          </p:cNvSpPr>
          <p:nvPr/>
        </p:nvSpPr>
        <p:spPr bwMode="auto">
          <a:xfrm>
            <a:off x="3708400" y="292417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727" name="Rectangle 56"/>
          <p:cNvSpPr>
            <a:spLocks noChangeArrowheads="1"/>
          </p:cNvSpPr>
          <p:nvPr/>
        </p:nvSpPr>
        <p:spPr bwMode="auto">
          <a:xfrm>
            <a:off x="7596188" y="3068638"/>
            <a:ext cx="1050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Ethique</a:t>
            </a:r>
          </a:p>
        </p:txBody>
      </p:sp>
      <p:sp>
        <p:nvSpPr>
          <p:cNvPr id="298041" name="AutoShape 57"/>
          <p:cNvSpPr>
            <a:spLocks noChangeArrowheads="1"/>
          </p:cNvSpPr>
          <p:nvPr/>
        </p:nvSpPr>
        <p:spPr bwMode="auto">
          <a:xfrm>
            <a:off x="179388" y="2349500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42" name="AutoShape 58"/>
          <p:cNvSpPr>
            <a:spLocks noChangeArrowheads="1"/>
          </p:cNvSpPr>
          <p:nvPr/>
        </p:nvSpPr>
        <p:spPr bwMode="auto">
          <a:xfrm>
            <a:off x="7380288" y="2349500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730" name="Rectangle 59"/>
          <p:cNvSpPr>
            <a:spLocks noChangeArrowheads="1"/>
          </p:cNvSpPr>
          <p:nvPr/>
        </p:nvSpPr>
        <p:spPr bwMode="auto">
          <a:xfrm>
            <a:off x="7812088" y="2492375"/>
            <a:ext cx="708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Euro</a:t>
            </a:r>
          </a:p>
        </p:txBody>
      </p:sp>
      <p:sp>
        <p:nvSpPr>
          <p:cNvPr id="28731" name="Rectangle 60"/>
          <p:cNvSpPr>
            <a:spLocks noChangeArrowheads="1"/>
          </p:cNvSpPr>
          <p:nvPr/>
        </p:nvSpPr>
        <p:spPr bwMode="auto">
          <a:xfrm>
            <a:off x="1954213" y="2420938"/>
            <a:ext cx="1835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Taux garantis</a:t>
            </a:r>
          </a:p>
        </p:txBody>
      </p:sp>
      <p:sp>
        <p:nvSpPr>
          <p:cNvPr id="298045" name="Rectangle 61"/>
          <p:cNvSpPr>
            <a:spLocks noChangeArrowheads="1"/>
          </p:cNvSpPr>
          <p:nvPr/>
        </p:nvSpPr>
        <p:spPr bwMode="auto">
          <a:xfrm>
            <a:off x="2339975" y="4797425"/>
            <a:ext cx="657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SCI </a:t>
            </a:r>
          </a:p>
        </p:txBody>
      </p:sp>
      <p:sp>
        <p:nvSpPr>
          <p:cNvPr id="298046" name="AutoShape 62"/>
          <p:cNvSpPr>
            <a:spLocks noChangeArrowheads="1"/>
          </p:cNvSpPr>
          <p:nvPr/>
        </p:nvSpPr>
        <p:spPr bwMode="auto">
          <a:xfrm>
            <a:off x="1979613" y="292417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47" name="AutoShape 63"/>
          <p:cNvSpPr>
            <a:spLocks noChangeArrowheads="1"/>
          </p:cNvSpPr>
          <p:nvPr/>
        </p:nvSpPr>
        <p:spPr bwMode="auto">
          <a:xfrm>
            <a:off x="7308850" y="11969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48" name="AutoShape 64"/>
          <p:cNvSpPr>
            <a:spLocks noChangeArrowheads="1"/>
          </p:cNvSpPr>
          <p:nvPr/>
        </p:nvSpPr>
        <p:spPr bwMode="auto">
          <a:xfrm>
            <a:off x="3708400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49" name="AutoShape 65"/>
          <p:cNvSpPr>
            <a:spLocks noChangeArrowheads="1"/>
          </p:cNvSpPr>
          <p:nvPr/>
        </p:nvSpPr>
        <p:spPr bwMode="auto">
          <a:xfrm>
            <a:off x="5580063" y="1196975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50" name="AutoShape 66"/>
          <p:cNvSpPr>
            <a:spLocks noChangeArrowheads="1"/>
          </p:cNvSpPr>
          <p:nvPr/>
        </p:nvSpPr>
        <p:spPr bwMode="auto">
          <a:xfrm>
            <a:off x="1979613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51" name="AutoShape 67"/>
          <p:cNvSpPr>
            <a:spLocks noChangeArrowheads="1"/>
          </p:cNvSpPr>
          <p:nvPr/>
        </p:nvSpPr>
        <p:spPr bwMode="auto">
          <a:xfrm>
            <a:off x="7308850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52" name="AutoShape 68"/>
          <p:cNvSpPr>
            <a:spLocks noChangeArrowheads="1"/>
          </p:cNvSpPr>
          <p:nvPr/>
        </p:nvSpPr>
        <p:spPr bwMode="auto">
          <a:xfrm>
            <a:off x="5508625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53" name="AutoShape 69"/>
          <p:cNvSpPr>
            <a:spLocks noChangeArrowheads="1"/>
          </p:cNvSpPr>
          <p:nvPr/>
        </p:nvSpPr>
        <p:spPr bwMode="auto">
          <a:xfrm>
            <a:off x="3779838" y="11969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120B97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54" name="AutoShape 70"/>
          <p:cNvSpPr>
            <a:spLocks noChangeArrowheads="1"/>
          </p:cNvSpPr>
          <p:nvPr/>
        </p:nvSpPr>
        <p:spPr bwMode="auto">
          <a:xfrm>
            <a:off x="1979613" y="1196975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55" name="AutoShape 71"/>
          <p:cNvSpPr>
            <a:spLocks noChangeArrowheads="1"/>
          </p:cNvSpPr>
          <p:nvPr/>
        </p:nvSpPr>
        <p:spPr bwMode="auto">
          <a:xfrm>
            <a:off x="179388" y="1773238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noFill/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56" name="AutoShape 72"/>
          <p:cNvSpPr>
            <a:spLocks noChangeArrowheads="1"/>
          </p:cNvSpPr>
          <p:nvPr/>
        </p:nvSpPr>
        <p:spPr bwMode="auto">
          <a:xfrm>
            <a:off x="179388" y="1196975"/>
            <a:ext cx="1584325" cy="504825"/>
          </a:xfrm>
          <a:prstGeom prst="can">
            <a:avLst>
              <a:gd name="adj" fmla="val 25000"/>
            </a:avLst>
          </a:prstGeom>
          <a:solidFill>
            <a:srgbClr val="000066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57" name="Rectangle 73"/>
          <p:cNvSpPr>
            <a:spLocks noChangeArrowheads="1"/>
          </p:cNvSpPr>
          <p:nvPr/>
        </p:nvSpPr>
        <p:spPr bwMode="auto">
          <a:xfrm>
            <a:off x="179388" y="765175"/>
            <a:ext cx="1643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Epargne Ent.</a:t>
            </a:r>
          </a:p>
        </p:txBody>
      </p:sp>
      <p:sp>
        <p:nvSpPr>
          <p:cNvPr id="298058" name="Rectangle 74"/>
          <p:cNvSpPr>
            <a:spLocks noChangeArrowheads="1"/>
          </p:cNvSpPr>
          <p:nvPr/>
        </p:nvSpPr>
        <p:spPr bwMode="auto">
          <a:xfrm>
            <a:off x="5580063" y="1341438"/>
            <a:ext cx="1458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Tréso. Capi</a:t>
            </a:r>
          </a:p>
        </p:txBody>
      </p:sp>
      <p:sp>
        <p:nvSpPr>
          <p:cNvPr id="298059" name="Rectangle 75"/>
          <p:cNvSpPr>
            <a:spLocks noChangeArrowheads="1"/>
          </p:cNvSpPr>
          <p:nvPr/>
        </p:nvSpPr>
        <p:spPr bwMode="auto">
          <a:xfrm>
            <a:off x="1979613" y="1341438"/>
            <a:ext cx="1573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Tréso. titres</a:t>
            </a:r>
          </a:p>
        </p:txBody>
      </p:sp>
      <p:sp>
        <p:nvSpPr>
          <p:cNvPr id="298060" name="Rectangle 76"/>
          <p:cNvSpPr>
            <a:spLocks noChangeArrowheads="1"/>
          </p:cNvSpPr>
          <p:nvPr/>
        </p:nvSpPr>
        <p:spPr bwMode="auto">
          <a:xfrm>
            <a:off x="250825" y="115888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Prévoyance</a:t>
            </a:r>
          </a:p>
        </p:txBody>
      </p:sp>
      <p:sp>
        <p:nvSpPr>
          <p:cNvPr id="298061" name="Rectangle 77"/>
          <p:cNvSpPr>
            <a:spLocks noChangeArrowheads="1"/>
          </p:cNvSpPr>
          <p:nvPr/>
        </p:nvSpPr>
        <p:spPr bwMode="auto">
          <a:xfrm>
            <a:off x="2051050" y="3644900"/>
            <a:ext cx="1150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SCPI Zrr</a:t>
            </a:r>
          </a:p>
        </p:txBody>
      </p:sp>
      <p:sp>
        <p:nvSpPr>
          <p:cNvPr id="298062" name="Rectangle 78"/>
          <p:cNvSpPr>
            <a:spLocks noChangeArrowheads="1"/>
          </p:cNvSpPr>
          <p:nvPr/>
        </p:nvSpPr>
        <p:spPr bwMode="auto">
          <a:xfrm>
            <a:off x="323850" y="5949950"/>
            <a:ext cx="1404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Crédits PM</a:t>
            </a:r>
          </a:p>
        </p:txBody>
      </p:sp>
      <p:sp>
        <p:nvSpPr>
          <p:cNvPr id="298063" name="Rectangle 79"/>
          <p:cNvSpPr>
            <a:spLocks noChangeArrowheads="1"/>
          </p:cNvSpPr>
          <p:nvPr/>
        </p:nvSpPr>
        <p:spPr bwMode="auto">
          <a:xfrm>
            <a:off x="5867400" y="3644900"/>
            <a:ext cx="1116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Girardin</a:t>
            </a:r>
          </a:p>
        </p:txBody>
      </p:sp>
      <p:sp>
        <p:nvSpPr>
          <p:cNvPr id="298064" name="Rectangle 80"/>
          <p:cNvSpPr>
            <a:spLocks noChangeArrowheads="1"/>
          </p:cNvSpPr>
          <p:nvPr/>
        </p:nvSpPr>
        <p:spPr bwMode="auto">
          <a:xfrm>
            <a:off x="3708400" y="3068638"/>
            <a:ext cx="1474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De Messine</a:t>
            </a:r>
          </a:p>
        </p:txBody>
      </p:sp>
      <p:sp>
        <p:nvSpPr>
          <p:cNvPr id="28752" name="Rectangle 81"/>
          <p:cNvSpPr>
            <a:spLocks noChangeArrowheads="1"/>
          </p:cNvSpPr>
          <p:nvPr/>
        </p:nvSpPr>
        <p:spPr bwMode="auto">
          <a:xfrm>
            <a:off x="5508625" y="5949950"/>
            <a:ext cx="1835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Epargne Ass </a:t>
            </a:r>
            <a:br>
              <a:rPr lang="fr-FR" sz="1600">
                <a:solidFill>
                  <a:srgbClr val="000066"/>
                </a:solidFill>
                <a:latin typeface="Verdana" pitchFamily="34" charset="0"/>
              </a:rPr>
            </a:br>
            <a:endParaRPr lang="fr-FR" sz="16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28753" name="Rectangle 82"/>
          <p:cNvSpPr>
            <a:spLocks noChangeArrowheads="1"/>
          </p:cNvSpPr>
          <p:nvPr/>
        </p:nvSpPr>
        <p:spPr bwMode="auto">
          <a:xfrm>
            <a:off x="658813" y="1268413"/>
            <a:ext cx="644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FIP </a:t>
            </a:r>
          </a:p>
        </p:txBody>
      </p:sp>
      <p:sp>
        <p:nvSpPr>
          <p:cNvPr id="28754" name="Rectangle 83"/>
          <p:cNvSpPr>
            <a:spLocks noChangeArrowheads="1"/>
          </p:cNvSpPr>
          <p:nvPr/>
        </p:nvSpPr>
        <p:spPr bwMode="auto">
          <a:xfrm>
            <a:off x="7740650" y="1268413"/>
            <a:ext cx="793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FCPI </a:t>
            </a:r>
          </a:p>
        </p:txBody>
      </p:sp>
      <p:sp>
        <p:nvSpPr>
          <p:cNvPr id="28755" name="Rectangle 84"/>
          <p:cNvSpPr>
            <a:spLocks noChangeArrowheads="1"/>
          </p:cNvSpPr>
          <p:nvPr/>
        </p:nvSpPr>
        <p:spPr bwMode="auto">
          <a:xfrm>
            <a:off x="2027238" y="1844675"/>
            <a:ext cx="1644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Monogestion</a:t>
            </a:r>
          </a:p>
        </p:txBody>
      </p:sp>
      <p:sp>
        <p:nvSpPr>
          <p:cNvPr id="28756" name="Rectangle 85"/>
          <p:cNvSpPr>
            <a:spLocks noChangeArrowheads="1"/>
          </p:cNvSpPr>
          <p:nvPr/>
        </p:nvSpPr>
        <p:spPr bwMode="auto">
          <a:xfrm>
            <a:off x="5867400" y="2492375"/>
            <a:ext cx="1062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E.m.t. n</a:t>
            </a:r>
          </a:p>
        </p:txBody>
      </p:sp>
      <p:sp>
        <p:nvSpPr>
          <p:cNvPr id="298070" name="AutoShape 86"/>
          <p:cNvSpPr>
            <a:spLocks noChangeArrowheads="1"/>
          </p:cNvSpPr>
          <p:nvPr/>
        </p:nvSpPr>
        <p:spPr bwMode="auto">
          <a:xfrm>
            <a:off x="1979613" y="620713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71" name="AutoShape 87"/>
          <p:cNvSpPr>
            <a:spLocks noChangeArrowheads="1"/>
          </p:cNvSpPr>
          <p:nvPr/>
        </p:nvSpPr>
        <p:spPr bwMode="auto">
          <a:xfrm>
            <a:off x="3779838" y="620713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72" name="AutoShape 88"/>
          <p:cNvSpPr>
            <a:spLocks noChangeArrowheads="1"/>
          </p:cNvSpPr>
          <p:nvPr/>
        </p:nvSpPr>
        <p:spPr bwMode="auto">
          <a:xfrm>
            <a:off x="5580063" y="620713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73" name="AutoShape 89"/>
          <p:cNvSpPr>
            <a:spLocks noChangeArrowheads="1"/>
          </p:cNvSpPr>
          <p:nvPr/>
        </p:nvSpPr>
        <p:spPr bwMode="auto">
          <a:xfrm>
            <a:off x="7308850" y="620713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74" name="Rectangle 90"/>
          <p:cNvSpPr>
            <a:spLocks noChangeArrowheads="1"/>
          </p:cNvSpPr>
          <p:nvPr/>
        </p:nvSpPr>
        <p:spPr bwMode="auto">
          <a:xfrm>
            <a:off x="4140200" y="4797425"/>
            <a:ext cx="765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OPCI</a:t>
            </a:r>
          </a:p>
        </p:txBody>
      </p:sp>
      <p:sp>
        <p:nvSpPr>
          <p:cNvPr id="298075" name="Rectangle 91"/>
          <p:cNvSpPr>
            <a:spLocks noChangeArrowheads="1"/>
          </p:cNvSpPr>
          <p:nvPr/>
        </p:nvSpPr>
        <p:spPr bwMode="auto">
          <a:xfrm>
            <a:off x="7451725" y="6521450"/>
            <a:ext cx="1509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NR  devises</a:t>
            </a:r>
          </a:p>
        </p:txBody>
      </p:sp>
      <p:sp>
        <p:nvSpPr>
          <p:cNvPr id="28763" name="Rectangle 92"/>
          <p:cNvSpPr>
            <a:spLocks noChangeArrowheads="1"/>
          </p:cNvSpPr>
          <p:nvPr/>
        </p:nvSpPr>
        <p:spPr bwMode="auto">
          <a:xfrm>
            <a:off x="7308850" y="4797425"/>
            <a:ext cx="1835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Indemnités J</a:t>
            </a:r>
          </a:p>
        </p:txBody>
      </p:sp>
      <p:sp>
        <p:nvSpPr>
          <p:cNvPr id="298077" name="AutoShape 93"/>
          <p:cNvSpPr>
            <a:spLocks noChangeArrowheads="1"/>
          </p:cNvSpPr>
          <p:nvPr/>
        </p:nvSpPr>
        <p:spPr bwMode="auto">
          <a:xfrm>
            <a:off x="3779838" y="0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765" name="Rectangle 94"/>
          <p:cNvSpPr>
            <a:spLocks noChangeArrowheads="1"/>
          </p:cNvSpPr>
          <p:nvPr/>
        </p:nvSpPr>
        <p:spPr bwMode="auto">
          <a:xfrm>
            <a:off x="7235825" y="1916113"/>
            <a:ext cx="167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Fonds dédiés</a:t>
            </a:r>
          </a:p>
        </p:txBody>
      </p:sp>
      <p:sp>
        <p:nvSpPr>
          <p:cNvPr id="298079" name="AutoShape 95"/>
          <p:cNvSpPr>
            <a:spLocks noChangeArrowheads="1"/>
          </p:cNvSpPr>
          <p:nvPr/>
        </p:nvSpPr>
        <p:spPr bwMode="auto">
          <a:xfrm>
            <a:off x="5580063" y="0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80" name="AutoShape 96"/>
          <p:cNvSpPr>
            <a:spLocks noChangeArrowheads="1"/>
          </p:cNvSpPr>
          <p:nvPr/>
        </p:nvSpPr>
        <p:spPr bwMode="auto">
          <a:xfrm>
            <a:off x="7308850" y="0"/>
            <a:ext cx="1584325" cy="5048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768" name="Rectangle 97"/>
          <p:cNvSpPr>
            <a:spLocks noChangeArrowheads="1"/>
          </p:cNvSpPr>
          <p:nvPr/>
        </p:nvSpPr>
        <p:spPr bwMode="auto">
          <a:xfrm>
            <a:off x="3827463" y="2492375"/>
            <a:ext cx="155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€  Diversifié</a:t>
            </a:r>
          </a:p>
        </p:txBody>
      </p:sp>
      <p:sp>
        <p:nvSpPr>
          <p:cNvPr id="298082" name="Rectangle 98"/>
          <p:cNvSpPr>
            <a:spLocks noChangeArrowheads="1"/>
          </p:cNvSpPr>
          <p:nvPr/>
        </p:nvSpPr>
        <p:spPr bwMode="auto">
          <a:xfrm>
            <a:off x="179388" y="6521450"/>
            <a:ext cx="1649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Cpte courant</a:t>
            </a:r>
          </a:p>
        </p:txBody>
      </p:sp>
      <p:sp>
        <p:nvSpPr>
          <p:cNvPr id="28770" name="Rectangle 99"/>
          <p:cNvSpPr>
            <a:spLocks noChangeArrowheads="1"/>
          </p:cNvSpPr>
          <p:nvPr/>
        </p:nvSpPr>
        <p:spPr bwMode="auto">
          <a:xfrm>
            <a:off x="369888" y="2492375"/>
            <a:ext cx="1320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Titres vifs</a:t>
            </a:r>
          </a:p>
        </p:txBody>
      </p:sp>
      <p:sp>
        <p:nvSpPr>
          <p:cNvPr id="298084" name="Rectangle 100"/>
          <p:cNvSpPr>
            <a:spLocks noChangeArrowheads="1"/>
          </p:cNvSpPr>
          <p:nvPr/>
        </p:nvSpPr>
        <p:spPr bwMode="auto">
          <a:xfrm>
            <a:off x="5580063" y="6491288"/>
            <a:ext cx="159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Sicav  monet</a:t>
            </a:r>
          </a:p>
        </p:txBody>
      </p:sp>
      <p:sp>
        <p:nvSpPr>
          <p:cNvPr id="298085" name="Rectangle 101"/>
          <p:cNvSpPr>
            <a:spLocks noChangeArrowheads="1"/>
          </p:cNvSpPr>
          <p:nvPr/>
        </p:nvSpPr>
        <p:spPr bwMode="auto">
          <a:xfrm>
            <a:off x="1979613" y="3068638"/>
            <a:ext cx="1625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SCPI Boorlo.</a:t>
            </a:r>
          </a:p>
        </p:txBody>
      </p:sp>
      <p:sp>
        <p:nvSpPr>
          <p:cNvPr id="298086" name="Rectangle 102"/>
          <p:cNvSpPr>
            <a:spLocks noChangeArrowheads="1"/>
          </p:cNvSpPr>
          <p:nvPr/>
        </p:nvSpPr>
        <p:spPr bwMode="auto">
          <a:xfrm>
            <a:off x="6011863" y="3068638"/>
            <a:ext cx="88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Ehpad</a:t>
            </a:r>
          </a:p>
        </p:txBody>
      </p:sp>
      <p:sp>
        <p:nvSpPr>
          <p:cNvPr id="298087" name="Rectangle 103"/>
          <p:cNvSpPr>
            <a:spLocks noChangeArrowheads="1"/>
          </p:cNvSpPr>
          <p:nvPr/>
        </p:nvSpPr>
        <p:spPr bwMode="auto">
          <a:xfrm>
            <a:off x="5724525" y="4221163"/>
            <a:ext cx="1028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Scellier</a:t>
            </a:r>
          </a:p>
        </p:txBody>
      </p:sp>
      <p:sp>
        <p:nvSpPr>
          <p:cNvPr id="298088" name="AutoShape 104"/>
          <p:cNvSpPr>
            <a:spLocks noChangeArrowheads="1"/>
          </p:cNvSpPr>
          <p:nvPr/>
        </p:nvSpPr>
        <p:spPr bwMode="auto">
          <a:xfrm>
            <a:off x="1979613" y="5805488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8089" name="AutoShape 105"/>
          <p:cNvSpPr>
            <a:spLocks noChangeArrowheads="1"/>
          </p:cNvSpPr>
          <p:nvPr/>
        </p:nvSpPr>
        <p:spPr bwMode="auto">
          <a:xfrm>
            <a:off x="1979613" y="5229225"/>
            <a:ext cx="1584325" cy="50482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120B97"/>
              </a:gs>
              <a:gs pos="50000">
                <a:schemeClr val="bg1"/>
              </a:gs>
              <a:gs pos="100000">
                <a:srgbClr val="120B97"/>
              </a:gs>
            </a:gsLst>
            <a:lin ang="5400000" scaled="1"/>
          </a:gradFill>
          <a:ln w="9525">
            <a:solidFill>
              <a:srgbClr val="CCECFF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777" name="Rectangle 106"/>
          <p:cNvSpPr>
            <a:spLocks noChangeArrowheads="1"/>
          </p:cNvSpPr>
          <p:nvPr/>
        </p:nvSpPr>
        <p:spPr bwMode="auto">
          <a:xfrm>
            <a:off x="179388" y="4797425"/>
            <a:ext cx="1763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Prévoyance</a:t>
            </a:r>
          </a:p>
        </p:txBody>
      </p:sp>
      <p:sp>
        <p:nvSpPr>
          <p:cNvPr id="28778" name="Rectangle 107"/>
          <p:cNvSpPr>
            <a:spLocks noChangeArrowheads="1"/>
          </p:cNvSpPr>
          <p:nvPr/>
        </p:nvSpPr>
        <p:spPr bwMode="auto">
          <a:xfrm>
            <a:off x="1908175" y="5949950"/>
            <a:ext cx="1800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Epargne Capi </a:t>
            </a:r>
            <a:br>
              <a:rPr lang="fr-FR" sz="1600">
                <a:solidFill>
                  <a:srgbClr val="000066"/>
                </a:solidFill>
                <a:latin typeface="Verdana" pitchFamily="34" charset="0"/>
              </a:rPr>
            </a:br>
            <a:endParaRPr lang="fr-FR" sz="160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28779" name="Rectangle 108"/>
          <p:cNvSpPr>
            <a:spLocks noChangeArrowheads="1"/>
          </p:cNvSpPr>
          <p:nvPr/>
        </p:nvSpPr>
        <p:spPr bwMode="auto">
          <a:xfrm>
            <a:off x="2124075" y="5013325"/>
            <a:ext cx="958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fr-FR" sz="1600">
                <a:solidFill>
                  <a:srgbClr val="000066"/>
                </a:solidFill>
                <a:latin typeface="Verdana" pitchFamily="34" charset="0"/>
              </a:rPr>
              <a:t/>
            </a:r>
            <a:br>
              <a:rPr kumimoji="1" lang="fr-FR" sz="1600">
                <a:solidFill>
                  <a:srgbClr val="000066"/>
                </a:solidFill>
                <a:latin typeface="Verdana" pitchFamily="34" charset="0"/>
              </a:rPr>
            </a:br>
            <a:r>
              <a:rPr kumimoji="1" lang="fr-FR" sz="1600">
                <a:solidFill>
                  <a:srgbClr val="000066"/>
                </a:solidFill>
                <a:latin typeface="Verdana" pitchFamily="34" charset="0"/>
              </a:rPr>
              <a:t> </a:t>
            </a:r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PERP</a:t>
            </a:r>
            <a:r>
              <a:rPr kumimoji="1" lang="fr-FR">
                <a:solidFill>
                  <a:srgbClr val="000066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8780" name="Rectangle 109"/>
          <p:cNvSpPr>
            <a:spLocks noChangeArrowheads="1"/>
          </p:cNvSpPr>
          <p:nvPr/>
        </p:nvSpPr>
        <p:spPr bwMode="auto">
          <a:xfrm>
            <a:off x="323850" y="5373688"/>
            <a:ext cx="1363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66"/>
                </a:solidFill>
                <a:latin typeface="Verdana" pitchFamily="34" charset="0"/>
              </a:rPr>
              <a:t>Assurance</a:t>
            </a:r>
          </a:p>
        </p:txBody>
      </p:sp>
      <p:sp>
        <p:nvSpPr>
          <p:cNvPr id="298094" name="Rectangle 110"/>
          <p:cNvSpPr>
            <a:spLocks noChangeArrowheads="1"/>
          </p:cNvSpPr>
          <p:nvPr/>
        </p:nvSpPr>
        <p:spPr bwMode="auto">
          <a:xfrm>
            <a:off x="5508625" y="4724400"/>
            <a:ext cx="1760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SCPI Bureaux</a:t>
            </a:r>
          </a:p>
        </p:txBody>
      </p:sp>
      <p:sp>
        <p:nvSpPr>
          <p:cNvPr id="28782" name="Rectangle 111"/>
          <p:cNvSpPr>
            <a:spLocks noChangeArrowheads="1"/>
          </p:cNvSpPr>
          <p:nvPr/>
        </p:nvSpPr>
        <p:spPr bwMode="auto">
          <a:xfrm>
            <a:off x="3995738" y="1268413"/>
            <a:ext cx="1193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Tepa ISF</a:t>
            </a:r>
          </a:p>
        </p:txBody>
      </p:sp>
      <p:sp>
        <p:nvSpPr>
          <p:cNvPr id="28783" name="Rectangle 112"/>
          <p:cNvSpPr>
            <a:spLocks noChangeArrowheads="1"/>
          </p:cNvSpPr>
          <p:nvPr/>
        </p:nvSpPr>
        <p:spPr bwMode="auto">
          <a:xfrm>
            <a:off x="3754438" y="1844675"/>
            <a:ext cx="1597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Multigestion</a:t>
            </a:r>
          </a:p>
        </p:txBody>
      </p:sp>
      <p:sp>
        <p:nvSpPr>
          <p:cNvPr id="28784" name="Rectangle 113"/>
          <p:cNvSpPr>
            <a:spLocks noChangeArrowheads="1"/>
          </p:cNvSpPr>
          <p:nvPr/>
        </p:nvSpPr>
        <p:spPr bwMode="auto">
          <a:xfrm>
            <a:off x="5651500" y="1844675"/>
            <a:ext cx="1379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Structurés</a:t>
            </a:r>
          </a:p>
        </p:txBody>
      </p:sp>
      <p:sp>
        <p:nvSpPr>
          <p:cNvPr id="28785" name="Rectangle 114"/>
          <p:cNvSpPr>
            <a:spLocks noChangeArrowheads="1"/>
          </p:cNvSpPr>
          <p:nvPr/>
        </p:nvSpPr>
        <p:spPr bwMode="auto">
          <a:xfrm>
            <a:off x="227013" y="1844675"/>
            <a:ext cx="1533525" cy="3492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82B8DA"/>
                </a:solidFill>
                <a:latin typeface="Verdana" pitchFamily="34" charset="0"/>
              </a:rPr>
              <a:t>Holding ISF</a:t>
            </a:r>
          </a:p>
        </p:txBody>
      </p:sp>
      <p:sp>
        <p:nvSpPr>
          <p:cNvPr id="298099" name="Rectangle 115"/>
          <p:cNvSpPr>
            <a:spLocks noChangeArrowheads="1"/>
          </p:cNvSpPr>
          <p:nvPr/>
        </p:nvSpPr>
        <p:spPr bwMode="auto">
          <a:xfrm>
            <a:off x="3995738" y="765175"/>
            <a:ext cx="1069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ART. 83</a:t>
            </a:r>
          </a:p>
        </p:txBody>
      </p:sp>
      <p:sp>
        <p:nvSpPr>
          <p:cNvPr id="298100" name="Rectangle 116"/>
          <p:cNvSpPr>
            <a:spLocks noChangeArrowheads="1"/>
          </p:cNvSpPr>
          <p:nvPr/>
        </p:nvSpPr>
        <p:spPr bwMode="auto">
          <a:xfrm>
            <a:off x="6084888" y="765175"/>
            <a:ext cx="679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PEE </a:t>
            </a:r>
          </a:p>
        </p:txBody>
      </p:sp>
      <p:sp>
        <p:nvSpPr>
          <p:cNvPr id="298101" name="Rectangle 117"/>
          <p:cNvSpPr>
            <a:spLocks noChangeArrowheads="1"/>
          </p:cNvSpPr>
          <p:nvPr/>
        </p:nvSpPr>
        <p:spPr bwMode="auto">
          <a:xfrm>
            <a:off x="2051050" y="765175"/>
            <a:ext cx="1416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PERCOI</a:t>
            </a:r>
          </a:p>
        </p:txBody>
      </p:sp>
      <p:sp>
        <p:nvSpPr>
          <p:cNvPr id="298102" name="Rectangle 118"/>
          <p:cNvSpPr>
            <a:spLocks noChangeArrowheads="1"/>
          </p:cNvSpPr>
          <p:nvPr/>
        </p:nvSpPr>
        <p:spPr bwMode="auto">
          <a:xfrm>
            <a:off x="7812088" y="765175"/>
            <a:ext cx="57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IFC</a:t>
            </a:r>
          </a:p>
        </p:txBody>
      </p:sp>
      <p:sp>
        <p:nvSpPr>
          <p:cNvPr id="298103" name="Rectangle 119"/>
          <p:cNvSpPr>
            <a:spLocks noChangeArrowheads="1"/>
          </p:cNvSpPr>
          <p:nvPr/>
        </p:nvSpPr>
        <p:spPr bwMode="auto">
          <a:xfrm>
            <a:off x="3851275" y="188913"/>
            <a:ext cx="147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R. Chapeau</a:t>
            </a:r>
          </a:p>
        </p:txBody>
      </p:sp>
      <p:sp>
        <p:nvSpPr>
          <p:cNvPr id="298104" name="Rectangle 120"/>
          <p:cNvSpPr>
            <a:spLocks noChangeArrowheads="1"/>
          </p:cNvSpPr>
          <p:nvPr/>
        </p:nvSpPr>
        <p:spPr bwMode="auto">
          <a:xfrm>
            <a:off x="7235825" y="188913"/>
            <a:ext cx="1779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Garant. passif</a:t>
            </a:r>
          </a:p>
        </p:txBody>
      </p:sp>
      <p:sp>
        <p:nvSpPr>
          <p:cNvPr id="298105" name="Rectangle 121"/>
          <p:cNvSpPr>
            <a:spLocks noChangeArrowheads="1"/>
          </p:cNvSpPr>
          <p:nvPr/>
        </p:nvSpPr>
        <p:spPr bwMode="auto">
          <a:xfrm>
            <a:off x="5651500" y="188913"/>
            <a:ext cx="1450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Homme clé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412875"/>
            <a:ext cx="865188" cy="1295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925" y="5661025"/>
            <a:ext cx="838200" cy="11969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>
            <a:lum bright="-8000" contrast="24000"/>
          </a:blip>
          <a:srcRect/>
          <a:stretch>
            <a:fillRect/>
          </a:stretch>
        </p:blipFill>
        <p:spPr bwMode="auto">
          <a:xfrm>
            <a:off x="6372225" y="2852738"/>
            <a:ext cx="841375" cy="1223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 cstate="print">
            <a:lum bright="4000" contrast="-2000"/>
          </a:blip>
          <a:srcRect/>
          <a:stretch>
            <a:fillRect/>
          </a:stretch>
        </p:blipFill>
        <p:spPr bwMode="auto">
          <a:xfrm>
            <a:off x="4449763" y="1412875"/>
            <a:ext cx="915987" cy="1295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6" cstate="print">
            <a:lum bright="-2000" contrast="24000"/>
          </a:blip>
          <a:srcRect/>
          <a:stretch>
            <a:fillRect/>
          </a:stretch>
        </p:blipFill>
        <p:spPr bwMode="auto">
          <a:xfrm>
            <a:off x="2555875" y="2852738"/>
            <a:ext cx="847725" cy="1223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7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5597525" y="5661025"/>
            <a:ext cx="798513" cy="11969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8" cstate="print">
            <a:lum bright="2000" contrast="24000"/>
            <a:grayscl/>
          </a:blip>
          <a:srcRect/>
          <a:stretch>
            <a:fillRect/>
          </a:stretch>
        </p:blipFill>
        <p:spPr bwMode="auto">
          <a:xfrm>
            <a:off x="6372225" y="1412875"/>
            <a:ext cx="865188" cy="1295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5600" y="2852738"/>
            <a:ext cx="862013" cy="1223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10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4500563" y="2852738"/>
            <a:ext cx="849312" cy="1223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11" cstate="print">
            <a:lum bright="-4000" contrast="6000"/>
          </a:blip>
          <a:srcRect/>
          <a:stretch>
            <a:fillRect/>
          </a:stretch>
        </p:blipFill>
        <p:spPr bwMode="auto">
          <a:xfrm>
            <a:off x="3492500" y="2852738"/>
            <a:ext cx="877888" cy="12477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08850" y="1412875"/>
            <a:ext cx="866775" cy="1295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43888" y="-39688"/>
            <a:ext cx="900112" cy="1301751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98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27313" y="4292600"/>
            <a:ext cx="792162" cy="119221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1999" name="Picture 15" descr="197-avenir_0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00113" y="-41275"/>
            <a:ext cx="792162" cy="13493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00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4292600"/>
            <a:ext cx="827088" cy="119221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01" name="Picture 1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35600" y="4292600"/>
            <a:ext cx="866775" cy="122396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02" name="Picture 18" descr="2222-aprephommecl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247063" y="2852738"/>
            <a:ext cx="896937" cy="12763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03" name="Picture 19" descr="2232-aprepproperso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2852738"/>
            <a:ext cx="827088" cy="12763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04" name="Picture 2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308850" y="2852738"/>
            <a:ext cx="860425" cy="1223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05" name="Picture 2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00113" y="1373188"/>
            <a:ext cx="792162" cy="13017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06" name="Picture 2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835150" y="-41275"/>
            <a:ext cx="792163" cy="13493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07" name="Picture 2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700338" y="-41275"/>
            <a:ext cx="792162" cy="13493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08" name="Picture 24" descr="Multicommerce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00113" y="4292600"/>
            <a:ext cx="720725" cy="12255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09" name="Picture 25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627313" y="1373188"/>
            <a:ext cx="788987" cy="13747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10" name="Picture 2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500563" y="-41275"/>
            <a:ext cx="792162" cy="13493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11" name="Picture 27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0" y="-41275"/>
            <a:ext cx="827088" cy="13493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12" name="Picture 28"/>
          <p:cNvPicPr>
            <a:picLocks noChangeAspect="1" noChangeArrowheads="1"/>
          </p:cNvPicPr>
          <p:nvPr/>
        </p:nvPicPr>
        <p:blipFill>
          <a:blip r:embed="rId28" cstate="print">
            <a:grayscl/>
          </a:blip>
          <a:srcRect/>
          <a:stretch>
            <a:fillRect/>
          </a:stretch>
        </p:blipFill>
        <p:spPr bwMode="auto">
          <a:xfrm>
            <a:off x="4500563" y="4292600"/>
            <a:ext cx="763587" cy="122396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13" name="Picture 29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692275" y="2852738"/>
            <a:ext cx="798513" cy="1223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14" name="Picture 30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0" y="5629275"/>
            <a:ext cx="815975" cy="12287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15" name="Picture 31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843213" y="5661025"/>
            <a:ext cx="817562" cy="11969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16" name="Picture 32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364163" y="-41275"/>
            <a:ext cx="830262" cy="13493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17" name="Picture 33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763713" y="1376363"/>
            <a:ext cx="765175" cy="133191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18" name="Picture 34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232775" y="1412875"/>
            <a:ext cx="911225" cy="1295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19" name="Picture 35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487738" y="1412875"/>
            <a:ext cx="906462" cy="1295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20" name="Picture 36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708400" y="5661025"/>
            <a:ext cx="874713" cy="11969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21" name="Picture 37" descr="Image8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0" y="1373188"/>
            <a:ext cx="827088" cy="137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2022" name="Picture 38" descr="serenite2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6300788" y="-41275"/>
            <a:ext cx="873125" cy="13493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23" name="Picture 39"/>
          <p:cNvPicPr>
            <a:picLocks noChangeAspect="1" noChangeArrowheads="1"/>
          </p:cNvPicPr>
          <p:nvPr/>
        </p:nvPicPr>
        <p:blipFill>
          <a:blip r:embed="rId39" cstate="print">
            <a:lum bright="-12000"/>
          </a:blip>
          <a:srcRect/>
          <a:stretch>
            <a:fillRect/>
          </a:stretch>
        </p:blipFill>
        <p:spPr bwMode="auto">
          <a:xfrm>
            <a:off x="6877050" y="2205038"/>
            <a:ext cx="842963" cy="1208087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24" name="Picture 40"/>
          <p:cNvPicPr>
            <a:picLocks noChangeAspect="1" noChangeArrowheads="1"/>
          </p:cNvPicPr>
          <p:nvPr/>
        </p:nvPicPr>
        <p:blipFill>
          <a:blip r:embed="rId40" cstate="print">
            <a:lum bright="8000" contrast="-12000"/>
          </a:blip>
          <a:srcRect/>
          <a:stretch>
            <a:fillRect/>
          </a:stretch>
        </p:blipFill>
        <p:spPr bwMode="auto">
          <a:xfrm>
            <a:off x="8243888" y="4292600"/>
            <a:ext cx="900112" cy="12001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25" name="Picture 41"/>
          <p:cNvPicPr>
            <a:picLocks noChangeAspect="1" noChangeArrowheads="1"/>
          </p:cNvPicPr>
          <p:nvPr/>
        </p:nvPicPr>
        <p:blipFill>
          <a:blip r:embed="rId41" cstate="print">
            <a:lum bright="12000"/>
          </a:blip>
          <a:srcRect/>
          <a:stretch>
            <a:fillRect/>
          </a:stretch>
        </p:blipFill>
        <p:spPr bwMode="auto">
          <a:xfrm>
            <a:off x="4716463" y="5649913"/>
            <a:ext cx="806450" cy="1208087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26" name="Picture 42" descr="AKS_Hor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6372225" y="4292600"/>
            <a:ext cx="815975" cy="122396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27" name="Picture 43"/>
          <p:cNvPicPr>
            <a:picLocks noChangeAspect="1" noChangeArrowheads="1"/>
          </p:cNvPicPr>
          <p:nvPr/>
        </p:nvPicPr>
        <p:blipFill>
          <a:blip r:embed="rId43" cstate="print">
            <a:grayscl/>
          </a:blip>
          <a:srcRect/>
          <a:stretch>
            <a:fillRect/>
          </a:stretch>
        </p:blipFill>
        <p:spPr bwMode="auto">
          <a:xfrm>
            <a:off x="7308850" y="4292600"/>
            <a:ext cx="815975" cy="122396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28" name="Picture 44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1692275" y="4292600"/>
            <a:ext cx="844550" cy="12255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29" name="Picture 45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563938" y="-41275"/>
            <a:ext cx="854075" cy="13493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30" name="Picture 46"/>
          <p:cNvPicPr>
            <a:picLocks noChangeAspect="1" noChangeArrowheads="1"/>
          </p:cNvPicPr>
          <p:nvPr/>
        </p:nvPicPr>
        <p:blipFill>
          <a:blip r:embed="rId46" cstate="print">
            <a:grayscl/>
          </a:blip>
          <a:srcRect/>
          <a:stretch>
            <a:fillRect/>
          </a:stretch>
        </p:blipFill>
        <p:spPr bwMode="auto">
          <a:xfrm>
            <a:off x="7235825" y="-41275"/>
            <a:ext cx="896938" cy="13493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31" name="Picture 47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900113" y="2852738"/>
            <a:ext cx="719137" cy="124301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32" name="Picture 48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900113" y="5661025"/>
            <a:ext cx="863600" cy="11969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33" name="Picture 49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8313738" y="5661025"/>
            <a:ext cx="830262" cy="1196975"/>
          </a:xfrm>
          <a:prstGeom prst="rect">
            <a:avLst/>
          </a:prstGeom>
          <a:solidFill>
            <a:srgbClr val="800000"/>
          </a:solidFill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34" name="Picture 50"/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1908175" y="5661025"/>
            <a:ext cx="839788" cy="11969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35" name="Picture 51"/>
          <p:cNvPicPr>
            <a:picLocks noChangeAspect="1" noChangeArrowheads="1"/>
          </p:cNvPicPr>
          <p:nvPr/>
        </p:nvPicPr>
        <p:blipFill>
          <a:blip r:embed="rId51" cstate="print">
            <a:grayscl/>
          </a:blip>
          <a:srcRect/>
          <a:stretch>
            <a:fillRect/>
          </a:stretch>
        </p:blipFill>
        <p:spPr bwMode="auto">
          <a:xfrm>
            <a:off x="6516688" y="5661025"/>
            <a:ext cx="808037" cy="11969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36" name="Picture 52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3492500" y="4292600"/>
            <a:ext cx="858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37" name="Picture 53" descr="GROUP - front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7812088" y="836613"/>
            <a:ext cx="812800" cy="1182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2038" name="Picture 54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5795963" y="836613"/>
            <a:ext cx="798512" cy="1223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39" name="Picture 55"/>
          <p:cNvPicPr>
            <a:picLocks noChangeAspect="1" noChangeArrowheads="1"/>
          </p:cNvPicPr>
          <p:nvPr/>
        </p:nvPicPr>
        <p:blipFill>
          <a:blip r:embed="rId55" cstate="print">
            <a:lum bright="-10000" contrast="24000"/>
          </a:blip>
          <a:srcRect/>
          <a:stretch>
            <a:fillRect/>
          </a:stretch>
        </p:blipFill>
        <p:spPr bwMode="auto">
          <a:xfrm>
            <a:off x="5940425" y="3789363"/>
            <a:ext cx="865188" cy="1223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40" name="Picture 56" descr="3514-1"/>
          <p:cNvPicPr>
            <a:picLocks noChangeAspect="1" noChangeArrowheads="1"/>
          </p:cNvPicPr>
          <p:nvPr/>
        </p:nvPicPr>
        <p:blipFill>
          <a:blip r:embed="rId56" cstate="print"/>
          <a:srcRect/>
          <a:stretch>
            <a:fillRect/>
          </a:stretch>
        </p:blipFill>
        <p:spPr bwMode="auto">
          <a:xfrm>
            <a:off x="7812088" y="3789363"/>
            <a:ext cx="817562" cy="1223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41" name="Picture 57"/>
          <p:cNvPicPr>
            <a:picLocks noChangeAspect="1" noChangeArrowheads="1"/>
          </p:cNvPicPr>
          <p:nvPr/>
        </p:nvPicPr>
        <p:blipFill>
          <a:blip r:embed="rId57" cstate="print">
            <a:lum bright="-12000" contrast="10000"/>
          </a:blip>
          <a:srcRect/>
          <a:stretch>
            <a:fillRect/>
          </a:stretch>
        </p:blipFill>
        <p:spPr bwMode="auto">
          <a:xfrm>
            <a:off x="3059113" y="2276475"/>
            <a:ext cx="873125" cy="122396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42" name="Picture 58"/>
          <p:cNvPicPr>
            <a:picLocks noChangeAspect="1" noChangeArrowheads="1"/>
          </p:cNvPicPr>
          <p:nvPr/>
        </p:nvPicPr>
        <p:blipFill>
          <a:blip r:embed="rId58" cstate="print">
            <a:lum bright="-8000" contrast="4000"/>
          </a:blip>
          <a:srcRect/>
          <a:stretch>
            <a:fillRect/>
          </a:stretch>
        </p:blipFill>
        <p:spPr bwMode="auto">
          <a:xfrm>
            <a:off x="468313" y="836613"/>
            <a:ext cx="855662" cy="1223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43" name="Picture 59"/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4932363" y="2205038"/>
            <a:ext cx="862012" cy="12223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44" name="Picture 60"/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>
            <a:off x="3995738" y="836613"/>
            <a:ext cx="871537" cy="119221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45" name="Picture 61"/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2195513" y="836613"/>
            <a:ext cx="855662" cy="123031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46" name="Picture 62"/>
          <p:cNvPicPr>
            <a:picLocks noChangeAspect="1" noChangeArrowheads="1"/>
          </p:cNvPicPr>
          <p:nvPr/>
        </p:nvPicPr>
        <p:blipFill>
          <a:blip r:embed="rId62" cstate="print"/>
          <a:srcRect/>
          <a:stretch>
            <a:fillRect/>
          </a:stretch>
        </p:blipFill>
        <p:spPr bwMode="auto">
          <a:xfrm>
            <a:off x="1331913" y="2349500"/>
            <a:ext cx="855662" cy="12287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47" name="Picture 63"/>
          <p:cNvPicPr>
            <a:picLocks noChangeAspect="1" noChangeArrowheads="1"/>
          </p:cNvPicPr>
          <p:nvPr/>
        </p:nvPicPr>
        <p:blipFill>
          <a:blip r:embed="rId63" cstate="print">
            <a:grayscl/>
          </a:blip>
          <a:srcRect/>
          <a:stretch>
            <a:fillRect/>
          </a:stretch>
        </p:blipFill>
        <p:spPr bwMode="auto">
          <a:xfrm>
            <a:off x="323850" y="3789363"/>
            <a:ext cx="860425" cy="1295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48" name="Picture 64" descr="2232-aprepproperso"/>
          <p:cNvPicPr>
            <a:picLocks noChangeAspect="1" noChangeArrowheads="1"/>
          </p:cNvPicPr>
          <p:nvPr/>
        </p:nvPicPr>
        <p:blipFill>
          <a:blip r:embed="rId64" cstate="print">
            <a:grayscl/>
          </a:blip>
          <a:srcRect/>
          <a:stretch>
            <a:fillRect/>
          </a:stretch>
        </p:blipFill>
        <p:spPr bwMode="auto">
          <a:xfrm>
            <a:off x="2051050" y="3716338"/>
            <a:ext cx="863600" cy="12763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49" name="Picture 65"/>
          <p:cNvPicPr>
            <a:picLocks noChangeAspect="1" noChangeArrowheads="1"/>
          </p:cNvPicPr>
          <p:nvPr/>
        </p:nvPicPr>
        <p:blipFill>
          <a:blip r:embed="rId4" cstate="print">
            <a:lum bright="-8000" contrast="24000"/>
            <a:grayscl/>
          </a:blip>
          <a:srcRect/>
          <a:stretch>
            <a:fillRect/>
          </a:stretch>
        </p:blipFill>
        <p:spPr bwMode="auto">
          <a:xfrm>
            <a:off x="4067175" y="3789363"/>
            <a:ext cx="841375" cy="122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2050" name="Picture 6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48488" y="5084763"/>
            <a:ext cx="866775" cy="1295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51" name="Picture 67"/>
          <p:cNvPicPr>
            <a:picLocks noChangeAspect="1" noChangeArrowheads="1"/>
          </p:cNvPicPr>
          <p:nvPr/>
        </p:nvPicPr>
        <p:blipFill>
          <a:blip r:embed="rId33" cstate="print">
            <a:grayscl/>
          </a:blip>
          <a:srcRect/>
          <a:stretch>
            <a:fillRect/>
          </a:stretch>
        </p:blipFill>
        <p:spPr bwMode="auto">
          <a:xfrm>
            <a:off x="4932363" y="5157788"/>
            <a:ext cx="863600" cy="133191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52" name="Picture 68"/>
          <p:cNvPicPr>
            <a:picLocks noChangeAspect="1" noChangeArrowheads="1"/>
          </p:cNvPicPr>
          <p:nvPr/>
        </p:nvPicPr>
        <p:blipFill>
          <a:blip r:embed="rId10" cstate="print">
            <a:lum bright="34000" contrast="24000"/>
          </a:blip>
          <a:srcRect/>
          <a:stretch>
            <a:fillRect/>
          </a:stretch>
        </p:blipFill>
        <p:spPr bwMode="auto">
          <a:xfrm>
            <a:off x="3059113" y="5157788"/>
            <a:ext cx="849312" cy="1223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42053" name="Picture 69"/>
          <p:cNvPicPr>
            <a:picLocks noChangeAspect="1" noChangeArrowheads="1"/>
          </p:cNvPicPr>
          <p:nvPr/>
        </p:nvPicPr>
        <p:blipFill>
          <a:blip r:embed="rId65" cstate="print"/>
          <a:srcRect/>
          <a:stretch>
            <a:fillRect/>
          </a:stretch>
        </p:blipFill>
        <p:spPr bwMode="auto">
          <a:xfrm>
            <a:off x="1258888" y="5229225"/>
            <a:ext cx="865187" cy="122396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70" name="Bouton d'action : Précédent 69">
            <a:hlinkClick r:id="rId66" action="ppaction://hlinksldjump" highlightClick="1"/>
          </p:cNvPr>
          <p:cNvSpPr/>
          <p:nvPr/>
        </p:nvSpPr>
        <p:spPr>
          <a:xfrm>
            <a:off x="8785225" y="6464300"/>
            <a:ext cx="358775" cy="352425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2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2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2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2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2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2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2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2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2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2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2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2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2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2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2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2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2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2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2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2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2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42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42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2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2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2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2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4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4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4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4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4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2" descr="http://www.gralon.net/articles/vignettes/thumb-le-metier-de-trader---presentation-et-formation-227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201613"/>
            <a:ext cx="9723438" cy="745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AutoShape 15" descr="image001"/>
          <p:cNvSpPr>
            <a:spLocks noChangeAspect="1" noChangeArrowheads="1"/>
          </p:cNvSpPr>
          <p:nvPr/>
        </p:nvSpPr>
        <p:spPr bwMode="auto">
          <a:xfrm>
            <a:off x="1852613" y="2081213"/>
            <a:ext cx="5440362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686096" name="Rectangle 16"/>
          <p:cNvSpPr>
            <a:spLocks noChangeArrowheads="1"/>
          </p:cNvSpPr>
          <p:nvPr/>
        </p:nvSpPr>
        <p:spPr bwMode="auto">
          <a:xfrm>
            <a:off x="179388" y="3500438"/>
            <a:ext cx="1655762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ACTIONS</a:t>
            </a:r>
          </a:p>
        </p:txBody>
      </p:sp>
      <p:sp>
        <p:nvSpPr>
          <p:cNvPr id="686097" name="Rectangle 17"/>
          <p:cNvSpPr>
            <a:spLocks noChangeArrowheads="1"/>
          </p:cNvSpPr>
          <p:nvPr/>
        </p:nvSpPr>
        <p:spPr bwMode="auto">
          <a:xfrm>
            <a:off x="2555875" y="6237288"/>
            <a:ext cx="1873250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OBLIGATIONS</a:t>
            </a:r>
          </a:p>
        </p:txBody>
      </p:sp>
      <p:sp>
        <p:nvSpPr>
          <p:cNvPr id="686098" name="Rectangle 18"/>
          <p:cNvSpPr>
            <a:spLocks noChangeArrowheads="1"/>
          </p:cNvSpPr>
          <p:nvPr/>
        </p:nvSpPr>
        <p:spPr bwMode="auto">
          <a:xfrm>
            <a:off x="323850" y="4221163"/>
            <a:ext cx="1439863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DEVISES</a:t>
            </a:r>
          </a:p>
        </p:txBody>
      </p:sp>
      <p:sp>
        <p:nvSpPr>
          <p:cNvPr id="686099" name="Rectangle 19"/>
          <p:cNvSpPr>
            <a:spLocks noChangeArrowheads="1"/>
          </p:cNvSpPr>
          <p:nvPr/>
        </p:nvSpPr>
        <p:spPr bwMode="auto">
          <a:xfrm>
            <a:off x="4932363" y="6237288"/>
            <a:ext cx="1800225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IMMOBILIERS</a:t>
            </a:r>
          </a:p>
        </p:txBody>
      </p:sp>
      <p:sp>
        <p:nvSpPr>
          <p:cNvPr id="686100" name="Rectangle 20"/>
          <p:cNvSpPr>
            <a:spLocks noChangeArrowheads="1"/>
          </p:cNvSpPr>
          <p:nvPr/>
        </p:nvSpPr>
        <p:spPr bwMode="auto">
          <a:xfrm>
            <a:off x="7451725" y="4292600"/>
            <a:ext cx="1512888" cy="433388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NON COTE</a:t>
            </a:r>
          </a:p>
        </p:txBody>
      </p:sp>
      <p:sp>
        <p:nvSpPr>
          <p:cNvPr id="686101" name="Rectangle 21"/>
          <p:cNvSpPr>
            <a:spLocks noChangeArrowheads="1"/>
          </p:cNvSpPr>
          <p:nvPr/>
        </p:nvSpPr>
        <p:spPr bwMode="auto">
          <a:xfrm>
            <a:off x="1116013" y="5589588"/>
            <a:ext cx="2087562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ŒUVRES D’ART</a:t>
            </a:r>
          </a:p>
        </p:txBody>
      </p:sp>
      <p:sp>
        <p:nvSpPr>
          <p:cNvPr id="686102" name="Rectangle 22"/>
          <p:cNvSpPr>
            <a:spLocks noChangeArrowheads="1"/>
          </p:cNvSpPr>
          <p:nvPr/>
        </p:nvSpPr>
        <p:spPr bwMode="auto">
          <a:xfrm>
            <a:off x="3492500" y="5589588"/>
            <a:ext cx="2160588" cy="430212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MATIERES 1ères</a:t>
            </a:r>
          </a:p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endParaRPr lang="fr-FR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endParaRPr lang="fr-FR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686103" name="Rectangle 23"/>
          <p:cNvSpPr>
            <a:spLocks noChangeArrowheads="1"/>
          </p:cNvSpPr>
          <p:nvPr/>
        </p:nvSpPr>
        <p:spPr bwMode="auto">
          <a:xfrm>
            <a:off x="7092950" y="6165850"/>
            <a:ext cx="1655763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MONETAIRE</a:t>
            </a:r>
          </a:p>
        </p:txBody>
      </p:sp>
      <p:sp>
        <p:nvSpPr>
          <p:cNvPr id="686104" name="Rectangle 24"/>
          <p:cNvSpPr>
            <a:spLocks noChangeArrowheads="1"/>
          </p:cNvSpPr>
          <p:nvPr/>
        </p:nvSpPr>
        <p:spPr bwMode="auto">
          <a:xfrm>
            <a:off x="179388" y="2852738"/>
            <a:ext cx="1476375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 M T N</a:t>
            </a:r>
          </a:p>
        </p:txBody>
      </p:sp>
      <p:sp>
        <p:nvSpPr>
          <p:cNvPr id="686105" name="Rectangle 25"/>
          <p:cNvSpPr>
            <a:spLocks noChangeArrowheads="1"/>
          </p:cNvSpPr>
          <p:nvPr/>
        </p:nvSpPr>
        <p:spPr bwMode="auto">
          <a:xfrm>
            <a:off x="7596188" y="3500438"/>
            <a:ext cx="1258887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  T  F</a:t>
            </a:r>
          </a:p>
        </p:txBody>
      </p:sp>
      <p:sp>
        <p:nvSpPr>
          <p:cNvPr id="686106" name="Rectangle 26"/>
          <p:cNvSpPr>
            <a:spLocks noChangeArrowheads="1"/>
          </p:cNvSpPr>
          <p:nvPr/>
        </p:nvSpPr>
        <p:spPr bwMode="auto">
          <a:xfrm>
            <a:off x="7524750" y="2852738"/>
            <a:ext cx="1439863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 C N</a:t>
            </a:r>
          </a:p>
        </p:txBody>
      </p:sp>
      <p:sp>
        <p:nvSpPr>
          <p:cNvPr id="686107" name="Rectangle 27"/>
          <p:cNvSpPr>
            <a:spLocks noChangeArrowheads="1"/>
          </p:cNvSpPr>
          <p:nvPr/>
        </p:nvSpPr>
        <p:spPr bwMode="auto">
          <a:xfrm>
            <a:off x="323850" y="4941888"/>
            <a:ext cx="1368425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€URO</a:t>
            </a:r>
          </a:p>
        </p:txBody>
      </p:sp>
      <p:sp>
        <p:nvSpPr>
          <p:cNvPr id="686108" name="Rectangle 28"/>
          <p:cNvSpPr>
            <a:spLocks noChangeArrowheads="1"/>
          </p:cNvSpPr>
          <p:nvPr/>
        </p:nvSpPr>
        <p:spPr bwMode="auto">
          <a:xfrm>
            <a:off x="6011863" y="5589588"/>
            <a:ext cx="1655762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TRACKERS </a:t>
            </a:r>
          </a:p>
        </p:txBody>
      </p:sp>
      <p:sp>
        <p:nvSpPr>
          <p:cNvPr id="686109" name="Rectangle 29"/>
          <p:cNvSpPr>
            <a:spLocks noChangeArrowheads="1"/>
          </p:cNvSpPr>
          <p:nvPr/>
        </p:nvSpPr>
        <p:spPr bwMode="auto">
          <a:xfrm>
            <a:off x="7488238" y="5013325"/>
            <a:ext cx="1476375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FUTURES</a:t>
            </a:r>
          </a:p>
        </p:txBody>
      </p:sp>
      <p:sp>
        <p:nvSpPr>
          <p:cNvPr id="686110" name="Rectangle 30"/>
          <p:cNvSpPr>
            <a:spLocks noChangeArrowheads="1"/>
          </p:cNvSpPr>
          <p:nvPr/>
        </p:nvSpPr>
        <p:spPr bwMode="auto">
          <a:xfrm>
            <a:off x="250825" y="6237288"/>
            <a:ext cx="1800225" cy="431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66CCFF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A32A0"/>
              </a:buClr>
              <a:buFont typeface="Wingdings" pitchFamily="2" charset="2"/>
              <a:buNone/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STRUCTURES</a:t>
            </a:r>
          </a:p>
        </p:txBody>
      </p:sp>
      <p:sp>
        <p:nvSpPr>
          <p:cNvPr id="30738" name="Rectangle 31"/>
          <p:cNvSpPr>
            <a:spLocks noChangeArrowheads="1"/>
          </p:cNvSpPr>
          <p:nvPr/>
        </p:nvSpPr>
        <p:spPr bwMode="auto">
          <a:xfrm>
            <a:off x="1857375" y="-15875"/>
            <a:ext cx="59737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5400">
                <a:latin typeface="Brush Script MT" pitchFamily="66" charset="0"/>
              </a:rPr>
              <a:t>Société de Gestion Dédiée</a:t>
            </a:r>
          </a:p>
        </p:txBody>
      </p:sp>
      <p:sp>
        <p:nvSpPr>
          <p:cNvPr id="686112" name="Rectangle 32"/>
          <p:cNvSpPr>
            <a:spLocks noChangeArrowheads="1"/>
          </p:cNvSpPr>
          <p:nvPr/>
        </p:nvSpPr>
        <p:spPr bwMode="auto">
          <a:xfrm>
            <a:off x="2225675" y="1062038"/>
            <a:ext cx="48831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CONSEILS ET ANALYSE DES MARCHES</a:t>
            </a:r>
          </a:p>
        </p:txBody>
      </p:sp>
      <p:sp>
        <p:nvSpPr>
          <p:cNvPr id="686113" name="Rectangle 33"/>
          <p:cNvSpPr>
            <a:spLocks noChangeArrowheads="1"/>
          </p:cNvSpPr>
          <p:nvPr/>
        </p:nvSpPr>
        <p:spPr bwMode="auto">
          <a:xfrm>
            <a:off x="2370138" y="2357438"/>
            <a:ext cx="42545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CREATION DE PRODUITS DEDIES</a:t>
            </a:r>
          </a:p>
        </p:txBody>
      </p:sp>
      <p:sp>
        <p:nvSpPr>
          <p:cNvPr id="686114" name="Rectangle 34"/>
          <p:cNvSpPr>
            <a:spLocks noChangeArrowheads="1"/>
          </p:cNvSpPr>
          <p:nvPr/>
        </p:nvSpPr>
        <p:spPr bwMode="auto">
          <a:xfrm>
            <a:off x="1722438" y="1493838"/>
            <a:ext cx="57388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ELABORATION DE STRATEGIES SUR MESURE</a:t>
            </a:r>
          </a:p>
        </p:txBody>
      </p:sp>
      <p:sp>
        <p:nvSpPr>
          <p:cNvPr id="686115" name="Rectangle 35"/>
          <p:cNvSpPr>
            <a:spLocks noChangeArrowheads="1"/>
          </p:cNvSpPr>
          <p:nvPr/>
        </p:nvSpPr>
        <p:spPr bwMode="auto">
          <a:xfrm>
            <a:off x="2225675" y="1925638"/>
            <a:ext cx="46466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GESTION DE TITRES SOUS MANDAT</a:t>
            </a:r>
          </a:p>
        </p:txBody>
      </p:sp>
      <p:pic>
        <p:nvPicPr>
          <p:cNvPr id="30743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775" y="1109663"/>
            <a:ext cx="1279525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4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7138" y="1036638"/>
            <a:ext cx="1335087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2"/>
          <p:cNvPicPr>
            <a:picLocks noChangeAspect="1" noChangeArrowheads="1"/>
          </p:cNvPicPr>
          <p:nvPr/>
        </p:nvPicPr>
        <p:blipFill>
          <a:blip r:embed="rId5" cstate="print"/>
          <a:srcRect l="11818" t="72455" r="63065" b="15715"/>
          <a:stretch>
            <a:fillRect/>
          </a:stretch>
        </p:blipFill>
        <p:spPr bwMode="auto">
          <a:xfrm>
            <a:off x="2324100" y="2992438"/>
            <a:ext cx="4497388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Bouton d'action : Précédent 26">
            <a:hlinkClick r:id="rId6" action="ppaction://hlinksldjump" highlightClick="1"/>
          </p:cNvPr>
          <p:cNvSpPr/>
          <p:nvPr/>
        </p:nvSpPr>
        <p:spPr>
          <a:xfrm>
            <a:off x="8785225" y="6464300"/>
            <a:ext cx="358775" cy="352425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86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86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86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86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686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86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86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86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86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86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68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68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686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686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686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686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686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686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686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686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686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686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686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686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686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686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686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686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686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686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96" grpId="0" animBg="1"/>
      <p:bldP spid="686097" grpId="0" animBg="1"/>
      <p:bldP spid="686098" grpId="0" animBg="1"/>
      <p:bldP spid="686099" grpId="0" animBg="1"/>
      <p:bldP spid="686100" grpId="0" animBg="1"/>
      <p:bldP spid="686101" grpId="0" animBg="1"/>
      <p:bldP spid="686102" grpId="0" animBg="1"/>
      <p:bldP spid="686103" grpId="0" animBg="1"/>
      <p:bldP spid="686104" grpId="0" animBg="1"/>
      <p:bldP spid="686105" grpId="0" animBg="1"/>
      <p:bldP spid="686106" grpId="0" animBg="1"/>
      <p:bldP spid="686107" grpId="0" animBg="1"/>
      <p:bldP spid="686108" grpId="0" animBg="1"/>
      <p:bldP spid="686109" grpId="0" animBg="1"/>
      <p:bldP spid="686110" grpId="0" animBg="1"/>
      <p:bldP spid="686112" grpId="0"/>
      <p:bldP spid="686113" grpId="0"/>
      <p:bldP spid="686114" grpId="0"/>
      <p:bldP spid="6861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8" descr="http://www.navi-mag.com/site_img/ARTICLES/large/maison-calculatrice-investissement-immobilier-defiscalisation-id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88" y="255588"/>
            <a:ext cx="8985250" cy="66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itr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fr-FR" sz="6600" smtClean="0">
                <a:latin typeface="Brush Script MT" pitchFamily="66" charset="0"/>
              </a:rPr>
              <a:t>Plate forme immobilière</a:t>
            </a:r>
          </a:p>
        </p:txBody>
      </p:sp>
      <p:pic>
        <p:nvPicPr>
          <p:cNvPr id="4" name="Picture 40"/>
          <p:cNvPicPr>
            <a:picLocks noChangeAspect="1" noChangeArrowheads="1"/>
          </p:cNvPicPr>
          <p:nvPr/>
        </p:nvPicPr>
        <p:blipFill>
          <a:blip r:embed="rId3" cstate="print"/>
          <a:srcRect l="11818" t="21642" r="68974" b="67528"/>
          <a:stretch>
            <a:fillRect/>
          </a:stretch>
        </p:blipFill>
        <p:spPr bwMode="auto">
          <a:xfrm>
            <a:off x="1979613" y="1949450"/>
            <a:ext cx="46482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1281113" y="3948113"/>
            <a:ext cx="6481762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3200" b="1">
                <a:latin typeface="Calibri" pitchFamily="34" charset="0"/>
              </a:rPr>
              <a:t>Sélection de promoteurs immobiliers</a:t>
            </a:r>
          </a:p>
          <a:p>
            <a:pPr>
              <a:lnSpc>
                <a:spcPct val="200000"/>
              </a:lnSpc>
            </a:pPr>
            <a:r>
              <a:rPr lang="fr-FR" sz="3200" b="1">
                <a:latin typeface="Calibri" pitchFamily="34" charset="0"/>
              </a:rPr>
              <a:t>Etude et Sélection de programmes</a:t>
            </a:r>
          </a:p>
          <a:p>
            <a:pPr>
              <a:lnSpc>
                <a:spcPct val="200000"/>
              </a:lnSpc>
            </a:pPr>
            <a:r>
              <a:rPr lang="fr-FR" sz="3200" b="1">
                <a:latin typeface="Calibri" pitchFamily="34" charset="0"/>
              </a:rPr>
              <a:t>Mise en place de financements</a:t>
            </a:r>
          </a:p>
        </p:txBody>
      </p:sp>
      <p:sp>
        <p:nvSpPr>
          <p:cNvPr id="7" name="Bouton d'action : Précédent 6">
            <a:hlinkClick r:id="rId4" action="ppaction://hlinksldjump" highlightClick="1"/>
          </p:cNvPr>
          <p:cNvSpPr/>
          <p:nvPr/>
        </p:nvSpPr>
        <p:spPr>
          <a:xfrm>
            <a:off x="8785225" y="6464300"/>
            <a:ext cx="358775" cy="352425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338" name="Picture 3" descr="308-322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100584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re 1"/>
          <p:cNvSpPr txBox="1">
            <a:spLocks/>
          </p:cNvSpPr>
          <p:nvPr/>
        </p:nvSpPr>
        <p:spPr bwMode="auto">
          <a:xfrm>
            <a:off x="762000" y="4365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5400">
                <a:solidFill>
                  <a:schemeClr val="bg1"/>
                </a:solidFill>
                <a:latin typeface="Brush Script MT" pitchFamily="66" charset="0"/>
              </a:rPr>
              <a:t>Votre partenaire en matière de  Gestion de patrimoine </a:t>
            </a:r>
            <a:br>
              <a:rPr lang="fr-FR" sz="5400">
                <a:solidFill>
                  <a:schemeClr val="bg1"/>
                </a:solidFill>
                <a:latin typeface="Brush Script MT" pitchFamily="66" charset="0"/>
              </a:rPr>
            </a:br>
            <a:r>
              <a:rPr lang="fr-FR" sz="5400">
                <a:solidFill>
                  <a:schemeClr val="bg1"/>
                </a:solidFill>
                <a:latin typeface="Brush Script MT" pitchFamily="66" charset="0"/>
              </a:rPr>
              <a:t>et de  Finance</a:t>
            </a:r>
          </a:p>
        </p:txBody>
      </p:sp>
      <p:pic>
        <p:nvPicPr>
          <p:cNvPr id="14340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85838" y="-5051425"/>
            <a:ext cx="21196301" cy="177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248775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0"/>
            <a:ext cx="8229600" cy="922338"/>
          </a:xfrm>
        </p:spPr>
        <p:txBody>
          <a:bodyPr/>
          <a:lstStyle/>
          <a:p>
            <a:pPr eaLnBrk="1" hangingPunct="1"/>
            <a:r>
              <a:rPr lang="fr-FR" sz="5400" b="1" smtClean="0">
                <a:latin typeface="Brush Script MT" pitchFamily="66" charset="0"/>
              </a:rPr>
              <a:t>Cession  Acquisition</a:t>
            </a:r>
          </a:p>
        </p:txBody>
      </p:sp>
      <p:sp>
        <p:nvSpPr>
          <p:cNvPr id="673797" name="Rectangle 5"/>
          <p:cNvSpPr>
            <a:spLocks noChangeArrowheads="1"/>
          </p:cNvSpPr>
          <p:nvPr/>
        </p:nvSpPr>
        <p:spPr bwMode="auto">
          <a:xfrm>
            <a:off x="2600325" y="4724400"/>
            <a:ext cx="32813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>
                <a:latin typeface="Calibri" pitchFamily="34" charset="0"/>
              </a:rPr>
              <a:t>Céder son entreprise</a:t>
            </a:r>
          </a:p>
        </p:txBody>
      </p:sp>
      <p:sp>
        <p:nvSpPr>
          <p:cNvPr id="673798" name="Rectangle 6"/>
          <p:cNvSpPr>
            <a:spLocks noChangeArrowheads="1"/>
          </p:cNvSpPr>
          <p:nvPr/>
        </p:nvSpPr>
        <p:spPr bwMode="auto">
          <a:xfrm>
            <a:off x="1231900" y="5227638"/>
            <a:ext cx="71183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>
                <a:latin typeface="Calibri" pitchFamily="34" charset="0"/>
              </a:rPr>
              <a:t>Organiser une opération de croissance externe</a:t>
            </a:r>
          </a:p>
        </p:txBody>
      </p:sp>
      <p:sp>
        <p:nvSpPr>
          <p:cNvPr id="673799" name="Rectangle 7"/>
          <p:cNvSpPr>
            <a:spLocks noChangeArrowheads="1"/>
          </p:cNvSpPr>
          <p:nvPr/>
        </p:nvSpPr>
        <p:spPr bwMode="auto">
          <a:xfrm>
            <a:off x="6350" y="5748338"/>
            <a:ext cx="8964613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>
                <a:latin typeface="Calibri" pitchFamily="34" charset="0"/>
              </a:rPr>
              <a:t>Devenir chef d’entreprise sans avoir les aléas de la création</a:t>
            </a:r>
          </a:p>
        </p:txBody>
      </p:sp>
      <p:pic>
        <p:nvPicPr>
          <p:cNvPr id="9" name="Picture 39"/>
          <p:cNvPicPr>
            <a:picLocks noChangeAspect="1" noChangeArrowheads="1"/>
          </p:cNvPicPr>
          <p:nvPr/>
        </p:nvPicPr>
        <p:blipFill>
          <a:blip r:embed="rId3" cstate="print"/>
          <a:srcRect l="11818" t="38377" r="60167" b="49792"/>
          <a:stretch>
            <a:fillRect/>
          </a:stretch>
        </p:blipFill>
        <p:spPr bwMode="auto">
          <a:xfrm>
            <a:off x="2382838" y="2457450"/>
            <a:ext cx="4378325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7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7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7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7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7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7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797" grpId="0"/>
      <p:bldP spid="673798" grpId="0"/>
      <p:bldP spid="67379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4" descr="http://www.didaxis.fr/blog/wp-content/uploads/2010/07/index-management-creation-entreprise-413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6900" y="-201613"/>
            <a:ext cx="10137775" cy="745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fr-FR" sz="5400" b="1" smtClean="0">
                <a:latin typeface="Brush Script MT" pitchFamily="66" charset="0"/>
              </a:rPr>
              <a:t>Cessions  Acquisitions</a:t>
            </a:r>
          </a:p>
        </p:txBody>
      </p:sp>
      <p:sp>
        <p:nvSpPr>
          <p:cNvPr id="674819" name="Rectangle 3"/>
          <p:cNvSpPr>
            <a:spLocks noChangeArrowheads="1"/>
          </p:cNvSpPr>
          <p:nvPr/>
        </p:nvSpPr>
        <p:spPr bwMode="auto">
          <a:xfrm>
            <a:off x="323850" y="6308725"/>
            <a:ext cx="8482013" cy="40005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Prévoir les dispositions post –cession: </a:t>
            </a:r>
            <a:r>
              <a:rPr lang="fr-FR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non-concurrence, non-réembauche.</a:t>
            </a:r>
          </a:p>
        </p:txBody>
      </p:sp>
      <p:sp>
        <p:nvSpPr>
          <p:cNvPr id="674820" name="Rectangle 4"/>
          <p:cNvSpPr>
            <a:spLocks noChangeArrowheads="1"/>
          </p:cNvSpPr>
          <p:nvPr/>
        </p:nvSpPr>
        <p:spPr bwMode="auto">
          <a:xfrm>
            <a:off x="323850" y="5589588"/>
            <a:ext cx="8496300" cy="40005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Définir les dispositions transitoires: </a:t>
            </a:r>
            <a:r>
              <a:rPr lang="fr-FR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protocole, transfert de propriété.</a:t>
            </a:r>
          </a:p>
        </p:txBody>
      </p:sp>
      <p:sp>
        <p:nvSpPr>
          <p:cNvPr id="674821" name="Rectangle 5"/>
          <p:cNvSpPr>
            <a:spLocks noChangeArrowheads="1"/>
          </p:cNvSpPr>
          <p:nvPr/>
        </p:nvSpPr>
        <p:spPr bwMode="auto">
          <a:xfrm>
            <a:off x="250825" y="4292600"/>
            <a:ext cx="8569325" cy="40005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Accompagner le chef d’entreprise: </a:t>
            </a:r>
            <a:r>
              <a:rPr lang="fr-FR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négociation, paiement, garanties.</a:t>
            </a:r>
          </a:p>
        </p:txBody>
      </p:sp>
      <p:sp>
        <p:nvSpPr>
          <p:cNvPr id="674822" name="Rectangle 6"/>
          <p:cNvSpPr>
            <a:spLocks noChangeArrowheads="1"/>
          </p:cNvSpPr>
          <p:nvPr/>
        </p:nvSpPr>
        <p:spPr bwMode="auto">
          <a:xfrm>
            <a:off x="250825" y="3500438"/>
            <a:ext cx="8569325" cy="40005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Intermédier auprès des contreparties en toute confidentialité</a:t>
            </a:r>
          </a:p>
        </p:txBody>
      </p:sp>
      <p:sp>
        <p:nvSpPr>
          <p:cNvPr id="674823" name="Rectangle 7"/>
          <p:cNvSpPr>
            <a:spLocks noChangeArrowheads="1"/>
          </p:cNvSpPr>
          <p:nvPr/>
        </p:nvSpPr>
        <p:spPr bwMode="auto">
          <a:xfrm>
            <a:off x="250825" y="2708275"/>
            <a:ext cx="8569325" cy="40005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Rechercher les contreparties intéressantes et intéressées</a:t>
            </a:r>
          </a:p>
        </p:txBody>
      </p:sp>
      <p:sp>
        <p:nvSpPr>
          <p:cNvPr id="674824" name="Rectangle 8"/>
          <p:cNvSpPr>
            <a:spLocks noChangeArrowheads="1"/>
          </p:cNvSpPr>
          <p:nvPr/>
        </p:nvSpPr>
        <p:spPr bwMode="auto">
          <a:xfrm>
            <a:off x="250825" y="1916113"/>
            <a:ext cx="8569325" cy="40005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Déterminer le prix </a:t>
            </a:r>
            <a:r>
              <a:rPr lang="fr-FR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par l’utilisation de méthodes d ’évaluation spécifiques</a:t>
            </a:r>
          </a:p>
        </p:txBody>
      </p:sp>
      <p:sp>
        <p:nvSpPr>
          <p:cNvPr id="674825" name="Rectangle 9"/>
          <p:cNvSpPr>
            <a:spLocks noChangeArrowheads="1"/>
          </p:cNvSpPr>
          <p:nvPr/>
        </p:nvSpPr>
        <p:spPr bwMode="auto">
          <a:xfrm>
            <a:off x="250825" y="1125538"/>
            <a:ext cx="8569325" cy="40005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Comprendre et soutenir votre projet de chef d’entreprise</a:t>
            </a:r>
          </a:p>
        </p:txBody>
      </p:sp>
      <p:sp>
        <p:nvSpPr>
          <p:cNvPr id="674826" name="Rectangle 10"/>
          <p:cNvSpPr>
            <a:spLocks noChangeArrowheads="1"/>
          </p:cNvSpPr>
          <p:nvPr/>
        </p:nvSpPr>
        <p:spPr bwMode="auto">
          <a:xfrm>
            <a:off x="250825" y="4941888"/>
            <a:ext cx="8569325" cy="40005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Rechercher  financement et levée de fonds.</a:t>
            </a:r>
          </a:p>
        </p:txBody>
      </p:sp>
      <p:sp>
        <p:nvSpPr>
          <p:cNvPr id="12" name="Bouton d'action : Précédent 11">
            <a:hlinkClick r:id="rId3" action="ppaction://hlinksldjump" highlightClick="1"/>
          </p:cNvPr>
          <p:cNvSpPr/>
          <p:nvPr/>
        </p:nvSpPr>
        <p:spPr>
          <a:xfrm>
            <a:off x="8785225" y="6464300"/>
            <a:ext cx="358775" cy="352425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7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7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7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7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19" grpId="0" animBg="1"/>
      <p:bldP spid="674820" grpId="0" animBg="1"/>
      <p:bldP spid="674821" grpId="0" animBg="1"/>
      <p:bldP spid="674822" grpId="0" animBg="1"/>
      <p:bldP spid="674823" grpId="0" animBg="1"/>
      <p:bldP spid="674824" grpId="0" animBg="1"/>
      <p:bldP spid="674825" grpId="0" animBg="1"/>
      <p:bldP spid="6748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8" descr="http://www.zoom-algerie.com/images/cfb-systeme-comptable-finacier-algeri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1613" y="-201613"/>
            <a:ext cx="9742488" cy="745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fr-FR" sz="6000" smtClean="0">
                <a:latin typeface="Brush Script MT" pitchFamily="66" charset="0"/>
              </a:rPr>
              <a:t>Expertise Comptable</a:t>
            </a:r>
          </a:p>
        </p:txBody>
      </p:sp>
      <p:pic>
        <p:nvPicPr>
          <p:cNvPr id="4" name="Picture 38"/>
          <p:cNvPicPr>
            <a:picLocks noChangeAspect="1" noChangeArrowheads="1"/>
          </p:cNvPicPr>
          <p:nvPr/>
        </p:nvPicPr>
        <p:blipFill>
          <a:blip r:embed="rId3" cstate="print"/>
          <a:srcRect l="11818" t="55721" r="64610" b="33449"/>
          <a:stretch>
            <a:fillRect/>
          </a:stretch>
        </p:blipFill>
        <p:spPr bwMode="auto">
          <a:xfrm>
            <a:off x="2051050" y="1530350"/>
            <a:ext cx="4306888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03350" y="4568825"/>
            <a:ext cx="6769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>
                <a:latin typeface="Calibri" pitchFamily="34" charset="0"/>
              </a:rPr>
              <a:t>Information comptable et financière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3850" y="3914775"/>
            <a:ext cx="94329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>
                <a:latin typeface="Calibri" pitchFamily="34" charset="0"/>
              </a:rPr>
              <a:t>Audit financier, analyse financière, valorisation </a:t>
            </a:r>
          </a:p>
        </p:txBody>
      </p:sp>
      <p:sp>
        <p:nvSpPr>
          <p:cNvPr id="9" name="Bouton d'action : Précédent 8">
            <a:hlinkClick r:id="rId4" action="ppaction://hlinksldjump" highlightClick="1"/>
          </p:cNvPr>
          <p:cNvSpPr/>
          <p:nvPr/>
        </p:nvSpPr>
        <p:spPr>
          <a:xfrm>
            <a:off x="8785225" y="6464300"/>
            <a:ext cx="358775" cy="352425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3"/>
          <p:cNvPicPr>
            <a:picLocks noChangeAspect="1" noChangeArrowheads="1"/>
          </p:cNvPicPr>
          <p:nvPr/>
        </p:nvPicPr>
        <p:blipFill>
          <a:blip r:embed="rId3" cstate="print"/>
          <a:srcRect l="11803" t="63989" r="57187" b="24202"/>
          <a:stretch>
            <a:fillRect/>
          </a:stretch>
        </p:blipFill>
        <p:spPr bwMode="auto">
          <a:xfrm>
            <a:off x="2355850" y="4740275"/>
            <a:ext cx="4360863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2"/>
          <p:cNvSpPr>
            <a:spLocks noChangeArrowheads="1"/>
          </p:cNvSpPr>
          <p:nvPr/>
        </p:nvSpPr>
        <p:spPr bwMode="auto">
          <a:xfrm>
            <a:off x="1843088" y="188913"/>
            <a:ext cx="60801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6600">
                <a:latin typeface="Brush Script MT" pitchFamily="66" charset="0"/>
              </a:rPr>
              <a:t>Institut de Formation</a:t>
            </a:r>
          </a:p>
        </p:txBody>
      </p:sp>
      <p:pic>
        <p:nvPicPr>
          <p:cNvPr id="675844" name="Picture 4" descr="1198-159-SuperSto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1325" y="0"/>
            <a:ext cx="3017838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45" name="Rectangle 5"/>
          <p:cNvSpPr>
            <a:spLocks noChangeArrowheads="1"/>
          </p:cNvSpPr>
          <p:nvPr/>
        </p:nvSpPr>
        <p:spPr bwMode="auto">
          <a:xfrm>
            <a:off x="6164263" y="3649663"/>
            <a:ext cx="2808287" cy="977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3200">
                <a:latin typeface="Brush Script MT" pitchFamily="66" charset="0"/>
              </a:rPr>
              <a:t>Prise de parole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3200">
                <a:latin typeface="Brush Script MT" pitchFamily="66" charset="0"/>
              </a:rPr>
              <a:t> en public</a:t>
            </a:r>
          </a:p>
        </p:txBody>
      </p:sp>
      <p:graphicFrame>
        <p:nvGraphicFramePr>
          <p:cNvPr id="675846" name="Object 13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4763"/>
          <a:ext cx="2987675" cy="2233612"/>
        </p:xfrm>
        <a:graphic>
          <a:graphicData uri="http://schemas.openxmlformats.org/presentationml/2006/ole">
            <p:oleObj spid="_x0000_s1037" name="Photo Editor Photo" r:id="rId5" imgW="2847619" imgH="1676634" progId="">
              <p:embed/>
            </p:oleObj>
          </a:graphicData>
        </a:graphic>
      </p:graphicFrame>
      <p:pic>
        <p:nvPicPr>
          <p:cNvPr id="675847" name="Picture 7" descr="05GPC04_01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350" y="4614863"/>
            <a:ext cx="31035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48" name="Rectangle 8"/>
          <p:cNvSpPr>
            <a:spLocks noChangeArrowheads="1"/>
          </p:cNvSpPr>
          <p:nvPr/>
        </p:nvSpPr>
        <p:spPr bwMode="auto">
          <a:xfrm>
            <a:off x="6156325" y="2217738"/>
            <a:ext cx="2808288" cy="9794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3200">
                <a:latin typeface="Brush Script MT" pitchFamily="66" charset="0"/>
              </a:rPr>
              <a:t>Performance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3200">
                <a:latin typeface="Brush Script MT" pitchFamily="66" charset="0"/>
              </a:rPr>
              <a:t> individuelle</a:t>
            </a:r>
          </a:p>
        </p:txBody>
      </p:sp>
      <p:pic>
        <p:nvPicPr>
          <p:cNvPr id="67585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4513" y="4578350"/>
            <a:ext cx="30416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5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6950" y="4578350"/>
            <a:ext cx="3073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52" name="Rectangle 12"/>
          <p:cNvSpPr>
            <a:spLocks noChangeArrowheads="1"/>
          </p:cNvSpPr>
          <p:nvPr/>
        </p:nvSpPr>
        <p:spPr bwMode="auto">
          <a:xfrm>
            <a:off x="3203575" y="2201863"/>
            <a:ext cx="2808288" cy="904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3200">
                <a:latin typeface="Brush Script MT" pitchFamily="66" charset="0"/>
              </a:rPr>
              <a:t>Recrutement et intégration</a:t>
            </a:r>
          </a:p>
        </p:txBody>
      </p:sp>
      <p:sp>
        <p:nvSpPr>
          <p:cNvPr id="675853" name="Rectangle 13"/>
          <p:cNvSpPr>
            <a:spLocks noChangeArrowheads="1"/>
          </p:cNvSpPr>
          <p:nvPr/>
        </p:nvSpPr>
        <p:spPr bwMode="auto">
          <a:xfrm>
            <a:off x="3159125" y="3621088"/>
            <a:ext cx="2808288" cy="977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3200">
                <a:latin typeface="Brush Script MT" pitchFamily="66" charset="0"/>
              </a:rPr>
              <a:t> Conduite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3200">
                <a:latin typeface="Brush Script MT" pitchFamily="66" charset="0"/>
              </a:rPr>
              <a:t>du changement</a:t>
            </a:r>
          </a:p>
        </p:txBody>
      </p:sp>
      <p:sp>
        <p:nvSpPr>
          <p:cNvPr id="675854" name="Rectangle 14"/>
          <p:cNvSpPr>
            <a:spLocks noChangeArrowheads="1"/>
          </p:cNvSpPr>
          <p:nvPr/>
        </p:nvSpPr>
        <p:spPr bwMode="auto">
          <a:xfrm>
            <a:off x="179388" y="2217738"/>
            <a:ext cx="2808287" cy="9794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3200">
                <a:latin typeface="Brush Script MT" pitchFamily="66" charset="0"/>
              </a:rPr>
              <a:t>Efficience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3200">
                <a:latin typeface="Brush Script MT" pitchFamily="66" charset="0"/>
              </a:rPr>
              <a:t>commerciale</a:t>
            </a:r>
          </a:p>
        </p:txBody>
      </p:sp>
      <p:sp>
        <p:nvSpPr>
          <p:cNvPr id="675855" name="Rectangle 15"/>
          <p:cNvSpPr>
            <a:spLocks noChangeArrowheads="1"/>
          </p:cNvSpPr>
          <p:nvPr/>
        </p:nvSpPr>
        <p:spPr bwMode="auto">
          <a:xfrm>
            <a:off x="109538" y="3602038"/>
            <a:ext cx="2806700" cy="9794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3200">
                <a:latin typeface="Brush Script MT" pitchFamily="66" charset="0"/>
              </a:rPr>
              <a:t>Entrainement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3200">
                <a:latin typeface="Brush Script MT" pitchFamily="66" charset="0"/>
              </a:rPr>
              <a:t>au management</a:t>
            </a:r>
          </a:p>
        </p:txBody>
      </p:sp>
      <p:pic>
        <p:nvPicPr>
          <p:cNvPr id="13335" name="Picture 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86463" y="-6350"/>
            <a:ext cx="3163887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67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7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7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67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67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67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7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67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7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67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67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45" grpId="0"/>
      <p:bldP spid="675848" grpId="0"/>
      <p:bldP spid="675852" grpId="0"/>
      <p:bldP spid="675853" grpId="0"/>
      <p:bldP spid="675854" grpId="0"/>
      <p:bldP spid="6758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0" descr="http://www.gerer-la-formation.fr/wp-content/uploads/2009/09/reforme-formation-adopt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1613" y="-201613"/>
            <a:ext cx="9742488" cy="745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6866" name="AutoShape 2"/>
          <p:cNvSpPr>
            <a:spLocks noChangeArrowheads="1"/>
          </p:cNvSpPr>
          <p:nvPr/>
        </p:nvSpPr>
        <p:spPr bwMode="auto">
          <a:xfrm>
            <a:off x="179388" y="2852738"/>
            <a:ext cx="1081087" cy="1368425"/>
          </a:xfrm>
          <a:prstGeom prst="can">
            <a:avLst>
              <a:gd name="adj" fmla="val 31645"/>
            </a:avLst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Situation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Présente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76867" name="AutoShape 3"/>
          <p:cNvSpPr>
            <a:spLocks noChangeArrowheads="1"/>
          </p:cNvSpPr>
          <p:nvPr/>
        </p:nvSpPr>
        <p:spPr bwMode="auto">
          <a:xfrm>
            <a:off x="7380288" y="2492375"/>
            <a:ext cx="1441450" cy="1728788"/>
          </a:xfrm>
          <a:prstGeom prst="can">
            <a:avLst>
              <a:gd name="adj" fmla="val 29983"/>
            </a:avLst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Situation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Désirée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76868" name="AutoShape 4"/>
          <p:cNvSpPr>
            <a:spLocks noChangeArrowheads="1"/>
          </p:cNvSpPr>
          <p:nvPr/>
        </p:nvSpPr>
        <p:spPr bwMode="auto">
          <a:xfrm rot="-1671922">
            <a:off x="1331913" y="2133600"/>
            <a:ext cx="1728787" cy="576263"/>
          </a:xfrm>
          <a:prstGeom prst="rightArrow">
            <a:avLst>
              <a:gd name="adj1" fmla="val 50000"/>
              <a:gd name="adj2" fmla="val 75000"/>
            </a:avLst>
          </a:prstGeom>
          <a:gradFill rotWithShape="1">
            <a:gsLst>
              <a:gs pos="0">
                <a:schemeClr val="accent1"/>
              </a:gs>
              <a:gs pos="50000">
                <a:srgbClr val="000066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Rupture</a:t>
            </a:r>
          </a:p>
        </p:txBody>
      </p:sp>
      <p:sp>
        <p:nvSpPr>
          <p:cNvPr id="676869" name="AutoShape 5"/>
          <p:cNvSpPr>
            <a:spLocks noChangeArrowheads="1"/>
          </p:cNvSpPr>
          <p:nvPr/>
        </p:nvSpPr>
        <p:spPr bwMode="auto">
          <a:xfrm>
            <a:off x="3276600" y="1557338"/>
            <a:ext cx="1944688" cy="576262"/>
          </a:xfrm>
          <a:prstGeom prst="rightArrow">
            <a:avLst>
              <a:gd name="adj1" fmla="val 50000"/>
              <a:gd name="adj2" fmla="val 84366"/>
            </a:avLst>
          </a:prstGeom>
          <a:gradFill rotWithShape="1">
            <a:gsLst>
              <a:gs pos="0">
                <a:schemeClr val="accent1"/>
              </a:gs>
              <a:gs pos="50000">
                <a:srgbClr val="000066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Evolutions </a:t>
            </a:r>
          </a:p>
        </p:txBody>
      </p:sp>
      <p:sp>
        <p:nvSpPr>
          <p:cNvPr id="676870" name="AutoShape 6"/>
          <p:cNvSpPr>
            <a:spLocks noChangeArrowheads="1"/>
          </p:cNvSpPr>
          <p:nvPr/>
        </p:nvSpPr>
        <p:spPr bwMode="auto">
          <a:xfrm rot="1204023">
            <a:off x="5435600" y="2060575"/>
            <a:ext cx="1728788" cy="576263"/>
          </a:xfrm>
          <a:prstGeom prst="rightArrow">
            <a:avLst>
              <a:gd name="adj1" fmla="val 50000"/>
              <a:gd name="adj2" fmla="val 75000"/>
            </a:avLst>
          </a:prstGeom>
          <a:gradFill rotWithShape="1">
            <a:gsLst>
              <a:gs pos="0">
                <a:schemeClr val="accent1"/>
              </a:gs>
              <a:gs pos="50000">
                <a:srgbClr val="000066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Actions</a:t>
            </a:r>
          </a:p>
        </p:txBody>
      </p:sp>
      <p:sp>
        <p:nvSpPr>
          <p:cNvPr id="676871" name="AutoShape 7"/>
          <p:cNvSpPr>
            <a:spLocks noChangeArrowheads="1"/>
          </p:cNvSpPr>
          <p:nvPr/>
        </p:nvSpPr>
        <p:spPr bwMode="auto">
          <a:xfrm rot="1670956">
            <a:off x="1258888" y="4292600"/>
            <a:ext cx="1728787" cy="576263"/>
          </a:xfrm>
          <a:prstGeom prst="rightArrow">
            <a:avLst>
              <a:gd name="adj1" fmla="val 50000"/>
              <a:gd name="adj2" fmla="val 75000"/>
            </a:avLst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rgbClr val="000066"/>
                </a:solidFill>
                <a:latin typeface="+mn-lt"/>
              </a:rPr>
              <a:t>Analyse</a:t>
            </a:r>
          </a:p>
        </p:txBody>
      </p:sp>
      <p:sp>
        <p:nvSpPr>
          <p:cNvPr id="676872" name="AutoShape 8"/>
          <p:cNvSpPr>
            <a:spLocks noChangeArrowheads="1"/>
          </p:cNvSpPr>
          <p:nvPr/>
        </p:nvSpPr>
        <p:spPr bwMode="auto">
          <a:xfrm>
            <a:off x="3059113" y="4724400"/>
            <a:ext cx="2232025" cy="576263"/>
          </a:xfrm>
          <a:prstGeom prst="rightArrow">
            <a:avLst>
              <a:gd name="adj1" fmla="val 50000"/>
              <a:gd name="adj2" fmla="val 96832"/>
            </a:avLst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>
                <a:solidFill>
                  <a:srgbClr val="000066"/>
                </a:solidFill>
                <a:latin typeface="+mn-lt"/>
              </a:rPr>
              <a:t>Conceptualisation</a:t>
            </a:r>
          </a:p>
        </p:txBody>
      </p:sp>
      <p:sp>
        <p:nvSpPr>
          <p:cNvPr id="676873" name="AutoShape 9"/>
          <p:cNvSpPr>
            <a:spLocks noChangeArrowheads="1"/>
          </p:cNvSpPr>
          <p:nvPr/>
        </p:nvSpPr>
        <p:spPr bwMode="auto">
          <a:xfrm rot="-1464106">
            <a:off x="5292725" y="4221163"/>
            <a:ext cx="2016125" cy="576262"/>
          </a:xfrm>
          <a:prstGeom prst="rightArrow">
            <a:avLst>
              <a:gd name="adj1" fmla="val 50000"/>
              <a:gd name="adj2" fmla="val 87466"/>
            </a:avLst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>
                <a:solidFill>
                  <a:srgbClr val="000066"/>
                </a:solidFill>
                <a:latin typeface="+mn-lt"/>
              </a:rPr>
              <a:t>Mise en Œuvre</a:t>
            </a:r>
          </a:p>
        </p:txBody>
      </p:sp>
      <p:sp>
        <p:nvSpPr>
          <p:cNvPr id="676874" name="Rectangle 10"/>
          <p:cNvSpPr>
            <a:spLocks noChangeArrowheads="1"/>
          </p:cNvSpPr>
          <p:nvPr/>
        </p:nvSpPr>
        <p:spPr bwMode="auto">
          <a:xfrm>
            <a:off x="2627313" y="6453188"/>
            <a:ext cx="266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latin typeface="Calibri" pitchFamily="34" charset="0"/>
              </a:rPr>
              <a:t>Aspects Techniques</a:t>
            </a:r>
          </a:p>
        </p:txBody>
      </p:sp>
      <p:sp>
        <p:nvSpPr>
          <p:cNvPr id="676875" name="Rectangle 11"/>
          <p:cNvSpPr>
            <a:spLocks noChangeArrowheads="1"/>
          </p:cNvSpPr>
          <p:nvPr/>
        </p:nvSpPr>
        <p:spPr bwMode="auto">
          <a:xfrm>
            <a:off x="2987675" y="0"/>
            <a:ext cx="2368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latin typeface="Calibri" pitchFamily="34" charset="0"/>
              </a:rPr>
              <a:t>Aspects Humains</a:t>
            </a:r>
          </a:p>
        </p:txBody>
      </p:sp>
      <p:sp>
        <p:nvSpPr>
          <p:cNvPr id="676876" name="Oval 12"/>
          <p:cNvSpPr>
            <a:spLocks noChangeArrowheads="1"/>
          </p:cNvSpPr>
          <p:nvPr/>
        </p:nvSpPr>
        <p:spPr bwMode="auto">
          <a:xfrm>
            <a:off x="611188" y="1341438"/>
            <a:ext cx="1368425" cy="12255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Communication</a:t>
            </a:r>
          </a:p>
        </p:txBody>
      </p:sp>
      <p:sp>
        <p:nvSpPr>
          <p:cNvPr id="676877" name="Oval 13"/>
          <p:cNvSpPr>
            <a:spLocks noChangeArrowheads="1"/>
          </p:cNvSpPr>
          <p:nvPr/>
        </p:nvSpPr>
        <p:spPr bwMode="auto">
          <a:xfrm>
            <a:off x="5076825" y="620713"/>
            <a:ext cx="1368425" cy="12255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Opérationnel</a:t>
            </a:r>
          </a:p>
        </p:txBody>
      </p:sp>
      <p:sp>
        <p:nvSpPr>
          <p:cNvPr id="676878" name="Oval 14"/>
          <p:cNvSpPr>
            <a:spLocks noChangeArrowheads="1"/>
          </p:cNvSpPr>
          <p:nvPr/>
        </p:nvSpPr>
        <p:spPr bwMode="auto">
          <a:xfrm>
            <a:off x="5940425" y="4868863"/>
            <a:ext cx="1368425" cy="12255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>
                <a:solidFill>
                  <a:srgbClr val="000066"/>
                </a:solidFill>
                <a:latin typeface="+mn-lt"/>
              </a:rPr>
              <a:t>Team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>
                <a:solidFill>
                  <a:srgbClr val="000066"/>
                </a:solidFill>
                <a:latin typeface="+mn-lt"/>
              </a:rPr>
              <a:t>Building</a:t>
            </a:r>
          </a:p>
        </p:txBody>
      </p:sp>
      <p:sp>
        <p:nvSpPr>
          <p:cNvPr id="676879" name="Oval 15"/>
          <p:cNvSpPr>
            <a:spLocks noChangeArrowheads="1"/>
          </p:cNvSpPr>
          <p:nvPr/>
        </p:nvSpPr>
        <p:spPr bwMode="auto">
          <a:xfrm>
            <a:off x="3419475" y="404813"/>
            <a:ext cx="1439863" cy="12255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Management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Comportemental</a:t>
            </a:r>
          </a:p>
        </p:txBody>
      </p:sp>
      <p:sp>
        <p:nvSpPr>
          <p:cNvPr id="676880" name="Oval 16"/>
          <p:cNvSpPr>
            <a:spLocks noChangeArrowheads="1"/>
          </p:cNvSpPr>
          <p:nvPr/>
        </p:nvSpPr>
        <p:spPr bwMode="auto">
          <a:xfrm>
            <a:off x="1979613" y="620713"/>
            <a:ext cx="1368425" cy="12255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Gestion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des conflits</a:t>
            </a:r>
          </a:p>
        </p:txBody>
      </p:sp>
      <p:sp>
        <p:nvSpPr>
          <p:cNvPr id="676881" name="Oval 17"/>
          <p:cNvSpPr>
            <a:spLocks noChangeArrowheads="1"/>
          </p:cNvSpPr>
          <p:nvPr/>
        </p:nvSpPr>
        <p:spPr bwMode="auto">
          <a:xfrm>
            <a:off x="6588125" y="1052513"/>
            <a:ext cx="1368425" cy="12255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Contrôles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Reporting</a:t>
            </a:r>
          </a:p>
        </p:txBody>
      </p:sp>
      <p:sp>
        <p:nvSpPr>
          <p:cNvPr id="676882" name="Oval 18"/>
          <p:cNvSpPr>
            <a:spLocks noChangeArrowheads="1"/>
          </p:cNvSpPr>
          <p:nvPr/>
        </p:nvSpPr>
        <p:spPr bwMode="auto">
          <a:xfrm>
            <a:off x="3348038" y="5300663"/>
            <a:ext cx="1368425" cy="12255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>
                <a:solidFill>
                  <a:srgbClr val="000066"/>
                </a:solidFill>
                <a:latin typeface="+mn-lt"/>
              </a:rPr>
              <a:t>Réflexions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>
                <a:solidFill>
                  <a:srgbClr val="000066"/>
                </a:solidFill>
                <a:latin typeface="+mn-lt"/>
              </a:rPr>
              <a:t>cerveau total</a:t>
            </a:r>
          </a:p>
        </p:txBody>
      </p:sp>
      <p:sp>
        <p:nvSpPr>
          <p:cNvPr id="676883" name="Oval 19"/>
          <p:cNvSpPr>
            <a:spLocks noChangeArrowheads="1"/>
          </p:cNvSpPr>
          <p:nvPr/>
        </p:nvSpPr>
        <p:spPr bwMode="auto">
          <a:xfrm>
            <a:off x="755650" y="4797425"/>
            <a:ext cx="1368425" cy="12255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50000">
                <a:schemeClr val="accent1"/>
              </a:gs>
              <a:gs pos="100000">
                <a:srgbClr val="0000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>
                <a:solidFill>
                  <a:srgbClr val="000066"/>
                </a:solidFill>
                <a:latin typeface="+mn-lt"/>
              </a:rPr>
              <a:t>Outils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>
                <a:solidFill>
                  <a:srgbClr val="000066"/>
                </a:solidFill>
                <a:latin typeface="+mn-lt"/>
              </a:rPr>
              <a:t>analyse</a:t>
            </a: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1336675" y="3021013"/>
            <a:ext cx="57959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800">
                <a:latin typeface="Brush Script MT" pitchFamily="66" charset="0"/>
              </a:rPr>
              <a:t>La conduite du changement</a:t>
            </a:r>
          </a:p>
        </p:txBody>
      </p:sp>
      <p:sp>
        <p:nvSpPr>
          <p:cNvPr id="23" name="Bouton d'action : Précédent 22">
            <a:hlinkClick r:id="rId3" action="ppaction://hlinksldjump" highlightClick="1"/>
          </p:cNvPr>
          <p:cNvSpPr/>
          <p:nvPr/>
        </p:nvSpPr>
        <p:spPr>
          <a:xfrm>
            <a:off x="8785225" y="6464300"/>
            <a:ext cx="358775" cy="352425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7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7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7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7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76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768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76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76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768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768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7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7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76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768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76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76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76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768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6768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768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76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76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67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676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6768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7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7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67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676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768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676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676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67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6768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6768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676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676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6" grpId="0" animBg="1"/>
      <p:bldP spid="676867" grpId="0" animBg="1"/>
      <p:bldP spid="676868" grpId="0" animBg="1"/>
      <p:bldP spid="676869" grpId="0" animBg="1"/>
      <p:bldP spid="676870" grpId="0" animBg="1"/>
      <p:bldP spid="676871" grpId="0" animBg="1"/>
      <p:bldP spid="676872" grpId="0" animBg="1"/>
      <p:bldP spid="676873" grpId="0" animBg="1"/>
      <p:bldP spid="676874" grpId="0"/>
      <p:bldP spid="676875" grpId="0"/>
      <p:bldP spid="676876" grpId="0" animBg="1"/>
      <p:bldP spid="676877" grpId="0" animBg="1"/>
      <p:bldP spid="676878" grpId="0" animBg="1"/>
      <p:bldP spid="676879" grpId="0" animBg="1"/>
      <p:bldP spid="676880" grpId="0" animBg="1"/>
      <p:bldP spid="676881" grpId="0" animBg="1"/>
      <p:bldP spid="676882" grpId="0" animBg="1"/>
      <p:bldP spid="67688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6" descr="http://www.frenkel.be/Centre%20appel%20narb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1613" y="-201613"/>
            <a:ext cx="9736138" cy="745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2438" y="4724400"/>
            <a:ext cx="8229600" cy="1143000"/>
          </a:xfrm>
        </p:spPr>
        <p:txBody>
          <a:bodyPr/>
          <a:lstStyle/>
          <a:p>
            <a:pPr eaLnBrk="1" hangingPunct="1"/>
            <a:r>
              <a:rPr lang="fr-FR" sz="5400" b="1" smtClean="0">
                <a:latin typeface="Brush Script MT" pitchFamily="66" charset="0"/>
              </a:rPr>
              <a:t>Prise de rendez-vous qualifiés</a:t>
            </a:r>
          </a:p>
        </p:txBody>
      </p:sp>
      <p:pic>
        <p:nvPicPr>
          <p:cNvPr id="4" name="Picture 41"/>
          <p:cNvPicPr>
            <a:picLocks noChangeAspect="1" noChangeArrowheads="1"/>
          </p:cNvPicPr>
          <p:nvPr/>
        </p:nvPicPr>
        <p:blipFill>
          <a:blip r:embed="rId3" cstate="print"/>
          <a:srcRect l="12535" t="81702" r="57187" b="7802"/>
          <a:stretch>
            <a:fillRect/>
          </a:stretch>
        </p:blipFill>
        <p:spPr bwMode="auto">
          <a:xfrm>
            <a:off x="2330450" y="620713"/>
            <a:ext cx="447516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outon d'action : Précédent 5">
            <a:hlinkClick r:id="rId4" action="ppaction://hlinksldjump" highlightClick="1"/>
          </p:cNvPr>
          <p:cNvSpPr/>
          <p:nvPr/>
        </p:nvSpPr>
        <p:spPr>
          <a:xfrm>
            <a:off x="8785225" y="6464300"/>
            <a:ext cx="358775" cy="352425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2" descr="http://www.update.lu/starnet/media/images/principe_accompagne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8150" y="1249363"/>
            <a:ext cx="959485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8888" y="3995738"/>
            <a:ext cx="828198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fr-FR" sz="4800">
                <a:latin typeface="Brush Script MT" pitchFamily="66" charset="0"/>
              </a:rPr>
              <a:t>Mise en relation, </a:t>
            </a:r>
          </a:p>
          <a:p>
            <a:pPr>
              <a:lnSpc>
                <a:spcPct val="200000"/>
              </a:lnSpc>
            </a:pPr>
            <a:r>
              <a:rPr lang="fr-FR" sz="4800">
                <a:latin typeface="Brush Script MT" pitchFamily="66" charset="0"/>
              </a:rPr>
              <a:t>Interconnexions  marchés</a:t>
            </a:r>
          </a:p>
        </p:txBody>
      </p:sp>
      <p:sp>
        <p:nvSpPr>
          <p:cNvPr id="39939" name="Rectangle à coins arrondis 4"/>
          <p:cNvSpPr>
            <a:spLocks noChangeArrowheads="1"/>
          </p:cNvSpPr>
          <p:nvPr/>
        </p:nvSpPr>
        <p:spPr bwMode="auto">
          <a:xfrm>
            <a:off x="971550" y="260350"/>
            <a:ext cx="7345363" cy="1081088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Club d’affaires</a:t>
            </a:r>
          </a:p>
          <a:p>
            <a:pPr algn="ctr"/>
            <a:r>
              <a:rPr lang="fr-FR" sz="3200" b="1">
                <a:latin typeface="Calibri" pitchFamily="34" charset="0"/>
              </a:rPr>
              <a:t>Sourcing , échanges commerciaux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8" descr="http://www.hager.fr/images/_RSS/dispositif-zero-char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412288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7088" y="1412875"/>
            <a:ext cx="74898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600">
                <a:latin typeface="Brush Script MT" pitchFamily="66" charset="0"/>
              </a:rPr>
              <a:t>Financements publics, Financements privés</a:t>
            </a:r>
          </a:p>
          <a:p>
            <a:r>
              <a:rPr lang="fr-FR" sz="3600">
                <a:latin typeface="Brush Script MT" pitchFamily="66" charset="0"/>
              </a:rPr>
              <a:t>Collectivités locales &amp; régionales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750" y="3213100"/>
            <a:ext cx="8856663" cy="32924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600" dirty="0">
                <a:latin typeface="Brush Script MT" pitchFamily="66" charset="0"/>
              </a:rPr>
              <a:t>Identifications des aides,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600" dirty="0">
                <a:latin typeface="Brush Script MT" pitchFamily="66" charset="0"/>
              </a:rPr>
              <a:t>Montage et suivi des dossiers,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600" dirty="0">
                <a:latin typeface="Brush Script MT" pitchFamily="66" charset="0"/>
              </a:rPr>
              <a:t>Fiscalité de la recherche,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600" dirty="0">
                <a:latin typeface="Brush Script MT" pitchFamily="66" charset="0"/>
              </a:rPr>
              <a:t>Projets européens,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3600" dirty="0">
                <a:latin typeface="Brush Script MT" pitchFamily="66" charset="0"/>
              </a:rPr>
              <a:t>Business plan,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i="1" dirty="0">
                <a:latin typeface="Brush Script MT" pitchFamily="66" charset="0"/>
              </a:rPr>
              <a:t>(business </a:t>
            </a:r>
            <a:r>
              <a:rPr lang="fr-FR" i="1" dirty="0" err="1">
                <a:latin typeface="Brush Script MT" pitchFamily="66" charset="0"/>
              </a:rPr>
              <a:t>Angels</a:t>
            </a:r>
            <a:r>
              <a:rPr lang="fr-FR" i="1" dirty="0">
                <a:latin typeface="Brush Script MT" pitchFamily="66" charset="0"/>
              </a:rPr>
              <a:t>, fonds d'investissements, FCPI, Capital Risque) </a:t>
            </a:r>
          </a:p>
        </p:txBody>
      </p:sp>
      <p:sp>
        <p:nvSpPr>
          <p:cNvPr id="40964" name="Rectangle à coins arrondis 7"/>
          <p:cNvSpPr>
            <a:spLocks noChangeArrowheads="1"/>
          </p:cNvSpPr>
          <p:nvPr/>
        </p:nvSpPr>
        <p:spPr bwMode="auto">
          <a:xfrm>
            <a:off x="698500" y="188913"/>
            <a:ext cx="7848600" cy="1011237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Recherche de crédit d’impôt, primes, aides</a:t>
            </a:r>
          </a:p>
          <a:p>
            <a:pPr algn="ctr"/>
            <a:r>
              <a:rPr lang="fr-FR" sz="3200" b="1">
                <a:latin typeface="Calibri" pitchFamily="34" charset="0"/>
              </a:rPr>
              <a:t>Subventions, exonérations, allègements.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4" descr="http://synchronism.files.wordpress.com/2009/11/cloud-computing.jpg?w=250&amp;h=1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-6350"/>
            <a:ext cx="9163050" cy="69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32138" y="5857875"/>
            <a:ext cx="43513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400">
                <a:latin typeface="Brush Script MT" pitchFamily="66" charset="0"/>
              </a:rPr>
              <a:t>Audit et préconisation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30463" y="2636838"/>
            <a:ext cx="4572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Téléphonie,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Fluide,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Flotte,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Fournitures </a:t>
            </a:r>
          </a:p>
        </p:txBody>
      </p:sp>
      <p:sp>
        <p:nvSpPr>
          <p:cNvPr id="41988" name="Rectangle à coins arrondis 5"/>
          <p:cNvSpPr>
            <a:spLocks noChangeArrowheads="1"/>
          </p:cNvSpPr>
          <p:nvPr/>
        </p:nvSpPr>
        <p:spPr bwMode="auto">
          <a:xfrm>
            <a:off x="755650" y="188913"/>
            <a:ext cx="7920038" cy="936625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Economies des coûts de fonctionnement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8538" y="1628775"/>
            <a:ext cx="55435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400">
                <a:solidFill>
                  <a:srgbClr val="000000"/>
                </a:solidFill>
                <a:latin typeface="Brush Script MT" pitchFamily="66" charset="0"/>
              </a:rPr>
              <a:t>Optimisation des charges : </a:t>
            </a:r>
            <a:endParaRPr lang="fr-FR" sz="4400">
              <a:latin typeface="Brush Script MT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http://www.leparisien.fr/images/2010/08/30/1048189_photo-1283158785562-2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8175" y="1844675"/>
            <a:ext cx="45720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Imposition,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T VA,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Taxes locales,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Charges sociales,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Accident du Travail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85850" y="5732463"/>
            <a:ext cx="71294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400">
                <a:latin typeface="Brush Script MT" pitchFamily="66" charset="0"/>
              </a:rPr>
              <a:t>Diagnostic gratuit et préconisations </a:t>
            </a:r>
          </a:p>
        </p:txBody>
      </p:sp>
      <p:sp>
        <p:nvSpPr>
          <p:cNvPr id="43012" name="Rectangle à coins arrondis 5"/>
          <p:cNvSpPr>
            <a:spLocks noChangeArrowheads="1"/>
          </p:cNvSpPr>
          <p:nvPr/>
        </p:nvSpPr>
        <p:spPr bwMode="auto">
          <a:xfrm>
            <a:off x="768350" y="115888"/>
            <a:ext cx="7764463" cy="1081087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Economies de charges</a:t>
            </a:r>
          </a:p>
          <a:p>
            <a:pPr algn="ctr"/>
            <a:r>
              <a:rPr lang="fr-FR" sz="3200" b="1">
                <a:latin typeface="Calibri" pitchFamily="34" charset="0"/>
              </a:rPr>
              <a:t>Sociales &amp;  fiscales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experts-comptables.com/var/cro_bretagne/storage/images/les_clubs/connaissez_vous_le_club_fiscal_le_comite_social_et_le_club_gestion_de_patrimoine_de_bretagne/2704-1-fre-FR/connaissez_vous_le_club_fiscal_le_comite_social_et_le_club_gestion_de_patrimoine_de_bretagne_soush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8" y="-274638"/>
            <a:ext cx="8004175" cy="68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4" descr="http://www.phovoir-images.com/watermark.php?i=873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9188" y="1412875"/>
            <a:ext cx="1865312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77838" y="5445125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32A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32A0"/>
                </a:solidFill>
                <a:latin typeface="HelveticaNeue LightEx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32A0"/>
                </a:solidFill>
                <a:latin typeface="HelveticaNeue LightEx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32A0"/>
                </a:solidFill>
                <a:latin typeface="HelveticaNeue LightEx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A32A0"/>
                </a:solidFill>
                <a:latin typeface="HelveticaNeue LightEx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A32A0"/>
                </a:solidFill>
                <a:latin typeface="HelveticaNeue LightEx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A32A0"/>
                </a:solidFill>
                <a:latin typeface="HelveticaNeue LightEx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A32A0"/>
                </a:solidFill>
                <a:latin typeface="HelveticaNeue LightEx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A32A0"/>
                </a:solidFill>
                <a:latin typeface="HelveticaNeue LightExt" pitchFamily="34" charset="0"/>
              </a:defRPr>
            </a:lvl9pPr>
          </a:lstStyle>
          <a:p>
            <a:pPr>
              <a:defRPr/>
            </a:pPr>
            <a:r>
              <a:rPr lang="fr-FR" sz="4800" dirty="0" smtClean="0">
                <a:solidFill>
                  <a:schemeClr val="tx2">
                    <a:lumMod val="50000"/>
                  </a:schemeClr>
                </a:solidFill>
                <a:latin typeface="Brush Script MT" pitchFamily="66" charset="0"/>
              </a:rPr>
              <a:t>Conjuguer les compétences </a:t>
            </a:r>
          </a:p>
          <a:p>
            <a:pPr>
              <a:defRPr/>
            </a:pPr>
            <a:r>
              <a:rPr lang="fr-FR" sz="4800" dirty="0" smtClean="0">
                <a:solidFill>
                  <a:schemeClr val="tx2">
                    <a:lumMod val="50000"/>
                  </a:schemeClr>
                </a:solidFill>
                <a:latin typeface="Brush Script MT" pitchFamily="66" charset="0"/>
              </a:rPr>
              <a:t>pour optimiser conseils et services</a:t>
            </a:r>
            <a:endParaRPr lang="fr-FR" sz="4800" dirty="0">
              <a:solidFill>
                <a:schemeClr val="tx2">
                  <a:lumMod val="50000"/>
                </a:schemeClr>
              </a:solidFill>
              <a:latin typeface="Brush Script MT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2" descr="http://www.e-affacturage.fr/images/schema_affacturage_impor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025" y="901700"/>
            <a:ext cx="925988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8175" y="1989138"/>
            <a:ext cx="653415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fr-FR" sz="4000">
                <a:latin typeface="Brush Script MT" pitchFamily="66" charset="0"/>
              </a:rPr>
              <a:t>Assurance-crédit,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000">
                <a:latin typeface="Brush Script MT" pitchFamily="66" charset="0"/>
              </a:rPr>
              <a:t>Affacturage,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000">
                <a:latin typeface="Brush Script MT" pitchFamily="66" charset="0"/>
              </a:rPr>
              <a:t>Scoring,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000">
                <a:latin typeface="Brush Script MT" pitchFamily="66" charset="0"/>
              </a:rPr>
              <a:t>Rachat de balance,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000">
                <a:latin typeface="Brush Script MT" pitchFamily="66" charset="0"/>
              </a:rPr>
              <a:t>Enquêtes de solvabilité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3338" y="5949950"/>
            <a:ext cx="9144001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400">
                <a:latin typeface="Brush Script MT" pitchFamily="66" charset="0"/>
              </a:rPr>
              <a:t>Audit et contrat de mise en œuvre des solutions </a:t>
            </a:r>
          </a:p>
        </p:txBody>
      </p:sp>
      <p:sp>
        <p:nvSpPr>
          <p:cNvPr id="44036" name="Rectangle à coins arrondis 5"/>
          <p:cNvSpPr>
            <a:spLocks noChangeArrowheads="1"/>
          </p:cNvSpPr>
          <p:nvPr/>
        </p:nvSpPr>
        <p:spPr bwMode="auto">
          <a:xfrm>
            <a:off x="596900" y="115888"/>
            <a:ext cx="8007350" cy="1081087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Financement du cycle d’exploitation</a:t>
            </a:r>
          </a:p>
          <a:p>
            <a:pPr algn="ctr"/>
            <a:r>
              <a:rPr lang="fr-FR" sz="3200" b="1">
                <a:latin typeface="Calibri" pitchFamily="34" charset="0"/>
              </a:rPr>
              <a:t>et gestion du poste client </a:t>
            </a:r>
          </a:p>
          <a:p>
            <a:pPr algn="ctr"/>
            <a:endParaRPr lang="fr-FR" sz="3200" b="1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0" descr="http://www.cf-expertise-audit.fr/gifs/compta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-79375"/>
            <a:ext cx="9131300" cy="69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19250" y="1341438"/>
            <a:ext cx="87137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fr-FR" sz="4000">
                <a:latin typeface="Brush Script MT" pitchFamily="66" charset="0"/>
              </a:rPr>
              <a:t>Haut de bilan,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000">
                <a:latin typeface="Brush Script MT" pitchFamily="66" charset="0"/>
              </a:rPr>
              <a:t>Désendettement,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000">
                <a:latin typeface="Brush Script MT" pitchFamily="66" charset="0"/>
              </a:rPr>
              <a:t>Restructuration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000">
                <a:latin typeface="Brush Script MT" pitchFamily="66" charset="0"/>
              </a:rPr>
              <a:t>Rachat de créances,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000">
                <a:latin typeface="Brush Script MT" pitchFamily="66" charset="0"/>
              </a:rPr>
              <a:t>Optimisation des frais financiers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988" y="5011738"/>
            <a:ext cx="979328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000">
                <a:latin typeface="Brush Script MT" pitchFamily="66" charset="0"/>
              </a:rPr>
              <a:t>Constitution des dossiers, aide à la restructuration </a:t>
            </a:r>
          </a:p>
          <a:p>
            <a:r>
              <a:rPr lang="fr-FR" sz="4000">
                <a:latin typeface="Brush Script MT" pitchFamily="66" charset="0"/>
              </a:rPr>
              <a:t>prise de participations, capital risque, </a:t>
            </a:r>
          </a:p>
          <a:p>
            <a:r>
              <a:rPr lang="fr-FR" sz="4000">
                <a:latin typeface="Brush Script MT" pitchFamily="66" charset="0"/>
              </a:rPr>
              <a:t>capital développement, </a:t>
            </a:r>
          </a:p>
        </p:txBody>
      </p:sp>
      <p:sp>
        <p:nvSpPr>
          <p:cNvPr id="45060" name="Rectangle à coins arrondis 7"/>
          <p:cNvSpPr>
            <a:spLocks noChangeArrowheads="1"/>
          </p:cNvSpPr>
          <p:nvPr/>
        </p:nvSpPr>
        <p:spPr bwMode="auto">
          <a:xfrm>
            <a:off x="468313" y="115888"/>
            <a:ext cx="8064500" cy="1081087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Financements et restructuration</a:t>
            </a:r>
          </a:p>
          <a:p>
            <a:pPr algn="ctr"/>
            <a:r>
              <a:rPr lang="fr-FR" sz="3200" b="1">
                <a:latin typeface="Calibri" pitchFamily="34" charset="0"/>
              </a:rPr>
              <a:t>Personnelle &amp; professionnelle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6" descr="http://agadir.repimmo.com/images/investir-Agad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-12700"/>
            <a:ext cx="91313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63713" y="1131888"/>
            <a:ext cx="65722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fr-FR" sz="3200">
                <a:latin typeface="Brush Script MT" pitchFamily="66" charset="0"/>
              </a:rPr>
              <a:t>Immobiliers professionnel,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3200">
                <a:latin typeface="Brush Script MT" pitchFamily="66" charset="0"/>
              </a:rPr>
              <a:t>Cessions de fonds artisanaux,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3200">
                <a:latin typeface="Brush Script MT" pitchFamily="66" charset="0"/>
              </a:rPr>
              <a:t>Cession d'immobilier industriel,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3200">
                <a:latin typeface="Brush Script MT" pitchFamily="66" charset="0"/>
              </a:rPr>
              <a:t>Cession de  baux commerciaux,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3200">
                <a:latin typeface="Brush Script MT" pitchFamily="66" charset="0"/>
              </a:rPr>
              <a:t>Cessions de boutiques &amp; bureaux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3200">
                <a:latin typeface="Brush Script MT" pitchFamily="66" charset="0"/>
              </a:rPr>
              <a:t>Cessions de terrains industriels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3200">
                <a:latin typeface="Brush Script MT" pitchFamily="66" charset="0"/>
              </a:rPr>
              <a:t>Cessions d’entrepôts et dépôts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3200">
                <a:latin typeface="Brush Script MT" pitchFamily="66" charset="0"/>
              </a:rPr>
              <a:t>Développement de centres commerciaux</a:t>
            </a: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1116013" y="4575175"/>
            <a:ext cx="8208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>
                <a:latin typeface="Calibri" pitchFamily="34" charset="0"/>
              </a:rPr>
              <a:t>,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181600"/>
            <a:ext cx="9144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600">
                <a:latin typeface="Brush Script MT" pitchFamily="66" charset="0"/>
              </a:rPr>
              <a:t>Location avec ou sans droit d'entrée, </a:t>
            </a:r>
          </a:p>
          <a:p>
            <a:r>
              <a:rPr lang="fr-FR" sz="3600">
                <a:latin typeface="Brush Script MT" pitchFamily="66" charset="0"/>
              </a:rPr>
              <a:t>vente de fonds de commerce, </a:t>
            </a:r>
          </a:p>
          <a:p>
            <a:r>
              <a:rPr lang="fr-FR" sz="3600">
                <a:latin typeface="Brush Script MT" pitchFamily="66" charset="0"/>
              </a:rPr>
              <a:t>vente de murs libres ou occupés, cession de droit au bail</a:t>
            </a:r>
          </a:p>
        </p:txBody>
      </p:sp>
      <p:sp>
        <p:nvSpPr>
          <p:cNvPr id="46085" name="Rectangle à coins arrondis 6"/>
          <p:cNvSpPr>
            <a:spLocks noChangeArrowheads="1"/>
          </p:cNvSpPr>
          <p:nvPr/>
        </p:nvSpPr>
        <p:spPr bwMode="auto">
          <a:xfrm>
            <a:off x="133350" y="231775"/>
            <a:ext cx="8686800" cy="733425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Cession fonds commerces, TPE, PME Patientèle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0" descr="http://img.clubic.com/photo/02071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755650"/>
            <a:ext cx="91567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13000" y="1484313"/>
            <a:ext cx="457200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Réseau,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Sauvegarde,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Information,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Internet,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Téléphone IP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0663" y="5300663"/>
            <a:ext cx="88201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000">
                <a:latin typeface="Brush Script MT" pitchFamily="66" charset="0"/>
              </a:rPr>
              <a:t>Définition des schémas, négociation matériels, installation et intégration des solutions </a:t>
            </a:r>
          </a:p>
        </p:txBody>
      </p:sp>
      <p:sp>
        <p:nvSpPr>
          <p:cNvPr id="47108" name="Rectangle à coins arrondis 6"/>
          <p:cNvSpPr>
            <a:spLocks noChangeArrowheads="1"/>
          </p:cNvSpPr>
          <p:nvPr/>
        </p:nvSpPr>
        <p:spPr bwMode="auto">
          <a:xfrm>
            <a:off x="576263" y="188913"/>
            <a:ext cx="8243887" cy="792162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600" b="1">
                <a:latin typeface="Calibri" pitchFamily="34" charset="0"/>
              </a:rPr>
              <a:t>Tous métiers informatiques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6" descr="http://www.web-libre.org/medias/img/articles/a87d27f712df362cd22c7a8ef823e987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4850" y="1335088"/>
            <a:ext cx="57245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79613" y="1916113"/>
            <a:ext cx="603091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fr-FR" sz="4800">
                <a:latin typeface="Brush Script MT" pitchFamily="66" charset="0"/>
              </a:rPr>
              <a:t>Information juridique,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fr-FR" sz="4800">
                <a:latin typeface="Brush Script MT" pitchFamily="66" charset="0"/>
              </a:rPr>
              <a:t>Conseil,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fr-FR" sz="4800">
                <a:latin typeface="Brush Script MT" pitchFamily="66" charset="0"/>
              </a:rPr>
              <a:t>Audit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fr-FR" sz="4800">
                <a:latin typeface="Brush Script MT" pitchFamily="66" charset="0"/>
              </a:rPr>
              <a:t>Accompagnement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875" y="5229225"/>
            <a:ext cx="88074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400">
                <a:latin typeface="Brush Script MT" pitchFamily="66" charset="0"/>
              </a:rPr>
              <a:t>Procédure, contrat, conseil, </a:t>
            </a:r>
          </a:p>
          <a:p>
            <a:r>
              <a:rPr lang="fr-FR" sz="4400">
                <a:latin typeface="Brush Script MT" pitchFamily="66" charset="0"/>
              </a:rPr>
              <a:t>assistance défense et recours </a:t>
            </a:r>
          </a:p>
        </p:txBody>
      </p:sp>
      <p:sp>
        <p:nvSpPr>
          <p:cNvPr id="48132" name="Rectangle à coins arrondis 6"/>
          <p:cNvSpPr>
            <a:spLocks noChangeArrowheads="1"/>
          </p:cNvSpPr>
          <p:nvPr/>
        </p:nvSpPr>
        <p:spPr bwMode="auto">
          <a:xfrm>
            <a:off x="158750" y="188913"/>
            <a:ext cx="8805863" cy="1008062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Droit des affaires: pénal, social, sauvegarde, contrats, marques, brevets </a:t>
            </a:r>
          </a:p>
          <a:p>
            <a:pPr algn="ctr"/>
            <a:endParaRPr lang="fr-FR" sz="3200" b="1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http://www.cm-larochelle.fr/images/offre_services_aspect_jurid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21702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96975" y="3065463"/>
            <a:ext cx="62468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800">
                <a:latin typeface="Brush Script MT" pitchFamily="66" charset="0"/>
              </a:rPr>
              <a:t>Assurance non conventionnelle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92263" y="4905375"/>
            <a:ext cx="5454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800">
                <a:latin typeface="Brush Script MT" pitchFamily="66" charset="0"/>
              </a:rPr>
              <a:t>Contrats ad-hoc exclusifs</a:t>
            </a:r>
          </a:p>
        </p:txBody>
      </p:sp>
      <p:sp>
        <p:nvSpPr>
          <p:cNvPr id="49156" name="Rectangle à coins arrondis 8"/>
          <p:cNvSpPr>
            <a:spLocks noChangeArrowheads="1"/>
          </p:cNvSpPr>
          <p:nvPr/>
        </p:nvSpPr>
        <p:spPr bwMode="auto">
          <a:xfrm>
            <a:off x="107950" y="115888"/>
            <a:ext cx="8785225" cy="1009650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Risques Prudhommaux</a:t>
            </a:r>
          </a:p>
          <a:p>
            <a:pPr algn="ctr"/>
            <a:r>
              <a:rPr lang="fr-FR" sz="3200" b="1">
                <a:latin typeface="Calibri" pitchFamily="34" charset="0"/>
              </a:rPr>
              <a:t>Sociaux, civils, pénaux et fiscaux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4" descr="http://www.hardt-com.net/images/actualite_images/not_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785813"/>
            <a:ext cx="59309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7938" y="5397500"/>
            <a:ext cx="9036051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400">
                <a:latin typeface="Brush Script MT" pitchFamily="66" charset="0"/>
              </a:rPr>
              <a:t>Phase amiable et contentieuse du recouvrement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24075" y="2205038"/>
            <a:ext cx="55975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Actes réglementés,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Précontentieux 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Recouvrements </a:t>
            </a:r>
          </a:p>
        </p:txBody>
      </p:sp>
      <p:sp>
        <p:nvSpPr>
          <p:cNvPr id="50180" name="Rectangle à coins arrondis 11"/>
          <p:cNvSpPr>
            <a:spLocks noChangeArrowheads="1"/>
          </p:cNvSpPr>
          <p:nvPr/>
        </p:nvSpPr>
        <p:spPr bwMode="auto">
          <a:xfrm>
            <a:off x="179388" y="90488"/>
            <a:ext cx="8713787" cy="746125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Ministère d’Huissiers et de  notaires</a:t>
            </a:r>
          </a:p>
          <a:p>
            <a:pPr algn="ctr"/>
            <a:r>
              <a:rPr lang="fr-FR" sz="3200" b="1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0" descr="http://www.e-monsite.com/s/2009/11/24/expertises33/7849373assurances-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30163"/>
            <a:ext cx="917416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163763" y="1484313"/>
            <a:ext cx="6543675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Assurances IARD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Protection des biens,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Protection des personnes,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fr-FR" sz="4400">
                <a:latin typeface="Brush Script MT" pitchFamily="66" charset="0"/>
              </a:rPr>
              <a:t>Protection financière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9050" y="4797425"/>
            <a:ext cx="90360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000">
                <a:latin typeface="Brush Script MT" pitchFamily="66" charset="0"/>
              </a:rPr>
              <a:t>Audit, conseil, solutions, reporting, négociations et accès à des contrats groupes et </a:t>
            </a:r>
          </a:p>
          <a:p>
            <a:r>
              <a:rPr lang="fr-FR" sz="4000">
                <a:latin typeface="Brush Script MT" pitchFamily="66" charset="0"/>
              </a:rPr>
              <a:t>contrat de mise en œuvre des solutions </a:t>
            </a:r>
          </a:p>
          <a:p>
            <a:r>
              <a:rPr lang="fr-FR" sz="4000">
                <a:latin typeface="Brush Script MT" pitchFamily="66" charset="0"/>
              </a:rPr>
              <a:t> </a:t>
            </a:r>
          </a:p>
        </p:txBody>
      </p:sp>
      <p:sp>
        <p:nvSpPr>
          <p:cNvPr id="51204" name="Rectangle à coins arrondis 7"/>
          <p:cNvSpPr>
            <a:spLocks noChangeArrowheads="1"/>
          </p:cNvSpPr>
          <p:nvPr/>
        </p:nvSpPr>
        <p:spPr bwMode="auto">
          <a:xfrm>
            <a:off x="250825" y="188913"/>
            <a:ext cx="8713788" cy="719137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Assurances de Biens et de personnes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4" descr="http://1.bp.blogspot.com/_TsR8ixJPWvk/TAYe1DpUlXI/AAAAAAAAAN0/3huGYP6ls3I/s1600/day_tra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12700"/>
            <a:ext cx="91313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5175250" y="6097588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>
                <a:latin typeface="Calibri" pitchFamily="34" charset="0"/>
              </a:rPr>
              <a:t>,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941888"/>
            <a:ext cx="9144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600">
                <a:latin typeface="Brush Script MT" pitchFamily="66" charset="0"/>
              </a:rPr>
              <a:t>Analyse et audit du système commercial, Direction commerciale à temps partagé, lignes de produits, </a:t>
            </a:r>
          </a:p>
          <a:p>
            <a:r>
              <a:rPr lang="fr-FR" sz="3600">
                <a:latin typeface="Brush Script MT" pitchFamily="66" charset="0"/>
              </a:rPr>
              <a:t>ouvertures marchés, développement des process et réseaux </a:t>
            </a:r>
          </a:p>
          <a:p>
            <a:r>
              <a:rPr lang="fr-FR" sz="3600">
                <a:latin typeface="Brush Script MT" pitchFamily="66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58900" y="1293813"/>
            <a:ext cx="6102350" cy="31702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dirty="0">
                <a:latin typeface="Brush Script MT" pitchFamily="66" charset="0"/>
              </a:rPr>
              <a:t>Accélérateur de: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4000" dirty="0">
                <a:latin typeface="Brush Script MT" pitchFamily="66" charset="0"/>
              </a:rPr>
              <a:t> Performances commerciales,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4000" dirty="0">
                <a:latin typeface="Brush Script MT" pitchFamily="66" charset="0"/>
              </a:rPr>
              <a:t>Parts de marché,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4000" dirty="0">
                <a:latin typeface="Brush Script MT" pitchFamily="66" charset="0"/>
              </a:rPr>
              <a:t>Réseaux de clientèles,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r-FR" sz="4000" dirty="0">
                <a:latin typeface="Brush Script MT" pitchFamily="66" charset="0"/>
              </a:rPr>
              <a:t>Sourcing </a:t>
            </a:r>
          </a:p>
        </p:txBody>
      </p:sp>
      <p:sp>
        <p:nvSpPr>
          <p:cNvPr id="52229" name="Rectangle à coins arrondis 10"/>
          <p:cNvSpPr>
            <a:spLocks noChangeArrowheads="1"/>
          </p:cNvSpPr>
          <p:nvPr/>
        </p:nvSpPr>
        <p:spPr bwMode="auto">
          <a:xfrm>
            <a:off x="203200" y="80963"/>
            <a:ext cx="8616950" cy="1116012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Analyse, Audit,</a:t>
            </a:r>
          </a:p>
          <a:p>
            <a:pPr algn="ctr"/>
            <a:r>
              <a:rPr lang="fr-FR" sz="3200" b="1">
                <a:latin typeface="Calibri" pitchFamily="34" charset="0"/>
              </a:rPr>
              <a:t> process commercial des réseaux</a:t>
            </a:r>
          </a:p>
          <a:p>
            <a:pPr algn="ctr"/>
            <a:r>
              <a:rPr lang="fr-FR" sz="3200" b="1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4" descr="http://www.dyade-dicom.fr/img/accompagne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3238" y="4619625"/>
            <a:ext cx="81375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800">
                <a:latin typeface="Brush Script MT" pitchFamily="66" charset="0"/>
              </a:rPr>
              <a:t>Modules présentés par expertises métiers </a:t>
            </a:r>
          </a:p>
        </p:txBody>
      </p:sp>
      <p:sp>
        <p:nvSpPr>
          <p:cNvPr id="53251" name="Rectangle à coins arrondis 5"/>
          <p:cNvSpPr>
            <a:spLocks noChangeArrowheads="1"/>
          </p:cNvSpPr>
          <p:nvPr/>
        </p:nvSpPr>
        <p:spPr bwMode="auto">
          <a:xfrm>
            <a:off x="190500" y="115888"/>
            <a:ext cx="8702675" cy="792162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3200" b="1">
                <a:latin typeface="Calibri" pitchFamily="34" charset="0"/>
              </a:rPr>
              <a:t>Formation du Dirigeant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 bwMode="auto">
          <a:xfrm>
            <a:off x="2268538" y="1412875"/>
            <a:ext cx="4319587" cy="4176713"/>
          </a:xfrm>
          <a:prstGeom prst="ellipse">
            <a:avLst/>
          </a:prstGeom>
          <a:solidFill>
            <a:srgbClr val="45ADDB"/>
          </a:solidFill>
          <a:ln>
            <a:solidFill>
              <a:schemeClr val="tx1"/>
            </a:solidFill>
          </a:ln>
          <a:effectLst/>
          <a:extLst/>
        </p:spPr>
        <p:txBody>
          <a:bodyPr/>
          <a:lstStyle/>
          <a:p>
            <a:pPr algn="ctr">
              <a:defRPr/>
            </a:pPr>
            <a:endParaRPr lang="fr-FR" sz="2800" b="1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3959225" y="3068638"/>
            <a:ext cx="1008063" cy="10080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/>
          <a:lstStyle/>
          <a:p>
            <a:pPr algn="ctr">
              <a:defRPr/>
            </a:pPr>
            <a:endParaRPr lang="fr-FR" sz="2800" b="1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pic>
        <p:nvPicPr>
          <p:cNvPr id="11" name="Picture 38"/>
          <p:cNvPicPr>
            <a:picLocks noChangeAspect="1" noChangeArrowheads="1"/>
          </p:cNvPicPr>
          <p:nvPr/>
        </p:nvPicPr>
        <p:blipFill>
          <a:blip r:embed="rId2" cstate="print"/>
          <a:srcRect l="11818" t="55721" r="64610" b="33449"/>
          <a:stretch>
            <a:fillRect/>
          </a:stretch>
        </p:blipFill>
        <p:spPr bwMode="auto">
          <a:xfrm>
            <a:off x="5072063" y="4394200"/>
            <a:ext cx="106203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9"/>
          <p:cNvPicPr>
            <a:picLocks noChangeAspect="1" noChangeArrowheads="1"/>
          </p:cNvPicPr>
          <p:nvPr/>
        </p:nvPicPr>
        <p:blipFill>
          <a:blip r:embed="rId2" cstate="print"/>
          <a:srcRect l="11818" t="38377" r="60167" b="49792"/>
          <a:stretch>
            <a:fillRect/>
          </a:stretch>
        </p:blipFill>
        <p:spPr bwMode="auto">
          <a:xfrm>
            <a:off x="5067300" y="2349500"/>
            <a:ext cx="11572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0"/>
          <p:cNvPicPr>
            <a:picLocks noChangeAspect="1" noChangeArrowheads="1"/>
          </p:cNvPicPr>
          <p:nvPr/>
        </p:nvPicPr>
        <p:blipFill>
          <a:blip r:embed="rId2" cstate="print"/>
          <a:srcRect l="11818" t="21642" r="68974" b="67528"/>
          <a:stretch>
            <a:fillRect/>
          </a:stretch>
        </p:blipFill>
        <p:spPr bwMode="auto">
          <a:xfrm>
            <a:off x="2822575" y="4419600"/>
            <a:ext cx="108585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1"/>
          <p:cNvPicPr>
            <a:picLocks noChangeAspect="1" noChangeArrowheads="1"/>
          </p:cNvPicPr>
          <p:nvPr/>
        </p:nvPicPr>
        <p:blipFill>
          <a:blip r:embed="rId3" cstate="print"/>
          <a:srcRect l="12535" t="81702" r="57187" b="7802"/>
          <a:stretch>
            <a:fillRect/>
          </a:stretch>
        </p:blipFill>
        <p:spPr bwMode="auto">
          <a:xfrm>
            <a:off x="4013200" y="5045075"/>
            <a:ext cx="10366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2"/>
          <p:cNvPicPr>
            <a:picLocks noChangeAspect="1" noChangeArrowheads="1"/>
          </p:cNvPicPr>
          <p:nvPr/>
        </p:nvPicPr>
        <p:blipFill>
          <a:blip r:embed="rId2" cstate="print"/>
          <a:srcRect l="11818" t="72455" r="63065" b="15715"/>
          <a:stretch>
            <a:fillRect/>
          </a:stretch>
        </p:blipFill>
        <p:spPr bwMode="auto">
          <a:xfrm>
            <a:off x="3908425" y="1557338"/>
            <a:ext cx="115887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/>
          <p:cNvPicPr>
            <a:picLocks noChangeAspect="1" noChangeArrowheads="1"/>
          </p:cNvPicPr>
          <p:nvPr/>
        </p:nvPicPr>
        <p:blipFill>
          <a:blip r:embed="rId3" cstate="print"/>
          <a:srcRect l="11803" t="63989" r="57187" b="24202"/>
          <a:stretch>
            <a:fillRect/>
          </a:stretch>
        </p:blipFill>
        <p:spPr bwMode="auto">
          <a:xfrm>
            <a:off x="2700338" y="2349500"/>
            <a:ext cx="11604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4"/>
          <p:cNvPicPr>
            <a:picLocks noChangeAspect="1" noChangeArrowheads="1"/>
          </p:cNvPicPr>
          <p:nvPr/>
        </p:nvPicPr>
        <p:blipFill>
          <a:blip r:embed="rId3" cstate="print"/>
          <a:srcRect l="11803" t="14392" r="60133" b="75775"/>
          <a:stretch>
            <a:fillRect/>
          </a:stretch>
        </p:blipFill>
        <p:spPr bwMode="auto">
          <a:xfrm>
            <a:off x="2419350" y="3363913"/>
            <a:ext cx="12731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5"/>
          <p:cNvPicPr>
            <a:picLocks noChangeAspect="1" noChangeArrowheads="1"/>
          </p:cNvPicPr>
          <p:nvPr/>
        </p:nvPicPr>
        <p:blipFill>
          <a:blip r:embed="rId3" cstate="print"/>
          <a:srcRect l="11803" t="47255" r="57187" b="40915"/>
          <a:stretch>
            <a:fillRect/>
          </a:stretch>
        </p:blipFill>
        <p:spPr bwMode="auto">
          <a:xfrm>
            <a:off x="5211763" y="3363913"/>
            <a:ext cx="12319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http://www.navi-mag.com/site_img/ARTICLES/large/maison-calculatrice-investissement-immobilier-defiscalisation-id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575" y="4754563"/>
            <a:ext cx="229235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http://www.gralon.net/articles/vignettes/thumb-le-metier-de-trader---presentation-et-formation-2277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4413" y="49213"/>
            <a:ext cx="19558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6" descr="http://www.frenkel.be/Centre%20appel%20narbu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0463" y="5583238"/>
            <a:ext cx="17303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" descr="http://www.zoom-algerie.com/images/cfb-systeme-comptable-finacier-algeri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4724400"/>
            <a:ext cx="1712913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http://www.gerer-la-formation.fr/wp-content/uploads/2009/09/reforme-formation-adopte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013" y="1322388"/>
            <a:ext cx="183515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http://www.infotunisie.com/wp-content/uploads/2010/03/banqu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56450" y="2852738"/>
            <a:ext cx="1768475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 descr="http://www.didaxis.fr/blog/wp-content/uploads/2010/07/index-management-creation-entreprise-41386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37313" y="1274763"/>
            <a:ext cx="1944687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http://www.pratique.fr/sites/default/files/articles/indice-boursie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4013" y="2974975"/>
            <a:ext cx="17129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19838" y="3868738"/>
            <a:ext cx="2824162" cy="723900"/>
          </a:xfrm>
        </p:spPr>
        <p:txBody>
          <a:bodyPr/>
          <a:lstStyle/>
          <a:p>
            <a:pPr eaLnBrk="1" hangingPunct="1"/>
            <a:r>
              <a:rPr lang="fr-FR" sz="1400" b="1" smtClean="0"/>
              <a:t>Gestion de patrimoine </a:t>
            </a:r>
            <a:br>
              <a:rPr lang="fr-FR" sz="1400" b="1" smtClean="0"/>
            </a:br>
            <a:r>
              <a:rPr lang="fr-FR" sz="1400" b="1" smtClean="0"/>
              <a:t>Personnel et Professionnel</a:t>
            </a:r>
          </a:p>
        </p:txBody>
      </p:sp>
      <p:sp>
        <p:nvSpPr>
          <p:cNvPr id="28" name="Titre 1"/>
          <p:cNvSpPr txBox="1">
            <a:spLocks/>
          </p:cNvSpPr>
          <p:nvPr/>
        </p:nvSpPr>
        <p:spPr bwMode="auto">
          <a:xfrm>
            <a:off x="6064250" y="6089650"/>
            <a:ext cx="28241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1400" b="1">
                <a:latin typeface="Calibri" pitchFamily="34" charset="0"/>
              </a:rPr>
              <a:t>Expertise Comptable</a:t>
            </a:r>
          </a:p>
          <a:p>
            <a:pPr algn="ctr" eaLnBrk="0" hangingPunct="0"/>
            <a:r>
              <a:rPr lang="fr-FR" sz="1400" b="1">
                <a:latin typeface="Calibri" pitchFamily="34" charset="0"/>
              </a:rPr>
              <a:t>Audit &amp; Analyse financière</a:t>
            </a:r>
          </a:p>
        </p:txBody>
      </p:sp>
      <p:sp>
        <p:nvSpPr>
          <p:cNvPr id="29" name="Titre 1"/>
          <p:cNvSpPr txBox="1">
            <a:spLocks/>
          </p:cNvSpPr>
          <p:nvPr/>
        </p:nvSpPr>
        <p:spPr bwMode="auto">
          <a:xfrm>
            <a:off x="6232525" y="2344738"/>
            <a:ext cx="28241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1400" b="1">
                <a:latin typeface="Calibri" pitchFamily="34" charset="0"/>
              </a:rPr>
              <a:t>Fusions Acquisitions</a:t>
            </a:r>
          </a:p>
          <a:p>
            <a:pPr algn="ctr" eaLnBrk="0" hangingPunct="0"/>
            <a:r>
              <a:rPr lang="fr-FR" sz="1400" b="1">
                <a:latin typeface="Calibri" pitchFamily="34" charset="0"/>
              </a:rPr>
              <a:t>Levées de fonds</a:t>
            </a:r>
          </a:p>
        </p:txBody>
      </p:sp>
      <p:sp>
        <p:nvSpPr>
          <p:cNvPr id="30" name="Titre 1"/>
          <p:cNvSpPr txBox="1">
            <a:spLocks/>
          </p:cNvSpPr>
          <p:nvPr/>
        </p:nvSpPr>
        <p:spPr bwMode="auto">
          <a:xfrm>
            <a:off x="-127000" y="2389188"/>
            <a:ext cx="28241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1400" b="1">
                <a:latin typeface="Calibri" pitchFamily="34" charset="0"/>
              </a:rPr>
              <a:t>Formation Coaching</a:t>
            </a:r>
          </a:p>
          <a:p>
            <a:pPr algn="ctr" eaLnBrk="0" hangingPunct="0"/>
            <a:r>
              <a:rPr lang="fr-FR" sz="1400" b="1">
                <a:latin typeface="Calibri" pitchFamily="34" charset="0"/>
              </a:rPr>
              <a:t>Business développement</a:t>
            </a:r>
          </a:p>
        </p:txBody>
      </p:sp>
      <p:sp>
        <p:nvSpPr>
          <p:cNvPr id="31" name="Titre 1"/>
          <p:cNvSpPr txBox="1">
            <a:spLocks/>
          </p:cNvSpPr>
          <p:nvPr/>
        </p:nvSpPr>
        <p:spPr bwMode="auto">
          <a:xfrm>
            <a:off x="5160963" y="320675"/>
            <a:ext cx="28257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1400" b="1">
                <a:latin typeface="Calibri" pitchFamily="34" charset="0"/>
              </a:rPr>
              <a:t>Asset Management</a:t>
            </a:r>
          </a:p>
          <a:p>
            <a:pPr algn="ctr" eaLnBrk="0" hangingPunct="0"/>
            <a:r>
              <a:rPr lang="fr-FR" sz="1400" b="1">
                <a:latin typeface="Calibri" pitchFamily="34" charset="0"/>
              </a:rPr>
              <a:t>Gestion financière</a:t>
            </a:r>
          </a:p>
        </p:txBody>
      </p:sp>
      <p:sp>
        <p:nvSpPr>
          <p:cNvPr id="32" name="Titre 1"/>
          <p:cNvSpPr txBox="1">
            <a:spLocks/>
          </p:cNvSpPr>
          <p:nvPr/>
        </p:nvSpPr>
        <p:spPr bwMode="auto">
          <a:xfrm>
            <a:off x="-201613" y="4083050"/>
            <a:ext cx="28241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1400" b="1">
                <a:latin typeface="Calibri" pitchFamily="34" charset="0"/>
              </a:rPr>
              <a:t>Sélection Référencement</a:t>
            </a:r>
          </a:p>
          <a:p>
            <a:pPr algn="ctr" eaLnBrk="0" hangingPunct="0"/>
            <a:r>
              <a:rPr lang="fr-FR" sz="1400" b="1">
                <a:latin typeface="Calibri" pitchFamily="34" charset="0"/>
              </a:rPr>
              <a:t>Solutions d’investissement</a:t>
            </a:r>
          </a:p>
        </p:txBody>
      </p:sp>
      <p:sp>
        <p:nvSpPr>
          <p:cNvPr id="33" name="Titre 1"/>
          <p:cNvSpPr txBox="1">
            <a:spLocks/>
          </p:cNvSpPr>
          <p:nvPr/>
        </p:nvSpPr>
        <p:spPr bwMode="auto">
          <a:xfrm>
            <a:off x="106363" y="6116638"/>
            <a:ext cx="28241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1400" b="1">
                <a:latin typeface="Calibri" pitchFamily="34" charset="0"/>
              </a:rPr>
              <a:t>Sélection immobilière</a:t>
            </a:r>
          </a:p>
          <a:p>
            <a:pPr algn="ctr" eaLnBrk="0" hangingPunct="0"/>
            <a:r>
              <a:rPr lang="fr-FR" sz="1400" b="1">
                <a:latin typeface="Calibri" pitchFamily="34" charset="0"/>
              </a:rPr>
              <a:t>Financements</a:t>
            </a:r>
          </a:p>
        </p:txBody>
      </p:sp>
      <p:sp>
        <p:nvSpPr>
          <p:cNvPr id="34" name="Titre 1"/>
          <p:cNvSpPr txBox="1">
            <a:spLocks/>
          </p:cNvSpPr>
          <p:nvPr/>
        </p:nvSpPr>
        <p:spPr bwMode="auto">
          <a:xfrm>
            <a:off x="3119438" y="6435725"/>
            <a:ext cx="28241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1400" b="1">
                <a:latin typeface="Calibri" pitchFamily="34" charset="0"/>
              </a:rPr>
              <a:t>Télémarketing</a:t>
            </a:r>
          </a:p>
        </p:txBody>
      </p:sp>
      <p:pic>
        <p:nvPicPr>
          <p:cNvPr id="16411" name="Picture 4" descr="http://www.phovoir-images.com/watermark.php?i=8739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0050" y="3175000"/>
            <a:ext cx="5572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outon d’action : Suivant 2">
            <a:hlinkClick r:id="rId13" action="ppaction://hlinksldjump" highlightClick="1"/>
          </p:cNvPr>
          <p:cNvSpPr/>
          <p:nvPr/>
        </p:nvSpPr>
        <p:spPr>
          <a:xfrm>
            <a:off x="5646738" y="3971925"/>
            <a:ext cx="296862" cy="22225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Bouton d’action : Suivant 3">
            <a:hlinkClick r:id="rId14" action="ppaction://hlinksldjump" highlightClick="1"/>
          </p:cNvPr>
          <p:cNvSpPr/>
          <p:nvPr/>
        </p:nvSpPr>
        <p:spPr>
          <a:xfrm>
            <a:off x="2822575" y="4011613"/>
            <a:ext cx="296863" cy="242887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Bouton d’action : Suivant 5">
            <a:hlinkClick r:id="rId15" action="ppaction://hlinksldjump" highlightClick="1"/>
          </p:cNvPr>
          <p:cNvSpPr/>
          <p:nvPr/>
        </p:nvSpPr>
        <p:spPr>
          <a:xfrm>
            <a:off x="4392613" y="2217738"/>
            <a:ext cx="277812" cy="25400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Bouton d’action : Suivant 6">
            <a:hlinkClick r:id="rId16" action="ppaction://hlinksldjump" highlightClick="1"/>
          </p:cNvPr>
          <p:cNvSpPr/>
          <p:nvPr/>
        </p:nvSpPr>
        <p:spPr>
          <a:xfrm>
            <a:off x="3227388" y="4921250"/>
            <a:ext cx="277812" cy="24765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Bouton d’action : Suivant 9">
            <a:hlinkClick r:id="rId17" action="ppaction://hlinksldjump" highlightClick="1"/>
          </p:cNvPr>
          <p:cNvSpPr/>
          <p:nvPr/>
        </p:nvSpPr>
        <p:spPr>
          <a:xfrm>
            <a:off x="5608638" y="2944813"/>
            <a:ext cx="268287" cy="24765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Bouton d’action : Suivant 18">
            <a:hlinkClick r:id="rId18" action="ppaction://hlinksldjump" highlightClick="1"/>
          </p:cNvPr>
          <p:cNvSpPr/>
          <p:nvPr/>
        </p:nvSpPr>
        <p:spPr>
          <a:xfrm>
            <a:off x="5424488" y="4921250"/>
            <a:ext cx="319087" cy="24765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7" name="Bouton d’action : Suivant 36">
            <a:hlinkClick r:id="rId19" action="ppaction://hlinksldjump" highlightClick="1"/>
          </p:cNvPr>
          <p:cNvSpPr/>
          <p:nvPr/>
        </p:nvSpPr>
        <p:spPr>
          <a:xfrm>
            <a:off x="3157538" y="2944813"/>
            <a:ext cx="347662" cy="230187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" name="Bouton d’action : Suivant 37">
            <a:hlinkClick r:id="rId20" action="ppaction://hlinksldjump" highlightClick="1"/>
          </p:cNvPr>
          <p:cNvSpPr/>
          <p:nvPr/>
        </p:nvSpPr>
        <p:spPr>
          <a:xfrm>
            <a:off x="4392613" y="4646613"/>
            <a:ext cx="277812" cy="22860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" grpId="0" animBg="1"/>
      <p:bldP spid="4" grpId="0" animBg="1"/>
      <p:bldP spid="6" grpId="0" animBg="1"/>
      <p:bldP spid="7" grpId="0" animBg="1"/>
      <p:bldP spid="10" grpId="0" animBg="1"/>
      <p:bldP spid="19" grpId="0" animBg="1"/>
      <p:bldP spid="37" grpId="0" animBg="1"/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1236-115-SuperSt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1236-115-SuperSt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476250"/>
            <a:ext cx="9144000" cy="8366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6000" dirty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itchFamily="66" charset="0"/>
              </a:rPr>
              <a:t>N</a:t>
            </a:r>
            <a:r>
              <a:rPr lang="fr-FR" sz="6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itchFamily="66" charset="0"/>
              </a:rPr>
              <a:t>otre partenariat </a:t>
            </a:r>
            <a:br>
              <a:rPr lang="fr-FR" sz="6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itchFamily="66" charset="0"/>
              </a:rPr>
            </a:br>
            <a:r>
              <a:rPr lang="fr-FR" sz="6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itchFamily="66" charset="0"/>
              </a:rPr>
              <a:t>sur les métiers connexes</a:t>
            </a:r>
            <a:endParaRPr lang="fr-FR" sz="6000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/>
          <p:cNvSpPr/>
          <p:nvPr/>
        </p:nvSpPr>
        <p:spPr bwMode="auto">
          <a:xfrm>
            <a:off x="611188" y="28575"/>
            <a:ext cx="7632700" cy="6838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/>
          <a:lstStyle/>
          <a:p>
            <a:pPr algn="ctr">
              <a:defRPr/>
            </a:pPr>
            <a:endParaRPr lang="fr-FR" sz="2800" b="1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2268538" y="1412875"/>
            <a:ext cx="4319587" cy="4176713"/>
          </a:xfrm>
          <a:prstGeom prst="ellipse">
            <a:avLst/>
          </a:prstGeom>
          <a:solidFill>
            <a:srgbClr val="45ADDB"/>
          </a:solidFill>
          <a:ln>
            <a:solidFill>
              <a:schemeClr val="tx1"/>
            </a:solidFill>
          </a:ln>
          <a:effectLst/>
          <a:extLst/>
        </p:spPr>
        <p:txBody>
          <a:bodyPr/>
          <a:lstStyle/>
          <a:p>
            <a:pPr algn="ctr">
              <a:defRPr/>
            </a:pPr>
            <a:endParaRPr lang="fr-FR" sz="2800" b="1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3959225" y="3068638"/>
            <a:ext cx="1008063" cy="10080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/>
          <a:lstStyle/>
          <a:p>
            <a:pPr algn="ctr">
              <a:defRPr/>
            </a:pPr>
            <a:endParaRPr lang="fr-FR" sz="2800" b="1">
              <a:ln>
                <a:solidFill>
                  <a:schemeClr val="tx1"/>
                </a:solidFill>
              </a:ln>
              <a:latin typeface="Arial" pitchFamily="34" charset="0"/>
            </a:endParaRPr>
          </a:p>
        </p:txBody>
      </p:sp>
      <p:pic>
        <p:nvPicPr>
          <p:cNvPr id="18436" name="Picture 6" descr="http://www.jeunesradicaux.net/HauteGaronne/photo/1519892-2027062.jpg?v=12491225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3850" y="3108325"/>
            <a:ext cx="65722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8"/>
          <p:cNvPicPr>
            <a:picLocks noChangeAspect="1" noChangeArrowheads="1"/>
          </p:cNvPicPr>
          <p:nvPr/>
        </p:nvPicPr>
        <p:blipFill>
          <a:blip r:embed="rId3" cstate="print"/>
          <a:srcRect l="11818" t="55721" r="64610" b="33449"/>
          <a:stretch>
            <a:fillRect/>
          </a:stretch>
        </p:blipFill>
        <p:spPr bwMode="auto">
          <a:xfrm>
            <a:off x="5100638" y="4275138"/>
            <a:ext cx="1062037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39"/>
          <p:cNvPicPr>
            <a:picLocks noChangeAspect="1" noChangeArrowheads="1"/>
          </p:cNvPicPr>
          <p:nvPr/>
        </p:nvPicPr>
        <p:blipFill>
          <a:blip r:embed="rId3" cstate="print"/>
          <a:srcRect l="11818" t="38377" r="60167" b="49792"/>
          <a:stretch>
            <a:fillRect/>
          </a:stretch>
        </p:blipFill>
        <p:spPr bwMode="auto">
          <a:xfrm>
            <a:off x="5067300" y="2349500"/>
            <a:ext cx="10350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0"/>
          <p:cNvPicPr>
            <a:picLocks noChangeAspect="1" noChangeArrowheads="1"/>
          </p:cNvPicPr>
          <p:nvPr/>
        </p:nvPicPr>
        <p:blipFill>
          <a:blip r:embed="rId3" cstate="print"/>
          <a:srcRect l="11818" t="21642" r="68974" b="67528"/>
          <a:stretch>
            <a:fillRect/>
          </a:stretch>
        </p:blipFill>
        <p:spPr bwMode="auto">
          <a:xfrm>
            <a:off x="2822575" y="4419600"/>
            <a:ext cx="108585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41"/>
          <p:cNvPicPr>
            <a:picLocks noChangeAspect="1" noChangeArrowheads="1"/>
          </p:cNvPicPr>
          <p:nvPr/>
        </p:nvPicPr>
        <p:blipFill>
          <a:blip r:embed="rId4" cstate="print"/>
          <a:srcRect l="12535" t="81702" r="57187" b="7802"/>
          <a:stretch>
            <a:fillRect/>
          </a:stretch>
        </p:blipFill>
        <p:spPr bwMode="auto">
          <a:xfrm>
            <a:off x="4013200" y="5045075"/>
            <a:ext cx="10366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42"/>
          <p:cNvPicPr>
            <a:picLocks noChangeAspect="1" noChangeArrowheads="1"/>
          </p:cNvPicPr>
          <p:nvPr/>
        </p:nvPicPr>
        <p:blipFill>
          <a:blip r:embed="rId3" cstate="print"/>
          <a:srcRect l="11818" t="72455" r="63065" b="15715"/>
          <a:stretch>
            <a:fillRect/>
          </a:stretch>
        </p:blipFill>
        <p:spPr bwMode="auto">
          <a:xfrm>
            <a:off x="3908425" y="1611313"/>
            <a:ext cx="10382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43"/>
          <p:cNvPicPr>
            <a:picLocks noChangeAspect="1" noChangeArrowheads="1"/>
          </p:cNvPicPr>
          <p:nvPr/>
        </p:nvPicPr>
        <p:blipFill>
          <a:blip r:embed="rId4" cstate="print"/>
          <a:srcRect l="11803" t="63989" r="57187" b="24202"/>
          <a:stretch>
            <a:fillRect/>
          </a:stretch>
        </p:blipFill>
        <p:spPr bwMode="auto">
          <a:xfrm>
            <a:off x="2822575" y="2349500"/>
            <a:ext cx="1038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44"/>
          <p:cNvPicPr>
            <a:picLocks noChangeAspect="1" noChangeArrowheads="1"/>
          </p:cNvPicPr>
          <p:nvPr/>
        </p:nvPicPr>
        <p:blipFill>
          <a:blip r:embed="rId4" cstate="print"/>
          <a:srcRect l="11803" t="14392" r="60133" b="75775"/>
          <a:stretch>
            <a:fillRect/>
          </a:stretch>
        </p:blipFill>
        <p:spPr bwMode="auto">
          <a:xfrm>
            <a:off x="2290763" y="3305175"/>
            <a:ext cx="11715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45"/>
          <p:cNvPicPr>
            <a:picLocks noChangeAspect="1" noChangeArrowheads="1"/>
          </p:cNvPicPr>
          <p:nvPr/>
        </p:nvPicPr>
        <p:blipFill>
          <a:blip r:embed="rId4" cstate="print"/>
          <a:srcRect l="11803" t="47255" r="57187" b="40915"/>
          <a:stretch>
            <a:fillRect/>
          </a:stretch>
        </p:blipFill>
        <p:spPr bwMode="auto">
          <a:xfrm>
            <a:off x="5464175" y="3319463"/>
            <a:ext cx="11239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à coins arrondis 2"/>
          <p:cNvSpPr>
            <a:spLocks noChangeArrowheads="1"/>
          </p:cNvSpPr>
          <p:nvPr/>
        </p:nvSpPr>
        <p:spPr bwMode="auto">
          <a:xfrm>
            <a:off x="5308600" y="5426075"/>
            <a:ext cx="1709738" cy="590550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/>
              <a:t>Cession fonds commerces,</a:t>
            </a:r>
          </a:p>
          <a:p>
            <a:pPr algn="ctr"/>
            <a:r>
              <a:rPr lang="fr-FR" sz="1100" b="1"/>
              <a:t> baux bureaux, locaux</a:t>
            </a:r>
          </a:p>
        </p:txBody>
      </p:sp>
      <p:sp>
        <p:nvSpPr>
          <p:cNvPr id="28" name="Rectangle à coins arrondis 27"/>
          <p:cNvSpPr>
            <a:spLocks noChangeArrowheads="1"/>
          </p:cNvSpPr>
          <p:nvPr/>
        </p:nvSpPr>
        <p:spPr bwMode="auto">
          <a:xfrm>
            <a:off x="5181600" y="920750"/>
            <a:ext cx="1820863" cy="590550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Recherche de C</a:t>
            </a:r>
            <a:r>
              <a:rPr lang="fr-FR" sz="1100" b="1"/>
              <a:t>rédit d’impôt, primes, aides</a:t>
            </a:r>
          </a:p>
          <a:p>
            <a:pPr algn="ctr"/>
            <a:r>
              <a:rPr lang="fr-FR" sz="1100" b="1">
                <a:latin typeface="Calibri" pitchFamily="34" charset="0"/>
              </a:rPr>
              <a:t>Subvention s, exo…</a:t>
            </a:r>
            <a:endParaRPr lang="fr-FR" sz="1100" b="1"/>
          </a:p>
        </p:txBody>
      </p:sp>
      <p:sp>
        <p:nvSpPr>
          <p:cNvPr id="30" name="Rectangle à coins arrondis 29"/>
          <p:cNvSpPr>
            <a:spLocks noChangeArrowheads="1"/>
          </p:cNvSpPr>
          <p:nvPr/>
        </p:nvSpPr>
        <p:spPr bwMode="auto">
          <a:xfrm>
            <a:off x="3573463" y="6016625"/>
            <a:ext cx="1709737" cy="592138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Tous métiers informatiques</a:t>
            </a:r>
            <a:endParaRPr lang="fr-FR" sz="1100" b="1"/>
          </a:p>
        </p:txBody>
      </p:sp>
      <p:sp>
        <p:nvSpPr>
          <p:cNvPr id="31" name="Rectangle à coins arrondis 30"/>
          <p:cNvSpPr>
            <a:spLocks noChangeArrowheads="1"/>
          </p:cNvSpPr>
          <p:nvPr/>
        </p:nvSpPr>
        <p:spPr bwMode="auto">
          <a:xfrm>
            <a:off x="3573463" y="130175"/>
            <a:ext cx="1709737" cy="590550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Club d’affaires</a:t>
            </a:r>
          </a:p>
          <a:p>
            <a:pPr algn="ctr"/>
            <a:r>
              <a:rPr lang="fr-FR" sz="1100" b="1"/>
              <a:t>Sourcing , </a:t>
            </a:r>
            <a:r>
              <a:rPr lang="fr-FR" sz="1100" b="1">
                <a:latin typeface="Calibri" pitchFamily="34" charset="0"/>
              </a:rPr>
              <a:t>échanges commerciaux</a:t>
            </a:r>
            <a:endParaRPr lang="fr-FR" sz="1100" b="1"/>
          </a:p>
        </p:txBody>
      </p:sp>
      <p:sp>
        <p:nvSpPr>
          <p:cNvPr id="32" name="Rectangle à coins arrondis 31"/>
          <p:cNvSpPr>
            <a:spLocks noChangeArrowheads="1"/>
          </p:cNvSpPr>
          <p:nvPr/>
        </p:nvSpPr>
        <p:spPr bwMode="auto">
          <a:xfrm>
            <a:off x="1900238" y="920750"/>
            <a:ext cx="1709737" cy="590550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Formation du Dirigeant</a:t>
            </a:r>
            <a:endParaRPr lang="fr-FR" sz="1100" b="1"/>
          </a:p>
        </p:txBody>
      </p:sp>
      <p:sp>
        <p:nvSpPr>
          <p:cNvPr id="33" name="Rectangle à coins arrondis 32"/>
          <p:cNvSpPr>
            <a:spLocks noChangeArrowheads="1"/>
          </p:cNvSpPr>
          <p:nvPr/>
        </p:nvSpPr>
        <p:spPr bwMode="auto">
          <a:xfrm>
            <a:off x="1863725" y="5451475"/>
            <a:ext cx="1709738" cy="590550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Droit des affaires</a:t>
            </a:r>
            <a:endParaRPr lang="fr-FR" sz="1100" b="1"/>
          </a:p>
        </p:txBody>
      </p:sp>
      <p:sp>
        <p:nvSpPr>
          <p:cNvPr id="34" name="Rectangle à coins arrondis 33"/>
          <p:cNvSpPr>
            <a:spLocks noChangeArrowheads="1"/>
          </p:cNvSpPr>
          <p:nvPr/>
        </p:nvSpPr>
        <p:spPr bwMode="auto">
          <a:xfrm>
            <a:off x="704850" y="2740025"/>
            <a:ext cx="1608138" cy="590550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Assurances Biens et personnes</a:t>
            </a:r>
            <a:endParaRPr lang="fr-FR" sz="1100" b="1"/>
          </a:p>
        </p:txBody>
      </p:sp>
      <p:sp>
        <p:nvSpPr>
          <p:cNvPr id="35" name="Rectangle à coins arrondis 34"/>
          <p:cNvSpPr>
            <a:spLocks noChangeArrowheads="1"/>
          </p:cNvSpPr>
          <p:nvPr/>
        </p:nvSpPr>
        <p:spPr bwMode="auto">
          <a:xfrm>
            <a:off x="1066800" y="4533900"/>
            <a:ext cx="1573213" cy="590550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Risques Prudhommaux</a:t>
            </a:r>
          </a:p>
          <a:p>
            <a:pPr algn="ctr"/>
            <a:r>
              <a:rPr lang="fr-FR" sz="1100" b="1"/>
              <a:t>Sociaux, civils, pénaux</a:t>
            </a:r>
          </a:p>
        </p:txBody>
      </p:sp>
      <p:sp>
        <p:nvSpPr>
          <p:cNvPr id="36" name="Rectangle à coins arrondis 35"/>
          <p:cNvSpPr>
            <a:spLocks noChangeArrowheads="1"/>
          </p:cNvSpPr>
          <p:nvPr/>
        </p:nvSpPr>
        <p:spPr bwMode="auto">
          <a:xfrm>
            <a:off x="6588125" y="2660650"/>
            <a:ext cx="1611313" cy="590550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Economies charges</a:t>
            </a:r>
          </a:p>
          <a:p>
            <a:pPr algn="ctr"/>
            <a:r>
              <a:rPr lang="fr-FR" sz="1100" b="1"/>
              <a:t>Sociales &amp;  fiscales</a:t>
            </a:r>
          </a:p>
        </p:txBody>
      </p:sp>
      <p:sp>
        <p:nvSpPr>
          <p:cNvPr id="37" name="Rectangle à coins arrondis 36"/>
          <p:cNvSpPr>
            <a:spLocks noChangeArrowheads="1"/>
          </p:cNvSpPr>
          <p:nvPr/>
        </p:nvSpPr>
        <p:spPr bwMode="auto">
          <a:xfrm>
            <a:off x="6246813" y="4508500"/>
            <a:ext cx="1543050" cy="592138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Financements restructuration</a:t>
            </a:r>
          </a:p>
          <a:p>
            <a:pPr algn="ctr"/>
            <a:r>
              <a:rPr lang="fr-FR" sz="1100" b="1"/>
              <a:t>Perso &amp; pro</a:t>
            </a:r>
          </a:p>
        </p:txBody>
      </p:sp>
      <p:sp>
        <p:nvSpPr>
          <p:cNvPr id="38" name="Rectangle à coins arrondis 37"/>
          <p:cNvSpPr>
            <a:spLocks noChangeArrowheads="1"/>
          </p:cNvSpPr>
          <p:nvPr/>
        </p:nvSpPr>
        <p:spPr bwMode="auto">
          <a:xfrm>
            <a:off x="6648450" y="3573463"/>
            <a:ext cx="1622425" cy="590550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Financement du cycle d’exploitation</a:t>
            </a:r>
            <a:endParaRPr lang="fr-FR" sz="1100" b="1"/>
          </a:p>
        </p:txBody>
      </p:sp>
      <p:sp>
        <p:nvSpPr>
          <p:cNvPr id="39" name="Rectangle à coins arrondis 38"/>
          <p:cNvSpPr>
            <a:spLocks noChangeArrowheads="1"/>
          </p:cNvSpPr>
          <p:nvPr/>
        </p:nvSpPr>
        <p:spPr bwMode="auto">
          <a:xfrm>
            <a:off x="6197600" y="1757363"/>
            <a:ext cx="1639888" cy="592137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Economies des coûts de fonctionnement</a:t>
            </a:r>
            <a:endParaRPr lang="fr-FR" sz="1100" b="1"/>
          </a:p>
        </p:txBody>
      </p:sp>
      <p:sp>
        <p:nvSpPr>
          <p:cNvPr id="40" name="Rectangle à coins arrondis 39"/>
          <p:cNvSpPr>
            <a:spLocks noChangeArrowheads="1"/>
          </p:cNvSpPr>
          <p:nvPr/>
        </p:nvSpPr>
        <p:spPr bwMode="auto">
          <a:xfrm>
            <a:off x="1044575" y="1782763"/>
            <a:ext cx="1673225" cy="590550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Analyse, Audit</a:t>
            </a:r>
            <a:r>
              <a:rPr lang="fr-FR" sz="1100" b="1"/>
              <a:t> </a:t>
            </a:r>
            <a:r>
              <a:rPr lang="fr-FR" sz="1100" b="1">
                <a:latin typeface="Calibri" pitchFamily="34" charset="0"/>
              </a:rPr>
              <a:t>process </a:t>
            </a:r>
            <a:r>
              <a:rPr lang="fr-FR" sz="1100" b="1"/>
              <a:t>commercial</a:t>
            </a:r>
          </a:p>
          <a:p>
            <a:pPr algn="ctr"/>
            <a:r>
              <a:rPr lang="fr-FR" sz="1100" b="1">
                <a:latin typeface="Calibri" pitchFamily="34" charset="0"/>
              </a:rPr>
              <a:t>Des réseaux</a:t>
            </a:r>
            <a:endParaRPr lang="fr-FR" sz="1100" b="1"/>
          </a:p>
          <a:p>
            <a:pPr algn="ctr"/>
            <a:r>
              <a:rPr lang="fr-FR" sz="1100" b="1"/>
              <a:t> </a:t>
            </a:r>
          </a:p>
        </p:txBody>
      </p:sp>
      <p:sp>
        <p:nvSpPr>
          <p:cNvPr id="41" name="Rectangle à coins arrondis 40"/>
          <p:cNvSpPr>
            <a:spLocks noChangeArrowheads="1"/>
          </p:cNvSpPr>
          <p:nvPr/>
        </p:nvSpPr>
        <p:spPr bwMode="auto">
          <a:xfrm>
            <a:off x="704850" y="3597275"/>
            <a:ext cx="1566863" cy="590550"/>
          </a:xfrm>
          <a:prstGeom prst="roundRect">
            <a:avLst>
              <a:gd name="adj" fmla="val 16667"/>
            </a:avLst>
          </a:prstGeom>
          <a:solidFill>
            <a:srgbClr val="45ADDB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1100" b="1">
                <a:latin typeface="Calibri" pitchFamily="34" charset="0"/>
              </a:rPr>
              <a:t>Ministère d’Huissiers et de  notaires</a:t>
            </a:r>
            <a:endParaRPr lang="fr-FR" sz="1100" b="1"/>
          </a:p>
          <a:p>
            <a:pPr algn="ctr"/>
            <a:r>
              <a:rPr lang="fr-FR" sz="1100" b="1"/>
              <a:t> </a:t>
            </a:r>
          </a:p>
        </p:txBody>
      </p:sp>
      <p:sp>
        <p:nvSpPr>
          <p:cNvPr id="2" name="Bouton d’action : Suivant 1">
            <a:hlinkClick r:id="rId5" action="ppaction://hlinksldjump" highlightClick="1"/>
          </p:cNvPr>
          <p:cNvSpPr/>
          <p:nvPr/>
        </p:nvSpPr>
        <p:spPr>
          <a:xfrm>
            <a:off x="4252913" y="855663"/>
            <a:ext cx="238125" cy="19685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9" name="Bouton d’action : Suivant 28">
            <a:hlinkClick r:id="rId6" action="ppaction://hlinksldjump" highlightClick="1"/>
          </p:cNvPr>
          <p:cNvSpPr/>
          <p:nvPr/>
        </p:nvSpPr>
        <p:spPr>
          <a:xfrm>
            <a:off x="7394575" y="931863"/>
            <a:ext cx="238125" cy="195262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2" name="Bouton d’action : Suivant 41">
            <a:hlinkClick r:id="rId7" action="ppaction://hlinksldjump" highlightClick="1"/>
          </p:cNvPr>
          <p:cNvSpPr/>
          <p:nvPr/>
        </p:nvSpPr>
        <p:spPr>
          <a:xfrm>
            <a:off x="8018463" y="1844675"/>
            <a:ext cx="238125" cy="195263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3" name="Bouton d’action : Suivant 42">
            <a:hlinkClick r:id="rId8" action="ppaction://hlinksldjump" highlightClick="1"/>
          </p:cNvPr>
          <p:cNvSpPr/>
          <p:nvPr/>
        </p:nvSpPr>
        <p:spPr>
          <a:xfrm>
            <a:off x="8366125" y="2838450"/>
            <a:ext cx="238125" cy="19685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4" name="Bouton d’action : Suivant 43">
            <a:hlinkClick r:id="rId9" action="ppaction://hlinksldjump" highlightClick="1"/>
          </p:cNvPr>
          <p:cNvSpPr/>
          <p:nvPr/>
        </p:nvSpPr>
        <p:spPr>
          <a:xfrm>
            <a:off x="8350250" y="3713163"/>
            <a:ext cx="238125" cy="195262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5" name="Bouton d’action : Suivant 44">
            <a:hlinkClick r:id="rId10" action="ppaction://hlinksldjump" highlightClick="1"/>
          </p:cNvPr>
          <p:cNvSpPr/>
          <p:nvPr/>
        </p:nvSpPr>
        <p:spPr>
          <a:xfrm>
            <a:off x="8112125" y="4829175"/>
            <a:ext cx="238125" cy="195263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6" name="Bouton d’action : Suivant 45">
            <a:hlinkClick r:id="rId11" action="ppaction://hlinksldjump" highlightClick="1"/>
          </p:cNvPr>
          <p:cNvSpPr/>
          <p:nvPr/>
        </p:nvSpPr>
        <p:spPr>
          <a:xfrm>
            <a:off x="7273925" y="5746750"/>
            <a:ext cx="239713" cy="195263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7" name="Bouton d’action : Suivant 46">
            <a:hlinkClick r:id="rId12" action="ppaction://hlinksldjump" highlightClick="1"/>
          </p:cNvPr>
          <p:cNvSpPr/>
          <p:nvPr/>
        </p:nvSpPr>
        <p:spPr>
          <a:xfrm>
            <a:off x="4346575" y="6662738"/>
            <a:ext cx="239713" cy="195262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8" name="Bouton d’action : Suivant 47">
            <a:hlinkClick r:id="rId13" action="ppaction://hlinksldjump" highlightClick="1"/>
          </p:cNvPr>
          <p:cNvSpPr/>
          <p:nvPr/>
        </p:nvSpPr>
        <p:spPr>
          <a:xfrm>
            <a:off x="1368425" y="5821363"/>
            <a:ext cx="239713" cy="195262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9" name="Bouton d’action : Suivant 48">
            <a:hlinkClick r:id="rId14" action="ppaction://hlinksldjump" highlightClick="1"/>
          </p:cNvPr>
          <p:cNvSpPr/>
          <p:nvPr/>
        </p:nvSpPr>
        <p:spPr>
          <a:xfrm>
            <a:off x="466725" y="4711700"/>
            <a:ext cx="238125" cy="195263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0" name="Bouton d’action : Suivant 49">
            <a:hlinkClick r:id="rId15" action="ppaction://hlinksldjump" highlightClick="1"/>
          </p:cNvPr>
          <p:cNvSpPr/>
          <p:nvPr/>
        </p:nvSpPr>
        <p:spPr>
          <a:xfrm>
            <a:off x="250825" y="3713163"/>
            <a:ext cx="239713" cy="195262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1" name="Bouton d’action : Suivant 50">
            <a:hlinkClick r:id="rId16" action="ppaction://hlinksldjump" highlightClick="1"/>
          </p:cNvPr>
          <p:cNvSpPr/>
          <p:nvPr/>
        </p:nvSpPr>
        <p:spPr>
          <a:xfrm>
            <a:off x="250825" y="2838450"/>
            <a:ext cx="239713" cy="19685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2" name="Bouton d’action : Suivant 51">
            <a:hlinkClick r:id="rId17" action="ppaction://hlinksldjump" highlightClick="1"/>
          </p:cNvPr>
          <p:cNvSpPr/>
          <p:nvPr/>
        </p:nvSpPr>
        <p:spPr>
          <a:xfrm>
            <a:off x="615950" y="1881188"/>
            <a:ext cx="238125" cy="195262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3" name="Bouton d’action : Suivant 52">
            <a:hlinkClick r:id="rId18" action="ppaction://hlinksldjump" highlightClick="1"/>
          </p:cNvPr>
          <p:cNvSpPr/>
          <p:nvPr/>
        </p:nvSpPr>
        <p:spPr>
          <a:xfrm>
            <a:off x="1270000" y="962025"/>
            <a:ext cx="239713" cy="195263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5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5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25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" grpId="0" animBg="1"/>
      <p:bldP spid="2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1" descr="http://www.infotunisie.com/wp-content/uploads/2010/03/ban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1613" y="-225425"/>
            <a:ext cx="9742488" cy="748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88913"/>
            <a:ext cx="9144000" cy="936625"/>
          </a:xfrm>
          <a:extLst>
            <a:ext uri="{91240B29-F687-4F45-9708-019B960494DF}"/>
          </a:extLst>
        </p:spPr>
        <p:txBody>
          <a:bodyPr rtlCol="0" anchor="t">
            <a:normAutofit fontScale="90000"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5400" b="1" dirty="0" smtClean="0">
                <a:latin typeface="Brush Script MT" pitchFamily="66" charset="0"/>
              </a:rPr>
              <a:t>Conseil en gestion de patrimoine</a:t>
            </a:r>
            <a:br>
              <a:rPr lang="fr-FR" sz="5400" b="1" dirty="0" smtClean="0">
                <a:latin typeface="Brush Script MT" pitchFamily="66" charset="0"/>
              </a:rPr>
            </a:br>
            <a:endParaRPr lang="fr-FR" sz="5400" b="1" dirty="0" smtClean="0">
              <a:latin typeface="Brush Script MT" pitchFamily="66" charset="0"/>
            </a:endParaRPr>
          </a:p>
        </p:txBody>
      </p:sp>
      <p:sp>
        <p:nvSpPr>
          <p:cNvPr id="677891" name="AutoShape 3"/>
          <p:cNvSpPr>
            <a:spLocks noChangeArrowheads="1"/>
          </p:cNvSpPr>
          <p:nvPr/>
        </p:nvSpPr>
        <p:spPr bwMode="auto">
          <a:xfrm>
            <a:off x="1116013" y="3213100"/>
            <a:ext cx="7127875" cy="8636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457200" indent="-457200">
              <a:spcBef>
                <a:spcPct val="20000"/>
              </a:spcBef>
              <a:buFontTx/>
              <a:buAutoNum type="arabicPeriod"/>
            </a:pPr>
            <a:r>
              <a:rPr lang="fr-FR" sz="4400">
                <a:latin typeface="Brush Script MT" pitchFamily="66" charset="0"/>
              </a:rPr>
              <a:t>Etude, Analyse &amp; Conseils</a:t>
            </a:r>
          </a:p>
        </p:txBody>
      </p:sp>
      <p:sp>
        <p:nvSpPr>
          <p:cNvPr id="677892" name="AutoShape 4"/>
          <p:cNvSpPr>
            <a:spLocks noChangeArrowheads="1"/>
          </p:cNvSpPr>
          <p:nvPr/>
        </p:nvSpPr>
        <p:spPr bwMode="auto">
          <a:xfrm>
            <a:off x="1116013" y="4437063"/>
            <a:ext cx="7200900" cy="8636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457200" indent="-457200">
              <a:spcBef>
                <a:spcPct val="20000"/>
              </a:spcBef>
            </a:pPr>
            <a:r>
              <a:rPr lang="fr-FR" sz="4400">
                <a:latin typeface="Brush Script MT" pitchFamily="66" charset="0"/>
              </a:rPr>
              <a:t>2. Préconisation,recherche de solutions</a:t>
            </a:r>
            <a:r>
              <a:rPr lang="fr-FR" sz="4800">
                <a:latin typeface="Brush Script MT" pitchFamily="66" charset="0"/>
              </a:rPr>
              <a:t> </a:t>
            </a:r>
          </a:p>
        </p:txBody>
      </p:sp>
      <p:sp>
        <p:nvSpPr>
          <p:cNvPr id="677893" name="AutoShape 5"/>
          <p:cNvSpPr>
            <a:spLocks noChangeArrowheads="1"/>
          </p:cNvSpPr>
          <p:nvPr/>
        </p:nvSpPr>
        <p:spPr bwMode="auto">
          <a:xfrm>
            <a:off x="1116013" y="5661025"/>
            <a:ext cx="7200900" cy="8636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457200" indent="-457200">
              <a:spcBef>
                <a:spcPct val="20000"/>
              </a:spcBef>
            </a:pPr>
            <a:r>
              <a:rPr lang="fr-FR" sz="4400">
                <a:latin typeface="Brush Script MT" pitchFamily="66" charset="0"/>
              </a:rPr>
              <a:t>3. Veille permanente, Suivi régulier</a:t>
            </a:r>
          </a:p>
        </p:txBody>
      </p:sp>
      <p:pic>
        <p:nvPicPr>
          <p:cNvPr id="8" name="Picture 45"/>
          <p:cNvPicPr>
            <a:picLocks noChangeAspect="1" noChangeArrowheads="1"/>
          </p:cNvPicPr>
          <p:nvPr/>
        </p:nvPicPr>
        <p:blipFill>
          <a:blip r:embed="rId3" cstate="print"/>
          <a:srcRect l="11803" t="47255" r="57187" b="40915"/>
          <a:stretch>
            <a:fillRect/>
          </a:stretch>
        </p:blipFill>
        <p:spPr bwMode="auto">
          <a:xfrm>
            <a:off x="2484438" y="1381125"/>
            <a:ext cx="41751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7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7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7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891" grpId="0"/>
      <p:bldP spid="677892" grpId="0"/>
      <p:bldP spid="6778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fr-FR" sz="6000" smtClean="0">
                <a:latin typeface="Brush Script MT" pitchFamily="66" charset="0"/>
              </a:rPr>
              <a:t>Approche globale</a:t>
            </a:r>
          </a:p>
        </p:txBody>
      </p:sp>
      <p:pic>
        <p:nvPicPr>
          <p:cNvPr id="678915" name="Picture 3"/>
          <p:cNvPicPr>
            <a:picLocks noChangeAspect="1" noChangeArrowheads="1"/>
          </p:cNvPicPr>
          <p:nvPr/>
        </p:nvPicPr>
        <p:blipFill>
          <a:blip r:embed="rId2" cstate="print"/>
          <a:srcRect l="22888" t="20447" r="30637" b="22444"/>
          <a:stretch>
            <a:fillRect/>
          </a:stretch>
        </p:blipFill>
        <p:spPr bwMode="auto">
          <a:xfrm>
            <a:off x="4427538" y="2389188"/>
            <a:ext cx="4716462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8916" name="Picture 4"/>
          <p:cNvPicPr>
            <a:picLocks noChangeAspect="1" noChangeArrowheads="1"/>
          </p:cNvPicPr>
          <p:nvPr/>
        </p:nvPicPr>
        <p:blipFill>
          <a:blip r:embed="rId3" cstate="print"/>
          <a:srcRect l="23621" t="20447" r="32069" b="20470"/>
          <a:stretch>
            <a:fillRect/>
          </a:stretch>
        </p:blipFill>
        <p:spPr bwMode="auto">
          <a:xfrm>
            <a:off x="0" y="2430463"/>
            <a:ext cx="4427538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8917" name="Rectangle 5"/>
          <p:cNvSpPr>
            <a:spLocks noChangeArrowheads="1"/>
          </p:cNvSpPr>
          <p:nvPr/>
        </p:nvSpPr>
        <p:spPr bwMode="auto">
          <a:xfrm>
            <a:off x="6011863" y="1125538"/>
            <a:ext cx="2376487" cy="719137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Particulier</a:t>
            </a:r>
          </a:p>
        </p:txBody>
      </p:sp>
      <p:sp>
        <p:nvSpPr>
          <p:cNvPr id="678918" name="Rectangle 6"/>
          <p:cNvSpPr>
            <a:spLocks noChangeArrowheads="1"/>
          </p:cNvSpPr>
          <p:nvPr/>
        </p:nvSpPr>
        <p:spPr bwMode="auto">
          <a:xfrm>
            <a:off x="1042988" y="1125538"/>
            <a:ext cx="2376487" cy="719137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Entreprise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7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7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7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7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789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7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7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17" grpId="0" animBg="1"/>
      <p:bldP spid="67891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1153</Words>
  <Application>Microsoft Office PowerPoint</Application>
  <PresentationFormat>Affichage à l'écran (4:3)</PresentationFormat>
  <Paragraphs>432</Paragraphs>
  <Slides>40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7" baseType="lpstr">
      <vt:lpstr>Arial</vt:lpstr>
      <vt:lpstr>Calibri</vt:lpstr>
      <vt:lpstr>Brush Script MT</vt:lpstr>
      <vt:lpstr>Verdana</vt:lpstr>
      <vt:lpstr>Wingdings</vt:lpstr>
      <vt:lpstr>Thème Office</vt:lpstr>
      <vt:lpstr>Photo Editor Photo</vt:lpstr>
      <vt:lpstr>Diapositive 1</vt:lpstr>
      <vt:lpstr>Diapositive 2</vt:lpstr>
      <vt:lpstr>Diapositive 3</vt:lpstr>
      <vt:lpstr>Gestion de patrimoine  Personnel et Professionnel</vt:lpstr>
      <vt:lpstr>Notre partenariat  sur les métiers connexes</vt:lpstr>
      <vt:lpstr>Diapositive 6</vt:lpstr>
      <vt:lpstr>Diapositive 7</vt:lpstr>
      <vt:lpstr>Conseil en gestion de patrimoine </vt:lpstr>
      <vt:lpstr>Approche globale</vt:lpstr>
      <vt:lpstr>Diapositive 10</vt:lpstr>
      <vt:lpstr>Approche globale</vt:lpstr>
      <vt:lpstr>Approche globale</vt:lpstr>
      <vt:lpstr>Plate forme solutions Financières</vt:lpstr>
      <vt:lpstr>Diapositive 14</vt:lpstr>
      <vt:lpstr>Diapositive 15</vt:lpstr>
      <vt:lpstr>Diapositive 16</vt:lpstr>
      <vt:lpstr>Diapositive 17</vt:lpstr>
      <vt:lpstr>Diapositive 18</vt:lpstr>
      <vt:lpstr>Plate forme immobilière</vt:lpstr>
      <vt:lpstr>Cession  Acquisition</vt:lpstr>
      <vt:lpstr>Cessions  Acquisitions</vt:lpstr>
      <vt:lpstr>Expertise Comptable</vt:lpstr>
      <vt:lpstr>Diapositive 23</vt:lpstr>
      <vt:lpstr>Diapositive 24</vt:lpstr>
      <vt:lpstr>Prise de rendez-vous qualifiés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Valere</dc:creator>
  <cp:lastModifiedBy>evelyne</cp:lastModifiedBy>
  <cp:revision>18</cp:revision>
  <dcterms:created xsi:type="dcterms:W3CDTF">2010-10-17T17:39:27Z</dcterms:created>
  <dcterms:modified xsi:type="dcterms:W3CDTF">2010-10-25T16:50:57Z</dcterms:modified>
</cp:coreProperties>
</file>