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4" r:id="rId6"/>
    <p:sldId id="26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3B7D439-80D2-45A1-B3A0-25012A6EF811}" type="datetimeFigureOut">
              <a:rPr lang="fr-FR" smtClean="0"/>
              <a:pPr/>
              <a:t>15/05/2011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7E954D-B7EC-4FEA-BBDB-B163529A45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sm</a:t>
            </a:r>
            <a:r>
              <a:rPr lang="fr-FR" dirty="0" smtClean="0"/>
              <a:t>-</a:t>
            </a:r>
            <a:r>
              <a:rPr lang="fr-FR" dirty="0" err="1" smtClean="0"/>
              <a:t>montoya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Rendez-vous du 19-04-2011</a:t>
            </a:r>
          </a:p>
          <a:p>
            <a:r>
              <a:rPr lang="fr-FR" dirty="0" smtClean="0"/>
              <a:t>Contact : 06 03 73 47 20 - 01 69 03 17 65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44208" y="620688"/>
            <a:ext cx="175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Le 16 mai 2011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société </a:t>
            </a:r>
            <a:r>
              <a:rPr lang="fr-FR" sz="2800" b="1" dirty="0" err="1" smtClean="0"/>
              <a:t>sm</a:t>
            </a:r>
            <a:r>
              <a:rPr lang="fr-FR" sz="2800" b="1" dirty="0" smtClean="0"/>
              <a:t>-</a:t>
            </a:r>
            <a:r>
              <a:rPr lang="fr-FR" sz="2800" b="1" dirty="0" err="1" smtClean="0"/>
              <a:t>montoya</a:t>
            </a:r>
            <a:r>
              <a:rPr lang="fr-FR" sz="2800" b="1" dirty="0" smtClean="0"/>
              <a:t> 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800" dirty="0" smtClean="0">
                <a:solidFill>
                  <a:schemeClr val="tx2"/>
                </a:solidFill>
              </a:rPr>
              <a:t>Création :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RCS </a:t>
            </a:r>
            <a:r>
              <a:rPr lang="fr-FR" sz="1800" dirty="0" smtClean="0">
                <a:solidFill>
                  <a:schemeClr val="tx2"/>
                </a:solidFill>
              </a:rPr>
              <a:t>Evry </a:t>
            </a:r>
            <a:r>
              <a:rPr lang="fr-FR" sz="1800" dirty="0" smtClean="0">
                <a:solidFill>
                  <a:schemeClr val="tx2"/>
                </a:solidFill>
              </a:rPr>
              <a:t>B 440 996 </a:t>
            </a:r>
            <a:r>
              <a:rPr lang="fr-FR" sz="1800" dirty="0" smtClean="0">
                <a:solidFill>
                  <a:schemeClr val="tx2"/>
                </a:solidFill>
              </a:rPr>
              <a:t>601</a:t>
            </a:r>
            <a:endParaRPr lang="fr-FR" sz="1800" dirty="0" smtClean="0">
              <a:solidFill>
                <a:schemeClr val="tx2"/>
              </a:solidFill>
            </a:endParaRPr>
          </a:p>
          <a:p>
            <a:r>
              <a:rPr lang="fr-FR" sz="1800" dirty="0" smtClean="0">
                <a:solidFill>
                  <a:schemeClr val="tx2"/>
                </a:solidFill>
              </a:rPr>
              <a:t>Capital social :  </a:t>
            </a:r>
            <a:r>
              <a:rPr lang="fr-FR" sz="1800" dirty="0" smtClean="0">
                <a:solidFill>
                  <a:schemeClr val="tx2"/>
                </a:solidFill>
              </a:rPr>
              <a:t>8 </a:t>
            </a:r>
            <a:r>
              <a:rPr lang="fr-FR" sz="1800" dirty="0" smtClean="0">
                <a:solidFill>
                  <a:schemeClr val="tx2"/>
                </a:solidFill>
              </a:rPr>
              <a:t>000 €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Reprise par : </a:t>
            </a:r>
            <a:r>
              <a:rPr lang="fr-FR" sz="1800" dirty="0" smtClean="0">
                <a:solidFill>
                  <a:schemeClr val="tx2"/>
                </a:solidFill>
              </a:rPr>
              <a:t>Marc Sourdy </a:t>
            </a:r>
            <a:r>
              <a:rPr lang="fr-FR" sz="1800" dirty="0" smtClean="0">
                <a:solidFill>
                  <a:schemeClr val="tx2"/>
                </a:solidFill>
              </a:rPr>
              <a:t>18-02-2002</a:t>
            </a:r>
            <a:r>
              <a:rPr lang="fr-FR" sz="1800" dirty="0" smtClean="0">
                <a:solidFill>
                  <a:schemeClr val="tx2"/>
                </a:solidFill>
              </a:rPr>
              <a:t>– </a:t>
            </a:r>
            <a:r>
              <a:rPr lang="fr-FR" sz="1800" dirty="0" smtClean="0">
                <a:solidFill>
                  <a:schemeClr val="tx2"/>
                </a:solidFill>
              </a:rPr>
              <a:t>Dirigeant 58 ans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Adresse : 22, rue des Bleuets – 91270 Vigneux-sur-Seine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Effectif : 3 personnes,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CA : 2010 : 300 k€ </a:t>
            </a:r>
            <a:r>
              <a:rPr lang="fr-FR" sz="1800" smtClean="0">
                <a:solidFill>
                  <a:schemeClr val="tx2"/>
                </a:solidFill>
              </a:rPr>
              <a:t>- </a:t>
            </a:r>
            <a:r>
              <a:rPr lang="fr-FR" sz="1800" smtClean="0">
                <a:solidFill>
                  <a:schemeClr val="tx2"/>
                </a:solidFill>
              </a:rPr>
              <a:t>Prévision 2011 </a:t>
            </a:r>
            <a:r>
              <a:rPr lang="fr-FR" sz="1800" dirty="0" smtClean="0">
                <a:solidFill>
                  <a:schemeClr val="tx2"/>
                </a:solidFill>
              </a:rPr>
              <a:t>: 250 k€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Dettes : Aucune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Fournisseurs : ?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Nombre de clients : ?</a:t>
            </a:r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Activité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</a:rPr>
              <a:t>Répartition de la production :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Ferronnerie : 30 %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Métallerie : 70 %</a:t>
            </a:r>
          </a:p>
          <a:p>
            <a:pPr lvl="1"/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sz="1800" b="1" dirty="0" smtClean="0">
                <a:solidFill>
                  <a:schemeClr val="tx2"/>
                </a:solidFill>
              </a:rPr>
              <a:t>Récurrence : 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Possible si l’activité en sous-traitance est développée en créant des alliances avec des sociétés du bâtiment, serrurerie, blindage, restauration patrimoine ancien (châteaux par ex.), entreprises spécialisées en grosse ferronnerie.</a:t>
            </a:r>
          </a:p>
          <a:p>
            <a:pPr lvl="1"/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800" b="1" dirty="0" smtClean="0">
                <a:solidFill>
                  <a:schemeClr val="tx2"/>
                </a:solidFill>
              </a:rPr>
              <a:t>Partenaires / Clients actuelles :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Architectes, entreprises du bâtiment, serrurerie, particuliers.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Axe stratégique de cession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sz="1800" b="1" dirty="0" smtClean="0">
                <a:solidFill>
                  <a:schemeClr val="tx2"/>
                </a:solidFill>
              </a:rPr>
              <a:t>Complémentarité commerciale </a:t>
            </a:r>
            <a:r>
              <a:rPr lang="fr-FR" sz="1800" dirty="0" smtClean="0">
                <a:solidFill>
                  <a:schemeClr val="tx2"/>
                </a:solidFill>
              </a:rPr>
              <a:t>: serrurerie, blindage, métallerie à développer en interne ?</a:t>
            </a:r>
          </a:p>
          <a:p>
            <a:pPr lvl="0"/>
            <a:r>
              <a:rPr lang="fr-FR" sz="1800" b="1" dirty="0" smtClean="0">
                <a:solidFill>
                  <a:schemeClr val="tx2"/>
                </a:solidFill>
              </a:rPr>
              <a:t>Local</a:t>
            </a:r>
            <a:r>
              <a:rPr lang="fr-FR" sz="1800" dirty="0" smtClean="0">
                <a:solidFill>
                  <a:schemeClr val="tx2"/>
                </a:solidFill>
              </a:rPr>
              <a:t> :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Bail professionnel ; reconduction du bail pour 3 ans. 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Loyer : 21000 €/an TTC</a:t>
            </a:r>
          </a:p>
          <a:p>
            <a:pPr lvl="1"/>
            <a:endParaRPr lang="fr-FR" sz="1800" dirty="0" smtClean="0">
              <a:solidFill>
                <a:schemeClr val="tx2"/>
              </a:solidFill>
            </a:endParaRPr>
          </a:p>
          <a:p>
            <a:pPr lvl="0"/>
            <a:r>
              <a:rPr lang="fr-FR" sz="1800" b="1" dirty="0" smtClean="0">
                <a:solidFill>
                  <a:schemeClr val="tx2"/>
                </a:solidFill>
              </a:rPr>
              <a:t>Valorisation</a:t>
            </a:r>
            <a:r>
              <a:rPr lang="fr-FR" sz="1800" dirty="0" smtClean="0">
                <a:solidFill>
                  <a:schemeClr val="tx2"/>
                </a:solidFill>
              </a:rPr>
              <a:t> : Espérance de prix de cession</a:t>
            </a:r>
          </a:p>
          <a:p>
            <a:pPr lvl="1"/>
            <a:r>
              <a:rPr lang="fr-FR" sz="1800" dirty="0" smtClean="0">
                <a:solidFill>
                  <a:schemeClr val="tx2"/>
                </a:solidFill>
              </a:rPr>
              <a:t>FCF moyen récurrent de 20 k€ actualisé à 15% avec décote de TPME de l'ordre de 20% = 106 k€ de valorisation à 110 k€</a:t>
            </a:r>
          </a:p>
          <a:p>
            <a:pPr lvl="1"/>
            <a:endParaRPr lang="fr-FR" sz="1800" dirty="0" smtClean="0">
              <a:solidFill>
                <a:schemeClr val="tx2"/>
              </a:solidFill>
            </a:endParaRPr>
          </a:p>
          <a:p>
            <a:pPr lvl="0"/>
            <a:r>
              <a:rPr lang="fr-FR" sz="1800" b="1" dirty="0" smtClean="0">
                <a:solidFill>
                  <a:schemeClr val="tx2"/>
                </a:solidFill>
              </a:rPr>
              <a:t>Notoriété</a:t>
            </a:r>
            <a:r>
              <a:rPr lang="fr-FR" sz="1800" dirty="0" smtClean="0">
                <a:solidFill>
                  <a:schemeClr val="tx2"/>
                </a:solidFill>
              </a:rPr>
              <a:t> : site web, projet en cours</a:t>
            </a:r>
          </a:p>
          <a:p>
            <a:pPr lvl="0"/>
            <a:endParaRPr lang="fr-FR" sz="1800" dirty="0" smtClean="0">
              <a:solidFill>
                <a:schemeClr val="tx2"/>
              </a:solidFill>
            </a:endParaRPr>
          </a:p>
          <a:p>
            <a:pPr lvl="0"/>
            <a:r>
              <a:rPr lang="fr-FR" sz="1800" b="1" dirty="0" smtClean="0">
                <a:solidFill>
                  <a:schemeClr val="tx2"/>
                </a:solidFill>
              </a:rPr>
              <a:t>Compétence :</a:t>
            </a:r>
            <a:r>
              <a:rPr lang="fr-FR" sz="1800" dirty="0" smtClean="0">
                <a:solidFill>
                  <a:schemeClr val="tx2"/>
                </a:solidFill>
              </a:rPr>
              <a:t> 1 salarié restera dans l’entreprise après la cession</a:t>
            </a:r>
          </a:p>
          <a:p>
            <a:pPr lvl="0"/>
            <a:endParaRPr lang="fr-FR" dirty="0" smtClean="0">
              <a:solidFill>
                <a:schemeClr val="tx2"/>
              </a:solidFill>
            </a:endParaRPr>
          </a:p>
          <a:p>
            <a:pPr lvl="0">
              <a:buNone/>
            </a:pPr>
            <a:endParaRPr lang="fr-F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Questions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1800" dirty="0" smtClean="0">
                <a:solidFill>
                  <a:schemeClr val="tx2"/>
                </a:solidFill>
              </a:rPr>
              <a:t>Dépendance de l’activité au dirigeant ?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Projet d’annonce ? </a:t>
            </a:r>
          </a:p>
          <a:p>
            <a:pPr lvl="1"/>
            <a:r>
              <a:rPr lang="fr-FR" sz="1500" dirty="0" smtClean="0">
                <a:solidFill>
                  <a:schemeClr val="tx2"/>
                </a:solidFill>
              </a:rPr>
              <a:t>CMA, Fédération du bâtiment département métallier, Fédération de la Métallerie, Compagnon de France (Pascal </a:t>
            </a:r>
            <a:r>
              <a:rPr lang="fr-FR" sz="1500" dirty="0" err="1" smtClean="0">
                <a:solidFill>
                  <a:schemeClr val="tx2"/>
                </a:solidFill>
              </a:rPr>
              <a:t>Girondeau</a:t>
            </a:r>
            <a:r>
              <a:rPr lang="fr-FR" sz="1500" dirty="0" smtClean="0">
                <a:solidFill>
                  <a:schemeClr val="tx2"/>
                </a:solidFill>
              </a:rPr>
              <a:t> 06 16 10 91 32, mail : ismb@compagnons-du-devoir.com)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Construction du CA en prévoyant de la récurrence </a:t>
            </a:r>
            <a:r>
              <a:rPr lang="fr-FR" sz="1800" dirty="0" smtClean="0">
                <a:solidFill>
                  <a:schemeClr val="tx2"/>
                </a:solidFill>
                <a:sym typeface="Wingdings" pitchFamily="2" charset="2"/>
              </a:rPr>
              <a:t> développement d’une stratégie d’alliance par des contrats de sous-traitance ? Avec quels partenaires ?</a:t>
            </a:r>
          </a:p>
          <a:p>
            <a:r>
              <a:rPr lang="fr-FR" sz="1800" dirty="0" smtClean="0">
                <a:solidFill>
                  <a:schemeClr val="tx2"/>
                </a:solidFill>
                <a:sym typeface="Wingdings" pitchFamily="2" charset="2"/>
              </a:rPr>
              <a:t>Combien faudra-t-il pour vivre à la retraite ?</a:t>
            </a:r>
            <a:endParaRPr lang="fr-FR" sz="1800" dirty="0" smtClean="0">
              <a:solidFill>
                <a:schemeClr val="tx2"/>
              </a:solidFill>
            </a:endParaRPr>
          </a:p>
          <a:p>
            <a:endParaRPr lang="fr-FR" dirty="0" smtClean="0">
              <a:solidFill>
                <a:schemeClr val="tx2"/>
              </a:solidFill>
            </a:endParaRPr>
          </a:p>
          <a:p>
            <a:endParaRPr lang="fr-FR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depart</a:t>
            </a:r>
            <a:r>
              <a:rPr lang="fr-FR" b="1" dirty="0" smtClean="0"/>
              <a:t> retraite : situation et préparation pour ne pas subir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800" dirty="0" smtClean="0">
                <a:solidFill>
                  <a:schemeClr val="tx2"/>
                </a:solidFill>
              </a:rPr>
              <a:t>Maison à St Janet : 150 k€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Emprunt restant dû : 70 000 €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Maison à </a:t>
            </a:r>
            <a:r>
              <a:rPr lang="fr-FR" sz="1800" dirty="0" err="1" smtClean="0">
                <a:solidFill>
                  <a:schemeClr val="tx2"/>
                </a:solidFill>
              </a:rPr>
              <a:t>Gometz</a:t>
            </a:r>
            <a:r>
              <a:rPr lang="fr-FR" sz="1800" dirty="0" smtClean="0">
                <a:solidFill>
                  <a:schemeClr val="tx2"/>
                </a:solidFill>
              </a:rPr>
              <a:t> le Châtel : 280 à 370 k€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Retraite épouse : 15 600 € par an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Rémunération actuelle Dirigeant : 30 000 €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Estimation retraite de M. </a:t>
            </a:r>
            <a:r>
              <a:rPr lang="fr-FR" sz="1800" dirty="0" err="1" smtClean="0">
                <a:solidFill>
                  <a:schemeClr val="tx2"/>
                </a:solidFill>
              </a:rPr>
              <a:t>Sourdi</a:t>
            </a:r>
            <a:r>
              <a:rPr lang="fr-FR" sz="1800" dirty="0" smtClean="0">
                <a:solidFill>
                  <a:schemeClr val="tx2"/>
                </a:solidFill>
              </a:rPr>
              <a:t> ?</a:t>
            </a:r>
          </a:p>
          <a:p>
            <a:r>
              <a:rPr lang="fr-FR" sz="1800" dirty="0" smtClean="0">
                <a:solidFill>
                  <a:schemeClr val="tx2"/>
                </a:solidFill>
              </a:rPr>
              <a:t>Complément de retraite nécessaire : ?</a:t>
            </a:r>
          </a:p>
          <a:p>
            <a:endParaRPr lang="fr-FR" sz="1800" dirty="0" smtClean="0">
              <a:solidFill>
                <a:schemeClr val="tx2"/>
              </a:solidFill>
            </a:endParaRPr>
          </a:p>
          <a:p>
            <a:endParaRPr lang="fr-FR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701</TotalTime>
  <Words>378</Words>
  <Application>Microsoft Office PowerPoint</Application>
  <PresentationFormat>Affichage à l'écran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Oriel</vt:lpstr>
      <vt:lpstr>sm-montoya</vt:lpstr>
      <vt:lpstr>société sm-montoya </vt:lpstr>
      <vt:lpstr>Activité </vt:lpstr>
      <vt:lpstr>Axe stratégique de cession</vt:lpstr>
      <vt:lpstr>Questions</vt:lpstr>
      <vt:lpstr>depart retraite : situation et préparation pour ne pas subir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Acquéreur potentiel</dc:title>
  <dc:creator>evelyne</dc:creator>
  <cp:lastModifiedBy>evelyne</cp:lastModifiedBy>
  <cp:revision>17</cp:revision>
  <dcterms:created xsi:type="dcterms:W3CDTF">2011-04-26T20:02:01Z</dcterms:created>
  <dcterms:modified xsi:type="dcterms:W3CDTF">2011-05-15T16:36:19Z</dcterms:modified>
</cp:coreProperties>
</file>