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5" r:id="rId3"/>
    <p:sldId id="286" r:id="rId4"/>
    <p:sldId id="259" r:id="rId5"/>
    <p:sldId id="260" r:id="rId6"/>
    <p:sldId id="261" r:id="rId7"/>
    <p:sldId id="262" r:id="rId8"/>
    <p:sldId id="263" r:id="rId9"/>
    <p:sldId id="299" r:id="rId10"/>
    <p:sldId id="316" r:id="rId11"/>
    <p:sldId id="321" r:id="rId12"/>
    <p:sldId id="317" r:id="rId13"/>
    <p:sldId id="318" r:id="rId14"/>
    <p:sldId id="272" r:id="rId15"/>
    <p:sldId id="319" r:id="rId16"/>
    <p:sldId id="308" r:id="rId17"/>
    <p:sldId id="320" r:id="rId18"/>
    <p:sldId id="278" r:id="rId19"/>
    <p:sldId id="279" r:id="rId20"/>
    <p:sldId id="287" r:id="rId21"/>
    <p:sldId id="302" r:id="rId22"/>
    <p:sldId id="266" r:id="rId23"/>
    <p:sldId id="264" r:id="rId24"/>
    <p:sldId id="265" r:id="rId25"/>
    <p:sldId id="300" r:id="rId26"/>
    <p:sldId id="303" r:id="rId27"/>
    <p:sldId id="304" r:id="rId28"/>
    <p:sldId id="305" r:id="rId29"/>
    <p:sldId id="313" r:id="rId30"/>
    <p:sldId id="314" r:id="rId31"/>
    <p:sldId id="315" r:id="rId32"/>
    <p:sldId id="306" r:id="rId33"/>
    <p:sldId id="307" r:id="rId34"/>
    <p:sldId id="290" r:id="rId35"/>
    <p:sldId id="310" r:id="rId36"/>
    <p:sldId id="311" r:id="rId37"/>
    <p:sldId id="312" r:id="rId38"/>
    <p:sldId id="309" r:id="rId39"/>
    <p:sldId id="274" r:id="rId40"/>
    <p:sldId id="275" r:id="rId41"/>
    <p:sldId id="276" r:id="rId42"/>
    <p:sldId id="277" r:id="rId43"/>
    <p:sldId id="291" r:id="rId44"/>
  </p:sldIdLst>
  <p:sldSz cx="10693400" cy="7561263"/>
  <p:notesSz cx="6858000" cy="9144000"/>
  <p:defaultTextStyle>
    <a:defPPr>
      <a:defRPr lang="fr-FR"/>
    </a:defPPr>
    <a:lvl1pPr algn="l" defTabSz="995363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96888" indent="-39688" algn="l" defTabSz="995363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95363" indent="-80963" algn="l" defTabSz="995363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492250" indent="-120650" algn="l" defTabSz="995363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990725" indent="-161925" algn="l" defTabSz="995363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2" autoAdjust="0"/>
    <p:restoredTop sz="94653" autoAdjust="0"/>
  </p:normalViewPr>
  <p:slideViewPr>
    <p:cSldViewPr>
      <p:cViewPr varScale="1">
        <p:scale>
          <a:sx n="77" d="100"/>
          <a:sy n="77" d="100"/>
        </p:scale>
        <p:origin x="-763" y="-96"/>
      </p:cViewPr>
      <p:guideLst>
        <p:guide orient="horz" pos="2382"/>
        <p:guide pos="3368"/>
      </p:guideLst>
    </p:cSldViewPr>
  </p:slideViewPr>
  <p:outlineViewPr>
    <p:cViewPr>
      <p:scale>
        <a:sx n="33" d="100"/>
        <a:sy n="33" d="100"/>
      </p:scale>
      <p:origin x="0" y="889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005" y="2348894"/>
            <a:ext cx="9089390" cy="16207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8C043-BAA1-43C7-8C90-29338BA9504A}" type="datetimeFigureOut">
              <a:rPr lang="fr-FR"/>
              <a:pPr>
                <a:defRPr/>
              </a:pPr>
              <a:t>05/04/2011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3A317-5E09-4FE0-96BB-39BBEDC9889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DCA47-196E-4CFF-B2B5-F5D725E7F975}" type="datetimeFigureOut">
              <a:rPr lang="fr-FR"/>
              <a:pPr>
                <a:defRPr/>
              </a:pPr>
              <a:t>05/04/2011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F8304-2EFD-43B9-A5D0-B94FB518F08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2715" y="302803"/>
            <a:ext cx="2406015" cy="64515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670" y="302803"/>
            <a:ext cx="7039822" cy="64515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D3A43-9563-4B9B-9AD8-7DE286A75377}" type="datetimeFigureOut">
              <a:rPr lang="fr-FR"/>
              <a:pPr>
                <a:defRPr/>
              </a:pPr>
              <a:t>05/04/2011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4F2B2-23DC-43FF-A2FA-40ABDC19F0A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6BB7B-A4C6-4302-9FE1-A49D5468ADF7}" type="datetimeFigureOut">
              <a:rPr lang="fr-FR"/>
              <a:pPr>
                <a:defRPr/>
              </a:pPr>
              <a:t>05/04/2011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377E5-DA0F-4E4B-9F3F-D36D6A1732C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705" y="4858813"/>
            <a:ext cx="9089390" cy="1501751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784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569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935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913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892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87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849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827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C8E09-0609-4FC3-95FF-FCD7943CDFB2}" type="datetimeFigureOut">
              <a:rPr lang="fr-FR"/>
              <a:pPr>
                <a:defRPr/>
              </a:pPr>
              <a:t>05/04/2011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638A4-1083-40B0-853B-B3C8942A15E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670" y="1764296"/>
            <a:ext cx="4722918" cy="499008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812" y="1764296"/>
            <a:ext cx="4722918" cy="499008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4DCBD-C546-42B2-A9DF-8B7841DEAA95}" type="datetimeFigureOut">
              <a:rPr lang="fr-FR"/>
              <a:pPr>
                <a:defRPr/>
              </a:pPr>
              <a:t>05/04/2011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C5414-F757-420D-B94C-308E2796086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845" indent="0">
              <a:buNone/>
              <a:defRPr sz="2200" b="1"/>
            </a:lvl2pPr>
            <a:lvl3pPr marL="995690" indent="0">
              <a:buNone/>
              <a:defRPr sz="2000" b="1"/>
            </a:lvl3pPr>
            <a:lvl4pPr marL="1493535" indent="0">
              <a:buNone/>
              <a:defRPr sz="1700" b="1"/>
            </a:lvl4pPr>
            <a:lvl5pPr marL="1991380" indent="0">
              <a:buNone/>
              <a:defRPr sz="1700" b="1"/>
            </a:lvl5pPr>
            <a:lvl6pPr marL="2489225" indent="0">
              <a:buNone/>
              <a:defRPr sz="1700" b="1"/>
            </a:lvl6pPr>
            <a:lvl7pPr marL="2987070" indent="0">
              <a:buNone/>
              <a:defRPr sz="1700" b="1"/>
            </a:lvl7pPr>
            <a:lvl8pPr marL="3484916" indent="0">
              <a:buNone/>
              <a:defRPr sz="1700" b="1"/>
            </a:lvl8pPr>
            <a:lvl9pPr marL="3982761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2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845" indent="0">
              <a:buNone/>
              <a:defRPr sz="2200" b="1"/>
            </a:lvl2pPr>
            <a:lvl3pPr marL="995690" indent="0">
              <a:buNone/>
              <a:defRPr sz="2000" b="1"/>
            </a:lvl3pPr>
            <a:lvl4pPr marL="1493535" indent="0">
              <a:buNone/>
              <a:defRPr sz="1700" b="1"/>
            </a:lvl4pPr>
            <a:lvl5pPr marL="1991380" indent="0">
              <a:buNone/>
              <a:defRPr sz="1700" b="1"/>
            </a:lvl5pPr>
            <a:lvl6pPr marL="2489225" indent="0">
              <a:buNone/>
              <a:defRPr sz="1700" b="1"/>
            </a:lvl6pPr>
            <a:lvl7pPr marL="2987070" indent="0">
              <a:buNone/>
              <a:defRPr sz="1700" b="1"/>
            </a:lvl7pPr>
            <a:lvl8pPr marL="3484916" indent="0">
              <a:buNone/>
              <a:defRPr sz="1700" b="1"/>
            </a:lvl8pPr>
            <a:lvl9pPr marL="3982761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2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68160-540A-416A-AD29-3655158ACA37}" type="datetimeFigureOut">
              <a:rPr lang="fr-FR"/>
              <a:pPr>
                <a:defRPr/>
              </a:pPr>
              <a:t>05/04/2011</a:t>
            </a:fld>
            <a:endParaRPr lang="fr-F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B0884-257B-4CC7-93C9-F37EF7747AC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AE2FE-FEBC-449A-AC68-6E5A0990EE5B}" type="datetimeFigureOut">
              <a:rPr lang="fr-FR"/>
              <a:pPr>
                <a:defRPr/>
              </a:pPr>
              <a:t>05/04/2011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3B6EB-1230-4493-B9D1-04DCE2F3CAE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DAA4A-01CC-4657-8C8B-4E0C99712904}" type="datetimeFigureOut">
              <a:rPr lang="fr-FR"/>
              <a:pPr>
                <a:defRPr/>
              </a:pPr>
              <a:t>05/04/2011</a:t>
            </a:fld>
            <a:endParaRPr lang="fr-F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B4C00-7DC0-4718-8663-BE195BE9E57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670" y="301050"/>
            <a:ext cx="3518055" cy="128121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823" y="301052"/>
            <a:ext cx="5977907" cy="6453328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670" y="1582266"/>
            <a:ext cx="3518055" cy="5172114"/>
          </a:xfrm>
        </p:spPr>
        <p:txBody>
          <a:bodyPr/>
          <a:lstStyle>
            <a:lvl1pPr marL="0" indent="0">
              <a:buNone/>
              <a:defRPr sz="1500"/>
            </a:lvl1pPr>
            <a:lvl2pPr marL="497845" indent="0">
              <a:buNone/>
              <a:defRPr sz="1300"/>
            </a:lvl2pPr>
            <a:lvl3pPr marL="995690" indent="0">
              <a:buNone/>
              <a:defRPr sz="1100"/>
            </a:lvl3pPr>
            <a:lvl4pPr marL="1493535" indent="0">
              <a:buNone/>
              <a:defRPr sz="1000"/>
            </a:lvl4pPr>
            <a:lvl5pPr marL="1991380" indent="0">
              <a:buNone/>
              <a:defRPr sz="1000"/>
            </a:lvl5pPr>
            <a:lvl6pPr marL="2489225" indent="0">
              <a:buNone/>
              <a:defRPr sz="1000"/>
            </a:lvl6pPr>
            <a:lvl7pPr marL="2987070" indent="0">
              <a:buNone/>
              <a:defRPr sz="1000"/>
            </a:lvl7pPr>
            <a:lvl8pPr marL="3484916" indent="0">
              <a:buNone/>
              <a:defRPr sz="1000"/>
            </a:lvl8pPr>
            <a:lvl9pPr marL="398276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975F0-563B-4951-9FBA-50D5CB9EEE07}" type="datetimeFigureOut">
              <a:rPr lang="fr-FR"/>
              <a:pPr>
                <a:defRPr/>
              </a:pPr>
              <a:t>05/04/2011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094D2-6FC2-4F4E-84BB-A38D5131EED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 rtlCol="0">
            <a:normAutofit/>
          </a:bodyPr>
          <a:lstStyle>
            <a:lvl1pPr marL="0" indent="0">
              <a:buNone/>
              <a:defRPr sz="3500"/>
            </a:lvl1pPr>
            <a:lvl2pPr marL="497845" indent="0">
              <a:buNone/>
              <a:defRPr sz="3000"/>
            </a:lvl2pPr>
            <a:lvl3pPr marL="995690" indent="0">
              <a:buNone/>
              <a:defRPr sz="2600"/>
            </a:lvl3pPr>
            <a:lvl4pPr marL="1493535" indent="0">
              <a:buNone/>
              <a:defRPr sz="2200"/>
            </a:lvl4pPr>
            <a:lvl5pPr marL="1991380" indent="0">
              <a:buNone/>
              <a:defRPr sz="2200"/>
            </a:lvl5pPr>
            <a:lvl6pPr marL="2489225" indent="0">
              <a:buNone/>
              <a:defRPr sz="2200"/>
            </a:lvl6pPr>
            <a:lvl7pPr marL="2987070" indent="0">
              <a:buNone/>
              <a:defRPr sz="2200"/>
            </a:lvl7pPr>
            <a:lvl8pPr marL="3484916" indent="0">
              <a:buNone/>
              <a:defRPr sz="2200"/>
            </a:lvl8pPr>
            <a:lvl9pPr marL="3982761" indent="0">
              <a:buNone/>
              <a:defRPr sz="2200"/>
            </a:lvl9pPr>
          </a:lstStyle>
          <a:p>
            <a:pPr lvl="0"/>
            <a:endParaRPr lang="fr-F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500"/>
            </a:lvl1pPr>
            <a:lvl2pPr marL="497845" indent="0">
              <a:buNone/>
              <a:defRPr sz="1300"/>
            </a:lvl2pPr>
            <a:lvl3pPr marL="995690" indent="0">
              <a:buNone/>
              <a:defRPr sz="1100"/>
            </a:lvl3pPr>
            <a:lvl4pPr marL="1493535" indent="0">
              <a:buNone/>
              <a:defRPr sz="1000"/>
            </a:lvl4pPr>
            <a:lvl5pPr marL="1991380" indent="0">
              <a:buNone/>
              <a:defRPr sz="1000"/>
            </a:lvl5pPr>
            <a:lvl6pPr marL="2489225" indent="0">
              <a:buNone/>
              <a:defRPr sz="1000"/>
            </a:lvl6pPr>
            <a:lvl7pPr marL="2987070" indent="0">
              <a:buNone/>
              <a:defRPr sz="1000"/>
            </a:lvl7pPr>
            <a:lvl8pPr marL="3484916" indent="0">
              <a:buNone/>
              <a:defRPr sz="1000"/>
            </a:lvl8pPr>
            <a:lvl9pPr marL="398276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35653-8DF8-4545-A353-2BD06C307CD5}" type="datetimeFigureOut">
              <a:rPr lang="fr-FR"/>
              <a:pPr>
                <a:defRPr/>
              </a:pPr>
              <a:t>05/04/2011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2C964-71EA-422E-AB85-330EFD06CFE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34988" y="303213"/>
            <a:ext cx="96234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fr-F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4988" y="1763713"/>
            <a:ext cx="9623425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 defTabSz="995690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4F5F91-F323-43F6-82D2-BBC9EE4AB0E8}" type="datetimeFigureOut">
              <a:rPr lang="fr-FR"/>
              <a:pPr>
                <a:defRPr/>
              </a:pPr>
              <a:t>05/04/2011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 defTabSz="995690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2863" y="7008813"/>
            <a:ext cx="2495550" cy="40163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 defTabSz="995690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5CE97C0-720F-43AA-97D9-0E0E9861C80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defTabSz="995363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95363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2pPr>
      <a:lvl3pPr algn="ctr" defTabSz="995363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3pPr>
      <a:lvl4pPr algn="ctr" defTabSz="995363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4pPr>
      <a:lvl5pPr algn="ctr" defTabSz="995363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5pPr>
      <a:lvl6pPr marL="457200" algn="ctr" defTabSz="995363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6pPr>
      <a:lvl7pPr marL="914400" algn="ctr" defTabSz="995363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7pPr>
      <a:lvl8pPr marL="1371600" algn="ctr" defTabSz="995363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8pPr>
      <a:lvl9pPr marL="1828800" algn="ctr" defTabSz="995363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9pPr>
    </p:titleStyle>
    <p:bodyStyle>
      <a:lvl1pPr marL="373063" indent="-373063" algn="l" defTabSz="99536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8038" indent="-311150" algn="l" defTabSz="99536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600" indent="-247650" algn="l" defTabSz="99536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41488" indent="-247650" algn="l" defTabSz="99536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39963" indent="-247650" algn="l" defTabSz="99536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8148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93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38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83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i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52"/>
            <a:ext cx="10693400" cy="75597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203164" y="0"/>
            <a:ext cx="9623425" cy="128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FR" sz="4000" dirty="0" smtClean="0">
                <a:solidFill>
                  <a:schemeClr val="bg1">
                    <a:lumMod val="95000"/>
                  </a:schemeClr>
                </a:solidFill>
              </a:rPr>
              <a:t>1.5. Les locaux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6140" y="1623288"/>
            <a:ext cx="1008112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fr-FR" sz="2400" dirty="0" smtClean="0">
                <a:latin typeface="+mn-lt"/>
              </a:rPr>
              <a:t> activité répartie entre un </a:t>
            </a:r>
            <a:r>
              <a:rPr lang="fr-FR" sz="2400" dirty="0" err="1" smtClean="0">
                <a:latin typeface="+mn-lt"/>
              </a:rPr>
              <a:t>rez</a:t>
            </a:r>
            <a:r>
              <a:rPr lang="fr-FR" sz="2400" dirty="0" smtClean="0">
                <a:latin typeface="+mn-lt"/>
              </a:rPr>
              <a:t> de chaussée de 380 m² et un étage de 250 m².</a:t>
            </a:r>
          </a:p>
          <a:p>
            <a:endParaRPr lang="fr-FR" sz="2400" dirty="0" smtClean="0">
              <a:latin typeface="+mn-lt"/>
            </a:endParaRPr>
          </a:p>
          <a:p>
            <a:pPr>
              <a:buFontTx/>
              <a:buChar char="-"/>
            </a:pPr>
            <a:r>
              <a:rPr lang="fr-FR" sz="2400" dirty="0" smtClean="0">
                <a:latin typeface="+mn-lt"/>
              </a:rPr>
              <a:t> parking aisé et fermé (portail avec interphone et digicode).</a:t>
            </a:r>
          </a:p>
          <a:p>
            <a:endParaRPr lang="fr-FR" sz="2400" dirty="0" smtClean="0">
              <a:latin typeface="+mn-lt"/>
            </a:endParaRPr>
          </a:p>
          <a:p>
            <a:pPr>
              <a:buFontTx/>
              <a:buChar char="-"/>
            </a:pPr>
            <a:r>
              <a:rPr lang="fr-FR" sz="2400" dirty="0" smtClean="0">
                <a:latin typeface="+mn-lt"/>
              </a:rPr>
              <a:t> aucune habitation alentour.</a:t>
            </a:r>
          </a:p>
          <a:p>
            <a:r>
              <a:rPr lang="fr-FR" sz="2400" dirty="0" smtClean="0">
                <a:latin typeface="+mn-lt"/>
              </a:rPr>
              <a:t>Voisinage exclusivement composé</a:t>
            </a:r>
          </a:p>
          <a:p>
            <a:r>
              <a:rPr lang="fr-FR" sz="2400" dirty="0" smtClean="0">
                <a:latin typeface="+mn-lt"/>
              </a:rPr>
              <a:t>de professionnels qui ne sont pas</a:t>
            </a:r>
          </a:p>
          <a:p>
            <a:r>
              <a:rPr lang="fr-FR" sz="2400" dirty="0" smtClean="0">
                <a:latin typeface="+mn-lt"/>
              </a:rPr>
              <a:t>présents aux heures de pointe</a:t>
            </a:r>
          </a:p>
          <a:p>
            <a:r>
              <a:rPr lang="fr-FR" sz="2400" dirty="0" smtClean="0">
                <a:latin typeface="+mn-lt"/>
              </a:rPr>
              <a:t>de Live Factory (soirs et weekends).</a:t>
            </a:r>
          </a:p>
          <a:p>
            <a:endParaRPr lang="fr-FR" sz="2400" dirty="0" smtClean="0">
              <a:latin typeface="+mn-lt"/>
            </a:endParaRPr>
          </a:p>
          <a:p>
            <a:pPr>
              <a:buFontTx/>
              <a:buChar char="-"/>
            </a:pPr>
            <a:r>
              <a:rPr lang="fr-FR" sz="2400" dirty="0" smtClean="0">
                <a:latin typeface="+mn-lt"/>
              </a:rPr>
              <a:t> nombreuses possibilités de</a:t>
            </a:r>
          </a:p>
          <a:p>
            <a:r>
              <a:rPr lang="fr-FR" sz="2400" dirty="0" smtClean="0">
                <a:latin typeface="+mn-lt"/>
              </a:rPr>
              <a:t>restauration et d’hébergement</a:t>
            </a:r>
          </a:p>
          <a:p>
            <a:r>
              <a:rPr lang="fr-FR" sz="2400" dirty="0" smtClean="0">
                <a:latin typeface="+mn-lt"/>
              </a:rPr>
              <a:t>dans un rayon de 300 mètres.</a:t>
            </a:r>
          </a:p>
        </p:txBody>
      </p:sp>
      <p:pic>
        <p:nvPicPr>
          <p:cNvPr id="11" name="Picture 2" descr="C:\Users\AFP\Desktop\VILLA PARC SENART\Angle sud-ouest lot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8668" y="2988543"/>
            <a:ext cx="5328592" cy="39964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203164" y="0"/>
            <a:ext cx="9623425" cy="128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FR" sz="4000" dirty="0" smtClean="0">
                <a:solidFill>
                  <a:schemeClr val="bg1">
                    <a:lumMod val="95000"/>
                  </a:schemeClr>
                </a:solidFill>
              </a:rPr>
              <a:t>1.5. Les locaux</a:t>
            </a:r>
          </a:p>
        </p:txBody>
      </p:sp>
      <p:pic>
        <p:nvPicPr>
          <p:cNvPr id="6146" name="Picture 2" descr="C:\Users\AFP\Desktop\LIVE FACTORY\VILLA PARC SENART\PHOTOS\Façade ouest lots 1 &amp;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129" y="1260351"/>
            <a:ext cx="4128459" cy="3096344"/>
          </a:xfrm>
          <a:prstGeom prst="rect">
            <a:avLst/>
          </a:prstGeom>
          <a:noFill/>
        </p:spPr>
      </p:pic>
      <p:pic>
        <p:nvPicPr>
          <p:cNvPr id="6147" name="Picture 3" descr="C:\Users\AFP\Desktop\LIVE FACTORY\VILLA PARC SENART\PHOTOS\Façade sud lot 1 sui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2804" y="1224347"/>
            <a:ext cx="4176464" cy="3132348"/>
          </a:xfrm>
          <a:prstGeom prst="rect">
            <a:avLst/>
          </a:prstGeom>
          <a:noFill/>
        </p:spPr>
      </p:pic>
      <p:pic>
        <p:nvPicPr>
          <p:cNvPr id="6148" name="Picture 4" descr="C:\Users\AFP\Desktop\LIVE FACTORY\VILLA PARC SENART\PHOTOS\RDC lot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0180" y="4212679"/>
            <a:ext cx="4176747" cy="313256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10181" y="5612769"/>
            <a:ext cx="2625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+mn-lt"/>
              </a:rPr>
              <a:t>Chantier mars 2011</a:t>
            </a:r>
            <a:endParaRPr lang="fr-FR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203164" y="0"/>
            <a:ext cx="9623425" cy="128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FR" sz="4000" dirty="0" smtClean="0">
                <a:solidFill>
                  <a:schemeClr val="bg1">
                    <a:lumMod val="95000"/>
                  </a:schemeClr>
                </a:solidFill>
              </a:rPr>
              <a:t>1.5. Les locaux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2516" y="5623222"/>
            <a:ext cx="2625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+mn-lt"/>
              </a:rPr>
              <a:t>Chantier mars 2011</a:t>
            </a:r>
            <a:endParaRPr lang="fr-FR" sz="2400" dirty="0">
              <a:latin typeface="+mn-lt"/>
            </a:endParaRPr>
          </a:p>
        </p:txBody>
      </p:sp>
      <p:pic>
        <p:nvPicPr>
          <p:cNvPr id="7170" name="Picture 2" descr="C:\Users\AFP\Desktop\LIVE FACTORY\VILLA PARC SENART\PHOTOS\Escalier lot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123" y="1260351"/>
            <a:ext cx="4128459" cy="3096344"/>
          </a:xfrm>
          <a:prstGeom prst="rect">
            <a:avLst/>
          </a:prstGeom>
          <a:noFill/>
        </p:spPr>
      </p:pic>
      <p:pic>
        <p:nvPicPr>
          <p:cNvPr id="7171" name="Picture 3" descr="C:\Users\AFP\Desktop\LIVE FACTORY\VILLA PARC SENART\PHOTOS\Escaliers lot 1 &amp;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8801" y="1260351"/>
            <a:ext cx="4128459" cy="3096344"/>
          </a:xfrm>
          <a:prstGeom prst="rect">
            <a:avLst/>
          </a:prstGeom>
          <a:noFill/>
        </p:spPr>
      </p:pic>
      <p:pic>
        <p:nvPicPr>
          <p:cNvPr id="7172" name="Picture 4" descr="C:\Users\AFP\Desktop\LIVE FACTORY\VILLA PARC SENART\PHOTOS\Escalier lot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4354" y="4265116"/>
            <a:ext cx="4154554" cy="31159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203164" y="0"/>
            <a:ext cx="9623425" cy="128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FR" sz="4000" dirty="0" smtClean="0">
                <a:solidFill>
                  <a:schemeClr val="bg1">
                    <a:lumMod val="95000"/>
                  </a:schemeClr>
                </a:solidFill>
              </a:rPr>
              <a:t>1.5. Les locaux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8148" y="5623222"/>
            <a:ext cx="2625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+mn-lt"/>
              </a:rPr>
              <a:t>Chantier mars 2011</a:t>
            </a:r>
            <a:endParaRPr lang="fr-FR" sz="2400" dirty="0">
              <a:latin typeface="+mn-lt"/>
            </a:endParaRPr>
          </a:p>
        </p:txBody>
      </p:sp>
      <p:pic>
        <p:nvPicPr>
          <p:cNvPr id="8194" name="Picture 2" descr="C:\Users\AFP\Desktop\LIVE FACTORY\VILLA PARC SENART\PHOTOS\Etage lot 1 su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124" y="1260352"/>
            <a:ext cx="4320480" cy="3240360"/>
          </a:xfrm>
          <a:prstGeom prst="rect">
            <a:avLst/>
          </a:prstGeom>
          <a:noFill/>
        </p:spPr>
      </p:pic>
      <p:pic>
        <p:nvPicPr>
          <p:cNvPr id="8195" name="Picture 3" descr="C:\Users\AFP\Desktop\LIVE FACTORY\VILLA PARC SENART\PHOTOS\Toit lot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6793" y="1260351"/>
            <a:ext cx="4344483" cy="3258362"/>
          </a:xfrm>
          <a:prstGeom prst="rect">
            <a:avLst/>
          </a:prstGeom>
          <a:noFill/>
        </p:spPr>
      </p:pic>
      <p:pic>
        <p:nvPicPr>
          <p:cNvPr id="8196" name="Picture 4" descr="C:\Users\AFP\Desktop\LIVE FACTORY\VILLA PARC SENART\PHOTOS\Etage lot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8468" y="4284687"/>
            <a:ext cx="4222287" cy="31667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203164" y="0"/>
            <a:ext cx="9623425" cy="128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FR" sz="4000" dirty="0" smtClean="0">
                <a:solidFill>
                  <a:schemeClr val="bg1">
                    <a:lumMod val="95000"/>
                  </a:schemeClr>
                </a:solidFill>
              </a:rPr>
              <a:t>1.5. Les locaux</a:t>
            </a:r>
          </a:p>
        </p:txBody>
      </p:sp>
      <p:pic>
        <p:nvPicPr>
          <p:cNvPr id="2" name="Picture 2" descr="C:\Users\AFP\Desktop\VILLA PARC SENART\Proposition 1 RDC vue aérien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603" y="1188343"/>
            <a:ext cx="6685313" cy="626469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483951" y="3996655"/>
            <a:ext cx="2178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+mn-lt"/>
              </a:rPr>
              <a:t>Implantation du</a:t>
            </a:r>
          </a:p>
          <a:p>
            <a:r>
              <a:rPr lang="fr-FR" sz="2400" dirty="0" err="1" smtClean="0">
                <a:latin typeface="+mn-lt"/>
              </a:rPr>
              <a:t>rez</a:t>
            </a:r>
            <a:r>
              <a:rPr lang="fr-FR" sz="2400" dirty="0" smtClean="0">
                <a:latin typeface="+mn-lt"/>
              </a:rPr>
              <a:t> de chaussée</a:t>
            </a:r>
            <a:endParaRPr lang="fr-FR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203164" y="0"/>
            <a:ext cx="9623425" cy="128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FR" sz="4000" dirty="0" smtClean="0">
                <a:solidFill>
                  <a:schemeClr val="bg1">
                    <a:lumMod val="95000"/>
                  </a:schemeClr>
                </a:solidFill>
              </a:rPr>
              <a:t>1.5. Les locaux</a:t>
            </a:r>
          </a:p>
        </p:txBody>
      </p:sp>
      <p:pic>
        <p:nvPicPr>
          <p:cNvPr id="9218" name="Picture 2" descr="C:\Users\AFP\Desktop\LIVE FACTORY\VILLA PARC SENART\Proposition 1 RDC angle sud-ou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33" y="1332359"/>
            <a:ext cx="10534651" cy="5937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203164" y="0"/>
            <a:ext cx="9623425" cy="128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FR" sz="4000" dirty="0" smtClean="0">
                <a:solidFill>
                  <a:schemeClr val="bg1">
                    <a:lumMod val="95000"/>
                  </a:schemeClr>
                </a:solidFill>
              </a:rPr>
              <a:t>1.5. Les locaux</a:t>
            </a:r>
          </a:p>
        </p:txBody>
      </p:sp>
      <p:pic>
        <p:nvPicPr>
          <p:cNvPr id="2" name="Picture 2" descr="C:\Users\AFP\Desktop\VILLA PARC SENART\Proposition 1 étage vue aérien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180" y="1241600"/>
            <a:ext cx="6552728" cy="621143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506940" y="4100601"/>
            <a:ext cx="2170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+mn-lt"/>
              </a:rPr>
              <a:t>Implantation de</a:t>
            </a:r>
          </a:p>
          <a:p>
            <a:r>
              <a:rPr lang="fr-FR" sz="2400" dirty="0" smtClean="0">
                <a:latin typeface="+mn-lt"/>
              </a:rPr>
              <a:t>l’étage</a:t>
            </a:r>
            <a:endParaRPr lang="fr-FR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203164" y="0"/>
            <a:ext cx="9623425" cy="128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FR" sz="4000" dirty="0" smtClean="0">
                <a:solidFill>
                  <a:schemeClr val="bg1">
                    <a:lumMod val="95000"/>
                  </a:schemeClr>
                </a:solidFill>
              </a:rPr>
              <a:t>1.5. Les locaux</a:t>
            </a:r>
          </a:p>
        </p:txBody>
      </p:sp>
      <p:pic>
        <p:nvPicPr>
          <p:cNvPr id="10242" name="Picture 2" descr="C:\Users\AFP\Desktop\LIVE FACTORY\VILLA PARC SENART\Proposition 1 Etage angle sud-ou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" y="1432991"/>
            <a:ext cx="10591800" cy="558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Content Placeholder 2"/>
          <p:cNvSpPr>
            <a:spLocks noGrp="1"/>
          </p:cNvSpPr>
          <p:nvPr>
            <p:ph idx="1"/>
          </p:nvPr>
        </p:nvSpPr>
        <p:spPr>
          <a:xfrm>
            <a:off x="534988" y="1834380"/>
            <a:ext cx="9623425" cy="5375275"/>
          </a:xfrm>
        </p:spPr>
        <p:txBody>
          <a:bodyPr/>
          <a:lstStyle/>
          <a:p>
            <a:pPr eaLnBrk="1" hangingPunct="1">
              <a:buNone/>
            </a:pPr>
            <a:r>
              <a:rPr lang="fr-FR" sz="2400" dirty="0" smtClean="0"/>
              <a:t>Les objectifs dans les 3 ans sont :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se positionner comme un acteur majeur et incontournable des musiques actuelles en sud Ile De France. 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collaborer de manière permanente avec d’autres structures, publiques et privées, et dispositifs : </a:t>
            </a:r>
            <a:r>
              <a:rPr lang="fr-FR" sz="2400" dirty="0" err="1" smtClean="0"/>
              <a:t>Act’Art</a:t>
            </a:r>
            <a:r>
              <a:rPr lang="fr-FR" sz="2400" dirty="0" smtClean="0"/>
              <a:t>, Le Réseau Pince Oreilles, Routes 77… 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créer une cohésion et une interaction entre les musiciens et techniciens pros, semi-pros et amateurs du sud Ile-de-France et par extension de toute l’Ile-de-France.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travailler avec les médias locaux et régionaux autour des artistes locaux (interviews des artistes, </a:t>
            </a:r>
            <a:r>
              <a:rPr lang="fr-FR" sz="2400" dirty="0" err="1" smtClean="0"/>
              <a:t>podcasts</a:t>
            </a:r>
            <a:r>
              <a:rPr lang="fr-FR" sz="2400" dirty="0" smtClean="0"/>
              <a:t>, avec TV77, NRJ Paris, </a:t>
            </a:r>
            <a:r>
              <a:rPr lang="fr-FR" sz="2400" dirty="0" err="1" smtClean="0"/>
              <a:t>Handi</a:t>
            </a:r>
            <a:r>
              <a:rPr lang="fr-FR" sz="2400" dirty="0" smtClean="0"/>
              <a:t> FM, Evasion, Radio Campus…) pour leur apporter une visibilité.</a:t>
            </a:r>
          </a:p>
          <a:p>
            <a:pPr eaLnBrk="1" hangingPunct="1">
              <a:buNone/>
            </a:pPr>
            <a:endParaRPr lang="fr-FR" sz="2400" dirty="0" smtClean="0"/>
          </a:p>
        </p:txBody>
      </p:sp>
      <p:sp>
        <p:nvSpPr>
          <p:cNvPr id="5" name="Title 3"/>
          <p:cNvSpPr txBox="1">
            <a:spLocks/>
          </p:cNvSpPr>
          <p:nvPr/>
        </p:nvSpPr>
        <p:spPr bwMode="auto">
          <a:xfrm>
            <a:off x="203164" y="0"/>
            <a:ext cx="9623425" cy="128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FR" sz="4000" dirty="0" smtClean="0">
                <a:solidFill>
                  <a:schemeClr val="bg1">
                    <a:lumMod val="95000"/>
                  </a:schemeClr>
                </a:solidFill>
              </a:rPr>
              <a:t>1.6. Les objectifs et l’avenir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Content Placeholder 2"/>
          <p:cNvSpPr>
            <a:spLocks noGrp="1"/>
          </p:cNvSpPr>
          <p:nvPr>
            <p:ph idx="1"/>
          </p:nvPr>
        </p:nvSpPr>
        <p:spPr>
          <a:xfrm>
            <a:off x="534988" y="1922463"/>
            <a:ext cx="9623425" cy="5073650"/>
          </a:xfrm>
        </p:spPr>
        <p:txBody>
          <a:bodyPr/>
          <a:lstStyle/>
          <a:p>
            <a:pPr eaLnBrk="1" hangingPunct="1">
              <a:buNone/>
            </a:pPr>
            <a:r>
              <a:rPr lang="fr-FR" sz="2400" dirty="0" smtClean="0"/>
              <a:t>Les objectifs à long terme sont :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extension de la partie boutique et services, livraison et installation à domicile…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graphisme, web, tournage de clips, </a:t>
            </a:r>
            <a:r>
              <a:rPr lang="fr-FR" sz="2400" dirty="0" err="1" smtClean="0"/>
              <a:t>shooting</a:t>
            </a:r>
            <a:r>
              <a:rPr lang="fr-FR" sz="2400" dirty="0" smtClean="0"/>
              <a:t> photos, dans les murs ou « hors les murs » avec le concours de partenaires.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création d’une unité de production et édition artistique.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création d’une gamme de coffrets autour de la musique (type </a:t>
            </a:r>
            <a:r>
              <a:rPr lang="fr-FR" sz="2400" dirty="0" err="1" smtClean="0"/>
              <a:t>Smartbox</a:t>
            </a:r>
            <a:r>
              <a:rPr lang="fr-FR" sz="2400" dirty="0" smtClean="0"/>
              <a:t>, </a:t>
            </a:r>
            <a:r>
              <a:rPr lang="fr-FR" sz="2400" dirty="0" err="1" smtClean="0"/>
              <a:t>Wonderbox</a:t>
            </a:r>
            <a:r>
              <a:rPr lang="fr-FR" sz="2400" dirty="0" smtClean="0"/>
              <a:t>…).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ouvrir d’autres structures sous la même marque, en gérance ou en franchise, dans d’autres communes d’Île de France ou d’autres régions de France.</a:t>
            </a:r>
          </a:p>
          <a:p>
            <a:pPr eaLnBrk="1" hangingPunct="1">
              <a:buFontTx/>
              <a:buChar char="-"/>
            </a:pPr>
            <a:endParaRPr lang="fr-FR" sz="2800" dirty="0" smtClean="0"/>
          </a:p>
        </p:txBody>
      </p:sp>
      <p:sp>
        <p:nvSpPr>
          <p:cNvPr id="6" name="Title 3"/>
          <p:cNvSpPr txBox="1">
            <a:spLocks/>
          </p:cNvSpPr>
          <p:nvPr/>
        </p:nvSpPr>
        <p:spPr bwMode="auto">
          <a:xfrm>
            <a:off x="203164" y="0"/>
            <a:ext cx="9623425" cy="128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FR" sz="4000" dirty="0" smtClean="0">
                <a:solidFill>
                  <a:schemeClr val="bg1">
                    <a:lumMod val="95000"/>
                  </a:schemeClr>
                </a:solidFill>
              </a:rPr>
              <a:t>1.6. Les objectifs et l’avenir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Content Placeholder 2"/>
          <p:cNvSpPr>
            <a:spLocks noGrp="1"/>
          </p:cNvSpPr>
          <p:nvPr>
            <p:ph idx="1"/>
          </p:nvPr>
        </p:nvSpPr>
        <p:spPr>
          <a:xfrm>
            <a:off x="2917808" y="2268463"/>
            <a:ext cx="7715304" cy="5264398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</a:pPr>
            <a:r>
              <a:rPr lang="fr-FR" sz="32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Présentation du projet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fr-FR" sz="32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Les associés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fr-FR" sz="32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L’étude de marché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fr-FR" sz="32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Le financement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fr-FR" sz="32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Les partenaires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fr-FR" sz="32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Contacts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538388" y="3066251"/>
            <a:ext cx="5832648" cy="2857520"/>
          </a:xfrm>
        </p:spPr>
        <p:txBody>
          <a:bodyPr/>
          <a:lstStyle/>
          <a:p>
            <a:pPr marL="514350" indent="-514350" eaLnBrk="1" hangingPunct="1">
              <a:buNone/>
            </a:pPr>
            <a:r>
              <a:rPr lang="fr-FR" sz="48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2. Les associés</a:t>
            </a:r>
            <a:endParaRPr lang="fr-FR" sz="2000" dirty="0" smtClean="0">
              <a:solidFill>
                <a:schemeClr val="bg1">
                  <a:lumMod val="95000"/>
                </a:schemeClr>
              </a:solidFill>
              <a:latin typeface="Calibri (Corps)"/>
              <a:cs typeface="Arial" pitchFamily="34" charset="0"/>
            </a:endParaRPr>
          </a:p>
          <a:p>
            <a:pPr marL="1882775" lvl="3" indent="-514350" eaLnBrk="1" hangingPunct="1">
              <a:buFont typeface="+mj-lt"/>
              <a:buAutoNum type="arabicPeriod"/>
            </a:pPr>
            <a:endParaRPr lang="fr-FR" sz="2000" dirty="0" smtClean="0">
              <a:solidFill>
                <a:schemeClr val="bg1">
                  <a:lumMod val="95000"/>
                </a:schemeClr>
              </a:solidFill>
              <a:latin typeface="Calibri (Corps)"/>
              <a:cs typeface="Arial" pitchFamily="34" charset="0"/>
            </a:endParaRPr>
          </a:p>
          <a:p>
            <a:pPr marL="1882775" lvl="3" indent="-514350" eaLnBrk="1" hangingPunct="1">
              <a:buFont typeface="+mj-lt"/>
              <a:buAutoNum type="arabicPeriod"/>
            </a:pP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</a:rPr>
              <a:t>Jonathan Glaros</a:t>
            </a:r>
          </a:p>
          <a:p>
            <a:pPr marL="1882775" lvl="3" indent="-514350" eaLnBrk="1" hangingPunct="1">
              <a:buFont typeface="+mj-lt"/>
              <a:buAutoNum type="arabicPeriod"/>
            </a:pP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Aurélien Patrice-Martin</a:t>
            </a:r>
          </a:p>
          <a:p>
            <a:pPr marL="1882775" lvl="3" indent="-514350" eaLnBrk="1" hangingPunct="1">
              <a:buFont typeface="+mj-lt"/>
              <a:buAutoNum type="arabicPeriod"/>
            </a:pP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</a:rPr>
              <a:t>Arnaud Joffroy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2"/>
          <p:cNvSpPr>
            <a:spLocks noGrp="1"/>
          </p:cNvSpPr>
          <p:nvPr>
            <p:ph idx="1"/>
          </p:nvPr>
        </p:nvSpPr>
        <p:spPr>
          <a:xfrm>
            <a:off x="534988" y="1922463"/>
            <a:ext cx="9623425" cy="507365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fr-FR" sz="2400" dirty="0" smtClean="0"/>
              <a:t>formation dans l’audiovisuel dans deux grandes écoles, la </a:t>
            </a:r>
            <a:r>
              <a:rPr lang="fr-FR" sz="2400" dirty="0" err="1" smtClean="0"/>
              <a:t>Femis</a:t>
            </a:r>
            <a:r>
              <a:rPr lang="fr-FR" sz="2400" dirty="0" smtClean="0"/>
              <a:t> et l’ESRA, pendant 4 ans puis assistant réalisateur de clips vidéos chez </a:t>
            </a:r>
            <a:r>
              <a:rPr lang="fr-FR" sz="2400" dirty="0" err="1" smtClean="0"/>
              <a:t>Fokal</a:t>
            </a:r>
            <a:r>
              <a:rPr lang="fr-FR" sz="2400" dirty="0" smtClean="0"/>
              <a:t> Productions.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deug de droit à la faculté de Sceaux.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formation produits financiers chez Rothschild.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agent commercial aux Editions Atlas en 2004.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conseiller en gestion de patrimoine de 2005 à 2006.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associé de la société CLG Patrimoine depuis 2006.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musicien : pianiste, compositeur, arrangeur et home-</a:t>
            </a:r>
            <a:r>
              <a:rPr lang="fr-FR" sz="2400" dirty="0" err="1" smtClean="0"/>
              <a:t>studiste</a:t>
            </a:r>
            <a:r>
              <a:rPr lang="fr-FR" sz="2400" dirty="0" smtClean="0"/>
              <a:t>.</a:t>
            </a:r>
          </a:p>
          <a:p>
            <a:pPr eaLnBrk="1" hangingPunct="1">
              <a:buFontTx/>
              <a:buChar char="-"/>
            </a:pPr>
            <a:endParaRPr lang="fr-FR" sz="2800" dirty="0" smtClean="0"/>
          </a:p>
          <a:p>
            <a:pPr eaLnBrk="1" hangingPunct="1">
              <a:buFontTx/>
              <a:buChar char="-"/>
            </a:pPr>
            <a:endParaRPr lang="fr-FR" sz="2800" dirty="0" smtClean="0"/>
          </a:p>
          <a:p>
            <a:pPr eaLnBrk="1" hangingPunct="1">
              <a:buFontTx/>
              <a:buChar char="-"/>
            </a:pPr>
            <a:endParaRPr lang="fr-FR" sz="2800" dirty="0" smtClean="0"/>
          </a:p>
        </p:txBody>
      </p:sp>
      <p:sp>
        <p:nvSpPr>
          <p:cNvPr id="6" name="Title 3"/>
          <p:cNvSpPr txBox="1">
            <a:spLocks/>
          </p:cNvSpPr>
          <p:nvPr/>
        </p:nvSpPr>
        <p:spPr bwMode="auto">
          <a:xfrm>
            <a:off x="203164" y="0"/>
            <a:ext cx="9623425" cy="128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FR" sz="4000" dirty="0" smtClean="0">
                <a:solidFill>
                  <a:schemeClr val="bg1">
                    <a:lumMod val="95000"/>
                  </a:schemeClr>
                </a:solidFill>
              </a:rPr>
              <a:t>2.1. Jonathan Glaros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2"/>
          <p:cNvSpPr>
            <a:spLocks noGrp="1"/>
          </p:cNvSpPr>
          <p:nvPr>
            <p:ph idx="1"/>
          </p:nvPr>
        </p:nvSpPr>
        <p:spPr>
          <a:xfrm>
            <a:off x="534988" y="1922463"/>
            <a:ext cx="9623425" cy="507365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fr-FR" sz="2400" dirty="0" smtClean="0"/>
              <a:t>formation initiale de son pour l’audiovisuel (ingénieur du son studio : doublage, bruitage, postsynchronisation, musique, pendant 5 ans).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formation commerciale au sein des enseignes </a:t>
            </a:r>
            <a:r>
              <a:rPr lang="fr-FR" sz="2400" dirty="0" err="1" smtClean="0"/>
              <a:t>Cultura</a:t>
            </a:r>
            <a:r>
              <a:rPr lang="fr-FR" sz="2400" dirty="0" smtClean="0"/>
              <a:t> et Leclerc. Disquaire puis chef de rayon disque pendant 5 ans.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régisseur son et projectionniste cinéma à La Ferme Des Jeux à Vaux Le Pénil pendant 3 ans.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musicien, auteur, compositeur, programmateur M.A.O., home-</a:t>
            </a:r>
            <a:r>
              <a:rPr lang="fr-FR" sz="2400" dirty="0" err="1" smtClean="0"/>
              <a:t>studiste</a:t>
            </a:r>
            <a:r>
              <a:rPr lang="fr-FR" sz="2400" dirty="0" smtClean="0"/>
              <a:t> depuis 15 ans.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important réseau de contacts de musiciens franciliens.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responsable administratif d’un label indépendant associatif  pendant 3 ans.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formations techniques et commerciales.</a:t>
            </a:r>
          </a:p>
          <a:p>
            <a:pPr eaLnBrk="1" hangingPunct="1">
              <a:buFontTx/>
              <a:buChar char="-"/>
            </a:pPr>
            <a:endParaRPr lang="fr-FR" sz="2800" dirty="0" smtClean="0"/>
          </a:p>
          <a:p>
            <a:pPr eaLnBrk="1" hangingPunct="1">
              <a:buFontTx/>
              <a:buChar char="-"/>
            </a:pPr>
            <a:endParaRPr lang="fr-FR" sz="2800" dirty="0" smtClean="0"/>
          </a:p>
          <a:p>
            <a:pPr eaLnBrk="1" hangingPunct="1">
              <a:buFontTx/>
              <a:buChar char="-"/>
            </a:pPr>
            <a:endParaRPr lang="fr-FR" sz="2800" dirty="0" smtClean="0"/>
          </a:p>
        </p:txBody>
      </p:sp>
      <p:sp>
        <p:nvSpPr>
          <p:cNvPr id="6" name="Title 3"/>
          <p:cNvSpPr txBox="1">
            <a:spLocks/>
          </p:cNvSpPr>
          <p:nvPr/>
        </p:nvSpPr>
        <p:spPr bwMode="auto">
          <a:xfrm>
            <a:off x="203164" y="0"/>
            <a:ext cx="9623425" cy="128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FR" sz="4000" dirty="0" smtClean="0">
                <a:solidFill>
                  <a:schemeClr val="bg1">
                    <a:lumMod val="95000"/>
                  </a:schemeClr>
                </a:solidFill>
              </a:rPr>
              <a:t>2.2. Aurélien Patrice-Martin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Content Placeholder 2"/>
          <p:cNvSpPr>
            <a:spLocks noGrp="1"/>
          </p:cNvSpPr>
          <p:nvPr>
            <p:ph idx="1"/>
          </p:nvPr>
        </p:nvSpPr>
        <p:spPr>
          <a:xfrm>
            <a:off x="534988" y="1922463"/>
            <a:ext cx="9623425" cy="507365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fr-FR" sz="2400" dirty="0" smtClean="0"/>
              <a:t>formation complète de régie technique (son, lumière, plateau) et de régie générale/tournée.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15 ans d’expérience dont 6 ans au Plan à Ris-Orangis, 6 ans à La Ferme Des Jeux à Vaux Le Pénil, et de nombreuses tournées et festivals en qualité d’intermittent : Le Printemps de Bourges, Les </a:t>
            </a:r>
            <a:r>
              <a:rPr lang="fr-FR" sz="2400" dirty="0" err="1" smtClean="0"/>
              <a:t>Efferv’Essonne</a:t>
            </a:r>
            <a:r>
              <a:rPr lang="fr-FR" sz="2400" dirty="0" smtClean="0"/>
              <a:t>, Les </a:t>
            </a:r>
            <a:r>
              <a:rPr lang="fr-FR" sz="2400" dirty="0" err="1" smtClean="0"/>
              <a:t>Eurockéennes</a:t>
            </a:r>
            <a:r>
              <a:rPr lang="fr-FR" sz="2400" dirty="0" smtClean="0"/>
              <a:t>, Zénith, Bercy, Stade de France, Arènes de Nîmes avec de nombreux artistes : Garou, Céline Dion, Noir Désir, Kylie </a:t>
            </a:r>
            <a:r>
              <a:rPr lang="fr-FR" sz="2400" dirty="0" err="1" smtClean="0"/>
              <a:t>Minogue</a:t>
            </a:r>
            <a:r>
              <a:rPr lang="fr-FR" sz="2400" dirty="0" smtClean="0"/>
              <a:t>…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formations et habilitations techniques, sécurité, électricité…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formations de management.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expérience dans la programmation, l’administration et la communication culturelles.</a:t>
            </a:r>
          </a:p>
          <a:p>
            <a:pPr eaLnBrk="1" hangingPunct="1">
              <a:buFontTx/>
              <a:buChar char="-"/>
            </a:pPr>
            <a:endParaRPr lang="fr-FR" sz="2400" dirty="0" smtClean="0"/>
          </a:p>
        </p:txBody>
      </p:sp>
      <p:sp>
        <p:nvSpPr>
          <p:cNvPr id="6" name="Title 3"/>
          <p:cNvSpPr txBox="1">
            <a:spLocks/>
          </p:cNvSpPr>
          <p:nvPr/>
        </p:nvSpPr>
        <p:spPr bwMode="auto">
          <a:xfrm>
            <a:off x="203164" y="0"/>
            <a:ext cx="9623425" cy="128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FR" sz="4000" dirty="0" smtClean="0">
                <a:solidFill>
                  <a:schemeClr val="bg1">
                    <a:lumMod val="95000"/>
                  </a:schemeClr>
                </a:solidFill>
              </a:rPr>
              <a:t>2.3. Arnaud Joffroy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Content Placeholder 2"/>
          <p:cNvSpPr>
            <a:spLocks noGrp="1"/>
          </p:cNvSpPr>
          <p:nvPr>
            <p:ph idx="1"/>
          </p:nvPr>
        </p:nvSpPr>
        <p:spPr>
          <a:xfrm>
            <a:off x="534988" y="1922463"/>
            <a:ext cx="9623425" cy="507365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fr-FR" sz="2400" dirty="0" smtClean="0"/>
              <a:t>musicien et chanteur.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connaissance étendue de la scène et des structures locales (Seine Et Marne et Essonne), de la scène nationale, des dispositifs et différents intervenants et acteurs locaux.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important réseau de contacts professionnels dans le secteur de la musique et du spectacle vivant.</a:t>
            </a:r>
          </a:p>
          <a:p>
            <a:pPr eaLnBrk="1" hangingPunct="1">
              <a:buNone/>
            </a:pPr>
            <a:endParaRPr lang="fr-FR" sz="2400" dirty="0" smtClean="0"/>
          </a:p>
          <a:p>
            <a:pPr eaLnBrk="1" hangingPunct="1"/>
            <a:r>
              <a:rPr lang="fr-FR" sz="2400" dirty="0" smtClean="0"/>
              <a:t>Ces deux associés ont travaillé ensemble pendant 3 ans à La Ferme Des Jeux à Vaux Le Pénil, centre culturel public, où ils mettaient en œuvre la réalisation technique des spectacles de la saison culturelle et l’accueil des compagnies et des artistes programmés.</a:t>
            </a:r>
          </a:p>
          <a:p>
            <a:pPr eaLnBrk="1" hangingPunct="1">
              <a:buNone/>
            </a:pPr>
            <a:endParaRPr lang="fr-FR" sz="2800" dirty="0" smtClean="0"/>
          </a:p>
          <a:p>
            <a:pPr eaLnBrk="1" hangingPunct="1">
              <a:buFontTx/>
              <a:buChar char="-"/>
            </a:pPr>
            <a:endParaRPr lang="fr-FR" sz="2800" dirty="0" smtClean="0"/>
          </a:p>
        </p:txBody>
      </p:sp>
      <p:sp>
        <p:nvSpPr>
          <p:cNvPr id="5" name="Title 3"/>
          <p:cNvSpPr txBox="1">
            <a:spLocks/>
          </p:cNvSpPr>
          <p:nvPr/>
        </p:nvSpPr>
        <p:spPr bwMode="auto">
          <a:xfrm>
            <a:off x="203164" y="0"/>
            <a:ext cx="9623425" cy="128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FR" sz="4000" dirty="0" smtClean="0">
                <a:solidFill>
                  <a:schemeClr val="bg1">
                    <a:lumMod val="95000"/>
                  </a:schemeClr>
                </a:solidFill>
              </a:rPr>
              <a:t>2.3. Arnaud Joffroy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31924" y="3066251"/>
            <a:ext cx="7715304" cy="2857520"/>
          </a:xfrm>
        </p:spPr>
        <p:txBody>
          <a:bodyPr/>
          <a:lstStyle/>
          <a:p>
            <a:pPr marL="514350" indent="-514350" eaLnBrk="1" hangingPunct="1">
              <a:buNone/>
            </a:pPr>
            <a:r>
              <a:rPr lang="fr-FR" sz="48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3. L’étude de marché</a:t>
            </a:r>
            <a:endParaRPr lang="fr-FR" sz="2000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882775" lvl="3" indent="-514350" eaLnBrk="1" hangingPunct="1">
              <a:buFont typeface="+mj-lt"/>
              <a:buAutoNum type="arabicPeriod"/>
            </a:pPr>
            <a:endParaRPr lang="fr-FR" sz="2000" dirty="0" smtClean="0">
              <a:solidFill>
                <a:schemeClr val="bg1">
                  <a:lumMod val="95000"/>
                </a:schemeClr>
              </a:solidFill>
              <a:cs typeface="Arial" pitchFamily="34" charset="0"/>
            </a:endParaRPr>
          </a:p>
          <a:p>
            <a:pPr marL="1882775" lvl="3" indent="-514350" eaLnBrk="1" hangingPunct="1">
              <a:buFont typeface="+mj-lt"/>
              <a:buAutoNum type="arabicPeriod"/>
            </a:pP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La concurrence</a:t>
            </a:r>
          </a:p>
          <a:p>
            <a:pPr marL="1882775" lvl="3" indent="-514350" eaLnBrk="1" hangingPunct="1">
              <a:buFont typeface="+mj-lt"/>
              <a:buAutoNum type="arabicPeriod"/>
            </a:pP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La clientèle</a:t>
            </a:r>
          </a:p>
          <a:p>
            <a:pPr marL="1882775" lvl="3" indent="-514350" eaLnBrk="1" hangingPunct="1">
              <a:buFont typeface="+mj-lt"/>
              <a:buAutoNum type="arabicPeriod"/>
            </a:pP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La localisation/carte des transports en commun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Content Placeholder 2"/>
          <p:cNvSpPr>
            <a:spLocks noGrp="1"/>
          </p:cNvSpPr>
          <p:nvPr>
            <p:ph idx="1"/>
          </p:nvPr>
        </p:nvSpPr>
        <p:spPr>
          <a:xfrm>
            <a:off x="534988" y="1922463"/>
            <a:ext cx="9623425" cy="5073650"/>
          </a:xfrm>
        </p:spPr>
        <p:txBody>
          <a:bodyPr/>
          <a:lstStyle/>
          <a:p>
            <a:pPr eaLnBrk="1" hangingPunct="1">
              <a:buNone/>
            </a:pPr>
            <a:r>
              <a:rPr lang="fr-FR" sz="2400" dirty="0" smtClean="0"/>
              <a:t>	Voici les points essentiels que notre étude de marché a révélée :</a:t>
            </a:r>
          </a:p>
          <a:p>
            <a:pPr eaLnBrk="1" hangingPunct="1"/>
            <a:r>
              <a:rPr lang="fr-FR" sz="2400" dirty="0" smtClean="0"/>
              <a:t>1 seul concurrent direct à Montgeron (91) à 15 km. Société créée il y a 3 ans qui ne fait aucune communication en dehors de Montgeron.</a:t>
            </a:r>
          </a:p>
          <a:p>
            <a:pPr eaLnBrk="1" hangingPunct="1"/>
            <a:r>
              <a:rPr lang="fr-FR" sz="2400" dirty="0" smtClean="0"/>
              <a:t>5 structures institutionnelles, MJC ou équipements associatifs, qui proposent des horaires et des jours d’ouverture complètement inadaptés (fermeture à 22H, fermeture le weekend et les vacances) et un système statique de créneaux horaires à l’année, établi tous les mois de septembre.</a:t>
            </a:r>
          </a:p>
          <a:p>
            <a:pPr eaLnBrk="1" hangingPunct="1"/>
            <a:r>
              <a:rPr lang="fr-FR" sz="2400" dirty="0" smtClean="0"/>
              <a:t>demande de plus en plus forte, l’INSEE constate une augmentation constante de la pratique musicale d’année en année, et une offre institutionnelle qui se dégrade : de moins en moins de subventions publiques, pas d’entretien ou de renouvellement du matériel et pas d’agrandissement des locaux.</a:t>
            </a:r>
          </a:p>
          <a:p>
            <a:pPr eaLnBrk="1" hangingPunct="1"/>
            <a:endParaRPr lang="fr-FR" sz="2400" dirty="0" smtClean="0"/>
          </a:p>
          <a:p>
            <a:pPr eaLnBrk="1" hangingPunct="1"/>
            <a:endParaRPr lang="fr-FR" sz="2400" dirty="0" smtClean="0"/>
          </a:p>
          <a:p>
            <a:pPr eaLnBrk="1" hangingPunct="1">
              <a:buFontTx/>
              <a:buChar char="-"/>
            </a:pPr>
            <a:endParaRPr lang="fr-FR" sz="2800" dirty="0" smtClean="0"/>
          </a:p>
        </p:txBody>
      </p:sp>
      <p:sp>
        <p:nvSpPr>
          <p:cNvPr id="5" name="Title 3"/>
          <p:cNvSpPr txBox="1">
            <a:spLocks/>
          </p:cNvSpPr>
          <p:nvPr/>
        </p:nvSpPr>
        <p:spPr bwMode="auto">
          <a:xfrm>
            <a:off x="203164" y="0"/>
            <a:ext cx="9623425" cy="128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FR" sz="4000" dirty="0" smtClean="0">
                <a:solidFill>
                  <a:schemeClr val="bg1">
                    <a:lumMod val="95000"/>
                  </a:schemeClr>
                </a:solidFill>
              </a:rPr>
              <a:t>3.1. La concurrence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Content Placeholder 2"/>
          <p:cNvSpPr>
            <a:spLocks noGrp="1"/>
          </p:cNvSpPr>
          <p:nvPr>
            <p:ph idx="1"/>
          </p:nvPr>
        </p:nvSpPr>
        <p:spPr>
          <a:xfrm>
            <a:off x="534988" y="1922463"/>
            <a:ext cx="9623425" cy="5073650"/>
          </a:xfrm>
        </p:spPr>
        <p:txBody>
          <a:bodyPr/>
          <a:lstStyle/>
          <a:p>
            <a:pPr eaLnBrk="1" hangingPunct="1">
              <a:buNone/>
            </a:pPr>
            <a:r>
              <a:rPr lang="fr-FR" sz="2400" dirty="0" smtClean="0"/>
              <a:t>	Une enquête en ligne anonyme et confidentielle a été réalisée auprès de 100 groupes du sud Seine Et Marne et les résultats sont très clairs, les structures existantes ne sont ni suffisantes ni satisfaisantes :</a:t>
            </a:r>
          </a:p>
          <a:p>
            <a:pPr eaLnBrk="1" hangingPunct="1"/>
            <a:r>
              <a:rPr lang="fr-FR" sz="2400" dirty="0" smtClean="0"/>
              <a:t>dans les questions ouvertes, tous évoquent un manque d’accompagnement et d’interactions avec des professionnels.</a:t>
            </a:r>
          </a:p>
          <a:p>
            <a:pPr eaLnBrk="1" hangingPunct="1"/>
            <a:r>
              <a:rPr lang="fr-FR" sz="2400" dirty="0" smtClean="0"/>
              <a:t>86 % d’entre eux souhaitent répéter le soir après 20H et le weekend, mais les structures existantes ne le permettent pas. Les rares plages horaires qui conviennent sont prises d’assaut et réservées à l’année.</a:t>
            </a:r>
          </a:p>
          <a:p>
            <a:pPr eaLnBrk="1" hangingPunct="1"/>
            <a:r>
              <a:rPr lang="fr-FR" sz="2400" dirty="0" smtClean="0"/>
              <a:t>la moitié d’entre eux font aujourd’hui plus de 30 km pour aller répéter, la plupart vont même jusqu’à Paris faute d’équipements locaux.</a:t>
            </a:r>
          </a:p>
          <a:p>
            <a:pPr eaLnBrk="1" hangingPunct="1"/>
            <a:r>
              <a:rPr lang="fr-FR" sz="2400" dirty="0" smtClean="0"/>
              <a:t>76 % des groupes répètent plus de 4 heures par mois et consacrent à la répétition un budget de 60 à 240 € par mois.</a:t>
            </a:r>
          </a:p>
          <a:p>
            <a:pPr eaLnBrk="1" hangingPunct="1"/>
            <a:endParaRPr lang="fr-FR" sz="2400" dirty="0" smtClean="0"/>
          </a:p>
          <a:p>
            <a:pPr eaLnBrk="1" hangingPunct="1">
              <a:buFontTx/>
              <a:buChar char="-"/>
            </a:pPr>
            <a:endParaRPr lang="fr-FR" sz="2800" dirty="0" smtClean="0"/>
          </a:p>
        </p:txBody>
      </p:sp>
      <p:sp>
        <p:nvSpPr>
          <p:cNvPr id="5" name="Title 3"/>
          <p:cNvSpPr txBox="1">
            <a:spLocks/>
          </p:cNvSpPr>
          <p:nvPr/>
        </p:nvSpPr>
        <p:spPr bwMode="auto">
          <a:xfrm>
            <a:off x="203164" y="0"/>
            <a:ext cx="9623425" cy="128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FR" sz="4000" dirty="0" smtClean="0">
                <a:solidFill>
                  <a:schemeClr val="bg1">
                    <a:lumMod val="95000"/>
                  </a:schemeClr>
                </a:solidFill>
              </a:rPr>
              <a:t>3.2. La clientèle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Content Placeholder 2"/>
          <p:cNvSpPr>
            <a:spLocks noGrp="1"/>
          </p:cNvSpPr>
          <p:nvPr>
            <p:ph idx="1"/>
          </p:nvPr>
        </p:nvSpPr>
        <p:spPr>
          <a:xfrm>
            <a:off x="534988" y="1922463"/>
            <a:ext cx="9623425" cy="5073650"/>
          </a:xfrm>
        </p:spPr>
        <p:txBody>
          <a:bodyPr/>
          <a:lstStyle/>
          <a:p>
            <a:pPr eaLnBrk="1" hangingPunct="1">
              <a:buNone/>
            </a:pPr>
            <a:r>
              <a:rPr lang="fr-FR" sz="2400" dirty="0" smtClean="0"/>
              <a:t>	La situation de Lieusaint est idéale pour atteindre une clientèle sur tout le sud Île de France, de Paris à Fontainebleau. Elle se trouve à 15 km du bassin de Melun, à 15 km du bassin de Corbeil-Essonnes et à proximité du centre commercial du Carré Sénart, lieu très connu et fréquenté localement.</a:t>
            </a:r>
          </a:p>
          <a:p>
            <a:pPr eaLnBrk="1" hangingPunct="1">
              <a:buNone/>
            </a:pPr>
            <a:r>
              <a:rPr lang="fr-FR" sz="2400" dirty="0" smtClean="0"/>
              <a:t>	Cette zone se situe à la jonction de l’A5, la N6 et la N104 qui relie l’A6 en 10 minutes et l’A4 en 20 minutes.</a:t>
            </a:r>
          </a:p>
          <a:p>
            <a:pPr eaLnBrk="1" hangingPunct="1">
              <a:buNone/>
            </a:pPr>
            <a:r>
              <a:rPr lang="fr-FR" sz="2400" dirty="0" smtClean="0"/>
              <a:t>	La gare RER D de Moissy-Cramayel se situe à quelques centaines de mètres. Des dizaines de lignes de bus desservent l’est et le sud de la Seine Et Marne et l’est de l’Essonne, y compris les soirs, weekends et jours fériés et les nuits (</a:t>
            </a:r>
            <a:r>
              <a:rPr lang="fr-FR" sz="2400" dirty="0" err="1" smtClean="0"/>
              <a:t>Noctilien</a:t>
            </a:r>
            <a:r>
              <a:rPr lang="fr-FR" sz="2400" dirty="0" smtClean="0"/>
              <a:t>). Les nouvelles lignes de bus en site protégé, les </a:t>
            </a:r>
            <a:r>
              <a:rPr lang="fr-FR" sz="2400" dirty="0" err="1" smtClean="0"/>
              <a:t>Tzen</a:t>
            </a:r>
            <a:r>
              <a:rPr lang="fr-FR" sz="2400" dirty="0" smtClean="0"/>
              <a:t>, vont ouvrir au public en juin 2011 (voir plan ci-joint), reliant Corbeil et Melun à Moissy-Cramayel.</a:t>
            </a:r>
          </a:p>
          <a:p>
            <a:pPr eaLnBrk="1" hangingPunct="1">
              <a:buFontTx/>
              <a:buChar char="-"/>
            </a:pPr>
            <a:endParaRPr lang="fr-FR" sz="2800" dirty="0" smtClean="0"/>
          </a:p>
        </p:txBody>
      </p:sp>
      <p:sp>
        <p:nvSpPr>
          <p:cNvPr id="5" name="Title 3"/>
          <p:cNvSpPr txBox="1">
            <a:spLocks/>
          </p:cNvSpPr>
          <p:nvPr/>
        </p:nvSpPr>
        <p:spPr bwMode="auto">
          <a:xfrm>
            <a:off x="203164" y="0"/>
            <a:ext cx="9623425" cy="128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FR" sz="4000" dirty="0" smtClean="0">
                <a:solidFill>
                  <a:schemeClr val="bg1">
                    <a:lumMod val="95000"/>
                  </a:schemeClr>
                </a:solidFill>
              </a:rPr>
              <a:t>3.3. La localisation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203164" y="0"/>
            <a:ext cx="9623425" cy="128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FR" sz="4000" dirty="0" smtClean="0">
                <a:solidFill>
                  <a:schemeClr val="bg1">
                    <a:lumMod val="95000"/>
                  </a:schemeClr>
                </a:solidFill>
              </a:rPr>
              <a:t>3.3. La localisation</a:t>
            </a:r>
          </a:p>
        </p:txBody>
      </p:sp>
      <p:pic>
        <p:nvPicPr>
          <p:cNvPr id="1026" name="Picture 2" descr="C:\Users\AFP\Desktop\LIVE FACTORY\ID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124" y="1692399"/>
            <a:ext cx="10369153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89114" y="3066251"/>
            <a:ext cx="6929486" cy="3954740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</a:pPr>
            <a:r>
              <a:rPr lang="fr-FR" sz="48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Présentation du projet</a:t>
            </a:r>
            <a:endParaRPr lang="fr-FR" sz="2000" dirty="0" smtClean="0">
              <a:solidFill>
                <a:schemeClr val="bg1">
                  <a:lumMod val="95000"/>
                </a:schemeClr>
              </a:solidFill>
              <a:latin typeface="Calibri (Corps)"/>
              <a:cs typeface="Arial" pitchFamily="34" charset="0"/>
            </a:endParaRPr>
          </a:p>
          <a:p>
            <a:pPr marL="1882775" lvl="3" indent="-514350" eaLnBrk="1" hangingPunct="1">
              <a:buFont typeface="+mj-lt"/>
              <a:buAutoNum type="arabicPeriod"/>
            </a:pPr>
            <a:endParaRPr lang="fr-FR" sz="2000" dirty="0" smtClean="0">
              <a:solidFill>
                <a:schemeClr val="bg1">
                  <a:lumMod val="95000"/>
                </a:schemeClr>
              </a:solidFill>
              <a:latin typeface="Calibri (Corps)"/>
              <a:cs typeface="Arial" pitchFamily="34" charset="0"/>
            </a:endParaRPr>
          </a:p>
          <a:p>
            <a:pPr marL="1882775" lvl="3" indent="-514350" eaLnBrk="1" hangingPunct="1">
              <a:buFont typeface="+mj-lt"/>
              <a:buAutoNum type="arabicPeriod"/>
            </a:pP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Se former et répéter</a:t>
            </a:r>
          </a:p>
          <a:p>
            <a:pPr marL="1882775" lvl="3" indent="-514350" eaLnBrk="1" hangingPunct="1">
              <a:buFont typeface="+mj-lt"/>
              <a:buAutoNum type="arabicPeriod"/>
            </a:pP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S’équiper</a:t>
            </a:r>
          </a:p>
          <a:p>
            <a:pPr marL="1882775" lvl="3" indent="-514350" eaLnBrk="1" hangingPunct="1">
              <a:buFont typeface="+mj-lt"/>
              <a:buAutoNum type="arabicPeriod"/>
            </a:pP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Se produire</a:t>
            </a:r>
          </a:p>
          <a:p>
            <a:pPr marL="1882775" lvl="3" indent="-514350" eaLnBrk="1" hangingPunct="1">
              <a:buFont typeface="+mj-lt"/>
              <a:buAutoNum type="arabicPeriod"/>
            </a:pP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S’enregistrer</a:t>
            </a:r>
          </a:p>
          <a:p>
            <a:pPr marL="1882775" lvl="3" indent="-514350" eaLnBrk="1" hangingPunct="1">
              <a:buFont typeface="+mj-lt"/>
              <a:buAutoNum type="arabicPeriod"/>
            </a:pP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Les locaux</a:t>
            </a:r>
          </a:p>
          <a:p>
            <a:pPr marL="1882775" lvl="3" indent="-514350" eaLnBrk="1" hangingPunct="1">
              <a:buFont typeface="+mj-lt"/>
              <a:buAutoNum type="arabicPeriod"/>
            </a:pP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</a:rPr>
              <a:t>Les objectifs et l’avenir</a:t>
            </a:r>
          </a:p>
          <a:p>
            <a:pPr marL="1385887" lvl="2" indent="-514350" eaLnBrk="1" hangingPunct="1">
              <a:buFont typeface="+mj-lt"/>
              <a:buAutoNum type="alphaUcPeriod"/>
            </a:pPr>
            <a:endParaRPr lang="fr-FR" sz="2000" dirty="0" smtClean="0">
              <a:solidFill>
                <a:schemeClr val="bg1">
                  <a:lumMod val="95000"/>
                </a:schemeClr>
              </a:solidFill>
              <a:latin typeface="Calibri (Corps)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203164" y="0"/>
            <a:ext cx="9623425" cy="128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FR" sz="4000" dirty="0" smtClean="0">
                <a:solidFill>
                  <a:schemeClr val="bg1">
                    <a:lumMod val="95000"/>
                  </a:schemeClr>
                </a:solidFill>
              </a:rPr>
              <a:t>3.3. La localisation</a:t>
            </a:r>
          </a:p>
        </p:txBody>
      </p:sp>
      <p:pic>
        <p:nvPicPr>
          <p:cNvPr id="2050" name="Picture 2" descr="C:\Users\AFP\Desktop\LIVE FACTORY\Sen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132" y="1692399"/>
            <a:ext cx="10297144" cy="51485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203164" y="0"/>
            <a:ext cx="9623425" cy="128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FR" sz="4000" dirty="0" smtClean="0">
                <a:solidFill>
                  <a:schemeClr val="bg1">
                    <a:lumMod val="95000"/>
                  </a:schemeClr>
                </a:solidFill>
              </a:rPr>
              <a:t>3.3. La localisation</a:t>
            </a:r>
          </a:p>
        </p:txBody>
      </p:sp>
      <p:pic>
        <p:nvPicPr>
          <p:cNvPr id="3074" name="Picture 2" descr="C:\Users\AFP\Desktop\LIVE FACTORY\Parc du Leva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132" y="1332359"/>
            <a:ext cx="10225136" cy="540647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34132" y="6804967"/>
            <a:ext cx="1022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latin typeface="+mn-lt"/>
              </a:rPr>
              <a:t>Note : le terrain entre les ronds-points et Villa Parc/Live Factory accueille déjà des locaux d’activités neufs (</a:t>
            </a:r>
            <a:r>
              <a:rPr lang="fr-FR" sz="1800" dirty="0" err="1" smtClean="0">
                <a:latin typeface="+mn-lt"/>
              </a:rPr>
              <a:t>Innovespace</a:t>
            </a:r>
            <a:r>
              <a:rPr lang="fr-FR" sz="1800" dirty="0" smtClean="0">
                <a:latin typeface="+mn-lt"/>
              </a:rPr>
              <a:t>) et ça sera le cas de toutes les surfaces agricoles mitoyennes à l’horizon 2020.</a:t>
            </a:r>
            <a:endParaRPr lang="fr-FR" sz="1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203164" y="0"/>
            <a:ext cx="9623425" cy="128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FR" sz="4000" dirty="0" smtClean="0">
                <a:solidFill>
                  <a:schemeClr val="bg1">
                    <a:lumMod val="95000"/>
                  </a:schemeClr>
                </a:solidFill>
              </a:rPr>
              <a:t>3.3. Transports en communs</a:t>
            </a:r>
          </a:p>
        </p:txBody>
      </p:sp>
      <p:pic>
        <p:nvPicPr>
          <p:cNvPr id="5122" name="Picture 2" descr="C:\Users\AFP\LIVE FACTORY\ETUDE DE MARCHE\Carte T Z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0276" y="1260351"/>
            <a:ext cx="7650163" cy="582136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02284" y="7063382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+mn-lt"/>
              </a:rPr>
              <a:t>Carte du T Zen, bus en site propre</a:t>
            </a:r>
            <a:endParaRPr lang="fr-FR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203164" y="0"/>
            <a:ext cx="9623425" cy="128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FR" sz="4000" dirty="0" smtClean="0">
                <a:solidFill>
                  <a:schemeClr val="bg1">
                    <a:lumMod val="95000"/>
                  </a:schemeClr>
                </a:solidFill>
              </a:rPr>
              <a:t>3.3. Transports en commun</a:t>
            </a:r>
          </a:p>
        </p:txBody>
      </p:sp>
      <p:pic>
        <p:nvPicPr>
          <p:cNvPr id="4098" name="Picture 2" descr="C:\Users\AFP\LIVE FACTORY\ETUDE DE MARCHE\Carte Sénart B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2284" y="1260351"/>
            <a:ext cx="7416824" cy="6135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31924" y="3066251"/>
            <a:ext cx="7715304" cy="2857520"/>
          </a:xfrm>
        </p:spPr>
        <p:txBody>
          <a:bodyPr/>
          <a:lstStyle/>
          <a:p>
            <a:pPr marL="514350" indent="-514350" eaLnBrk="1" hangingPunct="1">
              <a:buNone/>
            </a:pPr>
            <a:r>
              <a:rPr lang="fr-FR" sz="48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4. Le financement</a:t>
            </a:r>
            <a:endParaRPr lang="fr-FR" sz="2000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882775" lvl="3" indent="-514350" eaLnBrk="1" hangingPunct="1">
              <a:buFont typeface="+mj-lt"/>
              <a:buAutoNum type="arabicPeriod"/>
            </a:pPr>
            <a:endParaRPr lang="fr-FR" sz="2000" dirty="0" smtClean="0">
              <a:solidFill>
                <a:schemeClr val="bg1">
                  <a:lumMod val="95000"/>
                </a:schemeClr>
              </a:solidFill>
              <a:latin typeface="Calibri (Corps)"/>
              <a:cs typeface="Arial" pitchFamily="34" charset="0"/>
            </a:endParaRPr>
          </a:p>
          <a:p>
            <a:pPr marL="1882775" lvl="3" indent="-514350" eaLnBrk="1" hangingPunct="1">
              <a:buFont typeface="+mj-lt"/>
              <a:buAutoNum type="arabicPeriod"/>
            </a:pP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</a:rPr>
              <a:t>Plan de financement initial</a:t>
            </a:r>
            <a:endParaRPr lang="fr-FR" sz="2000" dirty="0" smtClean="0">
              <a:solidFill>
                <a:schemeClr val="bg1">
                  <a:lumMod val="95000"/>
                </a:schemeClr>
              </a:solidFill>
              <a:cs typeface="Arial" pitchFamily="34" charset="0"/>
            </a:endParaRPr>
          </a:p>
          <a:p>
            <a:pPr marL="1882775" lvl="3" indent="-514350" eaLnBrk="1" hangingPunct="1">
              <a:buFont typeface="+mj-lt"/>
              <a:buAutoNum type="arabicPeriod"/>
            </a:pP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</a:rPr>
              <a:t>Plan de financement prévisionnel</a:t>
            </a:r>
          </a:p>
          <a:p>
            <a:pPr marL="1882775" lvl="3" indent="-514350" eaLnBrk="1" hangingPunct="1">
              <a:buFont typeface="+mj-lt"/>
              <a:buAutoNum type="arabicPeriod"/>
            </a:pP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Compte de résultat prévisionnel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 bwMode="auto">
          <a:xfrm>
            <a:off x="203164" y="0"/>
            <a:ext cx="9623425" cy="128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FR" sz="3600" dirty="0" smtClean="0">
                <a:solidFill>
                  <a:schemeClr val="bg1">
                    <a:lumMod val="95000"/>
                  </a:schemeClr>
                </a:solidFill>
              </a:rPr>
              <a:t>4.1. Plan de financement initial</a:t>
            </a:r>
            <a:endParaRPr lang="fr-FR" sz="3600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AFP\Desktop\PF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2204" y="1308357"/>
            <a:ext cx="9001000" cy="60006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 bwMode="auto">
          <a:xfrm>
            <a:off x="203164" y="0"/>
            <a:ext cx="9623425" cy="128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FR" sz="3200" dirty="0" smtClean="0">
                <a:solidFill>
                  <a:schemeClr val="bg1">
                    <a:lumMod val="95000"/>
                  </a:schemeClr>
                </a:solidFill>
              </a:rPr>
              <a:t>4.2. Plan de financement </a:t>
            </a:r>
            <a:r>
              <a:rPr lang="fr-FR" sz="3200" dirty="0" smtClean="0">
                <a:solidFill>
                  <a:schemeClr val="bg1">
                    <a:lumMod val="95000"/>
                  </a:schemeClr>
                </a:solidFill>
              </a:rPr>
              <a:t>prévisionnel SAS</a:t>
            </a:r>
            <a:endParaRPr lang="fr-FR" sz="3200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AFP\Desktop\PFPS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6260" y="1260351"/>
            <a:ext cx="7632848" cy="61320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 bwMode="auto">
          <a:xfrm>
            <a:off x="203164" y="0"/>
            <a:ext cx="9623425" cy="128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FR" sz="3200" dirty="0" smtClean="0">
                <a:solidFill>
                  <a:schemeClr val="bg1">
                    <a:lumMod val="95000"/>
                  </a:schemeClr>
                </a:solidFill>
              </a:rPr>
              <a:t>4.3. Compte de résultat </a:t>
            </a:r>
            <a:r>
              <a:rPr lang="fr-FR" sz="3200" dirty="0" smtClean="0">
                <a:solidFill>
                  <a:schemeClr val="bg1">
                    <a:lumMod val="95000"/>
                  </a:schemeClr>
                </a:solidFill>
              </a:rPr>
              <a:t>prévisionnel SAS</a:t>
            </a:r>
            <a:endParaRPr lang="fr-FR" sz="3200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AFP\Desktop\CRPS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8228" y="1253852"/>
            <a:ext cx="8851900" cy="61991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31924" y="3066251"/>
            <a:ext cx="7715304" cy="2857520"/>
          </a:xfrm>
        </p:spPr>
        <p:txBody>
          <a:bodyPr/>
          <a:lstStyle/>
          <a:p>
            <a:pPr marL="514350" indent="-514350" eaLnBrk="1" hangingPunct="1">
              <a:buNone/>
            </a:pPr>
            <a:r>
              <a:rPr lang="fr-FR" sz="48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5. Les partenaires</a:t>
            </a:r>
            <a:endParaRPr lang="fr-FR" sz="2000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882775" lvl="3" indent="-514350" eaLnBrk="1" hangingPunct="1">
              <a:buFont typeface="+mj-lt"/>
              <a:buAutoNum type="arabicPeriod"/>
            </a:pPr>
            <a:endParaRPr lang="fr-FR" sz="2000" dirty="0" smtClean="0">
              <a:solidFill>
                <a:schemeClr val="bg1">
                  <a:lumMod val="95000"/>
                </a:schemeClr>
              </a:solidFill>
              <a:latin typeface="Calibri (Corps)"/>
              <a:cs typeface="Arial" pitchFamily="34" charset="0"/>
            </a:endParaRPr>
          </a:p>
          <a:p>
            <a:pPr marL="1882775" lvl="3" indent="-514350" eaLnBrk="1" hangingPunct="1">
              <a:buFont typeface="+mj-lt"/>
              <a:buAutoNum type="arabicPeriod"/>
            </a:pP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</a:rPr>
              <a:t>Fournisseurs</a:t>
            </a:r>
            <a:endParaRPr lang="fr-FR" sz="2000" dirty="0" smtClean="0">
              <a:solidFill>
                <a:schemeClr val="bg1">
                  <a:lumMod val="95000"/>
                </a:schemeClr>
              </a:solidFill>
              <a:cs typeface="Arial" pitchFamily="34" charset="0"/>
            </a:endParaRPr>
          </a:p>
          <a:p>
            <a:pPr marL="1882775" lvl="3" indent="-514350" eaLnBrk="1" hangingPunct="1">
              <a:buFont typeface="+mj-lt"/>
              <a:buAutoNum type="arabicPeriod"/>
            </a:pP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</a:rPr>
              <a:t>Enregistrement, ateliers, formations, production</a:t>
            </a:r>
            <a:endParaRPr lang="fr-FR" sz="2000" dirty="0" smtClean="0">
              <a:solidFill>
                <a:schemeClr val="bg1">
                  <a:lumMod val="95000"/>
                </a:schemeClr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Content Placeholder 2"/>
          <p:cNvSpPr>
            <a:spLocks noGrp="1"/>
          </p:cNvSpPr>
          <p:nvPr>
            <p:ph idx="1"/>
          </p:nvPr>
        </p:nvSpPr>
        <p:spPr>
          <a:xfrm>
            <a:off x="534988" y="1922463"/>
            <a:ext cx="9623425" cy="507365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fr-FR" sz="2400" dirty="0" smtClean="0"/>
              <a:t>Franck Sono : société de prestation son, lumière, vidéo et évènementiel basé à Nemours, grossiste en matériel son et lumière. Gérant et fondateur : Franck </a:t>
            </a:r>
            <a:r>
              <a:rPr lang="fr-FR" sz="2400" dirty="0" err="1" smtClean="0"/>
              <a:t>Lichtle</a:t>
            </a:r>
            <a:r>
              <a:rPr lang="fr-FR" sz="2400" dirty="0" smtClean="0"/>
              <a:t>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Music </a:t>
            </a:r>
            <a:r>
              <a:rPr lang="fr-FR" sz="2400" dirty="0" err="1" smtClean="0"/>
              <a:t>Guest</a:t>
            </a:r>
            <a:r>
              <a:rPr lang="fr-FR" sz="2400" dirty="0" smtClean="0"/>
              <a:t> : magasin d’instruments de musique situé rue Monge à Paris. Gérant : Fabrice </a:t>
            </a:r>
            <a:r>
              <a:rPr lang="fr-FR" sz="2400" dirty="0" err="1" smtClean="0"/>
              <a:t>Huan</a:t>
            </a:r>
            <a:r>
              <a:rPr lang="fr-FR" sz="2400" dirty="0" smtClean="0"/>
              <a:t>.</a:t>
            </a:r>
          </a:p>
          <a:p>
            <a:pPr eaLnBrk="1" hangingPunct="1">
              <a:buFontTx/>
              <a:buChar char="-"/>
            </a:pPr>
            <a:r>
              <a:rPr lang="fr-FR" sz="2400" dirty="0" err="1" smtClean="0"/>
              <a:t>M.I.Di</a:t>
            </a:r>
            <a:r>
              <a:rPr lang="fr-FR" sz="2400" dirty="0" smtClean="0"/>
              <a:t>. (Musique Import Diffusion) : société importatrice d’instruments de musique basée en Alsace, représentée en Ile De France par Sébastien </a:t>
            </a:r>
            <a:r>
              <a:rPr lang="fr-FR" sz="2400" dirty="0" err="1" smtClean="0"/>
              <a:t>Boscher</a:t>
            </a:r>
            <a:r>
              <a:rPr lang="fr-FR" sz="2400" dirty="0" smtClean="0"/>
              <a:t>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ALGAM : leader français de l’importation d’instruments et de matériels (USA, Royaume-Uni, Japon, Mexique, Corée…).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 bwMode="auto">
          <a:xfrm>
            <a:off x="203164" y="0"/>
            <a:ext cx="9623425" cy="128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FR" sz="4000" dirty="0" smtClean="0">
                <a:solidFill>
                  <a:schemeClr val="bg1">
                    <a:lumMod val="95000"/>
                  </a:schemeClr>
                </a:solidFill>
              </a:rPr>
              <a:t>5.1. Fournisseurs</a:t>
            </a:r>
            <a:endParaRPr lang="fr-FR" sz="4000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988" y="1922463"/>
            <a:ext cx="9623425" cy="48323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fr-FR" sz="2400" dirty="0" smtClean="0"/>
              <a:t>	LIVE FACTORY est un complexe musical qui répond à l’ensemble des besoins des musiciens, ouvert 7 jours sur 7 de midi à minuit (jusqu’à 2H00 le vendredi et le samedi).</a:t>
            </a:r>
          </a:p>
          <a:p>
            <a:pPr eaLnBrk="1" hangingPunct="1">
              <a:lnSpc>
                <a:spcPct val="90000"/>
              </a:lnSpc>
              <a:buNone/>
            </a:pPr>
            <a:endParaRPr lang="fr-FR" sz="2400" dirty="0" smtClean="0"/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fr-FR" sz="2400" dirty="0" smtClean="0"/>
              <a:t>7 studios de répétitions de 26 à 36 m², équipés en matériel professionnel  (sonorisation, batterie, amplificateurs guitares et basse à lampes…).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fr-FR" sz="2400" dirty="0" smtClean="0"/>
              <a:t>un « studio-scène » de 120 m² équipé pour la répétition et la résidence en matériel professionnel (sonorisation, batterie, 2 amplis guitare et 1 ampli basse à lampes, piano…).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fr-FR" sz="2400" dirty="0" smtClean="0"/>
              <a:t>la possibilité pour les musiciens de laisser leur matériel volumineux sur place.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 bwMode="auto">
          <a:xfrm>
            <a:off x="203164" y="0"/>
            <a:ext cx="9623425" cy="128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FR" sz="4000" dirty="0" smtClean="0">
                <a:solidFill>
                  <a:schemeClr val="bg1">
                    <a:lumMod val="95000"/>
                  </a:schemeClr>
                </a:solidFill>
              </a:rPr>
              <a:t>1.1. Se former et répéter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Content Placeholder 2"/>
          <p:cNvSpPr>
            <a:spLocks noGrp="1"/>
          </p:cNvSpPr>
          <p:nvPr>
            <p:ph idx="1"/>
          </p:nvPr>
        </p:nvSpPr>
        <p:spPr>
          <a:xfrm>
            <a:off x="534988" y="1922463"/>
            <a:ext cx="9623425" cy="507365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fr-FR" sz="2400" dirty="0" err="1" smtClean="0"/>
              <a:t>Pianorama</a:t>
            </a:r>
            <a:r>
              <a:rPr lang="fr-FR" sz="2400" dirty="0" smtClean="0"/>
              <a:t> : magasin d’instruments de musique spécialisé dans les pianos Yamaha et Steinway. Gérant : Samuel </a:t>
            </a:r>
            <a:r>
              <a:rPr lang="fr-FR" sz="2400" dirty="0" err="1" smtClean="0"/>
              <a:t>Dutreuil</a:t>
            </a:r>
            <a:r>
              <a:rPr lang="fr-FR" sz="2400" dirty="0" smtClean="0"/>
              <a:t>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Didier </a:t>
            </a:r>
            <a:r>
              <a:rPr lang="fr-FR" sz="2400" dirty="0" err="1" smtClean="0"/>
              <a:t>Pavy</a:t>
            </a:r>
            <a:r>
              <a:rPr lang="fr-FR" sz="2400" dirty="0" smtClean="0"/>
              <a:t> : luthier à Bruxelles, spécialisé dans les guitares acoustiques, fabrique, répare, travaille beaucoup sur Paris.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Anne </a:t>
            </a:r>
            <a:r>
              <a:rPr lang="fr-FR" sz="2400" dirty="0" err="1" smtClean="0"/>
              <a:t>Gouriano</a:t>
            </a:r>
            <a:r>
              <a:rPr lang="fr-FR" sz="2400" dirty="0" smtClean="0"/>
              <a:t> : luthière en Seine Et Marne, spécialisée dans les violons et violoncelles, fabrique, répare et se déplace.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Laurent </a:t>
            </a:r>
            <a:r>
              <a:rPr lang="fr-FR" sz="2400" dirty="0" err="1" smtClean="0"/>
              <a:t>Vaslin</a:t>
            </a:r>
            <a:r>
              <a:rPr lang="fr-FR" sz="2400" dirty="0" smtClean="0"/>
              <a:t> : luthier à Rennes, spécialisé dans les guitares et les basses, acoustiques ou électriques, fabrique, répare et se déplace. Répare également les mandolines, banjos, </a:t>
            </a:r>
            <a:r>
              <a:rPr lang="fr-FR" sz="2400" dirty="0" err="1" smtClean="0"/>
              <a:t>dobro</a:t>
            </a:r>
            <a:r>
              <a:rPr lang="fr-FR" sz="2400" dirty="0" smtClean="0"/>
              <a:t>…</a:t>
            </a:r>
          </a:p>
          <a:p>
            <a:pPr eaLnBrk="1" hangingPunct="1">
              <a:buNone/>
            </a:pPr>
            <a:endParaRPr lang="fr-FR" sz="2400" dirty="0" smtClean="0"/>
          </a:p>
        </p:txBody>
      </p:sp>
      <p:sp>
        <p:nvSpPr>
          <p:cNvPr id="6" name="Title 3"/>
          <p:cNvSpPr txBox="1">
            <a:spLocks/>
          </p:cNvSpPr>
          <p:nvPr/>
        </p:nvSpPr>
        <p:spPr bwMode="auto">
          <a:xfrm>
            <a:off x="203164" y="0"/>
            <a:ext cx="9623425" cy="128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FR" sz="4000" dirty="0" smtClean="0">
                <a:solidFill>
                  <a:schemeClr val="bg1">
                    <a:lumMod val="95000"/>
                  </a:schemeClr>
                </a:solidFill>
              </a:rPr>
              <a:t>5.1. Fournisseurs</a:t>
            </a:r>
            <a:endParaRPr lang="fr-FR" sz="4000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Content Placeholder 2"/>
          <p:cNvSpPr>
            <a:spLocks noGrp="1"/>
          </p:cNvSpPr>
          <p:nvPr>
            <p:ph idx="1"/>
          </p:nvPr>
        </p:nvSpPr>
        <p:spPr>
          <a:xfrm>
            <a:off x="534988" y="1692399"/>
            <a:ext cx="9623425" cy="5242544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fr-FR" sz="2400" dirty="0" smtClean="0"/>
              <a:t>Pierre-Yves </a:t>
            </a:r>
            <a:r>
              <a:rPr lang="fr-FR" sz="2400" dirty="0" err="1" smtClean="0"/>
              <a:t>Guyomard</a:t>
            </a:r>
            <a:r>
              <a:rPr lang="fr-FR" sz="2400" dirty="0" smtClean="0"/>
              <a:t> : ingénieur du son, régisseur son, réalisateur/directeur artistique, professeur à SAE Institute (leader mondial de la formation au son et à l’audiovisuel, 50 écoles dans le monde).</a:t>
            </a:r>
          </a:p>
          <a:p>
            <a:pPr eaLnBrk="1" hangingPunct="1">
              <a:buFontTx/>
              <a:buNone/>
            </a:pPr>
            <a:r>
              <a:rPr lang="fr-FR" sz="2400" dirty="0" smtClean="0"/>
              <a:t>-</a:t>
            </a:r>
            <a:r>
              <a:rPr lang="fr-FR" sz="2400" dirty="0" smtClean="0">
                <a:solidFill>
                  <a:srgbClr val="FF0000"/>
                </a:solidFill>
              </a:rPr>
              <a:t>   </a:t>
            </a:r>
            <a:r>
              <a:rPr lang="fr-FR" sz="2400" dirty="0" smtClean="0"/>
              <a:t>Yann </a:t>
            </a:r>
            <a:r>
              <a:rPr lang="fr-FR" sz="2400" dirty="0" err="1" smtClean="0"/>
              <a:t>Invernizzi</a:t>
            </a:r>
            <a:r>
              <a:rPr lang="fr-FR" sz="2400" dirty="0" smtClean="0"/>
              <a:t>: ingénieur du son, régisseur son, réalisateur/directeur artistique.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Yves-Marie Carrière : ingénieur du son et régisseur son, diplômé de l’EMC.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Marielle </a:t>
            </a:r>
            <a:r>
              <a:rPr lang="fr-FR" sz="2400" dirty="0" err="1" smtClean="0"/>
              <a:t>Visentin</a:t>
            </a:r>
            <a:r>
              <a:rPr lang="fr-FR" sz="2400" dirty="0" smtClean="0"/>
              <a:t> : communication et administration culturelles.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Fabien </a:t>
            </a:r>
            <a:r>
              <a:rPr lang="fr-FR" sz="2400" dirty="0" err="1" smtClean="0"/>
              <a:t>Lelarge</a:t>
            </a:r>
            <a:r>
              <a:rPr lang="fr-FR" sz="2400" dirty="0" smtClean="0"/>
              <a:t> : patron de label discographique, professeur et chargé de projets à l’Université Paris-Est Marne La Vallée, unité de musicologie et techniques du son.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Steve Moulin : responsable technique à la </a:t>
            </a:r>
            <a:r>
              <a:rPr lang="fr-FR" sz="2400" dirty="0" err="1" smtClean="0"/>
              <a:t>Drum</a:t>
            </a:r>
            <a:r>
              <a:rPr lang="fr-FR" sz="2400" dirty="0" smtClean="0"/>
              <a:t> Tech à Londres.</a:t>
            </a:r>
          </a:p>
          <a:p>
            <a:pPr eaLnBrk="1" hangingPunct="1">
              <a:buFontTx/>
              <a:buChar char="-"/>
            </a:pPr>
            <a:endParaRPr lang="fr-FR" sz="2400" dirty="0" smtClean="0"/>
          </a:p>
          <a:p>
            <a:pPr eaLnBrk="1" hangingPunct="1">
              <a:buFontTx/>
              <a:buChar char="-"/>
            </a:pPr>
            <a:endParaRPr lang="fr-FR" sz="2400" dirty="0" smtClean="0"/>
          </a:p>
          <a:p>
            <a:pPr eaLnBrk="1" hangingPunct="1">
              <a:buFontTx/>
              <a:buChar char="-"/>
            </a:pPr>
            <a:endParaRPr lang="fr-FR" sz="2400" dirty="0" smtClean="0"/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203164" y="0"/>
            <a:ext cx="9623425" cy="128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FR" sz="2800" dirty="0" smtClean="0">
                <a:solidFill>
                  <a:schemeClr val="bg1">
                    <a:lumMod val="95000"/>
                  </a:schemeClr>
                </a:solidFill>
              </a:rPr>
              <a:t>5.2. Enregistrement, ateliers, formations, production </a:t>
            </a:r>
            <a:endParaRPr lang="fr-FR" sz="2800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ontent Placeholder 2"/>
          <p:cNvSpPr>
            <a:spLocks noGrp="1"/>
          </p:cNvSpPr>
          <p:nvPr>
            <p:ph idx="1"/>
          </p:nvPr>
        </p:nvSpPr>
        <p:spPr>
          <a:xfrm>
            <a:off x="534988" y="1662939"/>
            <a:ext cx="9623425" cy="543006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fr-FR" sz="2400" dirty="0" smtClean="0"/>
              <a:t>Maxime Patrice-Martin : chef de projet à C2iS, agence interactive à Lyon et Paris.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RPM Vidéo et Image Mouvement : deux sociétés de prestation vidéo basées à Avignon et Menton.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Vincent </a:t>
            </a:r>
            <a:r>
              <a:rPr lang="fr-FR" sz="2400" dirty="0" err="1" smtClean="0"/>
              <a:t>Boucaumont</a:t>
            </a:r>
            <a:r>
              <a:rPr lang="fr-FR" sz="2400" dirty="0" smtClean="0"/>
              <a:t> : administration culturelle, </a:t>
            </a:r>
            <a:r>
              <a:rPr lang="fr-FR" sz="2400" dirty="0" err="1" smtClean="0"/>
              <a:t>booking</a:t>
            </a:r>
            <a:r>
              <a:rPr lang="fr-FR" sz="2400" dirty="0" smtClean="0"/>
              <a:t>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Philippe Casterman : professeur de batterie à la </a:t>
            </a:r>
            <a:r>
              <a:rPr lang="fr-FR" sz="2400" dirty="0" err="1" smtClean="0"/>
              <a:t>Drum</a:t>
            </a:r>
            <a:r>
              <a:rPr lang="fr-FR" sz="2400" dirty="0" smtClean="0"/>
              <a:t> Tech à Londres.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Nicolas Epaulard : chef de chœur, chanteur jazz et lyrique.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Christophe </a:t>
            </a:r>
            <a:r>
              <a:rPr lang="fr-FR" sz="2400" dirty="0" err="1" smtClean="0"/>
              <a:t>Sudan</a:t>
            </a:r>
            <a:r>
              <a:rPr lang="fr-FR" sz="2400" dirty="0" smtClean="0"/>
              <a:t> : auteur, compositeur, musicien multi-instrumentiste et chanteur (jazz, rock…).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Jonathan </a:t>
            </a:r>
            <a:r>
              <a:rPr lang="fr-FR" sz="2400" dirty="0" err="1" smtClean="0"/>
              <a:t>Duclaut</a:t>
            </a:r>
            <a:r>
              <a:rPr lang="fr-FR" sz="2400" dirty="0" smtClean="0"/>
              <a:t> : DJ, </a:t>
            </a:r>
            <a:r>
              <a:rPr lang="fr-FR" sz="2400" dirty="0" err="1" smtClean="0"/>
              <a:t>beatmaker</a:t>
            </a:r>
            <a:r>
              <a:rPr lang="fr-FR" sz="2400" dirty="0" smtClean="0"/>
              <a:t>, programmateur M.A.O.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Peter </a:t>
            </a:r>
            <a:r>
              <a:rPr lang="fr-FR" sz="2400" dirty="0" err="1" smtClean="0"/>
              <a:t>Reinders</a:t>
            </a:r>
            <a:r>
              <a:rPr lang="fr-FR" sz="2400" dirty="0" smtClean="0"/>
              <a:t> : formateur M.A.O., ingénieur du son, compositeur, </a:t>
            </a:r>
            <a:r>
              <a:rPr lang="fr-FR" sz="2400" dirty="0" err="1" smtClean="0"/>
              <a:t>sound</a:t>
            </a:r>
            <a:r>
              <a:rPr lang="fr-FR" sz="2400" dirty="0" smtClean="0"/>
              <a:t> designer, batteur.</a:t>
            </a:r>
          </a:p>
          <a:p>
            <a:pPr eaLnBrk="1" hangingPunct="1">
              <a:buNone/>
            </a:pPr>
            <a:endParaRPr lang="fr-FR" sz="2400" dirty="0" smtClean="0"/>
          </a:p>
          <a:p>
            <a:pPr eaLnBrk="1" hangingPunct="1">
              <a:buFontTx/>
              <a:buChar char="-"/>
            </a:pPr>
            <a:endParaRPr lang="fr-FR" sz="2400" dirty="0" smtClean="0"/>
          </a:p>
        </p:txBody>
      </p:sp>
      <p:sp>
        <p:nvSpPr>
          <p:cNvPr id="6" name="Title 3"/>
          <p:cNvSpPr txBox="1">
            <a:spLocks/>
          </p:cNvSpPr>
          <p:nvPr/>
        </p:nvSpPr>
        <p:spPr bwMode="auto">
          <a:xfrm>
            <a:off x="203164" y="0"/>
            <a:ext cx="9623425" cy="128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FR" sz="2800" dirty="0" smtClean="0">
                <a:solidFill>
                  <a:schemeClr val="bg1">
                    <a:lumMod val="95000"/>
                  </a:schemeClr>
                </a:solidFill>
              </a:rPr>
              <a:t>5.2. Enregistrement, ateliers, formations, production </a:t>
            </a:r>
            <a:endParaRPr lang="fr-FR" sz="2800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17676" y="3066251"/>
            <a:ext cx="7143800" cy="1650484"/>
          </a:xfrm>
        </p:spPr>
        <p:txBody>
          <a:bodyPr/>
          <a:lstStyle/>
          <a:p>
            <a:pPr marL="514350" indent="-514350" algn="ctr" eaLnBrk="1" hangingPunct="1">
              <a:buNone/>
            </a:pPr>
            <a:r>
              <a:rPr lang="fr-FR" sz="48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6. Contacts</a:t>
            </a:r>
          </a:p>
          <a:p>
            <a:pPr marL="514350" indent="-514350" algn="ctr" eaLnBrk="1" hangingPunct="1">
              <a:buNone/>
            </a:pPr>
            <a:endParaRPr lang="fr-FR" sz="2000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ctr" eaLnBrk="1" hangingPunct="1">
              <a:buNone/>
            </a:pPr>
            <a:r>
              <a:rPr lang="fr-FR" sz="24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contact@livefactory.fr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3153782" y="5307049"/>
            <a:ext cx="370508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Arnaud Joffroy</a:t>
            </a:r>
          </a:p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91 rue du Verger</a:t>
            </a:r>
          </a:p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77240 Cesson</a:t>
            </a:r>
          </a:p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06 83 34 44 96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426820" y="5307409"/>
            <a:ext cx="3960440" cy="1785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Aurélien Patrice-Martin</a:t>
            </a:r>
          </a:p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22 rue du Centre</a:t>
            </a:r>
          </a:p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77950 Moisenay</a:t>
            </a:r>
          </a:p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06 60 80 62 47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90116" y="5307049"/>
            <a:ext cx="370508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Jonathan Glaros</a:t>
            </a:r>
          </a:p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 rue Lucien </a:t>
            </a:r>
            <a:r>
              <a:rPr kumimoji="0" lang="fr-FR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Sampaix</a:t>
            </a:r>
            <a:endParaRPr kumimoji="0" lang="fr-FR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92320 Chatillon</a:t>
            </a:r>
            <a:endParaRPr kumimoji="0" lang="fr-FR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06 10 90 47 13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Content Placeholder 2"/>
          <p:cNvSpPr>
            <a:spLocks noGrp="1"/>
          </p:cNvSpPr>
          <p:nvPr>
            <p:ph idx="1"/>
          </p:nvPr>
        </p:nvSpPr>
        <p:spPr>
          <a:xfrm>
            <a:off x="534988" y="1922463"/>
            <a:ext cx="9623425" cy="483235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fr-FR" sz="2400" dirty="0" smtClean="0"/>
              <a:t>des salons et un bureau de production pour offrir aux clients un confort maximum (wifi, coin cuisine, console de jeux, chaines TV musicales…).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accueil technique des musiciens au début de chaque répétition.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enregistrement et captation vidéo des répétitions.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organisation régulière de formations, d’ateliers et de masterclasses avec des intervenants extérieurs.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partenariat avec des professeurs de musique indépendants pour dispenser des cours et des stages.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partenariat pédagogique avec l’école d’audiovisuelle SAE Institute Paris et le département musique de l’Université Paris Est Marne La Vallée.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accompagnement permanent des musiciens (coaching, management…).</a:t>
            </a:r>
          </a:p>
          <a:p>
            <a:pPr eaLnBrk="1" hangingPunct="1">
              <a:buFont typeface="Arial" charset="0"/>
              <a:buNone/>
            </a:pPr>
            <a:endParaRPr lang="fr-FR" sz="2800" dirty="0" smtClean="0"/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203164" y="0"/>
            <a:ext cx="9623425" cy="128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FR" sz="4000" dirty="0" smtClean="0">
                <a:solidFill>
                  <a:schemeClr val="bg1">
                    <a:lumMod val="95000"/>
                  </a:schemeClr>
                </a:solidFill>
              </a:rPr>
              <a:t>1.1. Se former et répéter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ontent Placeholder 2"/>
          <p:cNvSpPr>
            <a:spLocks noGrp="1"/>
          </p:cNvSpPr>
          <p:nvPr>
            <p:ph idx="1"/>
          </p:nvPr>
        </p:nvSpPr>
        <p:spPr>
          <a:xfrm>
            <a:off x="534988" y="1922463"/>
            <a:ext cx="9623425" cy="483235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fr-FR" sz="2400" dirty="0" smtClean="0"/>
              <a:t>vente de consommables, d’accessoires et de matériel sono et home-studio, possibilité de commander des instruments de musique et des partitions avec un délai de deux à sept jours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vente d’instruments de luthiers et d’instruments d’occasions en dépôt-vente.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vente, location et accordage de pianos, en partenariat avec </a:t>
            </a:r>
            <a:r>
              <a:rPr lang="fr-FR" sz="2400" dirty="0" err="1" smtClean="0"/>
              <a:t>Pianorama</a:t>
            </a:r>
            <a:r>
              <a:rPr lang="fr-FR" sz="2400" dirty="0" smtClean="0"/>
              <a:t> à Melun (77).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service de commande client.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S.A.V. : réparation, maintenance, lutherie, retours fabricants…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possibilité d’essayer le matériel « en conditions réelles».</a:t>
            </a: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203164" y="0"/>
            <a:ext cx="9623425" cy="128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FR" sz="4000" dirty="0" smtClean="0">
                <a:solidFill>
                  <a:schemeClr val="bg1">
                    <a:lumMod val="95000"/>
                  </a:schemeClr>
                </a:solidFill>
              </a:rPr>
              <a:t>1.2. S’équiper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Content Placeholder 2"/>
          <p:cNvSpPr>
            <a:spLocks noGrp="1"/>
          </p:cNvSpPr>
          <p:nvPr>
            <p:ph idx="1"/>
          </p:nvPr>
        </p:nvSpPr>
        <p:spPr>
          <a:xfrm>
            <a:off x="534988" y="1922463"/>
            <a:ext cx="9623425" cy="507365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fr-FR" sz="2400" dirty="0" smtClean="0"/>
              <a:t>organisation de showcases à destination des professionnels dans le studio-scène.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captation vidéo des manifestations pour alimenter une web TV, et pour permettre la réalisation de DVD live, avec le concours de sociétés partenaires.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borne d’écoute et dépôt-vente des productions discographiques de nos clients à l’accueil.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organisation de manifestations publiques hors les murs : showcases, concerts ou festivals.</a:t>
            </a:r>
          </a:p>
          <a:p>
            <a:pPr eaLnBrk="1" hangingPunct="1">
              <a:buFontTx/>
              <a:buChar char="-"/>
            </a:pPr>
            <a:endParaRPr lang="fr-FR" sz="2800" dirty="0" smtClean="0"/>
          </a:p>
        </p:txBody>
      </p:sp>
      <p:sp>
        <p:nvSpPr>
          <p:cNvPr id="5" name="Title 3"/>
          <p:cNvSpPr txBox="1">
            <a:spLocks/>
          </p:cNvSpPr>
          <p:nvPr/>
        </p:nvSpPr>
        <p:spPr bwMode="auto">
          <a:xfrm>
            <a:off x="203164" y="0"/>
            <a:ext cx="9623425" cy="128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FR" sz="4000" dirty="0" smtClean="0">
                <a:solidFill>
                  <a:schemeClr val="bg1">
                    <a:lumMod val="95000"/>
                  </a:schemeClr>
                </a:solidFill>
              </a:rPr>
              <a:t>1.3. Se produire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ontent Placeholder 2"/>
          <p:cNvSpPr>
            <a:spLocks noGrp="1"/>
          </p:cNvSpPr>
          <p:nvPr>
            <p:ph idx="1"/>
          </p:nvPr>
        </p:nvSpPr>
        <p:spPr>
          <a:xfrm>
            <a:off x="534988" y="1922463"/>
            <a:ext cx="9623425" cy="507365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fr-FR" sz="2400" dirty="0" smtClean="0"/>
              <a:t>studio d’enregistrement professionnel avec une régie de 25 m² et la possibilité de se servir du studio scène de 120 m² et de 2 cabines de prise de son de 5m² chacune.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écriture, composition, arrangement, programmation et réalisation/direction artistique avec des intervenants extérieurs.</a:t>
            </a:r>
          </a:p>
          <a:p>
            <a:pPr eaLnBrk="1" hangingPunct="1">
              <a:buFontTx/>
              <a:buChar char="-"/>
            </a:pPr>
            <a:r>
              <a:rPr lang="fr-FR" sz="2400" dirty="0" smtClean="0"/>
              <a:t>musiciens de studio indépendants.</a:t>
            </a:r>
          </a:p>
          <a:p>
            <a:pPr eaLnBrk="1" hangingPunct="1">
              <a:buFontTx/>
              <a:buChar char="-"/>
            </a:pPr>
            <a:endParaRPr lang="fr-FR" sz="2800" dirty="0" smtClean="0"/>
          </a:p>
          <a:p>
            <a:pPr eaLnBrk="1" hangingPunct="1">
              <a:buFontTx/>
              <a:buChar char="-"/>
            </a:pPr>
            <a:endParaRPr lang="fr-FR" sz="2800" dirty="0" smtClean="0"/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203164" y="0"/>
            <a:ext cx="9623425" cy="128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FR" sz="4000" dirty="0" smtClean="0">
                <a:solidFill>
                  <a:schemeClr val="bg1">
                    <a:lumMod val="95000"/>
                  </a:schemeClr>
                </a:solidFill>
              </a:rPr>
              <a:t>1.4. S’enregistrer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203164" y="0"/>
            <a:ext cx="9623425" cy="128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fr-FR" sz="4000" dirty="0" smtClean="0">
                <a:solidFill>
                  <a:schemeClr val="bg1">
                    <a:lumMod val="95000"/>
                  </a:schemeClr>
                </a:solidFill>
              </a:rPr>
              <a:t>1.5. Les locaux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6140" y="1332359"/>
            <a:ext cx="10081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n-lt"/>
              </a:rPr>
              <a:t>Les locaux envisagés se situent à Villa Parc Sénart, un complexe de locaux d’activités, sur la commune de Lieusaint (77), au sein de l’agglomération de Sénart. Il s’agit des lots 1 et 2 à l’angle sud-ouest du bâtiment, face à l’entrée.</a:t>
            </a:r>
          </a:p>
        </p:txBody>
      </p:sp>
      <p:pic>
        <p:nvPicPr>
          <p:cNvPr id="11267" name="Picture 3" descr="C:\Users\AFP\Desktop\LIVE FACTORY\VILLA PARC SENART\Façade depuis la r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196" y="2628503"/>
            <a:ext cx="8927212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1238</TotalTime>
  <Words>1721</Words>
  <Application>Microsoft Office PowerPoint</Application>
  <PresentationFormat>Custom</PresentationFormat>
  <Paragraphs>204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LIVE FACTORY</dc:creator>
  <cp:lastModifiedBy>AFP</cp:lastModifiedBy>
  <cp:revision>224</cp:revision>
  <dcterms:created xsi:type="dcterms:W3CDTF">2010-04-01T20:33:16Z</dcterms:created>
  <dcterms:modified xsi:type="dcterms:W3CDTF">2011-04-05T12:34:13Z</dcterms:modified>
</cp:coreProperties>
</file>