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4" r:id="rId3"/>
    <p:sldId id="263" r:id="rId4"/>
    <p:sldId id="266" r:id="rId5"/>
    <p:sldId id="265" r:id="rId6"/>
    <p:sldId id="267" r:id="rId7"/>
    <p:sldId id="268" r:id="rId8"/>
    <p:sldId id="262" r:id="rId9"/>
  </p:sldIdLst>
  <p:sldSz cx="9144000" cy="6858000" type="screen4x3"/>
  <p:notesSz cx="6858000" cy="97345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DDF8"/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7" d="100"/>
          <a:sy n="67" d="100"/>
        </p:scale>
        <p:origin x="-73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6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86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212EF5-528D-4FC3-A05D-00D397E71B45}" type="datetimeFigureOut">
              <a:rPr lang="fr-FR" smtClean="0"/>
              <a:pPr/>
              <a:t>22/07/2012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246133"/>
            <a:ext cx="2971800" cy="4867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9246133"/>
            <a:ext cx="2971800" cy="4867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CEAF92-A3C2-40C1-B8ED-DF2C66BAEE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06490142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6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6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FDBEBB-1560-4A01-BA39-91384AE726A7}" type="datetimeFigureOut">
              <a:rPr lang="fr-FR" smtClean="0"/>
              <a:pPr/>
              <a:t>22/07/2012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6950" y="730250"/>
            <a:ext cx="4864100" cy="36496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623911"/>
            <a:ext cx="5486400" cy="438054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246133"/>
            <a:ext cx="2971800" cy="4867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9246133"/>
            <a:ext cx="2971800" cy="4867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B7F47E-49C0-4403-BE1E-EEBF0FC3543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59276651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7F47E-49C0-4403-BE1E-EEBF0FC3543F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657706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539552" y="2276872"/>
            <a:ext cx="82296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18" name="Espace réservé de la date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Printemps-Ete 2012</a:t>
            </a:r>
            <a:endParaRPr lang="fr-FR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20" name="Espace réservé du numéro de diapositive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 smtClean="0"/>
              <a:t>Page </a:t>
            </a:r>
            <a:fld id="{FA868DCD-9CFA-471D-B16C-BEFAD508D74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345093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Printemps-Ete 2012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70229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Printemps-Ete 2012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39499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Printemps-Ete 2012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643298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Printemps-Ete 2012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441495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Printemps-Ete 2012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648848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Printemps-Ete 2012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46913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Printemps-Ete 2012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020910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Printemps-Ete 2012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07554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Printemps-Ete 2012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090041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Printemps-Ete 2012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117427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smtClean="0"/>
              <a:t>Printemps-Ete 2012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dirty="0" smtClean="0"/>
              <a:t>Page </a:t>
            </a:r>
            <a:fld id="{FA868DCD-9CFA-471D-B16C-BEFAD508D742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7" name="Image 16" descr="entete garinot.jpg"/>
          <p:cNvPicPr>
            <a:picLocks noChangeAspect="1"/>
          </p:cNvPicPr>
          <p:nvPr userDrawn="1"/>
        </p:nvPicPr>
        <p:blipFill>
          <a:blip r:embed="rId13" cstate="print"/>
          <a:srcRect r="69304"/>
          <a:stretch>
            <a:fillRect/>
          </a:stretch>
        </p:blipFill>
        <p:spPr>
          <a:xfrm>
            <a:off x="72008" y="100616"/>
            <a:ext cx="1475656" cy="1240152"/>
          </a:xfrm>
          <a:prstGeom prst="rect">
            <a:avLst/>
          </a:prstGeom>
        </p:spPr>
      </p:pic>
      <p:pic>
        <p:nvPicPr>
          <p:cNvPr id="18" name="Image 17" descr="entete garinot.jpg"/>
          <p:cNvPicPr>
            <a:picLocks noChangeAspect="1"/>
          </p:cNvPicPr>
          <p:nvPr userDrawn="1"/>
        </p:nvPicPr>
        <p:blipFill>
          <a:blip r:embed="rId14" cstate="print"/>
          <a:srcRect l="44936" r="-1855" b="24517"/>
          <a:stretch>
            <a:fillRect/>
          </a:stretch>
        </p:blipFill>
        <p:spPr>
          <a:xfrm>
            <a:off x="7596336" y="188640"/>
            <a:ext cx="1473394" cy="50405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40725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00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00F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00F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00F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00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i="1" dirty="0" smtClean="0"/>
              <a:t>Gestion de la Dette en Pharmacie</a:t>
            </a:r>
            <a:endParaRPr lang="fr-FR" i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Une présentation de JSC Consultants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FA868DCD-9CFA-471D-B16C-BEFAD508D742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Printemps-Ete 2012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04931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Quelques vérités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fr-FR" dirty="0" smtClean="0"/>
              <a:t>Une pharmacie endettée a </a:t>
            </a:r>
            <a:r>
              <a:rPr lang="fr-FR" b="1" dirty="0" smtClean="0"/>
              <a:t>plus de valeur </a:t>
            </a:r>
            <a:r>
              <a:rPr lang="fr-FR" dirty="0" smtClean="0"/>
              <a:t>qu’une pharmacie non endettée.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Une pharmacie endettée dégage </a:t>
            </a:r>
            <a:r>
              <a:rPr lang="fr-FR" b="1" dirty="0" smtClean="0"/>
              <a:t>plus de revenus</a:t>
            </a:r>
            <a:r>
              <a:rPr lang="fr-FR" dirty="0" smtClean="0"/>
              <a:t> pour ses actionnaires qu’une pharmacie non endettée.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Au fil du temps l’endettement décroît – ce qui provoque une « perte de valeur » pour l’actionnaire.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La pharmacie, comme toute entreprise, a tout intérêt à </a:t>
            </a:r>
            <a:r>
              <a:rPr lang="fr-FR" b="1" dirty="0" smtClean="0"/>
              <a:t>maintenir sa structure financière</a:t>
            </a:r>
            <a:r>
              <a:rPr lang="fr-FR" dirty="0" smtClean="0"/>
              <a:t> , et ce au profit :</a:t>
            </a:r>
          </a:p>
          <a:p>
            <a:pPr lvl="1"/>
            <a:r>
              <a:rPr lang="fr-FR" dirty="0"/>
              <a:t>d</a:t>
            </a:r>
            <a:r>
              <a:rPr lang="fr-FR" dirty="0" smtClean="0"/>
              <a:t>e l’actionnaire (valeur et revenu)</a:t>
            </a:r>
          </a:p>
          <a:p>
            <a:pPr lvl="1"/>
            <a:r>
              <a:rPr lang="fr-FR" dirty="0"/>
              <a:t>d</a:t>
            </a:r>
            <a:r>
              <a:rPr lang="fr-FR" dirty="0" smtClean="0"/>
              <a:t>e l’entreprise et son personnel (développement, éco d’échelle)</a:t>
            </a:r>
          </a:p>
          <a:p>
            <a:pPr lvl="1"/>
            <a:r>
              <a:rPr lang="fr-FR" dirty="0"/>
              <a:t>d</a:t>
            </a:r>
            <a:r>
              <a:rPr lang="fr-FR" dirty="0" smtClean="0"/>
              <a:t>u Banquier (placement sans risque) … ce qui explique sa « bonne volonté » en la matière.</a:t>
            </a:r>
          </a:p>
          <a:p>
            <a:pPr marL="514350" indent="-457200">
              <a:buFont typeface="+mj-lt"/>
              <a:buAutoNum type="arabicPeriod"/>
            </a:pPr>
            <a:r>
              <a:rPr lang="fr-FR" dirty="0" smtClean="0"/>
              <a:t>Actuellement les </a:t>
            </a:r>
            <a:r>
              <a:rPr lang="fr-FR" b="1" dirty="0" smtClean="0"/>
              <a:t>taux sont bas</a:t>
            </a:r>
            <a:r>
              <a:rPr lang="fr-FR" dirty="0" smtClean="0"/>
              <a:t> : c’est le  moment de les « figer ».</a:t>
            </a:r>
            <a:br>
              <a:rPr lang="fr-FR" dirty="0" smtClean="0"/>
            </a:br>
            <a:endParaRPr lang="fr-FR" dirty="0" smtClean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Printemps-Ete 2012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94630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Printemps-Ete 2012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3</a:t>
            </a:fld>
            <a:endParaRPr lang="fr-FR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88640"/>
            <a:ext cx="6624736" cy="6196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85563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Printemps-Ete 2012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4</a:t>
            </a:fld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88640"/>
            <a:ext cx="6577329" cy="62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75363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Exemples de refinancement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Printemps-Ete 2012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5</a:t>
            </a:fld>
            <a:endParaRPr lang="fr-FR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276872"/>
            <a:ext cx="2924175" cy="317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9913" y="2273399"/>
            <a:ext cx="2924175" cy="317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321" y="2276872"/>
            <a:ext cx="2924175" cy="317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641219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… et les taux long terme.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Eté 2012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6</a:t>
            </a:fld>
            <a:endParaRPr lang="fr-F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1340768"/>
            <a:ext cx="8420100" cy="507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98368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…et + précisément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Eté 2012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pPr/>
              <a:t>7</a:t>
            </a:fld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772816"/>
            <a:ext cx="6536953" cy="421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98630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Une présentation JSC Consultants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Merci de votre attention…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Page </a:t>
            </a:r>
            <a:fld id="{FA868DCD-9CFA-471D-B16C-BEFAD508D742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Printemps-Ete 2012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51574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1208</TotalTime>
  <Words>120</Words>
  <Application>Microsoft Office PowerPoint</Application>
  <PresentationFormat>Affichage à l'écran (4:3)</PresentationFormat>
  <Paragraphs>42</Paragraphs>
  <Slides>8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Gestion de la Dette en Pharmacie</vt:lpstr>
      <vt:lpstr>Quelques vérités</vt:lpstr>
      <vt:lpstr>Diapositive 3</vt:lpstr>
      <vt:lpstr>Diapositive 4</vt:lpstr>
      <vt:lpstr>Exemples de refinancement</vt:lpstr>
      <vt:lpstr>… et les taux long terme.</vt:lpstr>
      <vt:lpstr>…et + précisément</vt:lpstr>
      <vt:lpstr>Merci de votre attention…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 SAINT-CRICQ</dc:creator>
  <cp:lastModifiedBy>evelyne</cp:lastModifiedBy>
  <cp:revision>47</cp:revision>
  <cp:lastPrinted>2012-07-20T08:43:23Z</cp:lastPrinted>
  <dcterms:created xsi:type="dcterms:W3CDTF">2011-10-15T14:40:53Z</dcterms:created>
  <dcterms:modified xsi:type="dcterms:W3CDTF">2012-07-22T19:57:42Z</dcterms:modified>
</cp:coreProperties>
</file>