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3" r:id="rId4"/>
    <p:sldId id="266" r:id="rId5"/>
    <p:sldId id="265" r:id="rId6"/>
    <p:sldId id="267" r:id="rId7"/>
    <p:sldId id="268" r:id="rId8"/>
    <p:sldId id="262" r:id="rId9"/>
  </p:sldIdLst>
  <p:sldSz cx="9144000" cy="6858000" type="screen4x3"/>
  <p:notesSz cx="6858000" cy="97345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DF8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12EF5-528D-4FC3-A05D-00D397E71B45}" type="datetimeFigureOut">
              <a:rPr lang="fr-FR" smtClean="0"/>
              <a:pPr/>
              <a:t>22/07/2012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EAF92-A3C2-40C1-B8ED-DF2C66BAEE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49014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pPr/>
              <a:t>22/07/2012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30250"/>
            <a:ext cx="4864100" cy="3649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23911"/>
            <a:ext cx="5486400" cy="438054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46133"/>
            <a:ext cx="2971800" cy="4867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7F47E-49C0-4403-BE1E-EEBF0FC3543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57706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4509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Printemps-Ete 2012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7" name="Image 16" descr="entete garinot.jpg"/>
          <p:cNvPicPr>
            <a:picLocks noChangeAspect="1"/>
          </p:cNvPicPr>
          <p:nvPr userDrawn="1"/>
        </p:nvPicPr>
        <p:blipFill>
          <a:blip r:embed="rId13" cstate="print"/>
          <a:srcRect r="69304"/>
          <a:stretch>
            <a:fillRect/>
          </a:stretch>
        </p:blipFill>
        <p:spPr>
          <a:xfrm>
            <a:off x="72008" y="100616"/>
            <a:ext cx="1475656" cy="1240152"/>
          </a:xfrm>
          <a:prstGeom prst="rect">
            <a:avLst/>
          </a:prstGeom>
        </p:spPr>
      </p:pic>
      <p:pic>
        <p:nvPicPr>
          <p:cNvPr id="18" name="Image 17" descr="entete garinot.jpg"/>
          <p:cNvPicPr>
            <a:picLocks noChangeAspect="1"/>
          </p:cNvPicPr>
          <p:nvPr userDrawn="1"/>
        </p:nvPicPr>
        <p:blipFill>
          <a:blip r:embed="rId14" cstate="print"/>
          <a:srcRect l="44936" r="-1855" b="24517"/>
          <a:stretch>
            <a:fillRect/>
          </a:stretch>
        </p:blipFill>
        <p:spPr>
          <a:xfrm>
            <a:off x="7596336" y="188640"/>
            <a:ext cx="1473394" cy="5040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i="1" dirty="0" smtClean="0"/>
              <a:t>Gestion de la Dette en Pharmacie</a:t>
            </a:r>
            <a:endParaRPr lang="fr-FR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de JSC Consultants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vérités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Une pharmacie endettée a </a:t>
            </a:r>
            <a:r>
              <a:rPr lang="fr-FR" b="1" dirty="0" smtClean="0"/>
              <a:t>plus de valeur </a:t>
            </a:r>
            <a:r>
              <a:rPr lang="fr-FR" dirty="0" smtClean="0"/>
              <a:t>qu’une pharmacie non endettée.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Une pharmacie endettée dégage </a:t>
            </a:r>
            <a:r>
              <a:rPr lang="fr-FR" b="1" dirty="0" smtClean="0"/>
              <a:t>plus de revenus</a:t>
            </a:r>
            <a:r>
              <a:rPr lang="fr-FR" dirty="0" smtClean="0"/>
              <a:t> pour ses actionnaires qu’une pharmacie non endettée.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fil du temps l’endettement décroît – ce qui provoque une « perte de valeur » pour l’actionnaire.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La pharmacie, comme toute entreprise, a tout intérêt à </a:t>
            </a:r>
            <a:r>
              <a:rPr lang="fr-FR" b="1" dirty="0" smtClean="0"/>
              <a:t>maintenir sa structure financière</a:t>
            </a:r>
            <a:r>
              <a:rPr lang="fr-FR" dirty="0" smtClean="0"/>
              <a:t> , et ce au profit :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l’actionnaire (valeur et revenu)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 l’entreprise et son personnel (développement, éco d’échelle)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u Banquier (placement sans risque) … ce qui explique sa « bonne volonté » en la matière.</a:t>
            </a:r>
          </a:p>
          <a:p>
            <a:pPr marL="514350" indent="-457200">
              <a:buFont typeface="+mj-lt"/>
              <a:buAutoNum type="arabicPeriod"/>
            </a:pPr>
            <a:r>
              <a:rPr lang="fr-FR" dirty="0" smtClean="0"/>
              <a:t>Actuellement les </a:t>
            </a:r>
            <a:r>
              <a:rPr lang="fr-FR" b="1" dirty="0" smtClean="0"/>
              <a:t>taux sont bas</a:t>
            </a:r>
            <a:r>
              <a:rPr lang="fr-FR" dirty="0" smtClean="0"/>
              <a:t> : c’est le  moment de les « figer ».</a:t>
            </a:r>
            <a:br>
              <a:rPr lang="fr-FR" dirty="0" smtClean="0"/>
            </a:br>
            <a:endParaRPr lang="fr-FR" dirty="0" smtClean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4630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6624736" cy="6196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5563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640"/>
            <a:ext cx="6577329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5363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 de refinancement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29241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913" y="2273399"/>
            <a:ext cx="29241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321" y="2276872"/>
            <a:ext cx="2924175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4121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les taux long terme.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40768"/>
            <a:ext cx="84201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836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…et + précisément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Eté 2012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72816"/>
            <a:ext cx="6536953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863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Une présentation JSC Consultants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Printemps-Ete 2012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51574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120</Words>
  <Application>Microsoft Office PowerPoint</Application>
  <PresentationFormat>Affichage à l'écran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Gestion de la Dette en Pharmacie</vt:lpstr>
      <vt:lpstr>Quelques vérités</vt:lpstr>
      <vt:lpstr>Diapositive 3</vt:lpstr>
      <vt:lpstr>Diapositive 4</vt:lpstr>
      <vt:lpstr>Exemples de refinancement</vt:lpstr>
      <vt:lpstr>… et les taux long terme.</vt:lpstr>
      <vt:lpstr>…et + précisément</vt:lpstr>
      <vt:lpstr>Merci de votre attention…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evelyne</cp:lastModifiedBy>
  <cp:revision>47</cp:revision>
  <cp:lastPrinted>2012-07-20T08:43:23Z</cp:lastPrinted>
  <dcterms:created xsi:type="dcterms:W3CDTF">2011-10-15T14:40:53Z</dcterms:created>
  <dcterms:modified xsi:type="dcterms:W3CDTF">2012-07-22T19:57:42Z</dcterms:modified>
</cp:coreProperties>
</file>