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4" r:id="rId3"/>
    <p:sldId id="263" r:id="rId4"/>
    <p:sldId id="268" r:id="rId5"/>
    <p:sldId id="266" r:id="rId6"/>
    <p:sldId id="267" r:id="rId7"/>
    <p:sldId id="280" r:id="rId8"/>
    <p:sldId id="274" r:id="rId9"/>
    <p:sldId id="278" r:id="rId10"/>
    <p:sldId id="279" r:id="rId11"/>
    <p:sldId id="276" r:id="rId12"/>
    <p:sldId id="277" r:id="rId13"/>
    <p:sldId id="275" r:id="rId14"/>
    <p:sldId id="281" r:id="rId15"/>
    <p:sldId id="273" r:id="rId16"/>
    <p:sldId id="287" r:id="rId17"/>
    <p:sldId id="269" r:id="rId18"/>
    <p:sldId id="271" r:id="rId19"/>
    <p:sldId id="270" r:id="rId20"/>
    <p:sldId id="262" r:id="rId21"/>
    <p:sldId id="282" r:id="rId22"/>
    <p:sldId id="283" r:id="rId23"/>
    <p:sldId id="285" r:id="rId24"/>
    <p:sldId id="286" r:id="rId25"/>
    <p:sldId id="284" r:id="rId26"/>
  </p:sldIdLst>
  <p:sldSz cx="9144000" cy="6858000" type="screen4x3"/>
  <p:notesSz cx="6858000" cy="97345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4DD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58"/>
    </p:cViewPr>
  </p:sorterViewPr>
  <p:notesViewPr>
    <p:cSldViewPr>
      <p:cViewPr varScale="1">
        <p:scale>
          <a:sx n="50" d="100"/>
          <a:sy n="50" d="100"/>
        </p:scale>
        <p:origin x="-3018" y="-96"/>
      </p:cViewPr>
      <p:guideLst>
        <p:guide orient="horz" pos="306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t>26/06/2012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0142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26/06/2012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730250"/>
            <a:ext cx="4864100" cy="3649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623911"/>
            <a:ext cx="5486400" cy="438054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7F47E-49C0-4403-BE1E-EEBF0FC3543F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706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Eté 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i="1" dirty="0" err="1" smtClean="0"/>
              <a:t>Re-financer</a:t>
            </a:r>
            <a:r>
              <a:rPr lang="fr-FR" i="1" dirty="0" smtClean="0"/>
              <a:t> les pharmaciens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</a:rPr>
              <a:t>Un projet GARINOT </a:t>
            </a:r>
            <a:r>
              <a:rPr lang="fr-FR" dirty="0" smtClean="0">
                <a:solidFill>
                  <a:srgbClr val="0000FF"/>
                </a:solidFill>
                <a:latin typeface="Edwardian Script ITC" pitchFamily="66" charset="0"/>
              </a:rPr>
              <a:t>Conseil</a:t>
            </a:r>
            <a:endParaRPr lang="fr-FR" dirty="0">
              <a:solidFill>
                <a:srgbClr val="0000FF"/>
              </a:solidFill>
              <a:latin typeface="Edwardian Script ITC" pitchFamily="66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optimale…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10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88243"/>
            <a:ext cx="4091953" cy="3065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911" y="2276872"/>
            <a:ext cx="3901545" cy="309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716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 et les taux long terme.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11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340768"/>
            <a:ext cx="84201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055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…et + précisément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12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6536953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07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application pratique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13</a:t>
            </a:fld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56792"/>
            <a:ext cx="384453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900" y="1556792"/>
            <a:ext cx="1255356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57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Réaménagement de la dette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14</a:t>
            </a:fld>
            <a:endParaRPr lang="fr-FR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89460"/>
            <a:ext cx="8640960" cy="1015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32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Garinot</a:t>
            </a:r>
            <a:r>
              <a:rPr lang="fr-FR" dirty="0" smtClean="0"/>
              <a:t> Conseil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Le marché du </a:t>
            </a:r>
            <a:r>
              <a:rPr lang="fr-FR" i="1" dirty="0" err="1" smtClean="0"/>
              <a:t>re-financement</a:t>
            </a:r>
            <a:endParaRPr lang="fr-FR" i="1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05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des en-cours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endParaRPr lang="fr-FR" b="1" u="sng" dirty="0"/>
          </a:p>
          <a:p>
            <a:pPr marL="457200" indent="-457200">
              <a:buFont typeface="+mj-lt"/>
              <a:buAutoNum type="arabicPeriod"/>
            </a:pPr>
            <a:r>
              <a:rPr lang="fr-FR" b="1" u="sng" dirty="0" smtClean="0"/>
              <a:t>Montant des crédits en-cours sur les pharmacies d’officine</a:t>
            </a:r>
            <a:r>
              <a:rPr lang="fr-FR" b="1" dirty="0" smtClean="0"/>
              <a:t> :</a:t>
            </a:r>
            <a:br>
              <a:rPr lang="fr-FR" b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u="sng" dirty="0" smtClean="0"/>
              <a:t>Hypothèses</a:t>
            </a:r>
            <a:r>
              <a:rPr lang="fr-FR" dirty="0" smtClean="0"/>
              <a:t> : 1000 transactions par an (5% de la population), montant moyen = 1200K, 15 ans de durée de prêt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u="sng" dirty="0" smtClean="0"/>
              <a:t>Montant</a:t>
            </a:r>
            <a:r>
              <a:rPr lang="fr-FR" dirty="0" smtClean="0"/>
              <a:t> = 6.5 milliards d’Euros sur la profession sur toute la France.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b="1" u="sng" dirty="0" smtClean="0"/>
              <a:t>Montant des crédits en cours sur pharmacies « </a:t>
            </a:r>
            <a:r>
              <a:rPr lang="fr-FR" b="1" u="sng" dirty="0" err="1" smtClean="0"/>
              <a:t>Garinot</a:t>
            </a:r>
            <a:r>
              <a:rPr lang="fr-FR" b="1" u="sng" dirty="0" smtClean="0"/>
              <a:t> »</a:t>
            </a:r>
            <a:r>
              <a:rPr lang="fr-FR" b="1" dirty="0" smtClean="0"/>
              <a:t> :</a:t>
            </a:r>
            <a:br>
              <a:rPr lang="fr-FR" b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u="sng" dirty="0" smtClean="0"/>
              <a:t>Hypothèses</a:t>
            </a:r>
            <a:r>
              <a:rPr lang="fr-FR" dirty="0" smtClean="0"/>
              <a:t> </a:t>
            </a:r>
            <a:r>
              <a:rPr lang="fr-FR" dirty="0"/>
              <a:t>: </a:t>
            </a:r>
            <a:r>
              <a:rPr lang="fr-FR" dirty="0" smtClean="0"/>
              <a:t>50 </a:t>
            </a:r>
            <a:r>
              <a:rPr lang="fr-FR" dirty="0"/>
              <a:t>transactions par </a:t>
            </a:r>
            <a:r>
              <a:rPr lang="fr-FR" dirty="0" smtClean="0"/>
              <a:t>an, montant </a:t>
            </a:r>
            <a:r>
              <a:rPr lang="fr-FR" dirty="0"/>
              <a:t>moyen = 1200K, 15 ans de durée de prêt</a:t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u="sng" dirty="0" smtClean="0"/>
              <a:t>Montant </a:t>
            </a:r>
            <a:r>
              <a:rPr lang="fr-FR" dirty="0"/>
              <a:t>= </a:t>
            </a:r>
            <a:r>
              <a:rPr lang="fr-FR" dirty="0" smtClean="0"/>
              <a:t>300 millions d’Euros.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210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r-FR" dirty="0" smtClean="0"/>
              <a:t>Encours crédits pharmaciens France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17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79" y="1532201"/>
            <a:ext cx="7887469" cy="484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5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r-FR" dirty="0" smtClean="0"/>
              <a:t>Encours crédits pharmaciens </a:t>
            </a:r>
            <a:r>
              <a:rPr lang="fr-FR" dirty="0" err="1" smtClean="0"/>
              <a:t>Garinot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18</a:t>
            </a:fld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04891"/>
            <a:ext cx="8319517" cy="4840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e 8"/>
          <p:cNvGrpSpPr/>
          <p:nvPr/>
        </p:nvGrpSpPr>
        <p:grpSpPr>
          <a:xfrm>
            <a:off x="2195736" y="4725144"/>
            <a:ext cx="5040560" cy="923330"/>
            <a:chOff x="2195736" y="4725144"/>
            <a:chExt cx="5040560" cy="923330"/>
          </a:xfrm>
        </p:grpSpPr>
        <p:sp>
          <p:nvSpPr>
            <p:cNvPr id="6" name="ZoneTexte 5"/>
            <p:cNvSpPr txBox="1"/>
            <p:nvPr/>
          </p:nvSpPr>
          <p:spPr>
            <a:xfrm>
              <a:off x="2195736" y="4725144"/>
              <a:ext cx="2304256" cy="92333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170 millions de potentiel sur 300 clients</a:t>
              </a:r>
              <a:endParaRPr lang="fr-FR" dirty="0"/>
            </a:p>
          </p:txBody>
        </p:sp>
        <p:cxnSp>
          <p:nvCxnSpPr>
            <p:cNvPr id="8" name="Connecteur droit avec flèche 7"/>
            <p:cNvCxnSpPr/>
            <p:nvPr/>
          </p:nvCxnSpPr>
          <p:spPr>
            <a:xfrm flipV="1">
              <a:off x="4499992" y="4725144"/>
              <a:ext cx="2736304" cy="461665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867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20% de la cible = 60 dossiers pour un total de 34 </a:t>
            </a:r>
            <a:r>
              <a:rPr lang="fr-FR" dirty="0" err="1" smtClean="0"/>
              <a:t>milions</a:t>
            </a: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Risque très faible : statistique 0.6% de défaut, connaissance de l’historique, répartition sur 60 dossiers,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Garanties = nantissement fonds de commerce de valeur ≈1000K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Dossier préparé par </a:t>
            </a:r>
            <a:r>
              <a:rPr lang="fr-FR" dirty="0" err="1" smtClean="0"/>
              <a:t>Garinot</a:t>
            </a:r>
            <a:r>
              <a:rPr lang="fr-FR" dirty="0" smtClean="0"/>
              <a:t> aux standards de l’EB :</a:t>
            </a:r>
          </a:p>
          <a:p>
            <a:pPr lvl="1"/>
            <a:r>
              <a:rPr lang="fr-FR" dirty="0" smtClean="0"/>
              <a:t>Business plan</a:t>
            </a:r>
          </a:p>
          <a:p>
            <a:pPr lvl="1"/>
            <a:r>
              <a:rPr lang="fr-FR" dirty="0" smtClean="0"/>
              <a:t>Pré-négociation (montant, taux, garanties, durée, dossier de base) aux standards de l’EB.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37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GARINOT </a:t>
            </a:r>
            <a:r>
              <a:rPr lang="fr-FR" dirty="0" smtClean="0">
                <a:latin typeface="Kunstler Script" pitchFamily="66" charset="0"/>
              </a:rPr>
              <a:t>Conseil</a:t>
            </a:r>
            <a:endParaRPr lang="fr-FR" dirty="0">
              <a:latin typeface="Kunstler Script" pitchFamily="66" charset="0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GARINOT </a:t>
            </a:r>
            <a:r>
              <a:rPr lang="fr-FR" dirty="0"/>
              <a:t>est un « grand » du Conseil en transmission de </a:t>
            </a:r>
            <a:r>
              <a:rPr lang="fr-FR" dirty="0" smtClean="0"/>
              <a:t>pharmacies</a:t>
            </a:r>
          </a:p>
          <a:p>
            <a:r>
              <a:rPr lang="fr-FR" dirty="0" smtClean="0"/>
              <a:t>2,5M </a:t>
            </a:r>
            <a:r>
              <a:rPr lang="fr-FR" dirty="0"/>
              <a:t>d’honoraires/an</a:t>
            </a:r>
            <a:r>
              <a:rPr lang="fr-FR" dirty="0" smtClean="0"/>
              <a:t>,</a:t>
            </a:r>
          </a:p>
          <a:p>
            <a:r>
              <a:rPr lang="fr-FR" dirty="0" smtClean="0"/>
              <a:t>50 transactions/an</a:t>
            </a:r>
          </a:p>
          <a:p>
            <a:r>
              <a:rPr lang="fr-FR" dirty="0" smtClean="0"/>
              <a:t>FLUX </a:t>
            </a:r>
            <a:r>
              <a:rPr lang="fr-FR" dirty="0"/>
              <a:t>de 75M</a:t>
            </a:r>
            <a:r>
              <a:rPr lang="fr-FR" dirty="0" smtClean="0"/>
              <a:t>,</a:t>
            </a:r>
          </a:p>
          <a:p>
            <a:r>
              <a:rPr lang="fr-FR" dirty="0" smtClean="0"/>
              <a:t> </a:t>
            </a:r>
            <a:r>
              <a:rPr lang="fr-FR" dirty="0"/>
              <a:t>plus d’un siècle de présence</a:t>
            </a:r>
            <a:r>
              <a:rPr lang="fr-FR" dirty="0" smtClean="0"/>
              <a:t>, 300 transactions au cours des 5 dernières années,</a:t>
            </a:r>
          </a:p>
          <a:p>
            <a:r>
              <a:rPr lang="fr-FR" dirty="0" smtClean="0"/>
              <a:t> </a:t>
            </a:r>
            <a:r>
              <a:rPr lang="fr-FR" dirty="0"/>
              <a:t>25% de part de marché</a:t>
            </a:r>
            <a:r>
              <a:rPr lang="fr-FR" dirty="0" smtClean="0"/>
              <a:t>,</a:t>
            </a:r>
          </a:p>
          <a:p>
            <a:r>
              <a:rPr lang="fr-FR" dirty="0" smtClean="0"/>
              <a:t> </a:t>
            </a:r>
            <a:r>
              <a:rPr lang="fr-FR" dirty="0"/>
              <a:t>20 </a:t>
            </a:r>
            <a:r>
              <a:rPr lang="fr-FR" dirty="0" smtClean="0"/>
              <a:t>agents « terrain », couvrant l’ensemble du territoire national, y compris DOM-TOM.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59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5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21</a:t>
            </a:fld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879154"/>
            <a:ext cx="7403600" cy="5430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1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22</a:t>
            </a:fld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49583"/>
            <a:ext cx="7488832" cy="5231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06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23</a:t>
            </a:fld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013" y="980728"/>
            <a:ext cx="7534443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74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24</a:t>
            </a:fld>
            <a:endParaRPr lang="fr-F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927" y="1196752"/>
            <a:ext cx="6758465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43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485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de direction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Nous proposons</a:t>
            </a:r>
            <a:r>
              <a:rPr lang="fr-FR" dirty="0" smtClean="0"/>
              <a:t> à un Etablissement Bancaire (EB) une Collaboration visant à capter une partie significative du marché du « </a:t>
            </a:r>
            <a:r>
              <a:rPr lang="fr-FR" dirty="0" err="1" smtClean="0"/>
              <a:t>re-financement</a:t>
            </a:r>
            <a:r>
              <a:rPr lang="fr-FR" dirty="0" smtClean="0"/>
              <a:t> des pharmacies d’officine ».</a:t>
            </a:r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GARINOT apporte</a:t>
            </a:r>
            <a:r>
              <a:rPr lang="fr-FR" dirty="0" smtClean="0"/>
              <a:t> :</a:t>
            </a:r>
          </a:p>
          <a:p>
            <a:pPr marL="857250" lvl="1" indent="-457200">
              <a:buFont typeface="Wingdings" pitchFamily="2" charset="2"/>
              <a:buChar char="q"/>
            </a:pPr>
            <a:r>
              <a:rPr lang="fr-FR" dirty="0" smtClean="0"/>
              <a:t>Mise au point du produit et de son emballage,</a:t>
            </a:r>
          </a:p>
          <a:p>
            <a:pPr marL="857250" lvl="1" indent="-457200">
              <a:buFont typeface="Wingdings" pitchFamily="2" charset="2"/>
              <a:buChar char="q"/>
            </a:pPr>
            <a:r>
              <a:rPr lang="fr-FR" dirty="0" smtClean="0"/>
              <a:t>Marketing du produit (publicité, fichier, ciblage),</a:t>
            </a:r>
          </a:p>
          <a:p>
            <a:pPr marL="857250" lvl="1" indent="-457200">
              <a:buFont typeface="Wingdings" pitchFamily="2" charset="2"/>
              <a:buChar char="q"/>
            </a:pPr>
            <a:r>
              <a:rPr lang="fr-FR" dirty="0" smtClean="0"/>
              <a:t>Commercialisation (force de vente, démarchage clientèle, présélection selon critères EB),</a:t>
            </a:r>
          </a:p>
          <a:p>
            <a:pPr marL="857250" lvl="1" indent="-457200">
              <a:buFont typeface="Wingdings" pitchFamily="2" charset="2"/>
              <a:buChar char="q"/>
            </a:pPr>
            <a:r>
              <a:rPr lang="fr-FR" dirty="0" smtClean="0"/>
              <a:t>Business Plan au format EB,</a:t>
            </a:r>
          </a:p>
          <a:p>
            <a:pPr marL="857250" lvl="1" indent="-457200">
              <a:buFont typeface="Wingdings" pitchFamily="2" charset="2"/>
              <a:buChar char="q"/>
            </a:pPr>
            <a:r>
              <a:rPr lang="fr-FR" dirty="0" smtClean="0"/>
              <a:t>Apport exclusif des clients à l’EB.</a:t>
            </a:r>
          </a:p>
          <a:p>
            <a:pPr marL="457200" indent="-457200">
              <a:buFont typeface="+mj-lt"/>
              <a:buAutoNum type="arabicPeriod"/>
            </a:pPr>
            <a:r>
              <a:rPr lang="fr-FR" u="sng" dirty="0" smtClean="0"/>
              <a:t>L’EB apporte</a:t>
            </a:r>
            <a:r>
              <a:rPr lang="fr-FR" dirty="0" smtClean="0"/>
              <a:t> :</a:t>
            </a:r>
          </a:p>
          <a:p>
            <a:pPr lvl="1">
              <a:buFont typeface="Wingdings" pitchFamily="2" charset="2"/>
              <a:buChar char="q"/>
            </a:pPr>
            <a:r>
              <a:rPr lang="fr-FR" dirty="0" smtClean="0"/>
              <a:t>Le financement/</a:t>
            </a:r>
            <a:r>
              <a:rPr lang="fr-FR" dirty="0" err="1" smtClean="0"/>
              <a:t>re-financement</a:t>
            </a:r>
            <a:r>
              <a:rPr lang="fr-FR" dirty="0" smtClean="0"/>
              <a:t> proprement dit,</a:t>
            </a:r>
          </a:p>
          <a:p>
            <a:pPr lvl="1">
              <a:buFont typeface="Wingdings" pitchFamily="2" charset="2"/>
              <a:buChar char="q"/>
            </a:pPr>
            <a:r>
              <a:rPr lang="fr-FR" dirty="0" smtClean="0"/>
              <a:t>Une rémunération de </a:t>
            </a:r>
            <a:r>
              <a:rPr lang="fr-FR" dirty="0" err="1" smtClean="0"/>
              <a:t>Garinot</a:t>
            </a:r>
            <a:r>
              <a:rPr lang="fr-FR" dirty="0" smtClean="0"/>
              <a:t>,</a:t>
            </a:r>
          </a:p>
          <a:p>
            <a:pPr lvl="1">
              <a:buFont typeface="Wingdings" pitchFamily="2" charset="2"/>
              <a:buChar char="q"/>
            </a:pPr>
            <a:r>
              <a:rPr lang="fr-FR" dirty="0" smtClean="0"/>
              <a:t>Le suivi client.</a:t>
            </a:r>
          </a:p>
          <a:p>
            <a:pPr lvl="1">
              <a:buFont typeface="Wingdings" pitchFamily="2" charset="2"/>
              <a:buChar char="q"/>
            </a:pPr>
            <a:endParaRPr lang="fr-FR" dirty="0" smtClean="0"/>
          </a:p>
          <a:p>
            <a:pPr lvl="1">
              <a:buFont typeface="Wingdings" pitchFamily="2" charset="2"/>
              <a:buChar char="q"/>
            </a:pPr>
            <a:endParaRPr lang="fr-FR" dirty="0" smtClean="0"/>
          </a:p>
          <a:p>
            <a:endParaRPr lang="fr-FR" dirty="0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6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</a:rPr>
              <a:t>Fondamentaux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err="1" smtClean="0"/>
              <a:t>Garinot</a:t>
            </a:r>
            <a:r>
              <a:rPr lang="fr-FR" i="1" dirty="0" smtClean="0"/>
              <a:t> </a:t>
            </a:r>
            <a:r>
              <a:rPr lang="fr-FR" dirty="0" err="1" smtClean="0">
                <a:latin typeface="Edwardian Script ITC" pitchFamily="66" charset="0"/>
              </a:rPr>
              <a:t>Re-financement</a:t>
            </a:r>
            <a:endParaRPr lang="fr-FR" dirty="0">
              <a:latin typeface="Edwardian Script ITC" pitchFamily="66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4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Pharmacies d’officine – chiffres clés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800000" algn="l"/>
              </a:tabLst>
            </a:pPr>
            <a:r>
              <a:rPr lang="fr-FR" dirty="0" smtClean="0"/>
              <a:t>Nombre :</a:t>
            </a:r>
            <a:r>
              <a:rPr lang="fr-FR" dirty="0"/>
              <a:t> </a:t>
            </a:r>
            <a:r>
              <a:rPr lang="fr-FR" dirty="0" smtClean="0"/>
              <a:t>					22 600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Habitants/pharmacie : 			3 000 </a:t>
            </a:r>
            <a:r>
              <a:rPr lang="fr-FR" sz="1600" dirty="0" smtClean="0"/>
              <a:t>avec numerus clausus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Principe : 					«une pharmacie/un pharmacien»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ordonnances/jour/pharmacie :		100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CA moyen :					1500 K€/an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La plus grosse :				&gt; 20M (invendable !)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Personnel :					titulaire + 1 pharmacien/M€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MB :					28 à 30% CA</a:t>
            </a:r>
            <a:endParaRPr lang="fr-FR" dirty="0"/>
          </a:p>
          <a:p>
            <a:pPr>
              <a:tabLst>
                <a:tab pos="1800000" algn="l"/>
              </a:tabLst>
            </a:pPr>
            <a:r>
              <a:rPr lang="fr-FR" dirty="0" smtClean="0"/>
              <a:t>EBE :					&gt;10% CA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Licence d’exploitation :			attachée au bail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du fonds de commerce :		0.86 CA TTC</a:t>
            </a:r>
          </a:p>
          <a:p>
            <a:pPr>
              <a:tabLst>
                <a:tab pos="1800000" algn="l"/>
              </a:tabLst>
            </a:pPr>
            <a:r>
              <a:rPr lang="fr-FR" dirty="0" smtClean="0"/>
              <a:t>Prix Fonds commerce/murs :	</a:t>
            </a:r>
            <a:r>
              <a:rPr lang="fr-FR" dirty="0"/>
              <a:t>	</a:t>
            </a:r>
            <a:r>
              <a:rPr lang="fr-FR" dirty="0" smtClean="0"/>
              <a:t>&gt;3</a:t>
            </a:r>
          </a:p>
          <a:p>
            <a:r>
              <a:rPr lang="fr-FR" dirty="0" err="1" smtClean="0"/>
              <a:t>Nbre</a:t>
            </a:r>
            <a:r>
              <a:rPr lang="fr-FR" dirty="0" smtClean="0"/>
              <a:t> transactions/an :			1200 en croissance</a:t>
            </a:r>
          </a:p>
          <a:p>
            <a:r>
              <a:rPr lang="fr-FR" dirty="0" smtClean="0"/>
              <a:t>Ecarts à la moyenne :			faibles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A868DCD-9CFA-471D-B16C-BEFAD508D74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28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pharmacie d’officine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6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96" y="1936679"/>
            <a:ext cx="2607220" cy="39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5" y="1412776"/>
            <a:ext cx="2167416" cy="289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4" y="4401679"/>
            <a:ext cx="2167416" cy="212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580112" y="2449918"/>
            <a:ext cx="3384376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Paramètres importants :</a:t>
            </a:r>
          </a:p>
          <a:p>
            <a:pPr algn="ctr"/>
            <a:endParaRPr lang="fr-FR" b="1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Revenus SS à 80%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Paiement « tiers payant » 80% « captables »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Marché du médicament en croissance constante  de 3 à 6%/an (démographie, culture…)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DCP = 0,6% contre 6% en France.</a:t>
            </a:r>
          </a:p>
          <a:p>
            <a:pPr marL="285750" indent="-285750" algn="ctr">
              <a:buFontTx/>
              <a:buChar char="-"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933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</a:rPr>
              <a:t>Le Concept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GARINOT</a:t>
            </a:r>
            <a:r>
              <a:rPr lang="fr-FR" dirty="0" smtClean="0"/>
              <a:t> </a:t>
            </a:r>
            <a:r>
              <a:rPr lang="fr-FR" dirty="0" err="1" smtClean="0">
                <a:latin typeface="Kunstler Script" pitchFamily="66" charset="0"/>
              </a:rPr>
              <a:t>Re-Financement</a:t>
            </a:r>
            <a:endParaRPr lang="fr-FR" dirty="0">
              <a:latin typeface="Kunstler Script" pitchFamily="66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886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</a:t>
            </a:r>
            <a:r>
              <a:rPr lang="fr-FR" dirty="0" err="1" smtClean="0"/>
              <a:t>re-financer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La dette = sujet à la mode… Tout Dirigeant est préoccupé par l’obtention de la structure financière optimale de son entreprise… parfois inconsciemment.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Outil de rentabilisation </a:t>
            </a:r>
            <a:r>
              <a:rPr lang="fr-FR" dirty="0"/>
              <a:t>d</a:t>
            </a:r>
            <a:r>
              <a:rPr lang="fr-FR" dirty="0" smtClean="0"/>
              <a:t>es fonds propres.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Les taux sont historiquement bas et vont le rester tant que la crise durera</a:t>
            </a:r>
            <a:r>
              <a:rPr lang="fr-FR" dirty="0"/>
              <a:t>.</a:t>
            </a: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Nombre de pharmaciens cherchent à :</a:t>
            </a:r>
          </a:p>
          <a:p>
            <a:r>
              <a:rPr lang="fr-FR" dirty="0"/>
              <a:t>s</a:t>
            </a:r>
            <a:r>
              <a:rPr lang="fr-FR" dirty="0" smtClean="0"/>
              <a:t>e diversifier (rayon parapharmacie, orthopédie, cosmétique…), ce qui implique un alourdissement des stocks,</a:t>
            </a:r>
          </a:p>
          <a:p>
            <a:r>
              <a:rPr lang="fr-FR" dirty="0"/>
              <a:t>a</a:t>
            </a:r>
            <a:r>
              <a:rPr lang="fr-FR" dirty="0" smtClean="0"/>
              <a:t>méliorer leurs marges (achats en + grosses quantité),</a:t>
            </a:r>
          </a:p>
          <a:p>
            <a:r>
              <a:rPr lang="fr-FR" dirty="0"/>
              <a:t>s</a:t>
            </a:r>
            <a:r>
              <a:rPr lang="fr-FR" dirty="0" smtClean="0"/>
              <a:t>e moderniser (automates, informatique…),</a:t>
            </a:r>
          </a:p>
          <a:p>
            <a:r>
              <a:rPr lang="fr-FR" dirty="0"/>
              <a:t>r</a:t>
            </a:r>
            <a:r>
              <a:rPr lang="fr-FR" dirty="0" smtClean="0"/>
              <a:t>éduire leurs taux,</a:t>
            </a:r>
          </a:p>
          <a:p>
            <a:r>
              <a:rPr lang="fr-FR" dirty="0"/>
              <a:t>r</a:t>
            </a:r>
            <a:r>
              <a:rPr lang="fr-FR" dirty="0" smtClean="0"/>
              <a:t>éduire leurs mensualités pour investir (personnel, marketing…),</a:t>
            </a:r>
          </a:p>
          <a:p>
            <a:r>
              <a:rPr lang="fr-FR" dirty="0"/>
              <a:t>s</a:t>
            </a:r>
            <a:r>
              <a:rPr lang="fr-FR" dirty="0" smtClean="0"/>
              <a:t>i difficultés, améliorer leur trésorerie.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endParaRPr lang="fr-FR" dirty="0" smtClean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1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une structure optimale…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9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03921"/>
            <a:ext cx="6841155" cy="490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0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462</Words>
  <Application>Microsoft Office PowerPoint</Application>
  <PresentationFormat>Affichage à l'écran (4:3)</PresentationFormat>
  <Paragraphs>170</Paragraphs>
  <Slides>25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Re-financer les pharmaciens</vt:lpstr>
      <vt:lpstr>GARINOT Conseil</vt:lpstr>
      <vt:lpstr>Résumé de direction</vt:lpstr>
      <vt:lpstr>Garinot Re-financement</vt:lpstr>
      <vt:lpstr> Pharmacies d’officine – chiffres clés</vt:lpstr>
      <vt:lpstr>Une pharmacie d’officine</vt:lpstr>
      <vt:lpstr>GARINOT Re-Financement</vt:lpstr>
      <vt:lpstr>Pourquoi re-financer?</vt:lpstr>
      <vt:lpstr>Pour une structure optimale…</vt:lpstr>
      <vt:lpstr>Structure optimale…</vt:lpstr>
      <vt:lpstr>… et les taux long terme.</vt:lpstr>
      <vt:lpstr>…et + précisément</vt:lpstr>
      <vt:lpstr>Une application pratique</vt:lpstr>
      <vt:lpstr>Réaménagement de la dette</vt:lpstr>
      <vt:lpstr>Le marché du re-financement</vt:lpstr>
      <vt:lpstr>Evaluation des en-cours</vt:lpstr>
      <vt:lpstr>Encours crédits pharmaciens France</vt:lpstr>
      <vt:lpstr>Encours crédits pharmaciens Garinot</vt:lpstr>
      <vt:lpstr>Résumé</vt:lpstr>
      <vt:lpstr>Merci de votre attention…</vt:lpstr>
      <vt:lpstr>Présentation PowerPoint</vt:lpstr>
      <vt:lpstr>Présentation PowerPoint</vt:lpstr>
      <vt:lpstr>Présentation PowerPoint</vt:lpstr>
      <vt:lpstr>Présentation PowerPoint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SAINTCRICQJ</cp:lastModifiedBy>
  <cp:revision>69</cp:revision>
  <cp:lastPrinted>2012-06-26T12:27:51Z</cp:lastPrinted>
  <dcterms:created xsi:type="dcterms:W3CDTF">2011-10-15T14:40:53Z</dcterms:created>
  <dcterms:modified xsi:type="dcterms:W3CDTF">2012-06-26T13:16:57Z</dcterms:modified>
</cp:coreProperties>
</file>