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DF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0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i="1" dirty="0" smtClean="0"/>
              <a:t>Projet SANTALIM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de JSC Consultants</a:t>
            </a:r>
          </a:p>
          <a:p>
            <a:r>
              <a:rPr lang="fr-FR" dirty="0" smtClean="0"/>
              <a:t>Printemps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Nous proposons à </a:t>
            </a:r>
            <a:r>
              <a:rPr lang="fr-FR" dirty="0" smtClean="0"/>
              <a:t>investisseurs </a:t>
            </a:r>
            <a:r>
              <a:rPr lang="fr-FR" dirty="0" smtClean="0"/>
              <a:t>et acteurs du secteur des « compléments alimentaires » un « </a:t>
            </a:r>
            <a:r>
              <a:rPr lang="fr-FR" dirty="0" err="1" smtClean="0"/>
              <a:t>build</a:t>
            </a:r>
            <a:r>
              <a:rPr lang="fr-FR" dirty="0" smtClean="0"/>
              <a:t> up » visant à construire le n°1 du secteur.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Sous-jacents :</a:t>
            </a:r>
          </a:p>
          <a:p>
            <a:pPr lvl="1"/>
            <a:r>
              <a:rPr lang="fr-FR" dirty="0" smtClean="0"/>
              <a:t>Secteur en crise : croissance stoppée après 10 années d’euphorie, nouveaux modes de </a:t>
            </a:r>
            <a:r>
              <a:rPr lang="fr-FR" dirty="0" err="1" smtClean="0"/>
              <a:t>distrib</a:t>
            </a:r>
            <a:r>
              <a:rPr lang="fr-FR" dirty="0" smtClean="0"/>
              <a:t>.</a:t>
            </a:r>
          </a:p>
          <a:p>
            <a:pPr lvl="1"/>
            <a:r>
              <a:rPr lang="fr-FR" dirty="0"/>
              <a:t>Secteur </a:t>
            </a:r>
            <a:r>
              <a:rPr lang="fr-FR" dirty="0" smtClean="0"/>
              <a:t>de taille </a:t>
            </a:r>
            <a:r>
              <a:rPr lang="fr-FR" dirty="0"/>
              <a:t>: </a:t>
            </a:r>
            <a:r>
              <a:rPr lang="fr-FR" dirty="0" smtClean="0"/>
              <a:t>600M d’Euros niveau labo,</a:t>
            </a:r>
            <a:endParaRPr lang="fr-FR" dirty="0" smtClean="0"/>
          </a:p>
          <a:p>
            <a:pPr lvl="1"/>
            <a:r>
              <a:rPr lang="fr-FR" dirty="0" smtClean="0"/>
              <a:t>Fondamentaux de </a:t>
            </a:r>
            <a:r>
              <a:rPr lang="fr-FR" dirty="0" smtClean="0"/>
              <a:t>long </a:t>
            </a:r>
            <a:r>
              <a:rPr lang="fr-FR" dirty="0" smtClean="0"/>
              <a:t>terme sains (prévention, bien-être),</a:t>
            </a:r>
          </a:p>
          <a:p>
            <a:pPr lvl="1"/>
            <a:r>
              <a:rPr lang="fr-FR" dirty="0" smtClean="0"/>
              <a:t>Mise en ordre de la profession en cours (réglementations)</a:t>
            </a:r>
          </a:p>
          <a:p>
            <a:pPr marL="514350" indent="-457200">
              <a:buFont typeface="+mj-lt"/>
              <a:buAutoNum type="arabicPeriod"/>
            </a:pPr>
            <a:r>
              <a:rPr lang="fr-FR" dirty="0" smtClean="0"/>
              <a:t>Opportunités tactiques :</a:t>
            </a:r>
          </a:p>
          <a:p>
            <a:pPr lvl="1"/>
            <a:r>
              <a:rPr lang="fr-FR" dirty="0" smtClean="0"/>
              <a:t>Quelques acteurs majeurs « sur le marché »,</a:t>
            </a:r>
          </a:p>
          <a:p>
            <a:pPr lvl="1"/>
            <a:r>
              <a:rPr lang="fr-FR" dirty="0" smtClean="0"/>
              <a:t>Synergies de M&amp;A importantes (forces vente, canaux </a:t>
            </a:r>
            <a:r>
              <a:rPr lang="fr-FR" dirty="0" err="1" smtClean="0"/>
              <a:t>distrib</a:t>
            </a:r>
            <a:r>
              <a:rPr lang="fr-FR" dirty="0" smtClean="0"/>
              <a:t>, volumes </a:t>
            </a:r>
            <a:r>
              <a:rPr lang="fr-FR" dirty="0" err="1" smtClean="0"/>
              <a:t>fabric</a:t>
            </a:r>
            <a:r>
              <a:rPr lang="fr-FR" dirty="0" smtClean="0"/>
              <a:t>, sièges).</a:t>
            </a:r>
          </a:p>
          <a:p>
            <a:pPr marL="514350" indent="-457200">
              <a:buFont typeface="+mj-lt"/>
              <a:buAutoNum type="arabicPeriod"/>
            </a:pPr>
            <a:r>
              <a:rPr lang="fr-FR" dirty="0" smtClean="0"/>
              <a:t>Paramètres : 120 à 150M d’investissement VE, 20M d’EBIT avant synergies. 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8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Fondamentaux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CA </a:t>
            </a:r>
            <a:r>
              <a:rPr lang="fr-FR" dirty="0"/>
              <a:t>secteur niveau labos = 600M, +0% en 2011 après 10 ans de croissance à 2 chiffres, atomisé (20 acteurs CA&gt;10M,…et 400 autres</a:t>
            </a:r>
            <a:r>
              <a:rPr lang="fr-FR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Demande soutenue par : vieillissement, recherche bien-être, peurs des maladies, de la pollution, besoin de prévention, évolution culturelle… 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Circuits de distribution traditionnels : pharmacies (60%), </a:t>
            </a:r>
            <a:r>
              <a:rPr lang="fr-FR" dirty="0" err="1"/>
              <a:t>mag.diét</a:t>
            </a:r>
            <a:r>
              <a:rPr lang="fr-FR" dirty="0"/>
              <a:t>.(15%), GMS </a:t>
            </a:r>
            <a:r>
              <a:rPr lang="fr-FR" dirty="0" err="1"/>
              <a:t>food</a:t>
            </a:r>
            <a:r>
              <a:rPr lang="fr-FR" dirty="0"/>
              <a:t> (25%).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Emergence </a:t>
            </a:r>
            <a:r>
              <a:rPr lang="fr-FR" dirty="0" smtClean="0"/>
              <a:t>rapide </a:t>
            </a:r>
            <a:r>
              <a:rPr lang="fr-FR" dirty="0"/>
              <a:t>de la vente directe (téléphone, réunions, VPC, Web</a:t>
            </a:r>
            <a:r>
              <a:rPr lang="fr-FR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« mise à plat » de la Règlementation en cours. </a:t>
            </a:r>
            <a:r>
              <a:rPr lang="fr-FR" dirty="0" smtClean="0"/>
              <a:t>Coûts </a:t>
            </a:r>
            <a:r>
              <a:rPr lang="fr-FR" dirty="0" smtClean="0"/>
              <a:t>de </a:t>
            </a:r>
            <a:r>
              <a:rPr lang="fr-FR" dirty="0" smtClean="0"/>
              <a:t>développement </a:t>
            </a:r>
            <a:r>
              <a:rPr lang="fr-FR" dirty="0" smtClean="0"/>
              <a:t>en hausse.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Grands acteurs : </a:t>
            </a:r>
            <a:r>
              <a:rPr lang="fr-FR" dirty="0" err="1" smtClean="0"/>
              <a:t>Arkopharma</a:t>
            </a:r>
            <a:r>
              <a:rPr lang="fr-FR" dirty="0" smtClean="0"/>
              <a:t>, Omega, EA Pharma, Forte Pharma, </a:t>
            </a:r>
            <a:r>
              <a:rPr lang="fr-FR" dirty="0" err="1" smtClean="0"/>
              <a:t>Phythea</a:t>
            </a:r>
            <a:r>
              <a:rPr lang="fr-FR" dirty="0" smtClean="0"/>
              <a:t>, </a:t>
            </a:r>
            <a:r>
              <a:rPr lang="fr-FR" dirty="0" err="1" smtClean="0"/>
              <a:t>Noreva</a:t>
            </a:r>
            <a:r>
              <a:rPr lang="fr-FR" dirty="0" smtClean="0"/>
              <a:t>, </a:t>
            </a:r>
            <a:r>
              <a:rPr lang="fr-FR" dirty="0" smtClean="0"/>
              <a:t>…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2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liste de Cibles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4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63" y="1772816"/>
            <a:ext cx="8410117" cy="414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1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liste d’opérateurs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5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759101" cy="505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3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Synergies dans le secteur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6</a:t>
            </a:fld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56895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6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161</Words>
  <Application>Microsoft Office PowerPoint</Application>
  <PresentationFormat>Affichage à l'écran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Projet SANTALIM</vt:lpstr>
      <vt:lpstr>Executive Summary</vt:lpstr>
      <vt:lpstr>Fondamentaux</vt:lpstr>
      <vt:lpstr>Une liste de Cibles</vt:lpstr>
      <vt:lpstr>Une liste d’opérateurs</vt:lpstr>
      <vt:lpstr>Synergies dans le secteur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SAINTCRICQJ</cp:lastModifiedBy>
  <cp:revision>41</cp:revision>
  <dcterms:created xsi:type="dcterms:W3CDTF">2011-10-15T14:40:53Z</dcterms:created>
  <dcterms:modified xsi:type="dcterms:W3CDTF">2012-02-14T15:08:17Z</dcterms:modified>
</cp:coreProperties>
</file>