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58" r:id="rId6"/>
    <p:sldId id="259" r:id="rId7"/>
    <p:sldId id="273" r:id="rId8"/>
    <p:sldId id="262" r:id="rId9"/>
    <p:sldId id="263" r:id="rId10"/>
    <p:sldId id="261" r:id="rId11"/>
    <p:sldId id="268" r:id="rId12"/>
    <p:sldId id="264" r:id="rId13"/>
    <p:sldId id="265" r:id="rId14"/>
    <p:sldId id="269" r:id="rId15"/>
    <p:sldId id="270" r:id="rId16"/>
    <p:sldId id="277" r:id="rId17"/>
    <p:sldId id="271" r:id="rId18"/>
    <p:sldId id="274" r:id="rId19"/>
    <p:sldId id="275" r:id="rId20"/>
    <p:sldId id="276" r:id="rId21"/>
    <p:sldId id="280" r:id="rId22"/>
    <p:sldId id="279" r:id="rId23"/>
    <p:sldId id="278" r:id="rId24"/>
    <p:sldId id="281" r:id="rId25"/>
    <p:sldId id="284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04/01/12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2" y="1196752"/>
            <a:ext cx="6408712" cy="961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236296" y="29969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:10.0%</a:t>
            </a:r>
          </a:p>
          <a:p>
            <a:r>
              <a:rPr lang="fr-FR" dirty="0" smtClean="0"/>
              <a:t>Ecart-type : 2.4%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personne/M€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 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		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70m²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8 à 9%</a:t>
            </a:r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15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 (société de gestion)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Jean Saint-</a:t>
            </a:r>
            <a:r>
              <a:rPr lang="fr-FR" b="1" dirty="0" err="1" smtClean="0"/>
              <a:t>Cricq</a:t>
            </a:r>
            <a:r>
              <a:rPr lang="fr-FR" b="1" dirty="0" smtClean="0"/>
              <a:t> : </a:t>
            </a:r>
            <a:r>
              <a:rPr lang="fr-FR" dirty="0" smtClean="0"/>
              <a:t>63ans, HEC, Master GP Dauphine, chef d’entreprise, 30 ans de </a:t>
            </a:r>
            <a:r>
              <a:rPr lang="fr-FR" dirty="0" err="1" smtClean="0"/>
              <a:t>Fusacq</a:t>
            </a:r>
            <a:r>
              <a:rPr lang="fr-FR" dirty="0" smtClean="0"/>
              <a:t>  Santé-Pharmacie.</a:t>
            </a:r>
          </a:p>
          <a:p>
            <a:endParaRPr lang="fr-FR" dirty="0" smtClean="0"/>
          </a:p>
          <a:p>
            <a:r>
              <a:rPr lang="fr-FR" b="1" dirty="0" smtClean="0"/>
              <a:t>Evelyne </a:t>
            </a:r>
            <a:r>
              <a:rPr lang="fr-FR" b="1" dirty="0" err="1" smtClean="0"/>
              <a:t>Revellat</a:t>
            </a:r>
            <a:r>
              <a:rPr lang="fr-FR" b="1" dirty="0" smtClean="0"/>
              <a:t> :</a:t>
            </a:r>
            <a:r>
              <a:rPr lang="fr-FR" dirty="0" smtClean="0"/>
              <a:t>  50ans, </a:t>
            </a:r>
            <a:r>
              <a:rPr lang="fr-FR" dirty="0" err="1" smtClean="0"/>
              <a:t>Supdeco</a:t>
            </a:r>
            <a:r>
              <a:rPr lang="fr-FR" dirty="0" smtClean="0"/>
              <a:t>, Agent Immobilier, Communication et Marketing.</a:t>
            </a:r>
          </a:p>
          <a:p>
            <a:endParaRPr lang="fr-FR" dirty="0" smtClean="0"/>
          </a:p>
          <a:p>
            <a:r>
              <a:rPr lang="fr-FR" b="1" dirty="0" smtClean="0"/>
              <a:t>Olivier </a:t>
            </a:r>
            <a:r>
              <a:rPr lang="fr-FR" b="1" dirty="0" err="1" smtClean="0"/>
              <a:t>Lambotte</a:t>
            </a:r>
            <a:r>
              <a:rPr lang="fr-FR" b="1" dirty="0" smtClean="0"/>
              <a:t> </a:t>
            </a:r>
            <a:r>
              <a:rPr lang="fr-FR" dirty="0" smtClean="0"/>
              <a:t>: 57 ans, DESS Science Eco, Master GP Dauphine, Agent Immobilier, Gestionnaire Patrimoine.</a:t>
            </a:r>
          </a:p>
          <a:p>
            <a:endParaRPr lang="fr-FR" dirty="0" smtClean="0"/>
          </a:p>
          <a:p>
            <a:r>
              <a:rPr lang="fr-FR" b="1" dirty="0" smtClean="0"/>
              <a:t>Kamel </a:t>
            </a:r>
            <a:r>
              <a:rPr lang="fr-FR" b="1" dirty="0" err="1" smtClean="0"/>
              <a:t>Accouri</a:t>
            </a:r>
            <a:r>
              <a:rPr lang="fr-FR" b="1" dirty="0" smtClean="0"/>
              <a:t> :</a:t>
            </a:r>
            <a:r>
              <a:rPr lang="fr-FR" dirty="0" smtClean="0"/>
              <a:t> 23 ans, BTS Comptabilité, Agent Immobilier.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Gérard</a:t>
            </a:r>
            <a:r>
              <a:rPr lang="fr-FR" b="1" dirty="0"/>
              <a:t> </a:t>
            </a:r>
            <a:r>
              <a:rPr lang="fr-FR" b="1" dirty="0" smtClean="0"/>
              <a:t>Hardy</a:t>
            </a:r>
            <a:r>
              <a:rPr lang="fr-FR" b="1" dirty="0" smtClean="0"/>
              <a:t> </a:t>
            </a:r>
            <a:r>
              <a:rPr lang="fr-FR" b="1" dirty="0" smtClean="0"/>
              <a:t>:</a:t>
            </a:r>
            <a:r>
              <a:rPr lang="fr-FR" dirty="0" smtClean="0"/>
              <a:t> 58ans, 35 ans de Marchand de Biens dans les murs HORECA.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ne représentent que 3% des commerces de détail en France.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1200 transactions sur fonds de commerce pharmacies par an, nous estimons qu’un maximum de 30% (=360) feraient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1 à 10%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de « rabatteurs »</a:t>
            </a:r>
          </a:p>
          <a:p>
            <a:pPr marL="457200" lvl="1" indent="0">
              <a:buNone/>
            </a:pPr>
            <a:r>
              <a:rPr lang="fr-FR" dirty="0" smtClean="0"/>
              <a:t>… qu’à notre connaissance personne n’a actuellement.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 inoxydable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déflation : inertie du bail qui assure le rendement. Pas de rotation de locataires.</a:t>
            </a:r>
          </a:p>
          <a:p>
            <a:r>
              <a:rPr lang="fr-FR" dirty="0" smtClean="0"/>
              <a:t>Si inflation : la pierre suit, le taux de cap augmente.</a:t>
            </a:r>
          </a:p>
          <a:p>
            <a:r>
              <a:rPr lang="fr-FR" dirty="0" smtClean="0"/>
              <a:t>Si stagflation : la pierre suit, le rendement est protégé.</a:t>
            </a:r>
          </a:p>
          <a:p>
            <a:r>
              <a:rPr lang="fr-FR" dirty="0" smtClean="0"/>
              <a:t>Si baisse du prix de l’immobilier : le locataire est « collé » au local par la licence d’exploitation, renégociation du loyer difficile.</a:t>
            </a:r>
          </a:p>
          <a:p>
            <a:r>
              <a:rPr lang="fr-FR" dirty="0" smtClean="0"/>
              <a:t>Comme pour tout commerce la localisation et le gestionnaire sont les 2 éléments clefs : nous sommes bien placés pour choisir.</a:t>
            </a:r>
          </a:p>
          <a:p>
            <a:r>
              <a:rPr lang="fr-FR" dirty="0" smtClean="0"/>
              <a:t>Nous pouvons sécuriser la sortie en accordant une option d’achat au locataire lors de la prise de bail.</a:t>
            </a:r>
          </a:p>
          <a:p>
            <a:r>
              <a:rPr lang="fr-FR" dirty="0" smtClean="0"/>
              <a:t>Evolution probable : baisse du nombre de murs de pharma par concentration sur les meilleurs emplacements qui, du coup, feront l’objet d’une forte demande… et nous sommes en position de choisir…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= </a:t>
            </a:r>
            <a:r>
              <a:rPr lang="fr-FR" dirty="0"/>
              <a:t>8</a:t>
            </a:r>
            <a:r>
              <a:rPr lang="fr-FR" dirty="0" smtClean="0"/>
              <a:t>/8 contre 12/27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 smtClean="0"/>
              <a:t>4M€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9% 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20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7"/>
            <a:ext cx="68407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15" y="4349979"/>
            <a:ext cx="2523492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82" y="4349979"/>
            <a:ext cx="2965754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30" y="1844824"/>
            <a:ext cx="6816030" cy="231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83" y="1412776"/>
            <a:ext cx="6844001" cy="47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24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420437" cy="194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Rémunération Sté de gestion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25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69" y="2060848"/>
            <a:ext cx="85883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971600" y="5157192"/>
            <a:ext cx="7200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Rémunération « apport d’affaire » : </a:t>
            </a:r>
            <a:r>
              <a:rPr lang="fr-FR" dirty="0" smtClean="0"/>
              <a:t>80K €forfaitaires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03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0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L’immobilier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L’immobilier d’entreprise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Les murs de boutique:</a:t>
            </a:r>
          </a:p>
          <a:p>
            <a:pPr marL="857250" lvl="1" indent="-457200"/>
            <a:r>
              <a:rPr lang="fr-FR" dirty="0" smtClean="0"/>
              <a:t>« Pierre papier »</a:t>
            </a:r>
          </a:p>
          <a:p>
            <a:pPr marL="857250" lvl="1" indent="-457200"/>
            <a:r>
              <a:rPr lang="fr-FR" dirty="0" smtClean="0"/>
              <a:t>Paris</a:t>
            </a:r>
          </a:p>
          <a:p>
            <a:pPr marL="857250" lvl="1" indent="-457200"/>
            <a:r>
              <a:rPr lang="fr-FR" dirty="0" smtClean="0"/>
              <a:t>Couronne</a:t>
            </a:r>
          </a:p>
          <a:p>
            <a:pPr marL="857250" lvl="1" indent="-457200"/>
            <a:r>
              <a:rPr lang="fr-FR" dirty="0" smtClean="0"/>
              <a:t>Régions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Chiffres clefs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Une pharmacie et ses murs </a:t>
            </a:r>
          </a:p>
          <a:p>
            <a:pPr marL="400050" lvl="1" indent="0">
              <a:buNone/>
            </a:pP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FR" dirty="0" smtClean="0"/>
              <a:t>Avantages compétitifs :</a:t>
            </a:r>
            <a:endParaRPr lang="fr-FR" dirty="0"/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Origine du concept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Originalité du concept</a:t>
            </a:r>
            <a:endParaRPr lang="fr-FR" dirty="0"/>
          </a:p>
          <a:p>
            <a:pPr marL="857250" lvl="1" indent="-457200"/>
            <a:r>
              <a:rPr lang="fr-FR" dirty="0" smtClean="0"/>
              <a:t>confluent de métiers</a:t>
            </a:r>
            <a:endParaRPr lang="fr-FR" dirty="0"/>
          </a:p>
          <a:p>
            <a:pPr marL="857250" lvl="1" indent="-457200"/>
            <a:r>
              <a:rPr lang="fr-FR" dirty="0"/>
              <a:t>u</a:t>
            </a:r>
            <a:r>
              <a:rPr lang="fr-FR" dirty="0" smtClean="0"/>
              <a:t>ne niche sécurisée</a:t>
            </a:r>
          </a:p>
          <a:p>
            <a:pPr marL="857250" lvl="1" indent="-457200"/>
            <a:r>
              <a:rPr lang="fr-FR" dirty="0" smtClean="0"/>
              <a:t>des compétences</a:t>
            </a:r>
            <a:endParaRPr lang="fr-FR" dirty="0"/>
          </a:p>
          <a:p>
            <a:pPr marL="857250" lvl="1" indent="-457200"/>
            <a:r>
              <a:rPr lang="fr-FR" dirty="0" smtClean="0"/>
              <a:t>« inoxydable »</a:t>
            </a:r>
          </a:p>
          <a:p>
            <a:pPr marL="857250" lvl="1" indent="-457200">
              <a:buFont typeface="+mj-lt"/>
              <a:buAutoNum type="alphaLcPeriod" startAt="3"/>
            </a:pPr>
            <a:r>
              <a:rPr lang="fr-FR" dirty="0" smtClean="0"/>
              <a:t>Montage </a:t>
            </a:r>
            <a:r>
              <a:rPr lang="fr-FR" dirty="0"/>
              <a:t>et Equipe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Business Plan résumé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Hypothèses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Comptes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Rentabilité actionnaires.</a:t>
            </a:r>
          </a:p>
          <a:p>
            <a:pPr marL="0" indent="0">
              <a:buNone/>
            </a:pPr>
            <a:endParaRPr lang="fr-FR" dirty="0"/>
          </a:p>
          <a:p>
            <a:pPr marL="400050" lvl="1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 startAt="3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4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5811911" cy="414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4122"/>
            <a:ext cx="4128584" cy="173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murs de boutiques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7602"/>
            <a:ext cx="6696744" cy="512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7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Un « vieux » (1981)</a:t>
            </a:r>
            <a:br>
              <a:rPr lang="fr-FR" dirty="0" smtClean="0"/>
            </a:br>
            <a:r>
              <a:rPr lang="fr-FR" dirty="0" smtClean="0"/>
              <a:t> véhicule « murs boutiques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 descr="C:\Users\Jean SAINT-CRICQ\Desktop\Trsfert Toshiba vers Asus oct 2011\Prof après 03 02 06\JSC Cslt 2011\Garinot\Pharmamurs\foncieres et autres\Actipierre 1 série ch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16" y="1412776"/>
            <a:ext cx="7842448" cy="5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Paris intra muros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8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515302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444208" y="24208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8.9%</a:t>
            </a:r>
          </a:p>
          <a:p>
            <a:r>
              <a:rPr lang="fr-FR" dirty="0" smtClean="0"/>
              <a:t>Ecart-type : 1.0%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2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Couronne parisienne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90" y="1412776"/>
            <a:ext cx="500878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228184" y="227687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9.1%</a:t>
            </a:r>
          </a:p>
          <a:p>
            <a:r>
              <a:rPr lang="fr-FR" dirty="0" smtClean="0"/>
              <a:t>Ecart-type : 1.1%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4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604</Words>
  <Application>Microsoft Office PowerPoint</Application>
  <PresentationFormat>Affichage à l'écran (4:3)</PresentationFormat>
  <Paragraphs>178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JSC</vt:lpstr>
      <vt:lpstr>La Foncière Murs-Pharma</vt:lpstr>
      <vt:lpstr>Résumé de Direction</vt:lpstr>
      <vt:lpstr>sommaire</vt:lpstr>
      <vt:lpstr>L’immobilier d’entreprise</vt:lpstr>
      <vt:lpstr>L’immobilier d’entreprise</vt:lpstr>
      <vt:lpstr>Les murs de boutiques</vt:lpstr>
      <vt:lpstr> Un « vieux » (1981)  véhicule « murs boutiques »</vt:lpstr>
      <vt:lpstr>Paris intra muros</vt:lpstr>
      <vt:lpstr>Couronne parisienne</vt:lpstr>
      <vt:lpstr>Régions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L’Equipe (société de gestion)</vt:lpstr>
      <vt:lpstr>Une niche</vt:lpstr>
      <vt:lpstr>Un investissement « inoxydable »</vt:lpstr>
      <vt:lpstr>Montage et Equipe</vt:lpstr>
      <vt:lpstr>Le Montage</vt:lpstr>
      <vt:lpstr>Business Plan</vt:lpstr>
      <vt:lpstr>Hypothèses de base du BP</vt:lpstr>
      <vt:lpstr>Comptes 5 ans</vt:lpstr>
      <vt:lpstr>Rentabilité actionnaires</vt:lpstr>
      <vt:lpstr>Rémunération Sté de gestion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55</cp:revision>
  <dcterms:created xsi:type="dcterms:W3CDTF">2011-10-15T14:40:53Z</dcterms:created>
  <dcterms:modified xsi:type="dcterms:W3CDTF">2012-01-04T14:30:45Z</dcterms:modified>
</cp:coreProperties>
</file>