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3"/>
  </p:notesMasterIdLst>
  <p:sldIdLst>
    <p:sldId id="256" r:id="rId2"/>
    <p:sldId id="289" r:id="rId3"/>
    <p:sldId id="257" r:id="rId4"/>
    <p:sldId id="267" r:id="rId5"/>
    <p:sldId id="285" r:id="rId6"/>
    <p:sldId id="268" r:id="rId7"/>
    <p:sldId id="264" r:id="rId8"/>
    <p:sldId id="265" r:id="rId9"/>
    <p:sldId id="269" r:id="rId10"/>
    <p:sldId id="270" r:id="rId11"/>
    <p:sldId id="277" r:id="rId12"/>
    <p:sldId id="271" r:id="rId13"/>
    <p:sldId id="274" r:id="rId14"/>
    <p:sldId id="275" r:id="rId15"/>
    <p:sldId id="276" r:id="rId16"/>
    <p:sldId id="280" r:id="rId17"/>
    <p:sldId id="279" r:id="rId18"/>
    <p:sldId id="278" r:id="rId19"/>
    <p:sldId id="281" r:id="rId20"/>
    <p:sldId id="290" r:id="rId21"/>
    <p:sldId id="296" r:id="rId22"/>
    <p:sldId id="291" r:id="rId23"/>
    <p:sldId id="292" r:id="rId24"/>
    <p:sldId id="293" r:id="rId25"/>
    <p:sldId id="294" r:id="rId26"/>
    <p:sldId id="295" r:id="rId27"/>
    <p:sldId id="297" r:id="rId28"/>
    <p:sldId id="298" r:id="rId29"/>
    <p:sldId id="299" r:id="rId30"/>
    <p:sldId id="300" r:id="rId31"/>
    <p:sldId id="288" r:id="rId3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396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4" d="100"/>
        <a:sy n="74" d="100"/>
      </p:scale>
      <p:origin x="0" y="18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DBEBB-1560-4A01-BA39-91384AE726A7}" type="datetimeFigureOut">
              <a:rPr lang="fr-FR" smtClean="0"/>
              <a:t>14/02/2012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B7F47E-49C0-4403-BE1E-EEBF0FC354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2766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18" name="Espace réservé de la date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20" name="Espace réservé du numéro de diapositive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dirty="0" smtClean="0"/>
              <a:t>Page </a:t>
            </a:r>
            <a:fld id="{FA868DCD-9CFA-471D-B16C-BEFAD508D74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5093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29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99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FA868DCD-9CFA-471D-B16C-BEFAD508D74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3298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1495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 smtClean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8848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913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0910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5549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0041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smtClean="0"/>
              <a:t>Page </a:t>
            </a:r>
            <a:fld id="{FA868DCD-9CFA-471D-B16C-BEFAD508D74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7427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FF"/>
                </a:solidFill>
              </a:defRPr>
            </a:lvl1pPr>
          </a:lstStyle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FF"/>
                </a:solidFill>
              </a:defRPr>
            </a:lvl1pPr>
          </a:lstStyle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FF"/>
                </a:solidFill>
              </a:defRPr>
            </a:lvl1pPr>
          </a:lstStyle>
          <a:p>
            <a:r>
              <a:rPr lang="fr-FR" dirty="0" smtClean="0"/>
              <a:t>Page </a:t>
            </a:r>
            <a:fld id="{FA868DCD-9CFA-471D-B16C-BEFAD508D742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7" name="Group 2"/>
          <p:cNvGrpSpPr>
            <a:grpSpLocks/>
          </p:cNvGrpSpPr>
          <p:nvPr userDrawn="1"/>
        </p:nvGrpSpPr>
        <p:grpSpPr bwMode="auto">
          <a:xfrm>
            <a:off x="67468" y="576287"/>
            <a:ext cx="9009070" cy="1052513"/>
            <a:chOff x="0" y="1536"/>
            <a:chExt cx="5675" cy="663"/>
          </a:xfrm>
        </p:grpSpPr>
        <p:grpSp>
          <p:nvGrpSpPr>
            <p:cNvPr id="8" name="Group 3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5" name="Rectangle 14"/>
              <p:cNvSpPr>
                <a:spLocks noChangeArrowheads="1"/>
              </p:cNvSpPr>
              <p:nvPr userDrawn="1"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rgbClr val="3333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6" name="Rectangle 15"/>
              <p:cNvSpPr>
                <a:spLocks noChangeArrowheads="1"/>
              </p:cNvSpPr>
              <p:nvPr userDrawn="1"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rgbClr val="3333CC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9" name="Group 6"/>
            <p:cNvGrpSpPr>
              <a:grpSpLocks/>
            </p:cNvGrpSpPr>
            <p:nvPr userDrawn="1"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3" name="Rectangle 12"/>
              <p:cNvSpPr>
                <a:spLocks noChangeArrowheads="1"/>
              </p:cNvSpPr>
              <p:nvPr userDrawn="1"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rgbClr val="FFCF0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 userDrawn="1"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rgbClr val="FFCF01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fr-FR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Tahoma" pitchFamily="34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 userDrawn="1"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 userDrawn="1"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rgbClr val="1C1C1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 userDrawn="1"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rgbClr val="1C1C1C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0725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00F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00F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00F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00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 smtClean="0"/>
              <a:t>La Foncière Murs-Pharma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Un projet JSC Consultants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931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Confluent de 3 métiers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A868DCD-9CFA-471D-B16C-BEFAD508D742}" type="slidenum">
              <a:rPr lang="fr-FR" smtClean="0"/>
              <a:t>10</a:t>
            </a:fld>
            <a:endParaRPr lang="fr-FR"/>
          </a:p>
        </p:txBody>
      </p:sp>
      <p:grpSp>
        <p:nvGrpSpPr>
          <p:cNvPr id="15" name="Groupe 14"/>
          <p:cNvGrpSpPr/>
          <p:nvPr/>
        </p:nvGrpSpPr>
        <p:grpSpPr>
          <a:xfrm>
            <a:off x="251520" y="1452544"/>
            <a:ext cx="4983818" cy="3848664"/>
            <a:chOff x="321486" y="1268760"/>
            <a:chExt cx="4983818" cy="3848664"/>
          </a:xfrm>
        </p:grpSpPr>
        <p:sp>
          <p:nvSpPr>
            <p:cNvPr id="7" name="Ellipse 6"/>
            <p:cNvSpPr/>
            <p:nvPr/>
          </p:nvSpPr>
          <p:spPr>
            <a:xfrm>
              <a:off x="321486" y="1268760"/>
              <a:ext cx="4983818" cy="38486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522073" y="2445734"/>
              <a:ext cx="33028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i="1" dirty="0" smtClean="0">
                  <a:solidFill>
                    <a:srgbClr val="FF0000"/>
                  </a:solidFill>
                </a:rPr>
                <a:t>Immobilier</a:t>
              </a:r>
              <a:endParaRPr lang="fr-FR" sz="3200" i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7" name="Groupe 16"/>
          <p:cNvGrpSpPr/>
          <p:nvPr/>
        </p:nvGrpSpPr>
        <p:grpSpPr>
          <a:xfrm>
            <a:off x="2627784" y="2790492"/>
            <a:ext cx="3928628" cy="4052772"/>
            <a:chOff x="2627784" y="2790492"/>
            <a:chExt cx="3928628" cy="4052772"/>
          </a:xfrm>
        </p:grpSpPr>
        <p:sp>
          <p:nvSpPr>
            <p:cNvPr id="8" name="Ellipse 7"/>
            <p:cNvSpPr/>
            <p:nvPr/>
          </p:nvSpPr>
          <p:spPr>
            <a:xfrm>
              <a:off x="2627784" y="2790492"/>
              <a:ext cx="3928628" cy="405277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2915816" y="4941168"/>
              <a:ext cx="3302823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i="1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Fusions Acquisitions</a:t>
              </a:r>
              <a:endParaRPr lang="fr-FR" sz="3200" i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16" name="Groupe 15"/>
          <p:cNvGrpSpPr/>
          <p:nvPr/>
        </p:nvGrpSpPr>
        <p:grpSpPr>
          <a:xfrm>
            <a:off x="3861497" y="1412776"/>
            <a:ext cx="5102991" cy="3960440"/>
            <a:chOff x="3824897" y="1403688"/>
            <a:chExt cx="5463031" cy="3960440"/>
          </a:xfrm>
        </p:grpSpPr>
        <p:sp>
          <p:nvSpPr>
            <p:cNvPr id="9" name="Ellipse 8"/>
            <p:cNvSpPr/>
            <p:nvPr/>
          </p:nvSpPr>
          <p:spPr>
            <a:xfrm>
              <a:off x="3824897" y="1403688"/>
              <a:ext cx="5463031" cy="39604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5580112" y="2367301"/>
              <a:ext cx="3302823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i="1" dirty="0" smtClean="0">
                  <a:solidFill>
                    <a:srgbClr val="00B050"/>
                  </a:solidFill>
                </a:rPr>
                <a:t>Pharmacie d’officine</a:t>
              </a:r>
              <a:endParaRPr lang="fr-FR" sz="3200" i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18" name="Groupe 17"/>
          <p:cNvGrpSpPr/>
          <p:nvPr/>
        </p:nvGrpSpPr>
        <p:grpSpPr>
          <a:xfrm>
            <a:off x="3752571" y="2636912"/>
            <a:ext cx="1899549" cy="1807594"/>
            <a:chOff x="3752571" y="2703550"/>
            <a:chExt cx="1899549" cy="1661587"/>
          </a:xfrm>
        </p:grpSpPr>
        <p:sp>
          <p:nvSpPr>
            <p:cNvPr id="13" name="Larme 12"/>
            <p:cNvSpPr/>
            <p:nvPr/>
          </p:nvSpPr>
          <p:spPr>
            <a:xfrm rot="8491279">
              <a:off x="3752571" y="2703550"/>
              <a:ext cx="1660704" cy="1661587"/>
            </a:xfrm>
            <a:prstGeom prst="teardrop">
              <a:avLst/>
            </a:prstGeom>
            <a:pattFill prst="pct25">
              <a:fgClr>
                <a:srgbClr val="FFFF00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3779912" y="3371072"/>
              <a:ext cx="18722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MURS PHARMA</a:t>
              </a:r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388840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L’Equipe (société de gestion)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b="1" dirty="0" smtClean="0"/>
          </a:p>
          <a:p>
            <a:r>
              <a:rPr lang="fr-FR" b="1" dirty="0" smtClean="0"/>
              <a:t>Jean Saint-Cricq : </a:t>
            </a:r>
            <a:r>
              <a:rPr lang="fr-FR" dirty="0" smtClean="0"/>
              <a:t>63 ans, HEC, Master GP Dauphine, chef d’entreprise, 30 ans de </a:t>
            </a:r>
            <a:r>
              <a:rPr lang="fr-FR" dirty="0" err="1" smtClean="0"/>
              <a:t>Fusacq</a:t>
            </a:r>
            <a:r>
              <a:rPr lang="fr-FR" dirty="0" smtClean="0"/>
              <a:t>  Santé-Pharmacie.</a:t>
            </a:r>
          </a:p>
          <a:p>
            <a:endParaRPr lang="fr-FR" b="1" dirty="0" smtClean="0"/>
          </a:p>
          <a:p>
            <a:r>
              <a:rPr lang="fr-FR" b="1" dirty="0" smtClean="0"/>
              <a:t>Gérard </a:t>
            </a:r>
            <a:r>
              <a:rPr lang="fr-FR" b="1" dirty="0"/>
              <a:t>Hardy </a:t>
            </a:r>
            <a:r>
              <a:rPr lang="fr-FR" dirty="0"/>
              <a:t>: 63 ans, marchand de de </a:t>
            </a:r>
            <a:r>
              <a:rPr lang="fr-FR" dirty="0" smtClean="0"/>
              <a:t>bien et agent </a:t>
            </a:r>
            <a:r>
              <a:rPr lang="fr-FR" dirty="0"/>
              <a:t>immobilier spécialisé  en murs de </a:t>
            </a:r>
            <a:r>
              <a:rPr lang="fr-FR" dirty="0" smtClean="0"/>
              <a:t>boutique, </a:t>
            </a:r>
            <a:endParaRPr lang="fr-FR" dirty="0"/>
          </a:p>
          <a:p>
            <a:endParaRPr lang="fr-FR" b="1" dirty="0" smtClean="0"/>
          </a:p>
          <a:p>
            <a:r>
              <a:rPr lang="fr-FR" b="1" dirty="0" smtClean="0"/>
              <a:t>Evelyne </a:t>
            </a:r>
            <a:r>
              <a:rPr lang="fr-FR" b="1" dirty="0" err="1" smtClean="0"/>
              <a:t>Revellat</a:t>
            </a:r>
            <a:r>
              <a:rPr lang="fr-FR" b="1" dirty="0" smtClean="0"/>
              <a:t> :</a:t>
            </a:r>
            <a:r>
              <a:rPr lang="fr-FR" dirty="0" smtClean="0"/>
              <a:t>  50 ans, </a:t>
            </a:r>
            <a:r>
              <a:rPr lang="fr-FR" dirty="0" err="1" smtClean="0"/>
              <a:t>Supdeco</a:t>
            </a:r>
            <a:r>
              <a:rPr lang="fr-FR" dirty="0" smtClean="0"/>
              <a:t>, </a:t>
            </a:r>
            <a:r>
              <a:rPr lang="fr-FR" dirty="0"/>
              <a:t>Communication et </a:t>
            </a:r>
            <a:r>
              <a:rPr lang="fr-FR" dirty="0" smtClean="0"/>
              <a:t>Marketing, carte d’agent Immobilier</a:t>
            </a:r>
            <a:r>
              <a:rPr lang="fr-FR" dirty="0"/>
              <a:t> </a:t>
            </a:r>
            <a:r>
              <a:rPr lang="fr-FR" dirty="0" smtClean="0"/>
              <a:t>et séquestre</a:t>
            </a:r>
          </a:p>
          <a:p>
            <a:endParaRPr lang="fr-FR" b="1" dirty="0" smtClean="0"/>
          </a:p>
          <a:p>
            <a:r>
              <a:rPr lang="fr-FR" b="1" dirty="0" smtClean="0"/>
              <a:t>Olivier Lambotte </a:t>
            </a:r>
            <a:r>
              <a:rPr lang="fr-FR" dirty="0" smtClean="0"/>
              <a:t>: 56 ans, Licence Eco, Maitrise de gestion, Master GP Dauphine, Gestionnaire Patrimoine.</a:t>
            </a:r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132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Une niche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r-FR" dirty="0" smtClean="0"/>
              <a:t>Les pharmacies ne représentent que 3% des commerces de détail en France.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Sur 1 200 transactions sur fonds de commerce pharmacies par an, nous estimons qu’environ 30% (=360) seraient l’objet ou pourraient faire l’objet de dissociation entre murs et fonds de commerce.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La licence d’exploitation de la pharmacie est liée réglementairement au lieu d’exercice de l’activité (les Murs)</a:t>
            </a:r>
            <a:endParaRPr lang="fr-FR" dirty="0"/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Prendre 2 à 5 % de ces transactions pour construire un parc d’une quarantaine de murs en 5 ans est raisonnable mais demande toutefois :</a:t>
            </a:r>
          </a:p>
          <a:p>
            <a:pPr lvl="1"/>
            <a:r>
              <a:rPr lang="fr-FR" dirty="0"/>
              <a:t>u</a:t>
            </a:r>
            <a:r>
              <a:rPr lang="fr-FR" dirty="0" smtClean="0"/>
              <a:t>n équipe dédiée et professionnelle de la pharmacie et de l’immobilier, associée à </a:t>
            </a:r>
          </a:p>
          <a:p>
            <a:pPr lvl="1"/>
            <a:r>
              <a:rPr lang="fr-FR" dirty="0"/>
              <a:t>u</a:t>
            </a:r>
            <a:r>
              <a:rPr lang="fr-FR" dirty="0" smtClean="0"/>
              <a:t>n réseau commercial en pharmacies 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A868DCD-9CFA-471D-B16C-BEFAD508D742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399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investissement «inoxydable»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3861048"/>
            <a:ext cx="8229600" cy="2121099"/>
          </a:xfrm>
        </p:spPr>
        <p:txBody>
          <a:bodyPr>
            <a:noAutofit/>
          </a:bodyPr>
          <a:lstStyle/>
          <a:p>
            <a:r>
              <a:rPr lang="fr-FR" sz="1600" dirty="0" smtClean="0"/>
              <a:t>Comme pour tout commerce, la localisation et le gestionnaire sont les 2 éléments clefs : nous sommes bien placés pour choisir.</a:t>
            </a:r>
          </a:p>
          <a:p>
            <a:endParaRPr lang="fr-FR" sz="1600" dirty="0" smtClean="0"/>
          </a:p>
          <a:p>
            <a:r>
              <a:rPr lang="fr-FR" sz="1600" dirty="0"/>
              <a:t>Evolution probable : baisse du nombre de murs de pharmacies par concentration sur les meilleurs emplacements qui, du coup, feront l’objet d’une forte demande… et nous sommes en position de choisir</a:t>
            </a:r>
            <a:r>
              <a:rPr lang="fr-FR" sz="1600" dirty="0" smtClean="0"/>
              <a:t>…</a:t>
            </a:r>
          </a:p>
          <a:p>
            <a:endParaRPr lang="fr-FR" sz="1600" dirty="0"/>
          </a:p>
          <a:p>
            <a:r>
              <a:rPr lang="fr-FR" sz="1600" dirty="0" smtClean="0"/>
              <a:t>Nous pouvons sécuriser la vente du bien en accordant une option d’achat ou promesse de vente au locataire lors de la prise de bail.</a:t>
            </a:r>
          </a:p>
          <a:p>
            <a:endParaRPr lang="fr-FR" sz="1600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A868DCD-9CFA-471D-B16C-BEFAD508D742}" type="slidenum">
              <a:rPr lang="fr-FR" smtClean="0"/>
              <a:t>13</a:t>
            </a:fld>
            <a:endParaRPr lang="fr-FR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068592"/>
              </p:ext>
            </p:extLst>
          </p:nvPr>
        </p:nvGraphicFramePr>
        <p:xfrm>
          <a:off x="922030" y="1590749"/>
          <a:ext cx="7056784" cy="20162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95080"/>
                <a:gridCol w="3861704"/>
              </a:tblGrid>
              <a:tr h="2797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Hypothèses d’évolution de l’économie</a:t>
                      </a:r>
                      <a:endParaRPr lang="fr-FR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Conséquences</a:t>
                      </a:r>
                      <a:endParaRPr lang="fr-FR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7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Déflation, baisse de l’immobilier</a:t>
                      </a:r>
                      <a:endParaRPr lang="fr-FR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croissance du commerce de la santé maintenue inertie du bail et pas de rotation de locataires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=&gt; assurent le rendement locatif</a:t>
                      </a:r>
                      <a:endParaRPr lang="fr-FR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97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Inflation, hausse de l’immobilier</a:t>
                      </a:r>
                      <a:endParaRPr lang="fr-FR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la pierre augmente</a:t>
                      </a:r>
                      <a:endParaRPr lang="fr-FR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88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Stagflation (stagnation activité + Inflation des actifs)</a:t>
                      </a:r>
                      <a:endParaRPr lang="fr-FR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la pierre suit l’augmentation des prix des actifs, les loyers suivent la pierre</a:t>
                      </a:r>
                      <a:endParaRPr lang="fr-FR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Ellipse 6"/>
          <p:cNvSpPr/>
          <p:nvPr/>
        </p:nvSpPr>
        <p:spPr>
          <a:xfrm>
            <a:off x="4079991" y="1412776"/>
            <a:ext cx="3888432" cy="158417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36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La Foncière Murs-Pharma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Montage et Equipe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739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Montage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15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12776"/>
            <a:ext cx="5616624" cy="4868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359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La Foncière Murs-Pharma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Business Plan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64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Hypothèses de base du BP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17</a:t>
            </a:fld>
            <a:endParaRPr lang="fr-FR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662" y="3861048"/>
            <a:ext cx="2707278" cy="1960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61048"/>
            <a:ext cx="3070109" cy="1960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062" y="1628800"/>
            <a:ext cx="6809452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1313015" y="5960890"/>
            <a:ext cx="1674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Montants en K€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381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Comptes 5 ans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18</a:t>
            </a:fld>
            <a:endParaRPr lang="fr-FR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2776"/>
            <a:ext cx="7440404" cy="527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802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Rentabilité actionnaires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19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971600" y="4725144"/>
            <a:ext cx="756084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/>
              <a:t>Remarque :</a:t>
            </a:r>
          </a:p>
          <a:p>
            <a:r>
              <a:rPr lang="fr-FR" dirty="0" smtClean="0"/>
              <a:t>Cette rentabilité ne prend pas en compte les éventuelles fluctuations du prix de l’immobilier d’entreprise.</a:t>
            </a:r>
            <a:endParaRPr lang="fr-F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32856"/>
            <a:ext cx="8352928" cy="1995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3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15616" y="1700808"/>
            <a:ext cx="6400800" cy="4608512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fr-FR" sz="2800" b="1" i="0" dirty="0">
                <a:solidFill>
                  <a:srgbClr val="0000FF"/>
                </a:solidFill>
              </a:rPr>
              <a:t>Plan</a:t>
            </a:r>
            <a:endParaRPr lang="fr-FR" sz="2800" i="0" dirty="0">
              <a:solidFill>
                <a:srgbClr val="0000FF"/>
              </a:solidFill>
            </a:endParaRPr>
          </a:p>
          <a:p>
            <a:pPr algn="l"/>
            <a:r>
              <a:rPr lang="fr-FR" sz="2000" i="0" dirty="0">
                <a:solidFill>
                  <a:srgbClr val="0000FF"/>
                </a:solidFill>
              </a:rPr>
              <a:t>Résumé de Direction</a:t>
            </a:r>
          </a:p>
          <a:p>
            <a:pPr algn="l"/>
            <a:r>
              <a:rPr lang="fr-FR" sz="2000" i="0" dirty="0">
                <a:solidFill>
                  <a:srgbClr val="0000FF"/>
                </a:solidFill>
              </a:rPr>
              <a:t>Les murs de boutiques</a:t>
            </a:r>
          </a:p>
          <a:p>
            <a:pPr algn="l"/>
            <a:r>
              <a:rPr lang="fr-FR" sz="2000" i="0" dirty="0">
                <a:solidFill>
                  <a:srgbClr val="0000FF"/>
                </a:solidFill>
              </a:rPr>
              <a:t>Pharmacies d’officine – chiffres clés</a:t>
            </a:r>
          </a:p>
          <a:p>
            <a:pPr algn="l"/>
            <a:r>
              <a:rPr lang="fr-FR" sz="2000" i="0" dirty="0">
                <a:solidFill>
                  <a:srgbClr val="0000FF"/>
                </a:solidFill>
              </a:rPr>
              <a:t>Une pharmacie et ses murs</a:t>
            </a:r>
          </a:p>
          <a:p>
            <a:pPr algn="l"/>
            <a:r>
              <a:rPr lang="fr-FR" sz="2000" i="0" dirty="0">
                <a:solidFill>
                  <a:srgbClr val="0000FF"/>
                </a:solidFill>
              </a:rPr>
              <a:t>Confluent de 3 métiers</a:t>
            </a:r>
          </a:p>
          <a:p>
            <a:pPr algn="l"/>
            <a:r>
              <a:rPr lang="fr-FR" sz="2000" i="0" dirty="0">
                <a:solidFill>
                  <a:srgbClr val="0000FF"/>
                </a:solidFill>
              </a:rPr>
              <a:t>L’Equipe (société de gestion)</a:t>
            </a:r>
          </a:p>
          <a:p>
            <a:pPr algn="l"/>
            <a:r>
              <a:rPr lang="fr-FR" sz="2000" i="0" dirty="0">
                <a:solidFill>
                  <a:srgbClr val="0000FF"/>
                </a:solidFill>
              </a:rPr>
              <a:t>Une niche</a:t>
            </a:r>
          </a:p>
          <a:p>
            <a:pPr algn="l"/>
            <a:r>
              <a:rPr lang="fr-FR" sz="2000" i="0" dirty="0">
                <a:solidFill>
                  <a:srgbClr val="0000FF"/>
                </a:solidFill>
              </a:rPr>
              <a:t>Un investissement «inoxydable»</a:t>
            </a:r>
          </a:p>
          <a:p>
            <a:pPr algn="l"/>
            <a:r>
              <a:rPr lang="fr-FR" sz="2000" i="0" dirty="0">
                <a:solidFill>
                  <a:srgbClr val="0000FF"/>
                </a:solidFill>
              </a:rPr>
              <a:t>Le Montage</a:t>
            </a:r>
          </a:p>
          <a:p>
            <a:pPr algn="l"/>
            <a:r>
              <a:rPr lang="fr-FR" sz="2000" i="0" dirty="0">
                <a:solidFill>
                  <a:srgbClr val="0000FF"/>
                </a:solidFill>
              </a:rPr>
              <a:t>Le Business plan</a:t>
            </a:r>
          </a:p>
          <a:p>
            <a:pPr algn="l"/>
            <a:r>
              <a:rPr lang="fr-FR" sz="2000" i="0" dirty="0">
                <a:solidFill>
                  <a:srgbClr val="0000FF"/>
                </a:solidFill>
              </a:rPr>
              <a:t>Rentabilité actionnaires</a:t>
            </a:r>
          </a:p>
          <a:p>
            <a:pPr algn="l"/>
            <a:endParaRPr lang="fr-FR" sz="2000" b="1" i="0" dirty="0" smtClean="0">
              <a:solidFill>
                <a:srgbClr val="0000FF"/>
              </a:solidFill>
            </a:endParaRPr>
          </a:p>
          <a:p>
            <a:pPr algn="l"/>
            <a:r>
              <a:rPr lang="fr-FR" sz="2000" b="1" i="0" dirty="0" smtClean="0">
                <a:solidFill>
                  <a:srgbClr val="0000FF"/>
                </a:solidFill>
              </a:rPr>
              <a:t>Annexes</a:t>
            </a:r>
            <a:endParaRPr lang="fr-FR" sz="2000" i="0" dirty="0">
              <a:solidFill>
                <a:srgbClr val="0000FF"/>
              </a:solidFill>
            </a:endParaRPr>
          </a:p>
          <a:p>
            <a:pPr algn="l"/>
            <a:r>
              <a:rPr lang="fr-FR" sz="2000" i="0" dirty="0">
                <a:solidFill>
                  <a:srgbClr val="0000FF"/>
                </a:solidFill>
              </a:rPr>
              <a:t>Une S.C.I. Murs Pharma type</a:t>
            </a:r>
            <a:br>
              <a:rPr lang="fr-FR" sz="2000" i="0" dirty="0">
                <a:solidFill>
                  <a:srgbClr val="0000FF"/>
                </a:solidFill>
              </a:rPr>
            </a:br>
            <a:r>
              <a:rPr lang="fr-FR" sz="2000" i="0" dirty="0" smtClean="0">
                <a:solidFill>
                  <a:srgbClr val="0000FF"/>
                </a:solidFill>
              </a:rPr>
              <a:t>Quelques </a:t>
            </a:r>
            <a:r>
              <a:rPr lang="fr-FR" sz="2000" i="0" dirty="0">
                <a:solidFill>
                  <a:srgbClr val="0000FF"/>
                </a:solidFill>
              </a:rPr>
              <a:t>évolutions économiques marquantes</a:t>
            </a:r>
          </a:p>
          <a:p>
            <a:pPr algn="l"/>
            <a:endParaRPr lang="fr-FR" sz="2000" i="0" dirty="0"/>
          </a:p>
        </p:txBody>
      </p:sp>
    </p:spTree>
    <p:extLst>
      <p:ext uri="{BB962C8B-B14F-4D97-AF65-F5344CB8AC3E}">
        <p14:creationId xmlns:p14="http://schemas.microsoft.com/office/powerpoint/2010/main" val="196440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242791"/>
          </a:xfrm>
        </p:spPr>
        <p:txBody>
          <a:bodyPr>
            <a:noAutofit/>
          </a:bodyPr>
          <a:lstStyle/>
          <a:p>
            <a:r>
              <a:rPr lang="fr-FR" sz="3200" b="1" dirty="0" smtClean="0"/>
              <a:t>Annexes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2800" dirty="0" smtClean="0"/>
              <a:t>Une S.C.I. Murs </a:t>
            </a:r>
            <a:r>
              <a:rPr lang="fr-FR" sz="2800" dirty="0"/>
              <a:t>Pharma </a:t>
            </a:r>
            <a:r>
              <a:rPr lang="fr-FR" sz="2800" dirty="0" smtClean="0"/>
              <a:t>type</a:t>
            </a:r>
            <a:br>
              <a:rPr lang="fr-FR" sz="2800" dirty="0" smtClean="0"/>
            </a:br>
            <a:r>
              <a:rPr lang="fr-FR" sz="2800" dirty="0"/>
              <a:t/>
            </a:r>
            <a:br>
              <a:rPr lang="fr-FR" sz="2800" dirty="0"/>
            </a:br>
            <a:r>
              <a:rPr lang="fr-FR" sz="2800" i="1" dirty="0"/>
              <a:t>Quelques évolutions économiques marquantes</a:t>
            </a:r>
          </a:p>
        </p:txBody>
      </p:sp>
    </p:spTree>
    <p:extLst>
      <p:ext uri="{BB962C8B-B14F-4D97-AF65-F5344CB8AC3E}">
        <p14:creationId xmlns:p14="http://schemas.microsoft.com/office/powerpoint/2010/main" val="21406160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 smtClean="0"/>
              <a:t>Une S.C.I. Murs Pharma type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43489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Hypothèses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22</a:t>
            </a:fld>
            <a:endParaRPr lang="fr-FR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14" y="2564705"/>
            <a:ext cx="8072118" cy="2376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64054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Exploitation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23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132856"/>
            <a:ext cx="8928992" cy="3470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04064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Financements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24</a:t>
            </a:fld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04864"/>
            <a:ext cx="8160567" cy="3154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25834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Bilans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25</a:t>
            </a:fld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25" y="2492896"/>
            <a:ext cx="8199931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63311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Sortie et rentabilité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26</a:t>
            </a:fld>
            <a:endParaRPr lang="fr-F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5177" y="1814106"/>
            <a:ext cx="6099075" cy="13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489791"/>
            <a:ext cx="8712968" cy="2027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9287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3242791"/>
          </a:xfrm>
        </p:spPr>
        <p:txBody>
          <a:bodyPr>
            <a:noAutofit/>
          </a:bodyPr>
          <a:lstStyle/>
          <a:p>
            <a:r>
              <a:rPr lang="fr-FR" sz="2800" dirty="0" smtClean="0"/>
              <a:t>Quelques </a:t>
            </a:r>
            <a:r>
              <a:rPr lang="fr-FR" sz="2800" dirty="0"/>
              <a:t>évolutions économiques marquantes</a:t>
            </a:r>
          </a:p>
        </p:txBody>
      </p:sp>
    </p:spTree>
    <p:extLst>
      <p:ext uri="{BB962C8B-B14F-4D97-AF65-F5344CB8AC3E}">
        <p14:creationId xmlns:p14="http://schemas.microsoft.com/office/powerpoint/2010/main" val="6626547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3 classes d’actifs sur 30 ans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28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556792"/>
            <a:ext cx="6552728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01145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… et sur 10 ans.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29</a:t>
            </a:fld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56792"/>
            <a:ext cx="6853237" cy="474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7117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Résumé de Direction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dirty="0" smtClean="0"/>
              <a:t>Nous proposons à quelques investisseurs de participer à la création de la Foncière Murs Pharma, spécialisée dans </a:t>
            </a:r>
            <a:r>
              <a:rPr lang="fr-FR" u="sng" dirty="0" smtClean="0"/>
              <a:t>l’acquisition et la gestion de murs de pharmacies</a:t>
            </a:r>
            <a:r>
              <a:rPr lang="fr-FR" dirty="0" smtClean="0"/>
              <a:t>.</a:t>
            </a:r>
            <a:br>
              <a:rPr lang="fr-FR" dirty="0" smtClean="0"/>
            </a:b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Au confluent de 3 métiers : la pharmacie, l’immobilier et la </a:t>
            </a:r>
            <a:r>
              <a:rPr lang="fr-FR" dirty="0" err="1" smtClean="0"/>
              <a:t>Fusacqu</a:t>
            </a:r>
            <a:r>
              <a:rPr lang="fr-FR" dirty="0" smtClean="0"/>
              <a:t>, ce projet s’inscrit dans la vague de l’</a:t>
            </a:r>
            <a:r>
              <a:rPr lang="fr-FR" u="sng" dirty="0" smtClean="0"/>
              <a:t>externalisation de l’immobilier</a:t>
            </a:r>
            <a:r>
              <a:rPr lang="fr-FR" dirty="0" smtClean="0"/>
              <a:t> d’entreprise à fins de financement.</a:t>
            </a:r>
            <a:br>
              <a:rPr lang="fr-FR" dirty="0" smtClean="0"/>
            </a:b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u="sng" dirty="0" smtClean="0"/>
              <a:t>Pharmacies</a:t>
            </a:r>
            <a:r>
              <a:rPr lang="fr-FR" dirty="0" smtClean="0"/>
              <a:t> : 22 500 murs, 1200 vendus/an, locataires fiables, DCP&lt;0,6%</a:t>
            </a:r>
            <a:br>
              <a:rPr lang="fr-FR" dirty="0" smtClean="0"/>
            </a:b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u="sng" dirty="0" smtClean="0"/>
              <a:t>Immobilier d’entreprise</a:t>
            </a:r>
            <a:r>
              <a:rPr lang="fr-FR" dirty="0" smtClean="0"/>
              <a:t> : </a:t>
            </a:r>
            <a:r>
              <a:rPr lang="fr-FR" dirty="0" err="1" smtClean="0"/>
              <a:t>rdt</a:t>
            </a:r>
            <a:r>
              <a:rPr lang="fr-FR" dirty="0" smtClean="0"/>
              <a:t>/risque </a:t>
            </a: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= </a:t>
            </a:r>
            <a:r>
              <a:rPr lang="fr-FR" dirty="0" smtClean="0">
                <a:solidFill>
                  <a:schemeClr val="tx2">
                    <a:lumMod val="50000"/>
                  </a:schemeClr>
                </a:solidFill>
              </a:rPr>
              <a:t>7/9 </a:t>
            </a:r>
            <a:r>
              <a:rPr lang="fr-FR" dirty="0" smtClean="0"/>
              <a:t>contre 10/27 sur le CAC.</a:t>
            </a:r>
            <a:br>
              <a:rPr lang="fr-FR" dirty="0" smtClean="0"/>
            </a:b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Capitaux propres du projet : </a:t>
            </a:r>
            <a:r>
              <a:rPr lang="fr-FR" u="sng" dirty="0"/>
              <a:t>8</a:t>
            </a:r>
            <a:r>
              <a:rPr lang="fr-FR" u="sng" dirty="0" smtClean="0"/>
              <a:t>M€ répartis en « tickets » de 200K€</a:t>
            </a:r>
            <a:r>
              <a:rPr lang="fr-FR" dirty="0" smtClean="0"/>
              <a:t> chacun.</a:t>
            </a:r>
            <a:br>
              <a:rPr lang="fr-FR" dirty="0" smtClean="0"/>
            </a:br>
            <a:endParaRPr lang="fr-FR" dirty="0" smtClean="0"/>
          </a:p>
          <a:p>
            <a:pPr marL="457200" indent="-457200">
              <a:buFont typeface="+mj-lt"/>
              <a:buAutoNum type="arabicPeriod"/>
            </a:pPr>
            <a:r>
              <a:rPr lang="fr-FR" u="sng" dirty="0" smtClean="0"/>
              <a:t>TRI cinq ans</a:t>
            </a:r>
            <a:r>
              <a:rPr lang="fr-FR" dirty="0" smtClean="0"/>
              <a:t> : 10,5</a:t>
            </a: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% </a:t>
            </a:r>
            <a:r>
              <a:rPr lang="fr-FR" dirty="0" smtClean="0"/>
              <a:t>sur valeur terminale comptable.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smtClean="0"/>
              <a:t>JSC Consultants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r-FR" dirty="0" smtClean="0"/>
              <a:t>Hiver - Printemps 2012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A868DCD-9CFA-471D-B16C-BEFAD508D742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999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… et les taux long terme.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Printemps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30</a:t>
            </a:fld>
            <a:endParaRPr lang="fr-F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1340768"/>
            <a:ext cx="8420100" cy="507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06367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La Foncière Murs-Pharma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Merci de votre attention…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378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La Foncière Murs-Pharma</a:t>
            </a:r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L’immobilier d’entreprise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536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murs de boutiques</a:t>
            </a:r>
            <a:br>
              <a:rPr lang="fr-FR" dirty="0" smtClean="0"/>
            </a:br>
            <a:r>
              <a:rPr lang="fr-FR" sz="1800" dirty="0" smtClean="0"/>
              <a:t>source: IEIF</a:t>
            </a:r>
            <a:endParaRPr lang="fr-FR" sz="18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A868DCD-9CFA-471D-B16C-BEFAD508D742}" type="slidenum">
              <a:rPr lang="fr-FR" smtClean="0"/>
              <a:t>5</a:t>
            </a:fld>
            <a:endParaRPr lang="fr-FR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689934"/>
              </p:ext>
            </p:extLst>
          </p:nvPr>
        </p:nvGraphicFramePr>
        <p:xfrm>
          <a:off x="611560" y="1412776"/>
          <a:ext cx="7632847" cy="4638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7804"/>
                <a:gridCol w="1193683"/>
                <a:gridCol w="1563557"/>
                <a:gridCol w="1429057"/>
                <a:gridCol w="1008746"/>
              </a:tblGrid>
              <a:tr h="6780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SCPI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Groupe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Rendement 2010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Performance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 10 ans</a:t>
                      </a:r>
                    </a:p>
                  </a:txBody>
                  <a:tcPr marL="9525" marR="9525" marT="9525" marB="0" anchor="ctr"/>
                </a:tc>
              </a:tr>
              <a:tr h="44458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(Sur la base du prix acquéreur)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globale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(Prix acquéreur)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024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b="1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fr-FR" b="1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fr-FR" b="1" dirty="0"/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ACTIPIERRE EUROPE*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Ciloger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5,00%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5,00%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NC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CIFOCOMA 4*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UFFI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4,88%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4,88%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NC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PLACEMENT CILOGER 3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Ciloger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NC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NC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NC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ACTIPIERRE 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Ciloger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5,27%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10,24%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16,94%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ACTIPIERRE 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Ciloger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5,59%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33,25%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14,72%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FONCIA PIERRE RENDEMENT*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Foncia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5,96%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8,53%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14,40%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CIFOCOMA*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Sofidy SA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7,16%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47,35%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13,41%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BUROBOUTIC*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Fiducial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5,89%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15,25%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12,45%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ACTIPIERRE 3*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Ciloger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5,41%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14,35%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11,44%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CIFOCOMA 3*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UFFI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5,79%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8,17%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11,22%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CIFOCOMA 2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Sofidy SA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7,25%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35,87%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10,89%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FONCIERE REMUSAT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Cabinet Voisin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6,87%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18,43%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10,23%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BTP IMMOBILIER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UFFI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5,71%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6,79%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9,97%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IMMORENTE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Sofidy SA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5,60%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5,60%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9,75%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NOVAPIERRE 1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Paref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5,56%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8,00%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8,92%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FICOMA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UFFI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5,19%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5,65%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8,66%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6872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MULTICOMMERCE*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UFG-LFP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4,35%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4,35%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8,37%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241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La Foncière Murs-Pharma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pharmacie d’officine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826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 Pharmacies d’officine – chiffres clés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tabLst>
                <a:tab pos="1800000" algn="l"/>
              </a:tabLst>
            </a:pPr>
            <a:r>
              <a:rPr lang="fr-FR" dirty="0" smtClean="0"/>
              <a:t>Nombre :</a:t>
            </a:r>
            <a:r>
              <a:rPr lang="fr-FR" dirty="0"/>
              <a:t> </a:t>
            </a:r>
            <a:r>
              <a:rPr lang="fr-FR" dirty="0" smtClean="0"/>
              <a:t>					22 500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Habitants/pharmacie : 			3 000 </a:t>
            </a:r>
            <a:r>
              <a:rPr lang="fr-FR" sz="1600" dirty="0" smtClean="0"/>
              <a:t>avec numerus clausus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Principe : 					«une pharmacie/un pharmacien»</a:t>
            </a:r>
          </a:p>
          <a:p>
            <a:pPr>
              <a:tabLst>
                <a:tab pos="1800000" algn="l"/>
              </a:tabLst>
            </a:pPr>
            <a:r>
              <a:rPr lang="fr-FR" dirty="0"/>
              <a:t>O</a:t>
            </a:r>
            <a:r>
              <a:rPr lang="fr-FR" dirty="0" smtClean="0"/>
              <a:t>rdonnances/jour/pharmacie :		100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CA moyen :					1 500 K€/an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La plus grosse :				&gt; 20M (invendable !)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Personnel :					titulaire + 1 pharmacien/M€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MB :					28 à 30% CA</a:t>
            </a:r>
            <a:endParaRPr lang="fr-FR" dirty="0"/>
          </a:p>
          <a:p>
            <a:pPr>
              <a:tabLst>
                <a:tab pos="1800000" algn="l"/>
              </a:tabLst>
            </a:pPr>
            <a:r>
              <a:rPr lang="fr-FR" dirty="0" smtClean="0"/>
              <a:t>EBE :					&gt;10% CA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Licence d’exploitation :			attachée au bail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Prix du fonds de commerce :		0.86 CA TTC</a:t>
            </a:r>
          </a:p>
          <a:p>
            <a:pPr>
              <a:tabLst>
                <a:tab pos="1800000" algn="l"/>
              </a:tabLst>
            </a:pPr>
            <a:r>
              <a:rPr lang="fr-FR" dirty="0" smtClean="0"/>
              <a:t>Prix Fonds commerce/murs :	</a:t>
            </a:r>
            <a:r>
              <a:rPr lang="fr-FR" dirty="0"/>
              <a:t>	</a:t>
            </a:r>
            <a:r>
              <a:rPr lang="fr-FR" dirty="0" smtClean="0"/>
              <a:t>&gt;3</a:t>
            </a:r>
          </a:p>
          <a:p>
            <a:r>
              <a:rPr lang="fr-FR" dirty="0" smtClean="0"/>
              <a:t>Nombre transactions/an :		1 200 en croissance</a:t>
            </a:r>
          </a:p>
          <a:p>
            <a:r>
              <a:rPr lang="fr-FR" dirty="0" smtClean="0"/>
              <a:t>Ecarts à la moyenne :			faibles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FA868DCD-9CFA-471D-B16C-BEFAD508D742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38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Une pharmacie et ses murs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JSC Consultants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Hiver - Printemps 2012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68DCD-9CFA-471D-B16C-BEFAD508D742}" type="slidenum">
              <a:rPr lang="fr-FR" smtClean="0"/>
              <a:t>8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596" y="1936679"/>
            <a:ext cx="2607220" cy="3940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665" y="1412776"/>
            <a:ext cx="2167416" cy="2891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664" y="4401679"/>
            <a:ext cx="2167416" cy="2123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5580112" y="2449918"/>
            <a:ext cx="2736304" cy="313932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Paramètres moyens des murs</a:t>
            </a:r>
            <a:r>
              <a:rPr lang="fr-FR" dirty="0" smtClean="0"/>
              <a:t> </a:t>
            </a:r>
          </a:p>
          <a:p>
            <a:endParaRPr lang="fr-FR" dirty="0"/>
          </a:p>
          <a:p>
            <a:r>
              <a:rPr lang="fr-FR" dirty="0" smtClean="0"/>
              <a:t>Superficie : 100m²</a:t>
            </a:r>
          </a:p>
          <a:p>
            <a:r>
              <a:rPr lang="fr-FR" dirty="0" smtClean="0"/>
              <a:t>Prix : 1000 à 3000€/m²</a:t>
            </a:r>
          </a:p>
          <a:p>
            <a:r>
              <a:rPr lang="fr-FR" dirty="0" smtClean="0"/>
              <a:t>Prix FC/Murs &gt; 3</a:t>
            </a:r>
          </a:p>
          <a:p>
            <a:r>
              <a:rPr lang="fr-FR" dirty="0" smtClean="0"/>
              <a:t>Taux de cap : </a:t>
            </a:r>
            <a:r>
              <a:rPr lang="fr-FR" dirty="0"/>
              <a:t>8</a:t>
            </a:r>
            <a:r>
              <a:rPr lang="fr-FR" dirty="0" smtClean="0"/>
              <a:t> à 10%</a:t>
            </a:r>
          </a:p>
          <a:p>
            <a:r>
              <a:rPr lang="fr-FR" dirty="0" smtClean="0"/>
              <a:t>Bail : 3/6/9 +</a:t>
            </a:r>
          </a:p>
          <a:p>
            <a:r>
              <a:rPr lang="fr-FR" dirty="0" smtClean="0"/>
              <a:t>Bail « accroché » à la licence d’exploitation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310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La Foncière Murs-Pharma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Avantages compétitifs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968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S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</TotalTime>
  <Words>910</Words>
  <Application>Microsoft Office PowerPoint</Application>
  <PresentationFormat>Affichage à l'écran (4:3)</PresentationFormat>
  <Paragraphs>268</Paragraphs>
  <Slides>31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31</vt:i4>
      </vt:variant>
    </vt:vector>
  </HeadingPairs>
  <TitlesOfParts>
    <vt:vector size="32" baseType="lpstr">
      <vt:lpstr>JSC</vt:lpstr>
      <vt:lpstr>La Foncière Murs-Pharma</vt:lpstr>
      <vt:lpstr>Présentation PowerPoint</vt:lpstr>
      <vt:lpstr>Résumé de Direction</vt:lpstr>
      <vt:lpstr>L’immobilier d’entreprise</vt:lpstr>
      <vt:lpstr>Les murs de boutiques source: IEIF</vt:lpstr>
      <vt:lpstr>La pharmacie d’officine</vt:lpstr>
      <vt:lpstr> Pharmacies d’officine – chiffres clés</vt:lpstr>
      <vt:lpstr>Une pharmacie et ses murs</vt:lpstr>
      <vt:lpstr>Avantages compétitifs</vt:lpstr>
      <vt:lpstr>Confluent de 3 métiers</vt:lpstr>
      <vt:lpstr>L’Equipe (société de gestion)</vt:lpstr>
      <vt:lpstr>Une niche</vt:lpstr>
      <vt:lpstr>Un investissement «inoxydable»</vt:lpstr>
      <vt:lpstr>Montage et Equipe</vt:lpstr>
      <vt:lpstr>Le Montage</vt:lpstr>
      <vt:lpstr>Business Plan</vt:lpstr>
      <vt:lpstr>Hypothèses de base du BP</vt:lpstr>
      <vt:lpstr>Comptes 5 ans</vt:lpstr>
      <vt:lpstr>Rentabilité actionnaires</vt:lpstr>
      <vt:lpstr>Annexes  Une S.C.I. Murs Pharma type  Quelques évolutions économiques marquantes</vt:lpstr>
      <vt:lpstr>Une S.C.I. Murs Pharma type</vt:lpstr>
      <vt:lpstr>Hypothèses</vt:lpstr>
      <vt:lpstr>Exploitation</vt:lpstr>
      <vt:lpstr>Financements</vt:lpstr>
      <vt:lpstr>Bilans</vt:lpstr>
      <vt:lpstr>Sortie et rentabilité</vt:lpstr>
      <vt:lpstr>Quelques évolutions économiques marquantes</vt:lpstr>
      <vt:lpstr>Les 3 classes d’actifs sur 30 ans</vt:lpstr>
      <vt:lpstr>… et sur 10 ans.</vt:lpstr>
      <vt:lpstr>… et les taux long terme.</vt:lpstr>
      <vt:lpstr>Merci de votre attention…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 SAINT-CRICQ</dc:creator>
  <cp:lastModifiedBy>Olivier</cp:lastModifiedBy>
  <cp:revision>87</cp:revision>
  <dcterms:created xsi:type="dcterms:W3CDTF">2011-10-15T14:40:53Z</dcterms:created>
  <dcterms:modified xsi:type="dcterms:W3CDTF">2012-02-14T14:36:20Z</dcterms:modified>
</cp:coreProperties>
</file>