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B7D439-80D2-45A1-B3A0-25012A6EF811}" type="datetimeFigureOut">
              <a:rPr lang="fr-FR" smtClean="0"/>
              <a:pPr/>
              <a:t>20/05/2011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Acquéreur potentiel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Présentation du Groupe </a:t>
            </a:r>
            <a:r>
              <a:rPr lang="fr-FR" dirty="0" smtClean="0"/>
              <a:t>PLDA-REFLEX</a:t>
            </a:r>
          </a:p>
          <a:p>
            <a:r>
              <a:rPr lang="fr-FR" smtClean="0"/>
              <a:t>Confidentiel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Acquéreur potentiel : </a:t>
            </a:r>
            <a:r>
              <a:rPr lang="fr-FR" sz="2800" dirty="0" err="1" smtClean="0"/>
              <a:t>Gpe</a:t>
            </a:r>
            <a:r>
              <a:rPr lang="fr-FR" sz="2800" dirty="0" smtClean="0"/>
              <a:t> </a:t>
            </a:r>
            <a:r>
              <a:rPr lang="fr-FR" sz="2800" dirty="0" err="1" smtClean="0"/>
              <a:t>plda</a:t>
            </a:r>
            <a:r>
              <a:rPr lang="fr-FR" sz="2800" dirty="0" smtClean="0"/>
              <a:t>-reflex ces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Groupe créé en 1996 à Aix-en-Provence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Numéro RCS </a:t>
            </a:r>
            <a:r>
              <a:rPr lang="fr-FR" dirty="0" err="1" smtClean="0">
                <a:solidFill>
                  <a:schemeClr val="tx2"/>
                </a:solidFill>
              </a:rPr>
              <a:t>RCS</a:t>
            </a:r>
            <a:r>
              <a:rPr lang="fr-FR" dirty="0" smtClean="0">
                <a:solidFill>
                  <a:schemeClr val="tx2"/>
                </a:solidFill>
              </a:rPr>
              <a:t> Aix-en-Provence B 480 539 667 Capital social 631 200 Euros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Actionnariat PLDA : Arnaud </a:t>
            </a:r>
            <a:r>
              <a:rPr lang="fr-FR" dirty="0" err="1" smtClean="0">
                <a:solidFill>
                  <a:schemeClr val="tx2"/>
                </a:solidFill>
              </a:rPr>
              <a:t>Schleich</a:t>
            </a:r>
            <a:r>
              <a:rPr lang="fr-FR" dirty="0" smtClean="0">
                <a:solidFill>
                  <a:schemeClr val="tx2"/>
                </a:solidFill>
              </a:rPr>
              <a:t> (PDG), (D.G.) Stéphane </a:t>
            </a:r>
            <a:r>
              <a:rPr lang="fr-FR" dirty="0" err="1" smtClean="0">
                <a:solidFill>
                  <a:schemeClr val="tx2"/>
                </a:solidFill>
              </a:rPr>
              <a:t>Hauradou</a:t>
            </a:r>
            <a:r>
              <a:rPr lang="fr-FR" dirty="0" smtClean="0">
                <a:solidFill>
                  <a:schemeClr val="tx2"/>
                </a:solidFill>
              </a:rPr>
              <a:t>, Sylvain Neveu, Jean-Yves </a:t>
            </a:r>
            <a:r>
              <a:rPr lang="fr-FR" dirty="0" err="1" smtClean="0">
                <a:solidFill>
                  <a:schemeClr val="tx2"/>
                </a:solidFill>
              </a:rPr>
              <a:t>Brena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Implantation : France (Paris, Aix-en-Provence) et aux Etats-Unis (San José),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Effectif : 70 personnes,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CA : 12 M€.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Opération :</a:t>
            </a:r>
            <a:r>
              <a:rPr lang="fr-FR" dirty="0" smtClean="0"/>
              <a:t>  </a:t>
            </a:r>
            <a:r>
              <a:rPr lang="fr-FR" dirty="0" smtClean="0">
                <a:solidFill>
                  <a:schemeClr val="tx2"/>
                </a:solidFill>
              </a:rPr>
              <a:t>Apport de 1,2 M€  en 2005 par Vizille Capital Innovation et </a:t>
            </a:r>
            <a:r>
              <a:rPr lang="fr-FR" dirty="0" err="1" smtClean="0">
                <a:solidFill>
                  <a:schemeClr val="tx2"/>
                </a:solidFill>
              </a:rPr>
              <a:t>Sudinnova</a:t>
            </a:r>
            <a:r>
              <a:rPr lang="fr-FR" dirty="0" smtClean="0">
                <a:solidFill>
                  <a:schemeClr val="tx2"/>
                </a:solidFill>
              </a:rPr>
              <a:t>, seuls investisseurs, sous forme d’actions de préférence afin de financer : deux nouveaux projets de développements de produits, la forte croissance, l’implantation aux Etats-Unis.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Profil de </a:t>
            </a:r>
            <a:r>
              <a:rPr lang="fr-FR" dirty="0" err="1" smtClean="0"/>
              <a:t>plda</a:t>
            </a:r>
            <a:r>
              <a:rPr lang="fr-FR" dirty="0" smtClean="0"/>
              <a:t>-reflex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Spécificité du groupe :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Qualité et complémentarité de l’équipe fondatrice (4 personnes). Une activité de niche sur un marché en forte croissance.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Une ouverture très forte à l’international (+ 80 % du CA réalisé à l’étranger dont 50 % aux Etats-Unis).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Prise de participation avec une autre société devenant sa filiale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Effectif : </a:t>
            </a:r>
            <a:r>
              <a:rPr lang="fr-FR" dirty="0" smtClean="0">
                <a:solidFill>
                  <a:schemeClr val="tx2"/>
                </a:solidFill>
              </a:rPr>
              <a:t>39 personnes dont 28 cadres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 initiale du groupe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Conception et la vente de logiciels pour :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composants programmables appelés blocs de propriété intellectuelle (</a:t>
            </a:r>
            <a:r>
              <a:rPr lang="fr-FR" dirty="0" err="1" smtClean="0">
                <a:solidFill>
                  <a:schemeClr val="tx2"/>
                </a:solidFill>
              </a:rPr>
              <a:t>Intellectual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err="1" smtClean="0">
                <a:solidFill>
                  <a:schemeClr val="tx2"/>
                </a:solidFill>
              </a:rPr>
              <a:t>Property</a:t>
            </a:r>
            <a:r>
              <a:rPr lang="fr-FR" dirty="0" smtClean="0">
                <a:solidFill>
                  <a:schemeClr val="tx2"/>
                </a:solidFill>
              </a:rPr>
              <a:t> Blocks) 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bus de communication PCI (</a:t>
            </a:r>
            <a:r>
              <a:rPr lang="fr-FR" dirty="0" err="1" smtClean="0">
                <a:solidFill>
                  <a:schemeClr val="tx2"/>
                </a:solidFill>
              </a:rPr>
              <a:t>Peripheral</a:t>
            </a:r>
            <a:r>
              <a:rPr lang="fr-FR" dirty="0" smtClean="0">
                <a:solidFill>
                  <a:schemeClr val="tx2"/>
                </a:solidFill>
              </a:rPr>
              <a:t> Component </a:t>
            </a:r>
            <a:r>
              <a:rPr lang="fr-FR" dirty="0" err="1" smtClean="0">
                <a:solidFill>
                  <a:schemeClr val="tx2"/>
                </a:solidFill>
              </a:rPr>
              <a:t>Interconnect</a:t>
            </a:r>
            <a:r>
              <a:rPr lang="fr-FR" dirty="0" smtClean="0">
                <a:solidFill>
                  <a:schemeClr val="tx2"/>
                </a:solidFill>
              </a:rPr>
              <a:t>) et ses dérivés (PCI-X et PCI Express), de cartes électroniques de prototypage et de systèmes électroniques embarqués.</a:t>
            </a:r>
          </a:p>
          <a:p>
            <a:pPr lvl="1"/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 de la nouvelle filiale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Conception et l'ingénierie de systèmes électroniques complexes autour de 3 axes :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1. Conseil et assistance à maîtrises d'ouvrages (dont une  </a:t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>    offre de formations),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2. Etudes et développements au forfait,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3. Réalisation et production de petites et moyennes séries.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S'appuie sur les technologies numériques ASIC, FPGA, microcontrôleurs, microprocesseurs et DSP,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Accompagne ses clients dans la production de petites et moyennes séries de systèmes électroniques,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Assure  la maîtrise d'œuvre de la production (gestion des sous-traitants, assemblage, tests et packaging),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Intervient sur 5 segments de marchés : industriel, communication, aéronautique, automobile, militaire &amp; spatial avec des clients tels que France Telecom, Thalès, Gemplus, Dassault Aviation, Siemens, </a:t>
            </a:r>
            <a:r>
              <a:rPr lang="fr-FR" dirty="0" err="1" smtClean="0">
                <a:solidFill>
                  <a:schemeClr val="tx2"/>
                </a:solidFill>
              </a:rPr>
              <a:t>Cegelec</a:t>
            </a:r>
            <a:r>
              <a:rPr lang="fr-FR" dirty="0" smtClean="0">
                <a:solidFill>
                  <a:schemeClr val="tx2"/>
                </a:solidFill>
              </a:rPr>
              <a:t>, Sagem, Kodak, le Ministère de la défense...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Profil et CA de la filiale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2000 : Création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2001 : Ouverture de l'agence Ile de France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Réalise 95% de son CA en France, auprès de sociétés françaises ou internationales,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Croissance &gt; 50% en 2003, 2004 et 2005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CA de </a:t>
            </a:r>
            <a:r>
              <a:rPr lang="fr-FR" b="1" dirty="0" err="1" smtClean="0">
                <a:solidFill>
                  <a:schemeClr val="tx2"/>
                </a:solidFill>
              </a:rPr>
              <a:t>ReFLEX</a:t>
            </a:r>
            <a:r>
              <a:rPr lang="fr-FR" b="1" dirty="0" smtClean="0">
                <a:solidFill>
                  <a:schemeClr val="tx2"/>
                </a:solidFill>
              </a:rPr>
              <a:t> CES en 2004</a:t>
            </a:r>
            <a:r>
              <a:rPr lang="fr-FR" dirty="0" smtClean="0">
                <a:solidFill>
                  <a:schemeClr val="tx2"/>
                </a:solidFill>
              </a:rPr>
              <a:t> : 1.540 </a:t>
            </a:r>
            <a:r>
              <a:rPr lang="fr-FR" dirty="0" err="1" smtClean="0">
                <a:solidFill>
                  <a:schemeClr val="tx2"/>
                </a:solidFill>
              </a:rPr>
              <a:t>MEuros</a:t>
            </a:r>
            <a:r>
              <a:rPr lang="fr-FR" dirty="0" smtClean="0">
                <a:solidFill>
                  <a:schemeClr val="tx2"/>
                </a:solidFill>
              </a:rPr>
              <a:t> en 2004</a:t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b="1" dirty="0" smtClean="0">
                <a:solidFill>
                  <a:schemeClr val="tx2"/>
                </a:solidFill>
              </a:rPr>
              <a:t>CA net en 2005</a:t>
            </a:r>
            <a:r>
              <a:rPr lang="fr-FR" dirty="0" smtClean="0">
                <a:solidFill>
                  <a:schemeClr val="tx2"/>
                </a:solidFill>
              </a:rPr>
              <a:t> : 3.331 </a:t>
            </a:r>
            <a:r>
              <a:rPr lang="fr-FR" dirty="0" err="1" smtClean="0">
                <a:solidFill>
                  <a:schemeClr val="tx2"/>
                </a:solidFill>
              </a:rPr>
              <a:t>MEuros</a:t>
            </a:r>
            <a:r>
              <a:rPr lang="fr-FR" dirty="0" smtClean="0">
                <a:solidFill>
                  <a:schemeClr val="tx2"/>
                </a:solidFill>
              </a:rPr>
              <a:t> (+ 50 % par rapport à 2004),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2009 : CA 10 </a:t>
            </a:r>
            <a:r>
              <a:rPr lang="fr-FR" dirty="0" err="1" smtClean="0">
                <a:solidFill>
                  <a:schemeClr val="tx2"/>
                </a:solidFill>
              </a:rPr>
              <a:t>MEuros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2009/2010 : 50 personnes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Management participatif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Atouts de la filiale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 smtClean="0">
                <a:solidFill>
                  <a:schemeClr val="tx2"/>
                </a:solidFill>
              </a:rPr>
              <a:t>Une forte expertise sur la technologie FPGA, </a:t>
            </a:r>
          </a:p>
          <a:p>
            <a:pPr lvl="0"/>
            <a:r>
              <a:rPr lang="fr-FR" dirty="0" smtClean="0">
                <a:solidFill>
                  <a:schemeClr val="tx2"/>
                </a:solidFill>
              </a:rPr>
              <a:t>Des compétences sur la conception de cartes électroniques en utilisant des technologies variées (FPGA, DSP, microprocesseurs, etc),</a:t>
            </a:r>
          </a:p>
          <a:p>
            <a:pPr lvl="0"/>
            <a:r>
              <a:rPr lang="fr-FR" dirty="0" smtClean="0">
                <a:solidFill>
                  <a:schemeClr val="tx2"/>
                </a:solidFill>
              </a:rPr>
              <a:t>Des réalisations de projets dans des domaines d'application très divers (aussi bien le militaire que les transports, que le médical), et la capacité de capitaliser ce savoir-faire sur d'autres applications,</a:t>
            </a:r>
          </a:p>
          <a:p>
            <a:pPr lvl="0"/>
            <a:r>
              <a:rPr lang="fr-FR" dirty="0" smtClean="0">
                <a:solidFill>
                  <a:schemeClr val="tx2"/>
                </a:solidFill>
              </a:rPr>
              <a:t>Une forte réactivité de la part des équipes et la capacité d'intervenir sur des délais assez restreints ou sur de nouvelles technologies, 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Une équipe commerciale proche de la technique et s'appuyant sur l'équipe R&amp;D pour ses activités d'avant-vente. </a:t>
            </a:r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position marché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000" dirty="0" smtClean="0">
                <a:solidFill>
                  <a:schemeClr val="tx2"/>
                </a:solidFill>
              </a:rPr>
              <a:t>THALES, GEMPLUS, SIEMENS DASSAULT AVIATION, CEGELEC, SAGEM, RENAULT F1, AIRSPAN, MENTOR GRAPHICS, KODAK, INDRA, FRANCE TELECOM. Intervient également auprès de PME-PMI françaises (RAYTHEON, MGPI, etc.)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  <p:pic>
        <p:nvPicPr>
          <p:cNvPr id="4" name="Image 3" descr="http://cadres.apec.fr/resource/mediatec/domain1/media25/2935-bw6mogpuubj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84984"/>
            <a:ext cx="568863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</TotalTime>
  <Words>431</Words>
  <Application>Microsoft Office PowerPoint</Application>
  <PresentationFormat>Affichage à l'écran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Oriel</vt:lpstr>
      <vt:lpstr>Acquéreur potentiel</vt:lpstr>
      <vt:lpstr>Acquéreur potentiel : Gpe plda-reflex ces</vt:lpstr>
      <vt:lpstr>Profil de plda-reflex</vt:lpstr>
      <vt:lpstr>Activité initiale du groupe</vt:lpstr>
      <vt:lpstr>Activité de la nouvelle filiale</vt:lpstr>
      <vt:lpstr>Profil et CA de la filiale</vt:lpstr>
      <vt:lpstr>Atouts de la filiale</vt:lpstr>
      <vt:lpstr>position marché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Acquéreur potentiel</dc:title>
  <dc:creator>evelyne</dc:creator>
  <cp:lastModifiedBy>evelyne</cp:lastModifiedBy>
  <cp:revision>4</cp:revision>
  <dcterms:created xsi:type="dcterms:W3CDTF">2011-04-26T20:02:01Z</dcterms:created>
  <dcterms:modified xsi:type="dcterms:W3CDTF">2011-05-20T15:19:21Z</dcterms:modified>
</cp:coreProperties>
</file>