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doc" ContentType="application/msword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vml" ContentType="application/vnd.openxmlformats-officedocument.vmlDrawing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283" r:id="rId3"/>
    <p:sldId id="260" r:id="rId4"/>
    <p:sldId id="323" r:id="rId5"/>
    <p:sldId id="350" r:id="rId6"/>
    <p:sldId id="333" r:id="rId7"/>
    <p:sldId id="257" r:id="rId8"/>
    <p:sldId id="268" r:id="rId9"/>
    <p:sldId id="275" r:id="rId10"/>
    <p:sldId id="298" r:id="rId11"/>
    <p:sldId id="276" r:id="rId12"/>
    <p:sldId id="273" r:id="rId13"/>
    <p:sldId id="300" r:id="rId14"/>
    <p:sldId id="307" r:id="rId15"/>
    <p:sldId id="258" r:id="rId16"/>
    <p:sldId id="264" r:id="rId17"/>
    <p:sldId id="311" r:id="rId18"/>
    <p:sldId id="344" r:id="rId19"/>
    <p:sldId id="336" r:id="rId20"/>
    <p:sldId id="285" r:id="rId21"/>
    <p:sldId id="337" r:id="rId22"/>
    <p:sldId id="310" r:id="rId23"/>
    <p:sldId id="292" r:id="rId24"/>
    <p:sldId id="286" r:id="rId25"/>
    <p:sldId id="291" r:id="rId26"/>
    <p:sldId id="327" r:id="rId27"/>
    <p:sldId id="328" r:id="rId28"/>
    <p:sldId id="338" r:id="rId29"/>
    <p:sldId id="345" r:id="rId30"/>
    <p:sldId id="272" r:id="rId31"/>
    <p:sldId id="341" r:id="rId32"/>
    <p:sldId id="302" r:id="rId33"/>
    <p:sldId id="314" r:id="rId34"/>
    <p:sldId id="346" r:id="rId35"/>
    <p:sldId id="263" r:id="rId36"/>
    <p:sldId id="271" r:id="rId37"/>
    <p:sldId id="278" r:id="rId38"/>
    <p:sldId id="269" r:id="rId39"/>
    <p:sldId id="279" r:id="rId40"/>
    <p:sldId id="347" r:id="rId41"/>
    <p:sldId id="332" r:id="rId42"/>
    <p:sldId id="340" r:id="rId43"/>
    <p:sldId id="342" r:id="rId44"/>
    <p:sldId id="343" r:id="rId45"/>
    <p:sldId id="262" r:id="rId46"/>
    <p:sldId id="274" r:id="rId47"/>
    <p:sldId id="312" r:id="rId48"/>
    <p:sldId id="318" r:id="rId49"/>
    <p:sldId id="349" r:id="rId50"/>
    <p:sldId id="348" r:id="rId51"/>
    <p:sldId id="308" r:id="rId52"/>
    <p:sldId id="288" r:id="rId53"/>
    <p:sldId id="315" r:id="rId54"/>
    <p:sldId id="261" r:id="rId55"/>
    <p:sldId id="335" r:id="rId56"/>
    <p:sldId id="267" r:id="rId57"/>
    <p:sldId id="351" r:id="rId58"/>
    <p:sldId id="309" r:id="rId59"/>
    <p:sldId id="324" r:id="rId60"/>
    <p:sldId id="265" r:id="rId61"/>
  </p:sldIdLst>
  <p:sldSz cx="10693400" cy="756126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entury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entury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entury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entury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entury" pitchFamily="18" charset="0"/>
        <a:ea typeface="+mn-ea"/>
        <a:cs typeface="Arial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Century" pitchFamily="18" charset="0"/>
        <a:ea typeface="+mn-ea"/>
        <a:cs typeface="Arial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Century" pitchFamily="18" charset="0"/>
        <a:ea typeface="+mn-ea"/>
        <a:cs typeface="Arial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Century" pitchFamily="18" charset="0"/>
        <a:ea typeface="+mn-ea"/>
        <a:cs typeface="Arial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Century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006600"/>
    <a:srgbClr val="C4BA7E"/>
    <a:srgbClr val="996633"/>
    <a:srgbClr val="D60093"/>
    <a:srgbClr val="000066"/>
    <a:srgbClr val="000099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2" autoAdjust="0"/>
    <p:restoredTop sz="95976" autoAdjust="0"/>
  </p:normalViewPr>
  <p:slideViewPr>
    <p:cSldViewPr>
      <p:cViewPr>
        <p:scale>
          <a:sx n="65" d="100"/>
          <a:sy n="65" d="100"/>
        </p:scale>
        <p:origin x="-1104" y="-72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511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CA0D4B-894B-4DE2-ABAD-D9A7316DBACA}" type="doc">
      <dgm:prSet loTypeId="urn:microsoft.com/office/officeart/2005/8/layout/venn1" loCatId="relationship" qsTypeId="urn:microsoft.com/office/officeart/2005/8/quickstyle/simple1#1" qsCatId="simple" csTypeId="urn:microsoft.com/office/officeart/2005/8/colors/accent1_2#1" csCatId="accent1" phldr="1"/>
      <dgm:spPr/>
    </dgm:pt>
    <dgm:pt modelId="{B968B555-DDC5-4DF7-B34C-8BDDF51EB887}">
      <dgm:prSet phldrT="[Texte]" custT="1"/>
      <dgm:spPr/>
      <dgm:t>
        <a:bodyPr/>
        <a:lstStyle/>
        <a:p>
          <a:pPr algn="ctr"/>
          <a:r>
            <a:rPr lang="fr-FR" sz="1600" dirty="0" smtClean="0"/>
            <a:t>Administration financière</a:t>
          </a:r>
          <a:endParaRPr lang="fr-FR" sz="1200" dirty="0" smtClean="0"/>
        </a:p>
        <a:p>
          <a:pPr algn="l"/>
          <a:r>
            <a:rPr lang="fr-FR" sz="1200" dirty="0" smtClean="0"/>
            <a:t>- Comptabilité &amp; fiscalité</a:t>
          </a:r>
        </a:p>
        <a:p>
          <a:pPr algn="l"/>
          <a:r>
            <a:rPr lang="fr-FR" sz="1200" dirty="0" smtClean="0"/>
            <a:t>- Financement</a:t>
          </a:r>
        </a:p>
        <a:p>
          <a:pPr algn="l"/>
          <a:r>
            <a:rPr lang="fr-FR" sz="1200" dirty="0" smtClean="0"/>
            <a:t>- Analyse financière</a:t>
          </a:r>
        </a:p>
        <a:p>
          <a:pPr algn="l"/>
          <a:r>
            <a:rPr lang="fr-FR" sz="1200" dirty="0" smtClean="0"/>
            <a:t>- </a:t>
          </a:r>
          <a:r>
            <a:rPr lang="fr-FR" sz="1200" dirty="0" err="1" smtClean="0"/>
            <a:t>Asset</a:t>
          </a:r>
          <a:r>
            <a:rPr lang="fr-FR" sz="1200" dirty="0" smtClean="0"/>
            <a:t> management</a:t>
          </a:r>
          <a:endParaRPr lang="fr-FR" sz="1600" dirty="0"/>
        </a:p>
      </dgm:t>
    </dgm:pt>
    <dgm:pt modelId="{C2C9FF9B-1335-47F7-A1E6-93BE1B421256}" type="parTrans" cxnId="{0C05C254-2837-4C74-99C0-BF8715175C96}">
      <dgm:prSet/>
      <dgm:spPr/>
      <dgm:t>
        <a:bodyPr/>
        <a:lstStyle/>
        <a:p>
          <a:endParaRPr lang="fr-FR"/>
        </a:p>
      </dgm:t>
    </dgm:pt>
    <dgm:pt modelId="{8BF94F74-6E5F-48BA-AC2A-279F7155ADE8}" type="sibTrans" cxnId="{0C05C254-2837-4C74-99C0-BF8715175C96}">
      <dgm:prSet/>
      <dgm:spPr/>
      <dgm:t>
        <a:bodyPr/>
        <a:lstStyle/>
        <a:p>
          <a:endParaRPr lang="fr-FR"/>
        </a:p>
      </dgm:t>
    </dgm:pt>
    <dgm:pt modelId="{7D7137C8-5C58-48DB-857A-DBFF8C8C5C87}">
      <dgm:prSet phldrT="[Texte]" custT="1"/>
      <dgm:spPr/>
      <dgm:t>
        <a:bodyPr/>
        <a:lstStyle/>
        <a:p>
          <a:pPr algn="ctr"/>
          <a:r>
            <a:rPr lang="fr-FR" sz="1600" dirty="0" smtClean="0"/>
            <a:t>Juridique</a:t>
          </a:r>
          <a:endParaRPr lang="fr-FR" sz="1200" dirty="0" smtClean="0"/>
        </a:p>
        <a:p>
          <a:pPr algn="l"/>
          <a:r>
            <a:rPr lang="fr-FR" sz="1200" dirty="0" smtClean="0"/>
            <a:t>- Structurations</a:t>
          </a:r>
        </a:p>
        <a:p>
          <a:pPr algn="l"/>
          <a:r>
            <a:rPr lang="fr-FR" sz="1200" dirty="0" smtClean="0"/>
            <a:t>- Standardisation contractuelle</a:t>
          </a:r>
        </a:p>
        <a:p>
          <a:pPr algn="l"/>
          <a:r>
            <a:rPr lang="fr-FR" sz="1200" dirty="0" smtClean="0"/>
            <a:t>- Assurances</a:t>
          </a:r>
          <a:endParaRPr lang="fr-FR" sz="1600" dirty="0"/>
        </a:p>
      </dgm:t>
    </dgm:pt>
    <dgm:pt modelId="{2B575C66-A987-4782-8FC9-D4579059F620}" type="parTrans" cxnId="{EA59976A-C4E9-47B3-94F6-FF4507B329EB}">
      <dgm:prSet/>
      <dgm:spPr/>
      <dgm:t>
        <a:bodyPr/>
        <a:lstStyle/>
        <a:p>
          <a:endParaRPr lang="fr-FR"/>
        </a:p>
      </dgm:t>
    </dgm:pt>
    <dgm:pt modelId="{F6143AC8-DEA9-4CFD-8ADD-6D7008600C46}" type="sibTrans" cxnId="{EA59976A-C4E9-47B3-94F6-FF4507B329EB}">
      <dgm:prSet/>
      <dgm:spPr/>
      <dgm:t>
        <a:bodyPr/>
        <a:lstStyle/>
        <a:p>
          <a:endParaRPr lang="fr-FR"/>
        </a:p>
      </dgm:t>
    </dgm:pt>
    <dgm:pt modelId="{026D9978-54FE-4ECC-9D48-FB308E43B7FA}">
      <dgm:prSet phldrT="[Texte]" custT="1"/>
      <dgm:spPr/>
      <dgm:t>
        <a:bodyPr/>
        <a:lstStyle/>
        <a:p>
          <a:pPr algn="ctr"/>
          <a:r>
            <a:rPr lang="fr-FR" sz="1600" dirty="0" smtClean="0"/>
            <a:t>Gestion commerciale</a:t>
          </a:r>
          <a:endParaRPr lang="fr-FR" sz="1200" dirty="0" smtClean="0"/>
        </a:p>
        <a:p>
          <a:pPr algn="l"/>
          <a:r>
            <a:rPr lang="fr-FR" sz="1200" dirty="0" smtClean="0"/>
            <a:t>- Prospection clientèle, foncier, portefeuille</a:t>
          </a:r>
        </a:p>
        <a:p>
          <a:pPr algn="l"/>
          <a:r>
            <a:rPr lang="fr-FR" sz="1200" dirty="0" smtClean="0"/>
            <a:t>- Animation BU régionales</a:t>
          </a:r>
        </a:p>
        <a:p>
          <a:pPr algn="l"/>
          <a:r>
            <a:rPr lang="fr-FR" sz="1200" dirty="0" smtClean="0"/>
            <a:t>- Relation clients en parc</a:t>
          </a:r>
          <a:endParaRPr lang="fr-FR" sz="1600" dirty="0"/>
        </a:p>
      </dgm:t>
    </dgm:pt>
    <dgm:pt modelId="{A8F22AAC-E336-4D3C-BA70-443696BCA12E}" type="parTrans" cxnId="{136FBA9C-E91F-44B0-8628-6E69FBD5CEFF}">
      <dgm:prSet/>
      <dgm:spPr/>
      <dgm:t>
        <a:bodyPr/>
        <a:lstStyle/>
        <a:p>
          <a:endParaRPr lang="fr-FR"/>
        </a:p>
      </dgm:t>
    </dgm:pt>
    <dgm:pt modelId="{1E00DF69-CB1E-4DFB-9379-E4E3068195AB}" type="sibTrans" cxnId="{136FBA9C-E91F-44B0-8628-6E69FBD5CEFF}">
      <dgm:prSet/>
      <dgm:spPr/>
      <dgm:t>
        <a:bodyPr/>
        <a:lstStyle/>
        <a:p>
          <a:endParaRPr lang="fr-FR"/>
        </a:p>
      </dgm:t>
    </dgm:pt>
    <dgm:pt modelId="{7E08F49F-B97A-446A-8E93-E767AECEB00A}" type="pres">
      <dgm:prSet presAssocID="{7BCA0D4B-894B-4DE2-ABAD-D9A7316DBACA}" presName="compositeShape" presStyleCnt="0">
        <dgm:presLayoutVars>
          <dgm:chMax val="7"/>
          <dgm:dir/>
          <dgm:resizeHandles val="exact"/>
        </dgm:presLayoutVars>
      </dgm:prSet>
      <dgm:spPr/>
    </dgm:pt>
    <dgm:pt modelId="{D5595CF9-D228-479E-A6DA-1613D4CDFC90}" type="pres">
      <dgm:prSet presAssocID="{B968B555-DDC5-4DF7-B34C-8BDDF51EB887}" presName="circ1" presStyleLbl="vennNode1" presStyleIdx="0" presStyleCnt="3"/>
      <dgm:spPr/>
      <dgm:t>
        <a:bodyPr/>
        <a:lstStyle/>
        <a:p>
          <a:endParaRPr lang="fr-FR"/>
        </a:p>
      </dgm:t>
    </dgm:pt>
    <dgm:pt modelId="{8DE14DCE-FA7F-44AE-A3A5-299E54669B31}" type="pres">
      <dgm:prSet presAssocID="{B968B555-DDC5-4DF7-B34C-8BDDF51EB88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7E0F268-5EFF-4499-B34E-5FAAB43FCCE7}" type="pres">
      <dgm:prSet presAssocID="{7D7137C8-5C58-48DB-857A-DBFF8C8C5C87}" presName="circ2" presStyleLbl="vennNode1" presStyleIdx="1" presStyleCnt="3"/>
      <dgm:spPr/>
      <dgm:t>
        <a:bodyPr/>
        <a:lstStyle/>
        <a:p>
          <a:endParaRPr lang="fr-FR"/>
        </a:p>
      </dgm:t>
    </dgm:pt>
    <dgm:pt modelId="{0C4A0032-EB38-490A-A197-6ADBE5D6163A}" type="pres">
      <dgm:prSet presAssocID="{7D7137C8-5C58-48DB-857A-DBFF8C8C5C8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A71D59-71F3-4AD0-B58F-799D74B168F9}" type="pres">
      <dgm:prSet presAssocID="{026D9978-54FE-4ECC-9D48-FB308E43B7FA}" presName="circ3" presStyleLbl="vennNode1" presStyleIdx="2" presStyleCnt="3"/>
      <dgm:spPr/>
      <dgm:t>
        <a:bodyPr/>
        <a:lstStyle/>
        <a:p>
          <a:endParaRPr lang="fr-FR"/>
        </a:p>
      </dgm:t>
    </dgm:pt>
    <dgm:pt modelId="{45D7F8AD-F71C-4CE0-AD2E-D581E104DAB5}" type="pres">
      <dgm:prSet presAssocID="{026D9978-54FE-4ECC-9D48-FB308E43B7F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C05C254-2837-4C74-99C0-BF8715175C96}" srcId="{7BCA0D4B-894B-4DE2-ABAD-D9A7316DBACA}" destId="{B968B555-DDC5-4DF7-B34C-8BDDF51EB887}" srcOrd="0" destOrd="0" parTransId="{C2C9FF9B-1335-47F7-A1E6-93BE1B421256}" sibTransId="{8BF94F74-6E5F-48BA-AC2A-279F7155ADE8}"/>
    <dgm:cxn modelId="{E355235B-50B8-4BC2-B0E6-AF5861F39BE9}" type="presOf" srcId="{026D9978-54FE-4ECC-9D48-FB308E43B7FA}" destId="{7FA71D59-71F3-4AD0-B58F-799D74B168F9}" srcOrd="0" destOrd="0" presId="urn:microsoft.com/office/officeart/2005/8/layout/venn1"/>
    <dgm:cxn modelId="{BE723836-8D45-412F-A079-5E1C93FA8702}" type="presOf" srcId="{B968B555-DDC5-4DF7-B34C-8BDDF51EB887}" destId="{8DE14DCE-FA7F-44AE-A3A5-299E54669B31}" srcOrd="1" destOrd="0" presId="urn:microsoft.com/office/officeart/2005/8/layout/venn1"/>
    <dgm:cxn modelId="{5394B39A-B7F7-4839-92DA-ED07DB81C1A8}" type="presOf" srcId="{7D7137C8-5C58-48DB-857A-DBFF8C8C5C87}" destId="{A7E0F268-5EFF-4499-B34E-5FAAB43FCCE7}" srcOrd="0" destOrd="0" presId="urn:microsoft.com/office/officeart/2005/8/layout/venn1"/>
    <dgm:cxn modelId="{7B500F9D-CFFC-4C69-A9C8-C9081521FBF3}" type="presOf" srcId="{026D9978-54FE-4ECC-9D48-FB308E43B7FA}" destId="{45D7F8AD-F71C-4CE0-AD2E-D581E104DAB5}" srcOrd="1" destOrd="0" presId="urn:microsoft.com/office/officeart/2005/8/layout/venn1"/>
    <dgm:cxn modelId="{3FADD6FE-9B6B-4C11-9DDA-DF7D54EE1CA3}" type="presOf" srcId="{7D7137C8-5C58-48DB-857A-DBFF8C8C5C87}" destId="{0C4A0032-EB38-490A-A197-6ADBE5D6163A}" srcOrd="1" destOrd="0" presId="urn:microsoft.com/office/officeart/2005/8/layout/venn1"/>
    <dgm:cxn modelId="{AF2B04E4-28D5-4A02-8640-2B8A0AF508AD}" type="presOf" srcId="{B968B555-DDC5-4DF7-B34C-8BDDF51EB887}" destId="{D5595CF9-D228-479E-A6DA-1613D4CDFC90}" srcOrd="0" destOrd="0" presId="urn:microsoft.com/office/officeart/2005/8/layout/venn1"/>
    <dgm:cxn modelId="{136FBA9C-E91F-44B0-8628-6E69FBD5CEFF}" srcId="{7BCA0D4B-894B-4DE2-ABAD-D9A7316DBACA}" destId="{026D9978-54FE-4ECC-9D48-FB308E43B7FA}" srcOrd="2" destOrd="0" parTransId="{A8F22AAC-E336-4D3C-BA70-443696BCA12E}" sibTransId="{1E00DF69-CB1E-4DFB-9379-E4E3068195AB}"/>
    <dgm:cxn modelId="{EA59976A-C4E9-47B3-94F6-FF4507B329EB}" srcId="{7BCA0D4B-894B-4DE2-ABAD-D9A7316DBACA}" destId="{7D7137C8-5C58-48DB-857A-DBFF8C8C5C87}" srcOrd="1" destOrd="0" parTransId="{2B575C66-A987-4782-8FC9-D4579059F620}" sibTransId="{F6143AC8-DEA9-4CFD-8ADD-6D7008600C46}"/>
    <dgm:cxn modelId="{98FB174B-C650-4400-A912-769AA7E115B8}" type="presOf" srcId="{7BCA0D4B-894B-4DE2-ABAD-D9A7316DBACA}" destId="{7E08F49F-B97A-446A-8E93-E767AECEB00A}" srcOrd="0" destOrd="0" presId="urn:microsoft.com/office/officeart/2005/8/layout/venn1"/>
    <dgm:cxn modelId="{73549595-5CA9-46F4-B7AE-F06E4B481674}" type="presParOf" srcId="{7E08F49F-B97A-446A-8E93-E767AECEB00A}" destId="{D5595CF9-D228-479E-A6DA-1613D4CDFC90}" srcOrd="0" destOrd="0" presId="urn:microsoft.com/office/officeart/2005/8/layout/venn1"/>
    <dgm:cxn modelId="{5269DC87-0D08-4CF5-B8A4-1C2E122A1523}" type="presParOf" srcId="{7E08F49F-B97A-446A-8E93-E767AECEB00A}" destId="{8DE14DCE-FA7F-44AE-A3A5-299E54669B31}" srcOrd="1" destOrd="0" presId="urn:microsoft.com/office/officeart/2005/8/layout/venn1"/>
    <dgm:cxn modelId="{6B0B261E-83DC-4765-9CDC-A57574CE07BA}" type="presParOf" srcId="{7E08F49F-B97A-446A-8E93-E767AECEB00A}" destId="{A7E0F268-5EFF-4499-B34E-5FAAB43FCCE7}" srcOrd="2" destOrd="0" presId="urn:microsoft.com/office/officeart/2005/8/layout/venn1"/>
    <dgm:cxn modelId="{8C00BAFE-627F-4464-8F15-C82AB0A3A0FF}" type="presParOf" srcId="{7E08F49F-B97A-446A-8E93-E767AECEB00A}" destId="{0C4A0032-EB38-490A-A197-6ADBE5D6163A}" srcOrd="3" destOrd="0" presId="urn:microsoft.com/office/officeart/2005/8/layout/venn1"/>
    <dgm:cxn modelId="{5E79601A-923D-4B36-90AD-8D55C1957239}" type="presParOf" srcId="{7E08F49F-B97A-446A-8E93-E767AECEB00A}" destId="{7FA71D59-71F3-4AD0-B58F-799D74B168F9}" srcOrd="4" destOrd="0" presId="urn:microsoft.com/office/officeart/2005/8/layout/venn1"/>
    <dgm:cxn modelId="{AAB9D52F-1776-40A9-A23F-97AA3116927E}" type="presParOf" srcId="{7E08F49F-B97A-446A-8E93-E767AECEB00A}" destId="{45D7F8AD-F71C-4CE0-AD2E-D581E104DAB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3E53D3-3EB6-4A11-8EB4-806E861F230B}" type="doc">
      <dgm:prSet loTypeId="urn:microsoft.com/office/officeart/2009/3/layout/IncreasingArrowsProcess" loCatId="process" qsTypeId="urn:microsoft.com/office/officeart/2005/8/quickstyle/3d1" qsCatId="3D" csTypeId="urn:microsoft.com/office/officeart/2005/8/colors/accent4_4" csCatId="accent4" phldr="1"/>
      <dgm:spPr/>
      <dgm:t>
        <a:bodyPr/>
        <a:lstStyle/>
        <a:p>
          <a:endParaRPr lang="fr-FR"/>
        </a:p>
      </dgm:t>
    </dgm:pt>
    <dgm:pt modelId="{17C4BE7C-890A-4107-822C-EEEE560E1097}">
      <dgm:prSet phldrT="[Texte]" custT="1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</dgm:spPr>
      <dgm:t>
        <a:bodyPr/>
        <a:lstStyle/>
        <a:p>
          <a:r>
            <a:rPr lang="fr-FR" sz="1400" dirty="0" smtClean="0">
              <a:latin typeface="+mn-lt"/>
            </a:rPr>
            <a:t>1- Emplacement géographique</a:t>
          </a:r>
          <a:endParaRPr lang="fr-FR" sz="1400" dirty="0">
            <a:latin typeface="+mn-lt"/>
          </a:endParaRPr>
        </a:p>
      </dgm:t>
    </dgm:pt>
    <dgm:pt modelId="{7CEBAC29-2508-4495-950F-C5C21C8A6D6C}" type="parTrans" cxnId="{A25AC5E5-94D0-4FB2-A0AC-A068B5B7A5AA}">
      <dgm:prSet/>
      <dgm:spPr/>
      <dgm:t>
        <a:bodyPr/>
        <a:lstStyle/>
        <a:p>
          <a:endParaRPr lang="fr-FR" sz="1400">
            <a:latin typeface="+mn-lt"/>
          </a:endParaRPr>
        </a:p>
      </dgm:t>
    </dgm:pt>
    <dgm:pt modelId="{9AF4F0F7-EB38-4CF2-A812-B93BB6C2EC4F}" type="sibTrans" cxnId="{A25AC5E5-94D0-4FB2-A0AC-A068B5B7A5AA}">
      <dgm:prSet/>
      <dgm:spPr/>
      <dgm:t>
        <a:bodyPr/>
        <a:lstStyle/>
        <a:p>
          <a:endParaRPr lang="fr-FR" sz="1400">
            <a:latin typeface="+mn-lt"/>
          </a:endParaRPr>
        </a:p>
      </dgm:t>
    </dgm:pt>
    <dgm:pt modelId="{A833A65D-6C44-4E97-BA97-55786F9819AC}">
      <dgm:prSet phldrT="[Texte]" custT="1"/>
      <dgm:spPr>
        <a:noFill/>
        <a:ln>
          <a:noFill/>
        </a:ln>
      </dgm:spPr>
      <dgm:t>
        <a:bodyPr/>
        <a:lstStyle/>
        <a:p>
          <a:r>
            <a:rPr lang="fr-FR" sz="1400" dirty="0" smtClean="0">
              <a:latin typeface="+mn-lt"/>
            </a:rPr>
            <a:t>- Capacité de relocation du site</a:t>
          </a:r>
        </a:p>
        <a:p>
          <a:r>
            <a:rPr lang="fr-FR" sz="1400" dirty="0" smtClean="0">
              <a:latin typeface="+mn-lt"/>
            </a:rPr>
            <a:t>- Polyvalence de reconversion du site</a:t>
          </a:r>
          <a:endParaRPr lang="fr-FR" sz="1400" dirty="0">
            <a:latin typeface="+mn-lt"/>
          </a:endParaRPr>
        </a:p>
      </dgm:t>
    </dgm:pt>
    <dgm:pt modelId="{37987B11-69A3-4035-A0DE-8F670C9A5091}" type="parTrans" cxnId="{1058949A-58B6-462D-AA73-E2F7632416D1}">
      <dgm:prSet/>
      <dgm:spPr/>
      <dgm:t>
        <a:bodyPr/>
        <a:lstStyle/>
        <a:p>
          <a:endParaRPr lang="fr-FR" sz="1400">
            <a:latin typeface="+mn-lt"/>
          </a:endParaRPr>
        </a:p>
      </dgm:t>
    </dgm:pt>
    <dgm:pt modelId="{6B71C524-6986-4DF7-9032-CE9627280FBC}" type="sibTrans" cxnId="{1058949A-58B6-462D-AA73-E2F7632416D1}">
      <dgm:prSet/>
      <dgm:spPr/>
      <dgm:t>
        <a:bodyPr/>
        <a:lstStyle/>
        <a:p>
          <a:endParaRPr lang="fr-FR" sz="1400">
            <a:latin typeface="+mn-lt"/>
          </a:endParaRPr>
        </a:p>
      </dgm:t>
    </dgm:pt>
    <dgm:pt modelId="{9DFCEFE0-5AFD-405D-87A0-0CBF95B504E5}">
      <dgm:prSet phldrT="[Texte]" custT="1"/>
      <dgm:spPr>
        <a:solidFill>
          <a:srgbClr val="996633">
            <a:alpha val="52000"/>
          </a:srgbClr>
        </a:solidFill>
      </dgm:spPr>
      <dgm:t>
        <a:bodyPr/>
        <a:lstStyle/>
        <a:p>
          <a:r>
            <a:rPr lang="fr-FR" sz="1400" dirty="0" smtClean="0">
              <a:latin typeface="+mn-lt"/>
            </a:rPr>
            <a:t>2- Qualité financière du locataire</a:t>
          </a:r>
          <a:endParaRPr lang="fr-FR" sz="1400" dirty="0">
            <a:latin typeface="+mn-lt"/>
          </a:endParaRPr>
        </a:p>
      </dgm:t>
    </dgm:pt>
    <dgm:pt modelId="{477F30B4-FB2D-4B0C-8228-A6362A02A031}" type="parTrans" cxnId="{6FFE17E8-A173-4429-B688-C692A7FBA519}">
      <dgm:prSet/>
      <dgm:spPr/>
      <dgm:t>
        <a:bodyPr/>
        <a:lstStyle/>
        <a:p>
          <a:endParaRPr lang="fr-FR" sz="1400">
            <a:latin typeface="+mn-lt"/>
          </a:endParaRPr>
        </a:p>
      </dgm:t>
    </dgm:pt>
    <dgm:pt modelId="{DB3694CF-5460-4DEB-A8FF-6D630F16DB18}" type="sibTrans" cxnId="{6FFE17E8-A173-4429-B688-C692A7FBA519}">
      <dgm:prSet/>
      <dgm:spPr/>
      <dgm:t>
        <a:bodyPr/>
        <a:lstStyle/>
        <a:p>
          <a:endParaRPr lang="fr-FR" sz="1400">
            <a:latin typeface="+mn-lt"/>
          </a:endParaRPr>
        </a:p>
      </dgm:t>
    </dgm:pt>
    <dgm:pt modelId="{2458C2B2-573C-44BB-B1E8-37F460B2BA96}">
      <dgm:prSet phldrT="[Texte]" custT="1"/>
      <dgm:spPr>
        <a:noFill/>
        <a:ln>
          <a:noFill/>
        </a:ln>
      </dgm:spPr>
      <dgm:t>
        <a:bodyPr/>
        <a:lstStyle/>
        <a:p>
          <a:r>
            <a:rPr lang="fr-FR" sz="1400" dirty="0" smtClean="0">
              <a:latin typeface="+mn-lt"/>
            </a:rPr>
            <a:t>- Capacité d’absorption des loyers par le locataire, sans mettre en péril la pérennité de son activité à LT</a:t>
          </a:r>
          <a:endParaRPr lang="fr-FR" sz="1400" dirty="0">
            <a:latin typeface="+mn-lt"/>
          </a:endParaRPr>
        </a:p>
      </dgm:t>
    </dgm:pt>
    <dgm:pt modelId="{5AE3A6EB-98CB-40F4-BBC6-C4DEC89675AE}" type="parTrans" cxnId="{67DBFC70-60AB-447E-881E-6582EC05B2F2}">
      <dgm:prSet/>
      <dgm:spPr/>
      <dgm:t>
        <a:bodyPr/>
        <a:lstStyle/>
        <a:p>
          <a:endParaRPr lang="fr-FR" sz="1400">
            <a:latin typeface="+mn-lt"/>
          </a:endParaRPr>
        </a:p>
      </dgm:t>
    </dgm:pt>
    <dgm:pt modelId="{8754BF78-C63E-4587-8644-692A348C1B55}" type="sibTrans" cxnId="{67DBFC70-60AB-447E-881E-6582EC05B2F2}">
      <dgm:prSet/>
      <dgm:spPr/>
      <dgm:t>
        <a:bodyPr/>
        <a:lstStyle/>
        <a:p>
          <a:endParaRPr lang="fr-FR" sz="1400">
            <a:latin typeface="+mn-lt"/>
          </a:endParaRPr>
        </a:p>
      </dgm:t>
    </dgm:pt>
    <dgm:pt modelId="{929B83C7-98EC-433D-96BB-3FFBF049A2E5}">
      <dgm:prSet phldrT="[Texte]" custT="1"/>
      <dgm:spPr>
        <a:solidFill>
          <a:schemeClr val="accent1">
            <a:lumMod val="50000"/>
            <a:alpha val="46000"/>
          </a:schemeClr>
        </a:solidFill>
      </dgm:spPr>
      <dgm:t>
        <a:bodyPr/>
        <a:lstStyle/>
        <a:p>
          <a:r>
            <a:rPr lang="fr-FR" sz="1400" dirty="0" smtClean="0">
              <a:latin typeface="+mn-lt"/>
            </a:rPr>
            <a:t>3- </a:t>
          </a:r>
          <a:r>
            <a:rPr lang="fr-FR" sz="1400" b="1" dirty="0" smtClean="0">
              <a:latin typeface="+mn-lt"/>
            </a:rPr>
            <a:t>Valeur</a:t>
          </a:r>
          <a:r>
            <a:rPr lang="fr-FR" sz="1400" dirty="0" smtClean="0">
              <a:latin typeface="+mn-lt"/>
            </a:rPr>
            <a:t> actif vs </a:t>
          </a:r>
          <a:r>
            <a:rPr lang="fr-FR" sz="1400" b="1" dirty="0" smtClean="0">
              <a:latin typeface="+mn-lt"/>
            </a:rPr>
            <a:t>Prix</a:t>
          </a:r>
          <a:r>
            <a:rPr lang="fr-FR" sz="1400" dirty="0" smtClean="0">
              <a:latin typeface="+mn-lt"/>
            </a:rPr>
            <a:t> de vente</a:t>
          </a:r>
          <a:endParaRPr lang="fr-FR" sz="1400" dirty="0">
            <a:latin typeface="+mn-lt"/>
          </a:endParaRPr>
        </a:p>
      </dgm:t>
    </dgm:pt>
    <dgm:pt modelId="{E53A56B6-8CD0-4756-93F7-C25E575C8EC8}" type="parTrans" cxnId="{31947F2E-E52D-4EBC-9181-86EFECA3916F}">
      <dgm:prSet/>
      <dgm:spPr/>
      <dgm:t>
        <a:bodyPr/>
        <a:lstStyle/>
        <a:p>
          <a:endParaRPr lang="fr-FR" sz="1400">
            <a:latin typeface="+mn-lt"/>
          </a:endParaRPr>
        </a:p>
      </dgm:t>
    </dgm:pt>
    <dgm:pt modelId="{1A15B170-DDC2-4A4F-B78D-6226465A0867}" type="sibTrans" cxnId="{31947F2E-E52D-4EBC-9181-86EFECA3916F}">
      <dgm:prSet/>
      <dgm:spPr/>
      <dgm:t>
        <a:bodyPr/>
        <a:lstStyle/>
        <a:p>
          <a:endParaRPr lang="fr-FR" sz="1400">
            <a:latin typeface="+mn-lt"/>
          </a:endParaRPr>
        </a:p>
      </dgm:t>
    </dgm:pt>
    <dgm:pt modelId="{3B407360-672E-4886-BF54-3E690949E195}">
      <dgm:prSet phldrT="[Texte]" custT="1"/>
      <dgm:spPr>
        <a:noFill/>
        <a:ln>
          <a:noFill/>
        </a:ln>
      </dgm:spPr>
      <dgm:t>
        <a:bodyPr/>
        <a:lstStyle/>
        <a:p>
          <a:r>
            <a:rPr lang="fr-FR" sz="1400" dirty="0" smtClean="0">
              <a:latin typeface="+mn-lt"/>
            </a:rPr>
            <a:t>- La valeur de l’actif doit nous apparaitre bien supérieur au PV</a:t>
          </a:r>
        </a:p>
        <a:p>
          <a:r>
            <a:rPr lang="fr-FR" sz="1400" dirty="0" smtClean="0">
              <a:latin typeface="+mn-lt"/>
            </a:rPr>
            <a:t>- Rentabilité locative brute immédiate &gt; 8%</a:t>
          </a:r>
          <a:endParaRPr lang="fr-FR" sz="1400" dirty="0">
            <a:latin typeface="+mn-lt"/>
          </a:endParaRPr>
        </a:p>
      </dgm:t>
    </dgm:pt>
    <dgm:pt modelId="{73CE9A00-8D4D-4444-B7B4-120201182737}" type="parTrans" cxnId="{A4D25121-A15B-4CC9-BB1F-24BA2793F293}">
      <dgm:prSet/>
      <dgm:spPr/>
      <dgm:t>
        <a:bodyPr/>
        <a:lstStyle/>
        <a:p>
          <a:endParaRPr lang="fr-FR" sz="1400">
            <a:latin typeface="+mn-lt"/>
          </a:endParaRPr>
        </a:p>
      </dgm:t>
    </dgm:pt>
    <dgm:pt modelId="{43B3F20A-4BC3-464F-823E-97E5F9FC79CA}" type="sibTrans" cxnId="{A4D25121-A15B-4CC9-BB1F-24BA2793F293}">
      <dgm:prSet/>
      <dgm:spPr/>
      <dgm:t>
        <a:bodyPr/>
        <a:lstStyle/>
        <a:p>
          <a:endParaRPr lang="fr-FR" sz="1400">
            <a:latin typeface="+mn-lt"/>
          </a:endParaRPr>
        </a:p>
      </dgm:t>
    </dgm:pt>
    <dgm:pt modelId="{7A8D8461-E099-4598-8F25-DACDB1294F45}">
      <dgm:prSet phldrT="[Texte]" custT="1"/>
      <dgm:spPr>
        <a:solidFill>
          <a:schemeClr val="accent3">
            <a:lumMod val="65000"/>
            <a:alpha val="68000"/>
          </a:schemeClr>
        </a:solidFill>
      </dgm:spPr>
      <dgm:t>
        <a:bodyPr/>
        <a:lstStyle/>
        <a:p>
          <a:r>
            <a:rPr lang="fr-FR" sz="1400" dirty="0" smtClean="0">
              <a:latin typeface="+mn-lt"/>
            </a:rPr>
            <a:t>4- Dette/actif</a:t>
          </a:r>
          <a:endParaRPr lang="fr-FR" sz="1400" dirty="0">
            <a:latin typeface="+mn-lt"/>
          </a:endParaRPr>
        </a:p>
      </dgm:t>
    </dgm:pt>
    <dgm:pt modelId="{25BB9348-29C0-4B9B-831D-CDEF9FC994A8}" type="parTrans" cxnId="{A820DA7C-603F-4C2A-82CD-D575BE410D8F}">
      <dgm:prSet/>
      <dgm:spPr/>
      <dgm:t>
        <a:bodyPr/>
        <a:lstStyle/>
        <a:p>
          <a:endParaRPr lang="fr-FR" sz="1400">
            <a:latin typeface="+mn-lt"/>
          </a:endParaRPr>
        </a:p>
      </dgm:t>
    </dgm:pt>
    <dgm:pt modelId="{E330EBD3-844A-4CA5-9C61-18D814AB9A31}" type="sibTrans" cxnId="{A820DA7C-603F-4C2A-82CD-D575BE410D8F}">
      <dgm:prSet/>
      <dgm:spPr/>
      <dgm:t>
        <a:bodyPr/>
        <a:lstStyle/>
        <a:p>
          <a:endParaRPr lang="fr-FR" sz="1400">
            <a:latin typeface="+mn-lt"/>
          </a:endParaRPr>
        </a:p>
      </dgm:t>
    </dgm:pt>
    <dgm:pt modelId="{F5CE6DE2-02ED-4B90-BB45-F2B3E648A8B2}">
      <dgm:prSet phldrT="[Texte]" custT="1"/>
      <dgm:spPr>
        <a:noFill/>
        <a:ln>
          <a:noFill/>
        </a:ln>
      </dgm:spPr>
      <dgm:t>
        <a:bodyPr/>
        <a:lstStyle/>
        <a:p>
          <a:r>
            <a:rPr lang="fr-FR" sz="1400" dirty="0" smtClean="0">
              <a:latin typeface="+mn-lt"/>
              <a:cs typeface="Arial"/>
            </a:rPr>
            <a:t>► = f (durée du bail, emplacement, type de bien, volatilité)</a:t>
          </a:r>
          <a:endParaRPr lang="fr-FR" sz="1400" dirty="0">
            <a:latin typeface="+mn-lt"/>
          </a:endParaRPr>
        </a:p>
      </dgm:t>
    </dgm:pt>
    <dgm:pt modelId="{1FE12FA3-E3DC-48FB-AE60-6EE7B4390251}" type="parTrans" cxnId="{8035A7A1-DB6B-4B06-A306-D7F3A5E6EF07}">
      <dgm:prSet/>
      <dgm:spPr/>
      <dgm:t>
        <a:bodyPr/>
        <a:lstStyle/>
        <a:p>
          <a:endParaRPr lang="fr-FR" sz="1400">
            <a:latin typeface="+mn-lt"/>
          </a:endParaRPr>
        </a:p>
      </dgm:t>
    </dgm:pt>
    <dgm:pt modelId="{F584FB32-1023-44E8-88E2-590E51361073}" type="sibTrans" cxnId="{8035A7A1-DB6B-4B06-A306-D7F3A5E6EF07}">
      <dgm:prSet/>
      <dgm:spPr/>
      <dgm:t>
        <a:bodyPr/>
        <a:lstStyle/>
        <a:p>
          <a:endParaRPr lang="fr-FR" sz="1400">
            <a:latin typeface="+mn-lt"/>
          </a:endParaRPr>
        </a:p>
      </dgm:t>
    </dgm:pt>
    <dgm:pt modelId="{57136F84-C165-4489-A95F-3C7540A8B3D0}" type="pres">
      <dgm:prSet presAssocID="{5C3E53D3-3EB6-4A11-8EB4-806E861F230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72D03F28-45C1-450E-98DD-2F3B1205F9DA}" type="pres">
      <dgm:prSet presAssocID="{17C4BE7C-890A-4107-822C-EEEE560E1097}" presName="parentText1" presStyleLbl="node1" presStyleIdx="0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DCC2B4A-5144-4FE8-AA79-A0A01CF76C8C}" type="pres">
      <dgm:prSet presAssocID="{17C4BE7C-890A-4107-822C-EEEE560E1097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74DA596-AB05-4130-8E67-79B0B6B9E7FD}" type="pres">
      <dgm:prSet presAssocID="{9DFCEFE0-5AFD-405D-87A0-0CBF95B504E5}" presName="parentText2" presStyleLbl="node1" presStyleIdx="1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618EA9-3FDD-45E4-B121-0506DC0BCF85}" type="pres">
      <dgm:prSet presAssocID="{9DFCEFE0-5AFD-405D-87A0-0CBF95B504E5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6134E55-9918-4FAA-877C-9E6066138E10}" type="pres">
      <dgm:prSet presAssocID="{929B83C7-98EC-433D-96BB-3FFBF049A2E5}" presName="parentText3" presStyleLbl="node1" presStyleIdx="2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86103DD-DCED-48F7-A9FF-559A7986BAB6}" type="pres">
      <dgm:prSet presAssocID="{929B83C7-98EC-433D-96BB-3FFBF049A2E5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8C121D2-E875-4527-8A0F-996CF9869CC5}" type="pres">
      <dgm:prSet presAssocID="{7A8D8461-E099-4598-8F25-DACDB1294F45}" presName="parentText4" presStyleLbl="node1" presStyleIdx="3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EF22221-EE62-428A-8B22-1975FF83ADC4}" type="pres">
      <dgm:prSet presAssocID="{7A8D8461-E099-4598-8F25-DACDB1294F45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1947F2E-E52D-4EBC-9181-86EFECA3916F}" srcId="{5C3E53D3-3EB6-4A11-8EB4-806E861F230B}" destId="{929B83C7-98EC-433D-96BB-3FFBF049A2E5}" srcOrd="2" destOrd="0" parTransId="{E53A56B6-8CD0-4756-93F7-C25E575C8EC8}" sibTransId="{1A15B170-DDC2-4A4F-B78D-6226465A0867}"/>
    <dgm:cxn modelId="{A25AC5E5-94D0-4FB2-A0AC-A068B5B7A5AA}" srcId="{5C3E53D3-3EB6-4A11-8EB4-806E861F230B}" destId="{17C4BE7C-890A-4107-822C-EEEE560E1097}" srcOrd="0" destOrd="0" parTransId="{7CEBAC29-2508-4495-950F-C5C21C8A6D6C}" sibTransId="{9AF4F0F7-EB38-4CF2-A812-B93BB6C2EC4F}"/>
    <dgm:cxn modelId="{9831661A-761D-4C87-89E8-596D997CB5BE}" type="presOf" srcId="{929B83C7-98EC-433D-96BB-3FFBF049A2E5}" destId="{36134E55-9918-4FAA-877C-9E6066138E10}" srcOrd="0" destOrd="0" presId="urn:microsoft.com/office/officeart/2009/3/layout/IncreasingArrowsProcess"/>
    <dgm:cxn modelId="{1058949A-58B6-462D-AA73-E2F7632416D1}" srcId="{17C4BE7C-890A-4107-822C-EEEE560E1097}" destId="{A833A65D-6C44-4E97-BA97-55786F9819AC}" srcOrd="0" destOrd="0" parTransId="{37987B11-69A3-4035-A0DE-8F670C9A5091}" sibTransId="{6B71C524-6986-4DF7-9032-CE9627280FBC}"/>
    <dgm:cxn modelId="{A0293E4C-CCA4-4FBF-B949-6D0E625DDA55}" type="presOf" srcId="{2458C2B2-573C-44BB-B1E8-37F460B2BA96}" destId="{E1618EA9-3FDD-45E4-B121-0506DC0BCF85}" srcOrd="0" destOrd="0" presId="urn:microsoft.com/office/officeart/2009/3/layout/IncreasingArrowsProcess"/>
    <dgm:cxn modelId="{67DBFC70-60AB-447E-881E-6582EC05B2F2}" srcId="{9DFCEFE0-5AFD-405D-87A0-0CBF95B504E5}" destId="{2458C2B2-573C-44BB-B1E8-37F460B2BA96}" srcOrd="0" destOrd="0" parTransId="{5AE3A6EB-98CB-40F4-BBC6-C4DEC89675AE}" sibTransId="{8754BF78-C63E-4587-8644-692A348C1B55}"/>
    <dgm:cxn modelId="{8E49CF34-233B-484F-88EF-CC2B067EEBB6}" type="presOf" srcId="{7A8D8461-E099-4598-8F25-DACDB1294F45}" destId="{88C121D2-E875-4527-8A0F-996CF9869CC5}" srcOrd="0" destOrd="0" presId="urn:microsoft.com/office/officeart/2009/3/layout/IncreasingArrowsProcess"/>
    <dgm:cxn modelId="{A820DA7C-603F-4C2A-82CD-D575BE410D8F}" srcId="{5C3E53D3-3EB6-4A11-8EB4-806E861F230B}" destId="{7A8D8461-E099-4598-8F25-DACDB1294F45}" srcOrd="3" destOrd="0" parTransId="{25BB9348-29C0-4B9B-831D-CDEF9FC994A8}" sibTransId="{E330EBD3-844A-4CA5-9C61-18D814AB9A31}"/>
    <dgm:cxn modelId="{28F5224E-BF68-4915-B614-2F10EFEFCF55}" type="presOf" srcId="{A833A65D-6C44-4E97-BA97-55786F9819AC}" destId="{0DCC2B4A-5144-4FE8-AA79-A0A01CF76C8C}" srcOrd="0" destOrd="0" presId="urn:microsoft.com/office/officeart/2009/3/layout/IncreasingArrowsProcess"/>
    <dgm:cxn modelId="{7E1838A2-F7BC-4B65-BEB7-ADF369D4E3EF}" type="presOf" srcId="{5C3E53D3-3EB6-4A11-8EB4-806E861F230B}" destId="{57136F84-C165-4489-A95F-3C7540A8B3D0}" srcOrd="0" destOrd="0" presId="urn:microsoft.com/office/officeart/2009/3/layout/IncreasingArrowsProcess"/>
    <dgm:cxn modelId="{A4D25121-A15B-4CC9-BB1F-24BA2793F293}" srcId="{929B83C7-98EC-433D-96BB-3FFBF049A2E5}" destId="{3B407360-672E-4886-BF54-3E690949E195}" srcOrd="0" destOrd="0" parTransId="{73CE9A00-8D4D-4444-B7B4-120201182737}" sibTransId="{43B3F20A-4BC3-464F-823E-97E5F9FC79CA}"/>
    <dgm:cxn modelId="{6FFE17E8-A173-4429-B688-C692A7FBA519}" srcId="{5C3E53D3-3EB6-4A11-8EB4-806E861F230B}" destId="{9DFCEFE0-5AFD-405D-87A0-0CBF95B504E5}" srcOrd="1" destOrd="0" parTransId="{477F30B4-FB2D-4B0C-8228-A6362A02A031}" sibTransId="{DB3694CF-5460-4DEB-A8FF-6D630F16DB18}"/>
    <dgm:cxn modelId="{8035A7A1-DB6B-4B06-A306-D7F3A5E6EF07}" srcId="{7A8D8461-E099-4598-8F25-DACDB1294F45}" destId="{F5CE6DE2-02ED-4B90-BB45-F2B3E648A8B2}" srcOrd="0" destOrd="0" parTransId="{1FE12FA3-E3DC-48FB-AE60-6EE7B4390251}" sibTransId="{F584FB32-1023-44E8-88E2-590E51361073}"/>
    <dgm:cxn modelId="{9DB30769-7EC1-44E3-B68E-5761717B8BD0}" type="presOf" srcId="{9DFCEFE0-5AFD-405D-87A0-0CBF95B504E5}" destId="{474DA596-AB05-4130-8E67-79B0B6B9E7FD}" srcOrd="0" destOrd="0" presId="urn:microsoft.com/office/officeart/2009/3/layout/IncreasingArrowsProcess"/>
    <dgm:cxn modelId="{5D98BC27-2E8C-43E8-9682-AC1837C1C1EE}" type="presOf" srcId="{17C4BE7C-890A-4107-822C-EEEE560E1097}" destId="{72D03F28-45C1-450E-98DD-2F3B1205F9DA}" srcOrd="0" destOrd="0" presId="urn:microsoft.com/office/officeart/2009/3/layout/IncreasingArrowsProcess"/>
    <dgm:cxn modelId="{20A8B17F-C0A8-499D-9351-5AFEF54167BE}" type="presOf" srcId="{3B407360-672E-4886-BF54-3E690949E195}" destId="{886103DD-DCED-48F7-A9FF-559A7986BAB6}" srcOrd="0" destOrd="0" presId="urn:microsoft.com/office/officeart/2009/3/layout/IncreasingArrowsProcess"/>
    <dgm:cxn modelId="{021456C5-994E-4388-84B2-DE0057F0880B}" type="presOf" srcId="{F5CE6DE2-02ED-4B90-BB45-F2B3E648A8B2}" destId="{4EF22221-EE62-428A-8B22-1975FF83ADC4}" srcOrd="0" destOrd="0" presId="urn:microsoft.com/office/officeart/2009/3/layout/IncreasingArrowsProcess"/>
    <dgm:cxn modelId="{EEC6681B-26FC-44A0-81F8-F5CF14CBC98C}" type="presParOf" srcId="{57136F84-C165-4489-A95F-3C7540A8B3D0}" destId="{72D03F28-45C1-450E-98DD-2F3B1205F9DA}" srcOrd="0" destOrd="0" presId="urn:microsoft.com/office/officeart/2009/3/layout/IncreasingArrowsProcess"/>
    <dgm:cxn modelId="{2177A09D-409D-461B-9269-A37D7FE7F7BE}" type="presParOf" srcId="{57136F84-C165-4489-A95F-3C7540A8B3D0}" destId="{0DCC2B4A-5144-4FE8-AA79-A0A01CF76C8C}" srcOrd="1" destOrd="0" presId="urn:microsoft.com/office/officeart/2009/3/layout/IncreasingArrowsProcess"/>
    <dgm:cxn modelId="{0C9F0D3A-3867-4913-B119-F1DA85430E60}" type="presParOf" srcId="{57136F84-C165-4489-A95F-3C7540A8B3D0}" destId="{474DA596-AB05-4130-8E67-79B0B6B9E7FD}" srcOrd="2" destOrd="0" presId="urn:microsoft.com/office/officeart/2009/3/layout/IncreasingArrowsProcess"/>
    <dgm:cxn modelId="{30BB577E-BEAC-4168-85A1-06DBF19A7C5D}" type="presParOf" srcId="{57136F84-C165-4489-A95F-3C7540A8B3D0}" destId="{E1618EA9-3FDD-45E4-B121-0506DC0BCF85}" srcOrd="3" destOrd="0" presId="urn:microsoft.com/office/officeart/2009/3/layout/IncreasingArrowsProcess"/>
    <dgm:cxn modelId="{467E8C73-1CAA-4CAF-9F54-798FDEBCECB0}" type="presParOf" srcId="{57136F84-C165-4489-A95F-3C7540A8B3D0}" destId="{36134E55-9918-4FAA-877C-9E6066138E10}" srcOrd="4" destOrd="0" presId="urn:microsoft.com/office/officeart/2009/3/layout/IncreasingArrowsProcess"/>
    <dgm:cxn modelId="{B60BB884-AE36-4C97-96F3-C808BD20D643}" type="presParOf" srcId="{57136F84-C165-4489-A95F-3C7540A8B3D0}" destId="{886103DD-DCED-48F7-A9FF-559A7986BAB6}" srcOrd="5" destOrd="0" presId="urn:microsoft.com/office/officeart/2009/3/layout/IncreasingArrowsProcess"/>
    <dgm:cxn modelId="{D783C429-0A21-4C9B-AB99-3727A9DC1797}" type="presParOf" srcId="{57136F84-C165-4489-A95F-3C7540A8B3D0}" destId="{88C121D2-E875-4527-8A0F-996CF9869CC5}" srcOrd="6" destOrd="0" presId="urn:microsoft.com/office/officeart/2009/3/layout/IncreasingArrowsProcess"/>
    <dgm:cxn modelId="{F0534746-707D-4970-A79E-EB26D2CDDEF6}" type="presParOf" srcId="{57136F84-C165-4489-A95F-3C7540A8B3D0}" destId="{4EF22221-EE62-428A-8B22-1975FF83ADC4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C9CB2C-C243-4A51-A046-83DE341D0952}" type="doc">
      <dgm:prSet loTypeId="urn:microsoft.com/office/officeart/2009/layout/CirclePictureHierarchy" loCatId="hierarchy" qsTypeId="urn:microsoft.com/office/officeart/2005/8/quickstyle/3d2" qsCatId="3D" csTypeId="urn:microsoft.com/office/officeart/2005/8/colors/accent1_2#2" csCatId="accent1" phldr="1"/>
      <dgm:spPr/>
      <dgm:t>
        <a:bodyPr/>
        <a:lstStyle/>
        <a:p>
          <a:endParaRPr lang="fr-FR"/>
        </a:p>
      </dgm:t>
    </dgm:pt>
    <dgm:pt modelId="{3A5F4F14-7388-4EBD-9429-E8B41CC40BB6}">
      <dgm:prSet phldrT="[Texte]" custT="1"/>
      <dgm:spPr/>
      <dgm:t>
        <a:bodyPr/>
        <a:lstStyle/>
        <a:p>
          <a:pPr algn="ctr"/>
          <a:r>
            <a:rPr lang="fr-FR" sz="1400" b="1" dirty="0" smtClean="0"/>
            <a:t>Direction Générale</a:t>
          </a:r>
        </a:p>
        <a:p>
          <a:pPr algn="ctr"/>
          <a:r>
            <a:rPr lang="fr-FR" sz="1200" dirty="0" smtClean="0"/>
            <a:t>- 5/6 personnes (1) (spécialistes &amp; opérationnels)</a:t>
          </a:r>
        </a:p>
        <a:p>
          <a:pPr algn="ctr"/>
          <a:r>
            <a:rPr lang="fr-FR" sz="1200" dirty="0" smtClean="0"/>
            <a:t>- Compétences à fortes VA couvertes dans DG</a:t>
          </a:r>
        </a:p>
        <a:p>
          <a:pPr algn="ctr"/>
          <a:r>
            <a:rPr lang="fr-FR" sz="1200" dirty="0" smtClean="0"/>
            <a:t>- Coût structure centrale très contenu (salaires, loc. siège, IT)</a:t>
          </a:r>
          <a:endParaRPr lang="fr-FR" sz="1200" dirty="0"/>
        </a:p>
      </dgm:t>
    </dgm:pt>
    <dgm:pt modelId="{E43F9BF1-5125-41E0-88BE-4C0F7B66C863}" type="parTrans" cxnId="{D9015FBC-A283-4671-ABE2-9478731DD8E9}">
      <dgm:prSet/>
      <dgm:spPr/>
      <dgm:t>
        <a:bodyPr/>
        <a:lstStyle/>
        <a:p>
          <a:endParaRPr lang="fr-FR" sz="1400"/>
        </a:p>
      </dgm:t>
    </dgm:pt>
    <dgm:pt modelId="{0FC3772F-BD2B-45D2-9454-71FDB637C43E}" type="sibTrans" cxnId="{D9015FBC-A283-4671-ABE2-9478731DD8E9}">
      <dgm:prSet/>
      <dgm:spPr/>
      <dgm:t>
        <a:bodyPr/>
        <a:lstStyle/>
        <a:p>
          <a:endParaRPr lang="fr-FR" sz="1400"/>
        </a:p>
      </dgm:t>
    </dgm:pt>
    <dgm:pt modelId="{2074B181-E475-4497-9573-B6EAB6975C3F}">
      <dgm:prSet phldrT="[Texte]" custT="1"/>
      <dgm:spPr/>
      <dgm:t>
        <a:bodyPr/>
        <a:lstStyle/>
        <a:p>
          <a:r>
            <a:rPr lang="fr-FR" sz="1200" b="1" dirty="0" smtClean="0"/>
            <a:t>Région économique 1</a:t>
          </a:r>
          <a:endParaRPr lang="fr-FR" sz="1200" dirty="0" smtClean="0"/>
        </a:p>
        <a:p>
          <a:pPr marL="90488" indent="-90488"/>
          <a:r>
            <a:rPr lang="fr-FR" sz="1200" dirty="0" smtClean="0"/>
            <a:t>- 1 Directeur provenant des </a:t>
          </a:r>
          <a:r>
            <a:rPr lang="fr-FR" sz="1200" b="1" dirty="0" smtClean="0"/>
            <a:t>réseaux bancaires</a:t>
          </a:r>
          <a:r>
            <a:rPr lang="fr-FR" sz="1200" dirty="0" smtClean="0"/>
            <a:t> = parfaite connaissance du tissu économique locale</a:t>
          </a:r>
        </a:p>
        <a:p>
          <a:pPr marL="90488" indent="-90488"/>
          <a:r>
            <a:rPr lang="fr-FR" sz="1200" dirty="0" smtClean="0"/>
            <a:t>- Aucune délégation décisionnelle locale</a:t>
          </a:r>
        </a:p>
        <a:p>
          <a:pPr marL="90488" indent="-90488"/>
          <a:r>
            <a:rPr lang="fr-FR" sz="1200" dirty="0" smtClean="0"/>
            <a:t>- BU logés dans locaux loués à des clients-locataires (charges </a:t>
          </a:r>
          <a:r>
            <a:rPr lang="fr-FR" sz="1200" dirty="0" err="1" smtClean="0"/>
            <a:t>loc</a:t>
          </a:r>
          <a:r>
            <a:rPr lang="fr-FR" sz="1200" dirty="0" smtClean="0"/>
            <a:t>=0)</a:t>
          </a:r>
          <a:endParaRPr lang="fr-FR" sz="1200" dirty="0"/>
        </a:p>
      </dgm:t>
    </dgm:pt>
    <dgm:pt modelId="{62392CA4-B811-4FE5-8692-56CD99729450}" type="parTrans" cxnId="{581D246E-ABDA-4D54-B8C1-E47934013FE7}">
      <dgm:prSet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ln>
          <a:solidFill>
            <a:srgbClr val="006600"/>
          </a:solidFill>
        </a:ln>
      </dgm:spPr>
      <dgm:t>
        <a:bodyPr/>
        <a:lstStyle/>
        <a:p>
          <a:endParaRPr lang="fr-FR" sz="1400"/>
        </a:p>
      </dgm:t>
    </dgm:pt>
    <dgm:pt modelId="{229BB153-A312-4C12-B8A5-BEE955180405}" type="sibTrans" cxnId="{581D246E-ABDA-4D54-B8C1-E47934013FE7}">
      <dgm:prSet/>
      <dgm:spPr/>
      <dgm:t>
        <a:bodyPr/>
        <a:lstStyle/>
        <a:p>
          <a:endParaRPr lang="fr-FR" sz="1400"/>
        </a:p>
      </dgm:t>
    </dgm:pt>
    <dgm:pt modelId="{D6ACC546-8AFA-4BCA-9555-DBC2E6C59CEE}">
      <dgm:prSet phldrT="[Texte]" custT="1"/>
      <dgm:spPr/>
      <dgm:t>
        <a:bodyPr/>
        <a:lstStyle/>
        <a:p>
          <a:pPr algn="ctr"/>
          <a:r>
            <a:rPr lang="fr-FR" sz="1200" b="1" dirty="0" smtClean="0"/>
            <a:t>Région économique 3</a:t>
          </a:r>
          <a:endParaRPr lang="fr-FR" sz="1200" dirty="0"/>
        </a:p>
      </dgm:t>
    </dgm:pt>
    <dgm:pt modelId="{C6643CCD-3931-46B5-AAF8-1E973E2EE55C}" type="parTrans" cxnId="{81F6007C-70F4-40FA-9408-F941FF36B932}">
      <dgm:prSet/>
      <dgm:spPr>
        <a:solidFill>
          <a:srgbClr val="C4BA7E"/>
        </a:solidFill>
        <a:ln>
          <a:solidFill>
            <a:srgbClr val="006600"/>
          </a:solidFill>
        </a:ln>
      </dgm:spPr>
      <dgm:t>
        <a:bodyPr/>
        <a:lstStyle/>
        <a:p>
          <a:endParaRPr lang="fr-FR"/>
        </a:p>
      </dgm:t>
    </dgm:pt>
    <dgm:pt modelId="{827C09B1-BA28-4160-8EA9-AF9D086C1DAF}" type="sibTrans" cxnId="{81F6007C-70F4-40FA-9408-F941FF36B932}">
      <dgm:prSet/>
      <dgm:spPr/>
      <dgm:t>
        <a:bodyPr/>
        <a:lstStyle/>
        <a:p>
          <a:endParaRPr lang="fr-FR"/>
        </a:p>
      </dgm:t>
    </dgm:pt>
    <dgm:pt modelId="{B5D5117D-A423-4496-AA41-7C604188C0EC}">
      <dgm:prSet phldrT="[Texte]" custT="1"/>
      <dgm:spPr/>
      <dgm:t>
        <a:bodyPr/>
        <a:lstStyle/>
        <a:p>
          <a:pPr algn="ctr"/>
          <a:r>
            <a:rPr lang="fr-FR" sz="1200" b="1" dirty="0" smtClean="0"/>
            <a:t>Région économique 2</a:t>
          </a:r>
          <a:endParaRPr lang="fr-FR" sz="1200" dirty="0"/>
        </a:p>
      </dgm:t>
    </dgm:pt>
    <dgm:pt modelId="{7B498A00-61C7-4128-8E79-8DBAF75DBEE3}" type="sibTrans" cxnId="{47EE5F36-6586-4C3D-A647-4B0C8A2F1DB3}">
      <dgm:prSet/>
      <dgm:spPr/>
      <dgm:t>
        <a:bodyPr/>
        <a:lstStyle/>
        <a:p>
          <a:endParaRPr lang="fr-FR"/>
        </a:p>
      </dgm:t>
    </dgm:pt>
    <dgm:pt modelId="{4C3717A3-08AE-48F2-BF07-772F50E02D28}" type="parTrans" cxnId="{47EE5F36-6586-4C3D-A647-4B0C8A2F1DB3}">
      <dgm:prSet/>
      <dgm:spPr>
        <a:ln>
          <a:solidFill>
            <a:srgbClr val="006600"/>
          </a:solidFill>
        </a:ln>
      </dgm:spPr>
      <dgm:t>
        <a:bodyPr/>
        <a:lstStyle/>
        <a:p>
          <a:endParaRPr lang="fr-FR"/>
        </a:p>
      </dgm:t>
    </dgm:pt>
    <dgm:pt modelId="{9F33A7FA-80FE-47C9-ACBE-4CCE4D3E828A}" type="pres">
      <dgm:prSet presAssocID="{AFC9CB2C-C243-4A51-A046-83DE341D095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9FF362B1-C98F-4766-BB30-B757A80D6AF4}" type="pres">
      <dgm:prSet presAssocID="{3A5F4F14-7388-4EBD-9429-E8B41CC40BB6}" presName="hierRoot1" presStyleCnt="0"/>
      <dgm:spPr/>
    </dgm:pt>
    <dgm:pt modelId="{8416875A-3392-431F-B546-003365819FDF}" type="pres">
      <dgm:prSet presAssocID="{3A5F4F14-7388-4EBD-9429-E8B41CC40BB6}" presName="composite" presStyleCnt="0"/>
      <dgm:spPr/>
    </dgm:pt>
    <dgm:pt modelId="{CEA96F11-5929-4C59-B02F-B6DDFCC901F5}" type="pres">
      <dgm:prSet presAssocID="{3A5F4F14-7388-4EBD-9429-E8B41CC40BB6}" presName="image" presStyleLbl="node0" presStyleIdx="0" presStyleCnt="1" custLinFactNeighborX="56941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</dgm:spPr>
    </dgm:pt>
    <dgm:pt modelId="{5C65A217-4F2E-4B7C-9AF1-EFD9B8EFEBE6}" type="pres">
      <dgm:prSet presAssocID="{3A5F4F14-7388-4EBD-9429-E8B41CC40BB6}" presName="text" presStyleLbl="revTx" presStyleIdx="0" presStyleCnt="4" custScaleX="265687" custScaleY="114635" custLinFactNeighborX="-45142" custLinFactNeighborY="902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223A115-774E-4023-A7C8-3AF99C2C0926}" type="pres">
      <dgm:prSet presAssocID="{3A5F4F14-7388-4EBD-9429-E8B41CC40BB6}" presName="hierChild2" presStyleCnt="0"/>
      <dgm:spPr/>
    </dgm:pt>
    <dgm:pt modelId="{E55FF3D4-8E88-4328-B959-080AAFAB9C4E}" type="pres">
      <dgm:prSet presAssocID="{62392CA4-B811-4FE5-8692-56CD99729450}" presName="Name10" presStyleLbl="parChTrans1D2" presStyleIdx="0" presStyleCnt="3"/>
      <dgm:spPr/>
      <dgm:t>
        <a:bodyPr/>
        <a:lstStyle/>
        <a:p>
          <a:endParaRPr lang="fr-FR"/>
        </a:p>
      </dgm:t>
    </dgm:pt>
    <dgm:pt modelId="{348DCF63-D6C2-4BA1-B136-62CF29FE6D04}" type="pres">
      <dgm:prSet presAssocID="{2074B181-E475-4497-9573-B6EAB6975C3F}" presName="hierRoot2" presStyleCnt="0"/>
      <dgm:spPr/>
    </dgm:pt>
    <dgm:pt modelId="{4CE9758F-7980-4BF8-987A-110ACE87135C}" type="pres">
      <dgm:prSet presAssocID="{2074B181-E475-4497-9573-B6EAB6975C3F}" presName="composite2" presStyleCnt="0"/>
      <dgm:spPr/>
    </dgm:pt>
    <dgm:pt modelId="{C0229D5C-07D7-48B9-96B7-569347457129}" type="pres">
      <dgm:prSet presAssocID="{2074B181-E475-4497-9573-B6EAB6975C3F}" presName="image2" presStyleLbl="node2" presStyleIdx="0" presStyleCnt="3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</dgm:spPr>
      <dgm:t>
        <a:bodyPr/>
        <a:lstStyle/>
        <a:p>
          <a:endParaRPr lang="fr-FR"/>
        </a:p>
      </dgm:t>
    </dgm:pt>
    <dgm:pt modelId="{9366A57F-2F6A-4AD9-B3E7-2830F454DC0C}" type="pres">
      <dgm:prSet presAssocID="{2074B181-E475-4497-9573-B6EAB6975C3F}" presName="text2" presStyleLbl="revTx" presStyleIdx="1" presStyleCnt="4" custScaleX="163220" custScaleY="128522" custLinFactNeighborX="-13028" custLinFactNeighborY="3877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0171735-4459-4162-98DE-EA7C22B5AA4E}" type="pres">
      <dgm:prSet presAssocID="{2074B181-E475-4497-9573-B6EAB6975C3F}" presName="hierChild3" presStyleCnt="0"/>
      <dgm:spPr/>
    </dgm:pt>
    <dgm:pt modelId="{3FE5A21F-E1D2-47D9-959E-54DC87AFE1E2}" type="pres">
      <dgm:prSet presAssocID="{4C3717A3-08AE-48F2-BF07-772F50E02D28}" presName="Name10" presStyleLbl="parChTrans1D2" presStyleIdx="1" presStyleCnt="3"/>
      <dgm:spPr/>
      <dgm:t>
        <a:bodyPr/>
        <a:lstStyle/>
        <a:p>
          <a:endParaRPr lang="fr-FR"/>
        </a:p>
      </dgm:t>
    </dgm:pt>
    <dgm:pt modelId="{BA327B0A-2CF3-4B6D-9DA1-74685AC138DB}" type="pres">
      <dgm:prSet presAssocID="{B5D5117D-A423-4496-AA41-7C604188C0EC}" presName="hierRoot2" presStyleCnt="0"/>
      <dgm:spPr/>
    </dgm:pt>
    <dgm:pt modelId="{E7DE3310-0B3C-473A-8B15-838E26DC0A77}" type="pres">
      <dgm:prSet presAssocID="{B5D5117D-A423-4496-AA41-7C604188C0EC}" presName="composite2" presStyleCnt="0"/>
      <dgm:spPr/>
    </dgm:pt>
    <dgm:pt modelId="{4DA33A19-3990-40E8-B2F5-A6EEDD8785A3}" type="pres">
      <dgm:prSet presAssocID="{B5D5117D-A423-4496-AA41-7C604188C0EC}" presName="image2" presStyleLbl="node2" presStyleIdx="1" presStyleCnt="3" custLinFactNeighborX="28467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</dgm:spPr>
    </dgm:pt>
    <dgm:pt modelId="{65A0E93E-199B-4B25-9DDC-B3677D2A8ADB}" type="pres">
      <dgm:prSet presAssocID="{B5D5117D-A423-4496-AA41-7C604188C0EC}" presName="text2" presStyleLbl="revTx" presStyleIdx="2" presStyleCnt="4" custScaleX="160601" custScaleY="128522" custLinFactNeighborX="-60255" custLinFactNeighborY="418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FF16C63-DA02-4BB4-A3DB-25FC17E123A8}" type="pres">
      <dgm:prSet presAssocID="{B5D5117D-A423-4496-AA41-7C604188C0EC}" presName="hierChild3" presStyleCnt="0"/>
      <dgm:spPr/>
    </dgm:pt>
    <dgm:pt modelId="{537B1858-BFA2-4AED-B11B-C7B3C8106F3A}" type="pres">
      <dgm:prSet presAssocID="{C6643CCD-3931-46B5-AAF8-1E973E2EE55C}" presName="Name10" presStyleLbl="parChTrans1D2" presStyleIdx="2" presStyleCnt="3"/>
      <dgm:spPr/>
      <dgm:t>
        <a:bodyPr/>
        <a:lstStyle/>
        <a:p>
          <a:endParaRPr lang="fr-FR"/>
        </a:p>
      </dgm:t>
    </dgm:pt>
    <dgm:pt modelId="{AB7501A0-7C7B-49E9-859A-509A04544B1E}" type="pres">
      <dgm:prSet presAssocID="{D6ACC546-8AFA-4BCA-9555-DBC2E6C59CEE}" presName="hierRoot2" presStyleCnt="0"/>
      <dgm:spPr/>
    </dgm:pt>
    <dgm:pt modelId="{0CEC9A08-41A5-4642-8600-00B65AC4AF6F}" type="pres">
      <dgm:prSet presAssocID="{D6ACC546-8AFA-4BCA-9555-DBC2E6C59CEE}" presName="composite2" presStyleCnt="0"/>
      <dgm:spPr/>
    </dgm:pt>
    <dgm:pt modelId="{CC426A2E-2CEF-48C6-8DFA-F68CF23B2F77}" type="pres">
      <dgm:prSet presAssocID="{D6ACC546-8AFA-4BCA-9555-DBC2E6C59CEE}" presName="image2" presStyleLbl="node2" presStyleIdx="2" presStyleCnt="3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</dgm:spPr>
    </dgm:pt>
    <dgm:pt modelId="{CD0A2861-2EA6-4700-95D8-01FB9C75FC1E}" type="pres">
      <dgm:prSet presAssocID="{D6ACC546-8AFA-4BCA-9555-DBC2E6C59CEE}" presName="text2" presStyleLbl="revTx" presStyleIdx="3" presStyleCnt="4" custScaleX="160601" custScaleY="128522" custLinFactNeighborX="-81805" custLinFactNeighborY="538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53CC039-7A14-4941-8EDA-AAB0B444B620}" type="pres">
      <dgm:prSet presAssocID="{D6ACC546-8AFA-4BCA-9555-DBC2E6C59CEE}" presName="hierChild3" presStyleCnt="0"/>
      <dgm:spPr/>
    </dgm:pt>
  </dgm:ptLst>
  <dgm:cxnLst>
    <dgm:cxn modelId="{AE57C480-CCCC-462A-B7B4-BA7575A51864}" type="presOf" srcId="{3A5F4F14-7388-4EBD-9429-E8B41CC40BB6}" destId="{5C65A217-4F2E-4B7C-9AF1-EFD9B8EFEBE6}" srcOrd="0" destOrd="0" presId="urn:microsoft.com/office/officeart/2009/layout/CirclePictureHierarchy"/>
    <dgm:cxn modelId="{F1AB4ACA-10BA-4736-922F-264D907D1DCA}" type="presOf" srcId="{C6643CCD-3931-46B5-AAF8-1E973E2EE55C}" destId="{537B1858-BFA2-4AED-B11B-C7B3C8106F3A}" srcOrd="0" destOrd="0" presId="urn:microsoft.com/office/officeart/2009/layout/CirclePictureHierarchy"/>
    <dgm:cxn modelId="{81F6007C-70F4-40FA-9408-F941FF36B932}" srcId="{3A5F4F14-7388-4EBD-9429-E8B41CC40BB6}" destId="{D6ACC546-8AFA-4BCA-9555-DBC2E6C59CEE}" srcOrd="2" destOrd="0" parTransId="{C6643CCD-3931-46B5-AAF8-1E973E2EE55C}" sibTransId="{827C09B1-BA28-4160-8EA9-AF9D086C1DAF}"/>
    <dgm:cxn modelId="{5F3DC81E-EB26-406C-A6AC-A5BFB67955F8}" type="presOf" srcId="{62392CA4-B811-4FE5-8692-56CD99729450}" destId="{E55FF3D4-8E88-4328-B959-080AAFAB9C4E}" srcOrd="0" destOrd="0" presId="urn:microsoft.com/office/officeart/2009/layout/CirclePictureHierarchy"/>
    <dgm:cxn modelId="{58D3873C-DFD2-4196-9528-05C983A31C2C}" type="presOf" srcId="{2074B181-E475-4497-9573-B6EAB6975C3F}" destId="{9366A57F-2F6A-4AD9-B3E7-2830F454DC0C}" srcOrd="0" destOrd="0" presId="urn:microsoft.com/office/officeart/2009/layout/CirclePictureHierarchy"/>
    <dgm:cxn modelId="{581D246E-ABDA-4D54-B8C1-E47934013FE7}" srcId="{3A5F4F14-7388-4EBD-9429-E8B41CC40BB6}" destId="{2074B181-E475-4497-9573-B6EAB6975C3F}" srcOrd="0" destOrd="0" parTransId="{62392CA4-B811-4FE5-8692-56CD99729450}" sibTransId="{229BB153-A312-4C12-B8A5-BEE955180405}"/>
    <dgm:cxn modelId="{47EE5F36-6586-4C3D-A647-4B0C8A2F1DB3}" srcId="{3A5F4F14-7388-4EBD-9429-E8B41CC40BB6}" destId="{B5D5117D-A423-4496-AA41-7C604188C0EC}" srcOrd="1" destOrd="0" parTransId="{4C3717A3-08AE-48F2-BF07-772F50E02D28}" sibTransId="{7B498A00-61C7-4128-8E79-8DBAF75DBEE3}"/>
    <dgm:cxn modelId="{F4DEE908-AFB7-4EA2-9454-891F6FA68DE5}" type="presOf" srcId="{D6ACC546-8AFA-4BCA-9555-DBC2E6C59CEE}" destId="{CD0A2861-2EA6-4700-95D8-01FB9C75FC1E}" srcOrd="0" destOrd="0" presId="urn:microsoft.com/office/officeart/2009/layout/CirclePictureHierarchy"/>
    <dgm:cxn modelId="{34BE9D98-BFAC-46B8-8908-BFB3B51DF65E}" type="presOf" srcId="{B5D5117D-A423-4496-AA41-7C604188C0EC}" destId="{65A0E93E-199B-4B25-9DDC-B3677D2A8ADB}" srcOrd="0" destOrd="0" presId="urn:microsoft.com/office/officeart/2009/layout/CirclePictureHierarchy"/>
    <dgm:cxn modelId="{E9D778AE-6168-45B1-A9A9-678E4B59397B}" type="presOf" srcId="{AFC9CB2C-C243-4A51-A046-83DE341D0952}" destId="{9F33A7FA-80FE-47C9-ACBE-4CCE4D3E828A}" srcOrd="0" destOrd="0" presId="urn:microsoft.com/office/officeart/2009/layout/CirclePictureHierarchy"/>
    <dgm:cxn modelId="{D9015FBC-A283-4671-ABE2-9478731DD8E9}" srcId="{AFC9CB2C-C243-4A51-A046-83DE341D0952}" destId="{3A5F4F14-7388-4EBD-9429-E8B41CC40BB6}" srcOrd="0" destOrd="0" parTransId="{E43F9BF1-5125-41E0-88BE-4C0F7B66C863}" sibTransId="{0FC3772F-BD2B-45D2-9454-71FDB637C43E}"/>
    <dgm:cxn modelId="{C1A63E1A-8262-40A0-A506-A02EC05AA044}" type="presOf" srcId="{4C3717A3-08AE-48F2-BF07-772F50E02D28}" destId="{3FE5A21F-E1D2-47D9-959E-54DC87AFE1E2}" srcOrd="0" destOrd="0" presId="urn:microsoft.com/office/officeart/2009/layout/CirclePictureHierarchy"/>
    <dgm:cxn modelId="{3A269EC8-165A-4192-978E-2D72144948E2}" type="presParOf" srcId="{9F33A7FA-80FE-47C9-ACBE-4CCE4D3E828A}" destId="{9FF362B1-C98F-4766-BB30-B757A80D6AF4}" srcOrd="0" destOrd="0" presId="urn:microsoft.com/office/officeart/2009/layout/CirclePictureHierarchy"/>
    <dgm:cxn modelId="{F8CB7ECF-849C-4E80-B067-ECBA7AECF369}" type="presParOf" srcId="{9FF362B1-C98F-4766-BB30-B757A80D6AF4}" destId="{8416875A-3392-431F-B546-003365819FDF}" srcOrd="0" destOrd="0" presId="urn:microsoft.com/office/officeart/2009/layout/CirclePictureHierarchy"/>
    <dgm:cxn modelId="{F381AC33-E449-4110-AEFD-E72D818EC86F}" type="presParOf" srcId="{8416875A-3392-431F-B546-003365819FDF}" destId="{CEA96F11-5929-4C59-B02F-B6DDFCC901F5}" srcOrd="0" destOrd="0" presId="urn:microsoft.com/office/officeart/2009/layout/CirclePictureHierarchy"/>
    <dgm:cxn modelId="{16436595-BD01-44DA-B872-58751F56F87A}" type="presParOf" srcId="{8416875A-3392-431F-B546-003365819FDF}" destId="{5C65A217-4F2E-4B7C-9AF1-EFD9B8EFEBE6}" srcOrd="1" destOrd="0" presId="urn:microsoft.com/office/officeart/2009/layout/CirclePictureHierarchy"/>
    <dgm:cxn modelId="{4C5205B7-BC4E-4A34-8962-02DD85959FB4}" type="presParOf" srcId="{9FF362B1-C98F-4766-BB30-B757A80D6AF4}" destId="{3223A115-774E-4023-A7C8-3AF99C2C0926}" srcOrd="1" destOrd="0" presId="urn:microsoft.com/office/officeart/2009/layout/CirclePictureHierarchy"/>
    <dgm:cxn modelId="{AF49BEE2-D891-4E9A-8C2D-3D8C0573105A}" type="presParOf" srcId="{3223A115-774E-4023-A7C8-3AF99C2C0926}" destId="{E55FF3D4-8E88-4328-B959-080AAFAB9C4E}" srcOrd="0" destOrd="0" presId="urn:microsoft.com/office/officeart/2009/layout/CirclePictureHierarchy"/>
    <dgm:cxn modelId="{8F3CC2E7-6D94-49CE-A3CE-F833D1DEF09D}" type="presParOf" srcId="{3223A115-774E-4023-A7C8-3AF99C2C0926}" destId="{348DCF63-D6C2-4BA1-B136-62CF29FE6D04}" srcOrd="1" destOrd="0" presId="urn:microsoft.com/office/officeart/2009/layout/CirclePictureHierarchy"/>
    <dgm:cxn modelId="{EDE76129-B026-457D-B0E5-DE9032F84593}" type="presParOf" srcId="{348DCF63-D6C2-4BA1-B136-62CF29FE6D04}" destId="{4CE9758F-7980-4BF8-987A-110ACE87135C}" srcOrd="0" destOrd="0" presId="urn:microsoft.com/office/officeart/2009/layout/CirclePictureHierarchy"/>
    <dgm:cxn modelId="{03A10D47-D7DD-46AA-AEBA-A0426692C028}" type="presParOf" srcId="{4CE9758F-7980-4BF8-987A-110ACE87135C}" destId="{C0229D5C-07D7-48B9-96B7-569347457129}" srcOrd="0" destOrd="0" presId="urn:microsoft.com/office/officeart/2009/layout/CirclePictureHierarchy"/>
    <dgm:cxn modelId="{759A42F2-D134-4FC4-A0E2-FBF01C97FD54}" type="presParOf" srcId="{4CE9758F-7980-4BF8-987A-110ACE87135C}" destId="{9366A57F-2F6A-4AD9-B3E7-2830F454DC0C}" srcOrd="1" destOrd="0" presId="urn:microsoft.com/office/officeart/2009/layout/CirclePictureHierarchy"/>
    <dgm:cxn modelId="{6FC3F4A7-FC5B-441B-B48E-5EEBA1AA37A0}" type="presParOf" srcId="{348DCF63-D6C2-4BA1-B136-62CF29FE6D04}" destId="{50171735-4459-4162-98DE-EA7C22B5AA4E}" srcOrd="1" destOrd="0" presId="urn:microsoft.com/office/officeart/2009/layout/CirclePictureHierarchy"/>
    <dgm:cxn modelId="{561E0F63-20CA-48CD-928D-5BCB664C46E7}" type="presParOf" srcId="{3223A115-774E-4023-A7C8-3AF99C2C0926}" destId="{3FE5A21F-E1D2-47D9-959E-54DC87AFE1E2}" srcOrd="2" destOrd="0" presId="urn:microsoft.com/office/officeart/2009/layout/CirclePictureHierarchy"/>
    <dgm:cxn modelId="{BE6CAA48-7949-4F4E-B607-1B8290CD5C85}" type="presParOf" srcId="{3223A115-774E-4023-A7C8-3AF99C2C0926}" destId="{BA327B0A-2CF3-4B6D-9DA1-74685AC138DB}" srcOrd="3" destOrd="0" presId="urn:microsoft.com/office/officeart/2009/layout/CirclePictureHierarchy"/>
    <dgm:cxn modelId="{05AA5698-5090-4984-B55A-AF5605B3A01B}" type="presParOf" srcId="{BA327B0A-2CF3-4B6D-9DA1-74685AC138DB}" destId="{E7DE3310-0B3C-473A-8B15-838E26DC0A77}" srcOrd="0" destOrd="0" presId="urn:microsoft.com/office/officeart/2009/layout/CirclePictureHierarchy"/>
    <dgm:cxn modelId="{4B216688-53FF-4715-ABA5-C401E51217B1}" type="presParOf" srcId="{E7DE3310-0B3C-473A-8B15-838E26DC0A77}" destId="{4DA33A19-3990-40E8-B2F5-A6EEDD8785A3}" srcOrd="0" destOrd="0" presId="urn:microsoft.com/office/officeart/2009/layout/CirclePictureHierarchy"/>
    <dgm:cxn modelId="{3175ADF8-1B19-4D03-A2BD-6A6A845CC231}" type="presParOf" srcId="{E7DE3310-0B3C-473A-8B15-838E26DC0A77}" destId="{65A0E93E-199B-4B25-9DDC-B3677D2A8ADB}" srcOrd="1" destOrd="0" presId="urn:microsoft.com/office/officeart/2009/layout/CirclePictureHierarchy"/>
    <dgm:cxn modelId="{E75580B4-B891-40D1-812D-961CD8548F75}" type="presParOf" srcId="{BA327B0A-2CF3-4B6D-9DA1-74685AC138DB}" destId="{CFF16C63-DA02-4BB4-A3DB-25FC17E123A8}" srcOrd="1" destOrd="0" presId="urn:microsoft.com/office/officeart/2009/layout/CirclePictureHierarchy"/>
    <dgm:cxn modelId="{A61E7A7E-A4E3-4315-8DFF-E808402F14ED}" type="presParOf" srcId="{3223A115-774E-4023-A7C8-3AF99C2C0926}" destId="{537B1858-BFA2-4AED-B11B-C7B3C8106F3A}" srcOrd="4" destOrd="0" presId="urn:microsoft.com/office/officeart/2009/layout/CirclePictureHierarchy"/>
    <dgm:cxn modelId="{524E3A44-0DAA-40B8-BB8F-87C4CA0BAB61}" type="presParOf" srcId="{3223A115-774E-4023-A7C8-3AF99C2C0926}" destId="{AB7501A0-7C7B-49E9-859A-509A04544B1E}" srcOrd="5" destOrd="0" presId="urn:microsoft.com/office/officeart/2009/layout/CirclePictureHierarchy"/>
    <dgm:cxn modelId="{ADC42499-3FC3-4E57-9854-7358C0436232}" type="presParOf" srcId="{AB7501A0-7C7B-49E9-859A-509A04544B1E}" destId="{0CEC9A08-41A5-4642-8600-00B65AC4AF6F}" srcOrd="0" destOrd="0" presId="urn:microsoft.com/office/officeart/2009/layout/CirclePictureHierarchy"/>
    <dgm:cxn modelId="{ACCEA9EF-2B64-4D7C-B4CD-B15DAF2DEC34}" type="presParOf" srcId="{0CEC9A08-41A5-4642-8600-00B65AC4AF6F}" destId="{CC426A2E-2CEF-48C6-8DFA-F68CF23B2F77}" srcOrd="0" destOrd="0" presId="urn:microsoft.com/office/officeart/2009/layout/CirclePictureHierarchy"/>
    <dgm:cxn modelId="{10612583-8F81-42DF-9DD6-553DEB9A0E6E}" type="presParOf" srcId="{0CEC9A08-41A5-4642-8600-00B65AC4AF6F}" destId="{CD0A2861-2EA6-4700-95D8-01FB9C75FC1E}" srcOrd="1" destOrd="0" presId="urn:microsoft.com/office/officeart/2009/layout/CirclePictureHierarchy"/>
    <dgm:cxn modelId="{433BE59F-7E17-45E2-A48C-BD8C5A4EB3FC}" type="presParOf" srcId="{AB7501A0-7C7B-49E9-859A-509A04544B1E}" destId="{E53CC039-7A14-4941-8EDA-AAB0B444B620}" srcOrd="1" destOrd="0" presId="urn:microsoft.com/office/officeart/2009/layout/CirclePictureHierarchy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CA0D4B-894B-4DE2-ABAD-D9A7316DBACA}" type="doc">
      <dgm:prSet loTypeId="urn:microsoft.com/office/officeart/2005/8/layout/venn1" loCatId="relationship" qsTypeId="urn:microsoft.com/office/officeart/2005/8/quickstyle/simple1#2" qsCatId="simple" csTypeId="urn:microsoft.com/office/officeart/2005/8/colors/accent1_2#3" csCatId="accent1" phldr="1"/>
      <dgm:spPr/>
    </dgm:pt>
    <dgm:pt modelId="{B968B555-DDC5-4DF7-B34C-8BDDF51EB887}">
      <dgm:prSet phldrT="[Texte]" custT="1"/>
      <dgm:spPr/>
      <dgm:t>
        <a:bodyPr/>
        <a:lstStyle/>
        <a:p>
          <a:pPr algn="ctr"/>
          <a:r>
            <a:rPr lang="fr-FR" sz="1600" dirty="0" smtClean="0"/>
            <a:t>Direction Générale</a:t>
          </a:r>
          <a:endParaRPr lang="fr-FR" sz="1200" dirty="0" smtClean="0"/>
        </a:p>
        <a:p>
          <a:pPr algn="l"/>
          <a:r>
            <a:rPr lang="fr-FR" sz="1200" dirty="0" smtClean="0"/>
            <a:t>- Gestion opérationnelle</a:t>
          </a:r>
        </a:p>
        <a:p>
          <a:pPr algn="l"/>
          <a:r>
            <a:rPr lang="fr-FR" sz="1200" dirty="0" smtClean="0"/>
            <a:t>   </a:t>
          </a:r>
          <a:r>
            <a:rPr lang="fr-FR" sz="1200" dirty="0" smtClean="0">
              <a:latin typeface="Arial"/>
              <a:cs typeface="Arial"/>
            </a:rPr>
            <a:t>●</a:t>
          </a:r>
          <a:r>
            <a:rPr lang="fr-FR" sz="1200" dirty="0" smtClean="0"/>
            <a:t>prospections, acquisitions, gestion locative…</a:t>
          </a:r>
        </a:p>
        <a:p>
          <a:pPr algn="l"/>
          <a:r>
            <a:rPr lang="fr-FR" sz="1200" dirty="0" smtClean="0">
              <a:latin typeface="Arial"/>
              <a:cs typeface="Arial"/>
            </a:rPr>
            <a:t>   ● gestion des financements et structurations</a:t>
          </a:r>
        </a:p>
        <a:p>
          <a:pPr algn="l"/>
          <a:r>
            <a:rPr lang="fr-FR" sz="1200" dirty="0" smtClean="0">
              <a:latin typeface="Arial"/>
              <a:cs typeface="Arial"/>
            </a:rPr>
            <a:t>   ● </a:t>
          </a:r>
          <a:r>
            <a:rPr lang="fr-FR" sz="1200" dirty="0" smtClean="0"/>
            <a:t>Recrutement des équipes</a:t>
          </a:r>
        </a:p>
      </dgm:t>
    </dgm:pt>
    <dgm:pt modelId="{C2C9FF9B-1335-47F7-A1E6-93BE1B421256}" type="parTrans" cxnId="{0C05C254-2837-4C74-99C0-BF8715175C96}">
      <dgm:prSet/>
      <dgm:spPr/>
      <dgm:t>
        <a:bodyPr/>
        <a:lstStyle/>
        <a:p>
          <a:endParaRPr lang="fr-FR"/>
        </a:p>
      </dgm:t>
    </dgm:pt>
    <dgm:pt modelId="{8BF94F74-6E5F-48BA-AC2A-279F7155ADE8}" type="sibTrans" cxnId="{0C05C254-2837-4C74-99C0-BF8715175C96}">
      <dgm:prSet/>
      <dgm:spPr/>
      <dgm:t>
        <a:bodyPr/>
        <a:lstStyle/>
        <a:p>
          <a:endParaRPr lang="fr-FR"/>
        </a:p>
      </dgm:t>
    </dgm:pt>
    <dgm:pt modelId="{7D7137C8-5C58-48DB-857A-DBFF8C8C5C87}">
      <dgm:prSet phldrT="[Texte]" custT="1"/>
      <dgm:spPr/>
      <dgm:t>
        <a:bodyPr/>
        <a:lstStyle/>
        <a:p>
          <a:pPr algn="ctr"/>
          <a:r>
            <a:rPr lang="fr-FR" sz="1600" dirty="0" smtClean="0"/>
            <a:t>Conseil d’Administration</a:t>
          </a:r>
          <a:endParaRPr lang="fr-FR" sz="1200" dirty="0" smtClean="0"/>
        </a:p>
        <a:p>
          <a:pPr algn="l"/>
          <a:r>
            <a:rPr lang="fr-FR" sz="1200" dirty="0" smtClean="0"/>
            <a:t>- Gestion des intérêts des actionnaires</a:t>
          </a:r>
          <a:endParaRPr lang="fr-FR" sz="1200" dirty="0"/>
        </a:p>
      </dgm:t>
    </dgm:pt>
    <dgm:pt modelId="{2B575C66-A987-4782-8FC9-D4579059F620}" type="parTrans" cxnId="{EA59976A-C4E9-47B3-94F6-FF4507B329EB}">
      <dgm:prSet/>
      <dgm:spPr/>
      <dgm:t>
        <a:bodyPr/>
        <a:lstStyle/>
        <a:p>
          <a:endParaRPr lang="fr-FR"/>
        </a:p>
      </dgm:t>
    </dgm:pt>
    <dgm:pt modelId="{F6143AC8-DEA9-4CFD-8ADD-6D7008600C46}" type="sibTrans" cxnId="{EA59976A-C4E9-47B3-94F6-FF4507B329EB}">
      <dgm:prSet/>
      <dgm:spPr/>
      <dgm:t>
        <a:bodyPr/>
        <a:lstStyle/>
        <a:p>
          <a:endParaRPr lang="fr-FR"/>
        </a:p>
      </dgm:t>
    </dgm:pt>
    <dgm:pt modelId="{026D9978-54FE-4ECC-9D48-FB308E43B7FA}">
      <dgm:prSet phldrT="[Texte]" custT="1"/>
      <dgm:spPr/>
      <dgm:t>
        <a:bodyPr/>
        <a:lstStyle/>
        <a:p>
          <a:pPr algn="ctr"/>
          <a:r>
            <a:rPr lang="fr-FR" sz="1600" dirty="0" smtClean="0"/>
            <a:t>Comité d’Investissement</a:t>
          </a:r>
        </a:p>
        <a:p>
          <a:pPr algn="ctr"/>
          <a:r>
            <a:rPr lang="fr-FR" sz="1200" dirty="0" smtClean="0"/>
            <a:t>- Contrôle</a:t>
          </a:r>
        </a:p>
      </dgm:t>
    </dgm:pt>
    <dgm:pt modelId="{A8F22AAC-E336-4D3C-BA70-443696BCA12E}" type="parTrans" cxnId="{136FBA9C-E91F-44B0-8628-6E69FBD5CEFF}">
      <dgm:prSet/>
      <dgm:spPr/>
      <dgm:t>
        <a:bodyPr/>
        <a:lstStyle/>
        <a:p>
          <a:endParaRPr lang="fr-FR"/>
        </a:p>
      </dgm:t>
    </dgm:pt>
    <dgm:pt modelId="{1E00DF69-CB1E-4DFB-9379-E4E3068195AB}" type="sibTrans" cxnId="{136FBA9C-E91F-44B0-8628-6E69FBD5CEFF}">
      <dgm:prSet/>
      <dgm:spPr/>
      <dgm:t>
        <a:bodyPr/>
        <a:lstStyle/>
        <a:p>
          <a:endParaRPr lang="fr-FR"/>
        </a:p>
      </dgm:t>
    </dgm:pt>
    <dgm:pt modelId="{7E08F49F-B97A-446A-8E93-E767AECEB00A}" type="pres">
      <dgm:prSet presAssocID="{7BCA0D4B-894B-4DE2-ABAD-D9A7316DBACA}" presName="compositeShape" presStyleCnt="0">
        <dgm:presLayoutVars>
          <dgm:chMax val="7"/>
          <dgm:dir/>
          <dgm:resizeHandles val="exact"/>
        </dgm:presLayoutVars>
      </dgm:prSet>
      <dgm:spPr/>
    </dgm:pt>
    <dgm:pt modelId="{D5595CF9-D228-479E-A6DA-1613D4CDFC90}" type="pres">
      <dgm:prSet presAssocID="{B968B555-DDC5-4DF7-B34C-8BDDF51EB887}" presName="circ1" presStyleLbl="vennNode1" presStyleIdx="0" presStyleCnt="3" custLinFactNeighborY="-4833"/>
      <dgm:spPr/>
      <dgm:t>
        <a:bodyPr/>
        <a:lstStyle/>
        <a:p>
          <a:endParaRPr lang="fr-FR"/>
        </a:p>
      </dgm:t>
    </dgm:pt>
    <dgm:pt modelId="{8DE14DCE-FA7F-44AE-A3A5-299E54669B31}" type="pres">
      <dgm:prSet presAssocID="{B968B555-DDC5-4DF7-B34C-8BDDF51EB88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7E0F268-5EFF-4499-B34E-5FAAB43FCCE7}" type="pres">
      <dgm:prSet presAssocID="{7D7137C8-5C58-48DB-857A-DBFF8C8C5C87}" presName="circ2" presStyleLbl="vennNode1" presStyleIdx="1" presStyleCnt="3" custLinFactNeighborX="3587" custLinFactNeighborY="4833"/>
      <dgm:spPr/>
      <dgm:t>
        <a:bodyPr/>
        <a:lstStyle/>
        <a:p>
          <a:endParaRPr lang="fr-FR"/>
        </a:p>
      </dgm:t>
    </dgm:pt>
    <dgm:pt modelId="{0C4A0032-EB38-490A-A197-6ADBE5D6163A}" type="pres">
      <dgm:prSet presAssocID="{7D7137C8-5C58-48DB-857A-DBFF8C8C5C8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A71D59-71F3-4AD0-B58F-799D74B168F9}" type="pres">
      <dgm:prSet presAssocID="{026D9978-54FE-4ECC-9D48-FB308E43B7FA}" presName="circ3" presStyleLbl="vennNode1" presStyleIdx="2" presStyleCnt="3" custLinFactNeighborX="-3587" custLinFactNeighborY="4833"/>
      <dgm:spPr/>
      <dgm:t>
        <a:bodyPr/>
        <a:lstStyle/>
        <a:p>
          <a:endParaRPr lang="fr-FR"/>
        </a:p>
      </dgm:t>
    </dgm:pt>
    <dgm:pt modelId="{45D7F8AD-F71C-4CE0-AD2E-D581E104DAB5}" type="pres">
      <dgm:prSet presAssocID="{026D9978-54FE-4ECC-9D48-FB308E43B7F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C05C254-2837-4C74-99C0-BF8715175C96}" srcId="{7BCA0D4B-894B-4DE2-ABAD-D9A7316DBACA}" destId="{B968B555-DDC5-4DF7-B34C-8BDDF51EB887}" srcOrd="0" destOrd="0" parTransId="{C2C9FF9B-1335-47F7-A1E6-93BE1B421256}" sibTransId="{8BF94F74-6E5F-48BA-AC2A-279F7155ADE8}"/>
    <dgm:cxn modelId="{61D8888D-7CB6-4AEB-BA42-FF0223451232}" type="presOf" srcId="{026D9978-54FE-4ECC-9D48-FB308E43B7FA}" destId="{7FA71D59-71F3-4AD0-B58F-799D74B168F9}" srcOrd="0" destOrd="0" presId="urn:microsoft.com/office/officeart/2005/8/layout/venn1"/>
    <dgm:cxn modelId="{CF3A138D-F0AC-4C76-BC7A-FB15F1168DF2}" type="presOf" srcId="{7D7137C8-5C58-48DB-857A-DBFF8C8C5C87}" destId="{A7E0F268-5EFF-4499-B34E-5FAAB43FCCE7}" srcOrd="0" destOrd="0" presId="urn:microsoft.com/office/officeart/2005/8/layout/venn1"/>
    <dgm:cxn modelId="{89A16E63-6D31-4D35-BEF2-2E9AFA70BC4C}" type="presOf" srcId="{7BCA0D4B-894B-4DE2-ABAD-D9A7316DBACA}" destId="{7E08F49F-B97A-446A-8E93-E767AECEB00A}" srcOrd="0" destOrd="0" presId="urn:microsoft.com/office/officeart/2005/8/layout/venn1"/>
    <dgm:cxn modelId="{C6E03C57-27FF-4F4E-9F65-E823D60385BD}" type="presOf" srcId="{B968B555-DDC5-4DF7-B34C-8BDDF51EB887}" destId="{D5595CF9-D228-479E-A6DA-1613D4CDFC90}" srcOrd="0" destOrd="0" presId="urn:microsoft.com/office/officeart/2005/8/layout/venn1"/>
    <dgm:cxn modelId="{136FBA9C-E91F-44B0-8628-6E69FBD5CEFF}" srcId="{7BCA0D4B-894B-4DE2-ABAD-D9A7316DBACA}" destId="{026D9978-54FE-4ECC-9D48-FB308E43B7FA}" srcOrd="2" destOrd="0" parTransId="{A8F22AAC-E336-4D3C-BA70-443696BCA12E}" sibTransId="{1E00DF69-CB1E-4DFB-9379-E4E3068195AB}"/>
    <dgm:cxn modelId="{EA59976A-C4E9-47B3-94F6-FF4507B329EB}" srcId="{7BCA0D4B-894B-4DE2-ABAD-D9A7316DBACA}" destId="{7D7137C8-5C58-48DB-857A-DBFF8C8C5C87}" srcOrd="1" destOrd="0" parTransId="{2B575C66-A987-4782-8FC9-D4579059F620}" sibTransId="{F6143AC8-DEA9-4CFD-8ADD-6D7008600C46}"/>
    <dgm:cxn modelId="{2B26E2B8-9107-4EE1-BCD9-D0BF72786DD6}" type="presOf" srcId="{B968B555-DDC5-4DF7-B34C-8BDDF51EB887}" destId="{8DE14DCE-FA7F-44AE-A3A5-299E54669B31}" srcOrd="1" destOrd="0" presId="urn:microsoft.com/office/officeart/2005/8/layout/venn1"/>
    <dgm:cxn modelId="{4074EF78-7DB8-491C-9AFF-903C4ABDEEC7}" type="presOf" srcId="{7D7137C8-5C58-48DB-857A-DBFF8C8C5C87}" destId="{0C4A0032-EB38-490A-A197-6ADBE5D6163A}" srcOrd="1" destOrd="0" presId="urn:microsoft.com/office/officeart/2005/8/layout/venn1"/>
    <dgm:cxn modelId="{AA9CACCC-C012-41F4-B3A9-AEDC5465B26A}" type="presOf" srcId="{026D9978-54FE-4ECC-9D48-FB308E43B7FA}" destId="{45D7F8AD-F71C-4CE0-AD2E-D581E104DAB5}" srcOrd="1" destOrd="0" presId="urn:microsoft.com/office/officeart/2005/8/layout/venn1"/>
    <dgm:cxn modelId="{54D3C516-52AB-42B1-A8D5-741A5339C60A}" type="presParOf" srcId="{7E08F49F-B97A-446A-8E93-E767AECEB00A}" destId="{D5595CF9-D228-479E-A6DA-1613D4CDFC90}" srcOrd="0" destOrd="0" presId="urn:microsoft.com/office/officeart/2005/8/layout/venn1"/>
    <dgm:cxn modelId="{967C63EF-6E7F-4122-B86C-E5192E06E737}" type="presParOf" srcId="{7E08F49F-B97A-446A-8E93-E767AECEB00A}" destId="{8DE14DCE-FA7F-44AE-A3A5-299E54669B31}" srcOrd="1" destOrd="0" presId="urn:microsoft.com/office/officeart/2005/8/layout/venn1"/>
    <dgm:cxn modelId="{3037B324-B583-4D46-80D0-BD8FEE4835BB}" type="presParOf" srcId="{7E08F49F-B97A-446A-8E93-E767AECEB00A}" destId="{A7E0F268-5EFF-4499-B34E-5FAAB43FCCE7}" srcOrd="2" destOrd="0" presId="urn:microsoft.com/office/officeart/2005/8/layout/venn1"/>
    <dgm:cxn modelId="{C2E7A093-AB78-4C8A-BC53-DC0102319B1A}" type="presParOf" srcId="{7E08F49F-B97A-446A-8E93-E767AECEB00A}" destId="{0C4A0032-EB38-490A-A197-6ADBE5D6163A}" srcOrd="3" destOrd="0" presId="urn:microsoft.com/office/officeart/2005/8/layout/venn1"/>
    <dgm:cxn modelId="{18D37D92-6295-449E-898F-FBAFCB4B365E}" type="presParOf" srcId="{7E08F49F-B97A-446A-8E93-E767AECEB00A}" destId="{7FA71D59-71F3-4AD0-B58F-799D74B168F9}" srcOrd="4" destOrd="0" presId="urn:microsoft.com/office/officeart/2005/8/layout/venn1"/>
    <dgm:cxn modelId="{0CE934A0-81A4-4832-B5D4-C58939B75A52}" type="presParOf" srcId="{7E08F49F-B97A-446A-8E93-E767AECEB00A}" destId="{45D7F8AD-F71C-4CE0-AD2E-D581E104DAB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8EB854-4086-48F2-8804-EE06DFD0A399}" type="doc">
      <dgm:prSet loTypeId="urn:microsoft.com/office/officeart/2005/8/layout/hChevron3" loCatId="process" qsTypeId="urn:microsoft.com/office/officeart/2005/8/quickstyle/simple5" qsCatId="simple" csTypeId="urn:microsoft.com/office/officeart/2005/8/colors/accent6_3" csCatId="accent6" phldr="1"/>
      <dgm:spPr/>
      <dgm:t>
        <a:bodyPr/>
        <a:lstStyle/>
        <a:p>
          <a:endParaRPr lang="fr-FR"/>
        </a:p>
      </dgm:t>
    </dgm:pt>
    <dgm:pt modelId="{08BD5C2E-D187-44B4-816C-55D1B3DC8859}">
      <dgm:prSet phldrT="[Texte]" custT="1"/>
      <dgm:spPr>
        <a:gradFill rotWithShape="0">
          <a:gsLst>
            <a:gs pos="0">
              <a:srgbClr val="DDEBCF"/>
            </a:gs>
            <a:gs pos="27000">
              <a:srgbClr val="9CB86E"/>
            </a:gs>
            <a:gs pos="100000">
              <a:srgbClr val="156B13"/>
            </a:gs>
          </a:gsLst>
          <a:lin ang="2700000" scaled="0"/>
        </a:gradFill>
      </dgm:spPr>
      <dgm:t>
        <a:bodyPr/>
        <a:lstStyle/>
        <a:p>
          <a:r>
            <a:rPr lang="fr-FR" sz="1600" dirty="0" smtClean="0"/>
            <a:t>Trimestre 1</a:t>
          </a:r>
          <a:endParaRPr lang="fr-FR" sz="1600" dirty="0"/>
        </a:p>
      </dgm:t>
    </dgm:pt>
    <dgm:pt modelId="{07017208-68D3-4852-8EE6-8994DC5AE6B7}" type="parTrans" cxnId="{7153A3FD-DD63-4CD9-8109-99216F6772A6}">
      <dgm:prSet/>
      <dgm:spPr/>
      <dgm:t>
        <a:bodyPr/>
        <a:lstStyle/>
        <a:p>
          <a:endParaRPr lang="fr-FR"/>
        </a:p>
      </dgm:t>
    </dgm:pt>
    <dgm:pt modelId="{0FE7BD5D-D44F-41F5-BA6C-0279F62EA6A5}" type="sibTrans" cxnId="{7153A3FD-DD63-4CD9-8109-99216F6772A6}">
      <dgm:prSet/>
      <dgm:spPr/>
      <dgm:t>
        <a:bodyPr/>
        <a:lstStyle/>
        <a:p>
          <a:endParaRPr lang="fr-FR"/>
        </a:p>
      </dgm:t>
    </dgm:pt>
    <dgm:pt modelId="{97920F68-9A6B-4E5D-8EA5-E195173DEF96}">
      <dgm:prSet phldrT="[Texte]" custT="1"/>
      <dgm:spPr>
        <a:gradFill rotWithShape="0">
          <a:gsLst>
            <a:gs pos="0">
              <a:srgbClr val="DDEBCF"/>
            </a:gs>
            <a:gs pos="27000">
              <a:srgbClr val="9CB86E"/>
            </a:gs>
            <a:gs pos="100000">
              <a:srgbClr val="156B13"/>
            </a:gs>
          </a:gsLst>
          <a:lin ang="2700000" scaled="0"/>
        </a:gradFill>
      </dgm:spPr>
      <dgm:t>
        <a:bodyPr/>
        <a:lstStyle/>
        <a:p>
          <a:r>
            <a:rPr lang="fr-FR" sz="1600" dirty="0" smtClean="0"/>
            <a:t>Trimestre 2</a:t>
          </a:r>
          <a:endParaRPr lang="fr-FR" sz="1600" dirty="0"/>
        </a:p>
      </dgm:t>
    </dgm:pt>
    <dgm:pt modelId="{DB284F02-DA2D-4115-9E8D-2B23A960495D}" type="parTrans" cxnId="{F8704C9D-3E0A-4ED5-A174-5D86D125974A}">
      <dgm:prSet/>
      <dgm:spPr/>
      <dgm:t>
        <a:bodyPr/>
        <a:lstStyle/>
        <a:p>
          <a:endParaRPr lang="fr-FR"/>
        </a:p>
      </dgm:t>
    </dgm:pt>
    <dgm:pt modelId="{068D8E8F-13D5-4CDA-9175-5F24340AB4C2}" type="sibTrans" cxnId="{F8704C9D-3E0A-4ED5-A174-5D86D125974A}">
      <dgm:prSet/>
      <dgm:spPr/>
      <dgm:t>
        <a:bodyPr/>
        <a:lstStyle/>
        <a:p>
          <a:endParaRPr lang="fr-FR"/>
        </a:p>
      </dgm:t>
    </dgm:pt>
    <dgm:pt modelId="{30604555-EA8C-465C-AEA5-731D65F8A28D}">
      <dgm:prSet phldrT="[Texte]" custT="1"/>
      <dgm:spPr>
        <a:gradFill rotWithShape="0">
          <a:gsLst>
            <a:gs pos="0">
              <a:srgbClr val="DDEBCF"/>
            </a:gs>
            <a:gs pos="27000">
              <a:srgbClr val="9CB86E"/>
            </a:gs>
            <a:gs pos="100000">
              <a:srgbClr val="156B13"/>
            </a:gs>
          </a:gsLst>
          <a:lin ang="2700000" scaled="0"/>
        </a:gradFill>
      </dgm:spPr>
      <dgm:t>
        <a:bodyPr/>
        <a:lstStyle/>
        <a:p>
          <a:r>
            <a:rPr lang="fr-FR" sz="1600" dirty="0" smtClean="0"/>
            <a:t>Trimestre 3</a:t>
          </a:r>
          <a:endParaRPr lang="fr-FR" sz="1600" dirty="0"/>
        </a:p>
      </dgm:t>
    </dgm:pt>
    <dgm:pt modelId="{8AA53308-AAF4-407C-8CA8-3D986AF5FC63}" type="parTrans" cxnId="{6EA5E050-FF6C-4D69-AA0D-BEBE2F61BC5D}">
      <dgm:prSet/>
      <dgm:spPr/>
      <dgm:t>
        <a:bodyPr/>
        <a:lstStyle/>
        <a:p>
          <a:endParaRPr lang="fr-FR"/>
        </a:p>
      </dgm:t>
    </dgm:pt>
    <dgm:pt modelId="{6F114031-C4A5-4DA1-96E4-0D6AB7BE591B}" type="sibTrans" cxnId="{6EA5E050-FF6C-4D69-AA0D-BEBE2F61BC5D}">
      <dgm:prSet/>
      <dgm:spPr/>
      <dgm:t>
        <a:bodyPr/>
        <a:lstStyle/>
        <a:p>
          <a:endParaRPr lang="fr-FR"/>
        </a:p>
      </dgm:t>
    </dgm:pt>
    <dgm:pt modelId="{E35AEA5F-4034-4AF1-B2A6-1F511E82D267}">
      <dgm:prSet phldrT="[Texte]" custT="1"/>
      <dgm:spPr>
        <a:gradFill rotWithShape="0">
          <a:gsLst>
            <a:gs pos="0">
              <a:srgbClr val="DDEBCF"/>
            </a:gs>
            <a:gs pos="27000">
              <a:srgbClr val="9CB86E"/>
            </a:gs>
            <a:gs pos="100000">
              <a:srgbClr val="156B13"/>
            </a:gs>
          </a:gsLst>
          <a:lin ang="2700000" scaled="0"/>
        </a:gradFill>
      </dgm:spPr>
      <dgm:t>
        <a:bodyPr/>
        <a:lstStyle/>
        <a:p>
          <a:r>
            <a:rPr lang="fr-FR" sz="1600" dirty="0" smtClean="0"/>
            <a:t>Trimestre 4</a:t>
          </a:r>
          <a:endParaRPr lang="fr-FR" sz="1600" dirty="0"/>
        </a:p>
      </dgm:t>
    </dgm:pt>
    <dgm:pt modelId="{331F72E8-7CB9-4BBC-8719-2F19B0DC6411}" type="parTrans" cxnId="{55140819-FEBC-4AB3-B07E-AD771BD9F8BC}">
      <dgm:prSet/>
      <dgm:spPr/>
      <dgm:t>
        <a:bodyPr/>
        <a:lstStyle/>
        <a:p>
          <a:endParaRPr lang="fr-FR"/>
        </a:p>
      </dgm:t>
    </dgm:pt>
    <dgm:pt modelId="{47A16F97-D717-4210-A13F-5825A994E8C8}" type="sibTrans" cxnId="{55140819-FEBC-4AB3-B07E-AD771BD9F8BC}">
      <dgm:prSet/>
      <dgm:spPr/>
      <dgm:t>
        <a:bodyPr/>
        <a:lstStyle/>
        <a:p>
          <a:endParaRPr lang="fr-FR"/>
        </a:p>
      </dgm:t>
    </dgm:pt>
    <dgm:pt modelId="{E3F32D6D-07C1-468B-AEB1-A22EC080E7E4}" type="pres">
      <dgm:prSet presAssocID="{488EB854-4086-48F2-8804-EE06DFD0A39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CBCC3DA-20CF-4FC2-A34E-4DFE20257B38}" type="pres">
      <dgm:prSet presAssocID="{08BD5C2E-D187-44B4-816C-55D1B3DC8859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76295C2-352C-44C1-BBC3-3D5A39C5D17B}" type="pres">
      <dgm:prSet presAssocID="{0FE7BD5D-D44F-41F5-BA6C-0279F62EA6A5}" presName="parSpace" presStyleCnt="0"/>
      <dgm:spPr/>
    </dgm:pt>
    <dgm:pt modelId="{A70F08D7-DA96-470E-A13F-156EC56C2999}" type="pres">
      <dgm:prSet presAssocID="{97920F68-9A6B-4E5D-8EA5-E195173DEF96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30B5368-C124-4442-A7D8-D7F779A5E34D}" type="pres">
      <dgm:prSet presAssocID="{068D8E8F-13D5-4CDA-9175-5F24340AB4C2}" presName="parSpace" presStyleCnt="0"/>
      <dgm:spPr/>
    </dgm:pt>
    <dgm:pt modelId="{1874745E-D7E8-4B15-BCB6-804FDBDD57D2}" type="pres">
      <dgm:prSet presAssocID="{30604555-EA8C-465C-AEA5-731D65F8A28D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D311032-3B99-49BD-B22C-819E5508A939}" type="pres">
      <dgm:prSet presAssocID="{6F114031-C4A5-4DA1-96E4-0D6AB7BE591B}" presName="parSpace" presStyleCnt="0"/>
      <dgm:spPr/>
    </dgm:pt>
    <dgm:pt modelId="{FF76734F-0A5F-419B-9053-5EA89529D801}" type="pres">
      <dgm:prSet presAssocID="{E35AEA5F-4034-4AF1-B2A6-1F511E82D267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A1FBC67-5755-429D-84E7-EABF5DCE7650}" type="presOf" srcId="{08BD5C2E-D187-44B4-816C-55D1B3DC8859}" destId="{2CBCC3DA-20CF-4FC2-A34E-4DFE20257B38}" srcOrd="0" destOrd="0" presId="urn:microsoft.com/office/officeart/2005/8/layout/hChevron3"/>
    <dgm:cxn modelId="{7153A3FD-DD63-4CD9-8109-99216F6772A6}" srcId="{488EB854-4086-48F2-8804-EE06DFD0A399}" destId="{08BD5C2E-D187-44B4-816C-55D1B3DC8859}" srcOrd="0" destOrd="0" parTransId="{07017208-68D3-4852-8EE6-8994DC5AE6B7}" sibTransId="{0FE7BD5D-D44F-41F5-BA6C-0279F62EA6A5}"/>
    <dgm:cxn modelId="{6EA5E050-FF6C-4D69-AA0D-BEBE2F61BC5D}" srcId="{488EB854-4086-48F2-8804-EE06DFD0A399}" destId="{30604555-EA8C-465C-AEA5-731D65F8A28D}" srcOrd="2" destOrd="0" parTransId="{8AA53308-AAF4-407C-8CA8-3D986AF5FC63}" sibTransId="{6F114031-C4A5-4DA1-96E4-0D6AB7BE591B}"/>
    <dgm:cxn modelId="{B319EB18-0F6A-45A0-BB85-28E6F92C78C3}" type="presOf" srcId="{488EB854-4086-48F2-8804-EE06DFD0A399}" destId="{E3F32D6D-07C1-468B-AEB1-A22EC080E7E4}" srcOrd="0" destOrd="0" presId="urn:microsoft.com/office/officeart/2005/8/layout/hChevron3"/>
    <dgm:cxn modelId="{F8704C9D-3E0A-4ED5-A174-5D86D125974A}" srcId="{488EB854-4086-48F2-8804-EE06DFD0A399}" destId="{97920F68-9A6B-4E5D-8EA5-E195173DEF96}" srcOrd="1" destOrd="0" parTransId="{DB284F02-DA2D-4115-9E8D-2B23A960495D}" sibTransId="{068D8E8F-13D5-4CDA-9175-5F24340AB4C2}"/>
    <dgm:cxn modelId="{55140819-FEBC-4AB3-B07E-AD771BD9F8BC}" srcId="{488EB854-4086-48F2-8804-EE06DFD0A399}" destId="{E35AEA5F-4034-4AF1-B2A6-1F511E82D267}" srcOrd="3" destOrd="0" parTransId="{331F72E8-7CB9-4BBC-8719-2F19B0DC6411}" sibTransId="{47A16F97-D717-4210-A13F-5825A994E8C8}"/>
    <dgm:cxn modelId="{F86D1B24-FDEA-43B5-9741-270C18B4AE32}" type="presOf" srcId="{97920F68-9A6B-4E5D-8EA5-E195173DEF96}" destId="{A70F08D7-DA96-470E-A13F-156EC56C2999}" srcOrd="0" destOrd="0" presId="urn:microsoft.com/office/officeart/2005/8/layout/hChevron3"/>
    <dgm:cxn modelId="{8464DE58-32D5-49F1-BBE5-B226C6C70972}" type="presOf" srcId="{E35AEA5F-4034-4AF1-B2A6-1F511E82D267}" destId="{FF76734F-0A5F-419B-9053-5EA89529D801}" srcOrd="0" destOrd="0" presId="urn:microsoft.com/office/officeart/2005/8/layout/hChevron3"/>
    <dgm:cxn modelId="{280EFCDD-1ADE-4B47-A9E8-88D7465D0D71}" type="presOf" srcId="{30604555-EA8C-465C-AEA5-731D65F8A28D}" destId="{1874745E-D7E8-4B15-BCB6-804FDBDD57D2}" srcOrd="0" destOrd="0" presId="urn:microsoft.com/office/officeart/2005/8/layout/hChevron3"/>
    <dgm:cxn modelId="{8C6C7DE7-7578-41C5-BAC9-9A7A297E900A}" type="presParOf" srcId="{E3F32D6D-07C1-468B-AEB1-A22EC080E7E4}" destId="{2CBCC3DA-20CF-4FC2-A34E-4DFE20257B38}" srcOrd="0" destOrd="0" presId="urn:microsoft.com/office/officeart/2005/8/layout/hChevron3"/>
    <dgm:cxn modelId="{5E994693-EFE6-48BD-99DA-92D49DDF9416}" type="presParOf" srcId="{E3F32D6D-07C1-468B-AEB1-A22EC080E7E4}" destId="{E76295C2-352C-44C1-BBC3-3D5A39C5D17B}" srcOrd="1" destOrd="0" presId="urn:microsoft.com/office/officeart/2005/8/layout/hChevron3"/>
    <dgm:cxn modelId="{0973909C-0A3B-41FE-A0CE-3CE10A17F084}" type="presParOf" srcId="{E3F32D6D-07C1-468B-AEB1-A22EC080E7E4}" destId="{A70F08D7-DA96-470E-A13F-156EC56C2999}" srcOrd="2" destOrd="0" presId="urn:microsoft.com/office/officeart/2005/8/layout/hChevron3"/>
    <dgm:cxn modelId="{CF02738D-4500-4AB7-82DF-E36120BD5034}" type="presParOf" srcId="{E3F32D6D-07C1-468B-AEB1-A22EC080E7E4}" destId="{D30B5368-C124-4442-A7D8-D7F779A5E34D}" srcOrd="3" destOrd="0" presId="urn:microsoft.com/office/officeart/2005/8/layout/hChevron3"/>
    <dgm:cxn modelId="{3691F751-0037-495B-9E4A-6D7AE95B98A4}" type="presParOf" srcId="{E3F32D6D-07C1-468B-AEB1-A22EC080E7E4}" destId="{1874745E-D7E8-4B15-BCB6-804FDBDD57D2}" srcOrd="4" destOrd="0" presId="urn:microsoft.com/office/officeart/2005/8/layout/hChevron3"/>
    <dgm:cxn modelId="{B41553E4-5C85-4EC9-862C-A108DBAC05D2}" type="presParOf" srcId="{E3F32D6D-07C1-468B-AEB1-A22EC080E7E4}" destId="{7D311032-3B99-49BD-B22C-819E5508A939}" srcOrd="5" destOrd="0" presId="urn:microsoft.com/office/officeart/2005/8/layout/hChevron3"/>
    <dgm:cxn modelId="{C5BE9A0F-F876-45CE-A94F-ABD3A962F4F1}" type="presParOf" srcId="{E3F32D6D-07C1-468B-AEB1-A22EC080E7E4}" destId="{FF76734F-0A5F-419B-9053-5EA89529D801}" srcOrd="6" destOrd="0" presId="urn:microsoft.com/office/officeart/2005/8/layout/hChevron3"/>
  </dgm:cxnLst>
  <dgm:bg>
    <a:noFill/>
  </dgm:bg>
  <dgm:whole/>
  <dgm:extLst>
    <a:ext uri="{C62137D5-CB1D-491B-B009-E17868A290BF}"/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595CF9-D228-479E-A6DA-1613D4CDFC90}">
      <dsp:nvSpPr>
        <dsp:cNvPr id="0" name=""/>
        <dsp:cNvSpPr/>
      </dsp:nvSpPr>
      <dsp:spPr>
        <a:xfrm>
          <a:off x="2184227" y="133423"/>
          <a:ext cx="2760477" cy="27604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Administration financière</a:t>
          </a:r>
          <a:endParaRPr lang="fr-FR" sz="12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- Comptabilité &amp; fiscalité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- Financement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- Analyse financière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- </a:t>
          </a:r>
          <a:r>
            <a:rPr lang="fr-FR" sz="1200" kern="1200" dirty="0" err="1" smtClean="0"/>
            <a:t>Asset</a:t>
          </a:r>
          <a:r>
            <a:rPr lang="fr-FR" sz="1200" kern="1200" dirty="0" smtClean="0"/>
            <a:t> management</a:t>
          </a:r>
          <a:endParaRPr lang="fr-FR" sz="1600" kern="1200" dirty="0"/>
        </a:p>
      </dsp:txBody>
      <dsp:txXfrm>
        <a:off x="2552291" y="616506"/>
        <a:ext cx="2024350" cy="1242214"/>
      </dsp:txXfrm>
    </dsp:sp>
    <dsp:sp modelId="{A7E0F268-5EFF-4499-B34E-5FAAB43FCCE7}">
      <dsp:nvSpPr>
        <dsp:cNvPr id="0" name=""/>
        <dsp:cNvSpPr/>
      </dsp:nvSpPr>
      <dsp:spPr>
        <a:xfrm>
          <a:off x="3180300" y="1858721"/>
          <a:ext cx="2760477" cy="27604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Juridique</a:t>
          </a:r>
          <a:endParaRPr lang="fr-FR" sz="12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- Structurations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- Standardisation contractuelle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- Assurances</a:t>
          </a:r>
          <a:endParaRPr lang="fr-FR" sz="1600" kern="1200" dirty="0"/>
        </a:p>
      </dsp:txBody>
      <dsp:txXfrm>
        <a:off x="4024546" y="2571844"/>
        <a:ext cx="1656286" cy="1518262"/>
      </dsp:txXfrm>
    </dsp:sp>
    <dsp:sp modelId="{7FA71D59-71F3-4AD0-B58F-799D74B168F9}">
      <dsp:nvSpPr>
        <dsp:cNvPr id="0" name=""/>
        <dsp:cNvSpPr/>
      </dsp:nvSpPr>
      <dsp:spPr>
        <a:xfrm>
          <a:off x="1188155" y="1858721"/>
          <a:ext cx="2760477" cy="27604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Gestion commerciale</a:t>
          </a:r>
          <a:endParaRPr lang="fr-FR" sz="12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- Prospection clientèle, foncier, portefeuille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- Animation BU régionales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- Relation clients en parc</a:t>
          </a:r>
          <a:endParaRPr lang="fr-FR" sz="1600" kern="1200" dirty="0"/>
        </a:p>
      </dsp:txBody>
      <dsp:txXfrm>
        <a:off x="1448100" y="2571844"/>
        <a:ext cx="1656286" cy="151826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D03F28-45C1-450E-98DD-2F3B1205F9DA}">
      <dsp:nvSpPr>
        <dsp:cNvPr id="0" name=""/>
        <dsp:cNvSpPr/>
      </dsp:nvSpPr>
      <dsp:spPr>
        <a:xfrm>
          <a:off x="100795" y="4616"/>
          <a:ext cx="8223345" cy="119719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90055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+mn-lt"/>
            </a:rPr>
            <a:t>1- Emplacement géographique</a:t>
          </a:r>
          <a:endParaRPr lang="fr-FR" sz="1400" kern="1200" dirty="0">
            <a:latin typeface="+mn-lt"/>
          </a:endParaRPr>
        </a:p>
      </dsp:txBody>
      <dsp:txXfrm>
        <a:off x="100795" y="4616"/>
        <a:ext cx="8223345" cy="1197195"/>
      </dsp:txXfrm>
    </dsp:sp>
    <dsp:sp modelId="{0DCC2B4A-5144-4FE8-AA79-A0A01CF76C8C}">
      <dsp:nvSpPr>
        <dsp:cNvPr id="0" name=""/>
        <dsp:cNvSpPr/>
      </dsp:nvSpPr>
      <dsp:spPr>
        <a:xfrm>
          <a:off x="100795" y="929780"/>
          <a:ext cx="1895481" cy="2214451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+mn-lt"/>
            </a:rPr>
            <a:t>- Capacité de relocation du site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+mn-lt"/>
            </a:rPr>
            <a:t>- Polyvalence de reconversion du site</a:t>
          </a:r>
          <a:endParaRPr lang="fr-FR" sz="1400" kern="1200" dirty="0">
            <a:latin typeface="+mn-lt"/>
          </a:endParaRPr>
        </a:p>
      </dsp:txBody>
      <dsp:txXfrm>
        <a:off x="100795" y="929780"/>
        <a:ext cx="1895481" cy="2214451"/>
      </dsp:txXfrm>
    </dsp:sp>
    <dsp:sp modelId="{474DA596-AB05-4130-8E67-79B0B6B9E7FD}">
      <dsp:nvSpPr>
        <dsp:cNvPr id="0" name=""/>
        <dsp:cNvSpPr/>
      </dsp:nvSpPr>
      <dsp:spPr>
        <a:xfrm>
          <a:off x="1996276" y="403540"/>
          <a:ext cx="6327864" cy="1197195"/>
        </a:xfrm>
        <a:prstGeom prst="rightArrow">
          <a:avLst>
            <a:gd name="adj1" fmla="val 50000"/>
            <a:gd name="adj2" fmla="val 50000"/>
          </a:avLst>
        </a:prstGeom>
        <a:solidFill>
          <a:srgbClr val="996633">
            <a:alpha val="52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90055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+mn-lt"/>
            </a:rPr>
            <a:t>2- Qualité financière du locataire</a:t>
          </a:r>
          <a:endParaRPr lang="fr-FR" sz="1400" kern="1200" dirty="0">
            <a:latin typeface="+mn-lt"/>
          </a:endParaRPr>
        </a:p>
      </dsp:txBody>
      <dsp:txXfrm>
        <a:off x="1996276" y="403540"/>
        <a:ext cx="6327864" cy="1197195"/>
      </dsp:txXfrm>
    </dsp:sp>
    <dsp:sp modelId="{E1618EA9-3FDD-45E4-B121-0506DC0BCF85}">
      <dsp:nvSpPr>
        <dsp:cNvPr id="0" name=""/>
        <dsp:cNvSpPr/>
      </dsp:nvSpPr>
      <dsp:spPr>
        <a:xfrm>
          <a:off x="1996276" y="1328703"/>
          <a:ext cx="1895481" cy="2158007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+mn-lt"/>
            </a:rPr>
            <a:t>- Capacité d’absorption des loyers par le locataire, sans mettre en péril la pérennité de son activité à LT</a:t>
          </a:r>
          <a:endParaRPr lang="fr-FR" sz="1400" kern="1200" dirty="0">
            <a:latin typeface="+mn-lt"/>
          </a:endParaRPr>
        </a:p>
      </dsp:txBody>
      <dsp:txXfrm>
        <a:off x="1996276" y="1328703"/>
        <a:ext cx="1895481" cy="2158007"/>
      </dsp:txXfrm>
    </dsp:sp>
    <dsp:sp modelId="{36134E55-9918-4FAA-877C-9E6066138E10}">
      <dsp:nvSpPr>
        <dsp:cNvPr id="0" name=""/>
        <dsp:cNvSpPr/>
      </dsp:nvSpPr>
      <dsp:spPr>
        <a:xfrm>
          <a:off x="3891757" y="802464"/>
          <a:ext cx="4432383" cy="119719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lumMod val="50000"/>
            <a:alpha val="46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90055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+mn-lt"/>
            </a:rPr>
            <a:t>3- </a:t>
          </a:r>
          <a:r>
            <a:rPr lang="fr-FR" sz="1400" b="1" kern="1200" dirty="0" smtClean="0">
              <a:latin typeface="+mn-lt"/>
            </a:rPr>
            <a:t>Valeur</a:t>
          </a:r>
          <a:r>
            <a:rPr lang="fr-FR" sz="1400" kern="1200" dirty="0" smtClean="0">
              <a:latin typeface="+mn-lt"/>
            </a:rPr>
            <a:t> actif vs </a:t>
          </a:r>
          <a:r>
            <a:rPr lang="fr-FR" sz="1400" b="1" kern="1200" dirty="0" smtClean="0">
              <a:latin typeface="+mn-lt"/>
            </a:rPr>
            <a:t>Prix</a:t>
          </a:r>
          <a:r>
            <a:rPr lang="fr-FR" sz="1400" kern="1200" dirty="0" smtClean="0">
              <a:latin typeface="+mn-lt"/>
            </a:rPr>
            <a:t> de vente</a:t>
          </a:r>
          <a:endParaRPr lang="fr-FR" sz="1400" kern="1200" dirty="0">
            <a:latin typeface="+mn-lt"/>
          </a:endParaRPr>
        </a:p>
      </dsp:txBody>
      <dsp:txXfrm>
        <a:off x="3891757" y="802464"/>
        <a:ext cx="4432383" cy="1197195"/>
      </dsp:txXfrm>
    </dsp:sp>
    <dsp:sp modelId="{886103DD-DCED-48F7-A9FF-559A7986BAB6}">
      <dsp:nvSpPr>
        <dsp:cNvPr id="0" name=""/>
        <dsp:cNvSpPr/>
      </dsp:nvSpPr>
      <dsp:spPr>
        <a:xfrm>
          <a:off x="3891757" y="1727627"/>
          <a:ext cx="1895481" cy="2172436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+mn-lt"/>
            </a:rPr>
            <a:t>- La valeur de l’actif doit nous apparaitre bien supérieur au PV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+mn-lt"/>
            </a:rPr>
            <a:t>- Rentabilité locative brute immédiate &gt; 8%</a:t>
          </a:r>
          <a:endParaRPr lang="fr-FR" sz="1400" kern="1200" dirty="0">
            <a:latin typeface="+mn-lt"/>
          </a:endParaRPr>
        </a:p>
      </dsp:txBody>
      <dsp:txXfrm>
        <a:off x="3891757" y="1727627"/>
        <a:ext cx="1895481" cy="2172436"/>
      </dsp:txXfrm>
    </dsp:sp>
    <dsp:sp modelId="{88C121D2-E875-4527-8A0F-996CF9869CC5}">
      <dsp:nvSpPr>
        <dsp:cNvPr id="0" name=""/>
        <dsp:cNvSpPr/>
      </dsp:nvSpPr>
      <dsp:spPr>
        <a:xfrm>
          <a:off x="5787238" y="1201387"/>
          <a:ext cx="2536902" cy="1197195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lumMod val="65000"/>
            <a:alpha val="68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90055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+mn-lt"/>
            </a:rPr>
            <a:t>4- Dette/actif</a:t>
          </a:r>
          <a:endParaRPr lang="fr-FR" sz="1400" kern="1200" dirty="0">
            <a:latin typeface="+mn-lt"/>
          </a:endParaRPr>
        </a:p>
      </dsp:txBody>
      <dsp:txXfrm>
        <a:off x="5787238" y="1201387"/>
        <a:ext cx="2536902" cy="1197195"/>
      </dsp:txXfrm>
    </dsp:sp>
    <dsp:sp modelId="{4EF22221-EE62-428A-8B22-1975FF83ADC4}">
      <dsp:nvSpPr>
        <dsp:cNvPr id="0" name=""/>
        <dsp:cNvSpPr/>
      </dsp:nvSpPr>
      <dsp:spPr>
        <a:xfrm>
          <a:off x="5787238" y="2126551"/>
          <a:ext cx="1912750" cy="2197900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+mn-lt"/>
              <a:cs typeface="Arial"/>
            </a:rPr>
            <a:t>► = f (durée du bail, emplacement, type de bien, volatilité)</a:t>
          </a:r>
          <a:endParaRPr lang="fr-FR" sz="1400" kern="1200" dirty="0">
            <a:latin typeface="+mn-lt"/>
          </a:endParaRPr>
        </a:p>
      </dsp:txBody>
      <dsp:txXfrm>
        <a:off x="5787238" y="2126551"/>
        <a:ext cx="1912750" cy="21979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7B1858-BFA2-4AED-B11B-C7B3C8106F3A}">
      <dsp:nvSpPr>
        <dsp:cNvPr id="0" name=""/>
        <dsp:cNvSpPr/>
      </dsp:nvSpPr>
      <dsp:spPr>
        <a:xfrm>
          <a:off x="4279439" y="1628467"/>
          <a:ext cx="3108547" cy="5628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6374"/>
              </a:lnTo>
              <a:lnTo>
                <a:pt x="3108547" y="396374"/>
              </a:lnTo>
              <a:lnTo>
                <a:pt x="3108547" y="562847"/>
              </a:lnTo>
            </a:path>
          </a:pathLst>
        </a:custGeom>
        <a:noFill/>
        <a:ln w="25400" cap="flat" cmpd="sng" algn="ctr">
          <a:solidFill>
            <a:srgbClr val="00660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E5A21F-E1D2-47D9-959E-54DC87AFE1E2}">
      <dsp:nvSpPr>
        <dsp:cNvPr id="0" name=""/>
        <dsp:cNvSpPr/>
      </dsp:nvSpPr>
      <dsp:spPr>
        <a:xfrm>
          <a:off x="4231405" y="1628467"/>
          <a:ext cx="91440" cy="562847"/>
        </a:xfrm>
        <a:custGeom>
          <a:avLst/>
          <a:gdLst/>
          <a:ahLst/>
          <a:cxnLst/>
          <a:rect l="0" t="0" r="0" b="0"/>
          <a:pathLst>
            <a:path>
              <a:moveTo>
                <a:pt x="48034" y="0"/>
              </a:moveTo>
              <a:lnTo>
                <a:pt x="48034" y="396374"/>
              </a:lnTo>
              <a:lnTo>
                <a:pt x="45720" y="396374"/>
              </a:lnTo>
              <a:lnTo>
                <a:pt x="45720" y="562847"/>
              </a:lnTo>
            </a:path>
          </a:pathLst>
        </a:custGeom>
        <a:noFill/>
        <a:ln w="25400" cap="flat" cmpd="sng" algn="ctr">
          <a:solidFill>
            <a:srgbClr val="00660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5FF3D4-8E88-4328-B959-080AAFAB9C4E}">
      <dsp:nvSpPr>
        <dsp:cNvPr id="0" name=""/>
        <dsp:cNvSpPr/>
      </dsp:nvSpPr>
      <dsp:spPr>
        <a:xfrm>
          <a:off x="538747" y="1628467"/>
          <a:ext cx="3740692" cy="562847"/>
        </a:xfrm>
        <a:custGeom>
          <a:avLst/>
          <a:gdLst/>
          <a:ahLst/>
          <a:cxnLst/>
          <a:rect l="0" t="0" r="0" b="0"/>
          <a:pathLst>
            <a:path>
              <a:moveTo>
                <a:pt x="3740692" y="0"/>
              </a:moveTo>
              <a:lnTo>
                <a:pt x="3740692" y="396374"/>
              </a:lnTo>
              <a:lnTo>
                <a:pt x="0" y="396374"/>
              </a:lnTo>
              <a:lnTo>
                <a:pt x="0" y="562847"/>
              </a:lnTo>
            </a:path>
          </a:pathLst>
        </a:custGeom>
        <a:noFill/>
        <a:ln w="25400" cap="flat" cmpd="sng" algn="ctr">
          <a:solidFill>
            <a:srgbClr val="00660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A96F11-5929-4C59-B02F-B6DDFCC901F5}">
      <dsp:nvSpPr>
        <dsp:cNvPr id="0" name=""/>
        <dsp:cNvSpPr/>
      </dsp:nvSpPr>
      <dsp:spPr>
        <a:xfrm>
          <a:off x="3746728" y="563044"/>
          <a:ext cx="1065423" cy="1065423"/>
        </a:xfrm>
        <a:prstGeom prst="ellipse">
          <a:avLst/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65A217-4F2E-4B7C-9AF1-EFD9B8EFEBE6}">
      <dsp:nvSpPr>
        <dsp:cNvPr id="0" name=""/>
        <dsp:cNvSpPr/>
      </dsp:nvSpPr>
      <dsp:spPr>
        <a:xfrm>
          <a:off x="2160108" y="578572"/>
          <a:ext cx="4246035" cy="1221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Direction Générale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- 5/6 personnes (1) (spécialistes &amp; opérationnels)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- Compétences à fortes VA couvertes dans DG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- Coût structure centrale très contenu (salaires, loc. siège, IT)</a:t>
          </a:r>
          <a:endParaRPr lang="fr-FR" sz="1200" kern="1200" dirty="0"/>
        </a:p>
      </dsp:txBody>
      <dsp:txXfrm>
        <a:off x="2160108" y="578572"/>
        <a:ext cx="4246035" cy="1221347"/>
      </dsp:txXfrm>
    </dsp:sp>
    <dsp:sp modelId="{C0229D5C-07D7-48B9-96B7-569347457129}">
      <dsp:nvSpPr>
        <dsp:cNvPr id="0" name=""/>
        <dsp:cNvSpPr/>
      </dsp:nvSpPr>
      <dsp:spPr>
        <a:xfrm>
          <a:off x="6035" y="2191314"/>
          <a:ext cx="1065423" cy="1065423"/>
        </a:xfrm>
        <a:prstGeom prst="ellipse">
          <a:avLst/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66A57F-2F6A-4AD9-B3E7-2830F454DC0C}">
      <dsp:nvSpPr>
        <dsp:cNvPr id="0" name=""/>
        <dsp:cNvSpPr/>
      </dsp:nvSpPr>
      <dsp:spPr>
        <a:xfrm>
          <a:off x="358083" y="2449775"/>
          <a:ext cx="2608475" cy="1369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Région économique 1</a:t>
          </a:r>
          <a:endParaRPr lang="fr-FR" sz="1200" kern="1200" dirty="0" smtClean="0"/>
        </a:p>
        <a:p>
          <a:pPr marL="90488" lvl="0" indent="-90488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- 1 Directeur provenant des </a:t>
          </a:r>
          <a:r>
            <a:rPr lang="fr-FR" sz="1200" b="1" kern="1200" dirty="0" smtClean="0"/>
            <a:t>réseaux bancaires</a:t>
          </a:r>
          <a:r>
            <a:rPr lang="fr-FR" sz="1200" kern="1200" dirty="0" smtClean="0"/>
            <a:t> = parfaite connaissance du tissu économique locale</a:t>
          </a:r>
        </a:p>
        <a:p>
          <a:pPr marL="90488" lvl="0" indent="-90488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- Aucune délégation décisionnelle locale</a:t>
          </a:r>
        </a:p>
        <a:p>
          <a:pPr marL="90488" lvl="0" indent="-90488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- BU logés dans locaux loués à des clients-locataires (charges </a:t>
          </a:r>
          <a:r>
            <a:rPr lang="fr-FR" sz="1200" kern="1200" dirty="0" err="1" smtClean="0"/>
            <a:t>loc</a:t>
          </a:r>
          <a:r>
            <a:rPr lang="fr-FR" sz="1200" kern="1200" dirty="0" smtClean="0"/>
            <a:t>=0)</a:t>
          </a:r>
          <a:endParaRPr lang="fr-FR" sz="1200" kern="1200" dirty="0"/>
        </a:p>
      </dsp:txBody>
      <dsp:txXfrm>
        <a:off x="358083" y="2449775"/>
        <a:ext cx="2608475" cy="1369303"/>
      </dsp:txXfrm>
    </dsp:sp>
    <dsp:sp modelId="{4DA33A19-3990-40E8-B2F5-A6EEDD8785A3}">
      <dsp:nvSpPr>
        <dsp:cNvPr id="0" name=""/>
        <dsp:cNvSpPr/>
      </dsp:nvSpPr>
      <dsp:spPr>
        <a:xfrm>
          <a:off x="3744413" y="2191314"/>
          <a:ext cx="1065423" cy="1065423"/>
        </a:xfrm>
        <a:prstGeom prst="ellipse">
          <a:avLst/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A0E93E-199B-4B25-9DDC-B3677D2A8ADB}">
      <dsp:nvSpPr>
        <dsp:cNvPr id="0" name=""/>
        <dsp:cNvSpPr/>
      </dsp:nvSpPr>
      <dsp:spPr>
        <a:xfrm>
          <a:off x="3059343" y="2081277"/>
          <a:ext cx="2566620" cy="1369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Région économique 2</a:t>
          </a:r>
          <a:endParaRPr lang="fr-FR" sz="1200" kern="1200" dirty="0"/>
        </a:p>
      </dsp:txBody>
      <dsp:txXfrm>
        <a:off x="3059343" y="2081277"/>
        <a:ext cx="2566620" cy="1369303"/>
      </dsp:txXfrm>
    </dsp:sp>
    <dsp:sp modelId="{CC426A2E-2CEF-48C6-8DFA-F68CF23B2F77}">
      <dsp:nvSpPr>
        <dsp:cNvPr id="0" name=""/>
        <dsp:cNvSpPr/>
      </dsp:nvSpPr>
      <dsp:spPr>
        <a:xfrm>
          <a:off x="6855275" y="2191314"/>
          <a:ext cx="1065423" cy="1065423"/>
        </a:xfrm>
        <a:prstGeom prst="ellipse">
          <a:avLst/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0A2861-2EA6-4700-95D8-01FB9C75FC1E}">
      <dsp:nvSpPr>
        <dsp:cNvPr id="0" name=""/>
        <dsp:cNvSpPr/>
      </dsp:nvSpPr>
      <dsp:spPr>
        <a:xfrm>
          <a:off x="6129102" y="2094051"/>
          <a:ext cx="2566620" cy="1369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Région économique 3</a:t>
          </a:r>
          <a:endParaRPr lang="fr-FR" sz="1200" kern="1200" dirty="0"/>
        </a:p>
      </dsp:txBody>
      <dsp:txXfrm>
        <a:off x="6129102" y="2094051"/>
        <a:ext cx="2566620" cy="136930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595CF9-D228-479E-A6DA-1613D4CDFC90}">
      <dsp:nvSpPr>
        <dsp:cNvPr id="0" name=""/>
        <dsp:cNvSpPr/>
      </dsp:nvSpPr>
      <dsp:spPr>
        <a:xfrm>
          <a:off x="1901973" y="8"/>
          <a:ext cx="2676773" cy="267677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Direction Générale</a:t>
          </a:r>
          <a:endParaRPr lang="fr-FR" sz="12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- Gestion opérationnelle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   </a:t>
          </a:r>
          <a:r>
            <a:rPr lang="fr-FR" sz="1200" kern="1200" dirty="0" smtClean="0">
              <a:latin typeface="Arial"/>
              <a:cs typeface="Arial"/>
            </a:rPr>
            <a:t>●</a:t>
          </a:r>
          <a:r>
            <a:rPr lang="fr-FR" sz="1200" kern="1200" dirty="0" smtClean="0"/>
            <a:t>prospections, acquisitions, gestion locative…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latin typeface="Arial"/>
              <a:cs typeface="Arial"/>
            </a:rPr>
            <a:t>   ● gestion des financements et structurations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latin typeface="Arial"/>
              <a:cs typeface="Arial"/>
            </a:rPr>
            <a:t>   ● </a:t>
          </a:r>
          <a:r>
            <a:rPr lang="fr-FR" sz="1200" kern="1200" dirty="0" smtClean="0"/>
            <a:t>Recrutement des équipes</a:t>
          </a:r>
        </a:p>
      </dsp:txBody>
      <dsp:txXfrm>
        <a:off x="2258876" y="468444"/>
        <a:ext cx="1962967" cy="1204548"/>
      </dsp:txXfrm>
    </dsp:sp>
    <dsp:sp modelId="{A7E0F268-5EFF-4499-B34E-5FAAB43FCCE7}">
      <dsp:nvSpPr>
        <dsp:cNvPr id="0" name=""/>
        <dsp:cNvSpPr/>
      </dsp:nvSpPr>
      <dsp:spPr>
        <a:xfrm>
          <a:off x="2963858" y="1931729"/>
          <a:ext cx="2676773" cy="267677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Conseil d’Administration</a:t>
          </a:r>
          <a:endParaRPr lang="fr-FR" sz="12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- Gestion des intérêts des actionnaires</a:t>
          </a:r>
          <a:endParaRPr lang="fr-FR" sz="1200" kern="1200" dirty="0"/>
        </a:p>
      </dsp:txBody>
      <dsp:txXfrm>
        <a:off x="3782504" y="2623229"/>
        <a:ext cx="1606064" cy="1472225"/>
      </dsp:txXfrm>
    </dsp:sp>
    <dsp:sp modelId="{7FA71D59-71F3-4AD0-B58F-799D74B168F9}">
      <dsp:nvSpPr>
        <dsp:cNvPr id="0" name=""/>
        <dsp:cNvSpPr/>
      </dsp:nvSpPr>
      <dsp:spPr>
        <a:xfrm>
          <a:off x="840088" y="1931729"/>
          <a:ext cx="2676773" cy="267677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Comité d’Investissement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- Contrôle</a:t>
          </a:r>
        </a:p>
      </dsp:txBody>
      <dsp:txXfrm>
        <a:off x="1092150" y="2623229"/>
        <a:ext cx="1606064" cy="147222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BCC3DA-20CF-4FC2-A34E-4DFE20257B38}">
      <dsp:nvSpPr>
        <dsp:cNvPr id="0" name=""/>
        <dsp:cNvSpPr/>
      </dsp:nvSpPr>
      <dsp:spPr>
        <a:xfrm>
          <a:off x="2594" y="0"/>
          <a:ext cx="2603468" cy="576064"/>
        </a:xfrm>
        <a:prstGeom prst="homePlate">
          <a:avLst/>
        </a:prstGeom>
        <a:gradFill rotWithShape="0">
          <a:gsLst>
            <a:gs pos="0">
              <a:srgbClr val="DDEBCF"/>
            </a:gs>
            <a:gs pos="27000">
              <a:srgbClr val="9CB86E"/>
            </a:gs>
            <a:gs pos="100000">
              <a:srgbClr val="156B13"/>
            </a:gs>
          </a:gsLst>
          <a:lin ang="27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Trimestre 1</a:t>
          </a:r>
          <a:endParaRPr lang="fr-FR" sz="1600" kern="1200" dirty="0"/>
        </a:p>
      </dsp:txBody>
      <dsp:txXfrm>
        <a:off x="2594" y="0"/>
        <a:ext cx="2603468" cy="576064"/>
      </dsp:txXfrm>
    </dsp:sp>
    <dsp:sp modelId="{A70F08D7-DA96-470E-A13F-156EC56C2999}">
      <dsp:nvSpPr>
        <dsp:cNvPr id="0" name=""/>
        <dsp:cNvSpPr/>
      </dsp:nvSpPr>
      <dsp:spPr>
        <a:xfrm>
          <a:off x="2085369" y="0"/>
          <a:ext cx="2603468" cy="576064"/>
        </a:xfrm>
        <a:prstGeom prst="chevron">
          <a:avLst/>
        </a:prstGeom>
        <a:gradFill rotWithShape="0">
          <a:gsLst>
            <a:gs pos="0">
              <a:srgbClr val="DDEBCF"/>
            </a:gs>
            <a:gs pos="27000">
              <a:srgbClr val="9CB86E"/>
            </a:gs>
            <a:gs pos="100000">
              <a:srgbClr val="156B13"/>
            </a:gs>
          </a:gsLst>
          <a:lin ang="27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Trimestre 2</a:t>
          </a:r>
          <a:endParaRPr lang="fr-FR" sz="1600" kern="1200" dirty="0"/>
        </a:p>
      </dsp:txBody>
      <dsp:txXfrm>
        <a:off x="2085369" y="0"/>
        <a:ext cx="2603468" cy="576064"/>
      </dsp:txXfrm>
    </dsp:sp>
    <dsp:sp modelId="{1874745E-D7E8-4B15-BCB6-804FDBDD57D2}">
      <dsp:nvSpPr>
        <dsp:cNvPr id="0" name=""/>
        <dsp:cNvSpPr/>
      </dsp:nvSpPr>
      <dsp:spPr>
        <a:xfrm>
          <a:off x="4168145" y="0"/>
          <a:ext cx="2603468" cy="576064"/>
        </a:xfrm>
        <a:prstGeom prst="chevron">
          <a:avLst/>
        </a:prstGeom>
        <a:gradFill rotWithShape="0">
          <a:gsLst>
            <a:gs pos="0">
              <a:srgbClr val="DDEBCF"/>
            </a:gs>
            <a:gs pos="27000">
              <a:srgbClr val="9CB86E"/>
            </a:gs>
            <a:gs pos="100000">
              <a:srgbClr val="156B13"/>
            </a:gs>
          </a:gsLst>
          <a:lin ang="27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Trimestre 3</a:t>
          </a:r>
          <a:endParaRPr lang="fr-FR" sz="1600" kern="1200" dirty="0"/>
        </a:p>
      </dsp:txBody>
      <dsp:txXfrm>
        <a:off x="4168145" y="0"/>
        <a:ext cx="2603468" cy="576064"/>
      </dsp:txXfrm>
    </dsp:sp>
    <dsp:sp modelId="{FF76734F-0A5F-419B-9053-5EA89529D801}">
      <dsp:nvSpPr>
        <dsp:cNvPr id="0" name=""/>
        <dsp:cNvSpPr/>
      </dsp:nvSpPr>
      <dsp:spPr>
        <a:xfrm>
          <a:off x="6250920" y="0"/>
          <a:ext cx="2603468" cy="576064"/>
        </a:xfrm>
        <a:prstGeom prst="chevron">
          <a:avLst/>
        </a:prstGeom>
        <a:gradFill rotWithShape="0">
          <a:gsLst>
            <a:gs pos="0">
              <a:srgbClr val="DDEBCF"/>
            </a:gs>
            <a:gs pos="27000">
              <a:srgbClr val="9CB86E"/>
            </a:gs>
            <a:gs pos="100000">
              <a:srgbClr val="156B13"/>
            </a:gs>
          </a:gsLst>
          <a:lin ang="27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Trimestre 4</a:t>
          </a:r>
          <a:endParaRPr lang="fr-FR" sz="1600" kern="1200" dirty="0"/>
        </a:p>
      </dsp:txBody>
      <dsp:txXfrm>
        <a:off x="6250920" y="0"/>
        <a:ext cx="2603468" cy="5760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Arial" pitchFamily="34" charset="0"/>
              </a:defRPr>
            </a:lvl1pPr>
          </a:lstStyle>
          <a:p>
            <a:pPr>
              <a:defRPr/>
            </a:pPr>
            <a:fld id="{D90B76AC-0BEA-4DEF-856C-AE6696085FFA}" type="datetimeFigureOut">
              <a:rPr lang="fr-FR"/>
              <a:pPr>
                <a:defRPr/>
              </a:pPr>
              <a:t>18/10/2010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Arial" pitchFamily="34" charset="0"/>
              </a:defRPr>
            </a:lvl1pPr>
          </a:lstStyle>
          <a:p>
            <a:pPr>
              <a:defRPr/>
            </a:pPr>
            <a:fld id="{9D978EC7-E616-48A2-BAEE-8C0CE7D2A6F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3891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4BAACF-38A4-4513-A8B1-3BF7FEDFAFF1}" type="slidenum">
              <a:rPr lang="fr-FR">
                <a:cs typeface="Arial" charset="0"/>
              </a:rPr>
              <a:pPr/>
              <a:t>24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4608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893AE7-CA3B-4DED-8390-EE8163CD95FC}" type="slidenum">
              <a:rPr lang="fr-FR">
                <a:cs typeface="Arial" charset="0"/>
              </a:rPr>
              <a:pPr/>
              <a:t>30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4988" y="1763713"/>
            <a:ext cx="9623425" cy="4991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4988" y="1763713"/>
            <a:ext cx="9623425" cy="4991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4988" y="1763713"/>
            <a:ext cx="4735512" cy="4991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22900" y="1763713"/>
            <a:ext cx="4735513" cy="4991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09750" y="0"/>
            <a:ext cx="7073900" cy="66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0" y="6718300"/>
            <a:ext cx="10693400" cy="84296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Arial" pitchFamily="34" charset="0"/>
            </a:endParaRPr>
          </a:p>
        </p:txBody>
      </p:sp>
      <p:pic>
        <p:nvPicPr>
          <p:cNvPr id="1028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70888" y="6877050"/>
            <a:ext cx="2022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293688" y="6877050"/>
            <a:ext cx="841375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04306" tIns="52153" rIns="104306" bIns="52153">
            <a:spAutoFit/>
          </a:bodyPr>
          <a:lstStyle>
            <a:lvl1pPr defTabSz="10429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22288" defTabSz="10429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42988" defTabSz="10429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65275" defTabSz="10429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85975" defTabSz="10429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43175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00375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57575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14775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fr-FR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GFP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34" charset="0"/>
        </a:defRPr>
      </a:lvl2pPr>
      <a:lvl3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34" charset="0"/>
        </a:defRPr>
      </a:lvl3pPr>
      <a:lvl4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34" charset="0"/>
        </a:defRPr>
      </a:lvl4pPr>
      <a:lvl5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34" charset="0"/>
        </a:defRPr>
      </a:lvl5pPr>
      <a:lvl6pPr marL="4572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34" charset="0"/>
        </a:defRPr>
      </a:lvl6pPr>
      <a:lvl7pPr marL="9144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34" charset="0"/>
        </a:defRPr>
      </a:lvl7pPr>
      <a:lvl8pPr marL="13716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34" charset="0"/>
        </a:defRPr>
      </a:lvl8pPr>
      <a:lvl9pPr marL="18288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34" charset="0"/>
        </a:defRPr>
      </a:lvl9pPr>
    </p:titleStyle>
    <p:bodyStyle>
      <a:lvl1pPr marL="390525" indent="-390525" algn="l" defTabSz="1042988" rtl="0" eaLnBrk="0" fontAlgn="base" hangingPunct="0">
        <a:spcBef>
          <a:spcPct val="20000"/>
        </a:spcBef>
        <a:spcAft>
          <a:spcPct val="0"/>
        </a:spcAft>
        <a:buChar char="•"/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847725" indent="-325438" algn="l" defTabSz="1042988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303338" indent="-26035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825625" indent="-260350" algn="l" defTabSz="1042988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4pPr>
      <a:lvl5pPr marL="2346325" indent="-260350" algn="l" defTabSz="104298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5pPr>
      <a:lvl6pPr marL="28035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6pPr>
      <a:lvl7pPr marL="32607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7pPr>
      <a:lvl8pPr marL="37179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8pPr>
      <a:lvl9pPr marL="41751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0" y="2747963"/>
            <a:ext cx="3411538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 Box 6"/>
          <p:cNvSpPr txBox="1">
            <a:spLocks noChangeArrowheads="1"/>
          </p:cNvSpPr>
          <p:nvPr/>
        </p:nvSpPr>
        <p:spPr bwMode="auto">
          <a:xfrm>
            <a:off x="1485900" y="4567238"/>
            <a:ext cx="77485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algn="ctr" defTabSz="1042988">
              <a:spcBef>
                <a:spcPct val="50000"/>
              </a:spcBef>
            </a:pPr>
            <a:r>
              <a:rPr lang="fr-FR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SOCIETE D’INVESTISSEMENT PARTENAIRE DES PME-PMI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2"/>
          <p:cNvSpPr txBox="1">
            <a:spLocks noChangeArrowheads="1"/>
          </p:cNvSpPr>
          <p:nvPr/>
        </p:nvSpPr>
        <p:spPr bwMode="auto">
          <a:xfrm>
            <a:off x="966788" y="396875"/>
            <a:ext cx="89884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marL="390525" indent="-390525" defTabSz="1042988">
              <a:spcBef>
                <a:spcPct val="50000"/>
              </a:spcBef>
              <a:buFont typeface="Wingdings" pitchFamily="2" charset="2"/>
              <a:buNone/>
            </a:pPr>
            <a:r>
              <a:rPr lang="fr-FR" sz="1600">
                <a:latin typeface="Arial" charset="0"/>
                <a:ea typeface="FZYaoTi"/>
                <a:cs typeface="FZYaoTi"/>
              </a:rPr>
              <a:t>Corbas EcoParc</a:t>
            </a:r>
          </a:p>
        </p:txBody>
      </p:sp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D5B1"/>
              </a:clrFrom>
              <a:clrTo>
                <a:srgbClr val="FED5B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31250" y="396875"/>
            <a:ext cx="1612900" cy="15986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5922963" y="2052638"/>
            <a:ext cx="208756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42988">
              <a:spcBef>
                <a:spcPct val="50000"/>
              </a:spcBef>
            </a:pPr>
            <a:endParaRPr lang="fr-FR"/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1025525" y="1031875"/>
            <a:ext cx="5940425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defTabSz="1042988">
              <a:spcBef>
                <a:spcPct val="50000"/>
              </a:spcBef>
              <a:buFont typeface="Wingdings" pitchFamily="2" charset="2"/>
              <a:buNone/>
            </a:pPr>
            <a:r>
              <a:rPr lang="fr-FR" sz="1600">
                <a:latin typeface="Arial" charset="0"/>
                <a:ea typeface="FZYaoTi"/>
                <a:cs typeface="FZYaoTi"/>
              </a:rPr>
              <a:t>- Projet totalement monté et géré par Capstone</a:t>
            </a:r>
          </a:p>
          <a:p>
            <a:pPr defTabSz="1042988">
              <a:spcBef>
                <a:spcPct val="50000"/>
              </a:spcBef>
              <a:buFont typeface="Wingdings" pitchFamily="2" charset="2"/>
              <a:buNone/>
            </a:pPr>
            <a:endParaRPr lang="fr-FR" sz="1600">
              <a:latin typeface="Arial" charset="0"/>
              <a:ea typeface="FZYaoTi"/>
              <a:cs typeface="FZYaoTi"/>
            </a:endParaRPr>
          </a:p>
          <a:p>
            <a:pPr defTabSz="1042988">
              <a:spcBef>
                <a:spcPct val="50000"/>
              </a:spcBef>
              <a:buFont typeface="Wingdings" pitchFamily="2" charset="2"/>
              <a:buNone/>
            </a:pPr>
            <a:r>
              <a:rPr lang="fr-FR" sz="1600">
                <a:latin typeface="Arial" charset="0"/>
                <a:ea typeface="FZYaoTi"/>
                <a:cs typeface="FZYaoTi"/>
              </a:rPr>
              <a:t>- Variantes de plans d’aménagement réalisés par Capstone</a:t>
            </a:r>
          </a:p>
          <a:p>
            <a:pPr defTabSz="1042988">
              <a:spcBef>
                <a:spcPct val="50000"/>
              </a:spcBef>
              <a:buFont typeface="Wingdings" pitchFamily="2" charset="2"/>
              <a:buNone/>
            </a:pPr>
            <a:endParaRPr lang="fr-FR" sz="1600">
              <a:latin typeface="Arial" charset="0"/>
              <a:ea typeface="FZYaoTi"/>
              <a:cs typeface="FZYaoTi"/>
            </a:endParaRPr>
          </a:p>
          <a:p>
            <a:pPr defTabSz="1042988">
              <a:spcBef>
                <a:spcPct val="50000"/>
              </a:spcBef>
              <a:buFontTx/>
              <a:buChar char="-"/>
            </a:pPr>
            <a:r>
              <a:rPr lang="fr-FR" sz="1600">
                <a:latin typeface="Arial" charset="0"/>
                <a:ea typeface="FZYaoTi"/>
                <a:cs typeface="FZYaoTi"/>
              </a:rPr>
              <a:t> Loyer annuel HT HC projeté : 1.1 M€</a:t>
            </a:r>
          </a:p>
          <a:p>
            <a:pPr defTabSz="1042988">
              <a:spcBef>
                <a:spcPct val="50000"/>
              </a:spcBef>
            </a:pPr>
            <a:endParaRPr lang="fr-FR" sz="1600">
              <a:latin typeface="Arial" charset="0"/>
              <a:ea typeface="FZYaoTi"/>
              <a:cs typeface="FZYaoTi"/>
            </a:endParaRPr>
          </a:p>
          <a:p>
            <a:pPr defTabSz="1042988">
              <a:spcBef>
                <a:spcPct val="50000"/>
              </a:spcBef>
              <a:buFontTx/>
              <a:buChar char="-"/>
            </a:pPr>
            <a:r>
              <a:rPr lang="fr-FR" sz="1600">
                <a:latin typeface="Arial" charset="0"/>
                <a:ea typeface="FZYaoTi"/>
                <a:cs typeface="FZYaoTi"/>
              </a:rPr>
              <a:t> Rentabilité locative brute projetée : </a:t>
            </a:r>
          </a:p>
          <a:p>
            <a:pPr defTabSz="1042988">
              <a:spcBef>
                <a:spcPct val="50000"/>
              </a:spcBef>
            </a:pPr>
            <a:r>
              <a:rPr lang="fr-FR" sz="1600">
                <a:latin typeface="Arial" charset="0"/>
                <a:ea typeface="FZYaoTi"/>
                <a:cs typeface="FZYaoTi"/>
              </a:rPr>
              <a:t>	9.18% &lt; projet &lt; 9.60%</a:t>
            </a:r>
          </a:p>
          <a:p>
            <a:pPr defTabSz="1042988">
              <a:spcBef>
                <a:spcPct val="50000"/>
              </a:spcBef>
            </a:pPr>
            <a:endParaRPr lang="fr-FR" sz="1600">
              <a:latin typeface="Arial" charset="0"/>
              <a:ea typeface="FZYaoTi"/>
              <a:cs typeface="FZYaoTi"/>
            </a:endParaRPr>
          </a:p>
          <a:p>
            <a:pPr defTabSz="1042988">
              <a:buFontTx/>
              <a:buChar char="-"/>
            </a:pPr>
            <a:r>
              <a:rPr lang="fr-FR" sz="1600">
                <a:latin typeface="Arial" charset="0"/>
                <a:ea typeface="FZYaoTi"/>
                <a:cs typeface="FZYaoTi"/>
              </a:rPr>
              <a:t> Marge brute : 14.70% &lt; projet &lt; 26.80%</a:t>
            </a:r>
          </a:p>
          <a:p>
            <a:pPr defTabSz="1042988">
              <a:buFontTx/>
              <a:buChar char="-"/>
            </a:pPr>
            <a:endParaRPr lang="fr-FR" sz="1600">
              <a:latin typeface="Arial" charset="0"/>
              <a:ea typeface="FZYaoTi"/>
              <a:cs typeface="FZYaoTi"/>
            </a:endParaRPr>
          </a:p>
          <a:p>
            <a:pPr defTabSz="1042988">
              <a:buFontTx/>
              <a:buChar char="-"/>
            </a:pPr>
            <a:r>
              <a:rPr lang="fr-FR" sz="1600">
                <a:latin typeface="Arial" charset="0"/>
                <a:ea typeface="FZYaoTi"/>
                <a:cs typeface="FZYaoTi"/>
              </a:rPr>
              <a:t> Tri / 3 ans : 70% (si sortie en 2011)</a:t>
            </a:r>
          </a:p>
        </p:txBody>
      </p:sp>
      <p:pic>
        <p:nvPicPr>
          <p:cNvPr id="23557" name="Picture 7" descr="Imag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8550" y="5202238"/>
            <a:ext cx="3384550" cy="1458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3558" name="Picture 8"/>
          <p:cNvSpPr>
            <a:spLocks noChangeAspect="1" noChangeArrowheads="1"/>
          </p:cNvSpPr>
          <p:nvPr/>
        </p:nvSpPr>
        <p:spPr bwMode="auto">
          <a:xfrm>
            <a:off x="5994400" y="3221038"/>
            <a:ext cx="4506913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3559" name="Text Box 4"/>
          <p:cNvSpPr txBox="1">
            <a:spLocks noChangeArrowheads="1"/>
          </p:cNvSpPr>
          <p:nvPr/>
        </p:nvSpPr>
        <p:spPr bwMode="auto">
          <a:xfrm rot="-5400000">
            <a:off x="-495300" y="5878513"/>
            <a:ext cx="13144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fr-FR" sz="20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E</a:t>
            </a:r>
            <a:r>
              <a:rPr lang="fr-FR" sz="14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xpertises</a:t>
            </a:r>
            <a:endParaRPr lang="fr-FR" sz="1400" i="1">
              <a:solidFill>
                <a:srgbClr val="000066"/>
              </a:solidFill>
              <a:latin typeface="Times"/>
              <a:ea typeface="FZYaoTi"/>
              <a:cs typeface="FZYaoT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4"/>
          <p:cNvSpPr txBox="1">
            <a:spLocks noChangeArrowheads="1"/>
          </p:cNvSpPr>
          <p:nvPr/>
        </p:nvSpPr>
        <p:spPr bwMode="auto">
          <a:xfrm>
            <a:off x="966788" y="396875"/>
            <a:ext cx="898842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marL="390525" indent="-390525" defTabSz="1042988">
              <a:spcBef>
                <a:spcPct val="50000"/>
              </a:spcBef>
              <a:buFont typeface="Wingdings" pitchFamily="2" charset="2"/>
              <a:buNone/>
            </a:pPr>
            <a:r>
              <a:rPr lang="fr-FR" sz="1600">
                <a:latin typeface="Arial" charset="0"/>
                <a:ea typeface="FZYaoTi"/>
                <a:cs typeface="FZYaoTi"/>
              </a:rPr>
              <a:t>Equipe dirigeante &amp; organisation </a:t>
            </a:r>
            <a:r>
              <a:rPr lang="fr-FR" sz="1200">
                <a:latin typeface="Arial" charset="0"/>
                <a:ea typeface="FZYaoTi"/>
                <a:cs typeface="FZYaoTi"/>
              </a:rPr>
              <a:t>(4 personnes – identités confidentielles à ce stade)</a:t>
            </a:r>
          </a:p>
        </p:txBody>
      </p:sp>
      <p:graphicFrame>
        <p:nvGraphicFramePr>
          <p:cNvPr id="2" name="Diagramme 1"/>
          <p:cNvGraphicFramePr/>
          <p:nvPr/>
        </p:nvGraphicFramePr>
        <p:xfrm>
          <a:off x="1782233" y="1260257"/>
          <a:ext cx="7128933" cy="4752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4410075" y="3657600"/>
            <a:ext cx="187325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6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Direction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90488" y="5580063"/>
            <a:ext cx="365918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algn="r" defTabSz="1042988">
              <a:spcBef>
                <a:spcPct val="50000"/>
              </a:spcBef>
            </a:pPr>
            <a:r>
              <a:rPr lang="fr-FR" sz="1200">
                <a:latin typeface="Arial" charset="0"/>
                <a:ea typeface="FZYaoTi"/>
                <a:cs typeface="FZYaoTi"/>
              </a:rPr>
              <a:t>Directeur général adjoint, 50 ans</a:t>
            </a:r>
          </a:p>
          <a:p>
            <a:pPr algn="r" defTabSz="1042988">
              <a:spcBef>
                <a:spcPct val="50000"/>
              </a:spcBef>
            </a:pPr>
            <a:r>
              <a:rPr lang="fr-FR" sz="1200">
                <a:latin typeface="Arial" charset="0"/>
                <a:ea typeface="FZYaoTi"/>
                <a:cs typeface="FZYaoTi"/>
              </a:rPr>
              <a:t>Actuellement dir. immo d’un grand groupe indust.</a:t>
            </a:r>
          </a:p>
        </p:txBody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882650" y="1331913"/>
            <a:ext cx="352742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algn="r" defTabSz="1042988">
              <a:spcBef>
                <a:spcPct val="50000"/>
              </a:spcBef>
            </a:pPr>
            <a:r>
              <a:rPr lang="fr-FR" sz="1200">
                <a:latin typeface="Arial" charset="0"/>
                <a:ea typeface="FZYaoTi"/>
                <a:cs typeface="FZYaoTi"/>
              </a:rPr>
              <a:t>Directeur financier &amp; fiscal, 35 ans</a:t>
            </a:r>
          </a:p>
          <a:p>
            <a:pPr algn="r" defTabSz="1042988">
              <a:spcBef>
                <a:spcPct val="50000"/>
              </a:spcBef>
            </a:pPr>
            <a:r>
              <a:rPr lang="fr-FR" sz="1200">
                <a:latin typeface="Arial" charset="0"/>
                <a:ea typeface="FZYaoTi"/>
                <a:cs typeface="FZYaoTi"/>
              </a:rPr>
              <a:t>Actuellement dir. financier d’un holding financier</a:t>
            </a:r>
          </a:p>
        </p:txBody>
      </p:sp>
      <p:sp>
        <p:nvSpPr>
          <p:cNvPr id="24582" name="Text Box 4"/>
          <p:cNvSpPr txBox="1">
            <a:spLocks noChangeArrowheads="1"/>
          </p:cNvSpPr>
          <p:nvPr/>
        </p:nvSpPr>
        <p:spPr bwMode="auto">
          <a:xfrm>
            <a:off x="6354763" y="1116013"/>
            <a:ext cx="424815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marL="390525" indent="-390525" defTabSz="1042988">
              <a:spcBef>
                <a:spcPct val="50000"/>
              </a:spcBef>
            </a:pPr>
            <a:r>
              <a:rPr lang="fr-FR" sz="1200">
                <a:latin typeface="Arial" charset="0"/>
                <a:ea typeface="FZYaoTi"/>
                <a:cs typeface="FZYaoTi"/>
              </a:rPr>
              <a:t>Martin Prechner, 60 ans (anglais) (rejoint Capstone jan. 11)</a:t>
            </a:r>
          </a:p>
          <a:p>
            <a:pPr marL="390525" indent="-390525" defTabSz="1042988">
              <a:spcBef>
                <a:spcPct val="50000"/>
              </a:spcBef>
            </a:pPr>
            <a:r>
              <a:rPr lang="fr-FR" sz="1200">
                <a:latin typeface="Arial" charset="0"/>
                <a:ea typeface="FZYaoTi"/>
                <a:cs typeface="FZYaoTi"/>
              </a:rPr>
              <a:t>Directeur comptabilité &amp; asset mgt</a:t>
            </a:r>
          </a:p>
          <a:p>
            <a:pPr marL="390525" indent="-390525" defTabSz="1042988">
              <a:spcBef>
                <a:spcPct val="50000"/>
              </a:spcBef>
            </a:pPr>
            <a:r>
              <a:rPr lang="fr-FR" sz="1200">
                <a:latin typeface="Arial" charset="0"/>
                <a:ea typeface="FZYaoTi"/>
                <a:cs typeface="FZYaoTi"/>
              </a:rPr>
              <a:t>Dir. financier export/contrôle gestion, filiale immo Wal*Mart</a:t>
            </a:r>
          </a:p>
        </p:txBody>
      </p:sp>
      <p:sp>
        <p:nvSpPr>
          <p:cNvPr id="24583" name="Text Box 4"/>
          <p:cNvSpPr txBox="1">
            <a:spLocks noChangeArrowheads="1"/>
          </p:cNvSpPr>
          <p:nvPr/>
        </p:nvSpPr>
        <p:spPr bwMode="auto">
          <a:xfrm>
            <a:off x="7075488" y="5518150"/>
            <a:ext cx="352742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marL="390525" indent="-390525" defTabSz="1042988">
              <a:spcBef>
                <a:spcPct val="50000"/>
              </a:spcBef>
            </a:pPr>
            <a:r>
              <a:rPr lang="fr-FR" sz="1200">
                <a:latin typeface="Arial" charset="0"/>
                <a:ea typeface="FZYaoTi"/>
                <a:cs typeface="FZYaoTi"/>
              </a:rPr>
              <a:t>Directeur juridique, 35 ans</a:t>
            </a:r>
          </a:p>
          <a:p>
            <a:pPr marL="390525" indent="-390525" defTabSz="1042988">
              <a:spcBef>
                <a:spcPct val="50000"/>
              </a:spcBef>
            </a:pPr>
            <a:r>
              <a:rPr lang="fr-FR" sz="1200">
                <a:latin typeface="Arial" charset="0"/>
                <a:ea typeface="FZYaoTi"/>
                <a:cs typeface="FZYaoTi"/>
              </a:rPr>
              <a:t>Actuellement dir. juridique d’un holding industriel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2555875"/>
            <a:ext cx="3043238" cy="167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1200" b="1" dirty="0" smtClean="0">
                <a:latin typeface="Arial" pitchFamily="34" charset="0"/>
                <a:ea typeface="FZYaoTi"/>
                <a:cs typeface="FZYaoTi"/>
              </a:rPr>
              <a:t>Equilibres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 :</a:t>
            </a:r>
          </a:p>
          <a:p>
            <a:pPr marL="171450" indent="-17145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Cumul des compétences maitresses</a:t>
            </a:r>
          </a:p>
          <a:p>
            <a:pPr marL="171450" indent="-17145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Variété des formations et expériences</a:t>
            </a:r>
          </a:p>
          <a:p>
            <a:pPr marL="171450" indent="-17145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Mixité des âges</a:t>
            </a:r>
          </a:p>
          <a:p>
            <a:pPr marL="171450" indent="-17145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Equipe </a:t>
            </a:r>
            <a:r>
              <a:rPr lang="fr-FR" sz="1200" dirty="0" err="1" smtClean="0">
                <a:latin typeface="Arial" pitchFamily="34" charset="0"/>
                <a:ea typeface="FZYaoTi"/>
                <a:cs typeface="FZYaoTi"/>
              </a:rPr>
              <a:t>multi-cultures</a:t>
            </a:r>
            <a:endParaRPr lang="fr-FR" sz="1200" dirty="0" smtClean="0">
              <a:latin typeface="Arial" pitchFamily="34" charset="0"/>
              <a:ea typeface="FZYaoTi"/>
              <a:cs typeface="FZYaoTi"/>
            </a:endParaRPr>
          </a:p>
          <a:p>
            <a:pPr marL="171450" indent="-17145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Complémentarité des tempéraments</a:t>
            </a:r>
            <a:endParaRPr lang="fr-FR" sz="12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24585" name="Text Box 4"/>
          <p:cNvSpPr txBox="1">
            <a:spLocks noChangeArrowheads="1"/>
          </p:cNvSpPr>
          <p:nvPr/>
        </p:nvSpPr>
        <p:spPr bwMode="auto">
          <a:xfrm rot="-5400000">
            <a:off x="-495300" y="5878513"/>
            <a:ext cx="13144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fr-FR" sz="20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E</a:t>
            </a:r>
            <a:r>
              <a:rPr lang="fr-FR" sz="14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xpertises</a:t>
            </a:r>
            <a:endParaRPr lang="fr-FR" sz="1400" i="1">
              <a:solidFill>
                <a:srgbClr val="000066"/>
              </a:solidFill>
              <a:latin typeface="Times"/>
              <a:ea typeface="FZYaoTi"/>
              <a:cs typeface="FZYaoT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4"/>
          <p:cNvSpPr txBox="1">
            <a:spLocks noChangeArrowheads="1"/>
          </p:cNvSpPr>
          <p:nvPr/>
        </p:nvSpPr>
        <p:spPr bwMode="auto">
          <a:xfrm>
            <a:off x="954088" y="396875"/>
            <a:ext cx="6913562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fr-FR" sz="27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M</a:t>
            </a:r>
            <a:r>
              <a:rPr lang="fr-FR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archés financiers &amp; Positionnement de Capstone</a:t>
            </a:r>
          </a:p>
        </p:txBody>
      </p:sp>
      <p:sp>
        <p:nvSpPr>
          <p:cNvPr id="25602" name="Text Box 4"/>
          <p:cNvSpPr txBox="1">
            <a:spLocks noChangeArrowheads="1"/>
          </p:cNvSpPr>
          <p:nvPr/>
        </p:nvSpPr>
        <p:spPr bwMode="auto">
          <a:xfrm rot="-5400000">
            <a:off x="-2053431" y="4250531"/>
            <a:ext cx="45354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fr-FR" sz="20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M</a:t>
            </a:r>
            <a:r>
              <a:rPr lang="fr-FR" sz="14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archés financiers &amp; positionnement de Capstone</a:t>
            </a: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882650" y="1116013"/>
            <a:ext cx="89884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marL="390525" indent="-390525" algn="ctr" defTabSz="1042988">
              <a:spcBef>
                <a:spcPct val="50000"/>
              </a:spcBef>
              <a:buFont typeface="Wingdings" pitchFamily="2" charset="2"/>
              <a:buNone/>
            </a:pPr>
            <a:r>
              <a:rPr lang="fr-FR" sz="1600">
                <a:latin typeface="Arial" charset="0"/>
                <a:ea typeface="FZYaoTi"/>
                <a:cs typeface="FZYaoTi"/>
              </a:rPr>
              <a:t>Comparaison entre placements – source IEIF</a:t>
            </a:r>
          </a:p>
          <a:p>
            <a:pPr marL="390525" indent="-390525" algn="ctr" defTabSz="1042988">
              <a:spcBef>
                <a:spcPct val="50000"/>
              </a:spcBef>
              <a:buFont typeface="Wingdings" pitchFamily="2" charset="2"/>
              <a:buNone/>
            </a:pPr>
            <a:r>
              <a:rPr lang="fr-FR" sz="1600">
                <a:latin typeface="Arial" charset="0"/>
                <a:ea typeface="FZYaoTi"/>
                <a:cs typeface="FZYaoTi"/>
              </a:rPr>
              <a:t>Selon les TRI décroissants</a:t>
            </a:r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63713"/>
            <a:ext cx="10675938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098550" y="5580063"/>
            <a:ext cx="95948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marL="381000" indent="-3810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defRPr/>
            </a:pPr>
            <a:r>
              <a:rPr lang="fr-FR" sz="1400" dirty="0" err="1" smtClean="0">
                <a:latin typeface="Arial" pitchFamily="34" charset="0"/>
                <a:cs typeface="Arial" pitchFamily="34" charset="0"/>
              </a:rPr>
              <a:t>Rq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: Structure des revenus des </a:t>
            </a:r>
            <a:r>
              <a:rPr lang="fr-FR" sz="1400" dirty="0">
                <a:latin typeface="Arial" pitchFamily="34" charset="0"/>
                <a:cs typeface="Arial" pitchFamily="34" charset="0"/>
              </a:rPr>
              <a:t>foncières 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cotées : Récurrents </a:t>
            </a:r>
            <a:r>
              <a:rPr lang="fr-FR" sz="1400" dirty="0">
                <a:latin typeface="Arial" pitchFamily="34" charset="0"/>
                <a:cs typeface="Arial" pitchFamily="34" charset="0"/>
              </a:rPr>
              <a:t>(loyers) +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400" dirty="0">
                <a:latin typeface="Arial" pitchFamily="34" charset="0"/>
                <a:cs typeface="Arial" pitchFamily="34" charset="0"/>
              </a:rPr>
              <a:t>exceptionnels (arbitrages d’immeubles). </a:t>
            </a:r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pPr marL="357188" indent="0" eaLnBrk="1" hangingPunct="1">
              <a:spcBef>
                <a:spcPct val="20000"/>
              </a:spcBef>
              <a:defRPr/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► Détention 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moyenne : 4 à 6 ans</a:t>
            </a:r>
          </a:p>
          <a:p>
            <a:pPr marL="357188" indent="0" eaLnBrk="1" hangingPunct="1">
              <a:spcBef>
                <a:spcPct val="20000"/>
              </a:spcBef>
              <a:defRPr/>
            </a:pPr>
            <a:r>
              <a:rPr lang="fr-FR" sz="1400" dirty="0" smtClean="0">
                <a:latin typeface="Arial" pitchFamily="34" charset="0"/>
                <a:cs typeface="Arial" pitchFamily="34" charset="0"/>
              </a:rPr>
              <a:t>► Rentabilité locative </a:t>
            </a:r>
            <a:r>
              <a:rPr lang="fr-FR" sz="1400" dirty="0">
                <a:latin typeface="Arial" pitchFamily="34" charset="0"/>
                <a:cs typeface="Arial" pitchFamily="34" charset="0"/>
              </a:rPr>
              <a:t>brute 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5 à 7% 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(revenus récurrents) </a:t>
            </a:r>
            <a:endParaRPr lang="fr-FR" sz="1400" b="1" dirty="0" smtClean="0">
              <a:latin typeface="Arial" pitchFamily="34" charset="0"/>
              <a:cs typeface="Arial" pitchFamily="34" charset="0"/>
            </a:endParaRPr>
          </a:p>
          <a:p>
            <a:pPr marL="357188" indent="0" eaLnBrk="1" hangingPunct="1">
              <a:spcBef>
                <a:spcPct val="20000"/>
              </a:spcBef>
              <a:defRPr/>
            </a:pPr>
            <a:r>
              <a:rPr lang="fr-FR" sz="1400" dirty="0" smtClean="0">
                <a:latin typeface="Arial" pitchFamily="34" charset="0"/>
                <a:cs typeface="Arial" pitchFamily="34" charset="0"/>
              </a:rPr>
              <a:t>► La rentabilité globale constatée </a:t>
            </a:r>
            <a:r>
              <a:rPr lang="fr-FR" sz="1400" dirty="0">
                <a:latin typeface="Arial" pitchFamily="34" charset="0"/>
                <a:cs typeface="Arial" pitchFamily="34" charset="0"/>
              </a:rPr>
              <a:t>=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 13% </a:t>
            </a:r>
            <a:r>
              <a:rPr lang="fr-FR" sz="1400" dirty="0" smtClean="0">
                <a:latin typeface="Arial"/>
                <a:cs typeface="Arial"/>
              </a:rPr>
              <a:t>► récurrent +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400" dirty="0">
                <a:latin typeface="Arial" pitchFamily="34" charset="0"/>
                <a:cs typeface="Arial" pitchFamily="34" charset="0"/>
              </a:rPr>
              <a:t>levier 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1400" dirty="0" err="1" smtClean="0">
                <a:latin typeface="Arial" pitchFamily="34" charset="0"/>
                <a:cs typeface="Arial" pitchFamily="34" charset="0"/>
              </a:rPr>
              <a:t>moy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 20/80) + arbitrages (sujet à cycles = volatilité)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4"/>
          <p:cNvSpPr txBox="1">
            <a:spLocks noChangeArrowheads="1"/>
          </p:cNvSpPr>
          <p:nvPr/>
        </p:nvSpPr>
        <p:spPr bwMode="auto">
          <a:xfrm>
            <a:off x="966788" y="477838"/>
            <a:ext cx="89884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marL="390525" indent="-390525" defTabSz="1042988">
              <a:spcBef>
                <a:spcPct val="50000"/>
              </a:spcBef>
              <a:buFont typeface="Wingdings" pitchFamily="2" charset="2"/>
              <a:buNone/>
            </a:pPr>
            <a:r>
              <a:rPr lang="fr-FR" sz="1600">
                <a:latin typeface="Arial" charset="0"/>
                <a:ea typeface="FZYaoTi"/>
                <a:cs typeface="FZYaoTi"/>
              </a:rPr>
              <a:t>Indices des prix, coupons réinvestis</a:t>
            </a:r>
          </a:p>
        </p:txBody>
      </p:sp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0350" y="755650"/>
            <a:ext cx="744855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966788" y="4294188"/>
            <a:ext cx="89884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marL="390525" indent="-390525" defTabSz="1042988">
              <a:spcBef>
                <a:spcPct val="50000"/>
              </a:spcBef>
              <a:buFont typeface="Wingdings" pitchFamily="2" charset="2"/>
              <a:buNone/>
            </a:pPr>
            <a:r>
              <a:rPr lang="fr-FR" sz="1600">
                <a:latin typeface="Arial" charset="0"/>
                <a:ea typeface="FZYaoTi"/>
                <a:cs typeface="FZYaoTi"/>
              </a:rPr>
              <a:t>Rendements/Risques</a:t>
            </a:r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4088" y="4675188"/>
            <a:ext cx="8929687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 Box 4"/>
          <p:cNvSpPr txBox="1">
            <a:spLocks noChangeArrowheads="1"/>
          </p:cNvSpPr>
          <p:nvPr/>
        </p:nvSpPr>
        <p:spPr bwMode="auto">
          <a:xfrm rot="-5400000">
            <a:off x="-2053431" y="4250531"/>
            <a:ext cx="45354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fr-FR" sz="20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M</a:t>
            </a:r>
            <a:r>
              <a:rPr lang="fr-FR" sz="14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archés financiers &amp; positionnement de Capstone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8150" y="1044575"/>
            <a:ext cx="7454900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 Box 6"/>
          <p:cNvSpPr txBox="1">
            <a:spLocks noChangeArrowheads="1"/>
          </p:cNvSpPr>
          <p:nvPr/>
        </p:nvSpPr>
        <p:spPr bwMode="auto">
          <a:xfrm>
            <a:off x="4481513" y="2717800"/>
            <a:ext cx="1081087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 b="1">
                <a:solidFill>
                  <a:srgbClr val="C00000"/>
                </a:solidFill>
                <a:latin typeface="Arial" charset="0"/>
              </a:rPr>
              <a:t>Capstone</a:t>
            </a:r>
          </a:p>
          <a:p>
            <a:pPr algn="ctr">
              <a:spcBef>
                <a:spcPct val="50000"/>
              </a:spcBef>
            </a:pPr>
            <a:r>
              <a:rPr lang="fr-FR" sz="1400" b="1">
                <a:solidFill>
                  <a:srgbClr val="C00000"/>
                </a:solidFill>
                <a:latin typeface="Arial" charset="0"/>
              </a:rPr>
              <a:t>10/10</a:t>
            </a:r>
          </a:p>
        </p:txBody>
      </p:sp>
      <p:sp>
        <p:nvSpPr>
          <p:cNvPr id="27651" name="Ellipse 4"/>
          <p:cNvSpPr>
            <a:spLocks noChangeArrowheads="1"/>
          </p:cNvSpPr>
          <p:nvPr/>
        </p:nvSpPr>
        <p:spPr bwMode="auto">
          <a:xfrm>
            <a:off x="4246563" y="2671763"/>
            <a:ext cx="1439862" cy="647700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1042988"/>
            <a:endParaRPr lang="fr-FR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966788" y="477838"/>
            <a:ext cx="89884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marL="390525" indent="-390525" defTabSz="1042988">
              <a:spcBef>
                <a:spcPct val="50000"/>
              </a:spcBef>
              <a:buFont typeface="Wingdings" pitchFamily="2" charset="2"/>
              <a:buNone/>
            </a:pPr>
            <a:r>
              <a:rPr lang="fr-FR" sz="1600">
                <a:latin typeface="Arial" charset="0"/>
                <a:ea typeface="FZYaoTi"/>
                <a:cs typeface="FZYaoTi"/>
              </a:rPr>
              <a:t>Positionnement cible de Capstone</a:t>
            </a:r>
          </a:p>
        </p:txBody>
      </p:sp>
      <p:sp>
        <p:nvSpPr>
          <p:cNvPr id="4" name="Accolade ouvrante 3"/>
          <p:cNvSpPr/>
          <p:nvPr/>
        </p:nvSpPr>
        <p:spPr bwMode="auto">
          <a:xfrm>
            <a:off x="4699000" y="2989263"/>
            <a:ext cx="179388" cy="796925"/>
          </a:xfrm>
          <a:prstGeom prst="leftBrac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defTabSz="1042988">
              <a:defRPr/>
            </a:pPr>
            <a:endParaRPr lang="fr-FR" b="1" dirty="0">
              <a:latin typeface="Century" pitchFamily="18" charset="0"/>
            </a:endParaRPr>
          </a:p>
        </p:txBody>
      </p:sp>
      <p:cxnSp>
        <p:nvCxnSpPr>
          <p:cNvPr id="6" name="Connecteur droit avec flèche 5"/>
          <p:cNvCxnSpPr>
            <a:stCxn id="4" idx="1"/>
            <a:endCxn id="8" idx="3"/>
          </p:cNvCxnSpPr>
          <p:nvPr/>
        </p:nvCxnSpPr>
        <p:spPr bwMode="auto">
          <a:xfrm flipH="1">
            <a:off x="1962150" y="3387725"/>
            <a:ext cx="2736850" cy="17463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377825" y="3175000"/>
            <a:ext cx="15843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Création Alpha / Ss jacent IE de 3%</a:t>
            </a:r>
          </a:p>
        </p:txBody>
      </p:sp>
      <p:sp>
        <p:nvSpPr>
          <p:cNvPr id="27656" name="Text Box 97"/>
          <p:cNvSpPr txBox="1">
            <a:spLocks noChangeArrowheads="1"/>
          </p:cNvSpPr>
          <p:nvPr/>
        </p:nvSpPr>
        <p:spPr bwMode="auto">
          <a:xfrm>
            <a:off x="4697413" y="4572000"/>
            <a:ext cx="10810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/>
              <a:t>Immo. résidentiel</a:t>
            </a:r>
          </a:p>
        </p:txBody>
      </p:sp>
      <p:sp>
        <p:nvSpPr>
          <p:cNvPr id="27657" name="Line 99"/>
          <p:cNvSpPr>
            <a:spLocks noChangeShapeType="1"/>
          </p:cNvSpPr>
          <p:nvPr/>
        </p:nvSpPr>
        <p:spPr bwMode="auto">
          <a:xfrm flipV="1">
            <a:off x="3365500" y="2376488"/>
            <a:ext cx="5040313" cy="252095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7658" name="Text Box 94"/>
          <p:cNvSpPr txBox="1">
            <a:spLocks noChangeArrowheads="1"/>
          </p:cNvSpPr>
          <p:nvPr/>
        </p:nvSpPr>
        <p:spPr bwMode="auto">
          <a:xfrm>
            <a:off x="6570663" y="2124075"/>
            <a:ext cx="14589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/>
              <a:t>Foncières cotées</a:t>
            </a:r>
          </a:p>
        </p:txBody>
      </p:sp>
      <p:sp>
        <p:nvSpPr>
          <p:cNvPr id="27659" name="Text Box 95"/>
          <p:cNvSpPr txBox="1">
            <a:spLocks noChangeArrowheads="1"/>
          </p:cNvSpPr>
          <p:nvPr/>
        </p:nvSpPr>
        <p:spPr bwMode="auto">
          <a:xfrm>
            <a:off x="3402013" y="4284663"/>
            <a:ext cx="10810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/>
              <a:t>Obligations</a:t>
            </a:r>
          </a:p>
        </p:txBody>
      </p:sp>
      <p:sp>
        <p:nvSpPr>
          <p:cNvPr id="27660" name="Text Box 96"/>
          <p:cNvSpPr txBox="1">
            <a:spLocks noChangeArrowheads="1"/>
          </p:cNvSpPr>
          <p:nvPr/>
        </p:nvSpPr>
        <p:spPr bwMode="auto">
          <a:xfrm>
            <a:off x="4902200" y="3786188"/>
            <a:ext cx="15128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/>
              <a:t>Immo. Entreprises</a:t>
            </a:r>
          </a:p>
        </p:txBody>
      </p:sp>
      <p:sp>
        <p:nvSpPr>
          <p:cNvPr id="27661" name="Text Box 93"/>
          <p:cNvSpPr txBox="1">
            <a:spLocks noChangeArrowheads="1"/>
          </p:cNvSpPr>
          <p:nvPr/>
        </p:nvSpPr>
        <p:spPr bwMode="auto">
          <a:xfrm>
            <a:off x="7505700" y="2641600"/>
            <a:ext cx="10810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/>
              <a:t>SBF 250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859206" y="2826938"/>
            <a:ext cx="216024" cy="3385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1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♦</a:t>
            </a:r>
          </a:p>
        </p:txBody>
      </p:sp>
      <p:cxnSp>
        <p:nvCxnSpPr>
          <p:cNvPr id="22" name="Connecteur droit avec flèche 21"/>
          <p:cNvCxnSpPr/>
          <p:nvPr/>
        </p:nvCxnSpPr>
        <p:spPr bwMode="auto">
          <a:xfrm flipH="1">
            <a:off x="4916488" y="6229350"/>
            <a:ext cx="3022600" cy="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 bwMode="auto">
          <a:xfrm flipV="1">
            <a:off x="7939088" y="2439988"/>
            <a:ext cx="0" cy="4005262"/>
          </a:xfrm>
          <a:prstGeom prst="straightConnector1">
            <a:avLst/>
          </a:prstGeom>
          <a:ln w="15875">
            <a:solidFill>
              <a:srgbClr val="C00000"/>
            </a:solidFill>
            <a:prstDash val="lgDashDotDot"/>
            <a:headEnd type="none" w="med" len="med"/>
            <a:tailEnd type="none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5346700" y="6234113"/>
            <a:ext cx="2171700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dirty="0">
                <a:latin typeface="+mn-lt"/>
                <a:cs typeface="Arial" pitchFamily="34" charset="0"/>
              </a:rPr>
              <a:t>Réduction volatilité de 16%</a:t>
            </a:r>
          </a:p>
        </p:txBody>
      </p:sp>
      <p:sp>
        <p:nvSpPr>
          <p:cNvPr id="27666" name="Text Box 4"/>
          <p:cNvSpPr txBox="1">
            <a:spLocks noChangeArrowheads="1"/>
          </p:cNvSpPr>
          <p:nvPr/>
        </p:nvSpPr>
        <p:spPr bwMode="auto">
          <a:xfrm rot="-5400000">
            <a:off x="-2053431" y="4250531"/>
            <a:ext cx="45354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fr-FR" sz="20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M</a:t>
            </a:r>
            <a:r>
              <a:rPr lang="fr-FR" sz="14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archés financiers &amp; positionnement de Capstone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5"/>
          <p:cNvSpPr txBox="1">
            <a:spLocks noChangeArrowheads="1"/>
          </p:cNvSpPr>
          <p:nvPr/>
        </p:nvSpPr>
        <p:spPr bwMode="auto">
          <a:xfrm>
            <a:off x="3043238" y="2905125"/>
            <a:ext cx="45466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algn="ctr" defTabSz="1042988">
              <a:spcBef>
                <a:spcPct val="50000"/>
              </a:spcBef>
            </a:pPr>
            <a:r>
              <a:rPr lang="fr-FR" sz="27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P</a:t>
            </a:r>
            <a:r>
              <a:rPr lang="fr-FR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LAN STRATEGIQUE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966788" y="971550"/>
            <a:ext cx="9564687" cy="576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04306" tIns="52153" rIns="104306" bIns="52153">
            <a:spAutoFit/>
          </a:bodyPr>
          <a:lstStyle>
            <a:lvl1pPr marL="304800" indent="-3048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Concept :	► </a:t>
            </a:r>
            <a:r>
              <a:rPr lang="fr-FR" sz="1600" b="1" dirty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Investissement dans les </a:t>
            </a:r>
            <a:r>
              <a:rPr lang="fr-FR" sz="1600" b="1" dirty="0" smtClean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actifs immobiliers des PME-PMI</a:t>
            </a:r>
            <a:endParaRPr lang="fr-FR" sz="1600" dirty="0" smtClean="0">
              <a:latin typeface="Arial" pitchFamily="34" charset="0"/>
              <a:ea typeface="FZYaoTi"/>
              <a:cs typeface="FZYaoTi"/>
            </a:endParaRPr>
          </a:p>
          <a:p>
            <a:pPr marL="2873375" indent="-285750" eaLnBrk="1" hangingPunct="1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Par </a:t>
            </a:r>
            <a:r>
              <a:rPr lang="fr-FR" sz="1600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l’externalisation 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des actifs directement auprès des PME-PMI (75%)</a:t>
            </a:r>
          </a:p>
          <a:p>
            <a:pPr marL="2873375" indent="-285750" eaLnBrk="1" hangingPunct="1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Par </a:t>
            </a:r>
            <a:r>
              <a:rPr lang="fr-FR" sz="1600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l’acquisition de portefeuilles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 dont les locataires sont des PME-PMI</a:t>
            </a:r>
          </a:p>
          <a:p>
            <a:pPr marL="2873375" indent="-285750" eaLnBrk="1" hangingPunct="1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Par la </a:t>
            </a:r>
            <a:r>
              <a:rPr lang="fr-FR" sz="1600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réalisation de constructions clé-en-main pré-loués</a:t>
            </a:r>
          </a:p>
          <a:p>
            <a:pPr marL="2873375" indent="-285750" eaLnBrk="1" hangingPunct="1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Par la </a:t>
            </a:r>
            <a:r>
              <a:rPr lang="fr-FR" sz="1600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reconversion de sites 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au terme des baux</a:t>
            </a:r>
          </a:p>
          <a:p>
            <a:pPr marL="2587625" indent="0" eaLnBrk="1" hangingPunct="1">
              <a:spcBef>
                <a:spcPct val="50000"/>
              </a:spcBef>
              <a:defRPr/>
            </a:pPr>
            <a:endParaRPr lang="fr-FR" sz="1600" u="sng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FZYaoTi"/>
              <a:cs typeface="FZYaoTi"/>
            </a:endParaRP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► Constituer un </a:t>
            </a:r>
            <a:r>
              <a:rPr lang="fr-FR" sz="1600" b="1" dirty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portefeuille diversifié </a:t>
            </a:r>
            <a:r>
              <a:rPr lang="fr-FR" sz="1600" b="1" dirty="0" smtClean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de rendement</a:t>
            </a:r>
          </a:p>
          <a:p>
            <a:pPr marL="2873375" indent="-285750" eaLnBrk="1" hangingPunct="1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fr-FR" sz="16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offrant une grande visibilité (baux longs)</a:t>
            </a:r>
          </a:p>
          <a:p>
            <a:pPr marL="2873375" indent="-285750" eaLnBrk="1" hangingPunct="1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fr-FR" sz="16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Doté d’un couple rentabilité/risque 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robuste</a:t>
            </a:r>
          </a:p>
          <a:p>
            <a:pPr marL="2587625" indent="0" eaLnBrk="1" hangingPunct="1">
              <a:spcBef>
                <a:spcPct val="50000"/>
              </a:spcBef>
              <a:defRPr/>
            </a:pPr>
            <a:endParaRPr lang="fr-FR" sz="1600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	► Détention à </a:t>
            </a:r>
            <a:r>
              <a:rPr lang="fr-FR" sz="1600" b="1" dirty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long terme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► </a:t>
            </a:r>
            <a:r>
              <a:rPr lang="fr-FR" sz="1600" b="1" dirty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Désendettement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progressif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► </a:t>
            </a:r>
            <a:r>
              <a:rPr lang="fr-FR" sz="1600" b="1" dirty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Aucune démarche spéculative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Objectif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financier : 	</a:t>
            </a:r>
            <a:r>
              <a:rPr lang="fr-FR" sz="1600" b="1" dirty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G</a:t>
            </a:r>
            <a:r>
              <a:rPr lang="fr-FR" sz="1600" b="1" dirty="0" smtClean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énérer </a:t>
            </a:r>
            <a:r>
              <a:rPr lang="fr-FR" sz="1600" b="1" dirty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des cash-flows récurrents, prévisibles, </a:t>
            </a:r>
            <a:r>
              <a:rPr lang="fr-FR" sz="1600" b="1" dirty="0" smtClean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pérenne et </a:t>
            </a:r>
            <a:r>
              <a:rPr lang="fr-FR" sz="1600" b="1" dirty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en 		</a:t>
            </a:r>
            <a:r>
              <a:rPr lang="fr-FR" sz="1600" b="1" dirty="0" smtClean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	augmentation constante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.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954088" y="396875"/>
            <a:ext cx="4546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fr-FR" sz="27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P</a:t>
            </a:r>
            <a:r>
              <a:rPr lang="fr-FR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lan stratégique</a:t>
            </a:r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 rot="-5400000">
            <a:off x="-865982" y="5472907"/>
            <a:ext cx="214471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fr-FR" sz="20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P</a:t>
            </a:r>
            <a:r>
              <a:rPr lang="fr-FR" sz="14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lan stratégique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966788" y="468313"/>
            <a:ext cx="9564687" cy="626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04306" tIns="52153" rIns="104306" bIns="52153">
            <a:spAutoFit/>
          </a:bodyPr>
          <a:lstStyle>
            <a:lvl1pPr marL="304800" indent="-3048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Cibles :		- Actifs « non prime », ► hors champs des investisseurs institutionnels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- Rentabilité locative brute initiale : Fourchette 8%-12%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- Diversification sectorielle (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cf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Constitution stratégique du portefeuille)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- Diversification géographique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	- Pleine propriété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- Absence de pollution lourde / autorisations préfectorales complexes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-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Travaux à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effectuer acceptables pour optimisation opérationnelle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- En France, Belgique (similitude de la structure des baux)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endParaRPr lang="fr-FR" sz="16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Méthodes :	- Acquisitions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unitaires/portefeuilles directement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auprès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de PME (75%)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	- Externalisations de portefeuilles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diversifiés/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invest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. (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mono/multi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locataires PME)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- Acquisition de bâtiments à convertir pour mise en location mono/multi-loc.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- Acquisition de fonciers en vue de réaliser des clé-en-main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 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locatif longs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► </a:t>
            </a:r>
            <a:r>
              <a:rPr lang="fr-FR" sz="1600" b="1" dirty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Positionnement </a:t>
            </a:r>
            <a:r>
              <a:rPr lang="fr-FR" sz="1600" b="1" dirty="0" smtClean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unique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(en Europe et aux USA)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► </a:t>
            </a:r>
            <a:r>
              <a:rPr lang="fr-FR" sz="1600" b="1" dirty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Réponse à un besoin structurel de l’économie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► </a:t>
            </a:r>
            <a:r>
              <a:rPr lang="fr-FR" sz="1600" b="1" dirty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Caractère </a:t>
            </a:r>
            <a:r>
              <a:rPr lang="fr-FR" sz="1600" b="1" dirty="0" smtClean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contra-cyclique du portefeuille</a:t>
            </a:r>
            <a:endParaRPr lang="fr-FR" sz="1600" b="1" dirty="0">
              <a:solidFill>
                <a:srgbClr val="000066"/>
              </a:solidFill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30722" name="Text Box 4"/>
          <p:cNvSpPr txBox="1">
            <a:spLocks noChangeArrowheads="1"/>
          </p:cNvSpPr>
          <p:nvPr/>
        </p:nvSpPr>
        <p:spPr bwMode="auto">
          <a:xfrm rot="-5400000">
            <a:off x="-865982" y="5472907"/>
            <a:ext cx="214471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fr-FR" sz="20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P</a:t>
            </a:r>
            <a:r>
              <a:rPr lang="fr-FR" sz="14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lan stratégique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5"/>
          <p:cNvSpPr txBox="1">
            <a:spLocks noChangeArrowheads="1"/>
          </p:cNvSpPr>
          <p:nvPr/>
        </p:nvSpPr>
        <p:spPr bwMode="auto">
          <a:xfrm>
            <a:off x="3043238" y="2905125"/>
            <a:ext cx="4546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algn="ctr" defTabSz="1042988">
              <a:spcBef>
                <a:spcPct val="50000"/>
              </a:spcBef>
            </a:pPr>
            <a:r>
              <a:rPr lang="fr-FR" sz="27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M</a:t>
            </a:r>
            <a:r>
              <a:rPr lang="fr-FR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954088" y="1189038"/>
            <a:ext cx="8856662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A – Approche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marché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Notre jugement des </a:t>
            </a:r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fondamentaux essentiels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pour une acquisition</a:t>
            </a:r>
          </a:p>
        </p:txBody>
      </p:sp>
      <p:sp>
        <p:nvSpPr>
          <p:cNvPr id="32770" name="Text Box 44"/>
          <p:cNvSpPr txBox="1">
            <a:spLocks noChangeArrowheads="1"/>
          </p:cNvSpPr>
          <p:nvPr/>
        </p:nvSpPr>
        <p:spPr bwMode="auto">
          <a:xfrm>
            <a:off x="954088" y="396875"/>
            <a:ext cx="45466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fr-FR" sz="27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1. M</a:t>
            </a:r>
            <a:r>
              <a:rPr lang="fr-FR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odèle économique</a:t>
            </a:r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 rot="-5400000">
            <a:off x="-865982" y="5472907"/>
            <a:ext cx="214471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fr-FR" sz="20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M</a:t>
            </a:r>
            <a:r>
              <a:rPr lang="fr-FR" sz="14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anagement</a:t>
            </a:r>
          </a:p>
        </p:txBody>
      </p:sp>
      <p:graphicFrame>
        <p:nvGraphicFramePr>
          <p:cNvPr id="2" name="Diagramme 1"/>
          <p:cNvGraphicFramePr/>
          <p:nvPr/>
        </p:nvGraphicFramePr>
        <p:xfrm>
          <a:off x="1098228" y="2320865"/>
          <a:ext cx="8424936" cy="4329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277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74175" y="1476375"/>
            <a:ext cx="536575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2"/>
          <p:cNvSpPr txBox="1">
            <a:spLocks noChangeArrowheads="1"/>
          </p:cNvSpPr>
          <p:nvPr/>
        </p:nvSpPr>
        <p:spPr bwMode="auto">
          <a:xfrm>
            <a:off x="547688" y="525463"/>
            <a:ext cx="454660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fr-FR" sz="27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E</a:t>
            </a:r>
            <a:r>
              <a:rPr lang="fr-FR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XECUTIVE SUMMARY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954088" y="1189038"/>
            <a:ext cx="9577387" cy="582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04306" tIns="52153" rIns="104306" bIns="52153">
            <a:spAutoFit/>
          </a:bodyPr>
          <a:lstStyle/>
          <a:p>
            <a:pPr marL="390525" indent="-390525" defTabSz="1042988">
              <a:spcBef>
                <a:spcPct val="50000"/>
              </a:spcBef>
              <a:buFontTx/>
              <a:buAutoNum type="arabicPeriod"/>
            </a:pPr>
            <a:r>
              <a:rPr lang="fr-FR" sz="1600">
                <a:latin typeface="Arial" charset="0"/>
                <a:ea typeface="FZYaoTi"/>
                <a:cs typeface="FZYaoTi"/>
              </a:rPr>
              <a:t>Stéphane LIPP, et son équipe de professionnels, propose de construire une </a:t>
            </a:r>
            <a:r>
              <a:rPr lang="fr-FR" sz="1600" b="1">
                <a:solidFill>
                  <a:srgbClr val="C00000"/>
                </a:solidFill>
                <a:latin typeface="Arial" charset="0"/>
                <a:ea typeface="FZYaoTi"/>
                <a:cs typeface="FZYaoTi"/>
              </a:rPr>
              <a:t>société d’investissement de rendement dédiée aux besoins immobiliers des PME-PMI avec un horizon d’accompagnement</a:t>
            </a:r>
            <a:r>
              <a:rPr lang="fr-FR" sz="1600">
                <a:solidFill>
                  <a:srgbClr val="C00000"/>
                </a:solidFill>
                <a:latin typeface="Arial" charset="0"/>
                <a:ea typeface="FZYaoTi"/>
                <a:cs typeface="FZYaoTi"/>
              </a:rPr>
              <a:t> </a:t>
            </a:r>
            <a:r>
              <a:rPr lang="fr-FR" sz="1600" b="1">
                <a:solidFill>
                  <a:srgbClr val="C00000"/>
                </a:solidFill>
                <a:latin typeface="Arial" charset="0"/>
                <a:ea typeface="FZYaoTi"/>
                <a:cs typeface="FZYaoTi"/>
              </a:rPr>
              <a:t>à long terme</a:t>
            </a:r>
            <a:r>
              <a:rPr lang="fr-FR" sz="1600" b="1">
                <a:latin typeface="Arial" charset="0"/>
                <a:ea typeface="FZYaoTi"/>
                <a:cs typeface="FZYaoTi"/>
              </a:rPr>
              <a:t>.</a:t>
            </a:r>
            <a:endParaRPr lang="fr-FR" sz="1600">
              <a:latin typeface="Arial" charset="0"/>
              <a:ea typeface="FZYaoTi"/>
              <a:cs typeface="FZYaoTi"/>
            </a:endParaRPr>
          </a:p>
          <a:p>
            <a:pPr marL="390525" indent="-390525" defTabSz="1042988">
              <a:spcBef>
                <a:spcPct val="50000"/>
              </a:spcBef>
            </a:pPr>
            <a:endParaRPr lang="fr-FR" sz="1600">
              <a:latin typeface="Arial" charset="0"/>
              <a:ea typeface="FZYaoTi"/>
              <a:cs typeface="FZYaoTi"/>
            </a:endParaRPr>
          </a:p>
          <a:p>
            <a:pPr marL="390525" indent="-390525" defTabSz="1042988">
              <a:spcBef>
                <a:spcPct val="50000"/>
              </a:spcBef>
            </a:pPr>
            <a:r>
              <a:rPr lang="fr-FR" sz="1600">
                <a:latin typeface="Arial" charset="0"/>
                <a:ea typeface="FZYaoTi"/>
                <a:cs typeface="FZYaoTi"/>
              </a:rPr>
              <a:t>2.	L’objectif est de constituer un </a:t>
            </a:r>
            <a:r>
              <a:rPr lang="fr-FR" sz="1600" b="1">
                <a:latin typeface="Arial" charset="0"/>
                <a:ea typeface="FZYaoTi"/>
                <a:cs typeface="FZYaoTi"/>
              </a:rPr>
              <a:t>portefeuille</a:t>
            </a:r>
            <a:r>
              <a:rPr lang="fr-FR" sz="1600">
                <a:latin typeface="Arial" charset="0"/>
                <a:ea typeface="FZYaoTi"/>
                <a:cs typeface="FZYaoTi"/>
              </a:rPr>
              <a:t> de biens immobiliers professionnels dégageant un couple </a:t>
            </a:r>
            <a:r>
              <a:rPr lang="fr-FR" sz="1600" b="1">
                <a:solidFill>
                  <a:srgbClr val="C00000"/>
                </a:solidFill>
                <a:latin typeface="Arial" charset="0"/>
                <a:ea typeface="FZYaoTi"/>
                <a:cs typeface="FZYaoTi"/>
              </a:rPr>
              <a:t>rentabilité/risque</a:t>
            </a:r>
            <a:r>
              <a:rPr lang="fr-FR" sz="1600" b="1">
                <a:latin typeface="Arial" charset="0"/>
                <a:ea typeface="FZYaoTi"/>
                <a:cs typeface="FZYaoTi"/>
              </a:rPr>
              <a:t> </a:t>
            </a:r>
            <a:r>
              <a:rPr lang="fr-FR" sz="1600">
                <a:latin typeface="Arial" charset="0"/>
                <a:ea typeface="FZYaoTi"/>
                <a:cs typeface="FZYaoTi"/>
              </a:rPr>
              <a:t>hors norme de</a:t>
            </a:r>
            <a:r>
              <a:rPr lang="fr-FR" sz="1600" b="1">
                <a:latin typeface="Arial" charset="0"/>
                <a:ea typeface="FZYaoTi"/>
                <a:cs typeface="FZYaoTi"/>
              </a:rPr>
              <a:t> </a:t>
            </a:r>
            <a:r>
              <a:rPr lang="fr-FR" sz="1600" b="1">
                <a:solidFill>
                  <a:srgbClr val="C00000"/>
                </a:solidFill>
                <a:latin typeface="Arial" charset="0"/>
                <a:ea typeface="FZYaoTi"/>
                <a:cs typeface="FZYaoTi"/>
              </a:rPr>
              <a:t>10/10</a:t>
            </a:r>
            <a:r>
              <a:rPr lang="fr-FR" sz="1600" b="1">
                <a:latin typeface="Arial" charset="0"/>
                <a:ea typeface="FZYaoTi"/>
                <a:cs typeface="FZYaoTi"/>
              </a:rPr>
              <a:t>.</a:t>
            </a:r>
          </a:p>
          <a:p>
            <a:pPr marL="390525" indent="-390525" defTabSz="1042988">
              <a:spcBef>
                <a:spcPct val="50000"/>
              </a:spcBef>
            </a:pPr>
            <a:endParaRPr lang="fr-FR" sz="1600">
              <a:latin typeface="Arial" charset="0"/>
              <a:ea typeface="FZYaoTi"/>
              <a:cs typeface="FZYaoTi"/>
            </a:endParaRPr>
          </a:p>
          <a:p>
            <a:pPr marL="390525" indent="-390525" defTabSz="1042988">
              <a:spcBef>
                <a:spcPct val="50000"/>
              </a:spcBef>
              <a:buFontTx/>
              <a:buAutoNum type="arabicPeriod" startAt="3"/>
            </a:pPr>
            <a:r>
              <a:rPr lang="fr-FR" sz="1600">
                <a:latin typeface="Arial" charset="0"/>
                <a:ea typeface="FZYaoTi"/>
                <a:cs typeface="FZYaoTi"/>
              </a:rPr>
              <a:t>Gouvernance d’entreprise : 	► </a:t>
            </a:r>
            <a:r>
              <a:rPr lang="fr-FR" sz="1600" b="1">
                <a:solidFill>
                  <a:srgbClr val="C00000"/>
                </a:solidFill>
                <a:latin typeface="Arial" charset="0"/>
                <a:ea typeface="FZYaoTi"/>
                <a:cs typeface="FZYaoTi"/>
              </a:rPr>
              <a:t>Direction générale</a:t>
            </a:r>
            <a:r>
              <a:rPr lang="fr-FR" sz="1600">
                <a:solidFill>
                  <a:srgbClr val="FF0000"/>
                </a:solidFill>
                <a:latin typeface="Arial" charset="0"/>
                <a:ea typeface="FZYaoTi"/>
                <a:cs typeface="FZYaoTi"/>
              </a:rPr>
              <a:t> </a:t>
            </a:r>
            <a:r>
              <a:rPr lang="fr-FR" sz="1600">
                <a:latin typeface="Arial" charset="0"/>
                <a:ea typeface="FZYaoTi"/>
                <a:cs typeface="FZYaoTi"/>
              </a:rPr>
              <a:t>en charge des </a:t>
            </a:r>
            <a:r>
              <a:rPr lang="fr-FR" sz="1600" b="1">
                <a:latin typeface="Arial" charset="0"/>
                <a:ea typeface="FZYaoTi"/>
                <a:cs typeface="FZYaoTi"/>
              </a:rPr>
              <a:t>opérations</a:t>
            </a:r>
          </a:p>
          <a:p>
            <a:pPr marL="390525" indent="-390525" defTabSz="1042988">
              <a:spcBef>
                <a:spcPct val="50000"/>
              </a:spcBef>
            </a:pPr>
            <a:r>
              <a:rPr lang="fr-FR" sz="1600">
                <a:latin typeface="Arial" charset="0"/>
                <a:ea typeface="FZYaoTi"/>
                <a:cs typeface="FZYaoTi"/>
              </a:rPr>
              <a:t>				► </a:t>
            </a:r>
            <a:r>
              <a:rPr lang="fr-FR" sz="1600" b="1">
                <a:solidFill>
                  <a:srgbClr val="C00000"/>
                </a:solidFill>
                <a:latin typeface="Arial" charset="0"/>
                <a:ea typeface="FZYaoTi"/>
                <a:cs typeface="FZYaoTi"/>
              </a:rPr>
              <a:t>Comité d’investissement </a:t>
            </a:r>
            <a:r>
              <a:rPr lang="fr-FR" sz="1600">
                <a:latin typeface="Arial" charset="0"/>
                <a:ea typeface="FZYaoTi"/>
                <a:cs typeface="FZYaoTi"/>
              </a:rPr>
              <a:t>de </a:t>
            </a:r>
            <a:r>
              <a:rPr lang="fr-FR" sz="1600" b="1">
                <a:latin typeface="Arial" charset="0"/>
                <a:ea typeface="FZYaoTi"/>
                <a:cs typeface="FZYaoTi"/>
              </a:rPr>
              <a:t>validation &amp; contrôle</a:t>
            </a:r>
          </a:p>
          <a:p>
            <a:pPr marL="390525" indent="-390525" defTabSz="1042988">
              <a:spcBef>
                <a:spcPct val="50000"/>
              </a:spcBef>
            </a:pPr>
            <a:endParaRPr lang="fr-FR" sz="1600">
              <a:latin typeface="Arial" charset="0"/>
              <a:ea typeface="FZYaoTi"/>
              <a:cs typeface="FZYaoTi"/>
            </a:endParaRPr>
          </a:p>
          <a:p>
            <a:pPr marL="390525" indent="-390525" defTabSz="1042988">
              <a:spcBef>
                <a:spcPct val="50000"/>
              </a:spcBef>
              <a:buFontTx/>
              <a:buAutoNum type="arabicPeriod" startAt="4"/>
            </a:pPr>
            <a:r>
              <a:rPr lang="fr-FR" sz="1600">
                <a:latin typeface="Arial" charset="0"/>
                <a:ea typeface="FZYaoTi"/>
                <a:cs typeface="FZYaoTi"/>
              </a:rPr>
              <a:t>Recherche de Associés-Propriétaires :	</a:t>
            </a:r>
            <a:r>
              <a:rPr lang="fr-FR" sz="1600" b="1">
                <a:solidFill>
                  <a:srgbClr val="C00000"/>
                </a:solidFill>
                <a:latin typeface="Arial" charset="0"/>
                <a:ea typeface="FZYaoTi"/>
                <a:cs typeface="FZYaoTi"/>
              </a:rPr>
              <a:t>Actionnaires majoritaires</a:t>
            </a:r>
            <a:endParaRPr lang="fr-FR" sz="1600">
              <a:solidFill>
                <a:srgbClr val="C00000"/>
              </a:solidFill>
              <a:latin typeface="Arial" charset="0"/>
              <a:ea typeface="FZYaoTi"/>
              <a:cs typeface="FZYaoTi"/>
            </a:endParaRPr>
          </a:p>
          <a:p>
            <a:pPr marL="390525" indent="-390525" defTabSz="1042988">
              <a:spcBef>
                <a:spcPct val="50000"/>
              </a:spcBef>
            </a:pPr>
            <a:r>
              <a:rPr lang="fr-FR" sz="1600" b="1">
                <a:latin typeface="Arial" charset="0"/>
                <a:ea typeface="FZYaoTi"/>
                <a:cs typeface="FZYaoTi"/>
              </a:rPr>
              <a:t>				 </a:t>
            </a:r>
            <a:r>
              <a:rPr lang="fr-FR" b="1"/>
              <a:t>►</a:t>
            </a:r>
            <a:r>
              <a:rPr lang="fr-FR"/>
              <a:t> </a:t>
            </a:r>
            <a:r>
              <a:rPr lang="fr-FR" sz="1600" b="1">
                <a:latin typeface="Arial" charset="0"/>
                <a:ea typeface="FZYaoTi"/>
                <a:cs typeface="FZYaoTi"/>
              </a:rPr>
              <a:t>Capitaux propres  </a:t>
            </a:r>
            <a:r>
              <a:rPr lang="fr-FR" sz="1600">
                <a:latin typeface="Arial" charset="0"/>
                <a:ea typeface="FZYaoTi"/>
                <a:cs typeface="FZYaoTi"/>
              </a:rPr>
              <a:t>totaux investis sur période de 5 ans</a:t>
            </a:r>
          </a:p>
          <a:p>
            <a:pPr marL="390525" indent="-390525" defTabSz="1042988">
              <a:spcBef>
                <a:spcPct val="50000"/>
              </a:spcBef>
            </a:pPr>
            <a:r>
              <a:rPr lang="fr-FR" sz="1600" b="1">
                <a:latin typeface="Arial" charset="0"/>
                <a:ea typeface="FZYaoTi"/>
                <a:cs typeface="FZYaoTi"/>
              </a:rPr>
              <a:t>				 </a:t>
            </a:r>
            <a:r>
              <a:rPr lang="fr-FR" b="1"/>
              <a:t>►</a:t>
            </a:r>
            <a:r>
              <a:rPr lang="fr-FR" sz="1600" b="1">
                <a:latin typeface="Arial" charset="0"/>
                <a:ea typeface="FZYaoTi"/>
                <a:cs typeface="FZYaoTi"/>
              </a:rPr>
              <a:t> 264M€</a:t>
            </a:r>
          </a:p>
          <a:p>
            <a:pPr marL="390525" indent="-390525" defTabSz="1042988">
              <a:spcBef>
                <a:spcPct val="50000"/>
              </a:spcBef>
            </a:pPr>
            <a:endParaRPr lang="fr-FR" sz="1600">
              <a:latin typeface="Arial" charset="0"/>
              <a:ea typeface="FZYaoTi"/>
              <a:cs typeface="FZYaoTi"/>
            </a:endParaRPr>
          </a:p>
          <a:p>
            <a:pPr marL="390525" indent="-390525" defTabSz="1042988">
              <a:spcBef>
                <a:spcPct val="50000"/>
              </a:spcBef>
            </a:pPr>
            <a:r>
              <a:rPr lang="fr-FR" sz="1600">
                <a:latin typeface="Arial" charset="0"/>
                <a:ea typeface="FZYaoTi"/>
                <a:cs typeface="FZYaoTi"/>
              </a:rPr>
              <a:t>5.	Sortie en </a:t>
            </a:r>
            <a:r>
              <a:rPr lang="fr-FR" sz="1600" b="1">
                <a:latin typeface="Arial" charset="0"/>
                <a:ea typeface="FZYaoTi"/>
                <a:cs typeface="FZYaoTi"/>
              </a:rPr>
              <a:t>A5</a:t>
            </a:r>
            <a:r>
              <a:rPr lang="fr-FR" sz="1600">
                <a:latin typeface="Arial" charset="0"/>
                <a:ea typeface="FZYaoTi"/>
                <a:cs typeface="FZYaoTi"/>
              </a:rPr>
              <a:t> :</a:t>
            </a:r>
            <a:r>
              <a:rPr lang="fr-FR" sz="1600" b="1">
                <a:latin typeface="Arial" charset="0"/>
                <a:ea typeface="FZYaoTi"/>
                <a:cs typeface="FZYaoTi"/>
              </a:rPr>
              <a:t>		 </a:t>
            </a:r>
            <a:r>
              <a:rPr lang="fr-FR" b="1"/>
              <a:t>►</a:t>
            </a:r>
            <a:r>
              <a:rPr lang="fr-FR"/>
              <a:t> </a:t>
            </a:r>
            <a:r>
              <a:rPr lang="fr-FR" sz="1600" b="1">
                <a:solidFill>
                  <a:srgbClr val="C00000"/>
                </a:solidFill>
                <a:latin typeface="Arial" charset="0"/>
                <a:ea typeface="FZYaoTi"/>
                <a:cs typeface="FZYaoTi"/>
              </a:rPr>
              <a:t>Cotation boursière</a:t>
            </a:r>
            <a:r>
              <a:rPr lang="fr-FR" sz="1600" b="1">
                <a:latin typeface="Arial" charset="0"/>
                <a:ea typeface="FZYaoTi"/>
                <a:cs typeface="FZYaoTi"/>
              </a:rPr>
              <a:t>, </a:t>
            </a:r>
            <a:r>
              <a:rPr lang="fr-FR" sz="1600">
                <a:latin typeface="Arial" charset="0"/>
                <a:ea typeface="FZYaoTi"/>
                <a:cs typeface="FZYaoTi"/>
              </a:rPr>
              <a:t>avec montée au capital du managt</a:t>
            </a:r>
          </a:p>
          <a:p>
            <a:pPr marL="390525" indent="-390525" defTabSz="1042988">
              <a:spcBef>
                <a:spcPct val="50000"/>
              </a:spcBef>
            </a:pPr>
            <a:r>
              <a:rPr lang="fr-FR" sz="1600" b="1">
                <a:latin typeface="Arial" charset="0"/>
                <a:ea typeface="FZYaoTi"/>
                <a:cs typeface="FZYaoTi"/>
              </a:rPr>
              <a:t>				► </a:t>
            </a:r>
            <a:r>
              <a:rPr lang="fr-FR" sz="1600">
                <a:latin typeface="Arial" charset="0"/>
                <a:ea typeface="FZYaoTi"/>
                <a:cs typeface="FZYaoTi"/>
              </a:rPr>
              <a:t>TRI moyen en A5 : </a:t>
            </a:r>
            <a:r>
              <a:rPr lang="fr-FR" sz="1600" b="1">
                <a:solidFill>
                  <a:srgbClr val="C00000"/>
                </a:solidFill>
                <a:latin typeface="Arial" charset="0"/>
                <a:ea typeface="FZYaoTi"/>
                <a:cs typeface="FZYaoTi"/>
              </a:rPr>
              <a:t>27,5% </a:t>
            </a:r>
            <a:r>
              <a:rPr lang="fr-FR" sz="1600">
                <a:latin typeface="Arial" charset="0"/>
                <a:ea typeface="FZYaoTi"/>
                <a:cs typeface="FZYaoTi"/>
              </a:rPr>
              <a:t>(valorisation 611M€)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2"/>
          <p:cNvSpPr txBox="1">
            <a:spLocks noChangeArrowheads="1"/>
          </p:cNvSpPr>
          <p:nvPr/>
        </p:nvSpPr>
        <p:spPr bwMode="auto">
          <a:xfrm>
            <a:off x="954088" y="539750"/>
            <a:ext cx="898842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marL="390525" indent="-390525" defTabSz="1042988">
              <a:spcBef>
                <a:spcPct val="50000"/>
              </a:spcBef>
              <a:buFont typeface="Wingdings" pitchFamily="2" charset="2"/>
              <a:buNone/>
            </a:pPr>
            <a:r>
              <a:rPr lang="fr-FR" sz="1600">
                <a:latin typeface="Arial" charset="0"/>
                <a:ea typeface="FZYaoTi"/>
                <a:cs typeface="FZYaoTi"/>
              </a:rPr>
              <a:t>B – Structure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483100" y="2544763"/>
            <a:ext cx="1901825" cy="33972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sz="1600" dirty="0"/>
              <a:t>CAPSTONE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6067425" y="3790950"/>
            <a:ext cx="1873250" cy="3381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600" dirty="0">
                <a:cs typeface="+mn-cs"/>
              </a:rPr>
              <a:t>Foncière</a:t>
            </a:r>
          </a:p>
        </p:txBody>
      </p:sp>
      <p:sp>
        <p:nvSpPr>
          <p:cNvPr id="33798" name="ZoneTexte 37"/>
          <p:cNvSpPr txBox="1">
            <a:spLocks noChangeArrowheads="1"/>
          </p:cNvSpPr>
          <p:nvPr/>
        </p:nvSpPr>
        <p:spPr bwMode="auto">
          <a:xfrm>
            <a:off x="2970213" y="3790950"/>
            <a:ext cx="1871662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/>
              <a:t>Commercial</a:t>
            </a:r>
          </a:p>
        </p:txBody>
      </p:sp>
      <p:cxnSp>
        <p:nvCxnSpPr>
          <p:cNvPr id="33799" name="Connecteur en angle 8"/>
          <p:cNvCxnSpPr>
            <a:cxnSpLocks noChangeShapeType="1"/>
            <a:stCxn id="0" idx="2"/>
            <a:endCxn id="36" idx="0"/>
          </p:cNvCxnSpPr>
          <p:nvPr/>
        </p:nvCxnSpPr>
        <p:spPr bwMode="auto">
          <a:xfrm rot="16200000" flipH="1">
            <a:off x="5765801" y="2552700"/>
            <a:ext cx="906462" cy="1570037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3800" name="Connecteur en angle 11"/>
          <p:cNvCxnSpPr>
            <a:cxnSpLocks noChangeShapeType="1"/>
            <a:stCxn id="0" idx="2"/>
            <a:endCxn id="33798" idx="0"/>
          </p:cNvCxnSpPr>
          <p:nvPr/>
        </p:nvCxnSpPr>
        <p:spPr bwMode="auto">
          <a:xfrm rot="5400000">
            <a:off x="4217195" y="2574131"/>
            <a:ext cx="906462" cy="1527175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3801" name="Connecteur droit avec flèche 15"/>
          <p:cNvCxnSpPr>
            <a:cxnSpLocks noChangeShapeType="1"/>
          </p:cNvCxnSpPr>
          <p:nvPr/>
        </p:nvCxnSpPr>
        <p:spPr bwMode="auto">
          <a:xfrm>
            <a:off x="5994400" y="1773238"/>
            <a:ext cx="0" cy="771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3802" name="Connecteur droit avec flèche 52"/>
          <p:cNvCxnSpPr>
            <a:cxnSpLocks noChangeShapeType="1"/>
          </p:cNvCxnSpPr>
          <p:nvPr/>
        </p:nvCxnSpPr>
        <p:spPr bwMode="auto">
          <a:xfrm>
            <a:off x="4914900" y="1773238"/>
            <a:ext cx="0" cy="771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3803" name="ZoneTexte 53"/>
          <p:cNvSpPr txBox="1">
            <a:spLocks noChangeArrowheads="1"/>
          </p:cNvSpPr>
          <p:nvPr/>
        </p:nvSpPr>
        <p:spPr bwMode="auto">
          <a:xfrm>
            <a:off x="5707063" y="1189038"/>
            <a:ext cx="1901825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/>
              <a:t>Associés Propriétaires</a:t>
            </a:r>
          </a:p>
        </p:txBody>
      </p:sp>
      <p:sp>
        <p:nvSpPr>
          <p:cNvPr id="33804" name="ZoneTexte 54"/>
          <p:cNvSpPr txBox="1">
            <a:spLocks noChangeArrowheads="1"/>
          </p:cNvSpPr>
          <p:nvPr/>
        </p:nvSpPr>
        <p:spPr bwMode="auto">
          <a:xfrm>
            <a:off x="3300413" y="1189038"/>
            <a:ext cx="1901825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/>
              <a:t>Isis </a:t>
            </a:r>
          </a:p>
          <a:p>
            <a:pPr algn="ctr"/>
            <a:r>
              <a:rPr lang="fr-FR" sz="1600"/>
              <a:t>(management)</a:t>
            </a:r>
          </a:p>
        </p:txBody>
      </p:sp>
      <p:sp>
        <p:nvSpPr>
          <p:cNvPr id="33805" name="Flèche courbée vers le haut 16"/>
          <p:cNvSpPr>
            <a:spLocks noChangeArrowheads="1"/>
          </p:cNvSpPr>
          <p:nvPr/>
        </p:nvSpPr>
        <p:spPr bwMode="auto">
          <a:xfrm>
            <a:off x="4524375" y="4202113"/>
            <a:ext cx="1860550" cy="287337"/>
          </a:xfrm>
          <a:prstGeom prst="curvedUpArrow">
            <a:avLst>
              <a:gd name="adj1" fmla="val 25091"/>
              <a:gd name="adj2" fmla="val 50092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42988"/>
            <a:endParaRPr lang="fr-FR"/>
          </a:p>
        </p:txBody>
      </p:sp>
      <p:sp>
        <p:nvSpPr>
          <p:cNvPr id="33806" name="ZoneTexte 18"/>
          <p:cNvSpPr txBox="1">
            <a:spLocks noChangeArrowheads="1"/>
          </p:cNvSpPr>
          <p:nvPr/>
        </p:nvSpPr>
        <p:spPr bwMode="auto">
          <a:xfrm>
            <a:off x="2913063" y="4645025"/>
            <a:ext cx="200183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/>
              <a:t>Prospection directe et indirecte + gestion de la relation avec les « clients locataires » du parc.</a:t>
            </a:r>
          </a:p>
          <a:p>
            <a:pPr algn="ctr"/>
            <a:r>
              <a:rPr lang="fr-FR" sz="1200"/>
              <a:t>Organisation régionale en BU (connaissance locale).</a:t>
            </a:r>
          </a:p>
        </p:txBody>
      </p:sp>
      <p:sp>
        <p:nvSpPr>
          <p:cNvPr id="33807" name="ZoneTexte 59"/>
          <p:cNvSpPr txBox="1">
            <a:spLocks noChangeArrowheads="1"/>
          </p:cNvSpPr>
          <p:nvPr/>
        </p:nvSpPr>
        <p:spPr bwMode="auto">
          <a:xfrm>
            <a:off x="5994400" y="4645025"/>
            <a:ext cx="2001838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/>
              <a:t>Foncière long terme. </a:t>
            </a:r>
          </a:p>
          <a:p>
            <a:pPr algn="ctr"/>
            <a:r>
              <a:rPr lang="fr-FR" sz="1200"/>
              <a:t>1 immeuble = 1 sté.</a:t>
            </a:r>
          </a:p>
          <a:p>
            <a:pPr algn="ctr"/>
            <a:r>
              <a:rPr lang="fr-FR" sz="1200"/>
              <a:t>Dettes bancaire localisées dans filiales opérationnelles.</a:t>
            </a:r>
          </a:p>
        </p:txBody>
      </p:sp>
      <p:sp>
        <p:nvSpPr>
          <p:cNvPr id="33808" name="Text Box 4"/>
          <p:cNvSpPr txBox="1">
            <a:spLocks noChangeArrowheads="1"/>
          </p:cNvSpPr>
          <p:nvPr/>
        </p:nvSpPr>
        <p:spPr bwMode="auto">
          <a:xfrm rot="-5400000">
            <a:off x="-865982" y="5472907"/>
            <a:ext cx="214471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fr-FR" sz="20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M</a:t>
            </a:r>
            <a:r>
              <a:rPr lang="fr-FR" sz="14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4"/>
          <p:cNvSpPr txBox="1">
            <a:spLocks noChangeArrowheads="1"/>
          </p:cNvSpPr>
          <p:nvPr/>
        </p:nvSpPr>
        <p:spPr bwMode="auto">
          <a:xfrm>
            <a:off x="809625" y="6461125"/>
            <a:ext cx="97012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fr-FR" sz="1200">
                <a:latin typeface="Arial" charset="0"/>
                <a:ea typeface="FZYaoTi"/>
                <a:cs typeface="FZYaoTi"/>
              </a:rPr>
              <a:t>(1) Engagement de toute les personnes composant la DG d’intégrer la société dès constitution</a:t>
            </a:r>
          </a:p>
        </p:txBody>
      </p:sp>
      <p:graphicFrame>
        <p:nvGraphicFramePr>
          <p:cNvPr id="2" name="Diagramme 1"/>
          <p:cNvGraphicFramePr/>
          <p:nvPr/>
        </p:nvGraphicFramePr>
        <p:xfrm>
          <a:off x="2034332" y="1188343"/>
          <a:ext cx="1000911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Double flèche horizontale 22"/>
          <p:cNvSpPr/>
          <p:nvPr/>
        </p:nvSpPr>
        <p:spPr bwMode="auto">
          <a:xfrm>
            <a:off x="2251075" y="5076825"/>
            <a:ext cx="7848600" cy="431800"/>
          </a:xfrm>
          <a:prstGeom prst="leftRightArrow">
            <a:avLst/>
          </a:prstGeom>
          <a:solidFill>
            <a:schemeClr val="tx1">
              <a:lumMod val="65000"/>
              <a:lumOff val="35000"/>
              <a:alpha val="3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1042988">
              <a:defRPr/>
            </a:pPr>
            <a:endParaRPr lang="fr-FR"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466975" y="5129213"/>
            <a:ext cx="7416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4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Décentralisation de la connaissance locale = </a:t>
            </a:r>
            <a:r>
              <a:rPr lang="fr-FR" sz="1400" b="1" dirty="0">
                <a:solidFill>
                  <a:srgbClr val="C00000"/>
                </a:solidFill>
                <a:cs typeface="Arial" pitchFamily="34" charset="0"/>
              </a:rPr>
              <a:t>Equipes proches clients et marchés</a:t>
            </a:r>
          </a:p>
        </p:txBody>
      </p:sp>
      <p:sp>
        <p:nvSpPr>
          <p:cNvPr id="26" name="Double flèche horizontale 25"/>
          <p:cNvSpPr/>
          <p:nvPr/>
        </p:nvSpPr>
        <p:spPr bwMode="auto">
          <a:xfrm>
            <a:off x="2251075" y="468313"/>
            <a:ext cx="7848600" cy="431800"/>
          </a:xfrm>
          <a:prstGeom prst="leftRightArrow">
            <a:avLst/>
          </a:prstGeom>
          <a:solidFill>
            <a:schemeClr val="tx1">
              <a:lumMod val="65000"/>
              <a:lumOff val="35000"/>
              <a:alpha val="4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1042988">
              <a:defRPr/>
            </a:pPr>
            <a:endParaRPr lang="fr-FR">
              <a:cs typeface="Arial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393950" y="539750"/>
            <a:ext cx="7561263" cy="8937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4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Centralisation Gestion, Décisions</a:t>
            </a:r>
            <a:endParaRPr lang="fr-FR" sz="1400" dirty="0">
              <a:solidFill>
                <a:schemeClr val="accent2">
                  <a:lumMod val="75000"/>
                </a:schemeClr>
              </a:solidFill>
              <a:cs typeface="Arial" pitchFamily="34" charset="0"/>
            </a:endParaRPr>
          </a:p>
          <a:p>
            <a:pPr>
              <a:defRPr/>
            </a:pPr>
            <a:r>
              <a:rPr lang="fr-FR" sz="14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		</a:t>
            </a:r>
            <a:r>
              <a:rPr lang="fr-FR" sz="1200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Outils :	- Logiciel de comptabilité </a:t>
            </a:r>
            <a:r>
              <a:rPr lang="fr-FR" sz="1200" dirty="0" err="1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Cégid</a:t>
            </a:r>
            <a:r>
              <a:rPr lang="fr-FR" sz="1200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 (passerelles avec </a:t>
            </a:r>
            <a:r>
              <a:rPr lang="fr-FR" sz="1200" dirty="0" err="1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Taliance</a:t>
            </a:r>
            <a:r>
              <a:rPr lang="fr-FR" sz="1200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)</a:t>
            </a:r>
          </a:p>
          <a:p>
            <a:pPr>
              <a:defRPr/>
            </a:pPr>
            <a:r>
              <a:rPr lang="fr-FR" sz="1200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			- Logiciel d’</a:t>
            </a:r>
            <a:r>
              <a:rPr lang="fr-FR" sz="1200" dirty="0" err="1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asset</a:t>
            </a:r>
            <a:r>
              <a:rPr lang="fr-FR" sz="1200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 management </a:t>
            </a:r>
            <a:r>
              <a:rPr lang="fr-FR" sz="1200" dirty="0" err="1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Taliance</a:t>
            </a:r>
            <a:endParaRPr lang="fr-FR" sz="1200" dirty="0">
              <a:solidFill>
                <a:schemeClr val="accent2">
                  <a:lumMod val="75000"/>
                </a:schemeClr>
              </a:solidFill>
              <a:cs typeface="Arial" pitchFamily="34" charset="0"/>
            </a:endParaRPr>
          </a:p>
          <a:p>
            <a:pPr>
              <a:defRPr/>
            </a:pPr>
            <a:r>
              <a:rPr lang="fr-FR" sz="1200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			- Server et back-up logé chez IBM (</a:t>
            </a:r>
            <a:r>
              <a:rPr lang="fr-FR" sz="1200" i="1" dirty="0" err="1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cloud</a:t>
            </a:r>
            <a:r>
              <a:rPr lang="fr-FR" sz="1200" i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fr-FR" sz="1200" i="1" dirty="0" err="1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computing</a:t>
            </a:r>
            <a:r>
              <a:rPr lang="fr-FR" sz="1200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)</a:t>
            </a:r>
          </a:p>
        </p:txBody>
      </p:sp>
      <p:sp>
        <p:nvSpPr>
          <p:cNvPr id="28" name="Flèche à trois pointes 27"/>
          <p:cNvSpPr/>
          <p:nvPr/>
        </p:nvSpPr>
        <p:spPr bwMode="auto">
          <a:xfrm rot="5400000">
            <a:off x="-1250950" y="3681413"/>
            <a:ext cx="4464050" cy="342900"/>
          </a:xfrm>
          <a:prstGeom prst="leftRightUpArrow">
            <a:avLst/>
          </a:prstGeom>
          <a:solidFill>
            <a:schemeClr val="accent1">
              <a:lumMod val="50000"/>
              <a:alpha val="7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1042988">
              <a:defRPr/>
            </a:pPr>
            <a:endParaRPr lang="fr-FR">
              <a:cs typeface="Arial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522288" y="6065838"/>
            <a:ext cx="4248150" cy="30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400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  <a:t>Associés-Propriétaires </a:t>
            </a:r>
            <a:r>
              <a:rPr lang="fr-FR" sz="1200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  <a:t>: info financières et analytiques</a:t>
            </a:r>
            <a:endParaRPr lang="fr-FR" sz="1400" dirty="0">
              <a:solidFill>
                <a:schemeClr val="accent2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 rot="16200000">
            <a:off x="-303212" y="3708400"/>
            <a:ext cx="19431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400" dirty="0">
                <a:solidFill>
                  <a:srgbClr val="C00000"/>
                </a:solidFill>
                <a:latin typeface="+mn-lt"/>
                <a:cs typeface="Arial" pitchFamily="34" charset="0"/>
              </a:rPr>
              <a:t>Intranet multi-accès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593725" y="1189038"/>
            <a:ext cx="2160588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  <a:t>Liens logiciels de gestion</a:t>
            </a:r>
          </a:p>
          <a:p>
            <a:pPr>
              <a:defRPr/>
            </a:pPr>
            <a:r>
              <a:rPr lang="fr-FR" sz="1200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  <a:t>Suivi activités commerciales</a:t>
            </a:r>
          </a:p>
        </p:txBody>
      </p:sp>
      <p:sp>
        <p:nvSpPr>
          <p:cNvPr id="34827" name="Text Box 2"/>
          <p:cNvSpPr txBox="1">
            <a:spLocks noChangeArrowheads="1"/>
          </p:cNvSpPr>
          <p:nvPr/>
        </p:nvSpPr>
        <p:spPr bwMode="auto">
          <a:xfrm>
            <a:off x="954088" y="180975"/>
            <a:ext cx="898842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marL="390525" indent="-390525" defTabSz="1042988">
              <a:spcBef>
                <a:spcPct val="50000"/>
              </a:spcBef>
              <a:buFont typeface="Wingdings" pitchFamily="2" charset="2"/>
              <a:buNone/>
            </a:pPr>
            <a:r>
              <a:rPr lang="fr-FR" sz="1600">
                <a:latin typeface="Arial" charset="0"/>
                <a:ea typeface="FZYaoTi"/>
                <a:cs typeface="FZYaoTi"/>
              </a:rPr>
              <a:t>C – Organisation métier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1098550" y="3492500"/>
            <a:ext cx="112553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  <a:t>Info orientées métier et objectifs</a:t>
            </a:r>
          </a:p>
        </p:txBody>
      </p:sp>
      <p:sp>
        <p:nvSpPr>
          <p:cNvPr id="34829" name="Text Box 4"/>
          <p:cNvSpPr txBox="1">
            <a:spLocks noChangeArrowheads="1"/>
          </p:cNvSpPr>
          <p:nvPr/>
        </p:nvSpPr>
        <p:spPr bwMode="auto">
          <a:xfrm rot="-5400000">
            <a:off x="-865982" y="5472907"/>
            <a:ext cx="214471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fr-FR" sz="20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M</a:t>
            </a:r>
            <a:r>
              <a:rPr lang="fr-FR" sz="14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966788" y="1617663"/>
            <a:ext cx="9564687" cy="429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285750" indent="-285750"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Foncière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- </a:t>
            </a:r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Revenus récurrents </a:t>
            </a:r>
            <a:r>
              <a:rPr lang="fr-FR" sz="1600" b="1" dirty="0" smtClean="0">
                <a:latin typeface="Arial" pitchFamily="34" charset="0"/>
                <a:ea typeface="FZYaoTi"/>
                <a:cs typeface="FZYaoTi"/>
              </a:rPr>
              <a:t>(&gt;95% = stabilité intrinsèque du CA)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: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- Loyers + indexations pendant le 1</a:t>
            </a:r>
            <a:r>
              <a:rPr lang="fr-FR" sz="1600" baseline="30000" dirty="0" smtClean="0">
                <a:latin typeface="Arial" pitchFamily="34" charset="0"/>
                <a:ea typeface="FZYaoTi"/>
                <a:cs typeface="FZYaoTi"/>
              </a:rPr>
              <a:t>er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bail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- Loyers revalorisés après reconversion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- Prestations de services éventuelles aux clients-locataires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endParaRPr lang="fr-FR" sz="1600" dirty="0" smtClean="0">
              <a:latin typeface="Arial" pitchFamily="34" charset="0"/>
              <a:ea typeface="FZYaoTi"/>
              <a:cs typeface="FZYaoTi"/>
            </a:endParaRPr>
          </a:p>
          <a:p>
            <a:pPr marL="285750" indent="-285750"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Foncière - Revenus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exceptionnels :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		- Ventes opportunistes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		-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Travaux/extensions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éventuels pour clients (management </a:t>
            </a:r>
            <a:r>
              <a:rPr lang="fr-FR" sz="1600" dirty="0" err="1">
                <a:latin typeface="Arial" pitchFamily="34" charset="0"/>
                <a:ea typeface="FZYaoTi"/>
                <a:cs typeface="FZYaoTi"/>
              </a:rPr>
              <a:t>fee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)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BU régionales :	- Rémunération : 2%/coût d’investissement sur toute acquisition/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sté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foncière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- BU responsables pour leur compte d’exploitation, et des rémunérations 		des tiers apports d’affaires éventuels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954088" y="539750"/>
            <a:ext cx="898842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marL="390525" indent="-390525" defTabSz="1042988">
              <a:spcBef>
                <a:spcPct val="50000"/>
              </a:spcBef>
              <a:buFont typeface="Wingdings" pitchFamily="2" charset="2"/>
              <a:buNone/>
            </a:pPr>
            <a:r>
              <a:rPr lang="fr-FR" sz="1600">
                <a:latin typeface="Arial" charset="0"/>
                <a:ea typeface="FZYaoTi"/>
                <a:cs typeface="FZYaoTi"/>
              </a:rPr>
              <a:t>D – Structure des revenus</a:t>
            </a:r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 rot="-5400000">
            <a:off x="-865982" y="5472907"/>
            <a:ext cx="214471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fr-FR" sz="20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M</a:t>
            </a:r>
            <a:r>
              <a:rPr lang="fr-FR" sz="14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954088" y="841375"/>
            <a:ext cx="9739312" cy="589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285750" indent="-285750"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Critères 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invest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:	-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Rentabilité brute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=	</a:t>
            </a:r>
            <a:r>
              <a:rPr lang="fr-FR" sz="1600" b="1" dirty="0" smtClean="0">
                <a:latin typeface="Arial" pitchFamily="34" charset="0"/>
                <a:ea typeface="FZYaoTi"/>
                <a:cs typeface="FZYaoTi"/>
              </a:rPr>
              <a:t>&gt; </a:t>
            </a:r>
            <a:r>
              <a:rPr lang="fr-FR" sz="1600" b="1" dirty="0">
                <a:latin typeface="Arial" pitchFamily="34" charset="0"/>
                <a:ea typeface="FZYaoTi"/>
                <a:cs typeface="FZYaoTi"/>
              </a:rPr>
              <a:t>8</a:t>
            </a:r>
            <a:r>
              <a:rPr lang="fr-FR" sz="1600" b="1" dirty="0" smtClean="0">
                <a:latin typeface="Arial" pitchFamily="34" charset="0"/>
                <a:ea typeface="FZYaoTi"/>
                <a:cs typeface="FZYaoTi"/>
              </a:rPr>
              <a:t>.00%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acte en main (moyenne BP 10.35%)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- Durée des baux =	</a:t>
            </a:r>
            <a:r>
              <a:rPr lang="fr-FR" sz="1600" b="1" dirty="0" smtClean="0">
                <a:latin typeface="Arial" pitchFamily="34" charset="0"/>
                <a:ea typeface="FZYaoTi"/>
                <a:cs typeface="FZYaoTi"/>
              </a:rPr>
              <a:t>Objectif 10 ans ferme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	► Sauf lorsque actif multi-locataires (</a:t>
            </a:r>
            <a:r>
              <a:rPr lang="fr-FR" sz="1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FZYaoTi"/>
                <a:cs typeface="FZYaoTi"/>
              </a:rPr>
              <a:t>▼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risque vacance)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		- Risque =		</a:t>
            </a:r>
            <a:r>
              <a:rPr lang="fr-FR" sz="1600" b="1" dirty="0">
                <a:latin typeface="Arial" pitchFamily="34" charset="0"/>
                <a:ea typeface="FZYaoTi"/>
                <a:cs typeface="FZYaoTi"/>
              </a:rPr>
              <a:t>A</a:t>
            </a:r>
            <a:r>
              <a:rPr lang="fr-FR" sz="1600" b="1" dirty="0" smtClean="0">
                <a:latin typeface="Arial" pitchFamily="34" charset="0"/>
                <a:ea typeface="FZYaoTi"/>
                <a:cs typeface="FZYaoTi"/>
              </a:rPr>
              <a:t>ucun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revenu locatif ni actif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dominant (5-10%)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				</a:t>
            </a:r>
            <a:r>
              <a:rPr lang="fr-FR" sz="1600" b="1" dirty="0">
                <a:latin typeface="Arial" pitchFamily="34" charset="0"/>
                <a:ea typeface="FZYaoTi"/>
                <a:cs typeface="FZYaoTi"/>
              </a:rPr>
              <a:t>D</a:t>
            </a:r>
            <a:r>
              <a:rPr lang="fr-FR" sz="1600" b="1" dirty="0" smtClean="0">
                <a:latin typeface="Arial" pitchFamily="34" charset="0"/>
                <a:ea typeface="FZYaoTi"/>
                <a:cs typeface="FZYaoTi"/>
              </a:rPr>
              <a:t>iversification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en nombre d’unités et en classe d’actifs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				</a:t>
            </a:r>
            <a:r>
              <a:rPr lang="fr-FR" sz="1600" b="1" dirty="0">
                <a:latin typeface="Arial" pitchFamily="34" charset="0"/>
                <a:ea typeface="FZYaoTi"/>
                <a:cs typeface="FZYaoTi"/>
              </a:rPr>
              <a:t>D</a:t>
            </a:r>
            <a:r>
              <a:rPr lang="fr-FR" sz="1600" b="1" dirty="0" smtClean="0">
                <a:latin typeface="Arial" pitchFamily="34" charset="0"/>
                <a:ea typeface="FZYaoTi"/>
                <a:cs typeface="FZYaoTi"/>
              </a:rPr>
              <a:t>ispersion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géographique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	-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Durée détention =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Très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long terme (</a:t>
            </a:r>
            <a:r>
              <a:rPr lang="fr-FR" sz="1600" b="1" dirty="0">
                <a:latin typeface="Arial" pitchFamily="34" charset="0"/>
                <a:ea typeface="FZYaoTi"/>
                <a:cs typeface="FZYaoTi"/>
              </a:rPr>
              <a:t>&gt; 10 ans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)</a:t>
            </a:r>
            <a:endParaRPr lang="fr-FR" sz="16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	-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A la fin des baux =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Relocation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ou conversion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Critères financiers:	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- Véhicules dédiés =	1 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invest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.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= 1 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sté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à l’IS non transparente (en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râteau)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-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Détention SPV =	</a:t>
            </a:r>
            <a:r>
              <a:rPr lang="fr-FR" sz="1600" b="1" dirty="0">
                <a:latin typeface="Arial" pitchFamily="34" charset="0"/>
                <a:ea typeface="FZYaoTi"/>
                <a:cs typeface="FZYaoTi"/>
              </a:rPr>
              <a:t>&gt;95%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(intégration fiscale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) (objectif 100%)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- Dettes bancaires =	Localisées dans SPV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- Levier (LTC*) = 	moyen </a:t>
            </a:r>
            <a:r>
              <a:rPr lang="fr-FR" sz="1600" b="1" dirty="0" smtClean="0">
                <a:latin typeface="Arial" pitchFamily="34" charset="0"/>
                <a:ea typeface="FZYaoTi"/>
                <a:cs typeface="FZYaoTi"/>
              </a:rPr>
              <a:t>50% CP </a:t>
            </a:r>
            <a:r>
              <a:rPr lang="fr-FR" sz="1600" b="1" dirty="0">
                <a:latin typeface="Arial" pitchFamily="34" charset="0"/>
                <a:ea typeface="FZYaoTi"/>
                <a:cs typeface="FZYaoTi"/>
              </a:rPr>
              <a:t>/ 5</a:t>
            </a:r>
            <a:r>
              <a:rPr lang="fr-FR" sz="1600" b="1" dirty="0" smtClean="0">
                <a:latin typeface="Arial" pitchFamily="34" charset="0"/>
                <a:ea typeface="FZYaoTi"/>
                <a:cs typeface="FZYaoTi"/>
              </a:rPr>
              <a:t>0% dette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(*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Loan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To 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Cost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)</a:t>
            </a:r>
            <a:endParaRPr lang="fr-FR" sz="1600" b="1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- Désendettement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=	</a:t>
            </a:r>
            <a:r>
              <a:rPr lang="fr-FR" sz="1600" b="1" dirty="0">
                <a:latin typeface="Arial" pitchFamily="34" charset="0"/>
                <a:ea typeface="FZYaoTi"/>
                <a:cs typeface="FZYaoTi"/>
              </a:rPr>
              <a:t>progressif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- Garantie =	Hypothécaire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- Trésorerie =	Cash 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pooling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centralisé</a:t>
            </a: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954088" y="468313"/>
            <a:ext cx="89884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marL="390525" indent="-390525" defTabSz="1042988">
              <a:spcBef>
                <a:spcPct val="50000"/>
              </a:spcBef>
              <a:buFont typeface="Wingdings" pitchFamily="2" charset="2"/>
              <a:buNone/>
            </a:pPr>
            <a:r>
              <a:rPr lang="fr-FR" sz="1600">
                <a:latin typeface="Arial" charset="0"/>
                <a:ea typeface="FZYaoTi"/>
                <a:cs typeface="FZYaoTi"/>
              </a:rPr>
              <a:t>E – Modèle de gestion </a:t>
            </a:r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 rot="-5400000">
            <a:off x="-865982" y="5472907"/>
            <a:ext cx="214471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fr-FR" sz="20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M</a:t>
            </a:r>
            <a:r>
              <a:rPr lang="fr-FR" sz="14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2"/>
          <p:cNvSpPr txBox="1">
            <a:spLocks noChangeArrowheads="1"/>
          </p:cNvSpPr>
          <p:nvPr/>
        </p:nvSpPr>
        <p:spPr bwMode="auto">
          <a:xfrm>
            <a:off x="966788" y="544513"/>
            <a:ext cx="89884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marL="390525" indent="-390525" defTabSz="1042988">
              <a:spcBef>
                <a:spcPct val="50000"/>
              </a:spcBef>
              <a:buFont typeface="Wingdings" pitchFamily="2" charset="2"/>
              <a:buNone/>
            </a:pPr>
            <a:r>
              <a:rPr lang="fr-FR" sz="1600">
                <a:latin typeface="Arial" charset="0"/>
                <a:ea typeface="FZYaoTi"/>
                <a:cs typeface="FZYaoTi"/>
              </a:rPr>
              <a:t>F – Constitution stratégique du portefeuille</a:t>
            </a:r>
          </a:p>
        </p:txBody>
      </p:sp>
      <p:pic>
        <p:nvPicPr>
          <p:cNvPr id="37890" name="Picture 2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63" y="1160463"/>
            <a:ext cx="10629900" cy="485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 Box 4"/>
          <p:cNvSpPr txBox="1">
            <a:spLocks noChangeArrowheads="1"/>
          </p:cNvSpPr>
          <p:nvPr/>
        </p:nvSpPr>
        <p:spPr bwMode="auto">
          <a:xfrm rot="-5400000">
            <a:off x="-865982" y="5472907"/>
            <a:ext cx="214471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fr-FR" sz="20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M</a:t>
            </a:r>
            <a:r>
              <a:rPr lang="fr-FR" sz="14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2"/>
          <p:cNvSpPr txBox="1">
            <a:spLocks noChangeArrowheads="1"/>
          </p:cNvSpPr>
          <p:nvPr/>
        </p:nvSpPr>
        <p:spPr bwMode="auto">
          <a:xfrm>
            <a:off x="966788" y="544513"/>
            <a:ext cx="89884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marL="390525" indent="-390525" defTabSz="1042988">
              <a:spcBef>
                <a:spcPct val="50000"/>
              </a:spcBef>
              <a:buFont typeface="Wingdings" pitchFamily="2" charset="2"/>
              <a:buNone/>
            </a:pPr>
            <a:r>
              <a:rPr lang="fr-FR" sz="1600">
                <a:latin typeface="Arial" charset="0"/>
                <a:ea typeface="FZYaoTi"/>
                <a:cs typeface="FZYaoTi"/>
              </a:rPr>
              <a:t>G – Répartition visée du portefeuille Capstone</a:t>
            </a:r>
            <a:endParaRPr lang="fr-FR" sz="1400">
              <a:latin typeface="Arial" charset="0"/>
              <a:ea typeface="FZYaoTi"/>
              <a:cs typeface="FZYaoTi"/>
            </a:endParaRPr>
          </a:p>
        </p:txBody>
      </p:sp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7651750" y="4860925"/>
            <a:ext cx="3024188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fr-FR" sz="1200">
                <a:latin typeface="Arial" charset="0"/>
                <a:ea typeface="FZYaoTi"/>
                <a:cs typeface="FZYaoTi"/>
              </a:rPr>
              <a:t>Remarques : déf. locaux spécifiques</a:t>
            </a:r>
          </a:p>
          <a:p>
            <a:pPr defTabSz="1042988">
              <a:spcBef>
                <a:spcPct val="50000"/>
              </a:spcBef>
            </a:pPr>
            <a:r>
              <a:rPr lang="fr-FR" sz="1200">
                <a:latin typeface="Arial" charset="0"/>
                <a:ea typeface="FZYaoTi"/>
                <a:cs typeface="FZYaoTi"/>
              </a:rPr>
              <a:t>   - bâtiments d’exploitation sur mesure</a:t>
            </a:r>
          </a:p>
          <a:p>
            <a:pPr defTabSz="1042988">
              <a:spcBef>
                <a:spcPct val="50000"/>
              </a:spcBef>
            </a:pPr>
            <a:r>
              <a:rPr lang="fr-FR" sz="1200">
                <a:latin typeface="Arial" charset="0"/>
                <a:ea typeface="FZYaoTi"/>
                <a:cs typeface="FZYaoTi"/>
              </a:rPr>
              <a:t>   - laboratoires</a:t>
            </a:r>
          </a:p>
          <a:p>
            <a:pPr defTabSz="1042988">
              <a:spcBef>
                <a:spcPct val="50000"/>
              </a:spcBef>
            </a:pPr>
            <a:r>
              <a:rPr lang="fr-FR" sz="1200">
                <a:latin typeface="Arial" charset="0"/>
                <a:ea typeface="FZYaoTi"/>
                <a:cs typeface="FZYaoTi"/>
              </a:rPr>
              <a:t>   - parkings…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888" y="1260475"/>
            <a:ext cx="7910512" cy="40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 rot="-5400000">
            <a:off x="-865982" y="5472907"/>
            <a:ext cx="214471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fr-FR" sz="20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M</a:t>
            </a:r>
            <a:r>
              <a:rPr lang="fr-FR" sz="14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4"/>
          <p:cNvSpPr txBox="1">
            <a:spLocks noChangeArrowheads="1"/>
          </p:cNvSpPr>
          <p:nvPr/>
        </p:nvSpPr>
        <p:spPr bwMode="auto">
          <a:xfrm>
            <a:off x="954088" y="396875"/>
            <a:ext cx="45466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fr-FR" sz="27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2. G</a:t>
            </a:r>
            <a:r>
              <a:rPr lang="fr-FR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ouvernance d’entreprise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66788" y="1149350"/>
            <a:ext cx="9564687" cy="558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La </a:t>
            </a:r>
            <a:r>
              <a:rPr lang="fr-FR" sz="1600" b="1" dirty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gouvernance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de la société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d’investissement (SAS) sera </a:t>
            </a:r>
            <a:r>
              <a:rPr lang="fr-FR" sz="1600" b="1" dirty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structurée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autour de </a:t>
            </a:r>
            <a:r>
              <a:rPr lang="fr-FR" sz="1600" b="1" dirty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3 piliers </a:t>
            </a:r>
            <a:r>
              <a:rPr lang="fr-FR" sz="1600" b="1" dirty="0" smtClean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: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endParaRPr lang="fr-FR" sz="16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La </a:t>
            </a:r>
            <a:r>
              <a:rPr lang="fr-FR" sz="1600" dirty="0">
                <a:solidFill>
                  <a:srgbClr val="C00000"/>
                </a:solidFill>
                <a:latin typeface="Arial" pitchFamily="34" charset="0"/>
                <a:ea typeface="FZYaoTi"/>
                <a:cs typeface="FZYaoTi"/>
              </a:rPr>
              <a:t>D</a:t>
            </a:r>
            <a:r>
              <a:rPr lang="fr-FR" sz="1600" dirty="0" smtClean="0">
                <a:solidFill>
                  <a:srgbClr val="C00000"/>
                </a:solidFill>
                <a:latin typeface="Arial" pitchFamily="34" charset="0"/>
                <a:ea typeface="FZYaoTi"/>
                <a:cs typeface="FZYaoTi"/>
              </a:rPr>
              <a:t>irection Générale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► Conduite des affaires, développements, proposition et 				mise en œuvre de la stratégie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	► Direction selon Règlement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I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ntérieur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----------------------------------------------------------------------------------------------------------------------------------------------------------------------------------------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Le</a:t>
            </a:r>
            <a:r>
              <a:rPr lang="fr-FR" sz="1600" dirty="0" smtClean="0">
                <a:solidFill>
                  <a:srgbClr val="C00000"/>
                </a:solidFill>
                <a:latin typeface="Arial" pitchFamily="34" charset="0"/>
                <a:ea typeface="FZYaoTi"/>
                <a:cs typeface="FZYaoTi"/>
              </a:rPr>
              <a:t> Comité d’Investissement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► Validation des 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invest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. &gt;5M€ (</a:t>
            </a:r>
            <a:r>
              <a:rPr lang="fr-FR" sz="1600" i="1" dirty="0" err="1" smtClean="0">
                <a:latin typeface="Arial" pitchFamily="34" charset="0"/>
                <a:ea typeface="FZYaoTi"/>
                <a:cs typeface="FZYaoTi"/>
              </a:rPr>
              <a:t>process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à définir)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	► Contrôle du bon fonctionnement de la société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		►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Composition :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DG (2)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+ 3 membres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désignés/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actionn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.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	► Vote à la majorité simple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----------------------------------------------------------------------------------------------------------------------------------------------------------------------------------------</a:t>
            </a:r>
            <a:endParaRPr lang="fr-FR" sz="16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Le</a:t>
            </a:r>
            <a:r>
              <a:rPr lang="fr-FR" sz="1600" dirty="0" smtClean="0">
                <a:solidFill>
                  <a:srgbClr val="C00000"/>
                </a:solidFill>
                <a:latin typeface="Arial" pitchFamily="34" charset="0"/>
                <a:ea typeface="FZYaoTi"/>
                <a:cs typeface="FZYaoTi"/>
              </a:rPr>
              <a:t> Conseil d’Administration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► Représentation/défense des intérêts des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associés-(comité d’Associés-Propriétaires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)	propriétaires</a:t>
            </a:r>
          </a:p>
          <a:p>
            <a:pPr marL="452438" indent="0" eaLnBrk="1" hangingPunct="1">
              <a:spcBef>
                <a:spcPct val="50000"/>
              </a:spcBef>
              <a:defRPr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		► Vote 65%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	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Resp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: pacte actionnaires, validation nouvel entrant, 				nouveaux apports, nomination des 3 membres du comité 				d’investissement,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c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otation boursière, nomination CAC</a:t>
            </a:r>
          </a:p>
        </p:txBody>
      </p:sp>
      <p:sp>
        <p:nvSpPr>
          <p:cNvPr id="40963" name="Text Box 4"/>
          <p:cNvSpPr txBox="1">
            <a:spLocks noChangeArrowheads="1"/>
          </p:cNvSpPr>
          <p:nvPr/>
        </p:nvSpPr>
        <p:spPr bwMode="auto">
          <a:xfrm rot="-5400000">
            <a:off x="-865982" y="5472907"/>
            <a:ext cx="214471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fr-FR" sz="20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M</a:t>
            </a:r>
            <a:r>
              <a:rPr lang="fr-FR" sz="14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/>
        </p:nvGraphicFramePr>
        <p:xfrm>
          <a:off x="3828783" y="252239"/>
          <a:ext cx="648072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22325" y="468313"/>
            <a:ext cx="4019550" cy="281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Les </a:t>
            </a:r>
            <a:r>
              <a:rPr lang="fr-FR" sz="1600" dirty="0" smtClean="0">
                <a:solidFill>
                  <a:srgbClr val="C00000"/>
                </a:solidFill>
                <a:latin typeface="Arial" pitchFamily="34" charset="0"/>
                <a:ea typeface="FZYaoTi"/>
                <a:cs typeface="FZYaoTi"/>
              </a:rPr>
              <a:t>3 comités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fonctionnent comme des cercles concentriques 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connexes et complémentaires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endParaRPr lang="fr-FR" sz="16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Les 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champs d’interventions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et de compétences sont clairement définis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endParaRPr lang="fr-FR" sz="16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L’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efficacité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opérationnelle n’est pas obérée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35000" y="4789488"/>
            <a:ext cx="10058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1600" b="1" dirty="0" smtClean="0">
                <a:latin typeface="Arial" pitchFamily="34" charset="0"/>
                <a:ea typeface="FZYaoTi"/>
                <a:cs typeface="FZYaoTi"/>
              </a:rPr>
              <a:t>Synthèse organisation</a:t>
            </a:r>
            <a:endParaRPr lang="fr-FR" sz="1600" b="1" dirty="0">
              <a:latin typeface="Arial" pitchFamily="34" charset="0"/>
              <a:ea typeface="FZYaoTi"/>
              <a:cs typeface="FZYaoTi"/>
            </a:endParaRP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► Valeur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ajoutée :		</a:t>
            </a:r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Concentration </a:t>
            </a:r>
            <a:r>
              <a:rPr lang="fr-FR" sz="1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des compétences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sur zones d’expertises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► Sécurité :	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- Présence </a:t>
            </a:r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comités d’investissement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et </a:t>
            </a:r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conseil d’administration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1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	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- </a:t>
            </a:r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Absence conflit d’intérêt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: management actionnaires + 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mgt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contract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► Efficacité :		</a:t>
            </a:r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Réactivité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propre aux structures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légères/décentralisées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 rot="-5400000">
            <a:off x="-865982" y="5472907"/>
            <a:ext cx="214471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fr-FR" sz="20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M</a:t>
            </a:r>
            <a:r>
              <a:rPr lang="fr-FR" sz="14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/>
        </p:nvGraphicFramePr>
        <p:xfrm>
          <a:off x="1026220" y="4644727"/>
          <a:ext cx="8856984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30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550" y="5508625"/>
            <a:ext cx="89122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011" name="Connecteur droit avec flèche 7"/>
          <p:cNvCxnSpPr>
            <a:cxnSpLocks noChangeShapeType="1"/>
          </p:cNvCxnSpPr>
          <p:nvPr/>
        </p:nvCxnSpPr>
        <p:spPr bwMode="auto">
          <a:xfrm>
            <a:off x="1098550" y="6084888"/>
            <a:ext cx="8712200" cy="0"/>
          </a:xfrm>
          <a:prstGeom prst="straightConnector1">
            <a:avLst/>
          </a:prstGeom>
          <a:noFill/>
          <a:ln w="15875" algn="ctr">
            <a:solidFill>
              <a:srgbClr val="C0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4" name="ZoneTexte 3"/>
          <p:cNvSpPr txBox="1"/>
          <p:nvPr/>
        </p:nvSpPr>
        <p:spPr>
          <a:xfrm>
            <a:off x="3259138" y="5868988"/>
            <a:ext cx="4248150" cy="83026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sz="1200" b="1" dirty="0">
                <a:latin typeface="+mn-lt"/>
                <a:cs typeface="Arial" pitchFamily="34" charset="0"/>
              </a:rPr>
              <a:t>Accès permanent par intranet aux associés-partenaires</a:t>
            </a:r>
          </a:p>
          <a:p>
            <a:pPr marL="171450" indent="-171450">
              <a:buFontTx/>
              <a:buChar char="-"/>
              <a:defRPr/>
            </a:pPr>
            <a:r>
              <a:rPr lang="fr-FR" sz="1200" dirty="0">
                <a:latin typeface="+mn-lt"/>
                <a:cs typeface="Arial" pitchFamily="34" charset="0"/>
              </a:rPr>
              <a:t>Information financières, rentabilité</a:t>
            </a:r>
          </a:p>
          <a:p>
            <a:pPr marL="171450" indent="-171450">
              <a:buFontTx/>
              <a:buChar char="-"/>
              <a:defRPr/>
            </a:pPr>
            <a:r>
              <a:rPr lang="fr-FR" sz="1200" dirty="0">
                <a:latin typeface="+mn-lt"/>
                <a:cs typeface="Arial" pitchFamily="34" charset="0"/>
              </a:rPr>
              <a:t>Etats locatifs, répartition sectorielle, vacances</a:t>
            </a:r>
          </a:p>
          <a:p>
            <a:pPr marL="171450" indent="-171450">
              <a:buFontTx/>
              <a:buChar char="-"/>
              <a:defRPr/>
            </a:pPr>
            <a:r>
              <a:rPr lang="fr-FR" sz="1200" dirty="0">
                <a:latin typeface="+mn-lt"/>
                <a:cs typeface="Arial" pitchFamily="34" charset="0"/>
              </a:rPr>
              <a:t>Patrimoine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38188" y="3751263"/>
            <a:ext cx="259238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fr-FR" sz="1200" b="1" dirty="0">
                <a:latin typeface="+mn-lt"/>
                <a:cs typeface="Arial" pitchFamily="34" charset="0"/>
              </a:rPr>
              <a:t>Rapports sommaires trimestriels</a:t>
            </a:r>
          </a:p>
          <a:p>
            <a:pPr algn="r">
              <a:defRPr/>
            </a:pPr>
            <a:r>
              <a:rPr lang="fr-FR" sz="1200" dirty="0">
                <a:latin typeface="+mn-lt"/>
                <a:cs typeface="Arial" pitchFamily="34" charset="0"/>
              </a:rPr>
              <a:t>Adressés aux associés partenaires</a:t>
            </a:r>
          </a:p>
        </p:txBody>
      </p:sp>
      <p:cxnSp>
        <p:nvCxnSpPr>
          <p:cNvPr id="43014" name="Connecteur droit avec flèche 12"/>
          <p:cNvCxnSpPr>
            <a:cxnSpLocks noChangeShapeType="1"/>
          </p:cNvCxnSpPr>
          <p:nvPr/>
        </p:nvCxnSpPr>
        <p:spPr bwMode="auto">
          <a:xfrm flipV="1">
            <a:off x="3225800" y="4140200"/>
            <a:ext cx="0" cy="504825"/>
          </a:xfrm>
          <a:prstGeom prst="straightConnector1">
            <a:avLst/>
          </a:prstGeom>
          <a:noFill/>
          <a:ln w="15875" algn="ctr">
            <a:solidFill>
              <a:srgbClr val="C00000"/>
            </a:solidFill>
            <a:round/>
            <a:headEnd type="triangle" w="med" len="med"/>
            <a:tailEnd/>
          </a:ln>
        </p:spPr>
      </p:cxnSp>
      <p:cxnSp>
        <p:nvCxnSpPr>
          <p:cNvPr id="43015" name="Connecteur droit avec flèche 20"/>
          <p:cNvCxnSpPr>
            <a:cxnSpLocks noChangeShapeType="1"/>
          </p:cNvCxnSpPr>
          <p:nvPr/>
        </p:nvCxnSpPr>
        <p:spPr bwMode="auto">
          <a:xfrm flipV="1">
            <a:off x="5202238" y="3636963"/>
            <a:ext cx="0" cy="1008062"/>
          </a:xfrm>
          <a:prstGeom prst="straightConnector1">
            <a:avLst/>
          </a:prstGeom>
          <a:noFill/>
          <a:ln w="15875" algn="ctr">
            <a:solidFill>
              <a:srgbClr val="C00000"/>
            </a:solidFill>
            <a:round/>
            <a:headEnd type="triangle" w="med" len="med"/>
            <a:tailEnd/>
          </a:ln>
        </p:spPr>
      </p:cxnSp>
      <p:sp>
        <p:nvSpPr>
          <p:cNvPr id="23" name="ZoneTexte 22"/>
          <p:cNvSpPr txBox="1"/>
          <p:nvPr/>
        </p:nvSpPr>
        <p:spPr>
          <a:xfrm>
            <a:off x="2754313" y="3246438"/>
            <a:ext cx="259238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fr-FR" sz="1200" b="1" dirty="0">
                <a:latin typeface="+mn-lt"/>
                <a:cs typeface="Arial" pitchFamily="34" charset="0"/>
              </a:rPr>
              <a:t>Rencontres semestrielles</a:t>
            </a:r>
          </a:p>
          <a:p>
            <a:pPr algn="r">
              <a:defRPr/>
            </a:pPr>
            <a:r>
              <a:rPr lang="fr-FR" sz="1200" dirty="0">
                <a:latin typeface="+mn-lt"/>
                <a:cs typeface="Arial" pitchFamily="34" charset="0"/>
              </a:rPr>
              <a:t>Compte rendu d’activités</a:t>
            </a:r>
          </a:p>
        </p:txBody>
      </p:sp>
      <p:cxnSp>
        <p:nvCxnSpPr>
          <p:cNvPr id="43017" name="Connecteur droit avec flèche 23"/>
          <p:cNvCxnSpPr>
            <a:cxnSpLocks noChangeShapeType="1"/>
          </p:cNvCxnSpPr>
          <p:nvPr/>
        </p:nvCxnSpPr>
        <p:spPr bwMode="auto">
          <a:xfrm flipV="1">
            <a:off x="9594850" y="3246438"/>
            <a:ext cx="0" cy="1398587"/>
          </a:xfrm>
          <a:prstGeom prst="straightConnector1">
            <a:avLst/>
          </a:prstGeom>
          <a:noFill/>
          <a:ln w="15875" algn="ctr">
            <a:solidFill>
              <a:srgbClr val="C00000"/>
            </a:solidFill>
            <a:round/>
            <a:headEnd type="triangle" w="med" len="med"/>
            <a:tailEnd/>
          </a:ln>
        </p:spPr>
      </p:cxnSp>
      <p:sp>
        <p:nvSpPr>
          <p:cNvPr id="26" name="ZoneTexte 25"/>
          <p:cNvSpPr txBox="1"/>
          <p:nvPr/>
        </p:nvSpPr>
        <p:spPr>
          <a:xfrm>
            <a:off x="7146925" y="2701925"/>
            <a:ext cx="259238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fr-FR" sz="1200" b="1" dirty="0">
                <a:latin typeface="+mn-lt"/>
                <a:cs typeface="Arial" pitchFamily="34" charset="0"/>
              </a:rPr>
              <a:t>Assemblées générales annuelles</a:t>
            </a:r>
          </a:p>
          <a:p>
            <a:pPr algn="r">
              <a:defRPr/>
            </a:pPr>
            <a:r>
              <a:rPr lang="fr-FR" sz="1200" dirty="0">
                <a:latin typeface="+mn-lt"/>
                <a:cs typeface="Arial" pitchFamily="34" charset="0"/>
              </a:rPr>
              <a:t>Résultats &amp; perspectives</a:t>
            </a:r>
          </a:p>
          <a:p>
            <a:pPr algn="r">
              <a:defRPr/>
            </a:pPr>
            <a:r>
              <a:rPr lang="fr-FR" sz="1200" dirty="0">
                <a:latin typeface="+mn-lt"/>
                <a:cs typeface="Arial" pitchFamily="34" charset="0"/>
              </a:rPr>
              <a:t>Rapport CAC</a:t>
            </a: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971550" y="468313"/>
            <a:ext cx="9721850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285750" indent="-285750"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Règles opérationnelles strictes :1- </a:t>
            </a:r>
            <a:r>
              <a:rPr lang="fr-FR" sz="1600" dirty="0" err="1">
                <a:latin typeface="Arial" pitchFamily="34" charset="0"/>
                <a:ea typeface="FZYaoTi"/>
                <a:cs typeface="FZYaoTi"/>
              </a:rPr>
              <a:t>Invest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. </a:t>
            </a:r>
            <a:r>
              <a:rPr lang="fr-FR" sz="1600" b="1" dirty="0" smtClean="0">
                <a:latin typeface="Arial" pitchFamily="34" charset="0"/>
                <a:ea typeface="FZYaoTi"/>
                <a:cs typeface="FZYaoTi"/>
              </a:rPr>
              <a:t>&lt;5M</a:t>
            </a:r>
            <a:r>
              <a:rPr lang="fr-FR" sz="1600" b="1" dirty="0">
                <a:latin typeface="Arial" pitchFamily="34" charset="0"/>
                <a:ea typeface="FZYaoTi"/>
                <a:cs typeface="FZYaoTi"/>
              </a:rPr>
              <a:t>€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: délégation décisionnelle à DG</a:t>
            </a:r>
          </a:p>
          <a:p>
            <a:pPr marL="3317875" indent="0" eaLnBrk="1" hangingPunct="1">
              <a:spcBef>
                <a:spcPct val="50000"/>
              </a:spcBef>
              <a:defRPr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► Critères </a:t>
            </a:r>
            <a:r>
              <a:rPr lang="fr-FR" sz="1600" dirty="0" err="1">
                <a:latin typeface="Arial" pitchFamily="34" charset="0"/>
                <a:ea typeface="FZYaoTi"/>
                <a:cs typeface="FZYaoTi"/>
              </a:rPr>
              <a:t>pré-définis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 simples et pragmatiques</a:t>
            </a:r>
          </a:p>
          <a:p>
            <a:pPr marL="3206750" indent="0" eaLnBrk="1" hangingPunct="1">
              <a:spcBef>
                <a:spcPct val="50000"/>
              </a:spcBef>
              <a:defRPr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2- </a:t>
            </a:r>
            <a:r>
              <a:rPr lang="fr-FR" sz="1600" dirty="0" err="1">
                <a:latin typeface="Arial" pitchFamily="34" charset="0"/>
                <a:ea typeface="FZYaoTi"/>
                <a:cs typeface="FZYaoTi"/>
              </a:rPr>
              <a:t>Invest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. </a:t>
            </a:r>
            <a:r>
              <a:rPr lang="fr-FR" sz="1600" b="1" dirty="0" smtClean="0">
                <a:latin typeface="Arial" pitchFamily="34" charset="0"/>
                <a:ea typeface="FZYaoTi"/>
                <a:cs typeface="FZYaoTi"/>
              </a:rPr>
              <a:t>&gt;5M</a:t>
            </a:r>
            <a:r>
              <a:rPr lang="fr-FR" sz="1600" b="1" dirty="0">
                <a:latin typeface="Arial" pitchFamily="34" charset="0"/>
                <a:ea typeface="FZYaoTi"/>
                <a:cs typeface="FZYaoTi"/>
              </a:rPr>
              <a:t>€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: validation par Comité d’Investissement</a:t>
            </a:r>
          </a:p>
          <a:p>
            <a:pPr marL="3314700" indent="0" eaLnBrk="1" hangingPunct="1">
              <a:spcBef>
                <a:spcPct val="50000"/>
              </a:spcBef>
              <a:defRPr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► </a:t>
            </a:r>
            <a:r>
              <a:rPr lang="fr-FR" sz="1600" i="1" dirty="0" err="1">
                <a:latin typeface="Arial" pitchFamily="34" charset="0"/>
                <a:ea typeface="FZYaoTi"/>
                <a:cs typeface="FZYaoTi"/>
              </a:rPr>
              <a:t>Process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 décisionnel clair (information/vote/délai)</a:t>
            </a:r>
          </a:p>
          <a:p>
            <a:pPr marL="3317875" indent="0" eaLnBrk="1" hangingPunct="1">
              <a:spcBef>
                <a:spcPct val="50000"/>
              </a:spcBef>
              <a:defRPr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► </a:t>
            </a:r>
            <a:r>
              <a:rPr lang="fr-FR" sz="1600" i="1" dirty="0" err="1">
                <a:latin typeface="Arial" pitchFamily="34" charset="0"/>
                <a:ea typeface="FZYaoTi"/>
                <a:cs typeface="FZYaoTi"/>
              </a:rPr>
              <a:t>Process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 de validation différent pour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investissement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&lt; et &gt; à 20M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€</a:t>
            </a:r>
          </a:p>
          <a:p>
            <a:pPr marL="3317875" indent="0" eaLnBrk="1" hangingPunct="1">
              <a:spcBef>
                <a:spcPct val="50000"/>
              </a:spcBef>
              <a:defRPr/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marL="287338" indent="-285750"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Périodicité des </a:t>
            </a:r>
            <a:r>
              <a:rPr lang="fr-FR" sz="1600" i="1" dirty="0" err="1">
                <a:latin typeface="Arial" pitchFamily="34" charset="0"/>
                <a:ea typeface="FZYaoTi"/>
                <a:cs typeface="FZYaoTi"/>
              </a:rPr>
              <a:t>reportings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: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43020" name="Text Box 4"/>
          <p:cNvSpPr txBox="1">
            <a:spLocks noChangeArrowheads="1"/>
          </p:cNvSpPr>
          <p:nvPr/>
        </p:nvSpPr>
        <p:spPr bwMode="auto">
          <a:xfrm rot="-5400000">
            <a:off x="-865982" y="5472907"/>
            <a:ext cx="214471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fr-FR" sz="20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M</a:t>
            </a:r>
            <a:r>
              <a:rPr lang="fr-FR" sz="14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5"/>
          <p:cNvSpPr txBox="1">
            <a:spLocks noChangeArrowheads="1"/>
          </p:cNvSpPr>
          <p:nvPr/>
        </p:nvSpPr>
        <p:spPr bwMode="auto">
          <a:xfrm>
            <a:off x="3043238" y="2905125"/>
            <a:ext cx="4546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algn="ctr" defTabSz="1042988">
              <a:spcBef>
                <a:spcPct val="50000"/>
              </a:spcBef>
            </a:pPr>
            <a:r>
              <a:rPr lang="fr-FR" sz="27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C</a:t>
            </a:r>
            <a:r>
              <a:rPr lang="fr-FR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OUPLE RENDEMENT/RISQUE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2"/>
          <p:cNvSpPr txBox="1">
            <a:spLocks noChangeArrowheads="1"/>
          </p:cNvSpPr>
          <p:nvPr/>
        </p:nvSpPr>
        <p:spPr bwMode="auto">
          <a:xfrm>
            <a:off x="547688" y="525463"/>
            <a:ext cx="9407525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fr-FR" sz="27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F</a:t>
            </a:r>
            <a:r>
              <a:rPr lang="fr-FR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ondements du projet : tendances lourdes de la Société française :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966788" y="1617663"/>
            <a:ext cx="9636125" cy="401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04306" tIns="52153" rIns="104306" bIns="52153">
            <a:spAutoFit/>
          </a:bodyPr>
          <a:lstStyle/>
          <a:p>
            <a:pPr marL="390525" indent="-390525" defTabSz="1042988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>
                <a:latin typeface="Arial" charset="0"/>
                <a:ea typeface="FZYaoTi"/>
                <a:cs typeface="FZYaoTi"/>
              </a:rPr>
              <a:t>« </a:t>
            </a:r>
            <a:r>
              <a:rPr lang="fr-FR" sz="1600" i="1">
                <a:latin typeface="Arial" charset="0"/>
                <a:ea typeface="FZYaoTi"/>
                <a:cs typeface="FZYaoTi"/>
              </a:rPr>
              <a:t>Focus on core business</a:t>
            </a:r>
            <a:r>
              <a:rPr lang="fr-FR" sz="1600">
                <a:latin typeface="Arial" charset="0"/>
                <a:ea typeface="FZYaoTi"/>
                <a:cs typeface="FZYaoTi"/>
              </a:rPr>
              <a:t> » : 	Sortie des actifs non stratégiques</a:t>
            </a:r>
          </a:p>
          <a:p>
            <a:pPr marL="390525" indent="-390525" defTabSz="1042988">
              <a:spcBef>
                <a:spcPct val="50000"/>
              </a:spcBef>
              <a:buFont typeface="Wingdings" pitchFamily="2" charset="2"/>
              <a:buNone/>
            </a:pPr>
            <a:endParaRPr lang="fr-FR" sz="1600">
              <a:latin typeface="Arial" charset="0"/>
              <a:ea typeface="FZYaoTi"/>
              <a:cs typeface="FZYaoTi"/>
            </a:endParaRPr>
          </a:p>
          <a:p>
            <a:pPr marL="390525" indent="-390525" defTabSz="1042988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>
                <a:latin typeface="Arial" charset="0"/>
                <a:ea typeface="FZYaoTi"/>
                <a:cs typeface="FZYaoTi"/>
              </a:rPr>
              <a:t>Mutations économiques :	Besoins de renforcement des structures de bilan (crise)</a:t>
            </a:r>
          </a:p>
          <a:p>
            <a:pPr marL="390525" indent="-390525" defTabSz="1042988">
              <a:spcBef>
                <a:spcPct val="50000"/>
              </a:spcBef>
            </a:pPr>
            <a:r>
              <a:rPr lang="fr-FR" sz="1600">
                <a:latin typeface="Arial" charset="0"/>
                <a:ea typeface="FZYaoTi"/>
                <a:cs typeface="FZYaoTi"/>
              </a:rPr>
              <a:t>				Besoins de diversification des sources d’endettement</a:t>
            </a:r>
          </a:p>
          <a:p>
            <a:pPr marL="390525" indent="-390525" defTabSz="1042988">
              <a:spcBef>
                <a:spcPct val="50000"/>
              </a:spcBef>
            </a:pPr>
            <a:r>
              <a:rPr lang="fr-FR" sz="1600">
                <a:latin typeface="Arial" charset="0"/>
                <a:ea typeface="FZYaoTi"/>
                <a:cs typeface="FZYaoTi"/>
              </a:rPr>
              <a:t>				Besoins de favoriser la croissance organique/externe (financement)</a:t>
            </a:r>
          </a:p>
          <a:p>
            <a:pPr marL="390525" indent="-390525" defTabSz="1042988">
              <a:spcBef>
                <a:spcPct val="50000"/>
              </a:spcBef>
            </a:pPr>
            <a:endParaRPr lang="fr-FR" sz="1600">
              <a:latin typeface="Arial" charset="0"/>
              <a:ea typeface="FZYaoTi"/>
              <a:cs typeface="FZYaoTi"/>
            </a:endParaRPr>
          </a:p>
          <a:p>
            <a:pPr marL="390525" indent="-390525" defTabSz="1042988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>
                <a:latin typeface="Arial" charset="0"/>
                <a:ea typeface="FZYaoTi"/>
                <a:cs typeface="FZYaoTi"/>
              </a:rPr>
              <a:t>Désintérêt des investisseurs institutionnels pour les actifs immobiliers « non-prime »</a:t>
            </a:r>
          </a:p>
          <a:p>
            <a:pPr marL="390525" indent="-390525" defTabSz="1042988">
              <a:spcBef>
                <a:spcPct val="50000"/>
              </a:spcBef>
            </a:pPr>
            <a:r>
              <a:rPr lang="fr-FR" sz="1600">
                <a:latin typeface="Arial" charset="0"/>
                <a:ea typeface="FZYaoTi"/>
                <a:cs typeface="FZYaoTi"/>
              </a:rPr>
              <a:t>				Sources d’opportunités</a:t>
            </a:r>
          </a:p>
          <a:p>
            <a:pPr marL="390525" indent="-390525" defTabSz="1042988">
              <a:spcBef>
                <a:spcPct val="50000"/>
              </a:spcBef>
            </a:pPr>
            <a:endParaRPr lang="fr-FR" sz="1600">
              <a:latin typeface="Arial" charset="0"/>
              <a:ea typeface="FZYaoTi"/>
              <a:cs typeface="FZYaoTi"/>
            </a:endParaRPr>
          </a:p>
          <a:p>
            <a:pPr marL="390525" indent="-390525" defTabSz="1042988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>
                <a:latin typeface="Arial" charset="0"/>
                <a:ea typeface="FZYaoTi"/>
                <a:cs typeface="FZYaoTi"/>
              </a:rPr>
              <a:t>Papy boom : 		Rotation de l’actionnariat   Ventes/transmissions en augmentation</a:t>
            </a:r>
          </a:p>
          <a:p>
            <a:pPr marL="390525" indent="-390525" defTabSz="1042988">
              <a:spcBef>
                <a:spcPct val="50000"/>
              </a:spcBef>
              <a:buFont typeface="Wingdings" pitchFamily="2" charset="2"/>
              <a:buNone/>
            </a:pPr>
            <a:r>
              <a:rPr lang="fr-FR" sz="1600">
                <a:latin typeface="Arial" charset="0"/>
                <a:ea typeface="FZYaoTi"/>
                <a:cs typeface="FZYaoTi"/>
              </a:rPr>
              <a:t>				VE + immobilier = PV </a:t>
            </a:r>
            <a:r>
              <a:rPr lang="fr-FR" sz="1600" i="1">
                <a:latin typeface="Arial" charset="0"/>
                <a:ea typeface="FZYaoTi"/>
                <a:cs typeface="FZYaoTi"/>
              </a:rPr>
              <a:t>souvent</a:t>
            </a:r>
            <a:r>
              <a:rPr lang="fr-FR" sz="1600">
                <a:latin typeface="Arial" charset="0"/>
                <a:ea typeface="FZYaoTi"/>
                <a:cs typeface="FZYaoTi"/>
              </a:rPr>
              <a:t> trop élevé </a:t>
            </a:r>
            <a:r>
              <a:rPr lang="fr-FR"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⇒</a:t>
            </a:r>
            <a:r>
              <a:rPr lang="fr-FR" sz="1600">
                <a:latin typeface="Arial" charset="0"/>
                <a:ea typeface="FZYaoTi"/>
                <a:cs typeface="FZYaoTi"/>
              </a:rPr>
              <a:t> besoin d’externalisation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4"/>
          <p:cNvSpPr txBox="1">
            <a:spLocks noChangeArrowheads="1"/>
          </p:cNvSpPr>
          <p:nvPr/>
        </p:nvSpPr>
        <p:spPr bwMode="auto">
          <a:xfrm rot="-5400000">
            <a:off x="-865982" y="5472907"/>
            <a:ext cx="214471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fr-FR" sz="20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C</a:t>
            </a:r>
            <a:r>
              <a:rPr lang="fr-FR" sz="14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ouple rendement/risque</a:t>
            </a:r>
          </a:p>
        </p:txBody>
      </p:sp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966788" y="468313"/>
            <a:ext cx="89884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marL="390525" indent="-390525" defTabSz="1042988">
              <a:spcBef>
                <a:spcPct val="50000"/>
              </a:spcBef>
              <a:buFont typeface="Wingdings" pitchFamily="2" charset="2"/>
              <a:buNone/>
            </a:pPr>
            <a:r>
              <a:rPr lang="fr-FR" sz="1600">
                <a:latin typeface="Arial" charset="0"/>
                <a:ea typeface="FZYaoTi"/>
                <a:cs typeface="FZYaoTi"/>
              </a:rPr>
              <a:t>Construction du couple rentabilité/risque de Capstone</a:t>
            </a:r>
            <a:endParaRPr lang="fr-FR" sz="1400">
              <a:latin typeface="Arial" charset="0"/>
              <a:ea typeface="FZYaoTi"/>
              <a:cs typeface="FZYaoTi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818063" y="4213225"/>
            <a:ext cx="5065712" cy="184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04306" tIns="52153" rIns="104306" bIns="52153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fr-FR" sz="1400" b="1" u="sng">
                <a:solidFill>
                  <a:srgbClr val="262673"/>
                </a:solidFill>
                <a:latin typeface="Arial" charset="0"/>
                <a:ea typeface="FZYaoTi"/>
                <a:cs typeface="FZYaoTi"/>
              </a:rPr>
              <a:t>2. CREATION D’ALPHA pour aller à 10% de rdt</a:t>
            </a:r>
          </a:p>
          <a:p>
            <a:pPr defTabSz="1042988">
              <a:spcBef>
                <a:spcPct val="50000"/>
              </a:spcBef>
            </a:pPr>
            <a:r>
              <a:rPr lang="fr-FR" sz="1400">
                <a:latin typeface="Arial" charset="0"/>
                <a:ea typeface="FZYaoTi"/>
                <a:cs typeface="FZYaoTi"/>
              </a:rPr>
              <a:t>- Stock picking	</a:t>
            </a:r>
            <a:r>
              <a:rPr lang="fr-FR" sz="1200">
                <a:latin typeface="Arial" charset="0"/>
                <a:ea typeface="FZYaoTi"/>
                <a:cs typeface="FZYaoTi"/>
              </a:rPr>
              <a:t>► Maillage territoire</a:t>
            </a:r>
          </a:p>
          <a:p>
            <a:pPr defTabSz="1042988">
              <a:spcBef>
                <a:spcPct val="50000"/>
              </a:spcBef>
            </a:pPr>
            <a:r>
              <a:rPr lang="fr-FR" sz="1200">
                <a:latin typeface="Arial" charset="0"/>
                <a:ea typeface="FZYaoTi"/>
                <a:cs typeface="FZYaoTi"/>
              </a:rPr>
              <a:t>		► Anticipation (gestion) de la vacance</a:t>
            </a:r>
          </a:p>
          <a:p>
            <a:pPr defTabSz="1042988">
              <a:spcBef>
                <a:spcPct val="50000"/>
              </a:spcBef>
            </a:pPr>
            <a:r>
              <a:rPr lang="fr-FR" sz="1200">
                <a:latin typeface="Arial" charset="0"/>
                <a:ea typeface="FZYaoTi"/>
                <a:cs typeface="FZYaoTi"/>
              </a:rPr>
              <a:t>		► Qualité de l’équipe/expérience</a:t>
            </a:r>
          </a:p>
          <a:p>
            <a:pPr defTabSz="1042988">
              <a:spcBef>
                <a:spcPct val="50000"/>
              </a:spcBef>
            </a:pPr>
            <a:r>
              <a:rPr lang="fr-FR" sz="1400">
                <a:latin typeface="Arial" charset="0"/>
                <a:ea typeface="FZYaoTi"/>
                <a:cs typeface="FZYaoTi"/>
              </a:rPr>
              <a:t>- Market timing	</a:t>
            </a:r>
            <a:r>
              <a:rPr lang="fr-FR" sz="1200">
                <a:latin typeface="Arial" charset="0"/>
                <a:ea typeface="FZYaoTi"/>
                <a:cs typeface="FZYaoTi"/>
              </a:rPr>
              <a:t>► Durée des baux LT = efface les cycles</a:t>
            </a:r>
            <a:endParaRPr lang="fr-FR" sz="1400">
              <a:latin typeface="Arial" charset="0"/>
              <a:ea typeface="FZYaoTi"/>
              <a:cs typeface="FZYaoTi"/>
            </a:endParaRPr>
          </a:p>
          <a:p>
            <a:pPr defTabSz="1042988">
              <a:spcBef>
                <a:spcPct val="50000"/>
              </a:spcBef>
            </a:pPr>
            <a:r>
              <a:rPr lang="fr-FR" sz="1400">
                <a:latin typeface="Arial" charset="0"/>
                <a:ea typeface="FZYaoTi"/>
                <a:cs typeface="FZYaoTi"/>
              </a:rPr>
              <a:t>- Capacité de négociation	</a:t>
            </a:r>
            <a:r>
              <a:rPr lang="fr-FR" sz="1200">
                <a:latin typeface="Arial" charset="0"/>
                <a:ea typeface="FZYaoTi"/>
                <a:cs typeface="FZYaoTi"/>
              </a:rPr>
              <a:t>► Rareté de la concurrence/non prime</a:t>
            </a:r>
            <a:endParaRPr lang="fr-FR" sz="1400">
              <a:latin typeface="Arial" charset="0"/>
              <a:ea typeface="FZYaoTi"/>
              <a:cs typeface="FZYaoTi"/>
            </a:endParaRPr>
          </a:p>
        </p:txBody>
      </p:sp>
      <p:cxnSp>
        <p:nvCxnSpPr>
          <p:cNvPr id="10" name="Connecteur droit avec flèche 9"/>
          <p:cNvCxnSpPr>
            <a:stCxn id="13" idx="3"/>
            <a:endCxn id="11" idx="1"/>
          </p:cNvCxnSpPr>
          <p:nvPr/>
        </p:nvCxnSpPr>
        <p:spPr bwMode="auto">
          <a:xfrm flipV="1">
            <a:off x="3422650" y="2498725"/>
            <a:ext cx="1363663" cy="1220788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786313" y="1692275"/>
            <a:ext cx="3224212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1400" b="1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1. REDUCTION DU RISQUE à 10%</a:t>
            </a:r>
            <a:endParaRPr lang="fr-FR" sz="14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FZYaoTi"/>
              <a:cs typeface="FZYaoTi"/>
            </a:endParaRP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1400" dirty="0" smtClean="0">
                <a:latin typeface="Arial" pitchFamily="34" charset="0"/>
                <a:ea typeface="FZYaoTi"/>
                <a:cs typeface="FZYaoTi"/>
              </a:rPr>
              <a:t>- Diminution du levier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1400" dirty="0" smtClean="0">
                <a:latin typeface="Arial" pitchFamily="34" charset="0"/>
                <a:ea typeface="FZYaoTi"/>
                <a:cs typeface="FZYaoTi"/>
              </a:rPr>
              <a:t>- Diversification optimale :</a:t>
            </a:r>
          </a:p>
          <a:p>
            <a:pPr marL="265113" indent="0" eaLnBrk="1" hangingPunct="1">
              <a:spcBef>
                <a:spcPct val="50000"/>
              </a:spcBef>
              <a:defRPr/>
            </a:pPr>
            <a:r>
              <a:rPr lang="fr-FR" sz="1400" dirty="0" smtClean="0">
                <a:latin typeface="Arial" pitchFamily="34" charset="0"/>
                <a:ea typeface="FZYaoTi"/>
                <a:cs typeface="FZYaoTi"/>
              </a:rPr>
              <a:t>► 40 lignes = asymptote du risque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1400" dirty="0" smtClean="0">
                <a:latin typeface="Arial" pitchFamily="34" charset="0"/>
                <a:ea typeface="FZYaoTi"/>
                <a:cs typeface="FZYaoTi"/>
              </a:rPr>
              <a:t>- Allocation efficiente du portefeuille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973836" y="1374980"/>
            <a:ext cx="2732304" cy="382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FZYaoTi"/>
                <a:cs typeface="Arial"/>
              </a:rPr>
              <a:t>►</a:t>
            </a:r>
            <a:r>
              <a:rPr lang="fr-FR" sz="1600" b="1" dirty="0" smtClean="0">
                <a:solidFill>
                  <a:srgbClr val="C00000"/>
                </a:solidFill>
                <a:latin typeface="Arial"/>
                <a:ea typeface="FZYaoTi"/>
                <a:cs typeface="Arial"/>
              </a:rPr>
              <a:t> </a:t>
            </a:r>
            <a:r>
              <a:rPr lang="fr-FR" sz="1600" b="1" dirty="0" smtClean="0">
                <a:solidFill>
                  <a:srgbClr val="C00000"/>
                </a:solidFill>
                <a:latin typeface="Arial" pitchFamily="34" charset="0"/>
                <a:ea typeface="FZYaoTi"/>
                <a:cs typeface="FZYaoTi"/>
              </a:rPr>
              <a:t>Objectif = </a:t>
            </a:r>
            <a:r>
              <a:rPr lang="fr-FR" sz="1800" b="1" dirty="0" smtClean="0">
                <a:solidFill>
                  <a:srgbClr val="C00000"/>
                </a:solidFill>
                <a:latin typeface="Arial" pitchFamily="34" charset="0"/>
                <a:ea typeface="FZYaoTi"/>
                <a:cs typeface="FZYaoTi"/>
              </a:rPr>
              <a:t>10/10</a:t>
            </a:r>
            <a:endParaRPr lang="fr-FR" sz="1800" b="1" dirty="0">
              <a:solidFill>
                <a:srgbClr val="C00000"/>
              </a:solidFill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871663" y="3543300"/>
            <a:ext cx="1550987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  <a:defRPr/>
            </a:pPr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2 paramètres</a:t>
            </a:r>
            <a:endParaRPr lang="fr-FR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FZYaoTi"/>
              <a:cs typeface="FZYaoTi"/>
            </a:endParaRPr>
          </a:p>
        </p:txBody>
      </p:sp>
      <p:cxnSp>
        <p:nvCxnSpPr>
          <p:cNvPr id="14" name="Connecteur droit avec flèche 13"/>
          <p:cNvCxnSpPr>
            <a:stCxn id="13" idx="3"/>
            <a:endCxn id="9" idx="1"/>
          </p:cNvCxnSpPr>
          <p:nvPr/>
        </p:nvCxnSpPr>
        <p:spPr bwMode="auto">
          <a:xfrm>
            <a:off x="3422650" y="3719513"/>
            <a:ext cx="1395413" cy="141605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 bwMode="auto">
          <a:xfrm>
            <a:off x="1406525" y="3751263"/>
            <a:ext cx="465138" cy="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 bwMode="auto">
          <a:xfrm flipV="1">
            <a:off x="1406525" y="1735138"/>
            <a:ext cx="0" cy="201295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none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963613" y="1189038"/>
            <a:ext cx="972978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marL="381000" indent="-3810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700088" indent="-342900" eaLnBrk="1" hangingPunct="1">
              <a:spcBef>
                <a:spcPct val="20000"/>
              </a:spcBef>
              <a:buFontTx/>
              <a:buAutoNum type="arabicPeriod"/>
              <a:defRPr/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Les paramètres testés : 	- levier (20/80 vs 50/50)</a:t>
            </a:r>
          </a:p>
          <a:p>
            <a:pPr marL="357188" indent="0" eaLnBrk="1" hangingPunct="1">
              <a:spcBef>
                <a:spcPct val="20000"/>
              </a:spcBef>
              <a:defRPr/>
            </a:pPr>
            <a:r>
              <a:rPr lang="fr-FR" sz="1600" dirty="0">
                <a:latin typeface="Arial" pitchFamily="34" charset="0"/>
                <a:cs typeface="Arial" pitchFamily="34" charset="0"/>
              </a:rPr>
              <a:t>	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		- durée des baux (9 ans vs 12 ans)</a:t>
            </a:r>
            <a:endParaRPr lang="fr-FR" sz="1600" dirty="0">
              <a:latin typeface="Arial" pitchFamily="34" charset="0"/>
              <a:cs typeface="Arial" pitchFamily="34" charset="0"/>
            </a:endParaRPr>
          </a:p>
          <a:p>
            <a:pPr marL="357188" indent="0" eaLnBrk="1" hangingPunct="1">
              <a:spcBef>
                <a:spcPct val="20000"/>
              </a:spcBef>
              <a:defRPr/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			- cycle de prix du sous-jacent (1990-2010 vs contre-cycle amorti)</a:t>
            </a:r>
          </a:p>
          <a:p>
            <a:pPr marL="357188" indent="0" eaLnBrk="1" hangingPunct="1">
              <a:spcBef>
                <a:spcPct val="20000"/>
              </a:spcBef>
              <a:defRPr/>
            </a:pPr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pPr marL="357188" indent="0" eaLnBrk="1" hangingPunct="1">
              <a:spcBef>
                <a:spcPct val="20000"/>
              </a:spcBef>
              <a:defRPr/>
            </a:pPr>
            <a:r>
              <a:rPr lang="fr-FR" sz="1600" dirty="0" smtClean="0">
                <a:latin typeface="Arial" pitchFamily="34" charset="0"/>
                <a:cs typeface="Arial"/>
              </a:rPr>
              <a:t>2. Application paramètres à :	- SIIC</a:t>
            </a:r>
          </a:p>
          <a:p>
            <a:pPr marL="357188" indent="0" eaLnBrk="1" hangingPunct="1">
              <a:spcBef>
                <a:spcPct val="20000"/>
              </a:spcBef>
              <a:defRPr/>
            </a:pPr>
            <a:endParaRPr lang="fr-FR" sz="1600" dirty="0" smtClean="0">
              <a:latin typeface="Arial" pitchFamily="34" charset="0"/>
              <a:cs typeface="Arial"/>
            </a:endParaRPr>
          </a:p>
          <a:p>
            <a:pPr marL="357188" indent="0" eaLnBrk="1" hangingPunct="1">
              <a:spcBef>
                <a:spcPct val="20000"/>
              </a:spcBef>
              <a:defRPr/>
            </a:pPr>
            <a:r>
              <a:rPr lang="fr-FR" sz="1600" dirty="0" smtClean="0">
                <a:latin typeface="Arial" pitchFamily="34" charset="0"/>
                <a:cs typeface="Arial"/>
              </a:rPr>
              <a:t>3. Résultats : 		Rendement (</a:t>
            </a:r>
            <a:r>
              <a:rPr lang="fr-FR" sz="1600" dirty="0" err="1" smtClean="0">
                <a:latin typeface="Arial" pitchFamily="34" charset="0"/>
                <a:cs typeface="Arial"/>
              </a:rPr>
              <a:t>rdt</a:t>
            </a:r>
            <a:r>
              <a:rPr lang="fr-FR" sz="1600" dirty="0" smtClean="0">
                <a:latin typeface="Arial" pitchFamily="34" charset="0"/>
                <a:cs typeface="Arial"/>
              </a:rPr>
              <a:t>) et risque (</a:t>
            </a:r>
            <a:r>
              <a:rPr lang="el-GR" sz="1600" dirty="0" smtClean="0">
                <a:latin typeface="Arial"/>
                <a:cs typeface="Arial"/>
              </a:rPr>
              <a:t>σ</a:t>
            </a:r>
            <a:r>
              <a:rPr lang="fr-FR" sz="1600" dirty="0" smtClean="0">
                <a:latin typeface="Arial"/>
                <a:cs typeface="Arial"/>
              </a:rPr>
              <a:t>)</a:t>
            </a:r>
            <a:r>
              <a:rPr lang="fr-FR" sz="1600" dirty="0" smtClean="0">
                <a:latin typeface="Arial" pitchFamily="34" charset="0"/>
                <a:cs typeface="Arial"/>
              </a:rPr>
              <a:t> pour </a:t>
            </a:r>
            <a:r>
              <a:rPr lang="fr-FR" sz="1600" u="sng" dirty="0" smtClean="0">
                <a:latin typeface="Arial" pitchFamily="34" charset="0"/>
                <a:cs typeface="Arial"/>
              </a:rPr>
              <a:t>l’investisseur</a:t>
            </a:r>
            <a:endParaRPr lang="fr-FR" sz="1600" u="sng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3613" y="3563938"/>
            <a:ext cx="6831012" cy="377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3550" y="5437188"/>
            <a:ext cx="2087563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7434263" y="4059238"/>
            <a:ext cx="2376487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42925" indent="-542925">
              <a:defRPr/>
            </a:pPr>
            <a:r>
              <a:rPr lang="fr-FR" sz="1800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  <a:t>C1 </a:t>
            </a:r>
            <a:r>
              <a:rPr lang="fr-FR" sz="1400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  <a:t>= Cycle 1, Constat des 20 dernières années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434263" y="4738688"/>
            <a:ext cx="2311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800" dirty="0">
                <a:solidFill>
                  <a:srgbClr val="C00000"/>
                </a:solidFill>
                <a:latin typeface="+mn-lt"/>
                <a:cs typeface="Arial" pitchFamily="34" charset="0"/>
              </a:rPr>
              <a:t>C2 </a:t>
            </a:r>
            <a:r>
              <a:rPr lang="fr-FR" sz="1400" dirty="0">
                <a:solidFill>
                  <a:srgbClr val="C00000"/>
                </a:solidFill>
                <a:latin typeface="+mn-lt"/>
                <a:cs typeface="Arial" pitchFamily="34" charset="0"/>
              </a:rPr>
              <a:t>= Cycle 2, modélisé</a:t>
            </a:r>
          </a:p>
        </p:txBody>
      </p:sp>
      <p:sp>
        <p:nvSpPr>
          <p:cNvPr id="47110" name="Text Box 2"/>
          <p:cNvSpPr txBox="1">
            <a:spLocks noChangeArrowheads="1"/>
          </p:cNvSpPr>
          <p:nvPr/>
        </p:nvSpPr>
        <p:spPr bwMode="auto">
          <a:xfrm>
            <a:off x="966788" y="468313"/>
            <a:ext cx="89884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marL="390525" indent="-390525" defTabSz="1042988">
              <a:spcBef>
                <a:spcPct val="50000"/>
              </a:spcBef>
              <a:buFont typeface="Wingdings" pitchFamily="2" charset="2"/>
              <a:buNone/>
            </a:pPr>
            <a:r>
              <a:rPr lang="fr-FR" sz="1600">
                <a:latin typeface="Arial" charset="0"/>
                <a:ea typeface="FZYaoTi"/>
                <a:cs typeface="FZYaoTi"/>
              </a:rPr>
              <a:t>Test et fixation des paramètres</a:t>
            </a:r>
            <a:endParaRPr lang="fr-FR" sz="1400">
              <a:latin typeface="Arial" charset="0"/>
              <a:ea typeface="FZYaoTi"/>
              <a:cs typeface="FZYaoTi"/>
            </a:endParaRPr>
          </a:p>
        </p:txBody>
      </p:sp>
      <p:sp>
        <p:nvSpPr>
          <p:cNvPr id="47111" name="Text Box 4"/>
          <p:cNvSpPr txBox="1">
            <a:spLocks noChangeArrowheads="1"/>
          </p:cNvSpPr>
          <p:nvPr/>
        </p:nvSpPr>
        <p:spPr bwMode="auto">
          <a:xfrm rot="-5400000">
            <a:off x="-865982" y="5472907"/>
            <a:ext cx="214471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fr-FR" sz="20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C</a:t>
            </a:r>
            <a:r>
              <a:rPr lang="fr-FR" sz="14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ouple rendement/risque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4"/>
          <p:cNvSpPr txBox="1">
            <a:spLocks noChangeArrowheads="1"/>
          </p:cNvSpPr>
          <p:nvPr/>
        </p:nvSpPr>
        <p:spPr bwMode="auto">
          <a:xfrm>
            <a:off x="966788" y="396875"/>
            <a:ext cx="898842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marL="390525" indent="-390525" defTabSz="1042988">
              <a:spcBef>
                <a:spcPct val="50000"/>
              </a:spcBef>
              <a:buFont typeface="Wingdings" pitchFamily="2" charset="2"/>
              <a:buNone/>
            </a:pPr>
            <a:r>
              <a:rPr lang="fr-FR" sz="1600">
                <a:latin typeface="Arial" charset="0"/>
                <a:ea typeface="FZYaoTi"/>
                <a:cs typeface="FZYaoTi"/>
              </a:rPr>
              <a:t>Réduction du risque par un levier inférieur</a:t>
            </a:r>
            <a:endParaRPr lang="fr-FR" sz="1600">
              <a:solidFill>
                <a:srgbClr val="FF0000"/>
              </a:solidFill>
              <a:latin typeface="Arial" charset="0"/>
              <a:ea typeface="FZYaoTi"/>
              <a:cs typeface="FZYaoTi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098550" y="971550"/>
            <a:ext cx="9432925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marL="381000" indent="-3810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285750" indent="-285750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fr-FR" sz="1600" dirty="0" smtClean="0">
                <a:latin typeface="Arial"/>
                <a:cs typeface="Arial"/>
              </a:rPr>
              <a:t>L’investissement classique en IE : levier moyen 20/80</a:t>
            </a:r>
          </a:p>
          <a:p>
            <a:pPr marL="0" indent="0" eaLnBrk="1" hangingPunct="1">
              <a:spcBef>
                <a:spcPct val="20000"/>
              </a:spcBef>
              <a:defRPr/>
            </a:pPr>
            <a:endParaRPr lang="fr-FR" sz="1600" dirty="0" smtClean="0">
              <a:latin typeface="Arial"/>
              <a:cs typeface="Arial"/>
            </a:endParaRPr>
          </a:p>
          <a:p>
            <a:pPr marL="285750" indent="-285750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fr-FR" sz="1600" dirty="0" smtClean="0">
                <a:latin typeface="Arial"/>
                <a:cs typeface="Arial"/>
              </a:rPr>
              <a:t>Capstone : levier moyen 50/50</a:t>
            </a:r>
            <a:endParaRPr lang="fr-FR" sz="1600" dirty="0">
              <a:latin typeface="Arial"/>
              <a:cs typeface="Arial"/>
            </a:endParaRPr>
          </a:p>
          <a:p>
            <a:pPr marL="285750" indent="-285750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fr-FR" sz="1600" dirty="0" smtClean="0">
              <a:latin typeface="Arial"/>
              <a:cs typeface="Arial"/>
            </a:endParaRPr>
          </a:p>
          <a:p>
            <a:pPr marL="0" indent="0" eaLnBrk="1" hangingPunct="1">
              <a:spcBef>
                <a:spcPct val="20000"/>
              </a:spcBef>
              <a:defRPr/>
            </a:pPr>
            <a:endParaRPr lang="fr-FR" sz="1600" dirty="0" smtClean="0">
              <a:latin typeface="Arial"/>
              <a:cs typeface="Arial"/>
            </a:endParaRPr>
          </a:p>
          <a:p>
            <a:pPr marL="0" indent="0" eaLnBrk="1" hangingPunct="1">
              <a:spcBef>
                <a:spcPct val="20000"/>
              </a:spcBef>
              <a:defRPr/>
            </a:pPr>
            <a:r>
              <a:rPr lang="fr-FR" sz="1600" dirty="0" smtClean="0">
                <a:latin typeface="Arial"/>
                <a:cs typeface="Arial"/>
              </a:rPr>
              <a:t>Comparaison des résultats :</a:t>
            </a:r>
          </a:p>
        </p:txBody>
      </p:sp>
      <p:sp>
        <p:nvSpPr>
          <p:cNvPr id="48131" name="Text Box 4"/>
          <p:cNvSpPr txBox="1">
            <a:spLocks noChangeArrowheads="1"/>
          </p:cNvSpPr>
          <p:nvPr/>
        </p:nvSpPr>
        <p:spPr bwMode="auto">
          <a:xfrm rot="-5400000">
            <a:off x="-865982" y="5472907"/>
            <a:ext cx="214471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fr-FR" sz="20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C</a:t>
            </a:r>
            <a:r>
              <a:rPr lang="fr-FR" sz="14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ouple rendement/risque</a:t>
            </a:r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188" y="2989263"/>
            <a:ext cx="9550400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4"/>
          <p:cNvSpPr txBox="1">
            <a:spLocks noChangeArrowheads="1"/>
          </p:cNvSpPr>
          <p:nvPr/>
        </p:nvSpPr>
        <p:spPr bwMode="auto">
          <a:xfrm>
            <a:off x="966788" y="396875"/>
            <a:ext cx="898842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marL="390525" indent="-390525" defTabSz="1042988">
              <a:spcBef>
                <a:spcPct val="50000"/>
              </a:spcBef>
              <a:buFont typeface="Wingdings" pitchFamily="2" charset="2"/>
              <a:buNone/>
            </a:pPr>
            <a:r>
              <a:rPr lang="fr-FR" sz="1600">
                <a:latin typeface="Arial" charset="0"/>
                <a:ea typeface="FZYaoTi"/>
                <a:cs typeface="FZYaoTi"/>
              </a:rPr>
              <a:t>Originalité de l’allocation de portefeuille Capstone</a:t>
            </a:r>
            <a:endParaRPr lang="fr-FR" sz="1600">
              <a:solidFill>
                <a:srgbClr val="FF0000"/>
              </a:solidFill>
              <a:latin typeface="Arial" charset="0"/>
              <a:ea typeface="FZYaoTi"/>
              <a:cs typeface="FZYaoTi"/>
            </a:endParaRPr>
          </a:p>
        </p:txBody>
      </p:sp>
      <p:sp>
        <p:nvSpPr>
          <p:cNvPr id="74754" name="Text Box 4"/>
          <p:cNvSpPr txBox="1">
            <a:spLocks noChangeArrowheads="1"/>
          </p:cNvSpPr>
          <p:nvPr/>
        </p:nvSpPr>
        <p:spPr bwMode="auto">
          <a:xfrm rot="-5400000">
            <a:off x="-865982" y="5472907"/>
            <a:ext cx="214471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fr-FR" sz="20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C</a:t>
            </a:r>
            <a:r>
              <a:rPr lang="fr-FR" sz="14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ouple rendement/risque</a:t>
            </a:r>
          </a:p>
        </p:txBody>
      </p:sp>
      <p:pic>
        <p:nvPicPr>
          <p:cNvPr id="747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9850" y="1260475"/>
            <a:ext cx="547370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6" name="Text Box 3"/>
          <p:cNvSpPr txBox="1">
            <a:spLocks noChangeArrowheads="1"/>
          </p:cNvSpPr>
          <p:nvPr/>
        </p:nvSpPr>
        <p:spPr bwMode="auto">
          <a:xfrm>
            <a:off x="971550" y="5508625"/>
            <a:ext cx="9721850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marL="285750" indent="-285750" defTabSz="1042988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>
                <a:latin typeface="Arial" charset="0"/>
                <a:ea typeface="FZYaoTi"/>
                <a:cs typeface="FZYaoTi"/>
              </a:rPr>
              <a:t>Commentaires : d’après nos informations, hypothèses et calculs, le portefeuille Capstone est sur la frontière efficiente « rendement/risque » des 5 sous-classes de l’IE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4"/>
          <p:cNvSpPr txBox="1">
            <a:spLocks noChangeArrowheads="1"/>
          </p:cNvSpPr>
          <p:nvPr/>
        </p:nvSpPr>
        <p:spPr bwMode="auto">
          <a:xfrm>
            <a:off x="3043238" y="2905125"/>
            <a:ext cx="45466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algn="ctr" defTabSz="1042988">
              <a:spcBef>
                <a:spcPct val="50000"/>
              </a:spcBef>
            </a:pPr>
            <a:r>
              <a:rPr lang="fr-FR" sz="27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B</a:t>
            </a:r>
            <a:r>
              <a:rPr lang="fr-FR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USINESS 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4"/>
          <p:cNvSpPr txBox="1">
            <a:spLocks noChangeArrowheads="1"/>
          </p:cNvSpPr>
          <p:nvPr/>
        </p:nvSpPr>
        <p:spPr bwMode="auto">
          <a:xfrm>
            <a:off x="954088" y="396875"/>
            <a:ext cx="45466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fr-FR" sz="27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1. M</a:t>
            </a:r>
            <a:r>
              <a:rPr lang="fr-FR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éthode &amp; hypothèses</a:t>
            </a:r>
          </a:p>
        </p:txBody>
      </p:sp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449263" y="1260475"/>
            <a:ext cx="2736850" cy="178752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1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fr-FR" sz="1500" dirty="0">
                <a:latin typeface="Arial" pitchFamily="34" charset="0"/>
                <a:ea typeface="FZYaoTi"/>
                <a:cs typeface="FZYaoTi"/>
              </a:rPr>
              <a:t>Modélisation d’un BP complet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fr-FR" sz="1200" dirty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200" dirty="0" err="1">
                <a:latin typeface="Arial" pitchFamily="34" charset="0"/>
                <a:ea typeface="FZYaoTi"/>
                <a:cs typeface="FZYaoTi"/>
              </a:rPr>
              <a:t>tbx</a:t>
            </a:r>
            <a:r>
              <a:rPr lang="fr-FR" sz="1200" dirty="0">
                <a:latin typeface="Arial" pitchFamily="34" charset="0"/>
                <a:ea typeface="FZYaoTi"/>
                <a:cs typeface="FZYaoTi"/>
              </a:rPr>
              <a:t> des données variables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fr-FR" sz="1200" dirty="0">
                <a:latin typeface="Arial" pitchFamily="34" charset="0"/>
                <a:ea typeface="FZYaoTi"/>
                <a:cs typeface="FZYaoTi"/>
              </a:rPr>
              <a:t> cpt analytiques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fr-FR" sz="1200" dirty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200" dirty="0" err="1">
                <a:latin typeface="Arial" pitchFamily="34" charset="0"/>
                <a:ea typeface="FZYaoTi"/>
                <a:cs typeface="FZYaoTi"/>
              </a:rPr>
              <a:t>tbx</a:t>
            </a:r>
            <a:r>
              <a:rPr lang="fr-FR" sz="1200" dirty="0">
                <a:latin typeface="Arial" pitchFamily="34" charset="0"/>
                <a:ea typeface="FZYaoTi"/>
                <a:cs typeface="FZYaoTi"/>
              </a:rPr>
              <a:t> financement &amp; amortissement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fr-FR" sz="1200" dirty="0">
                <a:latin typeface="Arial" pitchFamily="34" charset="0"/>
                <a:ea typeface="FZYaoTi"/>
                <a:cs typeface="FZYaoTi"/>
              </a:rPr>
              <a:t> bilan &amp; compte résultat/7 ans</a:t>
            </a:r>
          </a:p>
        </p:txBody>
      </p:sp>
      <p:sp>
        <p:nvSpPr>
          <p:cNvPr id="30724" name="Text Box 7"/>
          <p:cNvSpPr txBox="1">
            <a:spLocks noChangeArrowheads="1"/>
          </p:cNvSpPr>
          <p:nvPr/>
        </p:nvSpPr>
        <p:spPr bwMode="auto">
          <a:xfrm>
            <a:off x="4049713" y="1447800"/>
            <a:ext cx="2736850" cy="142081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600">
                <a:latin typeface="Arial" pitchFamily="34" charset="0"/>
                <a:ea typeface="FZYaoTi"/>
                <a:cs typeface="FZYaoTi"/>
              </a:rPr>
              <a:t>2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fr-FR" sz="1500">
                <a:latin typeface="Arial" pitchFamily="34" charset="0"/>
                <a:ea typeface="FZYaoTi"/>
                <a:cs typeface="FZYaoTi"/>
              </a:rPr>
              <a:t>Hypothèse d’activité/5ans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fr-FR" sz="1200">
                <a:latin typeface="Arial" pitchFamily="34" charset="0"/>
                <a:ea typeface="FZYaoTi"/>
                <a:cs typeface="FZYaoTi"/>
              </a:rPr>
              <a:t> 114 opérations d’investissement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fr-FR" sz="1200">
                <a:latin typeface="Arial" pitchFamily="34" charset="0"/>
                <a:ea typeface="FZYaoTi"/>
                <a:cs typeface="FZYaoTi"/>
              </a:rPr>
              <a:t> constructions de 114 hypothèses plausibles et différentes (114 BP)</a:t>
            </a:r>
          </a:p>
        </p:txBody>
      </p:sp>
      <p:sp>
        <p:nvSpPr>
          <p:cNvPr id="30725" name="Line 8"/>
          <p:cNvSpPr>
            <a:spLocks noChangeShapeType="1"/>
          </p:cNvSpPr>
          <p:nvPr/>
        </p:nvSpPr>
        <p:spPr bwMode="auto">
          <a:xfrm>
            <a:off x="3184525" y="2195513"/>
            <a:ext cx="865188" cy="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0726" name="Text Box 9"/>
          <p:cNvSpPr txBox="1">
            <a:spLocks noChangeArrowheads="1"/>
          </p:cNvSpPr>
          <p:nvPr/>
        </p:nvSpPr>
        <p:spPr bwMode="auto">
          <a:xfrm>
            <a:off x="7578725" y="1620838"/>
            <a:ext cx="2736850" cy="114617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600">
                <a:latin typeface="Arial" pitchFamily="34" charset="0"/>
                <a:ea typeface="FZYaoTi"/>
                <a:cs typeface="FZYaoTi"/>
              </a:rPr>
              <a:t>3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fr-FR" sz="1500">
                <a:latin typeface="Arial" pitchFamily="34" charset="0"/>
                <a:ea typeface="FZYaoTi"/>
                <a:cs typeface="FZYaoTi"/>
              </a:rPr>
              <a:t>Consolidations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fr-FR" sz="1200">
                <a:latin typeface="Arial" pitchFamily="34" charset="0"/>
                <a:ea typeface="FZYaoTi"/>
                <a:cs typeface="FZYaoTi"/>
              </a:rPr>
              <a:t> consolidations des 114 bilans et comptes de résultats</a:t>
            </a:r>
          </a:p>
        </p:txBody>
      </p:sp>
      <p:sp>
        <p:nvSpPr>
          <p:cNvPr id="30727" name="Line 10"/>
          <p:cNvSpPr>
            <a:spLocks noChangeShapeType="1"/>
          </p:cNvSpPr>
          <p:nvPr/>
        </p:nvSpPr>
        <p:spPr bwMode="auto">
          <a:xfrm>
            <a:off x="6786563" y="2195513"/>
            <a:ext cx="792162" cy="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0728" name="Text Box 11"/>
          <p:cNvSpPr txBox="1">
            <a:spLocks noChangeArrowheads="1"/>
          </p:cNvSpPr>
          <p:nvPr/>
        </p:nvSpPr>
        <p:spPr bwMode="auto">
          <a:xfrm>
            <a:off x="7578725" y="4081463"/>
            <a:ext cx="2736850" cy="1512887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600">
                <a:latin typeface="Arial" pitchFamily="34" charset="0"/>
                <a:ea typeface="FZYaoTi"/>
                <a:cs typeface="FZYaoTi"/>
              </a:rPr>
              <a:t>4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fr-FR" sz="1500">
                <a:latin typeface="Arial" pitchFamily="34" charset="0"/>
                <a:ea typeface="FZYaoTi"/>
                <a:cs typeface="FZYaoTi"/>
              </a:rPr>
              <a:t>Structure</a:t>
            </a:r>
            <a:r>
              <a:rPr lang="fr-FR" sz="1400">
                <a:latin typeface="Arial" pitchFamily="34" charset="0"/>
                <a:ea typeface="FZYaoTi"/>
                <a:cs typeface="FZYaoTi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fr-FR" sz="1200">
                <a:latin typeface="Arial" pitchFamily="34" charset="0"/>
                <a:ea typeface="FZYaoTi"/>
                <a:cs typeface="FZYaoTi"/>
              </a:rPr>
              <a:t> élaboration structure efficiente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fr-FR" sz="1200">
                <a:latin typeface="Arial" pitchFamily="34" charset="0"/>
                <a:ea typeface="FZYaoTi"/>
                <a:cs typeface="FZYaoTi"/>
              </a:rPr>
              <a:t> identification charges de structure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fr-FR" sz="1200">
                <a:latin typeface="Arial" pitchFamily="34" charset="0"/>
                <a:ea typeface="FZYaoTi"/>
                <a:cs typeface="FZYaoTi"/>
              </a:rPr>
              <a:t> hypothèses charges d’exploitation</a:t>
            </a:r>
          </a:p>
        </p:txBody>
      </p:sp>
      <p:sp>
        <p:nvSpPr>
          <p:cNvPr id="30729" name="Line 13"/>
          <p:cNvSpPr>
            <a:spLocks noChangeShapeType="1"/>
          </p:cNvSpPr>
          <p:nvPr/>
        </p:nvSpPr>
        <p:spPr bwMode="auto">
          <a:xfrm>
            <a:off x="8947150" y="2771775"/>
            <a:ext cx="0" cy="1296988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0730" name="Text Box 14"/>
          <p:cNvSpPr txBox="1">
            <a:spLocks noChangeArrowheads="1"/>
          </p:cNvSpPr>
          <p:nvPr/>
        </p:nvSpPr>
        <p:spPr bwMode="auto">
          <a:xfrm>
            <a:off x="4051300" y="3937000"/>
            <a:ext cx="2736850" cy="178752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600">
                <a:latin typeface="Arial" pitchFamily="34" charset="0"/>
                <a:ea typeface="FZYaoTi"/>
                <a:cs typeface="FZYaoTi"/>
              </a:rPr>
              <a:t>5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fr-FR" sz="1500">
                <a:latin typeface="Arial" pitchFamily="34" charset="0"/>
                <a:ea typeface="FZYaoTi"/>
                <a:cs typeface="FZYaoTi"/>
              </a:rPr>
              <a:t>Comptes consolidés holding</a:t>
            </a:r>
            <a:r>
              <a:rPr lang="fr-FR" sz="1400">
                <a:latin typeface="Arial" pitchFamily="34" charset="0"/>
                <a:ea typeface="FZYaoTi"/>
                <a:cs typeface="FZYaoTi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fr-FR" sz="1200">
                <a:latin typeface="Arial" pitchFamily="34" charset="0"/>
                <a:ea typeface="FZYaoTi"/>
                <a:cs typeface="FZYaoTi"/>
              </a:rPr>
              <a:t> agglomération des comptes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fr-FR" sz="1200">
                <a:latin typeface="Arial" pitchFamily="34" charset="0"/>
                <a:ea typeface="FZYaoTi"/>
                <a:cs typeface="FZYaoTi"/>
              </a:rPr>
              <a:t> optimisation fiscalité (IF)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fr-FR" sz="1200">
                <a:latin typeface="Arial" pitchFamily="34" charset="0"/>
                <a:ea typeface="FZYaoTi"/>
                <a:cs typeface="FZYaoTi"/>
              </a:rPr>
              <a:t> réinvestissement free cash flow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fr-FR" sz="1200">
                <a:latin typeface="Arial" pitchFamily="34" charset="0"/>
                <a:ea typeface="FZYaoTi"/>
                <a:cs typeface="FZYaoTi"/>
              </a:rPr>
              <a:t> identification besoin en capitaux</a:t>
            </a:r>
          </a:p>
        </p:txBody>
      </p:sp>
      <p:sp>
        <p:nvSpPr>
          <p:cNvPr id="30731" name="Line 15"/>
          <p:cNvSpPr>
            <a:spLocks noChangeShapeType="1"/>
          </p:cNvSpPr>
          <p:nvPr/>
        </p:nvSpPr>
        <p:spPr bwMode="auto">
          <a:xfrm flipH="1">
            <a:off x="6786563" y="4873625"/>
            <a:ext cx="792162" cy="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0732" name="Text Box 16"/>
          <p:cNvSpPr txBox="1">
            <a:spLocks noChangeArrowheads="1"/>
          </p:cNvSpPr>
          <p:nvPr/>
        </p:nvSpPr>
        <p:spPr bwMode="auto">
          <a:xfrm>
            <a:off x="450850" y="4103688"/>
            <a:ext cx="2736850" cy="1512887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600">
                <a:latin typeface="Arial" pitchFamily="34" charset="0"/>
                <a:ea typeface="FZYaoTi"/>
                <a:cs typeface="FZYaoTi"/>
              </a:rPr>
              <a:t>6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fr-FR" sz="1500">
                <a:latin typeface="Arial" pitchFamily="34" charset="0"/>
                <a:ea typeface="FZYaoTi"/>
                <a:cs typeface="FZYaoTi"/>
              </a:rPr>
              <a:t>Synthèse</a:t>
            </a:r>
            <a:r>
              <a:rPr lang="fr-FR" sz="1400">
                <a:latin typeface="Arial" pitchFamily="34" charset="0"/>
                <a:ea typeface="FZYaoTi"/>
                <a:cs typeface="FZYaoTi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fr-FR" sz="1200">
                <a:latin typeface="Arial" pitchFamily="34" charset="0"/>
                <a:ea typeface="FZYaoTi"/>
                <a:cs typeface="FZYaoTi"/>
              </a:rPr>
              <a:t> comptes consolidés synthétiques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fr-FR" sz="1200">
                <a:latin typeface="Arial" pitchFamily="34" charset="0"/>
                <a:ea typeface="FZYaoTi"/>
                <a:cs typeface="FZYaoTi"/>
              </a:rPr>
              <a:t> élaboration des perspectives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fr-FR" sz="1200">
                <a:latin typeface="Arial" pitchFamily="34" charset="0"/>
                <a:ea typeface="FZYaoTi"/>
                <a:cs typeface="FZYaoTi"/>
              </a:rPr>
              <a:t> rentabilité</a:t>
            </a:r>
          </a:p>
        </p:txBody>
      </p:sp>
      <p:sp>
        <p:nvSpPr>
          <p:cNvPr id="30733" name="Line 17"/>
          <p:cNvSpPr>
            <a:spLocks noChangeShapeType="1"/>
          </p:cNvSpPr>
          <p:nvPr/>
        </p:nvSpPr>
        <p:spPr bwMode="auto">
          <a:xfrm flipH="1">
            <a:off x="3186113" y="4860925"/>
            <a:ext cx="865187" cy="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1225" name="Text Box 4"/>
          <p:cNvSpPr txBox="1">
            <a:spLocks noChangeArrowheads="1"/>
          </p:cNvSpPr>
          <p:nvPr/>
        </p:nvSpPr>
        <p:spPr bwMode="auto">
          <a:xfrm rot="-5400000">
            <a:off x="-865982" y="5472907"/>
            <a:ext cx="214471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fr-FR" sz="20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B</a:t>
            </a:r>
            <a:r>
              <a:rPr lang="fr-FR" sz="14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usiness 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5"/>
          <p:cNvSpPr txBox="1">
            <a:spLocks noChangeArrowheads="1"/>
          </p:cNvSpPr>
          <p:nvPr/>
        </p:nvSpPr>
        <p:spPr bwMode="auto">
          <a:xfrm>
            <a:off x="954088" y="755650"/>
            <a:ext cx="89884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marL="390525" indent="-390525" defTabSz="1042988">
              <a:spcBef>
                <a:spcPct val="50000"/>
              </a:spcBef>
              <a:buFont typeface="Wingdings" pitchFamily="2" charset="2"/>
              <a:buNone/>
            </a:pPr>
            <a:r>
              <a:rPr lang="fr-FR" sz="1600">
                <a:latin typeface="Arial" charset="0"/>
                <a:ea typeface="FZYaoTi"/>
                <a:cs typeface="FZYaoTi"/>
              </a:rPr>
              <a:t>Projection de « deal flow »</a:t>
            </a:r>
          </a:p>
        </p:txBody>
      </p:sp>
      <p:pic>
        <p:nvPicPr>
          <p:cNvPr id="52226" name="Picture 3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263" y="1547813"/>
            <a:ext cx="9029700" cy="416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ext Box 4"/>
          <p:cNvSpPr txBox="1">
            <a:spLocks noChangeArrowheads="1"/>
          </p:cNvSpPr>
          <p:nvPr/>
        </p:nvSpPr>
        <p:spPr bwMode="auto">
          <a:xfrm rot="-5400000">
            <a:off x="-865982" y="5472907"/>
            <a:ext cx="214471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fr-FR" sz="20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B</a:t>
            </a:r>
            <a:r>
              <a:rPr lang="fr-FR" sz="14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usiness 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2"/>
          <p:cNvSpPr txBox="1">
            <a:spLocks noChangeArrowheads="1"/>
          </p:cNvSpPr>
          <p:nvPr/>
        </p:nvSpPr>
        <p:spPr bwMode="auto">
          <a:xfrm>
            <a:off x="954088" y="755650"/>
            <a:ext cx="89884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marL="390525" indent="-390525" defTabSz="1042988">
              <a:spcBef>
                <a:spcPct val="50000"/>
              </a:spcBef>
              <a:buFont typeface="Wingdings" pitchFamily="2" charset="2"/>
              <a:buNone/>
            </a:pPr>
            <a:r>
              <a:rPr lang="fr-FR" sz="1600">
                <a:latin typeface="Arial" charset="0"/>
                <a:ea typeface="FZYaoTi"/>
                <a:cs typeface="FZYaoTi"/>
              </a:rPr>
              <a:t>Synthèse de la période A1 à A5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77900" y="1285875"/>
            <a:ext cx="9264650" cy="293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Nombre d’opérations consolidées :	114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Durée ferme moyenne des baux :	</a:t>
            </a:r>
            <a:r>
              <a:rPr lang="fr-FR" sz="1600" b="1" dirty="0" smtClean="0">
                <a:latin typeface="Arial" pitchFamily="34" charset="0"/>
                <a:ea typeface="FZYaoTi"/>
                <a:cs typeface="FZYaoTi"/>
              </a:rPr>
              <a:t>9,5 ans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Portefeuille en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P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rix de Revient A5:	</a:t>
            </a:r>
            <a:r>
              <a:rPr lang="fr-FR" sz="1600" b="1" dirty="0" smtClean="0">
                <a:latin typeface="Arial" pitchFamily="34" charset="0"/>
                <a:ea typeface="FZYaoTi"/>
                <a:cs typeface="FZYaoTi"/>
              </a:rPr>
              <a:t>665 M€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► soit 535 130 m² (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moy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/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opé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= 5,8M€)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Portefeuille réévalué A5 :		</a:t>
            </a:r>
            <a:r>
              <a:rPr lang="fr-FR" sz="1600" b="1" dirty="0" smtClean="0">
                <a:latin typeface="Arial" pitchFamily="34" charset="0"/>
                <a:ea typeface="FZYaoTi"/>
                <a:cs typeface="FZYaoTi"/>
              </a:rPr>
              <a:t>887 M€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(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avt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déduction dette)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endParaRPr lang="fr-FR" sz="16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Capital investi sur la période :		264 M€ ► soit 39,6% du total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Free cash-flow annuel :		Réinvesti en totalité sur la période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Levier moyen/opération :		50/50</a:t>
            </a:r>
          </a:p>
        </p:txBody>
      </p:sp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977900" y="5653088"/>
            <a:ext cx="92646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marL="390525" indent="-390525" defTabSz="1042988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>
                <a:latin typeface="Arial" charset="0"/>
                <a:ea typeface="FZYaoTi"/>
                <a:cs typeface="FZYaoTi"/>
              </a:rPr>
              <a:t>Durée moyenne des emprunts :	15,8 ans</a:t>
            </a:r>
          </a:p>
          <a:p>
            <a:pPr marL="390525" indent="-390525" defTabSz="1042988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>
                <a:latin typeface="Arial" charset="0"/>
                <a:ea typeface="FZYaoTi"/>
                <a:cs typeface="FZYaoTi"/>
              </a:rPr>
              <a:t>Rentabilité locative brute moyenne :	</a:t>
            </a:r>
            <a:r>
              <a:rPr lang="fr-FR" sz="1600" b="1">
                <a:latin typeface="Arial" charset="0"/>
                <a:ea typeface="FZYaoTi"/>
                <a:cs typeface="FZYaoTi"/>
              </a:rPr>
              <a:t>10,35%</a:t>
            </a:r>
            <a:endParaRPr lang="fr-FR" sz="1600">
              <a:latin typeface="Arial" charset="0"/>
              <a:ea typeface="FZYaoTi"/>
              <a:cs typeface="FZYaoTi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1098550" y="4324350"/>
          <a:ext cx="8496300" cy="1112838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416178"/>
                <a:gridCol w="1416178"/>
                <a:gridCol w="1416178"/>
                <a:gridCol w="1416178"/>
                <a:gridCol w="1416178"/>
                <a:gridCol w="1416178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600" b="0" dirty="0" smtClean="0"/>
                        <a:t>Appels</a:t>
                      </a:r>
                      <a:r>
                        <a:rPr lang="fr-FR" sz="1600" b="0" baseline="0" dirty="0" smtClean="0"/>
                        <a:t> CP</a:t>
                      </a:r>
                      <a:endParaRPr lang="fr-F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A1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A2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A3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A4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A5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Capital M€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68,0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52,7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54,1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47,1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41,3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En</a:t>
                      </a:r>
                      <a:r>
                        <a:rPr lang="fr-FR" sz="1600" baseline="0" dirty="0" smtClean="0"/>
                        <a:t> % </a:t>
                      </a:r>
                      <a:r>
                        <a:rPr lang="fr-FR" sz="1600" baseline="0" dirty="0" err="1" smtClean="0"/>
                        <a:t>invest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51,3%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45,2%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40,0%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34,3%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28,8%</a:t>
                      </a:r>
                      <a:endParaRPr lang="fr-FR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3274" name="Text Box 4"/>
          <p:cNvSpPr txBox="1">
            <a:spLocks noChangeArrowheads="1"/>
          </p:cNvSpPr>
          <p:nvPr/>
        </p:nvSpPr>
        <p:spPr bwMode="auto">
          <a:xfrm rot="-5400000">
            <a:off x="-865982" y="5472907"/>
            <a:ext cx="214471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fr-FR" sz="20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B</a:t>
            </a:r>
            <a:r>
              <a:rPr lang="fr-FR" sz="14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usiness 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3"/>
          <p:cNvSpPr txBox="1">
            <a:spLocks noChangeArrowheads="1"/>
          </p:cNvSpPr>
          <p:nvPr/>
        </p:nvSpPr>
        <p:spPr bwMode="auto">
          <a:xfrm>
            <a:off x="954088" y="396875"/>
            <a:ext cx="6840537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fr-FR" sz="27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2. C</a:t>
            </a:r>
            <a:r>
              <a:rPr lang="fr-FR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omptes consolidés, plan de trésorerie</a:t>
            </a:r>
          </a:p>
        </p:txBody>
      </p:sp>
      <p:pic>
        <p:nvPicPr>
          <p:cNvPr id="5427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188" y="4789488"/>
            <a:ext cx="9710737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Text Box 4"/>
          <p:cNvSpPr txBox="1">
            <a:spLocks noChangeArrowheads="1"/>
          </p:cNvSpPr>
          <p:nvPr/>
        </p:nvSpPr>
        <p:spPr bwMode="auto">
          <a:xfrm rot="-5400000">
            <a:off x="-865982" y="5472907"/>
            <a:ext cx="214471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fr-FR" sz="20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B</a:t>
            </a:r>
            <a:r>
              <a:rPr lang="fr-FR" sz="14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usiness plan</a:t>
            </a:r>
          </a:p>
        </p:txBody>
      </p:sp>
      <p:pic>
        <p:nvPicPr>
          <p:cNvPr id="5427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188" y="971550"/>
            <a:ext cx="9710737" cy="28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188" y="1620838"/>
            <a:ext cx="929005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Text Box 4"/>
          <p:cNvSpPr txBox="1">
            <a:spLocks noChangeArrowheads="1"/>
          </p:cNvSpPr>
          <p:nvPr/>
        </p:nvSpPr>
        <p:spPr bwMode="auto">
          <a:xfrm rot="-5400000">
            <a:off x="-865982" y="5472907"/>
            <a:ext cx="214471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fr-FR" sz="20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B</a:t>
            </a:r>
            <a:r>
              <a:rPr lang="fr-FR" sz="14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usiness 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2"/>
          <p:cNvSpPr txBox="1">
            <a:spLocks noChangeArrowheads="1"/>
          </p:cNvSpPr>
          <p:nvPr/>
        </p:nvSpPr>
        <p:spPr bwMode="auto">
          <a:xfrm>
            <a:off x="547688" y="525463"/>
            <a:ext cx="4546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fr-FR" sz="27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G</a:t>
            </a:r>
            <a:r>
              <a:rPr lang="fr-FR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enèse</a:t>
            </a:r>
          </a:p>
        </p:txBody>
      </p:sp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7463" y="2268538"/>
            <a:ext cx="1873250" cy="225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algn="ctr" defTabSz="1042988">
              <a:spcBef>
                <a:spcPct val="50000"/>
              </a:spcBef>
            </a:pPr>
            <a:r>
              <a:rPr lang="fr-FR" sz="1400" b="1" u="sng">
                <a:latin typeface="Arial" charset="0"/>
                <a:ea typeface="FZYaoTi"/>
                <a:cs typeface="FZYaoTi"/>
              </a:rPr>
              <a:t>OBSERVATIONS</a:t>
            </a:r>
          </a:p>
          <a:p>
            <a:pPr defTabSz="1042988">
              <a:spcBef>
                <a:spcPct val="50000"/>
              </a:spcBef>
            </a:pPr>
            <a:r>
              <a:rPr lang="fr-FR" sz="1400">
                <a:latin typeface="Arial" charset="0"/>
                <a:ea typeface="FZYaoTi"/>
                <a:cs typeface="FZYaoTi"/>
              </a:rPr>
              <a:t>- Focus core business</a:t>
            </a:r>
          </a:p>
          <a:p>
            <a:pPr defTabSz="1042988">
              <a:spcBef>
                <a:spcPct val="50000"/>
              </a:spcBef>
            </a:pPr>
            <a:r>
              <a:rPr lang="fr-FR" sz="1400">
                <a:latin typeface="Arial" charset="0"/>
                <a:ea typeface="FZYaoTi"/>
                <a:cs typeface="FZYaoTi"/>
              </a:rPr>
              <a:t>- Mutation modèles économiques</a:t>
            </a:r>
          </a:p>
          <a:p>
            <a:pPr defTabSz="1042988">
              <a:spcBef>
                <a:spcPct val="50000"/>
              </a:spcBef>
            </a:pPr>
            <a:r>
              <a:rPr lang="fr-FR" sz="1400">
                <a:latin typeface="Arial" charset="0"/>
                <a:ea typeface="FZYaoTi"/>
                <a:cs typeface="FZYaoTi"/>
              </a:rPr>
              <a:t>- Standardisation invest. Institut.</a:t>
            </a:r>
          </a:p>
          <a:p>
            <a:pPr defTabSz="1042988">
              <a:spcBef>
                <a:spcPct val="50000"/>
              </a:spcBef>
            </a:pPr>
            <a:r>
              <a:rPr lang="fr-FR" sz="1400">
                <a:latin typeface="Arial" charset="0"/>
                <a:ea typeface="FZYaoTi"/>
                <a:cs typeface="FZYaoTi"/>
              </a:rPr>
              <a:t>- Aug. Vente entrep.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322513" y="1908175"/>
            <a:ext cx="1822450" cy="290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algn="ctr" defTabSz="1042988">
              <a:spcBef>
                <a:spcPct val="50000"/>
              </a:spcBef>
            </a:pPr>
            <a:r>
              <a:rPr lang="fr-FR" sz="1400" b="1" u="sng">
                <a:latin typeface="Arial" charset="0"/>
                <a:ea typeface="FZYaoTi"/>
                <a:cs typeface="FZYaoTi"/>
              </a:rPr>
              <a:t>MARCHE</a:t>
            </a:r>
          </a:p>
          <a:p>
            <a:pPr defTabSz="1042988">
              <a:spcBef>
                <a:spcPct val="50000"/>
              </a:spcBef>
            </a:pPr>
            <a:r>
              <a:rPr lang="fr-FR" sz="1400">
                <a:latin typeface="Arial" charset="0"/>
                <a:ea typeface="FZYaoTi"/>
                <a:cs typeface="FZYaoTi"/>
              </a:rPr>
              <a:t>- Rareté sources financements</a:t>
            </a:r>
          </a:p>
          <a:p>
            <a:pPr defTabSz="1042988">
              <a:spcBef>
                <a:spcPct val="50000"/>
              </a:spcBef>
            </a:pPr>
            <a:r>
              <a:rPr lang="fr-FR" sz="1400">
                <a:latin typeface="Arial" charset="0"/>
                <a:ea typeface="FZYaoTi"/>
                <a:cs typeface="FZYaoTi"/>
              </a:rPr>
              <a:t>- Dégradation structures bilan</a:t>
            </a:r>
          </a:p>
          <a:p>
            <a:pPr defTabSz="1042988">
              <a:spcBef>
                <a:spcPct val="50000"/>
              </a:spcBef>
            </a:pPr>
            <a:r>
              <a:rPr lang="fr-FR" sz="1400">
                <a:latin typeface="Arial" charset="0"/>
                <a:ea typeface="FZYaoTi"/>
                <a:cs typeface="FZYaoTi"/>
              </a:rPr>
              <a:t>- Mutations = accél. adaptation PME-PMI</a:t>
            </a:r>
          </a:p>
          <a:p>
            <a:pPr defTabSz="1042988">
              <a:spcBef>
                <a:spcPct val="50000"/>
              </a:spcBef>
            </a:pPr>
            <a:r>
              <a:rPr lang="fr-FR" sz="1400">
                <a:latin typeface="Arial" charset="0"/>
                <a:ea typeface="FZYaoTi"/>
                <a:cs typeface="FZYaoTi"/>
              </a:rPr>
              <a:t>- Peu d’investisseurs en « non prime* »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890316" y="3060551"/>
            <a:ext cx="504056" cy="597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04306" tIns="52153" rIns="104306" bIns="5215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FZYaoTi"/>
                <a:cs typeface="FZYaoTi"/>
              </a:rPr>
              <a:t>+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194572" y="3081456"/>
            <a:ext cx="504056" cy="597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04306" tIns="52153" rIns="104306" bIns="5215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FZYaoTi"/>
                <a:cs typeface="FZYaoTi"/>
              </a:rPr>
              <a:t>=</a:t>
            </a:r>
            <a:endParaRPr lang="fr-FR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17414" name="Text Box 3"/>
          <p:cNvSpPr txBox="1">
            <a:spLocks noChangeArrowheads="1"/>
          </p:cNvSpPr>
          <p:nvPr/>
        </p:nvSpPr>
        <p:spPr bwMode="auto">
          <a:xfrm>
            <a:off x="4699000" y="2170113"/>
            <a:ext cx="1800225" cy="247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algn="ctr" defTabSz="1042988">
              <a:spcBef>
                <a:spcPct val="50000"/>
              </a:spcBef>
            </a:pPr>
            <a:r>
              <a:rPr lang="fr-FR" sz="1400" b="1" u="sng">
                <a:latin typeface="Arial" charset="0"/>
                <a:ea typeface="FZYaoTi"/>
                <a:cs typeface="FZYaoTi"/>
              </a:rPr>
              <a:t>RESULTANTE</a:t>
            </a:r>
          </a:p>
          <a:p>
            <a:pPr defTabSz="1042988">
              <a:spcBef>
                <a:spcPct val="50000"/>
              </a:spcBef>
            </a:pPr>
            <a:r>
              <a:rPr lang="fr-FR" sz="1400">
                <a:latin typeface="Arial" charset="0"/>
                <a:ea typeface="FZYaoTi"/>
                <a:cs typeface="FZYaoTi"/>
              </a:rPr>
              <a:t>- Besoin structurel d’un accompagnateur long terme des PME-PMI</a:t>
            </a:r>
          </a:p>
          <a:p>
            <a:pPr defTabSz="1042988">
              <a:spcBef>
                <a:spcPct val="50000"/>
              </a:spcBef>
            </a:pPr>
            <a:r>
              <a:rPr lang="fr-FR" sz="1400">
                <a:latin typeface="Arial" charset="0"/>
                <a:ea typeface="FZYaoTi"/>
                <a:cs typeface="FZYaoTi"/>
              </a:rPr>
              <a:t>- Besoin de structuration du marché immo des PME-PMI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354812" y="3060551"/>
            <a:ext cx="504056" cy="597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04306" tIns="52153" rIns="104306" bIns="5215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FZYaoTi"/>
                <a:cs typeface="FZYaoTi"/>
              </a:rPr>
              <a:t>►</a:t>
            </a:r>
          </a:p>
        </p:txBody>
      </p:sp>
      <p:sp>
        <p:nvSpPr>
          <p:cNvPr id="17416" name="Text Box 3"/>
          <p:cNvSpPr txBox="1">
            <a:spLocks noChangeArrowheads="1"/>
          </p:cNvSpPr>
          <p:nvPr/>
        </p:nvSpPr>
        <p:spPr bwMode="auto">
          <a:xfrm>
            <a:off x="6786563" y="3205163"/>
            <a:ext cx="13684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algn="ctr" defTabSz="1042988">
              <a:spcBef>
                <a:spcPct val="50000"/>
              </a:spcBef>
            </a:pPr>
            <a:r>
              <a:rPr lang="fr-FR" sz="1600" b="1">
                <a:solidFill>
                  <a:srgbClr val="C00000"/>
                </a:solidFill>
                <a:latin typeface="Arial" charset="0"/>
                <a:ea typeface="FZYaoTi"/>
                <a:cs typeface="FZYaoTi"/>
              </a:rPr>
              <a:t>CAPSTONE</a:t>
            </a:r>
          </a:p>
        </p:txBody>
      </p:sp>
      <p:sp>
        <p:nvSpPr>
          <p:cNvPr id="17417" name="Text Box 3"/>
          <p:cNvSpPr txBox="1">
            <a:spLocks noChangeArrowheads="1"/>
          </p:cNvSpPr>
          <p:nvPr/>
        </p:nvSpPr>
        <p:spPr bwMode="auto">
          <a:xfrm>
            <a:off x="8751888" y="2771775"/>
            <a:ext cx="1941512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algn="ctr" defTabSz="1042988">
              <a:spcBef>
                <a:spcPct val="50000"/>
              </a:spcBef>
            </a:pPr>
            <a:r>
              <a:rPr lang="fr-FR" sz="1200" b="1" u="sng">
                <a:latin typeface="Arial" charset="0"/>
                <a:ea typeface="FZYaoTi"/>
                <a:cs typeface="FZYaoTi"/>
              </a:rPr>
              <a:t>INTERETS ASSOCIES</a:t>
            </a:r>
          </a:p>
          <a:p>
            <a:pPr defTabSz="1042988">
              <a:spcBef>
                <a:spcPct val="50000"/>
              </a:spcBef>
            </a:pPr>
            <a:r>
              <a:rPr lang="fr-FR" sz="1200">
                <a:latin typeface="Arial" charset="0"/>
                <a:ea typeface="FZYaoTi"/>
                <a:cs typeface="FZYaoTi"/>
              </a:rPr>
              <a:t>- Nlle classe d’actif</a:t>
            </a:r>
          </a:p>
          <a:p>
            <a:pPr defTabSz="1042988">
              <a:spcBef>
                <a:spcPct val="50000"/>
              </a:spcBef>
            </a:pPr>
            <a:r>
              <a:rPr lang="fr-FR" sz="1200">
                <a:latin typeface="Arial" charset="0"/>
                <a:ea typeface="FZYaoTi"/>
                <a:cs typeface="FZYaoTi"/>
              </a:rPr>
              <a:t>- TRI 28,5%</a:t>
            </a:r>
          </a:p>
          <a:p>
            <a:pPr defTabSz="1042988">
              <a:spcBef>
                <a:spcPct val="50000"/>
              </a:spcBef>
            </a:pPr>
            <a:r>
              <a:rPr lang="fr-FR" sz="1200">
                <a:latin typeface="Arial" charset="0"/>
                <a:ea typeface="FZYaoTi"/>
                <a:cs typeface="FZYaoTi"/>
              </a:rPr>
              <a:t>- Création d’Alpha 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8515350" y="180975"/>
            <a:ext cx="2160588" cy="195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  <a:defRPr/>
            </a:pPr>
            <a:r>
              <a:rPr lang="fr-FR" sz="1200" b="1" u="sng" dirty="0" smtClean="0">
                <a:latin typeface="Arial" pitchFamily="34" charset="0"/>
                <a:ea typeface="FZYaoTi"/>
                <a:cs typeface="FZYaoTi"/>
              </a:rPr>
              <a:t>INTERETS PME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- Sortie immobilier bilan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- Accompagnateur LT**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- Souplesse contractuelle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- </a:t>
            </a:r>
            <a:r>
              <a:rPr lang="fr-FR" sz="12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FZYaoTi"/>
                <a:cs typeface="FZYaoTi"/>
              </a:rPr>
              <a:t>▲</a:t>
            </a:r>
            <a:r>
              <a:rPr lang="fr-FR" sz="1200" dirty="0" err="1" smtClean="0">
                <a:latin typeface="Arial" pitchFamily="34" charset="0"/>
                <a:ea typeface="FZYaoTi"/>
                <a:cs typeface="FZYaoTi"/>
              </a:rPr>
              <a:t>dispo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, </a:t>
            </a:r>
            <a:r>
              <a:rPr lang="fr-FR" sz="1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FZYaoTi"/>
                <a:cs typeface="FZYaoTi"/>
              </a:rPr>
              <a:t>▼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dettes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1200" dirty="0">
                <a:latin typeface="Arial" pitchFamily="34" charset="0"/>
                <a:ea typeface="FZYaoTi"/>
                <a:cs typeface="FZYaoTi"/>
              </a:rPr>
              <a:t>- </a:t>
            </a:r>
            <a:r>
              <a:rPr lang="fr-FR" sz="1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FZYaoTi"/>
                <a:cs typeface="FZYaoTi"/>
              </a:rPr>
              <a:t>▼ </a:t>
            </a:r>
            <a:r>
              <a:rPr lang="fr-FR" sz="1200" dirty="0" err="1" smtClean="0">
                <a:latin typeface="Arial" pitchFamily="34" charset="0"/>
                <a:ea typeface="FZYaoTi"/>
                <a:cs typeface="FZYaoTi"/>
              </a:rPr>
              <a:t>immo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=Vente facilitée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- </a:t>
            </a:r>
            <a:r>
              <a:rPr lang="fr-FR" sz="12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FZYaoTi"/>
                <a:cs typeface="FZYaoTi"/>
              </a:rPr>
              <a:t>▲ 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moyens/</a:t>
            </a:r>
            <a:r>
              <a:rPr lang="fr-FR" sz="1200" dirty="0" err="1" smtClean="0">
                <a:latin typeface="Arial" pitchFamily="34" charset="0"/>
                <a:ea typeface="FZYaoTi"/>
                <a:cs typeface="FZYaoTi"/>
              </a:rPr>
              <a:t>core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 business</a:t>
            </a:r>
            <a:endParaRPr lang="fr-FR" sz="1200" dirty="0">
              <a:latin typeface="Arial" pitchFamily="34" charset="0"/>
              <a:ea typeface="FZYaoTi"/>
              <a:cs typeface="FZYaoTi"/>
            </a:endParaRPr>
          </a:p>
        </p:txBody>
      </p:sp>
      <p:cxnSp>
        <p:nvCxnSpPr>
          <p:cNvPr id="3" name="Connecteur droit avec flèche 2"/>
          <p:cNvCxnSpPr>
            <a:stCxn id="17416" idx="3"/>
            <a:endCxn id="12" idx="2"/>
          </p:cNvCxnSpPr>
          <p:nvPr/>
        </p:nvCxnSpPr>
        <p:spPr bwMode="auto">
          <a:xfrm flipV="1">
            <a:off x="8154988" y="2132013"/>
            <a:ext cx="1439862" cy="1247775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stCxn id="17416" idx="3"/>
            <a:endCxn id="17417" idx="1"/>
          </p:cNvCxnSpPr>
          <p:nvPr/>
        </p:nvCxnSpPr>
        <p:spPr bwMode="auto">
          <a:xfrm flipV="1">
            <a:off x="8154988" y="3333750"/>
            <a:ext cx="596900" cy="46038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233363" y="6229350"/>
            <a:ext cx="102266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latin typeface="+mn-lt"/>
                <a:cs typeface="Arial" pitchFamily="34" charset="0"/>
              </a:rPr>
              <a:t>*Immeuble « Prime » : construction standardisée, excellente localisation/marché mature, bail AAA</a:t>
            </a:r>
          </a:p>
          <a:p>
            <a:pPr>
              <a:defRPr/>
            </a:pPr>
            <a:r>
              <a:rPr lang="fr-FR" sz="1200" dirty="0">
                <a:latin typeface="+mn-lt"/>
                <a:cs typeface="Arial" pitchFamily="34" charset="0"/>
              </a:rPr>
              <a:t>**LT : long terme</a:t>
            </a:r>
          </a:p>
        </p:txBody>
      </p:sp>
      <p:sp>
        <p:nvSpPr>
          <p:cNvPr id="17422" name="Text Box 3"/>
          <p:cNvSpPr txBox="1">
            <a:spLocks noChangeArrowheads="1"/>
          </p:cNvSpPr>
          <p:nvPr/>
        </p:nvSpPr>
        <p:spPr bwMode="auto">
          <a:xfrm>
            <a:off x="8515350" y="4500563"/>
            <a:ext cx="2303463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algn="ctr" defTabSz="1042988">
              <a:spcBef>
                <a:spcPct val="50000"/>
              </a:spcBef>
            </a:pPr>
            <a:r>
              <a:rPr lang="fr-FR" sz="1200" b="1" u="sng">
                <a:latin typeface="Arial" charset="0"/>
                <a:ea typeface="FZYaoTi"/>
                <a:cs typeface="FZYaoTi"/>
              </a:rPr>
              <a:t>INTERETS INVESTISSEURS</a:t>
            </a:r>
          </a:p>
          <a:p>
            <a:pPr algn="ctr" defTabSz="1042988">
              <a:spcBef>
                <a:spcPct val="50000"/>
              </a:spcBef>
            </a:pPr>
            <a:r>
              <a:rPr lang="fr-FR" sz="1200" b="1" u="sng">
                <a:latin typeface="Arial" charset="0"/>
                <a:ea typeface="FZYaoTi"/>
                <a:cs typeface="FZYaoTi"/>
              </a:rPr>
              <a:t>POST-IPO</a:t>
            </a:r>
          </a:p>
          <a:p>
            <a:pPr defTabSz="1042988">
              <a:spcBef>
                <a:spcPct val="50000"/>
              </a:spcBef>
            </a:pPr>
            <a:r>
              <a:rPr lang="fr-FR" sz="1200">
                <a:latin typeface="Arial" charset="0"/>
                <a:ea typeface="FZYaoTi"/>
                <a:cs typeface="FZYaoTi"/>
              </a:rPr>
              <a:t>- Alpha/ss jacent</a:t>
            </a:r>
          </a:p>
          <a:p>
            <a:pPr defTabSz="1042988">
              <a:spcBef>
                <a:spcPct val="50000"/>
              </a:spcBef>
            </a:pPr>
            <a:r>
              <a:rPr lang="fr-FR" sz="1200">
                <a:latin typeface="Arial" charset="0"/>
                <a:ea typeface="FZYaoTi"/>
                <a:cs typeface="FZYaoTi"/>
              </a:rPr>
              <a:t>- Couple renta/risq 10/10</a:t>
            </a:r>
          </a:p>
          <a:p>
            <a:pPr defTabSz="1042988">
              <a:spcBef>
                <a:spcPct val="50000"/>
              </a:spcBef>
            </a:pPr>
            <a:r>
              <a:rPr lang="fr-FR" sz="1200">
                <a:latin typeface="Arial" charset="0"/>
                <a:ea typeface="FZYaoTi"/>
                <a:cs typeface="FZYaoTi"/>
              </a:rPr>
              <a:t>- Baux LT (visibilité CF)</a:t>
            </a:r>
          </a:p>
          <a:p>
            <a:pPr defTabSz="1042988">
              <a:spcBef>
                <a:spcPct val="50000"/>
              </a:spcBef>
            </a:pPr>
            <a:r>
              <a:rPr lang="fr-FR" sz="1200">
                <a:latin typeface="Arial" charset="0"/>
                <a:ea typeface="FZYaoTi"/>
                <a:cs typeface="FZYaoTi"/>
              </a:rPr>
              <a:t>- Rdt locatif élevé</a:t>
            </a:r>
          </a:p>
          <a:p>
            <a:pPr defTabSz="1042988">
              <a:spcBef>
                <a:spcPct val="50000"/>
              </a:spcBef>
            </a:pPr>
            <a:r>
              <a:rPr lang="fr-FR" sz="1200">
                <a:latin typeface="Arial" charset="0"/>
                <a:ea typeface="FZYaoTi"/>
                <a:cs typeface="FZYaoTi"/>
              </a:rPr>
              <a:t>- Détention LT </a:t>
            </a:r>
          </a:p>
          <a:p>
            <a:pPr defTabSz="1042988">
              <a:spcBef>
                <a:spcPct val="50000"/>
              </a:spcBef>
            </a:pPr>
            <a:r>
              <a:rPr lang="fr-FR" sz="1200">
                <a:latin typeface="Arial" charset="0"/>
                <a:ea typeface="FZYaoTi"/>
                <a:cs typeface="FZYaoTi"/>
              </a:rPr>
              <a:t>- Non spéculatif/contra-cycle</a:t>
            </a:r>
          </a:p>
        </p:txBody>
      </p:sp>
      <p:cxnSp>
        <p:nvCxnSpPr>
          <p:cNvPr id="23" name="Connecteur droit avec flèche 22"/>
          <p:cNvCxnSpPr>
            <a:stCxn id="17416" idx="3"/>
            <a:endCxn id="17422" idx="0"/>
          </p:cNvCxnSpPr>
          <p:nvPr/>
        </p:nvCxnSpPr>
        <p:spPr bwMode="auto">
          <a:xfrm>
            <a:off x="8154988" y="3379788"/>
            <a:ext cx="1512887" cy="1120775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941388" y="1168400"/>
            <a:ext cx="9061450" cy="14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04306" tIns="52153" rIns="104306" bIns="52153">
            <a:spAutoFit/>
          </a:bodyPr>
          <a:lstStyle>
            <a:lvl1pPr marL="304800" indent="-3048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Objectif à 5 ans :	</a:t>
            </a:r>
            <a:r>
              <a:rPr lang="fr-FR" sz="16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Cotation boursière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	► option d’application non obligatoire pour le régime SIIC (voir annexe) 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Benchmark des méthodes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de valorisation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: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941388" y="2717800"/>
          <a:ext cx="8942387" cy="18542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172620"/>
                <a:gridCol w="2736304"/>
                <a:gridCol w="2376264"/>
                <a:gridCol w="1656184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600" b="0" dirty="0" smtClean="0"/>
                        <a:t>Méthode</a:t>
                      </a:r>
                      <a:endParaRPr lang="fr-F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0" dirty="0" smtClean="0"/>
                        <a:t>Application</a:t>
                      </a:r>
                      <a:endParaRPr lang="fr-F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/>
                        <a:t>Valorisation</a:t>
                      </a:r>
                      <a:r>
                        <a:rPr lang="fr-FR" sz="1600" b="0" baseline="0" dirty="0" smtClean="0"/>
                        <a:t> </a:t>
                      </a:r>
                      <a:r>
                        <a:rPr lang="fr-FR" sz="1600" b="0" dirty="0" smtClean="0"/>
                        <a:t>en M€</a:t>
                      </a:r>
                      <a:endParaRPr lang="fr-F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/>
                        <a:t>TRI</a:t>
                      </a:r>
                      <a:endParaRPr lang="fr-FR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b="0" dirty="0" smtClean="0"/>
                        <a:t>ANR*</a:t>
                      </a:r>
                      <a:endParaRPr lang="fr-F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0" dirty="0" smtClean="0"/>
                        <a:t>Taux</a:t>
                      </a:r>
                      <a:r>
                        <a:rPr lang="fr-FR" sz="1600" b="0" baseline="0" dirty="0" smtClean="0"/>
                        <a:t> de </a:t>
                      </a:r>
                      <a:r>
                        <a:rPr lang="fr-FR" sz="1600" b="0" baseline="0" dirty="0" err="1" smtClean="0"/>
                        <a:t>capi</a:t>
                      </a:r>
                      <a:r>
                        <a:rPr lang="fr-FR" sz="1600" b="0" baseline="0" dirty="0" smtClean="0"/>
                        <a:t>. @ 8,0%-dette</a:t>
                      </a:r>
                      <a:endParaRPr lang="fr-F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/>
                        <a:t>583</a:t>
                      </a:r>
                      <a:endParaRPr lang="fr-F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/>
                        <a:t>26%</a:t>
                      </a:r>
                      <a:endParaRPr lang="fr-FR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b="0" dirty="0" smtClean="0"/>
                        <a:t>DCF**</a:t>
                      </a:r>
                      <a:endParaRPr lang="fr-F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0" dirty="0" smtClean="0"/>
                        <a:t>MBA/(8,2%-3%)-dette</a:t>
                      </a:r>
                      <a:endParaRPr lang="fr-F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/>
                        <a:t>637</a:t>
                      </a:r>
                      <a:endParaRPr lang="fr-F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/>
                        <a:t>29%</a:t>
                      </a:r>
                      <a:endParaRPr lang="fr-FR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b="0" dirty="0" smtClean="0"/>
                        <a:t>Fourchette</a:t>
                      </a:r>
                      <a:endParaRPr lang="fr-F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/>
                        <a:t>583 &lt; C</a:t>
                      </a:r>
                      <a:r>
                        <a:rPr lang="fr-FR" sz="1600" b="0" baseline="0" dirty="0" smtClean="0"/>
                        <a:t> &lt; 637</a:t>
                      </a:r>
                      <a:endParaRPr lang="fr-F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b="0" dirty="0" smtClean="0"/>
                        <a:t>Moyenne</a:t>
                      </a:r>
                      <a:endParaRPr lang="fr-F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611***</a:t>
                      </a:r>
                      <a:endParaRPr lang="fr-FR" sz="16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27,5%</a:t>
                      </a:r>
                      <a:endParaRPr lang="fr-FR" sz="16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54088" y="4932363"/>
            <a:ext cx="9739312" cy="16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04306" tIns="52153" rIns="104306" bIns="52153">
            <a:spAutoFit/>
          </a:bodyPr>
          <a:lstStyle>
            <a:lvl1pPr marL="304800" indent="-3048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► </a:t>
            </a:r>
            <a:r>
              <a:rPr lang="fr-FR" sz="1600" b="1" dirty="0" smtClean="0">
                <a:latin typeface="Arial" pitchFamily="34" charset="0"/>
                <a:ea typeface="FZYaoTi"/>
                <a:cs typeface="FZYaoTi"/>
              </a:rPr>
              <a:t>Marge brute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moyenne à la sortie </a:t>
            </a:r>
            <a:r>
              <a:rPr lang="fr-FR" sz="1600" b="1" dirty="0" smtClean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347 M€ (131%)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endParaRPr lang="fr-FR" sz="12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*Taux de valorisation </a:t>
            </a:r>
            <a:r>
              <a:rPr lang="fr-FR" sz="1200" dirty="0">
                <a:latin typeface="Arial" pitchFamily="34" charset="0"/>
                <a:ea typeface="FZYaoTi"/>
                <a:cs typeface="FZYaoTi"/>
              </a:rPr>
              <a:t>du 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portefeuille prudent à 8,00%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**MBA basée sur A6, sans prise en compte de la visibilité certaine des cash flow futur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***Valorisation uniquement des revenus récurrents = non valorisation des services aux locataires, ventes opportunistes, commissionnements versés aux BU régionales (interne), optimisation intégration fiscale… (marge de progression)</a:t>
            </a:r>
          </a:p>
        </p:txBody>
      </p:sp>
      <p:sp>
        <p:nvSpPr>
          <p:cNvPr id="56347" name="Text Box 3"/>
          <p:cNvSpPr txBox="1">
            <a:spLocks noChangeArrowheads="1"/>
          </p:cNvSpPr>
          <p:nvPr/>
        </p:nvSpPr>
        <p:spPr bwMode="auto">
          <a:xfrm>
            <a:off x="954088" y="384175"/>
            <a:ext cx="5976937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fr-FR" sz="27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3. I</a:t>
            </a:r>
            <a:r>
              <a:rPr lang="fr-FR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nvestissement &amp; perspective</a:t>
            </a:r>
          </a:p>
        </p:txBody>
      </p:sp>
      <p:sp>
        <p:nvSpPr>
          <p:cNvPr id="56348" name="Text Box 4"/>
          <p:cNvSpPr txBox="1">
            <a:spLocks noChangeArrowheads="1"/>
          </p:cNvSpPr>
          <p:nvPr/>
        </p:nvSpPr>
        <p:spPr bwMode="auto">
          <a:xfrm rot="-5400000">
            <a:off x="-865982" y="5472907"/>
            <a:ext cx="214471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fr-FR" sz="20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B</a:t>
            </a:r>
            <a:r>
              <a:rPr lang="fr-FR" sz="14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usiness 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6763" y="2700338"/>
            <a:ext cx="86391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/>
          <p:cNvSpPr txBox="1"/>
          <p:nvPr/>
        </p:nvSpPr>
        <p:spPr>
          <a:xfrm>
            <a:off x="60325" y="1981200"/>
            <a:ext cx="2333625" cy="30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fr-FR" sz="1400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  <a:t>1. Appels de CP en M€ ►</a:t>
            </a:r>
          </a:p>
        </p:txBody>
      </p:sp>
      <p:sp>
        <p:nvSpPr>
          <p:cNvPr id="57347" name="Flèche courbée vers le haut 5"/>
          <p:cNvSpPr>
            <a:spLocks noChangeArrowheads="1"/>
          </p:cNvSpPr>
          <p:nvPr/>
        </p:nvSpPr>
        <p:spPr bwMode="auto">
          <a:xfrm>
            <a:off x="2620963" y="3968750"/>
            <a:ext cx="1152525" cy="431800"/>
          </a:xfrm>
          <a:prstGeom prst="curvedUpArrow">
            <a:avLst>
              <a:gd name="adj1" fmla="val 25035"/>
              <a:gd name="adj2" fmla="val 50046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42988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2516188" y="4327525"/>
            <a:ext cx="16065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dirty="0">
                <a:latin typeface="+mn-lt"/>
                <a:cs typeface="Arial" pitchFamily="34" charset="0"/>
              </a:rPr>
              <a:t>Groupe Associés Propriétaires 2 – engagement X€ (1)</a:t>
            </a:r>
          </a:p>
        </p:txBody>
      </p:sp>
      <p:sp>
        <p:nvSpPr>
          <p:cNvPr id="57349" name="Flèche courbée vers le haut 11"/>
          <p:cNvSpPr>
            <a:spLocks noChangeArrowheads="1"/>
          </p:cNvSpPr>
          <p:nvPr/>
        </p:nvSpPr>
        <p:spPr bwMode="auto">
          <a:xfrm>
            <a:off x="3773488" y="3968750"/>
            <a:ext cx="1150937" cy="431800"/>
          </a:xfrm>
          <a:prstGeom prst="curvedUpArrow">
            <a:avLst>
              <a:gd name="adj1" fmla="val 25001"/>
              <a:gd name="adj2" fmla="val 49977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42988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4532313" y="4327525"/>
            <a:ext cx="16065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dirty="0">
                <a:latin typeface="+mn-lt"/>
                <a:cs typeface="Arial" pitchFamily="34" charset="0"/>
              </a:rPr>
              <a:t>Groupe Associés Propriétaires 3 – engagement X€</a:t>
            </a:r>
          </a:p>
        </p:txBody>
      </p:sp>
      <p:sp>
        <p:nvSpPr>
          <p:cNvPr id="57351" name="Flèche courbée vers le haut 13"/>
          <p:cNvSpPr>
            <a:spLocks noChangeArrowheads="1"/>
          </p:cNvSpPr>
          <p:nvPr/>
        </p:nvSpPr>
        <p:spPr bwMode="auto">
          <a:xfrm>
            <a:off x="1674813" y="4975225"/>
            <a:ext cx="1603375" cy="431800"/>
          </a:xfrm>
          <a:prstGeom prst="curvedUpArrow">
            <a:avLst>
              <a:gd name="adj1" fmla="val 24996"/>
              <a:gd name="adj2" fmla="val 50026"/>
              <a:gd name="adj3" fmla="val 25000"/>
            </a:avLst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42988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738188" y="5335588"/>
            <a:ext cx="343376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b="1" dirty="0">
                <a:latin typeface="+mn-lt"/>
                <a:cs typeface="Arial" pitchFamily="34" charset="0"/>
              </a:rPr>
              <a:t>Droit préférentiel </a:t>
            </a:r>
            <a:r>
              <a:rPr lang="fr-FR" sz="1200" dirty="0">
                <a:latin typeface="+mn-lt"/>
                <a:cs typeface="Arial" pitchFamily="34" charset="0"/>
              </a:rPr>
              <a:t>pour Associés-Propriétaires antérieurs pour tranches suivantes (non dilution)</a:t>
            </a:r>
          </a:p>
        </p:txBody>
      </p:sp>
      <p:sp>
        <p:nvSpPr>
          <p:cNvPr id="57353" name="Flèche courbée vers le haut 15"/>
          <p:cNvSpPr>
            <a:spLocks noChangeArrowheads="1"/>
          </p:cNvSpPr>
          <p:nvPr/>
        </p:nvSpPr>
        <p:spPr bwMode="auto">
          <a:xfrm>
            <a:off x="4927600" y="3970338"/>
            <a:ext cx="1152525" cy="431800"/>
          </a:xfrm>
          <a:prstGeom prst="curvedUpArrow">
            <a:avLst>
              <a:gd name="adj1" fmla="val 25035"/>
              <a:gd name="adj2" fmla="val 50046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42988"/>
            <a:endParaRPr lang="fr-FR"/>
          </a:p>
        </p:txBody>
      </p:sp>
      <p:sp>
        <p:nvSpPr>
          <p:cNvPr id="57354" name="Flèche courbée vers le haut 16"/>
          <p:cNvSpPr>
            <a:spLocks noChangeArrowheads="1"/>
          </p:cNvSpPr>
          <p:nvPr/>
        </p:nvSpPr>
        <p:spPr bwMode="auto">
          <a:xfrm>
            <a:off x="6086475" y="3968750"/>
            <a:ext cx="1152525" cy="431800"/>
          </a:xfrm>
          <a:prstGeom prst="curvedUpArrow">
            <a:avLst>
              <a:gd name="adj1" fmla="val 25035"/>
              <a:gd name="adj2" fmla="val 50046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42988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350838" y="3492500"/>
            <a:ext cx="20335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fr-FR" sz="1400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  <a:t>2. Libérations ►</a:t>
            </a:r>
          </a:p>
        </p:txBody>
      </p:sp>
      <p:pic>
        <p:nvPicPr>
          <p:cNvPr id="573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8038" y="6084888"/>
            <a:ext cx="59324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ZoneTexte 20"/>
          <p:cNvSpPr txBox="1"/>
          <p:nvPr/>
        </p:nvSpPr>
        <p:spPr>
          <a:xfrm>
            <a:off x="350838" y="6229350"/>
            <a:ext cx="20335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fr-FR" sz="1400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  <a:t>3. Accompagnement ►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8802688" y="5006975"/>
            <a:ext cx="18732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latin typeface="+mn-lt"/>
                <a:cs typeface="Arial" pitchFamily="34" charset="0"/>
              </a:rPr>
              <a:t>(1) Si entrée nouveaux partenaires : valorisation des parts = ANR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7851775" y="3959225"/>
            <a:ext cx="26797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dirty="0">
                <a:latin typeface="+mn-lt"/>
                <a:cs typeface="Arial" pitchFamily="34" charset="0"/>
              </a:rPr>
              <a:t>Optimisation de la période de cotation en fonction des marchés</a:t>
            </a:r>
          </a:p>
        </p:txBody>
      </p:sp>
      <p:sp>
        <p:nvSpPr>
          <p:cNvPr id="57360" name="Flèche courbée vers le haut 25"/>
          <p:cNvSpPr>
            <a:spLocks noChangeArrowheads="1"/>
          </p:cNvSpPr>
          <p:nvPr/>
        </p:nvSpPr>
        <p:spPr bwMode="auto">
          <a:xfrm>
            <a:off x="1420813" y="3944938"/>
            <a:ext cx="1150937" cy="431800"/>
          </a:xfrm>
          <a:prstGeom prst="curvedUpArrow">
            <a:avLst>
              <a:gd name="adj1" fmla="val 25001"/>
              <a:gd name="adj2" fmla="val 49977"/>
              <a:gd name="adj3" fmla="val 25000"/>
            </a:avLst>
          </a:prstGeom>
          <a:gradFill rotWithShape="0">
            <a:gsLst>
              <a:gs pos="0">
                <a:srgbClr val="C00000"/>
              </a:gs>
              <a:gs pos="100000">
                <a:srgbClr val="F0EBD5"/>
              </a:gs>
              <a:gs pos="100000">
                <a:srgbClr val="D1C39F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42988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358775" y="4306888"/>
            <a:ext cx="217963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dirty="0">
                <a:latin typeface="+mn-lt"/>
                <a:cs typeface="Arial" pitchFamily="34" charset="0"/>
              </a:rPr>
              <a:t>Associés-Propriétaires initiateurs X€ d’engagements + apports management</a:t>
            </a:r>
          </a:p>
        </p:txBody>
      </p:sp>
      <p:pic>
        <p:nvPicPr>
          <p:cNvPr id="573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5650" y="612775"/>
            <a:ext cx="8650288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63" name="Text Box 15"/>
          <p:cNvSpPr txBox="1">
            <a:spLocks noChangeArrowheads="1"/>
          </p:cNvSpPr>
          <p:nvPr/>
        </p:nvSpPr>
        <p:spPr bwMode="auto">
          <a:xfrm>
            <a:off x="954088" y="612775"/>
            <a:ext cx="89884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marL="390525" indent="-390525" defTabSz="1042988">
              <a:spcBef>
                <a:spcPct val="50000"/>
              </a:spcBef>
              <a:buFont typeface="Wingdings" pitchFamily="2" charset="2"/>
              <a:buNone/>
            </a:pPr>
            <a:r>
              <a:rPr lang="fr-FR" sz="1600">
                <a:latin typeface="Arial" charset="0"/>
                <a:ea typeface="FZYaoTi"/>
                <a:cs typeface="FZYaoTi"/>
              </a:rPr>
              <a:t>Libérations des appels de fonds</a:t>
            </a:r>
          </a:p>
        </p:txBody>
      </p:sp>
      <p:sp>
        <p:nvSpPr>
          <p:cNvPr id="57364" name="Text Box 4"/>
          <p:cNvSpPr txBox="1">
            <a:spLocks noChangeArrowheads="1"/>
          </p:cNvSpPr>
          <p:nvPr/>
        </p:nvSpPr>
        <p:spPr bwMode="auto">
          <a:xfrm rot="-5400000">
            <a:off x="-865982" y="5472907"/>
            <a:ext cx="214471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fr-FR" sz="20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B</a:t>
            </a:r>
            <a:r>
              <a:rPr lang="fr-FR" sz="14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usiness 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2"/>
          <p:cNvSpPr txBox="1">
            <a:spLocks noChangeArrowheads="1"/>
          </p:cNvSpPr>
          <p:nvPr/>
        </p:nvSpPr>
        <p:spPr bwMode="auto">
          <a:xfrm>
            <a:off x="954088" y="323850"/>
            <a:ext cx="93059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marL="390525" indent="-390525" defTabSz="1042988">
              <a:spcBef>
                <a:spcPct val="50000"/>
              </a:spcBef>
              <a:buFont typeface="Wingdings" pitchFamily="2" charset="2"/>
              <a:buNone/>
            </a:pPr>
            <a:r>
              <a:rPr lang="fr-FR" sz="1600">
                <a:latin typeface="Arial" charset="0"/>
                <a:ea typeface="FZYaoTi"/>
                <a:cs typeface="FZYaoTi"/>
              </a:rPr>
              <a:t>Analyse de la croissance – Croissance des besoins en capital vs croissance valeur intrinsèque d’E</a:t>
            </a:r>
          </a:p>
        </p:txBody>
      </p:sp>
      <p:pic>
        <p:nvPicPr>
          <p:cNvPr id="5837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9900" y="661988"/>
            <a:ext cx="81438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4088" y="4068763"/>
            <a:ext cx="8977312" cy="254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Text Box 4"/>
          <p:cNvSpPr txBox="1">
            <a:spLocks noChangeArrowheads="1"/>
          </p:cNvSpPr>
          <p:nvPr/>
        </p:nvSpPr>
        <p:spPr bwMode="auto">
          <a:xfrm rot="-5400000">
            <a:off x="-865982" y="5472907"/>
            <a:ext cx="214471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fr-FR" sz="20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B</a:t>
            </a:r>
            <a:r>
              <a:rPr lang="fr-FR" sz="14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usiness 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2"/>
          <p:cNvSpPr txBox="1">
            <a:spLocks noChangeArrowheads="1"/>
          </p:cNvSpPr>
          <p:nvPr/>
        </p:nvSpPr>
        <p:spPr bwMode="auto">
          <a:xfrm>
            <a:off x="954088" y="323850"/>
            <a:ext cx="93059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marL="390525" indent="-390525" defTabSz="1042988">
              <a:spcBef>
                <a:spcPct val="50000"/>
              </a:spcBef>
              <a:buFont typeface="Wingdings" pitchFamily="2" charset="2"/>
              <a:buNone/>
            </a:pPr>
            <a:r>
              <a:rPr lang="fr-FR" sz="1600">
                <a:latin typeface="Arial" charset="0"/>
                <a:ea typeface="FZYaoTi"/>
                <a:cs typeface="FZYaoTi"/>
              </a:rPr>
              <a:t>Rétro-planning des opérations en cours d’acquisition (exclusivités) et embauche DG</a:t>
            </a:r>
          </a:p>
        </p:txBody>
      </p:sp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1025525" y="1011238"/>
            <a:ext cx="93075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marL="390525" indent="-390525" defTabSz="1042988">
              <a:spcBef>
                <a:spcPct val="50000"/>
              </a:spcBef>
              <a:buFont typeface="Wingdings" pitchFamily="2" charset="2"/>
              <a:buNone/>
            </a:pPr>
            <a:r>
              <a:rPr lang="fr-FR" sz="1400">
                <a:latin typeface="Arial" charset="0"/>
                <a:ea typeface="FZYaoTi"/>
                <a:cs typeface="FZYaoTi"/>
              </a:rPr>
              <a:t>► Mise en œuvre des opérations en cours d’acquisition</a:t>
            </a:r>
          </a:p>
        </p:txBody>
      </p:sp>
      <p:sp>
        <p:nvSpPr>
          <p:cNvPr id="59395" name="Text Box 2"/>
          <p:cNvSpPr txBox="1">
            <a:spLocks noChangeArrowheads="1"/>
          </p:cNvSpPr>
          <p:nvPr/>
        </p:nvSpPr>
        <p:spPr bwMode="auto">
          <a:xfrm>
            <a:off x="1025525" y="4429125"/>
            <a:ext cx="93075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marL="390525" indent="-390525" defTabSz="1042988">
              <a:spcBef>
                <a:spcPct val="50000"/>
              </a:spcBef>
              <a:buFont typeface="Wingdings" pitchFamily="2" charset="2"/>
              <a:buNone/>
            </a:pPr>
            <a:r>
              <a:rPr lang="fr-FR" sz="1400">
                <a:latin typeface="Arial" charset="0"/>
                <a:ea typeface="FZYaoTi"/>
                <a:cs typeface="FZYaoTi"/>
              </a:rPr>
              <a:t>► Rythme d’embauche de l’équipe de DG</a:t>
            </a: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4088" y="1331913"/>
            <a:ext cx="8208962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/>
          <p:cNvSpPr txBox="1"/>
          <p:nvPr/>
        </p:nvSpPr>
        <p:spPr>
          <a:xfrm>
            <a:off x="9163050" y="1260475"/>
            <a:ext cx="153035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latin typeface="+mn-lt"/>
                <a:cs typeface="Arial" pitchFamily="34" charset="0"/>
              </a:rPr>
              <a:t>- Parc 12 bâtiments</a:t>
            </a:r>
          </a:p>
          <a:p>
            <a:pPr>
              <a:defRPr/>
            </a:pPr>
            <a:r>
              <a:rPr lang="fr-FR" sz="1200" dirty="0">
                <a:latin typeface="+mn-lt"/>
                <a:cs typeface="Arial" pitchFamily="34" charset="0"/>
              </a:rPr>
              <a:t>- Paris</a:t>
            </a:r>
          </a:p>
          <a:p>
            <a:pPr>
              <a:defRPr/>
            </a:pPr>
            <a:r>
              <a:rPr lang="fr-FR" sz="1200" dirty="0">
                <a:latin typeface="+mn-lt"/>
                <a:cs typeface="Arial" pitchFamily="34" charset="0"/>
              </a:rPr>
              <a:t>- 50 locataires</a:t>
            </a:r>
          </a:p>
          <a:p>
            <a:pPr>
              <a:defRPr/>
            </a:pPr>
            <a:r>
              <a:rPr lang="fr-FR" sz="1200" dirty="0">
                <a:latin typeface="+mn-lt"/>
                <a:cs typeface="Arial" pitchFamily="34" charset="0"/>
              </a:rPr>
              <a:t>- 4,3M€ loyer/an</a:t>
            </a:r>
          </a:p>
          <a:p>
            <a:pPr>
              <a:defRPr/>
            </a:pPr>
            <a:r>
              <a:rPr lang="fr-FR" sz="1200" dirty="0">
                <a:latin typeface="+mn-lt"/>
                <a:cs typeface="Arial" pitchFamily="34" charset="0"/>
              </a:rPr>
              <a:t>- 11,7% rentabilité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9161463" y="3132138"/>
            <a:ext cx="1531937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latin typeface="+mn-lt"/>
                <a:cs typeface="Arial" pitchFamily="34" charset="0"/>
              </a:rPr>
              <a:t>- Terrain 55000m²</a:t>
            </a:r>
          </a:p>
          <a:p>
            <a:pPr>
              <a:defRPr/>
            </a:pPr>
            <a:r>
              <a:rPr lang="fr-FR" sz="1200" dirty="0">
                <a:latin typeface="+mn-lt"/>
                <a:cs typeface="Arial" pitchFamily="34" charset="0"/>
              </a:rPr>
              <a:t>- Proche Lyon centre</a:t>
            </a:r>
          </a:p>
          <a:p>
            <a:pPr>
              <a:defRPr/>
            </a:pPr>
            <a:r>
              <a:rPr lang="fr-FR" sz="1200" dirty="0">
                <a:latin typeface="+mn-lt"/>
                <a:cs typeface="Arial" pitchFamily="34" charset="0"/>
              </a:rPr>
              <a:t>- Projet commercial + activité PME</a:t>
            </a:r>
          </a:p>
        </p:txBody>
      </p:sp>
      <p:pic>
        <p:nvPicPr>
          <p:cNvPr id="593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4088" y="4716463"/>
            <a:ext cx="9650412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0" name="Text Box 4"/>
          <p:cNvSpPr txBox="1">
            <a:spLocks noChangeArrowheads="1"/>
          </p:cNvSpPr>
          <p:nvPr/>
        </p:nvSpPr>
        <p:spPr bwMode="auto">
          <a:xfrm rot="-5400000">
            <a:off x="-865982" y="5472907"/>
            <a:ext cx="214471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fr-FR" sz="20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B</a:t>
            </a:r>
            <a:r>
              <a:rPr lang="fr-FR" sz="14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usiness 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2"/>
          <p:cNvSpPr txBox="1">
            <a:spLocks noChangeArrowheads="1"/>
          </p:cNvSpPr>
          <p:nvPr/>
        </p:nvSpPr>
        <p:spPr bwMode="auto">
          <a:xfrm>
            <a:off x="954088" y="323850"/>
            <a:ext cx="93059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marL="390525" indent="-390525" defTabSz="1042988">
              <a:spcBef>
                <a:spcPct val="50000"/>
              </a:spcBef>
              <a:buFont typeface="Wingdings" pitchFamily="2" charset="2"/>
              <a:buNone/>
            </a:pPr>
            <a:r>
              <a:rPr lang="fr-FR" sz="1600">
                <a:latin typeface="Arial" charset="0"/>
                <a:ea typeface="FZYaoTi"/>
                <a:cs typeface="FZYaoTi"/>
              </a:rPr>
              <a:t>Besoin en fond de roulement d’amorçage</a:t>
            </a:r>
          </a:p>
        </p:txBody>
      </p:sp>
      <p:pic>
        <p:nvPicPr>
          <p:cNvPr id="604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828675"/>
            <a:ext cx="907415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Text Box 4"/>
          <p:cNvSpPr txBox="1">
            <a:spLocks noChangeArrowheads="1"/>
          </p:cNvSpPr>
          <p:nvPr/>
        </p:nvSpPr>
        <p:spPr bwMode="auto">
          <a:xfrm rot="-5400000">
            <a:off x="-865982" y="5472907"/>
            <a:ext cx="214471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fr-FR" sz="20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B</a:t>
            </a:r>
            <a:r>
              <a:rPr lang="fr-FR" sz="14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usiness 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4"/>
          <p:cNvSpPr txBox="1">
            <a:spLocks noChangeArrowheads="1"/>
          </p:cNvSpPr>
          <p:nvPr/>
        </p:nvSpPr>
        <p:spPr bwMode="auto">
          <a:xfrm>
            <a:off x="1385888" y="2916238"/>
            <a:ext cx="799306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algn="ctr" defTabSz="1042988">
              <a:spcBef>
                <a:spcPct val="50000"/>
              </a:spcBef>
            </a:pPr>
            <a:r>
              <a:rPr lang="fr-FR" sz="27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P</a:t>
            </a:r>
            <a:r>
              <a:rPr lang="fr-FR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REMIERES OPERATIONS D’INVESTISSEMENTS SECURISEES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966788" y="828675"/>
            <a:ext cx="8196262" cy="589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04306" tIns="52153" rIns="104306" bIns="52153">
            <a:spAutoFit/>
          </a:bodyPr>
          <a:lstStyle>
            <a:lvl1pPr marL="304800" indent="-3048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1600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FZYaoTi" pitchFamily="2" charset="-122"/>
                <a:cs typeface="+mn-cs"/>
              </a:rPr>
              <a:t>1- 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FZYaoTi" pitchFamily="2" charset="-122"/>
                <a:cs typeface="+mn-cs"/>
              </a:rPr>
              <a:t>Portefeuille de 8 bâtiments d’activité PME-PMI loués – périphérique Parisien</a:t>
            </a:r>
            <a:endParaRPr lang="fr-FR" sz="1600" dirty="0">
              <a:solidFill>
                <a:schemeClr val="accent2">
                  <a:lumMod val="75000"/>
                </a:schemeClr>
              </a:solidFill>
              <a:latin typeface="Arial" charset="0"/>
              <a:ea typeface="FZYaoTi" pitchFamily="2" charset="-122"/>
              <a:cs typeface="+mn-cs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endParaRPr lang="fr-FR" sz="1600" dirty="0" smtClean="0">
              <a:latin typeface="Arial" charset="0"/>
              <a:ea typeface="FZYaoTi" pitchFamily="2" charset="-122"/>
              <a:cs typeface="+mn-cs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fr-FR" sz="1600" b="1" dirty="0" smtClean="0">
                <a:solidFill>
                  <a:srgbClr val="C00000"/>
                </a:solidFill>
                <a:latin typeface="Arial" charset="0"/>
                <a:ea typeface="FZYaoTi" pitchFamily="2" charset="-122"/>
                <a:cs typeface="+mn-cs"/>
              </a:rPr>
              <a:t>Négociation exclusive d’acquisition en cours</a:t>
            </a:r>
            <a:endParaRPr lang="fr-FR" sz="1600" dirty="0">
              <a:solidFill>
                <a:srgbClr val="C00000"/>
              </a:solidFill>
              <a:latin typeface="Arial" charset="0"/>
              <a:ea typeface="FZYaoTi" pitchFamily="2" charset="-122"/>
              <a:cs typeface="+mn-cs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Localisation 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:		2 kms périphérique 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Parisien, excellente localisation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1600" dirty="0" err="1" smtClean="0">
                <a:latin typeface="Arial" charset="0"/>
                <a:ea typeface="FZYaoTi" pitchFamily="2" charset="-122"/>
                <a:cs typeface="+mn-cs"/>
              </a:rPr>
              <a:t>Nbr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 de bâtiments:		12, total de 43 000m² construit</a:t>
            </a:r>
            <a:endParaRPr lang="fr-FR" sz="1600" dirty="0">
              <a:latin typeface="Arial" charset="0"/>
              <a:ea typeface="FZYaoTi" pitchFamily="2" charset="-122"/>
              <a:cs typeface="+mn-cs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1600" dirty="0" err="1">
                <a:latin typeface="Arial" charset="0"/>
                <a:ea typeface="FZYaoTi" pitchFamily="2" charset="-122"/>
                <a:cs typeface="+mn-cs"/>
              </a:rPr>
              <a:t>Nbr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 de locataires :		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50 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environ, aucun prédominant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endParaRPr lang="fr-FR" sz="1600" dirty="0">
              <a:latin typeface="Arial" charset="0"/>
              <a:ea typeface="FZYaoTi" pitchFamily="2" charset="-122"/>
              <a:cs typeface="+mn-cs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Forme acquisition 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:		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100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% d’une 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SA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Prix 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d’acquisition 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estimatif VE 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: 	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50 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M€ 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environ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Rentabilité 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locative brute initiale :	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11,7%</a:t>
            </a:r>
          </a:p>
          <a:p>
            <a:pPr eaLnBrk="1" hangingPunct="1">
              <a:spcBef>
                <a:spcPct val="50000"/>
              </a:spcBef>
              <a:defRPr/>
            </a:pPr>
            <a:endParaRPr lang="fr-FR" sz="1600" dirty="0">
              <a:latin typeface="Arial" charset="0"/>
              <a:ea typeface="FZYaoTi" pitchFamily="2" charset="-122"/>
              <a:cs typeface="+mn-cs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Période d’acquisition :		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1</a:t>
            </a:r>
            <a:r>
              <a:rPr lang="fr-FR" sz="1600" baseline="30000" dirty="0" smtClean="0">
                <a:latin typeface="Arial" charset="0"/>
                <a:ea typeface="FZYaoTi" pitchFamily="2" charset="-122"/>
                <a:cs typeface="+mn-cs"/>
              </a:rPr>
              <a:t>er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 semestre 2011</a:t>
            </a:r>
            <a:endParaRPr lang="fr-FR" sz="1600" dirty="0">
              <a:latin typeface="Arial" charset="0"/>
              <a:ea typeface="FZYaoTi" pitchFamily="2" charset="-122"/>
              <a:cs typeface="+mn-cs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Etat 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des bâtiments :		Très bon, </a:t>
            </a:r>
            <a:endParaRPr lang="fr-FR" sz="1600" dirty="0" smtClean="0">
              <a:latin typeface="Arial" charset="0"/>
              <a:ea typeface="FZYaoTi" pitchFamily="2" charset="-122"/>
              <a:cs typeface="+mn-cs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	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			constructions 2002-2006 (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80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%)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endParaRPr lang="fr-FR" sz="1600" dirty="0" smtClean="0">
              <a:latin typeface="Arial" charset="0"/>
              <a:ea typeface="FZYaoTi" pitchFamily="2" charset="-122"/>
              <a:cs typeface="+mn-cs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► Présentation complète disponible</a:t>
            </a:r>
            <a:endParaRPr lang="fr-FR" sz="1600" dirty="0">
              <a:latin typeface="Arial" charset="0"/>
              <a:ea typeface="FZYaoTi" pitchFamily="2" charset="-122"/>
              <a:cs typeface="+mn-cs"/>
            </a:endParaRPr>
          </a:p>
        </p:txBody>
      </p:sp>
      <p:sp>
        <p:nvSpPr>
          <p:cNvPr id="62466" name="Text Box 4"/>
          <p:cNvSpPr txBox="1">
            <a:spLocks noChangeArrowheads="1"/>
          </p:cNvSpPr>
          <p:nvPr/>
        </p:nvSpPr>
        <p:spPr bwMode="auto">
          <a:xfrm rot="-5400000">
            <a:off x="-2089944" y="4304507"/>
            <a:ext cx="4484687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fr-FR" sz="20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P</a:t>
            </a:r>
            <a:r>
              <a:rPr lang="fr-FR" sz="14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remières opportunités d’investissements sécurisées</a:t>
            </a:r>
            <a:endParaRPr lang="fr-FR" sz="1400" i="1">
              <a:solidFill>
                <a:srgbClr val="000066"/>
              </a:solidFill>
              <a:latin typeface="Times"/>
              <a:ea typeface="FZYaoTi"/>
              <a:cs typeface="FZYaoT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7088" y="2771775"/>
            <a:ext cx="4624387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0" name="Text Box 83"/>
          <p:cNvSpPr txBox="1">
            <a:spLocks noChangeArrowheads="1"/>
          </p:cNvSpPr>
          <p:nvPr/>
        </p:nvSpPr>
        <p:spPr bwMode="auto">
          <a:xfrm>
            <a:off x="1025525" y="1692275"/>
            <a:ext cx="59055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defTabSz="542925">
              <a:spcBef>
                <a:spcPct val="50000"/>
              </a:spcBef>
              <a:buFontTx/>
              <a:buChar char="-"/>
            </a:pPr>
            <a:r>
              <a:rPr lang="fr-FR" sz="1600">
                <a:latin typeface="Arial" charset="0"/>
                <a:ea typeface="FZYaoTi"/>
                <a:cs typeface="FZYaoTi"/>
              </a:rPr>
              <a:t> </a:t>
            </a:r>
            <a:r>
              <a:rPr lang="fr-FR" sz="1600" b="1">
                <a:solidFill>
                  <a:srgbClr val="C00000"/>
                </a:solidFill>
                <a:latin typeface="Arial" charset="0"/>
                <a:ea typeface="FZYaoTi"/>
                <a:cs typeface="FZYaoTi"/>
              </a:rPr>
              <a:t>Promesse unilatérale de vente signée en octobre 2010</a:t>
            </a:r>
          </a:p>
          <a:p>
            <a:pPr defTabSz="542925">
              <a:spcBef>
                <a:spcPct val="50000"/>
              </a:spcBef>
            </a:pPr>
            <a:r>
              <a:rPr lang="fr-FR" sz="1600">
                <a:latin typeface="Arial" charset="0"/>
                <a:ea typeface="FZYaoTi"/>
                <a:cs typeface="FZYaoTi"/>
              </a:rPr>
              <a:t>	Foncier de 5.5 hect. à Saint-Priest (Lyon)</a:t>
            </a:r>
          </a:p>
          <a:p>
            <a:pPr defTabSz="542925">
              <a:spcBef>
                <a:spcPct val="50000"/>
              </a:spcBef>
            </a:pPr>
            <a:r>
              <a:rPr lang="fr-FR" sz="1600">
                <a:latin typeface="Arial" charset="0"/>
                <a:ea typeface="FZYaoTi"/>
                <a:cs typeface="FZYaoTi"/>
              </a:rPr>
              <a:t>	Signature acte 1</a:t>
            </a:r>
            <a:r>
              <a:rPr lang="fr-FR" sz="1600" baseline="30000">
                <a:latin typeface="Arial" charset="0"/>
                <a:ea typeface="FZYaoTi"/>
                <a:cs typeface="FZYaoTi"/>
              </a:rPr>
              <a:t>er</a:t>
            </a:r>
            <a:r>
              <a:rPr lang="fr-FR" sz="1600">
                <a:latin typeface="Arial" charset="0"/>
                <a:ea typeface="FZYaoTi"/>
                <a:cs typeface="FZYaoTi"/>
              </a:rPr>
              <a:t> trimestre 2011</a:t>
            </a:r>
          </a:p>
          <a:p>
            <a:pPr defTabSz="542925">
              <a:spcBef>
                <a:spcPct val="50000"/>
              </a:spcBef>
            </a:pPr>
            <a:r>
              <a:rPr lang="fr-FR" sz="1600">
                <a:latin typeface="Arial" charset="0"/>
                <a:ea typeface="FZYaoTi"/>
                <a:cs typeface="FZYaoTi"/>
              </a:rPr>
              <a:t>	Investissement initial 1.5M€ (fév 2011)</a:t>
            </a:r>
          </a:p>
          <a:p>
            <a:pPr defTabSz="542925">
              <a:spcBef>
                <a:spcPct val="50000"/>
              </a:spcBef>
            </a:pPr>
            <a:r>
              <a:rPr lang="fr-FR" sz="1600">
                <a:latin typeface="Arial" charset="0"/>
                <a:ea typeface="FZYaoTi"/>
                <a:cs typeface="FZYaoTi"/>
              </a:rPr>
              <a:t>	Investissement total 12M€ environ</a:t>
            </a:r>
          </a:p>
          <a:p>
            <a:pPr defTabSz="542925"/>
            <a:endParaRPr lang="fr-FR" sz="1600">
              <a:latin typeface="Arial" charset="0"/>
              <a:ea typeface="FZYaoTi"/>
              <a:cs typeface="FZYaoTi"/>
            </a:endParaRPr>
          </a:p>
          <a:p>
            <a:pPr defTabSz="542925"/>
            <a:endParaRPr lang="fr-FR" sz="1600">
              <a:latin typeface="Arial" charset="0"/>
              <a:ea typeface="FZYaoTi"/>
              <a:cs typeface="FZYaoTi"/>
            </a:endParaRPr>
          </a:p>
          <a:p>
            <a:pPr defTabSz="542925">
              <a:buFontTx/>
              <a:buChar char="-"/>
            </a:pPr>
            <a:r>
              <a:rPr lang="fr-FR" sz="1600">
                <a:latin typeface="Arial" charset="0"/>
                <a:ea typeface="FZYaoTi"/>
                <a:cs typeface="FZYaoTi"/>
              </a:rPr>
              <a:t> Projet : </a:t>
            </a:r>
          </a:p>
          <a:p>
            <a:pPr defTabSz="542925"/>
            <a:r>
              <a:rPr lang="fr-FR" sz="1600">
                <a:latin typeface="Arial" charset="0"/>
                <a:ea typeface="FZYaoTi"/>
                <a:cs typeface="FZYaoTi"/>
              </a:rPr>
              <a:t>	► Réalisation d’un parc de PME-PMI</a:t>
            </a:r>
          </a:p>
          <a:p>
            <a:pPr defTabSz="542925"/>
            <a:r>
              <a:rPr lang="fr-FR" sz="1600">
                <a:latin typeface="Arial" charset="0"/>
                <a:ea typeface="FZYaoTi"/>
                <a:cs typeface="FZYaoTi"/>
              </a:rPr>
              <a:t>	► Zone commerciale (ex. Lidl, Casino…)</a:t>
            </a:r>
          </a:p>
          <a:p>
            <a:pPr defTabSz="542925"/>
            <a:r>
              <a:rPr lang="fr-FR" sz="1600">
                <a:latin typeface="Arial" charset="0"/>
                <a:ea typeface="FZYaoTi"/>
                <a:cs typeface="FZYaoTi"/>
              </a:rPr>
              <a:t>	► Mise en location de l’ensemble</a:t>
            </a:r>
          </a:p>
          <a:p>
            <a:pPr defTabSz="542925"/>
            <a:r>
              <a:rPr lang="fr-FR" sz="1600">
                <a:latin typeface="Arial" charset="0"/>
                <a:ea typeface="FZYaoTi"/>
                <a:cs typeface="FZYaoTi"/>
              </a:rPr>
              <a:t>	► Construction post signatures locations</a:t>
            </a:r>
          </a:p>
          <a:p>
            <a:pPr defTabSz="542925"/>
            <a:r>
              <a:rPr lang="fr-FR" sz="1600">
                <a:latin typeface="Arial" charset="0"/>
                <a:ea typeface="FZYaoTi"/>
                <a:cs typeface="FZYaoTi"/>
              </a:rPr>
              <a:t>	► A 500m nouvelle rocade intérieure Lyon Est</a:t>
            </a:r>
          </a:p>
          <a:p>
            <a:pPr defTabSz="542925"/>
            <a:endParaRPr lang="fr-FR" sz="1600">
              <a:latin typeface="Arial" charset="0"/>
              <a:ea typeface="FZYaoTi"/>
              <a:cs typeface="FZYaoTi"/>
            </a:endParaRPr>
          </a:p>
          <a:p>
            <a:pPr defTabSz="542925"/>
            <a:endParaRPr lang="fr-FR" sz="1600">
              <a:latin typeface="Arial" charset="0"/>
              <a:ea typeface="FZYaoTi"/>
              <a:cs typeface="FZYaoTi"/>
            </a:endParaRPr>
          </a:p>
          <a:p>
            <a:pPr defTabSz="542925">
              <a:spcBef>
                <a:spcPct val="50000"/>
              </a:spcBef>
            </a:pPr>
            <a:r>
              <a:rPr lang="fr-FR" sz="1600">
                <a:latin typeface="Arial" charset="0"/>
                <a:ea typeface="FZYaoTi"/>
                <a:cs typeface="FZYaoTi"/>
              </a:rPr>
              <a:t>- Cédant :	4 co-propriétaires (entreprises) </a:t>
            </a:r>
          </a:p>
          <a:p>
            <a:pPr defTabSz="542925">
              <a:spcBef>
                <a:spcPct val="50000"/>
              </a:spcBef>
            </a:pPr>
            <a:r>
              <a:rPr lang="fr-FR" sz="1600">
                <a:latin typeface="Arial" charset="0"/>
                <a:ea typeface="FZYaoTi"/>
                <a:cs typeface="FZYaoTi"/>
              </a:rPr>
              <a:t>		regroupés dans une SCI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25525" y="936625"/>
            <a:ext cx="878522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tabLst>
                <a:tab pos="542925" algn="l"/>
              </a:tabLst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931863" indent="-390525" defTabSz="1042988" eaLnBrk="0" hangingPunct="0">
              <a:tabLst>
                <a:tab pos="542925" algn="l"/>
              </a:tabLst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tabLst>
                <a:tab pos="542925" algn="l"/>
              </a:tabLst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tabLst>
                <a:tab pos="542925" algn="l"/>
              </a:tabLst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tabLst>
                <a:tab pos="542925" algn="l"/>
              </a:tabLst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l"/>
              </a:tabLs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l"/>
              </a:tabLs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l"/>
              </a:tabLs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l"/>
              </a:tabLs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FR" sz="1600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FZYaoTi" pitchFamily="2" charset="-122"/>
                <a:cs typeface="Arial" pitchFamily="34" charset="0"/>
              </a:rPr>
              <a:t>2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FZYaoTi" pitchFamily="2" charset="-122"/>
                <a:cs typeface="Arial" pitchFamily="34" charset="0"/>
              </a:rPr>
              <a:t>- Réalisation d’un parc de PME-PMI &amp; commerces – Saint-Priest (69)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 rot="-5400000">
            <a:off x="-1909763" y="4484688"/>
            <a:ext cx="412432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fr-FR" sz="20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P</a:t>
            </a:r>
            <a:r>
              <a:rPr lang="fr-FR" sz="14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remières opportunités d’investissements sécurisées</a:t>
            </a:r>
            <a:endParaRPr lang="fr-FR" sz="1400" i="1">
              <a:solidFill>
                <a:srgbClr val="000066"/>
              </a:solidFill>
              <a:latin typeface="Times"/>
              <a:ea typeface="FZYaoTi"/>
              <a:cs typeface="FZYaoT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966788" y="900113"/>
            <a:ext cx="8926512" cy="441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04306" tIns="52153" rIns="104306" bIns="52153">
            <a:spAutoFit/>
          </a:bodyPr>
          <a:lstStyle>
            <a:lvl1pPr marL="304800" indent="-3048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1600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FZYaoTi" pitchFamily="2" charset="-122"/>
                <a:cs typeface="+mn-cs"/>
              </a:rPr>
              <a:t>3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FZYaoTi" pitchFamily="2" charset="-122"/>
                <a:cs typeface="+mn-cs"/>
              </a:rPr>
              <a:t>- Réserve foncière pour la construction d’un clé-en-main locatif – Corbas (69)</a:t>
            </a:r>
            <a:endParaRPr lang="fr-FR" sz="1600" dirty="0">
              <a:solidFill>
                <a:schemeClr val="accent2">
                  <a:lumMod val="75000"/>
                </a:schemeClr>
              </a:solidFill>
              <a:latin typeface="Arial" charset="0"/>
              <a:ea typeface="FZYaoTi" pitchFamily="2" charset="-122"/>
              <a:cs typeface="+mn-cs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endParaRPr lang="fr-FR" sz="1600" dirty="0" smtClean="0">
              <a:latin typeface="Arial" charset="0"/>
              <a:ea typeface="FZYaoTi" pitchFamily="2" charset="-122"/>
              <a:cs typeface="+mn-cs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fr-FR" sz="1600" dirty="0" smtClean="0">
                <a:solidFill>
                  <a:srgbClr val="C00000"/>
                </a:solidFill>
                <a:latin typeface="Arial" charset="0"/>
                <a:ea typeface="FZYaoTi" pitchFamily="2" charset="-122"/>
                <a:cs typeface="+mn-cs"/>
              </a:rPr>
              <a:t>Transfert de propriété de S. </a:t>
            </a:r>
            <a:r>
              <a:rPr lang="fr-FR" sz="1600" dirty="0" err="1" smtClean="0">
                <a:solidFill>
                  <a:srgbClr val="C00000"/>
                </a:solidFill>
                <a:latin typeface="Arial" charset="0"/>
                <a:ea typeface="FZYaoTi" pitchFamily="2" charset="-122"/>
                <a:cs typeface="+mn-cs"/>
              </a:rPr>
              <a:t>Lipp</a:t>
            </a:r>
            <a:endParaRPr lang="fr-FR" sz="1600" dirty="0">
              <a:solidFill>
                <a:srgbClr val="C00000"/>
              </a:solidFill>
              <a:latin typeface="Arial" charset="0"/>
              <a:ea typeface="FZYaoTi" pitchFamily="2" charset="-122"/>
              <a:cs typeface="+mn-cs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Localisation 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:		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Corbas (3 jonctions autoroute à – de 800m)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Surface :		3500 m² environ de terrain à construire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Futur bâtiment d’activité :	1500m² environ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endParaRPr lang="fr-FR" sz="1600" dirty="0" smtClean="0">
              <a:latin typeface="Arial" charset="0"/>
              <a:ea typeface="FZYaoTi" pitchFamily="2" charset="-122"/>
              <a:cs typeface="+mn-cs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Prix 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d’acquisition 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: 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	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	paiement en titres de Capstone à ISIS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Dette financières :		non</a:t>
            </a:r>
            <a:endParaRPr lang="fr-FR" sz="1600" dirty="0">
              <a:latin typeface="Arial" charset="0"/>
              <a:ea typeface="FZYaoTi" pitchFamily="2" charset="-122"/>
              <a:cs typeface="+mn-cs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Frottement fiscal :		transfert de propriété/valeur de commodité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endParaRPr lang="fr-FR" sz="1600" dirty="0" smtClean="0">
              <a:latin typeface="Arial" charset="0"/>
              <a:ea typeface="FZYaoTi" pitchFamily="2" charset="-122"/>
              <a:cs typeface="+mn-cs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Période transfert propriété :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	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1</a:t>
            </a:r>
            <a:r>
              <a:rPr lang="fr-FR" sz="1600" baseline="30000" dirty="0" smtClean="0">
                <a:latin typeface="Arial" charset="0"/>
                <a:ea typeface="FZYaoTi" pitchFamily="2" charset="-122"/>
                <a:cs typeface="+mn-cs"/>
              </a:rPr>
              <a:t>er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 trimestre 2011</a:t>
            </a:r>
          </a:p>
        </p:txBody>
      </p:sp>
      <p:sp>
        <p:nvSpPr>
          <p:cNvPr id="64514" name="Text Box 4"/>
          <p:cNvSpPr txBox="1">
            <a:spLocks noChangeArrowheads="1"/>
          </p:cNvSpPr>
          <p:nvPr/>
        </p:nvSpPr>
        <p:spPr bwMode="auto">
          <a:xfrm rot="-5400000">
            <a:off x="-1909763" y="4484688"/>
            <a:ext cx="412432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fr-FR" sz="20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P</a:t>
            </a:r>
            <a:r>
              <a:rPr lang="fr-FR" sz="14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remières opportunités d’investissements sécurisées</a:t>
            </a:r>
            <a:endParaRPr lang="fr-FR" sz="1400" i="1">
              <a:solidFill>
                <a:srgbClr val="000066"/>
              </a:solidFill>
              <a:latin typeface="Times"/>
              <a:ea typeface="FZYaoTi"/>
              <a:cs typeface="FZYaoT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4"/>
          <p:cNvSpPr txBox="1">
            <a:spLocks noChangeArrowheads="1"/>
          </p:cNvSpPr>
          <p:nvPr/>
        </p:nvSpPr>
        <p:spPr bwMode="auto">
          <a:xfrm>
            <a:off x="1385888" y="2916238"/>
            <a:ext cx="799306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algn="ctr" defTabSz="1042988">
              <a:spcBef>
                <a:spcPct val="50000"/>
              </a:spcBef>
            </a:pPr>
            <a:r>
              <a:rPr lang="fr-FR" sz="27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O</a:t>
            </a:r>
            <a:r>
              <a:rPr lang="fr-FR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PERATIONS EN COURS DE NEGOCIATION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2"/>
          <p:cNvSpPr txBox="1">
            <a:spLocks noChangeArrowheads="1"/>
          </p:cNvSpPr>
          <p:nvPr/>
        </p:nvSpPr>
        <p:spPr bwMode="auto">
          <a:xfrm>
            <a:off x="547688" y="525463"/>
            <a:ext cx="4546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fr-FR" sz="27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Approche marché</a:t>
            </a:r>
            <a:endParaRPr lang="fr-FR">
              <a:solidFill>
                <a:srgbClr val="000066"/>
              </a:solidFill>
              <a:latin typeface="Times"/>
              <a:ea typeface="FZYaoTi"/>
              <a:cs typeface="FZYaoTi"/>
            </a:endParaRPr>
          </a:p>
        </p:txBody>
      </p:sp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1998663" y="2339975"/>
            <a:ext cx="18716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algn="ctr" defTabSz="1042988">
              <a:spcBef>
                <a:spcPct val="50000"/>
              </a:spcBef>
            </a:pPr>
            <a:r>
              <a:rPr lang="fr-FR" sz="1400" b="1">
                <a:latin typeface="Arial" charset="0"/>
                <a:ea typeface="FZYaoTi"/>
                <a:cs typeface="FZYaoTi"/>
              </a:rPr>
              <a:t>Investisseurs</a:t>
            </a:r>
            <a:endParaRPr lang="fr-FR" sz="1400">
              <a:latin typeface="Arial" charset="0"/>
              <a:ea typeface="FZYaoTi"/>
              <a:cs typeface="FZYaoTi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7002463" y="2301875"/>
            <a:ext cx="136842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algn="ctr" defTabSz="1042988">
              <a:spcBef>
                <a:spcPct val="50000"/>
              </a:spcBef>
            </a:pPr>
            <a:r>
              <a:rPr lang="fr-FR" sz="1600" b="1">
                <a:solidFill>
                  <a:srgbClr val="C00000"/>
                </a:solidFill>
                <a:latin typeface="Arial" charset="0"/>
                <a:ea typeface="FZYaoTi"/>
                <a:cs typeface="FZYaoTi"/>
              </a:rPr>
              <a:t>CAPSTONE</a:t>
            </a:r>
          </a:p>
        </p:txBody>
      </p:sp>
      <p:cxnSp>
        <p:nvCxnSpPr>
          <p:cNvPr id="3" name="Connecteur droit avec flèche 2"/>
          <p:cNvCxnSpPr>
            <a:stCxn id="18434" idx="2"/>
            <a:endCxn id="0" idx="0"/>
          </p:cNvCxnSpPr>
          <p:nvPr/>
        </p:nvCxnSpPr>
        <p:spPr bwMode="auto">
          <a:xfrm>
            <a:off x="2933700" y="2660650"/>
            <a:ext cx="0" cy="942975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385888" y="1636713"/>
            <a:ext cx="3097212" cy="320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  <a:defRPr/>
            </a:pP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Démarche classique</a:t>
            </a:r>
            <a:endParaRPr lang="fr-FR" sz="1400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6122988" y="1636713"/>
            <a:ext cx="3095625" cy="320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  <a:defRPr/>
            </a:pPr>
            <a:r>
              <a:rPr lang="fr-FR" sz="1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Démarche Capstone</a:t>
            </a:r>
            <a:endParaRPr lang="fr-FR" sz="14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1998328" y="3603879"/>
            <a:ext cx="1872208" cy="320768"/>
          </a:xfrm>
          <a:prstGeom prst="rect">
            <a:avLst/>
          </a:prstGeom>
          <a:solidFill>
            <a:srgbClr val="CC3399"/>
          </a:solidFill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  <a:defRPr/>
            </a:pPr>
            <a:r>
              <a:rPr lang="fr-FR" sz="1400" dirty="0" smtClean="0">
                <a:latin typeface="Arial" pitchFamily="34" charset="0"/>
                <a:ea typeface="FZYaoTi"/>
                <a:cs typeface="FZYaoTi"/>
              </a:rPr>
              <a:t>Immobilier Prime</a:t>
            </a:r>
            <a:endParaRPr lang="fr-FR" sz="14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18442" name="Text Box 3"/>
          <p:cNvSpPr txBox="1">
            <a:spLocks noChangeArrowheads="1"/>
          </p:cNvSpPr>
          <p:nvPr/>
        </p:nvSpPr>
        <p:spPr bwMode="auto">
          <a:xfrm>
            <a:off x="1746250" y="5076825"/>
            <a:ext cx="2376488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algn="ctr" defTabSz="1042988">
              <a:spcBef>
                <a:spcPct val="50000"/>
              </a:spcBef>
            </a:pPr>
            <a:r>
              <a:rPr lang="fr-FR" sz="1400" b="1">
                <a:latin typeface="Arial" charset="0"/>
                <a:ea typeface="FZYaoTi"/>
                <a:cs typeface="FZYaoTi"/>
              </a:rPr>
              <a:t>Locataires/baux AAA</a:t>
            </a:r>
          </a:p>
          <a:p>
            <a:pPr defTabSz="1042988">
              <a:spcBef>
                <a:spcPct val="50000"/>
              </a:spcBef>
            </a:pPr>
            <a:r>
              <a:rPr lang="fr-FR" sz="1200">
                <a:latin typeface="Arial" charset="0"/>
                <a:ea typeface="FZYaoTi"/>
                <a:cs typeface="FZYaoTi"/>
              </a:rPr>
              <a:t>- Grands groupes</a:t>
            </a:r>
          </a:p>
          <a:p>
            <a:pPr defTabSz="1042988">
              <a:spcBef>
                <a:spcPct val="50000"/>
              </a:spcBef>
            </a:pPr>
            <a:r>
              <a:rPr lang="fr-FR" sz="1200">
                <a:latin typeface="Arial" charset="0"/>
                <a:ea typeface="FZYaoTi"/>
                <a:cs typeface="FZYaoTi"/>
              </a:rPr>
              <a:t>- PME importantes</a:t>
            </a:r>
          </a:p>
        </p:txBody>
      </p:sp>
      <p:cxnSp>
        <p:nvCxnSpPr>
          <p:cNvPr id="27" name="Connecteur droit avec flèche 26"/>
          <p:cNvCxnSpPr>
            <a:stCxn id="0" idx="2"/>
            <a:endCxn id="18442" idx="0"/>
          </p:cNvCxnSpPr>
          <p:nvPr/>
        </p:nvCxnSpPr>
        <p:spPr bwMode="auto">
          <a:xfrm>
            <a:off x="2933700" y="3924300"/>
            <a:ext cx="0" cy="1152525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 bwMode="auto">
          <a:xfrm>
            <a:off x="7686675" y="2660650"/>
            <a:ext cx="0" cy="942975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445" name="Text Box 3"/>
          <p:cNvSpPr txBox="1">
            <a:spLocks noChangeArrowheads="1"/>
          </p:cNvSpPr>
          <p:nvPr/>
        </p:nvSpPr>
        <p:spPr bwMode="auto">
          <a:xfrm>
            <a:off x="6499225" y="5076825"/>
            <a:ext cx="2376488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algn="ctr" defTabSz="1042988">
              <a:spcBef>
                <a:spcPct val="50000"/>
              </a:spcBef>
            </a:pPr>
            <a:r>
              <a:rPr lang="fr-FR" sz="1400" b="1">
                <a:latin typeface="Arial" charset="0"/>
                <a:ea typeface="FZYaoTi"/>
                <a:cs typeface="FZYaoTi"/>
              </a:rPr>
              <a:t>Sous-jacent immobilier</a:t>
            </a:r>
          </a:p>
          <a:p>
            <a:pPr defTabSz="1042988">
              <a:spcBef>
                <a:spcPct val="50000"/>
              </a:spcBef>
            </a:pPr>
            <a:r>
              <a:rPr lang="fr-FR" sz="1200">
                <a:latin typeface="Arial" charset="0"/>
                <a:ea typeface="FZYaoTi"/>
                <a:cs typeface="FZYaoTi"/>
              </a:rPr>
              <a:t>- Baux LT</a:t>
            </a:r>
          </a:p>
          <a:p>
            <a:pPr defTabSz="1042988">
              <a:spcBef>
                <a:spcPct val="50000"/>
              </a:spcBef>
            </a:pPr>
            <a:r>
              <a:rPr lang="fr-FR" sz="1200">
                <a:latin typeface="Arial" charset="0"/>
                <a:ea typeface="FZYaoTi"/>
                <a:cs typeface="FZYaoTi"/>
              </a:rPr>
              <a:t>- Qualité de l’emplacement</a:t>
            </a:r>
          </a:p>
          <a:p>
            <a:pPr defTabSz="1042988">
              <a:spcBef>
                <a:spcPct val="50000"/>
              </a:spcBef>
            </a:pPr>
            <a:r>
              <a:rPr lang="fr-FR" sz="1200">
                <a:latin typeface="Arial" charset="0"/>
                <a:ea typeface="FZYaoTi"/>
                <a:cs typeface="FZYaoTi"/>
              </a:rPr>
              <a:t>- Rentabilité</a:t>
            </a:r>
          </a:p>
        </p:txBody>
      </p:sp>
      <p:cxnSp>
        <p:nvCxnSpPr>
          <p:cNvPr id="43" name="Connecteur droit avec flèche 42"/>
          <p:cNvCxnSpPr>
            <a:endCxn id="18445" idx="0"/>
          </p:cNvCxnSpPr>
          <p:nvPr/>
        </p:nvCxnSpPr>
        <p:spPr bwMode="auto">
          <a:xfrm>
            <a:off x="7686675" y="3924300"/>
            <a:ext cx="0" cy="1152525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4" name="Text Box 3"/>
          <p:cNvSpPr txBox="1">
            <a:spLocks noChangeArrowheads="1"/>
          </p:cNvSpPr>
          <p:nvPr/>
        </p:nvSpPr>
        <p:spPr bwMode="auto">
          <a:xfrm>
            <a:off x="6426820" y="3603879"/>
            <a:ext cx="2520280" cy="320768"/>
          </a:xfrm>
          <a:prstGeom prst="rect">
            <a:avLst/>
          </a:prstGeom>
          <a:solidFill>
            <a:srgbClr val="92D050"/>
          </a:solidFill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  <a:defRPr/>
            </a:pPr>
            <a:r>
              <a:rPr lang="fr-FR" sz="1400" b="1" dirty="0" smtClean="0">
                <a:latin typeface="Arial" pitchFamily="34" charset="0"/>
                <a:ea typeface="FZYaoTi"/>
                <a:cs typeface="FZYaoTi"/>
              </a:rPr>
              <a:t>PME-PMI / Portefeuille PME</a:t>
            </a:r>
            <a:endParaRPr lang="fr-FR" sz="1400" dirty="0">
              <a:latin typeface="Arial" pitchFamily="34" charset="0"/>
              <a:ea typeface="FZYaoTi"/>
              <a:cs typeface="FZYaoT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966788" y="900113"/>
            <a:ext cx="8926512" cy="145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04306" tIns="52153" rIns="104306" bIns="52153">
            <a:spAutoFit/>
          </a:bodyPr>
          <a:lstStyle>
            <a:lvl1pPr marL="304800" indent="-3048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FZYaoTi" pitchFamily="2" charset="-122"/>
                <a:cs typeface="+mn-cs"/>
              </a:rPr>
              <a:t>Opérations complémentaires en cours de négociations</a:t>
            </a:r>
            <a:endParaRPr lang="fr-FR" sz="1600" dirty="0">
              <a:solidFill>
                <a:schemeClr val="accent2">
                  <a:lumMod val="75000"/>
                </a:schemeClr>
              </a:solidFill>
              <a:latin typeface="Arial" charset="0"/>
              <a:ea typeface="FZYaoTi" pitchFamily="2" charset="-122"/>
              <a:cs typeface="+mn-cs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endParaRPr lang="fr-FR" sz="1600" dirty="0" smtClean="0">
              <a:latin typeface="Arial" charset="0"/>
              <a:ea typeface="FZYaoTi" pitchFamily="2" charset="-122"/>
              <a:cs typeface="+mn-cs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FATTON – projet d’externalisation de 3 bâtiments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endParaRPr lang="fr-FR" sz="1600" dirty="0">
              <a:latin typeface="Arial" charset="0"/>
              <a:ea typeface="FZYaoTi" pitchFamily="2" charset="-122"/>
              <a:cs typeface="+mn-cs"/>
            </a:endParaRPr>
          </a:p>
        </p:txBody>
      </p:sp>
      <p:sp>
        <p:nvSpPr>
          <p:cNvPr id="66562" name="Text Box 4"/>
          <p:cNvSpPr txBox="1">
            <a:spLocks noChangeArrowheads="1"/>
          </p:cNvSpPr>
          <p:nvPr/>
        </p:nvSpPr>
        <p:spPr bwMode="auto">
          <a:xfrm rot="-5400000">
            <a:off x="-1513681" y="4880769"/>
            <a:ext cx="333216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fr-FR" sz="20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O</a:t>
            </a:r>
            <a:r>
              <a:rPr lang="fr-FR" sz="14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pérations en cours de négociation</a:t>
            </a:r>
            <a:endParaRPr lang="fr-FR" sz="1400" i="1">
              <a:solidFill>
                <a:srgbClr val="000066"/>
              </a:solidFill>
              <a:latin typeface="Times"/>
              <a:ea typeface="FZYaoTi"/>
              <a:cs typeface="FZYaoT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5"/>
          <p:cNvSpPr txBox="1">
            <a:spLocks noChangeArrowheads="1"/>
          </p:cNvSpPr>
          <p:nvPr/>
        </p:nvSpPr>
        <p:spPr bwMode="auto">
          <a:xfrm>
            <a:off x="3043238" y="2905125"/>
            <a:ext cx="4546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algn="ctr" defTabSz="1042988">
              <a:spcBef>
                <a:spcPct val="50000"/>
              </a:spcBef>
            </a:pPr>
            <a:r>
              <a:rPr lang="fr-FR" sz="27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A</a:t>
            </a:r>
            <a:r>
              <a:rPr lang="fr-FR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NNEXES</a:t>
            </a:r>
          </a:p>
        </p:txBody>
      </p:sp>
      <p:sp>
        <p:nvSpPr>
          <p:cNvPr id="67586" name="Text Box 3"/>
          <p:cNvSpPr txBox="1">
            <a:spLocks noChangeArrowheads="1"/>
          </p:cNvSpPr>
          <p:nvPr/>
        </p:nvSpPr>
        <p:spPr bwMode="auto">
          <a:xfrm>
            <a:off x="1385888" y="3563938"/>
            <a:ext cx="8696325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marL="912813" lvl="1" indent="-390525" defTabSz="1042988">
              <a:spcBef>
                <a:spcPct val="50000"/>
              </a:spcBef>
              <a:buFontTx/>
              <a:buAutoNum type="arabicPeriod"/>
            </a:pPr>
            <a:r>
              <a:rPr lang="fr-FR" sz="1600">
                <a:latin typeface="Arial" charset="0"/>
                <a:ea typeface="FZYaoTi"/>
                <a:cs typeface="FZYaoTi"/>
              </a:rPr>
              <a:t>Actionnariat &amp; </a:t>
            </a:r>
            <a:r>
              <a:rPr lang="fr-FR" sz="1600" i="1">
                <a:latin typeface="Arial" charset="0"/>
                <a:ea typeface="FZYaoTi"/>
                <a:cs typeface="FZYaoTi"/>
              </a:rPr>
              <a:t>management contract</a:t>
            </a:r>
          </a:p>
          <a:p>
            <a:pPr marL="912813" lvl="1" indent="-390525" defTabSz="1042988">
              <a:spcBef>
                <a:spcPct val="50000"/>
              </a:spcBef>
              <a:buFontTx/>
              <a:buAutoNum type="arabicPeriod"/>
            </a:pPr>
            <a:r>
              <a:rPr lang="fr-FR" sz="1600">
                <a:latin typeface="Arial" charset="0"/>
                <a:ea typeface="FZYaoTi"/>
                <a:cs typeface="FZYaoTi"/>
              </a:rPr>
              <a:t>Rythme d’embauches</a:t>
            </a:r>
          </a:p>
          <a:p>
            <a:pPr marL="912813" lvl="1" indent="-390525" defTabSz="1042988">
              <a:spcBef>
                <a:spcPct val="50000"/>
              </a:spcBef>
              <a:buFontTx/>
              <a:buAutoNum type="arabicPeriod"/>
            </a:pPr>
            <a:r>
              <a:rPr lang="fr-FR" sz="1600">
                <a:latin typeface="Arial" charset="0"/>
                <a:ea typeface="FZYaoTi"/>
                <a:cs typeface="FZYaoTi"/>
              </a:rPr>
              <a:t>Charges de structure</a:t>
            </a:r>
          </a:p>
          <a:p>
            <a:pPr marL="912813" lvl="1" indent="-390525" defTabSz="1042988">
              <a:spcBef>
                <a:spcPct val="50000"/>
              </a:spcBef>
              <a:buFontTx/>
              <a:buAutoNum type="arabicPeriod"/>
            </a:pPr>
            <a:r>
              <a:rPr lang="fr-FR" sz="1600">
                <a:latin typeface="Arial" charset="0"/>
                <a:ea typeface="FZYaoTi"/>
                <a:cs typeface="FZYaoTi"/>
              </a:rPr>
              <a:t>Allocation de portefeuille Capstone</a:t>
            </a:r>
          </a:p>
          <a:p>
            <a:pPr marL="912813" lvl="1" indent="-390525" defTabSz="1042988">
              <a:spcBef>
                <a:spcPct val="50000"/>
              </a:spcBef>
              <a:buFontTx/>
              <a:buAutoNum type="arabicPeriod"/>
            </a:pPr>
            <a:r>
              <a:rPr lang="fr-FR" sz="1600">
                <a:latin typeface="Arial" charset="0"/>
                <a:ea typeface="FZYaoTi"/>
                <a:cs typeface="FZYaoTi"/>
              </a:rPr>
              <a:t>Concurrence - Capstone vs crédit bailleurs </a:t>
            </a:r>
          </a:p>
          <a:p>
            <a:pPr marL="912813" lvl="1" indent="-390525" defTabSz="1042988">
              <a:spcBef>
                <a:spcPct val="50000"/>
              </a:spcBef>
              <a:buFontTx/>
              <a:buAutoNum type="arabicPeriod"/>
            </a:pPr>
            <a:r>
              <a:rPr lang="fr-FR" sz="1600">
                <a:latin typeface="Arial" charset="0"/>
                <a:ea typeface="FZYaoTi"/>
                <a:cs typeface="FZYaoTi"/>
              </a:rPr>
              <a:t>Statut des sociétés d’investissement immobilier cotées SIIC</a:t>
            </a:r>
          </a:p>
          <a:p>
            <a:pPr marL="912813" lvl="1" indent="-390525" defTabSz="1042988">
              <a:spcBef>
                <a:spcPct val="50000"/>
              </a:spcBef>
              <a:buFontTx/>
              <a:buAutoNum type="arabicPeriod"/>
            </a:pPr>
            <a:r>
              <a:rPr lang="fr-FR" sz="1600">
                <a:latin typeface="Arial" charset="0"/>
                <a:ea typeface="FZYaoTi"/>
                <a:cs typeface="FZYaoTi"/>
              </a:rPr>
              <a:t>Foncières cotées françaises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3"/>
          <p:cNvSpPr txBox="1">
            <a:spLocks noChangeArrowheads="1"/>
          </p:cNvSpPr>
          <p:nvPr/>
        </p:nvSpPr>
        <p:spPr bwMode="auto">
          <a:xfrm>
            <a:off x="954088" y="384175"/>
            <a:ext cx="5976937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fr-FR" sz="27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A</a:t>
            </a:r>
            <a:r>
              <a:rPr lang="fr-FR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ctionnariat &amp; </a:t>
            </a:r>
            <a:r>
              <a:rPr lang="fr-FR" i="1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management contract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483100" y="3418855"/>
            <a:ext cx="1901825" cy="33972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sz="1600" dirty="0"/>
              <a:t>CAPSTONE </a:t>
            </a:r>
            <a:r>
              <a:rPr lang="fr-FR" sz="1600" dirty="0">
                <a:solidFill>
                  <a:srgbClr val="C00000"/>
                </a:solidFill>
              </a:rPr>
              <a:t>(1)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210300" y="4665663"/>
            <a:ext cx="1873250" cy="3381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600" dirty="0">
                <a:cs typeface="+mn-cs"/>
              </a:rPr>
              <a:t>Foncière</a:t>
            </a:r>
          </a:p>
        </p:txBody>
      </p:sp>
      <p:sp>
        <p:nvSpPr>
          <p:cNvPr id="68614" name="ZoneTexte 37"/>
          <p:cNvSpPr txBox="1">
            <a:spLocks noChangeArrowheads="1"/>
          </p:cNvSpPr>
          <p:nvPr/>
        </p:nvSpPr>
        <p:spPr bwMode="auto">
          <a:xfrm>
            <a:off x="2898775" y="4665663"/>
            <a:ext cx="1871663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/>
              <a:t>Commercial</a:t>
            </a:r>
          </a:p>
        </p:txBody>
      </p:sp>
      <p:cxnSp>
        <p:nvCxnSpPr>
          <p:cNvPr id="68615" name="Connecteur en angle 8"/>
          <p:cNvCxnSpPr>
            <a:cxnSpLocks noChangeShapeType="1"/>
            <a:stCxn id="0" idx="2"/>
            <a:endCxn id="5" idx="0"/>
          </p:cNvCxnSpPr>
          <p:nvPr/>
        </p:nvCxnSpPr>
        <p:spPr bwMode="auto">
          <a:xfrm rot="16200000" flipH="1">
            <a:off x="5837237" y="3355976"/>
            <a:ext cx="906463" cy="1712912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8616" name="Connecteur en angle 11"/>
          <p:cNvCxnSpPr>
            <a:cxnSpLocks noChangeShapeType="1"/>
            <a:stCxn id="0" idx="2"/>
            <a:endCxn id="68614" idx="0"/>
          </p:cNvCxnSpPr>
          <p:nvPr/>
        </p:nvCxnSpPr>
        <p:spPr bwMode="auto">
          <a:xfrm rot="5400000">
            <a:off x="4181475" y="3413125"/>
            <a:ext cx="906463" cy="1598613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8617" name="Connecteur droit avec flèche 52"/>
          <p:cNvCxnSpPr>
            <a:cxnSpLocks noChangeShapeType="1"/>
            <a:stCxn id="68619" idx="2"/>
            <a:endCxn id="0" idx="0"/>
          </p:cNvCxnSpPr>
          <p:nvPr/>
        </p:nvCxnSpPr>
        <p:spPr bwMode="auto">
          <a:xfrm>
            <a:off x="5434013" y="2462213"/>
            <a:ext cx="0" cy="957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68618" name="ZoneTexte 53"/>
          <p:cNvSpPr txBox="1">
            <a:spLocks noChangeArrowheads="1"/>
          </p:cNvSpPr>
          <p:nvPr/>
        </p:nvSpPr>
        <p:spPr bwMode="auto">
          <a:xfrm>
            <a:off x="7981950" y="3295650"/>
            <a:ext cx="1901825" cy="585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/>
              <a:t>Associés Propriétaires</a:t>
            </a:r>
          </a:p>
        </p:txBody>
      </p:sp>
      <p:sp>
        <p:nvSpPr>
          <p:cNvPr id="68619" name="ZoneTexte 54"/>
          <p:cNvSpPr txBox="1">
            <a:spLocks noChangeArrowheads="1"/>
          </p:cNvSpPr>
          <p:nvPr/>
        </p:nvSpPr>
        <p:spPr bwMode="auto">
          <a:xfrm>
            <a:off x="4483100" y="2124075"/>
            <a:ext cx="1901825" cy="33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/>
              <a:t>Isis (managt)</a:t>
            </a:r>
          </a:p>
        </p:txBody>
      </p:sp>
      <p:sp>
        <p:nvSpPr>
          <p:cNvPr id="68620" name="ZoneTexte 54"/>
          <p:cNvSpPr txBox="1">
            <a:spLocks noChangeArrowheads="1"/>
          </p:cNvSpPr>
          <p:nvPr/>
        </p:nvSpPr>
        <p:spPr bwMode="auto">
          <a:xfrm>
            <a:off x="666750" y="2124075"/>
            <a:ext cx="2405063" cy="33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/>
              <a:t>DG – Associés Gérants</a:t>
            </a:r>
          </a:p>
        </p:txBody>
      </p:sp>
      <p:cxnSp>
        <p:nvCxnSpPr>
          <p:cNvPr id="20" name="Connecteur droit avec flèche 19"/>
          <p:cNvCxnSpPr/>
          <p:nvPr/>
        </p:nvCxnSpPr>
        <p:spPr bwMode="auto">
          <a:xfrm>
            <a:off x="4841875" y="2484438"/>
            <a:ext cx="0" cy="935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lgDashDotDot"/>
            <a:round/>
            <a:headEnd type="none" w="med" len="med"/>
            <a:tailEnd type="arrow"/>
          </a:ln>
          <a:effectLst/>
          <a:extLst>
            <a:ext uri="{AF507438-7753-43E0-B8FC-AC1667EBCBE1}"/>
          </a:extLst>
        </p:spPr>
      </p:cxnSp>
      <p:sp>
        <p:nvSpPr>
          <p:cNvPr id="23" name="ZoneTexte 22"/>
          <p:cNvSpPr txBox="1"/>
          <p:nvPr/>
        </p:nvSpPr>
        <p:spPr>
          <a:xfrm>
            <a:off x="3063875" y="2038350"/>
            <a:ext cx="1403350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dirty="0">
                <a:latin typeface="+mn-lt"/>
                <a:cs typeface="Arial" pitchFamily="34" charset="0"/>
              </a:rPr>
              <a:t>Contrat + BSA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2592388" y="2771775"/>
            <a:ext cx="2393950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i="1" dirty="0">
                <a:latin typeface="+mn-lt"/>
                <a:cs typeface="Arial" pitchFamily="34" charset="0"/>
              </a:rPr>
              <a:t>Management </a:t>
            </a:r>
            <a:r>
              <a:rPr lang="fr-FR" sz="1200" i="1" dirty="0" err="1">
                <a:latin typeface="+mn-lt"/>
                <a:cs typeface="Arial" pitchFamily="34" charset="0"/>
              </a:rPr>
              <a:t>contract</a:t>
            </a:r>
            <a:r>
              <a:rPr lang="fr-FR" sz="1200" i="1" dirty="0">
                <a:latin typeface="+mn-lt"/>
                <a:cs typeface="Arial" pitchFamily="34" charset="0"/>
              </a:rPr>
              <a:t> </a:t>
            </a:r>
            <a:r>
              <a:rPr lang="fr-FR" sz="1200" dirty="0">
                <a:latin typeface="+mn-lt"/>
                <a:cs typeface="Arial" pitchFamily="34" charset="0"/>
              </a:rPr>
              <a:t>+ BSA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5076825" y="1416050"/>
            <a:ext cx="701675" cy="287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dirty="0">
                <a:latin typeface="+mn-lt"/>
                <a:cs typeface="Arial" pitchFamily="34" charset="0"/>
              </a:rPr>
              <a:t>S. LIPP</a:t>
            </a:r>
          </a:p>
        </p:txBody>
      </p:sp>
      <p:cxnSp>
        <p:nvCxnSpPr>
          <p:cNvPr id="68625" name="Connecteur droit avec flèche 27"/>
          <p:cNvCxnSpPr>
            <a:cxnSpLocks noChangeShapeType="1"/>
            <a:stCxn id="26" idx="2"/>
            <a:endCxn id="68619" idx="0"/>
          </p:cNvCxnSpPr>
          <p:nvPr/>
        </p:nvCxnSpPr>
        <p:spPr bwMode="auto">
          <a:xfrm>
            <a:off x="5427663" y="1703388"/>
            <a:ext cx="6350" cy="4206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6" name="Connecteur droit avec flèche 15"/>
          <p:cNvCxnSpPr>
            <a:stCxn id="68619" idx="3"/>
            <a:endCxn id="68618" idx="0"/>
          </p:cNvCxnSpPr>
          <p:nvPr/>
        </p:nvCxnSpPr>
        <p:spPr bwMode="auto">
          <a:xfrm>
            <a:off x="6384925" y="2293938"/>
            <a:ext cx="2547938" cy="10017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lgDashDotDot"/>
            <a:round/>
            <a:headEnd type="triangle" w="med" len="med"/>
            <a:tailEnd type="triangle"/>
          </a:ln>
          <a:effectLst/>
          <a:extLst>
            <a:ext uri="{AF507438-7753-43E0-B8FC-AC1667EBCBE1}"/>
          </a:extLst>
        </p:spPr>
      </p:cxnSp>
      <p:sp>
        <p:nvSpPr>
          <p:cNvPr id="27" name="ZoneTexte 26"/>
          <p:cNvSpPr txBox="1"/>
          <p:nvPr/>
        </p:nvSpPr>
        <p:spPr>
          <a:xfrm>
            <a:off x="7254875" y="2382838"/>
            <a:ext cx="205263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dirty="0">
                <a:latin typeface="+mn-lt"/>
                <a:cs typeface="Arial" pitchFamily="34" charset="0"/>
              </a:rPr>
              <a:t>Pacte d’actionnaires</a:t>
            </a:r>
          </a:p>
          <a:p>
            <a:pPr algn="ctr">
              <a:defRPr/>
            </a:pPr>
            <a:r>
              <a:rPr lang="fr-FR" sz="1200" dirty="0">
                <a:latin typeface="+mn-lt"/>
                <a:cs typeface="Arial" pitchFamily="34" charset="0"/>
              </a:rPr>
              <a:t>&amp; règlement intérieur</a:t>
            </a:r>
          </a:p>
        </p:txBody>
      </p:sp>
      <p:cxnSp>
        <p:nvCxnSpPr>
          <p:cNvPr id="31" name="Connecteur droit avec flèche 30"/>
          <p:cNvCxnSpPr/>
          <p:nvPr/>
        </p:nvCxnSpPr>
        <p:spPr bwMode="auto">
          <a:xfrm>
            <a:off x="7669213" y="5580063"/>
            <a:ext cx="77311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lgDashDotDot"/>
            <a:round/>
            <a:headEnd type="none" w="med" len="med"/>
            <a:tailEnd type="arrow"/>
          </a:ln>
          <a:effectLst/>
          <a:extLst>
            <a:ext uri="{AF507438-7753-43E0-B8FC-AC1667EBCBE1}"/>
          </a:extLst>
        </p:spPr>
      </p:cxnSp>
      <p:sp>
        <p:nvSpPr>
          <p:cNvPr id="32" name="ZoneTexte 31"/>
          <p:cNvSpPr txBox="1"/>
          <p:nvPr/>
        </p:nvSpPr>
        <p:spPr>
          <a:xfrm>
            <a:off x="8461375" y="5438775"/>
            <a:ext cx="170973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latin typeface="+mn-lt"/>
                <a:cs typeface="Arial" pitchFamily="34" charset="0"/>
              </a:rPr>
              <a:t>Lien contractuel</a:t>
            </a:r>
          </a:p>
          <a:p>
            <a:pPr>
              <a:defRPr/>
            </a:pPr>
            <a:endParaRPr lang="fr-FR" sz="1200" dirty="0">
              <a:latin typeface="+mn-lt"/>
              <a:cs typeface="Arial" pitchFamily="34" charset="0"/>
            </a:endParaRPr>
          </a:p>
          <a:p>
            <a:pPr>
              <a:defRPr/>
            </a:pPr>
            <a:r>
              <a:rPr lang="fr-FR" sz="1200" dirty="0">
                <a:latin typeface="+mn-lt"/>
                <a:cs typeface="Arial" pitchFamily="34" charset="0"/>
              </a:rPr>
              <a:t>Lien capitalistique</a:t>
            </a:r>
          </a:p>
        </p:txBody>
      </p:sp>
      <p:cxnSp>
        <p:nvCxnSpPr>
          <p:cNvPr id="68630" name="Connecteur droit avec flèche 33"/>
          <p:cNvCxnSpPr>
            <a:cxnSpLocks noChangeShapeType="1"/>
          </p:cNvCxnSpPr>
          <p:nvPr/>
        </p:nvCxnSpPr>
        <p:spPr bwMode="auto">
          <a:xfrm>
            <a:off x="7669213" y="5940425"/>
            <a:ext cx="7731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7" name="ZoneTexte 36"/>
          <p:cNvSpPr txBox="1"/>
          <p:nvPr/>
        </p:nvSpPr>
        <p:spPr>
          <a:xfrm>
            <a:off x="3205163" y="4151313"/>
            <a:ext cx="701675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dirty="0">
                <a:latin typeface="+mn-lt"/>
                <a:cs typeface="Arial" pitchFamily="34" charset="0"/>
              </a:rPr>
              <a:t>100%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7075488" y="4140200"/>
            <a:ext cx="701675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dirty="0">
                <a:latin typeface="+mn-lt"/>
                <a:cs typeface="Arial" pitchFamily="34" charset="0"/>
              </a:rPr>
              <a:t>100%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522288" y="5921375"/>
            <a:ext cx="20526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400" dirty="0">
                <a:solidFill>
                  <a:srgbClr val="C00000"/>
                </a:solidFill>
                <a:latin typeface="+mn-lt"/>
                <a:cs typeface="Arial" pitchFamily="34" charset="0"/>
              </a:rPr>
              <a:t>(1) </a:t>
            </a:r>
            <a:r>
              <a:rPr lang="fr-FR" sz="1400" dirty="0">
                <a:latin typeface="+mn-lt"/>
                <a:cs typeface="Arial" pitchFamily="34" charset="0"/>
              </a:rPr>
              <a:t>Société à coter</a:t>
            </a:r>
          </a:p>
        </p:txBody>
      </p:sp>
      <p:cxnSp>
        <p:nvCxnSpPr>
          <p:cNvPr id="68634" name="Connecteur droit avec flèche 16"/>
          <p:cNvCxnSpPr>
            <a:cxnSpLocks noChangeShapeType="1"/>
            <a:stCxn id="68618" idx="1"/>
            <a:endCxn id="0" idx="3"/>
          </p:cNvCxnSpPr>
          <p:nvPr/>
        </p:nvCxnSpPr>
        <p:spPr bwMode="auto">
          <a:xfrm flipH="1">
            <a:off x="6384925" y="3589338"/>
            <a:ext cx="1597025" cy="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9" name="ZoneTexte 28"/>
          <p:cNvSpPr txBox="1"/>
          <p:nvPr/>
        </p:nvSpPr>
        <p:spPr>
          <a:xfrm>
            <a:off x="6610350" y="3357563"/>
            <a:ext cx="12573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dirty="0">
                <a:latin typeface="+mn-lt"/>
                <a:cs typeface="Arial" pitchFamily="34" charset="0"/>
              </a:rPr>
              <a:t>Actionnaires majoritaires</a:t>
            </a:r>
          </a:p>
        </p:txBody>
      </p:sp>
      <p:sp>
        <p:nvSpPr>
          <p:cNvPr id="68636" name="Text Box 4"/>
          <p:cNvSpPr txBox="1">
            <a:spLocks noChangeArrowheads="1"/>
          </p:cNvSpPr>
          <p:nvPr/>
        </p:nvSpPr>
        <p:spPr bwMode="auto">
          <a:xfrm rot="-5400000">
            <a:off x="-1513681" y="4880769"/>
            <a:ext cx="333216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fr-FR" sz="20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A</a:t>
            </a:r>
            <a:r>
              <a:rPr lang="fr-FR" sz="14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ctionnariat &amp; </a:t>
            </a:r>
            <a:r>
              <a:rPr lang="fr-FR" sz="1400" i="1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management contract</a:t>
            </a:r>
          </a:p>
        </p:txBody>
      </p:sp>
      <p:cxnSp>
        <p:nvCxnSpPr>
          <p:cNvPr id="68637" name="Connecteur droit avec flèche 71"/>
          <p:cNvCxnSpPr>
            <a:cxnSpLocks noChangeShapeType="1"/>
            <a:stCxn id="68620" idx="3"/>
            <a:endCxn id="68619" idx="1"/>
          </p:cNvCxnSpPr>
          <p:nvPr/>
        </p:nvCxnSpPr>
        <p:spPr bwMode="auto">
          <a:xfrm>
            <a:off x="3071813" y="2293938"/>
            <a:ext cx="141128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ZoneTexte 29"/>
          <p:cNvSpPr txBox="1"/>
          <p:nvPr/>
        </p:nvSpPr>
        <p:spPr>
          <a:xfrm>
            <a:off x="666180" y="396255"/>
            <a:ext cx="9883204" cy="62478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FZYaoTi" pitchFamily="2" charset="-122"/>
                <a:cs typeface="Arial" pitchFamily="34" charset="0"/>
              </a:rPr>
              <a:t>Sociétés</a:t>
            </a:r>
          </a:p>
          <a:p>
            <a:pPr>
              <a:defRPr/>
            </a:pPr>
            <a:r>
              <a:rPr lang="fr-FR" sz="1600" dirty="0">
                <a:latin typeface="+mn-lt"/>
                <a:cs typeface="Arial" pitchFamily="34" charset="0"/>
              </a:rPr>
              <a:t>ISIS SAS			Holding détenu par le management-actionnaire</a:t>
            </a:r>
          </a:p>
          <a:p>
            <a:pPr>
              <a:defRPr/>
            </a:pPr>
            <a:r>
              <a:rPr lang="fr-FR" sz="1600" dirty="0">
                <a:latin typeface="+mn-lt"/>
                <a:cs typeface="Arial" pitchFamily="34" charset="0"/>
              </a:rPr>
              <a:t>			► Objet : Prise de contrôle lors de la cotation (</a:t>
            </a:r>
            <a:r>
              <a:rPr lang="fr-FR" sz="1600" dirty="0" err="1">
                <a:latin typeface="+mn-lt"/>
                <a:cs typeface="Arial" pitchFamily="34" charset="0"/>
              </a:rPr>
              <a:t>pre</a:t>
            </a:r>
            <a:r>
              <a:rPr lang="fr-FR" sz="1600" dirty="0">
                <a:latin typeface="+mn-lt"/>
                <a:cs typeface="Arial" pitchFamily="34" charset="0"/>
              </a:rPr>
              <a:t> IPO = optimisation </a:t>
            </a:r>
            <a:r>
              <a:rPr lang="fr-FR" sz="1600" dirty="0" err="1">
                <a:latin typeface="+mn-lt"/>
                <a:cs typeface="Arial" pitchFamily="34" charset="0"/>
              </a:rPr>
              <a:t>valo</a:t>
            </a:r>
            <a:r>
              <a:rPr lang="fr-FR" sz="1600" dirty="0">
                <a:latin typeface="+mn-lt"/>
                <a:cs typeface="Arial" pitchFamily="34" charset="0"/>
              </a:rPr>
              <a:t>.)</a:t>
            </a:r>
          </a:p>
          <a:p>
            <a:pPr>
              <a:defRPr/>
            </a:pPr>
            <a:endParaRPr lang="fr-FR" sz="1600" dirty="0">
              <a:latin typeface="+mn-lt"/>
              <a:cs typeface="Arial" pitchFamily="34" charset="0"/>
            </a:endParaRPr>
          </a:p>
          <a:p>
            <a:pPr>
              <a:defRPr/>
            </a:pPr>
            <a:endParaRPr lang="fr-FR" sz="1600" dirty="0">
              <a:latin typeface="+mn-lt"/>
              <a:cs typeface="Arial" pitchFamily="34" charset="0"/>
            </a:endParaRPr>
          </a:p>
          <a:p>
            <a:pPr>
              <a:defRPr/>
            </a:pPr>
            <a:r>
              <a:rPr lang="fr-FR" sz="1600" dirty="0">
                <a:latin typeface="+mn-lt"/>
                <a:cs typeface="Arial" pitchFamily="34" charset="0"/>
              </a:rPr>
              <a:t>CAPSTONE SAS		► Holding de tête de la société d’investissement</a:t>
            </a:r>
          </a:p>
          <a:p>
            <a:pPr>
              <a:defRPr/>
            </a:pPr>
            <a:r>
              <a:rPr lang="fr-FR" sz="1600" dirty="0">
                <a:latin typeface="+mn-lt"/>
                <a:cs typeface="Arial" pitchFamily="34" charset="0"/>
              </a:rPr>
              <a:t>			Destiné à regrouper les Associés-Propriétaires</a:t>
            </a:r>
          </a:p>
          <a:p>
            <a:pPr marL="0" lvl="2">
              <a:defRPr/>
            </a:pPr>
            <a:r>
              <a:rPr lang="fr-FR" sz="1600" dirty="0">
                <a:latin typeface="+mn-lt"/>
                <a:cs typeface="Arial" pitchFamily="34" charset="0"/>
              </a:rPr>
              <a:t>			Création octobre 2010, capital 4000€, CAC, société intégrante (IS groupe)</a:t>
            </a:r>
          </a:p>
          <a:p>
            <a:pPr marL="0" lvl="2">
              <a:defRPr/>
            </a:pPr>
            <a:endParaRPr lang="fr-FR" sz="1600" dirty="0">
              <a:latin typeface="+mn-lt"/>
              <a:cs typeface="Arial" pitchFamily="34" charset="0"/>
            </a:endParaRPr>
          </a:p>
          <a:p>
            <a:pPr marL="0" lvl="2">
              <a:defRPr/>
            </a:pPr>
            <a:endParaRPr lang="fr-FR" sz="1600" dirty="0">
              <a:latin typeface="+mn-lt"/>
              <a:cs typeface="Arial" pitchFamily="34" charset="0"/>
            </a:endParaRPr>
          </a:p>
          <a:p>
            <a:pPr marL="0" lvl="2">
              <a:defRPr/>
            </a:pPr>
            <a:r>
              <a:rPr lang="fr-FR" sz="1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FZYaoTi" pitchFamily="2" charset="-122"/>
                <a:cs typeface="Arial" pitchFamily="34" charset="0"/>
              </a:rPr>
              <a:t>Apports Stéphane LIPP</a:t>
            </a:r>
            <a:r>
              <a:rPr lang="fr-FR" sz="1600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FZYaoTi" pitchFamily="2" charset="-122"/>
                <a:cs typeface="Arial" pitchFamily="34" charset="0"/>
              </a:rPr>
              <a:t> (via ISIS) = valorisation initiale des parts de Capstone</a:t>
            </a:r>
          </a:p>
          <a:p>
            <a:pPr>
              <a:defRPr/>
            </a:pPr>
            <a:r>
              <a:rPr lang="fr-FR" sz="1600" dirty="0">
                <a:latin typeface="+mn-lt"/>
                <a:cs typeface="Arial" pitchFamily="34" charset="0"/>
              </a:rPr>
              <a:t>Total </a:t>
            </a:r>
            <a:r>
              <a:rPr lang="fr-FR" sz="1600" b="1" dirty="0">
                <a:latin typeface="+mn-lt"/>
                <a:cs typeface="Arial" pitchFamily="34" charset="0"/>
              </a:rPr>
              <a:t>5,5M€ - forte implication patrimoniale</a:t>
            </a:r>
          </a:p>
          <a:p>
            <a:pPr marL="800100" lvl="1" indent="-342900">
              <a:buFont typeface="+mj-lt"/>
              <a:buAutoNum type="alphaLcParenR"/>
              <a:defRPr/>
            </a:pPr>
            <a:r>
              <a:rPr lang="fr-FR" sz="1600" dirty="0">
                <a:latin typeface="+mn-lt"/>
                <a:cs typeface="Arial" pitchFamily="34" charset="0"/>
              </a:rPr>
              <a:t>Apport en</a:t>
            </a:r>
            <a:r>
              <a:rPr lang="fr-FR" sz="1600" b="1" dirty="0">
                <a:latin typeface="+mn-lt"/>
                <a:cs typeface="Arial" pitchFamily="34" charset="0"/>
              </a:rPr>
              <a:t> cash </a:t>
            </a:r>
            <a:r>
              <a:rPr lang="fr-FR" sz="1600" dirty="0">
                <a:latin typeface="+mn-lt"/>
                <a:cs typeface="Arial" pitchFamily="34" charset="0"/>
              </a:rPr>
              <a:t>	= 2,5M€ (apport après vente projet Corbas)</a:t>
            </a:r>
          </a:p>
          <a:p>
            <a:pPr marL="800100" lvl="1" indent="-342900">
              <a:buFont typeface="+mj-lt"/>
              <a:buAutoNum type="alphaLcParenR"/>
              <a:defRPr/>
            </a:pPr>
            <a:r>
              <a:rPr lang="fr-FR" sz="1600" dirty="0">
                <a:latin typeface="+mn-lt"/>
                <a:cs typeface="Arial" pitchFamily="34" charset="0"/>
              </a:rPr>
              <a:t>Apport d’</a:t>
            </a:r>
            <a:r>
              <a:rPr lang="fr-FR" sz="1600" b="1" dirty="0">
                <a:latin typeface="+mn-lt"/>
                <a:cs typeface="Arial" pitchFamily="34" charset="0"/>
              </a:rPr>
              <a:t>opérations	</a:t>
            </a:r>
            <a:r>
              <a:rPr lang="fr-FR" sz="1600" dirty="0">
                <a:latin typeface="+mn-lt"/>
                <a:cs typeface="Arial" pitchFamily="34" charset="0"/>
              </a:rPr>
              <a:t>= 3M€ (voir ci-après 1ère opportunités…)</a:t>
            </a:r>
          </a:p>
          <a:p>
            <a:pPr marL="3143250" lvl="6" indent="-400050">
              <a:buFontTx/>
              <a:buAutoNum type="romanLcPeriod"/>
              <a:defRPr/>
            </a:pPr>
            <a:r>
              <a:rPr lang="fr-FR" sz="1600" dirty="0">
                <a:latin typeface="+mn-lt"/>
                <a:cs typeface="Arial" pitchFamily="34" charset="0"/>
              </a:rPr>
              <a:t>Rives de Paris – parc immobilier loué</a:t>
            </a:r>
          </a:p>
          <a:p>
            <a:pPr marL="3143250" lvl="6" indent="-400050">
              <a:buFontTx/>
              <a:buAutoNum type="romanLcPeriod"/>
              <a:defRPr/>
            </a:pPr>
            <a:r>
              <a:rPr lang="fr-FR" sz="1600" dirty="0">
                <a:latin typeface="+mn-lt"/>
                <a:cs typeface="Arial" pitchFamily="34" charset="0"/>
              </a:rPr>
              <a:t>Saint-Priest – Terrain pour ré-urbanisation</a:t>
            </a:r>
          </a:p>
          <a:p>
            <a:pPr marL="3143250" lvl="6" indent="-400050">
              <a:buFontTx/>
              <a:buAutoNum type="romanLcPeriod"/>
              <a:defRPr/>
            </a:pPr>
            <a:r>
              <a:rPr lang="fr-FR" sz="1600" dirty="0">
                <a:latin typeface="+mn-lt"/>
                <a:cs typeface="Arial" pitchFamily="34" charset="0"/>
              </a:rPr>
              <a:t>Corbas – Terrain pour zone d’activité</a:t>
            </a:r>
          </a:p>
          <a:p>
            <a:pPr marL="0" lvl="2">
              <a:defRPr/>
            </a:pPr>
            <a:endParaRPr lang="fr-FR" sz="1600" dirty="0">
              <a:latin typeface="+mn-lt"/>
              <a:cs typeface="Arial" pitchFamily="34" charset="0"/>
            </a:endParaRPr>
          </a:p>
          <a:p>
            <a:pPr marL="0" lvl="2">
              <a:defRPr/>
            </a:pPr>
            <a:endParaRPr lang="fr-FR" sz="1600" dirty="0">
              <a:latin typeface="+mn-lt"/>
              <a:cs typeface="Arial" pitchFamily="34" charset="0"/>
            </a:endParaRPr>
          </a:p>
          <a:p>
            <a:pPr marL="0" lvl="2">
              <a:defRPr/>
            </a:pPr>
            <a:r>
              <a:rPr lang="fr-FR" sz="1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FZYaoTi" pitchFamily="2" charset="-122"/>
                <a:cs typeface="Arial" pitchFamily="34" charset="0"/>
              </a:rPr>
              <a:t>Contrats</a:t>
            </a:r>
          </a:p>
          <a:p>
            <a:pPr>
              <a:defRPr/>
            </a:pPr>
            <a:r>
              <a:rPr lang="fr-FR" sz="1600" i="1" dirty="0">
                <a:latin typeface="+mn-lt"/>
                <a:cs typeface="Arial" pitchFamily="34" charset="0"/>
              </a:rPr>
              <a:t>Management </a:t>
            </a:r>
            <a:r>
              <a:rPr lang="fr-FR" sz="1600" i="1" dirty="0" err="1">
                <a:latin typeface="+mn-lt"/>
                <a:cs typeface="Arial" pitchFamily="34" charset="0"/>
              </a:rPr>
              <a:t>contract</a:t>
            </a:r>
            <a:r>
              <a:rPr lang="fr-FR" sz="1600" i="1" dirty="0">
                <a:latin typeface="+mn-lt"/>
                <a:cs typeface="Arial" pitchFamily="34" charset="0"/>
              </a:rPr>
              <a:t> </a:t>
            </a:r>
            <a:r>
              <a:rPr lang="fr-FR" sz="1600" dirty="0">
                <a:latin typeface="+mn-lt"/>
                <a:cs typeface="Arial" pitchFamily="34" charset="0"/>
              </a:rPr>
              <a:t>:	Intéressement en titres/résultat TRI Associés-Propriétaires à la sortie</a:t>
            </a:r>
          </a:p>
          <a:p>
            <a:pPr>
              <a:defRPr/>
            </a:pPr>
            <a:r>
              <a:rPr lang="fr-FR" sz="1600" dirty="0">
                <a:latin typeface="+mn-lt"/>
                <a:cs typeface="Arial" pitchFamily="34" charset="0"/>
              </a:rPr>
              <a:t>			► Objectif :	Corrélation intérêts actionnaires/management</a:t>
            </a:r>
          </a:p>
          <a:p>
            <a:pPr>
              <a:defRPr/>
            </a:pPr>
            <a:r>
              <a:rPr lang="fr-FR" sz="1600" dirty="0">
                <a:latin typeface="+mn-lt"/>
                <a:cs typeface="Arial" pitchFamily="34" charset="0"/>
              </a:rPr>
              <a:t>			► Sécurité/action. :	Volonté management de devenir majoritaire à la sortie</a:t>
            </a:r>
          </a:p>
          <a:p>
            <a:pPr>
              <a:defRPr/>
            </a:pPr>
            <a:r>
              <a:rPr lang="fr-FR" sz="1600" dirty="0">
                <a:latin typeface="+mn-lt"/>
                <a:cs typeface="Arial" pitchFamily="34" charset="0"/>
              </a:rPr>
              <a:t>					en accord avec la valorisation par comité d’actionnariat</a:t>
            </a:r>
          </a:p>
          <a:p>
            <a:pPr>
              <a:defRPr/>
            </a:pPr>
            <a:r>
              <a:rPr lang="fr-FR" sz="1600" dirty="0">
                <a:latin typeface="+mn-lt"/>
                <a:cs typeface="Arial" pitchFamily="34" charset="0"/>
              </a:rPr>
              <a:t>			► BSA :		Bons de souscription d’actions logés dans ISIS (contrat)</a:t>
            </a:r>
          </a:p>
        </p:txBody>
      </p:sp>
      <p:sp>
        <p:nvSpPr>
          <p:cNvPr id="69634" name="Text Box 4"/>
          <p:cNvSpPr txBox="1">
            <a:spLocks noChangeArrowheads="1"/>
          </p:cNvSpPr>
          <p:nvPr/>
        </p:nvSpPr>
        <p:spPr bwMode="auto">
          <a:xfrm rot="-5400000">
            <a:off x="-1513681" y="4880769"/>
            <a:ext cx="333216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fr-FR" sz="20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A</a:t>
            </a:r>
            <a:r>
              <a:rPr lang="fr-FR" sz="14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ctionnariat &amp; </a:t>
            </a:r>
            <a:r>
              <a:rPr lang="fr-FR" sz="1400" i="1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management contract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4"/>
          <p:cNvSpPr txBox="1">
            <a:spLocks noChangeArrowheads="1"/>
          </p:cNvSpPr>
          <p:nvPr/>
        </p:nvSpPr>
        <p:spPr bwMode="auto">
          <a:xfrm>
            <a:off x="882650" y="396875"/>
            <a:ext cx="878522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fr-FR" sz="27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2. R</a:t>
            </a:r>
            <a:r>
              <a:rPr lang="fr-FR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ythme d’embauches</a:t>
            </a:r>
          </a:p>
        </p:txBody>
      </p:sp>
      <p:pic>
        <p:nvPicPr>
          <p:cNvPr id="70658" name="Picture 3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375" y="1981200"/>
            <a:ext cx="877093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4"/>
          <p:cNvSpPr txBox="1">
            <a:spLocks noChangeArrowheads="1"/>
          </p:cNvSpPr>
          <p:nvPr/>
        </p:nvSpPr>
        <p:spPr bwMode="auto">
          <a:xfrm>
            <a:off x="882650" y="396875"/>
            <a:ext cx="878522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fr-FR" sz="27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3. C</a:t>
            </a:r>
            <a:r>
              <a:rPr lang="fr-FR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harges de structure</a:t>
            </a: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600" y="1260475"/>
            <a:ext cx="9024938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Box 2"/>
          <p:cNvSpPr txBox="1">
            <a:spLocks noChangeArrowheads="1"/>
          </p:cNvSpPr>
          <p:nvPr/>
        </p:nvSpPr>
        <p:spPr bwMode="auto">
          <a:xfrm>
            <a:off x="882650" y="384175"/>
            <a:ext cx="91440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fr-FR" sz="27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4. A</a:t>
            </a:r>
            <a:r>
              <a:rPr lang="fr-FR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llocation de portefeuille Capstone</a:t>
            </a:r>
          </a:p>
        </p:txBody>
      </p:sp>
      <p:pic>
        <p:nvPicPr>
          <p:cNvPr id="72706" name="Picture 4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850" y="1260475"/>
            <a:ext cx="6126163" cy="488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7" name="Picture 4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4350" y="2771775"/>
            <a:ext cx="36480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5" name="Text Box 2"/>
          <p:cNvSpPr txBox="1">
            <a:spLocks noChangeArrowheads="1"/>
          </p:cNvSpPr>
          <p:nvPr/>
        </p:nvSpPr>
        <p:spPr bwMode="auto">
          <a:xfrm>
            <a:off x="882650" y="384175"/>
            <a:ext cx="91440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fr-FR" sz="27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5. C</a:t>
            </a:r>
            <a:r>
              <a:rPr lang="fr-FR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oncurrence – Capstone  vs crédit-bailleurs</a:t>
            </a:r>
          </a:p>
        </p:txBody>
      </p:sp>
      <p:graphicFrame>
        <p:nvGraphicFramePr>
          <p:cNvPr id="49164" name="Object 12"/>
          <p:cNvGraphicFramePr>
            <a:graphicFrameLocks noChangeAspect="1"/>
          </p:cNvGraphicFramePr>
          <p:nvPr/>
        </p:nvGraphicFramePr>
        <p:xfrm>
          <a:off x="144463" y="1620838"/>
          <a:ext cx="10458450" cy="3817937"/>
        </p:xfrm>
        <a:graphic>
          <a:graphicData uri="http://schemas.openxmlformats.org/presentationml/2006/ole">
            <p:oleObj spid="_x0000_s49164" name="Document" r:id="rId3" imgW="9288030" imgH="3392891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2"/>
          <p:cNvSpPr txBox="1">
            <a:spLocks noChangeArrowheads="1"/>
          </p:cNvSpPr>
          <p:nvPr/>
        </p:nvSpPr>
        <p:spPr bwMode="auto">
          <a:xfrm>
            <a:off x="882650" y="384175"/>
            <a:ext cx="91440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fr-FR" sz="27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6. S</a:t>
            </a:r>
            <a:r>
              <a:rPr lang="fr-FR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tatut des sociétés d’investissement cotées SIIC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66788" y="1463675"/>
            <a:ext cx="9420225" cy="441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04306" tIns="52153" rIns="104306" bIns="52153">
            <a:spAutoFit/>
          </a:bodyPr>
          <a:lstStyle>
            <a:lvl1pPr marL="304800" indent="-3048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1600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Conditions d’application</a:t>
            </a:r>
            <a:r>
              <a:rPr lang="fr-FR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:</a:t>
            </a:r>
            <a:endParaRPr lang="fr-FR" sz="16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Patrimoine :		&gt;15M€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Paiement de </a:t>
            </a:r>
            <a:r>
              <a:rPr lang="fr-FR" sz="1600" i="1" dirty="0" smtClean="0">
                <a:latin typeface="Arial" pitchFamily="34" charset="0"/>
                <a:ea typeface="FZYaoTi"/>
                <a:cs typeface="FZYaoTi"/>
              </a:rPr>
              <a:t>l’exit </a:t>
            </a:r>
            <a:r>
              <a:rPr lang="fr-FR" sz="1600" i="1" dirty="0" err="1" smtClean="0">
                <a:latin typeface="Arial" pitchFamily="34" charset="0"/>
                <a:ea typeface="FZYaoTi"/>
                <a:cs typeface="FZYaoTi"/>
              </a:rPr>
              <a:t>tax</a:t>
            </a:r>
            <a:r>
              <a:rPr lang="fr-FR" sz="1600" i="1" dirty="0" smtClean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en A1 :	= ANR x 20%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Détention majoritaire : 	&lt; 60%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endParaRPr lang="fr-FR" sz="1600" dirty="0" smtClean="0">
              <a:latin typeface="Arial" pitchFamily="34" charset="0"/>
              <a:ea typeface="FZYaoTi"/>
              <a:cs typeface="FZYaoTi"/>
            </a:endParaRPr>
          </a:p>
          <a:p>
            <a:pPr marL="0" indent="0" eaLnBrk="1" hangingPunct="1">
              <a:spcBef>
                <a:spcPct val="50000"/>
              </a:spcBef>
              <a:defRPr/>
            </a:pPr>
            <a:endParaRPr lang="fr-FR" sz="1600" dirty="0" smtClean="0">
              <a:latin typeface="Arial" pitchFamily="34" charset="0"/>
              <a:ea typeface="FZYaoTi"/>
              <a:cs typeface="FZYaoTi"/>
            </a:endParaRP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1600" u="sng" dirty="0" smtClean="0">
                <a:latin typeface="Arial" pitchFamily="34" charset="0"/>
                <a:ea typeface="FZYaoTi"/>
                <a:cs typeface="FZYaoTi"/>
              </a:rPr>
              <a:t>Conséquence du statut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: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Exemption d’IS :		Résultat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récurrent et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plus-values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Distribution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obligatoire : 	- 85% des revenus récurrents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			- 50%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des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plus values sur cessions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			- 100% des dividendes des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filiales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IS pour partenaires :	IS sur plus value ≈19%, pour les vendeurs d’immeubles à une SIIC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5"/>
          <p:cNvSpPr txBox="1">
            <a:spLocks noChangeArrowheads="1"/>
          </p:cNvSpPr>
          <p:nvPr/>
        </p:nvSpPr>
        <p:spPr bwMode="auto">
          <a:xfrm>
            <a:off x="1025525" y="1908175"/>
            <a:ext cx="3311525" cy="38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>
                <a:latin typeface="Arial" charset="0"/>
                <a:ea typeface="FZYaoTi"/>
                <a:cs typeface="FZYaoTi"/>
              </a:rPr>
              <a:t>- 20 Sociétés</a:t>
            </a:r>
          </a:p>
          <a:p>
            <a:pPr>
              <a:spcBef>
                <a:spcPct val="50000"/>
              </a:spcBef>
            </a:pPr>
            <a:endParaRPr lang="fr-FR" sz="1400">
              <a:latin typeface="Arial" charset="0"/>
              <a:ea typeface="FZYaoTi"/>
              <a:cs typeface="FZYaoTi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fr-FR" sz="1400">
                <a:latin typeface="Arial" charset="0"/>
                <a:ea typeface="FZYaoTi"/>
                <a:cs typeface="FZYaoTi"/>
              </a:rPr>
              <a:t> Statut SIIC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fr-FR" sz="1400">
              <a:latin typeface="Arial" charset="0"/>
              <a:ea typeface="FZYaoTi"/>
              <a:cs typeface="FZYaoTi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fr-FR" sz="1400">
                <a:latin typeface="Arial" charset="0"/>
                <a:ea typeface="FZYaoTi"/>
                <a:cs typeface="FZYaoTi"/>
              </a:rPr>
              <a:t> La plus part sont spécialisées IE prime et sur un secteur cible (bureaux, activités, centres cciaux…)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fr-FR" sz="1400">
              <a:latin typeface="Arial" charset="0"/>
              <a:ea typeface="FZYaoTi"/>
              <a:cs typeface="FZYaoTi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fr-FR" sz="1400">
                <a:latin typeface="Arial" charset="0"/>
                <a:ea typeface="FZYaoTi"/>
                <a:cs typeface="FZYaoTi"/>
              </a:rPr>
              <a:t> Capitalisation totale : 40 Md€ (CAC = 1000MD)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fr-FR" sz="1400">
              <a:latin typeface="Arial" charset="0"/>
              <a:ea typeface="FZYaoTi"/>
              <a:cs typeface="FZYaoTi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fr-FR" sz="1400">
                <a:latin typeface="Arial" charset="0"/>
                <a:ea typeface="FZYaoTi"/>
                <a:cs typeface="FZYaoTi"/>
              </a:rPr>
              <a:t> Commentaires : le parc d’IE français est de 6000 Md€…</a:t>
            </a:r>
          </a:p>
        </p:txBody>
      </p:sp>
      <p:sp>
        <p:nvSpPr>
          <p:cNvPr id="76802" name="Text Box 4"/>
          <p:cNvSpPr txBox="1">
            <a:spLocks noChangeArrowheads="1"/>
          </p:cNvSpPr>
          <p:nvPr/>
        </p:nvSpPr>
        <p:spPr bwMode="auto">
          <a:xfrm rot="-5400000">
            <a:off x="-2053431" y="4250531"/>
            <a:ext cx="45354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fr-FR" sz="20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M</a:t>
            </a:r>
            <a:r>
              <a:rPr lang="fr-FR" sz="14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archés financiers &amp; positionnement des foncières cotées</a:t>
            </a:r>
          </a:p>
        </p:txBody>
      </p:sp>
      <p:pic>
        <p:nvPicPr>
          <p:cNvPr id="768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0800" y="80963"/>
            <a:ext cx="5434013" cy="654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4" name="Text Box 2"/>
          <p:cNvSpPr txBox="1">
            <a:spLocks noChangeArrowheads="1"/>
          </p:cNvSpPr>
          <p:nvPr/>
        </p:nvSpPr>
        <p:spPr bwMode="auto">
          <a:xfrm>
            <a:off x="882650" y="384175"/>
            <a:ext cx="91440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fr-FR" sz="27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7. F</a:t>
            </a:r>
            <a:r>
              <a:rPr lang="fr-FR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oncières cotées Françaises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4"/>
          <p:cNvSpPr txBox="1">
            <a:spLocks noChangeArrowheads="1"/>
          </p:cNvSpPr>
          <p:nvPr/>
        </p:nvSpPr>
        <p:spPr bwMode="auto">
          <a:xfrm rot="-5400000">
            <a:off x="-865982" y="5472907"/>
            <a:ext cx="214471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fr-FR" sz="20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M</a:t>
            </a:r>
            <a:r>
              <a:rPr lang="fr-FR" sz="14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odèle économique</a:t>
            </a:r>
          </a:p>
        </p:txBody>
      </p:sp>
      <p:grpSp>
        <p:nvGrpSpPr>
          <p:cNvPr id="19458" name="Groupe 1"/>
          <p:cNvGrpSpPr>
            <a:grpSpLocks/>
          </p:cNvGrpSpPr>
          <p:nvPr/>
        </p:nvGrpSpPr>
        <p:grpSpPr bwMode="auto">
          <a:xfrm>
            <a:off x="136525" y="246063"/>
            <a:ext cx="10539413" cy="6559550"/>
            <a:chOff x="136892" y="245704"/>
            <a:chExt cx="10538400" cy="6559263"/>
          </a:xfrm>
        </p:grpSpPr>
        <p:sp>
          <p:nvSpPr>
            <p:cNvPr id="3" name="Forme 2"/>
            <p:cNvSpPr/>
            <p:nvPr/>
          </p:nvSpPr>
          <p:spPr>
            <a:xfrm>
              <a:off x="136892" y="245704"/>
              <a:ext cx="10536812" cy="6365596"/>
            </a:xfrm>
            <a:prstGeom prst="swooshArrow">
              <a:avLst>
                <a:gd name="adj1" fmla="val 25000"/>
                <a:gd name="adj2" fmla="val 25000"/>
              </a:avLst>
            </a:prstGeom>
            <a:gradFill rotWithShape="0">
              <a:gsLst>
                <a:gs pos="0">
                  <a:srgbClr val="DDEBCF"/>
                </a:gs>
                <a:gs pos="56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Ellipse 4"/>
            <p:cNvSpPr/>
            <p:nvPr/>
          </p:nvSpPr>
          <p:spPr>
            <a:xfrm>
              <a:off x="1314704" y="4806391"/>
              <a:ext cx="269849" cy="269863"/>
            </a:xfrm>
            <a:prstGeom prst="ellipse">
              <a:avLst/>
            </a:prstGeom>
            <a:gradFill rotWithShape="0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Forme libre 6"/>
            <p:cNvSpPr/>
            <p:nvPr/>
          </p:nvSpPr>
          <p:spPr>
            <a:xfrm>
              <a:off x="1198828" y="4842903"/>
              <a:ext cx="5084273" cy="1962064"/>
            </a:xfrm>
            <a:custGeom>
              <a:avLst/>
              <a:gdLst>
                <a:gd name="connsiteX0" fmla="*/ 0 w 5084651"/>
                <a:gd name="connsiteY0" fmla="*/ 0 h 1788803"/>
                <a:gd name="connsiteX1" fmla="*/ 5084651 w 5084651"/>
                <a:gd name="connsiteY1" fmla="*/ 0 h 1788803"/>
                <a:gd name="connsiteX2" fmla="*/ 5084651 w 5084651"/>
                <a:gd name="connsiteY2" fmla="*/ 1788803 h 1788803"/>
                <a:gd name="connsiteX3" fmla="*/ 0 w 5084651"/>
                <a:gd name="connsiteY3" fmla="*/ 1788803 h 1788803"/>
                <a:gd name="connsiteX4" fmla="*/ 0 w 5084651"/>
                <a:gd name="connsiteY4" fmla="*/ 0 h 1788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4651" h="1788803">
                  <a:moveTo>
                    <a:pt x="0" y="0"/>
                  </a:moveTo>
                  <a:lnTo>
                    <a:pt x="5084651" y="0"/>
                  </a:lnTo>
                  <a:lnTo>
                    <a:pt x="5084651" y="1788803"/>
                  </a:lnTo>
                  <a:lnTo>
                    <a:pt x="0" y="17888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43234" tIns="0" rIns="0" bIns="0" spcCol="1270"/>
            <a:lstStyle/>
            <a:p>
              <a:pPr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600" dirty="0">
                  <a:solidFill>
                    <a:schemeClr val="accent2">
                      <a:lumMod val="75000"/>
                    </a:schemeClr>
                  </a:solidFill>
                </a:rPr>
                <a:t>Création de valeur Immobilière</a:t>
              </a:r>
            </a:p>
            <a:p>
              <a:pPr marL="180975" indent="-180975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200" dirty="0"/>
                <a:t>1- </a:t>
              </a:r>
              <a:r>
                <a:rPr lang="fr-FR" sz="1200" b="1" dirty="0"/>
                <a:t>	Réduction du risque </a:t>
              </a:r>
              <a:r>
                <a:rPr lang="fr-FR" sz="1200" dirty="0"/>
                <a:t>par : 	</a:t>
              </a:r>
            </a:p>
            <a:p>
              <a:pPr marL="180975" indent="-180975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200" dirty="0">
                  <a:cs typeface="Arial"/>
                </a:rPr>
                <a:t>		● Nombre</a:t>
              </a:r>
              <a:r>
                <a:rPr lang="fr-FR" sz="1200" dirty="0"/>
                <a:t> investissements (</a:t>
              </a:r>
              <a:r>
                <a:rPr lang="fr-FR" sz="1200" b="1" dirty="0"/>
                <a:t>dispersion</a:t>
              </a:r>
              <a:r>
                <a:rPr lang="fr-FR" sz="1200" dirty="0"/>
                <a:t>)</a:t>
              </a:r>
            </a:p>
            <a:p>
              <a:pPr marL="180975" indent="-180975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200" dirty="0"/>
                <a:t>		</a:t>
              </a:r>
              <a:r>
                <a:rPr lang="fr-FR" sz="1200" dirty="0">
                  <a:cs typeface="Arial"/>
                </a:rPr>
                <a:t>● </a:t>
              </a:r>
              <a:r>
                <a:rPr lang="fr-FR" sz="1200" dirty="0"/>
                <a:t>Diversification </a:t>
              </a:r>
              <a:r>
                <a:rPr lang="fr-FR" sz="1200" b="1" dirty="0"/>
                <a:t>sectorielle</a:t>
              </a:r>
              <a:r>
                <a:rPr lang="fr-FR" sz="1200" dirty="0"/>
                <a:t> de nos clients-locataires</a:t>
              </a:r>
            </a:p>
            <a:p>
              <a:pPr marL="180975" indent="-180975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200" dirty="0"/>
                <a:t>		</a:t>
              </a:r>
              <a:r>
                <a:rPr lang="fr-FR" sz="1200" dirty="0">
                  <a:cs typeface="Arial"/>
                </a:rPr>
                <a:t>● </a:t>
              </a:r>
              <a:r>
                <a:rPr lang="fr-FR" sz="1200" dirty="0"/>
                <a:t>Diversification des </a:t>
              </a:r>
              <a:r>
                <a:rPr lang="fr-FR" sz="1200" b="1" dirty="0"/>
                <a:t>types d’actifs </a:t>
              </a:r>
              <a:r>
                <a:rPr lang="fr-FR" sz="1200" dirty="0"/>
                <a:t>(bureaux, commerces…)</a:t>
              </a:r>
            </a:p>
            <a:p>
              <a:pPr marL="180975" indent="-180975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200" dirty="0"/>
                <a:t>		</a:t>
              </a:r>
              <a:r>
                <a:rPr lang="fr-FR" sz="1200" dirty="0">
                  <a:cs typeface="Arial"/>
                </a:rPr>
                <a:t>● </a:t>
              </a:r>
              <a:r>
                <a:rPr lang="fr-FR" sz="1200" dirty="0"/>
                <a:t>Diversification </a:t>
              </a:r>
              <a:r>
                <a:rPr lang="fr-FR" sz="1200" b="1" dirty="0"/>
                <a:t>géographique</a:t>
              </a:r>
            </a:p>
            <a:p>
              <a:pPr marL="180975" indent="-180975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200" dirty="0"/>
                <a:t>2- 	</a:t>
              </a:r>
              <a:r>
                <a:rPr lang="fr-FR" sz="1200" b="1" dirty="0"/>
                <a:t>Conversion</a:t>
              </a:r>
              <a:r>
                <a:rPr lang="fr-FR" sz="1200" dirty="0"/>
                <a:t> à terme : </a:t>
              </a:r>
              <a:r>
                <a:rPr lang="fr-FR" sz="1200" i="1" dirty="0" err="1"/>
                <a:t>Added</a:t>
              </a:r>
              <a:r>
                <a:rPr lang="fr-FR" sz="1200" i="1" dirty="0"/>
                <a:t> value</a:t>
              </a:r>
            </a:p>
            <a:p>
              <a:pPr marL="180975" indent="-180975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200" dirty="0"/>
                <a:t>3- 	</a:t>
              </a:r>
              <a:r>
                <a:rPr lang="fr-FR" sz="1200" b="1" dirty="0"/>
                <a:t>Ventes</a:t>
              </a:r>
              <a:r>
                <a:rPr lang="fr-FR" sz="1200" dirty="0"/>
                <a:t> opportunistes : </a:t>
              </a:r>
              <a:r>
                <a:rPr lang="fr-FR" sz="1200" i="1" dirty="0"/>
                <a:t>Capital Gain </a:t>
              </a:r>
              <a:r>
                <a:rPr lang="fr-FR" sz="1200" dirty="0"/>
                <a:t>(</a:t>
              </a:r>
              <a:r>
                <a:rPr lang="fr-FR" sz="1200" dirty="0" err="1"/>
                <a:t>avt.après</a:t>
              </a:r>
              <a:r>
                <a:rPr lang="fr-FR" sz="1200" dirty="0"/>
                <a:t> conversion sites)</a:t>
              </a:r>
            </a:p>
          </p:txBody>
        </p:sp>
        <p:sp>
          <p:nvSpPr>
            <p:cNvPr id="8" name="Ellipse 7"/>
            <p:cNvSpPr/>
            <p:nvPr/>
          </p:nvSpPr>
          <p:spPr>
            <a:xfrm>
              <a:off x="3546514" y="3004658"/>
              <a:ext cx="488903" cy="487341"/>
            </a:xfrm>
            <a:prstGeom prst="ellipse">
              <a:avLst/>
            </a:prstGeom>
            <a:gradFill rotWithShape="0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Ellipse 9"/>
            <p:cNvSpPr/>
            <p:nvPr/>
          </p:nvSpPr>
          <p:spPr>
            <a:xfrm>
              <a:off x="6952962" y="1691853"/>
              <a:ext cx="676210" cy="676245"/>
            </a:xfrm>
            <a:prstGeom prst="ellipse">
              <a:avLst/>
            </a:prstGeom>
            <a:gradFill rotWithShape="0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orme libre 10"/>
            <p:cNvSpPr/>
            <p:nvPr/>
          </p:nvSpPr>
          <p:spPr>
            <a:xfrm>
              <a:off x="3186187" y="3133240"/>
              <a:ext cx="4104880" cy="1584256"/>
            </a:xfrm>
            <a:custGeom>
              <a:avLst/>
              <a:gdLst>
                <a:gd name="connsiteX0" fmla="*/ 0 w 4176492"/>
                <a:gd name="connsiteY0" fmla="*/ 0 h 1580447"/>
                <a:gd name="connsiteX1" fmla="*/ 4176492 w 4176492"/>
                <a:gd name="connsiteY1" fmla="*/ 0 h 1580447"/>
                <a:gd name="connsiteX2" fmla="*/ 4176492 w 4176492"/>
                <a:gd name="connsiteY2" fmla="*/ 1580447 h 1580447"/>
                <a:gd name="connsiteX3" fmla="*/ 0 w 4176492"/>
                <a:gd name="connsiteY3" fmla="*/ 1580447 h 1580447"/>
                <a:gd name="connsiteX4" fmla="*/ 0 w 4176492"/>
                <a:gd name="connsiteY4" fmla="*/ 0 h 158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6492" h="1580447">
                  <a:moveTo>
                    <a:pt x="0" y="0"/>
                  </a:moveTo>
                  <a:lnTo>
                    <a:pt x="4176492" y="0"/>
                  </a:lnTo>
                  <a:lnTo>
                    <a:pt x="4176492" y="1580447"/>
                  </a:lnTo>
                  <a:lnTo>
                    <a:pt x="0" y="158044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358086" tIns="0" rIns="0" bIns="0" spcCol="1270"/>
            <a:lstStyle/>
            <a:p>
              <a:pPr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600" dirty="0">
                  <a:solidFill>
                    <a:schemeClr val="accent2">
                      <a:lumMod val="75000"/>
                    </a:schemeClr>
                  </a:solidFill>
                </a:rPr>
                <a:t>Création de valeur Financière</a:t>
              </a:r>
            </a:p>
            <a:p>
              <a:pPr marL="180975" indent="-180975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200" dirty="0"/>
                <a:t>1- Création d’un </a:t>
              </a:r>
              <a:r>
                <a:rPr lang="fr-FR" sz="1200" b="1" dirty="0"/>
                <a:t>portefeuille de rendement élevé récurrent LT</a:t>
              </a:r>
              <a:r>
                <a:rPr lang="fr-FR" sz="1200" dirty="0"/>
                <a:t> diversifié (notion d’actions-obligations)</a:t>
              </a:r>
            </a:p>
            <a:p>
              <a:pPr marL="180975" indent="-180975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200" dirty="0"/>
                <a:t>2- Couple rendement/risque </a:t>
              </a:r>
              <a:r>
                <a:rPr lang="fr-FR" sz="1200" b="1" dirty="0"/>
                <a:t>10/10</a:t>
              </a:r>
            </a:p>
            <a:p>
              <a:pPr marL="180975" indent="-180975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200" dirty="0"/>
                <a:t>3- Constitution portefeuille (</a:t>
              </a:r>
              <a:r>
                <a:rPr lang="fr-FR" sz="1200" b="1" dirty="0"/>
                <a:t>baisse taux capitalisation</a:t>
              </a:r>
              <a:r>
                <a:rPr lang="fr-FR" sz="1200" dirty="0"/>
                <a:t> d’ensemble)</a:t>
              </a:r>
            </a:p>
            <a:p>
              <a:pPr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200" dirty="0"/>
                <a:t>4- </a:t>
              </a:r>
              <a:r>
                <a:rPr lang="fr-FR" sz="1200" b="1" dirty="0"/>
                <a:t>Cotation</a:t>
              </a:r>
              <a:r>
                <a:rPr lang="fr-FR" sz="1200" dirty="0"/>
                <a:t> boursière (liquidité + baisse de la dette)</a:t>
              </a:r>
            </a:p>
          </p:txBody>
        </p:sp>
        <p:sp>
          <p:nvSpPr>
            <p:cNvPr id="9" name="Forme libre 8"/>
            <p:cNvSpPr/>
            <p:nvPr/>
          </p:nvSpPr>
          <p:spPr>
            <a:xfrm>
              <a:off x="7002170" y="1764875"/>
              <a:ext cx="3673122" cy="1943015"/>
            </a:xfrm>
            <a:custGeom>
              <a:avLst/>
              <a:gdLst>
                <a:gd name="connsiteX0" fmla="*/ 0 w 4296113"/>
                <a:gd name="connsiteY0" fmla="*/ 0 h 1824038"/>
                <a:gd name="connsiteX1" fmla="*/ 4296113 w 4296113"/>
                <a:gd name="connsiteY1" fmla="*/ 0 h 1824038"/>
                <a:gd name="connsiteX2" fmla="*/ 4296113 w 4296113"/>
                <a:gd name="connsiteY2" fmla="*/ 1824038 h 1824038"/>
                <a:gd name="connsiteX3" fmla="*/ 0 w 4296113"/>
                <a:gd name="connsiteY3" fmla="*/ 1824038 h 1824038"/>
                <a:gd name="connsiteX4" fmla="*/ 0 w 4296113"/>
                <a:gd name="connsiteY4" fmla="*/ 0 h 1824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6113" h="1824038">
                  <a:moveTo>
                    <a:pt x="0" y="0"/>
                  </a:moveTo>
                  <a:lnTo>
                    <a:pt x="4296113" y="0"/>
                  </a:lnTo>
                  <a:lnTo>
                    <a:pt x="4296113" y="1824038"/>
                  </a:lnTo>
                  <a:lnTo>
                    <a:pt x="0" y="182403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258924" tIns="0" rIns="0" bIns="0" spcCol="1270"/>
            <a:lstStyle/>
            <a:p>
              <a:pPr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600" dirty="0">
                  <a:solidFill>
                    <a:schemeClr val="accent2">
                      <a:lumMod val="75000"/>
                    </a:schemeClr>
                  </a:solidFill>
                </a:rPr>
                <a:t>Création de valeur Managériale</a:t>
              </a:r>
            </a:p>
            <a:p>
              <a:pPr marL="180975" indent="-180975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200" dirty="0"/>
                <a:t>1- 	</a:t>
              </a:r>
              <a:r>
                <a:rPr lang="fr-FR" sz="1200" b="1" dirty="0"/>
                <a:t>Qualité</a:t>
              </a:r>
              <a:r>
                <a:rPr lang="fr-FR" sz="1200" dirty="0"/>
                <a:t> de la </a:t>
              </a:r>
              <a:r>
                <a:rPr lang="fr-FR" sz="1200" b="1" dirty="0"/>
                <a:t>gestion</a:t>
              </a:r>
              <a:r>
                <a:rPr lang="fr-FR" sz="1200" dirty="0"/>
                <a:t> en terme de </a:t>
              </a:r>
              <a:r>
                <a:rPr lang="fr-FR" sz="1200" b="1" dirty="0"/>
                <a:t>sélection d’actifs </a:t>
              </a:r>
              <a:r>
                <a:rPr lang="fr-FR" sz="1200" dirty="0"/>
                <a:t>et de </a:t>
              </a:r>
              <a:r>
                <a:rPr lang="fr-FR" sz="1200" b="1" dirty="0"/>
                <a:t>gestion active </a:t>
              </a:r>
              <a:r>
                <a:rPr lang="fr-FR" sz="1200" dirty="0"/>
                <a:t>du portefeuille</a:t>
              </a:r>
            </a:p>
            <a:p>
              <a:pPr marL="180975" indent="-180975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200" dirty="0"/>
                <a:t>2- 	</a:t>
              </a:r>
              <a:r>
                <a:rPr lang="fr-FR" sz="1200" b="1" dirty="0"/>
                <a:t>Structuration d’équipes</a:t>
              </a:r>
              <a:r>
                <a:rPr lang="fr-FR" sz="1200" dirty="0"/>
                <a:t> régionales : Base de connaissances locales</a:t>
              </a:r>
            </a:p>
            <a:p>
              <a:pPr marL="180975" indent="-180975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200" dirty="0"/>
                <a:t>3- 	</a:t>
              </a:r>
              <a:r>
                <a:rPr lang="fr-FR" sz="1200" b="1" dirty="0"/>
                <a:t>Management actionnaire </a:t>
              </a:r>
              <a:r>
                <a:rPr lang="fr-FR" sz="1200" dirty="0"/>
                <a:t>: Intérêts corrélés (vs </a:t>
              </a:r>
              <a:r>
                <a:rPr lang="fr-FR" sz="1200" i="1" dirty="0" err="1"/>
                <a:t>asset</a:t>
              </a:r>
              <a:r>
                <a:rPr lang="fr-FR" sz="1200" i="1" dirty="0"/>
                <a:t> managers</a:t>
              </a:r>
              <a:r>
                <a:rPr lang="fr-FR" sz="1200" dirty="0"/>
                <a:t>)</a:t>
              </a:r>
            </a:p>
            <a:p>
              <a:pPr marL="180975" indent="-180975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200" dirty="0"/>
                <a:t>4- 	</a:t>
              </a:r>
              <a:r>
                <a:rPr lang="fr-FR" sz="1200" b="1" dirty="0"/>
                <a:t>Création d’alpha </a:t>
              </a:r>
              <a:r>
                <a:rPr lang="fr-FR" sz="1200" dirty="0"/>
                <a:t>: Par rapport au sous-jacent immobilier</a:t>
              </a:r>
            </a:p>
          </p:txBody>
        </p:sp>
      </p:grp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882650" y="396875"/>
            <a:ext cx="878522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fr-FR" sz="27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S</a:t>
            </a:r>
            <a:r>
              <a:rPr lang="fr-FR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ources de création de valeur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5"/>
          <p:cNvSpPr txBox="1">
            <a:spLocks noChangeArrowheads="1"/>
          </p:cNvSpPr>
          <p:nvPr/>
        </p:nvSpPr>
        <p:spPr bwMode="auto">
          <a:xfrm>
            <a:off x="3043238" y="2905125"/>
            <a:ext cx="4546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algn="ctr" defTabSz="1042988">
              <a:spcBef>
                <a:spcPct val="50000"/>
              </a:spcBef>
            </a:pPr>
            <a:r>
              <a:rPr lang="fr-FR" sz="27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N</a:t>
            </a:r>
            <a:r>
              <a:rPr lang="fr-FR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OUS VOUS REMERCIONS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2"/>
          <p:cNvSpPr txBox="1">
            <a:spLocks noChangeArrowheads="1"/>
          </p:cNvSpPr>
          <p:nvPr/>
        </p:nvSpPr>
        <p:spPr bwMode="auto">
          <a:xfrm>
            <a:off x="547688" y="323850"/>
            <a:ext cx="6567487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fr-FR" sz="27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S</a:t>
            </a:r>
            <a:r>
              <a:rPr lang="fr-FR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OMMAIRE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474788" y="900113"/>
            <a:ext cx="8696325" cy="589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912813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15875" lvl="1" indent="-15875" eaLnBrk="1" hangingPunct="1">
              <a:spcBef>
                <a:spcPct val="50000"/>
              </a:spcBef>
              <a:defRPr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Expertise - L’équipe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dirigeante</a:t>
            </a:r>
          </a:p>
          <a:p>
            <a:pPr marL="15875" lvl="1" indent="-15875" eaLnBrk="1" hangingPunct="1">
              <a:spcBef>
                <a:spcPct val="50000"/>
              </a:spcBef>
              <a:defRPr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Marchés financiers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&amp;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Positionnement de Capstone</a:t>
            </a:r>
          </a:p>
          <a:p>
            <a:pPr lvl="1" eaLnBrk="1" hangingPunct="1">
              <a:spcBef>
                <a:spcPct val="50000"/>
              </a:spcBef>
              <a:defRPr/>
            </a:pPr>
            <a:endParaRPr lang="fr-FR" sz="1600" dirty="0" smtClean="0">
              <a:latin typeface="Arial" pitchFamily="34" charset="0"/>
              <a:ea typeface="FZYaoTi"/>
              <a:cs typeface="FZYaoTi"/>
            </a:endParaRPr>
          </a:p>
          <a:p>
            <a:pPr marL="15875" lvl="1" indent="-15875" eaLnBrk="1" hangingPunct="1">
              <a:spcBef>
                <a:spcPct val="50000"/>
              </a:spcBef>
              <a:defRPr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Plan Stratégique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marL="15875" lvl="1" indent="-15875" eaLnBrk="1" hangingPunct="1">
              <a:spcBef>
                <a:spcPct val="50000"/>
              </a:spcBef>
              <a:defRPr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Management</a:t>
            </a:r>
          </a:p>
          <a:p>
            <a:pPr marL="542925" lvl="1" indent="0" eaLnBrk="1" hangingPunct="1">
              <a:spcBef>
                <a:spcPct val="50000"/>
              </a:spcBef>
              <a:defRPr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1. Modèle économique	</a:t>
            </a:r>
          </a:p>
          <a:p>
            <a:pPr marL="542925" lvl="1" indent="0" eaLnBrk="1" hangingPunct="1">
              <a:spcBef>
                <a:spcPct val="50000"/>
              </a:spcBef>
              <a:defRPr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2.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Gouvernance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d’entreprise</a:t>
            </a:r>
          </a:p>
          <a:p>
            <a:pPr marL="0" lvl="1" indent="0" eaLnBrk="1" hangingPunct="1">
              <a:spcBef>
                <a:spcPct val="50000"/>
              </a:spcBef>
              <a:defRPr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Couple rendement/risque</a:t>
            </a:r>
          </a:p>
          <a:p>
            <a:pPr marL="0" lvl="1" indent="0" eaLnBrk="1" hangingPunct="1">
              <a:spcBef>
                <a:spcPct val="50000"/>
              </a:spcBef>
              <a:defRPr/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Business Plan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1. Méthode &amp; hypothèses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2. Comptes consolidés, plan de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financement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3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.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Investissement &amp; perspective</a:t>
            </a:r>
          </a:p>
          <a:p>
            <a:pPr lvl="1" eaLnBrk="1" hangingPunct="1">
              <a:spcBef>
                <a:spcPct val="50000"/>
              </a:spcBef>
              <a:defRPr/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Premières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opérations d’investissements sécurisées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Annexes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2"/>
          <p:cNvSpPr txBox="1">
            <a:spLocks noChangeArrowheads="1"/>
          </p:cNvSpPr>
          <p:nvPr/>
        </p:nvSpPr>
        <p:spPr bwMode="auto">
          <a:xfrm>
            <a:off x="882650" y="396875"/>
            <a:ext cx="91440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fr-FR" sz="27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E</a:t>
            </a:r>
            <a:r>
              <a:rPr lang="fr-FR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xpertise – L’équipe dirigeante</a:t>
            </a:r>
          </a:p>
        </p:txBody>
      </p:sp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966788" y="1127125"/>
            <a:ext cx="4595812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marL="390525" indent="-390525" defTabSz="1042988">
              <a:spcBef>
                <a:spcPct val="50000"/>
              </a:spcBef>
              <a:buFont typeface="Wingdings" pitchFamily="2" charset="2"/>
              <a:buNone/>
            </a:pPr>
            <a:r>
              <a:rPr lang="fr-FR" sz="1600">
                <a:latin typeface="Arial" charset="0"/>
                <a:ea typeface="FZYaoTi"/>
                <a:cs typeface="FZYaoTi"/>
              </a:rPr>
              <a:t>Stéphane LIPP, 37 ans</a:t>
            </a:r>
          </a:p>
          <a:p>
            <a:pPr marL="390525" indent="-390525" defTabSz="1042988">
              <a:spcBef>
                <a:spcPct val="50000"/>
              </a:spcBef>
              <a:buFont typeface="Wingdings" pitchFamily="2" charset="2"/>
              <a:buNone/>
            </a:pPr>
            <a:r>
              <a:rPr lang="fr-FR" sz="1600">
                <a:latin typeface="Arial" charset="0"/>
                <a:ea typeface="FZYaoTi"/>
                <a:cs typeface="FZYaoTi"/>
              </a:rPr>
              <a:t>Président Directeur Général – porteur du projet</a:t>
            </a:r>
          </a:p>
          <a:p>
            <a:pPr marL="390525" indent="-390525" defTabSz="1042988">
              <a:spcBef>
                <a:spcPct val="50000"/>
              </a:spcBef>
              <a:buFont typeface="Wingdings" pitchFamily="2" charset="2"/>
              <a:buNone/>
            </a:pPr>
            <a:endParaRPr lang="fr-FR" sz="1600">
              <a:latin typeface="Arial" charset="0"/>
              <a:ea typeface="FZYaoTi"/>
              <a:cs typeface="FZYaoTi"/>
            </a:endParaRPr>
          </a:p>
          <a:p>
            <a:pPr marL="390525" indent="-390525" defTabSz="1042988">
              <a:spcBef>
                <a:spcPct val="50000"/>
              </a:spcBef>
              <a:buFont typeface="Wingdings" pitchFamily="2" charset="2"/>
              <a:buNone/>
            </a:pPr>
            <a:r>
              <a:rPr lang="fr-FR" sz="1600">
                <a:latin typeface="Arial" charset="0"/>
                <a:ea typeface="FZYaoTi"/>
                <a:cs typeface="FZYaoTi"/>
              </a:rPr>
              <a:t>CV</a:t>
            </a:r>
          </a:p>
          <a:p>
            <a:pPr marL="390525" indent="-390525" defTabSz="1042988"/>
            <a:endParaRPr lang="fr-FR" sz="1200"/>
          </a:p>
          <a:p>
            <a:pPr marL="390525" indent="-390525" defTabSz="1042988"/>
            <a:r>
              <a:rPr lang="fr-FR" sz="1200"/>
              <a:t>PRESIDENT</a:t>
            </a:r>
            <a:endParaRPr lang="fr-FR" sz="1200" b="1"/>
          </a:p>
          <a:p>
            <a:pPr marL="390525" indent="-390525" defTabSz="1042988"/>
            <a:r>
              <a:rPr lang="fr-FR" sz="1200" b="1"/>
              <a:t>Capstone Properties</a:t>
            </a:r>
            <a:r>
              <a:rPr lang="fr-FR" sz="1200"/>
              <a:t> – France</a:t>
            </a:r>
          </a:p>
          <a:p>
            <a:pPr marL="390525" indent="-390525" defTabSz="1042988"/>
            <a:r>
              <a:rPr lang="fr-FR" sz="1200"/>
              <a:t>Depuis 2009</a:t>
            </a:r>
          </a:p>
          <a:p>
            <a:pPr marL="390525" indent="-390525" defTabSz="1042988"/>
            <a:r>
              <a:rPr lang="fr-FR" sz="1200"/>
              <a:t>Promoteur/investisseur immobilier d’entreprise</a:t>
            </a:r>
          </a:p>
          <a:p>
            <a:pPr marL="390525" indent="-390525" defTabSz="1042988"/>
            <a:endParaRPr lang="fr-FR" sz="1200"/>
          </a:p>
          <a:p>
            <a:pPr marL="390525" indent="-390525" defTabSz="1042988"/>
            <a:r>
              <a:rPr lang="fr-FR" sz="1200"/>
              <a:t>DIRECTEUR DE L’INVESTISSEMENT</a:t>
            </a:r>
            <a:endParaRPr lang="fr-FR" sz="1200" b="1"/>
          </a:p>
          <a:p>
            <a:pPr marL="390525" indent="-390525" defTabSz="1042988"/>
            <a:r>
              <a:rPr lang="fr-FR" sz="1200" b="1"/>
              <a:t>DTZ Jean Thouard</a:t>
            </a:r>
            <a:r>
              <a:rPr lang="fr-FR" sz="1200"/>
              <a:t> – France</a:t>
            </a:r>
          </a:p>
          <a:p>
            <a:pPr marL="390525" indent="-390525" defTabSz="1042988"/>
            <a:r>
              <a:rPr lang="fr-FR" sz="1200"/>
              <a:t>2008</a:t>
            </a:r>
          </a:p>
          <a:p>
            <a:pPr marL="390525" indent="-390525" defTabSz="1042988"/>
            <a:endParaRPr lang="fr-FR" sz="1200"/>
          </a:p>
          <a:p>
            <a:pPr marL="390525" indent="-390525" defTabSz="1042988"/>
            <a:r>
              <a:rPr lang="fr-FR" sz="1200"/>
              <a:t>DIRECTEUR PAYS</a:t>
            </a:r>
            <a:endParaRPr lang="fr-FR" sz="1200" b="1"/>
          </a:p>
          <a:p>
            <a:pPr marL="390525" indent="-390525" defTabSz="1042988"/>
            <a:r>
              <a:rPr lang="fr-FR" sz="1200" b="1"/>
              <a:t>Wal*Mart</a:t>
            </a:r>
            <a:r>
              <a:rPr lang="fr-FR" sz="1200"/>
              <a:t> – Angleterre </a:t>
            </a:r>
          </a:p>
          <a:p>
            <a:pPr marL="390525" indent="-390525" defTabSz="1042988"/>
            <a:r>
              <a:rPr lang="fr-FR" sz="1200"/>
              <a:t>2006 - 2008</a:t>
            </a:r>
          </a:p>
          <a:p>
            <a:pPr marL="390525" indent="-390525" defTabSz="1042988"/>
            <a:r>
              <a:rPr lang="fr-FR" sz="1200"/>
              <a:t>Dir. Benelux – 2007/2008 ; Dir. Europe de l’Est – 2006</a:t>
            </a:r>
          </a:p>
          <a:p>
            <a:pPr marL="390525" indent="-390525" defTabSz="1042988"/>
            <a:r>
              <a:rPr lang="fr-FR" sz="1200"/>
              <a:t>Promotion de bâtiments industriels</a:t>
            </a:r>
          </a:p>
          <a:p>
            <a:pPr marL="390525" indent="-390525" defTabSz="1042988"/>
            <a:endParaRPr lang="fr-FR" sz="1200"/>
          </a:p>
          <a:p>
            <a:pPr marL="390525" indent="-390525" defTabSz="1042988"/>
            <a:r>
              <a:rPr lang="fr-FR" sz="1200"/>
              <a:t>DIRECTEUR IMMOBILIER</a:t>
            </a:r>
          </a:p>
          <a:p>
            <a:pPr marL="390525" indent="-390525" defTabSz="1042988"/>
            <a:r>
              <a:rPr lang="fr-FR" sz="1200" b="1"/>
              <a:t>Financière Norbert Dentressangle </a:t>
            </a:r>
            <a:r>
              <a:rPr lang="fr-FR" sz="1200"/>
              <a:t>– France</a:t>
            </a:r>
          </a:p>
          <a:p>
            <a:pPr marL="390525" indent="-390525" defTabSz="1042988"/>
            <a:r>
              <a:rPr lang="fr-FR" sz="1200"/>
              <a:t>2004-2006</a:t>
            </a:r>
          </a:p>
          <a:p>
            <a:pPr marL="390525" indent="-390525" defTabSz="1042988"/>
            <a:r>
              <a:rPr lang="fr-FR" sz="1200"/>
              <a:t>Développement société foncière privée</a:t>
            </a:r>
          </a:p>
          <a:p>
            <a:pPr marL="390525" indent="-390525" defTabSz="1042988"/>
            <a:r>
              <a:rPr lang="fr-FR" sz="1200"/>
              <a:t>1er axe : portefeuille 350M€ d’actifs</a:t>
            </a:r>
          </a:p>
          <a:p>
            <a:pPr marL="390525" indent="-390525" defTabSz="1042988"/>
            <a:r>
              <a:rPr lang="fr-FR" sz="1200"/>
              <a:t>2ème axe : promotion (100 000m²/an environ)</a:t>
            </a:r>
          </a:p>
          <a:p>
            <a:pPr marL="390525" indent="-390525" defTabSz="1042988"/>
            <a:endParaRPr lang="fr-FR" sz="1200"/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6283325" y="2628900"/>
            <a:ext cx="4164013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marL="390525" indent="-390525" defTabSz="1042988"/>
            <a:r>
              <a:rPr lang="fr-FR" sz="1200"/>
              <a:t>CONSULTANT CONSEIL</a:t>
            </a:r>
            <a:endParaRPr lang="fr-FR" sz="1200" b="1"/>
          </a:p>
          <a:p>
            <a:pPr marL="390525" indent="-390525" defTabSz="1042988"/>
            <a:r>
              <a:rPr lang="fr-FR" sz="1200" b="1"/>
              <a:t>CB Richard Ellis</a:t>
            </a:r>
            <a:r>
              <a:rPr lang="fr-FR" sz="1200"/>
              <a:t> – France</a:t>
            </a:r>
          </a:p>
          <a:p>
            <a:pPr marL="390525" indent="-390525" defTabSz="1042988"/>
            <a:r>
              <a:rPr lang="fr-FR" sz="1200"/>
              <a:t>1999-2004</a:t>
            </a:r>
          </a:p>
          <a:p>
            <a:pPr marL="390525" indent="-390525" defTabSz="1042988"/>
            <a:endParaRPr lang="fr-FR" sz="1200"/>
          </a:p>
          <a:p>
            <a:pPr marL="390525" indent="-390525" defTabSz="1042988"/>
            <a:r>
              <a:rPr lang="fr-FR" sz="1200"/>
              <a:t>GERANT - FONDATEUR</a:t>
            </a:r>
          </a:p>
          <a:p>
            <a:pPr marL="390525" indent="-390525" defTabSz="1042988"/>
            <a:r>
              <a:rPr lang="fr-FR" sz="1200"/>
              <a:t>Sole trader – Angleterre</a:t>
            </a:r>
          </a:p>
          <a:p>
            <a:pPr marL="390525" indent="-390525" defTabSz="1042988"/>
            <a:r>
              <a:rPr lang="fr-FR" sz="1200"/>
              <a:t>1998-1999</a:t>
            </a:r>
          </a:p>
          <a:p>
            <a:pPr marL="390525" indent="-390525" defTabSz="1042988"/>
            <a:r>
              <a:rPr lang="fr-FR" sz="1200"/>
              <a:t>Maitrise d’ouvrage/rénovation appartement</a:t>
            </a:r>
          </a:p>
          <a:p>
            <a:pPr marL="390525" indent="-390525" defTabSz="1042988"/>
            <a:endParaRPr lang="en-US" sz="1200"/>
          </a:p>
          <a:p>
            <a:pPr marL="390525" indent="-390525" defTabSz="1042988"/>
            <a:endParaRPr lang="en-US" sz="1200"/>
          </a:p>
          <a:p>
            <a:pPr marL="390525" indent="-390525" defTabSz="1042988"/>
            <a:r>
              <a:rPr lang="en-US" sz="1200"/>
              <a:t>FORMATIONS</a:t>
            </a:r>
            <a:endParaRPr lang="en-GB" sz="1200" b="1"/>
          </a:p>
          <a:p>
            <a:pPr marL="390525" indent="-390525" defTabSz="1042988"/>
            <a:r>
              <a:rPr lang="en-GB" sz="1200" b="1"/>
              <a:t>College of Business Administration</a:t>
            </a:r>
            <a:r>
              <a:rPr lang="en-GB" sz="1200"/>
              <a:t> – 1995-1998</a:t>
            </a:r>
            <a:endParaRPr lang="fr-FR" sz="1200"/>
          </a:p>
          <a:p>
            <a:pPr marL="390525" indent="-390525" defTabSz="1042988"/>
            <a:r>
              <a:rPr lang="fr-FR" sz="1200"/>
              <a:t>- European Business School, 1998, Londres - Angleterre</a:t>
            </a:r>
            <a:endParaRPr lang="en-GB" sz="1200"/>
          </a:p>
          <a:p>
            <a:pPr marL="390525" indent="-390525" defTabSz="1042988"/>
            <a:r>
              <a:rPr lang="en-GB" sz="1200"/>
              <a:t>- Fordham University, 1995-1997, New York – USA</a:t>
            </a:r>
            <a:endParaRPr lang="fr-FR" sz="1200" b="1"/>
          </a:p>
          <a:p>
            <a:pPr marL="390525" indent="-390525" defTabSz="1042988"/>
            <a:endParaRPr lang="fr-FR" sz="1200" b="1"/>
          </a:p>
          <a:p>
            <a:pPr marL="390525" indent="-390525" defTabSz="1042988"/>
            <a:r>
              <a:rPr lang="fr-FR" sz="1200" b="1"/>
              <a:t>Ecole Supérieure de Commerce</a:t>
            </a:r>
            <a:r>
              <a:rPr lang="fr-FR" sz="1200"/>
              <a:t>, 1993-1994</a:t>
            </a:r>
          </a:p>
          <a:p>
            <a:pPr marL="390525" indent="-390525" defTabSz="1042988"/>
            <a:r>
              <a:rPr lang="fr-FR" sz="1200"/>
              <a:t>ESCRA-ISCAM</a:t>
            </a:r>
            <a:endParaRPr lang="fr-FR" sz="1200" b="1"/>
          </a:p>
          <a:p>
            <a:pPr marL="390525" indent="-390525" defTabSz="1042988"/>
            <a:endParaRPr lang="fr-FR" sz="1200" b="1"/>
          </a:p>
          <a:p>
            <a:pPr marL="390525" indent="-390525" defTabSz="1042988"/>
            <a:r>
              <a:rPr lang="fr-FR" sz="1200" b="1"/>
              <a:t>CNAM</a:t>
            </a:r>
            <a:r>
              <a:rPr lang="fr-FR" sz="1200"/>
              <a:t> (Conservatoire National des Arts et Métiers)</a:t>
            </a:r>
          </a:p>
          <a:p>
            <a:pPr marL="390525" indent="-390525" defTabSz="1042988"/>
            <a:r>
              <a:rPr lang="fr-FR" sz="1200"/>
              <a:t>- Diplôme de droit des affaires européen, 1995</a:t>
            </a:r>
          </a:p>
          <a:p>
            <a:pPr marL="390525" indent="-390525" defTabSz="1042988"/>
            <a:r>
              <a:rPr lang="fr-FR" sz="1200"/>
              <a:t>- Diplôme de droit des affaires français, 1993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 rot="-5400000">
            <a:off x="-495300" y="5878513"/>
            <a:ext cx="13144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fr-FR" sz="20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E</a:t>
            </a:r>
            <a:r>
              <a:rPr lang="fr-FR" sz="14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xpertises</a:t>
            </a:r>
            <a:endParaRPr lang="fr-FR" sz="1400" i="1">
              <a:solidFill>
                <a:srgbClr val="000066"/>
              </a:solidFill>
              <a:latin typeface="Times"/>
              <a:ea typeface="FZYaoTi"/>
              <a:cs typeface="FZYaoT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4"/>
          <p:cNvSpPr txBox="1">
            <a:spLocks noChangeArrowheads="1"/>
          </p:cNvSpPr>
          <p:nvPr/>
        </p:nvSpPr>
        <p:spPr bwMode="auto">
          <a:xfrm>
            <a:off x="966788" y="396875"/>
            <a:ext cx="898842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marL="390525" indent="-390525" defTabSz="1042988">
              <a:spcBef>
                <a:spcPct val="50000"/>
              </a:spcBef>
              <a:buFont typeface="Wingdings" pitchFamily="2" charset="2"/>
              <a:buNone/>
            </a:pPr>
            <a:r>
              <a:rPr lang="fr-FR" sz="1600">
                <a:latin typeface="Arial" charset="0"/>
                <a:ea typeface="FZYaoTi"/>
                <a:cs typeface="FZYaoTi"/>
              </a:rPr>
              <a:t>Stéphane LIPP – référence entrepreneuriale</a:t>
            </a:r>
          </a:p>
          <a:p>
            <a:pPr marL="390525" indent="-390525" defTabSz="1042988">
              <a:spcBef>
                <a:spcPct val="50000"/>
              </a:spcBef>
              <a:buFont typeface="Wingdings" pitchFamily="2" charset="2"/>
              <a:buNone/>
            </a:pPr>
            <a:endParaRPr lang="fr-FR" sz="1600">
              <a:latin typeface="Arial" charset="0"/>
              <a:ea typeface="FZYaoTi"/>
              <a:cs typeface="FZYaoTi"/>
            </a:endParaRPr>
          </a:p>
          <a:p>
            <a:pPr marL="390525" indent="-390525" defTabSz="1042988">
              <a:spcBef>
                <a:spcPct val="50000"/>
              </a:spcBef>
              <a:buFont typeface="Wingdings" pitchFamily="2" charset="2"/>
              <a:buNone/>
            </a:pPr>
            <a:r>
              <a:rPr lang="fr-FR" sz="1600">
                <a:latin typeface="Arial" charset="0"/>
                <a:ea typeface="FZYaoTi"/>
                <a:cs typeface="FZYaoTi"/>
              </a:rPr>
              <a:t>Développement en cours – Corbas EcoParc</a:t>
            </a:r>
          </a:p>
        </p:txBody>
      </p:sp>
      <p:pic>
        <p:nvPicPr>
          <p:cNvPr id="22530" name="Picture 8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D5B1"/>
              </a:clrFrom>
              <a:clrTo>
                <a:srgbClr val="FED5B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54988" y="971550"/>
            <a:ext cx="2189162" cy="21685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2531" name="Text Box 82"/>
          <p:cNvSpPr txBox="1">
            <a:spLocks noChangeArrowheads="1"/>
          </p:cNvSpPr>
          <p:nvPr/>
        </p:nvSpPr>
        <p:spPr bwMode="auto">
          <a:xfrm>
            <a:off x="5922963" y="2052638"/>
            <a:ext cx="208756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42988">
              <a:spcBef>
                <a:spcPct val="50000"/>
              </a:spcBef>
            </a:pPr>
            <a:endParaRPr lang="fr-FR"/>
          </a:p>
        </p:txBody>
      </p:sp>
      <p:sp>
        <p:nvSpPr>
          <p:cNvPr id="22532" name="Text Box 83"/>
          <p:cNvSpPr txBox="1">
            <a:spLocks noChangeArrowheads="1"/>
          </p:cNvSpPr>
          <p:nvPr/>
        </p:nvSpPr>
        <p:spPr bwMode="auto">
          <a:xfrm>
            <a:off x="1025525" y="1804988"/>
            <a:ext cx="6408738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defTabSz="542925">
              <a:spcBef>
                <a:spcPct val="50000"/>
              </a:spcBef>
              <a:buFontTx/>
              <a:buChar char="-"/>
            </a:pPr>
            <a:r>
              <a:rPr lang="fr-FR" sz="1600">
                <a:latin typeface="Arial" charset="0"/>
                <a:ea typeface="FZYaoTi"/>
                <a:cs typeface="FZYaoTi"/>
              </a:rPr>
              <a:t> Acquisition en 2008 d’un site industriel à convertir</a:t>
            </a:r>
          </a:p>
          <a:p>
            <a:pPr defTabSz="542925">
              <a:spcBef>
                <a:spcPct val="50000"/>
              </a:spcBef>
            </a:pPr>
            <a:r>
              <a:rPr lang="fr-FR" sz="1600">
                <a:latin typeface="Arial" charset="0"/>
                <a:ea typeface="FZYaoTi"/>
                <a:cs typeface="FZYaoTi"/>
              </a:rPr>
              <a:t>	4.5 hect. à Corbas (Lyon)</a:t>
            </a:r>
          </a:p>
          <a:p>
            <a:pPr defTabSz="542925">
              <a:spcBef>
                <a:spcPct val="50000"/>
              </a:spcBef>
            </a:pPr>
            <a:r>
              <a:rPr lang="fr-FR" sz="1600">
                <a:latin typeface="Arial" charset="0"/>
                <a:ea typeface="FZYaoTi"/>
                <a:cs typeface="FZYaoTi"/>
              </a:rPr>
              <a:t>	Investissement initial 4.3M€ </a:t>
            </a:r>
          </a:p>
          <a:p>
            <a:pPr defTabSz="542925">
              <a:spcBef>
                <a:spcPct val="50000"/>
              </a:spcBef>
            </a:pPr>
            <a:r>
              <a:rPr lang="fr-FR" sz="1600">
                <a:latin typeface="Arial" charset="0"/>
                <a:ea typeface="FZYaoTi"/>
                <a:cs typeface="FZYaoTi"/>
              </a:rPr>
              <a:t>	Financement Crédit Agricole 3.9M€, soit 92% </a:t>
            </a:r>
          </a:p>
          <a:p>
            <a:pPr defTabSz="542925">
              <a:spcBef>
                <a:spcPct val="50000"/>
              </a:spcBef>
            </a:pPr>
            <a:r>
              <a:rPr lang="fr-FR" sz="1600">
                <a:latin typeface="Arial" charset="0"/>
                <a:ea typeface="FZYaoTi"/>
                <a:cs typeface="FZYaoTi"/>
              </a:rPr>
              <a:t>	(contrat hypothécaire @ 1.53%, report capital et intérêts)</a:t>
            </a:r>
          </a:p>
          <a:p>
            <a:pPr defTabSz="542925">
              <a:spcBef>
                <a:spcPct val="50000"/>
              </a:spcBef>
            </a:pPr>
            <a:r>
              <a:rPr lang="fr-FR" sz="1600">
                <a:latin typeface="Arial" charset="0"/>
                <a:ea typeface="FZYaoTi"/>
                <a:cs typeface="FZYaoTi"/>
              </a:rPr>
              <a:t>	Investissement personnel 370 k€</a:t>
            </a:r>
          </a:p>
          <a:p>
            <a:pPr defTabSz="542925">
              <a:spcBef>
                <a:spcPct val="50000"/>
              </a:spcBef>
            </a:pPr>
            <a:r>
              <a:rPr lang="fr-FR" sz="1600">
                <a:latin typeface="Arial" charset="0"/>
                <a:ea typeface="FZYaoTi"/>
                <a:cs typeface="FZYaoTi"/>
              </a:rPr>
              <a:t>	Propriétaire à 100% via Capstone Properties SAS (holding)</a:t>
            </a:r>
          </a:p>
          <a:p>
            <a:pPr defTabSz="542925"/>
            <a:endParaRPr lang="fr-FR" sz="1600">
              <a:latin typeface="Arial" charset="0"/>
              <a:ea typeface="FZYaoTi"/>
              <a:cs typeface="FZYaoTi"/>
            </a:endParaRPr>
          </a:p>
          <a:p>
            <a:pPr defTabSz="542925"/>
            <a:endParaRPr lang="fr-FR" sz="1600">
              <a:latin typeface="Arial" charset="0"/>
              <a:ea typeface="FZYaoTi"/>
              <a:cs typeface="FZYaoTi"/>
            </a:endParaRPr>
          </a:p>
          <a:p>
            <a:pPr defTabSz="542925">
              <a:buFontTx/>
              <a:buChar char="-"/>
            </a:pPr>
            <a:r>
              <a:rPr lang="fr-FR" sz="1600">
                <a:latin typeface="Arial" charset="0"/>
                <a:ea typeface="FZYaoTi"/>
                <a:cs typeface="FZYaoTi"/>
              </a:rPr>
              <a:t> Investissement total 12.5M€</a:t>
            </a:r>
          </a:p>
          <a:p>
            <a:pPr defTabSz="542925"/>
            <a:endParaRPr lang="fr-FR" sz="1600">
              <a:latin typeface="Arial" charset="0"/>
              <a:ea typeface="FZYaoTi"/>
              <a:cs typeface="FZYaoTi"/>
            </a:endParaRPr>
          </a:p>
          <a:p>
            <a:pPr defTabSz="542925"/>
            <a:endParaRPr lang="fr-FR" sz="1600">
              <a:latin typeface="Arial" charset="0"/>
              <a:ea typeface="FZYaoTi"/>
              <a:cs typeface="FZYaoTi"/>
            </a:endParaRPr>
          </a:p>
          <a:p>
            <a:pPr defTabSz="542925">
              <a:buFontTx/>
              <a:buChar char="-"/>
            </a:pPr>
            <a:r>
              <a:rPr lang="fr-FR" sz="1600">
                <a:latin typeface="Arial" charset="0"/>
                <a:ea typeface="FZYaoTi"/>
                <a:cs typeface="FZYaoTi"/>
              </a:rPr>
              <a:t> Réalisation d’une plateforme de messagerie de 12 000m² environ</a:t>
            </a:r>
          </a:p>
          <a:p>
            <a:pPr defTabSz="542925"/>
            <a:endParaRPr lang="fr-FR" sz="1600">
              <a:latin typeface="Arial" charset="0"/>
              <a:ea typeface="FZYaoTi"/>
              <a:cs typeface="FZYaoTi"/>
            </a:endParaRPr>
          </a:p>
          <a:p>
            <a:pPr defTabSz="542925"/>
            <a:endParaRPr lang="fr-FR" sz="1600">
              <a:latin typeface="Arial" charset="0"/>
              <a:ea typeface="FZYaoTi"/>
              <a:cs typeface="FZYaoTi"/>
            </a:endParaRPr>
          </a:p>
          <a:p>
            <a:pPr defTabSz="542925">
              <a:buFontTx/>
              <a:buChar char="-"/>
            </a:pPr>
            <a:r>
              <a:rPr lang="fr-FR" sz="1600">
                <a:latin typeface="Arial" charset="0"/>
                <a:ea typeface="FZYaoTi"/>
                <a:cs typeface="FZYaoTi"/>
              </a:rPr>
              <a:t> 260 emplois stables anticipés (négociation en cours)</a:t>
            </a:r>
          </a:p>
        </p:txBody>
      </p:sp>
      <p:pic>
        <p:nvPicPr>
          <p:cNvPr id="22533" name="Picture 84" descr="Nouvelle image (4)"/>
          <p:cNvPicPr>
            <a:picLocks noChangeAspect="1" noChangeArrowheads="1"/>
          </p:cNvPicPr>
          <p:nvPr/>
        </p:nvPicPr>
        <p:blipFill>
          <a:blip r:embed="rId3" cstate="print"/>
          <a:srcRect l="16852"/>
          <a:stretch>
            <a:fillRect/>
          </a:stretch>
        </p:blipFill>
        <p:spPr bwMode="auto">
          <a:xfrm>
            <a:off x="7794625" y="4213225"/>
            <a:ext cx="2562225" cy="2179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2534" name="Text Box 4"/>
          <p:cNvSpPr txBox="1">
            <a:spLocks noChangeArrowheads="1"/>
          </p:cNvSpPr>
          <p:nvPr/>
        </p:nvSpPr>
        <p:spPr bwMode="auto">
          <a:xfrm rot="-5400000">
            <a:off x="-495300" y="5878513"/>
            <a:ext cx="13144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fr-FR" sz="20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E</a:t>
            </a:r>
            <a:r>
              <a:rPr lang="fr-FR" sz="1400">
                <a:solidFill>
                  <a:srgbClr val="000066"/>
                </a:solidFill>
                <a:latin typeface="Times"/>
                <a:ea typeface="FZYaoTi"/>
                <a:cs typeface="FZYaoTi"/>
              </a:rPr>
              <a:t>xpertises</a:t>
            </a:r>
            <a:endParaRPr lang="fr-FR" sz="1400" i="1">
              <a:solidFill>
                <a:srgbClr val="000066"/>
              </a:solidFill>
              <a:latin typeface="Times"/>
              <a:ea typeface="FZYaoTi"/>
              <a:cs typeface="FZYaoT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6019</TotalTime>
  <Words>2162</Words>
  <Application>Microsoft Office PowerPoint</Application>
  <PresentationFormat>Personnalisé</PresentationFormat>
  <Paragraphs>739</Paragraphs>
  <Slides>60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60</vt:i4>
      </vt:variant>
    </vt:vector>
  </HeadingPairs>
  <TitlesOfParts>
    <vt:vector size="62" baseType="lpstr">
      <vt:lpstr>Modèle par défaut</vt:lpstr>
      <vt:lpstr>Document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Financière Archambaud</dc:creator>
  <cp:lastModifiedBy>evelyne</cp:lastModifiedBy>
  <cp:revision>748</cp:revision>
  <dcterms:created xsi:type="dcterms:W3CDTF">2010-06-17T17:34:12Z</dcterms:created>
  <dcterms:modified xsi:type="dcterms:W3CDTF">2010-10-18T15:25:26Z</dcterms:modified>
</cp:coreProperties>
</file>