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</p:sldMasterIdLst>
  <p:notesMasterIdLst>
    <p:notesMasterId r:id="rId46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93" r:id="rId32"/>
    <p:sldId id="288" r:id="rId33"/>
    <p:sldId id="289" r:id="rId34"/>
    <p:sldId id="290" r:id="rId35"/>
    <p:sldId id="291" r:id="rId36"/>
    <p:sldId id="292" r:id="rId37"/>
    <p:sldId id="303" r:id="rId38"/>
    <p:sldId id="295" r:id="rId39"/>
    <p:sldId id="298" r:id="rId40"/>
    <p:sldId id="296" r:id="rId41"/>
    <p:sldId id="297" r:id="rId42"/>
    <p:sldId id="299" r:id="rId43"/>
    <p:sldId id="300" r:id="rId44"/>
    <p:sldId id="301" r:id="rId4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A209D-B312-49A5-A112-70EA849205CB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</dgm:pt>
    <dgm:pt modelId="{B8741279-879C-46C7-AFCB-13069FBBEB65}">
      <dgm:prSet phldrT="[Texte]" custT="1"/>
      <dgm:spPr/>
      <dgm:t>
        <a:bodyPr/>
        <a:lstStyle/>
        <a:p>
          <a:r>
            <a:rPr lang="fr-FR" sz="1600" dirty="0" smtClean="0"/>
            <a:t>De 1 à 5 ans</a:t>
          </a:r>
        </a:p>
      </dgm:t>
    </dgm:pt>
    <dgm:pt modelId="{70D9CF09-D623-483C-9ACB-4EB4D0325F0A}" type="parTrans" cxnId="{22C14F1A-2556-45FD-82C4-5B49449F3D03}">
      <dgm:prSet/>
      <dgm:spPr/>
      <dgm:t>
        <a:bodyPr/>
        <a:lstStyle/>
        <a:p>
          <a:endParaRPr lang="fr-FR"/>
        </a:p>
      </dgm:t>
    </dgm:pt>
    <dgm:pt modelId="{2A6FACD5-376C-48E5-BDA0-439BBA1E30A2}" type="sibTrans" cxnId="{22C14F1A-2556-45FD-82C4-5B49449F3D03}">
      <dgm:prSet/>
      <dgm:spPr/>
      <dgm:t>
        <a:bodyPr/>
        <a:lstStyle/>
        <a:p>
          <a:endParaRPr lang="fr-FR"/>
        </a:p>
      </dgm:t>
    </dgm:pt>
    <dgm:pt modelId="{EE907F82-4BAC-4627-8C47-D67862FF8330}">
      <dgm:prSet phldrT="[Texte]" custT="1"/>
      <dgm:spPr/>
      <dgm:t>
        <a:bodyPr/>
        <a:lstStyle/>
        <a:p>
          <a:r>
            <a:rPr lang="fr-FR" sz="1600" dirty="0" smtClean="0"/>
            <a:t>De 5 à 30 ans</a:t>
          </a:r>
          <a:endParaRPr lang="fr-FR" sz="1600" dirty="0"/>
        </a:p>
      </dgm:t>
    </dgm:pt>
    <dgm:pt modelId="{2698B3F4-90DE-48B1-911F-41E82D34FFA3}" type="parTrans" cxnId="{4C64CCE4-8A0E-450C-93A9-F9F900F116F6}">
      <dgm:prSet/>
      <dgm:spPr/>
      <dgm:t>
        <a:bodyPr/>
        <a:lstStyle/>
        <a:p>
          <a:endParaRPr lang="fr-FR"/>
        </a:p>
      </dgm:t>
    </dgm:pt>
    <dgm:pt modelId="{B5786BF0-0DE5-47E5-8836-EA93D852791B}" type="sibTrans" cxnId="{4C64CCE4-8A0E-450C-93A9-F9F900F116F6}">
      <dgm:prSet/>
      <dgm:spPr/>
      <dgm:t>
        <a:bodyPr/>
        <a:lstStyle/>
        <a:p>
          <a:endParaRPr lang="fr-FR"/>
        </a:p>
      </dgm:t>
    </dgm:pt>
    <dgm:pt modelId="{D6E8D9D1-A2A3-4292-8282-8C4967DB028F}">
      <dgm:prSet phldrT="[Texte]" custT="1"/>
      <dgm:spPr/>
      <dgm:t>
        <a:bodyPr/>
        <a:lstStyle/>
        <a:p>
          <a:r>
            <a:rPr lang="fr-FR" sz="1600" dirty="0" smtClean="0"/>
            <a:t>De  30 à l’infini</a:t>
          </a:r>
          <a:endParaRPr lang="fr-FR" sz="1600" dirty="0"/>
        </a:p>
      </dgm:t>
    </dgm:pt>
    <dgm:pt modelId="{0F6CFC42-B0CC-4253-9AF1-005E16657A31}" type="parTrans" cxnId="{91AA7BAA-20AA-4309-95A9-971A4B909AC8}">
      <dgm:prSet/>
      <dgm:spPr/>
      <dgm:t>
        <a:bodyPr/>
        <a:lstStyle/>
        <a:p>
          <a:endParaRPr lang="fr-FR"/>
        </a:p>
      </dgm:t>
    </dgm:pt>
    <dgm:pt modelId="{065867AE-BB85-4660-96B2-E8BD4FF99C9B}" type="sibTrans" cxnId="{91AA7BAA-20AA-4309-95A9-971A4B909AC8}">
      <dgm:prSet/>
      <dgm:spPr/>
      <dgm:t>
        <a:bodyPr/>
        <a:lstStyle/>
        <a:p>
          <a:endParaRPr lang="fr-FR"/>
        </a:p>
      </dgm:t>
    </dgm:pt>
    <dgm:pt modelId="{9E4C090D-BF34-4E70-AD72-7F560A23F8B5}">
      <dgm:prSet/>
      <dgm:spPr/>
      <dgm:t>
        <a:bodyPr/>
        <a:lstStyle/>
        <a:p>
          <a:r>
            <a:rPr lang="fr-FR" dirty="0" smtClean="0"/>
            <a:t>Possibilité d’établir des projections financières </a:t>
          </a:r>
          <a:endParaRPr lang="fr-FR" dirty="0"/>
        </a:p>
      </dgm:t>
    </dgm:pt>
    <dgm:pt modelId="{1DAD7F2F-B9F9-49D4-8525-88CB7DBC194F}" type="parTrans" cxnId="{8CD6DDD1-0A53-4F96-AA97-20A3CC0C4D76}">
      <dgm:prSet/>
      <dgm:spPr/>
      <dgm:t>
        <a:bodyPr/>
        <a:lstStyle/>
        <a:p>
          <a:endParaRPr lang="fr-FR"/>
        </a:p>
      </dgm:t>
    </dgm:pt>
    <dgm:pt modelId="{A284F8A3-723E-455A-8A80-AE184BF6F3EF}" type="sibTrans" cxnId="{8CD6DDD1-0A53-4F96-AA97-20A3CC0C4D76}">
      <dgm:prSet/>
      <dgm:spPr/>
      <dgm:t>
        <a:bodyPr/>
        <a:lstStyle/>
        <a:p>
          <a:endParaRPr lang="fr-FR"/>
        </a:p>
      </dgm:t>
    </dgm:pt>
    <dgm:pt modelId="{B9D9E7C7-9646-49A7-BBDD-DFCDD21FDD2C}">
      <dgm:prSet/>
      <dgm:spPr/>
      <dgm:t>
        <a:bodyPr/>
        <a:lstStyle/>
        <a:p>
          <a:r>
            <a:rPr lang="fr-FR" dirty="0" smtClean="0"/>
            <a:t>Impossibilité de se projeter de  manière plus ou moins précise dans l’avenir</a:t>
          </a:r>
          <a:endParaRPr lang="fr-FR" dirty="0"/>
        </a:p>
      </dgm:t>
    </dgm:pt>
    <dgm:pt modelId="{F808D4C3-E0C6-4536-887F-641986A48C5A}" type="parTrans" cxnId="{0C25C858-A0A0-48A1-8029-7787F66449AE}">
      <dgm:prSet/>
      <dgm:spPr/>
      <dgm:t>
        <a:bodyPr/>
        <a:lstStyle/>
        <a:p>
          <a:endParaRPr lang="fr-FR"/>
        </a:p>
      </dgm:t>
    </dgm:pt>
    <dgm:pt modelId="{46397412-E89C-45FE-9807-80767989E9DD}" type="sibTrans" cxnId="{0C25C858-A0A0-48A1-8029-7787F66449AE}">
      <dgm:prSet/>
      <dgm:spPr/>
      <dgm:t>
        <a:bodyPr/>
        <a:lstStyle/>
        <a:p>
          <a:endParaRPr lang="fr-FR"/>
        </a:p>
      </dgm:t>
    </dgm:pt>
    <dgm:pt modelId="{5FD96C25-6506-4F69-B8B3-64D907A432D0}">
      <dgm:prSet/>
      <dgm:spPr/>
      <dgm:t>
        <a:bodyPr/>
        <a:lstStyle/>
        <a:p>
          <a:r>
            <a:rPr lang="fr-FR" dirty="0" smtClean="0"/>
            <a:t>La valeur terminale de l’entreprise est sensiblement celle obtenue à 10 ans</a:t>
          </a:r>
          <a:endParaRPr lang="fr-FR" dirty="0"/>
        </a:p>
      </dgm:t>
    </dgm:pt>
    <dgm:pt modelId="{FE50C836-24A2-45C3-8B6E-A4E3DC8C645C}" type="parTrans" cxnId="{06C215E1-3BC0-4BC8-9B5A-12C43FF07826}">
      <dgm:prSet/>
      <dgm:spPr/>
      <dgm:t>
        <a:bodyPr/>
        <a:lstStyle/>
        <a:p>
          <a:endParaRPr lang="fr-FR"/>
        </a:p>
      </dgm:t>
    </dgm:pt>
    <dgm:pt modelId="{6AE88820-E140-4922-A107-71F9CFEE3D2C}" type="sibTrans" cxnId="{06C215E1-3BC0-4BC8-9B5A-12C43FF07826}">
      <dgm:prSet/>
      <dgm:spPr/>
      <dgm:t>
        <a:bodyPr/>
        <a:lstStyle/>
        <a:p>
          <a:endParaRPr lang="fr-FR"/>
        </a:p>
      </dgm:t>
    </dgm:pt>
    <dgm:pt modelId="{2C6849CE-F128-469A-9CF0-5302FA78E886}" type="pres">
      <dgm:prSet presAssocID="{3D3A209D-B312-49A5-A112-70EA849205CB}" presName="theList" presStyleCnt="0">
        <dgm:presLayoutVars>
          <dgm:dir/>
          <dgm:animLvl val="lvl"/>
          <dgm:resizeHandles val="exact"/>
        </dgm:presLayoutVars>
      </dgm:prSet>
      <dgm:spPr/>
    </dgm:pt>
    <dgm:pt modelId="{5D689B22-4BF8-4844-9E20-D3C286C4A85B}" type="pres">
      <dgm:prSet presAssocID="{B8741279-879C-46C7-AFCB-13069FBBEB65}" presName="compNode" presStyleCnt="0"/>
      <dgm:spPr/>
    </dgm:pt>
    <dgm:pt modelId="{A333CCC3-DB48-4577-9230-BCDF7134AD08}" type="pres">
      <dgm:prSet presAssocID="{B8741279-879C-46C7-AFCB-13069FBBEB65}" presName="noGeometry" presStyleCnt="0"/>
      <dgm:spPr/>
    </dgm:pt>
    <dgm:pt modelId="{81C01418-5270-4474-A2E3-2CFFD07EA703}" type="pres">
      <dgm:prSet presAssocID="{B8741279-879C-46C7-AFCB-13069FBBEB65}" presName="childTextVisible" presStyleLbl="bgAccFollowNode1" presStyleIdx="0" presStyleCnt="3" custScaleY="15813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06D803-B395-4B4F-AB61-264464F0A102}" type="pres">
      <dgm:prSet presAssocID="{B8741279-879C-46C7-AFCB-13069FBBEB65}" presName="childTextHidden" presStyleLbl="bgAccFollowNode1" presStyleIdx="0" presStyleCnt="3"/>
      <dgm:spPr/>
      <dgm:t>
        <a:bodyPr/>
        <a:lstStyle/>
        <a:p>
          <a:endParaRPr lang="fr-FR"/>
        </a:p>
      </dgm:t>
    </dgm:pt>
    <dgm:pt modelId="{8026E076-A7A2-46BE-B6FE-2E107C71A457}" type="pres">
      <dgm:prSet presAssocID="{B8741279-879C-46C7-AFCB-13069FBBEB6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E7CE08-E7B9-4939-8884-CF0653F8F27F}" type="pres">
      <dgm:prSet presAssocID="{B8741279-879C-46C7-AFCB-13069FBBEB65}" presName="aSpace" presStyleCnt="0"/>
      <dgm:spPr/>
    </dgm:pt>
    <dgm:pt modelId="{E19CEF60-B77B-4728-84DD-1100AB7A5972}" type="pres">
      <dgm:prSet presAssocID="{EE907F82-4BAC-4627-8C47-D67862FF8330}" presName="compNode" presStyleCnt="0"/>
      <dgm:spPr/>
    </dgm:pt>
    <dgm:pt modelId="{2252A4E7-215E-4BA8-ACFD-D92E6B8A34F0}" type="pres">
      <dgm:prSet presAssocID="{EE907F82-4BAC-4627-8C47-D67862FF8330}" presName="noGeometry" presStyleCnt="0"/>
      <dgm:spPr/>
    </dgm:pt>
    <dgm:pt modelId="{AC11BC54-D1CD-4D93-9AC4-9AD2A16DEB03}" type="pres">
      <dgm:prSet presAssocID="{EE907F82-4BAC-4627-8C47-D67862FF8330}" presName="childTextVisible" presStyleLbl="bgAccFollowNode1" presStyleIdx="1" presStyleCnt="3" custScaleY="1745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98C0F8-BC2E-4125-A3AE-2E085DA5843A}" type="pres">
      <dgm:prSet presAssocID="{EE907F82-4BAC-4627-8C47-D67862FF8330}" presName="childTextHidden" presStyleLbl="bgAccFollowNode1" presStyleIdx="1" presStyleCnt="3"/>
      <dgm:spPr/>
      <dgm:t>
        <a:bodyPr/>
        <a:lstStyle/>
        <a:p>
          <a:endParaRPr lang="fr-FR"/>
        </a:p>
      </dgm:t>
    </dgm:pt>
    <dgm:pt modelId="{E64692D7-79BB-4CFB-9DF2-60C6E43C3C74}" type="pres">
      <dgm:prSet presAssocID="{EE907F82-4BAC-4627-8C47-D67862FF8330}" presName="parentText" presStyleLbl="node1" presStyleIdx="1" presStyleCnt="3" custLinFactNeighborX="1565" custLinFactNeighborY="-198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DC07DB-3711-495A-8EFB-46DD94D124AD}" type="pres">
      <dgm:prSet presAssocID="{EE907F82-4BAC-4627-8C47-D67862FF8330}" presName="aSpace" presStyleCnt="0"/>
      <dgm:spPr/>
    </dgm:pt>
    <dgm:pt modelId="{683810BA-C45C-4A52-92E2-46FDF822FC9B}" type="pres">
      <dgm:prSet presAssocID="{D6E8D9D1-A2A3-4292-8282-8C4967DB028F}" presName="compNode" presStyleCnt="0"/>
      <dgm:spPr/>
    </dgm:pt>
    <dgm:pt modelId="{C081DEAE-D65E-4DD0-94C4-3B2C283FB868}" type="pres">
      <dgm:prSet presAssocID="{D6E8D9D1-A2A3-4292-8282-8C4967DB028F}" presName="noGeometry" presStyleCnt="0"/>
      <dgm:spPr/>
    </dgm:pt>
    <dgm:pt modelId="{BE27DA0C-3EEF-4589-8349-80484DCBBFDD}" type="pres">
      <dgm:prSet presAssocID="{D6E8D9D1-A2A3-4292-8282-8C4967DB028F}" presName="childTextVisible" presStyleLbl="bgAccFollowNode1" presStyleIdx="2" presStyleCnt="3" custScaleY="17457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A35332-5708-404B-A400-46F8C2BE8ECA}" type="pres">
      <dgm:prSet presAssocID="{D6E8D9D1-A2A3-4292-8282-8C4967DB028F}" presName="childTextHidden" presStyleLbl="bgAccFollowNode1" presStyleIdx="2" presStyleCnt="3"/>
      <dgm:spPr/>
      <dgm:t>
        <a:bodyPr/>
        <a:lstStyle/>
        <a:p>
          <a:endParaRPr lang="fr-FR"/>
        </a:p>
      </dgm:t>
    </dgm:pt>
    <dgm:pt modelId="{EAC124BA-6A49-41BC-B35D-5551F00B7A18}" type="pres">
      <dgm:prSet presAssocID="{D6E8D9D1-A2A3-4292-8282-8C4967DB028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A4178CA-4428-4786-96C2-8A939EF2761A}" type="presOf" srcId="{B9D9E7C7-9646-49A7-BBDD-DFCDD21FDD2C}" destId="{AC11BC54-D1CD-4D93-9AC4-9AD2A16DEB03}" srcOrd="0" destOrd="0" presId="urn:microsoft.com/office/officeart/2005/8/layout/hProcess6"/>
    <dgm:cxn modelId="{2300F197-2653-43F7-93B5-DF9C0FC192AC}" type="presOf" srcId="{B9D9E7C7-9646-49A7-BBDD-DFCDD21FDD2C}" destId="{1098C0F8-BC2E-4125-A3AE-2E085DA5843A}" srcOrd="1" destOrd="0" presId="urn:microsoft.com/office/officeart/2005/8/layout/hProcess6"/>
    <dgm:cxn modelId="{06C215E1-3BC0-4BC8-9B5A-12C43FF07826}" srcId="{D6E8D9D1-A2A3-4292-8282-8C4967DB028F}" destId="{5FD96C25-6506-4F69-B8B3-64D907A432D0}" srcOrd="0" destOrd="0" parTransId="{FE50C836-24A2-45C3-8B6E-A4E3DC8C645C}" sibTransId="{6AE88820-E140-4922-A107-71F9CFEE3D2C}"/>
    <dgm:cxn modelId="{91AA7BAA-20AA-4309-95A9-971A4B909AC8}" srcId="{3D3A209D-B312-49A5-A112-70EA849205CB}" destId="{D6E8D9D1-A2A3-4292-8282-8C4967DB028F}" srcOrd="2" destOrd="0" parTransId="{0F6CFC42-B0CC-4253-9AF1-005E16657A31}" sibTransId="{065867AE-BB85-4660-96B2-E8BD4FF99C9B}"/>
    <dgm:cxn modelId="{8D83E33E-7A11-4670-9AF1-6A7B0ABFD0A9}" type="presOf" srcId="{9E4C090D-BF34-4E70-AD72-7F560A23F8B5}" destId="{D306D803-B395-4B4F-AB61-264464F0A102}" srcOrd="1" destOrd="0" presId="urn:microsoft.com/office/officeart/2005/8/layout/hProcess6"/>
    <dgm:cxn modelId="{43C551D3-8568-43A8-82AE-9FE72DCDD66F}" type="presOf" srcId="{5FD96C25-6506-4F69-B8B3-64D907A432D0}" destId="{BE27DA0C-3EEF-4589-8349-80484DCBBFDD}" srcOrd="0" destOrd="0" presId="urn:microsoft.com/office/officeart/2005/8/layout/hProcess6"/>
    <dgm:cxn modelId="{8CD6DDD1-0A53-4F96-AA97-20A3CC0C4D76}" srcId="{B8741279-879C-46C7-AFCB-13069FBBEB65}" destId="{9E4C090D-BF34-4E70-AD72-7F560A23F8B5}" srcOrd="0" destOrd="0" parTransId="{1DAD7F2F-B9F9-49D4-8525-88CB7DBC194F}" sibTransId="{A284F8A3-723E-455A-8A80-AE184BF6F3EF}"/>
    <dgm:cxn modelId="{518971DC-50B2-4477-8CB2-9955CA30483D}" type="presOf" srcId="{5FD96C25-6506-4F69-B8B3-64D907A432D0}" destId="{07A35332-5708-404B-A400-46F8C2BE8ECA}" srcOrd="1" destOrd="0" presId="urn:microsoft.com/office/officeart/2005/8/layout/hProcess6"/>
    <dgm:cxn modelId="{DEEC64AB-8783-4F8B-A194-45C1D310C8C5}" type="presOf" srcId="{D6E8D9D1-A2A3-4292-8282-8C4967DB028F}" destId="{EAC124BA-6A49-41BC-B35D-5551F00B7A18}" srcOrd="0" destOrd="0" presId="urn:microsoft.com/office/officeart/2005/8/layout/hProcess6"/>
    <dgm:cxn modelId="{3FD600B0-7830-47D8-8E33-046D8654330B}" type="presOf" srcId="{EE907F82-4BAC-4627-8C47-D67862FF8330}" destId="{E64692D7-79BB-4CFB-9DF2-60C6E43C3C74}" srcOrd="0" destOrd="0" presId="urn:microsoft.com/office/officeart/2005/8/layout/hProcess6"/>
    <dgm:cxn modelId="{0C25C858-A0A0-48A1-8029-7787F66449AE}" srcId="{EE907F82-4BAC-4627-8C47-D67862FF8330}" destId="{B9D9E7C7-9646-49A7-BBDD-DFCDD21FDD2C}" srcOrd="0" destOrd="0" parTransId="{F808D4C3-E0C6-4536-887F-641986A48C5A}" sibTransId="{46397412-E89C-45FE-9807-80767989E9DD}"/>
    <dgm:cxn modelId="{4C64CCE4-8A0E-450C-93A9-F9F900F116F6}" srcId="{3D3A209D-B312-49A5-A112-70EA849205CB}" destId="{EE907F82-4BAC-4627-8C47-D67862FF8330}" srcOrd="1" destOrd="0" parTransId="{2698B3F4-90DE-48B1-911F-41E82D34FFA3}" sibTransId="{B5786BF0-0DE5-47E5-8836-EA93D852791B}"/>
    <dgm:cxn modelId="{342A248B-A544-4901-B5F6-4135D73884BD}" type="presOf" srcId="{9E4C090D-BF34-4E70-AD72-7F560A23F8B5}" destId="{81C01418-5270-4474-A2E3-2CFFD07EA703}" srcOrd="0" destOrd="0" presId="urn:microsoft.com/office/officeart/2005/8/layout/hProcess6"/>
    <dgm:cxn modelId="{22C14F1A-2556-45FD-82C4-5B49449F3D03}" srcId="{3D3A209D-B312-49A5-A112-70EA849205CB}" destId="{B8741279-879C-46C7-AFCB-13069FBBEB65}" srcOrd="0" destOrd="0" parTransId="{70D9CF09-D623-483C-9ACB-4EB4D0325F0A}" sibTransId="{2A6FACD5-376C-48E5-BDA0-439BBA1E30A2}"/>
    <dgm:cxn modelId="{AE6E1288-DDB9-4F80-93C4-5220BD9B0668}" type="presOf" srcId="{3D3A209D-B312-49A5-A112-70EA849205CB}" destId="{2C6849CE-F128-469A-9CF0-5302FA78E886}" srcOrd="0" destOrd="0" presId="urn:microsoft.com/office/officeart/2005/8/layout/hProcess6"/>
    <dgm:cxn modelId="{2446E39D-E18F-44CF-A54D-3CC541B6B2DA}" type="presOf" srcId="{B8741279-879C-46C7-AFCB-13069FBBEB65}" destId="{8026E076-A7A2-46BE-B6FE-2E107C71A457}" srcOrd="0" destOrd="0" presId="urn:microsoft.com/office/officeart/2005/8/layout/hProcess6"/>
    <dgm:cxn modelId="{E896D3B5-A1D8-4810-A0E9-DD768D4BDFCA}" type="presParOf" srcId="{2C6849CE-F128-469A-9CF0-5302FA78E886}" destId="{5D689B22-4BF8-4844-9E20-D3C286C4A85B}" srcOrd="0" destOrd="0" presId="urn:microsoft.com/office/officeart/2005/8/layout/hProcess6"/>
    <dgm:cxn modelId="{14191F13-FE9A-4857-8209-C2CD51711352}" type="presParOf" srcId="{5D689B22-4BF8-4844-9E20-D3C286C4A85B}" destId="{A333CCC3-DB48-4577-9230-BCDF7134AD08}" srcOrd="0" destOrd="0" presId="urn:microsoft.com/office/officeart/2005/8/layout/hProcess6"/>
    <dgm:cxn modelId="{66162AA5-0E31-4FA9-B706-F87459ABEEE6}" type="presParOf" srcId="{5D689B22-4BF8-4844-9E20-D3C286C4A85B}" destId="{81C01418-5270-4474-A2E3-2CFFD07EA703}" srcOrd="1" destOrd="0" presId="urn:microsoft.com/office/officeart/2005/8/layout/hProcess6"/>
    <dgm:cxn modelId="{D46B2AC4-33FB-4387-857A-7C9E29C44A4E}" type="presParOf" srcId="{5D689B22-4BF8-4844-9E20-D3C286C4A85B}" destId="{D306D803-B395-4B4F-AB61-264464F0A102}" srcOrd="2" destOrd="0" presId="urn:microsoft.com/office/officeart/2005/8/layout/hProcess6"/>
    <dgm:cxn modelId="{FFA354E5-3386-4981-AE2B-94B706CB6669}" type="presParOf" srcId="{5D689B22-4BF8-4844-9E20-D3C286C4A85B}" destId="{8026E076-A7A2-46BE-B6FE-2E107C71A457}" srcOrd="3" destOrd="0" presId="urn:microsoft.com/office/officeart/2005/8/layout/hProcess6"/>
    <dgm:cxn modelId="{B81D90F1-2F5A-4759-A302-E5BDA219E6E0}" type="presParOf" srcId="{2C6849CE-F128-469A-9CF0-5302FA78E886}" destId="{C1E7CE08-E7B9-4939-8884-CF0653F8F27F}" srcOrd="1" destOrd="0" presId="urn:microsoft.com/office/officeart/2005/8/layout/hProcess6"/>
    <dgm:cxn modelId="{3307FA89-0EA3-4F21-AC9B-64BED4780400}" type="presParOf" srcId="{2C6849CE-F128-469A-9CF0-5302FA78E886}" destId="{E19CEF60-B77B-4728-84DD-1100AB7A5972}" srcOrd="2" destOrd="0" presId="urn:microsoft.com/office/officeart/2005/8/layout/hProcess6"/>
    <dgm:cxn modelId="{FF72D991-BA5E-4B2D-ADE3-82CDA6507F8B}" type="presParOf" srcId="{E19CEF60-B77B-4728-84DD-1100AB7A5972}" destId="{2252A4E7-215E-4BA8-ACFD-D92E6B8A34F0}" srcOrd="0" destOrd="0" presId="urn:microsoft.com/office/officeart/2005/8/layout/hProcess6"/>
    <dgm:cxn modelId="{5575C30F-DD4D-44F4-A3ED-4186583C0693}" type="presParOf" srcId="{E19CEF60-B77B-4728-84DD-1100AB7A5972}" destId="{AC11BC54-D1CD-4D93-9AC4-9AD2A16DEB03}" srcOrd="1" destOrd="0" presId="urn:microsoft.com/office/officeart/2005/8/layout/hProcess6"/>
    <dgm:cxn modelId="{CA8D0AD1-6FF8-48E0-ABC4-9F3BCCCD4A18}" type="presParOf" srcId="{E19CEF60-B77B-4728-84DD-1100AB7A5972}" destId="{1098C0F8-BC2E-4125-A3AE-2E085DA5843A}" srcOrd="2" destOrd="0" presId="urn:microsoft.com/office/officeart/2005/8/layout/hProcess6"/>
    <dgm:cxn modelId="{1EA15A5F-7892-45D3-953B-A0034C356A6B}" type="presParOf" srcId="{E19CEF60-B77B-4728-84DD-1100AB7A5972}" destId="{E64692D7-79BB-4CFB-9DF2-60C6E43C3C74}" srcOrd="3" destOrd="0" presId="urn:microsoft.com/office/officeart/2005/8/layout/hProcess6"/>
    <dgm:cxn modelId="{796DC90C-A2B9-40A1-B9BE-8FB6F29306FA}" type="presParOf" srcId="{2C6849CE-F128-469A-9CF0-5302FA78E886}" destId="{3FDC07DB-3711-495A-8EFB-46DD94D124AD}" srcOrd="3" destOrd="0" presId="urn:microsoft.com/office/officeart/2005/8/layout/hProcess6"/>
    <dgm:cxn modelId="{2354870E-71E0-474E-AFB5-AE3F01A7E909}" type="presParOf" srcId="{2C6849CE-F128-469A-9CF0-5302FA78E886}" destId="{683810BA-C45C-4A52-92E2-46FDF822FC9B}" srcOrd="4" destOrd="0" presId="urn:microsoft.com/office/officeart/2005/8/layout/hProcess6"/>
    <dgm:cxn modelId="{15BBAEC6-17FE-4D4B-9CB7-329A0BA6832A}" type="presParOf" srcId="{683810BA-C45C-4A52-92E2-46FDF822FC9B}" destId="{C081DEAE-D65E-4DD0-94C4-3B2C283FB868}" srcOrd="0" destOrd="0" presId="urn:microsoft.com/office/officeart/2005/8/layout/hProcess6"/>
    <dgm:cxn modelId="{149EE718-2995-4ED5-AFD4-9E200330F2AE}" type="presParOf" srcId="{683810BA-C45C-4A52-92E2-46FDF822FC9B}" destId="{BE27DA0C-3EEF-4589-8349-80484DCBBFDD}" srcOrd="1" destOrd="0" presId="urn:microsoft.com/office/officeart/2005/8/layout/hProcess6"/>
    <dgm:cxn modelId="{49C8AF91-9096-419F-8941-3C0181B0CA35}" type="presParOf" srcId="{683810BA-C45C-4A52-92E2-46FDF822FC9B}" destId="{07A35332-5708-404B-A400-46F8C2BE8ECA}" srcOrd="2" destOrd="0" presId="urn:microsoft.com/office/officeart/2005/8/layout/hProcess6"/>
    <dgm:cxn modelId="{2E6899C4-419A-4389-80E6-BADFEF7B3CE9}" type="presParOf" srcId="{683810BA-C45C-4A52-92E2-46FDF822FC9B}" destId="{EAC124BA-6A49-41BC-B35D-5551F00B7A18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C01418-5270-4474-A2E3-2CFFD07EA703}">
      <dsp:nvSpPr>
        <dsp:cNvPr id="0" name=""/>
        <dsp:cNvSpPr/>
      </dsp:nvSpPr>
      <dsp:spPr>
        <a:xfrm>
          <a:off x="534441" y="796592"/>
          <a:ext cx="2121693" cy="2932777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Possibilité d’établir des projections financières </a:t>
          </a:r>
          <a:endParaRPr lang="fr-FR" sz="1400" kern="1200" dirty="0"/>
        </a:p>
      </dsp:txBody>
      <dsp:txXfrm>
        <a:off x="1064865" y="796592"/>
        <a:ext cx="1591270" cy="2932777"/>
      </dsp:txXfrm>
    </dsp:sp>
    <dsp:sp modelId="{8026E076-A7A2-46BE-B6FE-2E107C71A457}">
      <dsp:nvSpPr>
        <dsp:cNvPr id="0" name=""/>
        <dsp:cNvSpPr/>
      </dsp:nvSpPr>
      <dsp:spPr>
        <a:xfrm>
          <a:off x="4018" y="1732558"/>
          <a:ext cx="1060846" cy="10608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1 à 5 ans</a:t>
          </a:r>
        </a:p>
      </dsp:txBody>
      <dsp:txXfrm>
        <a:off x="4018" y="1732558"/>
        <a:ext cx="1060846" cy="1060846"/>
      </dsp:txXfrm>
    </dsp:sp>
    <dsp:sp modelId="{AC11BC54-D1CD-4D93-9AC4-9AD2A16DEB03}">
      <dsp:nvSpPr>
        <dsp:cNvPr id="0" name=""/>
        <dsp:cNvSpPr/>
      </dsp:nvSpPr>
      <dsp:spPr>
        <a:xfrm>
          <a:off x="3319164" y="644105"/>
          <a:ext cx="2121693" cy="32377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Impossibilité de se projeter de  manière plus ou moins précise dans l’avenir</a:t>
          </a:r>
          <a:endParaRPr lang="fr-FR" sz="1300" kern="1200" dirty="0"/>
        </a:p>
      </dsp:txBody>
      <dsp:txXfrm>
        <a:off x="3849588" y="644105"/>
        <a:ext cx="1591270" cy="3237752"/>
      </dsp:txXfrm>
    </dsp:sp>
    <dsp:sp modelId="{E64692D7-79BB-4CFB-9DF2-60C6E43C3C74}">
      <dsp:nvSpPr>
        <dsp:cNvPr id="0" name=""/>
        <dsp:cNvSpPr/>
      </dsp:nvSpPr>
      <dsp:spPr>
        <a:xfrm>
          <a:off x="2805343" y="1711521"/>
          <a:ext cx="1060846" cy="10608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5 à 30 ans</a:t>
          </a:r>
          <a:endParaRPr lang="fr-FR" sz="1600" kern="1200" dirty="0"/>
        </a:p>
      </dsp:txBody>
      <dsp:txXfrm>
        <a:off x="2805343" y="1711521"/>
        <a:ext cx="1060846" cy="1060846"/>
      </dsp:txXfrm>
    </dsp:sp>
    <dsp:sp modelId="{BE27DA0C-3EEF-4589-8349-80484DCBBFDD}">
      <dsp:nvSpPr>
        <dsp:cNvPr id="0" name=""/>
        <dsp:cNvSpPr/>
      </dsp:nvSpPr>
      <dsp:spPr>
        <a:xfrm>
          <a:off x="6103887" y="644105"/>
          <a:ext cx="2121693" cy="3237752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1651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La valeur terminale de l’entreprise est sensiblement celle obtenue à 10 ans</a:t>
          </a:r>
          <a:endParaRPr lang="fr-FR" sz="1300" kern="1200" dirty="0"/>
        </a:p>
      </dsp:txBody>
      <dsp:txXfrm>
        <a:off x="6634311" y="644105"/>
        <a:ext cx="1591270" cy="3237752"/>
      </dsp:txXfrm>
    </dsp:sp>
    <dsp:sp modelId="{EAC124BA-6A49-41BC-B35D-5551F00B7A18}">
      <dsp:nvSpPr>
        <dsp:cNvPr id="0" name=""/>
        <dsp:cNvSpPr/>
      </dsp:nvSpPr>
      <dsp:spPr>
        <a:xfrm>
          <a:off x="5573464" y="1732558"/>
          <a:ext cx="1060846" cy="10608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De  30 à l’infini</a:t>
          </a:r>
          <a:endParaRPr lang="fr-FR" sz="1600" kern="1200" dirty="0"/>
        </a:p>
      </dsp:txBody>
      <dsp:txXfrm>
        <a:off x="5573464" y="1732558"/>
        <a:ext cx="1060846" cy="1060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A320-5F2E-4B7C-8387-9759AED068E9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F636-AADC-46B4-8F71-18EC258DAC6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2F636-AADC-46B4-8F71-18EC258DAC6B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46BCA-44FD-4763-A0C3-3B15D0DE5220}" type="datetimeFigureOut">
              <a:rPr lang="fr-FR" smtClean="0"/>
              <a:pPr/>
              <a:t>11/08/2010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289B6-C2BD-4368-B817-0332057594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Présentation visant à détailler les différentes étapes d’une évaluation d’entreprise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fr-FR" dirty="0" smtClean="0"/>
          </a:p>
          <a:p>
            <a:pPr algn="r"/>
            <a:endParaRPr lang="fr-FR" dirty="0"/>
          </a:p>
          <a:p>
            <a:pPr algn="r"/>
            <a:r>
              <a:rPr lang="fr-FR" dirty="0" err="1" smtClean="0"/>
              <a:t>Âoût</a:t>
            </a:r>
            <a:r>
              <a:rPr lang="fr-FR" dirty="0" smtClean="0"/>
              <a:t> 2010</a:t>
            </a:r>
            <a:endParaRPr lang="fr-F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tableau de financement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Cette relation entre FR, BFR et </a:t>
            </a:r>
            <a:r>
              <a:rPr lang="fr-FR" dirty="0" smtClean="0"/>
              <a:t>Trésorerie </a:t>
            </a:r>
            <a:r>
              <a:rPr lang="fr-FR" dirty="0" smtClean="0"/>
              <a:t>est utile </a:t>
            </a:r>
            <a:r>
              <a:rPr lang="fr-FR" dirty="0" smtClean="0"/>
              <a:t>pour</a:t>
            </a:r>
          </a:p>
          <a:p>
            <a:pPr>
              <a:buNone/>
            </a:pPr>
            <a:r>
              <a:rPr lang="fr-FR" dirty="0" smtClean="0"/>
              <a:t>2raisons: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Elle permet une identification des opérations à l’origine des</a:t>
            </a:r>
          </a:p>
          <a:p>
            <a:pPr>
              <a:buNone/>
            </a:pPr>
            <a:r>
              <a:rPr lang="fr-FR" dirty="0" smtClean="0"/>
              <a:t>différentes variations (rôle des capitaux propres ou empruntés</a:t>
            </a:r>
          </a:p>
          <a:p>
            <a:pPr>
              <a:buNone/>
            </a:pPr>
            <a:r>
              <a:rPr lang="fr-FR" dirty="0" smtClean="0"/>
              <a:t>dans la consolidation du fonds de roulement, impact des</a:t>
            </a:r>
          </a:p>
          <a:p>
            <a:pPr>
              <a:buNone/>
            </a:pPr>
            <a:r>
              <a:rPr lang="fr-FR" dirty="0" smtClean="0"/>
              <a:t>acquisitions d’immobilisations</a:t>
            </a:r>
            <a:r>
              <a:rPr lang="fr-FR" dirty="0" smtClean="0"/>
              <a:t>…)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Et autorise un jugement quant à l’évolution de la structure</a:t>
            </a:r>
          </a:p>
          <a:p>
            <a:pPr>
              <a:buNone/>
            </a:pPr>
            <a:r>
              <a:rPr lang="fr-FR" dirty="0" smtClean="0"/>
              <a:t>financière grâce à l’analyse des variations des FR et BFR et</a:t>
            </a:r>
          </a:p>
          <a:p>
            <a:pPr>
              <a:buNone/>
            </a:pPr>
            <a:r>
              <a:rPr lang="fr-FR" dirty="0" smtClean="0"/>
              <a:t>de la </a:t>
            </a:r>
            <a:r>
              <a:rPr lang="fr-FR" dirty="0" smtClean="0"/>
              <a:t>Trésorerie.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851694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/>
              <a:t>Le tableau d’emploi/ressources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123728" y="1600200"/>
          <a:ext cx="6563352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271"/>
                <a:gridCol w="351608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EMPLOIS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RESSOURCES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Dividendes</a:t>
                      </a:r>
                      <a:r>
                        <a:rPr lang="fr-FR" baseline="0" dirty="0" smtClean="0"/>
                        <a:t> distribués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CAF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Acquisitions d’immobilisations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Apports en capital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Charge à répartir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Subventions</a:t>
                      </a:r>
                      <a:r>
                        <a:rPr lang="fr-FR" baseline="0" dirty="0" smtClean="0"/>
                        <a:t> d’investissement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Réduction de capitaux propres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Cessions</a:t>
                      </a:r>
                      <a:r>
                        <a:rPr lang="fr-FR" baseline="0" dirty="0" smtClean="0"/>
                        <a:t> d’immobilisations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Remboursement de dettes financières</a:t>
                      </a:r>
                      <a:endParaRPr lang="fr-FR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Augmentation de dettes financières</a:t>
                      </a:r>
                      <a:endParaRPr lang="fr-FR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</a:t>
                      </a:r>
                      <a:r>
                        <a:rPr lang="fr-FR" b="1" baseline="0" dirty="0" smtClean="0"/>
                        <a:t> DES EPLOIS  ECONOMIQUES</a:t>
                      </a:r>
                      <a:endParaRPr lang="fr-FR" b="1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DES RESSOURCES STRATEGIQUES</a:t>
                      </a:r>
                      <a:endParaRPr lang="fr-FR" b="1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Var FR (ressource nette)</a:t>
                      </a:r>
                      <a:endParaRPr lang="fr-FR" b="1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Var FR (emploi</a:t>
                      </a:r>
                      <a:r>
                        <a:rPr lang="fr-FR" b="1" baseline="0" dirty="0" smtClean="0"/>
                        <a:t> net)</a:t>
                      </a:r>
                      <a:endParaRPr lang="fr-FR" b="1" dirty="0"/>
                    </a:p>
                  </a:txBody>
                  <a:tcPr marL="64800" marR="648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GENERAL</a:t>
                      </a:r>
                      <a:r>
                        <a:rPr lang="fr-FR" b="1" baseline="0" dirty="0" smtClean="0"/>
                        <a:t> EMPLOIS</a:t>
                      </a:r>
                      <a:endParaRPr lang="fr-FR" b="1" dirty="0"/>
                    </a:p>
                  </a:txBody>
                  <a:tcPr marL="64800" marR="64800"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TOTAL GENERAL RESSOURCES</a:t>
                      </a:r>
                      <a:endParaRPr lang="fr-FR" b="1" dirty="0"/>
                    </a:p>
                  </a:txBody>
                  <a:tcPr marL="64800" marR="64800"/>
                </a:tc>
              </a:tr>
            </a:tbl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half" idx="2"/>
          </p:nvPr>
        </p:nvSpPr>
        <p:spPr>
          <a:xfrm>
            <a:off x="323528" y="1628800"/>
            <a:ext cx="1584176" cy="3312368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/>
                </a:solidFill>
              </a:rPr>
              <a:t>Cette partie du tableau de financement permet d’émettre un jugement de valeur sur les politiques de croissance et de couverture des emplois.</a:t>
            </a:r>
          </a:p>
          <a:p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491654"/>
          </a:xfrm>
        </p:spPr>
        <p:txBody>
          <a:bodyPr>
            <a:normAutofit fontScale="90000"/>
          </a:bodyPr>
          <a:lstStyle/>
          <a:p>
            <a:r>
              <a:rPr lang="fr-FR" sz="2800" dirty="0" smtClean="0"/>
              <a:t>Le tableau de variation du fonds de roulement</a:t>
            </a:r>
            <a:endParaRPr lang="fr-FR" sz="28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483768" y="764704"/>
          <a:ext cx="648072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3240360"/>
              </a:tblGrid>
              <a:tr h="331326">
                <a:tc>
                  <a:txBody>
                    <a:bodyPr/>
                    <a:lstStyle/>
                    <a:p>
                      <a:r>
                        <a:rPr lang="fr-FR" dirty="0" smtClean="0"/>
                        <a:t>Flux = Variations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20(N)</a:t>
                      </a:r>
                      <a:endParaRPr lang="fr-FR" dirty="0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</a:t>
                      </a:r>
                      <a:r>
                        <a:rPr lang="fr-FR" sz="1400" dirty="0" smtClean="0"/>
                        <a:t>Stocks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 </a:t>
                      </a:r>
                      <a:r>
                        <a:rPr lang="fr-FR" sz="1400" dirty="0" smtClean="0"/>
                        <a:t>Clients et comptes rattachés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 </a:t>
                      </a:r>
                      <a:r>
                        <a:rPr lang="fr-FR" sz="1400" dirty="0" smtClean="0"/>
                        <a:t>Autres créances à 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Fournisseurs et comptes rattachés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Dettes fiscales et sociales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Autres dettes à 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="1" baseline="0" dirty="0" smtClean="0">
                          <a:sym typeface="Wingdings 3"/>
                        </a:rPr>
                        <a:t>=</a:t>
                      </a:r>
                      <a:r>
                        <a:rPr lang="fr-FR" sz="1400" b="1" dirty="0" smtClean="0"/>
                        <a:t>BFR</a:t>
                      </a:r>
                      <a:endParaRPr lang="fr-FR" sz="1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</a:t>
                      </a:r>
                      <a:r>
                        <a:rPr lang="fr-FR" sz="1400" dirty="0" smtClean="0"/>
                        <a:t>Valeur mobilière de placement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+</a:t>
                      </a:r>
                      <a:r>
                        <a:rPr lang="fr-FR" sz="1400" dirty="0" smtClean="0"/>
                        <a:t>Banque et caisse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+ </a:t>
                      </a:r>
                      <a:r>
                        <a:rPr lang="fr-FR" sz="1400" dirty="0" smtClean="0"/>
                        <a:t>Autres disponibilités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Concours bancaires courants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Soldes créditeurs de banque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aseline="0" dirty="0" smtClean="0">
                          <a:sym typeface="Wingdings 3"/>
                        </a:rPr>
                        <a:t>- </a:t>
                      </a:r>
                      <a:r>
                        <a:rPr lang="fr-FR" sz="1400" dirty="0" smtClean="0"/>
                        <a:t>Autres crédit de trésorerie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="1" baseline="0" dirty="0" smtClean="0">
                          <a:sym typeface="Wingdings 3"/>
                        </a:rPr>
                        <a:t>=</a:t>
                      </a:r>
                      <a:r>
                        <a:rPr lang="fr-FR" sz="1400" b="1" dirty="0" smtClean="0"/>
                        <a:t>Solde de trésorerie</a:t>
                      </a:r>
                      <a:endParaRPr lang="fr-FR" sz="1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31326">
                <a:tc>
                  <a:txBody>
                    <a:bodyPr/>
                    <a:lstStyle/>
                    <a:p>
                      <a:r>
                        <a:rPr lang="fr-FR" sz="1400" b="1" baseline="0" dirty="0" smtClean="0">
                          <a:sym typeface="Wingdings 3"/>
                        </a:rPr>
                        <a:t></a:t>
                      </a:r>
                      <a:r>
                        <a:rPr lang="fr-FR" sz="1400" b="1" dirty="0" smtClean="0"/>
                        <a:t>FRNG = BFR +</a:t>
                      </a:r>
                      <a:r>
                        <a:rPr lang="fr-FR" sz="1400" b="1" baseline="0" dirty="0" smtClean="0"/>
                        <a:t> ST</a:t>
                      </a:r>
                      <a:r>
                        <a:rPr lang="fr-FR" sz="1400" b="1" baseline="0" dirty="0" smtClean="0">
                          <a:sym typeface="Wingdings 3"/>
                        </a:rPr>
                        <a:t></a:t>
                      </a:r>
                      <a:endParaRPr lang="fr-FR" sz="1400" b="1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323528" y="2564904"/>
            <a:ext cx="1905000" cy="3487688"/>
          </a:xfrm>
        </p:spPr>
        <p:txBody>
          <a:bodyPr/>
          <a:lstStyle/>
          <a:p>
            <a:r>
              <a:rPr lang="fr-FR" dirty="0" smtClean="0">
                <a:solidFill>
                  <a:schemeClr val="accent1"/>
                </a:solidFill>
              </a:rPr>
              <a:t>Ce tableau donne une information sur l’affectation, ou les raisons de la variation, du fonds de  roulement</a:t>
            </a:r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Le tableau des flux de trésorerie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Recommandé dans un premier avis de 1988 par l’OEC français.</a:t>
            </a:r>
          </a:p>
          <a:p>
            <a:r>
              <a:rPr lang="fr-FR" sz="2800" dirty="0" smtClean="0"/>
              <a:t>C’est un cadre explicatif de la variation de trésorerie nette constatée au cours d’une période.</a:t>
            </a:r>
          </a:p>
          <a:p>
            <a:r>
              <a:rPr lang="fr-FR" sz="2800" dirty="0" smtClean="0"/>
              <a:t>Plus proche de la finance que le tableau de financement</a:t>
            </a:r>
          </a:p>
          <a:p>
            <a:r>
              <a:rPr lang="fr-FR" sz="2800" dirty="0" smtClean="0"/>
              <a:t>Ces activités consommatrices ou génératrices de trésorerie sont au nombre de 3: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/>
              <a:t>Exploitation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/>
              <a:t>Investissement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/>
              <a:t>Financement</a:t>
            </a:r>
          </a:p>
          <a:p>
            <a:pPr marL="514350" indent="-514350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47248" cy="851694"/>
          </a:xfrm>
        </p:spPr>
        <p:txBody>
          <a:bodyPr>
            <a:normAutofit/>
          </a:bodyPr>
          <a:lstStyle/>
          <a:p>
            <a:r>
              <a:rPr lang="fr-FR" sz="4400" dirty="0" smtClean="0"/>
              <a:t>Flux net de trésorerie</a:t>
            </a:r>
            <a:endParaRPr lang="fr-FR" sz="4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763688" y="2564904"/>
          <a:ext cx="511175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75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ORIGINE</a:t>
                      </a:r>
                      <a:r>
                        <a:rPr lang="fr-FR" baseline="0" dirty="0" smtClean="0"/>
                        <a:t> DE LA VARIATION DE TRESORERIE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fr-FR" baseline="0" dirty="0" smtClean="0"/>
                        <a:t>Flux net généré par l’activité courante</a:t>
                      </a:r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(2) Flux net</a:t>
                      </a:r>
                      <a:r>
                        <a:rPr lang="fr-FR" baseline="0" dirty="0" smtClean="0"/>
                        <a:t> sur opération d’investissement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(3) Flux net sur opérations de financement</a:t>
                      </a:r>
                      <a:endParaRPr lang="fr-FR" dirty="0"/>
                    </a:p>
                  </a:txBody>
                  <a:tcPr marL="81788" marR="8178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(4) Variation de la trésorerie durant l’exercice = (1)+(2)+(3)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 marL="81788" marR="817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291264" cy="4691063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Déclinaison des différentes sources possibles du cash flow </a:t>
            </a:r>
            <a:r>
              <a:rPr lang="fr-FR" sz="2800" dirty="0" smtClean="0"/>
              <a:t>réel:</a:t>
            </a:r>
            <a:endParaRPr lang="fr-F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35280" cy="1162050"/>
          </a:xfrm>
        </p:spPr>
        <p:txBody>
          <a:bodyPr>
            <a:noAutofit/>
          </a:bodyPr>
          <a:lstStyle/>
          <a:p>
            <a:r>
              <a:rPr lang="fr-FR" sz="4000" dirty="0" smtClean="0"/>
              <a:t>Flux net de trésorerie sur l’activité courante calculé à partir du RN</a:t>
            </a:r>
            <a:endParaRPr lang="fr-FR" sz="40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411760" y="1600200"/>
          <a:ext cx="6480720" cy="360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</a:t>
                      </a:r>
                      <a:r>
                        <a:rPr lang="fr-FR" baseline="0" dirty="0" smtClean="0"/>
                        <a:t>  incidence des éliminations 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dotation aux amortissements et aux provisions **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Reprise sur provisions **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valeur comptable des cessions d’actif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Produits des cessions d’actif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= Marge brute d’autofinancement (MBA)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</a:t>
                      </a:r>
                      <a:r>
                        <a:rPr lang="fr-FR" dirty="0" smtClean="0">
                          <a:sym typeface="Wingdings 3"/>
                        </a:rPr>
                        <a:t> BFRE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réel généré par l’activité courante (cash flow d’exploitation)</a:t>
                      </a:r>
                      <a:endParaRPr lang="fr-FR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467544" y="1556792"/>
            <a:ext cx="1569368" cy="4495800"/>
          </a:xfrm>
        </p:spPr>
        <p:txBody>
          <a:bodyPr>
            <a:normAutofit/>
          </a:bodyPr>
          <a:lstStyle/>
          <a:p>
            <a:r>
              <a:rPr lang="fr-FR" dirty="0" smtClean="0"/>
              <a:t>* Exclusion de l’impact, sur le RN des cessions, des intérêts et des produits financiers considérés comme les fruits d’investissement</a:t>
            </a:r>
          </a:p>
          <a:p>
            <a:pPr>
              <a:buFont typeface="Arial" charset="0"/>
              <a:buChar char="•"/>
            </a:pPr>
            <a:endParaRPr lang="fr-FR" dirty="0" smtClean="0"/>
          </a:p>
          <a:p>
            <a:r>
              <a:rPr lang="fr-FR" dirty="0" smtClean="0"/>
              <a:t>**  En dehors des provisions sur actif circulant.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91264" cy="1162050"/>
          </a:xfrm>
        </p:spPr>
        <p:txBody>
          <a:bodyPr>
            <a:noAutofit/>
          </a:bodyPr>
          <a:lstStyle/>
          <a:p>
            <a:r>
              <a:rPr lang="fr-FR" sz="4000" dirty="0" smtClean="0"/>
              <a:t>Flux net de trésorerie sur opérations d’investissements</a:t>
            </a:r>
            <a:endParaRPr lang="fr-FR" sz="40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2411760" y="1628800"/>
          <a:ext cx="6408712" cy="3335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8712"/>
              </a:tblGrid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Cessions d’immobilisations corporelles, incorporelles et financières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+ Produits des investissements financiers nets d’</a:t>
                      </a:r>
                      <a:r>
                        <a:rPr lang="fr-FR" dirty="0" err="1" smtClean="0"/>
                        <a:t>impot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+ subventions</a:t>
                      </a:r>
                      <a:r>
                        <a:rPr lang="fr-FR" baseline="0" dirty="0" smtClean="0"/>
                        <a:t> d’investissements reçues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- Acquisitions d’immobilisations corporelles, incorporelles et financières</a:t>
                      </a:r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r>
                        <a:rPr lang="fr-FR" dirty="0" smtClean="0"/>
                        <a:t>- Placements en titres exclus de la trésorerie *</a:t>
                      </a:r>
                      <a:endParaRPr lang="fr-FR" dirty="0"/>
                    </a:p>
                  </a:txBody>
                  <a:tcPr/>
                </a:tc>
              </a:tr>
              <a:tr h="400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= Cash</a:t>
                      </a:r>
                      <a:r>
                        <a:rPr lang="fr-FR" baseline="0" dirty="0" smtClean="0"/>
                        <a:t> flow potentiel sur opération d’investissement</a:t>
                      </a:r>
                      <a:endParaRPr lang="fr-FR" dirty="0" smtClean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6917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-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dirty="0" smtClean="0">
                          <a:sym typeface="Wingdings 3"/>
                        </a:rPr>
                        <a:t> BFRI  **</a:t>
                      </a:r>
                      <a:endParaRPr lang="fr-FR" dirty="0" smtClean="0"/>
                    </a:p>
                    <a:p>
                      <a:r>
                        <a:rPr lang="fr-FR" dirty="0" smtClean="0"/>
                        <a:t>= Cash flow réel sur opérations d’investissement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251520" y="1556792"/>
            <a:ext cx="1905000" cy="4495800"/>
          </a:xfrm>
        </p:spPr>
        <p:txBody>
          <a:bodyPr/>
          <a:lstStyle/>
          <a:p>
            <a:r>
              <a:rPr lang="fr-FR" dirty="0" smtClean="0"/>
              <a:t>*Obligations de plus de 3 mois d’échéance </a:t>
            </a:r>
          </a:p>
          <a:p>
            <a:endParaRPr lang="fr-FR" dirty="0" smtClean="0"/>
          </a:p>
          <a:p>
            <a:r>
              <a:rPr lang="fr-FR" dirty="0" smtClean="0"/>
              <a:t>** Variation du BFR sur opérations d’investissement (décalage de paiement sur acquisitions, cessions, revenus financiers…)</a:t>
            </a:r>
          </a:p>
          <a:p>
            <a:pPr>
              <a:buFont typeface="Arial" charset="0"/>
              <a:buChar char="•"/>
            </a:pPr>
            <a:endParaRPr lang="fr-FR" dirty="0" smtClean="0"/>
          </a:p>
          <a:p>
            <a:pPr>
              <a:buFont typeface="Arial" charset="0"/>
              <a:buChar char="•"/>
            </a:pP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392680" y="4602480"/>
          <a:ext cx="6499800" cy="365760"/>
        </p:xfrm>
        <a:graphic>
          <a:graphicData uri="http://schemas.openxmlformats.org/drawingml/2006/table">
            <a:tbl>
              <a:tblPr/>
              <a:tblGrid>
                <a:gridCol w="6499800"/>
              </a:tblGrid>
              <a:tr h="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réel sur opération d’investissement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62050"/>
          </a:xfrm>
        </p:spPr>
        <p:txBody>
          <a:bodyPr>
            <a:noAutofit/>
          </a:bodyPr>
          <a:lstStyle/>
          <a:p>
            <a:r>
              <a:rPr lang="fr-FR" sz="4000" dirty="0" smtClean="0"/>
              <a:t>Flux net de trésorerie sur opérations de financement</a:t>
            </a:r>
            <a:endParaRPr lang="fr-FR" sz="40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63888" y="1988840"/>
          <a:ext cx="5111750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1175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Augmentation</a:t>
                      </a:r>
                      <a:r>
                        <a:rPr lang="fr-FR" baseline="0" dirty="0" smtClean="0"/>
                        <a:t>s de capital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exercice de stock option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emprunts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Remboursement d’emprunt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Dividendes versés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Intérêts sur</a:t>
                      </a:r>
                      <a:r>
                        <a:rPr lang="fr-FR" baseline="0" dirty="0" smtClean="0"/>
                        <a:t> emprunt net d’</a:t>
                      </a:r>
                      <a:r>
                        <a:rPr lang="fr-FR" baseline="0" dirty="0" err="1" smtClean="0"/>
                        <a:t>impot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Rachat d’action propres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potentiel</a:t>
                      </a:r>
                      <a:r>
                        <a:rPr lang="fr-FR" baseline="0" dirty="0" smtClean="0"/>
                        <a:t> sur opérations de financement</a:t>
                      </a:r>
                      <a:endParaRPr lang="fr-FR" dirty="0"/>
                    </a:p>
                  </a:txBody>
                  <a:tcPr marL="81788" marR="81788">
                    <a:solidFill>
                      <a:schemeClr val="tx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</a:t>
                      </a:r>
                      <a:r>
                        <a:rPr lang="fr-FR" dirty="0" smtClean="0">
                          <a:sym typeface="Wingdings 3"/>
                        </a:rPr>
                        <a:t> BFRF  *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= cash flow réel sur opérations de financement</a:t>
                      </a:r>
                      <a:endParaRPr lang="fr-FR" dirty="0"/>
                    </a:p>
                  </a:txBody>
                  <a:tcPr marL="81788" marR="81788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>
            <a:normAutofit/>
          </a:bodyPr>
          <a:lstStyle/>
          <a:p>
            <a:r>
              <a:rPr lang="fr-FR" dirty="0" smtClean="0"/>
              <a:t>* Variation du BFR imputable à des opérations de financement  par exemple des décalages de paiement sur le capital souscrit appelé ou sur les intérêts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Cadre d’analyse financière par les flux de trésorerie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35292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6428"/>
                <a:gridCol w="31965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ORIGINE DE</a:t>
                      </a:r>
                      <a:r>
                        <a:rPr lang="fr-FR" baseline="0" dirty="0" smtClean="0"/>
                        <a:t> LA TRESORERIE NETTE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20(N)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   Cash flow réel lié à l’exploitation (1)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  </a:t>
                      </a:r>
                      <a:r>
                        <a:rPr lang="fr-FR" baseline="0" dirty="0" smtClean="0"/>
                        <a:t> Cash flow réel sur opération d’investissement (2)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+/-</a:t>
                      </a:r>
                      <a:r>
                        <a:rPr lang="fr-FR" baseline="0" dirty="0" smtClean="0"/>
                        <a:t>   Cash flow sur opération de financement (3)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Variation du solde de trésorerie (4) = (1) + (2) + (3)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Trésorerie nette à l’ouverture de l’exercice (5)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Trésorerie nette à la clôture de l’exercice (6) = (4) + (5)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différentes méthodes d’évaluation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278092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L’importance du diagnostic stratégique et du business plan</a:t>
            </a:r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questions à se poser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 quelle occasion se fait </a:t>
            </a:r>
            <a:r>
              <a:rPr lang="fr-FR" dirty="0" smtClean="0"/>
              <a:t>l’évaluation ?</a:t>
            </a:r>
            <a:endParaRPr lang="fr-FR" dirty="0" smtClean="0"/>
          </a:p>
          <a:p>
            <a:r>
              <a:rPr lang="fr-FR" dirty="0" smtClean="0"/>
              <a:t>Quelles sont les destinataires de </a:t>
            </a:r>
            <a:r>
              <a:rPr lang="fr-FR" dirty="0" smtClean="0"/>
              <a:t>l’évaluation ?</a:t>
            </a:r>
            <a:endParaRPr lang="fr-FR" dirty="0" smtClean="0"/>
          </a:p>
          <a:p>
            <a:r>
              <a:rPr lang="fr-FR" dirty="0" smtClean="0"/>
              <a:t>Quelles sont les particularités comptables et stratégiques lisibles en terme d’avantages économiques et de </a:t>
            </a:r>
            <a:r>
              <a:rPr lang="fr-FR" dirty="0" smtClean="0"/>
              <a:t>risques ?</a:t>
            </a:r>
            <a:endParaRPr lang="fr-FR" dirty="0" smtClean="0"/>
          </a:p>
          <a:p>
            <a:r>
              <a:rPr lang="fr-FR" dirty="0" smtClean="0"/>
              <a:t>Les perspectives futures du secteur voire de l’économie en général sont-elles plutôt favorables ou défavorables à l’entreprise qui fait l’objet de l’évaluation ?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L’approche par les comparables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L’idée consiste à se servir d’une variable d’activité, un solde de gestion jugé pertinent ou un volume d’affaires, pour proposer une valeur d’entreprise ou la valeur des seuls capitaux propres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dirty="0" smtClean="0"/>
              <a:t>La procédure suggère de multiplier le revenu résiduel choisi, voire le CA, par un coefficient.</a:t>
            </a:r>
          </a:p>
          <a:p>
            <a:r>
              <a:rPr lang="fr-FR" dirty="0" smtClean="0"/>
              <a:t>Ce coefficient correspond à la moyenne ou à la médiane d’un échantillon de ratios caractérisant un même secteur d’activité ou un ensemble de sociétés très proches les unes des autres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dirty="0" smtClean="0"/>
              <a:t>Si la variable comptable est le RN, le multiple de cet agrégat est le PER</a:t>
            </a:r>
          </a:p>
          <a:p>
            <a:r>
              <a:rPr lang="fr-FR" dirty="0" smtClean="0"/>
              <a:t>S’il s’agit du CA, </a:t>
            </a:r>
            <a:r>
              <a:rPr lang="fr-FR" dirty="0" smtClean="0"/>
              <a:t>ou du REX</a:t>
            </a:r>
            <a:r>
              <a:rPr lang="fr-FR" dirty="0" smtClean="0"/>
              <a:t>, le multiple de référence donne une VE de laquelle il faut retrancher les dettes financières pour obtenir la valeur résiduelle des capitaux propres.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L’approche par les comparables: Exemple SADE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Soit SADE la Société Alsacienne de Développement et d’Expansion qui est une société de développement régional.</a:t>
            </a:r>
          </a:p>
          <a:p>
            <a:r>
              <a:rPr lang="fr-FR" dirty="0" smtClean="0"/>
              <a:t>Pour l’évaluer, nous la comparons aux banques suivantes: BNP, SG, Dexia, CA et </a:t>
            </a:r>
            <a:r>
              <a:rPr lang="fr-FR" dirty="0" err="1" smtClean="0"/>
              <a:t>Natexis</a:t>
            </a:r>
            <a:r>
              <a:rPr lang="fr-FR" dirty="0" smtClean="0"/>
              <a:t> Banques Populaires en prenant en compte uniquement leurs activités « Prêt à moyen et long terme »</a:t>
            </a:r>
          </a:p>
          <a:p>
            <a:r>
              <a:rPr lang="fr-FR" dirty="0" smtClean="0"/>
              <a:t>Avec les résultats de ces 5 établissements, des multiples de RN (PER) ont été calculés et une régression linéaire a été effectué avec le MBR (variable à expliquer) et le ROE (variable explicative)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75240" cy="113972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400" dirty="0" smtClean="0"/>
              <a:t>L’approche par les comparables: Exemple SADE</a:t>
            </a:r>
            <a:endParaRPr lang="fr-FR" sz="4400" b="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491880" y="1700808"/>
          <a:ext cx="5111750" cy="313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2350"/>
                <a:gridCol w="1022350"/>
                <a:gridCol w="1022350"/>
                <a:gridCol w="1022350"/>
                <a:gridCol w="1022350"/>
              </a:tblGrid>
              <a:tr h="37084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81788" marR="81788"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Multiples de résultat</a:t>
                      </a:r>
                      <a:endParaRPr lang="fr-FR" dirty="0"/>
                    </a:p>
                  </a:txBody>
                  <a:tcPr marL="81788" marR="81788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dirty="0" smtClean="0"/>
                        <a:t>Régression linéaire</a:t>
                      </a:r>
                      <a:endParaRPr lang="fr-FR" dirty="0"/>
                    </a:p>
                  </a:txBody>
                  <a:tcPr marL="81788" marR="81788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RN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err="1" smtClean="0">
                          <a:solidFill>
                            <a:srgbClr val="FF0000"/>
                          </a:solidFill>
                        </a:rPr>
                        <a:t>Capi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MBR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ROE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BNP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4.9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48.4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1.37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15%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SG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3.3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34.2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1.82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17.5%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2.9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34.0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1.21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11.0%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Dexia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1.8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20.3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1.50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13.0%</a:t>
                      </a:r>
                      <a:endParaRPr lang="fr-FR" dirty="0"/>
                    </a:p>
                  </a:txBody>
                  <a:tcPr marL="81788" marR="81788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Natexis</a:t>
                      </a:r>
                      <a:r>
                        <a:rPr lang="fr-FR" dirty="0" smtClean="0"/>
                        <a:t> BP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0.4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5.3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1.20</a:t>
                      </a:r>
                      <a:endParaRPr lang="fr-FR" dirty="0"/>
                    </a:p>
                  </a:txBody>
                  <a:tcPr marL="81788" marR="81788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9.3%</a:t>
                      </a:r>
                      <a:endParaRPr lang="fr-FR" dirty="0"/>
                    </a:p>
                  </a:txBody>
                  <a:tcPr marL="81788" marR="81788"/>
                </a:tc>
              </a:tr>
            </a:tbl>
          </a:graphicData>
        </a:graphic>
      </p:graphicFrame>
      <p:sp>
        <p:nvSpPr>
          <p:cNvPr id="3" name="Espace réservé du texte 2"/>
          <p:cNvSpPr>
            <a:spLocks noGrp="1"/>
          </p:cNvSpPr>
          <p:nvPr>
            <p:ph type="body" sz="half" idx="2"/>
          </p:nvPr>
        </p:nvSpPr>
        <p:spPr>
          <a:xfrm>
            <a:off x="395536" y="1600200"/>
            <a:ext cx="2423864" cy="4495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Le ROE permet de mesurer la rentabilité des capitaux propres.</a:t>
            </a:r>
          </a:p>
          <a:p>
            <a:r>
              <a:rPr lang="fr-FR" dirty="0" smtClean="0"/>
              <a:t>ROE=RN/CP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Le MBR permet de définir </a:t>
            </a:r>
            <a:r>
              <a:rPr lang="fr-FR" dirty="0" smtClean="0"/>
              <a:t>la </a:t>
            </a:r>
            <a:r>
              <a:rPr lang="fr-FR" dirty="0" smtClean="0"/>
              <a:t>valeur réelle de marché des fonds propres.</a:t>
            </a:r>
          </a:p>
          <a:p>
            <a:r>
              <a:rPr lang="fr-FR" dirty="0" smtClean="0"/>
              <a:t>MBR = </a:t>
            </a:r>
            <a:r>
              <a:rPr lang="fr-FR" dirty="0" err="1" smtClean="0"/>
              <a:t>capi</a:t>
            </a:r>
            <a:r>
              <a:rPr lang="fr-FR" dirty="0" smtClean="0"/>
              <a:t> / CP</a:t>
            </a:r>
          </a:p>
          <a:p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PER = </a:t>
            </a:r>
            <a:r>
              <a:rPr lang="fr-FR" dirty="0" err="1" smtClean="0"/>
              <a:t>capi</a:t>
            </a:r>
            <a:r>
              <a:rPr lang="fr-FR" dirty="0" smtClean="0"/>
              <a:t> / RN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491880" y="522920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RN SADE = 2.67M€</a:t>
            </a:r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</a:t>
            </a:r>
            <a:r>
              <a:rPr lang="fr-FR" dirty="0" smtClean="0"/>
              <a:t>ROE SADE = 9%</a:t>
            </a:r>
            <a:endParaRPr lang="fr-F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L’approche par les comparables: Exemple SADE - étude du </a:t>
            </a:r>
            <a:r>
              <a:rPr lang="fr-FR" b="1" dirty="0" smtClean="0"/>
              <a:t>PER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/>
              <a:t>Les PER observés sur le secteur bancaire français,</a:t>
            </a:r>
          </a:p>
          <a:p>
            <a:pPr>
              <a:buNone/>
            </a:pPr>
            <a:r>
              <a:rPr lang="fr-FR" sz="2800" dirty="0" smtClean="0"/>
              <a:t>calculés avec les 2 premières colonnes du tableau</a:t>
            </a:r>
          </a:p>
          <a:p>
            <a:pPr>
              <a:buNone/>
            </a:pPr>
            <a:r>
              <a:rPr lang="fr-FR" sz="2800" dirty="0" smtClean="0"/>
              <a:t>(</a:t>
            </a:r>
            <a:r>
              <a:rPr lang="fr-FR" sz="2800" dirty="0" err="1" smtClean="0"/>
              <a:t>capi</a:t>
            </a:r>
            <a:r>
              <a:rPr lang="fr-FR" sz="2800" dirty="0" smtClean="0"/>
              <a:t>/RN) donnent une moyenne de 11.2</a:t>
            </a:r>
          </a:p>
          <a:p>
            <a:pPr>
              <a:buNone/>
            </a:pPr>
            <a:r>
              <a:rPr lang="fr-FR" sz="2800" dirty="0" smtClean="0"/>
              <a:t>Ce multiple est appliqué au RN de SADE (2.67M€)</a:t>
            </a:r>
          </a:p>
          <a:p>
            <a:pPr>
              <a:buNone/>
            </a:pPr>
            <a:endParaRPr lang="fr-FR" sz="2800" dirty="0" smtClean="0"/>
          </a:p>
          <a:p>
            <a:pPr>
              <a:buNone/>
            </a:pPr>
            <a:r>
              <a:rPr lang="fr-FR" sz="2800" dirty="0" smtClean="0"/>
              <a:t> </a:t>
            </a:r>
            <a:r>
              <a:rPr lang="fr-FR" sz="2800" dirty="0" smtClean="0"/>
              <a:t>             </a:t>
            </a:r>
            <a:r>
              <a:rPr lang="fr-FR" sz="2800" dirty="0" err="1" smtClean="0"/>
              <a:t>Valo</a:t>
            </a:r>
            <a:r>
              <a:rPr lang="fr-FR" sz="2800" dirty="0" smtClean="0"/>
              <a:t> </a:t>
            </a:r>
            <a:r>
              <a:rPr lang="fr-FR" sz="2800" dirty="0" smtClean="0"/>
              <a:t>= 11.2*2.67 = 30M€ pour l’activité de prêt.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827584" y="4365104"/>
            <a:ext cx="7200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L’approche par les comparables: Exemple SADE - étude du MBR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Avec les 2 dernière colonnes du tableau, une régression a été</a:t>
            </a:r>
          </a:p>
          <a:p>
            <a:pPr>
              <a:buNone/>
            </a:pPr>
            <a:r>
              <a:rPr lang="fr-FR" dirty="0" smtClean="0"/>
              <a:t>e</a:t>
            </a:r>
            <a:r>
              <a:rPr lang="fr-FR" dirty="0" smtClean="0"/>
              <a:t>ffectuée : la relation entre le MBR et le ROE est linéaire.</a:t>
            </a:r>
          </a:p>
          <a:p>
            <a:pPr algn="ctr">
              <a:buNone/>
            </a:pPr>
            <a:r>
              <a:rPr lang="fr-FR" dirty="0" smtClean="0"/>
              <a:t>Y = 7.0171x + 0.4965 avec R² = 0.7876</a:t>
            </a:r>
            <a:endParaRPr lang="fr-FR" dirty="0" smtClean="0"/>
          </a:p>
          <a:p>
            <a:r>
              <a:rPr lang="fr-FR" dirty="0" smtClean="0"/>
              <a:t>Sachant que le ROE de SADE est de 9%, il est possible de</a:t>
            </a:r>
          </a:p>
          <a:p>
            <a:pPr>
              <a:buNone/>
            </a:pPr>
            <a:r>
              <a:rPr lang="fr-FR" dirty="0" smtClean="0"/>
              <a:t>déterminer par quel coefficient la valeur comptable des fonds</a:t>
            </a:r>
          </a:p>
          <a:p>
            <a:pPr>
              <a:buNone/>
            </a:pPr>
            <a:r>
              <a:rPr lang="fr-FR" dirty="0" smtClean="0"/>
              <a:t>propres devait être multipliée pour obtenir une valeur de</a:t>
            </a:r>
          </a:p>
          <a:p>
            <a:pPr>
              <a:buNone/>
            </a:pPr>
            <a:r>
              <a:rPr lang="fr-FR" dirty="0" smtClean="0"/>
              <a:t>marché:</a:t>
            </a:r>
          </a:p>
          <a:p>
            <a:pPr>
              <a:buNone/>
            </a:pPr>
            <a:r>
              <a:rPr lang="fr-FR" dirty="0" smtClean="0"/>
              <a:t>MBR SADE = (7.0171)(0.09) + 0.4965 = 1.1</a:t>
            </a:r>
          </a:p>
          <a:p>
            <a:r>
              <a:rPr lang="fr-FR" dirty="0" smtClean="0"/>
              <a:t>D’après le modèle de régression linéaire, la valeur marchande des</a:t>
            </a:r>
          </a:p>
          <a:p>
            <a:pPr>
              <a:buNone/>
            </a:pPr>
            <a:r>
              <a:rPr lang="fr-FR" dirty="0" smtClean="0"/>
              <a:t>capitaux propres de la SADE est de </a:t>
            </a:r>
            <a:r>
              <a:rPr lang="fr-FR" b="1" dirty="0" smtClean="0"/>
              <a:t>10% supérieure </a:t>
            </a:r>
            <a:r>
              <a:rPr lang="fr-FR" dirty="0" smtClean="0"/>
              <a:t>à sa valeur aux</a:t>
            </a:r>
          </a:p>
          <a:p>
            <a:pPr>
              <a:buNone/>
            </a:pPr>
            <a:r>
              <a:rPr lang="fr-FR" dirty="0" smtClean="0"/>
              <a:t>livres.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La méthode DCF : principes généraux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 smtClean="0"/>
              <a:t>La méthode consiste à traiter l’actif économique comme un investissement global à l’origine d’un cash flow récurrent.</a:t>
            </a:r>
          </a:p>
          <a:p>
            <a:r>
              <a:rPr lang="fr-FR" sz="1800" dirty="0" smtClean="0"/>
              <a:t>Cette méthode consiste à calculer, par actualisation, la valeur actuelle nette des flux de trésorerie futurs attendus d’une activité.</a:t>
            </a:r>
          </a:p>
          <a:p>
            <a:r>
              <a:rPr lang="fr-FR" sz="1800" dirty="0" smtClean="0"/>
              <a:t>Dans cette approche, la valeur d’entreprise correspond à la somme de ses cash </a:t>
            </a:r>
            <a:r>
              <a:rPr lang="fr-FR" sz="1800" dirty="0" err="1" smtClean="0"/>
              <a:t>flows</a:t>
            </a:r>
            <a:r>
              <a:rPr lang="fr-FR" sz="1800" dirty="0"/>
              <a:t> </a:t>
            </a:r>
            <a:r>
              <a:rPr lang="fr-FR" sz="1800" dirty="0" smtClean="0"/>
              <a:t>disponibles prévisionnels actualisés au coût moyen pondéré du capital engagé: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89040"/>
            <a:ext cx="38884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4788024" y="4005064"/>
            <a:ext cx="392942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avec :</a:t>
            </a:r>
          </a:p>
          <a:p>
            <a:r>
              <a:rPr lang="fr-FR" sz="1400" b="1" dirty="0" smtClean="0"/>
              <a:t>VE :</a:t>
            </a:r>
            <a:r>
              <a:rPr lang="fr-FR" sz="1400" dirty="0" smtClean="0"/>
              <a:t> la valeur d’entreprise</a:t>
            </a:r>
          </a:p>
          <a:p>
            <a:r>
              <a:rPr lang="fr-FR" sz="1400" b="1" dirty="0" smtClean="0"/>
              <a:t>VFP :</a:t>
            </a:r>
            <a:r>
              <a:rPr lang="fr-FR" sz="1400" dirty="0" smtClean="0"/>
              <a:t> la valeur des fonds propres</a:t>
            </a:r>
          </a:p>
          <a:p>
            <a:r>
              <a:rPr lang="fr-FR" sz="1400" b="1" dirty="0" smtClean="0"/>
              <a:t>CF :</a:t>
            </a:r>
            <a:r>
              <a:rPr lang="fr-FR" sz="1400" dirty="0" smtClean="0"/>
              <a:t> le flux de trésorerie (free cash flow) généré par l’exploitation</a:t>
            </a:r>
          </a:p>
          <a:p>
            <a:r>
              <a:rPr lang="fr-FR" sz="1400" b="1" dirty="0" smtClean="0"/>
              <a:t>CMPC :</a:t>
            </a:r>
            <a:r>
              <a:rPr lang="fr-FR" sz="1400" dirty="0" smtClean="0"/>
              <a:t> le coût moyen pondéré du capital</a:t>
            </a:r>
          </a:p>
          <a:p>
            <a:r>
              <a:rPr lang="fr-FR" sz="1400" b="1" dirty="0" smtClean="0"/>
              <a:t>VT :</a:t>
            </a:r>
            <a:r>
              <a:rPr lang="fr-FR" sz="1400" dirty="0" smtClean="0"/>
              <a:t> la valeur terminale</a:t>
            </a:r>
          </a:p>
          <a:p>
            <a:r>
              <a:rPr lang="fr-FR" sz="1400" b="1" dirty="0" smtClean="0"/>
              <a:t>VD :</a:t>
            </a:r>
            <a:r>
              <a:rPr lang="fr-FR" sz="1400" dirty="0" smtClean="0"/>
              <a:t> la valeur de l’endettement financier net.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Méthode DCF: 4 étapes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2800" dirty="0" smtClean="0"/>
              <a:t>Ces étapes sont les suivantes :</a:t>
            </a:r>
          </a:p>
          <a:p>
            <a:r>
              <a:rPr lang="fr-FR" sz="2800" dirty="0" smtClean="0"/>
              <a:t>modéliser les flux de trésorerie </a:t>
            </a:r>
            <a:r>
              <a:rPr lang="fr-FR" sz="2800" dirty="0" smtClean="0"/>
              <a:t>attendus</a:t>
            </a:r>
            <a:endParaRPr lang="fr-FR" sz="2800" dirty="0" smtClean="0"/>
          </a:p>
          <a:p>
            <a:r>
              <a:rPr lang="fr-FR" sz="2800" dirty="0" smtClean="0"/>
              <a:t>estimer le flux </a:t>
            </a:r>
            <a:r>
              <a:rPr lang="fr-FR" sz="2800" dirty="0" smtClean="0"/>
              <a:t>normatif</a:t>
            </a:r>
            <a:endParaRPr lang="fr-FR" sz="2800" dirty="0" smtClean="0"/>
          </a:p>
          <a:p>
            <a:r>
              <a:rPr lang="fr-FR" sz="2800" dirty="0" smtClean="0"/>
              <a:t>calculer le coût </a:t>
            </a:r>
            <a:r>
              <a:rPr lang="fr-FR" sz="2800" dirty="0" smtClean="0"/>
              <a:t>moyen pondéré </a:t>
            </a:r>
            <a:r>
              <a:rPr lang="fr-FR" sz="2800" dirty="0" smtClean="0"/>
              <a:t>du </a:t>
            </a:r>
            <a:r>
              <a:rPr lang="fr-FR" sz="2800" dirty="0" smtClean="0"/>
              <a:t>capital</a:t>
            </a:r>
            <a:endParaRPr lang="fr-FR" sz="2800" dirty="0" smtClean="0"/>
          </a:p>
          <a:p>
            <a:r>
              <a:rPr lang="fr-FR" sz="2800" dirty="0" smtClean="0"/>
              <a:t>déterminer la valeur </a:t>
            </a:r>
            <a:r>
              <a:rPr lang="fr-FR" sz="2800" dirty="0" smtClean="0"/>
              <a:t>d’entreprise</a:t>
            </a:r>
            <a:endParaRPr lang="fr-FR" sz="2800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Etape 1:</a:t>
            </a:r>
            <a:r>
              <a:rPr lang="fr-FR" sz="3600" b="1" dirty="0" smtClean="0"/>
              <a:t>modéliser les flux de trésorerie </a:t>
            </a:r>
            <a:r>
              <a:rPr lang="fr-FR" sz="3600" b="1" dirty="0" smtClean="0"/>
              <a:t>attendus</a:t>
            </a:r>
            <a:endParaRPr lang="fr-FR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Lorsqu’elles sont disponibles, ces prévisions sont souvent établies sur un </a:t>
            </a:r>
            <a:r>
              <a:rPr lang="fr-FR" dirty="0" smtClean="0">
                <a:solidFill>
                  <a:schemeClr val="tx2"/>
                </a:solidFill>
              </a:rPr>
              <a:t>horizon relativement court (de 3 à 5 ans</a:t>
            </a:r>
            <a:r>
              <a:rPr lang="fr-FR" dirty="0" smtClean="0">
                <a:solidFill>
                  <a:schemeClr val="tx2"/>
                </a:solidFill>
              </a:rPr>
              <a:t>).</a:t>
            </a:r>
          </a:p>
          <a:p>
            <a:r>
              <a:rPr lang="fr-FR" dirty="0" smtClean="0"/>
              <a:t>Le </a:t>
            </a:r>
            <a:r>
              <a:rPr lang="fr-FR" dirty="0" smtClean="0"/>
              <a:t>rôle de l’évaluateur est d’examiner ces prévisions, afin de les critiquer ou de les prolonger si nécessaire. Dans certains cas, il pourra même être amené à établir ou à </a:t>
            </a:r>
            <a:r>
              <a:rPr lang="fr-FR" dirty="0" smtClean="0">
                <a:solidFill>
                  <a:schemeClr val="tx2"/>
                </a:solidFill>
              </a:rPr>
              <a:t>assister les dirigeants dans l’établissement de ces prévisions</a:t>
            </a:r>
            <a:r>
              <a:rPr lang="fr-FR" dirty="0" smtClean="0">
                <a:solidFill>
                  <a:schemeClr val="tx2"/>
                </a:solidFill>
              </a:rPr>
              <a:t>.</a:t>
            </a:r>
          </a:p>
          <a:p>
            <a:r>
              <a:rPr lang="fr-FR" dirty="0" smtClean="0"/>
              <a:t>L’objectif recherché, dans cette première étape, est de disposer d’un modèle exempt d’erreurs matérielles et reflétant des </a:t>
            </a:r>
            <a:r>
              <a:rPr lang="fr-FR" dirty="0" smtClean="0">
                <a:solidFill>
                  <a:schemeClr val="tx2"/>
                </a:solidFill>
              </a:rPr>
              <a:t>hypothèses d’activité réalistes, cohérentes et pertinentes.</a:t>
            </a:r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/>
              <a:t>Etape 2 : estimer </a:t>
            </a:r>
            <a:r>
              <a:rPr lang="fr-FR" sz="3600" b="1" dirty="0" smtClean="0"/>
              <a:t>le flux normatif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Après avoir examiné les prévisions établies à 3 ou 5 ans, l’évaluateur doit estimer la performance financière que la cible est en mesure de maintenir à long terme</a:t>
            </a:r>
            <a:r>
              <a:rPr lang="fr-FR" dirty="0" smtClean="0"/>
              <a:t>.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Ce flux de trésorerie «normatif»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/>
              <a:t>va en effet permettre le calcul de la valeur </a:t>
            </a:r>
            <a:r>
              <a:rPr lang="fr-FR" dirty="0" smtClean="0"/>
              <a:t>terminale</a:t>
            </a:r>
            <a:endParaRPr lang="fr-FR" dirty="0" smtClean="0"/>
          </a:p>
          <a:p>
            <a:r>
              <a:rPr lang="fr-FR" dirty="0" smtClean="0"/>
              <a:t>Il </a:t>
            </a:r>
            <a:r>
              <a:rPr lang="fr-FR" dirty="0" smtClean="0"/>
              <a:t>est important de souligner que la valeur terminale représente très souvent une part prépondérante (</a:t>
            </a:r>
            <a:r>
              <a:rPr lang="fr-FR" dirty="0" smtClean="0">
                <a:solidFill>
                  <a:schemeClr val="tx2"/>
                </a:solidFill>
              </a:rPr>
              <a:t>plus des 2/3</a:t>
            </a:r>
            <a:r>
              <a:rPr lang="fr-FR" dirty="0" smtClean="0"/>
              <a:t>) de la valeur </a:t>
            </a:r>
            <a:r>
              <a:rPr lang="fr-FR" dirty="0" smtClean="0"/>
              <a:t>d’entreprise.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diagnostic stratégique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Dans le cadre général d’une évaluation d’entreprise, les </a:t>
            </a:r>
            <a:r>
              <a:rPr lang="fr-FR" sz="2400" dirty="0" smtClean="0"/>
              <a:t>2</a:t>
            </a:r>
          </a:p>
          <a:p>
            <a:pPr>
              <a:buNone/>
            </a:pPr>
            <a:r>
              <a:rPr lang="fr-FR" sz="2400" dirty="0"/>
              <a:t>v</a:t>
            </a:r>
            <a:r>
              <a:rPr lang="fr-FR" sz="2400" dirty="0" smtClean="0"/>
              <a:t>olets</a:t>
            </a:r>
            <a:r>
              <a:rPr lang="fr-FR" sz="2400" dirty="0" smtClean="0"/>
              <a:t> </a:t>
            </a:r>
            <a:r>
              <a:rPr lang="fr-FR" sz="2400" dirty="0" smtClean="0"/>
              <a:t>suivants  </a:t>
            </a:r>
            <a:r>
              <a:rPr lang="fr-FR" sz="2400" dirty="0" smtClean="0"/>
              <a:t>du diagnostic sont utiles:</a:t>
            </a:r>
          </a:p>
          <a:p>
            <a:r>
              <a:rPr lang="fr-FR" sz="2400" dirty="0" smtClean="0"/>
              <a:t>Le </a:t>
            </a:r>
            <a:r>
              <a:rPr lang="fr-FR" sz="2400" dirty="0" smtClean="0">
                <a:solidFill>
                  <a:schemeClr val="tx2"/>
                </a:solidFill>
              </a:rPr>
              <a:t>contexte environnemental </a:t>
            </a:r>
            <a:r>
              <a:rPr lang="fr-FR" sz="2400" dirty="0" smtClean="0"/>
              <a:t>: quelles sont les éventuelles tendances lourdes du marché de nature à exercer un impact sur l’activité? Les paramètres concurrentiels? La segmentation des marchés? Les opportunités stratégiques?</a:t>
            </a:r>
          </a:p>
          <a:p>
            <a:r>
              <a:rPr lang="fr-FR" sz="2400" dirty="0" smtClean="0"/>
              <a:t>Le </a:t>
            </a:r>
            <a:r>
              <a:rPr lang="fr-FR" sz="2400" dirty="0" smtClean="0">
                <a:solidFill>
                  <a:schemeClr val="tx2"/>
                </a:solidFill>
              </a:rPr>
              <a:t>potentiel stratégique</a:t>
            </a:r>
            <a:r>
              <a:rPr lang="fr-FR" sz="2400" dirty="0" smtClean="0"/>
              <a:t>: cela passe par une perception argumentée des compétences intrinsèques, des avantages concurrentiels,  du système d’information et organisationnel, de la chaîne d’activité et des performances.</a:t>
            </a:r>
            <a:endParaRPr lang="fr-FR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Etape </a:t>
            </a:r>
            <a:r>
              <a:rPr lang="fr-FR" b="1" dirty="0" smtClean="0"/>
              <a:t>2 : estimer </a:t>
            </a:r>
            <a:r>
              <a:rPr lang="fr-FR" b="1" dirty="0" smtClean="0"/>
              <a:t>le flux normatif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980728"/>
            <a:ext cx="7772400" cy="50390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chemeClr val="tx2"/>
                </a:solidFill>
              </a:rPr>
              <a:t>Le calcul du flux normatif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 smtClean="0"/>
              <a:t>se base en général sur le dernier cash flow </a:t>
            </a:r>
            <a:r>
              <a:rPr lang="fr-FR" dirty="0" smtClean="0"/>
              <a:t>des</a:t>
            </a:r>
          </a:p>
          <a:p>
            <a:pPr>
              <a:buNone/>
            </a:pPr>
            <a:r>
              <a:rPr lang="fr-FR" dirty="0" smtClean="0"/>
              <a:t>prévisions, corrigé, dans le cas d’une société industrielle, des éléments suivants :</a:t>
            </a:r>
          </a:p>
          <a:p>
            <a:r>
              <a:rPr lang="fr-FR" dirty="0" smtClean="0"/>
              <a:t>la </a:t>
            </a:r>
            <a:r>
              <a:rPr lang="fr-FR" dirty="0" smtClean="0">
                <a:solidFill>
                  <a:schemeClr val="tx2"/>
                </a:solidFill>
              </a:rPr>
              <a:t>croissance du chiffre d’affaires doit être égale à la croissance qu’il est possible de maintenir à long terme . </a:t>
            </a:r>
            <a:r>
              <a:rPr lang="fr-FR" dirty="0" smtClean="0"/>
              <a:t>Souvent, on retiendra le même rythme que l’économie, soit environ 2 à 3 % selon le secteur; </a:t>
            </a:r>
          </a:p>
          <a:p>
            <a:r>
              <a:rPr lang="fr-FR" dirty="0" smtClean="0"/>
              <a:t>le </a:t>
            </a:r>
            <a:r>
              <a:rPr lang="fr-FR" dirty="0" smtClean="0">
                <a:solidFill>
                  <a:schemeClr val="tx2"/>
                </a:solidFill>
              </a:rPr>
              <a:t>taux de marge doit tenir compte des éléments du diagnostic stratégique </a:t>
            </a:r>
            <a:r>
              <a:rPr lang="fr-FR" dirty="0" smtClean="0"/>
              <a:t>(arrivée éventuelle d’un concurrent, dérégulation...) ; </a:t>
            </a:r>
          </a:p>
          <a:p>
            <a:r>
              <a:rPr lang="fr-FR" dirty="0" smtClean="0"/>
              <a:t>la </a:t>
            </a:r>
            <a:r>
              <a:rPr lang="fr-FR" dirty="0" smtClean="0">
                <a:solidFill>
                  <a:schemeClr val="tx2"/>
                </a:solidFill>
              </a:rPr>
              <a:t>variation de BFR doit être calculée en tenant compte du taux de croissance à long terme </a:t>
            </a:r>
            <a:r>
              <a:rPr lang="fr-FR" dirty="0" smtClean="0"/>
              <a:t>; </a:t>
            </a:r>
          </a:p>
          <a:p>
            <a:r>
              <a:rPr lang="fr-FR" dirty="0" smtClean="0"/>
              <a:t>les </a:t>
            </a:r>
            <a:r>
              <a:rPr lang="fr-FR" dirty="0" smtClean="0">
                <a:solidFill>
                  <a:schemeClr val="tx2"/>
                </a:solidFill>
              </a:rPr>
              <a:t>investissements doivent être calculés afin de maintenir le ratio d’intensité capitalistique </a:t>
            </a:r>
            <a:r>
              <a:rPr lang="fr-FR" dirty="0" smtClean="0"/>
              <a:t>(actif immobilisé/chiffre d’affaires) à un niveau cohérent avec celui constaté lors du diagnostic financier ou sur les principaux concurrents ; </a:t>
            </a:r>
          </a:p>
          <a:p>
            <a:r>
              <a:rPr lang="fr-FR" dirty="0" smtClean="0"/>
              <a:t>les </a:t>
            </a:r>
            <a:r>
              <a:rPr lang="fr-FR" dirty="0" smtClean="0">
                <a:solidFill>
                  <a:schemeClr val="tx2"/>
                </a:solidFill>
              </a:rPr>
              <a:t>amortissements sont fixés comme étant égaux aux investissements </a:t>
            </a:r>
            <a:r>
              <a:rPr lang="fr-FR" dirty="0" smtClean="0"/>
              <a:t>, afin de permettre le calcul de l’impôt sur les sociétés normatif ; </a:t>
            </a:r>
          </a:p>
          <a:p>
            <a:r>
              <a:rPr lang="fr-FR" dirty="0" smtClean="0"/>
              <a:t>les </a:t>
            </a:r>
            <a:r>
              <a:rPr lang="fr-FR" dirty="0" smtClean="0">
                <a:solidFill>
                  <a:schemeClr val="tx2"/>
                </a:solidFill>
              </a:rPr>
              <a:t>différents retraitements peuvent conduire à un cash flow normatif sensiblement différent du dernier cash flow</a:t>
            </a:r>
            <a:r>
              <a:rPr lang="fr-FR" dirty="0" smtClean="0"/>
              <a:t> , notamment lorsque le dernier cash flow a été déterminé en tenant compte d’une croissance forte et d’investissements importants.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Etape 2 : estimer le flux normatif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051720" y="2060848"/>
          <a:ext cx="424847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847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EBE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Amortissements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Investissements 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+ cession d’éléments d’actifs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- </a:t>
                      </a:r>
                      <a:r>
                        <a:rPr lang="fr-FR" dirty="0" smtClean="0">
                          <a:sym typeface="Wingdings 3"/>
                        </a:rPr>
                        <a:t> BFR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= flux net de trésorerie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Etape </a:t>
            </a:r>
            <a:r>
              <a:rPr lang="fr-FR" b="1" dirty="0" smtClean="0"/>
              <a:t>2 : estimer </a:t>
            </a:r>
            <a:r>
              <a:rPr lang="fr-FR" b="1" dirty="0" smtClean="0"/>
              <a:t>le flux normatif</a:t>
            </a:r>
            <a:br>
              <a:rPr lang="fr-FR" b="1" dirty="0" smtClean="0"/>
            </a:b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Il convient de distinguer :</a:t>
            </a:r>
          </a:p>
          <a:p>
            <a:r>
              <a:rPr lang="fr-FR" dirty="0" smtClean="0"/>
              <a:t>les FTD sur la période de prévisions explicites </a:t>
            </a:r>
            <a:r>
              <a:rPr lang="fr-FR" dirty="0" smtClean="0"/>
              <a:t>basé sur le BP</a:t>
            </a:r>
            <a:endParaRPr lang="fr-FR" dirty="0" smtClean="0"/>
          </a:p>
          <a:p>
            <a:r>
              <a:rPr lang="fr-FR" dirty="0" smtClean="0"/>
              <a:t>les FTD au-delà.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On considère que l’entreprise dégagera à compter de </a:t>
            </a:r>
            <a:r>
              <a:rPr lang="fr-FR" dirty="0" smtClean="0">
                <a:solidFill>
                  <a:schemeClr val="tx2"/>
                </a:solidFill>
              </a:rPr>
              <a:t>la sixième année</a:t>
            </a:r>
          </a:p>
          <a:p>
            <a:pPr>
              <a:buNone/>
            </a:pPr>
            <a:r>
              <a:rPr lang="fr-FR" dirty="0" smtClean="0">
                <a:solidFill>
                  <a:schemeClr val="tx2"/>
                </a:solidFill>
              </a:rPr>
              <a:t>un </a:t>
            </a:r>
            <a:r>
              <a:rPr lang="fr-FR" dirty="0" smtClean="0">
                <a:solidFill>
                  <a:schemeClr val="tx2"/>
                </a:solidFill>
              </a:rPr>
              <a:t>flux minimum normatif </a:t>
            </a:r>
            <a:r>
              <a:rPr lang="fr-FR" dirty="0" smtClean="0">
                <a:solidFill>
                  <a:schemeClr val="tx2"/>
                </a:solidFill>
              </a:rPr>
              <a:t>basée sur la moyenne des trois dernières</a:t>
            </a:r>
          </a:p>
          <a:p>
            <a:pPr>
              <a:buNone/>
            </a:pPr>
            <a:r>
              <a:rPr lang="fr-FR" dirty="0" smtClean="0">
                <a:solidFill>
                  <a:schemeClr val="tx2"/>
                </a:solidFill>
              </a:rPr>
              <a:t>années</a:t>
            </a:r>
            <a:r>
              <a:rPr lang="fr-FR" dirty="0" smtClean="0">
                <a:solidFill>
                  <a:schemeClr val="tx2"/>
                </a:solidFill>
              </a:rPr>
              <a:t>.</a:t>
            </a:r>
          </a:p>
          <a:p>
            <a:pPr>
              <a:buNone/>
            </a:pPr>
            <a:r>
              <a:rPr lang="fr-FR" dirty="0" smtClean="0"/>
              <a:t>Cette pondération s’explique par la nécessité </a:t>
            </a:r>
            <a:r>
              <a:rPr lang="fr-FR" dirty="0" smtClean="0"/>
              <a:t>d’investir </a:t>
            </a:r>
          </a:p>
          <a:p>
            <a:pPr>
              <a:buNone/>
            </a:pPr>
            <a:r>
              <a:rPr lang="fr-FR" dirty="0" smtClean="0"/>
              <a:t>régulièrement </a:t>
            </a:r>
            <a:r>
              <a:rPr lang="fr-FR" dirty="0" smtClean="0"/>
              <a:t>dans les machines pour bénéficier des </a:t>
            </a:r>
            <a:r>
              <a:rPr lang="fr-FR" dirty="0" smtClean="0"/>
              <a:t>évolutions</a:t>
            </a:r>
          </a:p>
          <a:p>
            <a:pPr>
              <a:buNone/>
            </a:pPr>
            <a:r>
              <a:rPr lang="fr-FR" dirty="0" smtClean="0"/>
              <a:t>technologiques </a:t>
            </a:r>
            <a:r>
              <a:rPr lang="fr-FR" dirty="0" smtClean="0"/>
              <a:t>afin de rester concurrentiel.</a:t>
            </a:r>
          </a:p>
          <a:p>
            <a:pPr>
              <a:buNone/>
            </a:pPr>
            <a:r>
              <a:rPr lang="fr-FR" dirty="0" smtClean="0"/>
              <a:t>Ce </a:t>
            </a:r>
            <a:r>
              <a:rPr lang="fr-FR" dirty="0" smtClean="0">
                <a:solidFill>
                  <a:schemeClr val="tx2"/>
                </a:solidFill>
              </a:rPr>
              <a:t>flux est capitalisé au CMPC</a:t>
            </a:r>
            <a:r>
              <a:rPr lang="fr-FR" dirty="0" smtClean="0"/>
              <a:t>. Il n’inclut aucun taux de </a:t>
            </a:r>
            <a:r>
              <a:rPr lang="fr-FR" dirty="0" smtClean="0"/>
              <a:t>croissance</a:t>
            </a:r>
          </a:p>
          <a:p>
            <a:pPr>
              <a:buNone/>
            </a:pPr>
            <a:r>
              <a:rPr lang="fr-FR" dirty="0" smtClean="0"/>
              <a:t>anticipé</a:t>
            </a:r>
            <a:r>
              <a:rPr lang="fr-FR" dirty="0" smtClean="0"/>
              <a:t>, pour fournir la valeur résiduelle.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Etape 3: estimer le CMPC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dirty="0" smtClean="0"/>
              <a:t>Le coût du capital représente la rentabilité exigée </a:t>
            </a:r>
            <a:r>
              <a:rPr lang="fr-FR" sz="2800" dirty="0" smtClean="0"/>
              <a:t>par</a:t>
            </a:r>
          </a:p>
          <a:p>
            <a:pPr>
              <a:buNone/>
            </a:pPr>
            <a:r>
              <a:rPr lang="fr-FR" sz="2800" dirty="0" smtClean="0"/>
              <a:t>l’ensemble </a:t>
            </a:r>
            <a:r>
              <a:rPr lang="fr-FR" sz="2800" dirty="0" smtClean="0"/>
              <a:t>des investisseurs pour un actif. </a:t>
            </a:r>
            <a:r>
              <a:rPr lang="fr-FR" sz="2800" dirty="0" smtClean="0"/>
              <a:t>Ces</a:t>
            </a:r>
          </a:p>
          <a:p>
            <a:pPr>
              <a:buNone/>
            </a:pPr>
            <a:r>
              <a:rPr lang="fr-FR" sz="2800" dirty="0" smtClean="0"/>
              <a:t>«investisseurs» apportent </a:t>
            </a:r>
            <a:r>
              <a:rPr lang="fr-FR" sz="2800" dirty="0" smtClean="0"/>
              <a:t>principalement deux </a:t>
            </a:r>
            <a:r>
              <a:rPr lang="fr-FR" sz="2800" dirty="0" smtClean="0"/>
              <a:t>types</a:t>
            </a:r>
          </a:p>
          <a:p>
            <a:pPr>
              <a:buNone/>
            </a:pPr>
            <a:r>
              <a:rPr lang="fr-FR" sz="2800" dirty="0" smtClean="0"/>
              <a:t>de </a:t>
            </a:r>
            <a:r>
              <a:rPr lang="fr-FR" sz="2800" dirty="0" smtClean="0"/>
              <a:t>financement:</a:t>
            </a:r>
          </a:p>
          <a:p>
            <a:r>
              <a:rPr lang="fr-FR" sz="2800" dirty="0" smtClean="0"/>
              <a:t>les capitaux propres sont rémunérés via des dividendes et donnent accès à la propriété de tous les éléments composant le patrimoine de </a:t>
            </a:r>
            <a:r>
              <a:rPr lang="fr-FR" sz="2800" dirty="0" smtClean="0"/>
              <a:t>l’entreprise</a:t>
            </a:r>
            <a:endParaRPr lang="fr-FR" sz="2800" dirty="0" smtClean="0"/>
          </a:p>
          <a:p>
            <a:r>
              <a:rPr lang="fr-FR" sz="2800" dirty="0" smtClean="0"/>
              <a:t>la dette financière est la partie des dettes de l’entreprise qui porte intérêt: emprunts, comptes courants, etc. </a:t>
            </a:r>
          </a:p>
          <a:p>
            <a:endParaRPr lang="fr-FR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3: estimer le CMPC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Le </a:t>
            </a:r>
            <a:r>
              <a:rPr lang="fr-FR" dirty="0" smtClean="0"/>
              <a:t>CMPC correspond à la moyenne pondérée des </a:t>
            </a:r>
            <a:r>
              <a:rPr lang="fr-FR" dirty="0" smtClean="0"/>
              <a:t>ressources</a:t>
            </a:r>
          </a:p>
          <a:p>
            <a:pPr>
              <a:buNone/>
            </a:pPr>
            <a:r>
              <a:rPr lang="fr-FR" dirty="0" smtClean="0"/>
              <a:t>utilisées </a:t>
            </a:r>
            <a:r>
              <a:rPr lang="fr-FR" dirty="0" smtClean="0"/>
              <a:t>par la société </a:t>
            </a:r>
            <a:r>
              <a:rPr lang="fr-FR" dirty="0" smtClean="0"/>
              <a:t>: </a:t>
            </a:r>
          </a:p>
          <a:p>
            <a:pPr>
              <a:buNone/>
            </a:pPr>
            <a:endParaRPr lang="fr-FR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r>
              <a:rPr lang="fr-FR" b="1" dirty="0" smtClean="0"/>
              <a:t>V </a:t>
            </a:r>
            <a:r>
              <a:rPr lang="fr-FR" b="1" baseline="-25000" dirty="0" smtClean="0"/>
              <a:t>FP</a:t>
            </a:r>
            <a:r>
              <a:rPr lang="fr-FR" b="1" dirty="0" smtClean="0"/>
              <a:t> :</a:t>
            </a:r>
            <a:r>
              <a:rPr lang="fr-FR" dirty="0" smtClean="0"/>
              <a:t> la valeur des fonds propres,</a:t>
            </a:r>
          </a:p>
          <a:p>
            <a:r>
              <a:rPr lang="fr-FR" b="1" dirty="0" smtClean="0"/>
              <a:t>V </a:t>
            </a:r>
            <a:r>
              <a:rPr lang="fr-FR" b="1" baseline="-25000" dirty="0" smtClean="0"/>
              <a:t>D</a:t>
            </a:r>
            <a:r>
              <a:rPr lang="fr-FR" b="1" dirty="0" smtClean="0"/>
              <a:t> :</a:t>
            </a:r>
            <a:r>
              <a:rPr lang="fr-FR" dirty="0" smtClean="0"/>
              <a:t> la valeur de la dette,</a:t>
            </a:r>
          </a:p>
          <a:p>
            <a:r>
              <a:rPr lang="fr-FR" b="1" dirty="0" smtClean="0"/>
              <a:t>K </a:t>
            </a:r>
            <a:r>
              <a:rPr lang="fr-FR" b="1" baseline="-25000" dirty="0" smtClean="0"/>
              <a:t>CP</a:t>
            </a:r>
            <a:r>
              <a:rPr lang="fr-FR" b="1" dirty="0" smtClean="0"/>
              <a:t> :</a:t>
            </a:r>
            <a:r>
              <a:rPr lang="fr-FR" dirty="0" smtClean="0"/>
              <a:t> le coût des fonds propres,</a:t>
            </a:r>
          </a:p>
          <a:p>
            <a:r>
              <a:rPr lang="fr-FR" b="1" dirty="0" smtClean="0"/>
              <a:t>K </a:t>
            </a:r>
            <a:r>
              <a:rPr lang="fr-FR" b="1" baseline="-25000" dirty="0" smtClean="0"/>
              <a:t>D</a:t>
            </a:r>
            <a:r>
              <a:rPr lang="fr-FR" b="1" dirty="0" smtClean="0"/>
              <a:t> :</a:t>
            </a:r>
            <a:r>
              <a:rPr lang="fr-FR" dirty="0" smtClean="0"/>
              <a:t> le coût de la dette financière. Le facteur (1 – IS) reflète l’économie d’impôt liée à la charge d’intérêts, les flux de trésorerie tenant compte d’un impôt à taux plein.</a:t>
            </a: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492896"/>
            <a:ext cx="345638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Etape3 : estimer le CMPC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La pratique actuelle de l’évaluation d’entreprise </a:t>
            </a:r>
            <a:r>
              <a:rPr lang="fr-FR" dirty="0" smtClean="0"/>
              <a:t>repose</a:t>
            </a:r>
          </a:p>
          <a:p>
            <a:pPr>
              <a:buNone/>
            </a:pPr>
            <a:r>
              <a:rPr lang="fr-FR" dirty="0" smtClean="0"/>
              <a:t>majoritairement </a:t>
            </a:r>
            <a:r>
              <a:rPr lang="fr-FR" dirty="0" smtClean="0"/>
              <a:t>sur le modèle du MEDAF qui permet de décomposer :</a:t>
            </a:r>
          </a:p>
          <a:p>
            <a:r>
              <a:rPr lang="fr-FR" dirty="0" smtClean="0"/>
              <a:t>le coût des fonds propres, </a:t>
            </a:r>
          </a:p>
          <a:p>
            <a:r>
              <a:rPr lang="fr-FR" dirty="0" smtClean="0"/>
              <a:t>le coût de la dette financière. </a:t>
            </a:r>
          </a:p>
          <a:p>
            <a:pPr>
              <a:buNone/>
            </a:pPr>
            <a:r>
              <a:rPr lang="fr-FR" dirty="0" smtClean="0"/>
              <a:t>Ce </a:t>
            </a:r>
            <a:r>
              <a:rPr lang="fr-FR" dirty="0" smtClean="0"/>
              <a:t>modèle permet d’estimer la rentabilité exigée par un </a:t>
            </a:r>
            <a:r>
              <a:rPr lang="fr-FR" dirty="0" smtClean="0"/>
              <a:t>actionnaire</a:t>
            </a:r>
          </a:p>
          <a:p>
            <a:pPr>
              <a:buNone/>
            </a:pPr>
            <a:r>
              <a:rPr lang="fr-FR" dirty="0" smtClean="0"/>
              <a:t>selon </a:t>
            </a:r>
            <a:r>
              <a:rPr lang="fr-FR" dirty="0" smtClean="0"/>
              <a:t>la formule suivante </a:t>
            </a:r>
            <a:r>
              <a:rPr lang="fr-FR" dirty="0" smtClean="0"/>
              <a:t>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avec </a:t>
            </a:r>
            <a:r>
              <a:rPr lang="fr-FR" dirty="0" smtClean="0"/>
              <a:t>:</a:t>
            </a:r>
          </a:p>
          <a:p>
            <a:r>
              <a:rPr lang="fr-FR" b="1" dirty="0" err="1" smtClean="0"/>
              <a:t>Rm</a:t>
            </a:r>
            <a:r>
              <a:rPr lang="fr-FR" b="1" dirty="0" smtClean="0"/>
              <a:t> :</a:t>
            </a:r>
            <a:r>
              <a:rPr lang="fr-FR" dirty="0" smtClean="0"/>
              <a:t> le risque de marché,</a:t>
            </a:r>
          </a:p>
          <a:p>
            <a:r>
              <a:rPr lang="fr-FR" b="1" dirty="0" err="1" smtClean="0"/>
              <a:t>Rf</a:t>
            </a:r>
            <a:r>
              <a:rPr lang="fr-FR" b="1" dirty="0" smtClean="0"/>
              <a:t> :</a:t>
            </a:r>
            <a:r>
              <a:rPr lang="fr-FR" dirty="0" smtClean="0"/>
              <a:t> le taux sans </a:t>
            </a:r>
            <a:r>
              <a:rPr lang="fr-FR" dirty="0" smtClean="0"/>
              <a:t>risque = taux des OAT à 10 ans</a:t>
            </a:r>
            <a:endParaRPr lang="fr-FR" dirty="0" smtClean="0"/>
          </a:p>
          <a:p>
            <a:r>
              <a:rPr lang="fr-FR" b="1" dirty="0" smtClean="0"/>
              <a:t>β</a:t>
            </a:r>
            <a:r>
              <a:rPr lang="fr-FR" dirty="0" smtClean="0"/>
              <a:t> </a:t>
            </a:r>
            <a:r>
              <a:rPr lang="fr-FR" b="1" dirty="0" smtClean="0"/>
              <a:t>:</a:t>
            </a:r>
            <a:r>
              <a:rPr lang="fr-FR" dirty="0" smtClean="0"/>
              <a:t> le coefficient de sensibilité au risque</a:t>
            </a:r>
          </a:p>
          <a:p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933056"/>
            <a:ext cx="2535535" cy="44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Etape 4 : déterminer la valeur d’entreprise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</a:t>
            </a:r>
            <a:r>
              <a:rPr lang="fr-FR" dirty="0" smtClean="0"/>
              <a:t>a </a:t>
            </a:r>
            <a:r>
              <a:rPr lang="fr-FR" dirty="0" smtClean="0"/>
              <a:t>valeur d’entreprise est égale à la somme de tous les flux de trésorerie d’exploitation, c’est-à-dire à la fois ceux de l’horizon explicite et ceux attendus au-delà (le flux «normatif</a:t>
            </a:r>
            <a:r>
              <a:rPr lang="fr-FR" dirty="0" smtClean="0"/>
              <a:t>»).</a:t>
            </a:r>
          </a:p>
          <a:p>
            <a:r>
              <a:rPr lang="fr-FR" dirty="0" smtClean="0"/>
              <a:t>Il faudrait donc prolonger à long terme le plan d’affaires en répétant chaque année le «flux normatif» augmenté du </a:t>
            </a:r>
            <a:r>
              <a:rPr lang="fr-FR" dirty="0" smtClean="0">
                <a:solidFill>
                  <a:schemeClr val="tx2"/>
                </a:solidFill>
              </a:rPr>
              <a:t>taux de croissance </a:t>
            </a:r>
            <a:r>
              <a:rPr lang="fr-FR" dirty="0" smtClean="0">
                <a:solidFill>
                  <a:schemeClr val="tx2"/>
                </a:solidFill>
              </a:rPr>
              <a:t>g </a:t>
            </a:r>
            <a:r>
              <a:rPr lang="fr-FR" dirty="0" smtClean="0"/>
              <a:t>attendu </a:t>
            </a:r>
            <a:r>
              <a:rPr lang="fr-FR" dirty="0" smtClean="0"/>
              <a:t>à long </a:t>
            </a:r>
            <a:r>
              <a:rPr lang="fr-FR" dirty="0" smtClean="0"/>
              <a:t>terme</a:t>
            </a:r>
            <a:r>
              <a:rPr lang="fr-FR" dirty="0" smtClean="0"/>
              <a:t> </a:t>
            </a:r>
            <a:r>
              <a:rPr lang="fr-FR" dirty="0" smtClean="0"/>
              <a:t>(formule de Gordon et Shapiro)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Valeur </a:t>
            </a:r>
            <a:r>
              <a:rPr lang="fr-FR" dirty="0" smtClean="0"/>
              <a:t>terminale = ( </a:t>
            </a:r>
            <a:r>
              <a:rPr lang="fr-FR" dirty="0" smtClean="0"/>
              <a:t>CF </a:t>
            </a:r>
            <a:r>
              <a:rPr lang="fr-FR" baseline="-25000" dirty="0" smtClean="0"/>
              <a:t>N</a:t>
            </a:r>
            <a:r>
              <a:rPr lang="fr-FR" dirty="0" smtClean="0"/>
              <a:t>  x ( 1 + g) ) / </a:t>
            </a:r>
            <a:r>
              <a:rPr lang="fr-FR" dirty="0" smtClean="0"/>
              <a:t>(CMPC </a:t>
            </a:r>
            <a:r>
              <a:rPr lang="fr-FR" dirty="0" smtClean="0"/>
              <a:t>- g)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Synthèse du DCF – Valeur d’entreprise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708920"/>
            <a:ext cx="38884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/>
        </p:nvSpPr>
        <p:spPr>
          <a:xfrm>
            <a:off x="4860032" y="3356992"/>
            <a:ext cx="392942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avec :</a:t>
            </a:r>
          </a:p>
          <a:p>
            <a:r>
              <a:rPr lang="fr-FR" sz="1400" b="1" dirty="0" smtClean="0"/>
              <a:t>VE :</a:t>
            </a:r>
            <a:r>
              <a:rPr lang="fr-FR" sz="1400" dirty="0" smtClean="0"/>
              <a:t> la valeur d’entreprise</a:t>
            </a:r>
          </a:p>
          <a:p>
            <a:r>
              <a:rPr lang="fr-FR" sz="1400" b="1" dirty="0" smtClean="0"/>
              <a:t>VFP :</a:t>
            </a:r>
            <a:r>
              <a:rPr lang="fr-FR" sz="1400" dirty="0" smtClean="0"/>
              <a:t> la valeur des fonds propres</a:t>
            </a:r>
          </a:p>
          <a:p>
            <a:r>
              <a:rPr lang="fr-FR" sz="1400" b="1" dirty="0" smtClean="0"/>
              <a:t>CF :</a:t>
            </a:r>
            <a:r>
              <a:rPr lang="fr-FR" sz="1400" dirty="0" smtClean="0"/>
              <a:t> le flux de trésorerie (free cash flow) généré par l’exploitation</a:t>
            </a:r>
          </a:p>
          <a:p>
            <a:r>
              <a:rPr lang="fr-FR" sz="1400" b="1" dirty="0" smtClean="0"/>
              <a:t>CMPC :</a:t>
            </a:r>
            <a:r>
              <a:rPr lang="fr-FR" sz="1400" dirty="0" smtClean="0"/>
              <a:t> le coût moyen pondéré du capital</a:t>
            </a:r>
          </a:p>
          <a:p>
            <a:r>
              <a:rPr lang="fr-FR" sz="1400" b="1" dirty="0" smtClean="0"/>
              <a:t>VT :</a:t>
            </a:r>
            <a:r>
              <a:rPr lang="fr-FR" sz="1400" dirty="0" smtClean="0"/>
              <a:t> la valeur terminale</a:t>
            </a:r>
          </a:p>
          <a:p>
            <a:r>
              <a:rPr lang="fr-FR" sz="1400" b="1" dirty="0" smtClean="0"/>
              <a:t>VD :</a:t>
            </a:r>
            <a:r>
              <a:rPr lang="fr-FR" sz="1400" dirty="0" smtClean="0"/>
              <a:t> la valeur de l’endettement financier net.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 flipH="1">
            <a:off x="1043608" y="1556792"/>
            <a:ext cx="644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Selon la méthode du DCF, la somme des cash </a:t>
            </a:r>
            <a:r>
              <a:rPr lang="fr-FR" dirty="0" err="1" smtClean="0"/>
              <a:t>flows</a:t>
            </a:r>
            <a:r>
              <a:rPr lang="fr-FR" dirty="0" smtClean="0"/>
              <a:t> actualisés et de la valeur terminale actualisée de laquelle on déduit l’endettement financier net est égale à la valeur d’entreprise :</a:t>
            </a:r>
            <a:endParaRPr lang="fr-F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Méthode d’évaluation par l’actif net réévalué (ANR)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Cette approche consiste à </a:t>
            </a:r>
            <a:r>
              <a:rPr lang="fr-FR" dirty="0" smtClean="0">
                <a:solidFill>
                  <a:schemeClr val="tx2"/>
                </a:solidFill>
              </a:rPr>
              <a:t>corriger la situation nette de la société à évaluer des plus ou moins value latentes sur l’actif, le passif et les engagements hors bilan.</a:t>
            </a:r>
          </a:p>
          <a:p>
            <a:r>
              <a:rPr lang="fr-FR" dirty="0" smtClean="0"/>
              <a:t>Démarche principalement employée pour les PME non cotée en Bourse</a:t>
            </a:r>
          </a:p>
          <a:p>
            <a:r>
              <a:rPr lang="fr-FR" dirty="0" smtClean="0"/>
              <a:t>Plus généralement, la facilité avec laquelle la valeur des actifs peut être reconstitué joue en faveur de cette approche patrimoniale (</a:t>
            </a:r>
            <a:r>
              <a:rPr lang="fr-FR" b="1" dirty="0" smtClean="0"/>
              <a:t>secteur des foncières </a:t>
            </a:r>
            <a:r>
              <a:rPr lang="fr-FR" dirty="0" smtClean="0"/>
              <a:t>par exemple)</a:t>
            </a:r>
            <a:endParaRPr lang="fr-F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Méthode ANR: principe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L’actif net réévalué donne la valeur de marché des capitaux propres de l’entreprise:</a:t>
            </a:r>
          </a:p>
          <a:p>
            <a:endParaRPr lang="fr-FR" dirty="0" smtClean="0"/>
          </a:p>
          <a:p>
            <a:pPr algn="ctr">
              <a:buNone/>
            </a:pPr>
            <a:r>
              <a:rPr lang="fr-FR" dirty="0" smtClean="0">
                <a:solidFill>
                  <a:schemeClr val="tx2"/>
                </a:solidFill>
              </a:rPr>
              <a:t>Valeur de marché  des CP = actifs - dettes</a:t>
            </a:r>
            <a:endParaRPr lang="fr-FR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business plan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2200" dirty="0" smtClean="0"/>
              <a:t>Les </a:t>
            </a:r>
            <a:r>
              <a:rPr lang="fr-FR" sz="2200" dirty="0" smtClean="0"/>
              <a:t>contraintes imposées par le développement normal </a:t>
            </a:r>
            <a:r>
              <a:rPr lang="fr-FR" sz="2200" dirty="0" smtClean="0"/>
              <a:t>ou</a:t>
            </a:r>
          </a:p>
          <a:p>
            <a:pPr>
              <a:spcBef>
                <a:spcPts val="0"/>
              </a:spcBef>
              <a:buNone/>
            </a:pPr>
            <a:r>
              <a:rPr lang="fr-FR" sz="2200" dirty="0" smtClean="0"/>
              <a:t>accentué </a:t>
            </a:r>
            <a:r>
              <a:rPr lang="fr-FR" sz="2200" dirty="0" smtClean="0"/>
              <a:t>d’une entreprise prennent la forme de </a:t>
            </a:r>
            <a:r>
              <a:rPr lang="fr-FR" sz="2200" dirty="0" smtClean="0">
                <a:solidFill>
                  <a:schemeClr val="tx2"/>
                </a:solidFill>
              </a:rPr>
              <a:t>Besoins</a:t>
            </a:r>
            <a:r>
              <a:rPr lang="fr-FR" sz="2200" dirty="0" smtClean="0"/>
              <a:t>: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2200" dirty="0" smtClean="0"/>
              <a:t>les principaux sont les acquisitions d’immobilisations inscrites dans une logique de croissance externe ou interne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2200" dirty="0" smtClean="0"/>
              <a:t>Le respect des engagements contractuels (remboursements d’emprunts)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2200" dirty="0" smtClean="0"/>
              <a:t>La préservation de l’équilibre financier (le FR devant couvrir le BFR</a:t>
            </a:r>
            <a:r>
              <a:rPr lang="fr-FR" sz="2200" dirty="0" smtClean="0"/>
              <a:t>)</a:t>
            </a:r>
          </a:p>
          <a:p>
            <a:pPr marL="514350" indent="-514350">
              <a:spcBef>
                <a:spcPts val="0"/>
              </a:spcBef>
              <a:buNone/>
            </a:pPr>
            <a:endParaRPr lang="fr-FR" sz="2200" dirty="0" smtClean="0"/>
          </a:p>
          <a:p>
            <a:pPr marL="514350" indent="-514350">
              <a:spcBef>
                <a:spcPts val="0"/>
              </a:spcBef>
            </a:pPr>
            <a:r>
              <a:rPr lang="fr-FR" sz="2200" dirty="0" smtClean="0"/>
              <a:t>Pour financer son programme de </a:t>
            </a:r>
            <a:r>
              <a:rPr lang="fr-FR" sz="2200" dirty="0" smtClean="0"/>
              <a:t>développement prévisionnel,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fr-FR" sz="2200" dirty="0" smtClean="0"/>
              <a:t>une société dispose de </a:t>
            </a:r>
            <a:r>
              <a:rPr lang="fr-FR" sz="2200" dirty="0" smtClean="0">
                <a:solidFill>
                  <a:schemeClr val="tx2"/>
                </a:solidFill>
              </a:rPr>
              <a:t>Ressources</a:t>
            </a:r>
            <a:r>
              <a:rPr lang="fr-FR" sz="2200" dirty="0" smtClean="0"/>
              <a:t> dont les principales sont :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2200" dirty="0" smtClean="0"/>
              <a:t>Sa </a:t>
            </a:r>
            <a:r>
              <a:rPr lang="fr-FR" sz="2200" dirty="0" smtClean="0"/>
              <a:t>CAF via le calibrage de son CA puis de son EBE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fr-FR" sz="2200" dirty="0" smtClean="0"/>
              <a:t>Ses emprunts à moyen ou long terme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fr-FR" sz="24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endParaRPr lang="fr-FR" dirty="0" smtClean="0"/>
          </a:p>
          <a:p>
            <a:pPr marL="514350" indent="-514350"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Méthode ANR: principaux retraitements portant sur l’actif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99592" y="1844824"/>
          <a:ext cx="7762056" cy="4404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0147"/>
                <a:gridCol w="465190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Actif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Retraitements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Actifs fictifs assimilables</a:t>
                      </a:r>
                      <a:r>
                        <a:rPr lang="fr-FR" baseline="0" dirty="0" smtClean="0"/>
                        <a:t> à des dépenses définitives (frais d’établissement, charge à répartir,…)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exclure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Terrains, bâtiments…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Valeur du marché, expert immobilier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 actifs corporels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Marché de l’occasion, prise en compte</a:t>
                      </a:r>
                      <a:r>
                        <a:rPr lang="fr-FR" baseline="0" dirty="0" smtClean="0"/>
                        <a:t> de l’inflation entre sa valeur comptable et son prix actuel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Stocks et créances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aseline="0" dirty="0" smtClean="0"/>
                        <a:t>Déterminer le juste niveau de provisions nécessaires pour couvrir une inadéquation éventuelle des produits au marché. En matière de stock, s’assurer de la qualité des inventaires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Actifs financiers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Actualisation  des revenus latents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Méthode ANR: principaux retraitements portant sur </a:t>
            </a:r>
            <a:r>
              <a:rPr lang="fr-FR" b="1" dirty="0" smtClean="0"/>
              <a:t>le passif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4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Passif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Retraitements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 marL="96820" marR="96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RN</a:t>
                      </a:r>
                      <a:endParaRPr lang="fr-FR" dirty="0"/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 répartir entre bénéfice retenu intégré aux fonds propres et dividendes.</a:t>
                      </a:r>
                    </a:p>
                    <a:p>
                      <a:r>
                        <a:rPr lang="fr-FR" dirty="0" smtClean="0"/>
                        <a:t>Les dividendes sont à traiter comme des dettes</a:t>
                      </a:r>
                      <a:endParaRPr lang="fr-FR" dirty="0"/>
                    </a:p>
                  </a:txBody>
                  <a:tcPr marL="96820" marR="96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Provisions pour risques et charges</a:t>
                      </a:r>
                      <a:endParaRPr lang="fr-FR" dirty="0"/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</a:t>
                      </a:r>
                      <a:r>
                        <a:rPr lang="fr-FR" baseline="0" dirty="0" smtClean="0"/>
                        <a:t> t</a:t>
                      </a:r>
                      <a:r>
                        <a:rPr lang="fr-FR" dirty="0" smtClean="0"/>
                        <a:t>raiter comme des dettes</a:t>
                      </a:r>
                      <a:endParaRPr lang="fr-FR" dirty="0"/>
                    </a:p>
                  </a:txBody>
                  <a:tcPr marL="96820" marR="968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Dettes financières</a:t>
                      </a:r>
                      <a:endParaRPr lang="fr-FR" dirty="0"/>
                    </a:p>
                  </a:txBody>
                  <a:tcPr marL="96820" marR="9682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Considérer non pas leur valeur comptable</a:t>
                      </a:r>
                      <a:r>
                        <a:rPr lang="fr-FR" baseline="0" dirty="0" smtClean="0"/>
                        <a:t> mais leur valeur selon le taux du marché au moment de l’évaluation. Une augmentation des taux, comparativement au taux contractuel, allégerait la dette et inversement dans l’hypothèse d’une diminution</a:t>
                      </a:r>
                      <a:endParaRPr lang="fr-FR" dirty="0"/>
                    </a:p>
                  </a:txBody>
                  <a:tcPr marL="96820" marR="96820"/>
                </a:tc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Méthode ANR: engagements hors bilan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899592" y="1988840"/>
          <a:ext cx="77724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Contrat de crédit bail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Réintégration au bilan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Effets</a:t>
                      </a:r>
                      <a:r>
                        <a:rPr lang="fr-FR" baseline="0" dirty="0" smtClean="0"/>
                        <a:t> escomptés non échus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Réintégration au bilan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Garanties,</a:t>
                      </a:r>
                      <a:r>
                        <a:rPr lang="fr-FR" baseline="0" dirty="0" smtClean="0"/>
                        <a:t> cautions, nantissements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Réintégration au bilan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899160" y="1645920"/>
          <a:ext cx="7757160" cy="365760"/>
        </p:xfrm>
        <a:graphic>
          <a:graphicData uri="http://schemas.openxmlformats.org/drawingml/2006/table">
            <a:tbl>
              <a:tblPr/>
              <a:tblGrid>
                <a:gridCol w="3878580"/>
                <a:gridCol w="3878580"/>
              </a:tblGrid>
              <a:tr h="33528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Engagements hors bilan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C00000"/>
                          </a:solidFill>
                        </a:rPr>
                        <a:t>Retraitements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Méthode ANR: le goodwill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dirty="0" smtClean="0"/>
              <a:t>La survaleur ou goodwill est égal à la création</a:t>
            </a:r>
          </a:p>
          <a:p>
            <a:pPr>
              <a:buNone/>
            </a:pPr>
            <a:r>
              <a:rPr lang="fr-FR" dirty="0" smtClean="0"/>
              <a:t>économique de valeur espérées (calculé en utilisant l’actif</a:t>
            </a:r>
          </a:p>
          <a:p>
            <a:pPr>
              <a:buNone/>
            </a:pPr>
            <a:r>
              <a:rPr lang="fr-FR" dirty="0" smtClean="0"/>
              <a:t>d’exploitation comme capital investi) par suite de la</a:t>
            </a:r>
          </a:p>
          <a:p>
            <a:pPr>
              <a:buNone/>
            </a:pPr>
            <a:r>
              <a:rPr lang="fr-FR" dirty="0" smtClean="0"/>
              <a:t>détention d’actifs d’exploitation valorisés par des</a:t>
            </a:r>
          </a:p>
          <a:p>
            <a:pPr>
              <a:buNone/>
            </a:pPr>
            <a:r>
              <a:rPr lang="fr-FR" dirty="0" smtClean="0"/>
              <a:t>privilèges économiques non tangibles :</a:t>
            </a:r>
          </a:p>
          <a:p>
            <a:pPr marL="514350" indent="-514350"/>
            <a:r>
              <a:rPr lang="fr-FR" dirty="0" smtClean="0"/>
              <a:t>Capital marques</a:t>
            </a:r>
          </a:p>
          <a:p>
            <a:pPr marL="514350" indent="-514350"/>
            <a:r>
              <a:rPr lang="fr-FR" dirty="0" smtClean="0"/>
              <a:t>Savoirs en matière de R et D</a:t>
            </a:r>
          </a:p>
          <a:p>
            <a:pPr marL="514350" indent="-514350"/>
            <a:r>
              <a:rPr lang="fr-FR" dirty="0" smtClean="0"/>
              <a:t>Qualité de la clientèle</a:t>
            </a:r>
          </a:p>
          <a:p>
            <a:pPr marL="514350" indent="-514350"/>
            <a:r>
              <a:rPr lang="fr-FR" dirty="0" smtClean="0"/>
              <a:t>Capital humain</a:t>
            </a:r>
          </a:p>
          <a:p>
            <a:pPr marL="514350" indent="-514350"/>
            <a:r>
              <a:rPr lang="fr-FR" dirty="0" smtClean="0"/>
              <a:t>Système d’informations</a:t>
            </a:r>
            <a:endParaRPr lang="fr-F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Méthode ANR: le goodwill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chemeClr val="tx2"/>
                </a:solidFill>
              </a:rPr>
              <a:t>Goodwill = (CB – t*ANR) / i</a:t>
            </a:r>
          </a:p>
          <a:p>
            <a:pPr>
              <a:buNone/>
            </a:pPr>
            <a:r>
              <a:rPr lang="fr-FR" dirty="0" smtClean="0"/>
              <a:t>Avec:  </a:t>
            </a:r>
          </a:p>
          <a:p>
            <a:r>
              <a:rPr lang="fr-FR" dirty="0" smtClean="0"/>
              <a:t>i = taux d’actualisation</a:t>
            </a:r>
          </a:p>
          <a:p>
            <a:r>
              <a:rPr lang="fr-FR" dirty="0" smtClean="0"/>
              <a:t>CB = capacité bénéficiaire</a:t>
            </a:r>
          </a:p>
          <a:p>
            <a:r>
              <a:rPr lang="fr-FR" dirty="0" smtClean="0"/>
              <a:t>t = taux de rémunération considéré comme normal  de l’actif</a:t>
            </a:r>
          </a:p>
          <a:p>
            <a:r>
              <a:rPr lang="fr-FR" dirty="0" smtClean="0"/>
              <a:t>ANR = actif net réévalué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business plan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Présentation possible du BP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187624" y="1628800"/>
          <a:ext cx="6870338" cy="4680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/>
                <a:gridCol w="288032"/>
                <a:gridCol w="288032"/>
                <a:gridCol w="288032"/>
                <a:gridCol w="288032"/>
                <a:gridCol w="288032"/>
                <a:gridCol w="1685762"/>
              </a:tblGrid>
              <a:tr h="312035"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Flux structures prévisionnels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1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2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3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4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5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/>
                        <a:t>Cumul</a:t>
                      </a:r>
                      <a:endParaRPr lang="fr-FR" sz="14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Investissements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Variation du FR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Remboursements d’emprunt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Dividendes mis en paiement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                                                      </a:t>
                      </a:r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TOTAL BESOINS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CAF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Ressources sur cessions d’actif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Subvention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Trésorerie disponible au départ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Variation externe des fonds propres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Emprunts à moyen</a:t>
                      </a:r>
                      <a:r>
                        <a:rPr lang="fr-FR" sz="1400" baseline="0" dirty="0" smtClean="0"/>
                        <a:t> ou long  terme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rgbClr val="FF0000"/>
                          </a:solidFill>
                        </a:rPr>
                        <a:t>                                               TOTAL RESSOURCES</a:t>
                      </a:r>
                      <a:endParaRPr lang="fr-F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Ecart de l’année (Ressources – Besoins)</a:t>
                      </a:r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Ecart</a:t>
                      </a:r>
                      <a:r>
                        <a:rPr lang="fr-FR" sz="1400" baseline="0" dirty="0" smtClean="0"/>
                        <a:t> cumulé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63691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L’analyse financière par les tableaux de flux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tableaux de flux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Il existe 2 types de tableau: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 tableau de financement </a:t>
            </a:r>
            <a:r>
              <a:rPr lang="fr-FR" dirty="0" smtClean="0"/>
              <a:t>décrit la variation du fonds de</a:t>
            </a:r>
          </a:p>
          <a:p>
            <a:pPr>
              <a:buNone/>
            </a:pPr>
            <a:r>
              <a:rPr lang="fr-FR" dirty="0" smtClean="0"/>
              <a:t>roulement et est </a:t>
            </a:r>
            <a:r>
              <a:rPr lang="fr-FR" dirty="0" smtClean="0"/>
              <a:t>appliqué </a:t>
            </a:r>
            <a:r>
              <a:rPr lang="fr-FR" dirty="0" smtClean="0"/>
              <a:t>généralement aux comptes sociaux</a:t>
            </a:r>
          </a:p>
          <a:p>
            <a:pPr>
              <a:buNone/>
            </a:pPr>
            <a:r>
              <a:rPr lang="fr-FR" dirty="0" smtClean="0"/>
              <a:t>et à des sociétés de taille modeste.</a:t>
            </a:r>
          </a:p>
          <a:p>
            <a:pPr>
              <a:buNone/>
            </a:pPr>
            <a:r>
              <a:rPr lang="fr-FR" dirty="0" smtClean="0"/>
              <a:t>Il fait état des emplois effectués au cours d’un exercice et des</a:t>
            </a:r>
          </a:p>
          <a:p>
            <a:pPr>
              <a:buNone/>
            </a:pPr>
            <a:r>
              <a:rPr lang="fr-FR" dirty="0" smtClean="0"/>
              <a:t>ressources sans lesquelles il n’y aurait pas eu de biens et de</a:t>
            </a:r>
          </a:p>
          <a:p>
            <a:pPr>
              <a:buNone/>
            </a:pPr>
            <a:r>
              <a:rPr lang="fr-FR" dirty="0" smtClean="0"/>
              <a:t>d</a:t>
            </a:r>
            <a:r>
              <a:rPr lang="fr-FR" dirty="0" smtClean="0"/>
              <a:t>roits </a:t>
            </a:r>
            <a:r>
              <a:rPr lang="fr-FR" dirty="0" smtClean="0"/>
              <a:t>dans le patrimoine de l’entreprise. 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 tableau des flux de trésorerie </a:t>
            </a:r>
            <a:r>
              <a:rPr lang="fr-FR" dirty="0" smtClean="0"/>
              <a:t>reconstitue quant à lui</a:t>
            </a:r>
          </a:p>
          <a:p>
            <a:pPr>
              <a:buNone/>
            </a:pPr>
            <a:r>
              <a:rPr lang="fr-FR" dirty="0" smtClean="0"/>
              <a:t>le cash flow total d’un exercice. 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 tableau de financement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dirty="0" smtClean="0"/>
              <a:t>Il est formé de 2 parties: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Le tableau emplois/ressources </a:t>
            </a:r>
            <a:r>
              <a:rPr lang="fr-FR" sz="2400" dirty="0" smtClean="0"/>
              <a:t>qui synthétise les flux</a:t>
            </a:r>
          </a:p>
          <a:p>
            <a:pPr>
              <a:buNone/>
            </a:pPr>
            <a:r>
              <a:rPr lang="fr-FR" sz="2400" dirty="0" smtClean="0"/>
              <a:t>stratégiques à l’origine de la variation du fonds </a:t>
            </a:r>
            <a:r>
              <a:rPr lang="fr-FR" sz="2400" dirty="0" smtClean="0"/>
              <a:t>de roulement</a:t>
            </a:r>
            <a:r>
              <a:rPr lang="fr-FR" sz="2400" dirty="0" smtClean="0"/>
              <a:t>.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Le tableau de variation du fonds de </a:t>
            </a:r>
            <a:r>
              <a:rPr lang="fr-FR" sz="2400" dirty="0" smtClean="0">
                <a:solidFill>
                  <a:schemeClr val="tx2"/>
                </a:solidFill>
              </a:rPr>
              <a:t>roulement </a:t>
            </a:r>
            <a:r>
              <a:rPr lang="fr-FR" sz="2400" dirty="0" smtClean="0"/>
              <a:t>décompose le</a:t>
            </a:r>
          </a:p>
          <a:p>
            <a:pPr>
              <a:buNone/>
            </a:pPr>
            <a:r>
              <a:rPr lang="fr-FR" sz="2400" dirty="0" smtClean="0"/>
              <a:t>solde </a:t>
            </a:r>
            <a:r>
              <a:rPr lang="fr-FR" sz="2400" dirty="0" smtClean="0"/>
              <a:t>précédent en </a:t>
            </a:r>
            <a:r>
              <a:rPr lang="fr-FR" sz="2400" dirty="0" smtClean="0"/>
              <a:t>investissement d’exploitation</a:t>
            </a:r>
            <a:r>
              <a:rPr lang="fr-FR" sz="2400" dirty="0" smtClean="0"/>
              <a:t> </a:t>
            </a:r>
            <a:r>
              <a:rPr lang="fr-FR" sz="2400" dirty="0" smtClean="0"/>
              <a:t>et </a:t>
            </a:r>
            <a:r>
              <a:rPr lang="fr-FR" sz="2400" dirty="0" smtClean="0"/>
              <a:t>en </a:t>
            </a:r>
            <a:r>
              <a:rPr lang="fr-FR" sz="2400" dirty="0" smtClean="0"/>
              <a:t>trésorerie</a:t>
            </a:r>
          </a:p>
          <a:p>
            <a:pPr>
              <a:buNone/>
            </a:pPr>
            <a:r>
              <a:rPr lang="fr-FR" sz="2400" dirty="0" smtClean="0"/>
              <a:t>nette </a:t>
            </a:r>
            <a:r>
              <a:rPr lang="fr-FR" sz="2400" dirty="0" smtClean="0"/>
              <a:t>consommée.</a:t>
            </a:r>
            <a:endParaRPr lang="fr-F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3200</Words>
  <Application>Microsoft Office PowerPoint</Application>
  <PresentationFormat>Affichage à l'écran (4:3)</PresentationFormat>
  <Paragraphs>420</Paragraphs>
  <Slides>44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5" baseType="lpstr">
      <vt:lpstr>Thème Office</vt:lpstr>
      <vt:lpstr>Présentation visant à détailler les différentes étapes d’une évaluation d’entreprise</vt:lpstr>
      <vt:lpstr>L’importance du diagnostic stratégique et du business plan</vt:lpstr>
      <vt:lpstr>Le diagnostic stratégique</vt:lpstr>
      <vt:lpstr>Le business plan</vt:lpstr>
      <vt:lpstr>Le business plan</vt:lpstr>
      <vt:lpstr>Présentation possible du BP</vt:lpstr>
      <vt:lpstr>L’analyse financière par les tableaux de flux</vt:lpstr>
      <vt:lpstr>Les tableaux de flux</vt:lpstr>
      <vt:lpstr>Le tableau de financement</vt:lpstr>
      <vt:lpstr>Le tableau de financement</vt:lpstr>
      <vt:lpstr>Le tableau d’emploi/ressources</vt:lpstr>
      <vt:lpstr>Le tableau de variation du fonds de roulement</vt:lpstr>
      <vt:lpstr>Le tableau des flux de trésorerie</vt:lpstr>
      <vt:lpstr>Flux net de trésorerie</vt:lpstr>
      <vt:lpstr>Flux net de trésorerie sur l’activité courante calculé à partir du RN</vt:lpstr>
      <vt:lpstr>Flux net de trésorerie sur opérations d’investissements</vt:lpstr>
      <vt:lpstr>Flux net de trésorerie sur opérations de financement</vt:lpstr>
      <vt:lpstr>Cadre d’analyse financière par les flux de trésorerie</vt:lpstr>
      <vt:lpstr>Les différentes méthodes d’évaluation</vt:lpstr>
      <vt:lpstr>Les questions à se poser</vt:lpstr>
      <vt:lpstr>L’approche par les comparables</vt:lpstr>
      <vt:lpstr>L’approche par les comparables: Exemple SADE</vt:lpstr>
      <vt:lpstr>L’approche par les comparables: Exemple SADE</vt:lpstr>
      <vt:lpstr>L’approche par les comparables: Exemple SADE - étude du PER</vt:lpstr>
      <vt:lpstr>L’approche par les comparables: Exemple SADE - étude du MBR</vt:lpstr>
      <vt:lpstr>La méthode DCF : principes généraux</vt:lpstr>
      <vt:lpstr>Méthode DCF: 4 étapes</vt:lpstr>
      <vt:lpstr>Etape 1:modéliser les flux de trésorerie attendus</vt:lpstr>
      <vt:lpstr>Etape 2 : estimer le flux normatif </vt:lpstr>
      <vt:lpstr>Etape 2 : estimer le flux normatif </vt:lpstr>
      <vt:lpstr>Etape 2 : estimer le flux normatif</vt:lpstr>
      <vt:lpstr>Etape 2 : estimer le flux normatif </vt:lpstr>
      <vt:lpstr>Etape 3: estimer le CMPC</vt:lpstr>
      <vt:lpstr>Etape 3: estimer le CMPC</vt:lpstr>
      <vt:lpstr>Etape3 : estimer le CMPC</vt:lpstr>
      <vt:lpstr>Etape 4 : déterminer la valeur d’entreprise</vt:lpstr>
      <vt:lpstr>Synthèse du DCF – Valeur d’entreprise</vt:lpstr>
      <vt:lpstr>Méthode d’évaluation par l’actif net réévalué (ANR)</vt:lpstr>
      <vt:lpstr>Méthode ANR: principe</vt:lpstr>
      <vt:lpstr>Méthode ANR: principaux retraitements portant sur l’actif</vt:lpstr>
      <vt:lpstr>Méthode ANR: principaux retraitements portant sur le passif</vt:lpstr>
      <vt:lpstr>Méthode ANR: engagements hors bilan</vt:lpstr>
      <vt:lpstr>Méthode ANR: le goodwill</vt:lpstr>
      <vt:lpstr>Méthode ANR: le goodwill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visant à détailler les différentes étapes d’une évaluation d’entreprise</dc:title>
  <dc:creator>Nathalie</dc:creator>
  <cp:lastModifiedBy>Nathalie</cp:lastModifiedBy>
  <cp:revision>28</cp:revision>
  <dcterms:created xsi:type="dcterms:W3CDTF">2010-08-05T12:47:21Z</dcterms:created>
  <dcterms:modified xsi:type="dcterms:W3CDTF">2010-08-12T12:18:24Z</dcterms:modified>
</cp:coreProperties>
</file>