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37"/>
  </p:notesMasterIdLst>
  <p:sldIdLst>
    <p:sldId id="256" r:id="rId2"/>
    <p:sldId id="259" r:id="rId3"/>
    <p:sldId id="260" r:id="rId4"/>
    <p:sldId id="262" r:id="rId5"/>
    <p:sldId id="263" r:id="rId6"/>
    <p:sldId id="264" r:id="rId7"/>
    <p:sldId id="267" r:id="rId8"/>
    <p:sldId id="268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81" r:id="rId19"/>
    <p:sldId id="283" r:id="rId20"/>
    <p:sldId id="284" r:id="rId21"/>
    <p:sldId id="285" r:id="rId22"/>
    <p:sldId id="286" r:id="rId23"/>
    <p:sldId id="293" r:id="rId24"/>
    <p:sldId id="289" r:id="rId25"/>
    <p:sldId id="291" r:id="rId26"/>
    <p:sldId id="292" r:id="rId27"/>
    <p:sldId id="305" r:id="rId28"/>
    <p:sldId id="306" r:id="rId29"/>
    <p:sldId id="307" r:id="rId30"/>
    <p:sldId id="295" r:id="rId31"/>
    <p:sldId id="296" r:id="rId32"/>
    <p:sldId id="299" r:id="rId33"/>
    <p:sldId id="308" r:id="rId34"/>
    <p:sldId id="311" r:id="rId35"/>
    <p:sldId id="312" r:id="rId36"/>
  </p:sldIdLst>
  <p:sldSz cx="9144000" cy="6858000" type="screen4x3"/>
  <p:notesSz cx="6858000" cy="9144000"/>
  <p:custDataLst>
    <p:tags r:id="rId38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Droite</a:t>
            </a:r>
            <a:r>
              <a:rPr lang="fr-FR" baseline="0"/>
              <a:t> de régression linéaire entre le ROE et le MBR de SADE</a:t>
            </a:r>
            <a:endParaRPr lang="fr-FR"/>
          </a:p>
        </c:rich>
      </c:tx>
    </c:title>
    <c:plotArea>
      <c:layout/>
      <c:scatterChart>
        <c:scatterStyle val="lineMarker"/>
        <c:ser>
          <c:idx val="0"/>
          <c:order val="0"/>
          <c:tx>
            <c:strRef>
              <c:f>Feuil1!$C$1</c:f>
              <c:strCache>
                <c:ptCount val="1"/>
                <c:pt idx="0">
                  <c:v>MBR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</c:trendline>
          <c:trendline>
            <c:trendlineType val="linear"/>
            <c:dispRSqr val="1"/>
            <c:dispEq val="1"/>
            <c:trendlineLbl>
              <c:layout>
                <c:manualLayout>
                  <c:x val="-3.4525153105861781E-2"/>
                  <c:y val="-6.961614173228351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fr-FR"/>
                      <a:t>R² = 0,7876</a:t>
                    </a:r>
                  </a:p>
                </c:rich>
              </c:tx>
              <c:numFmt formatCode="General" sourceLinked="0"/>
            </c:trendlineLbl>
          </c:trendline>
          <c:xVal>
            <c:numRef>
              <c:f>Feuil1!$B$2:$B$6</c:f>
              <c:numCache>
                <c:formatCode>0.00%</c:formatCode>
                <c:ptCount val="5"/>
                <c:pt idx="0" formatCode="0%">
                  <c:v>0.15000000000000005</c:v>
                </c:pt>
                <c:pt idx="1">
                  <c:v>0.17500000000000004</c:v>
                </c:pt>
                <c:pt idx="2" formatCode="0%">
                  <c:v>0.11000000000000003</c:v>
                </c:pt>
                <c:pt idx="3" formatCode="0%">
                  <c:v>0.13</c:v>
                </c:pt>
                <c:pt idx="4">
                  <c:v>9.3000000000000055E-2</c:v>
                </c:pt>
              </c:numCache>
            </c:numRef>
          </c:xVal>
          <c:yVal>
            <c:numRef>
              <c:f>Feuil1!$C$2:$C$6</c:f>
              <c:numCache>
                <c:formatCode>General</c:formatCode>
                <c:ptCount val="5"/>
                <c:pt idx="0">
                  <c:v>1.37</c:v>
                </c:pt>
                <c:pt idx="1">
                  <c:v>1.82</c:v>
                </c:pt>
                <c:pt idx="2">
                  <c:v>1.21</c:v>
                </c:pt>
                <c:pt idx="3">
                  <c:v>1.2</c:v>
                </c:pt>
                <c:pt idx="4">
                  <c:v>1.5</c:v>
                </c:pt>
              </c:numCache>
            </c:numRef>
          </c:yVal>
        </c:ser>
        <c:axId val="66405504"/>
        <c:axId val="66407424"/>
      </c:scatterChart>
      <c:valAx>
        <c:axId val="66405504"/>
        <c:scaling>
          <c:orientation val="minMax"/>
          <c:min val="5.0000000000000031E-2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ROE</a:t>
                </a:r>
              </a:p>
            </c:rich>
          </c:tx>
          <c:layout>
            <c:manualLayout>
              <c:xMode val="edge"/>
              <c:yMode val="edge"/>
              <c:x val="0.32600459317585367"/>
              <c:y val="0.87868037328667303"/>
            </c:manualLayout>
          </c:layout>
        </c:title>
        <c:numFmt formatCode="0%" sourceLinked="1"/>
        <c:tickLblPos val="nextTo"/>
        <c:crossAx val="66407424"/>
        <c:crosses val="autoZero"/>
        <c:crossBetween val="midCat"/>
        <c:majorUnit val="0.1"/>
        <c:minorUnit val="0.1"/>
      </c:valAx>
      <c:valAx>
        <c:axId val="66407424"/>
        <c:scaling>
          <c:orientation val="minMax"/>
          <c:min val="1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MBR</a:t>
                </a:r>
              </a:p>
            </c:rich>
          </c:tx>
        </c:title>
        <c:numFmt formatCode="General" sourceLinked="1"/>
        <c:tickLblPos val="nextTo"/>
        <c:crossAx val="66405504"/>
        <c:crossesAt val="0"/>
        <c:crossBetween val="midCat"/>
        <c:majorUnit val="0.1"/>
      </c:valAx>
    </c:plotArea>
    <c:legend>
      <c:legendPos val="r"/>
      <c:legendEntry>
        <c:idx val="2"/>
        <c:delete val="1"/>
      </c:legendEntry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A209D-B312-49A5-A112-70EA849205C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</dgm:pt>
    <dgm:pt modelId="{B8741279-879C-46C7-AFCB-13069FBBEB65}">
      <dgm:prSet phldrT="[Texte]" custT="1"/>
      <dgm:spPr/>
      <dgm:t>
        <a:bodyPr/>
        <a:lstStyle/>
        <a:p>
          <a:r>
            <a:rPr lang="fr-FR" sz="1600" dirty="0" smtClean="0"/>
            <a:t>De 1 à 5 ans</a:t>
          </a:r>
        </a:p>
      </dgm:t>
    </dgm:pt>
    <dgm:pt modelId="{70D9CF09-D623-483C-9ACB-4EB4D0325F0A}" type="parTrans" cxnId="{22C14F1A-2556-45FD-82C4-5B49449F3D03}">
      <dgm:prSet/>
      <dgm:spPr/>
      <dgm:t>
        <a:bodyPr/>
        <a:lstStyle/>
        <a:p>
          <a:endParaRPr lang="fr-FR"/>
        </a:p>
      </dgm:t>
    </dgm:pt>
    <dgm:pt modelId="{2A6FACD5-376C-48E5-BDA0-439BBA1E30A2}" type="sibTrans" cxnId="{22C14F1A-2556-45FD-82C4-5B49449F3D03}">
      <dgm:prSet/>
      <dgm:spPr/>
      <dgm:t>
        <a:bodyPr/>
        <a:lstStyle/>
        <a:p>
          <a:endParaRPr lang="fr-FR"/>
        </a:p>
      </dgm:t>
    </dgm:pt>
    <dgm:pt modelId="{EE907F82-4BAC-4627-8C47-D67862FF8330}">
      <dgm:prSet phldrT="[Texte]" custT="1"/>
      <dgm:spPr/>
      <dgm:t>
        <a:bodyPr/>
        <a:lstStyle/>
        <a:p>
          <a:r>
            <a:rPr lang="fr-FR" sz="1600" dirty="0" smtClean="0"/>
            <a:t>De 5 à 30 ans</a:t>
          </a:r>
          <a:endParaRPr lang="fr-FR" sz="1600" dirty="0"/>
        </a:p>
      </dgm:t>
    </dgm:pt>
    <dgm:pt modelId="{2698B3F4-90DE-48B1-911F-41E82D34FFA3}" type="parTrans" cxnId="{4C64CCE4-8A0E-450C-93A9-F9F900F116F6}">
      <dgm:prSet/>
      <dgm:spPr/>
      <dgm:t>
        <a:bodyPr/>
        <a:lstStyle/>
        <a:p>
          <a:endParaRPr lang="fr-FR"/>
        </a:p>
      </dgm:t>
    </dgm:pt>
    <dgm:pt modelId="{B5786BF0-0DE5-47E5-8836-EA93D852791B}" type="sibTrans" cxnId="{4C64CCE4-8A0E-450C-93A9-F9F900F116F6}">
      <dgm:prSet/>
      <dgm:spPr/>
      <dgm:t>
        <a:bodyPr/>
        <a:lstStyle/>
        <a:p>
          <a:endParaRPr lang="fr-FR"/>
        </a:p>
      </dgm:t>
    </dgm:pt>
    <dgm:pt modelId="{D6E8D9D1-A2A3-4292-8282-8C4967DB028F}">
      <dgm:prSet phldrT="[Texte]" custT="1"/>
      <dgm:spPr/>
      <dgm:t>
        <a:bodyPr/>
        <a:lstStyle/>
        <a:p>
          <a:r>
            <a:rPr lang="fr-FR" sz="1600" dirty="0" smtClean="0"/>
            <a:t>De  30 à l’infini</a:t>
          </a:r>
          <a:endParaRPr lang="fr-FR" sz="1600" dirty="0"/>
        </a:p>
      </dgm:t>
    </dgm:pt>
    <dgm:pt modelId="{0F6CFC42-B0CC-4253-9AF1-005E16657A31}" type="parTrans" cxnId="{91AA7BAA-20AA-4309-95A9-971A4B909AC8}">
      <dgm:prSet/>
      <dgm:spPr/>
      <dgm:t>
        <a:bodyPr/>
        <a:lstStyle/>
        <a:p>
          <a:endParaRPr lang="fr-FR"/>
        </a:p>
      </dgm:t>
    </dgm:pt>
    <dgm:pt modelId="{065867AE-BB85-4660-96B2-E8BD4FF99C9B}" type="sibTrans" cxnId="{91AA7BAA-20AA-4309-95A9-971A4B909AC8}">
      <dgm:prSet/>
      <dgm:spPr/>
      <dgm:t>
        <a:bodyPr/>
        <a:lstStyle/>
        <a:p>
          <a:endParaRPr lang="fr-FR"/>
        </a:p>
      </dgm:t>
    </dgm:pt>
    <dgm:pt modelId="{9E4C090D-BF34-4E70-AD72-7F560A23F8B5}">
      <dgm:prSet/>
      <dgm:spPr/>
      <dgm:t>
        <a:bodyPr/>
        <a:lstStyle/>
        <a:p>
          <a:r>
            <a:rPr lang="fr-FR" dirty="0" smtClean="0"/>
            <a:t>Possibilité d’établir des projections financières </a:t>
          </a:r>
          <a:endParaRPr lang="fr-FR" dirty="0"/>
        </a:p>
      </dgm:t>
    </dgm:pt>
    <dgm:pt modelId="{1DAD7F2F-B9F9-49D4-8525-88CB7DBC194F}" type="parTrans" cxnId="{8CD6DDD1-0A53-4F96-AA97-20A3CC0C4D76}">
      <dgm:prSet/>
      <dgm:spPr/>
      <dgm:t>
        <a:bodyPr/>
        <a:lstStyle/>
        <a:p>
          <a:endParaRPr lang="fr-FR"/>
        </a:p>
      </dgm:t>
    </dgm:pt>
    <dgm:pt modelId="{A284F8A3-723E-455A-8A80-AE184BF6F3EF}" type="sibTrans" cxnId="{8CD6DDD1-0A53-4F96-AA97-20A3CC0C4D76}">
      <dgm:prSet/>
      <dgm:spPr/>
      <dgm:t>
        <a:bodyPr/>
        <a:lstStyle/>
        <a:p>
          <a:endParaRPr lang="fr-FR"/>
        </a:p>
      </dgm:t>
    </dgm:pt>
    <dgm:pt modelId="{B9D9E7C7-9646-49A7-BBDD-DFCDD21FDD2C}">
      <dgm:prSet/>
      <dgm:spPr/>
      <dgm:t>
        <a:bodyPr/>
        <a:lstStyle/>
        <a:p>
          <a:r>
            <a:rPr lang="fr-FR" dirty="0" smtClean="0"/>
            <a:t>Impossibilité de se projeter de  manière plus ou moins précise dans l’avenir</a:t>
          </a:r>
          <a:endParaRPr lang="fr-FR" dirty="0"/>
        </a:p>
      </dgm:t>
    </dgm:pt>
    <dgm:pt modelId="{F808D4C3-E0C6-4536-887F-641986A48C5A}" type="parTrans" cxnId="{0C25C858-A0A0-48A1-8029-7787F66449AE}">
      <dgm:prSet/>
      <dgm:spPr/>
      <dgm:t>
        <a:bodyPr/>
        <a:lstStyle/>
        <a:p>
          <a:endParaRPr lang="fr-FR"/>
        </a:p>
      </dgm:t>
    </dgm:pt>
    <dgm:pt modelId="{46397412-E89C-45FE-9807-80767989E9DD}" type="sibTrans" cxnId="{0C25C858-A0A0-48A1-8029-7787F66449AE}">
      <dgm:prSet/>
      <dgm:spPr/>
      <dgm:t>
        <a:bodyPr/>
        <a:lstStyle/>
        <a:p>
          <a:endParaRPr lang="fr-FR"/>
        </a:p>
      </dgm:t>
    </dgm:pt>
    <dgm:pt modelId="{5FD96C25-6506-4F69-B8B3-64D907A432D0}">
      <dgm:prSet/>
      <dgm:spPr/>
      <dgm:t>
        <a:bodyPr/>
        <a:lstStyle/>
        <a:p>
          <a:r>
            <a:rPr lang="fr-FR" dirty="0" smtClean="0"/>
            <a:t>La valeur terminale de l’entreprise est sensiblement celle obtenue à 10 ans</a:t>
          </a:r>
          <a:endParaRPr lang="fr-FR" dirty="0"/>
        </a:p>
      </dgm:t>
    </dgm:pt>
    <dgm:pt modelId="{FE50C836-24A2-45C3-8B6E-A4E3DC8C645C}" type="parTrans" cxnId="{06C215E1-3BC0-4BC8-9B5A-12C43FF07826}">
      <dgm:prSet/>
      <dgm:spPr/>
      <dgm:t>
        <a:bodyPr/>
        <a:lstStyle/>
        <a:p>
          <a:endParaRPr lang="fr-FR"/>
        </a:p>
      </dgm:t>
    </dgm:pt>
    <dgm:pt modelId="{6AE88820-E140-4922-A107-71F9CFEE3D2C}" type="sibTrans" cxnId="{06C215E1-3BC0-4BC8-9B5A-12C43FF07826}">
      <dgm:prSet/>
      <dgm:spPr/>
      <dgm:t>
        <a:bodyPr/>
        <a:lstStyle/>
        <a:p>
          <a:endParaRPr lang="fr-FR"/>
        </a:p>
      </dgm:t>
    </dgm:pt>
    <dgm:pt modelId="{2C6849CE-F128-469A-9CF0-5302FA78E886}" type="pres">
      <dgm:prSet presAssocID="{3D3A209D-B312-49A5-A112-70EA849205CB}" presName="theList" presStyleCnt="0">
        <dgm:presLayoutVars>
          <dgm:dir/>
          <dgm:animLvl val="lvl"/>
          <dgm:resizeHandles val="exact"/>
        </dgm:presLayoutVars>
      </dgm:prSet>
      <dgm:spPr/>
    </dgm:pt>
    <dgm:pt modelId="{5D689B22-4BF8-4844-9E20-D3C286C4A85B}" type="pres">
      <dgm:prSet presAssocID="{B8741279-879C-46C7-AFCB-13069FBBEB65}" presName="compNode" presStyleCnt="0"/>
      <dgm:spPr/>
    </dgm:pt>
    <dgm:pt modelId="{A333CCC3-DB48-4577-9230-BCDF7134AD08}" type="pres">
      <dgm:prSet presAssocID="{B8741279-879C-46C7-AFCB-13069FBBEB65}" presName="noGeometry" presStyleCnt="0"/>
      <dgm:spPr/>
    </dgm:pt>
    <dgm:pt modelId="{81C01418-5270-4474-A2E3-2CFFD07EA703}" type="pres">
      <dgm:prSet presAssocID="{B8741279-879C-46C7-AFCB-13069FBBEB65}" presName="childTextVisible" presStyleLbl="bgAccFollowNode1" presStyleIdx="0" presStyleCnt="3" custScaleY="15813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06D803-B395-4B4F-AB61-264464F0A102}" type="pres">
      <dgm:prSet presAssocID="{B8741279-879C-46C7-AFCB-13069FBBEB65}" presName="childTextHidden" presStyleLbl="bgAccFollowNode1" presStyleIdx="0" presStyleCnt="3"/>
      <dgm:spPr/>
      <dgm:t>
        <a:bodyPr/>
        <a:lstStyle/>
        <a:p>
          <a:endParaRPr lang="fr-FR"/>
        </a:p>
      </dgm:t>
    </dgm:pt>
    <dgm:pt modelId="{8026E076-A7A2-46BE-B6FE-2E107C71A457}" type="pres">
      <dgm:prSet presAssocID="{B8741279-879C-46C7-AFCB-13069FBBEB6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E7CE08-E7B9-4939-8884-CF0653F8F27F}" type="pres">
      <dgm:prSet presAssocID="{B8741279-879C-46C7-AFCB-13069FBBEB65}" presName="aSpace" presStyleCnt="0"/>
      <dgm:spPr/>
    </dgm:pt>
    <dgm:pt modelId="{E19CEF60-B77B-4728-84DD-1100AB7A5972}" type="pres">
      <dgm:prSet presAssocID="{EE907F82-4BAC-4627-8C47-D67862FF8330}" presName="compNode" presStyleCnt="0"/>
      <dgm:spPr/>
    </dgm:pt>
    <dgm:pt modelId="{2252A4E7-215E-4BA8-ACFD-D92E6B8A34F0}" type="pres">
      <dgm:prSet presAssocID="{EE907F82-4BAC-4627-8C47-D67862FF8330}" presName="noGeometry" presStyleCnt="0"/>
      <dgm:spPr/>
    </dgm:pt>
    <dgm:pt modelId="{AC11BC54-D1CD-4D93-9AC4-9AD2A16DEB03}" type="pres">
      <dgm:prSet presAssocID="{EE907F82-4BAC-4627-8C47-D67862FF8330}" presName="childTextVisible" presStyleLbl="bgAccFollowNode1" presStyleIdx="1" presStyleCnt="3" custScaleY="1745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98C0F8-BC2E-4125-A3AE-2E085DA5843A}" type="pres">
      <dgm:prSet presAssocID="{EE907F82-4BAC-4627-8C47-D67862FF8330}" presName="childTextHidden" presStyleLbl="bgAccFollowNode1" presStyleIdx="1" presStyleCnt="3"/>
      <dgm:spPr/>
      <dgm:t>
        <a:bodyPr/>
        <a:lstStyle/>
        <a:p>
          <a:endParaRPr lang="fr-FR"/>
        </a:p>
      </dgm:t>
    </dgm:pt>
    <dgm:pt modelId="{E64692D7-79BB-4CFB-9DF2-60C6E43C3C74}" type="pres">
      <dgm:prSet presAssocID="{EE907F82-4BAC-4627-8C47-D67862FF8330}" presName="parentText" presStyleLbl="node1" presStyleIdx="1" presStyleCnt="3" custLinFactNeighborX="1565" custLinFactNeighborY="-198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DC07DB-3711-495A-8EFB-46DD94D124AD}" type="pres">
      <dgm:prSet presAssocID="{EE907F82-4BAC-4627-8C47-D67862FF8330}" presName="aSpace" presStyleCnt="0"/>
      <dgm:spPr/>
    </dgm:pt>
    <dgm:pt modelId="{683810BA-C45C-4A52-92E2-46FDF822FC9B}" type="pres">
      <dgm:prSet presAssocID="{D6E8D9D1-A2A3-4292-8282-8C4967DB028F}" presName="compNode" presStyleCnt="0"/>
      <dgm:spPr/>
    </dgm:pt>
    <dgm:pt modelId="{C081DEAE-D65E-4DD0-94C4-3B2C283FB868}" type="pres">
      <dgm:prSet presAssocID="{D6E8D9D1-A2A3-4292-8282-8C4967DB028F}" presName="noGeometry" presStyleCnt="0"/>
      <dgm:spPr/>
    </dgm:pt>
    <dgm:pt modelId="{BE27DA0C-3EEF-4589-8349-80484DCBBFDD}" type="pres">
      <dgm:prSet presAssocID="{D6E8D9D1-A2A3-4292-8282-8C4967DB028F}" presName="childTextVisible" presStyleLbl="bgAccFollowNode1" presStyleIdx="2" presStyleCnt="3" custScaleY="1745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A35332-5708-404B-A400-46F8C2BE8ECA}" type="pres">
      <dgm:prSet presAssocID="{D6E8D9D1-A2A3-4292-8282-8C4967DB028F}" presName="childTextHidden" presStyleLbl="bgAccFollowNode1" presStyleIdx="2" presStyleCnt="3"/>
      <dgm:spPr/>
      <dgm:t>
        <a:bodyPr/>
        <a:lstStyle/>
        <a:p>
          <a:endParaRPr lang="fr-FR"/>
        </a:p>
      </dgm:t>
    </dgm:pt>
    <dgm:pt modelId="{EAC124BA-6A49-41BC-B35D-5551F00B7A18}" type="pres">
      <dgm:prSet presAssocID="{D6E8D9D1-A2A3-4292-8282-8C4967DB028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4178CA-4428-4786-96C2-8A939EF2761A}" type="presOf" srcId="{B9D9E7C7-9646-49A7-BBDD-DFCDD21FDD2C}" destId="{AC11BC54-D1CD-4D93-9AC4-9AD2A16DEB03}" srcOrd="0" destOrd="0" presId="urn:microsoft.com/office/officeart/2005/8/layout/hProcess6"/>
    <dgm:cxn modelId="{2300F197-2653-43F7-93B5-DF9C0FC192AC}" type="presOf" srcId="{B9D9E7C7-9646-49A7-BBDD-DFCDD21FDD2C}" destId="{1098C0F8-BC2E-4125-A3AE-2E085DA5843A}" srcOrd="1" destOrd="0" presId="urn:microsoft.com/office/officeart/2005/8/layout/hProcess6"/>
    <dgm:cxn modelId="{06C215E1-3BC0-4BC8-9B5A-12C43FF07826}" srcId="{D6E8D9D1-A2A3-4292-8282-8C4967DB028F}" destId="{5FD96C25-6506-4F69-B8B3-64D907A432D0}" srcOrd="0" destOrd="0" parTransId="{FE50C836-24A2-45C3-8B6E-A4E3DC8C645C}" sibTransId="{6AE88820-E140-4922-A107-71F9CFEE3D2C}"/>
    <dgm:cxn modelId="{91AA7BAA-20AA-4309-95A9-971A4B909AC8}" srcId="{3D3A209D-B312-49A5-A112-70EA849205CB}" destId="{D6E8D9D1-A2A3-4292-8282-8C4967DB028F}" srcOrd="2" destOrd="0" parTransId="{0F6CFC42-B0CC-4253-9AF1-005E16657A31}" sibTransId="{065867AE-BB85-4660-96B2-E8BD4FF99C9B}"/>
    <dgm:cxn modelId="{8D83E33E-7A11-4670-9AF1-6A7B0ABFD0A9}" type="presOf" srcId="{9E4C090D-BF34-4E70-AD72-7F560A23F8B5}" destId="{D306D803-B395-4B4F-AB61-264464F0A102}" srcOrd="1" destOrd="0" presId="urn:microsoft.com/office/officeart/2005/8/layout/hProcess6"/>
    <dgm:cxn modelId="{43C551D3-8568-43A8-82AE-9FE72DCDD66F}" type="presOf" srcId="{5FD96C25-6506-4F69-B8B3-64D907A432D0}" destId="{BE27DA0C-3EEF-4589-8349-80484DCBBFDD}" srcOrd="0" destOrd="0" presId="urn:microsoft.com/office/officeart/2005/8/layout/hProcess6"/>
    <dgm:cxn modelId="{8CD6DDD1-0A53-4F96-AA97-20A3CC0C4D76}" srcId="{B8741279-879C-46C7-AFCB-13069FBBEB65}" destId="{9E4C090D-BF34-4E70-AD72-7F560A23F8B5}" srcOrd="0" destOrd="0" parTransId="{1DAD7F2F-B9F9-49D4-8525-88CB7DBC194F}" sibTransId="{A284F8A3-723E-455A-8A80-AE184BF6F3EF}"/>
    <dgm:cxn modelId="{518971DC-50B2-4477-8CB2-9955CA30483D}" type="presOf" srcId="{5FD96C25-6506-4F69-B8B3-64D907A432D0}" destId="{07A35332-5708-404B-A400-46F8C2BE8ECA}" srcOrd="1" destOrd="0" presId="urn:microsoft.com/office/officeart/2005/8/layout/hProcess6"/>
    <dgm:cxn modelId="{DEEC64AB-8783-4F8B-A194-45C1D310C8C5}" type="presOf" srcId="{D6E8D9D1-A2A3-4292-8282-8C4967DB028F}" destId="{EAC124BA-6A49-41BC-B35D-5551F00B7A18}" srcOrd="0" destOrd="0" presId="urn:microsoft.com/office/officeart/2005/8/layout/hProcess6"/>
    <dgm:cxn modelId="{3FD600B0-7830-47D8-8E33-046D8654330B}" type="presOf" srcId="{EE907F82-4BAC-4627-8C47-D67862FF8330}" destId="{E64692D7-79BB-4CFB-9DF2-60C6E43C3C74}" srcOrd="0" destOrd="0" presId="urn:microsoft.com/office/officeart/2005/8/layout/hProcess6"/>
    <dgm:cxn modelId="{0C25C858-A0A0-48A1-8029-7787F66449AE}" srcId="{EE907F82-4BAC-4627-8C47-D67862FF8330}" destId="{B9D9E7C7-9646-49A7-BBDD-DFCDD21FDD2C}" srcOrd="0" destOrd="0" parTransId="{F808D4C3-E0C6-4536-887F-641986A48C5A}" sibTransId="{46397412-E89C-45FE-9807-80767989E9DD}"/>
    <dgm:cxn modelId="{4C64CCE4-8A0E-450C-93A9-F9F900F116F6}" srcId="{3D3A209D-B312-49A5-A112-70EA849205CB}" destId="{EE907F82-4BAC-4627-8C47-D67862FF8330}" srcOrd="1" destOrd="0" parTransId="{2698B3F4-90DE-48B1-911F-41E82D34FFA3}" sibTransId="{B5786BF0-0DE5-47E5-8836-EA93D852791B}"/>
    <dgm:cxn modelId="{342A248B-A544-4901-B5F6-4135D73884BD}" type="presOf" srcId="{9E4C090D-BF34-4E70-AD72-7F560A23F8B5}" destId="{81C01418-5270-4474-A2E3-2CFFD07EA703}" srcOrd="0" destOrd="0" presId="urn:microsoft.com/office/officeart/2005/8/layout/hProcess6"/>
    <dgm:cxn modelId="{22C14F1A-2556-45FD-82C4-5B49449F3D03}" srcId="{3D3A209D-B312-49A5-A112-70EA849205CB}" destId="{B8741279-879C-46C7-AFCB-13069FBBEB65}" srcOrd="0" destOrd="0" parTransId="{70D9CF09-D623-483C-9ACB-4EB4D0325F0A}" sibTransId="{2A6FACD5-376C-48E5-BDA0-439BBA1E30A2}"/>
    <dgm:cxn modelId="{AE6E1288-DDB9-4F80-93C4-5220BD9B0668}" type="presOf" srcId="{3D3A209D-B312-49A5-A112-70EA849205CB}" destId="{2C6849CE-F128-469A-9CF0-5302FA78E886}" srcOrd="0" destOrd="0" presId="urn:microsoft.com/office/officeart/2005/8/layout/hProcess6"/>
    <dgm:cxn modelId="{2446E39D-E18F-44CF-A54D-3CC541B6B2DA}" type="presOf" srcId="{B8741279-879C-46C7-AFCB-13069FBBEB65}" destId="{8026E076-A7A2-46BE-B6FE-2E107C71A457}" srcOrd="0" destOrd="0" presId="urn:microsoft.com/office/officeart/2005/8/layout/hProcess6"/>
    <dgm:cxn modelId="{E896D3B5-A1D8-4810-A0E9-DD768D4BDFCA}" type="presParOf" srcId="{2C6849CE-F128-469A-9CF0-5302FA78E886}" destId="{5D689B22-4BF8-4844-9E20-D3C286C4A85B}" srcOrd="0" destOrd="0" presId="urn:microsoft.com/office/officeart/2005/8/layout/hProcess6"/>
    <dgm:cxn modelId="{14191F13-FE9A-4857-8209-C2CD51711352}" type="presParOf" srcId="{5D689B22-4BF8-4844-9E20-D3C286C4A85B}" destId="{A333CCC3-DB48-4577-9230-BCDF7134AD08}" srcOrd="0" destOrd="0" presId="urn:microsoft.com/office/officeart/2005/8/layout/hProcess6"/>
    <dgm:cxn modelId="{66162AA5-0E31-4FA9-B706-F87459ABEEE6}" type="presParOf" srcId="{5D689B22-4BF8-4844-9E20-D3C286C4A85B}" destId="{81C01418-5270-4474-A2E3-2CFFD07EA703}" srcOrd="1" destOrd="0" presId="urn:microsoft.com/office/officeart/2005/8/layout/hProcess6"/>
    <dgm:cxn modelId="{D46B2AC4-33FB-4387-857A-7C9E29C44A4E}" type="presParOf" srcId="{5D689B22-4BF8-4844-9E20-D3C286C4A85B}" destId="{D306D803-B395-4B4F-AB61-264464F0A102}" srcOrd="2" destOrd="0" presId="urn:microsoft.com/office/officeart/2005/8/layout/hProcess6"/>
    <dgm:cxn modelId="{FFA354E5-3386-4981-AE2B-94B706CB6669}" type="presParOf" srcId="{5D689B22-4BF8-4844-9E20-D3C286C4A85B}" destId="{8026E076-A7A2-46BE-B6FE-2E107C71A457}" srcOrd="3" destOrd="0" presId="urn:microsoft.com/office/officeart/2005/8/layout/hProcess6"/>
    <dgm:cxn modelId="{B81D90F1-2F5A-4759-A302-E5BDA219E6E0}" type="presParOf" srcId="{2C6849CE-F128-469A-9CF0-5302FA78E886}" destId="{C1E7CE08-E7B9-4939-8884-CF0653F8F27F}" srcOrd="1" destOrd="0" presId="urn:microsoft.com/office/officeart/2005/8/layout/hProcess6"/>
    <dgm:cxn modelId="{3307FA89-0EA3-4F21-AC9B-64BED4780400}" type="presParOf" srcId="{2C6849CE-F128-469A-9CF0-5302FA78E886}" destId="{E19CEF60-B77B-4728-84DD-1100AB7A5972}" srcOrd="2" destOrd="0" presId="urn:microsoft.com/office/officeart/2005/8/layout/hProcess6"/>
    <dgm:cxn modelId="{FF72D991-BA5E-4B2D-ADE3-82CDA6507F8B}" type="presParOf" srcId="{E19CEF60-B77B-4728-84DD-1100AB7A5972}" destId="{2252A4E7-215E-4BA8-ACFD-D92E6B8A34F0}" srcOrd="0" destOrd="0" presId="urn:microsoft.com/office/officeart/2005/8/layout/hProcess6"/>
    <dgm:cxn modelId="{5575C30F-DD4D-44F4-A3ED-4186583C0693}" type="presParOf" srcId="{E19CEF60-B77B-4728-84DD-1100AB7A5972}" destId="{AC11BC54-D1CD-4D93-9AC4-9AD2A16DEB03}" srcOrd="1" destOrd="0" presId="urn:microsoft.com/office/officeart/2005/8/layout/hProcess6"/>
    <dgm:cxn modelId="{CA8D0AD1-6FF8-48E0-ABC4-9F3BCCCD4A18}" type="presParOf" srcId="{E19CEF60-B77B-4728-84DD-1100AB7A5972}" destId="{1098C0F8-BC2E-4125-A3AE-2E085DA5843A}" srcOrd="2" destOrd="0" presId="urn:microsoft.com/office/officeart/2005/8/layout/hProcess6"/>
    <dgm:cxn modelId="{1EA15A5F-7892-45D3-953B-A0034C356A6B}" type="presParOf" srcId="{E19CEF60-B77B-4728-84DD-1100AB7A5972}" destId="{E64692D7-79BB-4CFB-9DF2-60C6E43C3C74}" srcOrd="3" destOrd="0" presId="urn:microsoft.com/office/officeart/2005/8/layout/hProcess6"/>
    <dgm:cxn modelId="{796DC90C-A2B9-40A1-B9BE-8FB6F29306FA}" type="presParOf" srcId="{2C6849CE-F128-469A-9CF0-5302FA78E886}" destId="{3FDC07DB-3711-495A-8EFB-46DD94D124AD}" srcOrd="3" destOrd="0" presId="urn:microsoft.com/office/officeart/2005/8/layout/hProcess6"/>
    <dgm:cxn modelId="{2354870E-71E0-474E-AFB5-AE3F01A7E909}" type="presParOf" srcId="{2C6849CE-F128-469A-9CF0-5302FA78E886}" destId="{683810BA-C45C-4A52-92E2-46FDF822FC9B}" srcOrd="4" destOrd="0" presId="urn:microsoft.com/office/officeart/2005/8/layout/hProcess6"/>
    <dgm:cxn modelId="{15BBAEC6-17FE-4D4B-9CB7-329A0BA6832A}" type="presParOf" srcId="{683810BA-C45C-4A52-92E2-46FDF822FC9B}" destId="{C081DEAE-D65E-4DD0-94C4-3B2C283FB868}" srcOrd="0" destOrd="0" presId="urn:microsoft.com/office/officeart/2005/8/layout/hProcess6"/>
    <dgm:cxn modelId="{149EE718-2995-4ED5-AFD4-9E200330F2AE}" type="presParOf" srcId="{683810BA-C45C-4A52-92E2-46FDF822FC9B}" destId="{BE27DA0C-3EEF-4589-8349-80484DCBBFDD}" srcOrd="1" destOrd="0" presId="urn:microsoft.com/office/officeart/2005/8/layout/hProcess6"/>
    <dgm:cxn modelId="{49C8AF91-9096-419F-8941-3C0181B0CA35}" type="presParOf" srcId="{683810BA-C45C-4A52-92E2-46FDF822FC9B}" destId="{07A35332-5708-404B-A400-46F8C2BE8ECA}" srcOrd="2" destOrd="0" presId="urn:microsoft.com/office/officeart/2005/8/layout/hProcess6"/>
    <dgm:cxn modelId="{2E6899C4-419A-4389-80E6-BADFEF7B3CE9}" type="presParOf" srcId="{683810BA-C45C-4A52-92E2-46FDF822FC9B}" destId="{EAC124BA-6A49-41BC-B35D-5551F00B7A18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C01418-5270-4474-A2E3-2CFFD07EA703}">
      <dsp:nvSpPr>
        <dsp:cNvPr id="0" name=""/>
        <dsp:cNvSpPr/>
      </dsp:nvSpPr>
      <dsp:spPr>
        <a:xfrm>
          <a:off x="534441" y="796592"/>
          <a:ext cx="2121693" cy="293277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Possibilité d’établir des projections financières </a:t>
          </a:r>
          <a:endParaRPr lang="fr-FR" sz="1400" kern="1200" dirty="0"/>
        </a:p>
      </dsp:txBody>
      <dsp:txXfrm>
        <a:off x="1064865" y="796592"/>
        <a:ext cx="1591270" cy="2932777"/>
      </dsp:txXfrm>
    </dsp:sp>
    <dsp:sp modelId="{8026E076-A7A2-46BE-B6FE-2E107C71A457}">
      <dsp:nvSpPr>
        <dsp:cNvPr id="0" name=""/>
        <dsp:cNvSpPr/>
      </dsp:nvSpPr>
      <dsp:spPr>
        <a:xfrm>
          <a:off x="4018" y="1732558"/>
          <a:ext cx="1060846" cy="10608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1 à 5 ans</a:t>
          </a:r>
        </a:p>
      </dsp:txBody>
      <dsp:txXfrm>
        <a:off x="4018" y="1732558"/>
        <a:ext cx="1060846" cy="1060846"/>
      </dsp:txXfrm>
    </dsp:sp>
    <dsp:sp modelId="{AC11BC54-D1CD-4D93-9AC4-9AD2A16DEB03}">
      <dsp:nvSpPr>
        <dsp:cNvPr id="0" name=""/>
        <dsp:cNvSpPr/>
      </dsp:nvSpPr>
      <dsp:spPr>
        <a:xfrm>
          <a:off x="3319164" y="644105"/>
          <a:ext cx="2121693" cy="32377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Impossibilité de se projeter de  manière plus ou moins précise dans l’avenir</a:t>
          </a:r>
          <a:endParaRPr lang="fr-FR" sz="1300" kern="1200" dirty="0"/>
        </a:p>
      </dsp:txBody>
      <dsp:txXfrm>
        <a:off x="3849588" y="644105"/>
        <a:ext cx="1591270" cy="3237752"/>
      </dsp:txXfrm>
    </dsp:sp>
    <dsp:sp modelId="{E64692D7-79BB-4CFB-9DF2-60C6E43C3C74}">
      <dsp:nvSpPr>
        <dsp:cNvPr id="0" name=""/>
        <dsp:cNvSpPr/>
      </dsp:nvSpPr>
      <dsp:spPr>
        <a:xfrm>
          <a:off x="2805343" y="1711521"/>
          <a:ext cx="1060846" cy="10608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5 à 30 ans</a:t>
          </a:r>
          <a:endParaRPr lang="fr-FR" sz="1600" kern="1200" dirty="0"/>
        </a:p>
      </dsp:txBody>
      <dsp:txXfrm>
        <a:off x="2805343" y="1711521"/>
        <a:ext cx="1060846" cy="1060846"/>
      </dsp:txXfrm>
    </dsp:sp>
    <dsp:sp modelId="{BE27DA0C-3EEF-4589-8349-80484DCBBFDD}">
      <dsp:nvSpPr>
        <dsp:cNvPr id="0" name=""/>
        <dsp:cNvSpPr/>
      </dsp:nvSpPr>
      <dsp:spPr>
        <a:xfrm>
          <a:off x="6103887" y="644105"/>
          <a:ext cx="2121693" cy="32377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La valeur terminale de l’entreprise est sensiblement celle obtenue à 10 ans</a:t>
          </a:r>
          <a:endParaRPr lang="fr-FR" sz="1300" kern="1200" dirty="0"/>
        </a:p>
      </dsp:txBody>
      <dsp:txXfrm>
        <a:off x="6634311" y="644105"/>
        <a:ext cx="1591270" cy="3237752"/>
      </dsp:txXfrm>
    </dsp:sp>
    <dsp:sp modelId="{EAC124BA-6A49-41BC-B35D-5551F00B7A18}">
      <dsp:nvSpPr>
        <dsp:cNvPr id="0" name=""/>
        <dsp:cNvSpPr/>
      </dsp:nvSpPr>
      <dsp:spPr>
        <a:xfrm>
          <a:off x="5573464" y="1732558"/>
          <a:ext cx="1060846" cy="10608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 30 à l’infini</a:t>
          </a:r>
          <a:endParaRPr lang="fr-FR" sz="1600" kern="1200" dirty="0"/>
        </a:p>
      </dsp:txBody>
      <dsp:txXfrm>
        <a:off x="5573464" y="1732558"/>
        <a:ext cx="1060846" cy="1060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A320-5F2E-4B7C-8387-9759AED068E9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F636-AADC-46B4-8F71-18EC258DA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2F636-AADC-46B4-8F71-18EC258DAC6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46BCA-44FD-4763-A0C3-3B15D0DE5220}" type="datetimeFigureOut">
              <a:rPr lang="fr-FR" smtClean="0"/>
              <a:pPr/>
              <a:t>21/08/2010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visant à détailler les différentes étapes d’une évaluation d’entreprise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fr-FR" dirty="0" smtClean="0"/>
          </a:p>
          <a:p>
            <a:pPr algn="r"/>
            <a:endParaRPr lang="fr-FR" dirty="0"/>
          </a:p>
          <a:p>
            <a:pPr algn="r"/>
            <a:r>
              <a:rPr lang="fr-FR" dirty="0" smtClean="0"/>
              <a:t>Août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35280" cy="1162050"/>
          </a:xfrm>
        </p:spPr>
        <p:txBody>
          <a:bodyPr>
            <a:noAutofit/>
          </a:bodyPr>
          <a:lstStyle/>
          <a:p>
            <a:pPr algn="ctr"/>
            <a:r>
              <a:rPr lang="fr-FR" sz="2400" dirty="0" smtClean="0"/>
              <a:t>Flux net de trésorerie sur l’activité courante calculé à partir du RN</a:t>
            </a:r>
            <a:endParaRPr lang="fr-FR" sz="2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339752" y="2060848"/>
          <a:ext cx="6480720" cy="360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</a:t>
                      </a:r>
                      <a:r>
                        <a:rPr lang="fr-FR" baseline="0" dirty="0" smtClean="0"/>
                        <a:t>  incidence des éliminations 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dotation aux amortissements et aux provisions **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Reprise sur provisions **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valeur comptable des cessions d’actif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Produits des cessions d’actif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= Marge brute d’autofinancement (MBA)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smtClean="0">
                          <a:sym typeface="Wingdings 3"/>
                        </a:rPr>
                        <a:t> BFRE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réel généré par l’activité courante (cash flow d’exploitation)</a:t>
                      </a:r>
                      <a:endParaRPr lang="fr-F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539552" y="1916832"/>
            <a:ext cx="1569368" cy="4495800"/>
          </a:xfrm>
        </p:spPr>
        <p:txBody>
          <a:bodyPr>
            <a:normAutofit/>
          </a:bodyPr>
          <a:lstStyle/>
          <a:p>
            <a:r>
              <a:rPr lang="fr-FR" dirty="0" smtClean="0"/>
              <a:t>* Exclusion de l’impact, sur le RN des cessions, des intérêts et des produits financiers considérés comme les fruits d’investissement</a:t>
            </a:r>
          </a:p>
          <a:p>
            <a:pPr>
              <a:buFont typeface="Arial" charset="0"/>
              <a:buChar char="•"/>
            </a:pPr>
            <a:endParaRPr lang="fr-FR" dirty="0" smtClean="0"/>
          </a:p>
          <a:p>
            <a:r>
              <a:rPr lang="fr-FR" dirty="0" smtClean="0"/>
              <a:t>**  En dehors des provisions sur actif circulant.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707678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Flux net de trésorerie sur opérations d’investissements</a:t>
            </a:r>
            <a:endParaRPr lang="fr-FR" sz="28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411760" y="1628800"/>
          <a:ext cx="6408712" cy="333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8712"/>
              </a:tblGrid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Cessions d’immobilisations corporelles, incorporelles et financières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+ Produits des investissements financiers nets d’</a:t>
                      </a:r>
                      <a:r>
                        <a:rPr lang="fr-FR" dirty="0" err="1" smtClean="0"/>
                        <a:t>impot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+ subventions</a:t>
                      </a:r>
                      <a:r>
                        <a:rPr lang="fr-FR" baseline="0" dirty="0" smtClean="0"/>
                        <a:t> d’investissements reçues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- Acquisitions d’immobilisations corporelles, incorporelles et financières</a:t>
                      </a:r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- Placements en titres exclus de la trésorerie *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= Cash</a:t>
                      </a:r>
                      <a:r>
                        <a:rPr lang="fr-FR" baseline="0" dirty="0" smtClean="0"/>
                        <a:t> flow potentiel sur opération d’investissement</a:t>
                      </a:r>
                      <a:endParaRPr lang="fr-FR" dirty="0" smtClean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691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-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smtClean="0">
                          <a:sym typeface="Wingdings 3"/>
                        </a:rPr>
                        <a:t> BFRI  **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= Cash flow réel sur opérations d’investissement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251520" y="1556792"/>
            <a:ext cx="1905000" cy="4495800"/>
          </a:xfrm>
        </p:spPr>
        <p:txBody>
          <a:bodyPr/>
          <a:lstStyle/>
          <a:p>
            <a:r>
              <a:rPr lang="fr-FR" dirty="0" smtClean="0"/>
              <a:t>*Obligations de plus de 3 mois d’échéance </a:t>
            </a:r>
          </a:p>
          <a:p>
            <a:endParaRPr lang="fr-FR" dirty="0" smtClean="0"/>
          </a:p>
          <a:p>
            <a:r>
              <a:rPr lang="fr-FR" dirty="0" smtClean="0"/>
              <a:t>** Variation du BFR sur opérations d’investissement (décalage de paiement sur acquisitions, cessions, revenus financiers…)</a:t>
            </a:r>
          </a:p>
          <a:p>
            <a:pPr>
              <a:buFont typeface="Arial" charset="0"/>
              <a:buChar char="•"/>
            </a:pPr>
            <a:endParaRPr lang="fr-FR" dirty="0" smtClean="0"/>
          </a:p>
          <a:p>
            <a:pPr>
              <a:buFont typeface="Arial" charset="0"/>
              <a:buChar char="•"/>
            </a:pP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392680" y="4602480"/>
          <a:ext cx="6499800" cy="365760"/>
        </p:xfrm>
        <a:graphic>
          <a:graphicData uri="http://schemas.openxmlformats.org/drawingml/2006/table">
            <a:tbl>
              <a:tblPr/>
              <a:tblGrid>
                <a:gridCol w="6499800"/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réel sur opération d’investissement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99571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Flux net de trésorerie sur opérations de financement</a:t>
            </a:r>
            <a:endParaRPr lang="fr-FR" sz="28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63888" y="1988840"/>
          <a:ext cx="511175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175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Augmentation</a:t>
                      </a:r>
                      <a:r>
                        <a:rPr lang="fr-FR" baseline="0" dirty="0" smtClean="0"/>
                        <a:t>s de capital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exercice de stock option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emprunts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Remboursement d’emprunt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Dividendes versés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Intérêts sur</a:t>
                      </a:r>
                      <a:r>
                        <a:rPr lang="fr-FR" baseline="0" dirty="0" smtClean="0"/>
                        <a:t> emprunt net d’</a:t>
                      </a:r>
                      <a:r>
                        <a:rPr lang="fr-FR" baseline="0" dirty="0" err="1" smtClean="0"/>
                        <a:t>impot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Rachat d’action propres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potentiel</a:t>
                      </a:r>
                      <a:r>
                        <a:rPr lang="fr-FR" baseline="0" dirty="0" smtClean="0"/>
                        <a:t> sur opérations de financement</a:t>
                      </a:r>
                      <a:endParaRPr lang="fr-FR" dirty="0"/>
                    </a:p>
                  </a:txBody>
                  <a:tcPr marL="81788" marR="81788"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smtClean="0">
                          <a:sym typeface="Wingdings 3"/>
                        </a:rPr>
                        <a:t> BFRF  *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réel sur opérations de financement</a:t>
                      </a:r>
                      <a:endParaRPr lang="fr-FR" dirty="0"/>
                    </a:p>
                  </a:txBody>
                  <a:tcPr marL="81788" marR="81788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>
            <a:normAutofit/>
          </a:bodyPr>
          <a:lstStyle/>
          <a:p>
            <a:r>
              <a:rPr lang="fr-FR" dirty="0" smtClean="0"/>
              <a:t>* Variation du BFR imputable à des opérations de financement  par exemple des décalages de paiement sur le capital souscrit appelé ou sur les intérêts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Cadre d’analyse financière par les flux de trésorerie</a:t>
            </a:r>
            <a:endParaRPr lang="fr-FR" sz="2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35292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428"/>
                <a:gridCol w="31965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TRESORERIE NETTE A L’OUVERTURE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20(N)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   Cash flow réel lié à l’exploitation (1)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  </a:t>
                      </a:r>
                      <a:r>
                        <a:rPr lang="fr-FR" baseline="0" dirty="0" smtClean="0"/>
                        <a:t> Cash flow réel sur opération d’investissement (2)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</a:t>
                      </a:r>
                      <a:r>
                        <a:rPr lang="fr-FR" baseline="0" dirty="0" smtClean="0"/>
                        <a:t>   Cash flow sur opération de financement (3)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Variation du solde de trésorerie (4) = (1) + (2) + (3)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Trésorerie nette à l’ouverture de l’exercice (5)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Trésorerie nette à la clôture de l’exercice (6) = (4) + (5)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différentes méthodes d’évaluation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Les questions à se poser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 smtClean="0"/>
              <a:t>A quelle occasion se fait l’évaluation ?</a:t>
            </a:r>
          </a:p>
          <a:p>
            <a:r>
              <a:rPr lang="fr-FR" sz="1400" dirty="0" smtClean="0"/>
              <a:t>Quelles sont les destinataires de l’évaluation ?</a:t>
            </a:r>
          </a:p>
          <a:p>
            <a:r>
              <a:rPr lang="fr-FR" sz="1400" dirty="0" smtClean="0"/>
              <a:t>Quelles sont les particularités comptables et stratégiques lisibles en terme d’avantages économiques et de risques ?</a:t>
            </a:r>
          </a:p>
          <a:p>
            <a:r>
              <a:rPr lang="fr-FR" sz="1400" dirty="0" smtClean="0"/>
              <a:t>Les perspectives futures du secteur voire de l’économie en général sont-elles plutôt favorables ou défavorables à l’entreprise qui fait l’objet de l’évaluation ?</a:t>
            </a:r>
          </a:p>
          <a:p>
            <a:pPr>
              <a:buNone/>
            </a:pPr>
            <a:endParaRPr lang="fr-FR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L’approche par les comparables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 smtClean="0"/>
              <a:t>L’idée consiste à se servir d’une variable d’activité, un solde de gestion jugé pertinent ou un volume d’affaires, pour proposer une valeur d’entreprise ou la valeur des seuls capitaux propres.</a:t>
            </a:r>
          </a:p>
          <a:p>
            <a:r>
              <a:rPr lang="fr-FR" sz="1400" dirty="0" smtClean="0"/>
              <a:t>La procédure suggère de multiplier le revenu résiduel choisi, voire le CA, par un coefficient.</a:t>
            </a:r>
          </a:p>
          <a:p>
            <a:r>
              <a:rPr lang="fr-FR" sz="1400" dirty="0" smtClean="0"/>
              <a:t>Ce coefficient correspond à la moyenne ou à la médiane d’un échantillon de ratios caractérisant un même secteur d’activité ou un ensemble de sociétés très proches les unes des autres.</a:t>
            </a:r>
          </a:p>
          <a:p>
            <a:r>
              <a:rPr lang="fr-FR" sz="1400" dirty="0" smtClean="0"/>
              <a:t>Si la variable comptable est le </a:t>
            </a:r>
            <a:r>
              <a:rPr lang="fr-FR" sz="1400" dirty="0" smtClean="0">
                <a:solidFill>
                  <a:schemeClr val="tx2"/>
                </a:solidFill>
              </a:rPr>
              <a:t>RN</a:t>
            </a:r>
            <a:r>
              <a:rPr lang="fr-FR" sz="1400" dirty="0" smtClean="0"/>
              <a:t>, le multiple de cet agrégat est le </a:t>
            </a:r>
            <a:r>
              <a:rPr lang="fr-FR" sz="1400" dirty="0" smtClean="0">
                <a:solidFill>
                  <a:schemeClr val="tx2"/>
                </a:solidFill>
              </a:rPr>
              <a:t>PER</a:t>
            </a:r>
          </a:p>
          <a:p>
            <a:r>
              <a:rPr lang="fr-FR" sz="1400" dirty="0" smtClean="0"/>
              <a:t>S’il s’agit du </a:t>
            </a:r>
            <a:r>
              <a:rPr lang="fr-FR" sz="1400" dirty="0" smtClean="0">
                <a:solidFill>
                  <a:schemeClr val="tx2"/>
                </a:solidFill>
              </a:rPr>
              <a:t>CA</a:t>
            </a:r>
            <a:r>
              <a:rPr lang="fr-FR" sz="1400" dirty="0" smtClean="0"/>
              <a:t>, ou du </a:t>
            </a:r>
            <a:r>
              <a:rPr lang="fr-FR" sz="1400" dirty="0" smtClean="0">
                <a:solidFill>
                  <a:schemeClr val="tx2"/>
                </a:solidFill>
              </a:rPr>
              <a:t>REX</a:t>
            </a:r>
            <a:r>
              <a:rPr lang="fr-FR" sz="1400" dirty="0" smtClean="0"/>
              <a:t>, le multiple de référence donne une </a:t>
            </a:r>
            <a:r>
              <a:rPr lang="fr-FR" sz="1400" dirty="0" smtClean="0">
                <a:solidFill>
                  <a:schemeClr val="tx2"/>
                </a:solidFill>
              </a:rPr>
              <a:t>VE</a:t>
            </a:r>
            <a:r>
              <a:rPr lang="fr-FR" sz="1400" dirty="0" smtClean="0"/>
              <a:t> de laquelle il faut retrancher les dettes financières pour obtenir la valeur résiduelle des capitaux propres.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923702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/>
              <a:t>L’approche par les comparables: Exemple SADE</a:t>
            </a:r>
            <a:endParaRPr lang="fr-FR" sz="2800" b="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788024" y="3212976"/>
          <a:ext cx="3816425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3285"/>
                <a:gridCol w="763285"/>
                <a:gridCol w="763285"/>
                <a:gridCol w="763285"/>
                <a:gridCol w="763285"/>
              </a:tblGrid>
              <a:tr h="489014">
                <a:tc row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81788" marR="81788"/>
                </a:tc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Multiples de résultat</a:t>
                      </a:r>
                      <a:endParaRPr lang="fr-FR" sz="1400" dirty="0"/>
                    </a:p>
                  </a:txBody>
                  <a:tcPr marL="81788" marR="81788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Régression linéaire</a:t>
                      </a:r>
                      <a:endParaRPr lang="fr-FR" sz="1400" dirty="0"/>
                    </a:p>
                  </a:txBody>
                  <a:tcPr marL="81788" marR="81788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765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RN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Capi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MBR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ROE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</a:tr>
              <a:tr h="2876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BNP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4.9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48.4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1.37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15%</a:t>
                      </a:r>
                      <a:endParaRPr lang="fr-FR" sz="1400" dirty="0"/>
                    </a:p>
                  </a:txBody>
                  <a:tcPr marL="81788" marR="81788"/>
                </a:tc>
              </a:tr>
              <a:tr h="2876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SG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3.3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34.2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1.82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17.5%</a:t>
                      </a:r>
                      <a:endParaRPr lang="fr-FR" sz="1400" dirty="0"/>
                    </a:p>
                  </a:txBody>
                  <a:tcPr marL="81788" marR="81788"/>
                </a:tc>
              </a:tr>
              <a:tr h="2876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2.9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34.0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1.21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11.0%</a:t>
                      </a:r>
                      <a:endParaRPr lang="fr-FR" sz="1400" dirty="0"/>
                    </a:p>
                  </a:txBody>
                  <a:tcPr marL="81788" marR="81788"/>
                </a:tc>
              </a:tr>
              <a:tr h="2876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Dexia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1.8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20.3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1.50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13.0%</a:t>
                      </a:r>
                      <a:endParaRPr lang="fr-FR" sz="1400" dirty="0"/>
                    </a:p>
                  </a:txBody>
                  <a:tcPr marL="81788" marR="81788"/>
                </a:tc>
              </a:tr>
              <a:tr h="489014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Natexis</a:t>
                      </a:r>
                      <a:r>
                        <a:rPr lang="fr-FR" sz="1400" dirty="0" smtClean="0"/>
                        <a:t> BP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0.4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5.3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1.20</a:t>
                      </a:r>
                      <a:endParaRPr lang="fr-FR" sz="1400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9.3%</a:t>
                      </a:r>
                      <a:endParaRPr lang="fr-FR" sz="1400" dirty="0"/>
                    </a:p>
                  </a:txBody>
                  <a:tcPr marL="81788" marR="81788"/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1403648" y="3356992"/>
            <a:ext cx="2423864" cy="28803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Le ROE permet de mesurer la rentabilité des capitaux propres.</a:t>
            </a:r>
          </a:p>
          <a:p>
            <a:r>
              <a:rPr lang="fr-FR" dirty="0" smtClean="0"/>
              <a:t>ROE=RN/CP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Le MBR permet de définir la valeur réelle de marché des fonds propres.</a:t>
            </a:r>
          </a:p>
          <a:p>
            <a:r>
              <a:rPr lang="fr-FR" dirty="0" smtClean="0"/>
              <a:t>MBR = </a:t>
            </a:r>
            <a:r>
              <a:rPr lang="fr-FR" dirty="0" err="1" smtClean="0"/>
              <a:t>capi</a:t>
            </a:r>
            <a:r>
              <a:rPr lang="fr-FR" dirty="0" smtClean="0"/>
              <a:t> / CP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PER = </a:t>
            </a:r>
            <a:r>
              <a:rPr lang="fr-FR" dirty="0" err="1" smtClean="0"/>
              <a:t>capi</a:t>
            </a:r>
            <a:r>
              <a:rPr lang="fr-FR" dirty="0" smtClean="0"/>
              <a:t> / RN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292080" y="6021288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1400" dirty="0" smtClean="0"/>
              <a:t>RN SADE = 2.67M€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ROE SADE = 9%</a:t>
            </a:r>
            <a:endParaRPr lang="fr-FR" sz="1400" dirty="0"/>
          </a:p>
        </p:txBody>
      </p:sp>
      <p:sp>
        <p:nvSpPr>
          <p:cNvPr id="6" name="ZoneTexte 5"/>
          <p:cNvSpPr txBox="1"/>
          <p:nvPr/>
        </p:nvSpPr>
        <p:spPr>
          <a:xfrm>
            <a:off x="827584" y="1556792"/>
            <a:ext cx="7704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Soit SADE la Société Alsacienne de Développement et d’Expansion qui est une société de développement régional.</a:t>
            </a:r>
          </a:p>
          <a:p>
            <a:r>
              <a:rPr lang="fr-FR" sz="1400" dirty="0" smtClean="0"/>
              <a:t>Pour l’évaluer, nous la comparons aux banques suivantes: BNP, SG, Dexia, CA et </a:t>
            </a:r>
            <a:r>
              <a:rPr lang="fr-FR" sz="1400" dirty="0" err="1" smtClean="0"/>
              <a:t>Natexis</a:t>
            </a:r>
            <a:r>
              <a:rPr lang="fr-FR" sz="1400" dirty="0" smtClean="0"/>
              <a:t> Banques Populaires en prenant en compte uniquement leurs activités « Prêt à moyen et long terme »</a:t>
            </a:r>
          </a:p>
          <a:p>
            <a:r>
              <a:rPr lang="fr-FR" sz="1400" dirty="0" smtClean="0"/>
              <a:t>Avec les résultats de ces 5 établissements, des multiples de RN (PER) ont été calculés et une régression linéaire a été effectué avec le MBR (variable à expliquer) et le ROE (variable explicative)</a:t>
            </a:r>
          </a:p>
          <a:p>
            <a:endParaRPr lang="fr-FR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L’approche par les comparables: Exemple SADE 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 lnSpcReduction="10000"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Etude du PER</a:t>
            </a:r>
          </a:p>
          <a:p>
            <a:pPr>
              <a:buNone/>
            </a:pPr>
            <a:r>
              <a:rPr lang="fr-FR" sz="1400" dirty="0" smtClean="0"/>
              <a:t>Les PER observés sur le secteur bancaire français, calculés avec les 2 premières colonnes du tableau (</a:t>
            </a:r>
            <a:r>
              <a:rPr lang="fr-FR" sz="1400" dirty="0" err="1" smtClean="0"/>
              <a:t>capi</a:t>
            </a:r>
            <a:r>
              <a:rPr lang="fr-FR" sz="1400" dirty="0" smtClean="0"/>
              <a:t>/RN)</a:t>
            </a:r>
          </a:p>
          <a:p>
            <a:pPr>
              <a:buNone/>
            </a:pPr>
            <a:r>
              <a:rPr lang="fr-FR" sz="1400" dirty="0" smtClean="0"/>
              <a:t>donnent une moyenne de 11.2</a:t>
            </a:r>
          </a:p>
          <a:p>
            <a:pPr>
              <a:buNone/>
            </a:pPr>
            <a:r>
              <a:rPr lang="fr-FR" sz="1400" dirty="0" smtClean="0"/>
              <a:t>Ce multiple est appliqué au RN de SADE (2.67M€)</a:t>
            </a:r>
          </a:p>
          <a:p>
            <a:pPr>
              <a:buNone/>
            </a:pPr>
            <a:r>
              <a:rPr lang="fr-FR" sz="1400" dirty="0" smtClean="0"/>
              <a:t>              	</a:t>
            </a:r>
            <a:r>
              <a:rPr lang="fr-FR" sz="1400" dirty="0" err="1" smtClean="0"/>
              <a:t>Valo</a:t>
            </a:r>
            <a:r>
              <a:rPr lang="fr-FR" sz="1400" dirty="0" smtClean="0"/>
              <a:t> = 11.2*2.67 = 30M€ pour l’activité de prêt.</a:t>
            </a:r>
          </a:p>
          <a:p>
            <a:r>
              <a:rPr lang="fr-FR" sz="1400" dirty="0" smtClean="0">
                <a:solidFill>
                  <a:schemeClr val="tx2"/>
                </a:solidFill>
              </a:rPr>
              <a:t>Etude du MBR</a:t>
            </a:r>
          </a:p>
          <a:p>
            <a:pPr>
              <a:buNone/>
            </a:pPr>
            <a:r>
              <a:rPr lang="fr-FR" sz="1400" dirty="0" smtClean="0"/>
              <a:t>Avec les 2 dernière colonnes du tableau, une régression a été effectuée : la relation entre le MBR et le ROE est</a:t>
            </a:r>
          </a:p>
          <a:p>
            <a:pPr>
              <a:buNone/>
            </a:pPr>
            <a:r>
              <a:rPr lang="fr-FR" sz="1400" dirty="0" smtClean="0"/>
              <a:t>Linéaire:		Y = 7.0171x + 0.4965 avec R² = 0.7876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Sachant que le ROE de SADE est de 9%, il est possible de déterminer par quel coefficient la valeur comptable</a:t>
            </a:r>
          </a:p>
          <a:p>
            <a:pPr>
              <a:buNone/>
            </a:pPr>
            <a:r>
              <a:rPr lang="fr-FR" sz="1400" dirty="0" smtClean="0"/>
              <a:t>des fonds propres devait être multipliée pour obtenir une valeur de marché:</a:t>
            </a:r>
          </a:p>
          <a:p>
            <a:pPr algn="ctr">
              <a:buNone/>
            </a:pPr>
            <a:r>
              <a:rPr lang="fr-FR" sz="1400" dirty="0" smtClean="0"/>
              <a:t>MBR SADE = (7.0171)(0.09) + 0.4965 = 1.1</a:t>
            </a:r>
          </a:p>
          <a:p>
            <a:pPr>
              <a:buNone/>
            </a:pPr>
            <a:r>
              <a:rPr lang="fr-FR" sz="1400" dirty="0" smtClean="0"/>
              <a:t>D’après le modèle de régression linéaire, la valeur marchande des capitaux propres de la SADE est de </a:t>
            </a:r>
            <a:r>
              <a:rPr lang="fr-FR" sz="1400" b="1" dirty="0" smtClean="0"/>
              <a:t>10%</a:t>
            </a:r>
          </a:p>
          <a:p>
            <a:pPr>
              <a:buNone/>
            </a:pPr>
            <a:r>
              <a:rPr lang="fr-FR" sz="1400" b="1" dirty="0" smtClean="0"/>
              <a:t>supérieure </a:t>
            </a:r>
            <a:r>
              <a:rPr lang="fr-FR" sz="1400" dirty="0" smtClean="0"/>
              <a:t>à sa valeur aux livres.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1000100" y="1500174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Graphique 4"/>
          <p:cNvGraphicFramePr/>
          <p:nvPr/>
        </p:nvGraphicFramePr>
        <p:xfrm>
          <a:off x="1928794" y="2500306"/>
          <a:ext cx="515034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La méthode DCF : principes généraux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 smtClean="0"/>
              <a:t>La méthode consiste à traiter l’actif économique comme un investissement global à l’origine d’un cash flow récurrent.</a:t>
            </a:r>
          </a:p>
          <a:p>
            <a:r>
              <a:rPr lang="fr-FR" sz="1400" dirty="0" smtClean="0"/>
              <a:t>Cette méthode consiste à calculer, par actualisation, la valeur actuelle nette des flux de trésorerie futurs attendus d’une activité.</a:t>
            </a:r>
          </a:p>
          <a:p>
            <a:r>
              <a:rPr lang="fr-FR" sz="1400" dirty="0" smtClean="0"/>
              <a:t>Dans cette approche, la valeur d’entreprise correspond à la somme de ses cash </a:t>
            </a:r>
            <a:r>
              <a:rPr lang="fr-FR" sz="1400" dirty="0" err="1" smtClean="0"/>
              <a:t>flows</a:t>
            </a:r>
            <a:r>
              <a:rPr lang="fr-FR" sz="1400" dirty="0"/>
              <a:t> </a:t>
            </a:r>
            <a:r>
              <a:rPr lang="fr-FR" sz="1400" dirty="0" smtClean="0"/>
              <a:t>disponibles prévisionnels actualisés au coût moyen pondéré du capital engagé: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573016"/>
            <a:ext cx="37444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4788024" y="4005064"/>
            <a:ext cx="392942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avec :</a:t>
            </a:r>
          </a:p>
          <a:p>
            <a:r>
              <a:rPr lang="fr-FR" sz="1400" b="1" dirty="0" smtClean="0"/>
              <a:t>VE :</a:t>
            </a:r>
            <a:r>
              <a:rPr lang="fr-FR" sz="1400" dirty="0" smtClean="0"/>
              <a:t> la valeur d’entreprise</a:t>
            </a:r>
          </a:p>
          <a:p>
            <a:r>
              <a:rPr lang="fr-FR" sz="1400" b="1" dirty="0" smtClean="0"/>
              <a:t>VFP :</a:t>
            </a:r>
            <a:r>
              <a:rPr lang="fr-FR" sz="1400" dirty="0" smtClean="0"/>
              <a:t> la valeur des fonds propres</a:t>
            </a:r>
          </a:p>
          <a:p>
            <a:r>
              <a:rPr lang="fr-FR" sz="1400" b="1" dirty="0" smtClean="0"/>
              <a:t>CF :</a:t>
            </a:r>
            <a:r>
              <a:rPr lang="fr-FR" sz="1400" dirty="0" smtClean="0"/>
              <a:t> le flux de trésorerie (free cash flow) généré par l’exploitation</a:t>
            </a:r>
          </a:p>
          <a:p>
            <a:r>
              <a:rPr lang="fr-FR" sz="1400" b="1" dirty="0" smtClean="0"/>
              <a:t>CMPC :</a:t>
            </a:r>
            <a:r>
              <a:rPr lang="fr-FR" sz="1400" dirty="0" smtClean="0"/>
              <a:t> le coût moyen pondéré du capital</a:t>
            </a:r>
          </a:p>
          <a:p>
            <a:r>
              <a:rPr lang="fr-FR" sz="1400" b="1" dirty="0" smtClean="0"/>
              <a:t>VT :</a:t>
            </a:r>
            <a:r>
              <a:rPr lang="fr-FR" sz="1400" dirty="0" smtClean="0"/>
              <a:t> la valeur terminale</a:t>
            </a:r>
          </a:p>
          <a:p>
            <a:r>
              <a:rPr lang="fr-FR" sz="1400" b="1" dirty="0" smtClean="0"/>
              <a:t>VD :</a:t>
            </a:r>
            <a:r>
              <a:rPr lang="fr-FR" sz="1400" dirty="0" smtClean="0"/>
              <a:t> la valeur de l’endettement financier net.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Préalables : diagnostic stratégique et business plan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fr-FR" sz="1400" dirty="0" smtClean="0"/>
              <a:t>Diagnostic stratégique</a:t>
            </a:r>
          </a:p>
          <a:p>
            <a:pPr>
              <a:buNone/>
            </a:pPr>
            <a:r>
              <a:rPr lang="fr-FR" sz="1400" dirty="0" smtClean="0"/>
              <a:t>2 volets de diagnostic sont utiles:</a:t>
            </a:r>
          </a:p>
          <a:p>
            <a:pPr>
              <a:buFont typeface="+mj-lt"/>
              <a:buAutoNum type="arabicPeriod"/>
            </a:pPr>
            <a:r>
              <a:rPr lang="fr-FR" sz="1400" dirty="0" smtClean="0"/>
              <a:t>Le </a:t>
            </a:r>
            <a:r>
              <a:rPr lang="fr-FR" sz="1400" dirty="0" smtClean="0">
                <a:solidFill>
                  <a:schemeClr val="tx2"/>
                </a:solidFill>
              </a:rPr>
              <a:t>contexte environnemental </a:t>
            </a:r>
            <a:r>
              <a:rPr lang="fr-FR" sz="1400" dirty="0" smtClean="0"/>
              <a:t>: quelles sont les éventuelles tendances lourdes du marché de nature à exercer un impact sur l’activité? Les paramètres concurrentiels? La segmentation des marchés? Les opportunités stratégiques?</a:t>
            </a:r>
          </a:p>
          <a:p>
            <a:pPr>
              <a:buFont typeface="+mj-lt"/>
              <a:buAutoNum type="arabicPeriod"/>
            </a:pPr>
            <a:r>
              <a:rPr lang="fr-FR" sz="1400" dirty="0" smtClean="0"/>
              <a:t>Le </a:t>
            </a:r>
            <a:r>
              <a:rPr lang="fr-FR" sz="1400" dirty="0" smtClean="0">
                <a:solidFill>
                  <a:schemeClr val="tx2"/>
                </a:solidFill>
              </a:rPr>
              <a:t>potentiel stratégique</a:t>
            </a:r>
            <a:r>
              <a:rPr lang="fr-FR" sz="1400" dirty="0" smtClean="0"/>
              <a:t>: cela passe par une perception argumentée des compétences intrinsèques, des avantages concurrentiels,  du système d’information et organisationnel, de la chaîne d’activité et des performances.</a:t>
            </a:r>
          </a:p>
          <a:p>
            <a:endParaRPr lang="fr-FR" sz="1400" dirty="0" smtClean="0"/>
          </a:p>
          <a:p>
            <a:pPr>
              <a:spcBef>
                <a:spcPts val="0"/>
              </a:spcBef>
            </a:pPr>
            <a:r>
              <a:rPr lang="fr-FR" sz="1400" dirty="0" smtClean="0"/>
              <a:t>Business plan</a:t>
            </a:r>
          </a:p>
          <a:p>
            <a:pPr>
              <a:spcBef>
                <a:spcPts val="0"/>
              </a:spcBef>
              <a:buNone/>
            </a:pPr>
            <a:r>
              <a:rPr lang="fr-FR" sz="1400" dirty="0" smtClean="0"/>
              <a:t>Les contraintes imposées par le développement normal ou accentué d’une entreprise prennent la forme de</a:t>
            </a:r>
          </a:p>
          <a:p>
            <a:pPr>
              <a:spcBef>
                <a:spcPts val="0"/>
              </a:spcBef>
              <a:buNone/>
            </a:pPr>
            <a:r>
              <a:rPr lang="fr-FR" sz="1400" dirty="0" smtClean="0">
                <a:solidFill>
                  <a:schemeClr val="tx2"/>
                </a:solidFill>
              </a:rPr>
              <a:t>Besoins</a:t>
            </a:r>
            <a:r>
              <a:rPr lang="fr-FR" sz="1400" dirty="0" smtClean="0"/>
              <a:t>: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1400" dirty="0" smtClean="0"/>
              <a:t>les principaux sont les acquisitions d’immobilisations inscrites dans une logique de croissance externe ou interne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1400" dirty="0" smtClean="0"/>
              <a:t>Le respect des engagements contractuels (remboursements d’emprunts)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1400" dirty="0" smtClean="0"/>
              <a:t>La préservation de l’équilibre financier (le FR devant couvrir le BFR)</a:t>
            </a:r>
          </a:p>
          <a:p>
            <a:pPr marL="514350" indent="-514350">
              <a:spcBef>
                <a:spcPts val="0"/>
              </a:spcBef>
              <a:buNone/>
            </a:pPr>
            <a:endParaRPr lang="fr-FR" sz="1400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fr-FR" sz="1400" dirty="0" smtClean="0"/>
              <a:t>Pour financer son programme de développement prévisionnel, une société dispose de </a:t>
            </a:r>
            <a:r>
              <a:rPr lang="fr-FR" sz="1400" dirty="0" smtClean="0">
                <a:solidFill>
                  <a:schemeClr val="tx2"/>
                </a:solidFill>
              </a:rPr>
              <a:t>Ressources</a:t>
            </a:r>
            <a:r>
              <a:rPr lang="fr-FR" sz="1400" dirty="0" smtClean="0"/>
              <a:t> dont les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1400" dirty="0" smtClean="0"/>
              <a:t>principales sont :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1400" dirty="0" smtClean="0"/>
              <a:t>Sa CAF via le calibrage de son CA puis de son EBE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1400" dirty="0" smtClean="0"/>
              <a:t>Ses emprunts à moyen ou long terme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fr-FR" sz="14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fr-FR" sz="1400" dirty="0" smtClean="0"/>
          </a:p>
          <a:p>
            <a:endParaRPr lang="fr-FR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Méthode DCF: 4 étapes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1400" dirty="0" smtClean="0"/>
              <a:t>Ces étapes sont les suivantes :</a:t>
            </a:r>
          </a:p>
          <a:p>
            <a:r>
              <a:rPr lang="fr-FR" sz="1400" dirty="0" smtClean="0"/>
              <a:t>modéliser les flux de trésorerie attendus</a:t>
            </a:r>
          </a:p>
          <a:p>
            <a:r>
              <a:rPr lang="fr-FR" sz="1400" dirty="0" smtClean="0"/>
              <a:t>estimer le flux normatif</a:t>
            </a:r>
          </a:p>
          <a:p>
            <a:r>
              <a:rPr lang="fr-FR" sz="1400" dirty="0" smtClean="0"/>
              <a:t>calculer le coût moyen pondéré du capital</a:t>
            </a:r>
          </a:p>
          <a:p>
            <a:r>
              <a:rPr lang="fr-FR" sz="1400" dirty="0" smtClean="0"/>
              <a:t>déterminer la valeur d’entreprise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 smtClean="0"/>
              <a:t>Etape 1 : modéliser les flux de trésorerie attendus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 smtClean="0"/>
              <a:t>Lorsqu’elles sont disponibles, ces prévisions sont souvent établies sur un </a:t>
            </a:r>
            <a:r>
              <a:rPr lang="fr-FR" sz="1400" dirty="0" smtClean="0">
                <a:solidFill>
                  <a:schemeClr val="tx2"/>
                </a:solidFill>
              </a:rPr>
              <a:t>horizon relativement court (de 3 à 5 ans).</a:t>
            </a:r>
          </a:p>
          <a:p>
            <a:r>
              <a:rPr lang="fr-FR" sz="1400" dirty="0" smtClean="0"/>
              <a:t>Le rôle de l’évaluateur est d’examiner ces prévisions, afin de les critiquer ou de les prolonger si nécessaire. Dans certains cas, il pourra même être amené à établir ou à </a:t>
            </a:r>
            <a:r>
              <a:rPr lang="fr-FR" sz="1400" dirty="0" smtClean="0">
                <a:solidFill>
                  <a:schemeClr val="tx2"/>
                </a:solidFill>
              </a:rPr>
              <a:t>assister les dirigeants dans l’établissement de ces prévisions.</a:t>
            </a:r>
          </a:p>
          <a:p>
            <a:r>
              <a:rPr lang="fr-FR" sz="1400" dirty="0" smtClean="0"/>
              <a:t>L’objectif recherché, dans cette première étape, est de disposer d’un modèle exempt d’erreurs matérielles et reflétant des </a:t>
            </a:r>
            <a:r>
              <a:rPr lang="fr-FR" sz="1400" dirty="0" smtClean="0">
                <a:solidFill>
                  <a:schemeClr val="tx2"/>
                </a:solidFill>
              </a:rPr>
              <a:t>hypothèses d’activité réalistes, cohérentes et pertinentes.</a:t>
            </a:r>
            <a:endParaRPr lang="fr-FR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 smtClean="0"/>
              <a:t>Etape 2 : estimer le flux normatif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/>
          </a:bodyPr>
          <a:lstStyle/>
          <a:p>
            <a:r>
              <a:rPr lang="fr-FR" sz="1400" dirty="0" smtClean="0"/>
              <a:t>Après avoir examiné les prévisions établies à 3 ou 5 ans, l’évaluateur doit estimer la performance financière que la cible est en mesure de maintenir à long terme.</a:t>
            </a:r>
          </a:p>
          <a:p>
            <a:r>
              <a:rPr lang="fr-FR" sz="1400" b="1" dirty="0" smtClean="0">
                <a:solidFill>
                  <a:schemeClr val="tx2"/>
                </a:solidFill>
              </a:rPr>
              <a:t>Ce flux de trésorerie «normatif»</a:t>
            </a:r>
            <a:r>
              <a:rPr lang="fr-FR" sz="1400" dirty="0" smtClean="0">
                <a:solidFill>
                  <a:schemeClr val="tx2"/>
                </a:solidFill>
              </a:rPr>
              <a:t> </a:t>
            </a:r>
            <a:r>
              <a:rPr lang="fr-FR" sz="1400" dirty="0" smtClean="0"/>
              <a:t>va en effet permettre le calcul de la valeur terminale</a:t>
            </a:r>
          </a:p>
          <a:p>
            <a:r>
              <a:rPr lang="fr-FR" sz="1400" dirty="0" smtClean="0"/>
              <a:t>Il est important de souligner que la valeur terminale représente très souvent une part prépondérante (</a:t>
            </a:r>
            <a:r>
              <a:rPr lang="fr-FR" sz="1400" dirty="0" smtClean="0">
                <a:solidFill>
                  <a:schemeClr val="tx2"/>
                </a:solidFill>
              </a:rPr>
              <a:t>plus des 2/3</a:t>
            </a:r>
            <a:r>
              <a:rPr lang="fr-FR" sz="1400" dirty="0" smtClean="0"/>
              <a:t>) de la valeur d’entreprise.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b="1" dirty="0" smtClean="0">
                <a:solidFill>
                  <a:schemeClr val="tx2"/>
                </a:solidFill>
              </a:rPr>
              <a:t>Le calcul du flux normatif</a:t>
            </a:r>
            <a:r>
              <a:rPr lang="fr-FR" sz="1400" dirty="0" smtClean="0">
                <a:solidFill>
                  <a:schemeClr val="tx2"/>
                </a:solidFill>
              </a:rPr>
              <a:t> </a:t>
            </a:r>
            <a:r>
              <a:rPr lang="fr-FR" sz="1400" dirty="0" smtClean="0"/>
              <a:t>se base en général sur le dernier cash flow des prévisions, corrigé, dans le cas d’une société industrielle, des éléments suivants :</a:t>
            </a:r>
          </a:p>
          <a:p>
            <a:r>
              <a:rPr lang="fr-FR" sz="1400" dirty="0" smtClean="0"/>
              <a:t>la </a:t>
            </a:r>
            <a:r>
              <a:rPr lang="fr-FR" sz="1400" dirty="0" smtClean="0">
                <a:solidFill>
                  <a:schemeClr val="tx2"/>
                </a:solidFill>
              </a:rPr>
              <a:t>croissance du chiffre d’affaires doit être égale à la croissance qu’il est possible de maintenir à long terme . </a:t>
            </a:r>
            <a:r>
              <a:rPr lang="fr-FR" sz="1400" dirty="0" smtClean="0"/>
              <a:t>Souvent, on retiendra le même rythme que l’économie, soit environ 2 à 3 % selon le secteur; </a:t>
            </a:r>
          </a:p>
          <a:p>
            <a:r>
              <a:rPr lang="fr-FR" sz="1400" dirty="0" smtClean="0"/>
              <a:t>le </a:t>
            </a:r>
            <a:r>
              <a:rPr lang="fr-FR" sz="1400" dirty="0" smtClean="0">
                <a:solidFill>
                  <a:schemeClr val="tx2"/>
                </a:solidFill>
              </a:rPr>
              <a:t>taux de marge doit tenir compte des éléments du diagnostic stratégique </a:t>
            </a:r>
            <a:r>
              <a:rPr lang="fr-FR" sz="1400" dirty="0" smtClean="0"/>
              <a:t>(arrivée éventuelle d’un concurrent, dérégulation...) ; </a:t>
            </a:r>
          </a:p>
          <a:p>
            <a:r>
              <a:rPr lang="fr-FR" sz="1400" dirty="0" smtClean="0"/>
              <a:t>la </a:t>
            </a:r>
            <a:r>
              <a:rPr lang="fr-FR" sz="1400" dirty="0" smtClean="0">
                <a:solidFill>
                  <a:schemeClr val="tx2"/>
                </a:solidFill>
              </a:rPr>
              <a:t>variation de BFR doit être calculée en tenant compte du taux de croissance à long terme </a:t>
            </a:r>
            <a:r>
              <a:rPr lang="fr-FR" sz="1400" dirty="0" smtClean="0"/>
              <a:t>; </a:t>
            </a:r>
          </a:p>
          <a:p>
            <a:r>
              <a:rPr lang="fr-FR" sz="1400" dirty="0" smtClean="0"/>
              <a:t>les </a:t>
            </a:r>
            <a:r>
              <a:rPr lang="fr-FR" sz="1400" dirty="0" smtClean="0">
                <a:solidFill>
                  <a:schemeClr val="tx2"/>
                </a:solidFill>
              </a:rPr>
              <a:t>investissements doivent être calculés afin de maintenir le ratio d’intensité capitalistique </a:t>
            </a:r>
            <a:r>
              <a:rPr lang="fr-FR" sz="1400" dirty="0" smtClean="0"/>
              <a:t>(actif immobilisé/chiffre d’affaires) à un niveau cohérent avec celui constaté lors du diagnostic financier ou sur les principaux concurrents ; </a:t>
            </a:r>
          </a:p>
          <a:p>
            <a:r>
              <a:rPr lang="fr-FR" sz="1400" dirty="0" smtClean="0"/>
              <a:t>les </a:t>
            </a:r>
            <a:r>
              <a:rPr lang="fr-FR" sz="1400" dirty="0" smtClean="0">
                <a:solidFill>
                  <a:schemeClr val="tx2"/>
                </a:solidFill>
              </a:rPr>
              <a:t>amortissements sont fixés comme étant égaux aux investissements </a:t>
            </a:r>
            <a:r>
              <a:rPr lang="fr-FR" sz="1400" dirty="0" smtClean="0"/>
              <a:t>, afin de permettre le calcul de l’impôt sur les sociétés normatif ; </a:t>
            </a:r>
          </a:p>
          <a:p>
            <a:r>
              <a:rPr lang="fr-FR" sz="1400" dirty="0" smtClean="0"/>
              <a:t>les </a:t>
            </a:r>
            <a:r>
              <a:rPr lang="fr-FR" sz="1400" dirty="0" smtClean="0">
                <a:solidFill>
                  <a:schemeClr val="tx2"/>
                </a:solidFill>
              </a:rPr>
              <a:t>différents retraitements peuvent conduire à un cash flow normatif sensiblement différent du dernier cash flow</a:t>
            </a:r>
            <a:r>
              <a:rPr lang="fr-FR" sz="1400" dirty="0" smtClean="0"/>
              <a:t> , notamment lorsque le dernier cash flow a été déterminé en tenant compte d’une croissance forte et d’investissements importants. </a:t>
            </a:r>
          </a:p>
          <a:p>
            <a:pPr>
              <a:buNone/>
            </a:pPr>
            <a:endParaRPr lang="fr-FR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Etape 2 : estimer le flux normatif: avec EBIT</a:t>
            </a:r>
            <a:endParaRPr lang="fr-FR" sz="2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339752" y="1556792"/>
          <a:ext cx="4248472" cy="216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</a:tblGrid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EBE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+ Amortissements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- Investissements 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+ cession d’éléments d’actifs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- </a:t>
                      </a:r>
                      <a:r>
                        <a:rPr lang="fr-FR" sz="1400" dirty="0" smtClean="0">
                          <a:sym typeface="Wingdings 3"/>
                        </a:rPr>
                        <a:t> BFR</a:t>
                      </a:r>
                      <a:endParaRPr lang="fr-FR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= flux net de trésorerie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39552" y="4005065"/>
            <a:ext cx="81369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1400" dirty="0" smtClean="0"/>
              <a:t>Il convient de distinguer :</a:t>
            </a:r>
          </a:p>
          <a:p>
            <a:r>
              <a:rPr lang="fr-FR" sz="1400" dirty="0" smtClean="0"/>
              <a:t>les FTD sur la période de prévisions explicites basé sur le BP</a:t>
            </a:r>
          </a:p>
          <a:p>
            <a:r>
              <a:rPr lang="fr-FR" sz="1400" dirty="0" smtClean="0"/>
              <a:t>les FTD au-delà. </a:t>
            </a:r>
          </a:p>
          <a:p>
            <a:pPr>
              <a:buNone/>
            </a:pPr>
            <a:r>
              <a:rPr lang="fr-FR" sz="1400" dirty="0" smtClean="0"/>
              <a:t>On considère que l’entreprise dégagera à compter de </a:t>
            </a:r>
            <a:r>
              <a:rPr lang="fr-FR" sz="1400" dirty="0" smtClean="0">
                <a:solidFill>
                  <a:schemeClr val="tx2"/>
                </a:solidFill>
              </a:rPr>
              <a:t>la sixième année un flux minimum normatif basée sur la moyenne des trois dernières années.</a:t>
            </a:r>
          </a:p>
          <a:p>
            <a:pPr>
              <a:buNone/>
            </a:pPr>
            <a:r>
              <a:rPr lang="fr-FR" sz="1400" dirty="0" smtClean="0"/>
              <a:t>Cette pondération s’explique par la nécessité d’investir  régulièrement dans les machines pour bénéficier des évolutions technologiques afin de rester concurrentiel.</a:t>
            </a:r>
          </a:p>
          <a:p>
            <a:pPr>
              <a:buNone/>
            </a:pPr>
            <a:r>
              <a:rPr lang="fr-FR" sz="1400" dirty="0" smtClean="0"/>
              <a:t>Ce </a:t>
            </a:r>
            <a:r>
              <a:rPr lang="fr-FR" sz="1400" dirty="0" smtClean="0">
                <a:solidFill>
                  <a:schemeClr val="tx2"/>
                </a:solidFill>
              </a:rPr>
              <a:t>flux est capitalisé au CMPC</a:t>
            </a:r>
            <a:r>
              <a:rPr lang="fr-FR" sz="1400" dirty="0" smtClean="0"/>
              <a:t>. Il n’inclut aucun taux de croissance anticipé, pour fournir la valeur résiduelle.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Etape 3: estimer le CMPC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400" dirty="0" smtClean="0"/>
              <a:t>Le coût du capital représente la rentabilité exigée par l’ensemble des investisseurs pour un actif. Ces</a:t>
            </a:r>
          </a:p>
          <a:p>
            <a:pPr>
              <a:buNone/>
            </a:pPr>
            <a:r>
              <a:rPr lang="fr-FR" sz="1400" dirty="0" smtClean="0"/>
              <a:t>«investisseurs» apportent principalement deux types de financement:</a:t>
            </a:r>
          </a:p>
          <a:p>
            <a:r>
              <a:rPr lang="fr-FR" sz="1400" dirty="0" smtClean="0"/>
              <a:t>les capitaux propres sont rémunérés via des dividendes et donnent accès à la propriété de tous les éléments composant le patrimoine de l’entreprise</a:t>
            </a:r>
          </a:p>
          <a:p>
            <a:r>
              <a:rPr lang="fr-FR" sz="1400" dirty="0" smtClean="0"/>
              <a:t>la dette financière est la partie des dettes de l’entreprise qui porte intérêt: emprunts, comptes courants, etc. </a:t>
            </a:r>
          </a:p>
          <a:p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Le CMPC correspond à la moyenne pondérée des ressources</a:t>
            </a:r>
          </a:p>
          <a:p>
            <a:pPr>
              <a:buNone/>
            </a:pPr>
            <a:r>
              <a:rPr lang="fr-FR" sz="1400" dirty="0" smtClean="0"/>
              <a:t>utilisées par la société : </a:t>
            </a:r>
          </a:p>
          <a:p>
            <a:pPr>
              <a:buNone/>
            </a:pPr>
            <a:endParaRPr lang="fr-FR" sz="1400" dirty="0" smtClean="0"/>
          </a:p>
          <a:p>
            <a:endParaRPr lang="fr-FR" sz="1400" b="1" dirty="0" smtClean="0"/>
          </a:p>
          <a:p>
            <a:endParaRPr lang="fr-FR" sz="1400" b="1" dirty="0" smtClean="0"/>
          </a:p>
          <a:p>
            <a:r>
              <a:rPr lang="fr-FR" sz="1400" b="1" dirty="0" smtClean="0"/>
              <a:t>V </a:t>
            </a:r>
            <a:r>
              <a:rPr lang="fr-FR" sz="1400" b="1" baseline="-25000" dirty="0" smtClean="0"/>
              <a:t>FP</a:t>
            </a:r>
            <a:r>
              <a:rPr lang="fr-FR" sz="1400" b="1" dirty="0" smtClean="0"/>
              <a:t> :</a:t>
            </a:r>
            <a:r>
              <a:rPr lang="fr-FR" sz="1400" dirty="0" smtClean="0"/>
              <a:t> la valeur des fonds propres,</a:t>
            </a:r>
          </a:p>
          <a:p>
            <a:r>
              <a:rPr lang="fr-FR" sz="1400" b="1" dirty="0" smtClean="0"/>
              <a:t>V </a:t>
            </a:r>
            <a:r>
              <a:rPr lang="fr-FR" sz="1400" b="1" baseline="-25000" dirty="0" smtClean="0"/>
              <a:t>D</a:t>
            </a:r>
            <a:r>
              <a:rPr lang="fr-FR" sz="1400" b="1" dirty="0" smtClean="0"/>
              <a:t> :</a:t>
            </a:r>
            <a:r>
              <a:rPr lang="fr-FR" sz="1400" dirty="0" smtClean="0"/>
              <a:t> la valeur de la dette,</a:t>
            </a:r>
          </a:p>
          <a:p>
            <a:r>
              <a:rPr lang="fr-FR" sz="1400" b="1" dirty="0" smtClean="0"/>
              <a:t>K </a:t>
            </a:r>
            <a:r>
              <a:rPr lang="fr-FR" sz="1400" b="1" baseline="-25000" dirty="0" smtClean="0"/>
              <a:t>CP</a:t>
            </a:r>
            <a:r>
              <a:rPr lang="fr-FR" sz="1400" b="1" dirty="0" smtClean="0"/>
              <a:t> :</a:t>
            </a:r>
            <a:r>
              <a:rPr lang="fr-FR" sz="1400" dirty="0" smtClean="0"/>
              <a:t> le coût des fonds propres,</a:t>
            </a:r>
          </a:p>
          <a:p>
            <a:r>
              <a:rPr lang="fr-FR" sz="1400" b="1" dirty="0" smtClean="0"/>
              <a:t>K </a:t>
            </a:r>
            <a:r>
              <a:rPr lang="fr-FR" sz="1400" b="1" baseline="-25000" dirty="0" smtClean="0"/>
              <a:t>D</a:t>
            </a:r>
            <a:r>
              <a:rPr lang="fr-FR" sz="1400" b="1" dirty="0" smtClean="0"/>
              <a:t> :</a:t>
            </a:r>
            <a:r>
              <a:rPr lang="fr-FR" sz="1400" dirty="0" smtClean="0"/>
              <a:t> le coût de la dette financière. Le facteur (1 – IS) reflète l’économie d’impôt liée à la charge d’intérêts, les flux de trésorerie tenant compte d’un impôt à taux plein.</a:t>
            </a:r>
          </a:p>
          <a:p>
            <a:pPr>
              <a:buNone/>
            </a:pPr>
            <a:endParaRPr lang="fr-FR" sz="1400" dirty="0" smtClean="0"/>
          </a:p>
          <a:p>
            <a:endParaRPr lang="fr-FR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17032"/>
            <a:ext cx="345638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Etape3 : estimer le CMPC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400" dirty="0" smtClean="0"/>
              <a:t>La pratique actuelle de l’évaluation d’entreprise repose</a:t>
            </a:r>
          </a:p>
          <a:p>
            <a:pPr>
              <a:buNone/>
            </a:pPr>
            <a:r>
              <a:rPr lang="fr-FR" sz="1400" dirty="0" smtClean="0"/>
              <a:t>majoritairement sur le modèle du MEDAF qui permet de décomposer :</a:t>
            </a:r>
          </a:p>
          <a:p>
            <a:r>
              <a:rPr lang="fr-FR" sz="1400" dirty="0" smtClean="0"/>
              <a:t>le coût des fonds propres, </a:t>
            </a:r>
          </a:p>
          <a:p>
            <a:r>
              <a:rPr lang="fr-FR" sz="1400" dirty="0" smtClean="0"/>
              <a:t>le coût de la dette financière. </a:t>
            </a:r>
          </a:p>
          <a:p>
            <a:pPr>
              <a:buNone/>
            </a:pPr>
            <a:r>
              <a:rPr lang="fr-FR" sz="1400" dirty="0" smtClean="0"/>
              <a:t>Ce modèle permet d’estimer la rentabilité exigée par un actionnaire</a:t>
            </a:r>
          </a:p>
          <a:p>
            <a:pPr>
              <a:buNone/>
            </a:pPr>
            <a:r>
              <a:rPr lang="fr-FR" sz="1400" dirty="0" smtClean="0"/>
              <a:t>selon la formule suivante :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avec :</a:t>
            </a:r>
          </a:p>
          <a:p>
            <a:r>
              <a:rPr lang="fr-FR" sz="1400" b="1" dirty="0" err="1" smtClean="0"/>
              <a:t>Rm</a:t>
            </a:r>
            <a:r>
              <a:rPr lang="fr-FR" sz="1400" b="1" dirty="0" smtClean="0"/>
              <a:t> :</a:t>
            </a:r>
            <a:r>
              <a:rPr lang="fr-FR" sz="1400" dirty="0" smtClean="0"/>
              <a:t> le risque de marché,</a:t>
            </a:r>
          </a:p>
          <a:p>
            <a:r>
              <a:rPr lang="fr-FR" sz="1400" b="1" dirty="0" err="1" smtClean="0"/>
              <a:t>Rf</a:t>
            </a:r>
            <a:r>
              <a:rPr lang="fr-FR" sz="1400" b="1" dirty="0" smtClean="0"/>
              <a:t> :</a:t>
            </a:r>
            <a:r>
              <a:rPr lang="fr-FR" sz="1400" dirty="0" smtClean="0"/>
              <a:t> le taux sans risque = taux des OAT à 10 ans</a:t>
            </a:r>
          </a:p>
          <a:p>
            <a:r>
              <a:rPr lang="fr-FR" sz="1400" b="1" dirty="0" smtClean="0"/>
              <a:t>β</a:t>
            </a:r>
            <a:r>
              <a:rPr lang="fr-FR" sz="1400" dirty="0" smtClean="0"/>
              <a:t> </a:t>
            </a:r>
            <a:r>
              <a:rPr lang="fr-FR" sz="1400" b="1" dirty="0" smtClean="0"/>
              <a:t>:</a:t>
            </a:r>
            <a:r>
              <a:rPr lang="fr-FR" sz="1400" dirty="0" smtClean="0"/>
              <a:t> le coefficient de sensibilité au risque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212976"/>
            <a:ext cx="2535535" cy="44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Etape 4 : déterminer la valeur d’entreprise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r-FR" sz="1400" dirty="0" smtClean="0"/>
              <a:t>La valeur d’entreprise est égale à la somme de tous les flux de trésorerie d’exploitation, c’est-à-dire à la fois ceux de l’horizon explicite et ceux attendus au-delà (le flux «normatif»).</a:t>
            </a:r>
          </a:p>
          <a:p>
            <a:r>
              <a:rPr lang="fr-FR" sz="1400" dirty="0" smtClean="0"/>
              <a:t>Il faudrait donc prolonger à long terme le plan d’affaires en répétant chaque année le «flux normatif» augmenté du </a:t>
            </a:r>
            <a:r>
              <a:rPr lang="fr-FR" sz="1400" dirty="0" smtClean="0">
                <a:solidFill>
                  <a:schemeClr val="tx2"/>
                </a:solidFill>
              </a:rPr>
              <a:t>taux de croissance g </a:t>
            </a:r>
            <a:r>
              <a:rPr lang="fr-FR" sz="1400" dirty="0" smtClean="0"/>
              <a:t>attendu à long terme (formule de Gordon et Shapiro)</a:t>
            </a:r>
          </a:p>
          <a:p>
            <a:endParaRPr lang="fr-FR" sz="1400" dirty="0" smtClean="0"/>
          </a:p>
          <a:p>
            <a:pPr algn="ctr">
              <a:buNone/>
            </a:pPr>
            <a:r>
              <a:rPr lang="fr-FR" sz="1400" dirty="0" smtClean="0"/>
              <a:t>     Valeur terminale = ( </a:t>
            </a:r>
            <a:r>
              <a:rPr lang="fr-FR" sz="1400" dirty="0" err="1" smtClean="0"/>
              <a:t>moy</a:t>
            </a:r>
            <a:r>
              <a:rPr lang="fr-FR" sz="1400" dirty="0" smtClean="0"/>
              <a:t> CF sur 5 ans  x ( 1 + g) ) / (CMPC - g)</a:t>
            </a:r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dirty="0" smtClean="0"/>
          </a:p>
          <a:p>
            <a:pPr lvl="8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 flipH="1">
            <a:off x="611559" y="3717032"/>
            <a:ext cx="7848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Selon la méthode du DCF, la somme des cash </a:t>
            </a:r>
            <a:r>
              <a:rPr lang="fr-FR" sz="1400" dirty="0" err="1" smtClean="0"/>
              <a:t>flows</a:t>
            </a:r>
            <a:r>
              <a:rPr lang="fr-FR" sz="1400" dirty="0" smtClean="0"/>
              <a:t> actualisés et de la valeur terminale actualisée de laquelle on déduit l’endettement financier net est égale à la valeur d’entreprise :</a:t>
            </a:r>
            <a:endParaRPr lang="fr-FR"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509120"/>
            <a:ext cx="38884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932040" y="4765119"/>
            <a:ext cx="392942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avec :</a:t>
            </a:r>
          </a:p>
          <a:p>
            <a:r>
              <a:rPr lang="fr-FR" sz="1400" b="1" dirty="0" smtClean="0"/>
              <a:t>VE :</a:t>
            </a:r>
            <a:r>
              <a:rPr lang="fr-FR" sz="1400" dirty="0" smtClean="0"/>
              <a:t> la valeur d’entreprise</a:t>
            </a:r>
          </a:p>
          <a:p>
            <a:r>
              <a:rPr lang="fr-FR" sz="1400" b="1" dirty="0" smtClean="0"/>
              <a:t>VFP :</a:t>
            </a:r>
            <a:r>
              <a:rPr lang="fr-FR" sz="1400" dirty="0" smtClean="0"/>
              <a:t> la valeur des fonds propres</a:t>
            </a:r>
          </a:p>
          <a:p>
            <a:r>
              <a:rPr lang="fr-FR" sz="1400" b="1" dirty="0" smtClean="0"/>
              <a:t>CF :</a:t>
            </a:r>
            <a:r>
              <a:rPr lang="fr-FR" sz="1400" dirty="0" smtClean="0"/>
              <a:t> le flux de trésorerie (free cash flow) généré par l’exploitation</a:t>
            </a:r>
          </a:p>
          <a:p>
            <a:r>
              <a:rPr lang="fr-FR" sz="1400" b="1" dirty="0" smtClean="0"/>
              <a:t>CMPC :</a:t>
            </a:r>
            <a:r>
              <a:rPr lang="fr-FR" sz="1400" dirty="0" smtClean="0"/>
              <a:t> le coût moyen pondéré du capital</a:t>
            </a:r>
          </a:p>
          <a:p>
            <a:r>
              <a:rPr lang="fr-FR" sz="1400" b="1" dirty="0" smtClean="0"/>
              <a:t>VT :</a:t>
            </a:r>
            <a:r>
              <a:rPr lang="fr-FR" sz="1400" dirty="0" smtClean="0"/>
              <a:t> la valeur terminale</a:t>
            </a:r>
          </a:p>
          <a:p>
            <a:r>
              <a:rPr lang="fr-FR" sz="1400" b="1" dirty="0" smtClean="0"/>
              <a:t>VD :</a:t>
            </a:r>
            <a:r>
              <a:rPr lang="fr-FR" sz="1400" dirty="0" smtClean="0"/>
              <a:t> la valeur de l’endettement financier net.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Exemple chiffré : hypothèse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fr-FR" sz="1400" dirty="0" smtClean="0"/>
              <a:t>On souhaite valoriser par DCF la société Club Med pour laquelle on dispose des éléments de business plan suivants :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928802"/>
            <a:ext cx="3152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3357562"/>
            <a:ext cx="8072494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Le BFR 2003 peut être considéré comme normatif.</a:t>
            </a:r>
            <a:endParaRPr lang="fr-FR" sz="14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dirty="0" smtClean="0"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En outre, le bilan au 31/12/2002 faisait apparaître :</a:t>
            </a:r>
            <a:endParaRPr lang="fr-FR" sz="14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Une dette financière nette de 421 M€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Des actifs hors exploitation (immobilisations financières) pour 105 M€.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Une augmentation du BFR de 9 M€ par rapport au 31/12/2001.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fr-FR" sz="14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Les hypothèses permettant de déterminer le taux d’actualisation sont les suivantes :</a:t>
            </a:r>
            <a:endParaRPr lang="fr-FR" sz="14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OAT : 3,94%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Prime de risque du marché : 6,79%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Beta : 1,243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    Coût de la dette avant IS : 5,5%</a:t>
            </a:r>
            <a:endParaRPr lang="fr-FR" sz="14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400" dirty="0" smtClean="0"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Le taux de croissance à l’infini du dernier free cash flow est supposé égal à 3,0%</a:t>
            </a:r>
            <a:endParaRPr lang="fr-FR" sz="1400" dirty="0" smtClean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Exemple chiffré: construction du BP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400" dirty="0" smtClean="0"/>
              <a:t>Hypothèses retenues pour prolonger le business plan jusqu’en 2009:</a:t>
            </a:r>
          </a:p>
          <a:p>
            <a:pPr>
              <a:buNone/>
            </a:pPr>
            <a:endParaRPr lang="fr-FR" sz="1400" dirty="0" smtClean="0"/>
          </a:p>
          <a:p>
            <a:r>
              <a:rPr lang="fr-FR" sz="1400" dirty="0" smtClean="0"/>
              <a:t> Convergence linéaire du taux de croissance du chiffre d’affaires en 2004 (4,9%) vers le taux de croissance à l’infini retenu à partir de 2009 (3,0%)</a:t>
            </a:r>
          </a:p>
          <a:p>
            <a:pPr lvl="0"/>
            <a:r>
              <a:rPr lang="fr-FR" sz="1400" dirty="0" smtClean="0"/>
              <a:t>Maintien des ratios suivants observés en 2006 :</a:t>
            </a:r>
          </a:p>
          <a:p>
            <a:pPr lvl="3"/>
            <a:r>
              <a:rPr lang="fr-FR" sz="1400" dirty="0" smtClean="0"/>
              <a:t>Taux de marge d’EBIT (3,1%)</a:t>
            </a:r>
          </a:p>
          <a:p>
            <a:pPr lvl="3"/>
            <a:r>
              <a:rPr lang="fr-FR" sz="1400" dirty="0" smtClean="0"/>
              <a:t>Dotations aux amortissements /CA (4,8%)</a:t>
            </a:r>
          </a:p>
          <a:p>
            <a:pPr lvl="3"/>
            <a:r>
              <a:rPr lang="fr-FR" sz="1400" dirty="0" smtClean="0"/>
              <a:t>Investissements / CA (5,2%)</a:t>
            </a:r>
          </a:p>
          <a:p>
            <a:r>
              <a:rPr lang="fr-FR" sz="1400" dirty="0" smtClean="0"/>
              <a:t> En outre, le BFR 2003 est considéré comme normatif. Par conséquent le ratio BFR / CA observé en 2003 (-6,1%) est maintenu de 2004 à 2009. On en déduit, pour chaque année la variation du BFR qui vient en réduction des free cash </a:t>
            </a:r>
            <a:r>
              <a:rPr lang="fr-FR" sz="1400" dirty="0" err="1" smtClean="0"/>
              <a:t>flows</a:t>
            </a:r>
            <a:endParaRPr lang="fr-FR" sz="1400" dirty="0" smtClean="0"/>
          </a:p>
          <a:p>
            <a:pPr>
              <a:buNone/>
            </a:pPr>
            <a:endParaRPr lang="fr-FR" sz="1400" dirty="0" smtClean="0"/>
          </a:p>
          <a:p>
            <a:r>
              <a:rPr lang="fr-FR" sz="1400" dirty="0" smtClean="0"/>
              <a:t>Le coût du capital (CMPC) « boucle » sur la valeur recherchée des capitaux propres.</a:t>
            </a:r>
          </a:p>
          <a:p>
            <a:pPr>
              <a:buNone/>
            </a:pPr>
            <a:r>
              <a:rPr lang="fr-FR" sz="1400" dirty="0" smtClean="0"/>
              <a:t/>
            </a:r>
            <a:br>
              <a:rPr lang="fr-FR" sz="1400" dirty="0" smtClean="0"/>
            </a:br>
            <a:endParaRPr lang="fr-FR"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/>
              <a:t>Exemple chiffré: </a:t>
            </a:r>
            <a:r>
              <a:rPr lang="fr-FR" sz="2700" b="1" dirty="0" smtClean="0"/>
              <a:t>calcul des free cash </a:t>
            </a:r>
            <a:r>
              <a:rPr lang="fr-FR" sz="2700" b="1" dirty="0" err="1" smtClean="0"/>
              <a:t>flows</a:t>
            </a:r>
            <a:r>
              <a:rPr lang="fr-FR" sz="2700" b="1" dirty="0" smtClean="0"/>
              <a:t> et la valeur par DCF </a:t>
            </a:r>
            <a:endParaRPr lang="fr-FR" sz="2700" b="1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714356"/>
            <a:ext cx="814393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Le business plan</a:t>
            </a:r>
            <a:endParaRPr lang="fr-FR" sz="2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Méthode d’évaluation par l’actif net réévalué (ANR)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 smtClean="0"/>
              <a:t>Cette approche consiste à </a:t>
            </a:r>
            <a:r>
              <a:rPr lang="fr-FR" sz="1400" dirty="0" smtClean="0">
                <a:solidFill>
                  <a:schemeClr val="tx2"/>
                </a:solidFill>
              </a:rPr>
              <a:t>corriger la situation nette de la société à évaluer des plus ou moins value latentes sur l’actif, le passif et les engagements hors bilan.</a:t>
            </a:r>
          </a:p>
          <a:p>
            <a:r>
              <a:rPr lang="fr-FR" sz="1400" dirty="0" smtClean="0"/>
              <a:t>Démarche principalement employée pour les PME non cotée en Bourse</a:t>
            </a:r>
          </a:p>
          <a:p>
            <a:r>
              <a:rPr lang="fr-FR" sz="1400" dirty="0" smtClean="0"/>
              <a:t>Plus généralement, la facilité avec laquelle la valeur des actifs peut être reconstitué joue en faveur de cette approche patrimoniale (</a:t>
            </a:r>
            <a:r>
              <a:rPr lang="fr-FR" sz="1400" b="1" dirty="0" smtClean="0"/>
              <a:t>secteur des foncières </a:t>
            </a:r>
            <a:r>
              <a:rPr lang="fr-FR" sz="1400" dirty="0" smtClean="0"/>
              <a:t>par exemple)</a:t>
            </a:r>
          </a:p>
          <a:p>
            <a:r>
              <a:rPr lang="fr-FR" sz="1400" dirty="0" smtClean="0"/>
              <a:t>L’actif net réévalué donne la valeur de marché des capitaux propres de l’entreprise:</a:t>
            </a:r>
          </a:p>
          <a:p>
            <a:pPr algn="ctr">
              <a:buNone/>
            </a:pPr>
            <a:r>
              <a:rPr lang="fr-FR" sz="1400" dirty="0" smtClean="0">
                <a:solidFill>
                  <a:schemeClr val="tx2"/>
                </a:solidFill>
              </a:rPr>
              <a:t>Valeur de marché  des CP = actifs – dettes</a:t>
            </a:r>
          </a:p>
          <a:p>
            <a:pPr algn="ctr">
              <a:buNone/>
            </a:pPr>
            <a:endParaRPr lang="fr-FR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fr-FR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Méthode ANR: principaux retraitements portant sur l’actif</a:t>
            </a:r>
            <a:endParaRPr lang="fr-FR" sz="2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764704"/>
          <a:ext cx="8496944" cy="3093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4607"/>
                <a:gridCol w="509233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00000"/>
                          </a:solidFill>
                        </a:rPr>
                        <a:t>Actif</a:t>
                      </a:r>
                      <a:endParaRPr lang="fr-FR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00000"/>
                          </a:solidFill>
                        </a:rPr>
                        <a:t>Retraitements</a:t>
                      </a:r>
                      <a:endParaRPr lang="fr-FR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9325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Actifs fictifs assimilables</a:t>
                      </a:r>
                      <a:r>
                        <a:rPr lang="fr-FR" sz="1400" baseline="0" dirty="0" smtClean="0"/>
                        <a:t> à des dépenses définitives (frais d’établissement, charge à répartir,…)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 exclure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Terrains, bâtiments…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Valeur du marché, expert immobilier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Autres actifs corporels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Marché de l’occasion, prise en compte</a:t>
                      </a:r>
                      <a:r>
                        <a:rPr lang="fr-FR" sz="1400" baseline="0" dirty="0" smtClean="0"/>
                        <a:t> de l’inflation entre sa valeur comptable et son prix actuel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Stocks et créances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Déterminer le juste niveau de provisions nécessaires pour couvrir une inadéquation éventuelle des produits au marché. En matière de stock, s’assurer de la qualité des inventaires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Actifs financiers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Actualisation  des revenus latents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/>
        </p:nvGraphicFramePr>
        <p:xfrm>
          <a:off x="395536" y="4013200"/>
          <a:ext cx="8568952" cy="241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384"/>
                <a:gridCol w="511256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00000"/>
                          </a:solidFill>
                        </a:rPr>
                        <a:t>Passif</a:t>
                      </a:r>
                      <a:endParaRPr lang="fr-FR" sz="1400" dirty="0">
                        <a:solidFill>
                          <a:srgbClr val="C00000"/>
                        </a:solidFill>
                      </a:endParaRPr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00000"/>
                          </a:solidFill>
                        </a:rPr>
                        <a:t>Retraitements</a:t>
                      </a:r>
                      <a:endParaRPr lang="fr-FR" sz="1400" dirty="0">
                        <a:solidFill>
                          <a:srgbClr val="C00000"/>
                        </a:solidFill>
                      </a:endParaRPr>
                    </a:p>
                  </a:txBody>
                  <a:tcPr marL="96820" marR="96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RN</a:t>
                      </a:r>
                      <a:endParaRPr lang="fr-FR" sz="1400" dirty="0"/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 répartir entre bénéfice retenu intégré aux fonds propres et dividendes.</a:t>
                      </a:r>
                    </a:p>
                    <a:p>
                      <a:r>
                        <a:rPr lang="fr-FR" sz="1400" dirty="0" smtClean="0"/>
                        <a:t>Les dividendes sont à traiter comme des dettes</a:t>
                      </a:r>
                      <a:endParaRPr lang="fr-FR" sz="1400" dirty="0"/>
                    </a:p>
                  </a:txBody>
                  <a:tcPr marL="96820" marR="96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Provisions pour risques et charges</a:t>
                      </a:r>
                      <a:endParaRPr lang="fr-FR" sz="1400" dirty="0"/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</a:t>
                      </a:r>
                      <a:r>
                        <a:rPr lang="fr-FR" sz="1400" baseline="0" dirty="0" smtClean="0"/>
                        <a:t> t</a:t>
                      </a:r>
                      <a:r>
                        <a:rPr lang="fr-FR" sz="1400" dirty="0" smtClean="0"/>
                        <a:t>raiter comme des dettes</a:t>
                      </a:r>
                      <a:endParaRPr lang="fr-FR" sz="1400" dirty="0"/>
                    </a:p>
                  </a:txBody>
                  <a:tcPr marL="96820" marR="96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Dettes financières</a:t>
                      </a:r>
                      <a:endParaRPr lang="fr-FR" sz="1400" dirty="0"/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Considérer non pas leur valeur comptable</a:t>
                      </a:r>
                      <a:r>
                        <a:rPr lang="fr-FR" sz="1400" baseline="0" dirty="0" smtClean="0"/>
                        <a:t> mais leur valeur selon le taux du marché au moment de l’évaluation. Une augmentation des taux, comparativement au taux contractuel, allégerait la dette et inversement dans l’hypothèse d’une diminution</a:t>
                      </a:r>
                      <a:endParaRPr lang="fr-FR" sz="1400" dirty="0"/>
                    </a:p>
                  </a:txBody>
                  <a:tcPr marL="96820" marR="9682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Méthode ANR: autres retraitements et goodwill</a:t>
            </a:r>
            <a:endParaRPr lang="fr-FR" sz="2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27584" y="1268760"/>
          <a:ext cx="7772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Contrat de crédit bail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Réintégration au bilan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Effets</a:t>
                      </a:r>
                      <a:r>
                        <a:rPr lang="fr-FR" sz="1400" baseline="0" dirty="0" smtClean="0"/>
                        <a:t> escomptés non échus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Réintégration au bilan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Garanties,</a:t>
                      </a:r>
                      <a:r>
                        <a:rPr lang="fr-FR" sz="1400" baseline="0" dirty="0" smtClean="0"/>
                        <a:t> cautions, nantissements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Réintégration au bilan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27584" y="908720"/>
          <a:ext cx="7757160" cy="335280"/>
        </p:xfrm>
        <a:graphic>
          <a:graphicData uri="http://schemas.openxmlformats.org/drawingml/2006/table">
            <a:tbl>
              <a:tblPr/>
              <a:tblGrid>
                <a:gridCol w="3878580"/>
                <a:gridCol w="3878580"/>
              </a:tblGrid>
              <a:tr h="33528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00000"/>
                          </a:solidFill>
                        </a:rPr>
                        <a:t>Engagements hors bilan</a:t>
                      </a:r>
                      <a:endParaRPr lang="fr-FR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C00000"/>
                          </a:solidFill>
                        </a:rPr>
                        <a:t>Retraitements</a:t>
                      </a:r>
                      <a:endParaRPr lang="fr-FR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99592" y="2636912"/>
            <a:ext cx="770485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sz="1400" dirty="0" smtClean="0">
                <a:solidFill>
                  <a:schemeClr val="tx2"/>
                </a:solidFill>
              </a:rPr>
              <a:t>Le Goodwill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La survaleur ou goodwill est égal à la création économique de valeur espérées (calculé en utilisant l’actif</a:t>
            </a:r>
          </a:p>
          <a:p>
            <a:pPr>
              <a:buNone/>
            </a:pPr>
            <a:r>
              <a:rPr lang="fr-FR" sz="1400" dirty="0" smtClean="0"/>
              <a:t>d’exploitation comme capital investi) par suite de la détention d’actifs d’exploitation valorisés par des</a:t>
            </a:r>
          </a:p>
          <a:p>
            <a:pPr>
              <a:buNone/>
            </a:pPr>
            <a:r>
              <a:rPr lang="fr-FR" sz="1400" dirty="0" smtClean="0"/>
              <a:t>privilèges économiques non tangibles 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fr-FR" sz="1400" dirty="0" smtClean="0"/>
              <a:t>Capital marques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fr-FR" sz="1400" dirty="0" smtClean="0"/>
              <a:t>Savoirs en matière de R et D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fr-FR" sz="1400" dirty="0" smtClean="0"/>
              <a:t>Qualité de la clientèle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fr-FR" sz="1400" dirty="0" smtClean="0"/>
              <a:t>Capital humain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fr-FR" sz="1400" dirty="0" smtClean="0"/>
              <a:t>Système d’informations</a:t>
            </a:r>
            <a:r>
              <a:rPr lang="fr-FR" sz="1400" dirty="0" smtClean="0">
                <a:solidFill>
                  <a:schemeClr val="tx2"/>
                </a:solidFill>
              </a:rPr>
              <a:t> </a:t>
            </a:r>
          </a:p>
          <a:p>
            <a:pPr marL="514350" indent="-514350">
              <a:buFont typeface="Arial" pitchFamily="34" charset="0"/>
              <a:buChar char="•"/>
            </a:pPr>
            <a:endParaRPr lang="fr-FR" sz="1400" dirty="0" smtClean="0">
              <a:solidFill>
                <a:schemeClr val="tx2"/>
              </a:solidFill>
            </a:endParaRPr>
          </a:p>
          <a:p>
            <a:pPr marL="514350" indent="-514350"/>
            <a:r>
              <a:rPr lang="fr-FR" sz="1400" dirty="0" smtClean="0">
                <a:solidFill>
                  <a:schemeClr val="tx2"/>
                </a:solidFill>
              </a:rPr>
              <a:t>				Goodwill = (CB – t*ANR) / i</a:t>
            </a:r>
          </a:p>
          <a:p>
            <a:pPr marL="514350" indent="-514350"/>
            <a:r>
              <a:rPr lang="fr-FR" sz="1400" dirty="0" smtClean="0"/>
              <a:t>Avec:  </a:t>
            </a:r>
          </a:p>
          <a:p>
            <a:r>
              <a:rPr lang="fr-FR" sz="1400" dirty="0" smtClean="0"/>
              <a:t>i = taux d’actualisation</a:t>
            </a:r>
          </a:p>
          <a:p>
            <a:r>
              <a:rPr lang="fr-FR" sz="1400" dirty="0" smtClean="0"/>
              <a:t>CB = capacité bénéficiaire</a:t>
            </a:r>
          </a:p>
          <a:p>
            <a:r>
              <a:rPr lang="fr-FR" sz="1400" dirty="0" smtClean="0"/>
              <a:t>t = taux de rémunération considéré comme normal  de l’actif</a:t>
            </a:r>
          </a:p>
          <a:p>
            <a:r>
              <a:rPr lang="fr-FR" sz="1400" dirty="0" smtClean="0"/>
              <a:t>ANR = actif net réévalué</a:t>
            </a:r>
            <a:endParaRPr lang="fr-FR"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ANR et goodwill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1400" dirty="0" smtClean="0"/>
          </a:p>
          <a:p>
            <a:r>
              <a:rPr lang="fr-FR" sz="1600" dirty="0" smtClean="0"/>
              <a:t>Le Goodwill ou survaleur est positif ( inverse on aurait un </a:t>
            </a:r>
            <a:r>
              <a:rPr lang="fr-FR" sz="1600" dirty="0" err="1" smtClean="0"/>
              <a:t>Badwill</a:t>
            </a:r>
            <a:r>
              <a:rPr lang="fr-FR" sz="1600" dirty="0" smtClean="0"/>
              <a:t> ) lorsque l’ entreprise dégage un profit supérieur à la rémunération minimum des capitaux engagés. </a:t>
            </a:r>
          </a:p>
          <a:p>
            <a:pPr>
              <a:buNone/>
            </a:pPr>
            <a:r>
              <a:rPr lang="fr-FR" sz="1600" dirty="0" smtClean="0"/>
              <a:t>	Le choix de cette rémunération minimum pourra par exemple être calculé sur la base du rendement moyen obligataire (OAT) ou sur un taux long moyen forfaitaire. </a:t>
            </a:r>
          </a:p>
          <a:p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	Modalité de calcul du superbénéfice</a:t>
            </a:r>
          </a:p>
          <a:p>
            <a:r>
              <a:rPr lang="fr-FR" sz="1600" dirty="0" smtClean="0"/>
              <a:t>Le </a:t>
            </a:r>
            <a:r>
              <a:rPr lang="fr-FR" sz="1600" dirty="0" err="1" smtClean="0"/>
              <a:t>superbéfice</a:t>
            </a:r>
            <a:r>
              <a:rPr lang="fr-FR" sz="1600" dirty="0" smtClean="0"/>
              <a:t> (SB) est égal au montant de la capacité bénéficiaire (CB) diminuée de la rémunération nette due aux capitaux de l Actif Net Réévalué (ANR). </a:t>
            </a:r>
          </a:p>
          <a:p>
            <a:pPr>
              <a:buNone/>
            </a:pPr>
            <a:endParaRPr lang="fr-FR" sz="1600" dirty="0" smtClean="0"/>
          </a:p>
          <a:p>
            <a:r>
              <a:rPr lang="fr-FR" sz="1600" dirty="0" smtClean="0"/>
              <a:t>Une fois cette rente de superbénéfice calculée, elle sera capitalisée sur une certaine période pour déterminer le potentiel économique qui sera ajouté la valeur patrimoniale de la société.</a:t>
            </a:r>
          </a:p>
          <a:p>
            <a:pPr>
              <a:buNone/>
            </a:pPr>
            <a:endParaRPr lang="fr-FR" sz="1600" dirty="0" smtClean="0"/>
          </a:p>
          <a:p>
            <a:r>
              <a:rPr lang="fr-FR" sz="1500" dirty="0" smtClean="0"/>
              <a:t>Il faut ensuite déterminer le taux d’actualisation de la rente du goodwill ainsi que sa durée fonction de l’activité, de la concurrence et de la visibilité à plus ou moins terme de la société.</a:t>
            </a:r>
          </a:p>
          <a:p>
            <a:pPr>
              <a:buNone/>
            </a:pPr>
            <a:r>
              <a:rPr lang="fr-FR" sz="1500" dirty="0" smtClean="0"/>
              <a:t>	La durée de 5 ans est généralement retenue.</a:t>
            </a:r>
          </a:p>
          <a:p>
            <a:pPr>
              <a:buNone/>
            </a:pPr>
            <a:endParaRPr lang="fr-FR" sz="15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Exemple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 smtClean="0"/>
              <a:t>Détermination de la capacité bénéficiaire nette</a:t>
            </a:r>
            <a:endParaRPr lang="fr-FR" sz="1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85786" y="2143116"/>
          <a:ext cx="750099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0495"/>
                <a:gridCol w="375049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Capacité bénéficiaire nette</a:t>
                      </a:r>
                      <a:r>
                        <a:rPr lang="fr-FR" sz="1400" baseline="0" dirty="0" smtClean="0"/>
                        <a:t> moyenne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2 000 </a:t>
                      </a:r>
                      <a:r>
                        <a:rPr lang="fr-FR" sz="1400" dirty="0" err="1" smtClean="0"/>
                        <a:t>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Retraitement rémunération dirigeant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200 000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IS sur retraitement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69 000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Capacité bénéficiaire nette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2 131 000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4214818"/>
            <a:ext cx="8429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fr-FR" sz="1400" dirty="0" smtClean="0"/>
              <a:t>       Rémunération du capital</a:t>
            </a:r>
            <a:endParaRPr lang="fr-FR" sz="14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857224" y="4714884"/>
          <a:ext cx="757242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Valeur patrimoniale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</a:t>
                      </a:r>
                      <a:r>
                        <a:rPr lang="fr-FR" sz="1400" baseline="0" dirty="0" smtClean="0"/>
                        <a:t> 000 </a:t>
                      </a:r>
                      <a:r>
                        <a:rPr lang="fr-FR" sz="1400" baseline="0" dirty="0" err="1" smtClean="0"/>
                        <a:t>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Rémunération  5%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250</a:t>
                      </a:r>
                      <a:r>
                        <a:rPr lang="fr-FR" sz="1400" baseline="0" dirty="0" smtClean="0"/>
                        <a:t> 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IS sur rémunération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86 000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Rémunération nette du capital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164 000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Exemple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fr-FR" sz="1400" dirty="0" smtClean="0"/>
              <a:t>Détermination du superbénéfice (Rente du goodwill)</a:t>
            </a:r>
            <a:endParaRPr lang="fr-FR" sz="1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85786" y="1500174"/>
          <a:ext cx="750099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0495"/>
                <a:gridCol w="375049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Résultat net récurrent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2 131 000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Rémunération du capital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- 164 000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Superbénéfice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1 967 000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2857496"/>
            <a:ext cx="8429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fr-FR" sz="1400" dirty="0" smtClean="0"/>
              <a:t>       Calcul du goodwill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857224" y="3286124"/>
          <a:ext cx="7429552" cy="1857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4776"/>
                <a:gridCol w="3714776"/>
              </a:tblGrid>
              <a:tr h="30956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Taux de base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5%</a:t>
                      </a:r>
                      <a:endParaRPr lang="fr-FR" sz="1400" dirty="0"/>
                    </a:p>
                  </a:txBody>
                  <a:tcPr/>
                </a:tc>
              </a:tr>
              <a:tr h="30956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Prime de risque d’exploitation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3%</a:t>
                      </a:r>
                    </a:p>
                  </a:txBody>
                  <a:tcPr/>
                </a:tc>
              </a:tr>
              <a:tr h="30956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Prime de risque financier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1%</a:t>
                      </a:r>
                      <a:endParaRPr lang="fr-FR" sz="1400" dirty="0"/>
                    </a:p>
                  </a:txBody>
                  <a:tcPr/>
                </a:tc>
              </a:tr>
              <a:tr h="30956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Taux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9%</a:t>
                      </a:r>
                      <a:endParaRPr lang="fr-FR" sz="1400" dirty="0"/>
                    </a:p>
                  </a:txBody>
                  <a:tcPr/>
                </a:tc>
              </a:tr>
              <a:tr h="30956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Durée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 ans</a:t>
                      </a:r>
                      <a:endParaRPr lang="fr-FR" sz="1400" dirty="0"/>
                    </a:p>
                  </a:txBody>
                  <a:tcPr/>
                </a:tc>
              </a:tr>
              <a:tr h="309565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Coef</a:t>
                      </a:r>
                      <a:r>
                        <a:rPr lang="fr-FR" sz="1400" baseline="0" dirty="0" smtClean="0"/>
                        <a:t> de capitalisation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3,89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00034" y="5357826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dirty="0" smtClean="0"/>
              <a:t>        Détermination du goodwill: </a:t>
            </a:r>
          </a:p>
          <a:p>
            <a:pPr algn="ctr"/>
            <a:r>
              <a:rPr lang="fr-FR" sz="1400" dirty="0" smtClean="0"/>
              <a:t> </a:t>
            </a:r>
            <a:r>
              <a:rPr lang="fr-FR" sz="1400" b="1" dirty="0" smtClean="0"/>
              <a:t>1 967 000 X 3,89 = 7 652 000</a:t>
            </a:r>
            <a:endParaRPr lang="fr-FR" sz="1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71472" y="607220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dirty="0" smtClean="0"/>
              <a:t>    </a:t>
            </a:r>
            <a:r>
              <a:rPr lang="fr-FR" dirty="0" smtClean="0"/>
              <a:t> </a:t>
            </a:r>
            <a:r>
              <a:rPr lang="fr-FR" sz="1400" dirty="0" smtClean="0"/>
              <a:t>Evaluation de l’entreprise = valeur patrimoniale + Goodwill</a:t>
            </a:r>
          </a:p>
          <a:p>
            <a:pPr algn="ctr"/>
            <a:r>
              <a:rPr lang="fr-FR" sz="1400" dirty="0" smtClean="0"/>
              <a:t>= </a:t>
            </a:r>
            <a:r>
              <a:rPr lang="fr-FR" sz="1400" b="1" dirty="0" smtClean="0"/>
              <a:t>5 000 </a:t>
            </a:r>
            <a:r>
              <a:rPr lang="fr-FR" sz="1400" b="1" dirty="0" err="1" smtClean="0"/>
              <a:t>000</a:t>
            </a:r>
            <a:r>
              <a:rPr lang="fr-FR" sz="1400" b="1" dirty="0" smtClean="0"/>
              <a:t> + 7 652 000 = 12 652 000</a:t>
            </a:r>
            <a:endParaRPr lang="fr-FR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Présentation possible du BP</a:t>
            </a:r>
            <a:endParaRPr lang="fr-FR" sz="2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187624" y="1628800"/>
          <a:ext cx="6870338" cy="4680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/>
                <a:gridCol w="288032"/>
                <a:gridCol w="288032"/>
                <a:gridCol w="288032"/>
                <a:gridCol w="288032"/>
                <a:gridCol w="288032"/>
                <a:gridCol w="1685762"/>
              </a:tblGrid>
              <a:tr h="312035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Flux structures prévisionnels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4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5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Cumul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Investissements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Variation du FR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Remboursements d’emprunt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Dividendes mis en paiement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                                                    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TOTAL BESOINS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CAF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Ressources sur cessions d’actif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Subvention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Trésorerie disponible au départ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Variation externe des fonds propres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Emprunts à moyen</a:t>
                      </a:r>
                      <a:r>
                        <a:rPr lang="fr-FR" sz="1400" baseline="0" dirty="0" smtClean="0"/>
                        <a:t> ou long  terme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                                               TOTAL RESSOURCES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Ecart de l’année (Ressources – Besoins)</a:t>
                      </a:r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Ecart</a:t>
                      </a:r>
                      <a:r>
                        <a:rPr lang="fr-FR" sz="1400" baseline="0" dirty="0" smtClean="0"/>
                        <a:t> cumulé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63691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L’analyse financière par les tableaux de flux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Les tableaux de flux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1400" dirty="0" smtClean="0"/>
              <a:t>Il existe 2 types de tableau:</a:t>
            </a:r>
          </a:p>
          <a:p>
            <a:r>
              <a:rPr lang="fr-FR" sz="1400" dirty="0" smtClean="0">
                <a:solidFill>
                  <a:schemeClr val="tx2"/>
                </a:solidFill>
              </a:rPr>
              <a:t>Le tableau de financement </a:t>
            </a:r>
            <a:r>
              <a:rPr lang="fr-FR" sz="1400" dirty="0" smtClean="0"/>
              <a:t>décrit la variation du fonds de roulement et est appliqué généralement aux</a:t>
            </a:r>
          </a:p>
          <a:p>
            <a:pPr>
              <a:buNone/>
            </a:pPr>
            <a:r>
              <a:rPr lang="fr-FR" sz="1400" dirty="0" smtClean="0"/>
              <a:t>comptes sociaux et à </a:t>
            </a:r>
            <a:r>
              <a:rPr lang="fr-FR" sz="1400" i="1" dirty="0" smtClean="0"/>
              <a:t>des sociétés de taille modeste.</a:t>
            </a:r>
          </a:p>
          <a:p>
            <a:pPr>
              <a:buNone/>
            </a:pPr>
            <a:r>
              <a:rPr lang="fr-FR" sz="1400" dirty="0" smtClean="0"/>
              <a:t>Il fait état des emplois effectués au cours d’un exercice et des ressources sans lesquelles il n’y aurait pas eu de</a:t>
            </a:r>
          </a:p>
          <a:p>
            <a:pPr>
              <a:buNone/>
            </a:pPr>
            <a:r>
              <a:rPr lang="fr-FR" sz="1400" dirty="0" smtClean="0"/>
              <a:t>biens et de droits dans le patrimoine de l’entreprise. </a:t>
            </a:r>
          </a:p>
          <a:p>
            <a:r>
              <a:rPr lang="fr-FR" sz="1400" dirty="0" smtClean="0">
                <a:solidFill>
                  <a:schemeClr val="tx2"/>
                </a:solidFill>
              </a:rPr>
              <a:t>Le tableau des flux de trésorerie </a:t>
            </a:r>
            <a:r>
              <a:rPr lang="fr-FR" sz="1400" dirty="0" smtClean="0"/>
              <a:t>reconstitue quant à lui le cash flow total d’un exercice. </a:t>
            </a:r>
          </a:p>
          <a:p>
            <a:endParaRPr lang="fr-FR" sz="1400" dirty="0" smtClean="0"/>
          </a:p>
          <a:p>
            <a:pPr>
              <a:buNone/>
            </a:pPr>
            <a:r>
              <a:rPr lang="fr-FR" sz="1400" u="sng" dirty="0" smtClean="0">
                <a:solidFill>
                  <a:schemeClr val="tx2"/>
                </a:solidFill>
              </a:rPr>
              <a:t>Le tableau de financement </a:t>
            </a:r>
          </a:p>
          <a:p>
            <a:pPr>
              <a:buNone/>
            </a:pPr>
            <a:r>
              <a:rPr lang="fr-FR" sz="1400" dirty="0" smtClean="0"/>
              <a:t>Il est formé de 2 parties:</a:t>
            </a:r>
          </a:p>
          <a:p>
            <a:r>
              <a:rPr lang="fr-FR" sz="1400" dirty="0" smtClean="0">
                <a:solidFill>
                  <a:schemeClr val="tx2"/>
                </a:solidFill>
              </a:rPr>
              <a:t>Le tableau emplois/ressources </a:t>
            </a:r>
            <a:r>
              <a:rPr lang="fr-FR" sz="1400" dirty="0" smtClean="0"/>
              <a:t>qui synthétise les flux stratégiques à l’origine de la variation du fonds de roulement.</a:t>
            </a:r>
          </a:p>
          <a:p>
            <a:r>
              <a:rPr lang="fr-FR" sz="1400" dirty="0" smtClean="0">
                <a:solidFill>
                  <a:schemeClr val="tx2"/>
                </a:solidFill>
              </a:rPr>
              <a:t>Le tableau de variation du fonds de roulement </a:t>
            </a:r>
            <a:r>
              <a:rPr lang="fr-FR" sz="1400" dirty="0" smtClean="0"/>
              <a:t>décompose le solde précédent en investissement d’exploitation et en trésorerie nette consommée.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Cette relation entre FR, BFR et Trésorerie est utile pour 2raisons:</a:t>
            </a:r>
          </a:p>
          <a:p>
            <a:r>
              <a:rPr lang="fr-FR" sz="1400" dirty="0" smtClean="0"/>
              <a:t>Elle permet une identification des opérations à l’origine des différentes variations (rôle des capitaux propres ou</a:t>
            </a:r>
          </a:p>
          <a:p>
            <a:pPr>
              <a:buNone/>
            </a:pPr>
            <a:r>
              <a:rPr lang="fr-FR" sz="1400" dirty="0" smtClean="0"/>
              <a:t>Empruntés dans la consolidation du fonds de roulement, impact des acquisitions d’immobilisations…)</a:t>
            </a:r>
          </a:p>
          <a:p>
            <a:pPr>
              <a:buNone/>
            </a:pPr>
            <a:endParaRPr lang="fr-FR" sz="1400" dirty="0" smtClean="0"/>
          </a:p>
          <a:p>
            <a:r>
              <a:rPr lang="fr-FR" sz="1400" dirty="0" smtClean="0"/>
              <a:t>Et autorise un jugement quant à l’évolution de la structure financière grâce à l’analyse des variations des FR et BFR</a:t>
            </a:r>
          </a:p>
          <a:p>
            <a:pPr>
              <a:buNone/>
            </a:pPr>
            <a:r>
              <a:rPr lang="fr-FR" sz="1400" dirty="0" smtClean="0"/>
              <a:t>et de la Trésorerie.</a:t>
            </a:r>
          </a:p>
          <a:p>
            <a:pPr>
              <a:buNone/>
            </a:pPr>
            <a:endParaRPr lang="fr-F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851694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/>
              <a:t>Le tableau d’emploi/ressources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23728" y="1600200"/>
          <a:ext cx="6563352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271"/>
                <a:gridCol w="351608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EMPLOIS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RESSOURCES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Dividendes</a:t>
                      </a:r>
                      <a:r>
                        <a:rPr lang="fr-FR" baseline="0" dirty="0" smtClean="0"/>
                        <a:t> distribués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CAF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Acquisitions d’immobilisations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Apports en capital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Charge à répartir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Subventions</a:t>
                      </a:r>
                      <a:r>
                        <a:rPr lang="fr-FR" baseline="0" dirty="0" smtClean="0"/>
                        <a:t> d’investissement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Réduction de capitaux propres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Cessions</a:t>
                      </a:r>
                      <a:r>
                        <a:rPr lang="fr-FR" baseline="0" dirty="0" smtClean="0"/>
                        <a:t> d’immobilisations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Remboursement de dettes financières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Augmentation de dettes financières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r>
                        <a:rPr lang="fr-FR" b="1" baseline="0" dirty="0" smtClean="0"/>
                        <a:t> DES EPLOIS  ECONOMIQUES</a:t>
                      </a:r>
                      <a:endParaRPr lang="fr-FR" b="1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DES RESSOURCES STRATEGIQUES</a:t>
                      </a:r>
                      <a:endParaRPr lang="fr-FR" b="1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Var FR (ressource nette)</a:t>
                      </a:r>
                      <a:endParaRPr lang="fr-FR" b="1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Var FR (emploi</a:t>
                      </a:r>
                      <a:r>
                        <a:rPr lang="fr-FR" b="1" baseline="0" dirty="0" smtClean="0"/>
                        <a:t> net)</a:t>
                      </a:r>
                      <a:endParaRPr lang="fr-FR" b="1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GENERAL</a:t>
                      </a:r>
                      <a:r>
                        <a:rPr lang="fr-FR" b="1" baseline="0" dirty="0" smtClean="0"/>
                        <a:t> EMPLOIS</a:t>
                      </a:r>
                      <a:endParaRPr lang="fr-FR" b="1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GENERAL RESSOURCES</a:t>
                      </a:r>
                      <a:endParaRPr lang="fr-FR" b="1" dirty="0"/>
                    </a:p>
                  </a:txBody>
                  <a:tcPr marL="64800" marR="64800"/>
                </a:tc>
              </a:tr>
            </a:tbl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half" idx="2"/>
          </p:nvPr>
        </p:nvSpPr>
        <p:spPr>
          <a:xfrm>
            <a:off x="323528" y="1628800"/>
            <a:ext cx="1584176" cy="331236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Cette partie du tableau de financement permet d’émettre un jugement de valeur sur les politiques de croissance et de couverture des emplois.</a:t>
            </a:r>
          </a:p>
          <a:p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491654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Le tableau de variation du fonds de roulement</a:t>
            </a:r>
            <a:endParaRPr lang="fr-FR" sz="28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483768" y="764704"/>
          <a:ext cx="64807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331326">
                <a:tc>
                  <a:txBody>
                    <a:bodyPr/>
                    <a:lstStyle/>
                    <a:p>
                      <a:r>
                        <a:rPr lang="fr-FR" dirty="0" smtClean="0"/>
                        <a:t>Flux = Variations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20(N)</a:t>
                      </a:r>
                      <a:endParaRPr lang="fr-FR" dirty="0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</a:t>
                      </a:r>
                      <a:r>
                        <a:rPr lang="fr-FR" sz="1400" dirty="0" smtClean="0"/>
                        <a:t>Stocks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 </a:t>
                      </a:r>
                      <a:r>
                        <a:rPr lang="fr-FR" sz="1400" dirty="0" smtClean="0"/>
                        <a:t>Clients et comptes rattachés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 </a:t>
                      </a:r>
                      <a:r>
                        <a:rPr lang="fr-FR" sz="1400" dirty="0" smtClean="0"/>
                        <a:t>Autres créances à 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Fournisseurs et comptes rattachés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Dettes fiscales et sociales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Autres dettes à 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="1" baseline="0" dirty="0" smtClean="0">
                          <a:sym typeface="Wingdings 3"/>
                        </a:rPr>
                        <a:t>=</a:t>
                      </a:r>
                      <a:r>
                        <a:rPr lang="fr-FR" sz="1400" b="1" dirty="0" smtClean="0"/>
                        <a:t>BFR</a:t>
                      </a:r>
                      <a:endParaRPr lang="fr-FR" sz="1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</a:t>
                      </a:r>
                      <a:r>
                        <a:rPr lang="fr-FR" sz="1400" dirty="0" smtClean="0"/>
                        <a:t>Valeur mobilière de placement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+</a:t>
                      </a:r>
                      <a:r>
                        <a:rPr lang="fr-FR" sz="1400" dirty="0" smtClean="0"/>
                        <a:t>Banque et caisse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 </a:t>
                      </a:r>
                      <a:r>
                        <a:rPr lang="fr-FR" sz="1400" dirty="0" smtClean="0"/>
                        <a:t>Autres disponibilités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Concours bancaires courants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Soldes créditeurs de banque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Autres crédit de trésorerie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="1" baseline="0" dirty="0" smtClean="0">
                          <a:sym typeface="Wingdings 3"/>
                        </a:rPr>
                        <a:t>=</a:t>
                      </a:r>
                      <a:r>
                        <a:rPr lang="fr-FR" sz="1400" b="1" dirty="0" smtClean="0"/>
                        <a:t>Solde de trésorerie</a:t>
                      </a:r>
                      <a:endParaRPr lang="fr-FR" sz="1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="1" baseline="0" dirty="0" smtClean="0">
                          <a:sym typeface="Wingdings 3"/>
                        </a:rPr>
                        <a:t></a:t>
                      </a:r>
                      <a:r>
                        <a:rPr lang="fr-FR" sz="1400" b="1" dirty="0" smtClean="0"/>
                        <a:t>FRNG = BFR +</a:t>
                      </a:r>
                      <a:r>
                        <a:rPr lang="fr-FR" sz="1400" b="1" baseline="0" dirty="0" smtClean="0"/>
                        <a:t> ST</a:t>
                      </a:r>
                      <a:r>
                        <a:rPr lang="fr-FR" sz="1400" b="1" baseline="0" dirty="0" smtClean="0">
                          <a:sym typeface="Wingdings 3"/>
                        </a:rPr>
                        <a:t></a:t>
                      </a:r>
                      <a:endParaRPr lang="fr-FR" sz="1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323528" y="2564904"/>
            <a:ext cx="1905000" cy="3487688"/>
          </a:xfrm>
        </p:spPr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Ce tableau donne une information sur l’affectation, ou les raisons de la variation, du fonds de  roulement</a:t>
            </a: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851694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/>
              <a:t>Flux net de trésorerie</a:t>
            </a:r>
            <a:endParaRPr lang="fr-FR" sz="28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835696" y="4221088"/>
          <a:ext cx="511175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750"/>
              </a:tblGrid>
              <a:tr h="339540">
                <a:tc>
                  <a:txBody>
                    <a:bodyPr/>
                    <a:lstStyle/>
                    <a:p>
                      <a:r>
                        <a:rPr lang="fr-FR" dirty="0" smtClean="0"/>
                        <a:t>ORIGINE</a:t>
                      </a:r>
                      <a:r>
                        <a:rPr lang="fr-FR" baseline="0" dirty="0" smtClean="0"/>
                        <a:t> DE LA VARIATION DE TRESORERIE</a:t>
                      </a:r>
                      <a:endParaRPr lang="fr-FR" dirty="0"/>
                    </a:p>
                  </a:txBody>
                  <a:tcPr marL="81788" marR="81788"/>
                </a:tc>
              </a:tr>
              <a:tr h="339540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fr-FR" baseline="0" dirty="0" smtClean="0"/>
                        <a:t>Flux net généré par l’activité courante</a:t>
                      </a:r>
                    </a:p>
                  </a:txBody>
                  <a:tcPr marL="81788" marR="81788"/>
                </a:tc>
              </a:tr>
              <a:tr h="339540">
                <a:tc>
                  <a:txBody>
                    <a:bodyPr/>
                    <a:lstStyle/>
                    <a:p>
                      <a:r>
                        <a:rPr lang="fr-FR" dirty="0" smtClean="0"/>
                        <a:t>(2) Flux net</a:t>
                      </a:r>
                      <a:r>
                        <a:rPr lang="fr-FR" baseline="0" dirty="0" smtClean="0"/>
                        <a:t> sur opération d’investissement</a:t>
                      </a:r>
                      <a:endParaRPr lang="fr-FR" dirty="0"/>
                    </a:p>
                  </a:txBody>
                  <a:tcPr marL="81788" marR="81788"/>
                </a:tc>
              </a:tr>
              <a:tr h="339540">
                <a:tc>
                  <a:txBody>
                    <a:bodyPr/>
                    <a:lstStyle/>
                    <a:p>
                      <a:r>
                        <a:rPr lang="fr-FR" dirty="0" smtClean="0"/>
                        <a:t>(3) Flux net sur opérations de financement</a:t>
                      </a:r>
                      <a:endParaRPr lang="fr-FR" dirty="0"/>
                    </a:p>
                  </a:txBody>
                  <a:tcPr marL="81788" marR="817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5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(4) Variation de la trésorerie durant l’exercice = (1)+(2)+(3)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 marL="81788" marR="817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457200" y="1196752"/>
            <a:ext cx="8291264" cy="518457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    Recommandé dans un premier avis de 1988 par l’OEC français.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   C’est un cadre explicatif de la variation de trésorerie nette constatée au cours d’une période.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   Plus proche de la finance que le tableau de financement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   Ces activités consommatrices ou génératrices de trésorerie sont au nombre de 3: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Exploitation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Investissement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Financement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/>
            <a:r>
              <a:rPr lang="fr-FR" u="sng" dirty="0" smtClean="0"/>
              <a:t>Déclinaison des différentes sources possibles du cash flow réel:</a:t>
            </a:r>
            <a:endParaRPr lang="fr-FR" u="sng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Présentation visant à détailler les différentes étapes d’une évaluation d’entreprise&amp;quot;&quot;/&gt;&lt;property id=&quot;20307&quot; value=&quot;256&quot;/&gt;&lt;/object&gt;&lt;object type=&quot;3&quot; unique_id=&quot;10006&quot;&gt;&lt;property id=&quot;20148&quot; value=&quot;5&quot;/&gt;&lt;property id=&quot;20300&quot; value=&quot;Diapositive 2 - &amp;quot;Préalables : diagnostic stratégique et business plan&amp;quot;&quot;/&gt;&lt;property id=&quot;20307&quot; value=&quot;259&quot;/&gt;&lt;/object&gt;&lt;object type=&quot;3&quot; unique_id=&quot;10007&quot;&gt;&lt;property id=&quot;20148&quot; value=&quot;5&quot;/&gt;&lt;property id=&quot;20300&quot; value=&quot;Diapositive 3 - &amp;quot;Le business plan&amp;quot;&quot;/&gt;&lt;property id=&quot;20307&quot; value=&quot;260&quot;/&gt;&lt;/object&gt;&lt;object type=&quot;3&quot; unique_id=&quot;10008&quot;&gt;&lt;property id=&quot;20148&quot; value=&quot;5&quot;/&gt;&lt;property id=&quot;20300&quot; value=&quot;Diapositive 4 - &amp;quot;Présentation possible du BP&amp;quot;&quot;/&gt;&lt;property id=&quot;20307&quot; value=&quot;262&quot;/&gt;&lt;/object&gt;&lt;object type=&quot;3&quot; unique_id=&quot;10009&quot;&gt;&lt;property id=&quot;20148&quot; value=&quot;5&quot;/&gt;&lt;property id=&quot;20300&quot; value=&quot;Diapositive 5 - &amp;quot;L’analyse financière par les tableaux de flux&amp;quot;&quot;/&gt;&lt;property id=&quot;20307&quot; value=&quot;263&quot;/&gt;&lt;/object&gt;&lt;object type=&quot;3&quot; unique_id=&quot;10010&quot;&gt;&lt;property id=&quot;20148&quot; value=&quot;5&quot;/&gt;&lt;property id=&quot;20300&quot; value=&quot;Diapositive 6 - &amp;quot;Les tableaux de flux&amp;quot;&quot;/&gt;&lt;property id=&quot;20307&quot; value=&quot;264&quot;/&gt;&lt;/object&gt;&lt;object type=&quot;3&quot; unique_id=&quot;10013&quot;&gt;&lt;property id=&quot;20148&quot; value=&quot;5&quot;/&gt;&lt;property id=&quot;20300&quot; value=&quot;Diapositive 7 - &amp;quot;Le tableau d’emploi/ressources&amp;quot;&quot;/&gt;&lt;property id=&quot;20307&quot; value=&quot;267&quot;/&gt;&lt;/object&gt;&lt;object type=&quot;3&quot; unique_id=&quot;10014&quot;&gt;&lt;property id=&quot;20148&quot; value=&quot;5&quot;/&gt;&lt;property id=&quot;20300&quot; value=&quot;Diapositive 8 - &amp;quot;Le tableau de variation du fonds de roulement&amp;quot;&quot;/&gt;&lt;property id=&quot;20307&quot; value=&quot;268&quot;/&gt;&lt;/object&gt;&lt;object type=&quot;3&quot; unique_id=&quot;10016&quot;&gt;&lt;property id=&quot;20148&quot; value=&quot;5&quot;/&gt;&lt;property id=&quot;20300&quot; value=&quot;Diapositive 9 - &amp;quot;Flux net de trésorerie&amp;quot;&quot;/&gt;&lt;property id=&quot;20307&quot; value=&quot;271&quot;/&gt;&lt;/object&gt;&lt;object type=&quot;3&quot; unique_id=&quot;10017&quot;&gt;&lt;property id=&quot;20148&quot; value=&quot;5&quot;/&gt;&lt;property id=&quot;20300&quot; value=&quot;Diapositive 10 - &amp;quot;Flux net de trésorerie sur l’activité courante calculé à partir du RN&amp;quot;&quot;/&gt;&lt;property id=&quot;20307&quot; value=&quot;272&quot;/&gt;&lt;/object&gt;&lt;object type=&quot;3&quot; unique_id=&quot;10018&quot;&gt;&lt;property id=&quot;20148&quot; value=&quot;5&quot;/&gt;&lt;property id=&quot;20300&quot; value=&quot;Diapositive 11 - &amp;quot;Flux net de trésorerie sur opérations d’investissements&amp;quot;&quot;/&gt;&lt;property id=&quot;20307&quot; value=&quot;273&quot;/&gt;&lt;/object&gt;&lt;object type=&quot;3&quot; unique_id=&quot;10019&quot;&gt;&lt;property id=&quot;20148&quot; value=&quot;5&quot;/&gt;&lt;property id=&quot;20300&quot; value=&quot;Diapositive 12 - &amp;quot;Flux net de trésorerie sur opérations de financement&amp;quot;&quot;/&gt;&lt;property id=&quot;20307&quot; value=&quot;274&quot;/&gt;&lt;/object&gt;&lt;object type=&quot;3&quot; unique_id=&quot;10020&quot;&gt;&lt;property id=&quot;20148&quot; value=&quot;5&quot;/&gt;&lt;property id=&quot;20300&quot; value=&quot;Diapositive 13 - &amp;quot;Cadre d’analyse financière par les flux de trésorerie&amp;quot;&quot;/&gt;&lt;property id=&quot;20307&quot; value=&quot;275&quot;/&gt;&lt;/object&gt;&lt;object type=&quot;3&quot; unique_id=&quot;10021&quot;&gt;&lt;property id=&quot;20148&quot; value=&quot;5&quot;/&gt;&lt;property id=&quot;20300&quot; value=&quot;Diapositive 14 - &amp;quot;Les différentes méthodes d’évaluation&amp;quot;&quot;/&gt;&lt;property id=&quot;20307&quot; value=&quot;276&quot;/&gt;&lt;/object&gt;&lt;object type=&quot;3&quot; unique_id=&quot;10022&quot;&gt;&lt;property id=&quot;20148&quot; value=&quot;5&quot;/&gt;&lt;property id=&quot;20300&quot; value=&quot;Diapositive 15 - &amp;quot;Les questions à se poser&amp;quot;&quot;/&gt;&lt;property id=&quot;20307&quot; value=&quot;277&quot;/&gt;&lt;/object&gt;&lt;object type=&quot;3&quot; unique_id=&quot;10023&quot;&gt;&lt;property id=&quot;20148&quot; value=&quot;5&quot;/&gt;&lt;property id=&quot;20300&quot; value=&quot;Diapositive 16 - &amp;quot;L’approche par les comparables&amp;quot;&quot;/&gt;&lt;property id=&quot;20307&quot; value=&quot;278&quot;/&gt;&lt;/object&gt;&lt;object type=&quot;3&quot; unique_id=&quot;10025&quot;&gt;&lt;property id=&quot;20148&quot; value=&quot;5&quot;/&gt;&lt;property id=&quot;20300&quot; value=&quot;Diapositive 17 - &amp;quot;L’approche par les comparables: Exemple SADE&amp;quot;&quot;/&gt;&lt;property id=&quot;20307&quot; value=&quot;280&quot;/&gt;&lt;/object&gt;&lt;object type=&quot;3&quot; unique_id=&quot;10026&quot;&gt;&lt;property id=&quot;20148&quot; value=&quot;5&quot;/&gt;&lt;property id=&quot;20300&quot; value=&quot;Diapositive 18 - &amp;quot;L’approche par les comparables: Exemple SADE &amp;quot;&quot;/&gt;&lt;property id=&quot;20307&quot; value=&quot;281&quot;/&gt;&lt;/object&gt;&lt;object type=&quot;3&quot; unique_id=&quot;10028&quot;&gt;&lt;property id=&quot;20148&quot; value=&quot;5&quot;/&gt;&lt;property id=&quot;20300&quot; value=&quot;Diapositive 19 - &amp;quot;La méthode DCF : principes généraux&amp;#x0D;&amp;#x0A;&amp;quot;&quot;/&gt;&lt;property id=&quot;20307&quot; value=&quot;283&quot;/&gt;&lt;/object&gt;&lt;object type=&quot;3&quot; unique_id=&quot;10029&quot;&gt;&lt;property id=&quot;20148&quot; value=&quot;5&quot;/&gt;&lt;property id=&quot;20300&quot; value=&quot;Diapositive 20 - &amp;quot;Méthode DCF: 4 étapes&amp;quot;&quot;/&gt;&lt;property id=&quot;20307&quot; value=&quot;284&quot;/&gt;&lt;/object&gt;&lt;object type=&quot;3&quot; unique_id=&quot;10030&quot;&gt;&lt;property id=&quot;20148&quot; value=&quot;5&quot;/&gt;&lt;property id=&quot;20300&quot; value=&quot;Diapositive 21 - &amp;quot;Etape 1 : modéliser les flux de trésorerie attendus&amp;quot;&quot;/&gt;&lt;property id=&quot;20307&quot; value=&quot;285&quot;/&gt;&lt;/object&gt;&lt;object type=&quot;3&quot; unique_id=&quot;10031&quot;&gt;&lt;property id=&quot;20148&quot; value=&quot;5&quot;/&gt;&lt;property id=&quot;20300&quot; value=&quot;Diapositive 22 - &amp;quot;Etape 2 : estimer le flux normatif&amp;#x0D;&amp;#x0A;&amp;quot;&quot;/&gt;&lt;property id=&quot;20307&quot; value=&quot;286&quot;/&gt;&lt;/object&gt;&lt;object type=&quot;3&quot; unique_id=&quot;10033&quot;&gt;&lt;property id=&quot;20148&quot; value=&quot;5&quot;/&gt;&lt;property id=&quot;20300&quot; value=&quot;Diapositive 23 - &amp;quot;Etape 2 : estimer le flux normatif: avec EBIT&amp;quot;&quot;/&gt;&lt;property id=&quot;20307&quot; value=&quot;293&quot;/&gt;&lt;/object&gt;&lt;object type=&quot;3&quot; unique_id=&quot;10035&quot;&gt;&lt;property id=&quot;20148&quot; value=&quot;5&quot;/&gt;&lt;property id=&quot;20300&quot; value=&quot;Diapositive 24 - &amp;quot;Etape 3: estimer le CMPC&amp;quot;&quot;/&gt;&lt;property id=&quot;20307&quot; value=&quot;289&quot;/&gt;&lt;/object&gt;&lt;object type=&quot;3&quot; unique_id=&quot;10037&quot;&gt;&lt;property id=&quot;20148&quot; value=&quot;5&quot;/&gt;&lt;property id=&quot;20300&quot; value=&quot;Diapositive 25 - &amp;quot;Etape3 : estimer le CMPC&amp;quot;&quot;/&gt;&lt;property id=&quot;20307&quot; value=&quot;291&quot;/&gt;&lt;/object&gt;&lt;object type=&quot;3&quot; unique_id=&quot;10038&quot;&gt;&lt;property id=&quot;20148&quot; value=&quot;5&quot;/&gt;&lt;property id=&quot;20300&quot; value=&quot;Diapositive 26 - &amp;quot;Etape 4 : déterminer la valeur d’entreprise&amp;quot;&quot;/&gt;&lt;property id=&quot;20307&quot; value=&quot;292&quot;/&gt;&lt;/object&gt;&lt;object type=&quot;3&quot; unique_id=&quot;10040&quot;&gt;&lt;property id=&quot;20148&quot; value=&quot;5&quot;/&gt;&lt;property id=&quot;20300&quot; value=&quot;Diapositive 30 - &amp;quot;Méthode d’évaluation par l’actif net réévalué (ANR)&amp;quot;&quot;/&gt;&lt;property id=&quot;20307&quot; value=&quot;295&quot;/&gt;&lt;/object&gt;&lt;object type=&quot;3&quot; unique_id=&quot;10042&quot;&gt;&lt;property id=&quot;20148&quot; value=&quot;5&quot;/&gt;&lt;property id=&quot;20300&quot; value=&quot;Diapositive 31 - &amp;quot;Méthode ANR: principaux retraitements portant sur l’actif&amp;quot;&quot;/&gt;&lt;property id=&quot;20307&quot; value=&quot;296&quot;/&gt;&lt;/object&gt;&lt;object type=&quot;3&quot; unique_id=&quot;10044&quot;&gt;&lt;property id=&quot;20148&quot; value=&quot;5&quot;/&gt;&lt;property id=&quot;20300&quot; value=&quot;Diapositive 32 - &amp;quot;Méthode ANR: autres retraitements et goodwill&amp;quot;&quot;/&gt;&lt;property id=&quot;20307&quot; value=&quot;299&quot;/&gt;&lt;/object&gt;&lt;object type=&quot;3&quot; unique_id=&quot;10666&quot;&gt;&lt;property id=&quot;20148&quot; value=&quot;5&quot;/&gt;&lt;property id=&quot;20300&quot; value=&quot;Diapositive 27 - &amp;quot;Exemple chiffré : hypothèse&amp;quot;&quot;/&gt;&lt;property id=&quot;20307&quot; value=&quot;305&quot;/&gt;&lt;/object&gt;&lt;object type=&quot;3&quot; unique_id=&quot;10667&quot;&gt;&lt;property id=&quot;20148&quot; value=&quot;5&quot;/&gt;&lt;property id=&quot;20300&quot; value=&quot;Diapositive 28 - &amp;quot;Exemple chiffré: construction du BP&amp;quot;&quot;/&gt;&lt;property id=&quot;20307&quot; value=&quot;306&quot;/&gt;&lt;/object&gt;&lt;object type=&quot;3&quot; unique_id=&quot;10668&quot;&gt;&lt;property id=&quot;20148&quot; value=&quot;5&quot;/&gt;&lt;property id=&quot;20300&quot; value=&quot;Diapositive 29 - &amp;quot;Exemple chiffré: calcul des free cash flows et la valeur par DCF &amp;quot;&quot;/&gt;&lt;property id=&quot;20307&quot; value=&quot;307&quot;/&gt;&lt;/object&gt;&lt;object type=&quot;3&quot; unique_id=&quot;10903&quot;&gt;&lt;property id=&quot;20148&quot; value=&quot;5&quot;/&gt;&lt;property id=&quot;20300&quot; value=&quot;Diapositive 33 - &amp;quot;ANR et goodwill&amp;quot;&quot;/&gt;&lt;property id=&quot;20307&quot; value=&quot;308&quot;/&gt;&lt;/object&gt;&lt;object type=&quot;3&quot; unique_id=&quot;11265&quot;&gt;&lt;property id=&quot;20148&quot; value=&quot;5&quot;/&gt;&lt;property id=&quot;20300&quot; value=&quot;Diapositive 34 - &amp;quot;Exemple&amp;quot;&quot;/&gt;&lt;property id=&quot;20307&quot; value=&quot;311&quot;/&gt;&lt;/object&gt;&lt;object type=&quot;3&quot; unique_id=&quot;11266&quot;&gt;&lt;property id=&quot;20148&quot; value=&quot;5&quot;/&gt;&lt;property id=&quot;20300&quot; value=&quot;Diapositive 35 - &amp;quot;Exemple&amp;quot;&quot;/&gt;&lt;property id=&quot;20307&quot; value=&quot;31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3368</TotalTime>
  <Words>3234</Words>
  <Application>Microsoft Office PowerPoint</Application>
  <PresentationFormat>Affichage à l'écran (4:3)</PresentationFormat>
  <Paragraphs>496</Paragraphs>
  <Slides>35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Thème Office</vt:lpstr>
      <vt:lpstr>Présentation visant à détailler les différentes étapes d’une évaluation d’entreprise</vt:lpstr>
      <vt:lpstr>Préalables : diagnostic stratégique et business plan</vt:lpstr>
      <vt:lpstr>Le business plan</vt:lpstr>
      <vt:lpstr>Présentation possible du BP</vt:lpstr>
      <vt:lpstr>L’analyse financière par les tableaux de flux</vt:lpstr>
      <vt:lpstr>Les tableaux de flux</vt:lpstr>
      <vt:lpstr>Le tableau d’emploi/ressources</vt:lpstr>
      <vt:lpstr>Le tableau de variation du fonds de roulement</vt:lpstr>
      <vt:lpstr>Flux net de trésorerie</vt:lpstr>
      <vt:lpstr>Flux net de trésorerie sur l’activité courante calculé à partir du RN</vt:lpstr>
      <vt:lpstr>Flux net de trésorerie sur opérations d’investissements</vt:lpstr>
      <vt:lpstr>Flux net de trésorerie sur opérations de financement</vt:lpstr>
      <vt:lpstr>Cadre d’analyse financière par les flux de trésorerie</vt:lpstr>
      <vt:lpstr>Les différentes méthodes d’évaluation</vt:lpstr>
      <vt:lpstr>Les questions à se poser</vt:lpstr>
      <vt:lpstr>L’approche par les comparables</vt:lpstr>
      <vt:lpstr>L’approche par les comparables: Exemple SADE</vt:lpstr>
      <vt:lpstr>L’approche par les comparables: Exemple SADE </vt:lpstr>
      <vt:lpstr>La méthode DCF : principes généraux </vt:lpstr>
      <vt:lpstr>Méthode DCF: 4 étapes</vt:lpstr>
      <vt:lpstr>Etape 1 : modéliser les flux de trésorerie attendus</vt:lpstr>
      <vt:lpstr>Etape 2 : estimer le flux normatif </vt:lpstr>
      <vt:lpstr>Etape 2 : estimer le flux normatif: avec EBIT</vt:lpstr>
      <vt:lpstr>Etape 3: estimer le CMPC</vt:lpstr>
      <vt:lpstr>Etape3 : estimer le CMPC</vt:lpstr>
      <vt:lpstr>Etape 4 : déterminer la valeur d’entreprise</vt:lpstr>
      <vt:lpstr>Exemple chiffré : hypothèse</vt:lpstr>
      <vt:lpstr>Exemple chiffré: construction du BP</vt:lpstr>
      <vt:lpstr>Exemple chiffré: calcul des free cash flows et la valeur par DCF </vt:lpstr>
      <vt:lpstr>Méthode d’évaluation par l’actif net réévalué (ANR)</vt:lpstr>
      <vt:lpstr>Méthode ANR: principaux retraitements portant sur l’actif</vt:lpstr>
      <vt:lpstr>Méthode ANR: autres retraitements et goodwill</vt:lpstr>
      <vt:lpstr>ANR et goodwill</vt:lpstr>
      <vt:lpstr>Exemple</vt:lpstr>
      <vt:lpstr>Exemple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visant à détailler les différentes étapes d’une évaluation d’entreprise</dc:title>
  <dc:creator>Nathalie</dc:creator>
  <cp:lastModifiedBy>evelyne</cp:lastModifiedBy>
  <cp:revision>71</cp:revision>
  <dcterms:created xsi:type="dcterms:W3CDTF">2010-08-05T12:47:21Z</dcterms:created>
  <dcterms:modified xsi:type="dcterms:W3CDTF">2010-08-21T07:05:23Z</dcterms:modified>
</cp:coreProperties>
</file>