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9" r:id="rId2"/>
    <p:sldId id="300" r:id="rId3"/>
    <p:sldId id="302" r:id="rId4"/>
    <p:sldId id="283" r:id="rId5"/>
    <p:sldId id="310" r:id="rId6"/>
    <p:sldId id="284" r:id="rId7"/>
    <p:sldId id="285" r:id="rId8"/>
    <p:sldId id="286" r:id="rId9"/>
    <p:sldId id="307" r:id="rId10"/>
    <p:sldId id="308" r:id="rId11"/>
    <p:sldId id="313" r:id="rId12"/>
    <p:sldId id="306" r:id="rId13"/>
    <p:sldId id="314" r:id="rId14"/>
    <p:sldId id="315" r:id="rId15"/>
    <p:sldId id="316" r:id="rId16"/>
    <p:sldId id="317" r:id="rId17"/>
    <p:sldId id="289" r:id="rId18"/>
    <p:sldId id="303" r:id="rId19"/>
    <p:sldId id="290" r:id="rId20"/>
    <p:sldId id="291" r:id="rId21"/>
    <p:sldId id="319" r:id="rId22"/>
    <p:sldId id="292" r:id="rId23"/>
    <p:sldId id="293" r:id="rId24"/>
    <p:sldId id="294" r:id="rId25"/>
    <p:sldId id="295" r:id="rId26"/>
    <p:sldId id="320" r:id="rId27"/>
    <p:sldId id="321" r:id="rId28"/>
    <p:sldId id="297" r:id="rId29"/>
    <p:sldId id="298" r:id="rId30"/>
    <p:sldId id="322" r:id="rId31"/>
    <p:sldId id="323" r:id="rId32"/>
    <p:sldId id="305" r:id="rId33"/>
    <p:sldId id="299" r:id="rId34"/>
    <p:sldId id="301" r:id="rId35"/>
    <p:sldId id="267" r:id="rId36"/>
    <p:sldId id="266" r:id="rId37"/>
    <p:sldId id="268" r:id="rId38"/>
    <p:sldId id="269" r:id="rId39"/>
    <p:sldId id="272" r:id="rId40"/>
    <p:sldId id="275" r:id="rId41"/>
    <p:sldId id="277" r:id="rId42"/>
    <p:sldId id="273" r:id="rId43"/>
    <p:sldId id="274" r:id="rId44"/>
    <p:sldId id="276" r:id="rId45"/>
    <p:sldId id="278" r:id="rId46"/>
    <p:sldId id="309" r:id="rId47"/>
    <p:sldId id="280" r:id="rId48"/>
    <p:sldId id="281" r:id="rId49"/>
  </p:sldIdLst>
  <p:sldSz cx="9144000" cy="6858000" type="screen4x3"/>
  <p:notesSz cx="6794500" cy="9906000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DFE0E1"/>
    <a:srgbClr val="0077C0"/>
    <a:srgbClr val="0099CC"/>
    <a:srgbClr val="0099FF"/>
    <a:srgbClr val="4D4D4D"/>
    <a:srgbClr val="003366"/>
    <a:srgbClr val="FFC82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74641" autoAdjust="0"/>
  </p:normalViewPr>
  <p:slideViewPr>
    <p:cSldViewPr>
      <p:cViewPr varScale="1">
        <p:scale>
          <a:sx n="78" d="100"/>
          <a:sy n="78" d="100"/>
        </p:scale>
        <p:origin x="-18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-1458" y="-78"/>
      </p:cViewPr>
      <p:guideLst>
        <p:guide orient="horz" pos="3120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4486" cy="49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8" tIns="47710" rIns="95418" bIns="47710" numCol="1" anchor="t" anchorCtr="0" compatLnSpc="1">
            <a:prstTxWarp prst="textNoShape">
              <a:avLst/>
            </a:prstTxWarp>
          </a:bodyPr>
          <a:lstStyle>
            <a:lvl1pPr algn="l" defTabSz="954301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497" y="2"/>
            <a:ext cx="2944486" cy="49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8" tIns="47710" rIns="95418" bIns="47710" numCol="1" anchor="t" anchorCtr="0" compatLnSpc="1">
            <a:prstTxWarp prst="textNoShape">
              <a:avLst/>
            </a:prstTxWarp>
          </a:bodyPr>
          <a:lstStyle>
            <a:lvl1pPr algn="r" defTabSz="954301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09704"/>
            <a:ext cx="2944486" cy="49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8" tIns="47710" rIns="95418" bIns="47710" numCol="1" anchor="b" anchorCtr="0" compatLnSpc="1">
            <a:prstTxWarp prst="textNoShape">
              <a:avLst/>
            </a:prstTxWarp>
          </a:bodyPr>
          <a:lstStyle>
            <a:lvl1pPr algn="l" defTabSz="954301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497" y="9409704"/>
            <a:ext cx="2944486" cy="49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8" tIns="47710" rIns="95418" bIns="47710" numCol="1" anchor="b" anchorCtr="0" compatLnSpc="1">
            <a:prstTxWarp prst="textNoShape">
              <a:avLst/>
            </a:prstTxWarp>
          </a:bodyPr>
          <a:lstStyle>
            <a:lvl1pPr algn="r" defTabSz="954301">
              <a:defRPr sz="1300"/>
            </a:lvl1pPr>
          </a:lstStyle>
          <a:p>
            <a:pPr>
              <a:defRPr/>
            </a:pPr>
            <a:fld id="{346A3355-EFF6-457E-AAD9-2C0CDDAF61C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37945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4486" cy="49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8" tIns="47710" rIns="95418" bIns="47710" numCol="1" anchor="t" anchorCtr="0" compatLnSpc="1">
            <a:prstTxWarp prst="textNoShape">
              <a:avLst/>
            </a:prstTxWarp>
          </a:bodyPr>
          <a:lstStyle>
            <a:lvl1pPr algn="l" defTabSz="954301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497" y="2"/>
            <a:ext cx="2944486" cy="49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8" tIns="47710" rIns="95418" bIns="47710" numCol="1" anchor="t" anchorCtr="0" compatLnSpc="1">
            <a:prstTxWarp prst="textNoShape">
              <a:avLst/>
            </a:prstTxWarp>
          </a:bodyPr>
          <a:lstStyle>
            <a:lvl1pPr algn="r" defTabSz="954301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4538"/>
            <a:ext cx="4949825" cy="3713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47" y="4704850"/>
            <a:ext cx="5436208" cy="445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8" tIns="47710" rIns="95418" bIns="47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09704"/>
            <a:ext cx="2944486" cy="49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8" tIns="47710" rIns="95418" bIns="47710" numCol="1" anchor="b" anchorCtr="0" compatLnSpc="1">
            <a:prstTxWarp prst="textNoShape">
              <a:avLst/>
            </a:prstTxWarp>
          </a:bodyPr>
          <a:lstStyle>
            <a:lvl1pPr algn="l" defTabSz="954301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497" y="9409704"/>
            <a:ext cx="2944486" cy="49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8" tIns="47710" rIns="95418" bIns="47710" numCol="1" anchor="b" anchorCtr="0" compatLnSpc="1">
            <a:prstTxWarp prst="textNoShape">
              <a:avLst/>
            </a:prstTxWarp>
          </a:bodyPr>
          <a:lstStyle>
            <a:lvl1pPr algn="r" defTabSz="954301">
              <a:defRPr sz="1300"/>
            </a:lvl1pPr>
          </a:lstStyle>
          <a:p>
            <a:pPr>
              <a:defRPr/>
            </a:pPr>
            <a:fld id="{4C5F4A43-F2C5-48DC-9DA0-28839EEEE4B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723532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27E88E-9144-400C-8B03-281770BDDB4F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4538"/>
            <a:ext cx="4949825" cy="3713162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F4A43-F2C5-48DC-9DA0-28839EEEE4B8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F4A43-F2C5-48DC-9DA0-28839EEEE4B8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22338" y="744538"/>
            <a:ext cx="4949825" cy="371316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F4A43-F2C5-48DC-9DA0-28839EEEE4B8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22338" y="744538"/>
            <a:ext cx="4949825" cy="371316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F4A43-F2C5-48DC-9DA0-28839EEEE4B8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22338" y="744538"/>
            <a:ext cx="4949825" cy="371316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F4A43-F2C5-48DC-9DA0-28839EEEE4B8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22338" y="744538"/>
            <a:ext cx="4949825" cy="371316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F4A43-F2C5-48DC-9DA0-28839EEEE4B8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F4A43-F2C5-48DC-9DA0-28839EEEE4B8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F4A43-F2C5-48DC-9DA0-28839EEEE4B8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F4A43-F2C5-48DC-9DA0-28839EEEE4B8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F4A43-F2C5-48DC-9DA0-28839EEEE4B8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F4A43-F2C5-48DC-9DA0-28839EEEE4B8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F4A43-F2C5-48DC-9DA0-28839EEEE4B8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F4A43-F2C5-48DC-9DA0-28839EEEE4B8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F4A43-F2C5-48DC-9DA0-28839EEEE4B8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F4A43-F2C5-48DC-9DA0-28839EEEE4B8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F4A43-F2C5-48DC-9DA0-28839EEEE4B8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F4A43-F2C5-48DC-9DA0-28839EEEE4B8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F4A43-F2C5-48DC-9DA0-28839EEEE4B8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0ECE7-4C4D-4A8D-BBC2-BDE6DCDD433F}" type="slidenum">
              <a:rPr lang="fr-FR" smtClean="0"/>
              <a:pPr/>
              <a:t>35</a:t>
            </a:fld>
            <a:endParaRPr lang="fr-FR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4538"/>
            <a:ext cx="4949825" cy="3713162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9A10EA-9468-4A5C-AE3F-3C1812346ACE}" type="slidenum">
              <a:rPr lang="fr-FR" smtClean="0"/>
              <a:pPr/>
              <a:t>36</a:t>
            </a:fld>
            <a:endParaRPr lang="fr-FR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4538"/>
            <a:ext cx="4949825" cy="3713162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225" y="4718685"/>
            <a:ext cx="5436208" cy="4457468"/>
          </a:xfrm>
          <a:noFill/>
          <a:ln/>
        </p:spPr>
        <p:txBody>
          <a:bodyPr/>
          <a:lstStyle/>
          <a:p>
            <a:pPr eaLnBrk="1" hangingPunct="1"/>
            <a:r>
              <a:rPr lang="fr-FR" dirty="0" smtClean="0"/>
              <a:t>		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F4A43-F2C5-48DC-9DA0-28839EEEE4B8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B2F9C-9512-45C9-B11A-3B4D1F8796EC}" type="slidenum">
              <a:rPr lang="fr-FR" smtClean="0"/>
              <a:pPr/>
              <a:t>37</a:t>
            </a:fld>
            <a:endParaRPr lang="fr-FR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4538"/>
            <a:ext cx="4949825" cy="3713162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C4CFB8-CF2C-48B3-9BC4-35D66F862F90}" type="slidenum">
              <a:rPr lang="fr-FR" smtClean="0"/>
              <a:pPr/>
              <a:t>38</a:t>
            </a:fld>
            <a:endParaRPr lang="fr-FR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57763" cy="371792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F4A43-F2C5-48DC-9DA0-28839EEEE4B8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F4A43-F2C5-48DC-9DA0-28839EEEE4B8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22338" y="744538"/>
            <a:ext cx="4949825" cy="371316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F4A43-F2C5-48DC-9DA0-28839EEEE4B8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22338" y="744538"/>
            <a:ext cx="4949825" cy="371316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F4A43-F2C5-48DC-9DA0-28839EEEE4B8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F4A43-F2C5-48DC-9DA0-28839EEEE4B8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F4A43-F2C5-48DC-9DA0-28839EEEE4B8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barre sup dégradé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86423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8"/>
          <p:cNvSpPr>
            <a:spLocks noChangeArrowheads="1"/>
          </p:cNvSpPr>
          <p:nvPr userDrawn="1"/>
        </p:nvSpPr>
        <p:spPr bwMode="auto">
          <a:xfrm>
            <a:off x="395288" y="4868863"/>
            <a:ext cx="2016125" cy="17287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6" name="Rectangle 14"/>
          <p:cNvSpPr>
            <a:spLocks noChangeArrowheads="1"/>
          </p:cNvSpPr>
          <p:nvPr userDrawn="1"/>
        </p:nvSpPr>
        <p:spPr bwMode="auto">
          <a:xfrm>
            <a:off x="250825" y="260350"/>
            <a:ext cx="8642350" cy="6408738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pic>
        <p:nvPicPr>
          <p:cNvPr id="7" name="Picture 19" descr="LOGO MIXTE couleur2 copi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" y="4941888"/>
            <a:ext cx="185261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0"/>
          <p:cNvSpPr>
            <a:spLocks noChangeArrowheads="1"/>
          </p:cNvSpPr>
          <p:nvPr userDrawn="1"/>
        </p:nvSpPr>
        <p:spPr bwMode="auto">
          <a:xfrm>
            <a:off x="250825" y="-7938"/>
            <a:ext cx="8066088" cy="2603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9" name="Text Box 21"/>
          <p:cNvSpPr txBox="1">
            <a:spLocks noChangeArrowheads="1"/>
          </p:cNvSpPr>
          <p:nvPr userDrawn="1"/>
        </p:nvSpPr>
        <p:spPr bwMode="auto">
          <a:xfrm>
            <a:off x="5219700" y="476250"/>
            <a:ext cx="3455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fr-FR" sz="1800"/>
          </a:p>
        </p:txBody>
      </p:sp>
      <p:sp>
        <p:nvSpPr>
          <p:cNvPr id="10" name="Text Box 24"/>
          <p:cNvSpPr txBox="1">
            <a:spLocks noChangeArrowheads="1"/>
          </p:cNvSpPr>
          <p:nvPr userDrawn="1"/>
        </p:nvSpPr>
        <p:spPr bwMode="auto">
          <a:xfrm>
            <a:off x="6011863" y="476250"/>
            <a:ext cx="2376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fr-FR">
              <a:solidFill>
                <a:schemeClr val="bg1"/>
              </a:solidFill>
            </a:endParaRPr>
          </a:p>
        </p:txBody>
      </p:sp>
      <p:sp>
        <p:nvSpPr>
          <p:cNvPr id="11" name="Text Box 28"/>
          <p:cNvSpPr txBox="1">
            <a:spLocks noChangeArrowheads="1"/>
          </p:cNvSpPr>
          <p:nvPr userDrawn="1"/>
        </p:nvSpPr>
        <p:spPr bwMode="auto">
          <a:xfrm>
            <a:off x="5508625" y="404813"/>
            <a:ext cx="3384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2400">
                <a:solidFill>
                  <a:schemeClr val="bg1"/>
                </a:solidFill>
                <a:latin typeface="Calibri" pitchFamily="34" charset="0"/>
              </a:rPr>
              <a:t>PICPUS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3476625"/>
            <a:ext cx="6400800" cy="1104900"/>
          </a:xfrm>
        </p:spPr>
        <p:txBody>
          <a:bodyPr/>
          <a:lstStyle>
            <a:lvl1pPr marL="0" indent="0" algn="ctr">
              <a:buFont typeface="Calibri" pitchFamily="34" charset="0"/>
              <a:buNone/>
              <a:defRPr sz="280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052513"/>
            <a:ext cx="7772400" cy="1223962"/>
          </a:xfrm>
          <a:ln w="38100" cmpd="dbl"/>
        </p:spPr>
        <p:txBody>
          <a:bodyPr/>
          <a:lstStyle>
            <a:lvl1pPr algn="ctr">
              <a:defRPr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59575" y="6165850"/>
            <a:ext cx="2133600" cy="476250"/>
          </a:xfrm>
        </p:spPr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fr-FR" smtClean="0"/>
              <a:t>mars 2013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mars 2013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Présentation ESSA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9C4F3-7F9D-4D29-A6E8-AD8C535CBE3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78613" y="188913"/>
            <a:ext cx="2070100" cy="59658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6057900" cy="59658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mars 2013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Présentation ESSA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BF779-B3BE-4425-972C-ACA3C6E325F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8175" y="188913"/>
            <a:ext cx="6840538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mars 2013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Présentation ESSA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94D55-D705-4290-ABBA-4D0DE0649B4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mars 2013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Présentation ESSA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C57AA-7EFF-466D-A8F8-850C74BF0B6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mars 2013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Présentation ESSA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412A9-9B32-4E8A-B769-4B058E256BA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mars 2013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Présentation ESSA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9E71A-3932-4B41-BAB3-CCDAE07CF2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mars 2013</a:t>
            </a: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Présentation ESSA</a:t>
            </a: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1B560-0592-4F15-98E1-874F2F64745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mars 2013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Présentation ESSA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C747C-8C08-4672-82BB-002472C9849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mars 2013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Présentation ESSA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EE6A6-3EF3-443E-9026-748783DBF61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mars 2013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Présentation ESSA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5BE82-1968-4881-AA1D-F4F1D842080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mars 2013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Présentation ESSA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AF86F-7855-40A6-B681-5B017B12C39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for copi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396875" y="4589463"/>
            <a:ext cx="9612313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188913"/>
            <a:ext cx="6840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mars 2013</a:t>
            </a:r>
            <a:endParaRPr lang="fr-F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873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Présentation ESSA</a:t>
            </a: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F339663-2161-40D6-AA97-D2BE853C33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032" name="Picture 9" descr="Mixte couleur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0825" y="333375"/>
            <a:ext cx="129698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0" y="1341438"/>
            <a:ext cx="9251950" cy="0"/>
          </a:xfrm>
          <a:prstGeom prst="line">
            <a:avLst/>
          </a:prstGeom>
          <a:noFill/>
          <a:ln w="15875">
            <a:solidFill>
              <a:srgbClr val="FFC82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0" y="1268413"/>
            <a:ext cx="9324975" cy="0"/>
          </a:xfrm>
          <a:prstGeom prst="line">
            <a:avLst/>
          </a:prstGeom>
          <a:noFill/>
          <a:ln w="15875">
            <a:solidFill>
              <a:srgbClr val="0077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Cambr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7C0"/>
        </a:buClr>
        <a:buFont typeface="Calibri" pitchFamily="34" charset="0"/>
        <a:buChar char="•"/>
        <a:defRPr sz="32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82E"/>
        </a:buClr>
        <a:buFont typeface="Wingdings" pitchFamily="2" charset="2"/>
        <a:buChar char="§"/>
        <a:defRPr sz="28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F5F5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à"/>
        <a:defRPr sz="2000">
          <a:solidFill>
            <a:srgbClr val="5F5F5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à"/>
        <a:defRPr sz="2000">
          <a:solidFill>
            <a:srgbClr val="5F5F5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à"/>
        <a:defRPr sz="2000">
          <a:solidFill>
            <a:srgbClr val="5F5F5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à"/>
        <a:defRPr sz="2000">
          <a:solidFill>
            <a:srgbClr val="5F5F5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à"/>
        <a:defRPr sz="2000">
          <a:solidFill>
            <a:srgbClr val="5F5F5F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cgapicpus.com/" TargetMode="Externa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gapicpus.com/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92213" y="1773238"/>
            <a:ext cx="7772400" cy="12239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fr-FR" b="1" dirty="0" smtClean="0">
                <a:solidFill>
                  <a:srgbClr val="0066CC"/>
                </a:solidFill>
                <a:latin typeface="Tahoma" pitchFamily="34" charset="0"/>
              </a:rPr>
              <a:t>L’exercice de l’activité de  </a:t>
            </a:r>
            <a:br>
              <a:rPr lang="fr-FR" b="1" dirty="0" smtClean="0">
                <a:solidFill>
                  <a:srgbClr val="0066CC"/>
                </a:solidFill>
                <a:latin typeface="Tahoma" pitchFamily="34" charset="0"/>
              </a:rPr>
            </a:br>
            <a:r>
              <a:rPr lang="fr-FR" b="1" dirty="0" smtClean="0">
                <a:solidFill>
                  <a:srgbClr val="0066CC"/>
                </a:solidFill>
                <a:latin typeface="Tahoma" pitchFamily="34" charset="0"/>
              </a:rPr>
              <a:t>Sophrologue</a:t>
            </a:r>
            <a:r>
              <a:rPr lang="fr-FR" sz="6600" b="1" dirty="0" smtClean="0">
                <a:solidFill>
                  <a:srgbClr val="0066CC"/>
                </a:solidFill>
                <a:latin typeface="Tahoma" pitchFamily="34" charset="0"/>
              </a:rPr>
              <a:t/>
            </a:r>
            <a:br>
              <a:rPr lang="fr-FR" sz="6600" b="1" dirty="0" smtClean="0">
                <a:solidFill>
                  <a:srgbClr val="0066CC"/>
                </a:solidFill>
                <a:latin typeface="Tahoma" pitchFamily="34" charset="0"/>
              </a:rPr>
            </a:br>
            <a:r>
              <a:rPr lang="fr-FR" b="1" dirty="0" smtClean="0"/>
              <a:t/>
            </a:r>
            <a:br>
              <a:rPr lang="fr-FR" b="1" dirty="0" smtClean="0"/>
            </a:br>
            <a:endParaRPr lang="fr-FR" dirty="0" smtClean="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364088" y="3284538"/>
            <a:ext cx="338303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fr-FR" dirty="0" smtClean="0">
                <a:solidFill>
                  <a:srgbClr val="4D4D4D"/>
                </a:solidFill>
                <a:latin typeface="+mn-lt"/>
              </a:rPr>
              <a:t>ESSA</a:t>
            </a:r>
            <a:endParaRPr lang="fr-FR" dirty="0">
              <a:solidFill>
                <a:srgbClr val="4D4D4D"/>
              </a:solidFill>
              <a:latin typeface="+mn-lt"/>
            </a:endParaRPr>
          </a:p>
          <a:p>
            <a:pPr algn="l">
              <a:defRPr/>
            </a:pPr>
            <a:r>
              <a:rPr lang="fr-FR" dirty="0" smtClean="0">
                <a:solidFill>
                  <a:srgbClr val="4D4D4D"/>
                </a:solidFill>
                <a:latin typeface="+mn-lt"/>
              </a:rPr>
              <a:t>Vincennes, mars 2013</a:t>
            </a:r>
            <a:endParaRPr lang="fr-FR" dirty="0">
              <a:solidFill>
                <a:srgbClr val="4D4D4D"/>
              </a:solidFill>
              <a:latin typeface="+mn-lt"/>
            </a:endParaRPr>
          </a:p>
          <a:p>
            <a:pPr algn="l">
              <a:defRPr/>
            </a:pPr>
            <a:endParaRPr lang="fr-FR" dirty="0" smtClean="0">
              <a:solidFill>
                <a:srgbClr val="4D4D4D"/>
              </a:solidFill>
              <a:latin typeface="+mn-lt"/>
            </a:endParaRPr>
          </a:p>
          <a:p>
            <a:pPr algn="l">
              <a:defRPr/>
            </a:pPr>
            <a:r>
              <a:rPr lang="fr-FR" u="sng" dirty="0" smtClean="0">
                <a:solidFill>
                  <a:srgbClr val="4D4D4D"/>
                </a:solidFill>
                <a:latin typeface="+mn-lt"/>
              </a:rPr>
              <a:t>Intervenant</a:t>
            </a:r>
            <a:r>
              <a:rPr lang="fr-FR" dirty="0" smtClean="0">
                <a:solidFill>
                  <a:srgbClr val="4D4D4D"/>
                </a:solidFill>
                <a:latin typeface="+mn-lt"/>
              </a:rPr>
              <a:t> </a:t>
            </a:r>
            <a:r>
              <a:rPr lang="fr-FR" dirty="0">
                <a:solidFill>
                  <a:srgbClr val="4D4D4D"/>
                </a:solidFill>
                <a:latin typeface="+mn-lt"/>
              </a:rPr>
              <a:t>: </a:t>
            </a:r>
            <a:endParaRPr lang="fr-FR" dirty="0" smtClean="0">
              <a:solidFill>
                <a:srgbClr val="4D4D4D"/>
              </a:solidFill>
              <a:latin typeface="+mn-lt"/>
            </a:endParaRPr>
          </a:p>
          <a:p>
            <a:pPr algn="l">
              <a:defRPr/>
            </a:pPr>
            <a:r>
              <a:rPr lang="fr-FR" dirty="0" smtClean="0">
                <a:solidFill>
                  <a:srgbClr val="4D4D4D"/>
                </a:solidFill>
                <a:latin typeface="+mn-lt"/>
              </a:rPr>
              <a:t>Raoul FAGE</a:t>
            </a:r>
            <a:endParaRPr lang="fr-FR" dirty="0">
              <a:solidFill>
                <a:srgbClr val="4D4D4D"/>
              </a:solidFill>
            </a:endParaRPr>
          </a:p>
        </p:txBody>
      </p:sp>
      <p:pic>
        <p:nvPicPr>
          <p:cNvPr id="3076" name="Picture 4" descr="newC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3357563"/>
            <a:ext cx="31496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323850" y="1484313"/>
            <a:ext cx="8280400" cy="4525962"/>
          </a:xfrm>
        </p:spPr>
        <p:txBody>
          <a:bodyPr/>
          <a:lstStyle/>
          <a:p>
            <a:pPr marL="187325" indent="187325"/>
            <a:r>
              <a:rPr lang="fr-FR" sz="2400" b="1" u="sng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La société civile :</a:t>
            </a:r>
          </a:p>
          <a:p>
            <a:pPr marL="187325" indent="187325"/>
            <a:endParaRPr lang="fr-FR" sz="2400" b="1" u="sng" dirty="0" smtClean="0">
              <a:solidFill>
                <a:srgbClr val="777777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marL="187325" indent="187325">
              <a:buClr>
                <a:srgbClr val="FFCC00"/>
              </a:buClr>
              <a:buSzPct val="150000"/>
              <a:buNone/>
            </a:pPr>
            <a:r>
              <a:rPr lang="fr-FR" sz="2400" dirty="0" smtClean="0">
                <a:solidFill>
                  <a:srgbClr val="777777"/>
                </a:solidFill>
                <a:cs typeface="Times New Roman" pitchFamily="18" charset="0"/>
              </a:rPr>
              <a:t>Mise en commun de l’ensemble de l’activité (Type SCP) :</a:t>
            </a:r>
          </a:p>
          <a:p>
            <a:pPr marL="187325" indent="187325">
              <a:buClr>
                <a:srgbClr val="FFCC00"/>
              </a:buClr>
              <a:buSzPct val="150000"/>
              <a:buNone/>
            </a:pPr>
            <a:endParaRPr lang="fr-FR" sz="1400" dirty="0" smtClean="0">
              <a:solidFill>
                <a:srgbClr val="777777"/>
              </a:solidFill>
              <a:cs typeface="Times New Roman" pitchFamily="18" charset="0"/>
            </a:endParaRPr>
          </a:p>
          <a:p>
            <a:pPr marL="1022350" lvl="1" indent="-457200" algn="just">
              <a:buClr>
                <a:srgbClr val="006ECB"/>
              </a:buClr>
              <a:buSzPct val="100000"/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777777"/>
                </a:solidFill>
                <a:cs typeface="Arial" charset="0"/>
              </a:rPr>
              <a:t>l’activité est exercée par l’intermédiaire de la société </a:t>
            </a:r>
            <a:endParaRPr lang="fr-FR" sz="2400" dirty="0" smtClean="0">
              <a:solidFill>
                <a:srgbClr val="777777"/>
              </a:solidFill>
              <a:cs typeface="Times New Roman" pitchFamily="18" charset="0"/>
            </a:endParaRPr>
          </a:p>
          <a:p>
            <a:pPr marL="1022350" lvl="1" indent="-457200" algn="just">
              <a:buClr>
                <a:srgbClr val="006ECB"/>
              </a:buClr>
              <a:buSzPct val="100000"/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777777"/>
                </a:solidFill>
                <a:cs typeface="Arial" charset="0"/>
              </a:rPr>
              <a:t>les recettes et les dépenses sont mises en commun </a:t>
            </a:r>
            <a:endParaRPr lang="fr-FR" sz="2400" dirty="0" smtClean="0">
              <a:solidFill>
                <a:srgbClr val="777777"/>
              </a:solidFill>
              <a:cs typeface="Times New Roman" pitchFamily="18" charset="0"/>
            </a:endParaRPr>
          </a:p>
          <a:p>
            <a:pPr marL="1022350" lvl="1" indent="-457200" algn="just">
              <a:buClr>
                <a:srgbClr val="006ECB"/>
              </a:buClr>
              <a:buSzPct val="100000"/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777777"/>
                </a:solidFill>
                <a:cs typeface="Arial" charset="0"/>
              </a:rPr>
              <a:t>le bénéfice est réparti entre les associés en fonction d’une clé de répartition </a:t>
            </a:r>
            <a:endParaRPr lang="fr-FR" sz="2400" dirty="0" smtClean="0">
              <a:solidFill>
                <a:srgbClr val="777777"/>
              </a:solidFill>
              <a:cs typeface="Times New Roman" pitchFamily="18" charset="0"/>
            </a:endParaRPr>
          </a:p>
          <a:p>
            <a:pPr marL="1022350" lvl="1" indent="-457200" algn="just">
              <a:buClr>
                <a:srgbClr val="006ECB"/>
              </a:buClr>
              <a:buSzPct val="100000"/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777777"/>
                </a:solidFill>
                <a:cs typeface="Arial" charset="0"/>
              </a:rPr>
              <a:t>une seule structure fiscale.</a:t>
            </a:r>
            <a:endParaRPr lang="fr-FR" sz="2400" dirty="0" smtClean="0">
              <a:solidFill>
                <a:srgbClr val="777777"/>
              </a:solidFill>
              <a:cs typeface="Times New Roman" pitchFamily="18" charset="0"/>
            </a:endParaRPr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ESSA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285C3-0A54-4A94-A203-763594CEA2F2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08738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mars 2013</a:t>
            </a:r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907704" y="0"/>
            <a:ext cx="6840538" cy="1503040"/>
          </a:xfrm>
        </p:spPr>
        <p:txBody>
          <a:bodyPr/>
          <a:lstStyle/>
          <a:p>
            <a:pPr marL="514350" lvl="1" indent="-514350">
              <a:buFont typeface="+mj-lt"/>
              <a:buAutoNum type="alphaUcPeriod"/>
            </a:pPr>
            <a:r>
              <a:rPr lang="fr-FR" sz="2800" dirty="0" smtClean="0"/>
              <a:t>Quelles solutions s’offrent à vous pour exercer votre profession ?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323850" y="1484313"/>
            <a:ext cx="8280400" cy="4525962"/>
          </a:xfrm>
        </p:spPr>
        <p:txBody>
          <a:bodyPr/>
          <a:lstStyle/>
          <a:p>
            <a:pPr marL="187325" indent="187325"/>
            <a:r>
              <a:rPr lang="fr-FR" sz="2400" b="1" u="sng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L’EURL (SARL avec un associé unique)</a:t>
            </a:r>
          </a:p>
          <a:p>
            <a:pPr marL="187325" indent="187325">
              <a:buClr>
                <a:srgbClr val="FFCC00"/>
              </a:buClr>
              <a:buSzPct val="150000"/>
              <a:buNone/>
            </a:pPr>
            <a:endParaRPr lang="fr-FR" sz="1400" dirty="0" smtClean="0">
              <a:solidFill>
                <a:srgbClr val="777777"/>
              </a:solidFill>
              <a:cs typeface="Times New Roman" pitchFamily="18" charset="0"/>
            </a:endParaRPr>
          </a:p>
          <a:p>
            <a:pPr marL="1022350" lvl="1" indent="-457200" algn="just">
              <a:buClr>
                <a:srgbClr val="006ECB"/>
              </a:buClr>
              <a:buSzPct val="100000"/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777777"/>
                </a:solidFill>
                <a:cs typeface="Arial" charset="0"/>
              </a:rPr>
              <a:t>l’activité est exercée par l’intermédiaire de la société </a:t>
            </a:r>
            <a:endParaRPr lang="fr-FR" sz="2400" dirty="0" smtClean="0">
              <a:solidFill>
                <a:srgbClr val="777777"/>
              </a:solidFill>
              <a:cs typeface="Times New Roman" pitchFamily="18" charset="0"/>
            </a:endParaRPr>
          </a:p>
          <a:p>
            <a:pPr marL="1022350" lvl="1" indent="-457200" algn="just">
              <a:buClr>
                <a:srgbClr val="006ECB"/>
              </a:buClr>
              <a:buSzPct val="100000"/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777777"/>
                </a:solidFill>
                <a:cs typeface="Arial" charset="0"/>
              </a:rPr>
              <a:t>La responsabilité de l’associé est limitée au montant des apports </a:t>
            </a:r>
            <a:endParaRPr lang="fr-FR" sz="2400" dirty="0" smtClean="0">
              <a:solidFill>
                <a:srgbClr val="777777"/>
              </a:solidFill>
              <a:cs typeface="Times New Roman" pitchFamily="18" charset="0"/>
            </a:endParaRPr>
          </a:p>
          <a:p>
            <a:pPr marL="1022350" lvl="1" indent="-457200" algn="just">
              <a:buClr>
                <a:srgbClr val="006ECB"/>
              </a:buClr>
              <a:buSzPct val="100000"/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777777"/>
                </a:solidFill>
                <a:cs typeface="Arial" charset="0"/>
              </a:rPr>
              <a:t>le bénéfice peut être imposé à l’impôt sur le revenu ou à l’impôt sur les société (IS) </a:t>
            </a:r>
          </a:p>
          <a:p>
            <a:pPr marL="1022350" lvl="1" indent="-457200" algn="just">
              <a:buClr>
                <a:srgbClr val="006ECB"/>
              </a:buClr>
              <a:buSzPct val="100000"/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777777"/>
                </a:solidFill>
                <a:cs typeface="Arial" charset="0"/>
              </a:rPr>
              <a:t>Dépôt au greffe dans les 6 mois des comptes annuels</a:t>
            </a:r>
            <a:endParaRPr lang="fr-FR" sz="2400" dirty="0" smtClean="0">
              <a:solidFill>
                <a:srgbClr val="777777"/>
              </a:solidFill>
              <a:cs typeface="Times New Roman" pitchFamily="18" charset="0"/>
            </a:endParaRPr>
          </a:p>
          <a:p>
            <a:pPr marL="1022350" lvl="1" indent="-457200" algn="just">
              <a:buClr>
                <a:srgbClr val="006ECB"/>
              </a:buClr>
              <a:buSzPct val="100000"/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777777"/>
                </a:solidFill>
                <a:cs typeface="Arial" charset="0"/>
              </a:rPr>
              <a:t>une seule structure fiscale.</a:t>
            </a:r>
            <a:endParaRPr lang="fr-FR" sz="2400" dirty="0" smtClean="0">
              <a:solidFill>
                <a:srgbClr val="777777"/>
              </a:solidFill>
              <a:cs typeface="Times New Roman" pitchFamily="18" charset="0"/>
            </a:endParaRPr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ESSA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285C3-0A54-4A94-A203-763594CEA2F2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08738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mars 2013</a:t>
            </a:r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907704" y="0"/>
            <a:ext cx="6840538" cy="1503040"/>
          </a:xfrm>
        </p:spPr>
        <p:txBody>
          <a:bodyPr/>
          <a:lstStyle/>
          <a:p>
            <a:pPr marL="514350" lvl="1" indent="-514350">
              <a:buFont typeface="+mj-lt"/>
              <a:buAutoNum type="alphaUcPeriod"/>
            </a:pPr>
            <a:r>
              <a:rPr lang="fr-FR" sz="2800" dirty="0" smtClean="0"/>
              <a:t>Quelles solutions s’offrent à vous pour exercer votre profession ?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0850" indent="-450850"/>
            <a:r>
              <a:rPr lang="fr-FR" sz="3000" dirty="0" smtClean="0"/>
              <a:t>B. Quelles sont vos obligations administratives et professionnelles ?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ESSA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E7E0C-5A77-4427-A01E-09A894FD187C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08738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mars 2013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1547664" y="1988840"/>
            <a:ext cx="6696745" cy="374444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b="1" dirty="0" smtClean="0"/>
              <a:t>L’immatriculation de l’activité</a:t>
            </a:r>
            <a:br>
              <a:rPr lang="fr-FR" b="1" dirty="0" smtClean="0"/>
            </a:b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b="1" dirty="0" smtClean="0"/>
              <a:t>Les obligations professionnelles</a:t>
            </a:r>
            <a:br>
              <a:rPr lang="fr-FR" b="1" dirty="0" smtClean="0"/>
            </a:b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b="1" dirty="0" smtClean="0"/>
              <a:t>Les autres démarches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0850" indent="-450850"/>
            <a:r>
              <a:rPr lang="fr-FR" sz="3000" dirty="0" smtClean="0"/>
              <a:t>B. Quelles sont vos obligations administratives et professionnelles ?</a:t>
            </a: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680520"/>
          </a:xfrm>
        </p:spPr>
        <p:txBody>
          <a:bodyPr/>
          <a:lstStyle/>
          <a:p>
            <a:pPr marL="619125" indent="-457200">
              <a:buSzPct val="100000"/>
              <a:buFont typeface="+mj-lt"/>
              <a:buAutoNum type="arabicPeriod"/>
              <a:tabLst>
                <a:tab pos="1076325" algn="l"/>
              </a:tabLst>
            </a:pPr>
            <a:r>
              <a:rPr lang="fr-FR" sz="2800" b="1" dirty="0" smtClean="0"/>
              <a:t>L’immatriculation de l’activité</a:t>
            </a:r>
          </a:p>
          <a:p>
            <a:pPr marL="619125" indent="-457200">
              <a:buSzPct val="100000"/>
              <a:buNone/>
              <a:tabLst>
                <a:tab pos="1076325" algn="l"/>
              </a:tabLst>
            </a:pPr>
            <a:endParaRPr lang="fr-FR" sz="1400" u="sng" dirty="0" smtClean="0">
              <a:solidFill>
                <a:schemeClr val="bg2">
                  <a:lumMod val="75000"/>
                </a:schemeClr>
              </a:solidFill>
              <a:cs typeface="Times New Roman" pitchFamily="18" charset="0"/>
            </a:endParaRPr>
          </a:p>
          <a:p>
            <a:pPr marL="722313" lvl="1" indent="-7938">
              <a:buClr>
                <a:srgbClr val="FFCC00"/>
              </a:buClr>
              <a:buSzPct val="150000"/>
              <a:buNone/>
              <a:tabLst>
                <a:tab pos="1076325" algn="l"/>
              </a:tabLst>
            </a:pPr>
            <a:r>
              <a:rPr lang="fr-FR" sz="2200" dirty="0" smtClean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Immatriculation au Centre de Formalités des Entreprises – C.F.E</a:t>
            </a:r>
          </a:p>
          <a:p>
            <a:pPr marL="722313" lvl="1" indent="-7938">
              <a:buClr>
                <a:srgbClr val="FFCC00"/>
              </a:buClr>
              <a:buSzPct val="150000"/>
              <a:buNone/>
              <a:tabLst>
                <a:tab pos="1076325" algn="l"/>
              </a:tabLst>
            </a:pPr>
            <a:r>
              <a:rPr lang="fr-FR" sz="2200" dirty="0" smtClean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L’URSSAF pour les activités individuelles, la CCI pour les sociétés.</a:t>
            </a:r>
          </a:p>
          <a:p>
            <a:pPr marL="722313" lvl="1" indent="-7938">
              <a:buClr>
                <a:srgbClr val="FFCC00"/>
              </a:buClr>
              <a:buSzPct val="150000"/>
              <a:buNone/>
              <a:tabLst>
                <a:tab pos="1076325" algn="l"/>
              </a:tabLst>
            </a:pPr>
            <a:r>
              <a:rPr lang="fr-FR" sz="2200" dirty="0" smtClean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Formulaire P0-PL  ou P0-AE pour les individuelles ou Mo pour les sociétés</a:t>
            </a:r>
          </a:p>
          <a:p>
            <a:pPr marL="722313" lvl="1" indent="-7938">
              <a:buClr>
                <a:srgbClr val="FFCC00"/>
              </a:buClr>
              <a:buSzPct val="150000"/>
              <a:buNone/>
              <a:tabLst>
                <a:tab pos="1076325" algn="l"/>
              </a:tabLst>
            </a:pPr>
            <a:endParaRPr lang="fr-FR" sz="1400" dirty="0" smtClean="0">
              <a:solidFill>
                <a:schemeClr val="bg2">
                  <a:lumMod val="75000"/>
                </a:schemeClr>
              </a:solidFill>
              <a:cs typeface="Times New Roman" pitchFamily="18" charset="0"/>
            </a:endParaRPr>
          </a:p>
          <a:p>
            <a:pPr marL="722313" lvl="1" indent="-7938" algn="just">
              <a:buClr>
                <a:srgbClr val="FFCC00"/>
              </a:buClr>
              <a:buSzPct val="150000"/>
              <a:buNone/>
              <a:tabLst>
                <a:tab pos="1076325" algn="l"/>
              </a:tabLst>
            </a:pPr>
            <a:r>
              <a:rPr lang="fr-FR" sz="2200" dirty="0" smtClean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Le CFE doit transmettre les informations aux différents organismes (caisses sociales, le Service des Impôts des Entreprises – SIE et l’Insee)</a:t>
            </a:r>
            <a:endParaRPr lang="fr-FR" sz="2200" dirty="0" smtClean="0">
              <a:solidFill>
                <a:schemeClr val="bg2">
                  <a:lumMod val="75000"/>
                </a:schemeClr>
              </a:solidFill>
              <a:cs typeface="Times New Roman" pitchFamily="18" charset="0"/>
            </a:endParaRPr>
          </a:p>
          <a:p>
            <a:pPr marL="722313" lvl="1" indent="-7938" algn="just">
              <a:buClr>
                <a:srgbClr val="FFCC00"/>
              </a:buClr>
              <a:buSzPct val="150000"/>
              <a:buNone/>
              <a:tabLst>
                <a:tab pos="1076325" algn="l"/>
              </a:tabLst>
            </a:pPr>
            <a:endParaRPr lang="fr-FR" sz="1400" dirty="0" smtClean="0">
              <a:solidFill>
                <a:schemeClr val="bg2">
                  <a:lumMod val="75000"/>
                </a:schemeClr>
              </a:solidFill>
              <a:cs typeface="Times New Roman" pitchFamily="18" charset="0"/>
            </a:endParaRPr>
          </a:p>
          <a:p>
            <a:pPr marL="722313" lvl="1" indent="-7938" algn="just">
              <a:buClr>
                <a:srgbClr val="FFCC00"/>
              </a:buClr>
              <a:buSzPct val="150000"/>
              <a:buNone/>
              <a:tabLst>
                <a:tab pos="1076325" algn="l"/>
              </a:tabLst>
            </a:pPr>
            <a:r>
              <a:rPr lang="fr-FR" sz="2200" dirty="0" smtClean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L’INSEE vous transmettra votre numéro SIRET (n° d’identification de votre entreprise)</a:t>
            </a:r>
            <a:endParaRPr lang="fr-FR" sz="2200" dirty="0" smtClean="0">
              <a:solidFill>
                <a:schemeClr val="bg2">
                  <a:lumMod val="75000"/>
                </a:schemeClr>
              </a:solidFill>
              <a:cs typeface="Times New Roman" pitchFamily="18" charset="0"/>
            </a:endParaRPr>
          </a:p>
          <a:p>
            <a:pPr>
              <a:buNone/>
            </a:pPr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ESSA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E7E0C-5A77-4427-A01E-09A894FD187C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08738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mars 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0850" indent="-450850"/>
            <a:r>
              <a:rPr lang="fr-FR" sz="3000" dirty="0" smtClean="0"/>
              <a:t>B. Quelles sont vos obligations administratives et professionnelles ?</a:t>
            </a: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032473"/>
          </a:xfrm>
        </p:spPr>
        <p:txBody>
          <a:bodyPr/>
          <a:lstStyle/>
          <a:p>
            <a:pPr marL="619125" indent="-457200">
              <a:buSzPct val="100000"/>
              <a:buFont typeface="+mj-lt"/>
              <a:buAutoNum type="arabicPeriod" startAt="2"/>
              <a:tabLst>
                <a:tab pos="1076325" algn="l"/>
              </a:tabLst>
            </a:pPr>
            <a:r>
              <a:rPr lang="fr-FR" sz="2800" b="1" dirty="0" smtClean="0"/>
              <a:t>Les obligations professionnelles</a:t>
            </a:r>
          </a:p>
          <a:p>
            <a:pPr marL="619125" indent="-457200">
              <a:buSzPct val="100000"/>
              <a:buNone/>
              <a:tabLst>
                <a:tab pos="1076325" algn="l"/>
              </a:tabLst>
            </a:pPr>
            <a:endParaRPr lang="fr-FR" sz="2000" b="1" dirty="0" smtClean="0"/>
          </a:p>
          <a:p>
            <a:pPr marL="619125" indent="-457200">
              <a:buSzPct val="100000"/>
              <a:buNone/>
              <a:tabLst>
                <a:tab pos="1076325" algn="l"/>
              </a:tabLst>
            </a:pPr>
            <a:r>
              <a:rPr lang="fr-FR" sz="2000" b="1" dirty="0" smtClean="0"/>
              <a:t>	</a:t>
            </a:r>
            <a:r>
              <a:rPr lang="fr-FR" sz="2400" dirty="0" smtClean="0"/>
              <a:t>Inscription professionnelle </a:t>
            </a:r>
          </a:p>
          <a:p>
            <a:pPr marL="1255713" lvl="1" indent="-268288">
              <a:buSzPct val="100000"/>
              <a:tabLst>
                <a:tab pos="1438275" algn="l"/>
              </a:tabLst>
            </a:pPr>
            <a:r>
              <a:rPr lang="fr-FR" sz="2400" dirty="0" smtClean="0"/>
              <a:t>	Exemple : syndicat professionnel, …</a:t>
            </a:r>
          </a:p>
          <a:p>
            <a:pPr marL="1255713" lvl="1" indent="-268288">
              <a:buSzPct val="100000"/>
              <a:buNone/>
              <a:tabLst>
                <a:tab pos="1438275" algn="l"/>
              </a:tabLst>
            </a:pPr>
            <a:endParaRPr lang="fr-FR" sz="2400" dirty="0" smtClean="0"/>
          </a:p>
          <a:p>
            <a:pPr marL="619125" indent="-457200">
              <a:buSzPct val="100000"/>
              <a:buNone/>
              <a:tabLst>
                <a:tab pos="1076325" algn="l"/>
              </a:tabLst>
            </a:pPr>
            <a:r>
              <a:rPr lang="fr-FR" sz="2400" b="1" dirty="0" smtClean="0"/>
              <a:t>	</a:t>
            </a:r>
            <a:r>
              <a:rPr lang="fr-FR" sz="2400" dirty="0" smtClean="0"/>
              <a:t>Assurances professionnelles</a:t>
            </a:r>
          </a:p>
          <a:p>
            <a:pPr marL="1019175" lvl="1" indent="-31750">
              <a:buSzPct val="100000"/>
              <a:tabLst>
                <a:tab pos="1438275" algn="l"/>
              </a:tabLst>
            </a:pPr>
            <a:r>
              <a:rPr lang="fr-FR" sz="2400" dirty="0" smtClean="0"/>
              <a:t>	Multirisque professionnelle</a:t>
            </a:r>
          </a:p>
          <a:p>
            <a:pPr marL="1019175" lvl="1" indent="-31750">
              <a:buSzPct val="100000"/>
              <a:tabLst>
                <a:tab pos="1438275" algn="l"/>
              </a:tabLst>
            </a:pPr>
            <a:r>
              <a:rPr lang="fr-FR" sz="2400" dirty="0" smtClean="0"/>
              <a:t> 	Responsabilité civile professionnelle</a:t>
            </a:r>
          </a:p>
          <a:p>
            <a:pPr marL="619125" indent="-457200">
              <a:buSzPct val="100000"/>
              <a:buNone/>
              <a:tabLst>
                <a:tab pos="1076325" algn="l"/>
              </a:tabLst>
            </a:pPr>
            <a:endParaRPr lang="fr-FR" sz="2000" b="1" dirty="0" smtClean="0"/>
          </a:p>
          <a:p>
            <a:pPr marL="619125" indent="-457200">
              <a:buSzPct val="100000"/>
              <a:buNone/>
              <a:tabLst>
                <a:tab pos="1076325" algn="l"/>
              </a:tabLst>
            </a:pPr>
            <a:endParaRPr lang="fr-FR" sz="1400" u="sng" dirty="0" smtClean="0">
              <a:solidFill>
                <a:schemeClr val="bg2">
                  <a:lumMod val="75000"/>
                </a:schemeClr>
              </a:solidFill>
              <a:cs typeface="Times New Roman" pitchFamily="18" charset="0"/>
            </a:endParaRPr>
          </a:p>
          <a:p>
            <a:pPr>
              <a:buNone/>
            </a:pPr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ESSA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E7E0C-5A77-4427-A01E-09A894FD187C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08738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mars 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0850" indent="-450850"/>
            <a:r>
              <a:rPr lang="fr-FR" sz="3000" dirty="0" smtClean="0"/>
              <a:t>B. Quelles sont vos obligations administratives et professionnelles ?</a:t>
            </a: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032473"/>
          </a:xfrm>
        </p:spPr>
        <p:txBody>
          <a:bodyPr/>
          <a:lstStyle/>
          <a:p>
            <a:pPr marL="676275" indent="-514350">
              <a:buSzPct val="100000"/>
              <a:buFont typeface="+mj-lt"/>
              <a:buAutoNum type="arabicPeriod" startAt="3"/>
              <a:tabLst>
                <a:tab pos="1076325" algn="l"/>
              </a:tabLst>
            </a:pPr>
            <a:r>
              <a:rPr lang="fr-FR" sz="2800" b="1" dirty="0" smtClean="0"/>
              <a:t>Les autres démarches</a:t>
            </a:r>
          </a:p>
          <a:p>
            <a:pPr marL="619125" indent="-457200">
              <a:buSzPct val="100000"/>
              <a:buNone/>
              <a:tabLst>
                <a:tab pos="1076325" algn="l"/>
              </a:tabLst>
            </a:pPr>
            <a:endParaRPr lang="fr-FR" sz="2000" b="1" dirty="0" smtClean="0"/>
          </a:p>
          <a:p>
            <a:pPr marL="619125" indent="-457200">
              <a:buSzPct val="100000"/>
              <a:buNone/>
              <a:tabLst>
                <a:tab pos="1076325" algn="l"/>
              </a:tabLst>
            </a:pPr>
            <a:r>
              <a:rPr lang="fr-FR" sz="2000" b="1" dirty="0" smtClean="0"/>
              <a:t>	</a:t>
            </a:r>
            <a:r>
              <a:rPr lang="fr-FR" sz="2400" dirty="0" smtClean="0"/>
              <a:t>Ouverture d’un compte bancaire </a:t>
            </a:r>
          </a:p>
          <a:p>
            <a:pPr marL="1438275" lvl="1" indent="-450850">
              <a:buSzPct val="100000"/>
              <a:tabLst>
                <a:tab pos="1438275" algn="l"/>
              </a:tabLst>
            </a:pPr>
            <a:r>
              <a:rPr lang="fr-FR" sz="2400" dirty="0" smtClean="0"/>
              <a:t>Il est conseillé de distinguer les mouvements bancaires personnels et professionnels</a:t>
            </a:r>
          </a:p>
          <a:p>
            <a:pPr marL="1255713" lvl="1" indent="-268288">
              <a:buSzPct val="100000"/>
              <a:buNone/>
              <a:tabLst>
                <a:tab pos="1438275" algn="l"/>
              </a:tabLst>
            </a:pPr>
            <a:endParaRPr lang="fr-FR" sz="2400" dirty="0" smtClean="0"/>
          </a:p>
          <a:p>
            <a:pPr marL="619125" indent="-457200">
              <a:buSzPct val="100000"/>
              <a:buNone/>
              <a:tabLst>
                <a:tab pos="1076325" algn="l"/>
              </a:tabLst>
            </a:pPr>
            <a:r>
              <a:rPr lang="fr-FR" sz="2400" b="1" dirty="0" smtClean="0"/>
              <a:t>	</a:t>
            </a:r>
            <a:r>
              <a:rPr lang="fr-FR" sz="2400" dirty="0" smtClean="0"/>
              <a:t>La protection des biens personnels</a:t>
            </a:r>
          </a:p>
          <a:p>
            <a:pPr marL="1019175" lvl="1" indent="-31750">
              <a:buSzPct val="100000"/>
              <a:tabLst>
                <a:tab pos="1438275" algn="l"/>
              </a:tabLst>
            </a:pPr>
            <a:r>
              <a:rPr lang="fr-FR" sz="2400" dirty="0" smtClean="0"/>
              <a:t>	Déclaration d’insaisissabilité</a:t>
            </a:r>
          </a:p>
          <a:p>
            <a:pPr marL="1019175" lvl="1" indent="-31750">
              <a:buSzPct val="100000"/>
              <a:tabLst>
                <a:tab pos="1438275" algn="l"/>
              </a:tabLst>
            </a:pPr>
            <a:r>
              <a:rPr lang="fr-FR" sz="2400" dirty="0" smtClean="0"/>
              <a:t> 	Régime matrimonial</a:t>
            </a:r>
          </a:p>
          <a:p>
            <a:pPr marL="619125" indent="-457200">
              <a:buSzPct val="100000"/>
              <a:buNone/>
              <a:tabLst>
                <a:tab pos="1076325" algn="l"/>
              </a:tabLst>
            </a:pPr>
            <a:endParaRPr lang="fr-FR" sz="2000" b="1" dirty="0" smtClean="0"/>
          </a:p>
          <a:p>
            <a:pPr marL="619125" indent="-457200">
              <a:buSzPct val="100000"/>
              <a:buNone/>
              <a:tabLst>
                <a:tab pos="1076325" algn="l"/>
              </a:tabLst>
            </a:pPr>
            <a:endParaRPr lang="fr-FR" sz="1400" u="sng" dirty="0" smtClean="0">
              <a:solidFill>
                <a:schemeClr val="bg2">
                  <a:lumMod val="75000"/>
                </a:schemeClr>
              </a:solidFill>
              <a:cs typeface="Times New Roman" pitchFamily="18" charset="0"/>
            </a:endParaRPr>
          </a:p>
          <a:p>
            <a:pPr>
              <a:buNone/>
            </a:pPr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ESSA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E7E0C-5A77-4427-A01E-09A894FD187C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08738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mars 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1908174" y="332656"/>
            <a:ext cx="7235825" cy="1368152"/>
          </a:xfrm>
        </p:spPr>
        <p:txBody>
          <a:bodyPr/>
          <a:lstStyle/>
          <a:p>
            <a:pPr marL="514350" lvl="1" indent="-514350">
              <a:buFont typeface="+mj-lt"/>
              <a:buAutoNum type="alphaUcPeriod" startAt="3"/>
            </a:pPr>
            <a:r>
              <a:rPr lang="fr-FR" dirty="0" smtClean="0"/>
              <a:t>Quel régime fiscal est le plus adapté à votre situation ?</a:t>
            </a:r>
            <a:br>
              <a:rPr lang="fr-FR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endParaRPr lang="fr-FR" dirty="0" smtClean="0"/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marL="514350" indent="-514350">
              <a:buNone/>
            </a:pPr>
            <a:endParaRPr lang="fr-FR" b="1" dirty="0" smtClean="0"/>
          </a:p>
          <a:p>
            <a:pPr marL="514350" indent="-514350">
              <a:buFont typeface="+mj-lt"/>
              <a:buAutoNum type="arabicPeriod"/>
            </a:pPr>
            <a:r>
              <a:rPr lang="fr-FR" b="1" dirty="0" smtClean="0"/>
              <a:t>Les régimes forfaitaires</a:t>
            </a:r>
            <a:br>
              <a:rPr lang="fr-FR" b="1" dirty="0" smtClean="0"/>
            </a:br>
            <a:endParaRPr lang="fr-FR" b="1" dirty="0" smtClean="0"/>
          </a:p>
          <a:p>
            <a:pPr marL="914400" lvl="1" indent="-514350">
              <a:buFont typeface="+mj-lt"/>
              <a:buAutoNum type="alphaLcParenR"/>
            </a:pPr>
            <a:r>
              <a:rPr lang="fr-FR" b="1" dirty="0" smtClean="0"/>
              <a:t>L’auto entreprise (AE)</a:t>
            </a:r>
          </a:p>
          <a:p>
            <a:pPr marL="914400" lvl="1" indent="-514350">
              <a:buFont typeface="+mj-lt"/>
              <a:buAutoNum type="alphaLcParenR"/>
            </a:pPr>
            <a:r>
              <a:rPr lang="fr-FR" b="1" dirty="0" smtClean="0"/>
              <a:t>La micro entreprise</a:t>
            </a:r>
          </a:p>
          <a:p>
            <a:pPr marL="914400" lvl="1" indent="-514350">
              <a:buNone/>
            </a:pPr>
            <a:endParaRPr lang="fr-FR" b="1" dirty="0" smtClean="0"/>
          </a:p>
          <a:p>
            <a:pPr marL="514350" indent="-514350">
              <a:buFont typeface="+mj-lt"/>
              <a:buAutoNum type="arabicPeriod"/>
            </a:pPr>
            <a:r>
              <a:rPr lang="fr-FR" b="1" dirty="0" smtClean="0"/>
              <a:t>Le régime réel d’imposition</a:t>
            </a:r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ESSA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4ED8F-8F2F-4688-A518-39CBA7069438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08738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mars 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Les régimes forfaitaires</a:t>
            </a:r>
          </a:p>
        </p:txBody>
      </p:sp>
      <p:sp>
        <p:nvSpPr>
          <p:cNvPr id="1024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28775"/>
            <a:ext cx="8712967" cy="4525963"/>
          </a:xfrm>
        </p:spPr>
        <p:txBody>
          <a:bodyPr/>
          <a:lstStyle/>
          <a:p>
            <a:r>
              <a:rPr lang="fr-FR" sz="2800" dirty="0" smtClean="0"/>
              <a:t>Une vraie création d’entreprise aux formalités très simplifiées</a:t>
            </a:r>
          </a:p>
          <a:p>
            <a:pPr lvl="1"/>
            <a:r>
              <a:rPr lang="fr-FR" sz="2400" dirty="0" smtClean="0"/>
              <a:t>Chiffre d’Affaires (CA) ou Recettes inférieur à 32 600 €</a:t>
            </a:r>
            <a:br>
              <a:rPr lang="fr-FR" sz="2400" dirty="0" smtClean="0"/>
            </a:br>
            <a:endParaRPr lang="fr-FR" sz="2400" dirty="0" smtClean="0"/>
          </a:p>
          <a:p>
            <a:r>
              <a:rPr lang="fr-FR" sz="2800" dirty="0" smtClean="0"/>
              <a:t>Régime d’imposition </a:t>
            </a:r>
            <a:r>
              <a:rPr lang="fr-FR" sz="2800" u="sng" dirty="0" smtClean="0"/>
              <a:t>forfaitaire</a:t>
            </a:r>
            <a:r>
              <a:rPr lang="fr-FR" sz="2800" dirty="0" smtClean="0"/>
              <a:t> : pas de prise en compte des dépenses réelles</a:t>
            </a:r>
          </a:p>
          <a:p>
            <a:pPr lvl="1"/>
            <a:r>
              <a:rPr lang="fr-FR" sz="2400" dirty="0" smtClean="0"/>
              <a:t>Abattement pour frais professionnels de 34 % du CA</a:t>
            </a:r>
            <a:br>
              <a:rPr lang="fr-FR" sz="2400" dirty="0" smtClean="0"/>
            </a:br>
            <a:endParaRPr lang="fr-FR" sz="2400" dirty="0" smtClean="0"/>
          </a:p>
          <a:p>
            <a:r>
              <a:rPr lang="fr-FR" sz="2800" dirty="0" smtClean="0"/>
              <a:t>Conséquences importantes en cas de dépassement des seuils  - Adhésion à une AGA préventive nécessaire</a:t>
            </a:r>
          </a:p>
          <a:p>
            <a:endParaRPr lang="fr-FR" sz="2800" dirty="0" smtClean="0"/>
          </a:p>
          <a:p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ESSA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52AF1-6870-4F49-A86F-9B2FEB32082E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08738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mars 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sz="2400" u="sng" dirty="0" smtClean="0"/>
              <a:t>Les spécificités de ce régime sont :</a:t>
            </a:r>
          </a:p>
          <a:p>
            <a:endParaRPr lang="fr-FR" sz="2400" dirty="0" smtClean="0"/>
          </a:p>
          <a:p>
            <a:r>
              <a:rPr lang="fr-FR" sz="2800" dirty="0" smtClean="0"/>
              <a:t>Régime </a:t>
            </a:r>
            <a:r>
              <a:rPr lang="fr-FR" sz="2800" dirty="0" err="1" smtClean="0"/>
              <a:t>micro-social</a:t>
            </a:r>
            <a:endParaRPr lang="fr-FR" sz="2400" dirty="0" smtClean="0"/>
          </a:p>
          <a:p>
            <a:pPr lvl="1"/>
            <a:r>
              <a:rPr lang="fr-FR" sz="2400" dirty="0" smtClean="0"/>
              <a:t>Cotisations sociales : 21,3 %  (</a:t>
            </a:r>
            <a:r>
              <a:rPr lang="fr-FR" sz="2400" dirty="0" err="1" smtClean="0"/>
              <a:t>Cipav</a:t>
            </a:r>
            <a:r>
              <a:rPr lang="fr-FR" sz="2400" dirty="0" smtClean="0"/>
              <a:t>) ou 24,6 %  (RSI) du chiffre d’affaires</a:t>
            </a:r>
          </a:p>
          <a:p>
            <a:pPr lvl="1"/>
            <a:r>
              <a:rPr lang="fr-FR" sz="2400" dirty="0" smtClean="0"/>
              <a:t> « Pas de recettes, Pas de charges sociales »</a:t>
            </a:r>
          </a:p>
          <a:p>
            <a:pPr lvl="1">
              <a:buNone/>
            </a:pPr>
            <a:endParaRPr lang="fr-FR" sz="1800" dirty="0" smtClean="0"/>
          </a:p>
          <a:p>
            <a:r>
              <a:rPr lang="fr-FR" sz="2800" dirty="0" smtClean="0"/>
              <a:t>Régime micro fiscal </a:t>
            </a:r>
          </a:p>
          <a:p>
            <a:pPr lvl="1"/>
            <a:r>
              <a:rPr lang="fr-FR" sz="2400" dirty="0" smtClean="0"/>
              <a:t> Possibilité de payer les impôts de manière libératoire (activité libérale : 2,2 % du chiffre d’affaires)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ESSA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C57AA-7EFF-466D-A8F8-850C74BF0B63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08738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mars 2013</a:t>
            </a:r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Les régimes forfaitaires : L’AE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r>
              <a:rPr lang="fr-FR" dirty="0" smtClean="0"/>
              <a:t>Les calculs fiscaux et sociaux se font sur le bénéfice (le revenu) déterminé comme suit :</a:t>
            </a:r>
          </a:p>
          <a:p>
            <a:pPr>
              <a:buNone/>
            </a:pPr>
            <a:endParaRPr lang="fr-FR" sz="1600" dirty="0" smtClean="0"/>
          </a:p>
          <a:p>
            <a:pPr lvl="1"/>
            <a:r>
              <a:rPr lang="fr-FR" dirty="0" smtClean="0"/>
              <a:t>Chiffre d’affaires – Abattement (34 %)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ESSA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1CE23-19D0-4A9D-A94F-82FB7982BC0B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08738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mars 2013</a:t>
            </a:r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Les régimes forfaitaires : la micro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 de la séance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136904" cy="4752528"/>
          </a:xfrm>
        </p:spPr>
        <p:txBody>
          <a:bodyPr/>
          <a:lstStyle/>
          <a:p>
            <a:pPr algn="just"/>
            <a:r>
              <a:rPr lang="fr-FR" u="sng" dirty="0" smtClean="0"/>
              <a:t>Répondre aux questions fondamentales</a:t>
            </a:r>
            <a:endParaRPr lang="fr-FR" dirty="0" smtClean="0"/>
          </a:p>
          <a:p>
            <a:pPr marL="971550" lvl="1" indent="-514350" algn="just">
              <a:buFont typeface="+mj-lt"/>
              <a:buAutoNum type="alphaUcPeriod"/>
            </a:pPr>
            <a:r>
              <a:rPr lang="fr-FR" dirty="0" smtClean="0"/>
              <a:t>Quelles solutions s’offrent à vous pour exercer votre profession ?</a:t>
            </a:r>
          </a:p>
          <a:p>
            <a:pPr marL="971550" lvl="1" indent="-514350" algn="just">
              <a:buFont typeface="+mj-lt"/>
              <a:buAutoNum type="alphaUcPeriod"/>
            </a:pPr>
            <a:r>
              <a:rPr lang="fr-FR" dirty="0" smtClean="0"/>
              <a:t>Quelles sont vos obligations administratives et professionnelles ?</a:t>
            </a:r>
          </a:p>
          <a:p>
            <a:pPr marL="971550" lvl="1" indent="-514350" algn="just">
              <a:buFont typeface="+mj-lt"/>
              <a:buAutoNum type="alphaUcPeriod"/>
            </a:pPr>
            <a:r>
              <a:rPr lang="fr-FR" dirty="0" smtClean="0"/>
              <a:t>Quel régime fiscal est le plus adapté à votre situation ? </a:t>
            </a:r>
          </a:p>
          <a:p>
            <a:pPr marL="971550" lvl="1" indent="-514350" algn="just">
              <a:buFont typeface="+mj-lt"/>
              <a:buAutoNum type="alphaUcPeriod"/>
            </a:pPr>
            <a:r>
              <a:rPr lang="fr-FR" dirty="0" smtClean="0"/>
              <a:t>Quelles seront vos obligations comptables, fiscales et sociales ?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mars 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Présentation ESSA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C57AA-7EFF-466D-A8F8-850C74BF0B63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fr-FR" dirty="0" smtClean="0"/>
              <a:t>Le régime réel d’imposition</a:t>
            </a:r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>
          <a:xfrm>
            <a:off x="395536" y="1628775"/>
            <a:ext cx="8424935" cy="4525963"/>
          </a:xfrm>
        </p:spPr>
        <p:txBody>
          <a:bodyPr/>
          <a:lstStyle/>
          <a:p>
            <a:r>
              <a:rPr lang="fr-FR" sz="2800" dirty="0" smtClean="0"/>
              <a:t>Bénéfice calculé en tenant compte des charges réelles</a:t>
            </a:r>
          </a:p>
          <a:p>
            <a:r>
              <a:rPr lang="fr-FR" sz="2800" dirty="0" smtClean="0"/>
              <a:t>Pas de limite de chiffre d’affaires</a:t>
            </a:r>
          </a:p>
          <a:p>
            <a:pPr lvl="1"/>
            <a:r>
              <a:rPr lang="fr-FR" sz="2400" dirty="0" smtClean="0"/>
              <a:t>ouvert sous option si les recettes sont inférieures à 32 600 €</a:t>
            </a:r>
          </a:p>
          <a:p>
            <a:r>
              <a:rPr lang="fr-FR" sz="2800" dirty="0" smtClean="0"/>
              <a:t>Activité déficitaire possible (dépenses supérieures aux recettes)</a:t>
            </a:r>
          </a:p>
          <a:p>
            <a:r>
              <a:rPr lang="fr-FR" sz="2800" dirty="0" smtClean="0"/>
              <a:t>Adhésion à une AGA obligatoire si imposition à l’IR</a:t>
            </a:r>
          </a:p>
          <a:p>
            <a:r>
              <a:rPr lang="fr-FR" sz="2800" dirty="0" smtClean="0"/>
              <a:t>Obligations comptables plus importantes</a:t>
            </a:r>
          </a:p>
          <a:p>
            <a:endParaRPr lang="fr-FR" sz="280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ESSA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0E8CF-ECFC-429C-9ECF-5A8DB18C4ACB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08738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mars 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2" name="AutoShape 4"/>
          <p:cNvSpPr>
            <a:spLocks noChangeArrowheads="1"/>
          </p:cNvSpPr>
          <p:nvPr/>
        </p:nvSpPr>
        <p:spPr bwMode="auto">
          <a:xfrm>
            <a:off x="574675" y="2204864"/>
            <a:ext cx="8569325" cy="792162"/>
          </a:xfrm>
          <a:custGeom>
            <a:avLst/>
            <a:gdLst>
              <a:gd name="G0" fmla="+- 20276 0 0"/>
              <a:gd name="G1" fmla="+- 2987 0 0"/>
              <a:gd name="G2" fmla="+- 21600 0 2987"/>
              <a:gd name="G3" fmla="+- 10800 0 2987"/>
              <a:gd name="G4" fmla="+- 21600 0 20276"/>
              <a:gd name="G5" fmla="*/ G4 G3 10800"/>
              <a:gd name="G6" fmla="+- 21600 0 G5"/>
              <a:gd name="T0" fmla="*/ 20276 w 21600"/>
              <a:gd name="T1" fmla="*/ 0 h 21600"/>
              <a:gd name="T2" fmla="*/ 0 w 21600"/>
              <a:gd name="T3" fmla="*/ 10800 h 21600"/>
              <a:gd name="T4" fmla="*/ 20276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276" y="0"/>
                </a:moveTo>
                <a:lnTo>
                  <a:pt x="20276" y="2987"/>
                </a:lnTo>
                <a:lnTo>
                  <a:pt x="3375" y="2987"/>
                </a:lnTo>
                <a:lnTo>
                  <a:pt x="3375" y="18613"/>
                </a:lnTo>
                <a:lnTo>
                  <a:pt x="20276" y="18613"/>
                </a:lnTo>
                <a:lnTo>
                  <a:pt x="2027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2987"/>
                </a:moveTo>
                <a:lnTo>
                  <a:pt x="1350" y="18613"/>
                </a:lnTo>
                <a:lnTo>
                  <a:pt x="2700" y="18613"/>
                </a:lnTo>
                <a:lnTo>
                  <a:pt x="2700" y="2987"/>
                </a:lnTo>
                <a:close/>
              </a:path>
              <a:path w="21600" h="21600">
                <a:moveTo>
                  <a:pt x="0" y="2987"/>
                </a:moveTo>
                <a:lnTo>
                  <a:pt x="0" y="18613"/>
                </a:lnTo>
                <a:lnTo>
                  <a:pt x="675" y="18613"/>
                </a:lnTo>
                <a:lnTo>
                  <a:pt x="675" y="2987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23653" name="Text Box 5"/>
          <p:cNvSpPr txBox="1">
            <a:spLocks noChangeArrowheads="1"/>
          </p:cNvSpPr>
          <p:nvPr/>
        </p:nvSpPr>
        <p:spPr bwMode="auto">
          <a:xfrm>
            <a:off x="2843808" y="3140968"/>
            <a:ext cx="1080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Arial Narrow" pitchFamily="34" charset="0"/>
              </a:rPr>
              <a:t>01/01/N</a:t>
            </a:r>
          </a:p>
        </p:txBody>
      </p:sp>
      <p:sp>
        <p:nvSpPr>
          <p:cNvPr id="923654" name="Line 6"/>
          <p:cNvSpPr>
            <a:spLocks noChangeShapeType="1"/>
          </p:cNvSpPr>
          <p:nvPr/>
        </p:nvSpPr>
        <p:spPr bwMode="auto">
          <a:xfrm>
            <a:off x="2915816" y="2132856"/>
            <a:ext cx="0" cy="86360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23655" name="Line 7"/>
          <p:cNvSpPr>
            <a:spLocks noChangeShapeType="1"/>
          </p:cNvSpPr>
          <p:nvPr/>
        </p:nvSpPr>
        <p:spPr bwMode="auto">
          <a:xfrm>
            <a:off x="2195736" y="2132856"/>
            <a:ext cx="0" cy="86360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23656" name="Line 8"/>
          <p:cNvSpPr>
            <a:spLocks noChangeShapeType="1"/>
          </p:cNvSpPr>
          <p:nvPr/>
        </p:nvSpPr>
        <p:spPr bwMode="auto">
          <a:xfrm>
            <a:off x="4716016" y="2132856"/>
            <a:ext cx="0" cy="86360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23657" name="Line 9"/>
          <p:cNvSpPr>
            <a:spLocks noChangeShapeType="1"/>
          </p:cNvSpPr>
          <p:nvPr/>
        </p:nvSpPr>
        <p:spPr bwMode="auto">
          <a:xfrm>
            <a:off x="3995936" y="2132856"/>
            <a:ext cx="0" cy="86360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23658" name="Line 10"/>
          <p:cNvSpPr>
            <a:spLocks noChangeShapeType="1"/>
          </p:cNvSpPr>
          <p:nvPr/>
        </p:nvSpPr>
        <p:spPr bwMode="auto">
          <a:xfrm>
            <a:off x="6228184" y="2132856"/>
            <a:ext cx="0" cy="86360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23659" name="Line 11"/>
          <p:cNvSpPr>
            <a:spLocks noChangeShapeType="1"/>
          </p:cNvSpPr>
          <p:nvPr/>
        </p:nvSpPr>
        <p:spPr bwMode="auto">
          <a:xfrm>
            <a:off x="5508104" y="2132856"/>
            <a:ext cx="0" cy="86360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23660" name="Line 12"/>
          <p:cNvSpPr>
            <a:spLocks noChangeShapeType="1"/>
          </p:cNvSpPr>
          <p:nvPr/>
        </p:nvSpPr>
        <p:spPr bwMode="auto">
          <a:xfrm>
            <a:off x="7812360" y="2132856"/>
            <a:ext cx="0" cy="86360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23661" name="Line 13"/>
          <p:cNvSpPr>
            <a:spLocks noChangeShapeType="1"/>
          </p:cNvSpPr>
          <p:nvPr/>
        </p:nvSpPr>
        <p:spPr bwMode="auto">
          <a:xfrm>
            <a:off x="7020272" y="2132856"/>
            <a:ext cx="0" cy="86360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23662" name="Line 14"/>
          <p:cNvSpPr>
            <a:spLocks noChangeShapeType="1"/>
          </p:cNvSpPr>
          <p:nvPr/>
        </p:nvSpPr>
        <p:spPr bwMode="auto">
          <a:xfrm>
            <a:off x="3275856" y="2132856"/>
            <a:ext cx="0" cy="971550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23663" name="Line 15"/>
          <p:cNvSpPr>
            <a:spLocks noChangeShapeType="1"/>
          </p:cNvSpPr>
          <p:nvPr/>
        </p:nvSpPr>
        <p:spPr bwMode="auto">
          <a:xfrm>
            <a:off x="4355976" y="2132856"/>
            <a:ext cx="0" cy="86360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23664" name="Line 16"/>
          <p:cNvSpPr>
            <a:spLocks noChangeShapeType="1"/>
          </p:cNvSpPr>
          <p:nvPr/>
        </p:nvSpPr>
        <p:spPr bwMode="auto">
          <a:xfrm>
            <a:off x="5148064" y="2132856"/>
            <a:ext cx="0" cy="86360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23665" name="Line 17"/>
          <p:cNvSpPr>
            <a:spLocks noChangeShapeType="1"/>
          </p:cNvSpPr>
          <p:nvPr/>
        </p:nvSpPr>
        <p:spPr bwMode="auto">
          <a:xfrm>
            <a:off x="5868144" y="2132856"/>
            <a:ext cx="0" cy="86360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23666" name="Line 18"/>
          <p:cNvSpPr>
            <a:spLocks noChangeShapeType="1"/>
          </p:cNvSpPr>
          <p:nvPr/>
        </p:nvSpPr>
        <p:spPr bwMode="auto">
          <a:xfrm>
            <a:off x="6588224" y="2132856"/>
            <a:ext cx="0" cy="86360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23667" name="Line 19"/>
          <p:cNvSpPr>
            <a:spLocks noChangeShapeType="1"/>
          </p:cNvSpPr>
          <p:nvPr/>
        </p:nvSpPr>
        <p:spPr bwMode="auto">
          <a:xfrm>
            <a:off x="3635896" y="2132856"/>
            <a:ext cx="0" cy="86360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23668" name="Line 20"/>
          <p:cNvSpPr>
            <a:spLocks noChangeShapeType="1"/>
          </p:cNvSpPr>
          <p:nvPr/>
        </p:nvSpPr>
        <p:spPr bwMode="auto">
          <a:xfrm>
            <a:off x="2555776" y="2132856"/>
            <a:ext cx="0" cy="86360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877045" y="2578100"/>
            <a:ext cx="1223961" cy="971550"/>
            <a:chOff x="4219" y="1929"/>
            <a:chExt cx="771" cy="612"/>
          </a:xfrm>
        </p:grpSpPr>
        <p:sp>
          <p:nvSpPr>
            <p:cNvPr id="923670" name="Text Box 22"/>
            <p:cNvSpPr txBox="1">
              <a:spLocks noChangeArrowheads="1"/>
            </p:cNvSpPr>
            <p:nvPr/>
          </p:nvSpPr>
          <p:spPr bwMode="auto">
            <a:xfrm>
              <a:off x="4219" y="2238"/>
              <a:ext cx="77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>
                  <a:latin typeface="Arial Narrow" pitchFamily="34" charset="0"/>
                </a:rPr>
                <a:t>01/01/N+1</a:t>
              </a:r>
            </a:p>
          </p:txBody>
        </p:sp>
        <p:sp>
          <p:nvSpPr>
            <p:cNvPr id="923671" name="Line 23"/>
            <p:cNvSpPr>
              <a:spLocks noChangeShapeType="1"/>
            </p:cNvSpPr>
            <p:nvPr/>
          </p:nvSpPr>
          <p:spPr bwMode="auto">
            <a:xfrm>
              <a:off x="4558" y="1929"/>
              <a:ext cx="0" cy="612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23672" name="Line 24"/>
          <p:cNvSpPr>
            <a:spLocks noChangeShapeType="1"/>
          </p:cNvSpPr>
          <p:nvPr/>
        </p:nvSpPr>
        <p:spPr bwMode="auto">
          <a:xfrm>
            <a:off x="8172400" y="2132856"/>
            <a:ext cx="0" cy="86360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23673" name="Line 25"/>
          <p:cNvSpPr>
            <a:spLocks noChangeShapeType="1"/>
          </p:cNvSpPr>
          <p:nvPr/>
        </p:nvSpPr>
        <p:spPr bwMode="auto">
          <a:xfrm>
            <a:off x="8532440" y="2132856"/>
            <a:ext cx="0" cy="86360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23675" name="AutoShape 27"/>
          <p:cNvSpPr>
            <a:spLocks/>
          </p:cNvSpPr>
          <p:nvPr/>
        </p:nvSpPr>
        <p:spPr bwMode="auto">
          <a:xfrm rot="5400000">
            <a:off x="5148312" y="-27632"/>
            <a:ext cx="360362" cy="4105275"/>
          </a:xfrm>
          <a:prstGeom prst="leftBrace">
            <a:avLst>
              <a:gd name="adj1" fmla="val 94934"/>
              <a:gd name="adj2" fmla="val 50269"/>
            </a:avLst>
          </a:prstGeom>
          <a:noFill/>
          <a:ln w="22225">
            <a:solidFill>
              <a:srgbClr val="CE1D3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23678" name="AutoShape 30"/>
          <p:cNvSpPr>
            <a:spLocks/>
          </p:cNvSpPr>
          <p:nvPr/>
        </p:nvSpPr>
        <p:spPr bwMode="auto">
          <a:xfrm rot="5400000">
            <a:off x="1691506" y="620862"/>
            <a:ext cx="360362" cy="2808287"/>
          </a:xfrm>
          <a:prstGeom prst="leftBrace">
            <a:avLst>
              <a:gd name="adj1" fmla="val 64941"/>
              <a:gd name="adj2" fmla="val 50269"/>
            </a:avLst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23679" name="AutoShape 31"/>
          <p:cNvSpPr>
            <a:spLocks noChangeArrowheads="1"/>
          </p:cNvSpPr>
          <p:nvPr/>
        </p:nvSpPr>
        <p:spPr bwMode="auto">
          <a:xfrm>
            <a:off x="539552" y="3717032"/>
            <a:ext cx="2663825" cy="565150"/>
          </a:xfrm>
          <a:custGeom>
            <a:avLst/>
            <a:gdLst>
              <a:gd name="G0" fmla="+- 19038 0 0"/>
              <a:gd name="G1" fmla="+- 2973 0 0"/>
              <a:gd name="G2" fmla="+- 21600 0 2973"/>
              <a:gd name="G3" fmla="+- 10800 0 2973"/>
              <a:gd name="G4" fmla="+- 21600 0 19038"/>
              <a:gd name="G5" fmla="*/ G4 G3 10800"/>
              <a:gd name="G6" fmla="+- 21600 0 G5"/>
              <a:gd name="T0" fmla="*/ 19038 w 21600"/>
              <a:gd name="T1" fmla="*/ 0 h 21600"/>
              <a:gd name="T2" fmla="*/ 0 w 21600"/>
              <a:gd name="T3" fmla="*/ 10800 h 21600"/>
              <a:gd name="T4" fmla="*/ 19038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9038" y="0"/>
                </a:moveTo>
                <a:lnTo>
                  <a:pt x="19038" y="2973"/>
                </a:lnTo>
                <a:lnTo>
                  <a:pt x="3375" y="2973"/>
                </a:lnTo>
                <a:lnTo>
                  <a:pt x="3375" y="18627"/>
                </a:lnTo>
                <a:lnTo>
                  <a:pt x="19038" y="18627"/>
                </a:lnTo>
                <a:lnTo>
                  <a:pt x="19038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2973"/>
                </a:moveTo>
                <a:lnTo>
                  <a:pt x="1350" y="18627"/>
                </a:lnTo>
                <a:lnTo>
                  <a:pt x="2700" y="18627"/>
                </a:lnTo>
                <a:lnTo>
                  <a:pt x="2700" y="2973"/>
                </a:lnTo>
                <a:close/>
              </a:path>
              <a:path w="21600" h="21600">
                <a:moveTo>
                  <a:pt x="0" y="2973"/>
                </a:moveTo>
                <a:lnTo>
                  <a:pt x="0" y="18627"/>
                </a:lnTo>
                <a:lnTo>
                  <a:pt x="675" y="18627"/>
                </a:lnTo>
                <a:lnTo>
                  <a:pt x="675" y="2973"/>
                </a:lnTo>
                <a:close/>
              </a:path>
            </a:pathLst>
          </a:custGeom>
          <a:solidFill>
            <a:srgbClr val="00A9C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fr-FR" sz="1400" b="1" dirty="0">
                <a:solidFill>
                  <a:schemeClr val="bg1"/>
                </a:solidFill>
                <a:latin typeface="Calibri" pitchFamily="34" charset="0"/>
              </a:rPr>
              <a:t>Régime fiscal de la</a:t>
            </a:r>
            <a:br>
              <a:rPr lang="fr-FR" sz="14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fr-FR" sz="1400" b="1" dirty="0">
                <a:solidFill>
                  <a:schemeClr val="bg1"/>
                </a:solidFill>
                <a:latin typeface="Calibri" pitchFamily="34" charset="0"/>
              </a:rPr>
              <a:t>micro-entreprise</a:t>
            </a:r>
          </a:p>
        </p:txBody>
      </p:sp>
      <p:sp>
        <p:nvSpPr>
          <p:cNvPr id="923680" name="AutoShape 32"/>
          <p:cNvSpPr>
            <a:spLocks noChangeArrowheads="1"/>
          </p:cNvSpPr>
          <p:nvPr/>
        </p:nvSpPr>
        <p:spPr bwMode="auto">
          <a:xfrm>
            <a:off x="611560" y="4437112"/>
            <a:ext cx="6840538" cy="565150"/>
          </a:xfrm>
          <a:custGeom>
            <a:avLst/>
            <a:gdLst>
              <a:gd name="G0" fmla="+- 20276 0 0"/>
              <a:gd name="G1" fmla="+- 2987 0 0"/>
              <a:gd name="G2" fmla="+- 21600 0 2987"/>
              <a:gd name="G3" fmla="+- 10800 0 2987"/>
              <a:gd name="G4" fmla="+- 21600 0 20276"/>
              <a:gd name="G5" fmla="*/ G4 G3 10800"/>
              <a:gd name="G6" fmla="+- 21600 0 G5"/>
              <a:gd name="T0" fmla="*/ 20276 w 21600"/>
              <a:gd name="T1" fmla="*/ 0 h 21600"/>
              <a:gd name="T2" fmla="*/ 0 w 21600"/>
              <a:gd name="T3" fmla="*/ 10800 h 21600"/>
              <a:gd name="T4" fmla="*/ 20276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276" y="0"/>
                </a:moveTo>
                <a:lnTo>
                  <a:pt x="20276" y="2987"/>
                </a:lnTo>
                <a:lnTo>
                  <a:pt x="3375" y="2987"/>
                </a:lnTo>
                <a:lnTo>
                  <a:pt x="3375" y="18613"/>
                </a:lnTo>
                <a:lnTo>
                  <a:pt x="20276" y="18613"/>
                </a:lnTo>
                <a:lnTo>
                  <a:pt x="2027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2987"/>
                </a:moveTo>
                <a:lnTo>
                  <a:pt x="1350" y="18613"/>
                </a:lnTo>
                <a:lnTo>
                  <a:pt x="2700" y="18613"/>
                </a:lnTo>
                <a:lnTo>
                  <a:pt x="2700" y="2987"/>
                </a:lnTo>
                <a:close/>
              </a:path>
              <a:path w="21600" h="21600">
                <a:moveTo>
                  <a:pt x="0" y="2987"/>
                </a:moveTo>
                <a:lnTo>
                  <a:pt x="0" y="18613"/>
                </a:lnTo>
                <a:lnTo>
                  <a:pt x="675" y="18613"/>
                </a:lnTo>
                <a:lnTo>
                  <a:pt x="675" y="2987"/>
                </a:lnTo>
                <a:close/>
              </a:path>
            </a:pathLst>
          </a:custGeom>
          <a:solidFill>
            <a:srgbClr val="39A7C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fr-FR" sz="2000" b="1" dirty="0">
                <a:solidFill>
                  <a:schemeClr val="bg1"/>
                </a:solidFill>
                <a:latin typeface="Calibri" pitchFamily="34" charset="0"/>
              </a:rPr>
              <a:t>Régime </a:t>
            </a:r>
            <a:r>
              <a:rPr lang="fr-FR" sz="2000" b="1" dirty="0" err="1">
                <a:solidFill>
                  <a:schemeClr val="bg1"/>
                </a:solidFill>
                <a:latin typeface="Calibri" pitchFamily="34" charset="0"/>
              </a:rPr>
              <a:t>micro-social</a:t>
            </a:r>
            <a:r>
              <a:rPr lang="fr-FR" sz="2000" b="1" dirty="0">
                <a:solidFill>
                  <a:schemeClr val="bg1"/>
                </a:solidFill>
                <a:latin typeface="Calibri" pitchFamily="34" charset="0"/>
              </a:rPr>
              <a:t> de la micro-entreprise</a:t>
            </a:r>
          </a:p>
        </p:txBody>
      </p:sp>
      <p:sp>
        <p:nvSpPr>
          <p:cNvPr id="923681" name="AutoShape 33"/>
          <p:cNvSpPr>
            <a:spLocks noChangeArrowheads="1"/>
          </p:cNvSpPr>
          <p:nvPr/>
        </p:nvSpPr>
        <p:spPr bwMode="auto">
          <a:xfrm>
            <a:off x="611560" y="5157192"/>
            <a:ext cx="4897438" cy="565150"/>
          </a:xfrm>
          <a:custGeom>
            <a:avLst/>
            <a:gdLst>
              <a:gd name="G0" fmla="+- 20276 0 0"/>
              <a:gd name="G1" fmla="+- 2987 0 0"/>
              <a:gd name="G2" fmla="+- 21600 0 2987"/>
              <a:gd name="G3" fmla="+- 10800 0 2987"/>
              <a:gd name="G4" fmla="+- 21600 0 20276"/>
              <a:gd name="G5" fmla="*/ G4 G3 10800"/>
              <a:gd name="G6" fmla="+- 21600 0 G5"/>
              <a:gd name="T0" fmla="*/ 20276 w 21600"/>
              <a:gd name="T1" fmla="*/ 0 h 21600"/>
              <a:gd name="T2" fmla="*/ 0 w 21600"/>
              <a:gd name="T3" fmla="*/ 10800 h 21600"/>
              <a:gd name="T4" fmla="*/ 20276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276" y="0"/>
                </a:moveTo>
                <a:lnTo>
                  <a:pt x="20276" y="2987"/>
                </a:lnTo>
                <a:lnTo>
                  <a:pt x="3375" y="2987"/>
                </a:lnTo>
                <a:lnTo>
                  <a:pt x="3375" y="18613"/>
                </a:lnTo>
                <a:lnTo>
                  <a:pt x="20276" y="18613"/>
                </a:lnTo>
                <a:lnTo>
                  <a:pt x="2027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2987"/>
                </a:moveTo>
                <a:lnTo>
                  <a:pt x="1350" y="18613"/>
                </a:lnTo>
                <a:lnTo>
                  <a:pt x="2700" y="18613"/>
                </a:lnTo>
                <a:lnTo>
                  <a:pt x="2700" y="2987"/>
                </a:lnTo>
                <a:close/>
              </a:path>
              <a:path w="21600" h="21600">
                <a:moveTo>
                  <a:pt x="0" y="2987"/>
                </a:moveTo>
                <a:lnTo>
                  <a:pt x="0" y="18613"/>
                </a:lnTo>
                <a:lnTo>
                  <a:pt x="675" y="18613"/>
                </a:lnTo>
                <a:lnTo>
                  <a:pt x="675" y="2987"/>
                </a:lnTo>
                <a:close/>
              </a:path>
            </a:pathLst>
          </a:cu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fr-FR" sz="2000" b="1">
                <a:solidFill>
                  <a:schemeClr val="bg1"/>
                </a:solidFill>
                <a:latin typeface="Calibri" pitchFamily="34" charset="0"/>
              </a:rPr>
              <a:t>Pas de TVA</a:t>
            </a:r>
          </a:p>
        </p:txBody>
      </p:sp>
      <p:sp>
        <p:nvSpPr>
          <p:cNvPr id="923682" name="Line 34"/>
          <p:cNvSpPr>
            <a:spLocks noChangeShapeType="1"/>
          </p:cNvSpPr>
          <p:nvPr/>
        </p:nvSpPr>
        <p:spPr bwMode="auto">
          <a:xfrm>
            <a:off x="7415212" y="3429000"/>
            <a:ext cx="37107" cy="244827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23683" name="AutoShape 35"/>
          <p:cNvSpPr>
            <a:spLocks noChangeArrowheads="1"/>
          </p:cNvSpPr>
          <p:nvPr/>
        </p:nvSpPr>
        <p:spPr bwMode="auto">
          <a:xfrm>
            <a:off x="3225800" y="3717032"/>
            <a:ext cx="5918200" cy="565150"/>
          </a:xfrm>
          <a:prstGeom prst="rightArrow">
            <a:avLst>
              <a:gd name="adj1" fmla="val 63481"/>
              <a:gd name="adj2" fmla="val 66031"/>
            </a:avLst>
          </a:prstGeom>
          <a:solidFill>
            <a:srgbClr val="CC3399"/>
          </a:solidFill>
          <a:ln w="9525" algn="ctr">
            <a:solidFill>
              <a:srgbClr val="CC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fr-FR" sz="2000" b="1">
                <a:solidFill>
                  <a:schemeClr val="bg1"/>
                </a:solidFill>
                <a:latin typeface="Calibri" pitchFamily="34" charset="0"/>
              </a:rPr>
              <a:t>Régime réel des bénéfices</a:t>
            </a:r>
          </a:p>
        </p:txBody>
      </p:sp>
      <p:sp>
        <p:nvSpPr>
          <p:cNvPr id="923684" name="AutoShape 36"/>
          <p:cNvSpPr>
            <a:spLocks noChangeArrowheads="1"/>
          </p:cNvSpPr>
          <p:nvPr/>
        </p:nvSpPr>
        <p:spPr bwMode="auto">
          <a:xfrm>
            <a:off x="7415213" y="4437112"/>
            <a:ext cx="1728787" cy="565150"/>
          </a:xfrm>
          <a:prstGeom prst="rightArrow">
            <a:avLst>
              <a:gd name="adj1" fmla="val 67981"/>
              <a:gd name="adj2" fmla="val 76404"/>
            </a:avLst>
          </a:prstGeom>
          <a:solidFill>
            <a:srgbClr val="990099"/>
          </a:solidFill>
          <a:ln w="9525" algn="ctr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fr-FR" sz="1400" dirty="0">
                <a:solidFill>
                  <a:schemeClr val="bg1"/>
                </a:solidFill>
                <a:latin typeface="Calibri" pitchFamily="34" charset="0"/>
              </a:rPr>
              <a:t>Régime social </a:t>
            </a:r>
            <a:br>
              <a:rPr lang="fr-FR" sz="14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fr-FR" sz="1400" dirty="0">
                <a:solidFill>
                  <a:schemeClr val="bg1"/>
                </a:solidFill>
                <a:latin typeface="Calibri" pitchFamily="34" charset="0"/>
              </a:rPr>
              <a:t>de droit commun</a:t>
            </a:r>
          </a:p>
        </p:txBody>
      </p:sp>
      <p:sp>
        <p:nvSpPr>
          <p:cNvPr id="923685" name="AutoShape 37"/>
          <p:cNvSpPr>
            <a:spLocks noChangeArrowheads="1"/>
          </p:cNvSpPr>
          <p:nvPr/>
        </p:nvSpPr>
        <p:spPr bwMode="auto">
          <a:xfrm>
            <a:off x="5459413" y="5157192"/>
            <a:ext cx="3684587" cy="565150"/>
          </a:xfrm>
          <a:prstGeom prst="rightArrow">
            <a:avLst>
              <a:gd name="adj1" fmla="val 67981"/>
              <a:gd name="adj2" fmla="val 75278"/>
            </a:avLst>
          </a:prstGeom>
          <a:solidFill>
            <a:srgbClr val="9900FF"/>
          </a:solidFill>
          <a:ln w="9525" algn="ctr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fr-FR" sz="1400" dirty="0">
                <a:solidFill>
                  <a:schemeClr val="bg1"/>
                </a:solidFill>
                <a:latin typeface="Calibri" pitchFamily="34" charset="0"/>
              </a:rPr>
              <a:t>TVA applicable </a:t>
            </a:r>
            <a:br>
              <a:rPr lang="fr-FR" sz="14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fr-FR" sz="1400" b="1" dirty="0">
                <a:solidFill>
                  <a:schemeClr val="bg1"/>
                </a:solidFill>
                <a:latin typeface="Calibri" pitchFamily="34" charset="0"/>
              </a:rPr>
              <a:t>au 1</a:t>
            </a:r>
            <a:r>
              <a:rPr lang="fr-FR" sz="1400" b="1" baseline="30000" dirty="0">
                <a:solidFill>
                  <a:schemeClr val="bg1"/>
                </a:solidFill>
                <a:latin typeface="Calibri" pitchFamily="34" charset="0"/>
              </a:rPr>
              <a:t>er</a:t>
            </a:r>
            <a:r>
              <a:rPr lang="fr-FR" sz="1400" b="1" dirty="0">
                <a:solidFill>
                  <a:schemeClr val="bg1"/>
                </a:solidFill>
                <a:latin typeface="Calibri" pitchFamily="34" charset="0"/>
              </a:rPr>
              <a:t> jour du mois de dépassement</a:t>
            </a:r>
          </a:p>
        </p:txBody>
      </p:sp>
      <p:sp>
        <p:nvSpPr>
          <p:cNvPr id="923688" name="Text Box 40"/>
          <p:cNvSpPr txBox="1">
            <a:spLocks noChangeArrowheads="1"/>
          </p:cNvSpPr>
          <p:nvPr/>
        </p:nvSpPr>
        <p:spPr bwMode="auto">
          <a:xfrm>
            <a:off x="7308304" y="1268760"/>
            <a:ext cx="1674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 dirty="0">
                <a:solidFill>
                  <a:srgbClr val="4D4D4D"/>
                </a:solidFill>
                <a:latin typeface="Calibri" pitchFamily="34" charset="0"/>
              </a:rPr>
              <a:t>Année N+1</a:t>
            </a:r>
            <a:br>
              <a:rPr lang="fr-FR" sz="1200" b="1" dirty="0">
                <a:solidFill>
                  <a:srgbClr val="4D4D4D"/>
                </a:solidFill>
                <a:latin typeface="Calibri" pitchFamily="34" charset="0"/>
              </a:rPr>
            </a:br>
            <a:r>
              <a:rPr lang="fr-FR" sz="1200" dirty="0">
                <a:solidFill>
                  <a:srgbClr val="4D4D4D"/>
                </a:solidFill>
                <a:latin typeface="Calibri" pitchFamily="34" charset="0"/>
              </a:rPr>
              <a:t>Quel que </a:t>
            </a:r>
            <a:br>
              <a:rPr lang="fr-FR" sz="1200" dirty="0">
                <a:solidFill>
                  <a:srgbClr val="4D4D4D"/>
                </a:solidFill>
                <a:latin typeface="Calibri" pitchFamily="34" charset="0"/>
              </a:rPr>
            </a:br>
            <a:r>
              <a:rPr lang="fr-FR" sz="1200" dirty="0">
                <a:solidFill>
                  <a:srgbClr val="4D4D4D"/>
                </a:solidFill>
                <a:latin typeface="Calibri" pitchFamily="34" charset="0"/>
              </a:rPr>
              <a:t>soit le montant du CA</a:t>
            </a:r>
            <a:endParaRPr lang="fr-FR" sz="1200" dirty="0">
              <a:latin typeface="Calibri" pitchFamily="34" charset="0"/>
            </a:endParaRPr>
          </a:p>
        </p:txBody>
      </p:sp>
      <p:sp>
        <p:nvSpPr>
          <p:cNvPr id="923689" name="AutoShape 41"/>
          <p:cNvSpPr>
            <a:spLocks/>
          </p:cNvSpPr>
          <p:nvPr/>
        </p:nvSpPr>
        <p:spPr bwMode="auto">
          <a:xfrm rot="5400000">
            <a:off x="7920062" y="1305074"/>
            <a:ext cx="360362" cy="1439862"/>
          </a:xfrm>
          <a:prstGeom prst="leftBrace">
            <a:avLst>
              <a:gd name="adj1" fmla="val 33297"/>
              <a:gd name="adj2" fmla="val 50269"/>
            </a:avLst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23691" name="Line 43"/>
          <p:cNvSpPr>
            <a:spLocks noChangeShapeType="1"/>
          </p:cNvSpPr>
          <p:nvPr/>
        </p:nvSpPr>
        <p:spPr bwMode="auto">
          <a:xfrm>
            <a:off x="3275856" y="3212977"/>
            <a:ext cx="0" cy="259228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23692" name="Line 44"/>
          <p:cNvSpPr>
            <a:spLocks noChangeShapeType="1"/>
          </p:cNvSpPr>
          <p:nvPr/>
        </p:nvSpPr>
        <p:spPr bwMode="auto">
          <a:xfrm>
            <a:off x="5436096" y="3501008"/>
            <a:ext cx="0" cy="24828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23693" name="Text Box 45"/>
          <p:cNvSpPr txBox="1">
            <a:spLocks noChangeArrowheads="1"/>
          </p:cNvSpPr>
          <p:nvPr/>
        </p:nvSpPr>
        <p:spPr bwMode="auto">
          <a:xfrm>
            <a:off x="5004048" y="3140968"/>
            <a:ext cx="10081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CC0000"/>
                </a:solidFill>
                <a:latin typeface="Arial Narrow" pitchFamily="34" charset="0"/>
              </a:rPr>
              <a:t>07/07/N</a:t>
            </a:r>
          </a:p>
        </p:txBody>
      </p:sp>
      <p:sp>
        <p:nvSpPr>
          <p:cNvPr id="923694" name="Text Box 46"/>
          <p:cNvSpPr txBox="1">
            <a:spLocks noChangeArrowheads="1"/>
          </p:cNvSpPr>
          <p:nvPr/>
        </p:nvSpPr>
        <p:spPr bwMode="auto">
          <a:xfrm>
            <a:off x="4067944" y="5805264"/>
            <a:ext cx="273685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i="1" dirty="0">
                <a:solidFill>
                  <a:srgbClr val="CC0000"/>
                </a:solidFill>
                <a:latin typeface="Calibri" pitchFamily="34" charset="0"/>
              </a:rPr>
              <a:t>Dépassement</a:t>
            </a:r>
          </a:p>
        </p:txBody>
      </p:sp>
      <p:sp>
        <p:nvSpPr>
          <p:cNvPr id="923697" name="Text Box 49"/>
          <p:cNvSpPr txBox="1">
            <a:spLocks noChangeArrowheads="1"/>
          </p:cNvSpPr>
          <p:nvPr/>
        </p:nvSpPr>
        <p:spPr bwMode="auto">
          <a:xfrm>
            <a:off x="4139952" y="1268760"/>
            <a:ext cx="233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 dirty="0">
                <a:solidFill>
                  <a:srgbClr val="4D4D4D"/>
                </a:solidFill>
                <a:latin typeface="Calibri" pitchFamily="34" charset="0"/>
              </a:rPr>
              <a:t>Année </a:t>
            </a:r>
            <a:r>
              <a:rPr lang="fr-FR" sz="1200" b="1" dirty="0" smtClean="0">
                <a:solidFill>
                  <a:srgbClr val="4D4D4D"/>
                </a:solidFill>
                <a:latin typeface="Calibri" pitchFamily="34" charset="0"/>
              </a:rPr>
              <a:t>N</a:t>
            </a:r>
            <a:r>
              <a:rPr lang="fr-FR" sz="1200" dirty="0">
                <a:latin typeface="Calibri" pitchFamily="34" charset="0"/>
              </a:rPr>
              <a:t/>
            </a:r>
            <a:br>
              <a:rPr lang="fr-FR" sz="1200" dirty="0">
                <a:latin typeface="Calibri" pitchFamily="34" charset="0"/>
              </a:rPr>
            </a:br>
            <a:r>
              <a:rPr lang="fr-FR" sz="1200" dirty="0" smtClean="0">
                <a:latin typeface="Calibri" pitchFamily="34" charset="0"/>
              </a:rPr>
              <a:t> </a:t>
            </a:r>
            <a:r>
              <a:rPr lang="fr-FR" sz="1200" dirty="0">
                <a:latin typeface="Calibri" pitchFamily="34" charset="0"/>
              </a:rPr>
              <a:t>CA &lt;  34 600 €</a:t>
            </a:r>
          </a:p>
        </p:txBody>
      </p:sp>
      <p:sp>
        <p:nvSpPr>
          <p:cNvPr id="923698" name="Text Box 50"/>
          <p:cNvSpPr txBox="1">
            <a:spLocks noChangeArrowheads="1"/>
          </p:cNvSpPr>
          <p:nvPr/>
        </p:nvSpPr>
        <p:spPr bwMode="auto">
          <a:xfrm>
            <a:off x="971600" y="1268760"/>
            <a:ext cx="1674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 dirty="0">
                <a:solidFill>
                  <a:srgbClr val="4D4D4D"/>
                </a:solidFill>
                <a:latin typeface="Calibri" pitchFamily="34" charset="0"/>
              </a:rPr>
              <a:t>Année </a:t>
            </a:r>
            <a:r>
              <a:rPr lang="fr-FR" sz="1200" b="1" dirty="0" smtClean="0">
                <a:solidFill>
                  <a:srgbClr val="4D4D4D"/>
                </a:solidFill>
                <a:latin typeface="Calibri" pitchFamily="34" charset="0"/>
              </a:rPr>
              <a:t>N-1</a:t>
            </a:r>
            <a:r>
              <a:rPr lang="fr-FR" sz="1200" dirty="0">
                <a:latin typeface="Calibri" pitchFamily="34" charset="0"/>
              </a:rPr>
              <a:t/>
            </a:r>
            <a:br>
              <a:rPr lang="fr-FR" sz="1200" dirty="0">
                <a:latin typeface="Calibri" pitchFamily="34" charset="0"/>
              </a:rPr>
            </a:br>
            <a:r>
              <a:rPr lang="fr-FR" sz="1200" dirty="0">
                <a:latin typeface="Calibri" pitchFamily="34" charset="0"/>
              </a:rPr>
              <a:t>CA &lt;  32 600 €</a:t>
            </a:r>
          </a:p>
        </p:txBody>
      </p:sp>
      <p:sp>
        <p:nvSpPr>
          <p:cNvPr id="48" name="Titre 1"/>
          <p:cNvSpPr>
            <a:spLocks noGrp="1"/>
          </p:cNvSpPr>
          <p:nvPr>
            <p:ph type="title"/>
          </p:nvPr>
        </p:nvSpPr>
        <p:spPr>
          <a:xfrm>
            <a:off x="1908175" y="188913"/>
            <a:ext cx="6840538" cy="1008062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fr-FR" dirty="0" smtClean="0"/>
              <a:t>Attention au dépassement des seuils des régimes forfaitaires</a:t>
            </a:r>
          </a:p>
        </p:txBody>
      </p:sp>
      <p:sp>
        <p:nvSpPr>
          <p:cNvPr id="49" name="Espace réservé de la date 4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mars 2013</a:t>
            </a:r>
            <a:endParaRPr lang="fr-FR"/>
          </a:p>
        </p:txBody>
      </p:sp>
      <p:sp>
        <p:nvSpPr>
          <p:cNvPr id="50" name="Espace réservé du numéro de diapositive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EC747C-8C08-4672-82BB-002472C98498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sp>
        <p:nvSpPr>
          <p:cNvPr id="51" name="Espace réservé du pied de page 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ESSA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1979934" y="341784"/>
            <a:ext cx="6840538" cy="1143000"/>
          </a:xfrm>
        </p:spPr>
        <p:txBody>
          <a:bodyPr/>
          <a:lstStyle/>
          <a:p>
            <a:pPr marL="514350" lvl="1" indent="-514350">
              <a:buFont typeface="+mj-lt"/>
              <a:buAutoNum type="alphaUcPeriod" startAt="4"/>
            </a:pPr>
            <a:r>
              <a:rPr lang="fr-FR" dirty="0" smtClean="0"/>
              <a:t>Quelles seront vos obligations comptables, fiscales et sociales ?</a:t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1331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endParaRPr lang="fr-FR" b="1" dirty="0" smtClean="0"/>
          </a:p>
          <a:p>
            <a:pPr marL="514350" indent="-514350">
              <a:buFont typeface="+mj-lt"/>
              <a:buAutoNum type="arabicPeriod"/>
            </a:pPr>
            <a:r>
              <a:rPr lang="fr-FR" b="1" dirty="0" smtClean="0"/>
              <a:t>Obligations comptables et fiscales</a:t>
            </a:r>
            <a:br>
              <a:rPr lang="fr-FR" b="1" dirty="0" smtClean="0"/>
            </a:b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b="1" dirty="0" smtClean="0"/>
              <a:t>Dispositions relatives à la TVA</a:t>
            </a:r>
            <a:br>
              <a:rPr lang="fr-FR" b="1" dirty="0" smtClean="0"/>
            </a:b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b="1" dirty="0" smtClean="0"/>
              <a:t>Obligations sociales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ESSA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7F500-5ADC-44BE-B5E9-991ACD2FAD56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08738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mars 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1908175" y="341784"/>
            <a:ext cx="6840538" cy="1143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Obligations comptables et fiscales</a:t>
            </a:r>
            <a:r>
              <a:rPr lang="fr-FR" u="sng" dirty="0" smtClean="0"/>
              <a:t/>
            </a:r>
            <a:br>
              <a:rPr lang="fr-FR" u="sng" dirty="0" smtClean="0"/>
            </a:br>
            <a:endParaRPr lang="fr-FR" dirty="0" smtClean="0"/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Micro entreprise et Auto Entreprise</a:t>
            </a:r>
          </a:p>
          <a:p>
            <a:pPr lvl="1"/>
            <a:r>
              <a:rPr lang="fr-FR" dirty="0" smtClean="0"/>
              <a:t>Cahier de recettes</a:t>
            </a:r>
          </a:p>
          <a:p>
            <a:pPr lvl="1"/>
            <a:r>
              <a:rPr lang="fr-FR" dirty="0" smtClean="0"/>
              <a:t>Pas de liasse fiscale à établir</a:t>
            </a:r>
          </a:p>
          <a:p>
            <a:pPr lvl="1"/>
            <a:r>
              <a:rPr lang="fr-FR" dirty="0" smtClean="0"/>
              <a:t>Chiffre à reporter sur déclaration personnelle (2042)</a:t>
            </a:r>
          </a:p>
          <a:p>
            <a:pPr lvl="1"/>
            <a:r>
              <a:rPr lang="fr-FR" dirty="0" smtClean="0"/>
              <a:t>Attention dans ces 2 cas, conserver tous les justificatifs – nécessaire en cas de dépassement des seuils de CA</a:t>
            </a:r>
          </a:p>
          <a:p>
            <a:pPr lvl="2">
              <a:buFont typeface="Wingdings" pitchFamily="2" charset="2"/>
              <a:buChar char="Ø"/>
            </a:pPr>
            <a:r>
              <a:rPr lang="fr-FR" dirty="0" smtClean="0"/>
              <a:t>Basculement au réel d’imposition</a:t>
            </a:r>
          </a:p>
          <a:p>
            <a:pPr>
              <a:buNone/>
            </a:pPr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ESSA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A9CDE-F8DD-4C93-BB52-E940DE8A6AA2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08738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mars 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Obligations comptables et fiscales</a:t>
            </a:r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>
          <a:xfrm>
            <a:off x="468312" y="1628775"/>
            <a:ext cx="8352159" cy="4525963"/>
          </a:xfrm>
        </p:spPr>
        <p:txBody>
          <a:bodyPr/>
          <a:lstStyle/>
          <a:p>
            <a:r>
              <a:rPr lang="fr-FR" sz="2800" b="1" dirty="0" smtClean="0"/>
              <a:t>Régime réel d’imposition – déclaration contrôlée</a:t>
            </a:r>
          </a:p>
          <a:p>
            <a:pPr lvl="1"/>
            <a:r>
              <a:rPr lang="fr-FR" sz="2400" dirty="0" smtClean="0"/>
              <a:t>Tenue obligatoire d’une comptabilité selon la nomenclature (recettes-dépenses, comptes de trésorerie…)</a:t>
            </a:r>
          </a:p>
          <a:p>
            <a:pPr lvl="1"/>
            <a:endParaRPr lang="fr-FR" sz="1400" dirty="0" smtClean="0"/>
          </a:p>
          <a:p>
            <a:pPr lvl="1"/>
            <a:r>
              <a:rPr lang="fr-FR" sz="2400" dirty="0" smtClean="0"/>
              <a:t>Justifier tous les mouvements (factures, relevés bancaires, notes d’honoraires…)</a:t>
            </a:r>
          </a:p>
          <a:p>
            <a:pPr lvl="1"/>
            <a:endParaRPr lang="fr-FR" sz="1400" dirty="0" smtClean="0"/>
          </a:p>
          <a:p>
            <a:pPr lvl="1"/>
            <a:r>
              <a:rPr lang="fr-FR" sz="2400" dirty="0" smtClean="0"/>
              <a:t>Gestion du patrimoine (investissements, amortissements…)</a:t>
            </a:r>
          </a:p>
          <a:p>
            <a:pPr lvl="1"/>
            <a:endParaRPr lang="fr-FR" sz="1400" dirty="0" smtClean="0"/>
          </a:p>
          <a:p>
            <a:pPr lvl="1"/>
            <a:r>
              <a:rPr lang="fr-FR" sz="2400" dirty="0" smtClean="0"/>
              <a:t>Etablissement d’une 2035</a:t>
            </a:r>
          </a:p>
          <a:p>
            <a:pPr>
              <a:buNone/>
            </a:pPr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ESSA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D8323-E007-4307-B123-912D8DBC94CA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08738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mars 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fr-FR" dirty="0" smtClean="0"/>
              <a:t>Dispositions relatives à la TVA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pPr marL="182563" lvl="1" indent="-182563">
              <a:buClr>
                <a:srgbClr val="0077C0"/>
              </a:buClr>
              <a:buSzPct val="100000"/>
              <a:buNone/>
              <a:tabLst>
                <a:tab pos="628650" algn="l"/>
              </a:tabLst>
            </a:pPr>
            <a:r>
              <a:rPr lang="fr-FR" sz="2400" b="1" dirty="0" smtClean="0">
                <a:solidFill>
                  <a:srgbClr val="777777"/>
                </a:solidFill>
                <a:cs typeface="Arial" charset="0"/>
              </a:rPr>
              <a:t>LA FRANCHISE EN BASE</a:t>
            </a:r>
          </a:p>
          <a:p>
            <a:pPr marL="182563" lvl="1" indent="-182563">
              <a:buClr>
                <a:srgbClr val="0077C0"/>
              </a:buClr>
              <a:buSzPct val="100000"/>
              <a:buNone/>
              <a:tabLst>
                <a:tab pos="628650" algn="l"/>
              </a:tabLst>
            </a:pPr>
            <a:endParaRPr lang="fr-FR" sz="1200" b="1" dirty="0" smtClean="0">
              <a:solidFill>
                <a:srgbClr val="777777"/>
              </a:solidFill>
              <a:cs typeface="Arial" charset="0"/>
            </a:endParaRPr>
          </a:p>
          <a:p>
            <a:pPr marL="582613" lvl="2" indent="-182563">
              <a:buClr>
                <a:srgbClr val="0077C0"/>
              </a:buClr>
              <a:buSzPct val="100000"/>
              <a:buNone/>
              <a:tabLst>
                <a:tab pos="628650" algn="l"/>
              </a:tabLst>
            </a:pPr>
            <a:r>
              <a:rPr lang="fr-FR" b="1" dirty="0" smtClean="0">
                <a:solidFill>
                  <a:srgbClr val="777777"/>
                </a:solidFill>
                <a:cs typeface="Arial" charset="0"/>
              </a:rPr>
              <a:t>Bénéficiaires de la franchise</a:t>
            </a:r>
          </a:p>
          <a:p>
            <a:pPr marL="582613" lvl="2" indent="-182563">
              <a:buClr>
                <a:srgbClr val="0077C0"/>
              </a:buClr>
              <a:buSzPct val="100000"/>
              <a:buNone/>
              <a:tabLst>
                <a:tab pos="628650" algn="l"/>
              </a:tabLst>
            </a:pPr>
            <a:endParaRPr lang="fr-FR" sz="1400" b="1" dirty="0" smtClean="0">
              <a:solidFill>
                <a:srgbClr val="777777"/>
              </a:solidFill>
              <a:cs typeface="Arial" charset="0"/>
            </a:endParaRPr>
          </a:p>
          <a:p>
            <a:pPr marL="582613" lvl="2" indent="-182563">
              <a:buClr>
                <a:srgbClr val="FFC82E"/>
              </a:buClr>
              <a:buSzPct val="100000"/>
              <a:tabLst>
                <a:tab pos="628650" algn="l"/>
              </a:tabLst>
            </a:pPr>
            <a:r>
              <a:rPr lang="fr-FR" dirty="0" smtClean="0">
                <a:solidFill>
                  <a:srgbClr val="777777"/>
                </a:solidFill>
                <a:cs typeface="Arial" charset="0"/>
              </a:rPr>
              <a:t>Les redevables dont le chiffre d’affaires de l’année précédente est inférieur à 32 600 € bénéficie de plein droit de la franchise de TVA</a:t>
            </a:r>
          </a:p>
          <a:p>
            <a:pPr marL="582613" lvl="2" indent="-182563">
              <a:buClr>
                <a:srgbClr val="FFC82E"/>
              </a:buClr>
              <a:buSzPct val="100000"/>
              <a:tabLst>
                <a:tab pos="628650" algn="l"/>
              </a:tabLst>
            </a:pPr>
            <a:endParaRPr lang="fr-FR" sz="1400" dirty="0" smtClean="0">
              <a:solidFill>
                <a:srgbClr val="777777"/>
              </a:solidFill>
              <a:cs typeface="Arial" charset="0"/>
            </a:endParaRPr>
          </a:p>
          <a:p>
            <a:pPr marL="582613" lvl="1" indent="-182563">
              <a:buSzPct val="100000"/>
              <a:tabLst>
                <a:tab pos="628650" algn="l"/>
              </a:tabLst>
            </a:pPr>
            <a:r>
              <a:rPr lang="fr-FR" sz="2400" dirty="0" smtClean="0">
                <a:solidFill>
                  <a:srgbClr val="777777"/>
                </a:solidFill>
                <a:cs typeface="Arial" charset="0"/>
              </a:rPr>
              <a:t>Les activités nouvelles sont placées de plein droit sous le régime de la franchise dès le début de l’activité.</a:t>
            </a:r>
          </a:p>
          <a:p>
            <a:pPr marL="182563" indent="-182563">
              <a:buSzPct val="100000"/>
              <a:buNone/>
              <a:tabLst>
                <a:tab pos="628650" algn="l"/>
              </a:tabLst>
            </a:pPr>
            <a:endParaRPr lang="fr-FR" sz="2000" dirty="0" smtClean="0">
              <a:solidFill>
                <a:srgbClr val="777777"/>
              </a:solidFill>
              <a:cs typeface="Arial" charset="0"/>
            </a:endParaRPr>
          </a:p>
          <a:p>
            <a:pPr marL="182563" indent="-182563">
              <a:buSzPct val="100000"/>
              <a:buNone/>
              <a:tabLst>
                <a:tab pos="628650" algn="l"/>
              </a:tabLst>
            </a:pPr>
            <a:endParaRPr lang="fr-FR" sz="2000" dirty="0" smtClean="0">
              <a:solidFill>
                <a:srgbClr val="777777"/>
              </a:solidFill>
              <a:cs typeface="Arial" charset="0"/>
            </a:endParaRPr>
          </a:p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ESSA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C57AA-7EFF-466D-A8F8-850C74BF0B63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08738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mars 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fr-FR" dirty="0" smtClean="0"/>
              <a:t>Dispositions relatives à la TVA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680520"/>
          </a:xfrm>
        </p:spPr>
        <p:txBody>
          <a:bodyPr/>
          <a:lstStyle/>
          <a:p>
            <a:pPr marL="182563" lvl="1" indent="-182563">
              <a:buClr>
                <a:srgbClr val="0077C0"/>
              </a:buClr>
              <a:buSzPct val="100000"/>
              <a:buNone/>
              <a:tabLst>
                <a:tab pos="628650" algn="l"/>
              </a:tabLst>
            </a:pPr>
            <a:r>
              <a:rPr lang="fr-FR" sz="2400" b="1" dirty="0" smtClean="0">
                <a:solidFill>
                  <a:srgbClr val="777777"/>
                </a:solidFill>
                <a:cs typeface="Arial" charset="0"/>
              </a:rPr>
              <a:t>LA FRANCHISE EN BASE</a:t>
            </a:r>
          </a:p>
          <a:p>
            <a:pPr marL="182563" lvl="1" indent="-182563">
              <a:buClr>
                <a:srgbClr val="0077C0"/>
              </a:buClr>
              <a:buSzPct val="100000"/>
              <a:buNone/>
              <a:tabLst>
                <a:tab pos="628650" algn="l"/>
              </a:tabLst>
            </a:pPr>
            <a:endParaRPr lang="fr-FR" sz="1200" b="1" dirty="0" smtClean="0">
              <a:solidFill>
                <a:srgbClr val="777777"/>
              </a:solidFill>
              <a:cs typeface="Arial" charset="0"/>
            </a:endParaRPr>
          </a:p>
          <a:p>
            <a:pPr marL="582613" lvl="2" indent="-182563">
              <a:buClr>
                <a:srgbClr val="0077C0"/>
              </a:buClr>
              <a:buSzPct val="100000"/>
              <a:buNone/>
              <a:tabLst>
                <a:tab pos="354013" algn="l"/>
                <a:tab pos="628650" algn="l"/>
              </a:tabLst>
            </a:pPr>
            <a:r>
              <a:rPr lang="fr-FR" sz="2200" b="1" dirty="0" smtClean="0">
                <a:solidFill>
                  <a:srgbClr val="777777"/>
                </a:solidFill>
                <a:cs typeface="Arial" charset="0"/>
              </a:rPr>
              <a:t>Conséquences de la franchise de TVA</a:t>
            </a:r>
            <a:endParaRPr lang="fr-FR" sz="1400" b="1" dirty="0" smtClean="0">
              <a:solidFill>
                <a:srgbClr val="777777"/>
              </a:solidFill>
              <a:cs typeface="Arial" charset="0"/>
            </a:endParaRPr>
          </a:p>
          <a:p>
            <a:pPr marL="582613" lvl="2" indent="-182563">
              <a:buClr>
                <a:srgbClr val="FFC82E"/>
              </a:buClr>
              <a:buSzPct val="100000"/>
              <a:tabLst>
                <a:tab pos="628650" algn="l"/>
              </a:tabLst>
            </a:pPr>
            <a:r>
              <a:rPr lang="fr-FR" sz="2200" dirty="0" smtClean="0">
                <a:solidFill>
                  <a:srgbClr val="777777"/>
                </a:solidFill>
                <a:cs typeface="Arial" charset="0"/>
              </a:rPr>
              <a:t>La TVA ne doit pas être facturée aux clients (aucune mention de la TVA n’apparaît sur les factures ou documents)</a:t>
            </a:r>
          </a:p>
          <a:p>
            <a:pPr marL="582613" lvl="2" indent="-182563">
              <a:buClr>
                <a:srgbClr val="FFC82E"/>
              </a:buClr>
              <a:buSzPct val="100000"/>
              <a:tabLst>
                <a:tab pos="628650" algn="l"/>
              </a:tabLst>
            </a:pPr>
            <a:r>
              <a:rPr lang="fr-FR" sz="2200" dirty="0" smtClean="0">
                <a:solidFill>
                  <a:srgbClr val="777777"/>
                </a:solidFill>
                <a:cs typeface="Arial" charset="0"/>
              </a:rPr>
              <a:t>Aucune déduction ou récupération se rapportant aux dépenses n’est pratiquée</a:t>
            </a:r>
          </a:p>
          <a:p>
            <a:pPr marL="582613" lvl="2" indent="-182563">
              <a:buClr>
                <a:srgbClr val="FFC82E"/>
              </a:buClr>
              <a:buSzPct val="100000"/>
              <a:tabLst>
                <a:tab pos="628650" algn="l"/>
              </a:tabLst>
            </a:pPr>
            <a:r>
              <a:rPr lang="fr-FR" sz="2200" dirty="0" smtClean="0">
                <a:solidFill>
                  <a:srgbClr val="777777"/>
                </a:solidFill>
                <a:cs typeface="Arial" charset="0"/>
              </a:rPr>
              <a:t>La franchise en base de TVA est un dispositif qui dispense le contribuable de collecter et reverser la TVA.</a:t>
            </a:r>
          </a:p>
          <a:p>
            <a:pPr marL="582613" lvl="2" indent="-182563">
              <a:buClr>
                <a:srgbClr val="FFC82E"/>
              </a:buClr>
              <a:buSzPct val="100000"/>
              <a:tabLst>
                <a:tab pos="628650" algn="l"/>
              </a:tabLst>
            </a:pPr>
            <a:endParaRPr lang="fr-FR" sz="1400" dirty="0" smtClean="0">
              <a:solidFill>
                <a:srgbClr val="777777"/>
              </a:solidFill>
              <a:cs typeface="Arial" charset="0"/>
            </a:endParaRPr>
          </a:p>
          <a:p>
            <a:pPr marL="582613" lvl="2" indent="-182563">
              <a:buClr>
                <a:srgbClr val="FFC82E"/>
              </a:buClr>
              <a:buSzPct val="100000"/>
              <a:buNone/>
              <a:tabLst>
                <a:tab pos="628650" algn="l"/>
              </a:tabLst>
            </a:pPr>
            <a:r>
              <a:rPr lang="fr-FR" sz="2200" b="1" dirty="0" smtClean="0">
                <a:solidFill>
                  <a:srgbClr val="777777"/>
                </a:solidFill>
                <a:cs typeface="Arial" charset="0"/>
              </a:rPr>
              <a:t>Option pour le paiement de la TVA</a:t>
            </a:r>
          </a:p>
          <a:p>
            <a:pPr marL="582613" lvl="1" indent="-182563">
              <a:buSzPct val="100000"/>
              <a:tabLst>
                <a:tab pos="628650" algn="l"/>
              </a:tabLst>
            </a:pPr>
            <a:r>
              <a:rPr lang="fr-FR" sz="2200" dirty="0" smtClean="0">
                <a:solidFill>
                  <a:srgbClr val="777777"/>
                </a:solidFill>
                <a:cs typeface="Arial" charset="0"/>
              </a:rPr>
              <a:t>Les bénéficiaires de la franchise peuvent opter pour le paiement de la TVA</a:t>
            </a:r>
          </a:p>
          <a:p>
            <a:pPr marL="182563" indent="-182563">
              <a:buSzPct val="100000"/>
              <a:buNone/>
              <a:tabLst>
                <a:tab pos="628650" algn="l"/>
              </a:tabLst>
            </a:pPr>
            <a:endParaRPr lang="fr-FR" sz="2000" dirty="0" smtClean="0">
              <a:solidFill>
                <a:srgbClr val="777777"/>
              </a:solidFill>
              <a:cs typeface="Arial" charset="0"/>
            </a:endParaRPr>
          </a:p>
          <a:p>
            <a:pPr marL="182563" indent="-182563">
              <a:buSzPct val="100000"/>
              <a:buNone/>
              <a:tabLst>
                <a:tab pos="628650" algn="l"/>
              </a:tabLst>
            </a:pPr>
            <a:endParaRPr lang="fr-FR" sz="2000" dirty="0" smtClean="0">
              <a:solidFill>
                <a:srgbClr val="777777"/>
              </a:solidFill>
              <a:cs typeface="Arial" charset="0"/>
            </a:endParaRPr>
          </a:p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ESSA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C57AA-7EFF-466D-A8F8-850C74BF0B63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08738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mars 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fr-FR" dirty="0" smtClean="0"/>
              <a:t>Dispositions relatives à la TVA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680520"/>
          </a:xfrm>
        </p:spPr>
        <p:txBody>
          <a:bodyPr/>
          <a:lstStyle/>
          <a:p>
            <a:pPr marL="182563" lvl="1" indent="-182563">
              <a:buClr>
                <a:srgbClr val="0077C0"/>
              </a:buClr>
              <a:buSzPct val="100000"/>
              <a:buNone/>
              <a:tabLst>
                <a:tab pos="628650" algn="l"/>
              </a:tabLst>
            </a:pPr>
            <a:r>
              <a:rPr lang="fr-FR" sz="2400" b="1" dirty="0" smtClean="0">
                <a:solidFill>
                  <a:srgbClr val="777777"/>
                </a:solidFill>
                <a:cs typeface="Arial" charset="0"/>
              </a:rPr>
              <a:t>LES REGIMES D’IMPOSITION DE TVA</a:t>
            </a:r>
          </a:p>
          <a:p>
            <a:pPr marL="182563" lvl="1" indent="-182563">
              <a:buClr>
                <a:srgbClr val="0077C0"/>
              </a:buClr>
              <a:buSzPct val="100000"/>
              <a:buNone/>
              <a:tabLst>
                <a:tab pos="628650" algn="l"/>
              </a:tabLst>
            </a:pPr>
            <a:endParaRPr lang="fr-FR" sz="1200" b="1" dirty="0" smtClean="0">
              <a:solidFill>
                <a:srgbClr val="777777"/>
              </a:solidFill>
              <a:cs typeface="Arial" charset="0"/>
            </a:endParaRPr>
          </a:p>
          <a:p>
            <a:pPr marL="582613" lvl="2" indent="-182563">
              <a:buClr>
                <a:srgbClr val="0077C0"/>
              </a:buClr>
              <a:buSzPct val="100000"/>
              <a:buNone/>
              <a:tabLst>
                <a:tab pos="354013" algn="l"/>
                <a:tab pos="628650" algn="l"/>
              </a:tabLst>
            </a:pPr>
            <a:r>
              <a:rPr lang="fr-FR" sz="2200" b="1" dirty="0" smtClean="0">
                <a:solidFill>
                  <a:srgbClr val="777777"/>
                </a:solidFill>
                <a:cs typeface="Arial" charset="0"/>
              </a:rPr>
              <a:t>Le régime réel simplifié (chiffre d’affaires HT &lt; 234 000 € )</a:t>
            </a:r>
            <a:endParaRPr lang="fr-FR" sz="2200" dirty="0" smtClean="0">
              <a:solidFill>
                <a:srgbClr val="777777"/>
              </a:solidFill>
              <a:cs typeface="Arial" charset="0"/>
            </a:endParaRPr>
          </a:p>
          <a:p>
            <a:pPr marL="582613" lvl="2" indent="-182563">
              <a:buClr>
                <a:srgbClr val="FFC82E"/>
              </a:buClr>
              <a:buSzPct val="100000"/>
              <a:tabLst>
                <a:tab pos="628650" algn="l"/>
              </a:tabLst>
            </a:pPr>
            <a:r>
              <a:rPr lang="fr-FR" sz="2200" u="sng" dirty="0" smtClean="0">
                <a:solidFill>
                  <a:srgbClr val="777777"/>
                </a:solidFill>
                <a:cs typeface="Arial" charset="0"/>
              </a:rPr>
              <a:t>Principe</a:t>
            </a:r>
            <a:r>
              <a:rPr lang="fr-FR" sz="2200" dirty="0" smtClean="0">
                <a:solidFill>
                  <a:srgbClr val="777777"/>
                </a:solidFill>
                <a:cs typeface="Arial" charset="0"/>
              </a:rPr>
              <a:t> : versements de 4 acomptes forfaitaires trimestriels et régularisation du solde de l’année par une déclaration annuelle de TVA (CA-12)</a:t>
            </a:r>
          </a:p>
          <a:p>
            <a:pPr marL="582613" lvl="2" indent="-182563">
              <a:buClr>
                <a:srgbClr val="FFC82E"/>
              </a:buClr>
              <a:buSzPct val="100000"/>
              <a:tabLst>
                <a:tab pos="628650" algn="l"/>
              </a:tabLst>
            </a:pPr>
            <a:endParaRPr lang="fr-FR" sz="1400" dirty="0" smtClean="0">
              <a:solidFill>
                <a:srgbClr val="777777"/>
              </a:solidFill>
              <a:cs typeface="Arial" charset="0"/>
            </a:endParaRPr>
          </a:p>
          <a:p>
            <a:pPr marL="582613" lvl="2" indent="-182563">
              <a:buClr>
                <a:srgbClr val="FFC82E"/>
              </a:buClr>
              <a:buSzPct val="100000"/>
              <a:buNone/>
              <a:tabLst>
                <a:tab pos="628650" algn="l"/>
              </a:tabLst>
            </a:pPr>
            <a:r>
              <a:rPr lang="fr-FR" sz="2200" b="1" dirty="0" smtClean="0">
                <a:solidFill>
                  <a:srgbClr val="777777"/>
                </a:solidFill>
                <a:cs typeface="Arial" charset="0"/>
              </a:rPr>
              <a:t>Le régime réel normal ( CA HT &gt; 234 000 € ou sur option)</a:t>
            </a:r>
          </a:p>
          <a:p>
            <a:pPr marL="582613" lvl="1" indent="-182563">
              <a:buSzPct val="100000"/>
              <a:tabLst>
                <a:tab pos="628650" algn="l"/>
              </a:tabLst>
            </a:pPr>
            <a:r>
              <a:rPr lang="fr-FR" sz="2200" u="sng" dirty="0" smtClean="0">
                <a:solidFill>
                  <a:srgbClr val="777777"/>
                </a:solidFill>
                <a:cs typeface="Arial" charset="0"/>
              </a:rPr>
              <a:t>Principe</a:t>
            </a:r>
            <a:r>
              <a:rPr lang="fr-FR" sz="2200" dirty="0" smtClean="0">
                <a:solidFill>
                  <a:srgbClr val="777777"/>
                </a:solidFill>
                <a:cs typeface="Arial" charset="0"/>
              </a:rPr>
              <a:t> : versements de la TVA réellement due avec le dépôt de déclarations CA-3 de TVA mensuelles ou trimestrielles</a:t>
            </a:r>
          </a:p>
          <a:p>
            <a:pPr marL="182563" indent="-182563">
              <a:buSzPct val="100000"/>
              <a:buNone/>
              <a:tabLst>
                <a:tab pos="628650" algn="l"/>
              </a:tabLst>
            </a:pPr>
            <a:endParaRPr lang="fr-FR" sz="2000" dirty="0" smtClean="0">
              <a:solidFill>
                <a:srgbClr val="777777"/>
              </a:solidFill>
              <a:cs typeface="Arial" charset="0"/>
            </a:endParaRPr>
          </a:p>
          <a:p>
            <a:pPr marL="182563" indent="-182563">
              <a:buSzPct val="100000"/>
              <a:buNone/>
              <a:tabLst>
                <a:tab pos="628650" algn="l"/>
              </a:tabLst>
            </a:pPr>
            <a:endParaRPr lang="fr-FR" sz="2000" dirty="0" smtClean="0">
              <a:solidFill>
                <a:srgbClr val="777777"/>
              </a:solidFill>
              <a:cs typeface="Arial" charset="0"/>
            </a:endParaRPr>
          </a:p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ESSA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C57AA-7EFF-466D-A8F8-850C74BF0B63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08738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mars 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fr-FR" dirty="0" smtClean="0"/>
              <a:t>Obligations sociales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600" dirty="0" smtClean="0"/>
              <a:t>Auto entrepreneur</a:t>
            </a:r>
          </a:p>
          <a:p>
            <a:pPr lvl="1"/>
            <a:r>
              <a:rPr lang="fr-FR" sz="3200" dirty="0" smtClean="0"/>
              <a:t>Déclaration mensuelle ou trimestrielle du chiffre d'affaires par internet</a:t>
            </a:r>
          </a:p>
          <a:p>
            <a:pPr lvl="1"/>
            <a:r>
              <a:rPr lang="fr-FR" sz="3200" dirty="0" smtClean="0"/>
              <a:t>Paiement de l’ensemble des charges sociales en pourcentage du chiffre d'affaires</a:t>
            </a:r>
          </a:p>
          <a:p>
            <a:pPr lvl="2"/>
            <a:r>
              <a:rPr lang="fr-FR" sz="2800" dirty="0" smtClean="0"/>
              <a:t>Taux : 21,3 % ou 24,6 %</a:t>
            </a:r>
          </a:p>
          <a:p>
            <a:pPr lvl="1"/>
            <a:r>
              <a:rPr lang="fr-FR" sz="3200" dirty="0" smtClean="0"/>
              <a:t>Pas d'avance de cotisation</a:t>
            </a:r>
          </a:p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ESSA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C57AA-7EFF-466D-A8F8-850C74BF0B63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08738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mars 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fr-FR" dirty="0" smtClean="0"/>
              <a:t>Obligations sociales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fr-FR" dirty="0" smtClean="0"/>
              <a:t>Micro entreprise et déclaration contrôlée</a:t>
            </a:r>
          </a:p>
          <a:p>
            <a:endParaRPr lang="fr-FR" sz="1400" dirty="0" smtClean="0"/>
          </a:p>
          <a:p>
            <a:pPr lvl="1"/>
            <a:r>
              <a:rPr lang="fr-FR" sz="2400" dirty="0" smtClean="0"/>
              <a:t>3 caisses obligatoires : URSSAF – RSI maladie – Retraite</a:t>
            </a:r>
          </a:p>
          <a:p>
            <a:pPr lvl="1"/>
            <a:r>
              <a:rPr lang="fr-FR" sz="2400" dirty="0" smtClean="0"/>
              <a:t>Calculer en deux temps : provision l’année en cours, solde en N+1</a:t>
            </a:r>
          </a:p>
          <a:p>
            <a:pPr lvl="1"/>
            <a:endParaRPr lang="fr-FR" sz="1400" dirty="0" smtClean="0"/>
          </a:p>
          <a:p>
            <a:pPr lvl="1"/>
            <a:r>
              <a:rPr lang="fr-FR" sz="2400" dirty="0" smtClean="0"/>
              <a:t>Base de calcul :</a:t>
            </a:r>
          </a:p>
          <a:p>
            <a:pPr lvl="2"/>
            <a:r>
              <a:rPr lang="fr-FR" sz="2000" dirty="0" smtClean="0"/>
              <a:t>Micro entreprise :  66 % des recettes (CA -34 % pour frais)</a:t>
            </a:r>
          </a:p>
          <a:p>
            <a:pPr lvl="2"/>
            <a:r>
              <a:rPr lang="fr-FR" sz="2000" dirty="0" smtClean="0">
                <a:sym typeface="Wingdings" pitchFamily="2" charset="2"/>
              </a:rPr>
              <a:t>Déclaration contrôlée : bénéfice réalisé (recettes – dépenses réelles)</a:t>
            </a:r>
            <a:endParaRPr lang="fr-FR" sz="2000" dirty="0" smtClean="0"/>
          </a:p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ESSA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C57AA-7EFF-466D-A8F8-850C74BF0B63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08738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mars 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 de la séance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 smtClean="0"/>
              <a:t>Présenter les avantages liés à l’adhésion à l’Association de Gestion Agréée</a:t>
            </a:r>
          </a:p>
          <a:p>
            <a:pPr>
              <a:buNone/>
            </a:pPr>
            <a:endParaRPr lang="fr-FR" dirty="0" smtClean="0"/>
          </a:p>
          <a:p>
            <a:pPr marL="971550" lvl="1" indent="-514350">
              <a:buFont typeface="+mj-lt"/>
              <a:buAutoNum type="alphaUcPeriod"/>
            </a:pPr>
            <a:r>
              <a:rPr lang="fr-FR" dirty="0" smtClean="0"/>
              <a:t>La mission fiscale et comptable</a:t>
            </a:r>
          </a:p>
          <a:p>
            <a:pPr marL="971550" lvl="1" indent="-514350">
              <a:buFont typeface="+mj-lt"/>
              <a:buAutoNum type="alphaUcPeriod"/>
            </a:pPr>
            <a:endParaRPr lang="fr-FR" dirty="0" smtClean="0"/>
          </a:p>
          <a:p>
            <a:pPr marL="971550" lvl="1" indent="-514350">
              <a:buFont typeface="+mj-lt"/>
              <a:buAutoNum type="alphaUcPeriod"/>
            </a:pPr>
            <a:r>
              <a:rPr lang="fr-FR" dirty="0" smtClean="0"/>
              <a:t>Nos services d’aide à la Gestion</a:t>
            </a:r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ESSA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C57AA-7EFF-466D-A8F8-850C74BF0B63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08738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mars 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fr-FR" dirty="0" smtClean="0"/>
              <a:t>Obligations sociales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ESSA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C57AA-7EFF-466D-A8F8-850C74BF0B63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08738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mars 2013</a:t>
            </a:r>
            <a:endParaRPr lang="fr-FR" dirty="0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81950798"/>
              </p:ext>
            </p:extLst>
          </p:nvPr>
        </p:nvGraphicFramePr>
        <p:xfrm>
          <a:off x="683568" y="1412776"/>
          <a:ext cx="7776864" cy="4525963"/>
        </p:xfrm>
        <a:graphic>
          <a:graphicData uri="http://schemas.openxmlformats.org/drawingml/2006/table">
            <a:tbl>
              <a:tblPr/>
              <a:tblGrid>
                <a:gridCol w="3049268"/>
                <a:gridCol w="1721361"/>
                <a:gridCol w="3006235"/>
              </a:tblGrid>
              <a:tr h="67509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Times New Roman"/>
                        </a:rPr>
                        <a:t>REGIME</a:t>
                      </a:r>
                    </a:p>
                  </a:txBody>
                  <a:tcPr marL="9508" marR="9508" marT="95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Times New Roman"/>
                        </a:rPr>
                        <a:t>PERIODICITE</a:t>
                      </a:r>
                    </a:p>
                  </a:txBody>
                  <a:tcPr marL="9508" marR="9508" marT="9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Times New Roman"/>
                        </a:rPr>
                        <a:t>TAUX ANNUEL DES COTISATIONS POUR 2013</a:t>
                      </a:r>
                    </a:p>
                  </a:txBody>
                  <a:tcPr marL="9508" marR="9508" marT="9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2836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effectLst/>
                          <a:latin typeface="Times New Roman"/>
                        </a:rPr>
                        <a:t>URSSAF allocations familiales (1)</a:t>
                      </a:r>
                    </a:p>
                  </a:txBody>
                  <a:tcPr marL="9508" marR="9508" marT="95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prélèvements automatiques mensuels (sauf option pour le trimestre)</a:t>
                      </a:r>
                    </a:p>
                  </a:txBody>
                  <a:tcPr marL="9508" marR="9508" marT="9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5,40%</a:t>
                      </a:r>
                    </a:p>
                  </a:txBody>
                  <a:tcPr marL="9508" marR="9508" marT="9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36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effectLst/>
                          <a:latin typeface="Times New Roman"/>
                        </a:rPr>
                        <a:t>CSG et CRDS (1)</a:t>
                      </a:r>
                    </a:p>
                  </a:txBody>
                  <a:tcPr marL="9508" marR="9508" marT="95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prélèvements automatiques mensuels (sauf option pour le trimestre)</a:t>
                      </a:r>
                    </a:p>
                  </a:txBody>
                  <a:tcPr marL="9508" marR="9508" marT="9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Times New Roman"/>
                        </a:rPr>
                        <a:t>7,5% CSG (dont 5,1% déductible) et 0,5% CRDS basés sur : bénéfice + cotisations sociales personnelles obligatoires et complémentaires faculatives</a:t>
                      </a:r>
                    </a:p>
                  </a:txBody>
                  <a:tcPr marL="9508" marR="9508" marT="9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2836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effectLst/>
                          <a:latin typeface="Times New Roman"/>
                        </a:rPr>
                        <a:t>Formation professionnelle continue(1)</a:t>
                      </a:r>
                    </a:p>
                  </a:txBody>
                  <a:tcPr marL="9508" marR="9508" marT="95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contribution annuelle</a:t>
                      </a:r>
                    </a:p>
                  </a:txBody>
                  <a:tcPr marL="9508" marR="9508" marT="9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effectLst/>
                          <a:latin typeface="Times New Roman"/>
                        </a:rPr>
                        <a:t>0,25 % du plafond de la sécurité sociale (soit 91 €)</a:t>
                      </a:r>
                    </a:p>
                  </a:txBody>
                  <a:tcPr marL="9508" marR="9508" marT="9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fr-FR" dirty="0" smtClean="0"/>
              <a:t>Obligations sociales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ESSA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C57AA-7EFF-466D-A8F8-850C74BF0B63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08738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mars 2013</a:t>
            </a:r>
            <a:endParaRPr lang="fr-FR" dirty="0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69566354"/>
              </p:ext>
            </p:extLst>
          </p:nvPr>
        </p:nvGraphicFramePr>
        <p:xfrm>
          <a:off x="539552" y="1556792"/>
          <a:ext cx="8064896" cy="3947740"/>
        </p:xfrm>
        <a:graphic>
          <a:graphicData uri="http://schemas.openxmlformats.org/drawingml/2006/table">
            <a:tbl>
              <a:tblPr/>
              <a:tblGrid>
                <a:gridCol w="3162204"/>
                <a:gridCol w="1785115"/>
                <a:gridCol w="3117577"/>
              </a:tblGrid>
              <a:tr h="138787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effectLst/>
                          <a:latin typeface="Times New Roman"/>
                        </a:rPr>
                        <a:t>Assurance </a:t>
                      </a:r>
                      <a:r>
                        <a:rPr lang="fr-FR" sz="11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fr-FR" sz="1100" b="1" i="0" u="none" strike="noStrike" dirty="0">
                          <a:effectLst/>
                          <a:latin typeface="Times New Roman"/>
                        </a:rPr>
                        <a:t>maladie-maternité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effectLst/>
                          <a:latin typeface="Times New Roman"/>
                        </a:rPr>
                        <a:t>prélèvements automatiques mensuels (option pour le trimestre)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Times New Roman"/>
                        </a:rPr>
                        <a:t>6,50%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6757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effectLst/>
                          <a:latin typeface="Times New Roman"/>
                        </a:rPr>
                        <a:t>Assurance vieillesse  cotisation de base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effectLst/>
                          <a:latin typeface="Times New Roman"/>
                        </a:rPr>
                        <a:t>prélèvements automatiques mensuels (sauf option pour le trimestre)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effectLst/>
                          <a:latin typeface="Times New Roman"/>
                        </a:rPr>
                        <a:t>9,75% jusqu'à 0,85 fois le plafond de la SS </a:t>
                      </a:r>
                      <a:r>
                        <a:rPr lang="fr-FR" sz="1100" b="0" i="0" u="none" strike="noStrike" baseline="0" dirty="0" smtClean="0">
                          <a:effectLst/>
                          <a:latin typeface="Times New Roman"/>
                        </a:rPr>
                        <a:t> et </a:t>
                      </a:r>
                      <a:r>
                        <a:rPr lang="fr-FR" sz="1100" b="0" i="0" u="none" strike="noStrike" dirty="0" smtClean="0">
                          <a:effectLst/>
                          <a:latin typeface="Times New Roman"/>
                        </a:rPr>
                        <a:t>1,81 </a:t>
                      </a:r>
                      <a:r>
                        <a:rPr lang="fr-FR" sz="1100" b="0" i="0" u="none" strike="noStrike" dirty="0">
                          <a:effectLst/>
                          <a:latin typeface="Times New Roman"/>
                        </a:rPr>
                        <a:t>% de 0,85 à 5 fois le plafond de la 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050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477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(1) Ces cotisations sont appelées par votre URSSAF sur un même bordereau.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7477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NB : Plafond de la sécurité sociale pour 2013 : 37 032 €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7477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NB : le nouveau cotisant doit disposer d'un délai de 90 jours pour payer l'ensemble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7477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effectLst/>
                          <a:latin typeface="Arial"/>
                        </a:rPr>
                        <a:t>de ses premières cotisations et contributions sociales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611560" y="2420888"/>
            <a:ext cx="7992888" cy="1728192"/>
          </a:xfrm>
        </p:spPr>
        <p:txBody>
          <a:bodyPr/>
          <a:lstStyle/>
          <a:p>
            <a:r>
              <a:rPr lang="fr-FR" sz="3600" dirty="0" smtClean="0"/>
              <a:t>L’Association de Gestion Agréée</a:t>
            </a:r>
            <a:br>
              <a:rPr lang="fr-FR" sz="3600" dirty="0" smtClean="0"/>
            </a:br>
            <a:r>
              <a:rPr lang="fr-FR" sz="3600" dirty="0" smtClean="0"/>
              <a:t>vous accompagne…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ESSA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C57AA-7EFF-466D-A8F8-850C74BF0B63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dirty="0" smtClean="0"/>
              <a:t>L’Association de Gestion Agréée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lphaUcPeriod"/>
            </a:pPr>
            <a:r>
              <a:rPr lang="fr-FR" b="1" dirty="0" smtClean="0"/>
              <a:t>La mission fiscale et comptable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fr-FR" sz="2400" dirty="0" smtClean="0"/>
              <a:t>Les avantages fiscaux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fr-FR" sz="2400" dirty="0" smtClean="0"/>
              <a:t>Le respect des obligations comptables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fr-FR" sz="2400" dirty="0" smtClean="0"/>
              <a:t>La prévention fiscale </a:t>
            </a:r>
          </a:p>
          <a:p>
            <a:pPr lvl="1" eaLnBrk="1" hangingPunct="1">
              <a:lnSpc>
                <a:spcPct val="90000"/>
              </a:lnSpc>
            </a:pPr>
            <a:endParaRPr lang="fr-FR" sz="1800" dirty="0" smtClean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lphaUcPeriod"/>
            </a:pPr>
            <a:r>
              <a:rPr lang="fr-FR" b="1" dirty="0" smtClean="0"/>
              <a:t>Nos services d’aide à la Gestion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fr-FR" sz="2400" dirty="0" smtClean="0"/>
              <a:t>Des formations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fr-FR" sz="2400" dirty="0" smtClean="0"/>
              <a:t>De l’information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fr-FR" sz="2400" dirty="0" smtClean="0"/>
              <a:t>Un dossier de Gestion et de Prévention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fr-FR" sz="2400" dirty="0" smtClean="0"/>
              <a:t>Des données économiques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fr-FR" sz="2400" dirty="0" smtClean="0"/>
              <a:t>Un réseau, des échanges</a:t>
            </a:r>
          </a:p>
          <a:p>
            <a:pPr lvl="1" eaLnBrk="1" hangingPunct="1">
              <a:lnSpc>
                <a:spcPct val="90000"/>
              </a:lnSpc>
            </a:pPr>
            <a:endParaRPr lang="fr-FR" sz="20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08738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mars 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83568" y="2564904"/>
            <a:ext cx="7772400" cy="1362075"/>
          </a:xfrm>
        </p:spPr>
        <p:txBody>
          <a:bodyPr/>
          <a:lstStyle/>
          <a:p>
            <a:pPr marL="742950" indent="-742950">
              <a:buFont typeface="+mj-lt"/>
              <a:buAutoNum type="alphaUcPeriod"/>
            </a:pPr>
            <a:r>
              <a:rPr lang="fr-FR" dirty="0" smtClean="0"/>
              <a:t>La mission fiscale et comptable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ESSA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C57AA-7EFF-466D-A8F8-850C74BF0B63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08738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mars 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ESSA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9818C1-67C3-4E29-9DE7-3C399F94EAC7}" type="slidenum">
              <a:rPr lang="fr-FR"/>
              <a:pPr>
                <a:defRPr/>
              </a:pPr>
              <a:t>35</a:t>
            </a:fld>
            <a:endParaRPr lang="fr-FR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142875"/>
            <a:ext cx="6450013" cy="88265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fr-FR" dirty="0" smtClean="0"/>
              <a:t>Les principaux avantages fiscaux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800" b="1" dirty="0" smtClean="0">
                <a:solidFill>
                  <a:srgbClr val="FF5050"/>
                </a:solidFill>
              </a:rPr>
              <a:t>Non-majoration de 25 %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 smtClean="0"/>
              <a:t>Adhérent : imposition sur </a:t>
            </a:r>
            <a:r>
              <a:rPr lang="fr-FR" sz="2400" dirty="0" smtClean="0">
                <a:solidFill>
                  <a:srgbClr val="FF5050"/>
                </a:solidFill>
              </a:rPr>
              <a:t>100 %</a:t>
            </a:r>
            <a:r>
              <a:rPr lang="fr-FR" sz="2400" dirty="0" smtClean="0"/>
              <a:t> du bénéfice professionnel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 smtClean="0"/>
              <a:t>Non-adhérent  : imposition sur </a:t>
            </a:r>
            <a:r>
              <a:rPr lang="fr-FR" sz="2400" dirty="0" smtClean="0">
                <a:solidFill>
                  <a:srgbClr val="FF5050"/>
                </a:solidFill>
              </a:rPr>
              <a:t>125 %</a:t>
            </a:r>
            <a:r>
              <a:rPr lang="fr-FR" sz="2400" dirty="0" smtClean="0"/>
              <a:t> du bénéfice professionnel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sz="2400" b="1" dirty="0" smtClean="0">
                <a:solidFill>
                  <a:srgbClr val="FF5050"/>
                </a:solidFill>
              </a:rPr>
              <a:t>	</a:t>
            </a:r>
            <a:r>
              <a:rPr lang="fr-FR" sz="2400" b="1" dirty="0" smtClean="0">
                <a:solidFill>
                  <a:srgbClr val="0066CC"/>
                </a:solidFill>
              </a:rPr>
              <a:t>Une économie d’impôt importante</a:t>
            </a:r>
            <a:endParaRPr lang="fr-FR" sz="2400" dirty="0" smtClean="0">
              <a:solidFill>
                <a:srgbClr val="0066CC"/>
              </a:solidFill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2400" dirty="0" smtClean="0"/>
          </a:p>
          <a:p>
            <a:pPr eaLnBrk="1" hangingPunct="1">
              <a:lnSpc>
                <a:spcPct val="80000"/>
              </a:lnSpc>
            </a:pPr>
            <a:r>
              <a:rPr lang="fr-FR" sz="2400" b="1" dirty="0" smtClean="0"/>
              <a:t>Une réduction d’impôt de 915 €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 smtClean="0"/>
              <a:t>pour frais de tenue de comptabilité et d’adhésion à l’AGA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 smtClean="0"/>
              <a:t>CA annuel &lt; limites du régime micro-entreprise</a:t>
            </a:r>
            <a:endParaRPr lang="fr-FR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fr-FR" sz="2400" dirty="0" smtClean="0"/>
              <a:t>Avoir opté pour un régime réel d’imposition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1600" dirty="0" smtClean="0"/>
          </a:p>
          <a:p>
            <a:pPr eaLnBrk="1" hangingPunct="1">
              <a:lnSpc>
                <a:spcPct val="80000"/>
              </a:lnSpc>
            </a:pPr>
            <a:r>
              <a:rPr lang="fr-FR" sz="2400" dirty="0" smtClean="0"/>
              <a:t>Salaire du conjoint intégralement déductible du résultat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fr-FR" sz="2400" dirty="0" smtClean="0"/>
              <a:t>	</a:t>
            </a:r>
            <a:r>
              <a:rPr lang="fr-FR" sz="1600" dirty="0" smtClean="0"/>
              <a:t>(au lieu de 13 800 € pour les non adhérents)</a:t>
            </a:r>
            <a:endParaRPr lang="fr-FR" sz="2400" b="1" dirty="0" smtClean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08738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mars 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ESSA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47194-ED2F-4381-A4C5-23C0E3120F3C}" type="slidenum">
              <a:rPr lang="fr-FR"/>
              <a:pPr>
                <a:defRPr/>
              </a:pPr>
              <a:t>36</a:t>
            </a:fld>
            <a:endParaRPr lang="fr-FR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38" y="142875"/>
            <a:ext cx="5954414" cy="11430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fr-FR" sz="2800" dirty="0" smtClean="0"/>
              <a:t>Qui peut bénéficier des avantages fiscaux ?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 eaLnBrk="1" hangingPunct="1"/>
            <a:endParaRPr lang="fr-FR" sz="2800" dirty="0" smtClean="0"/>
          </a:p>
          <a:p>
            <a:pPr eaLnBrk="1" hangingPunct="1"/>
            <a:r>
              <a:rPr lang="fr-FR" sz="2800" dirty="0" smtClean="0"/>
              <a:t>Seuls les adhérents soumis à </a:t>
            </a:r>
            <a:r>
              <a:rPr lang="fr-FR" sz="2800" b="1" dirty="0" smtClean="0">
                <a:solidFill>
                  <a:srgbClr val="FF5050"/>
                </a:solidFill>
              </a:rPr>
              <a:t>l’impôt sur le revenu</a:t>
            </a:r>
          </a:p>
          <a:p>
            <a:pPr eaLnBrk="1" hangingPunct="1"/>
            <a:r>
              <a:rPr lang="fr-FR" sz="2800" dirty="0" smtClean="0"/>
              <a:t>Imposés dans la catégorie des </a:t>
            </a:r>
            <a:r>
              <a:rPr lang="fr-FR" sz="2800" b="1" dirty="0" smtClean="0">
                <a:solidFill>
                  <a:srgbClr val="FF5050"/>
                </a:solidFill>
              </a:rPr>
              <a:t>BNC</a:t>
            </a:r>
            <a:endParaRPr lang="fr-FR" sz="2800" i="1" dirty="0" smtClean="0"/>
          </a:p>
          <a:p>
            <a:pPr eaLnBrk="1" hangingPunct="1"/>
            <a:r>
              <a:rPr lang="fr-FR" sz="2800" dirty="0" smtClean="0"/>
              <a:t>Selon un </a:t>
            </a:r>
            <a:r>
              <a:rPr lang="fr-FR" sz="2800" b="1" dirty="0" smtClean="0">
                <a:solidFill>
                  <a:srgbClr val="FF5050"/>
                </a:solidFill>
              </a:rPr>
              <a:t>régime réel</a:t>
            </a:r>
            <a:r>
              <a:rPr lang="fr-FR" sz="2800" dirty="0" smtClean="0"/>
              <a:t> d’imposition</a:t>
            </a:r>
            <a:r>
              <a:rPr lang="fr-FR" dirty="0" smtClean="0"/>
              <a:t> </a:t>
            </a:r>
            <a:r>
              <a:rPr lang="fr-FR" sz="2600" b="1" i="1" dirty="0" smtClean="0"/>
              <a:t>(de plein droit ou sur option)</a:t>
            </a:r>
          </a:p>
          <a:p>
            <a:pPr eaLnBrk="1" hangingPunct="1"/>
            <a:r>
              <a:rPr lang="fr-FR" sz="2800" dirty="0" smtClean="0"/>
              <a:t>Et qui ont adhéré dans les délais</a:t>
            </a:r>
          </a:p>
          <a:p>
            <a:pPr lvl="1" eaLnBrk="1" hangingPunct="1"/>
            <a:r>
              <a:rPr lang="fr-FR" sz="2400" dirty="0" smtClean="0"/>
              <a:t>Avant le 31 mai pour les exercices 01/01 – 31/12</a:t>
            </a:r>
          </a:p>
          <a:p>
            <a:pPr lvl="1" eaLnBrk="1" hangingPunct="1"/>
            <a:r>
              <a:rPr lang="fr-FR" sz="2400" dirty="0" smtClean="0"/>
              <a:t>Dans les 5 premiers mois du début d’activité 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08738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mars 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88913"/>
            <a:ext cx="7740351" cy="1143000"/>
          </a:xfrm>
        </p:spPr>
        <p:txBody>
          <a:bodyPr/>
          <a:lstStyle/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 startAt="2"/>
            </a:pPr>
            <a:r>
              <a:rPr lang="fr-FR" dirty="0" smtClean="0"/>
              <a:t>Le respect des obligations comptables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ESSA</a:t>
            </a: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9878-1F63-443C-ABEF-455BA064D133}" type="slidenum">
              <a:rPr lang="fr-FR" smtClean="0"/>
              <a:pPr/>
              <a:t>37</a:t>
            </a:fld>
            <a:endParaRPr lang="fr-FR"/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611188" y="1412875"/>
            <a:ext cx="63373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7C0"/>
              </a:buClr>
              <a:buSzTx/>
              <a:buFont typeface="Calibri" pitchFamily="34" charset="0"/>
              <a:buChar char="•"/>
              <a:tabLst/>
              <a:defRPr/>
            </a:pPr>
            <a:endParaRPr kumimoji="0" lang="fr-FR" sz="2600" b="0" i="0" u="none" strike="noStrike" kern="0" cap="none" spc="0" normalizeH="0" baseline="0" noProof="0" dirty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l">
              <a:lnSpc>
                <a:spcPct val="90000"/>
              </a:lnSpc>
              <a:spcBef>
                <a:spcPct val="20000"/>
              </a:spcBef>
              <a:buClr>
                <a:srgbClr val="0077C0"/>
              </a:buClr>
              <a:buFont typeface="Calibri" pitchFamily="34" charset="0"/>
              <a:buChar char="•"/>
              <a:defRPr/>
            </a:pPr>
            <a:r>
              <a:rPr lang="fr-FR" sz="2400" kern="0" dirty="0" smtClean="0">
                <a:solidFill>
                  <a:srgbClr val="5F5F5F"/>
                </a:solidFill>
              </a:rPr>
              <a:t>Accepter le règlement par chèques, et informer votre clientèle de votre appartenance à une AGA</a:t>
            </a:r>
          </a:p>
          <a:p>
            <a:pPr marL="342900" lvl="0" indent="-342900" algn="l">
              <a:lnSpc>
                <a:spcPct val="90000"/>
              </a:lnSpc>
              <a:spcBef>
                <a:spcPct val="20000"/>
              </a:spcBef>
              <a:buClr>
                <a:srgbClr val="0077C0"/>
              </a:buClr>
              <a:buFont typeface="Calibri" pitchFamily="34" charset="0"/>
              <a:buChar char="•"/>
              <a:defRPr/>
            </a:pPr>
            <a:r>
              <a:rPr lang="fr-FR" sz="2400" kern="0" dirty="0" smtClean="0">
                <a:solidFill>
                  <a:srgbClr val="5F5F5F"/>
                </a:solidFill>
              </a:rPr>
              <a:t>Avoir une comptabilité sincère et tenue selon la nomenclature comptable</a:t>
            </a:r>
          </a:p>
          <a:p>
            <a:pPr marL="342900" lvl="0" indent="-342900" algn="l">
              <a:lnSpc>
                <a:spcPct val="90000"/>
              </a:lnSpc>
              <a:spcBef>
                <a:spcPct val="20000"/>
              </a:spcBef>
              <a:buClr>
                <a:srgbClr val="0077C0"/>
              </a:buClr>
              <a:buFont typeface="Calibri" pitchFamily="34" charset="0"/>
              <a:buChar char="•"/>
              <a:defRPr/>
            </a:pPr>
            <a:r>
              <a:rPr lang="fr-FR" sz="2400" kern="0" dirty="0" smtClean="0">
                <a:solidFill>
                  <a:srgbClr val="5F5F5F"/>
                </a:solidFill>
              </a:rPr>
              <a:t>Déposer dans les délais votre déclaration                        de résultats à l’AGA</a:t>
            </a:r>
          </a:p>
          <a:p>
            <a:pPr marL="342900" lvl="0" indent="-342900" algn="l">
              <a:lnSpc>
                <a:spcPct val="90000"/>
              </a:lnSpc>
              <a:spcBef>
                <a:spcPct val="20000"/>
              </a:spcBef>
              <a:buClr>
                <a:srgbClr val="0077C0"/>
              </a:buClr>
              <a:buFont typeface="Calibri" pitchFamily="34" charset="0"/>
              <a:buChar char="•"/>
              <a:defRPr/>
            </a:pPr>
            <a:r>
              <a:rPr lang="fr-FR" sz="2400" kern="0" dirty="0" err="1" smtClean="0">
                <a:solidFill>
                  <a:srgbClr val="5F5F5F"/>
                </a:solidFill>
              </a:rPr>
              <a:t>Télé-transmettre</a:t>
            </a:r>
            <a:r>
              <a:rPr lang="fr-FR" sz="2400" kern="0" dirty="0" smtClean="0">
                <a:solidFill>
                  <a:srgbClr val="5F5F5F"/>
                </a:solidFill>
              </a:rPr>
              <a:t> aux Impôts votre déclaration de résultats et l’attestation d’appartenance à une AGA</a:t>
            </a:r>
            <a:r>
              <a:rPr lang="fr-FR" sz="2600" kern="0" dirty="0" smtClean="0">
                <a:solidFill>
                  <a:srgbClr val="5F5F5F"/>
                </a:solidFill>
              </a:rPr>
              <a:t>.</a:t>
            </a:r>
          </a:p>
        </p:txBody>
      </p:sp>
      <p:pic>
        <p:nvPicPr>
          <p:cNvPr id="42" name="Picture 5" descr="attestBN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3071810"/>
            <a:ext cx="1655763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08738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mars 2013</a:t>
            </a:r>
            <a:endParaRPr lang="fr-FR" dirty="0"/>
          </a:p>
        </p:txBody>
      </p:sp>
      <p:pic>
        <p:nvPicPr>
          <p:cNvPr id="10" name="Picture 4" descr="afficBN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124744"/>
            <a:ext cx="1655763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ESSA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B32DC-499C-41FD-A745-6803864D3552}" type="slidenum">
              <a:rPr lang="fr-FR"/>
              <a:pPr>
                <a:defRPr/>
              </a:pPr>
              <a:t>38</a:t>
            </a:fld>
            <a:endParaRPr lang="fr-FR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 startAt="3"/>
              <a:defRPr/>
            </a:pPr>
            <a:r>
              <a:rPr lang="fr-F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 prévention fiscale</a:t>
            </a:r>
            <a:r>
              <a:rPr lang="fr-FR" dirty="0" smtClean="0"/>
              <a:t> 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7272338" cy="40322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800" dirty="0" smtClean="0"/>
              <a:t>Un examen de concordance, de cohérence et de vraisemblance de votre déclaration de résultats et de vos déclarations de TVA,</a:t>
            </a:r>
          </a:p>
          <a:p>
            <a:pPr eaLnBrk="1" hangingPunct="1">
              <a:lnSpc>
                <a:spcPct val="80000"/>
              </a:lnSpc>
            </a:pPr>
            <a:endParaRPr lang="fr-FR" sz="2400" dirty="0" smtClean="0"/>
          </a:p>
          <a:p>
            <a:pPr eaLnBrk="1" hangingPunct="1">
              <a:lnSpc>
                <a:spcPct val="80000"/>
              </a:lnSpc>
            </a:pPr>
            <a:r>
              <a:rPr lang="fr-FR" sz="2800" dirty="0" smtClean="0"/>
              <a:t>Des demandes de précisions en cas d‘éventuelles anomalies,</a:t>
            </a:r>
          </a:p>
          <a:p>
            <a:pPr eaLnBrk="1" hangingPunct="1">
              <a:lnSpc>
                <a:spcPct val="80000"/>
              </a:lnSpc>
            </a:pPr>
            <a:endParaRPr lang="fr-FR" sz="2400" dirty="0" smtClean="0"/>
          </a:p>
          <a:p>
            <a:pPr eaLnBrk="1" hangingPunct="1">
              <a:lnSpc>
                <a:spcPct val="80000"/>
              </a:lnSpc>
            </a:pPr>
            <a:r>
              <a:rPr lang="fr-FR" sz="2800" dirty="0" smtClean="0"/>
              <a:t>L’envoi d’un compte-rendu de mission avec copie à votre SIE </a:t>
            </a:r>
            <a:r>
              <a:rPr lang="fr-FR" sz="2800" b="1" dirty="0" smtClean="0"/>
              <a:t>(contrepartie de la réduction du délai de reprise de 3 à 2 ans)</a:t>
            </a:r>
          </a:p>
        </p:txBody>
      </p:sp>
      <p:pic>
        <p:nvPicPr>
          <p:cNvPr id="1946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2205038"/>
            <a:ext cx="1476375" cy="20097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08738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mars 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348880"/>
            <a:ext cx="7772400" cy="1362075"/>
          </a:xfrm>
        </p:spPr>
        <p:txBody>
          <a:bodyPr/>
          <a:lstStyle/>
          <a:p>
            <a:pPr marL="742950" indent="-742950" eaLnBrk="1" hangingPunct="1">
              <a:buFont typeface="+mj-lt"/>
              <a:buAutoNum type="alphaUcPeriod" startAt="2"/>
              <a:defRPr/>
            </a:pPr>
            <a:r>
              <a:rPr lang="fr-FR" dirty="0" smtClean="0"/>
              <a:t>Nos services d’aide à la gestion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467544" y="4149080"/>
            <a:ext cx="7772400" cy="1500187"/>
          </a:xfrm>
        </p:spPr>
        <p:txBody>
          <a:bodyPr/>
          <a:lstStyle/>
          <a:p>
            <a:pPr eaLnBrk="1" hangingPunct="1"/>
            <a:r>
              <a:rPr lang="fr-FR" dirty="0" smtClean="0"/>
              <a:t>Services ouverts à tous les adhérents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fr-FR" dirty="0" smtClean="0"/>
              <a:t> Entreprise Individuelle ou Société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fr-FR" dirty="0" smtClean="0"/>
              <a:t> Impôt sur les Revenus ou Impôt sur les Sociétés</a:t>
            </a:r>
          </a:p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ESSA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32B29-2EC9-41B3-A321-12C629A21C53}" type="slidenum">
              <a:rPr lang="fr-FR"/>
              <a:pPr>
                <a:defRPr/>
              </a:pPr>
              <a:t>39</a:t>
            </a:fld>
            <a:endParaRPr lang="fr-FR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08738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mars 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1907704" y="0"/>
            <a:ext cx="6840538" cy="1503040"/>
          </a:xfrm>
        </p:spPr>
        <p:txBody>
          <a:bodyPr/>
          <a:lstStyle/>
          <a:p>
            <a:pPr marL="514350" lvl="1" indent="-514350">
              <a:buFont typeface="+mj-lt"/>
              <a:buAutoNum type="alphaUcPeriod"/>
            </a:pPr>
            <a:r>
              <a:rPr lang="fr-FR" sz="2800" dirty="0" smtClean="0"/>
              <a:t>Quelles solutions s’offrent à vous pour exercer votre profession ?</a:t>
            </a:r>
            <a:endParaRPr lang="fr-FR" dirty="0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1619672" y="2564904"/>
            <a:ext cx="5760640" cy="304117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sz="2400" b="1" dirty="0" smtClean="0"/>
              <a:t>Activité commerciale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2400" b="1" dirty="0" smtClean="0"/>
              <a:t>Activité artisanale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2400" b="1" dirty="0" smtClean="0"/>
              <a:t>Activité libérale</a:t>
            </a:r>
            <a:endParaRPr lang="fr-FR" sz="240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ESSA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2F426B-D810-49E7-B588-22C810399E5A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08738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mars 2013</a:t>
            </a:r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683568" y="1772817"/>
            <a:ext cx="748883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7C0"/>
              </a:buClr>
              <a:buSzTx/>
              <a:tabLst/>
              <a:defRPr/>
            </a:pPr>
            <a:r>
              <a:rPr lang="fr-FR" sz="3200" b="1" kern="0" dirty="0" smtClean="0">
                <a:solidFill>
                  <a:srgbClr val="5F5F5F"/>
                </a:solidFill>
                <a:latin typeface="+mn-lt"/>
              </a:rPr>
              <a:t>Distinction entre</a:t>
            </a:r>
            <a:endParaRPr kumimoji="0" lang="fr-FR" sz="3200" b="0" i="0" u="none" strike="noStrike" kern="0" cap="none" spc="0" normalizeH="0" baseline="0" noProof="0" dirty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ESSA</a:t>
            </a: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837FE-7B8C-4F33-9580-E9C9C2ECBFD5}" type="slidenum">
              <a:rPr lang="fr-FR"/>
              <a:pPr>
                <a:defRPr/>
              </a:pPr>
              <a:t>40</a:t>
            </a:fld>
            <a:endParaRPr lang="fr-FR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75" y="71438"/>
            <a:ext cx="3949700" cy="11430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fr-FR" dirty="0" smtClean="0"/>
              <a:t>Des formations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5832475" cy="3024188"/>
          </a:xfrm>
        </p:spPr>
        <p:txBody>
          <a:bodyPr/>
          <a:lstStyle/>
          <a:p>
            <a:pPr marL="180975" indent="0" eaLnBrk="1" hangingPunct="1">
              <a:buClr>
                <a:schemeClr val="accent1"/>
              </a:buClr>
              <a:buFont typeface="Calibri" pitchFamily="34" charset="0"/>
              <a:buNone/>
            </a:pPr>
            <a:r>
              <a:rPr lang="fr-FR" sz="2400" dirty="0" smtClean="0"/>
              <a:t>200 séances de formation par an</a:t>
            </a:r>
            <a:endParaRPr lang="fr-FR" sz="2800" dirty="0" smtClean="0"/>
          </a:p>
          <a:p>
            <a:pPr marL="849313" lvl="1" indent="-219075" eaLnBrk="1" hangingPunct="1"/>
            <a:r>
              <a:rPr lang="fr-FR" sz="2400" dirty="0" smtClean="0"/>
              <a:t>90 sujets différents (gestion, fiscalité, droit social,  informatique, communication…)</a:t>
            </a:r>
          </a:p>
          <a:p>
            <a:pPr marL="849313" lvl="1" indent="-219075" eaLnBrk="1" hangingPunct="1">
              <a:buFont typeface="Wingdings" pitchFamily="2" charset="2"/>
              <a:buNone/>
            </a:pPr>
            <a:endParaRPr lang="fr-FR" sz="1200" dirty="0" smtClean="0"/>
          </a:p>
          <a:p>
            <a:pPr marL="849313" lvl="1" indent="-219075" eaLnBrk="1" hangingPunct="1"/>
            <a:r>
              <a:rPr lang="fr-FR" sz="2400" dirty="0" smtClean="0"/>
              <a:t>Sans frais supplémentaires</a:t>
            </a:r>
          </a:p>
          <a:p>
            <a:pPr marL="849313" lvl="1" indent="-219075" eaLnBrk="1" hangingPunct="1">
              <a:buClr>
                <a:schemeClr val="accent1"/>
              </a:buClr>
              <a:buFont typeface="Wingdings" pitchFamily="2" charset="2"/>
              <a:buNone/>
            </a:pPr>
            <a:r>
              <a:rPr lang="fr-FR" sz="2400" dirty="0" smtClean="0"/>
              <a:t>	</a:t>
            </a:r>
            <a:r>
              <a:rPr lang="fr-FR" sz="1800" i="1" dirty="0" smtClean="0"/>
              <a:t>sauf formations informatiques et ateliers pratiques</a:t>
            </a:r>
          </a:p>
          <a:p>
            <a:pPr marL="180975" indent="0" eaLnBrk="1" hangingPunct="1"/>
            <a:endParaRPr lang="fr-FR" sz="2800" dirty="0" smtClean="0"/>
          </a:p>
        </p:txBody>
      </p:sp>
      <p:sp>
        <p:nvSpPr>
          <p:cNvPr id="21512" name="Rectangle 5"/>
          <p:cNvSpPr>
            <a:spLocks noChangeArrowheads="1"/>
          </p:cNvSpPr>
          <p:nvPr/>
        </p:nvSpPr>
        <p:spPr bwMode="auto">
          <a:xfrm>
            <a:off x="1187450" y="5013325"/>
            <a:ext cx="449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fr-FR" sz="2800">
                <a:solidFill>
                  <a:srgbClr val="0066CC"/>
                </a:solidFill>
              </a:rPr>
              <a:t>3 000 participants par an</a:t>
            </a:r>
            <a:r>
              <a:rPr lang="fr-FR" sz="4000">
                <a:solidFill>
                  <a:srgbClr val="0066CC"/>
                </a:solidFill>
              </a:rPr>
              <a:t> </a:t>
            </a:r>
          </a:p>
        </p:txBody>
      </p:sp>
      <p:pic>
        <p:nvPicPr>
          <p:cNvPr id="9" name="Image 8" descr="CONSTANCE COuv cal form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2780928"/>
            <a:ext cx="1884207" cy="26642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08738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mars 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ESSA</a:t>
            </a:r>
            <a:endParaRPr lang="fr-FR"/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573B34-427B-47E8-8298-6FB9A2F91B63}" type="slidenum">
              <a:rPr lang="fr-FR"/>
              <a:pPr>
                <a:defRPr/>
              </a:pPr>
              <a:t>41</a:t>
            </a:fld>
            <a:endParaRPr lang="fr-FR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75" y="142875"/>
            <a:ext cx="4154785" cy="11430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 startAt="2"/>
              <a:defRPr/>
            </a:pPr>
            <a:r>
              <a:rPr lang="fr-FR" dirty="0" smtClean="0"/>
              <a:t>De l’information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5818187" cy="3816350"/>
          </a:xfrm>
        </p:spPr>
        <p:txBody>
          <a:bodyPr/>
          <a:lstStyle/>
          <a:p>
            <a:pPr marL="361950" indent="-361950" eaLnBrk="1" hangingPunct="1">
              <a:lnSpc>
                <a:spcPct val="90000"/>
              </a:lnSpc>
            </a:pPr>
            <a:r>
              <a:rPr lang="fr-FR" sz="2400" dirty="0" smtClean="0"/>
              <a:t>Un bulletin d’information mensuel sur l’actualité fiscale et sociale des TPE</a:t>
            </a:r>
          </a:p>
          <a:p>
            <a:pPr marL="361950" indent="-361950" eaLnBrk="1" hangingPunct="1">
              <a:lnSpc>
                <a:spcPct val="90000"/>
              </a:lnSpc>
              <a:buFont typeface="Calibri" pitchFamily="34" charset="0"/>
              <a:buNone/>
            </a:pPr>
            <a:endParaRPr lang="fr-FR" sz="1400" dirty="0" smtClean="0"/>
          </a:p>
          <a:p>
            <a:pPr marL="361950" indent="-361950" eaLnBrk="1" hangingPunct="1">
              <a:lnSpc>
                <a:spcPct val="90000"/>
              </a:lnSpc>
            </a:pPr>
            <a:r>
              <a:rPr lang="fr-FR" sz="2400" dirty="0" smtClean="0"/>
              <a:t>Fiches thématiques, indices, chiffres-clé, informations sur </a:t>
            </a:r>
            <a:r>
              <a:rPr lang="fr-FR" sz="2400" dirty="0" smtClean="0">
                <a:hlinkClick r:id="rId2"/>
              </a:rPr>
              <a:t>www.cgapicpus.com</a:t>
            </a:r>
            <a:endParaRPr lang="fr-FR" sz="2400" dirty="0" smtClean="0"/>
          </a:p>
          <a:p>
            <a:pPr marL="361950" indent="-361950" eaLnBrk="1" hangingPunct="1">
              <a:lnSpc>
                <a:spcPct val="90000"/>
              </a:lnSpc>
            </a:pPr>
            <a:endParaRPr lang="fr-FR" sz="1400" dirty="0" smtClean="0"/>
          </a:p>
          <a:p>
            <a:pPr marL="361950" indent="-361950" eaLnBrk="1" hangingPunct="1">
              <a:lnSpc>
                <a:spcPct val="90000"/>
              </a:lnSpc>
            </a:pPr>
            <a:r>
              <a:rPr lang="fr-FR" sz="2400" dirty="0" smtClean="0"/>
              <a:t>Un service d’information fiscale et sociale par téléphone </a:t>
            </a:r>
          </a:p>
          <a:p>
            <a:pPr marL="361950" indent="-361950" eaLnBrk="1" hangingPunct="1">
              <a:lnSpc>
                <a:spcPct val="90000"/>
              </a:lnSpc>
              <a:buFont typeface="Calibri" pitchFamily="34" charset="0"/>
              <a:buNone/>
            </a:pPr>
            <a:r>
              <a:rPr lang="fr-FR" sz="1800" i="1" dirty="0" smtClean="0"/>
              <a:t>	(plus de 2300 questions par an)   </a:t>
            </a:r>
          </a:p>
          <a:p>
            <a:pPr marL="361950" indent="-361950" eaLnBrk="1" hangingPunct="1">
              <a:lnSpc>
                <a:spcPct val="90000"/>
              </a:lnSpc>
              <a:buFont typeface="Calibri" pitchFamily="34" charset="0"/>
              <a:buNone/>
            </a:pPr>
            <a:r>
              <a:rPr lang="fr-FR" sz="1800" i="1" dirty="0" smtClean="0"/>
              <a:t>	Elodie </a:t>
            </a:r>
            <a:r>
              <a:rPr lang="fr-FR" sz="1800" i="1" dirty="0" err="1" smtClean="0"/>
              <a:t>Feraille</a:t>
            </a:r>
            <a:r>
              <a:rPr lang="fr-FR" sz="1800" i="1" dirty="0" smtClean="0"/>
              <a:t> : 01.53.33.34.58</a:t>
            </a:r>
          </a:p>
          <a:p>
            <a:pPr marL="361950" indent="-361950" eaLnBrk="1" hangingPunct="1"/>
            <a:endParaRPr lang="fr-FR" sz="2400" dirty="0" smtClean="0"/>
          </a:p>
        </p:txBody>
      </p:sp>
      <p:pic>
        <p:nvPicPr>
          <p:cNvPr id="9" name="Image 8" descr="CONSTANCE Couv Adh avril 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988840"/>
            <a:ext cx="2352868" cy="33271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08738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mars 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ESSA</a:t>
            </a: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AA7A4-E3E7-4650-A9A1-6C2183C82C3E}" type="slidenum">
              <a:rPr lang="fr-FR"/>
              <a:pPr>
                <a:defRPr/>
              </a:pPr>
              <a:t>42</a:t>
            </a:fld>
            <a:endParaRPr lang="fr-FR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42875"/>
            <a:ext cx="7596336" cy="11430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 startAt="3"/>
              <a:defRPr/>
            </a:pPr>
            <a:r>
              <a:rPr lang="fr-FR" dirty="0" smtClean="0"/>
              <a:t>Un Dossier de Gestion et de Prévention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6048375" cy="3095625"/>
          </a:xfrm>
        </p:spPr>
        <p:txBody>
          <a:bodyPr/>
          <a:lstStyle/>
          <a:p>
            <a:pPr eaLnBrk="1" hangingPunct="1"/>
            <a:r>
              <a:rPr lang="fr-FR" sz="2800" dirty="0" smtClean="0"/>
              <a:t>Une analyse détaillée des chiffres-clé de votre activité et de leur évolution</a:t>
            </a:r>
            <a:br>
              <a:rPr lang="fr-FR" sz="2800" dirty="0" smtClean="0"/>
            </a:br>
            <a:endParaRPr lang="fr-FR" sz="2800" dirty="0" smtClean="0"/>
          </a:p>
          <a:p>
            <a:pPr lvl="1" eaLnBrk="1" hangingPunct="1"/>
            <a:r>
              <a:rPr lang="fr-FR" sz="2400" dirty="0" smtClean="0"/>
              <a:t>Présentation pédagogique</a:t>
            </a:r>
          </a:p>
          <a:p>
            <a:pPr lvl="1" eaLnBrk="1" hangingPunct="1"/>
            <a:r>
              <a:rPr lang="fr-FR" sz="2400" dirty="0" smtClean="0"/>
              <a:t>Orientation prévention des difficultés</a:t>
            </a:r>
          </a:p>
          <a:p>
            <a:pPr lvl="1" eaLnBrk="1" hangingPunct="1"/>
            <a:r>
              <a:rPr lang="fr-FR" sz="2400" dirty="0" smtClean="0"/>
              <a:t>Comparatif sur 3 ans</a:t>
            </a:r>
          </a:p>
          <a:p>
            <a:pPr eaLnBrk="1" hangingPunct="1"/>
            <a:endParaRPr lang="fr-FR" sz="2800" dirty="0" smtClean="0"/>
          </a:p>
        </p:txBody>
      </p:sp>
      <p:sp>
        <p:nvSpPr>
          <p:cNvPr id="23559" name="AutoShape 4"/>
          <p:cNvSpPr>
            <a:spLocks noChangeArrowheads="1"/>
          </p:cNvSpPr>
          <p:nvPr/>
        </p:nvSpPr>
        <p:spPr bwMode="auto">
          <a:xfrm>
            <a:off x="1403350" y="4797425"/>
            <a:ext cx="3429000" cy="990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i="1">
                <a:solidFill>
                  <a:schemeClr val="bg1"/>
                </a:solidFill>
              </a:rPr>
              <a:t>Le carnet de santé</a:t>
            </a:r>
          </a:p>
          <a:p>
            <a:r>
              <a:rPr lang="fr-FR" i="1">
                <a:solidFill>
                  <a:schemeClr val="bg1"/>
                </a:solidFill>
              </a:rPr>
              <a:t>de votre entreprise</a:t>
            </a:r>
          </a:p>
        </p:txBody>
      </p:sp>
      <p:pic>
        <p:nvPicPr>
          <p:cNvPr id="9" name="Image 8" descr="Couv DG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2564904"/>
            <a:ext cx="2088232" cy="28703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08738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mars 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ESSA</a:t>
            </a: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5213-30E6-4792-BB07-FC6D5FA46FA9}" type="slidenum">
              <a:rPr lang="fr-FR"/>
              <a:pPr>
                <a:defRPr/>
              </a:pPr>
              <a:t>43</a:t>
            </a:fld>
            <a:endParaRPr lang="fr-FR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42875"/>
            <a:ext cx="7524328" cy="11430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 startAt="4"/>
              <a:defRPr/>
            </a:pPr>
            <a:r>
              <a:rPr lang="fr-FR" dirty="0" smtClean="0"/>
              <a:t>Des données économiques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7056438" cy="3095625"/>
          </a:xfrm>
        </p:spPr>
        <p:txBody>
          <a:bodyPr/>
          <a:lstStyle/>
          <a:p>
            <a:pPr eaLnBrk="1" hangingPunct="1"/>
            <a:r>
              <a:rPr lang="fr-FR" dirty="0" smtClean="0"/>
              <a:t>Statistiques professionnelles par secteur d’activité (ratios moyens…)</a:t>
            </a:r>
          </a:p>
          <a:p>
            <a:pPr eaLnBrk="1" hangingPunct="1">
              <a:buNone/>
            </a:pPr>
            <a:endParaRPr lang="fr-FR" dirty="0" smtClean="0"/>
          </a:p>
          <a:p>
            <a:pPr eaLnBrk="1" hangingPunct="1"/>
            <a:endParaRPr lang="fr-FR" dirty="0" smtClean="0"/>
          </a:p>
        </p:txBody>
      </p:sp>
      <p:sp>
        <p:nvSpPr>
          <p:cNvPr id="24583" name="AutoShape 4"/>
          <p:cNvSpPr>
            <a:spLocks noChangeArrowheads="1"/>
          </p:cNvSpPr>
          <p:nvPr/>
        </p:nvSpPr>
        <p:spPr bwMode="auto">
          <a:xfrm>
            <a:off x="571472" y="4572008"/>
            <a:ext cx="3429000" cy="990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i="1" dirty="0">
                <a:solidFill>
                  <a:schemeClr val="bg1"/>
                </a:solidFill>
              </a:rPr>
              <a:t>pour </a:t>
            </a:r>
            <a:r>
              <a:rPr lang="fr-FR" i="1" dirty="0" smtClean="0">
                <a:solidFill>
                  <a:schemeClr val="bg1"/>
                </a:solidFill>
              </a:rPr>
              <a:t>situer </a:t>
            </a:r>
            <a:r>
              <a:rPr lang="fr-FR" i="1" dirty="0">
                <a:solidFill>
                  <a:schemeClr val="bg1"/>
                </a:solidFill>
              </a:rPr>
              <a:t>votre entreprise</a:t>
            </a:r>
          </a:p>
          <a:p>
            <a:r>
              <a:rPr lang="fr-FR" i="1" dirty="0">
                <a:solidFill>
                  <a:schemeClr val="bg1"/>
                </a:solidFill>
              </a:rPr>
              <a:t>par rapport à la concurrence</a:t>
            </a:r>
          </a:p>
        </p:txBody>
      </p:sp>
      <p:pic>
        <p:nvPicPr>
          <p:cNvPr id="10" name="Image 9" descr="Couv sta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2780928"/>
            <a:ext cx="2092221" cy="29255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 10" descr="stats pharmac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780928"/>
            <a:ext cx="2090469" cy="29523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08738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mars 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ESSA</a:t>
            </a: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C0F824-D254-40C5-8A26-C7D3F65DB8A8}" type="slidenum">
              <a:rPr lang="fr-FR"/>
              <a:pPr>
                <a:defRPr/>
              </a:pPr>
              <a:t>44</a:t>
            </a:fld>
            <a:endParaRPr lang="fr-FR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31232" y="0"/>
            <a:ext cx="6912768" cy="11430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 startAt="5"/>
              <a:defRPr/>
            </a:pPr>
            <a:r>
              <a:rPr lang="fr-FR" dirty="0" smtClean="0"/>
              <a:t>Un réseau, des échanges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4464050" cy="1871663"/>
          </a:xfrm>
        </p:spPr>
        <p:txBody>
          <a:bodyPr/>
          <a:lstStyle/>
          <a:p>
            <a:pPr eaLnBrk="1" hangingPunct="1"/>
            <a:r>
              <a:rPr lang="fr-FR" sz="2800" dirty="0" smtClean="0"/>
              <a:t>Club professionnel</a:t>
            </a:r>
          </a:p>
          <a:p>
            <a:pPr lvl="1" eaLnBrk="1" hangingPunct="1"/>
            <a:r>
              <a:rPr lang="fr-FR" sz="2400" dirty="0" smtClean="0"/>
              <a:t>Dîners-débats</a:t>
            </a:r>
          </a:p>
          <a:p>
            <a:pPr eaLnBrk="1" hangingPunct="1"/>
            <a:r>
              <a:rPr lang="fr-FR" sz="2800" dirty="0" smtClean="0"/>
              <a:t>Séminaires résidentiels</a:t>
            </a:r>
          </a:p>
          <a:p>
            <a:pPr eaLnBrk="1" hangingPunct="1"/>
            <a:endParaRPr lang="fr-FR" dirty="0" smtClean="0"/>
          </a:p>
        </p:txBody>
      </p:sp>
      <p:pic>
        <p:nvPicPr>
          <p:cNvPr id="25607" name="Picture 4" descr="pavéCLUBpro(pour mailing) cop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484313"/>
            <a:ext cx="297180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5" descr="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3357563"/>
            <a:ext cx="16319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Rectangle 6"/>
          <p:cNvSpPr>
            <a:spLocks noChangeArrowheads="1"/>
          </p:cNvSpPr>
          <p:nvPr/>
        </p:nvSpPr>
        <p:spPr bwMode="auto">
          <a:xfrm>
            <a:off x="4500563" y="3573463"/>
            <a:ext cx="367347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77C0"/>
              </a:buClr>
              <a:buFont typeface="Calibri" pitchFamily="34" charset="0"/>
              <a:buChar char="•"/>
            </a:pPr>
            <a:r>
              <a:rPr lang="fr-FR" sz="2800" dirty="0">
                <a:solidFill>
                  <a:srgbClr val="5F5F5F"/>
                </a:solidFill>
                <a:latin typeface="Calibri" pitchFamily="34" charset="0"/>
              </a:rPr>
              <a:t>Espace réseau sur</a:t>
            </a:r>
            <a:r>
              <a:rPr lang="fr-FR" sz="3200" dirty="0">
                <a:solidFill>
                  <a:srgbClr val="5F5F5F"/>
                </a:solidFill>
                <a:latin typeface="Calibri" pitchFamily="34" charset="0"/>
              </a:rPr>
              <a:t> </a:t>
            </a:r>
            <a:r>
              <a:rPr lang="fr-FR" sz="2800" i="1" dirty="0">
                <a:solidFill>
                  <a:srgbClr val="0000CC"/>
                </a:solidFill>
                <a:latin typeface="Calibri" pitchFamily="34" charset="0"/>
                <a:hlinkClick r:id="rId4"/>
              </a:rPr>
              <a:t>www.cgapicpus.com</a:t>
            </a:r>
            <a:endParaRPr lang="fr-FR" sz="3600" dirty="0">
              <a:solidFill>
                <a:srgbClr val="5F5F5F"/>
              </a:solidFill>
              <a:latin typeface="Calibri" pitchFamily="34" charset="0"/>
            </a:endParaRPr>
          </a:p>
          <a:p>
            <a:pPr marL="742950" lvl="1" indent="-285750" algn="l">
              <a:spcBef>
                <a:spcPct val="20000"/>
              </a:spcBef>
              <a:buClr>
                <a:srgbClr val="FFC82E"/>
              </a:buClr>
              <a:buFont typeface="Wingdings" pitchFamily="2" charset="2"/>
              <a:buChar char="§"/>
            </a:pPr>
            <a:r>
              <a:rPr lang="fr-FR" sz="2400" dirty="0" smtClean="0">
                <a:solidFill>
                  <a:srgbClr val="5F5F5F"/>
                </a:solidFill>
                <a:latin typeface="Calibri" pitchFamily="34" charset="0"/>
              </a:rPr>
              <a:t>Annuaire </a:t>
            </a:r>
            <a:r>
              <a:rPr lang="fr-FR" sz="2400" dirty="0">
                <a:solidFill>
                  <a:srgbClr val="5F5F5F"/>
                </a:solidFill>
                <a:latin typeface="Calibri" pitchFamily="34" charset="0"/>
              </a:rPr>
              <a:t>pro</a:t>
            </a:r>
          </a:p>
          <a:p>
            <a:pPr marL="742950" lvl="1" indent="-285750" algn="l">
              <a:spcBef>
                <a:spcPct val="20000"/>
              </a:spcBef>
              <a:buClr>
                <a:srgbClr val="FFC82E"/>
              </a:buClr>
              <a:buFont typeface="Wingdings" pitchFamily="2" charset="2"/>
              <a:buChar char="§"/>
            </a:pPr>
            <a:r>
              <a:rPr lang="fr-FR" sz="2400" dirty="0">
                <a:solidFill>
                  <a:srgbClr val="5F5F5F"/>
                </a:solidFill>
                <a:latin typeface="Calibri" pitchFamily="34" charset="0"/>
              </a:rPr>
              <a:t>Petites annonces</a:t>
            </a:r>
          </a:p>
          <a:p>
            <a:pPr marL="742950" lvl="1" indent="-285750" algn="l">
              <a:spcBef>
                <a:spcPct val="20000"/>
              </a:spcBef>
              <a:buClr>
                <a:srgbClr val="FFC82E"/>
              </a:buClr>
              <a:buFont typeface="Wingdings" pitchFamily="2" charset="2"/>
              <a:buChar char="§"/>
            </a:pPr>
            <a:r>
              <a:rPr lang="fr-FR" sz="2400" dirty="0">
                <a:solidFill>
                  <a:srgbClr val="5F5F5F"/>
                </a:solidFill>
                <a:latin typeface="Calibri" pitchFamily="34" charset="0"/>
              </a:rPr>
              <a:t>Adhérent à l’honneur</a:t>
            </a:r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08738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mars 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ESSA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65D11-D12B-4257-AD20-700C1D58F247}" type="slidenum">
              <a:rPr lang="fr-FR"/>
              <a:pPr>
                <a:defRPr/>
              </a:pPr>
              <a:t>45</a:t>
            </a:fld>
            <a:endParaRPr lang="fr-FR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dirty="0" smtClean="0"/>
              <a:t>Notre cotisation annuelle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2" y="1844675"/>
            <a:ext cx="7488063" cy="2663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fr-FR" dirty="0" smtClean="0"/>
          </a:p>
          <a:p>
            <a:pPr eaLnBrk="1" hangingPunct="1">
              <a:lnSpc>
                <a:spcPct val="90000"/>
              </a:lnSpc>
            </a:pPr>
            <a:r>
              <a:rPr lang="fr-FR" dirty="0" smtClean="0"/>
              <a:t>235 € HT pour l’Association Agréée</a:t>
            </a:r>
          </a:p>
          <a:p>
            <a:pPr eaLnBrk="1" hangingPunct="1">
              <a:lnSpc>
                <a:spcPct val="90000"/>
              </a:lnSpc>
            </a:pPr>
            <a:r>
              <a:rPr lang="fr-FR" dirty="0" smtClean="0"/>
              <a:t>60 € TTC pour les auto-entrepreneurs</a:t>
            </a:r>
          </a:p>
          <a:p>
            <a:pPr eaLnBrk="1" hangingPunct="1">
              <a:lnSpc>
                <a:spcPct val="90000"/>
              </a:lnSpc>
            </a:pPr>
            <a:endParaRPr lang="fr-FR" dirty="0"/>
          </a:p>
          <a:p>
            <a:pPr eaLnBrk="1" hangingPunct="1">
              <a:lnSpc>
                <a:spcPct val="90000"/>
              </a:lnSpc>
            </a:pPr>
            <a:r>
              <a:rPr lang="fr-FR" sz="2800" dirty="0" smtClean="0"/>
              <a:t>Hors Assistance 2035</a:t>
            </a:r>
          </a:p>
          <a:p>
            <a:pPr eaLnBrk="1" hangingPunct="1"/>
            <a:endParaRPr lang="fr-FR" dirty="0" smtClean="0"/>
          </a:p>
          <a:p>
            <a:pPr eaLnBrk="1" hangingPunct="1">
              <a:buNone/>
            </a:pPr>
            <a:endParaRPr lang="fr-FR" sz="2800" dirty="0" smtClean="0"/>
          </a:p>
        </p:txBody>
      </p:sp>
      <p:pic>
        <p:nvPicPr>
          <p:cNvPr id="26631" name="Picture 4" descr="BS0000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3933825"/>
            <a:ext cx="13811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08738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mars 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ESSA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65D11-D12B-4257-AD20-700C1D58F247}" type="slidenum">
              <a:rPr lang="fr-FR"/>
              <a:pPr>
                <a:defRPr/>
              </a:pPr>
              <a:t>46</a:t>
            </a:fld>
            <a:endParaRPr lang="fr-FR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16632"/>
            <a:ext cx="6840538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 smtClean="0"/>
              <a:t>L’Assistance 2035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7488063" cy="453650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200" dirty="0"/>
              <a:t>Vous tenez votre livre-comptable (tenue manuelle ou sur support informatique)</a:t>
            </a:r>
          </a:p>
          <a:p>
            <a:pPr eaLnBrk="1" hangingPunct="1">
              <a:lnSpc>
                <a:spcPct val="90000"/>
              </a:lnSpc>
              <a:buNone/>
            </a:pPr>
            <a:endParaRPr lang="fr-FR" sz="1400" dirty="0"/>
          </a:p>
          <a:p>
            <a:pPr eaLnBrk="1" hangingPunct="1">
              <a:lnSpc>
                <a:spcPct val="90000"/>
              </a:lnSpc>
            </a:pPr>
            <a:r>
              <a:rPr lang="fr-FR" sz="2200" dirty="0"/>
              <a:t>Un collaborateur suit votre dossier et effectue deux contrôles par an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/>
              <a:t>dépôt des documents ou réception sur rendez-vous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fr-FR" sz="1400" dirty="0"/>
          </a:p>
          <a:p>
            <a:pPr eaLnBrk="1" hangingPunct="1">
              <a:lnSpc>
                <a:spcPct val="90000"/>
              </a:lnSpc>
            </a:pPr>
            <a:r>
              <a:rPr lang="fr-FR" sz="2200" dirty="0"/>
              <a:t>Un accompagnement tout au long de l’année</a:t>
            </a:r>
          </a:p>
          <a:p>
            <a:pPr eaLnBrk="1" hangingPunct="1">
              <a:lnSpc>
                <a:spcPct val="90000"/>
              </a:lnSpc>
            </a:pPr>
            <a:endParaRPr lang="fr-FR" sz="1400" dirty="0"/>
          </a:p>
          <a:p>
            <a:pPr eaLnBrk="1" hangingPunct="1">
              <a:lnSpc>
                <a:spcPct val="90000"/>
              </a:lnSpc>
            </a:pPr>
            <a:r>
              <a:rPr lang="fr-FR" sz="2200" dirty="0"/>
              <a:t>Nous élaborons votre déclaration de </a:t>
            </a:r>
            <a:r>
              <a:rPr lang="fr-FR" sz="2200" dirty="0" smtClean="0"/>
              <a:t>résultats </a:t>
            </a:r>
            <a:r>
              <a:rPr lang="fr-FR" sz="2200" dirty="0"/>
              <a:t>(2035)</a:t>
            </a:r>
          </a:p>
          <a:p>
            <a:pPr eaLnBrk="1" hangingPunct="1">
              <a:lnSpc>
                <a:spcPct val="90000"/>
              </a:lnSpc>
            </a:pPr>
            <a:endParaRPr lang="fr-FR" sz="1400" dirty="0"/>
          </a:p>
          <a:p>
            <a:pPr eaLnBrk="1" hangingPunct="1">
              <a:lnSpc>
                <a:spcPct val="90000"/>
              </a:lnSpc>
            </a:pPr>
            <a:r>
              <a:rPr lang="fr-FR" sz="2200" dirty="0"/>
              <a:t>Tarifs forfaitaires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/>
              <a:t>4 conventions allant de 312 € HT à 880 € HT</a:t>
            </a:r>
            <a:endParaRPr lang="fr-FR" sz="2400" dirty="0"/>
          </a:p>
          <a:p>
            <a:pPr eaLnBrk="1" hangingPunct="1">
              <a:buNone/>
            </a:pPr>
            <a:endParaRPr lang="fr-FR" sz="2800" dirty="0" smtClean="0"/>
          </a:p>
        </p:txBody>
      </p:sp>
      <p:pic>
        <p:nvPicPr>
          <p:cNvPr id="26631" name="Picture 4" descr="BS0000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3933825"/>
            <a:ext cx="13811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08738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mars 2013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9280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ESSA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31A2A-25A8-4B2D-97C7-B60B36C5CEDB}" type="slidenum">
              <a:rPr lang="fr-FR" smtClean="0"/>
              <a:pPr>
                <a:defRPr/>
              </a:pPr>
              <a:t>47</a:t>
            </a:fld>
            <a:endParaRPr lang="fr-FR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dirty="0" smtClean="0"/>
              <a:t>Vos interlocuteurs Paris 12ème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8038" y="1484312"/>
            <a:ext cx="5616575" cy="4536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fr-FR" sz="2400" dirty="0" smtClean="0"/>
              <a:t>Renseignements Adhésions</a:t>
            </a:r>
          </a:p>
          <a:p>
            <a:pPr eaLnBrk="1" hangingPunct="1">
              <a:lnSpc>
                <a:spcPct val="80000"/>
              </a:lnSpc>
              <a:buFont typeface="Calibri" pitchFamily="34" charset="0"/>
              <a:buNone/>
            </a:pPr>
            <a:r>
              <a:rPr lang="fr-FR" sz="1800" dirty="0" smtClean="0"/>
              <a:t>	</a:t>
            </a:r>
            <a:r>
              <a:rPr lang="fr-FR" sz="1800" b="1" dirty="0" smtClean="0"/>
              <a:t>Christine DOUARIN</a:t>
            </a:r>
            <a:r>
              <a:rPr lang="fr-FR" sz="1800" dirty="0" smtClean="0"/>
              <a:t>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sz="1800" dirty="0" smtClean="0"/>
              <a:t>	01.53.33.34.55</a:t>
            </a:r>
            <a:br>
              <a:rPr lang="fr-FR" sz="1800" dirty="0" smtClean="0"/>
            </a:br>
            <a:endParaRPr lang="fr-FR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1800" i="1" u="sng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fr-FR" sz="2400" dirty="0" smtClean="0"/>
              <a:t>Formation, information, communication</a:t>
            </a:r>
          </a:p>
          <a:p>
            <a:pPr eaLnBrk="1" hangingPunct="1">
              <a:lnSpc>
                <a:spcPct val="80000"/>
              </a:lnSpc>
              <a:buFont typeface="Calibri" pitchFamily="34" charset="0"/>
              <a:buNone/>
            </a:pPr>
            <a:r>
              <a:rPr lang="fr-FR" sz="1800" dirty="0" smtClean="0"/>
              <a:t>	</a:t>
            </a:r>
            <a:r>
              <a:rPr lang="fr-FR" sz="1800" b="1" dirty="0" smtClean="0"/>
              <a:t>Stéphan BOISSAYE</a:t>
            </a:r>
            <a:r>
              <a:rPr lang="fr-FR" sz="1800" dirty="0" smtClean="0"/>
              <a:t>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sz="1800" dirty="0" smtClean="0"/>
              <a:t>	01.53.33.34.59</a:t>
            </a:r>
            <a:br>
              <a:rPr lang="fr-FR" sz="1800" dirty="0" smtClean="0"/>
            </a:br>
            <a:endParaRPr lang="fr-FR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1800" dirty="0" smtClean="0"/>
          </a:p>
          <a:p>
            <a:pPr eaLnBrk="1" hangingPunct="1">
              <a:lnSpc>
                <a:spcPct val="80000"/>
              </a:lnSpc>
            </a:pPr>
            <a:r>
              <a:rPr lang="fr-FR" sz="2400" dirty="0" smtClean="0"/>
              <a:t>Aide à la gestion</a:t>
            </a:r>
          </a:p>
          <a:p>
            <a:pPr eaLnBrk="1" hangingPunct="1">
              <a:lnSpc>
                <a:spcPct val="80000"/>
              </a:lnSpc>
              <a:buSzPct val="60000"/>
              <a:buFont typeface="Calibri" pitchFamily="34" charset="0"/>
              <a:buNone/>
            </a:pPr>
            <a:r>
              <a:rPr lang="fr-FR" sz="1800" dirty="0" smtClean="0"/>
              <a:t>	</a:t>
            </a:r>
            <a:r>
              <a:rPr lang="fr-FR" sz="1800" b="1" dirty="0" smtClean="0"/>
              <a:t>Raoul FAGE</a:t>
            </a:r>
            <a:r>
              <a:rPr lang="fr-FR" sz="1800" dirty="0" smtClean="0"/>
              <a:t>  </a:t>
            </a:r>
          </a:p>
          <a:p>
            <a:pPr eaLnBrk="1" hangingPunct="1">
              <a:lnSpc>
                <a:spcPct val="80000"/>
              </a:lnSpc>
              <a:buSzPct val="60000"/>
              <a:buFont typeface="Wingdings" pitchFamily="2" charset="2"/>
              <a:buNone/>
            </a:pPr>
            <a:r>
              <a:rPr lang="fr-FR" sz="1800" dirty="0" smtClean="0"/>
              <a:t>	01.53.33.34.61</a:t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endParaRPr lang="fr-FR" sz="1800" dirty="0" smtClean="0"/>
          </a:p>
          <a:p>
            <a:pPr eaLnBrk="1" hangingPunct="1">
              <a:lnSpc>
                <a:spcPct val="80000"/>
              </a:lnSpc>
              <a:buSzPct val="60000"/>
              <a:buNone/>
            </a:pPr>
            <a:r>
              <a:rPr lang="fr-FR" sz="1800" dirty="0" smtClean="0"/>
              <a:t>	</a:t>
            </a:r>
            <a:endParaRPr lang="fr-FR" sz="2000" dirty="0" smtClean="0"/>
          </a:p>
        </p:txBody>
      </p:sp>
      <p:pic>
        <p:nvPicPr>
          <p:cNvPr id="2867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276475"/>
            <a:ext cx="2447925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08738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mars 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ESSA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E9A51-E816-4E47-8405-EBC2688EE871}" type="slidenum">
              <a:rPr lang="fr-FR"/>
              <a:pPr>
                <a:defRPr/>
              </a:pPr>
              <a:t>48</a:t>
            </a:fld>
            <a:endParaRPr lang="fr-FR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dirty="0" smtClean="0"/>
              <a:t>Vos interlocuteurs à l’agence de Nanterre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0" y="1557338"/>
            <a:ext cx="5327650" cy="3600450"/>
          </a:xfrm>
        </p:spPr>
        <p:txBody>
          <a:bodyPr/>
          <a:lstStyle/>
          <a:p>
            <a:pPr algn="ctr" eaLnBrk="1" hangingPunct="1">
              <a:buFont typeface="Calibri" pitchFamily="34" charset="0"/>
              <a:buNone/>
            </a:pPr>
            <a:r>
              <a:rPr lang="fr-FR" sz="2800" dirty="0" smtClean="0">
                <a:latin typeface="Wingdings" pitchFamily="2" charset="2"/>
              </a:rPr>
              <a:t>( </a:t>
            </a:r>
            <a:r>
              <a:rPr lang="fr-FR" sz="2800" dirty="0" smtClean="0"/>
              <a:t>01.47.25.73.12</a:t>
            </a:r>
          </a:p>
          <a:p>
            <a:pPr algn="ctr" eaLnBrk="1" hangingPunct="1">
              <a:buFont typeface="Calibri" pitchFamily="34" charset="0"/>
              <a:buNone/>
            </a:pPr>
            <a:endParaRPr lang="fr-FR" sz="2800" dirty="0" smtClean="0"/>
          </a:p>
          <a:p>
            <a:pPr eaLnBrk="1" hangingPunct="1">
              <a:buSzPct val="120000"/>
              <a:buFontTx/>
              <a:buChar char="•"/>
            </a:pPr>
            <a:r>
              <a:rPr lang="fr-FR" sz="2800" dirty="0" smtClean="0"/>
              <a:t>Directrice de l’agence</a:t>
            </a:r>
          </a:p>
          <a:p>
            <a:pPr eaLnBrk="1" hangingPunct="1">
              <a:buSzPct val="120000"/>
              <a:buFontTx/>
              <a:buNone/>
            </a:pPr>
            <a:r>
              <a:rPr lang="fr-FR" sz="1800" b="1" dirty="0" smtClean="0"/>
              <a:t>	Françoise CLAVERIE</a:t>
            </a:r>
          </a:p>
          <a:p>
            <a:pPr eaLnBrk="1" hangingPunct="1">
              <a:buSzPct val="120000"/>
              <a:buFontTx/>
              <a:buNone/>
            </a:pPr>
            <a:endParaRPr lang="fr-FR" sz="1800" dirty="0" smtClean="0"/>
          </a:p>
          <a:p>
            <a:pPr eaLnBrk="1" hangingPunct="1">
              <a:buSzPct val="120000"/>
              <a:buFontTx/>
              <a:buChar char="•"/>
            </a:pPr>
            <a:r>
              <a:rPr lang="fr-FR" sz="2800" dirty="0" smtClean="0"/>
              <a:t>Adjointe</a:t>
            </a:r>
          </a:p>
          <a:p>
            <a:pPr eaLnBrk="1" hangingPunct="1">
              <a:buSzPct val="120000"/>
              <a:buFontTx/>
              <a:buNone/>
            </a:pPr>
            <a:r>
              <a:rPr lang="fr-FR" sz="1800" b="1" dirty="0" smtClean="0"/>
              <a:t>	Michèle LECLERE</a:t>
            </a:r>
          </a:p>
          <a:p>
            <a:pPr eaLnBrk="1" hangingPunct="1">
              <a:buSzPct val="120000"/>
              <a:buFontTx/>
              <a:buNone/>
            </a:pPr>
            <a:endParaRPr lang="fr-FR" sz="1800" b="1" dirty="0" smtClean="0"/>
          </a:p>
          <a:p>
            <a:pPr eaLnBrk="1" hangingPunct="1">
              <a:buSzPct val="120000"/>
              <a:buFontTx/>
              <a:buChar char="•"/>
            </a:pPr>
            <a:r>
              <a:rPr lang="fr-FR" sz="2800" dirty="0" smtClean="0"/>
              <a:t>Renseignements adhésions</a:t>
            </a:r>
          </a:p>
          <a:p>
            <a:pPr eaLnBrk="1" hangingPunct="1">
              <a:buSzPct val="120000"/>
              <a:buFontTx/>
              <a:buNone/>
            </a:pPr>
            <a:r>
              <a:rPr lang="fr-FR" sz="1800" b="1" dirty="0" smtClean="0"/>
              <a:t>	Odile GRESSER</a:t>
            </a:r>
            <a:endParaRPr lang="fr-FR" sz="2800" dirty="0" smtClean="0"/>
          </a:p>
        </p:txBody>
      </p:sp>
      <p:pic>
        <p:nvPicPr>
          <p:cNvPr id="29703" name="Picture 4"/>
          <p:cNvPicPr>
            <a:picLocks noChangeAspect="1" noChangeArrowheads="1"/>
          </p:cNvPicPr>
          <p:nvPr/>
        </p:nvPicPr>
        <p:blipFill>
          <a:blip r:embed="rId2" cstate="print"/>
          <a:srcRect b="13921"/>
          <a:stretch>
            <a:fillRect/>
          </a:stretch>
        </p:blipFill>
        <p:spPr bwMode="auto">
          <a:xfrm>
            <a:off x="395288" y="2924175"/>
            <a:ext cx="2555875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08738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mars 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1907704" y="0"/>
            <a:ext cx="6840538" cy="1503040"/>
          </a:xfrm>
        </p:spPr>
        <p:txBody>
          <a:bodyPr/>
          <a:lstStyle/>
          <a:p>
            <a:pPr marL="514350" lvl="1" indent="-514350">
              <a:buFont typeface="+mj-lt"/>
              <a:buAutoNum type="alphaUcPeriod"/>
            </a:pPr>
            <a:r>
              <a:rPr lang="fr-FR" sz="2800" dirty="0" smtClean="0"/>
              <a:t>Quelles solutions s’offrent à vous pour exercer votre profession ?</a:t>
            </a:r>
            <a:endParaRPr lang="fr-FR" dirty="0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1619672" y="2332037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b="1" dirty="0" smtClean="0"/>
              <a:t>Salariat</a:t>
            </a:r>
            <a:br>
              <a:rPr lang="fr-FR" b="1" dirty="0" smtClean="0"/>
            </a:b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b="1" dirty="0" smtClean="0"/>
              <a:t>Entreprise Individuelle</a:t>
            </a:r>
            <a:br>
              <a:rPr lang="fr-FR" b="1" dirty="0" smtClean="0"/>
            </a:b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b="1" dirty="0" smtClean="0"/>
              <a:t>Société</a:t>
            </a:r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ESSA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2F426B-D810-49E7-B588-22C810399E5A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08738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mars 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b="1" dirty="0" smtClean="0"/>
              <a:t>Salariat</a:t>
            </a:r>
          </a:p>
          <a:p>
            <a:pPr marL="514350" indent="-514350">
              <a:buNone/>
            </a:pPr>
            <a:endParaRPr lang="fr-FR" sz="1400" dirty="0" smtClean="0"/>
          </a:p>
          <a:p>
            <a:pPr lvl="1"/>
            <a:r>
              <a:rPr lang="fr-FR" sz="2400" dirty="0" smtClean="0"/>
              <a:t>Statut juridique : Travailleurs Salariés (TS)</a:t>
            </a:r>
          </a:p>
          <a:p>
            <a:endParaRPr lang="fr-FR" sz="1100" dirty="0" smtClean="0"/>
          </a:p>
          <a:p>
            <a:pPr lvl="1"/>
            <a:r>
              <a:rPr lang="fr-FR" sz="2400" dirty="0" smtClean="0"/>
              <a:t>Travailler pour une société, une entreprise</a:t>
            </a:r>
          </a:p>
          <a:p>
            <a:endParaRPr lang="fr-FR" sz="1100" dirty="0" smtClean="0"/>
          </a:p>
          <a:p>
            <a:pPr lvl="1"/>
            <a:r>
              <a:rPr lang="fr-FR" sz="2400" dirty="0" smtClean="0"/>
              <a:t>Hiérarchie et  lien de subordination</a:t>
            </a:r>
          </a:p>
          <a:p>
            <a:endParaRPr lang="fr-FR" sz="1100" dirty="0" smtClean="0"/>
          </a:p>
          <a:p>
            <a:pPr lvl="1"/>
            <a:r>
              <a:rPr lang="fr-FR" sz="2400" dirty="0" smtClean="0"/>
              <a:t>Bulletins de salaire et attestation en fin d’année pour la déclaration d’impôt</a:t>
            </a:r>
          </a:p>
          <a:p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ESSA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878B6-5A65-4971-8BFF-B81558A150C7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08738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mars 2013</a:t>
            </a:r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907704" y="0"/>
            <a:ext cx="6840538" cy="1503040"/>
          </a:xfrm>
        </p:spPr>
        <p:txBody>
          <a:bodyPr/>
          <a:lstStyle/>
          <a:p>
            <a:pPr marL="514350" lvl="1" indent="-514350">
              <a:buFont typeface="+mj-lt"/>
              <a:buAutoNum type="alphaUcPeriod"/>
            </a:pPr>
            <a:r>
              <a:rPr lang="fr-FR" sz="2800" dirty="0" smtClean="0"/>
              <a:t>Quelles solutions s’offrent à vous pour exercer votre profession ?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24536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fr-FR" b="1" dirty="0" smtClean="0"/>
              <a:t>Entreprise Individuelle (EI)</a:t>
            </a:r>
          </a:p>
          <a:p>
            <a:pPr lvl="1"/>
            <a:r>
              <a:rPr lang="fr-FR" sz="2200" dirty="0" smtClean="0"/>
              <a:t>Statut juridique : Travailleurs Non Salariés (TNS)</a:t>
            </a:r>
          </a:p>
          <a:p>
            <a:endParaRPr lang="fr-FR" sz="1200" dirty="0" smtClean="0"/>
          </a:p>
          <a:p>
            <a:pPr lvl="1"/>
            <a:r>
              <a:rPr lang="fr-FR" sz="2200" dirty="0" smtClean="0"/>
              <a:t>Création d’une entreprise à part entière - Exercice en son nom propre</a:t>
            </a:r>
          </a:p>
          <a:p>
            <a:endParaRPr lang="fr-FR" sz="1200" dirty="0" smtClean="0"/>
          </a:p>
          <a:p>
            <a:pPr lvl="1"/>
            <a:r>
              <a:rPr lang="fr-FR" sz="2200" dirty="0" smtClean="0"/>
              <a:t>Une seule personne - confusion de patrimoine personnel et professionnel </a:t>
            </a:r>
          </a:p>
          <a:p>
            <a:endParaRPr lang="fr-FR" sz="1200" dirty="0" smtClean="0"/>
          </a:p>
          <a:p>
            <a:pPr lvl="1"/>
            <a:r>
              <a:rPr lang="fr-FR" sz="2200" dirty="0" smtClean="0"/>
              <a:t>Responsabilité illimitée – possibilité de faire une déclaration d’insaisissabilité ou une EIRL</a:t>
            </a:r>
          </a:p>
          <a:p>
            <a:endParaRPr lang="fr-FR" sz="1200" dirty="0" smtClean="0"/>
          </a:p>
          <a:p>
            <a:pPr lvl="1"/>
            <a:r>
              <a:rPr lang="fr-FR" sz="2200" dirty="0" smtClean="0"/>
              <a:t>Simplicité de fonctionnement mais tout de même des obligations à respecter</a:t>
            </a:r>
          </a:p>
          <a:p>
            <a:pPr>
              <a:buNone/>
            </a:pPr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ESSA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E7E0C-5A77-4427-A01E-09A894FD187C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08738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mars 2013</a:t>
            </a:r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907704" y="0"/>
            <a:ext cx="6840538" cy="1503040"/>
          </a:xfrm>
        </p:spPr>
        <p:txBody>
          <a:bodyPr/>
          <a:lstStyle/>
          <a:p>
            <a:pPr marL="514350" lvl="1" indent="-514350">
              <a:buFont typeface="+mj-lt"/>
              <a:buAutoNum type="alphaUcPeriod"/>
            </a:pPr>
            <a:r>
              <a:rPr lang="fr-FR" sz="2800" dirty="0" smtClean="0"/>
              <a:t>Quelles solutions s’offrent à vous pour exercer votre profession ?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323850" y="1484313"/>
            <a:ext cx="8280400" cy="4525962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fr-FR" b="1" dirty="0" smtClean="0"/>
              <a:t>Société</a:t>
            </a:r>
          </a:p>
          <a:p>
            <a:pPr lvl="1"/>
            <a:r>
              <a:rPr lang="fr-FR" sz="2400" dirty="0" smtClean="0"/>
              <a:t>Création d’une « personne morale » distincte de la personne physique</a:t>
            </a:r>
          </a:p>
          <a:p>
            <a:pPr lvl="1"/>
            <a:r>
              <a:rPr lang="fr-FR" sz="2400" dirty="0" smtClean="0">
                <a:solidFill>
                  <a:schemeClr val="bg2">
                    <a:lumMod val="75000"/>
                  </a:schemeClr>
                </a:solidFill>
              </a:rPr>
              <a:t>Distinction</a:t>
            </a:r>
            <a:r>
              <a:rPr lang="fr-FR" sz="2400" dirty="0" smtClean="0"/>
              <a:t> entre patrimoine privé et patrimoine professionnel</a:t>
            </a:r>
          </a:p>
          <a:p>
            <a:pPr lvl="1"/>
            <a:r>
              <a:rPr lang="fr-FR" sz="2400" dirty="0" smtClean="0"/>
              <a:t>Type de société dépend des objectifs recherchés</a:t>
            </a:r>
          </a:p>
          <a:p>
            <a:pPr lvl="2"/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Exemples de sociétés courantes : SCM, SCP, EURL …</a:t>
            </a:r>
          </a:p>
          <a:p>
            <a:pPr lvl="1"/>
            <a:r>
              <a:rPr lang="fr-FR" sz="2400" dirty="0" smtClean="0"/>
              <a:t>Création : formalités plus lourdes (statuts, annonces légales, ouverture de compte…)</a:t>
            </a:r>
          </a:p>
          <a:p>
            <a:pPr lvl="1"/>
            <a:r>
              <a:rPr lang="fr-FR" sz="2400" dirty="0" smtClean="0"/>
              <a:t>Faire établir vos comptes par un expert-comptable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ESSA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285C3-0A54-4A94-A203-763594CEA2F2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08738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mars 2013</a:t>
            </a:r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907704" y="0"/>
            <a:ext cx="6840538" cy="1503040"/>
          </a:xfrm>
        </p:spPr>
        <p:txBody>
          <a:bodyPr/>
          <a:lstStyle/>
          <a:p>
            <a:pPr marL="514350" lvl="1" indent="-514350">
              <a:buFont typeface="+mj-lt"/>
              <a:buAutoNum type="alphaUcPeriod"/>
            </a:pPr>
            <a:r>
              <a:rPr lang="fr-FR" sz="2800" dirty="0" smtClean="0"/>
              <a:t>Quelles solutions s’offrent à vous pour exercer votre profession ?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323850" y="1484313"/>
            <a:ext cx="8280400" cy="4525962"/>
          </a:xfrm>
        </p:spPr>
        <p:txBody>
          <a:bodyPr/>
          <a:lstStyle/>
          <a:p>
            <a:pPr marL="187325" indent="187325"/>
            <a:r>
              <a:rPr lang="fr-FR" sz="2400" b="1" u="sng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La société civile :</a:t>
            </a:r>
          </a:p>
          <a:p>
            <a:pPr marL="187325" indent="187325">
              <a:buClr>
                <a:srgbClr val="FFCC00"/>
              </a:buClr>
              <a:buSzPct val="150000"/>
              <a:buNone/>
            </a:pPr>
            <a:r>
              <a:rPr lang="fr-FR" sz="2400" dirty="0" smtClean="0">
                <a:solidFill>
                  <a:srgbClr val="777777"/>
                </a:solidFill>
                <a:cs typeface="Times New Roman" pitchFamily="18" charset="0"/>
              </a:rPr>
              <a:t>Mise en commun des moyens (SCM) :</a:t>
            </a:r>
          </a:p>
          <a:p>
            <a:pPr marL="187325" indent="187325">
              <a:buClr>
                <a:srgbClr val="FFCC00"/>
              </a:buClr>
              <a:buSzPct val="150000"/>
              <a:buNone/>
            </a:pPr>
            <a:endParaRPr lang="fr-FR" sz="1400" dirty="0" smtClean="0">
              <a:solidFill>
                <a:srgbClr val="777777"/>
              </a:solidFill>
              <a:cs typeface="Times New Roman" pitchFamily="18" charset="0"/>
            </a:endParaRPr>
          </a:p>
          <a:p>
            <a:pPr marL="1022350" lvl="1" indent="-457200" algn="just">
              <a:buClr>
                <a:srgbClr val="006ECB"/>
              </a:buClr>
              <a:buSzPct val="100000"/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777777"/>
                </a:solidFill>
                <a:cs typeface="Arial" charset="0"/>
              </a:rPr>
              <a:t>chaque associé exerce son activité de manière individuelle </a:t>
            </a:r>
          </a:p>
          <a:p>
            <a:pPr marL="1022350" lvl="1" indent="-457200" algn="just">
              <a:buClr>
                <a:srgbClr val="006ECB"/>
              </a:buClr>
              <a:buSzPct val="100000"/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777777"/>
                </a:solidFill>
                <a:cs typeface="Arial" charset="0"/>
              </a:rPr>
              <a:t>seules quelques charges sont partagées (loyers, personnel salarié…) dans le cadre de la société (SCM) </a:t>
            </a:r>
            <a:endParaRPr lang="fr-FR" sz="2400" dirty="0" smtClean="0">
              <a:solidFill>
                <a:srgbClr val="777777"/>
              </a:solidFill>
              <a:cs typeface="Times New Roman" pitchFamily="18" charset="0"/>
            </a:endParaRPr>
          </a:p>
          <a:p>
            <a:pPr marL="1022350" lvl="1" indent="-457200" algn="just">
              <a:buClr>
                <a:srgbClr val="006ECB"/>
              </a:buClr>
              <a:buSzPct val="100000"/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777777"/>
                </a:solidFill>
                <a:cs typeface="Arial" charset="0"/>
              </a:rPr>
              <a:t>peut être constituée avec un indépendant exerçant une autre activité (médecin et dentiste par exemple) </a:t>
            </a:r>
            <a:endParaRPr lang="fr-FR" sz="2400" dirty="0" smtClean="0">
              <a:solidFill>
                <a:srgbClr val="777777"/>
              </a:solidFill>
              <a:cs typeface="Times New Roman" pitchFamily="18" charset="0"/>
            </a:endParaRPr>
          </a:p>
          <a:p>
            <a:pPr marL="1022350" lvl="1" indent="-457200" algn="just">
              <a:buClr>
                <a:srgbClr val="006ECB"/>
              </a:buClr>
              <a:buSzPct val="100000"/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777777"/>
                </a:solidFill>
                <a:cs typeface="Arial" charset="0"/>
              </a:rPr>
              <a:t>plusieurs structures juridiques et fiscales : une pour la SCM et une pour chaque associé.</a:t>
            </a:r>
            <a:endParaRPr lang="fr-FR" sz="2400" dirty="0" smtClean="0">
              <a:solidFill>
                <a:srgbClr val="777777"/>
              </a:solidFill>
              <a:cs typeface="Times New Roman" pitchFamily="18" charset="0"/>
            </a:endParaRPr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ESSA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285C3-0A54-4A94-A203-763594CEA2F2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08738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fr-FR" smtClean="0"/>
              <a:t>mars 2013</a:t>
            </a:r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907704" y="0"/>
            <a:ext cx="6840538" cy="1503040"/>
          </a:xfrm>
        </p:spPr>
        <p:txBody>
          <a:bodyPr/>
          <a:lstStyle/>
          <a:p>
            <a:pPr marL="514350" lvl="1" indent="-514350">
              <a:buFont typeface="+mj-lt"/>
              <a:buAutoNum type="alphaUcPeriod"/>
            </a:pPr>
            <a:r>
              <a:rPr lang="fr-FR" sz="2800" dirty="0" smtClean="0"/>
              <a:t>Quelles solutions s’offrent à vous pour exercer votre profession ?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4012</TotalTime>
  <Words>2083</Words>
  <Application>Microsoft Office PowerPoint</Application>
  <PresentationFormat>Affichage à l'écran (4:3)</PresentationFormat>
  <Paragraphs>553</Paragraphs>
  <Slides>48</Slides>
  <Notes>31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49" baseType="lpstr">
      <vt:lpstr>Modèle par défaut</vt:lpstr>
      <vt:lpstr>L’exercice de l’activité de   Sophrologue  </vt:lpstr>
      <vt:lpstr>Objectifs de la séance</vt:lpstr>
      <vt:lpstr>Objectifs de la séance</vt:lpstr>
      <vt:lpstr>Quelles solutions s’offrent à vous pour exercer votre profession ?</vt:lpstr>
      <vt:lpstr>Quelles solutions s’offrent à vous pour exercer votre profession ?</vt:lpstr>
      <vt:lpstr>Quelles solutions s’offrent à vous pour exercer votre profession ?</vt:lpstr>
      <vt:lpstr>Quelles solutions s’offrent à vous pour exercer votre profession ?</vt:lpstr>
      <vt:lpstr>Quelles solutions s’offrent à vous pour exercer votre profession ?</vt:lpstr>
      <vt:lpstr>Quelles solutions s’offrent à vous pour exercer votre profession ?</vt:lpstr>
      <vt:lpstr>Quelles solutions s’offrent à vous pour exercer votre profession ?</vt:lpstr>
      <vt:lpstr>Quelles solutions s’offrent à vous pour exercer votre profession ?</vt:lpstr>
      <vt:lpstr>B. Quelles sont vos obligations administratives et professionnelles ?</vt:lpstr>
      <vt:lpstr>B. Quelles sont vos obligations administratives et professionnelles ?</vt:lpstr>
      <vt:lpstr>B. Quelles sont vos obligations administratives et professionnelles ?</vt:lpstr>
      <vt:lpstr>B. Quelles sont vos obligations administratives et professionnelles ?</vt:lpstr>
      <vt:lpstr>Quel régime fiscal est le plus adapté à votre situation ?  </vt:lpstr>
      <vt:lpstr>Les régimes forfaitaires</vt:lpstr>
      <vt:lpstr>Les régimes forfaitaires : L’AE</vt:lpstr>
      <vt:lpstr>Les régimes forfaitaires : la micro</vt:lpstr>
      <vt:lpstr>Le régime réel d’imposition</vt:lpstr>
      <vt:lpstr>Attention au dépassement des seuils des régimes forfaitaires</vt:lpstr>
      <vt:lpstr>Quelles seront vos obligations comptables, fiscales et sociales ? </vt:lpstr>
      <vt:lpstr>Obligations comptables et fiscales </vt:lpstr>
      <vt:lpstr>Obligations comptables et fiscales</vt:lpstr>
      <vt:lpstr>Dispositions relatives à la TVA</vt:lpstr>
      <vt:lpstr>Dispositions relatives à la TVA</vt:lpstr>
      <vt:lpstr>Dispositions relatives à la TVA</vt:lpstr>
      <vt:lpstr>Obligations sociales</vt:lpstr>
      <vt:lpstr>Obligations sociales</vt:lpstr>
      <vt:lpstr>Obligations sociales</vt:lpstr>
      <vt:lpstr>Obligations sociales</vt:lpstr>
      <vt:lpstr>L’Association de Gestion Agréée vous accompagne…</vt:lpstr>
      <vt:lpstr>L’Association de Gestion Agréée</vt:lpstr>
      <vt:lpstr>La mission fiscale et comptable </vt:lpstr>
      <vt:lpstr>Les principaux avantages fiscaux</vt:lpstr>
      <vt:lpstr>Qui peut bénéficier des avantages fiscaux ?</vt:lpstr>
      <vt:lpstr>Le respect des obligations comptables</vt:lpstr>
      <vt:lpstr>La prévention fiscale </vt:lpstr>
      <vt:lpstr>Nos services d’aide à la gestion</vt:lpstr>
      <vt:lpstr>Des formations</vt:lpstr>
      <vt:lpstr>De l’information</vt:lpstr>
      <vt:lpstr>Un Dossier de Gestion et de Prévention</vt:lpstr>
      <vt:lpstr>Des données économiques</vt:lpstr>
      <vt:lpstr>Un réseau, des échanges</vt:lpstr>
      <vt:lpstr>Notre cotisation annuelle</vt:lpstr>
      <vt:lpstr>L’Assistance 2035</vt:lpstr>
      <vt:lpstr>Vos interlocuteurs Paris 12ème</vt:lpstr>
      <vt:lpstr>Vos interlocuteurs à l’agence de Nanterre</vt:lpstr>
    </vt:vector>
  </TitlesOfParts>
  <Company>CGARP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acz</dc:creator>
  <cp:lastModifiedBy>raoul fage</cp:lastModifiedBy>
  <cp:revision>306</cp:revision>
  <dcterms:created xsi:type="dcterms:W3CDTF">2010-10-04T09:13:06Z</dcterms:created>
  <dcterms:modified xsi:type="dcterms:W3CDTF">2013-03-19T09:26:22Z</dcterms:modified>
</cp:coreProperties>
</file>