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6"/>
  </p:handout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6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1C4FF-C0F0-424C-848B-A08B86AA3B36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1982-865B-4791-9034-015F444EB1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112E0D-D00A-44E2-B44C-74627B5E19D9}" type="datetimeFigureOut">
              <a:rPr lang="fr-FR" smtClean="0"/>
              <a:pPr/>
              <a:t>09/06/2014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ophrokhepri.fr/entreprise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phrokhepri.fr/entreprises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55776" y="3356992"/>
            <a:ext cx="5760640" cy="15121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fr-FR" sz="2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0" y="5667654"/>
            <a:ext cx="6172200" cy="929698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hlinkClick r:id="rId2"/>
              </a:rPr>
              <a:t>www.sophrokhepri.fr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</a:pPr>
            <a:endParaRPr lang="fr-FR" sz="10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1000" dirty="0" smtClean="0">
                <a:latin typeface="Calibri" pitchFamily="34" charset="0"/>
              </a:rPr>
              <a:t>SARL KHEPRI DEVELOPPEMENT au capital de 10 000 €</a:t>
            </a:r>
          </a:p>
          <a:p>
            <a:pPr algn="ctr">
              <a:spcBef>
                <a:spcPts val="0"/>
              </a:spcBef>
            </a:pPr>
            <a:r>
              <a:rPr lang="fr-FR" sz="1000" dirty="0" smtClean="0">
                <a:latin typeface="Calibri" pitchFamily="34" charset="0"/>
              </a:rPr>
              <a:t>129 Bd Pasteur -  94360 BRY SUR MARNE </a:t>
            </a:r>
            <a:br>
              <a:rPr lang="fr-FR" sz="1000" dirty="0" smtClean="0">
                <a:latin typeface="Calibri" pitchFamily="34" charset="0"/>
              </a:rPr>
            </a:br>
            <a:r>
              <a:rPr lang="fr-FR" sz="1000" dirty="0" smtClean="0">
                <a:latin typeface="Calibri" pitchFamily="34" charset="0"/>
              </a:rPr>
              <a:t>RCS Créteil 429 259 567 00015  – N° TVA FR 20429259567 – N° Formateur 11 94 07867 94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411760" y="1412776"/>
            <a:ext cx="5564929" cy="1569660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A61635"/>
                </a:solidFill>
                <a:hlinkClick r:id="rId2"/>
              </a:rPr>
              <a:t>Prévenir le </a:t>
            </a:r>
            <a:r>
              <a:rPr lang="fr-FR" sz="3200" b="1" dirty="0" err="1" smtClean="0">
                <a:solidFill>
                  <a:srgbClr val="A61635"/>
                </a:solidFill>
                <a:hlinkClick r:id="rId2"/>
              </a:rPr>
              <a:t>burn</a:t>
            </a:r>
            <a:r>
              <a:rPr lang="fr-FR" sz="3200" b="1" dirty="0" smtClean="0">
                <a:solidFill>
                  <a:srgbClr val="A61635"/>
                </a:solidFill>
                <a:hlinkClick r:id="rId2"/>
              </a:rPr>
              <a:t>-out</a:t>
            </a:r>
          </a:p>
          <a:p>
            <a:pPr algn="ctr"/>
            <a:r>
              <a:rPr lang="fr-FR" sz="3200" b="1" dirty="0" smtClean="0">
                <a:solidFill>
                  <a:srgbClr val="A61635"/>
                </a:solidFill>
                <a:hlinkClick r:id="rId2"/>
              </a:rPr>
              <a:t>pour soi, pour les autres</a:t>
            </a:r>
          </a:p>
          <a:p>
            <a:pPr algn="ctr"/>
            <a:r>
              <a:rPr lang="fr-FR" sz="3200" b="1" dirty="0" smtClean="0">
                <a:solidFill>
                  <a:srgbClr val="A61635"/>
                </a:solidFill>
                <a:hlinkClick r:id="rId2"/>
              </a:rPr>
              <a:t>et s'en sortir</a:t>
            </a:r>
            <a:endParaRPr lang="fr-FR" sz="3200" b="1" dirty="0" smtClean="0">
              <a:solidFill>
                <a:srgbClr val="A61635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764869" y="332656"/>
            <a:ext cx="4051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"Santé et qualité de vie au travail"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r>
              <a:rPr lang="fr-F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Accompagnement Individuel &amp; Collectif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059832" y="3573016"/>
            <a:ext cx="2880320" cy="720080"/>
          </a:xfrm>
          <a:prstGeom prst="rect">
            <a:avLst/>
          </a:prstGeom>
        </p:spPr>
        <p:txBody>
          <a:bodyPr vert="horz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strike="noStrike" kern="1200" cap="small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Stages : 2 jours </a:t>
            </a:r>
            <a:endParaRPr kumimoji="0" lang="fr-FR" sz="2800" b="1" i="0" u="none" strike="noStrike" kern="1200" cap="small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logokheprientrepris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67953"/>
            <a:ext cx="2352718" cy="75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\\Freebox\Disque dur\evelyne\Sophrologie\googlesite\Actualités articles presse\Livre Burn out\1ere de couvertu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412776"/>
            <a:ext cx="1224136" cy="1656184"/>
          </a:xfrm>
          <a:prstGeom prst="rect">
            <a:avLst/>
          </a:prstGeom>
          <a:noFill/>
        </p:spPr>
      </p:pic>
      <p:pic>
        <p:nvPicPr>
          <p:cNvPr id="10" name="Image 9" descr="pari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60232" y="3356992"/>
            <a:ext cx="1570767" cy="1284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241232" cy="850106"/>
          </a:xfrm>
        </p:spPr>
        <p:txBody>
          <a:bodyPr>
            <a:normAutofit/>
          </a:bodyPr>
          <a:lstStyle/>
          <a:p>
            <a:pPr algn="ctr"/>
            <a:r>
              <a:rPr lang="fr-FR" sz="2000" b="1" dirty="0" smtClean="0"/>
              <a:t>Comment anticiper pour soi, pour les autres </a:t>
            </a:r>
            <a:br>
              <a:rPr lang="fr-FR" sz="2000" b="1" dirty="0" smtClean="0"/>
            </a:br>
            <a:r>
              <a:rPr lang="fr-FR" sz="2000" b="1" dirty="0" smtClean="0"/>
              <a:t>et s'en sortir ?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43608" y="2132856"/>
            <a:ext cx="7200800" cy="40610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En tant que spécialistes du stress, nous proposons :</a:t>
            </a:r>
          </a:p>
          <a:p>
            <a:pPr>
              <a:buNone/>
            </a:pPr>
            <a:endParaRPr lang="fr-FR" sz="1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Un parcours adapté aux salariés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qui souhaitent travailler sur leurs problématiques professionnelles : gestion de crise, fatigue, arrêts maladie, en espérant les rencontrer avant le fameux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burn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-out !</a:t>
            </a: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Un accompagnement des personnes en souffrance professionnelle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avec une formule de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stage de deux jours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ou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de plusieurs séances collectives de 2 h 30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avec possibilité de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séances individuelles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. </a:t>
            </a: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L'opportunité de se ressourcer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 en libérant des tensions psychiques et physiques et de s'en sortir, grâce à une écoute active, une prise de recul, de nouvelles réponses, des apports théoriques et des solutions concrètes en thérapie brève.</a:t>
            </a: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Une entière discrétion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pour le confort de tous, faisant en sorte que deux personnes d'une même entreprise ne soient pas inscrites dans le même stage, si telle est leur volonté.</a:t>
            </a:r>
          </a:p>
          <a:p>
            <a:pPr algn="ctr">
              <a:buNone/>
            </a:pPr>
            <a:r>
              <a:rPr lang="fr-FR" sz="1200" b="1" dirty="0" smtClean="0">
                <a:solidFill>
                  <a:srgbClr val="A61635"/>
                </a:solidFill>
                <a:latin typeface="Calibri" pitchFamily="34" charset="0"/>
              </a:rPr>
              <a:t>N’hésitez pas à consulter notre fiche et à visiter nos liens si vous souhaitez </a:t>
            </a:r>
          </a:p>
          <a:p>
            <a:pPr algn="ctr">
              <a:buNone/>
            </a:pPr>
            <a:r>
              <a:rPr lang="fr-FR" sz="1200" b="1" dirty="0" smtClean="0">
                <a:solidFill>
                  <a:srgbClr val="A61635"/>
                </a:solidFill>
                <a:latin typeface="Calibri" pitchFamily="34" charset="0"/>
              </a:rPr>
              <a:t>proposer des solutions à des personnes en mal-être professionnel.</a:t>
            </a:r>
            <a:r>
              <a:rPr lang="fr-FR" sz="1200" dirty="0" smtClean="0">
                <a:solidFill>
                  <a:srgbClr val="A61635"/>
                </a:solidFill>
                <a:latin typeface="Calibri" pitchFamily="34" charset="0"/>
              </a:rPr>
              <a:t> </a:t>
            </a: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Vous voulez en savoir plus sur nos stages, vous inscrire ou prendre contact :  06 60 47 71 64</a:t>
            </a:r>
            <a:endParaRPr lang="fr-FR" sz="12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buSzPct val="200000"/>
              <a:buFont typeface="Wingdings" pitchFamily="2" charset="2"/>
              <a:buChar char="Ø"/>
            </a:pPr>
            <a:endParaRPr lang="fr-FR" sz="12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NB : La sophrologie peut être remboursée par votre mutuelle, renseignez-vous. Grâce à nos agréments facture pour votre mutuelle ou attestation de stage pour le DIF, à la demande.</a:t>
            </a:r>
          </a:p>
          <a:p>
            <a:endParaRPr lang="fr-FR" sz="12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124744"/>
            <a:ext cx="8748464" cy="8501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anchor="b">
            <a:normAutofit fontScale="70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A61635"/>
                </a:solidFill>
                <a:latin typeface="Calibri" pitchFamily="34" charset="0"/>
              </a:rPr>
              <a:t>Quelles réponses apporter à un collaborateur en interrogation sur sa santé au travail ?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A61635"/>
                </a:solidFill>
                <a:latin typeface="Calibri" pitchFamily="34" charset="0"/>
              </a:rPr>
              <a:t>De quel accompagnement préventif peut-il bénéficier ?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A61635"/>
                </a:solidFill>
                <a:latin typeface="Calibri" pitchFamily="34" charset="0"/>
              </a:rPr>
              <a:t>Où peut-il parler de son ressenti professionnel ?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A61635"/>
                </a:solidFill>
                <a:latin typeface="Calibri" pitchFamily="34" charset="0"/>
              </a:rPr>
              <a:t>Où peut-il être en confiance dans un lieu neutre à l’extérieur de son entreprise 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748464" cy="63408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2000" b="1" dirty="0" smtClean="0"/>
              <a:t>Stage : prévenir le </a:t>
            </a:r>
            <a:r>
              <a:rPr lang="fr-FR" sz="2000" b="1" dirty="0" err="1" smtClean="0"/>
              <a:t>burn</a:t>
            </a:r>
            <a:r>
              <a:rPr lang="fr-FR" sz="2000" b="1" dirty="0" smtClean="0"/>
              <a:t>-out, gérer le stress et s'en sortir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1619672" y="5229200"/>
            <a:ext cx="5760640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Public concerné,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Toute personne ayant des problèmes liés au travail : </a:t>
            </a:r>
          </a:p>
          <a:p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Stress, fatigue, baisse d'énergie, manque de confiance, conflit, isolement</a:t>
            </a:r>
          </a:p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Tarif :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280,00 TTC les 2 jours (hors repas) de 9 h 30 à 17 h 30</a:t>
            </a:r>
          </a:p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Lieu :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A Paris</a:t>
            </a:r>
          </a:p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hlinkClick r:id="rId2"/>
              </a:rPr>
              <a:t>S'inscrire </a:t>
            </a:r>
            <a:endParaRPr lang="fr-FR" sz="1400" b="1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24429" y="933336"/>
            <a:ext cx="116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OBJECTIFS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84168" y="93729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CONTENU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23528" y="1230660"/>
            <a:ext cx="3672408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Analyser ses problématiques 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algn="just">
              <a:spcBef>
                <a:spcPts val="0"/>
              </a:spcBef>
              <a:buSzPct val="200000"/>
              <a:buNone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Comprendre et gérer son stress et ses émotions, liées à soi et à l’environnement. Rompre l’isolement et de bénéficier d’un effet miroir pour prendre du recul. Mettre des mots pour vous libérer de vos émotions.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Apprendre à se ressourcer 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algn="just">
              <a:spcBef>
                <a:spcPts val="0"/>
              </a:spcBef>
              <a:buSzPct val="200000"/>
              <a:buNone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Acquérir des techniques de respiration, relaxation. Reprendre confiance en soi. Se reconnecter à son intuition, sa créativité. Se libérer des tensions psychiques et physiques.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Redécouvrir et réinvestir son potentiel professionnel :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motivations, valeurs, compétences. Retrouver des "EN VIE" et travailler ses projets. Retrouver énergie et confiance en soi.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Apprendre à gérer son émotionnel 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retrouver une posture professionnelle qui permettent de faire face aux situations les plus conflictuelles, retrouver une sérénité sur son lieu de travail.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S’autoriser à être en mouvement 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nous ne sommes pas statiques mais en perpétuelle évolution, aborder les changements avec positivisme. Identifier ses blocages, et changer d'angle de vue. Construire son plan d'actions individuel de bien-être.</a:t>
            </a:r>
          </a:p>
          <a:p>
            <a:endParaRPr lang="fr-FR" sz="11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572001" y="1014637"/>
            <a:ext cx="4032448" cy="4188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SzPct val="200000"/>
              <a:buNone/>
            </a:pPr>
            <a:endParaRPr lang="fr-FR" sz="11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indent="180975"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Apports théoriques sur le stress 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Comprendre son stress,</a:t>
            </a:r>
            <a:b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ses réactions, ses émotions avec l'approche des neurosciences :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  <a:tabLst>
                <a:tab pos="266700" algn="l"/>
              </a:tabLst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Les modes de fonctionnement face au stress,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  <a:tabLst>
                <a:tab pos="266700" algn="l"/>
              </a:tabLst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Les différents types de stress et les émotions associées,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  <a:tabLst>
                <a:tab pos="266700" algn="l"/>
              </a:tabLst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Les facteurs de stress : comment anticiper (identifier</a:t>
            </a:r>
          </a:p>
          <a:p>
            <a:pPr marL="266700" lvl="1" indent="-85725" algn="just">
              <a:buSzPct val="130000"/>
              <a:tabLst>
                <a:tab pos="266700" algn="l"/>
              </a:tabLst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les facteurs externes et notre capacité interne à y faire face)</a:t>
            </a:r>
            <a:endParaRPr lang="fr-FR" sz="11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marL="180975" indent="-180975"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Mieux se connaître pour mieux anticiper :</a:t>
            </a:r>
          </a:p>
          <a:p>
            <a:pPr marL="266700" lvl="2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Mettre des mots pour se libérer de ses émotions</a:t>
            </a:r>
            <a:b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et identifier son stress  et ne plus se sentir débordé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Développer les attitudes pour s'apaiser en restant serein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et rationnel grâce aux modes mentaux </a:t>
            </a:r>
          </a:p>
          <a:p>
            <a:pPr marL="180975" indent="-180975"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S'approprier des solutions innovantes en sollicitant</a:t>
            </a:r>
          </a:p>
          <a:p>
            <a:pPr marL="180975" indent="-180975" algn="just">
              <a:spcBef>
                <a:spcPts val="0"/>
              </a:spcBef>
              <a:buSzPct val="200000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son intelligence adaptative :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Développer sa curiosité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Elargir son point de vue avec des exercices cognitifs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Nuancer son jugement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Retrouver  sa place au niveau relationnelle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Temps de partages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sur les perceptions et les ressentis de </a:t>
            </a:r>
          </a:p>
          <a:p>
            <a:pPr algn="just">
              <a:spcBef>
                <a:spcPts val="0"/>
              </a:spcBef>
              <a:buSzPct val="200000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chacun pour bénéficier de l'effet miroir du groupe et prendre du  </a:t>
            </a:r>
            <a:b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recul. 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Construire son plan d'actions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individuel pour ancrer durablement le bien-être dans sa vie personnelle et professionnelle.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7904" y="764704"/>
            <a:ext cx="1368152" cy="64807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Calibri" pitchFamily="34" charset="0"/>
              </a:rPr>
              <a:t>L'équipe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pic>
        <p:nvPicPr>
          <p:cNvPr id="2050" name="Picture 2" descr="\\Freebox\Disque dur\evelyne\Sophrologie\googlesite\Actualités articles presse\Livre Burn out\photo.JPG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971600" y="908720"/>
            <a:ext cx="758558" cy="864096"/>
          </a:xfrm>
          <a:prstGeom prst="rect">
            <a:avLst/>
          </a:prstGeom>
          <a:noFill/>
        </p:spPr>
      </p:pic>
      <p:pic>
        <p:nvPicPr>
          <p:cNvPr id="2053" name="Picture 5" descr="\\Freebox\Disque dur\evelyne\Sophrologie\googlesite\photocouleur evelyn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110503"/>
            <a:ext cx="792088" cy="1046689"/>
          </a:xfrm>
          <a:prstGeom prst="rect">
            <a:avLst/>
          </a:prstGeom>
          <a:noFill/>
        </p:spPr>
      </p:pic>
      <p:pic>
        <p:nvPicPr>
          <p:cNvPr id="2054" name="Picture 6" descr="\\Freebox\Disque dur\evelyne\Sophrologie\googlesite\Partenaires\petit Patricia.jpg"/>
          <p:cNvPicPr>
            <a:picLocks noChangeAspect="1" noChangeArrowheads="1"/>
          </p:cNvPicPr>
          <p:nvPr/>
        </p:nvPicPr>
        <p:blipFill>
          <a:blip r:embed="rId4" cstate="print">
            <a:lum bright="19000" contrast="12000"/>
          </a:blip>
          <a:srcRect/>
          <a:stretch>
            <a:fillRect/>
          </a:stretch>
        </p:blipFill>
        <p:spPr bwMode="auto">
          <a:xfrm>
            <a:off x="6300192" y="1124744"/>
            <a:ext cx="792088" cy="1065719"/>
          </a:xfrm>
          <a:prstGeom prst="rect">
            <a:avLst/>
          </a:prstGeom>
          <a:noFill/>
        </p:spPr>
      </p:pic>
      <p:sp>
        <p:nvSpPr>
          <p:cNvPr id="10" name="Ellipse 9"/>
          <p:cNvSpPr/>
          <p:nvPr/>
        </p:nvSpPr>
        <p:spPr>
          <a:xfrm>
            <a:off x="1115616" y="332656"/>
            <a:ext cx="6768752" cy="5616624"/>
          </a:xfrm>
          <a:prstGeom prst="ellipse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4" descr="\\Freebox\Disque dur\evelyne\Sophrologie\googlesite\Actualités articles presse\Livre Burn out\1ere de couvertu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429000"/>
            <a:ext cx="1080120" cy="1584176"/>
          </a:xfrm>
          <a:prstGeom prst="rect">
            <a:avLst/>
          </a:prstGeom>
          <a:noFill/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4716016" y="2276872"/>
            <a:ext cx="3960440" cy="1512168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Un passé en entreprises sur des fonctions de Responsable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Recrutement et Formation, Consultante en Ressources Humaines,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DESS Psychologie du travail Paris V 1984,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Une expertise dans l'accompagnement des personnes en souffrance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professionnelle et personnelle,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Une appétence prononcée pour l'animation de groupes, une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pédagogie active et interactive qui invitent les stagiaires à devenir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acteurs de leur vie.</a:t>
            </a:r>
            <a:endParaRPr kumimoji="0" lang="fr-FR" sz="24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920810" y="2132856"/>
            <a:ext cx="1531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Patricia Periovizza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984096" y="5157192"/>
            <a:ext cx="1396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Evelyne Revellat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83568" y="1729383"/>
            <a:ext cx="1285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Sabine Bataille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195736" y="4221088"/>
            <a:ext cx="3960440" cy="1800200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Un parcours  au sein de grands groupes en tant que Responsable des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Ressources humaines et coach interne, 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050" dirty="0" smtClean="0">
                <a:solidFill>
                  <a:schemeClr val="accent2">
                    <a:lumMod val="50000"/>
                  </a:schemeClr>
                </a:solidFill>
              </a:rPr>
              <a:t> Stratégie de développement des PME, optimisation des ressources </a:t>
            </a:r>
            <a:br>
              <a:rPr lang="fr-FR" sz="105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1050" dirty="0" smtClean="0">
                <a:solidFill>
                  <a:schemeClr val="accent2">
                    <a:lumMod val="50000"/>
                  </a:schemeClr>
                </a:solidFill>
              </a:rPr>
              <a:t>    humaines dans un contexte de cession-acquisition et levée de fonds,</a:t>
            </a:r>
            <a:endParaRPr lang="fr-FR" sz="12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Sophrologue de l'ESSA (diplôme RNCP),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Praticienne en Analyse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Neuro-Cognitive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et Comportementale (ANC),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Praticienne méthodes de thérapie brève EFT (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Emotional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Freedom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Technique) Stress et Gestion des émotions,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Dialogue Intérieur selon Hal et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Sidra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Stone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Forum Ouvert, Communication participative &amp; collaborative</a:t>
            </a:r>
            <a:endParaRPr kumimoji="0" lang="fr-FR" sz="24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51520" y="1791866"/>
            <a:ext cx="4248472" cy="1584176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Diplômée d’un DEA et du Master Travail et Développement Social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(Paris-Dauphine), formée à la PNL, l’AT, la thérapie brève et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l’intervention stratégique, elle a modélisé les étapes d’un retour à la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vie professionnelle après un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burn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-out.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Ses travaux ont été récompensés par l’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Anact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(Agence nationale pour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l’amélioration des conditions de travail).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Elle a piloté des dispositifs RH de transfert de compétences pour de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nombreuses entreprises et intervient également en conseil individuel.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3584</TotalTime>
  <Words>208</Words>
  <Application>Microsoft Office PowerPoint</Application>
  <PresentationFormat>Affichage à l'écran (4:3)</PresentationFormat>
  <Paragraphs>80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Oriel</vt:lpstr>
      <vt:lpstr>  </vt:lpstr>
      <vt:lpstr>Comment anticiper pour soi, pour les autres  et s'en sortir ?</vt:lpstr>
      <vt:lpstr>Stage : prévenir le burn-out, gérer le stress et s'en sortir</vt:lpstr>
      <vt:lpstr>L'équipe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Conférence 28 mars 2014</dc:title>
  <dc:creator>evelyne</dc:creator>
  <cp:lastModifiedBy>evelyne</cp:lastModifiedBy>
  <cp:revision>49</cp:revision>
  <dcterms:created xsi:type="dcterms:W3CDTF">2014-03-26T10:34:40Z</dcterms:created>
  <dcterms:modified xsi:type="dcterms:W3CDTF">2014-06-09T17:35:30Z</dcterms:modified>
</cp:coreProperties>
</file>