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4"/>
  </p:handoutMasterIdLst>
  <p:sldIdLst>
    <p:sldId id="256" r:id="rId2"/>
    <p:sldId id="261" r:id="rId3"/>
    <p:sldId id="257" r:id="rId4"/>
    <p:sldId id="260" r:id="rId5"/>
    <p:sldId id="258" r:id="rId6"/>
    <p:sldId id="259" r:id="rId7"/>
    <p:sldId id="267" r:id="rId8"/>
    <p:sldId id="268" r:id="rId9"/>
    <p:sldId id="263" r:id="rId10"/>
    <p:sldId id="262" r:id="rId11"/>
    <p:sldId id="264" r:id="rId12"/>
    <p:sldId id="270" r:id="rId13"/>
    <p:sldId id="277" r:id="rId14"/>
    <p:sldId id="265" r:id="rId15"/>
    <p:sldId id="271" r:id="rId16"/>
    <p:sldId id="272" r:id="rId17"/>
    <p:sldId id="273" r:id="rId18"/>
    <p:sldId id="274" r:id="rId19"/>
    <p:sldId id="275" r:id="rId20"/>
    <p:sldId id="266" r:id="rId21"/>
    <p:sldId id="269" r:id="rId22"/>
    <p:sldId id="278"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45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661C4FF-C0F0-424C-848B-A08B86AA3B36}" type="datetimeFigureOut">
              <a:rPr lang="fr-FR" smtClean="0"/>
              <a:pPr/>
              <a:t>06/04/2014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461982-865B-4791-9034-015F444EB1F6}"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CC112E0D-D00A-44E2-B44C-74627B5E19D9}" type="datetimeFigureOut">
              <a:rPr lang="fr-FR" smtClean="0"/>
              <a:pPr/>
              <a:t>06/04/2014</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678CD9BC-1275-4875-A4C9-7D374E159BDB}"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C112E0D-D00A-44E2-B44C-74627B5E19D9}" type="datetimeFigureOut">
              <a:rPr lang="fr-FR" smtClean="0"/>
              <a:pPr/>
              <a:t>06/04/2014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8CD9BC-1275-4875-A4C9-7D374E159BD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C112E0D-D00A-44E2-B44C-74627B5E19D9}" type="datetimeFigureOut">
              <a:rPr lang="fr-FR" smtClean="0"/>
              <a:pPr/>
              <a:t>06/04/2014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78CD9BC-1275-4875-A4C9-7D374E159BD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CC112E0D-D00A-44E2-B44C-74627B5E19D9}" type="datetimeFigureOut">
              <a:rPr lang="fr-FR" smtClean="0"/>
              <a:pPr/>
              <a:t>06/04/2014</a:t>
            </a:fld>
            <a:endParaRPr lang="fr-FR"/>
          </a:p>
        </p:txBody>
      </p:sp>
      <p:sp>
        <p:nvSpPr>
          <p:cNvPr id="9" name="Espace réservé du numéro de diapositive 8"/>
          <p:cNvSpPr>
            <a:spLocks noGrp="1"/>
          </p:cNvSpPr>
          <p:nvPr>
            <p:ph type="sldNum" sz="quarter" idx="15"/>
          </p:nvPr>
        </p:nvSpPr>
        <p:spPr/>
        <p:txBody>
          <a:bodyPr rtlCol="0"/>
          <a:lstStyle/>
          <a:p>
            <a:fld id="{678CD9BC-1275-4875-A4C9-7D374E159BDB}" type="slidenum">
              <a:rPr lang="fr-FR" smtClean="0"/>
              <a:pPr/>
              <a:t>‹N°›</a:t>
            </a:fld>
            <a:endParaRPr lang="fr-FR" dirty="0"/>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CC112E0D-D00A-44E2-B44C-74627B5E19D9}" type="datetimeFigureOut">
              <a:rPr lang="fr-FR" smtClean="0"/>
              <a:pPr/>
              <a:t>06/04/2014</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678CD9BC-1275-4875-A4C9-7D374E159BD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CC112E0D-D00A-44E2-B44C-74627B5E19D9}" type="datetimeFigureOut">
              <a:rPr lang="fr-FR" smtClean="0"/>
              <a:pPr/>
              <a:t>06/04/2014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78CD9BC-1275-4875-A4C9-7D374E159BDB}"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CC112E0D-D00A-44E2-B44C-74627B5E19D9}" type="datetimeFigureOut">
              <a:rPr lang="fr-FR" smtClean="0"/>
              <a:pPr/>
              <a:t>06/04/2014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78CD9BC-1275-4875-A4C9-7D374E159BDB}"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CC112E0D-D00A-44E2-B44C-74627B5E19D9}" type="datetimeFigureOut">
              <a:rPr lang="fr-FR" smtClean="0"/>
              <a:pPr/>
              <a:t>06/04/2014</a:t>
            </a:fld>
            <a:endParaRPr lang="fr-FR"/>
          </a:p>
        </p:txBody>
      </p:sp>
      <p:sp>
        <p:nvSpPr>
          <p:cNvPr id="7" name="Espace réservé du numéro de diapositive 6"/>
          <p:cNvSpPr>
            <a:spLocks noGrp="1"/>
          </p:cNvSpPr>
          <p:nvPr>
            <p:ph type="sldNum" sz="quarter" idx="11"/>
          </p:nvPr>
        </p:nvSpPr>
        <p:spPr/>
        <p:txBody>
          <a:bodyPr rtlCol="0"/>
          <a:lstStyle/>
          <a:p>
            <a:fld id="{678CD9BC-1275-4875-A4C9-7D374E159BDB}"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C112E0D-D00A-44E2-B44C-74627B5E19D9}" type="datetimeFigureOut">
              <a:rPr lang="fr-FR" smtClean="0"/>
              <a:pPr/>
              <a:t>06/04/2014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78CD9BC-1275-4875-A4C9-7D374E159BD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CC112E0D-D00A-44E2-B44C-74627B5E19D9}" type="datetimeFigureOut">
              <a:rPr lang="fr-FR" smtClean="0"/>
              <a:pPr/>
              <a:t>06/04/2014</a:t>
            </a:fld>
            <a:endParaRPr lang="fr-FR"/>
          </a:p>
        </p:txBody>
      </p:sp>
      <p:sp>
        <p:nvSpPr>
          <p:cNvPr id="22" name="Espace réservé du numéro de diapositive 21"/>
          <p:cNvSpPr>
            <a:spLocks noGrp="1"/>
          </p:cNvSpPr>
          <p:nvPr>
            <p:ph type="sldNum" sz="quarter" idx="15"/>
          </p:nvPr>
        </p:nvSpPr>
        <p:spPr/>
        <p:txBody>
          <a:bodyPr rtlCol="0"/>
          <a:lstStyle/>
          <a:p>
            <a:fld id="{678CD9BC-1275-4875-A4C9-7D374E159BDB}"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CC112E0D-D00A-44E2-B44C-74627B5E19D9}" type="datetimeFigureOut">
              <a:rPr lang="fr-FR" smtClean="0"/>
              <a:pPr/>
              <a:t>06/04/2014</a:t>
            </a:fld>
            <a:endParaRPr lang="fr-FR"/>
          </a:p>
        </p:txBody>
      </p:sp>
      <p:sp>
        <p:nvSpPr>
          <p:cNvPr id="18" name="Espace réservé du numéro de diapositive 17"/>
          <p:cNvSpPr>
            <a:spLocks noGrp="1"/>
          </p:cNvSpPr>
          <p:nvPr>
            <p:ph type="sldNum" sz="quarter" idx="11"/>
          </p:nvPr>
        </p:nvSpPr>
        <p:spPr/>
        <p:txBody>
          <a:bodyPr rtlCol="0"/>
          <a:lstStyle/>
          <a:p>
            <a:fld id="{678CD9BC-1275-4875-A4C9-7D374E159BDB}"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C112E0D-D00A-44E2-B44C-74627B5E19D9}" type="datetimeFigureOut">
              <a:rPr lang="fr-FR" smtClean="0"/>
              <a:pPr/>
              <a:t>06/04/2014</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78CD9BC-1275-4875-A4C9-7D374E159BD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Conférence 28 mars 2014</a:t>
            </a:r>
            <a:endParaRPr lang="fr-FR" dirty="0"/>
          </a:p>
        </p:txBody>
      </p:sp>
      <p:sp>
        <p:nvSpPr>
          <p:cNvPr id="3" name="Sous-titre 2"/>
          <p:cNvSpPr>
            <a:spLocks noGrp="1"/>
          </p:cNvSpPr>
          <p:nvPr>
            <p:ph type="subTitle" idx="1"/>
          </p:nvPr>
        </p:nvSpPr>
        <p:spPr/>
        <p:txBody>
          <a:bodyPr/>
          <a:lstStyle/>
          <a:p>
            <a:r>
              <a:rPr lang="fr-FR" dirty="0" smtClean="0"/>
              <a:t>Pensées, Emotions, Comportements, Personnalités, Motivation</a:t>
            </a:r>
          </a:p>
        </p:txBody>
      </p:sp>
      <p:sp>
        <p:nvSpPr>
          <p:cNvPr id="4" name="ZoneTexte 3"/>
          <p:cNvSpPr txBox="1"/>
          <p:nvPr/>
        </p:nvSpPr>
        <p:spPr>
          <a:xfrm>
            <a:off x="2411760" y="1988840"/>
            <a:ext cx="5056192" cy="584775"/>
          </a:xfrm>
          <a:prstGeom prst="rect">
            <a:avLst/>
          </a:prstGeom>
          <a:noFill/>
        </p:spPr>
        <p:txBody>
          <a:bodyPr wrap="none" rtlCol="0">
            <a:spAutoFit/>
          </a:bodyPr>
          <a:lstStyle/>
          <a:p>
            <a:r>
              <a:rPr lang="fr-FR" sz="3200" b="1" dirty="0" smtClean="0">
                <a:solidFill>
                  <a:schemeClr val="accent3">
                    <a:lumMod val="75000"/>
                  </a:schemeClr>
                </a:solidFill>
              </a:rPr>
              <a:t>Management sans stress</a:t>
            </a:r>
            <a:endParaRPr lang="fr-FR" sz="3200" b="1" dirty="0">
              <a:solidFill>
                <a:schemeClr val="accent3">
                  <a:lumMod val="75000"/>
                </a:schemeClr>
              </a:solidFill>
            </a:endParaRPr>
          </a:p>
        </p:txBody>
      </p:sp>
      <p:sp>
        <p:nvSpPr>
          <p:cNvPr id="5" name="ZoneTexte 4"/>
          <p:cNvSpPr txBox="1"/>
          <p:nvPr/>
        </p:nvSpPr>
        <p:spPr>
          <a:xfrm>
            <a:off x="4283968" y="332656"/>
            <a:ext cx="4532010" cy="646331"/>
          </a:xfrm>
          <a:prstGeom prst="rect">
            <a:avLst/>
          </a:prstGeom>
          <a:noFill/>
        </p:spPr>
        <p:txBody>
          <a:bodyPr wrap="none" rtlCol="0">
            <a:spAutoFit/>
          </a:bodyPr>
          <a:lstStyle/>
          <a:p>
            <a:r>
              <a:rPr lang="fr-FR" b="1" i="1" dirty="0">
                <a:solidFill>
                  <a:schemeClr val="tx1">
                    <a:lumMod val="50000"/>
                    <a:lumOff val="50000"/>
                  </a:schemeClr>
                </a:solidFill>
              </a:rPr>
              <a:t>"Santé et qualité de vie au travail"</a:t>
            </a:r>
            <a:endParaRPr lang="fr-FR" dirty="0">
              <a:solidFill>
                <a:schemeClr val="tx1">
                  <a:lumMod val="50000"/>
                  <a:lumOff val="50000"/>
                </a:schemeClr>
              </a:solidFill>
            </a:endParaRPr>
          </a:p>
          <a:p>
            <a:r>
              <a:rPr lang="fr-FR" b="1" i="1" dirty="0">
                <a:solidFill>
                  <a:schemeClr val="tx1">
                    <a:lumMod val="50000"/>
                    <a:lumOff val="50000"/>
                  </a:schemeClr>
                </a:solidFill>
              </a:rPr>
              <a:t>Accompagnement Individuel &amp; Collectif</a:t>
            </a:r>
            <a:endParaRPr lang="fr-FR"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fontScale="90000"/>
          </a:bodyPr>
          <a:lstStyle/>
          <a:p>
            <a:r>
              <a:rPr lang="fr-FR" dirty="0" smtClean="0"/>
              <a:t>2. Les modes de fonctionnement du cerveau</a:t>
            </a:r>
            <a:endParaRPr lang="fr-FR" dirty="0"/>
          </a:p>
        </p:txBody>
      </p:sp>
      <p:sp>
        <p:nvSpPr>
          <p:cNvPr id="3" name="Espace réservé du contenu 2"/>
          <p:cNvSpPr>
            <a:spLocks noGrp="1"/>
          </p:cNvSpPr>
          <p:nvPr>
            <p:ph sz="quarter" idx="1"/>
          </p:nvPr>
        </p:nvSpPr>
        <p:spPr>
          <a:xfrm>
            <a:off x="457200" y="1196752"/>
            <a:ext cx="7467600" cy="5277200"/>
          </a:xfrm>
        </p:spPr>
        <p:txBody>
          <a:bodyPr/>
          <a:lstStyle/>
          <a:p>
            <a:r>
              <a:rPr lang="fr-FR" sz="1800" b="1" dirty="0" smtClean="0"/>
              <a:t>Les 4 états fonctionnels de l'instinct : </a:t>
            </a:r>
          </a:p>
          <a:p>
            <a:r>
              <a:rPr lang="fr-FR" sz="1800" dirty="0" smtClean="0"/>
              <a:t>L'état de calme et les 3 états d'urgence de stress : la fuite, la lutte ou l’Inhibition. Nous devons apprendre à repérer les indices dans le triangle "pensées - émotions – comportements"  pour prendre du recul et passer d’un état de stress à un état de calme.</a:t>
            </a:r>
          </a:p>
          <a:p>
            <a:r>
              <a:rPr lang="fr-FR" sz="1800" dirty="0" smtClean="0"/>
              <a:t>Pour cela il faut repérer dans quel mode mental on se situe (territoire) pour changer d'étage consciemment (Métaphore de l'ascenseur) </a:t>
            </a:r>
          </a:p>
          <a:p>
            <a:r>
              <a:rPr lang="fr-FR" sz="1800" dirty="0" smtClean="0"/>
              <a:t>Illustrer Fuite, Lutte, inhibition,.</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3. La gestion relationnelle du stress</a:t>
            </a:r>
          </a:p>
        </p:txBody>
      </p:sp>
      <p:sp>
        <p:nvSpPr>
          <p:cNvPr id="4" name="Triangle isocèle 3"/>
          <p:cNvSpPr/>
          <p:nvPr/>
        </p:nvSpPr>
        <p:spPr>
          <a:xfrm>
            <a:off x="313184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riangle isocèle 4"/>
          <p:cNvSpPr/>
          <p:nvPr/>
        </p:nvSpPr>
        <p:spPr>
          <a:xfrm>
            <a:off x="5508104"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Triangle isocèle 5"/>
          <p:cNvSpPr/>
          <p:nvPr/>
        </p:nvSpPr>
        <p:spPr>
          <a:xfrm>
            <a:off x="683568"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003876" y="5229200"/>
            <a:ext cx="1479892" cy="369332"/>
          </a:xfrm>
          <a:prstGeom prst="rect">
            <a:avLst/>
          </a:prstGeom>
          <a:noFill/>
        </p:spPr>
        <p:txBody>
          <a:bodyPr wrap="none" rtlCol="0">
            <a:spAutoFit/>
          </a:bodyPr>
          <a:lstStyle/>
          <a:p>
            <a:r>
              <a:rPr lang="fr-FR" dirty="0" smtClean="0"/>
              <a:t>Je me casse</a:t>
            </a:r>
            <a:endParaRPr lang="fr-FR" dirty="0"/>
          </a:p>
        </p:txBody>
      </p:sp>
      <p:sp>
        <p:nvSpPr>
          <p:cNvPr id="8" name="ZoneTexte 7"/>
          <p:cNvSpPr txBox="1"/>
          <p:nvPr/>
        </p:nvSpPr>
        <p:spPr>
          <a:xfrm>
            <a:off x="3620844" y="5229200"/>
            <a:ext cx="1095172" cy="369332"/>
          </a:xfrm>
          <a:prstGeom prst="rect">
            <a:avLst/>
          </a:prstGeom>
          <a:noFill/>
        </p:spPr>
        <p:txBody>
          <a:bodyPr wrap="none" rtlCol="0">
            <a:spAutoFit/>
          </a:bodyPr>
          <a:lstStyle/>
          <a:p>
            <a:r>
              <a:rPr lang="fr-FR" dirty="0" smtClean="0"/>
              <a:t>Je casse</a:t>
            </a:r>
            <a:endParaRPr lang="fr-FR" dirty="0"/>
          </a:p>
        </p:txBody>
      </p:sp>
      <p:sp>
        <p:nvSpPr>
          <p:cNvPr id="9" name="ZoneTexte 8"/>
          <p:cNvSpPr txBox="1"/>
          <p:nvPr/>
        </p:nvSpPr>
        <p:spPr>
          <a:xfrm>
            <a:off x="5796136" y="5229200"/>
            <a:ext cx="1569660" cy="369332"/>
          </a:xfrm>
          <a:prstGeom prst="rect">
            <a:avLst/>
          </a:prstGeom>
          <a:noFill/>
        </p:spPr>
        <p:txBody>
          <a:bodyPr wrap="none" rtlCol="0">
            <a:spAutoFit/>
          </a:bodyPr>
          <a:lstStyle/>
          <a:p>
            <a:r>
              <a:rPr lang="fr-FR" dirty="0" smtClean="0"/>
              <a:t>Je suis cassé</a:t>
            </a:r>
            <a:endParaRPr lang="fr-FR" dirty="0"/>
          </a:p>
        </p:txBody>
      </p:sp>
      <p:sp>
        <p:nvSpPr>
          <p:cNvPr id="10" name="ZoneTexte 9"/>
          <p:cNvSpPr txBox="1"/>
          <p:nvPr/>
        </p:nvSpPr>
        <p:spPr>
          <a:xfrm>
            <a:off x="2483768" y="4571836"/>
            <a:ext cx="432048" cy="369332"/>
          </a:xfrm>
          <a:prstGeom prst="rect">
            <a:avLst/>
          </a:prstGeom>
          <a:noFill/>
        </p:spPr>
        <p:txBody>
          <a:bodyPr wrap="square" rtlCol="0">
            <a:spAutoFit/>
          </a:bodyPr>
          <a:lstStyle/>
          <a:p>
            <a:r>
              <a:rPr lang="fr-FR" dirty="0" smtClean="0"/>
              <a:t>C</a:t>
            </a:r>
            <a:endParaRPr lang="fr-FR" dirty="0"/>
          </a:p>
        </p:txBody>
      </p:sp>
      <p:sp>
        <p:nvSpPr>
          <p:cNvPr id="11" name="ZoneTexte 10"/>
          <p:cNvSpPr txBox="1"/>
          <p:nvPr/>
        </p:nvSpPr>
        <p:spPr>
          <a:xfrm>
            <a:off x="1633320" y="2348880"/>
            <a:ext cx="432048" cy="369332"/>
          </a:xfrm>
          <a:prstGeom prst="rect">
            <a:avLst/>
          </a:prstGeom>
          <a:noFill/>
        </p:spPr>
        <p:txBody>
          <a:bodyPr wrap="square" rtlCol="0">
            <a:spAutoFit/>
          </a:bodyPr>
          <a:lstStyle/>
          <a:p>
            <a:r>
              <a:rPr lang="fr-FR" dirty="0" smtClean="0"/>
              <a:t>P </a:t>
            </a:r>
            <a:endParaRPr lang="fr-FR" dirty="0"/>
          </a:p>
        </p:txBody>
      </p:sp>
      <p:sp>
        <p:nvSpPr>
          <p:cNvPr id="12" name="ZoneTexte 11"/>
          <p:cNvSpPr txBox="1"/>
          <p:nvPr/>
        </p:nvSpPr>
        <p:spPr>
          <a:xfrm>
            <a:off x="827584" y="4571836"/>
            <a:ext cx="432048" cy="369332"/>
          </a:xfrm>
          <a:prstGeom prst="rect">
            <a:avLst/>
          </a:prstGeom>
          <a:noFill/>
        </p:spPr>
        <p:txBody>
          <a:bodyPr wrap="square" rtlCol="0">
            <a:spAutoFit/>
          </a:bodyPr>
          <a:lstStyle/>
          <a:p>
            <a:r>
              <a:rPr lang="fr-FR" dirty="0"/>
              <a:t>E</a:t>
            </a:r>
          </a:p>
        </p:txBody>
      </p:sp>
      <p:sp>
        <p:nvSpPr>
          <p:cNvPr id="13" name="ZoneTexte 12"/>
          <p:cNvSpPr txBox="1"/>
          <p:nvPr/>
        </p:nvSpPr>
        <p:spPr>
          <a:xfrm>
            <a:off x="7308304" y="4571836"/>
            <a:ext cx="432048" cy="369332"/>
          </a:xfrm>
          <a:prstGeom prst="rect">
            <a:avLst/>
          </a:prstGeom>
          <a:noFill/>
        </p:spPr>
        <p:txBody>
          <a:bodyPr wrap="square" rtlCol="0">
            <a:spAutoFit/>
          </a:bodyPr>
          <a:lstStyle/>
          <a:p>
            <a:r>
              <a:rPr lang="fr-FR" dirty="0" smtClean="0"/>
              <a:t>C</a:t>
            </a:r>
            <a:endParaRPr lang="fr-FR" dirty="0"/>
          </a:p>
        </p:txBody>
      </p:sp>
      <p:sp>
        <p:nvSpPr>
          <p:cNvPr id="14" name="ZoneTexte 13"/>
          <p:cNvSpPr txBox="1"/>
          <p:nvPr/>
        </p:nvSpPr>
        <p:spPr>
          <a:xfrm>
            <a:off x="6457856" y="2348880"/>
            <a:ext cx="432048" cy="369332"/>
          </a:xfrm>
          <a:prstGeom prst="rect">
            <a:avLst/>
          </a:prstGeom>
          <a:noFill/>
        </p:spPr>
        <p:txBody>
          <a:bodyPr wrap="square" rtlCol="0">
            <a:spAutoFit/>
          </a:bodyPr>
          <a:lstStyle/>
          <a:p>
            <a:r>
              <a:rPr lang="fr-FR" dirty="0"/>
              <a:t>P</a:t>
            </a:r>
          </a:p>
        </p:txBody>
      </p:sp>
      <p:sp>
        <p:nvSpPr>
          <p:cNvPr id="15" name="ZoneTexte 14"/>
          <p:cNvSpPr txBox="1"/>
          <p:nvPr/>
        </p:nvSpPr>
        <p:spPr>
          <a:xfrm>
            <a:off x="5652120" y="4571836"/>
            <a:ext cx="432048" cy="369332"/>
          </a:xfrm>
          <a:prstGeom prst="rect">
            <a:avLst/>
          </a:prstGeom>
          <a:noFill/>
        </p:spPr>
        <p:txBody>
          <a:bodyPr wrap="square" rtlCol="0">
            <a:spAutoFit/>
          </a:bodyPr>
          <a:lstStyle/>
          <a:p>
            <a:r>
              <a:rPr lang="fr-FR" dirty="0"/>
              <a:t>E</a:t>
            </a:r>
          </a:p>
        </p:txBody>
      </p:sp>
      <p:sp>
        <p:nvSpPr>
          <p:cNvPr id="16" name="ZoneTexte 15"/>
          <p:cNvSpPr txBox="1"/>
          <p:nvPr/>
        </p:nvSpPr>
        <p:spPr>
          <a:xfrm>
            <a:off x="4932040" y="4571836"/>
            <a:ext cx="432048" cy="369332"/>
          </a:xfrm>
          <a:prstGeom prst="rect">
            <a:avLst/>
          </a:prstGeom>
          <a:noFill/>
        </p:spPr>
        <p:txBody>
          <a:bodyPr wrap="square" rtlCol="0">
            <a:spAutoFit/>
          </a:bodyPr>
          <a:lstStyle/>
          <a:p>
            <a:r>
              <a:rPr lang="fr-FR" dirty="0" smtClean="0"/>
              <a:t>C</a:t>
            </a:r>
            <a:endParaRPr lang="fr-FR" dirty="0"/>
          </a:p>
        </p:txBody>
      </p:sp>
      <p:sp>
        <p:nvSpPr>
          <p:cNvPr id="17" name="ZoneTexte 16"/>
          <p:cNvSpPr txBox="1"/>
          <p:nvPr/>
        </p:nvSpPr>
        <p:spPr>
          <a:xfrm>
            <a:off x="4081592" y="2348880"/>
            <a:ext cx="432048" cy="369332"/>
          </a:xfrm>
          <a:prstGeom prst="rect">
            <a:avLst/>
          </a:prstGeom>
          <a:noFill/>
        </p:spPr>
        <p:txBody>
          <a:bodyPr wrap="square" rtlCol="0">
            <a:spAutoFit/>
          </a:bodyPr>
          <a:lstStyle/>
          <a:p>
            <a:r>
              <a:rPr lang="fr-FR" dirty="0"/>
              <a:t>P</a:t>
            </a:r>
          </a:p>
        </p:txBody>
      </p:sp>
      <p:sp>
        <p:nvSpPr>
          <p:cNvPr id="18" name="ZoneTexte 17"/>
          <p:cNvSpPr txBox="1"/>
          <p:nvPr/>
        </p:nvSpPr>
        <p:spPr>
          <a:xfrm>
            <a:off x="327585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a:t>
            </a:r>
            <a:r>
              <a:rPr lang="fr-FR" b="1" dirty="0" err="1" smtClean="0"/>
              <a:t>Emontions</a:t>
            </a:r>
            <a:r>
              <a:rPr lang="fr-FR" b="1" dirty="0" smtClean="0"/>
              <a:t>, Comportements = Intelligence du stress </a:t>
            </a:r>
            <a:endParaRPr lang="fr-FR" b="1" dirty="0"/>
          </a:p>
        </p:txBody>
      </p:sp>
      <p:sp>
        <p:nvSpPr>
          <p:cNvPr id="20" name="ZoneTexte 19"/>
          <p:cNvSpPr txBox="1"/>
          <p:nvPr/>
        </p:nvSpPr>
        <p:spPr>
          <a:xfrm>
            <a:off x="1387629" y="3573016"/>
            <a:ext cx="736099" cy="369332"/>
          </a:xfrm>
          <a:prstGeom prst="rect">
            <a:avLst/>
          </a:prstGeom>
          <a:noFill/>
        </p:spPr>
        <p:txBody>
          <a:bodyPr wrap="none" rtlCol="0">
            <a:spAutoFit/>
          </a:bodyPr>
          <a:lstStyle/>
          <a:p>
            <a:r>
              <a:rPr lang="fr-FR" b="1" dirty="0" smtClean="0">
                <a:solidFill>
                  <a:srgbClr val="FF0000"/>
                </a:solidFill>
              </a:rPr>
              <a:t>Fuite</a:t>
            </a:r>
            <a:endParaRPr lang="fr-FR" b="1" dirty="0">
              <a:solidFill>
                <a:srgbClr val="FF0000"/>
              </a:solidFill>
            </a:endParaRPr>
          </a:p>
        </p:txBody>
      </p:sp>
      <p:sp>
        <p:nvSpPr>
          <p:cNvPr id="21" name="ZoneTexte 20"/>
          <p:cNvSpPr txBox="1"/>
          <p:nvPr/>
        </p:nvSpPr>
        <p:spPr>
          <a:xfrm>
            <a:off x="6039456" y="3645024"/>
            <a:ext cx="1223412" cy="369332"/>
          </a:xfrm>
          <a:prstGeom prst="rect">
            <a:avLst/>
          </a:prstGeom>
          <a:noFill/>
        </p:spPr>
        <p:txBody>
          <a:bodyPr wrap="none" rtlCol="0">
            <a:spAutoFit/>
          </a:bodyPr>
          <a:lstStyle/>
          <a:p>
            <a:r>
              <a:rPr lang="fr-FR" b="1" dirty="0" smtClean="0">
                <a:solidFill>
                  <a:srgbClr val="FF0000"/>
                </a:solidFill>
              </a:rPr>
              <a:t>Inhibition</a:t>
            </a:r>
            <a:endParaRPr lang="fr-FR" b="1" dirty="0">
              <a:solidFill>
                <a:srgbClr val="FF0000"/>
              </a:solidFill>
            </a:endParaRPr>
          </a:p>
        </p:txBody>
      </p:sp>
      <p:sp>
        <p:nvSpPr>
          <p:cNvPr id="22" name="ZoneTexte 21"/>
          <p:cNvSpPr txBox="1"/>
          <p:nvPr/>
        </p:nvSpPr>
        <p:spPr>
          <a:xfrm>
            <a:off x="3823077" y="3645024"/>
            <a:ext cx="748923" cy="369332"/>
          </a:xfrm>
          <a:prstGeom prst="rect">
            <a:avLst/>
          </a:prstGeom>
          <a:noFill/>
        </p:spPr>
        <p:txBody>
          <a:bodyPr wrap="none" rtlCol="0">
            <a:spAutoFit/>
          </a:bodyPr>
          <a:lstStyle/>
          <a:p>
            <a:r>
              <a:rPr lang="fr-FR" b="1" dirty="0" smtClean="0">
                <a:solidFill>
                  <a:srgbClr val="FF0000"/>
                </a:solidFill>
              </a:rPr>
              <a:t>Lutte</a:t>
            </a:r>
            <a:endParaRPr lang="fr-FR" b="1" dirty="0">
              <a:solidFill>
                <a:srgbClr val="FF0000"/>
              </a:solidFill>
            </a:endParaRPr>
          </a:p>
        </p:txBody>
      </p:sp>
      <p:sp>
        <p:nvSpPr>
          <p:cNvPr id="23" name="ZoneTexte 22"/>
          <p:cNvSpPr txBox="1"/>
          <p:nvPr/>
        </p:nvSpPr>
        <p:spPr>
          <a:xfrm>
            <a:off x="1979712" y="1916832"/>
            <a:ext cx="1420582" cy="800219"/>
          </a:xfrm>
          <a:prstGeom prst="rect">
            <a:avLst/>
          </a:prstGeom>
          <a:noFill/>
        </p:spPr>
        <p:txBody>
          <a:bodyPr wrap="none" rtlCol="0">
            <a:spAutoFit/>
          </a:bodyPr>
          <a:lstStyle/>
          <a:p>
            <a:r>
              <a:rPr lang="fr-FR" sz="1400" dirty="0" smtClean="0"/>
              <a:t>Confusion</a:t>
            </a:r>
          </a:p>
          <a:p>
            <a:r>
              <a:rPr lang="fr-FR" sz="1400" dirty="0" smtClean="0"/>
              <a:t>Je ne sais plus</a:t>
            </a:r>
          </a:p>
          <a:p>
            <a:r>
              <a:rPr lang="fr-FR" sz="1400" dirty="0" smtClean="0"/>
              <a:t>par quel bout</a:t>
            </a:r>
            <a:r>
              <a:rPr lang="fr-FR" dirty="0" smtClean="0"/>
              <a:t>...</a:t>
            </a:r>
            <a:endParaRPr lang="fr-FR" dirty="0"/>
          </a:p>
        </p:txBody>
      </p:sp>
      <p:sp>
        <p:nvSpPr>
          <p:cNvPr id="24" name="ZoneTexte 23"/>
          <p:cNvSpPr txBox="1"/>
          <p:nvPr/>
        </p:nvSpPr>
        <p:spPr>
          <a:xfrm>
            <a:off x="1979712" y="4221088"/>
            <a:ext cx="774571" cy="369332"/>
          </a:xfrm>
          <a:prstGeom prst="rect">
            <a:avLst/>
          </a:prstGeom>
          <a:noFill/>
        </p:spPr>
        <p:txBody>
          <a:bodyPr wrap="none" rtlCol="0">
            <a:spAutoFit/>
          </a:bodyPr>
          <a:lstStyle/>
          <a:p>
            <a:r>
              <a:rPr lang="fr-FR" dirty="0" smtClean="0"/>
              <a:t>Recul</a:t>
            </a:r>
            <a:endParaRPr lang="fr-FR" dirty="0"/>
          </a:p>
        </p:txBody>
      </p:sp>
      <p:sp>
        <p:nvSpPr>
          <p:cNvPr id="25" name="ZoneTexte 24"/>
          <p:cNvSpPr txBox="1"/>
          <p:nvPr/>
        </p:nvSpPr>
        <p:spPr>
          <a:xfrm>
            <a:off x="251520" y="4005064"/>
            <a:ext cx="1369286" cy="646331"/>
          </a:xfrm>
          <a:prstGeom prst="rect">
            <a:avLst/>
          </a:prstGeom>
          <a:noFill/>
        </p:spPr>
        <p:txBody>
          <a:bodyPr wrap="none" rtlCol="0">
            <a:spAutoFit/>
          </a:bodyPr>
          <a:lstStyle/>
          <a:p>
            <a:r>
              <a:rPr lang="fr-FR" dirty="0" smtClean="0"/>
              <a:t>Peur d'être </a:t>
            </a:r>
          </a:p>
          <a:p>
            <a:r>
              <a:rPr lang="fr-FR" dirty="0" smtClean="0"/>
              <a:t>contraint</a:t>
            </a:r>
            <a:endParaRPr lang="fr-FR" dirty="0"/>
          </a:p>
        </p:txBody>
      </p:sp>
      <p:sp>
        <p:nvSpPr>
          <p:cNvPr id="26" name="ZoneTexte 25"/>
          <p:cNvSpPr txBox="1"/>
          <p:nvPr/>
        </p:nvSpPr>
        <p:spPr>
          <a:xfrm>
            <a:off x="4499992" y="1908701"/>
            <a:ext cx="1402948" cy="738664"/>
          </a:xfrm>
          <a:prstGeom prst="rect">
            <a:avLst/>
          </a:prstGeom>
          <a:noFill/>
        </p:spPr>
        <p:txBody>
          <a:bodyPr wrap="none" rtlCol="0">
            <a:spAutoFit/>
          </a:bodyPr>
          <a:lstStyle/>
          <a:p>
            <a:r>
              <a:rPr lang="fr-FR" sz="1400" dirty="0" smtClean="0"/>
              <a:t>J'ai raison, j'ai</a:t>
            </a:r>
          </a:p>
          <a:p>
            <a:r>
              <a:rPr lang="fr-FR" sz="1400" dirty="0" smtClean="0"/>
              <a:t>Besoin qu'on le</a:t>
            </a:r>
          </a:p>
          <a:p>
            <a:r>
              <a:rPr lang="fr-FR" sz="1400" dirty="0" smtClean="0"/>
              <a:t>reconnaisse</a:t>
            </a:r>
            <a:endParaRPr lang="fr-FR" dirty="0"/>
          </a:p>
        </p:txBody>
      </p:sp>
      <p:sp>
        <p:nvSpPr>
          <p:cNvPr id="27" name="ZoneTexte 26"/>
          <p:cNvSpPr txBox="1"/>
          <p:nvPr/>
        </p:nvSpPr>
        <p:spPr>
          <a:xfrm>
            <a:off x="6876256" y="1908701"/>
            <a:ext cx="1736373" cy="738664"/>
          </a:xfrm>
          <a:prstGeom prst="rect">
            <a:avLst/>
          </a:prstGeom>
          <a:noFill/>
        </p:spPr>
        <p:txBody>
          <a:bodyPr wrap="none" rtlCol="0">
            <a:spAutoFit/>
          </a:bodyPr>
          <a:lstStyle/>
          <a:p>
            <a:r>
              <a:rPr lang="fr-FR" sz="1400" dirty="0" smtClean="0"/>
              <a:t>A quoi bon !</a:t>
            </a:r>
          </a:p>
          <a:p>
            <a:r>
              <a:rPr lang="fr-FR" sz="1400" dirty="0" smtClean="0"/>
              <a:t>Je suis nul</a:t>
            </a:r>
          </a:p>
          <a:p>
            <a:r>
              <a:rPr lang="fr-FR" sz="1400" dirty="0" smtClean="0"/>
              <a:t>Besoin de réconfort</a:t>
            </a:r>
            <a:endParaRPr lang="fr-FR" dirty="0"/>
          </a:p>
        </p:txBody>
      </p:sp>
      <p:sp>
        <p:nvSpPr>
          <p:cNvPr id="29" name="ZoneTexte 28"/>
          <p:cNvSpPr txBox="1"/>
          <p:nvPr/>
        </p:nvSpPr>
        <p:spPr>
          <a:xfrm>
            <a:off x="4139952" y="4293096"/>
            <a:ext cx="1146532" cy="369332"/>
          </a:xfrm>
          <a:prstGeom prst="rect">
            <a:avLst/>
          </a:prstGeom>
          <a:noFill/>
        </p:spPr>
        <p:txBody>
          <a:bodyPr wrap="none" rtlCol="0">
            <a:spAutoFit/>
          </a:bodyPr>
          <a:lstStyle/>
          <a:p>
            <a:r>
              <a:rPr lang="fr-FR" dirty="0"/>
              <a:t>V</a:t>
            </a:r>
            <a:r>
              <a:rPr lang="fr-FR" dirty="0" smtClean="0"/>
              <a:t>oix forte</a:t>
            </a:r>
            <a:endParaRPr lang="fr-FR" dirty="0"/>
          </a:p>
        </p:txBody>
      </p:sp>
      <p:sp>
        <p:nvSpPr>
          <p:cNvPr id="30" name="ZoneTexte 29"/>
          <p:cNvSpPr txBox="1"/>
          <p:nvPr/>
        </p:nvSpPr>
        <p:spPr>
          <a:xfrm>
            <a:off x="2843808" y="4005064"/>
            <a:ext cx="1351652" cy="646331"/>
          </a:xfrm>
          <a:prstGeom prst="rect">
            <a:avLst/>
          </a:prstGeom>
          <a:noFill/>
        </p:spPr>
        <p:txBody>
          <a:bodyPr wrap="none" rtlCol="0">
            <a:spAutoFit/>
          </a:bodyPr>
          <a:lstStyle/>
          <a:p>
            <a:r>
              <a:rPr lang="fr-FR" dirty="0" smtClean="0"/>
              <a:t>Agacement</a:t>
            </a:r>
          </a:p>
          <a:p>
            <a:r>
              <a:rPr lang="fr-FR" dirty="0" smtClean="0"/>
              <a:t>Nervosité</a:t>
            </a:r>
            <a:endParaRPr lang="fr-FR" dirty="0"/>
          </a:p>
        </p:txBody>
      </p:sp>
      <p:sp>
        <p:nvSpPr>
          <p:cNvPr id="31" name="ZoneTexte 30"/>
          <p:cNvSpPr txBox="1"/>
          <p:nvPr/>
        </p:nvSpPr>
        <p:spPr>
          <a:xfrm>
            <a:off x="7029851" y="4283804"/>
            <a:ext cx="1646605" cy="369332"/>
          </a:xfrm>
          <a:prstGeom prst="rect">
            <a:avLst/>
          </a:prstGeom>
          <a:noFill/>
        </p:spPr>
        <p:txBody>
          <a:bodyPr wrap="none" rtlCol="0">
            <a:spAutoFit/>
          </a:bodyPr>
          <a:lstStyle/>
          <a:p>
            <a:r>
              <a:rPr lang="fr-FR" dirty="0" smtClean="0"/>
              <a:t>Manque tonus</a:t>
            </a:r>
          </a:p>
        </p:txBody>
      </p:sp>
      <p:sp>
        <p:nvSpPr>
          <p:cNvPr id="32" name="ZoneTexte 31"/>
          <p:cNvSpPr txBox="1"/>
          <p:nvPr/>
        </p:nvSpPr>
        <p:spPr>
          <a:xfrm>
            <a:off x="5367764" y="4149080"/>
            <a:ext cx="1364476" cy="646331"/>
          </a:xfrm>
          <a:prstGeom prst="rect">
            <a:avLst/>
          </a:prstGeom>
          <a:noFill/>
        </p:spPr>
        <p:txBody>
          <a:bodyPr wrap="none" rtlCol="0">
            <a:spAutoFit/>
          </a:bodyPr>
          <a:lstStyle/>
          <a:p>
            <a:r>
              <a:rPr lang="fr-FR" dirty="0" smtClean="0"/>
              <a:t>Abattement</a:t>
            </a:r>
          </a:p>
          <a:p>
            <a:r>
              <a:rPr lang="fr-FR" dirty="0" smtClean="0"/>
              <a:t>Résigné</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La gestion relationnelle du stress Exercices</a:t>
            </a:r>
            <a:endParaRPr lang="fr-FR" dirty="0"/>
          </a:p>
        </p:txBody>
      </p:sp>
      <p:sp>
        <p:nvSpPr>
          <p:cNvPr id="3" name="Espace réservé du contenu 2"/>
          <p:cNvSpPr>
            <a:spLocks noGrp="1"/>
          </p:cNvSpPr>
          <p:nvPr>
            <p:ph sz="quarter" idx="1"/>
          </p:nvPr>
        </p:nvSpPr>
        <p:spPr/>
        <p:txBody>
          <a:bodyPr/>
          <a:lstStyle/>
          <a:p>
            <a:r>
              <a:rPr lang="fr-FR" dirty="0" smtClean="0"/>
              <a:t>Bombarder son cerveau de positif (</a:t>
            </a:r>
            <a:r>
              <a:rPr lang="fr-FR" dirty="0" err="1" smtClean="0"/>
              <a:t>sophro</a:t>
            </a:r>
            <a:r>
              <a:rPr lang="fr-FR" dirty="0" smtClean="0"/>
              <a:t> présence immédiate du positif SPI) + </a:t>
            </a:r>
            <a:r>
              <a:rPr lang="fr-FR" dirty="0" err="1" smtClean="0"/>
              <a:t>sophro</a:t>
            </a:r>
            <a:r>
              <a:rPr lang="fr-FR" dirty="0" smtClean="0"/>
              <a:t> sensorialité</a:t>
            </a:r>
          </a:p>
          <a:p>
            <a:r>
              <a:rPr lang="fr-FR" dirty="0" smtClean="0"/>
              <a:t>Solution organisationnelle </a:t>
            </a:r>
          </a:p>
          <a:p>
            <a:pPr lvl="1"/>
            <a:r>
              <a:rPr lang="fr-FR" dirty="0" smtClean="0"/>
              <a:t>Pyramides moyens / exigences</a:t>
            </a:r>
            <a:endParaRPr lang="fr-FR" dirty="0"/>
          </a:p>
        </p:txBody>
      </p:sp>
      <p:sp>
        <p:nvSpPr>
          <p:cNvPr id="4" name="Organigramme : Opération manuelle 3"/>
          <p:cNvSpPr/>
          <p:nvPr/>
        </p:nvSpPr>
        <p:spPr>
          <a:xfrm>
            <a:off x="2555776" y="4149080"/>
            <a:ext cx="1130424" cy="1368152"/>
          </a:xfrm>
          <a:prstGeom prst="flowChartManualOperati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rapèze 4"/>
          <p:cNvSpPr/>
          <p:nvPr/>
        </p:nvSpPr>
        <p:spPr>
          <a:xfrm>
            <a:off x="4499992" y="4149080"/>
            <a:ext cx="1224136" cy="1368152"/>
          </a:xfrm>
          <a:prstGeom prst="trapezoid">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4499992" y="3717032"/>
            <a:ext cx="1249060" cy="369332"/>
          </a:xfrm>
          <a:prstGeom prst="rect">
            <a:avLst/>
          </a:prstGeom>
          <a:noFill/>
        </p:spPr>
        <p:txBody>
          <a:bodyPr wrap="none" rtlCol="0">
            <a:spAutoFit/>
          </a:bodyPr>
          <a:lstStyle/>
          <a:p>
            <a:r>
              <a:rPr lang="fr-FR" dirty="0" smtClean="0"/>
              <a:t>Exigences</a:t>
            </a:r>
            <a:endParaRPr lang="fr-FR" dirty="0"/>
          </a:p>
        </p:txBody>
      </p:sp>
      <p:sp>
        <p:nvSpPr>
          <p:cNvPr id="7" name="ZoneTexte 6"/>
          <p:cNvSpPr txBox="1"/>
          <p:nvPr/>
        </p:nvSpPr>
        <p:spPr>
          <a:xfrm>
            <a:off x="2483768" y="3717032"/>
            <a:ext cx="1249060" cy="369332"/>
          </a:xfrm>
          <a:prstGeom prst="rect">
            <a:avLst/>
          </a:prstGeom>
          <a:noFill/>
        </p:spPr>
        <p:txBody>
          <a:bodyPr wrap="none" rtlCol="0">
            <a:spAutoFit/>
          </a:bodyPr>
          <a:lstStyle/>
          <a:p>
            <a:r>
              <a:rPr lang="fr-FR" dirty="0" smtClean="0"/>
              <a:t>Exigences</a:t>
            </a:r>
            <a:endParaRPr lang="fr-FR" dirty="0"/>
          </a:p>
        </p:txBody>
      </p:sp>
      <p:sp>
        <p:nvSpPr>
          <p:cNvPr id="8" name="ZoneTexte 7"/>
          <p:cNvSpPr txBox="1"/>
          <p:nvPr/>
        </p:nvSpPr>
        <p:spPr>
          <a:xfrm>
            <a:off x="2606141" y="5517232"/>
            <a:ext cx="992579" cy="369332"/>
          </a:xfrm>
          <a:prstGeom prst="rect">
            <a:avLst/>
          </a:prstGeom>
          <a:noFill/>
        </p:spPr>
        <p:txBody>
          <a:bodyPr wrap="none" rtlCol="0">
            <a:spAutoFit/>
          </a:bodyPr>
          <a:lstStyle/>
          <a:p>
            <a:r>
              <a:rPr lang="fr-FR" dirty="0" smtClean="0"/>
              <a:t>Moyens</a:t>
            </a:r>
            <a:endParaRPr lang="fr-FR" dirty="0"/>
          </a:p>
        </p:txBody>
      </p:sp>
      <p:sp>
        <p:nvSpPr>
          <p:cNvPr id="9" name="ZoneTexte 8"/>
          <p:cNvSpPr txBox="1"/>
          <p:nvPr/>
        </p:nvSpPr>
        <p:spPr>
          <a:xfrm>
            <a:off x="4572000" y="5517232"/>
            <a:ext cx="992579" cy="369332"/>
          </a:xfrm>
          <a:prstGeom prst="rect">
            <a:avLst/>
          </a:prstGeom>
          <a:noFill/>
        </p:spPr>
        <p:txBody>
          <a:bodyPr wrap="none" rtlCol="0">
            <a:spAutoFit/>
          </a:bodyPr>
          <a:lstStyle/>
          <a:p>
            <a:r>
              <a:rPr lang="fr-FR" dirty="0" smtClean="0"/>
              <a:t>Moyens</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3. La gestion relationnelle du stress</a:t>
            </a:r>
            <a:endParaRPr lang="fr-FR" dirty="0"/>
          </a:p>
        </p:txBody>
      </p:sp>
      <p:sp>
        <p:nvSpPr>
          <p:cNvPr id="3" name="Espace réservé du contenu 2"/>
          <p:cNvSpPr>
            <a:spLocks noGrp="1"/>
          </p:cNvSpPr>
          <p:nvPr>
            <p:ph sz="quarter" idx="1"/>
          </p:nvPr>
        </p:nvSpPr>
        <p:spPr/>
        <p:txBody>
          <a:bodyPr/>
          <a:lstStyle/>
          <a:p>
            <a:r>
              <a:rPr lang="fr-FR" b="1" dirty="0" smtClean="0"/>
              <a:t>Gérer le stress de ses collaborateurs </a:t>
            </a:r>
            <a:r>
              <a:rPr lang="fr-FR" b="1" dirty="0" smtClean="0">
                <a:sym typeface="Wingdings"/>
              </a:rPr>
              <a:t>en GRS :</a:t>
            </a:r>
            <a:endParaRPr lang="fr-FR" dirty="0" smtClean="0"/>
          </a:p>
          <a:p>
            <a:r>
              <a:rPr lang="fr-FR" b="1" dirty="0" smtClean="0"/>
              <a:t>C'est apprendre à décoder le fonctionnement du cerveau et des comportements pour faciliter les conditions nécessaires à l'engagement dans le travail sur le plan structurel, individuel et relationnel.</a:t>
            </a:r>
          </a:p>
          <a:p>
            <a:r>
              <a:rPr lang="fr-FR" b="1" dirty="0" smtClean="0"/>
              <a:t>Le bon stress n'existe pas :</a:t>
            </a:r>
            <a:endParaRPr lang="fr-FR" dirty="0" smtClean="0"/>
          </a:p>
          <a:p>
            <a:r>
              <a:rPr lang="fr-FR" b="1" dirty="0" smtClean="0"/>
              <a:t>Dès l'instant qu'il y a un stress </a:t>
            </a:r>
            <a:r>
              <a:rPr lang="fr-FR" b="1" dirty="0" smtClean="0">
                <a:sym typeface="Wingdings"/>
              </a:rPr>
              <a:t></a:t>
            </a:r>
            <a:r>
              <a:rPr lang="fr-FR" b="1" dirty="0" smtClean="0"/>
              <a:t> il y a une incohérence quelque part.</a:t>
            </a:r>
            <a:endParaRPr lang="fr-FR" dirty="0" smtClean="0"/>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dirty="0" smtClean="0"/>
              <a:t>4. Motivation : les moteurs et les freins</a:t>
            </a:r>
            <a:endParaRPr lang="fr-FR" dirty="0"/>
          </a:p>
        </p:txBody>
      </p:sp>
      <p:sp>
        <p:nvSpPr>
          <p:cNvPr id="3" name="Espace réservé du contenu 2"/>
          <p:cNvSpPr>
            <a:spLocks noGrp="1"/>
          </p:cNvSpPr>
          <p:nvPr>
            <p:ph sz="quarter" idx="1"/>
          </p:nvPr>
        </p:nvSpPr>
        <p:spPr>
          <a:xfrm>
            <a:off x="457200" y="1268760"/>
            <a:ext cx="7467600" cy="5205192"/>
          </a:xfrm>
        </p:spPr>
        <p:txBody>
          <a:bodyPr>
            <a:normAutofit/>
          </a:bodyPr>
          <a:lstStyle/>
          <a:p>
            <a:r>
              <a:rPr lang="fr-FR" sz="1800" dirty="0" smtClean="0"/>
              <a:t>Comment s'exprime nos motivations profondes ?</a:t>
            </a:r>
          </a:p>
          <a:p>
            <a:r>
              <a:rPr lang="fr-FR" sz="1800" b="1" dirty="0" smtClean="0"/>
              <a:t>Les 3 critères clés de la motivation durable :</a:t>
            </a:r>
          </a:p>
          <a:p>
            <a:pPr lvl="1"/>
            <a:r>
              <a:rPr lang="fr-FR" sz="1800" dirty="0" smtClean="0"/>
              <a:t>1. Plaisir de faire indépendamment du résultat</a:t>
            </a:r>
          </a:p>
          <a:p>
            <a:pPr lvl="1"/>
            <a:r>
              <a:rPr lang="fr-FR" sz="1800" dirty="0" smtClean="0"/>
              <a:t>2. Pensée : je fais cela parce que je le fais</a:t>
            </a:r>
          </a:p>
          <a:p>
            <a:pPr lvl="1"/>
            <a:r>
              <a:rPr lang="fr-FR" sz="1800" dirty="0" smtClean="0"/>
              <a:t>3. Fait de façon inconditionnelle</a:t>
            </a:r>
          </a:p>
          <a:p>
            <a:pPr lvl="1"/>
            <a:endParaRPr lang="fr-FR" sz="1800" dirty="0" smtClean="0"/>
          </a:p>
          <a:p>
            <a:pPr lvl="1"/>
            <a:r>
              <a:rPr lang="fr-FR" sz="1800" dirty="0" smtClean="0"/>
              <a:t>C'est la diversité et la combinaison des personnalités qui explique la diversité des individus ainsi que les facilités et les difficultés d'action ou de communication de chacun.</a:t>
            </a:r>
          </a:p>
          <a:p>
            <a:pPr lvl="1"/>
            <a:endParaRPr lang="fr-FR" sz="1800" dirty="0" smtClean="0"/>
          </a:p>
          <a:p>
            <a:pPr lvl="1"/>
            <a:r>
              <a:rPr lang="fr-FR" sz="1800" dirty="0" smtClean="0"/>
              <a:t>Nos freins viennent des conflits entre les aspects de notre personnalité qui engendrent des tensions internes</a:t>
            </a:r>
            <a:endParaRPr lang="fr-FR"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4. Motivation : les moteurs et les freins</a:t>
            </a:r>
            <a:endParaRPr lang="fr-FR" dirty="0"/>
          </a:p>
        </p:txBody>
      </p:sp>
      <p:sp>
        <p:nvSpPr>
          <p:cNvPr id="3" name="Espace réservé du contenu 2"/>
          <p:cNvSpPr>
            <a:spLocks noGrp="1"/>
          </p:cNvSpPr>
          <p:nvPr>
            <p:ph sz="quarter" idx="1"/>
          </p:nvPr>
        </p:nvSpPr>
        <p:spPr>
          <a:xfrm>
            <a:off x="457200" y="980728"/>
            <a:ext cx="7467600" cy="5493224"/>
          </a:xfrm>
        </p:spPr>
        <p:txBody>
          <a:bodyPr/>
          <a:lstStyle/>
          <a:p>
            <a:r>
              <a:rPr lang="fr-FR" sz="1800" b="1" dirty="0" smtClean="0"/>
              <a:t>Liens entre personnalités (primaires, secondaires) et motivation</a:t>
            </a:r>
          </a:p>
          <a:p>
            <a:pPr>
              <a:buNone/>
            </a:pPr>
            <a:endParaRPr lang="fr-FR" dirty="0" smtClean="0"/>
          </a:p>
          <a:p>
            <a:pPr>
              <a:buNone/>
            </a:pPr>
            <a:r>
              <a:rPr lang="fr-FR" dirty="0" smtClean="0"/>
              <a:t> </a:t>
            </a:r>
            <a:endParaRPr lang="fr-FR" dirty="0"/>
          </a:p>
        </p:txBody>
      </p:sp>
      <p:sp>
        <p:nvSpPr>
          <p:cNvPr id="4" name="Organigramme : Opération manuelle 3"/>
          <p:cNvSpPr/>
          <p:nvPr/>
        </p:nvSpPr>
        <p:spPr>
          <a:xfrm>
            <a:off x="1659228" y="1772816"/>
            <a:ext cx="914400" cy="1080120"/>
          </a:xfrm>
          <a:prstGeom prst="flowChartManualOperation">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9228" y="1412776"/>
            <a:ext cx="813043" cy="369332"/>
          </a:xfrm>
          <a:prstGeom prst="rect">
            <a:avLst/>
          </a:prstGeom>
          <a:noFill/>
        </p:spPr>
        <p:txBody>
          <a:bodyPr wrap="none" rtlCol="0">
            <a:spAutoFit/>
          </a:bodyPr>
          <a:lstStyle/>
          <a:p>
            <a:r>
              <a:rPr lang="fr-FR" dirty="0" smtClean="0"/>
              <a:t>Plaisir</a:t>
            </a:r>
            <a:endParaRPr lang="fr-FR" dirty="0"/>
          </a:p>
        </p:txBody>
      </p:sp>
      <p:sp>
        <p:nvSpPr>
          <p:cNvPr id="6" name="ZoneTexte 5"/>
          <p:cNvSpPr txBox="1"/>
          <p:nvPr/>
        </p:nvSpPr>
        <p:spPr>
          <a:xfrm>
            <a:off x="1443204" y="1916832"/>
            <a:ext cx="1236236" cy="646331"/>
          </a:xfrm>
          <a:prstGeom prst="rect">
            <a:avLst/>
          </a:prstGeom>
          <a:noFill/>
        </p:spPr>
        <p:txBody>
          <a:bodyPr wrap="none" rtlCol="0">
            <a:spAutoFit/>
          </a:bodyPr>
          <a:lstStyle/>
          <a:p>
            <a:pPr algn="ctr"/>
            <a:r>
              <a:rPr lang="fr-FR" dirty="0" smtClean="0"/>
              <a:t>Motivation</a:t>
            </a:r>
          </a:p>
          <a:p>
            <a:pPr algn="ctr"/>
            <a:r>
              <a:rPr lang="fr-FR" dirty="0" smtClean="0"/>
              <a:t>durable</a:t>
            </a:r>
            <a:endParaRPr lang="fr-FR" dirty="0"/>
          </a:p>
        </p:txBody>
      </p:sp>
      <p:sp>
        <p:nvSpPr>
          <p:cNvPr id="7" name="Flèche vers le bas 6"/>
          <p:cNvSpPr/>
          <p:nvPr/>
        </p:nvSpPr>
        <p:spPr>
          <a:xfrm>
            <a:off x="1947260" y="2852936"/>
            <a:ext cx="2880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1083164" y="3212976"/>
            <a:ext cx="2105063" cy="1754326"/>
          </a:xfrm>
          <a:prstGeom prst="rect">
            <a:avLst/>
          </a:prstGeom>
          <a:noFill/>
        </p:spPr>
        <p:txBody>
          <a:bodyPr wrap="square" rtlCol="0">
            <a:spAutoFit/>
          </a:bodyPr>
          <a:lstStyle/>
          <a:p>
            <a:pPr algn="ctr"/>
            <a:r>
              <a:rPr lang="fr-FR" dirty="0" smtClean="0"/>
              <a:t>Pers. Primaires</a:t>
            </a:r>
          </a:p>
          <a:p>
            <a:pPr algn="ctr"/>
            <a:r>
              <a:rPr lang="fr-FR" dirty="0" smtClean="0"/>
              <a:t>Moteur intrinsèque</a:t>
            </a:r>
          </a:p>
          <a:p>
            <a:pPr algn="ctr"/>
            <a:r>
              <a:rPr lang="fr-FR" dirty="0" smtClean="0"/>
              <a:t>=</a:t>
            </a:r>
          </a:p>
          <a:p>
            <a:pPr algn="ctr"/>
            <a:r>
              <a:rPr lang="fr-FR" dirty="0" smtClean="0"/>
              <a:t>Plaisir d'agir</a:t>
            </a:r>
          </a:p>
          <a:p>
            <a:pPr algn="ctr"/>
            <a:r>
              <a:rPr lang="fr-FR" dirty="0" smtClean="0"/>
              <a:t>inconditionnel</a:t>
            </a:r>
          </a:p>
          <a:p>
            <a:pPr algn="ctr"/>
            <a:r>
              <a:rPr lang="fr-FR" dirty="0" smtClean="0"/>
              <a:t>Indélébile</a:t>
            </a:r>
            <a:endParaRPr lang="fr-FR" dirty="0"/>
          </a:p>
        </p:txBody>
      </p:sp>
      <p:sp>
        <p:nvSpPr>
          <p:cNvPr id="10" name="Organigramme : Opération manuelle 9"/>
          <p:cNvSpPr/>
          <p:nvPr/>
        </p:nvSpPr>
        <p:spPr>
          <a:xfrm>
            <a:off x="5155951" y="1772816"/>
            <a:ext cx="914400" cy="1080120"/>
          </a:xfrm>
          <a:prstGeom prst="flowChartManualOperation">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5066527" y="1412776"/>
            <a:ext cx="1082348" cy="369332"/>
          </a:xfrm>
          <a:prstGeom prst="rect">
            <a:avLst/>
          </a:prstGeom>
          <a:noFill/>
        </p:spPr>
        <p:txBody>
          <a:bodyPr wrap="none" rtlCol="0">
            <a:spAutoFit/>
          </a:bodyPr>
          <a:lstStyle/>
          <a:p>
            <a:r>
              <a:rPr lang="fr-FR" dirty="0" smtClean="0"/>
              <a:t>Déplaisir</a:t>
            </a:r>
            <a:endParaRPr lang="fr-FR" dirty="0"/>
          </a:p>
        </p:txBody>
      </p:sp>
      <p:sp>
        <p:nvSpPr>
          <p:cNvPr id="12" name="ZoneTexte 11"/>
          <p:cNvSpPr txBox="1"/>
          <p:nvPr/>
        </p:nvSpPr>
        <p:spPr>
          <a:xfrm>
            <a:off x="4999835" y="2060848"/>
            <a:ext cx="1236236" cy="646331"/>
          </a:xfrm>
          <a:prstGeom prst="rect">
            <a:avLst/>
          </a:prstGeom>
          <a:noFill/>
        </p:spPr>
        <p:txBody>
          <a:bodyPr wrap="none" rtlCol="0">
            <a:spAutoFit/>
          </a:bodyPr>
          <a:lstStyle/>
          <a:p>
            <a:pPr algn="ctr"/>
            <a:r>
              <a:rPr lang="fr-FR" dirty="0" smtClean="0"/>
              <a:t>Motivation</a:t>
            </a:r>
          </a:p>
          <a:p>
            <a:pPr algn="ctr"/>
            <a:r>
              <a:rPr lang="fr-FR" dirty="0" smtClean="0"/>
              <a:t>fragile</a:t>
            </a:r>
            <a:endParaRPr lang="fr-FR" dirty="0"/>
          </a:p>
        </p:txBody>
      </p:sp>
      <p:sp>
        <p:nvSpPr>
          <p:cNvPr id="13" name="Flèche vers le bas 12"/>
          <p:cNvSpPr/>
          <p:nvPr/>
        </p:nvSpPr>
        <p:spPr>
          <a:xfrm>
            <a:off x="5443983" y="2852936"/>
            <a:ext cx="2880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4572000" y="3212976"/>
            <a:ext cx="2069797" cy="1200329"/>
          </a:xfrm>
          <a:prstGeom prst="rect">
            <a:avLst/>
          </a:prstGeom>
          <a:noFill/>
        </p:spPr>
        <p:txBody>
          <a:bodyPr wrap="square" rtlCol="0">
            <a:spAutoFit/>
          </a:bodyPr>
          <a:lstStyle/>
          <a:p>
            <a:pPr algn="ctr"/>
            <a:r>
              <a:rPr lang="fr-FR" dirty="0" smtClean="0"/>
              <a:t>Pers. Secondaires</a:t>
            </a:r>
          </a:p>
          <a:p>
            <a:pPr algn="ctr"/>
            <a:r>
              <a:rPr lang="fr-FR" dirty="0" smtClean="0"/>
              <a:t>Moteur externe</a:t>
            </a:r>
          </a:p>
          <a:p>
            <a:pPr algn="ctr"/>
            <a:r>
              <a:rPr lang="fr-FR" dirty="0" smtClean="0"/>
              <a:t>=</a:t>
            </a:r>
          </a:p>
          <a:p>
            <a:pPr algn="ctr"/>
            <a:r>
              <a:rPr lang="fr-FR" dirty="0" smtClean="0"/>
              <a:t>Se déprogramme</a:t>
            </a:r>
            <a:endParaRPr lang="fr-FR" dirty="0"/>
          </a:p>
        </p:txBody>
      </p:sp>
      <p:sp>
        <p:nvSpPr>
          <p:cNvPr id="17" name="Ellipse 16"/>
          <p:cNvSpPr/>
          <p:nvPr/>
        </p:nvSpPr>
        <p:spPr>
          <a:xfrm>
            <a:off x="6804248" y="3356992"/>
            <a:ext cx="1656184" cy="122413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6810748" y="3697868"/>
            <a:ext cx="1696298" cy="523220"/>
          </a:xfrm>
          <a:prstGeom prst="rect">
            <a:avLst/>
          </a:prstGeom>
          <a:noFill/>
        </p:spPr>
        <p:txBody>
          <a:bodyPr wrap="none" rtlCol="0">
            <a:spAutoFit/>
          </a:bodyPr>
          <a:lstStyle/>
          <a:p>
            <a:r>
              <a:rPr lang="fr-FR" sz="1400" b="1" i="1" dirty="0" smtClean="0">
                <a:solidFill>
                  <a:schemeClr val="bg1">
                    <a:lumMod val="95000"/>
                  </a:schemeClr>
                </a:solidFill>
              </a:rPr>
              <a:t>Renforcement </a:t>
            </a:r>
          </a:p>
          <a:p>
            <a:r>
              <a:rPr lang="fr-FR" sz="1400" b="1" i="1" dirty="0" smtClean="0">
                <a:solidFill>
                  <a:schemeClr val="bg1">
                    <a:lumMod val="95000"/>
                  </a:schemeClr>
                </a:solidFill>
              </a:rPr>
              <a:t>Positif permanen</a:t>
            </a:r>
            <a:r>
              <a:rPr lang="fr-FR" sz="1400" b="1" dirty="0" smtClean="0">
                <a:solidFill>
                  <a:schemeClr val="bg1">
                    <a:lumMod val="95000"/>
                  </a:schemeClr>
                </a:solidFill>
              </a:rPr>
              <a:t>t</a:t>
            </a:r>
            <a:endParaRPr lang="fr-FR" sz="1400" b="1" dirty="0">
              <a:solidFill>
                <a:schemeClr val="bg1">
                  <a:lumMod val="95000"/>
                </a:schemeClr>
              </a:solidFill>
            </a:endParaRPr>
          </a:p>
        </p:txBody>
      </p:sp>
      <p:sp>
        <p:nvSpPr>
          <p:cNvPr id="19" name="ZoneTexte 18"/>
          <p:cNvSpPr txBox="1"/>
          <p:nvPr/>
        </p:nvSpPr>
        <p:spPr>
          <a:xfrm>
            <a:off x="827584" y="6084004"/>
            <a:ext cx="6330579" cy="369332"/>
          </a:xfrm>
          <a:prstGeom prst="rect">
            <a:avLst/>
          </a:prstGeom>
          <a:noFill/>
          <a:ln>
            <a:solidFill>
              <a:srgbClr val="0070C0"/>
            </a:solidFill>
          </a:ln>
        </p:spPr>
        <p:txBody>
          <a:bodyPr wrap="none" rtlCol="0">
            <a:spAutoFit/>
          </a:bodyPr>
          <a:lstStyle/>
          <a:p>
            <a:r>
              <a:rPr lang="fr-FR" dirty="0" smtClean="0"/>
              <a:t>Que veut le collaborateur ? Quel moteur </a:t>
            </a:r>
            <a:r>
              <a:rPr lang="fr-FR" dirty="0" smtClean="0">
                <a:sym typeface="Wingdings" pitchFamily="2" charset="2"/>
              </a:rPr>
              <a:t> quel carburant ?</a:t>
            </a:r>
            <a:endParaRPr lang="fr-FR" dirty="0"/>
          </a:p>
        </p:txBody>
      </p:sp>
      <p:sp>
        <p:nvSpPr>
          <p:cNvPr id="20" name="Flèche vers le bas 19"/>
          <p:cNvSpPr/>
          <p:nvPr/>
        </p:nvSpPr>
        <p:spPr>
          <a:xfrm>
            <a:off x="1947260" y="5157192"/>
            <a:ext cx="2880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p:cNvSpPr txBox="1"/>
          <p:nvPr/>
        </p:nvSpPr>
        <p:spPr>
          <a:xfrm>
            <a:off x="1039473" y="5661248"/>
            <a:ext cx="2164375" cy="338554"/>
          </a:xfrm>
          <a:prstGeom prst="rect">
            <a:avLst/>
          </a:prstGeom>
          <a:noFill/>
          <a:ln>
            <a:solidFill>
              <a:srgbClr val="0070C0"/>
            </a:solidFill>
          </a:ln>
        </p:spPr>
        <p:txBody>
          <a:bodyPr wrap="none" rtlCol="0">
            <a:spAutoFit/>
          </a:bodyPr>
          <a:lstStyle/>
          <a:p>
            <a:r>
              <a:rPr lang="fr-FR" sz="1600" dirty="0" smtClean="0"/>
              <a:t>= motivation profonde</a:t>
            </a:r>
            <a:endParaRPr lang="fr-FR" sz="1600" dirty="0"/>
          </a:p>
        </p:txBody>
      </p:sp>
      <p:sp>
        <p:nvSpPr>
          <p:cNvPr id="22" name="Flèche vers le bas 21"/>
          <p:cNvSpPr/>
          <p:nvPr/>
        </p:nvSpPr>
        <p:spPr>
          <a:xfrm>
            <a:off x="5436096" y="5157192"/>
            <a:ext cx="2880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ZoneTexte 22"/>
          <p:cNvSpPr txBox="1"/>
          <p:nvPr/>
        </p:nvSpPr>
        <p:spPr>
          <a:xfrm>
            <a:off x="4067944" y="4437112"/>
            <a:ext cx="3024336" cy="646331"/>
          </a:xfrm>
          <a:prstGeom prst="rect">
            <a:avLst/>
          </a:prstGeom>
          <a:noFill/>
          <a:ln>
            <a:solidFill>
              <a:srgbClr val="0070C0"/>
            </a:solidFill>
          </a:ln>
        </p:spPr>
        <p:txBody>
          <a:bodyPr wrap="square" rtlCol="0">
            <a:spAutoFit/>
          </a:bodyPr>
          <a:lstStyle/>
          <a:p>
            <a:r>
              <a:rPr lang="fr-FR" sz="1200" dirty="0" smtClean="0"/>
              <a:t>Motivation positive </a:t>
            </a:r>
            <a:r>
              <a:rPr lang="fr-FR" sz="1200" dirty="0"/>
              <a:t>d</a:t>
            </a:r>
            <a:r>
              <a:rPr lang="fr-FR" sz="1200" dirty="0" smtClean="0"/>
              <a:t>emande un résultat, </a:t>
            </a:r>
          </a:p>
          <a:p>
            <a:r>
              <a:rPr lang="fr-FR" sz="1200" dirty="0" smtClean="0"/>
              <a:t>du succès, de la valorisation</a:t>
            </a:r>
            <a:r>
              <a:rPr lang="fr-FR" sz="1200" dirty="0"/>
              <a:t> </a:t>
            </a:r>
            <a:r>
              <a:rPr lang="fr-FR" sz="1200" dirty="0" smtClean="0"/>
              <a:t>ou</a:t>
            </a:r>
          </a:p>
          <a:p>
            <a:r>
              <a:rPr lang="fr-FR" sz="1200" dirty="0" smtClean="0"/>
              <a:t>Négative : besoin de tt faire pour éviter</a:t>
            </a:r>
            <a:endParaRPr lang="fr-FR" sz="1200" dirty="0"/>
          </a:p>
        </p:txBody>
      </p:sp>
      <p:sp>
        <p:nvSpPr>
          <p:cNvPr id="24" name="ZoneTexte 23"/>
          <p:cNvSpPr txBox="1"/>
          <p:nvPr/>
        </p:nvSpPr>
        <p:spPr>
          <a:xfrm>
            <a:off x="4572000" y="5682734"/>
            <a:ext cx="2278188" cy="338554"/>
          </a:xfrm>
          <a:prstGeom prst="rect">
            <a:avLst/>
          </a:prstGeom>
          <a:noFill/>
          <a:ln>
            <a:solidFill>
              <a:srgbClr val="0070C0"/>
            </a:solidFill>
          </a:ln>
        </p:spPr>
        <p:txBody>
          <a:bodyPr wrap="none" rtlCol="0">
            <a:spAutoFit/>
          </a:bodyPr>
          <a:lstStyle/>
          <a:p>
            <a:r>
              <a:rPr lang="fr-FR" sz="1600" dirty="0" smtClean="0"/>
              <a:t>= motivation éphémère</a:t>
            </a:r>
            <a:endParaRPr lang="fr-FR" sz="1600" dirty="0"/>
          </a:p>
        </p:txBody>
      </p:sp>
      <p:sp>
        <p:nvSpPr>
          <p:cNvPr id="25" name="ZoneTexte 24"/>
          <p:cNvSpPr txBox="1"/>
          <p:nvPr/>
        </p:nvSpPr>
        <p:spPr>
          <a:xfrm>
            <a:off x="5940152" y="5157192"/>
            <a:ext cx="1749197" cy="369332"/>
          </a:xfrm>
          <a:prstGeom prst="rect">
            <a:avLst/>
          </a:prstGeom>
          <a:noFill/>
        </p:spPr>
        <p:txBody>
          <a:bodyPr wrap="none" rtlCol="0">
            <a:spAutoFit/>
          </a:bodyPr>
          <a:lstStyle/>
          <a:p>
            <a:r>
              <a:rPr lang="fr-FR" u="sng" dirty="0" smtClean="0"/>
              <a:t>Nature réactive</a:t>
            </a:r>
            <a:endParaRPr lang="fr-FR" u="sng" dirty="0"/>
          </a:p>
        </p:txBody>
      </p:sp>
      <p:sp>
        <p:nvSpPr>
          <p:cNvPr id="26" name="ZoneTexte 25"/>
          <p:cNvSpPr txBox="1"/>
          <p:nvPr/>
        </p:nvSpPr>
        <p:spPr>
          <a:xfrm>
            <a:off x="179512" y="5013176"/>
            <a:ext cx="1851789" cy="369332"/>
          </a:xfrm>
          <a:prstGeom prst="rect">
            <a:avLst/>
          </a:prstGeom>
          <a:noFill/>
        </p:spPr>
        <p:txBody>
          <a:bodyPr wrap="none" rtlCol="0">
            <a:spAutoFit/>
          </a:bodyPr>
          <a:lstStyle/>
          <a:p>
            <a:r>
              <a:rPr lang="fr-FR" u="sng" dirty="0" smtClean="0"/>
              <a:t>Nature profonde</a:t>
            </a:r>
            <a:endParaRPr lang="fr-FR" u="sn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txBox="1">
            <a:spLocks noGrp="1"/>
          </p:cNvSpPr>
          <p:nvPr>
            <p:ph type="title"/>
          </p:nvPr>
        </p:nvSpPr>
        <p:spPr>
          <a:xfrm>
            <a:off x="457200" y="498515"/>
            <a:ext cx="7513660" cy="553998"/>
          </a:xfrm>
          <a:prstGeom prst="rect">
            <a:avLst/>
          </a:prstGeom>
          <a:noFill/>
        </p:spPr>
        <p:txBody>
          <a:bodyPr wrap="none" rtlCol="0">
            <a:spAutoFit/>
          </a:bodyPr>
          <a:lstStyle/>
          <a:p>
            <a:r>
              <a:rPr lang="fr-FR" dirty="0" smtClean="0"/>
              <a:t>4. Motivation : les moteurs et les freins</a:t>
            </a:r>
            <a:endParaRPr lang="fr-FR" dirty="0"/>
          </a:p>
        </p:txBody>
      </p:sp>
      <p:sp>
        <p:nvSpPr>
          <p:cNvPr id="5" name="Triangle isocèle 4"/>
          <p:cNvSpPr/>
          <p:nvPr/>
        </p:nvSpPr>
        <p:spPr>
          <a:xfrm>
            <a:off x="2771800" y="1772816"/>
            <a:ext cx="2232248" cy="2808312"/>
          </a:xfrm>
          <a:prstGeom prst="triangle">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ZoneTexte 5"/>
          <p:cNvSpPr txBox="1"/>
          <p:nvPr/>
        </p:nvSpPr>
        <p:spPr>
          <a:xfrm>
            <a:off x="4572000" y="4211796"/>
            <a:ext cx="432048" cy="369332"/>
          </a:xfrm>
          <a:prstGeom prst="rect">
            <a:avLst/>
          </a:prstGeom>
          <a:noFill/>
        </p:spPr>
        <p:txBody>
          <a:bodyPr wrap="square" rtlCol="0">
            <a:spAutoFit/>
          </a:bodyPr>
          <a:lstStyle/>
          <a:p>
            <a:r>
              <a:rPr lang="fr-FR" dirty="0" smtClean="0"/>
              <a:t>C</a:t>
            </a:r>
            <a:endParaRPr lang="fr-FR" dirty="0"/>
          </a:p>
        </p:txBody>
      </p:sp>
      <p:sp>
        <p:nvSpPr>
          <p:cNvPr id="7" name="ZoneTexte 6"/>
          <p:cNvSpPr txBox="1"/>
          <p:nvPr/>
        </p:nvSpPr>
        <p:spPr>
          <a:xfrm>
            <a:off x="3721552" y="1988840"/>
            <a:ext cx="432048" cy="369332"/>
          </a:xfrm>
          <a:prstGeom prst="rect">
            <a:avLst/>
          </a:prstGeom>
          <a:noFill/>
        </p:spPr>
        <p:txBody>
          <a:bodyPr wrap="square" rtlCol="0">
            <a:spAutoFit/>
          </a:bodyPr>
          <a:lstStyle/>
          <a:p>
            <a:r>
              <a:rPr lang="fr-FR" dirty="0" smtClean="0"/>
              <a:t>P </a:t>
            </a:r>
            <a:endParaRPr lang="fr-FR" dirty="0"/>
          </a:p>
        </p:txBody>
      </p:sp>
      <p:sp>
        <p:nvSpPr>
          <p:cNvPr id="8" name="ZoneTexte 7"/>
          <p:cNvSpPr txBox="1"/>
          <p:nvPr/>
        </p:nvSpPr>
        <p:spPr>
          <a:xfrm>
            <a:off x="2915816" y="4211796"/>
            <a:ext cx="432048" cy="369332"/>
          </a:xfrm>
          <a:prstGeom prst="rect">
            <a:avLst/>
          </a:prstGeom>
          <a:noFill/>
        </p:spPr>
        <p:txBody>
          <a:bodyPr wrap="square" rtlCol="0">
            <a:spAutoFit/>
          </a:bodyPr>
          <a:lstStyle/>
          <a:p>
            <a:r>
              <a:rPr lang="fr-FR" dirty="0"/>
              <a:t>E</a:t>
            </a:r>
          </a:p>
        </p:txBody>
      </p:sp>
      <p:sp>
        <p:nvSpPr>
          <p:cNvPr id="9" name="ZoneTexte 8"/>
          <p:cNvSpPr txBox="1"/>
          <p:nvPr/>
        </p:nvSpPr>
        <p:spPr>
          <a:xfrm>
            <a:off x="3203848" y="3284984"/>
            <a:ext cx="1347548" cy="369332"/>
          </a:xfrm>
          <a:prstGeom prst="rect">
            <a:avLst/>
          </a:prstGeom>
          <a:noFill/>
        </p:spPr>
        <p:txBody>
          <a:bodyPr wrap="none" rtlCol="0">
            <a:spAutoFit/>
          </a:bodyPr>
          <a:lstStyle/>
          <a:p>
            <a:r>
              <a:rPr lang="fr-FR" dirty="0" err="1" smtClean="0">
                <a:solidFill>
                  <a:srgbClr val="C00000"/>
                </a:solidFill>
              </a:rPr>
              <a:t>P.Primaires</a:t>
            </a:r>
            <a:endParaRPr lang="fr-FR" dirty="0">
              <a:solidFill>
                <a:srgbClr val="C00000"/>
              </a:solidFill>
            </a:endParaRPr>
          </a:p>
        </p:txBody>
      </p:sp>
      <p:sp>
        <p:nvSpPr>
          <p:cNvPr id="10" name="ZoneTexte 9"/>
          <p:cNvSpPr txBox="1"/>
          <p:nvPr/>
        </p:nvSpPr>
        <p:spPr>
          <a:xfrm>
            <a:off x="4218488" y="1484784"/>
            <a:ext cx="3377848" cy="1200329"/>
          </a:xfrm>
          <a:prstGeom prst="rect">
            <a:avLst/>
          </a:prstGeom>
          <a:noFill/>
        </p:spPr>
        <p:txBody>
          <a:bodyPr wrap="none" rtlCol="0">
            <a:spAutoFit/>
          </a:bodyPr>
          <a:lstStyle/>
          <a:p>
            <a:r>
              <a:rPr lang="fr-FR" dirty="0" smtClean="0"/>
              <a:t>Pour quelles raisons je le fais ?</a:t>
            </a:r>
          </a:p>
          <a:p>
            <a:r>
              <a:rPr lang="fr-FR" dirty="0" smtClean="0"/>
              <a:t>Plaisir, j'aime, j'adore,</a:t>
            </a:r>
          </a:p>
          <a:p>
            <a:r>
              <a:rPr lang="fr-FR" dirty="0" smtClean="0"/>
              <a:t>Perte notion du temps</a:t>
            </a:r>
          </a:p>
          <a:p>
            <a:r>
              <a:rPr lang="fr-FR" dirty="0" smtClean="0"/>
              <a:t>Pas de jugement</a:t>
            </a:r>
            <a:endParaRPr lang="fr-FR" dirty="0"/>
          </a:p>
        </p:txBody>
      </p:sp>
      <p:sp>
        <p:nvSpPr>
          <p:cNvPr id="11" name="ZoneTexte 10"/>
          <p:cNvSpPr txBox="1"/>
          <p:nvPr/>
        </p:nvSpPr>
        <p:spPr>
          <a:xfrm>
            <a:off x="755576" y="3717032"/>
            <a:ext cx="2262158" cy="1477328"/>
          </a:xfrm>
          <a:prstGeom prst="rect">
            <a:avLst/>
          </a:prstGeom>
          <a:noFill/>
        </p:spPr>
        <p:txBody>
          <a:bodyPr wrap="none" rtlCol="0">
            <a:spAutoFit/>
          </a:bodyPr>
          <a:lstStyle/>
          <a:p>
            <a:r>
              <a:rPr lang="fr-FR" dirty="0" smtClean="0"/>
              <a:t>Comment te sens-tu</a:t>
            </a:r>
          </a:p>
          <a:p>
            <a:r>
              <a:rPr lang="fr-FR" dirty="0" smtClean="0"/>
              <a:t>Quand tu le fais ?</a:t>
            </a:r>
          </a:p>
          <a:p>
            <a:r>
              <a:rPr lang="fr-FR" dirty="0" smtClean="0"/>
              <a:t>Plaisir de faire </a:t>
            </a:r>
          </a:p>
          <a:p>
            <a:r>
              <a:rPr lang="fr-FR" dirty="0" smtClean="0"/>
              <a:t>Indépendamment</a:t>
            </a:r>
          </a:p>
          <a:p>
            <a:r>
              <a:rPr lang="fr-FR" dirty="0" smtClean="0"/>
              <a:t>du résultat</a:t>
            </a:r>
            <a:endParaRPr lang="fr-FR" dirty="0"/>
          </a:p>
        </p:txBody>
      </p:sp>
      <p:sp>
        <p:nvSpPr>
          <p:cNvPr id="12" name="ZoneTexte 11"/>
          <p:cNvSpPr txBox="1"/>
          <p:nvPr/>
        </p:nvSpPr>
        <p:spPr>
          <a:xfrm>
            <a:off x="5076056" y="3740839"/>
            <a:ext cx="3313728" cy="1477328"/>
          </a:xfrm>
          <a:prstGeom prst="rect">
            <a:avLst/>
          </a:prstGeom>
          <a:noFill/>
        </p:spPr>
        <p:txBody>
          <a:bodyPr wrap="none" rtlCol="0">
            <a:spAutoFit/>
          </a:bodyPr>
          <a:lstStyle/>
          <a:p>
            <a:r>
              <a:rPr lang="fr-FR" dirty="0" smtClean="0"/>
              <a:t>Faire de façon inconditionnelle</a:t>
            </a:r>
          </a:p>
          <a:p>
            <a:r>
              <a:rPr lang="fr-FR" dirty="0" smtClean="0"/>
              <a:t>Et spontanée</a:t>
            </a:r>
          </a:p>
          <a:p>
            <a:r>
              <a:rPr lang="fr-FR" dirty="0" smtClean="0"/>
              <a:t>Quand tu échoues, </a:t>
            </a:r>
          </a:p>
          <a:p>
            <a:r>
              <a:rPr lang="fr-FR" dirty="0" smtClean="0"/>
              <a:t>que fais-tu ?</a:t>
            </a:r>
          </a:p>
          <a:p>
            <a:r>
              <a:rPr lang="fr-FR" dirty="0" smtClean="0"/>
              <a:t>Quand le fais-tu ?</a:t>
            </a:r>
            <a:endParaRPr lang="fr-FR" dirty="0"/>
          </a:p>
        </p:txBody>
      </p:sp>
      <p:sp>
        <p:nvSpPr>
          <p:cNvPr id="13" name="ZoneTexte 12"/>
          <p:cNvSpPr txBox="1"/>
          <p:nvPr/>
        </p:nvSpPr>
        <p:spPr>
          <a:xfrm>
            <a:off x="2267744" y="5517232"/>
            <a:ext cx="3438762" cy="369332"/>
          </a:xfrm>
          <a:prstGeom prst="rect">
            <a:avLst/>
          </a:prstGeom>
          <a:noFill/>
        </p:spPr>
        <p:txBody>
          <a:bodyPr wrap="none" rtlCol="0">
            <a:spAutoFit/>
          </a:bodyPr>
          <a:lstStyle/>
          <a:p>
            <a:r>
              <a:rPr lang="fr-FR" b="1" dirty="0" smtClean="0">
                <a:solidFill>
                  <a:srgbClr val="C00000"/>
                </a:solidFill>
              </a:rPr>
              <a:t>= Persévérance face à l'échec</a:t>
            </a:r>
            <a:endParaRPr lang="fr-FR" b="1" dirty="0">
              <a:solidFill>
                <a:srgbClr val="C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4. Motivation : les moteurs et les freins</a:t>
            </a:r>
            <a:endParaRPr lang="fr-FR" dirty="0"/>
          </a:p>
        </p:txBody>
      </p:sp>
      <p:sp>
        <p:nvSpPr>
          <p:cNvPr id="3" name="Espace réservé du contenu 2"/>
          <p:cNvSpPr>
            <a:spLocks noGrp="1"/>
          </p:cNvSpPr>
          <p:nvPr>
            <p:ph sz="quarter" idx="1"/>
          </p:nvPr>
        </p:nvSpPr>
        <p:spPr>
          <a:xfrm>
            <a:off x="457200" y="1124744"/>
            <a:ext cx="7467600" cy="5349208"/>
          </a:xfrm>
        </p:spPr>
        <p:txBody>
          <a:bodyPr>
            <a:normAutofit fontScale="92500"/>
          </a:bodyPr>
          <a:lstStyle/>
          <a:p>
            <a:r>
              <a:rPr lang="fr-FR" dirty="0" smtClean="0"/>
              <a:t>Quand perte de motivation ? Et comment savoir ce que l'on aime quand on ne sait plus ?</a:t>
            </a:r>
          </a:p>
          <a:p>
            <a:r>
              <a:rPr lang="fr-FR" dirty="0" smtClean="0"/>
              <a:t>Revenir aux jeux d'enfants</a:t>
            </a:r>
          </a:p>
          <a:p>
            <a:r>
              <a:rPr lang="fr-FR" dirty="0" smtClean="0"/>
              <a:t>Les activités pendant les vacances </a:t>
            </a:r>
          </a:p>
          <a:p>
            <a:r>
              <a:rPr lang="fr-FR" dirty="0" smtClean="0"/>
              <a:t>Activités où le temps passe vite</a:t>
            </a:r>
          </a:p>
          <a:p>
            <a:endParaRPr lang="fr-FR" dirty="0" smtClean="0"/>
          </a:p>
          <a:p>
            <a:r>
              <a:rPr lang="fr-FR" dirty="0" smtClean="0"/>
              <a:t>Qu'est ce qui me ressource ?</a:t>
            </a:r>
          </a:p>
          <a:p>
            <a:r>
              <a:rPr lang="fr-FR" b="1" dirty="0" smtClean="0"/>
              <a:t>Questions pour se recentrer :</a:t>
            </a:r>
            <a:endParaRPr lang="fr-FR" dirty="0" smtClean="0"/>
          </a:p>
          <a:p>
            <a:pPr lvl="0"/>
            <a:r>
              <a:rPr lang="fr-FR" dirty="0" smtClean="0"/>
              <a:t>Quand je n'ai pas le moral, qu'est-ce qui me ressource ?</a:t>
            </a:r>
          </a:p>
          <a:p>
            <a:pPr lvl="0"/>
            <a:r>
              <a:rPr lang="fr-FR" dirty="0" smtClean="0"/>
              <a:t>Quelles sont les activités pour lesquelles j'ai envie de me lever le matin ?</a:t>
            </a:r>
          </a:p>
          <a:p>
            <a:pPr lvl="0"/>
            <a:r>
              <a:rPr lang="fr-FR" dirty="0" smtClean="0"/>
              <a:t>Qu'est-ce qu'une journée pourrie, vivement qu'elle soit finie ?</a:t>
            </a:r>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4. Motivation : les moteurs et les freins</a:t>
            </a:r>
            <a:endParaRPr lang="fr-FR" dirty="0"/>
          </a:p>
        </p:txBody>
      </p:sp>
      <p:sp>
        <p:nvSpPr>
          <p:cNvPr id="4" name="Ellipse 3"/>
          <p:cNvSpPr/>
          <p:nvPr/>
        </p:nvSpPr>
        <p:spPr>
          <a:xfrm>
            <a:off x="827584" y="1772816"/>
            <a:ext cx="2664296" cy="3744416"/>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accent2">
                    <a:lumMod val="50000"/>
                  </a:schemeClr>
                </a:solidFill>
              </a:rPr>
              <a:t>Plaisir</a:t>
            </a:r>
          </a:p>
          <a:p>
            <a:pPr algn="ctr"/>
            <a:r>
              <a:rPr lang="fr-FR" sz="2000" b="1" dirty="0" smtClean="0">
                <a:solidFill>
                  <a:schemeClr val="accent2">
                    <a:lumMod val="50000"/>
                  </a:schemeClr>
                </a:solidFill>
              </a:rPr>
              <a:t>= </a:t>
            </a:r>
          </a:p>
          <a:p>
            <a:pPr algn="ctr"/>
            <a:r>
              <a:rPr lang="fr-FR" sz="2000" b="1" dirty="0" smtClean="0">
                <a:solidFill>
                  <a:schemeClr val="accent2">
                    <a:lumMod val="50000"/>
                  </a:schemeClr>
                </a:solidFill>
              </a:rPr>
              <a:t>motivation durable</a:t>
            </a:r>
          </a:p>
          <a:p>
            <a:pPr algn="ctr"/>
            <a:r>
              <a:rPr lang="fr-FR" dirty="0" smtClean="0">
                <a:solidFill>
                  <a:schemeClr val="accent2">
                    <a:lumMod val="50000"/>
                  </a:schemeClr>
                </a:solidFill>
              </a:rPr>
              <a:t>(P. Primaires)</a:t>
            </a:r>
            <a:endParaRPr lang="fr-FR" dirty="0">
              <a:solidFill>
                <a:schemeClr val="accent2">
                  <a:lumMod val="50000"/>
                </a:schemeClr>
              </a:solidFill>
            </a:endParaRPr>
          </a:p>
        </p:txBody>
      </p:sp>
      <p:sp>
        <p:nvSpPr>
          <p:cNvPr id="6" name="Ellipse 5"/>
          <p:cNvSpPr/>
          <p:nvPr/>
        </p:nvSpPr>
        <p:spPr>
          <a:xfrm>
            <a:off x="4427984" y="1772816"/>
            <a:ext cx="2664296" cy="3744416"/>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8" name="Connecteur droit 7"/>
          <p:cNvCxnSpPr/>
          <p:nvPr/>
        </p:nvCxnSpPr>
        <p:spPr>
          <a:xfrm>
            <a:off x="4211960" y="3501008"/>
            <a:ext cx="3024336"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10" name="Connecteur droit 9"/>
          <p:cNvCxnSpPr/>
          <p:nvPr/>
        </p:nvCxnSpPr>
        <p:spPr>
          <a:xfrm>
            <a:off x="4211960" y="3645024"/>
            <a:ext cx="3024336" cy="0"/>
          </a:xfrm>
          <a:prstGeom prst="line">
            <a:avLst/>
          </a:prstGeom>
        </p:spPr>
        <p:style>
          <a:lnRef idx="2">
            <a:schemeClr val="accent3"/>
          </a:lnRef>
          <a:fillRef idx="0">
            <a:schemeClr val="accent3"/>
          </a:fillRef>
          <a:effectRef idx="1">
            <a:schemeClr val="accent3"/>
          </a:effectRef>
          <a:fontRef idx="minor">
            <a:schemeClr val="tx1"/>
          </a:fontRef>
        </p:style>
      </p:cxnSp>
      <p:sp>
        <p:nvSpPr>
          <p:cNvPr id="13" name="ZoneTexte 12"/>
          <p:cNvSpPr txBox="1"/>
          <p:nvPr/>
        </p:nvSpPr>
        <p:spPr>
          <a:xfrm>
            <a:off x="5220072" y="1962706"/>
            <a:ext cx="1800200" cy="1754326"/>
          </a:xfrm>
          <a:prstGeom prst="rect">
            <a:avLst/>
          </a:prstGeom>
          <a:noFill/>
        </p:spPr>
        <p:txBody>
          <a:bodyPr wrap="square" rtlCol="0">
            <a:spAutoFit/>
          </a:bodyPr>
          <a:lstStyle/>
          <a:p>
            <a:r>
              <a:rPr lang="fr-FR" dirty="0" smtClean="0"/>
              <a:t>Il faut</a:t>
            </a:r>
          </a:p>
          <a:p>
            <a:r>
              <a:rPr lang="fr-FR" dirty="0" smtClean="0"/>
              <a:t>Je dois</a:t>
            </a:r>
          </a:p>
          <a:p>
            <a:r>
              <a:rPr lang="fr-FR" dirty="0" smtClean="0"/>
              <a:t>Obligations</a:t>
            </a:r>
          </a:p>
          <a:p>
            <a:r>
              <a:rPr lang="fr-FR" dirty="0" smtClean="0"/>
              <a:t>Il faut qu'il y ait</a:t>
            </a:r>
          </a:p>
          <a:p>
            <a:r>
              <a:rPr lang="fr-FR" dirty="0" smtClean="0"/>
              <a:t>de l'harmonie</a:t>
            </a:r>
          </a:p>
          <a:p>
            <a:endParaRPr lang="fr-FR" dirty="0"/>
          </a:p>
        </p:txBody>
      </p:sp>
      <p:sp>
        <p:nvSpPr>
          <p:cNvPr id="14" name="ZoneTexte 13"/>
          <p:cNvSpPr txBox="1"/>
          <p:nvPr/>
        </p:nvSpPr>
        <p:spPr>
          <a:xfrm>
            <a:off x="755576" y="980728"/>
            <a:ext cx="2989921" cy="369332"/>
          </a:xfrm>
          <a:prstGeom prst="rect">
            <a:avLst/>
          </a:prstGeom>
          <a:noFill/>
        </p:spPr>
        <p:txBody>
          <a:bodyPr wrap="none" rtlCol="0">
            <a:spAutoFit/>
          </a:bodyPr>
          <a:lstStyle/>
          <a:p>
            <a:r>
              <a:rPr lang="fr-FR" dirty="0" smtClean="0"/>
              <a:t>Exemple : j'aime l'harmonie</a:t>
            </a:r>
            <a:endParaRPr lang="fr-FR" dirty="0"/>
          </a:p>
        </p:txBody>
      </p:sp>
      <p:sp>
        <p:nvSpPr>
          <p:cNvPr id="17" name="Flèche courbée vers la gauche 16"/>
          <p:cNvSpPr/>
          <p:nvPr/>
        </p:nvSpPr>
        <p:spPr>
          <a:xfrm rot="6682827">
            <a:off x="4814896" y="3756345"/>
            <a:ext cx="1379592" cy="3937686"/>
          </a:xfrm>
          <a:prstGeom prst="curvedLeft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8" name="Flèche courbée vers la gauche 17"/>
          <p:cNvSpPr/>
          <p:nvPr/>
        </p:nvSpPr>
        <p:spPr>
          <a:xfrm rot="17067833">
            <a:off x="5465264" y="107951"/>
            <a:ext cx="1379592" cy="3937686"/>
          </a:xfrm>
          <a:prstGeom prst="curvedLeft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9" name="ZoneTexte 18"/>
          <p:cNvSpPr txBox="1"/>
          <p:nvPr/>
        </p:nvSpPr>
        <p:spPr>
          <a:xfrm rot="1016265">
            <a:off x="4505562" y="5617114"/>
            <a:ext cx="2223686" cy="369332"/>
          </a:xfrm>
          <a:prstGeom prst="rect">
            <a:avLst/>
          </a:prstGeom>
          <a:noFill/>
          <a:ln>
            <a:noFill/>
          </a:ln>
        </p:spPr>
        <p:txBody>
          <a:bodyPr wrap="none" rtlCol="0">
            <a:spAutoFit/>
          </a:bodyPr>
          <a:lstStyle/>
          <a:p>
            <a:r>
              <a:rPr lang="fr-FR" b="1" dirty="0" smtClean="0">
                <a:solidFill>
                  <a:srgbClr val="FF0000"/>
                </a:solidFill>
              </a:rPr>
              <a:t>- Conditionnement</a:t>
            </a:r>
            <a:endParaRPr lang="fr-FR" b="1" dirty="0">
              <a:solidFill>
                <a:srgbClr val="FF0000"/>
              </a:solidFill>
            </a:endParaRPr>
          </a:p>
        </p:txBody>
      </p:sp>
      <p:sp>
        <p:nvSpPr>
          <p:cNvPr id="20" name="ZoneTexte 19"/>
          <p:cNvSpPr txBox="1"/>
          <p:nvPr/>
        </p:nvSpPr>
        <p:spPr>
          <a:xfrm rot="946631">
            <a:off x="5451640" y="1573356"/>
            <a:ext cx="1620957" cy="369332"/>
          </a:xfrm>
          <a:prstGeom prst="rect">
            <a:avLst/>
          </a:prstGeom>
          <a:noFill/>
          <a:ln>
            <a:noFill/>
          </a:ln>
        </p:spPr>
        <p:txBody>
          <a:bodyPr wrap="none" rtlCol="0">
            <a:spAutoFit/>
          </a:bodyPr>
          <a:lstStyle/>
          <a:p>
            <a:r>
              <a:rPr lang="fr-FR" b="1" dirty="0" smtClean="0">
                <a:solidFill>
                  <a:srgbClr val="FF0000"/>
                </a:solidFill>
              </a:rPr>
              <a:t>Récompense</a:t>
            </a:r>
            <a:endParaRPr lang="fr-FR" b="1" dirty="0">
              <a:solidFill>
                <a:srgbClr val="FF0000"/>
              </a:solidFill>
            </a:endParaRPr>
          </a:p>
        </p:txBody>
      </p:sp>
      <p:sp>
        <p:nvSpPr>
          <p:cNvPr id="21" name="ZoneTexte 20"/>
          <p:cNvSpPr txBox="1"/>
          <p:nvPr/>
        </p:nvSpPr>
        <p:spPr>
          <a:xfrm>
            <a:off x="7164288" y="3068960"/>
            <a:ext cx="1287532" cy="646331"/>
          </a:xfrm>
          <a:prstGeom prst="rect">
            <a:avLst/>
          </a:prstGeom>
          <a:noFill/>
          <a:ln>
            <a:noFill/>
          </a:ln>
        </p:spPr>
        <p:txBody>
          <a:bodyPr wrap="none" rtlCol="0">
            <a:spAutoFit/>
          </a:bodyPr>
          <a:lstStyle/>
          <a:p>
            <a:r>
              <a:rPr lang="fr-FR" b="1" dirty="0" smtClean="0">
                <a:solidFill>
                  <a:srgbClr val="0070C0"/>
                </a:solidFill>
              </a:rPr>
              <a:t>Plaisir du </a:t>
            </a:r>
          </a:p>
          <a:p>
            <a:r>
              <a:rPr lang="fr-FR" b="1" dirty="0" smtClean="0">
                <a:solidFill>
                  <a:srgbClr val="0070C0"/>
                </a:solidFill>
              </a:rPr>
              <a:t>résultat</a:t>
            </a:r>
            <a:endParaRPr lang="fr-FR" b="1" dirty="0">
              <a:solidFill>
                <a:srgbClr val="0070C0"/>
              </a:solidFill>
            </a:endParaRPr>
          </a:p>
        </p:txBody>
      </p:sp>
      <p:sp>
        <p:nvSpPr>
          <p:cNvPr id="22" name="ZoneTexte 21"/>
          <p:cNvSpPr txBox="1"/>
          <p:nvPr/>
        </p:nvSpPr>
        <p:spPr>
          <a:xfrm>
            <a:off x="4860032" y="3789040"/>
            <a:ext cx="1774845" cy="923330"/>
          </a:xfrm>
          <a:prstGeom prst="rect">
            <a:avLst/>
          </a:prstGeom>
          <a:noFill/>
        </p:spPr>
        <p:txBody>
          <a:bodyPr wrap="none" rtlCol="0">
            <a:spAutoFit/>
          </a:bodyPr>
          <a:lstStyle/>
          <a:p>
            <a:r>
              <a:rPr lang="fr-FR" dirty="0" smtClean="0"/>
              <a:t>Intolérance</a:t>
            </a:r>
          </a:p>
          <a:p>
            <a:r>
              <a:rPr lang="fr-FR" dirty="0" smtClean="0"/>
              <a:t>Je ne supporte </a:t>
            </a:r>
          </a:p>
          <a:p>
            <a:r>
              <a:rPr lang="fr-FR" dirty="0" smtClean="0"/>
              <a:t>pas les conflits</a:t>
            </a:r>
            <a:endParaRPr lang="fr-FR" dirty="0"/>
          </a:p>
        </p:txBody>
      </p:sp>
      <p:sp>
        <p:nvSpPr>
          <p:cNvPr id="23" name="ZoneTexte 22"/>
          <p:cNvSpPr txBox="1"/>
          <p:nvPr/>
        </p:nvSpPr>
        <p:spPr>
          <a:xfrm>
            <a:off x="6660232" y="5013176"/>
            <a:ext cx="1719445" cy="369332"/>
          </a:xfrm>
          <a:prstGeom prst="rect">
            <a:avLst/>
          </a:prstGeom>
          <a:noFill/>
        </p:spPr>
        <p:txBody>
          <a:bodyPr wrap="none" rtlCol="0">
            <a:spAutoFit/>
          </a:bodyPr>
          <a:lstStyle/>
          <a:p>
            <a:r>
              <a:rPr lang="fr-FR" dirty="0" smtClean="0"/>
              <a:t>P. Secondaires</a:t>
            </a:r>
            <a:endParaRPr lang="fr-FR" dirty="0"/>
          </a:p>
        </p:txBody>
      </p:sp>
      <p:sp>
        <p:nvSpPr>
          <p:cNvPr id="24" name="ZoneTexte 23"/>
          <p:cNvSpPr txBox="1"/>
          <p:nvPr/>
        </p:nvSpPr>
        <p:spPr>
          <a:xfrm>
            <a:off x="7092280" y="3873822"/>
            <a:ext cx="1415772" cy="923330"/>
          </a:xfrm>
          <a:prstGeom prst="rect">
            <a:avLst/>
          </a:prstGeom>
          <a:noFill/>
        </p:spPr>
        <p:txBody>
          <a:bodyPr wrap="none" rtlCol="0">
            <a:spAutoFit/>
          </a:bodyPr>
          <a:lstStyle/>
          <a:p>
            <a:r>
              <a:rPr lang="fr-FR" dirty="0" smtClean="0">
                <a:solidFill>
                  <a:srgbClr val="FF0000"/>
                </a:solidFill>
              </a:rPr>
              <a:t>Stress</a:t>
            </a:r>
          </a:p>
          <a:p>
            <a:r>
              <a:rPr lang="fr-FR" dirty="0" smtClean="0">
                <a:solidFill>
                  <a:srgbClr val="FF0000"/>
                </a:solidFill>
              </a:rPr>
              <a:t>Agacement </a:t>
            </a:r>
          </a:p>
          <a:p>
            <a:r>
              <a:rPr lang="fr-FR" dirty="0">
                <a:solidFill>
                  <a:srgbClr val="FF0000"/>
                </a:solidFill>
              </a:rPr>
              <a:t>C</a:t>
            </a:r>
            <a:r>
              <a:rPr lang="fr-FR" dirty="0" smtClean="0">
                <a:solidFill>
                  <a:srgbClr val="FF0000"/>
                </a:solidFill>
              </a:rPr>
              <a:t>olère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4. Motivation : les moteurs et les freins</a:t>
            </a:r>
            <a:endParaRPr lang="fr-FR" dirty="0"/>
          </a:p>
        </p:txBody>
      </p:sp>
      <p:graphicFrame>
        <p:nvGraphicFramePr>
          <p:cNvPr id="5" name="Tableau 4"/>
          <p:cNvGraphicFramePr>
            <a:graphicFrameLocks noGrp="1"/>
          </p:cNvGraphicFramePr>
          <p:nvPr/>
        </p:nvGraphicFramePr>
        <p:xfrm>
          <a:off x="971600" y="1340768"/>
          <a:ext cx="6768752" cy="3456384"/>
        </p:xfrm>
        <a:graphic>
          <a:graphicData uri="http://schemas.openxmlformats.org/drawingml/2006/table">
            <a:tbl>
              <a:tblPr/>
              <a:tblGrid>
                <a:gridCol w="2007184"/>
                <a:gridCol w="2124392"/>
                <a:gridCol w="2637176"/>
              </a:tblGrid>
              <a:tr h="344000">
                <a:tc gridSpan="3">
                  <a:txBody>
                    <a:bodyPr/>
                    <a:lstStyle/>
                    <a:p>
                      <a:pPr algn="l" fontAlgn="b"/>
                      <a:r>
                        <a:rPr lang="fr-FR" sz="1200" b="1" i="0" u="none" strike="noStrike">
                          <a:solidFill>
                            <a:srgbClr val="404040"/>
                          </a:solidFill>
                          <a:latin typeface="Calibri"/>
                        </a:rPr>
                        <a:t>Motivation, personnalités primaires, personnalités secondaires positives ou négatives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fr-FR"/>
                    </a:p>
                  </a:txBody>
                  <a:tcPr/>
                </a:tc>
                <a:tc hMerge="1">
                  <a:txBody>
                    <a:bodyPr/>
                    <a:lstStyle/>
                    <a:p>
                      <a:endParaRPr lang="fr-FR"/>
                    </a:p>
                  </a:txBody>
                  <a:tcPr/>
                </a:tc>
              </a:tr>
              <a:tr h="344000">
                <a:tc gridSpan="2">
                  <a:txBody>
                    <a:bodyPr/>
                    <a:lstStyle/>
                    <a:p>
                      <a:pPr algn="l" fontAlgn="b"/>
                      <a:r>
                        <a:rPr lang="fr-FR" sz="1200" b="1" i="0" u="none" strike="noStrike">
                          <a:solidFill>
                            <a:srgbClr val="404040"/>
                          </a:solidFill>
                          <a:latin typeface="Calibri"/>
                        </a:rPr>
                        <a:t>Comment changer de case ?</a:t>
                      </a:r>
                    </a:p>
                  </a:txBody>
                  <a:tcPr marL="9525" marR="9525" marT="952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fr-FR"/>
                    </a:p>
                  </a:txBody>
                  <a:tcPr/>
                </a:tc>
                <a:tc>
                  <a:txBody>
                    <a:bodyPr/>
                    <a:lstStyle/>
                    <a:p>
                      <a:pPr algn="l" fontAlgn="b"/>
                      <a:r>
                        <a:rPr lang="fr-FR" sz="1100" b="1" i="0" u="none" strike="noStrike">
                          <a:solidFill>
                            <a:srgbClr val="404040"/>
                          </a:solidFill>
                          <a:latin typeface="Calibri"/>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344000">
                <a:tc>
                  <a:txBody>
                    <a:bodyPr/>
                    <a:lstStyle/>
                    <a:p>
                      <a:pPr algn="ctr" fontAlgn="ctr"/>
                      <a:r>
                        <a:rPr lang="fr-FR" sz="1200" b="1" i="0" u="none" strike="noStrike">
                          <a:solidFill>
                            <a:srgbClr val="000000"/>
                          </a:solidFill>
                          <a:latin typeface="Calibri"/>
                        </a:rPr>
                        <a:t>P. Primaires = J'aime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a:solidFill>
                            <a:srgbClr val="000000"/>
                          </a:solidFill>
                          <a:latin typeface="Calibri"/>
                        </a:rPr>
                        <a:t>P. Secondaires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a:solidFill>
                            <a:srgbClr val="000000"/>
                          </a:solidFill>
                          <a:latin typeface="Calibri"/>
                        </a:rPr>
                        <a:t>P. Secondaires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8001">
                <a:tc>
                  <a:txBody>
                    <a:bodyPr/>
                    <a:lstStyle/>
                    <a:p>
                      <a:pPr algn="ctr" fontAlgn="ctr"/>
                      <a:r>
                        <a:rPr lang="fr-FR" sz="1200" b="1" i="0" u="none" strike="noStrike">
                          <a:solidFill>
                            <a:srgbClr val="000000"/>
                          </a:solidFill>
                          <a:latin typeface="Calibri"/>
                        </a:rPr>
                        <a:t>J'aime être optimiste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a:solidFill>
                            <a:srgbClr val="000000"/>
                          </a:solidFill>
                          <a:latin typeface="Calibri"/>
                        </a:rPr>
                        <a:t>Il faut, je dois être optimiste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a:solidFill>
                            <a:srgbClr val="000000"/>
                          </a:solidFill>
                          <a:latin typeface="Calibri"/>
                        </a:rPr>
                        <a:t>Je ne dois pas ne pas être optimiste</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8001">
                <a:tc>
                  <a:txBody>
                    <a:bodyPr/>
                    <a:lstStyle/>
                    <a:p>
                      <a:pPr algn="ctr" fontAlgn="ctr"/>
                      <a:r>
                        <a:rPr lang="fr-FR" sz="1200" b="1" i="0" u="none" strike="noStrike">
                          <a:solidFill>
                            <a:srgbClr val="000000"/>
                          </a:solidFill>
                          <a:latin typeface="Calibri"/>
                        </a:rPr>
                        <a:t>Me dépasser (compétiteur)</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a:solidFill>
                            <a:srgbClr val="000000"/>
                          </a:solidFill>
                          <a:latin typeface="Calibri"/>
                        </a:rPr>
                        <a:t>Il faut, Je dois me dépasser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a:solidFill>
                            <a:srgbClr val="000000"/>
                          </a:solidFill>
                          <a:latin typeface="Calibri"/>
                        </a:rPr>
                        <a:t>Je ne peux pas ne pas me dépasser</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48382">
                <a:tc>
                  <a:txBody>
                    <a:bodyPr/>
                    <a:lstStyle/>
                    <a:p>
                      <a:pPr algn="ctr" fontAlgn="ctr"/>
                      <a:r>
                        <a:rPr lang="fr-FR" sz="1200" b="1" i="0" u="none" strike="noStrike">
                          <a:solidFill>
                            <a:srgbClr val="C00000"/>
                          </a:solidFill>
                          <a:latin typeface="Calibri"/>
                        </a:rPr>
                        <a:t>Valeur intrinsèque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200" b="1" i="0" u="none" strike="noStrike">
                          <a:solidFill>
                            <a:srgbClr val="C00000"/>
                          </a:solidFill>
                          <a:latin typeface="Calibri"/>
                        </a:rPr>
                        <a:t>Valeur externe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fr-FR" sz="1200" b="1" i="0" u="none" strike="noStrike" dirty="0">
                          <a:solidFill>
                            <a:srgbClr val="C00000"/>
                          </a:solidFill>
                          <a:latin typeface="Calibri"/>
                        </a:rPr>
                        <a:t>Aversion  à l'antivaleur : Je ne peux pas me permettre de perdre</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ZoneTexte 5"/>
          <p:cNvSpPr txBox="1"/>
          <p:nvPr/>
        </p:nvSpPr>
        <p:spPr>
          <a:xfrm>
            <a:off x="618909" y="5013176"/>
            <a:ext cx="8141972" cy="1077218"/>
          </a:xfrm>
          <a:prstGeom prst="rect">
            <a:avLst/>
          </a:prstGeom>
          <a:noFill/>
        </p:spPr>
        <p:txBody>
          <a:bodyPr wrap="none" rtlCol="0">
            <a:spAutoFit/>
          </a:bodyPr>
          <a:lstStyle/>
          <a:p>
            <a:r>
              <a:rPr lang="fr-FR" sz="1600" b="1" dirty="0"/>
              <a:t>Quelle est la demande du collaborateur (c'est pas à moi de prendre les décisions)</a:t>
            </a:r>
          </a:p>
          <a:p>
            <a:r>
              <a:rPr lang="fr-FR" sz="1600" b="1" dirty="0"/>
              <a:t>"L'œuf</a:t>
            </a:r>
            <a:r>
              <a:rPr lang="fr-FR" sz="1600" b="1" dirty="0" smtClean="0"/>
              <a:t>"</a:t>
            </a:r>
            <a:endParaRPr lang="fr-FR" sz="1600" b="1" dirty="0"/>
          </a:p>
          <a:p>
            <a:r>
              <a:rPr lang="fr-FR" sz="1600" b="1" dirty="0"/>
              <a:t>Les questions à se poser par rapport à la motivation et à la démotivation.</a:t>
            </a:r>
          </a:p>
          <a:p>
            <a:r>
              <a:rPr lang="fr-FR" sz="1600" b="1" dirty="0"/>
              <a:t>20 % de positif dans un job permet de remotiver une personne (IME)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KHEPRI en 3 mots</a:t>
            </a:r>
            <a:endParaRPr lang="fr-FR" dirty="0"/>
          </a:p>
        </p:txBody>
      </p:sp>
      <p:sp>
        <p:nvSpPr>
          <p:cNvPr id="3" name="Espace réservé du contenu 2"/>
          <p:cNvSpPr>
            <a:spLocks noGrp="1"/>
          </p:cNvSpPr>
          <p:nvPr>
            <p:ph sz="quarter" idx="1"/>
          </p:nvPr>
        </p:nvSpPr>
        <p:spPr/>
        <p:txBody>
          <a:bodyPr/>
          <a:lstStyle/>
          <a:p>
            <a:r>
              <a:rPr lang="fr-FR" b="1" dirty="0" smtClean="0"/>
              <a:t>Activités tournées vers :</a:t>
            </a:r>
          </a:p>
          <a:p>
            <a:r>
              <a:rPr lang="fr-FR" dirty="0" smtClean="0"/>
              <a:t>Les entreprises : Espace Entreprises</a:t>
            </a:r>
          </a:p>
          <a:p>
            <a:r>
              <a:rPr lang="fr-FR" dirty="0" smtClean="0"/>
              <a:t>Les Professionnels de la santé : Espace Médical</a:t>
            </a:r>
          </a:p>
          <a:p>
            <a:r>
              <a:rPr lang="fr-FR" dirty="0" smtClean="0"/>
              <a:t>Les particuliers : Espace Famille</a:t>
            </a:r>
          </a:p>
          <a:p>
            <a:endParaRPr lang="fr-FR" dirty="0" smtClean="0"/>
          </a:p>
          <a:p>
            <a:endParaRPr lang="fr-FR" dirty="0" smtClean="0"/>
          </a:p>
          <a:p>
            <a:endParaRPr lang="fr-FR" dirty="0" smtClean="0"/>
          </a:p>
          <a:p>
            <a:endParaRPr lang="fr-FR" dirty="0" smtClean="0"/>
          </a:p>
          <a:p>
            <a:pPr>
              <a:buNone/>
            </a:pPr>
            <a:endParaRPr lang="fr-FR" dirty="0" smtClean="0"/>
          </a:p>
          <a:p>
            <a:endParaRPr lang="fr-FR" dirty="0"/>
          </a:p>
        </p:txBody>
      </p:sp>
      <p:sp>
        <p:nvSpPr>
          <p:cNvPr id="4" name="Ellipse 3"/>
          <p:cNvSpPr/>
          <p:nvPr/>
        </p:nvSpPr>
        <p:spPr>
          <a:xfrm>
            <a:off x="467544" y="3645024"/>
            <a:ext cx="2160240" cy="1224136"/>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Espace Entreprises</a:t>
            </a:r>
            <a:endParaRPr lang="fr-FR" b="1" dirty="0"/>
          </a:p>
        </p:txBody>
      </p:sp>
      <p:sp>
        <p:nvSpPr>
          <p:cNvPr id="6" name="Ellipse 5"/>
          <p:cNvSpPr/>
          <p:nvPr/>
        </p:nvSpPr>
        <p:spPr>
          <a:xfrm>
            <a:off x="6012160" y="3717032"/>
            <a:ext cx="2304256" cy="1080120"/>
          </a:xfrm>
          <a:prstGeom prst="ellipse">
            <a:avLst/>
          </a:prstGeom>
          <a:solidFill>
            <a:srgbClr val="0070C0"/>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Espace Famille</a:t>
            </a:r>
            <a:endParaRPr lang="fr-FR" b="1" dirty="0"/>
          </a:p>
        </p:txBody>
      </p:sp>
      <p:sp>
        <p:nvSpPr>
          <p:cNvPr id="7" name="Ellipse 6"/>
          <p:cNvSpPr/>
          <p:nvPr/>
        </p:nvSpPr>
        <p:spPr>
          <a:xfrm>
            <a:off x="3203848" y="3645024"/>
            <a:ext cx="2160240" cy="1224136"/>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Espace Médical</a:t>
            </a:r>
            <a:endParaRPr lang="fr-FR"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5. Positionnement grégaire</a:t>
            </a:r>
            <a:endParaRPr lang="fr-FR" dirty="0"/>
          </a:p>
        </p:txBody>
      </p:sp>
      <p:sp>
        <p:nvSpPr>
          <p:cNvPr id="3" name="Espace réservé du contenu 2"/>
          <p:cNvSpPr>
            <a:spLocks noGrp="1"/>
          </p:cNvSpPr>
          <p:nvPr>
            <p:ph sz="quarter" idx="1"/>
          </p:nvPr>
        </p:nvSpPr>
        <p:spPr>
          <a:xfrm>
            <a:off x="457200" y="1196752"/>
            <a:ext cx="7467600" cy="5277200"/>
          </a:xfrm>
        </p:spPr>
        <p:txBody>
          <a:bodyPr>
            <a:normAutofit/>
          </a:bodyPr>
          <a:lstStyle/>
          <a:p>
            <a:r>
              <a:rPr lang="fr-FR" sz="1700" b="1" dirty="0" smtClean="0"/>
              <a:t>DETECTER LES INTERACTIONS SOCIALES</a:t>
            </a:r>
            <a:endParaRPr lang="fr-FR" sz="1700" dirty="0" smtClean="0"/>
          </a:p>
          <a:p>
            <a:r>
              <a:rPr lang="fr-FR" sz="1700" b="1" dirty="0" smtClean="0"/>
              <a:t>Comment prendre sa place au sein du groupe ?</a:t>
            </a:r>
            <a:endParaRPr lang="fr-FR" sz="1700" dirty="0" smtClean="0"/>
          </a:p>
          <a:p>
            <a:r>
              <a:rPr lang="fr-FR" sz="1700" dirty="0" smtClean="0"/>
              <a:t>Les vécus du positionnement grégaire sont des stéréotypes instinctifs, génétiquement programmés donc invariants, incapables d'apprentissages.</a:t>
            </a:r>
          </a:p>
          <a:p>
            <a:endParaRPr lang="fr-FR" sz="1700" dirty="0" smtClean="0"/>
          </a:p>
          <a:p>
            <a:r>
              <a:rPr lang="fr-FR" sz="1700" b="1" dirty="0" smtClean="0"/>
              <a:t>Structure sociale :</a:t>
            </a:r>
            <a:endParaRPr lang="fr-FR" sz="1700" dirty="0" smtClean="0"/>
          </a:p>
          <a:p>
            <a:r>
              <a:rPr lang="fr-FR" sz="1700" b="1" dirty="0" smtClean="0"/>
              <a:t>Les 4 positionnements grégaires</a:t>
            </a:r>
            <a:r>
              <a:rPr lang="fr-FR" sz="1700" dirty="0" smtClean="0"/>
              <a:t> sont la  dominance,  la soumission, la marginalité, l’axialité.</a:t>
            </a:r>
          </a:p>
          <a:p>
            <a:r>
              <a:rPr lang="fr-FR" sz="1700" dirty="0" smtClean="0"/>
              <a:t>Nous devons donc apprendre quel positionnement grégaire nous régit de manière spontanée pour comprendre nos réactions immédiates souvent très différentes de celles que nous souhaiterions ou qui sont attendues par le milieu.</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5. Positionnement grégaire</a:t>
            </a:r>
            <a:endParaRPr lang="fr-FR" dirty="0"/>
          </a:p>
        </p:txBody>
      </p:sp>
      <p:sp>
        <p:nvSpPr>
          <p:cNvPr id="6" name="Double flèche verticale 5"/>
          <p:cNvSpPr/>
          <p:nvPr/>
        </p:nvSpPr>
        <p:spPr>
          <a:xfrm>
            <a:off x="4355976" y="1196752"/>
            <a:ext cx="216024" cy="49685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a:off x="1115616" y="3284984"/>
            <a:ext cx="662473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851920" y="2852936"/>
            <a:ext cx="122413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932040" y="2564904"/>
            <a:ext cx="1261884" cy="369332"/>
          </a:xfrm>
          <a:prstGeom prst="rect">
            <a:avLst/>
          </a:prstGeom>
          <a:noFill/>
          <a:ln>
            <a:solidFill>
              <a:schemeClr val="accent2">
                <a:lumMod val="60000"/>
                <a:lumOff val="40000"/>
              </a:schemeClr>
            </a:solidFill>
          </a:ln>
        </p:spPr>
        <p:txBody>
          <a:bodyPr wrap="none" rtlCol="0">
            <a:spAutoFit/>
          </a:bodyPr>
          <a:lstStyle/>
          <a:p>
            <a:r>
              <a:rPr lang="fr-FR" dirty="0" smtClean="0"/>
              <a:t>nourrisson</a:t>
            </a:r>
            <a:endParaRPr lang="fr-FR" dirty="0"/>
          </a:p>
        </p:txBody>
      </p:sp>
      <p:sp>
        <p:nvSpPr>
          <p:cNvPr id="10" name="ZoneTexte 9"/>
          <p:cNvSpPr txBox="1"/>
          <p:nvPr/>
        </p:nvSpPr>
        <p:spPr>
          <a:xfrm>
            <a:off x="4572000" y="980728"/>
            <a:ext cx="2646878" cy="646331"/>
          </a:xfrm>
          <a:prstGeom prst="rect">
            <a:avLst/>
          </a:prstGeom>
          <a:noFill/>
        </p:spPr>
        <p:txBody>
          <a:bodyPr wrap="none" rtlCol="0">
            <a:spAutoFit/>
          </a:bodyPr>
          <a:lstStyle/>
          <a:p>
            <a:r>
              <a:rPr lang="fr-FR" dirty="0" smtClean="0"/>
              <a:t>Dominant</a:t>
            </a:r>
          </a:p>
          <a:p>
            <a:r>
              <a:rPr lang="fr-FR" dirty="0" smtClean="0"/>
              <a:t>Peur de perdre sa place</a:t>
            </a:r>
            <a:endParaRPr lang="fr-FR" dirty="0"/>
          </a:p>
        </p:txBody>
      </p:sp>
      <p:sp>
        <p:nvSpPr>
          <p:cNvPr id="11" name="ZoneTexte 10"/>
          <p:cNvSpPr txBox="1"/>
          <p:nvPr/>
        </p:nvSpPr>
        <p:spPr>
          <a:xfrm>
            <a:off x="4572000" y="5661248"/>
            <a:ext cx="2775119" cy="646331"/>
          </a:xfrm>
          <a:prstGeom prst="rect">
            <a:avLst/>
          </a:prstGeom>
          <a:noFill/>
        </p:spPr>
        <p:txBody>
          <a:bodyPr wrap="none" rtlCol="0">
            <a:spAutoFit/>
          </a:bodyPr>
          <a:lstStyle/>
          <a:p>
            <a:r>
              <a:rPr lang="fr-FR" dirty="0" smtClean="0"/>
              <a:t>Soumis</a:t>
            </a:r>
          </a:p>
          <a:p>
            <a:r>
              <a:rPr lang="fr-FR" dirty="0" smtClean="0"/>
              <a:t>Peur de ne pas être aimé</a:t>
            </a:r>
            <a:endParaRPr lang="fr-FR" dirty="0"/>
          </a:p>
        </p:txBody>
      </p:sp>
      <p:sp>
        <p:nvSpPr>
          <p:cNvPr id="12" name="ZoneTexte 11"/>
          <p:cNvSpPr txBox="1"/>
          <p:nvPr/>
        </p:nvSpPr>
        <p:spPr>
          <a:xfrm>
            <a:off x="395536" y="3645024"/>
            <a:ext cx="1813317" cy="646331"/>
          </a:xfrm>
          <a:prstGeom prst="rect">
            <a:avLst/>
          </a:prstGeom>
          <a:noFill/>
        </p:spPr>
        <p:txBody>
          <a:bodyPr wrap="none" rtlCol="0">
            <a:spAutoFit/>
          </a:bodyPr>
          <a:lstStyle/>
          <a:p>
            <a:r>
              <a:rPr lang="fr-FR" dirty="0" smtClean="0"/>
              <a:t>Marginalité</a:t>
            </a:r>
          </a:p>
          <a:p>
            <a:r>
              <a:rPr lang="fr-FR" dirty="0" smtClean="0"/>
              <a:t>Peur des autres</a:t>
            </a:r>
          </a:p>
        </p:txBody>
      </p:sp>
      <p:sp>
        <p:nvSpPr>
          <p:cNvPr id="13" name="ZoneTexte 12"/>
          <p:cNvSpPr txBox="1"/>
          <p:nvPr/>
        </p:nvSpPr>
        <p:spPr>
          <a:xfrm>
            <a:off x="5148064" y="3573016"/>
            <a:ext cx="3005951" cy="646331"/>
          </a:xfrm>
          <a:prstGeom prst="rect">
            <a:avLst/>
          </a:prstGeom>
          <a:noFill/>
        </p:spPr>
        <p:txBody>
          <a:bodyPr wrap="none" rtlCol="0">
            <a:spAutoFit/>
          </a:bodyPr>
          <a:lstStyle/>
          <a:p>
            <a:pPr algn="r"/>
            <a:r>
              <a:rPr lang="fr-FR" dirty="0" smtClean="0"/>
              <a:t>Intégration</a:t>
            </a:r>
          </a:p>
          <a:p>
            <a:pPr algn="r"/>
            <a:r>
              <a:rPr lang="fr-FR" dirty="0" smtClean="0"/>
              <a:t>Peur que le groupe explose</a:t>
            </a:r>
            <a:endParaRPr lang="fr-FR" dirty="0"/>
          </a:p>
        </p:txBody>
      </p:sp>
      <p:sp>
        <p:nvSpPr>
          <p:cNvPr id="14" name="ZoneTexte 13"/>
          <p:cNvSpPr txBox="1"/>
          <p:nvPr/>
        </p:nvSpPr>
        <p:spPr>
          <a:xfrm>
            <a:off x="6007948" y="3240272"/>
            <a:ext cx="1300356" cy="369332"/>
          </a:xfrm>
          <a:prstGeom prst="rect">
            <a:avLst/>
          </a:prstGeom>
          <a:noFill/>
        </p:spPr>
        <p:txBody>
          <a:bodyPr wrap="none" rtlCol="0">
            <a:spAutoFit/>
          </a:bodyPr>
          <a:lstStyle/>
          <a:p>
            <a:r>
              <a:rPr lang="fr-FR" b="1" dirty="0" smtClean="0">
                <a:solidFill>
                  <a:schemeClr val="bg1"/>
                </a:solidFill>
              </a:rPr>
              <a:t>Confiance</a:t>
            </a:r>
            <a:endParaRPr lang="fr-FR" b="1" dirty="0">
              <a:solidFill>
                <a:schemeClr val="bg1"/>
              </a:solidFill>
            </a:endParaRPr>
          </a:p>
        </p:txBody>
      </p:sp>
      <p:sp>
        <p:nvSpPr>
          <p:cNvPr id="15" name="ZoneTexte 14"/>
          <p:cNvSpPr txBox="1"/>
          <p:nvPr/>
        </p:nvSpPr>
        <p:spPr>
          <a:xfrm>
            <a:off x="1547664" y="3244040"/>
            <a:ext cx="1172116" cy="369332"/>
          </a:xfrm>
          <a:prstGeom prst="rect">
            <a:avLst/>
          </a:prstGeom>
          <a:noFill/>
        </p:spPr>
        <p:txBody>
          <a:bodyPr wrap="none" rtlCol="0">
            <a:spAutoFit/>
          </a:bodyPr>
          <a:lstStyle/>
          <a:p>
            <a:r>
              <a:rPr lang="fr-FR" b="1" dirty="0" smtClean="0">
                <a:solidFill>
                  <a:schemeClr val="bg1"/>
                </a:solidFill>
              </a:rPr>
              <a:t>Méfiance</a:t>
            </a:r>
            <a:endParaRPr lang="fr-FR" b="1" dirty="0">
              <a:solidFill>
                <a:schemeClr val="bg1"/>
              </a:solidFill>
            </a:endParaRPr>
          </a:p>
        </p:txBody>
      </p:sp>
      <p:sp>
        <p:nvSpPr>
          <p:cNvPr id="16" name="ZoneTexte 15"/>
          <p:cNvSpPr txBox="1"/>
          <p:nvPr/>
        </p:nvSpPr>
        <p:spPr>
          <a:xfrm>
            <a:off x="3779912" y="3212976"/>
            <a:ext cx="1364476" cy="369332"/>
          </a:xfrm>
          <a:prstGeom prst="rect">
            <a:avLst/>
          </a:prstGeom>
          <a:noFill/>
        </p:spPr>
        <p:txBody>
          <a:bodyPr wrap="none" rtlCol="0">
            <a:spAutoFit/>
          </a:bodyPr>
          <a:lstStyle/>
          <a:p>
            <a:r>
              <a:rPr lang="fr-FR" b="1" dirty="0" smtClean="0">
                <a:solidFill>
                  <a:schemeClr val="bg1"/>
                </a:solidFill>
              </a:rPr>
              <a:t>Assertivité</a:t>
            </a:r>
            <a:endParaRPr lang="fr-FR" b="1" dirty="0">
              <a:solidFill>
                <a:schemeClr val="bg1"/>
              </a:solidFill>
            </a:endParaRPr>
          </a:p>
        </p:txBody>
      </p:sp>
      <p:sp>
        <p:nvSpPr>
          <p:cNvPr id="17" name="ZoneTexte 16"/>
          <p:cNvSpPr txBox="1"/>
          <p:nvPr/>
        </p:nvSpPr>
        <p:spPr>
          <a:xfrm>
            <a:off x="4860032" y="1628800"/>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19" name="ZoneTexte 18"/>
          <p:cNvSpPr txBox="1"/>
          <p:nvPr/>
        </p:nvSpPr>
        <p:spPr>
          <a:xfrm>
            <a:off x="467544" y="4221088"/>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20" name="ZoneTexte 19"/>
          <p:cNvSpPr txBox="1"/>
          <p:nvPr/>
        </p:nvSpPr>
        <p:spPr>
          <a:xfrm>
            <a:off x="4644008" y="6237312"/>
            <a:ext cx="2122697" cy="338554"/>
          </a:xfrm>
          <a:prstGeom prst="rect">
            <a:avLst/>
          </a:prstGeom>
          <a:noFill/>
        </p:spPr>
        <p:txBody>
          <a:bodyPr wrap="none" rtlCol="0">
            <a:spAutoFit/>
          </a:bodyPr>
          <a:lstStyle/>
          <a:p>
            <a:r>
              <a:rPr lang="fr-FR" sz="1600" i="1" dirty="0" smtClean="0">
                <a:solidFill>
                  <a:srgbClr val="C00000"/>
                </a:solidFill>
              </a:rPr>
              <a:t>Ne sait pas dire NON</a:t>
            </a:r>
            <a:endParaRPr lang="fr-FR" sz="1600" i="1" dirty="0">
              <a:solidFill>
                <a:srgbClr val="C00000"/>
              </a:solidFill>
            </a:endParaRPr>
          </a:p>
        </p:txBody>
      </p:sp>
      <p:sp>
        <p:nvSpPr>
          <p:cNvPr id="21" name="ZoneTexte 20"/>
          <p:cNvSpPr txBox="1"/>
          <p:nvPr/>
        </p:nvSpPr>
        <p:spPr>
          <a:xfrm>
            <a:off x="7092280" y="4221088"/>
            <a:ext cx="857927" cy="338554"/>
          </a:xfrm>
          <a:prstGeom prst="rect">
            <a:avLst/>
          </a:prstGeom>
          <a:noFill/>
        </p:spPr>
        <p:txBody>
          <a:bodyPr wrap="none" rtlCol="0">
            <a:spAutoFit/>
          </a:bodyPr>
          <a:lstStyle/>
          <a:p>
            <a:r>
              <a:rPr lang="fr-FR" sz="1600" i="1" dirty="0" smtClean="0">
                <a:solidFill>
                  <a:srgbClr val="C00000"/>
                </a:solidFill>
              </a:rPr>
              <a:t>Dit OUI</a:t>
            </a:r>
            <a:endParaRPr lang="fr-FR" sz="1600" i="1" dirty="0">
              <a:solidFill>
                <a:srgbClr val="C00000"/>
              </a:solidFill>
            </a:endParaRPr>
          </a:p>
        </p:txBody>
      </p:sp>
      <p:sp>
        <p:nvSpPr>
          <p:cNvPr id="22" name="ZoneTexte 21"/>
          <p:cNvSpPr txBox="1"/>
          <p:nvPr/>
        </p:nvSpPr>
        <p:spPr>
          <a:xfrm>
            <a:off x="251520" y="5589240"/>
            <a:ext cx="2502608" cy="338554"/>
          </a:xfrm>
          <a:prstGeom prst="rect">
            <a:avLst/>
          </a:prstGeom>
          <a:noFill/>
        </p:spPr>
        <p:txBody>
          <a:bodyPr wrap="none" rtlCol="0">
            <a:spAutoFit/>
          </a:bodyPr>
          <a:lstStyle/>
          <a:p>
            <a:r>
              <a:rPr lang="fr-FR" sz="1600" i="1" dirty="0" smtClean="0">
                <a:solidFill>
                  <a:srgbClr val="FF0000"/>
                </a:solidFill>
              </a:rPr>
              <a:t>L'animal qui nous habite !</a:t>
            </a:r>
            <a:endParaRPr lang="fr-FR" sz="1600" i="1"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Positionnement grégaire</a:t>
            </a:r>
            <a:endParaRPr lang="fr-FR" dirty="0"/>
          </a:p>
        </p:txBody>
      </p:sp>
      <p:sp>
        <p:nvSpPr>
          <p:cNvPr id="6" name="Double flèche verticale 5"/>
          <p:cNvSpPr/>
          <p:nvPr/>
        </p:nvSpPr>
        <p:spPr>
          <a:xfrm>
            <a:off x="4355976" y="1196752"/>
            <a:ext cx="216024" cy="49685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a:off x="1115616" y="3284984"/>
            <a:ext cx="662473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851920" y="2852936"/>
            <a:ext cx="122413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932040" y="2564904"/>
            <a:ext cx="1261884" cy="369332"/>
          </a:xfrm>
          <a:prstGeom prst="rect">
            <a:avLst/>
          </a:prstGeom>
          <a:noFill/>
          <a:ln>
            <a:solidFill>
              <a:schemeClr val="accent2">
                <a:lumMod val="60000"/>
                <a:lumOff val="40000"/>
              </a:schemeClr>
            </a:solidFill>
          </a:ln>
        </p:spPr>
        <p:txBody>
          <a:bodyPr wrap="none" rtlCol="0">
            <a:spAutoFit/>
          </a:bodyPr>
          <a:lstStyle/>
          <a:p>
            <a:r>
              <a:rPr lang="fr-FR" dirty="0" smtClean="0"/>
              <a:t>nourrisson</a:t>
            </a:r>
            <a:endParaRPr lang="fr-FR" dirty="0"/>
          </a:p>
        </p:txBody>
      </p:sp>
      <p:sp>
        <p:nvSpPr>
          <p:cNvPr id="10" name="ZoneTexte 9"/>
          <p:cNvSpPr txBox="1"/>
          <p:nvPr/>
        </p:nvSpPr>
        <p:spPr>
          <a:xfrm>
            <a:off x="4572000" y="980728"/>
            <a:ext cx="2646878" cy="646331"/>
          </a:xfrm>
          <a:prstGeom prst="rect">
            <a:avLst/>
          </a:prstGeom>
          <a:noFill/>
        </p:spPr>
        <p:txBody>
          <a:bodyPr wrap="none" rtlCol="0">
            <a:spAutoFit/>
          </a:bodyPr>
          <a:lstStyle/>
          <a:p>
            <a:r>
              <a:rPr lang="fr-FR" dirty="0" smtClean="0"/>
              <a:t>Dominant</a:t>
            </a:r>
          </a:p>
          <a:p>
            <a:r>
              <a:rPr lang="fr-FR" dirty="0" smtClean="0"/>
              <a:t>Peur de perdre sa place</a:t>
            </a:r>
            <a:endParaRPr lang="fr-FR" dirty="0"/>
          </a:p>
        </p:txBody>
      </p:sp>
      <p:sp>
        <p:nvSpPr>
          <p:cNvPr id="11" name="ZoneTexte 10"/>
          <p:cNvSpPr txBox="1"/>
          <p:nvPr/>
        </p:nvSpPr>
        <p:spPr>
          <a:xfrm>
            <a:off x="4572000" y="5661248"/>
            <a:ext cx="2775119" cy="646331"/>
          </a:xfrm>
          <a:prstGeom prst="rect">
            <a:avLst/>
          </a:prstGeom>
          <a:noFill/>
        </p:spPr>
        <p:txBody>
          <a:bodyPr wrap="none" rtlCol="0">
            <a:spAutoFit/>
          </a:bodyPr>
          <a:lstStyle/>
          <a:p>
            <a:r>
              <a:rPr lang="fr-FR" dirty="0" smtClean="0"/>
              <a:t>Soumis</a:t>
            </a:r>
          </a:p>
          <a:p>
            <a:r>
              <a:rPr lang="fr-FR" dirty="0" smtClean="0"/>
              <a:t>Peur de ne pas être aimé</a:t>
            </a:r>
            <a:endParaRPr lang="fr-FR" dirty="0"/>
          </a:p>
        </p:txBody>
      </p:sp>
      <p:sp>
        <p:nvSpPr>
          <p:cNvPr id="12" name="ZoneTexte 11"/>
          <p:cNvSpPr txBox="1"/>
          <p:nvPr/>
        </p:nvSpPr>
        <p:spPr>
          <a:xfrm>
            <a:off x="395536" y="3645024"/>
            <a:ext cx="2448272" cy="646331"/>
          </a:xfrm>
          <a:prstGeom prst="rect">
            <a:avLst/>
          </a:prstGeom>
          <a:noFill/>
        </p:spPr>
        <p:txBody>
          <a:bodyPr wrap="square" rtlCol="0">
            <a:spAutoFit/>
          </a:bodyPr>
          <a:lstStyle/>
          <a:p>
            <a:r>
              <a:rPr lang="fr-FR" dirty="0" smtClean="0"/>
              <a:t>Méfiance</a:t>
            </a:r>
          </a:p>
          <a:p>
            <a:r>
              <a:rPr lang="fr-FR" dirty="0" smtClean="0"/>
              <a:t>Peur des autres</a:t>
            </a:r>
          </a:p>
        </p:txBody>
      </p:sp>
      <p:sp>
        <p:nvSpPr>
          <p:cNvPr id="13" name="ZoneTexte 12"/>
          <p:cNvSpPr txBox="1"/>
          <p:nvPr/>
        </p:nvSpPr>
        <p:spPr>
          <a:xfrm>
            <a:off x="5147999" y="3573016"/>
            <a:ext cx="3006016" cy="923330"/>
          </a:xfrm>
          <a:prstGeom prst="rect">
            <a:avLst/>
          </a:prstGeom>
          <a:noFill/>
        </p:spPr>
        <p:txBody>
          <a:bodyPr wrap="none" rtlCol="0">
            <a:spAutoFit/>
          </a:bodyPr>
          <a:lstStyle/>
          <a:p>
            <a:pPr algn="r"/>
            <a:r>
              <a:rPr lang="fr-FR" dirty="0" smtClean="0"/>
              <a:t>Confiance</a:t>
            </a:r>
          </a:p>
          <a:p>
            <a:pPr algn="r"/>
            <a:r>
              <a:rPr lang="fr-FR" dirty="0" smtClean="0"/>
              <a:t>Peur que le groupe explose</a:t>
            </a:r>
          </a:p>
          <a:p>
            <a:pPr algn="r"/>
            <a:endParaRPr lang="fr-FR" dirty="0"/>
          </a:p>
        </p:txBody>
      </p:sp>
      <p:sp>
        <p:nvSpPr>
          <p:cNvPr id="16" name="ZoneTexte 15"/>
          <p:cNvSpPr txBox="1"/>
          <p:nvPr/>
        </p:nvSpPr>
        <p:spPr>
          <a:xfrm>
            <a:off x="3809876" y="3212976"/>
            <a:ext cx="1364476" cy="369332"/>
          </a:xfrm>
          <a:prstGeom prst="rect">
            <a:avLst/>
          </a:prstGeom>
          <a:noFill/>
        </p:spPr>
        <p:txBody>
          <a:bodyPr wrap="none" rtlCol="0">
            <a:spAutoFit/>
          </a:bodyPr>
          <a:lstStyle/>
          <a:p>
            <a:r>
              <a:rPr lang="fr-FR" b="1" dirty="0" smtClean="0">
                <a:solidFill>
                  <a:schemeClr val="bg1"/>
                </a:solidFill>
              </a:rPr>
              <a:t>Assertivité</a:t>
            </a:r>
            <a:endParaRPr lang="fr-FR" b="1" dirty="0">
              <a:solidFill>
                <a:schemeClr val="bg1"/>
              </a:solidFill>
            </a:endParaRPr>
          </a:p>
        </p:txBody>
      </p:sp>
      <p:sp>
        <p:nvSpPr>
          <p:cNvPr id="17" name="ZoneTexte 16"/>
          <p:cNvSpPr txBox="1"/>
          <p:nvPr/>
        </p:nvSpPr>
        <p:spPr>
          <a:xfrm>
            <a:off x="4860032" y="1628800"/>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20" name="ZoneTexte 19"/>
          <p:cNvSpPr txBox="1"/>
          <p:nvPr/>
        </p:nvSpPr>
        <p:spPr>
          <a:xfrm>
            <a:off x="4644008" y="6237312"/>
            <a:ext cx="2122697" cy="338554"/>
          </a:xfrm>
          <a:prstGeom prst="rect">
            <a:avLst/>
          </a:prstGeom>
          <a:noFill/>
        </p:spPr>
        <p:txBody>
          <a:bodyPr wrap="none" rtlCol="0">
            <a:spAutoFit/>
          </a:bodyPr>
          <a:lstStyle/>
          <a:p>
            <a:r>
              <a:rPr lang="fr-FR" sz="1600" i="1" dirty="0" smtClean="0">
                <a:solidFill>
                  <a:srgbClr val="C00000"/>
                </a:solidFill>
              </a:rPr>
              <a:t>Ne sait pas dire NON</a:t>
            </a:r>
            <a:endParaRPr lang="fr-FR" sz="1600" i="1" dirty="0">
              <a:solidFill>
                <a:srgbClr val="C00000"/>
              </a:solidFill>
            </a:endParaRPr>
          </a:p>
        </p:txBody>
      </p:sp>
      <p:sp>
        <p:nvSpPr>
          <p:cNvPr id="23" name="ZoneTexte 22"/>
          <p:cNvSpPr txBox="1"/>
          <p:nvPr/>
        </p:nvSpPr>
        <p:spPr>
          <a:xfrm>
            <a:off x="971600" y="4221088"/>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24" name="ZoneTexte 23"/>
          <p:cNvSpPr txBox="1"/>
          <p:nvPr/>
        </p:nvSpPr>
        <p:spPr>
          <a:xfrm>
            <a:off x="7164288" y="4293096"/>
            <a:ext cx="857927" cy="338554"/>
          </a:xfrm>
          <a:prstGeom prst="rect">
            <a:avLst/>
          </a:prstGeom>
          <a:noFill/>
        </p:spPr>
        <p:txBody>
          <a:bodyPr wrap="none" rtlCol="0">
            <a:spAutoFit/>
          </a:bodyPr>
          <a:lstStyle/>
          <a:p>
            <a:r>
              <a:rPr lang="fr-FR" sz="1600" i="1" dirty="0" smtClean="0">
                <a:solidFill>
                  <a:srgbClr val="C00000"/>
                </a:solidFill>
              </a:rPr>
              <a:t>Dit OUI</a:t>
            </a:r>
            <a:endParaRPr lang="fr-FR" sz="1600" i="1" dirty="0">
              <a:solidFill>
                <a:srgbClr val="C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r>
              <a:rPr lang="fr-FR" dirty="0" smtClean="0"/>
              <a:t>Sommaire</a:t>
            </a:r>
            <a:endParaRPr lang="fr-FR" dirty="0"/>
          </a:p>
        </p:txBody>
      </p:sp>
      <p:sp>
        <p:nvSpPr>
          <p:cNvPr id="3" name="Espace réservé du contenu 2"/>
          <p:cNvSpPr>
            <a:spLocks noGrp="1"/>
          </p:cNvSpPr>
          <p:nvPr>
            <p:ph sz="quarter" idx="1"/>
          </p:nvPr>
        </p:nvSpPr>
        <p:spPr>
          <a:xfrm>
            <a:off x="457200" y="1052736"/>
            <a:ext cx="7467600" cy="5421216"/>
          </a:xfrm>
        </p:spPr>
        <p:txBody>
          <a:bodyPr>
            <a:normAutofit lnSpcReduction="10000"/>
          </a:bodyPr>
          <a:lstStyle/>
          <a:p>
            <a:r>
              <a:rPr lang="fr-FR" dirty="0" smtClean="0"/>
              <a:t>1. Le stress en chiffres (source l'IME)</a:t>
            </a:r>
          </a:p>
          <a:p>
            <a:pPr lvl="1"/>
            <a:r>
              <a:rPr lang="fr-FR" dirty="0" smtClean="0"/>
              <a:t>Facteurs de démotivations en entreprises</a:t>
            </a:r>
          </a:p>
          <a:p>
            <a:r>
              <a:rPr lang="fr-FR" dirty="0" smtClean="0"/>
              <a:t>2. Les modes de fonctionnement du cerveau</a:t>
            </a:r>
          </a:p>
          <a:p>
            <a:pPr lvl="1"/>
            <a:r>
              <a:rPr lang="fr-FR" dirty="0" smtClean="0"/>
              <a:t>Les différents territoires cérébraux intervenants dans le processus de décision et leurs interactions</a:t>
            </a:r>
          </a:p>
          <a:p>
            <a:r>
              <a:rPr lang="fr-FR" dirty="0" smtClean="0"/>
              <a:t>3. La gestion relationnelle du stress</a:t>
            </a:r>
          </a:p>
          <a:p>
            <a:pPr lvl="1"/>
            <a:r>
              <a:rPr lang="fr-FR" dirty="0" smtClean="0"/>
              <a:t>Reconnaître, s'adapter et apaiser. </a:t>
            </a:r>
            <a:r>
              <a:rPr lang="fr-FR" sz="1400" dirty="0" smtClean="0"/>
              <a:t>C'est développer des aptitudes relationnelles, comprendre les différents types de stress et adopter les attitudes appropriées pour les reconnaître et les apaiser.</a:t>
            </a:r>
          </a:p>
          <a:p>
            <a:r>
              <a:rPr lang="fr-FR" dirty="0" smtClean="0"/>
              <a:t>4. Motivation : les moteurs et les freins</a:t>
            </a:r>
          </a:p>
          <a:p>
            <a:pPr lvl="1"/>
            <a:r>
              <a:rPr lang="fr-FR" sz="1300" dirty="0" smtClean="0"/>
              <a:t>Comment suis motivé à faire ce que je fais aujourd'hui ? </a:t>
            </a:r>
          </a:p>
          <a:p>
            <a:pPr lvl="1"/>
            <a:r>
              <a:rPr lang="fr-FR" sz="1300" dirty="0" smtClean="0"/>
              <a:t>Comment s'expriment mes motivations profondes?</a:t>
            </a:r>
          </a:p>
          <a:p>
            <a:pPr lvl="1"/>
            <a:r>
              <a:rPr lang="fr-FR" sz="1300" dirty="0" smtClean="0"/>
              <a:t>Comment suis-je arrivé à faire mon métier ?</a:t>
            </a:r>
          </a:p>
          <a:p>
            <a:pPr lvl="1"/>
            <a:r>
              <a:rPr lang="fr-FR" dirty="0" smtClean="0"/>
              <a:t>Les 3 critères indispensables de la motivation durable</a:t>
            </a:r>
          </a:p>
          <a:p>
            <a:r>
              <a:rPr lang="fr-FR" dirty="0" smtClean="0"/>
              <a:t>5. Positionnement grégaire</a:t>
            </a:r>
          </a:p>
          <a:p>
            <a:pPr lvl="1"/>
            <a:r>
              <a:rPr lang="fr-FR" dirty="0" smtClean="0"/>
              <a:t>Prendre sa place au sein du groupe</a:t>
            </a:r>
          </a:p>
          <a:p>
            <a:pPr lvl="1">
              <a:buNone/>
            </a:pPr>
            <a:endParaRPr lang="fr-FR" dirty="0" smtClean="0"/>
          </a:p>
          <a:p>
            <a:pPr lvl="1">
              <a:buNone/>
            </a:pPr>
            <a:endParaRPr lang="fr-F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sz="quarter" idx="1"/>
          </p:nvPr>
        </p:nvSpPr>
        <p:spPr/>
        <p:txBody>
          <a:bodyPr/>
          <a:lstStyle/>
          <a:p>
            <a:r>
              <a:rPr lang="fr-FR" b="1" dirty="0" smtClean="0"/>
              <a:t>Peur = </a:t>
            </a:r>
            <a:r>
              <a:rPr lang="fr-FR" b="1" dirty="0" err="1" smtClean="0"/>
              <a:t>contreproductivité</a:t>
            </a:r>
            <a:endParaRPr lang="fr-FR" b="1" dirty="0" smtClean="0"/>
          </a:p>
          <a:p>
            <a:r>
              <a:rPr lang="fr-FR" b="1" dirty="0" smtClean="0"/>
              <a:t>Motivation = </a:t>
            </a:r>
            <a:r>
              <a:rPr lang="fr-FR" b="1" dirty="0" err="1" smtClean="0"/>
              <a:t>effiscience</a:t>
            </a:r>
            <a:endParaRPr lang="fr-FR" b="1" dirty="0" smtClean="0"/>
          </a:p>
          <a:p>
            <a:r>
              <a:rPr lang="fr-FR" b="1" dirty="0" smtClean="0"/>
              <a:t>Difficile posture du manager devant cette équation ?</a:t>
            </a:r>
          </a:p>
          <a:p>
            <a:r>
              <a:rPr lang="fr-FR" b="1" dirty="0" smtClean="0"/>
              <a:t>Que puis-je faire pour rajouter du sens dans ma posture de manager ?</a:t>
            </a:r>
          </a:p>
          <a:p>
            <a:r>
              <a:rPr lang="fr-FR" b="1" dirty="0" smtClean="0"/>
              <a:t>Quel savoir-être ?</a:t>
            </a:r>
          </a:p>
          <a:p>
            <a:r>
              <a:rPr lang="fr-FR" b="1" dirty="0" smtClean="0"/>
              <a:t>Quelques chiffres pour expliquer les enjeux</a:t>
            </a:r>
          </a:p>
          <a:p>
            <a:endParaRPr lang="fr-FR" b="1" dirty="0" smtClean="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1. Le stress en chiffres </a:t>
            </a:r>
            <a:endParaRPr lang="fr-FR" dirty="0"/>
          </a:p>
        </p:txBody>
      </p:sp>
      <p:sp>
        <p:nvSpPr>
          <p:cNvPr id="3" name="Espace réservé du contenu 2"/>
          <p:cNvSpPr>
            <a:spLocks noGrp="1"/>
          </p:cNvSpPr>
          <p:nvPr>
            <p:ph sz="quarter" idx="1"/>
          </p:nvPr>
        </p:nvSpPr>
        <p:spPr>
          <a:xfrm>
            <a:off x="457200" y="1052736"/>
            <a:ext cx="7467600" cy="5421216"/>
          </a:xfrm>
        </p:spPr>
        <p:txBody>
          <a:bodyPr>
            <a:normAutofit/>
          </a:bodyPr>
          <a:lstStyle/>
          <a:p>
            <a:r>
              <a:rPr lang="fr-FR" sz="1600" dirty="0" smtClean="0"/>
              <a:t>74 % des personnes en activité sont satisfaites de leur travail,</a:t>
            </a:r>
          </a:p>
          <a:p>
            <a:r>
              <a:rPr lang="fr-FR" sz="1600" dirty="0" smtClean="0"/>
              <a:t>17 % des actifs disent aimer leur travail depuis toujours</a:t>
            </a:r>
          </a:p>
          <a:p>
            <a:r>
              <a:rPr lang="fr-FR" sz="1600" dirty="0" smtClean="0"/>
              <a:t>24 % des actifs sont facilement démotivés quand le management ne répond pas à leurs attentes.</a:t>
            </a:r>
          </a:p>
          <a:p>
            <a:r>
              <a:rPr lang="fr-FR" sz="1600" dirty="0" smtClean="0"/>
              <a:t>1 personne sur 3 souffre de stress (épuisement psychologique et /ou perturbation du sommeil à cause du travail</a:t>
            </a:r>
          </a:p>
          <a:p>
            <a:r>
              <a:rPr lang="fr-FR" sz="1600" b="1" dirty="0" smtClean="0"/>
              <a:t>4 facteurs de stress principaux :</a:t>
            </a:r>
          </a:p>
          <a:p>
            <a:pPr lvl="1"/>
            <a:r>
              <a:rPr lang="fr-FR" sz="1300" dirty="0" smtClean="0"/>
              <a:t>1. </a:t>
            </a:r>
            <a:r>
              <a:rPr lang="fr-FR" sz="1300" dirty="0" err="1" smtClean="0"/>
              <a:t>Hyperinvestissement</a:t>
            </a:r>
            <a:r>
              <a:rPr lang="fr-FR" sz="1300" dirty="0" smtClean="0"/>
              <a:t> émotionnel au travail : 41 %</a:t>
            </a:r>
          </a:p>
          <a:p>
            <a:pPr lvl="1"/>
            <a:r>
              <a:rPr lang="fr-FR" sz="1300" dirty="0" smtClean="0"/>
              <a:t>2. Démotivation liée au manque de résultat et de reconnaissance (1 pers sur 4)</a:t>
            </a:r>
          </a:p>
          <a:p>
            <a:pPr lvl="1"/>
            <a:r>
              <a:rPr lang="fr-FR" sz="1300" dirty="0" smtClean="0"/>
              <a:t>3. Organisation inadéquate  (1 pers sur 4)</a:t>
            </a:r>
          </a:p>
          <a:p>
            <a:pPr lvl="1"/>
            <a:r>
              <a:rPr lang="fr-FR" sz="1300" dirty="0" smtClean="0"/>
              <a:t>4. Manque d'esprit d'équipe et une communication inadaptée (22%)</a:t>
            </a:r>
          </a:p>
          <a:p>
            <a:pPr lvl="1"/>
            <a:endParaRPr lang="fr-FR" sz="1300" dirty="0" smtClean="0"/>
          </a:p>
          <a:p>
            <a:r>
              <a:rPr lang="fr-FR" sz="1600" dirty="0" smtClean="0"/>
              <a:t>20 % d'activité motivantes dans une fonction permettent de remotiver une personne</a:t>
            </a:r>
          </a:p>
          <a:p>
            <a:pPr>
              <a:buNone/>
            </a:pPr>
            <a:endParaRPr lang="fr-FR" sz="1600" dirty="0" smtClean="0"/>
          </a:p>
          <a:p>
            <a:r>
              <a:rPr lang="fr-FR" sz="1600" dirty="0" smtClean="0"/>
              <a:t>Source : Etude internationale sur le stress au travail faite par l'IME (Institut de médecine environnementale dirigée par le Dr Jacques </a:t>
            </a:r>
            <a:r>
              <a:rPr lang="fr-FR" sz="1600" dirty="0" err="1" smtClean="0"/>
              <a:t>Fradin</a:t>
            </a:r>
            <a:r>
              <a:rPr lang="fr-FR" sz="1600" dirty="0" smtClean="0"/>
              <a:t>). </a:t>
            </a:r>
          </a:p>
          <a:p>
            <a:endParaRPr lang="fr-FR" dirty="0" smtClean="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2. Les modes de fonctionnement du cerveau</a:t>
            </a:r>
            <a:endParaRPr lang="fr-FR" dirty="0"/>
          </a:p>
        </p:txBody>
      </p:sp>
      <p:sp>
        <p:nvSpPr>
          <p:cNvPr id="3" name="Espace réservé du contenu 2"/>
          <p:cNvSpPr>
            <a:spLocks noGrp="1"/>
          </p:cNvSpPr>
          <p:nvPr>
            <p:ph sz="quarter" idx="1"/>
          </p:nvPr>
        </p:nvSpPr>
        <p:spPr/>
        <p:txBody>
          <a:bodyPr>
            <a:normAutofit fontScale="62500" lnSpcReduction="20000"/>
          </a:bodyPr>
          <a:lstStyle/>
          <a:p>
            <a:r>
              <a:rPr lang="fr-FR" b="1" dirty="0" smtClean="0"/>
              <a:t>Approche neurocognitive et comportementale :</a:t>
            </a:r>
          </a:p>
          <a:p>
            <a:r>
              <a:rPr lang="fr-FR" dirty="0" smtClean="0"/>
              <a:t>C'est une approche qui permet de comprendre la gestion des modes mentaux </a:t>
            </a:r>
          </a:p>
          <a:p>
            <a:pPr lvl="0">
              <a:buNone/>
            </a:pPr>
            <a:r>
              <a:rPr lang="fr-FR" dirty="0" smtClean="0"/>
              <a:t>	mieux se connaître pour repérer nos états internes et quelle partie de notre cerveau s'active en fonction des situations.</a:t>
            </a:r>
          </a:p>
          <a:p>
            <a:r>
              <a:rPr lang="fr-FR" sz="2900" b="1" u="sng" dirty="0" smtClean="0">
                <a:solidFill>
                  <a:srgbClr val="00B050"/>
                </a:solidFill>
              </a:rPr>
              <a:t>Exercice 1 :</a:t>
            </a:r>
            <a:r>
              <a:rPr lang="fr-FR" sz="2900" b="1" dirty="0" smtClean="0">
                <a:solidFill>
                  <a:srgbClr val="00B050"/>
                </a:solidFill>
              </a:rPr>
              <a:t> 3 min de respiration pour mise en écoute</a:t>
            </a:r>
          </a:p>
          <a:p>
            <a:r>
              <a:rPr lang="fr-FR" b="1" dirty="0" smtClean="0"/>
              <a:t> </a:t>
            </a:r>
            <a:endParaRPr lang="fr-FR" dirty="0" smtClean="0"/>
          </a:p>
          <a:p>
            <a:r>
              <a:rPr lang="fr-FR" b="1" dirty="0" smtClean="0"/>
              <a:t>3 – QU'EST-CE QUE LE STRESS ?</a:t>
            </a:r>
            <a:endParaRPr lang="fr-FR" dirty="0" smtClean="0"/>
          </a:p>
          <a:p>
            <a:r>
              <a:rPr lang="fr-FR" dirty="0" smtClean="0"/>
              <a:t>Le stress est un déficit entre les moyens dont on dispose et le niveau d'exigence attendu pour faire face à une situation. Il est là pour nous protéger d'un danger et trouver l'énergie pour y répondre. </a:t>
            </a:r>
          </a:p>
          <a:p>
            <a:pPr>
              <a:buNone/>
            </a:pPr>
            <a:endParaRPr lang="fr-FR" dirty="0" smtClean="0"/>
          </a:p>
          <a:p>
            <a:r>
              <a:rPr lang="fr-FR" dirty="0" smtClean="0"/>
              <a:t>Cette  incohérence interne est perçue notre cerveau reptilien.  Il interprète comme un danger et alerte la zone préfrontale du cerveau ou néocortex.</a:t>
            </a:r>
          </a:p>
          <a:p>
            <a:pPr>
              <a:buNone/>
            </a:pPr>
            <a:endParaRPr lang="fr-FR" dirty="0" smtClean="0"/>
          </a:p>
          <a:p>
            <a:r>
              <a:rPr lang="fr-FR" dirty="0" smtClean="0"/>
              <a:t>En fonction de nos aptitudes et de la situation nous avons le choix de gérer cette alerte soit avec :</a:t>
            </a:r>
          </a:p>
          <a:p>
            <a:pPr lvl="0"/>
            <a:r>
              <a:rPr lang="fr-FR" dirty="0" smtClean="0"/>
              <a:t>La partie préfrontale du cerveau, pour une situation nouvelle ou complexe,</a:t>
            </a:r>
          </a:p>
          <a:p>
            <a:pPr lvl="0"/>
            <a:r>
              <a:rPr lang="fr-FR" dirty="0" smtClean="0"/>
              <a:t>La partie néo limbique du cerveau, pour une situation connue.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994122"/>
          </a:xfrm>
        </p:spPr>
        <p:txBody>
          <a:bodyPr>
            <a:normAutofit fontScale="90000"/>
          </a:bodyPr>
          <a:lstStyle/>
          <a:p>
            <a:r>
              <a:rPr lang="fr-FR" sz="3200" dirty="0" smtClean="0"/>
              <a:t>2. Les modes de fonctionnement du cerveau</a:t>
            </a:r>
            <a:endParaRPr lang="fr-FR" dirty="0"/>
          </a:p>
        </p:txBody>
      </p:sp>
      <p:sp>
        <p:nvSpPr>
          <p:cNvPr id="3" name="Espace réservé du contenu 2"/>
          <p:cNvSpPr>
            <a:spLocks noGrp="1"/>
          </p:cNvSpPr>
          <p:nvPr>
            <p:ph sz="quarter" idx="1"/>
          </p:nvPr>
        </p:nvSpPr>
        <p:spPr/>
        <p:txBody>
          <a:bodyPr>
            <a:normAutofit/>
          </a:bodyPr>
          <a:lstStyle/>
          <a:p>
            <a:r>
              <a:rPr lang="fr-FR" sz="1800" b="1" dirty="0" smtClean="0"/>
              <a:t> Les territoires de notre cerveau et leurs fonctions :</a:t>
            </a:r>
            <a:endParaRPr lang="fr-FR" sz="1800" dirty="0" smtClean="0"/>
          </a:p>
          <a:p>
            <a:pPr lvl="0"/>
            <a:r>
              <a:rPr lang="fr-FR" sz="1800" b="1" dirty="0" smtClean="0"/>
              <a:t>Le préfrontal ou néocortex : </a:t>
            </a:r>
            <a:r>
              <a:rPr lang="fr-FR" sz="1800" dirty="0" smtClean="0"/>
              <a:t>zone du cerveau compétente pour les apprentissages nouveaux, analyser, réfléchir, la créativité, l'intuition ; siège des </a:t>
            </a:r>
            <a:r>
              <a:rPr lang="fr-FR" sz="1800" b="1" dirty="0" smtClean="0">
                <a:solidFill>
                  <a:srgbClr val="C00000"/>
                </a:solidFill>
              </a:rPr>
              <a:t>perceptions sensorielles</a:t>
            </a:r>
            <a:r>
              <a:rPr lang="fr-FR" sz="1800" dirty="0" smtClean="0"/>
              <a:t>, traitement de la nouveauté et des situations complexes.</a:t>
            </a:r>
          </a:p>
          <a:p>
            <a:pPr lvl="0"/>
            <a:r>
              <a:rPr lang="fr-FR" sz="1800" b="1" dirty="0" smtClean="0"/>
              <a:t>Le néo limbique :</a:t>
            </a:r>
            <a:r>
              <a:rPr lang="fr-FR" sz="1800" dirty="0" smtClean="0"/>
              <a:t> Vécu, mémorisation des apprentissages pour pouvoir passer en mode automatique, relation au plaisir et déplaisir, motivation, souvenir des expériences vécues, </a:t>
            </a:r>
            <a:r>
              <a:rPr lang="fr-FR" sz="1800" b="1" dirty="0" smtClean="0">
                <a:solidFill>
                  <a:srgbClr val="C00000"/>
                </a:solidFill>
              </a:rPr>
              <a:t>Siège des émotions</a:t>
            </a:r>
            <a:r>
              <a:rPr lang="fr-FR" sz="1800" dirty="0" smtClean="0"/>
              <a:t>.</a:t>
            </a:r>
          </a:p>
          <a:p>
            <a:pPr lvl="0"/>
            <a:r>
              <a:rPr lang="fr-FR" sz="1800" b="1" dirty="0" smtClean="0"/>
              <a:t>Le paléo limbique :</a:t>
            </a:r>
            <a:r>
              <a:rPr lang="fr-FR" sz="1800" dirty="0" smtClean="0"/>
              <a:t> repère les rapports de forces et </a:t>
            </a:r>
            <a:r>
              <a:rPr lang="fr-FR" sz="1800" b="1" dirty="0" smtClean="0">
                <a:solidFill>
                  <a:srgbClr val="C00000"/>
                </a:solidFill>
              </a:rPr>
              <a:t>régit les relations sociales</a:t>
            </a:r>
            <a:r>
              <a:rPr lang="fr-FR" sz="1800" dirty="0" smtClean="0"/>
              <a:t> ; siège du positionnement grégaire, il assure la survie collective,</a:t>
            </a:r>
          </a:p>
          <a:p>
            <a:r>
              <a:rPr lang="fr-FR" sz="1800" b="1" dirty="0" smtClean="0"/>
              <a:t>Le reptilien :</a:t>
            </a:r>
            <a:r>
              <a:rPr lang="fr-FR" sz="1800" dirty="0" smtClean="0"/>
              <a:t> régit notre instinct de survie par la </a:t>
            </a:r>
            <a:r>
              <a:rPr lang="fr-FR" sz="1800" b="1" dirty="0" smtClean="0">
                <a:solidFill>
                  <a:srgbClr val="C00000"/>
                </a:solidFill>
              </a:rPr>
              <a:t>perception des risques</a:t>
            </a:r>
            <a:r>
              <a:rPr lang="fr-FR" sz="1800" dirty="0" smtClean="0"/>
              <a:t> ; siège de notre survie individuelle (C-F-L-I)</a:t>
            </a:r>
            <a:endParaRPr lang="fr-FR"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normAutofit fontScale="90000"/>
          </a:bodyPr>
          <a:lstStyle/>
          <a:p>
            <a:r>
              <a:rPr lang="fr-FR" dirty="0" smtClean="0"/>
              <a:t>2. Les modes de fonctionnement du cerveau Les 4 territoires</a:t>
            </a:r>
            <a:endParaRPr lang="fr-FR" dirty="0"/>
          </a:p>
        </p:txBody>
      </p:sp>
      <p:sp>
        <p:nvSpPr>
          <p:cNvPr id="15" name="Forme libre 14"/>
          <p:cNvSpPr/>
          <p:nvPr/>
        </p:nvSpPr>
        <p:spPr>
          <a:xfrm>
            <a:off x="2248199" y="1700808"/>
            <a:ext cx="3691953" cy="4058547"/>
          </a:xfrm>
          <a:custGeom>
            <a:avLst/>
            <a:gdLst>
              <a:gd name="connsiteX0" fmla="*/ 2015101 w 4389811"/>
              <a:gd name="connsiteY0" fmla="*/ 4872250 h 5172501"/>
              <a:gd name="connsiteX1" fmla="*/ 2001453 w 4389811"/>
              <a:gd name="connsiteY1" fmla="*/ 4913194 h 5172501"/>
              <a:gd name="connsiteX2" fmla="*/ 1905919 w 4389811"/>
              <a:gd name="connsiteY2" fmla="*/ 4954137 h 5172501"/>
              <a:gd name="connsiteX3" fmla="*/ 1742145 w 4389811"/>
              <a:gd name="connsiteY3" fmla="*/ 5090615 h 5172501"/>
              <a:gd name="connsiteX4" fmla="*/ 1687554 w 4389811"/>
              <a:gd name="connsiteY4" fmla="*/ 5117910 h 5172501"/>
              <a:gd name="connsiteX5" fmla="*/ 1619316 w 4389811"/>
              <a:gd name="connsiteY5" fmla="*/ 5131558 h 5172501"/>
              <a:gd name="connsiteX6" fmla="*/ 1578372 w 4389811"/>
              <a:gd name="connsiteY6" fmla="*/ 5145206 h 5172501"/>
              <a:gd name="connsiteX7" fmla="*/ 1455542 w 4389811"/>
              <a:gd name="connsiteY7" fmla="*/ 5172501 h 5172501"/>
              <a:gd name="connsiteX8" fmla="*/ 1018814 w 4389811"/>
              <a:gd name="connsiteY8" fmla="*/ 5145206 h 5172501"/>
              <a:gd name="connsiteX9" fmla="*/ 950575 w 4389811"/>
              <a:gd name="connsiteY9" fmla="*/ 5117910 h 5172501"/>
              <a:gd name="connsiteX10" fmla="*/ 814098 w 4389811"/>
              <a:gd name="connsiteY10" fmla="*/ 5008728 h 5172501"/>
              <a:gd name="connsiteX11" fmla="*/ 745859 w 4389811"/>
              <a:gd name="connsiteY11" fmla="*/ 4954137 h 5172501"/>
              <a:gd name="connsiteX12" fmla="*/ 677620 w 4389811"/>
              <a:gd name="connsiteY12" fmla="*/ 4885898 h 5172501"/>
              <a:gd name="connsiteX13" fmla="*/ 609381 w 4389811"/>
              <a:gd name="connsiteY13" fmla="*/ 4831307 h 5172501"/>
              <a:gd name="connsiteX14" fmla="*/ 541142 w 4389811"/>
              <a:gd name="connsiteY14" fmla="*/ 4763068 h 5172501"/>
              <a:gd name="connsiteX15" fmla="*/ 295483 w 4389811"/>
              <a:gd name="connsiteY15" fmla="*/ 4394579 h 5172501"/>
              <a:gd name="connsiteX16" fmla="*/ 186301 w 4389811"/>
              <a:gd name="connsiteY16" fmla="*/ 4107976 h 5172501"/>
              <a:gd name="connsiteX17" fmla="*/ 118062 w 4389811"/>
              <a:gd name="connsiteY17" fmla="*/ 3944203 h 5172501"/>
              <a:gd name="connsiteX18" fmla="*/ 77119 w 4389811"/>
              <a:gd name="connsiteY18" fmla="*/ 3753134 h 5172501"/>
              <a:gd name="connsiteX19" fmla="*/ 36175 w 4389811"/>
              <a:gd name="connsiteY19" fmla="*/ 3589361 h 5172501"/>
              <a:gd name="connsiteX20" fmla="*/ 63471 w 4389811"/>
              <a:gd name="connsiteY20" fmla="*/ 2415653 h 5172501"/>
              <a:gd name="connsiteX21" fmla="*/ 104414 w 4389811"/>
              <a:gd name="connsiteY21" fmla="*/ 2265528 h 5172501"/>
              <a:gd name="connsiteX22" fmla="*/ 227244 w 4389811"/>
              <a:gd name="connsiteY22" fmla="*/ 1924334 h 5172501"/>
              <a:gd name="connsiteX23" fmla="*/ 309131 w 4389811"/>
              <a:gd name="connsiteY23" fmla="*/ 1746913 h 5172501"/>
              <a:gd name="connsiteX24" fmla="*/ 500199 w 4389811"/>
              <a:gd name="connsiteY24" fmla="*/ 1460310 h 5172501"/>
              <a:gd name="connsiteX25" fmla="*/ 568438 w 4389811"/>
              <a:gd name="connsiteY25" fmla="*/ 1351128 h 5172501"/>
              <a:gd name="connsiteX26" fmla="*/ 663972 w 4389811"/>
              <a:gd name="connsiteY26" fmla="*/ 1255594 h 5172501"/>
              <a:gd name="connsiteX27" fmla="*/ 773154 w 4389811"/>
              <a:gd name="connsiteY27" fmla="*/ 1132764 h 5172501"/>
              <a:gd name="connsiteX28" fmla="*/ 841393 w 4389811"/>
              <a:gd name="connsiteY28" fmla="*/ 1037230 h 5172501"/>
              <a:gd name="connsiteX29" fmla="*/ 936928 w 4389811"/>
              <a:gd name="connsiteY29" fmla="*/ 968991 h 5172501"/>
              <a:gd name="connsiteX30" fmla="*/ 1032462 w 4389811"/>
              <a:gd name="connsiteY30" fmla="*/ 873456 h 5172501"/>
              <a:gd name="connsiteX31" fmla="*/ 1155292 w 4389811"/>
              <a:gd name="connsiteY31" fmla="*/ 791570 h 5172501"/>
              <a:gd name="connsiteX32" fmla="*/ 1250826 w 4389811"/>
              <a:gd name="connsiteY32" fmla="*/ 709683 h 5172501"/>
              <a:gd name="connsiteX33" fmla="*/ 1482838 w 4389811"/>
              <a:gd name="connsiteY33" fmla="*/ 573206 h 5172501"/>
              <a:gd name="connsiteX34" fmla="*/ 1851328 w 4389811"/>
              <a:gd name="connsiteY34" fmla="*/ 354842 h 5172501"/>
              <a:gd name="connsiteX35" fmla="*/ 1974157 w 4389811"/>
              <a:gd name="connsiteY35" fmla="*/ 327546 h 5172501"/>
              <a:gd name="connsiteX36" fmla="*/ 2083340 w 4389811"/>
              <a:gd name="connsiteY36" fmla="*/ 286603 h 5172501"/>
              <a:gd name="connsiteX37" fmla="*/ 2219817 w 4389811"/>
              <a:gd name="connsiteY37" fmla="*/ 245659 h 5172501"/>
              <a:gd name="connsiteX38" fmla="*/ 2574659 w 4389811"/>
              <a:gd name="connsiteY38" fmla="*/ 150125 h 5172501"/>
              <a:gd name="connsiteX39" fmla="*/ 2806671 w 4389811"/>
              <a:gd name="connsiteY39" fmla="*/ 95534 h 5172501"/>
              <a:gd name="connsiteX40" fmla="*/ 2943148 w 4389811"/>
              <a:gd name="connsiteY40" fmla="*/ 54591 h 5172501"/>
              <a:gd name="connsiteX41" fmla="*/ 3325286 w 4389811"/>
              <a:gd name="connsiteY41" fmla="*/ 27295 h 5172501"/>
              <a:gd name="connsiteX42" fmla="*/ 3530002 w 4389811"/>
              <a:gd name="connsiteY42" fmla="*/ 0 h 5172501"/>
              <a:gd name="connsiteX43" fmla="*/ 3898492 w 4389811"/>
              <a:gd name="connsiteY43" fmla="*/ 40943 h 5172501"/>
              <a:gd name="connsiteX44" fmla="*/ 4007674 w 4389811"/>
              <a:gd name="connsiteY44" fmla="*/ 68239 h 5172501"/>
              <a:gd name="connsiteX45" fmla="*/ 4116856 w 4389811"/>
              <a:gd name="connsiteY45" fmla="*/ 136477 h 5172501"/>
              <a:gd name="connsiteX46" fmla="*/ 4157799 w 4389811"/>
              <a:gd name="connsiteY46" fmla="*/ 191068 h 5172501"/>
              <a:gd name="connsiteX47" fmla="*/ 4185095 w 4389811"/>
              <a:gd name="connsiteY47" fmla="*/ 259307 h 5172501"/>
              <a:gd name="connsiteX48" fmla="*/ 4239686 w 4389811"/>
              <a:gd name="connsiteY48" fmla="*/ 300250 h 5172501"/>
              <a:gd name="connsiteX49" fmla="*/ 4266981 w 4389811"/>
              <a:gd name="connsiteY49" fmla="*/ 368489 h 5172501"/>
              <a:gd name="connsiteX50" fmla="*/ 4348868 w 4389811"/>
              <a:gd name="connsiteY50" fmla="*/ 504967 h 5172501"/>
              <a:gd name="connsiteX51" fmla="*/ 4362516 w 4389811"/>
              <a:gd name="connsiteY51" fmla="*/ 559558 h 5172501"/>
              <a:gd name="connsiteX52" fmla="*/ 4389811 w 4389811"/>
              <a:gd name="connsiteY52" fmla="*/ 641445 h 5172501"/>
              <a:gd name="connsiteX53" fmla="*/ 4376163 w 4389811"/>
              <a:gd name="connsiteY53" fmla="*/ 1009934 h 5172501"/>
              <a:gd name="connsiteX54" fmla="*/ 4362516 w 4389811"/>
              <a:gd name="connsiteY54" fmla="*/ 1050877 h 5172501"/>
              <a:gd name="connsiteX55" fmla="*/ 4321572 w 4389811"/>
              <a:gd name="connsiteY55" fmla="*/ 1091821 h 5172501"/>
              <a:gd name="connsiteX56" fmla="*/ 4280629 w 4389811"/>
              <a:gd name="connsiteY56" fmla="*/ 1214650 h 5172501"/>
              <a:gd name="connsiteX57" fmla="*/ 4266981 w 4389811"/>
              <a:gd name="connsiteY57" fmla="*/ 1269242 h 5172501"/>
              <a:gd name="connsiteX58" fmla="*/ 4198742 w 4389811"/>
              <a:gd name="connsiteY58" fmla="*/ 1405719 h 5172501"/>
              <a:gd name="connsiteX59" fmla="*/ 4171447 w 4389811"/>
              <a:gd name="connsiteY59" fmla="*/ 1460310 h 5172501"/>
              <a:gd name="connsiteX60" fmla="*/ 4144151 w 4389811"/>
              <a:gd name="connsiteY60" fmla="*/ 1514901 h 5172501"/>
              <a:gd name="connsiteX61" fmla="*/ 4089560 w 4389811"/>
              <a:gd name="connsiteY61" fmla="*/ 1583140 h 5172501"/>
              <a:gd name="connsiteX62" fmla="*/ 4062265 w 4389811"/>
              <a:gd name="connsiteY62" fmla="*/ 1624083 h 5172501"/>
              <a:gd name="connsiteX63" fmla="*/ 4034969 w 4389811"/>
              <a:gd name="connsiteY63" fmla="*/ 1678674 h 5172501"/>
              <a:gd name="connsiteX64" fmla="*/ 3980378 w 4389811"/>
              <a:gd name="connsiteY64" fmla="*/ 1733265 h 5172501"/>
              <a:gd name="connsiteX65" fmla="*/ 3857548 w 4389811"/>
              <a:gd name="connsiteY65" fmla="*/ 1869743 h 5172501"/>
              <a:gd name="connsiteX66" fmla="*/ 3816605 w 4389811"/>
              <a:gd name="connsiteY66" fmla="*/ 1883391 h 5172501"/>
              <a:gd name="connsiteX67" fmla="*/ 3734719 w 4389811"/>
              <a:gd name="connsiteY67" fmla="*/ 1937982 h 5172501"/>
              <a:gd name="connsiteX68" fmla="*/ 3570945 w 4389811"/>
              <a:gd name="connsiteY68" fmla="*/ 2006221 h 5172501"/>
              <a:gd name="connsiteX69" fmla="*/ 3489059 w 4389811"/>
              <a:gd name="connsiteY69" fmla="*/ 2019868 h 5172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89811" h="5172501">
                <a:moveTo>
                  <a:pt x="2015101" y="4872250"/>
                </a:moveTo>
                <a:cubicBezTo>
                  <a:pt x="2010552" y="4885898"/>
                  <a:pt x="2011626" y="4903021"/>
                  <a:pt x="2001453" y="4913194"/>
                </a:cubicBezTo>
                <a:cubicBezTo>
                  <a:pt x="1984590" y="4930057"/>
                  <a:pt x="1930386" y="4945981"/>
                  <a:pt x="1905919" y="4954137"/>
                </a:cubicBezTo>
                <a:cubicBezTo>
                  <a:pt x="1856841" y="5003214"/>
                  <a:pt x="1803501" y="5059937"/>
                  <a:pt x="1742145" y="5090615"/>
                </a:cubicBezTo>
                <a:cubicBezTo>
                  <a:pt x="1723948" y="5099713"/>
                  <a:pt x="1706855" y="5111476"/>
                  <a:pt x="1687554" y="5117910"/>
                </a:cubicBezTo>
                <a:cubicBezTo>
                  <a:pt x="1665548" y="5125245"/>
                  <a:pt x="1641820" y="5125932"/>
                  <a:pt x="1619316" y="5131558"/>
                </a:cubicBezTo>
                <a:cubicBezTo>
                  <a:pt x="1605359" y="5135047"/>
                  <a:pt x="1592205" y="5141254"/>
                  <a:pt x="1578372" y="5145206"/>
                </a:cubicBezTo>
                <a:cubicBezTo>
                  <a:pt x="1533409" y="5158052"/>
                  <a:pt x="1502435" y="5163122"/>
                  <a:pt x="1455542" y="5172501"/>
                </a:cubicBezTo>
                <a:cubicBezTo>
                  <a:pt x="1309966" y="5163403"/>
                  <a:pt x="1163829" y="5160883"/>
                  <a:pt x="1018814" y="5145206"/>
                </a:cubicBezTo>
                <a:cubicBezTo>
                  <a:pt x="994457" y="5142573"/>
                  <a:pt x="970959" y="5131499"/>
                  <a:pt x="950575" y="5117910"/>
                </a:cubicBezTo>
                <a:cubicBezTo>
                  <a:pt x="902101" y="5085594"/>
                  <a:pt x="859590" y="5045122"/>
                  <a:pt x="814098" y="5008728"/>
                </a:cubicBezTo>
                <a:cubicBezTo>
                  <a:pt x="791352" y="4990531"/>
                  <a:pt x="766457" y="4974735"/>
                  <a:pt x="745859" y="4954137"/>
                </a:cubicBezTo>
                <a:cubicBezTo>
                  <a:pt x="723113" y="4931391"/>
                  <a:pt x="701530" y="4907417"/>
                  <a:pt x="677620" y="4885898"/>
                </a:cubicBezTo>
                <a:cubicBezTo>
                  <a:pt x="655968" y="4866411"/>
                  <a:pt x="631033" y="4850794"/>
                  <a:pt x="609381" y="4831307"/>
                </a:cubicBezTo>
                <a:cubicBezTo>
                  <a:pt x="585471" y="4809788"/>
                  <a:pt x="562879" y="4786781"/>
                  <a:pt x="541142" y="4763068"/>
                </a:cubicBezTo>
                <a:cubicBezTo>
                  <a:pt x="436942" y="4649395"/>
                  <a:pt x="362595" y="4545580"/>
                  <a:pt x="295483" y="4394579"/>
                </a:cubicBezTo>
                <a:cubicBezTo>
                  <a:pt x="174689" y="4122793"/>
                  <a:pt x="310070" y="4438027"/>
                  <a:pt x="186301" y="4107976"/>
                </a:cubicBezTo>
                <a:cubicBezTo>
                  <a:pt x="165535" y="4052601"/>
                  <a:pt x="135454" y="4000728"/>
                  <a:pt x="118062" y="3944203"/>
                </a:cubicBezTo>
                <a:cubicBezTo>
                  <a:pt x="98907" y="3881948"/>
                  <a:pt x="91765" y="3816601"/>
                  <a:pt x="77119" y="3753134"/>
                </a:cubicBezTo>
                <a:cubicBezTo>
                  <a:pt x="64466" y="3698304"/>
                  <a:pt x="49823" y="3643952"/>
                  <a:pt x="36175" y="3589361"/>
                </a:cubicBezTo>
                <a:cubicBezTo>
                  <a:pt x="0" y="3119059"/>
                  <a:pt x="3491" y="3255376"/>
                  <a:pt x="63471" y="2415653"/>
                </a:cubicBezTo>
                <a:cubicBezTo>
                  <a:pt x="67167" y="2363915"/>
                  <a:pt x="89312" y="2315150"/>
                  <a:pt x="104414" y="2265528"/>
                </a:cubicBezTo>
                <a:cubicBezTo>
                  <a:pt x="135224" y="2164296"/>
                  <a:pt x="186598" y="2020405"/>
                  <a:pt x="227244" y="1924334"/>
                </a:cubicBezTo>
                <a:cubicBezTo>
                  <a:pt x="252623" y="1864346"/>
                  <a:pt x="279002" y="1804661"/>
                  <a:pt x="309131" y="1746913"/>
                </a:cubicBezTo>
                <a:cubicBezTo>
                  <a:pt x="383272" y="1604810"/>
                  <a:pt x="405976" y="1598020"/>
                  <a:pt x="500199" y="1460310"/>
                </a:cubicBezTo>
                <a:cubicBezTo>
                  <a:pt x="524434" y="1424890"/>
                  <a:pt x="541628" y="1384641"/>
                  <a:pt x="568438" y="1351128"/>
                </a:cubicBezTo>
                <a:cubicBezTo>
                  <a:pt x="596571" y="1315961"/>
                  <a:pt x="633171" y="1288449"/>
                  <a:pt x="663972" y="1255594"/>
                </a:cubicBezTo>
                <a:cubicBezTo>
                  <a:pt x="701438" y="1215630"/>
                  <a:pt x="738610" y="1175280"/>
                  <a:pt x="773154" y="1132764"/>
                </a:cubicBezTo>
                <a:cubicBezTo>
                  <a:pt x="797832" y="1102391"/>
                  <a:pt x="813721" y="1064902"/>
                  <a:pt x="841393" y="1037230"/>
                </a:cubicBezTo>
                <a:cubicBezTo>
                  <a:pt x="869065" y="1009558"/>
                  <a:pt x="907215" y="994459"/>
                  <a:pt x="936928" y="968991"/>
                </a:cubicBezTo>
                <a:cubicBezTo>
                  <a:pt x="971121" y="939682"/>
                  <a:pt x="997509" y="901855"/>
                  <a:pt x="1032462" y="873456"/>
                </a:cubicBezTo>
                <a:cubicBezTo>
                  <a:pt x="1070653" y="842426"/>
                  <a:pt x="1115926" y="821095"/>
                  <a:pt x="1155292" y="791570"/>
                </a:cubicBezTo>
                <a:cubicBezTo>
                  <a:pt x="1188846" y="766405"/>
                  <a:pt x="1217004" y="734486"/>
                  <a:pt x="1250826" y="709683"/>
                </a:cubicBezTo>
                <a:cubicBezTo>
                  <a:pt x="1337484" y="646134"/>
                  <a:pt x="1390419" y="630080"/>
                  <a:pt x="1482838" y="573206"/>
                </a:cubicBezTo>
                <a:cubicBezTo>
                  <a:pt x="1581608" y="512424"/>
                  <a:pt x="1729608" y="399686"/>
                  <a:pt x="1851328" y="354842"/>
                </a:cubicBezTo>
                <a:cubicBezTo>
                  <a:pt x="1890684" y="340343"/>
                  <a:pt x="1933919" y="339381"/>
                  <a:pt x="1974157" y="327546"/>
                </a:cubicBezTo>
                <a:cubicBezTo>
                  <a:pt x="2011447" y="316578"/>
                  <a:pt x="2046466" y="298895"/>
                  <a:pt x="2083340" y="286603"/>
                </a:cubicBezTo>
                <a:cubicBezTo>
                  <a:pt x="2128398" y="271584"/>
                  <a:pt x="2174934" y="261195"/>
                  <a:pt x="2219817" y="245659"/>
                </a:cubicBezTo>
                <a:cubicBezTo>
                  <a:pt x="2511592" y="144660"/>
                  <a:pt x="2342831" y="173308"/>
                  <a:pt x="2574659" y="150125"/>
                </a:cubicBezTo>
                <a:cubicBezTo>
                  <a:pt x="2888793" y="45414"/>
                  <a:pt x="2521657" y="158871"/>
                  <a:pt x="2806671" y="95534"/>
                </a:cubicBezTo>
                <a:cubicBezTo>
                  <a:pt x="2853035" y="85231"/>
                  <a:pt x="2896784" y="64894"/>
                  <a:pt x="2943148" y="54591"/>
                </a:cubicBezTo>
                <a:cubicBezTo>
                  <a:pt x="3030062" y="35277"/>
                  <a:pt x="3295531" y="28783"/>
                  <a:pt x="3325286" y="27295"/>
                </a:cubicBezTo>
                <a:cubicBezTo>
                  <a:pt x="3393525" y="18197"/>
                  <a:pt x="3461159" y="0"/>
                  <a:pt x="3530002" y="0"/>
                </a:cubicBezTo>
                <a:cubicBezTo>
                  <a:pt x="3841978" y="0"/>
                  <a:pt x="3745690" y="6986"/>
                  <a:pt x="3898492" y="40943"/>
                </a:cubicBezTo>
                <a:cubicBezTo>
                  <a:pt x="3926526" y="47173"/>
                  <a:pt x="3978407" y="53606"/>
                  <a:pt x="4007674" y="68239"/>
                </a:cubicBezTo>
                <a:cubicBezTo>
                  <a:pt x="4040596" y="84700"/>
                  <a:pt x="4084376" y="114824"/>
                  <a:pt x="4116856" y="136477"/>
                </a:cubicBezTo>
                <a:cubicBezTo>
                  <a:pt x="4130504" y="154674"/>
                  <a:pt x="4146752" y="171184"/>
                  <a:pt x="4157799" y="191068"/>
                </a:cubicBezTo>
                <a:cubicBezTo>
                  <a:pt x="4169697" y="212484"/>
                  <a:pt x="4170396" y="239708"/>
                  <a:pt x="4185095" y="259307"/>
                </a:cubicBezTo>
                <a:cubicBezTo>
                  <a:pt x="4198743" y="277504"/>
                  <a:pt x="4221489" y="286602"/>
                  <a:pt x="4239686" y="300250"/>
                </a:cubicBezTo>
                <a:cubicBezTo>
                  <a:pt x="4248784" y="322996"/>
                  <a:pt x="4255250" y="346982"/>
                  <a:pt x="4266981" y="368489"/>
                </a:cubicBezTo>
                <a:cubicBezTo>
                  <a:pt x="4305071" y="438322"/>
                  <a:pt x="4324133" y="439008"/>
                  <a:pt x="4348868" y="504967"/>
                </a:cubicBezTo>
                <a:cubicBezTo>
                  <a:pt x="4355454" y="522530"/>
                  <a:pt x="4357126" y="541592"/>
                  <a:pt x="4362516" y="559558"/>
                </a:cubicBezTo>
                <a:cubicBezTo>
                  <a:pt x="4370784" y="587117"/>
                  <a:pt x="4389811" y="641445"/>
                  <a:pt x="4389811" y="641445"/>
                </a:cubicBezTo>
                <a:cubicBezTo>
                  <a:pt x="4385262" y="764275"/>
                  <a:pt x="4384339" y="887292"/>
                  <a:pt x="4376163" y="1009934"/>
                </a:cubicBezTo>
                <a:cubicBezTo>
                  <a:pt x="4375206" y="1024288"/>
                  <a:pt x="4370496" y="1038907"/>
                  <a:pt x="4362516" y="1050877"/>
                </a:cubicBezTo>
                <a:cubicBezTo>
                  <a:pt x="4351810" y="1066937"/>
                  <a:pt x="4335220" y="1078173"/>
                  <a:pt x="4321572" y="1091821"/>
                </a:cubicBezTo>
                <a:cubicBezTo>
                  <a:pt x="4291665" y="1241363"/>
                  <a:pt x="4329061" y="1085500"/>
                  <a:pt x="4280629" y="1214650"/>
                </a:cubicBezTo>
                <a:cubicBezTo>
                  <a:pt x="4274043" y="1232213"/>
                  <a:pt x="4274370" y="1252001"/>
                  <a:pt x="4266981" y="1269242"/>
                </a:cubicBezTo>
                <a:cubicBezTo>
                  <a:pt x="4246945" y="1315992"/>
                  <a:pt x="4221488" y="1360227"/>
                  <a:pt x="4198742" y="1405719"/>
                </a:cubicBezTo>
                <a:lnTo>
                  <a:pt x="4171447" y="1460310"/>
                </a:lnTo>
                <a:cubicBezTo>
                  <a:pt x="4162348" y="1478507"/>
                  <a:pt x="4156860" y="1499014"/>
                  <a:pt x="4144151" y="1514901"/>
                </a:cubicBezTo>
                <a:cubicBezTo>
                  <a:pt x="4125954" y="1537647"/>
                  <a:pt x="4107038" y="1559836"/>
                  <a:pt x="4089560" y="1583140"/>
                </a:cubicBezTo>
                <a:cubicBezTo>
                  <a:pt x="4079719" y="1596262"/>
                  <a:pt x="4070403" y="1609842"/>
                  <a:pt x="4062265" y="1624083"/>
                </a:cubicBezTo>
                <a:cubicBezTo>
                  <a:pt x="4052171" y="1641747"/>
                  <a:pt x="4047176" y="1662398"/>
                  <a:pt x="4034969" y="1678674"/>
                </a:cubicBezTo>
                <a:cubicBezTo>
                  <a:pt x="4019528" y="1699262"/>
                  <a:pt x="3997593" y="1714137"/>
                  <a:pt x="3980378" y="1733265"/>
                </a:cubicBezTo>
                <a:cubicBezTo>
                  <a:pt x="3955925" y="1760435"/>
                  <a:pt x="3893619" y="1843978"/>
                  <a:pt x="3857548" y="1869743"/>
                </a:cubicBezTo>
                <a:cubicBezTo>
                  <a:pt x="3845842" y="1878105"/>
                  <a:pt x="3829181" y="1876405"/>
                  <a:pt x="3816605" y="1883391"/>
                </a:cubicBezTo>
                <a:cubicBezTo>
                  <a:pt x="3787928" y="1899323"/>
                  <a:pt x="3764061" y="1923311"/>
                  <a:pt x="3734719" y="1937982"/>
                </a:cubicBezTo>
                <a:cubicBezTo>
                  <a:pt x="3557750" y="2026467"/>
                  <a:pt x="3688527" y="1970947"/>
                  <a:pt x="3570945" y="2006221"/>
                </a:cubicBezTo>
                <a:cubicBezTo>
                  <a:pt x="3484743" y="2032081"/>
                  <a:pt x="3489059" y="2062742"/>
                  <a:pt x="3489059" y="201986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chemeClr val="tx2"/>
              </a:solidFill>
            </a:endParaRPr>
          </a:p>
        </p:txBody>
      </p:sp>
      <p:sp>
        <p:nvSpPr>
          <p:cNvPr id="16" name="Ellipse 15"/>
          <p:cNvSpPr/>
          <p:nvPr/>
        </p:nvSpPr>
        <p:spPr>
          <a:xfrm>
            <a:off x="4860032" y="1916832"/>
            <a:ext cx="720080" cy="72008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p:cNvSpPr/>
          <p:nvPr/>
        </p:nvSpPr>
        <p:spPr>
          <a:xfrm>
            <a:off x="3491880" y="2204864"/>
            <a:ext cx="720080" cy="72008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a:off x="2483768" y="3429000"/>
            <a:ext cx="720080" cy="72008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2771800" y="4725144"/>
            <a:ext cx="720080" cy="72008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5724128" y="1394773"/>
            <a:ext cx="3124573" cy="1169551"/>
          </a:xfrm>
          <a:prstGeom prst="rect">
            <a:avLst/>
          </a:prstGeom>
          <a:noFill/>
        </p:spPr>
        <p:txBody>
          <a:bodyPr wrap="none" rtlCol="0">
            <a:spAutoFit/>
          </a:bodyPr>
          <a:lstStyle/>
          <a:p>
            <a:r>
              <a:rPr lang="fr-FR" sz="1400" b="1" dirty="0" smtClean="0"/>
              <a:t>Territoires Préfrontaux </a:t>
            </a:r>
          </a:p>
          <a:p>
            <a:r>
              <a:rPr lang="fr-FR" sz="1400" b="1" dirty="0" smtClean="0"/>
              <a:t>Situations connues ou complexes</a:t>
            </a:r>
            <a:r>
              <a:rPr lang="fr-FR" sz="1400" dirty="0" smtClean="0"/>
              <a:t>:</a:t>
            </a:r>
          </a:p>
          <a:p>
            <a:r>
              <a:rPr lang="fr-FR" sz="1400" dirty="0" smtClean="0"/>
              <a:t>Analyse, Adaptation, Réflexion,</a:t>
            </a:r>
          </a:p>
          <a:p>
            <a:r>
              <a:rPr lang="fr-FR" sz="1400" dirty="0" smtClean="0"/>
              <a:t>Innovation, Créativité,</a:t>
            </a:r>
          </a:p>
          <a:p>
            <a:r>
              <a:rPr lang="fr-FR" sz="1400" dirty="0" smtClean="0"/>
              <a:t>Sentiments, Gestion des émotions.</a:t>
            </a:r>
            <a:endParaRPr lang="fr-FR" sz="1400" dirty="0"/>
          </a:p>
        </p:txBody>
      </p:sp>
      <p:sp>
        <p:nvSpPr>
          <p:cNvPr id="22" name="ZoneTexte 21"/>
          <p:cNvSpPr txBox="1"/>
          <p:nvPr/>
        </p:nvSpPr>
        <p:spPr>
          <a:xfrm>
            <a:off x="755576" y="1124744"/>
            <a:ext cx="3172407" cy="954107"/>
          </a:xfrm>
          <a:prstGeom prst="rect">
            <a:avLst/>
          </a:prstGeom>
          <a:noFill/>
        </p:spPr>
        <p:txBody>
          <a:bodyPr wrap="none" rtlCol="0">
            <a:spAutoFit/>
          </a:bodyPr>
          <a:lstStyle/>
          <a:p>
            <a:r>
              <a:rPr lang="fr-FR" sz="1400" b="1" dirty="0" smtClean="0"/>
              <a:t>Territoires </a:t>
            </a:r>
            <a:r>
              <a:rPr lang="fr-FR" sz="1400" b="1" dirty="0" err="1" smtClean="0"/>
              <a:t>Néolimbiques</a:t>
            </a:r>
            <a:r>
              <a:rPr lang="fr-FR" sz="1400" b="1" dirty="0" smtClean="0"/>
              <a:t> </a:t>
            </a:r>
            <a:r>
              <a:rPr lang="fr-FR" sz="1400" dirty="0" smtClean="0"/>
              <a:t>:</a:t>
            </a:r>
          </a:p>
          <a:p>
            <a:r>
              <a:rPr lang="fr-FR" sz="1400" dirty="0" smtClean="0"/>
              <a:t>Situations connues</a:t>
            </a:r>
          </a:p>
          <a:p>
            <a:r>
              <a:rPr lang="fr-FR" sz="1400" dirty="0" smtClean="0"/>
              <a:t>Mémoires des apprentissages MMA</a:t>
            </a:r>
          </a:p>
          <a:p>
            <a:r>
              <a:rPr lang="fr-FR" sz="1400" dirty="0" smtClean="0"/>
              <a:t>Plaisir/Déplaisir, </a:t>
            </a:r>
            <a:r>
              <a:rPr lang="fr-FR" sz="1400" dirty="0" err="1" smtClean="0"/>
              <a:t>Motivation,Emotions</a:t>
            </a:r>
            <a:r>
              <a:rPr lang="fr-FR" sz="1400" dirty="0" smtClean="0"/>
              <a:t>.</a:t>
            </a:r>
            <a:endParaRPr lang="fr-FR" sz="1400" dirty="0"/>
          </a:p>
        </p:txBody>
      </p:sp>
      <p:sp>
        <p:nvSpPr>
          <p:cNvPr id="23" name="ZoneTexte 22"/>
          <p:cNvSpPr txBox="1"/>
          <p:nvPr/>
        </p:nvSpPr>
        <p:spPr>
          <a:xfrm>
            <a:off x="539552" y="3050376"/>
            <a:ext cx="2592288" cy="738664"/>
          </a:xfrm>
          <a:prstGeom prst="rect">
            <a:avLst/>
          </a:prstGeom>
          <a:noFill/>
        </p:spPr>
        <p:txBody>
          <a:bodyPr wrap="square" rtlCol="0">
            <a:spAutoFit/>
          </a:bodyPr>
          <a:lstStyle/>
          <a:p>
            <a:r>
              <a:rPr lang="fr-FR" sz="1400" b="1" dirty="0" smtClean="0"/>
              <a:t>Territoires </a:t>
            </a:r>
            <a:r>
              <a:rPr lang="fr-FR" sz="1400" b="1" dirty="0" err="1" smtClean="0"/>
              <a:t>Paléolimbiques</a:t>
            </a:r>
            <a:r>
              <a:rPr lang="fr-FR" sz="1400" b="1" dirty="0" smtClean="0"/>
              <a:t> </a:t>
            </a:r>
            <a:r>
              <a:rPr lang="fr-FR" sz="1400" dirty="0" smtClean="0"/>
              <a:t>:</a:t>
            </a:r>
          </a:p>
          <a:p>
            <a:r>
              <a:rPr lang="fr-FR" sz="1400" dirty="0" smtClean="0"/>
              <a:t>Positionnement social</a:t>
            </a:r>
          </a:p>
          <a:p>
            <a:r>
              <a:rPr lang="fr-FR" sz="1400" dirty="0" smtClean="0"/>
              <a:t>Rapports de force.</a:t>
            </a:r>
            <a:endParaRPr lang="fr-FR" sz="1400" dirty="0"/>
          </a:p>
        </p:txBody>
      </p:sp>
      <p:sp>
        <p:nvSpPr>
          <p:cNvPr id="24" name="ZoneTexte 23"/>
          <p:cNvSpPr txBox="1"/>
          <p:nvPr/>
        </p:nvSpPr>
        <p:spPr>
          <a:xfrm>
            <a:off x="683568" y="4293096"/>
            <a:ext cx="2592288" cy="954107"/>
          </a:xfrm>
          <a:prstGeom prst="rect">
            <a:avLst/>
          </a:prstGeom>
          <a:noFill/>
        </p:spPr>
        <p:txBody>
          <a:bodyPr wrap="square" rtlCol="0">
            <a:spAutoFit/>
          </a:bodyPr>
          <a:lstStyle/>
          <a:p>
            <a:r>
              <a:rPr lang="fr-FR" sz="1400" b="1" dirty="0" smtClean="0"/>
              <a:t>Territoires Reptiliens </a:t>
            </a:r>
            <a:r>
              <a:rPr lang="fr-FR" sz="1400" dirty="0" smtClean="0"/>
              <a:t>:</a:t>
            </a:r>
          </a:p>
          <a:p>
            <a:r>
              <a:rPr lang="fr-FR" sz="1400" dirty="0" smtClean="0"/>
              <a:t>Instinct de vie et de survie, Stress ou calme,</a:t>
            </a:r>
          </a:p>
          <a:p>
            <a:r>
              <a:rPr lang="fr-FR" sz="1400" dirty="0" smtClean="0"/>
              <a:t>Peurs</a:t>
            </a:r>
            <a:endParaRPr lang="fr-FR" sz="1400" dirty="0"/>
          </a:p>
        </p:txBody>
      </p:sp>
      <p:sp>
        <p:nvSpPr>
          <p:cNvPr id="25" name="ZoneTexte 24"/>
          <p:cNvSpPr txBox="1"/>
          <p:nvPr/>
        </p:nvSpPr>
        <p:spPr>
          <a:xfrm>
            <a:off x="1259632" y="5805264"/>
            <a:ext cx="5184576" cy="646331"/>
          </a:xfrm>
          <a:prstGeom prst="rect">
            <a:avLst/>
          </a:prstGeom>
          <a:noFill/>
        </p:spPr>
        <p:txBody>
          <a:bodyPr wrap="square" rtlCol="0">
            <a:spAutoFit/>
          </a:bodyPr>
          <a:lstStyle/>
          <a:p>
            <a:r>
              <a:rPr lang="fr-FR" b="1" u="sng" dirty="0" smtClean="0">
                <a:solidFill>
                  <a:srgbClr val="00B050"/>
                </a:solidFill>
              </a:rPr>
              <a:t>Exercice 2 :</a:t>
            </a:r>
            <a:r>
              <a:rPr lang="fr-FR" b="1" dirty="0" smtClean="0">
                <a:solidFill>
                  <a:srgbClr val="00B050"/>
                </a:solidFill>
              </a:rPr>
              <a:t> Penser à une situation difficile ou inquiétante, surmonter, Sophro-</a:t>
            </a:r>
            <a:r>
              <a:rPr lang="fr-FR" b="1" dirty="0" err="1" smtClean="0">
                <a:solidFill>
                  <a:srgbClr val="00B050"/>
                </a:solidFill>
              </a:rPr>
              <a:t>futurisation</a:t>
            </a:r>
            <a:r>
              <a:rPr lang="fr-FR" b="1" dirty="0" smtClean="0">
                <a:solidFill>
                  <a:srgbClr val="00B050"/>
                </a:solidFill>
              </a:rPr>
              <a:t>.</a:t>
            </a:r>
          </a:p>
        </p:txBody>
      </p:sp>
      <p:sp>
        <p:nvSpPr>
          <p:cNvPr id="26" name="ZoneTexte 25"/>
          <p:cNvSpPr txBox="1"/>
          <p:nvPr/>
        </p:nvSpPr>
        <p:spPr>
          <a:xfrm>
            <a:off x="6300192" y="3356992"/>
            <a:ext cx="1402948" cy="1754326"/>
          </a:xfrm>
          <a:prstGeom prst="rect">
            <a:avLst/>
          </a:prstGeom>
          <a:noFill/>
        </p:spPr>
        <p:txBody>
          <a:bodyPr wrap="square" rtlCol="0">
            <a:spAutoFit/>
          </a:bodyPr>
          <a:lstStyle/>
          <a:p>
            <a:endParaRPr lang="fr-FR" dirty="0" smtClean="0"/>
          </a:p>
          <a:p>
            <a:r>
              <a:rPr lang="fr-FR" i="1" dirty="0" smtClean="0"/>
              <a:t>Ascenseur :</a:t>
            </a:r>
          </a:p>
          <a:p>
            <a:r>
              <a:rPr lang="fr-FR" i="1" dirty="0" smtClean="0"/>
              <a:t>PF</a:t>
            </a:r>
          </a:p>
          <a:p>
            <a:r>
              <a:rPr lang="fr-FR" i="1" dirty="0" smtClean="0"/>
              <a:t>NEO</a:t>
            </a:r>
          </a:p>
          <a:p>
            <a:r>
              <a:rPr lang="fr-FR" i="1" dirty="0" smtClean="0"/>
              <a:t>PALEO</a:t>
            </a:r>
          </a:p>
          <a:p>
            <a:r>
              <a:rPr lang="fr-FR" i="1" dirty="0" smtClean="0"/>
              <a:t>REPTILIEN</a:t>
            </a:r>
            <a:endParaRPr lang="fr-FR"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Les modes de fonctionnement du cerveau</a:t>
            </a:r>
            <a:endParaRPr lang="fr-FR" dirty="0"/>
          </a:p>
        </p:txBody>
      </p:sp>
      <p:sp>
        <p:nvSpPr>
          <p:cNvPr id="3" name="Triangle isocèle 2"/>
          <p:cNvSpPr/>
          <p:nvPr/>
        </p:nvSpPr>
        <p:spPr>
          <a:xfrm>
            <a:off x="4716016" y="2276872"/>
            <a:ext cx="2592288" cy="2592288"/>
          </a:xfrm>
          <a:prstGeom prst="triangl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riangle isocèle 3"/>
          <p:cNvSpPr/>
          <p:nvPr/>
        </p:nvSpPr>
        <p:spPr>
          <a:xfrm>
            <a:off x="1412032" y="2285256"/>
            <a:ext cx="2592288" cy="2592288"/>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4860032" y="1844824"/>
            <a:ext cx="2326278" cy="369332"/>
          </a:xfrm>
          <a:prstGeom prst="rect">
            <a:avLst/>
          </a:prstGeom>
          <a:noFill/>
        </p:spPr>
        <p:txBody>
          <a:bodyPr wrap="none" rtlCol="0">
            <a:spAutoFit/>
          </a:bodyPr>
          <a:lstStyle/>
          <a:p>
            <a:r>
              <a:rPr lang="fr-FR" dirty="0" smtClean="0"/>
              <a:t>Pensées rationnelles</a:t>
            </a:r>
            <a:endParaRPr lang="fr-FR" dirty="0"/>
          </a:p>
        </p:txBody>
      </p:sp>
      <p:sp>
        <p:nvSpPr>
          <p:cNvPr id="6" name="ZoneTexte 5"/>
          <p:cNvSpPr txBox="1"/>
          <p:nvPr/>
        </p:nvSpPr>
        <p:spPr>
          <a:xfrm>
            <a:off x="1475656" y="1844824"/>
            <a:ext cx="2454518" cy="369332"/>
          </a:xfrm>
          <a:prstGeom prst="rect">
            <a:avLst/>
          </a:prstGeom>
          <a:noFill/>
        </p:spPr>
        <p:txBody>
          <a:bodyPr wrap="none" rtlCol="0">
            <a:spAutoFit/>
          </a:bodyPr>
          <a:lstStyle/>
          <a:p>
            <a:r>
              <a:rPr lang="fr-FR" dirty="0" smtClean="0"/>
              <a:t>Pensées irrationnelles</a:t>
            </a:r>
            <a:endParaRPr lang="fr-FR" dirty="0"/>
          </a:p>
        </p:txBody>
      </p:sp>
      <p:sp>
        <p:nvSpPr>
          <p:cNvPr id="7" name="ZoneTexte 6"/>
          <p:cNvSpPr txBox="1"/>
          <p:nvPr/>
        </p:nvSpPr>
        <p:spPr>
          <a:xfrm>
            <a:off x="6804248" y="4509120"/>
            <a:ext cx="432048" cy="369332"/>
          </a:xfrm>
          <a:prstGeom prst="rect">
            <a:avLst/>
          </a:prstGeom>
          <a:noFill/>
        </p:spPr>
        <p:txBody>
          <a:bodyPr wrap="square" rtlCol="0">
            <a:spAutoFit/>
          </a:bodyPr>
          <a:lstStyle/>
          <a:p>
            <a:r>
              <a:rPr lang="fr-FR" dirty="0" smtClean="0"/>
              <a:t>C</a:t>
            </a:r>
            <a:endParaRPr lang="fr-FR" dirty="0"/>
          </a:p>
        </p:txBody>
      </p:sp>
      <p:sp>
        <p:nvSpPr>
          <p:cNvPr id="10" name="ZoneTexte 9"/>
          <p:cNvSpPr txBox="1"/>
          <p:nvPr/>
        </p:nvSpPr>
        <p:spPr>
          <a:xfrm>
            <a:off x="5850728" y="2420888"/>
            <a:ext cx="432048" cy="369332"/>
          </a:xfrm>
          <a:prstGeom prst="rect">
            <a:avLst/>
          </a:prstGeom>
          <a:noFill/>
        </p:spPr>
        <p:txBody>
          <a:bodyPr wrap="square" rtlCol="0">
            <a:spAutoFit/>
          </a:bodyPr>
          <a:lstStyle/>
          <a:p>
            <a:r>
              <a:rPr lang="fr-FR" dirty="0"/>
              <a:t>P</a:t>
            </a:r>
          </a:p>
        </p:txBody>
      </p:sp>
      <p:sp>
        <p:nvSpPr>
          <p:cNvPr id="11" name="ZoneTexte 10"/>
          <p:cNvSpPr txBox="1"/>
          <p:nvPr/>
        </p:nvSpPr>
        <p:spPr>
          <a:xfrm>
            <a:off x="4860032" y="4499828"/>
            <a:ext cx="432048" cy="369332"/>
          </a:xfrm>
          <a:prstGeom prst="rect">
            <a:avLst/>
          </a:prstGeom>
          <a:noFill/>
        </p:spPr>
        <p:txBody>
          <a:bodyPr wrap="square" rtlCol="0">
            <a:spAutoFit/>
          </a:bodyPr>
          <a:lstStyle/>
          <a:p>
            <a:r>
              <a:rPr lang="fr-FR" dirty="0"/>
              <a:t>E</a:t>
            </a:r>
          </a:p>
        </p:txBody>
      </p:sp>
      <p:sp>
        <p:nvSpPr>
          <p:cNvPr id="14" name="ZoneTexte 13"/>
          <p:cNvSpPr txBox="1"/>
          <p:nvPr/>
        </p:nvSpPr>
        <p:spPr>
          <a:xfrm>
            <a:off x="3491880" y="4509120"/>
            <a:ext cx="432048" cy="369332"/>
          </a:xfrm>
          <a:prstGeom prst="rect">
            <a:avLst/>
          </a:prstGeom>
          <a:noFill/>
        </p:spPr>
        <p:txBody>
          <a:bodyPr wrap="square" rtlCol="0">
            <a:spAutoFit/>
          </a:bodyPr>
          <a:lstStyle/>
          <a:p>
            <a:r>
              <a:rPr lang="fr-FR" dirty="0" smtClean="0"/>
              <a:t>C</a:t>
            </a:r>
            <a:endParaRPr lang="fr-FR" dirty="0"/>
          </a:p>
        </p:txBody>
      </p:sp>
      <p:sp>
        <p:nvSpPr>
          <p:cNvPr id="15" name="ZoneTexte 14"/>
          <p:cNvSpPr txBox="1"/>
          <p:nvPr/>
        </p:nvSpPr>
        <p:spPr>
          <a:xfrm>
            <a:off x="2538360" y="2420888"/>
            <a:ext cx="432048" cy="369332"/>
          </a:xfrm>
          <a:prstGeom prst="rect">
            <a:avLst/>
          </a:prstGeom>
          <a:noFill/>
        </p:spPr>
        <p:txBody>
          <a:bodyPr wrap="square" rtlCol="0">
            <a:spAutoFit/>
          </a:bodyPr>
          <a:lstStyle/>
          <a:p>
            <a:r>
              <a:rPr lang="fr-FR" dirty="0"/>
              <a:t>P</a:t>
            </a:r>
          </a:p>
        </p:txBody>
      </p:sp>
      <p:sp>
        <p:nvSpPr>
          <p:cNvPr id="16" name="ZoneTexte 15"/>
          <p:cNvSpPr txBox="1"/>
          <p:nvPr/>
        </p:nvSpPr>
        <p:spPr>
          <a:xfrm>
            <a:off x="1547664" y="4499828"/>
            <a:ext cx="432048" cy="369332"/>
          </a:xfrm>
          <a:prstGeom prst="rect">
            <a:avLst/>
          </a:prstGeom>
          <a:noFill/>
        </p:spPr>
        <p:txBody>
          <a:bodyPr wrap="square" rtlCol="0">
            <a:spAutoFit/>
          </a:bodyPr>
          <a:lstStyle/>
          <a:p>
            <a:r>
              <a:rPr lang="fr-FR" dirty="0"/>
              <a:t>E</a:t>
            </a:r>
          </a:p>
        </p:txBody>
      </p:sp>
      <p:sp>
        <p:nvSpPr>
          <p:cNvPr id="17" name="ZoneTexte 16"/>
          <p:cNvSpPr txBox="1"/>
          <p:nvPr/>
        </p:nvSpPr>
        <p:spPr>
          <a:xfrm>
            <a:off x="2267744" y="3717032"/>
            <a:ext cx="889987" cy="369332"/>
          </a:xfrm>
          <a:prstGeom prst="rect">
            <a:avLst/>
          </a:prstGeom>
          <a:noFill/>
        </p:spPr>
        <p:txBody>
          <a:bodyPr wrap="none" rtlCol="0">
            <a:spAutoFit/>
          </a:bodyPr>
          <a:lstStyle/>
          <a:p>
            <a:r>
              <a:rPr lang="fr-FR" b="1" dirty="0" smtClean="0">
                <a:solidFill>
                  <a:srgbClr val="FF0000"/>
                </a:solidFill>
              </a:rPr>
              <a:t>Stress</a:t>
            </a:r>
            <a:endParaRPr lang="fr-FR" b="1" dirty="0">
              <a:solidFill>
                <a:srgbClr val="FF0000"/>
              </a:solidFill>
            </a:endParaRPr>
          </a:p>
        </p:txBody>
      </p:sp>
      <p:sp>
        <p:nvSpPr>
          <p:cNvPr id="18" name="ZoneTexte 17"/>
          <p:cNvSpPr txBox="1"/>
          <p:nvPr/>
        </p:nvSpPr>
        <p:spPr>
          <a:xfrm>
            <a:off x="414020" y="4509120"/>
            <a:ext cx="1133644" cy="369332"/>
          </a:xfrm>
          <a:prstGeom prst="rect">
            <a:avLst/>
          </a:prstGeom>
          <a:noFill/>
        </p:spPr>
        <p:txBody>
          <a:bodyPr wrap="none" rtlCol="0">
            <a:spAutoFit/>
          </a:bodyPr>
          <a:lstStyle/>
          <a:p>
            <a:r>
              <a:rPr lang="fr-FR" dirty="0" smtClean="0"/>
              <a:t>Angoisse</a:t>
            </a:r>
            <a:endParaRPr lang="fr-FR" dirty="0"/>
          </a:p>
        </p:txBody>
      </p:sp>
      <p:sp>
        <p:nvSpPr>
          <p:cNvPr id="19" name="ZoneTexte 18"/>
          <p:cNvSpPr txBox="1"/>
          <p:nvPr/>
        </p:nvSpPr>
        <p:spPr>
          <a:xfrm>
            <a:off x="3131840" y="4941168"/>
            <a:ext cx="1197764" cy="369332"/>
          </a:xfrm>
          <a:prstGeom prst="rect">
            <a:avLst/>
          </a:prstGeom>
          <a:noFill/>
        </p:spPr>
        <p:txBody>
          <a:bodyPr wrap="none" rtlCol="0">
            <a:spAutoFit/>
          </a:bodyPr>
          <a:lstStyle/>
          <a:p>
            <a:r>
              <a:rPr lang="fr-FR" dirty="0" smtClean="0"/>
              <a:t>Inadaptés</a:t>
            </a:r>
            <a:endParaRPr lang="fr-FR" dirty="0"/>
          </a:p>
        </p:txBody>
      </p:sp>
      <p:sp>
        <p:nvSpPr>
          <p:cNvPr id="20" name="ZoneTexte 19"/>
          <p:cNvSpPr txBox="1"/>
          <p:nvPr/>
        </p:nvSpPr>
        <p:spPr>
          <a:xfrm>
            <a:off x="5580112" y="3717032"/>
            <a:ext cx="877163" cy="369332"/>
          </a:xfrm>
          <a:prstGeom prst="rect">
            <a:avLst/>
          </a:prstGeom>
          <a:noFill/>
        </p:spPr>
        <p:txBody>
          <a:bodyPr wrap="none" rtlCol="0">
            <a:spAutoFit/>
          </a:bodyPr>
          <a:lstStyle/>
          <a:p>
            <a:r>
              <a:rPr lang="fr-FR" b="1" dirty="0" smtClean="0">
                <a:solidFill>
                  <a:schemeClr val="accent2">
                    <a:lumMod val="75000"/>
                  </a:schemeClr>
                </a:solidFill>
              </a:rPr>
              <a:t>Calme</a:t>
            </a:r>
            <a:endParaRPr lang="fr-FR" b="1" dirty="0">
              <a:solidFill>
                <a:schemeClr val="accent2">
                  <a:lumMod val="75000"/>
                </a:schemeClr>
              </a:solidFill>
            </a:endParaRPr>
          </a:p>
        </p:txBody>
      </p:sp>
      <p:sp>
        <p:nvSpPr>
          <p:cNvPr id="21" name="ZoneTexte 20"/>
          <p:cNvSpPr txBox="1"/>
          <p:nvPr/>
        </p:nvSpPr>
        <p:spPr>
          <a:xfrm>
            <a:off x="7380312" y="4437112"/>
            <a:ext cx="1031051" cy="369332"/>
          </a:xfrm>
          <a:prstGeom prst="rect">
            <a:avLst/>
          </a:prstGeom>
          <a:noFill/>
        </p:spPr>
        <p:txBody>
          <a:bodyPr wrap="none" rtlCol="0">
            <a:spAutoFit/>
          </a:bodyPr>
          <a:lstStyle/>
          <a:p>
            <a:r>
              <a:rPr lang="fr-FR" dirty="0" smtClean="0"/>
              <a:t>Adaptés</a:t>
            </a:r>
            <a:endParaRPr lang="fr-FR" dirty="0"/>
          </a:p>
        </p:txBody>
      </p:sp>
      <p:sp>
        <p:nvSpPr>
          <p:cNvPr id="22" name="ZoneTexte 21"/>
          <p:cNvSpPr txBox="1"/>
          <p:nvPr/>
        </p:nvSpPr>
        <p:spPr>
          <a:xfrm>
            <a:off x="4716016" y="4941168"/>
            <a:ext cx="877163" cy="369332"/>
          </a:xfrm>
          <a:prstGeom prst="rect">
            <a:avLst/>
          </a:prstGeom>
          <a:noFill/>
        </p:spPr>
        <p:txBody>
          <a:bodyPr wrap="none" rtlCol="0">
            <a:spAutoFit/>
          </a:bodyPr>
          <a:lstStyle/>
          <a:p>
            <a:r>
              <a:rPr lang="fr-FR" dirty="0" smtClean="0"/>
              <a:t>Neutre</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1299</TotalTime>
  <Words>1642</Words>
  <Application>Microsoft Office PowerPoint</Application>
  <PresentationFormat>Affichage à l'écran (4:3)</PresentationFormat>
  <Paragraphs>317</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Oriel</vt:lpstr>
      <vt:lpstr>Conférence 28 mars 2014</vt:lpstr>
      <vt:lpstr>KHEPRI en 3 mots</vt:lpstr>
      <vt:lpstr>Sommaire</vt:lpstr>
      <vt:lpstr>Introduction</vt:lpstr>
      <vt:lpstr>1. Le stress en chiffres </vt:lpstr>
      <vt:lpstr>2. Les modes de fonctionnement du cerveau</vt:lpstr>
      <vt:lpstr>2. Les modes de fonctionnement du cerveau</vt:lpstr>
      <vt:lpstr>2. Les modes de fonctionnement du cerveau Les 4 territoires</vt:lpstr>
      <vt:lpstr>2. Les modes de fonctionnement du cerveau</vt:lpstr>
      <vt:lpstr>2. Les modes de fonctionnement du cerveau</vt:lpstr>
      <vt:lpstr>3. La gestion relationnelle du stress</vt:lpstr>
      <vt:lpstr>3. La gestion relationnelle du stress Exercices</vt:lpstr>
      <vt:lpstr>3. La gestion relationnelle du stress</vt:lpstr>
      <vt:lpstr>4. Motivation : les moteurs et les freins</vt:lpstr>
      <vt:lpstr>4. Motivation : les moteurs et les freins</vt:lpstr>
      <vt:lpstr>4. Motivation : les moteurs et les freins</vt:lpstr>
      <vt:lpstr>4. Motivation : les moteurs et les freins</vt:lpstr>
      <vt:lpstr>4. Motivation : les moteurs et les freins</vt:lpstr>
      <vt:lpstr>4. Motivation : les moteurs et les freins</vt:lpstr>
      <vt:lpstr>5. Positionnement grégaire</vt:lpstr>
      <vt:lpstr>5. Positionnement grégaire</vt:lpstr>
      <vt:lpstr>Positionnement grégaire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28 mars 2014</dc:title>
  <dc:creator>evelyne</dc:creator>
  <cp:lastModifiedBy>evelyne</cp:lastModifiedBy>
  <cp:revision>21</cp:revision>
  <dcterms:created xsi:type="dcterms:W3CDTF">2014-03-26T10:34:40Z</dcterms:created>
  <dcterms:modified xsi:type="dcterms:W3CDTF">2014-04-06T20:14:03Z</dcterms:modified>
</cp:coreProperties>
</file>