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handoutMasterIdLst>
    <p:handoutMasterId r:id="rId17"/>
  </p:handoutMasterIdLst>
  <p:sldIdLst>
    <p:sldId id="256" r:id="rId2"/>
    <p:sldId id="257" r:id="rId3"/>
    <p:sldId id="289" r:id="rId4"/>
    <p:sldId id="268" r:id="rId5"/>
    <p:sldId id="286" r:id="rId6"/>
    <p:sldId id="263" r:id="rId7"/>
    <p:sldId id="264" r:id="rId8"/>
    <p:sldId id="295" r:id="rId9"/>
    <p:sldId id="296" r:id="rId10"/>
    <p:sldId id="277" r:id="rId11"/>
    <p:sldId id="308" r:id="rId12"/>
    <p:sldId id="269" r:id="rId13"/>
    <p:sldId id="292" r:id="rId14"/>
    <p:sldId id="307" r:id="rId15"/>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2" autoAdjust="0"/>
    <p:restoredTop sz="66499" autoAdjust="0"/>
  </p:normalViewPr>
  <p:slideViewPr>
    <p:cSldViewPr>
      <p:cViewPr>
        <p:scale>
          <a:sx n="67" d="100"/>
          <a:sy n="67" d="100"/>
        </p:scale>
        <p:origin x="-1386" y="-13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24/06/2014</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24/06/2014</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Autofit/>
          </a:bodyPr>
          <a:lstStyle/>
          <a:p>
            <a:r>
              <a:rPr lang="fr-FR" sz="1100" kern="1200" baseline="0" dirty="0" smtClean="0">
                <a:solidFill>
                  <a:schemeClr val="tx1"/>
                </a:solidFill>
                <a:latin typeface="+mn-lt"/>
                <a:ea typeface="+mn-ea"/>
                <a:cs typeface="+mn-cs"/>
              </a:rPr>
              <a:t>L'objectif de la gestion du comportement grégaire n'est pas de faire bouger l'autre de sa position, mais bien de la gérer.</a:t>
            </a:r>
          </a:p>
          <a:p>
            <a:r>
              <a:rPr lang="fr-FR" sz="1100" kern="1200" baseline="0" dirty="0" smtClean="0">
                <a:solidFill>
                  <a:schemeClr val="tx1"/>
                </a:solidFill>
                <a:latin typeface="+mn-lt"/>
                <a:ea typeface="+mn-ea"/>
                <a:cs typeface="+mn-cs"/>
              </a:rPr>
              <a:t>Il s'agit d'être respectueux de l'état du sujet et conscient qu'on ne va pas pouvoir l'en sortir. Il va devoir en sortir</a:t>
            </a:r>
          </a:p>
          <a:p>
            <a:r>
              <a:rPr lang="fr-FR" sz="1100" kern="1200" baseline="0" dirty="0" smtClean="0">
                <a:solidFill>
                  <a:schemeClr val="tx1"/>
                </a:solidFill>
                <a:latin typeface="+mn-lt"/>
                <a:ea typeface="+mn-ea"/>
                <a:cs typeface="+mn-cs"/>
              </a:rPr>
              <a:t>seul. On peut l'y aider certes, mais à condition de ne pas chercher de résultat et de ne pas vouloir faire à sa place.</a:t>
            </a:r>
          </a:p>
          <a:p>
            <a:r>
              <a:rPr lang="fr-FR" sz="1100" kern="1200" baseline="0" dirty="0" smtClean="0">
                <a:solidFill>
                  <a:schemeClr val="tx1"/>
                </a:solidFill>
                <a:latin typeface="+mn-lt"/>
                <a:ea typeface="+mn-ea"/>
                <a:cs typeface="+mn-cs"/>
              </a:rPr>
              <a:t>On ne suggère ni ne conseille rien, on n'affirme rien, on questionne de manière neutre, pour amener le sujet à (peut-</a:t>
            </a:r>
          </a:p>
          <a:p>
            <a:r>
              <a:rPr lang="fr-FR" sz="1100" kern="1200" baseline="0" dirty="0" smtClean="0">
                <a:solidFill>
                  <a:schemeClr val="tx1"/>
                </a:solidFill>
                <a:latin typeface="+mn-lt"/>
                <a:ea typeface="+mn-ea"/>
                <a:cs typeface="+mn-cs"/>
              </a:rPr>
              <a:t>être) y réfléchir. Il faut accepter de ne pas y arriver: le sujet est adulte et le PG tenace, rien ne sert de se presser.</a:t>
            </a:r>
          </a:p>
          <a:p>
            <a:endParaRPr lang="fr-FR" sz="1100" kern="1200" baseline="0" dirty="0" smtClean="0">
              <a:solidFill>
                <a:schemeClr val="tx1"/>
              </a:solidFill>
              <a:latin typeface="+mn-lt"/>
              <a:ea typeface="+mn-ea"/>
              <a:cs typeface="+mn-cs"/>
            </a:endParaRPr>
          </a:p>
          <a:p>
            <a:r>
              <a:rPr lang="fr-FR" sz="1100" dirty="0" smtClean="0"/>
              <a:t>Les comportements grégaires sont des systèmes autorégulés : plus on cherche à les tirer, plus ils réagissent.</a:t>
            </a:r>
          </a:p>
          <a:p>
            <a:r>
              <a:rPr lang="fr-FR" sz="1100" dirty="0" smtClean="0"/>
              <a:t>Qu'elle que soit l'attitude adoptée, répondre en se positionnant dans le système grégaire renforce le système et le positionnement du sujet. Qu'on alimente le comportement en allant dans le même sens ou qu'on s'y oppose,</a:t>
            </a:r>
          </a:p>
          <a:p>
            <a:r>
              <a:rPr lang="fr-FR" sz="1100" dirty="0" smtClean="0"/>
              <a:t>le résultat est le même: ça ne marche pas!</a:t>
            </a:r>
          </a:p>
          <a:p>
            <a:r>
              <a:rPr lang="fr-FR" sz="1100" dirty="0" smtClean="0"/>
              <a:t>Comme le sujet ne se trouve pas à un niveau comportemental rationnel sur lequel il peut prendre facilement du recul, les actes ou attitudes seront plus efficaces que les mots.</a:t>
            </a:r>
          </a:p>
          <a:p>
            <a:r>
              <a:rPr lang="fr-FR" sz="1100" dirty="0" smtClean="0"/>
              <a:t>Il s'agit d'être le plus neutre et détaché possible dans la forme, tout en restant impliqué et attentif sur le fond.</a:t>
            </a:r>
          </a:p>
          <a:p>
            <a:r>
              <a:rPr lang="fr-FR" sz="1100" dirty="0" smtClean="0"/>
              <a:t>De cette manière, il est possible de créer de la métapsychologie, du lien et de la communication intelligente.</a:t>
            </a:r>
          </a:p>
          <a:p>
            <a:r>
              <a:rPr lang="fr-FR" sz="1100" dirty="0" smtClean="0"/>
              <a:t>On peut alors poser des questions du type:</a:t>
            </a:r>
          </a:p>
          <a:p>
            <a:r>
              <a:rPr lang="fr-FR" sz="1100" dirty="0" smtClean="0"/>
              <a:t>"</a:t>
            </a:r>
            <a:r>
              <a:rPr lang="fr-FR" sz="1100" i="1" dirty="0" smtClean="0"/>
              <a:t>La prochaine fois que cela se passe, on fait comment?"</a:t>
            </a:r>
          </a:p>
          <a:p>
            <a:r>
              <a:rPr lang="fr-FR" sz="1100" i="1" dirty="0" smtClean="0"/>
              <a:t>"Veux-tu que nous parlions de ce qui t'est arrivé tout à l'heure?"</a:t>
            </a:r>
            <a:endParaRPr lang="fr-FR" sz="11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DETECTER LES INTERACTIONS SOCIALES</a:t>
            </a:r>
            <a:endParaRPr lang="fr-FR" sz="1200" dirty="0" smtClean="0"/>
          </a:p>
          <a:p>
            <a:r>
              <a:rPr lang="fr-FR" sz="1200" b="1" dirty="0" smtClean="0"/>
              <a:t>Comment prendre sa place au sein du groupe ?</a:t>
            </a:r>
            <a:endParaRPr lang="fr-FR" sz="1200" dirty="0" smtClean="0"/>
          </a:p>
          <a:p>
            <a:r>
              <a:rPr lang="fr-FR" sz="1200" dirty="0" smtClean="0"/>
              <a:t>Les vécus du positionnement grégaire sont des stéréotypes instinctifs, génétiquement programmés donc invariants, incapables d'apprentissages.</a:t>
            </a:r>
          </a:p>
          <a:p>
            <a:endParaRPr lang="fr-FR" sz="1200" dirty="0" smtClean="0"/>
          </a:p>
          <a:p>
            <a:r>
              <a:rPr lang="fr-FR" sz="1200" b="1" dirty="0" smtClean="0"/>
              <a:t>Structure sociale :</a:t>
            </a:r>
            <a:endParaRPr lang="fr-FR" sz="1200" dirty="0" smtClean="0"/>
          </a:p>
          <a:p>
            <a:r>
              <a:rPr lang="fr-FR" sz="1200" b="1" dirty="0" smtClean="0"/>
              <a:t>Les 4 positionnements grégaires</a:t>
            </a:r>
            <a:r>
              <a:rPr lang="fr-FR" sz="1200" dirty="0" smtClean="0"/>
              <a:t> sont la  dominance,  la soumission, la marginalité, l’axialité.</a:t>
            </a:r>
          </a:p>
          <a:p>
            <a:r>
              <a:rPr lang="fr-FR" sz="1200" dirty="0" smtClean="0"/>
              <a:t>Nous devons donc apprendre quel positionnement grégaire nous régit de manière spontanée pour comprendre nos réactions immédiates souvent très différentes de celles que nous souhaiterions ou qui sont attendues par le milieu.</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NE PAS FAIRE</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PG = comportement archaïque "animal"</a:t>
            </a:r>
          </a:p>
          <a:p>
            <a:r>
              <a:rPr lang="fr-FR" sz="1200" kern="1200" baseline="0" dirty="0" smtClean="0">
                <a:solidFill>
                  <a:schemeClr val="tx1"/>
                </a:solidFill>
                <a:latin typeface="+mn-lt"/>
                <a:ea typeface="+mn-ea"/>
                <a:cs typeface="+mn-cs"/>
              </a:rPr>
              <a:t>Devenir "paléo" soi-même et prendre la position opposée à celle de votre interlocuteur ou rivaliser avec son positionnement et les comportements associés.</a:t>
            </a:r>
          </a:p>
          <a:p>
            <a:r>
              <a:rPr lang="fr-FR" sz="1200" kern="1200" baseline="0" dirty="0" smtClean="0">
                <a:solidFill>
                  <a:schemeClr val="tx1"/>
                </a:solidFill>
                <a:latin typeface="+mn-lt"/>
                <a:ea typeface="+mn-ea"/>
                <a:cs typeface="+mn-cs"/>
              </a:rPr>
              <a:t>• Etre impressionné par le comportement PG de son interlocuteur.</a:t>
            </a:r>
          </a:p>
          <a:p>
            <a:r>
              <a:rPr lang="fr-FR" sz="1200" kern="1200" baseline="0" dirty="0" smtClean="0">
                <a:solidFill>
                  <a:schemeClr val="tx1"/>
                </a:solidFill>
                <a:latin typeface="+mn-lt"/>
                <a:ea typeface="+mn-ea"/>
                <a:cs typeface="+mn-cs"/>
              </a:rPr>
              <a:t>Récompenser ce comportement, même par un laisser-faire.</a:t>
            </a:r>
          </a:p>
          <a:p>
            <a:r>
              <a:rPr lang="fr-FR" sz="1200" kern="1200" baseline="0" dirty="0" smtClean="0">
                <a:solidFill>
                  <a:schemeClr val="tx1"/>
                </a:solidFill>
                <a:latin typeface="+mn-lt"/>
                <a:ea typeface="+mn-ea"/>
                <a:cs typeface="+mn-cs"/>
              </a:rPr>
              <a:t>Regarder l'autre longuement droit dans ses yeux, fuir son regard, abaisser le regard.</a:t>
            </a:r>
          </a:p>
          <a:p>
            <a:r>
              <a:rPr lang="fr-FR" sz="1200" kern="1200" baseline="0" dirty="0" smtClean="0">
                <a:solidFill>
                  <a:schemeClr val="tx1"/>
                </a:solidFill>
                <a:latin typeface="+mn-lt"/>
                <a:ea typeface="+mn-ea"/>
                <a:cs typeface="+mn-cs"/>
              </a:rPr>
              <a:t>Attention: </a:t>
            </a:r>
            <a:r>
              <a:rPr lang="fr-FR" sz="1200" b="1" kern="1200" baseline="0" dirty="0" smtClean="0">
                <a:solidFill>
                  <a:schemeClr val="tx1"/>
                </a:solidFill>
                <a:latin typeface="+mn-lt"/>
                <a:ea typeface="+mn-ea"/>
                <a:cs typeface="+mn-cs"/>
              </a:rPr>
              <a:t>PG = comportement instinctif (inconscient)</a:t>
            </a:r>
          </a:p>
          <a:p>
            <a:r>
              <a:rPr lang="fr-FR" sz="1200" kern="1200" baseline="0" dirty="0" smtClean="0">
                <a:solidFill>
                  <a:schemeClr val="tx1"/>
                </a:solidFill>
                <a:latin typeface="+mn-lt"/>
                <a:ea typeface="+mn-ea"/>
                <a:cs typeface="+mn-cs"/>
              </a:rPr>
              <a:t>Discuter sur les contenus du PG (les réseaux cérébraux qui sous-tendent la rationalité sont difficilement accessibles au sujet sous l'emprise de son PG).</a:t>
            </a:r>
          </a:p>
          <a:p>
            <a:r>
              <a:rPr lang="fr-FR" sz="1200" kern="1200" baseline="0" dirty="0" smtClean="0">
                <a:solidFill>
                  <a:schemeClr val="tx1"/>
                </a:solidFill>
                <a:latin typeface="+mn-lt"/>
                <a:ea typeface="+mn-ea"/>
                <a:cs typeface="+mn-cs"/>
              </a:rPr>
              <a:t>Essayer de convaincre l'autre que vous avez raison et lui tort, correspond à jeter de l'huile sur le feu.</a:t>
            </a:r>
          </a:p>
          <a:p>
            <a:r>
              <a:rPr lang="fr-FR" sz="1200" kern="1200" baseline="0" dirty="0" smtClean="0">
                <a:solidFill>
                  <a:schemeClr val="tx1"/>
                </a:solidFill>
                <a:latin typeface="+mn-lt"/>
                <a:ea typeface="+mn-ea"/>
                <a:cs typeface="+mn-cs"/>
              </a:rPr>
              <a:t>Attention : </a:t>
            </a:r>
            <a:r>
              <a:rPr lang="fr-FR" sz="1200" b="1" kern="1200" baseline="0" dirty="0" smtClean="0">
                <a:solidFill>
                  <a:schemeClr val="tx1"/>
                </a:solidFill>
                <a:latin typeface="+mn-lt"/>
                <a:ea typeface="+mn-ea"/>
                <a:cs typeface="+mn-cs"/>
              </a:rPr>
              <a:t>système PG autorégulé (effet rebond)</a:t>
            </a:r>
          </a:p>
          <a:p>
            <a:r>
              <a:rPr lang="fr-FR" sz="1200" kern="1200" baseline="0" dirty="0" smtClean="0">
                <a:solidFill>
                  <a:schemeClr val="tx1"/>
                </a:solidFill>
                <a:latin typeface="+mn-lt"/>
                <a:ea typeface="+mn-ea"/>
                <a:cs typeface="+mn-cs"/>
              </a:rPr>
              <a:t>• Se faire des illusions quand le sujet bascule "subitement" vers le pôle opposé : l'instabilité est toujours là, et un rebond vers le positionnement d'origine toujours possible.</a:t>
            </a:r>
            <a:endParaRPr lang="fr-FR" sz="1200" dirty="0" smtClean="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À FAIRE</a:t>
            </a:r>
          </a:p>
          <a:p>
            <a:r>
              <a:rPr lang="fr-FR" sz="1200" b="1" kern="1200" baseline="0" dirty="0" smtClean="0">
                <a:solidFill>
                  <a:schemeClr val="tx1"/>
                </a:solidFill>
                <a:latin typeface="+mn-lt"/>
                <a:ea typeface="+mn-ea"/>
                <a:cs typeface="+mn-cs"/>
              </a:rPr>
              <a:t>Le comportement PG est archaïque,</a:t>
            </a:r>
          </a:p>
          <a:p>
            <a:r>
              <a:rPr lang="fr-FR" sz="1200" b="1" kern="1200" baseline="0" dirty="0" smtClean="0">
                <a:solidFill>
                  <a:schemeClr val="tx1"/>
                </a:solidFill>
                <a:latin typeface="+mn-lt"/>
                <a:ea typeface="+mn-ea"/>
                <a:cs typeface="+mn-cs"/>
              </a:rPr>
              <a:t>donc "animal"</a:t>
            </a:r>
          </a:p>
          <a:p>
            <a:r>
              <a:rPr lang="fr-FR" sz="1200" kern="1200" baseline="0" dirty="0" smtClean="0">
                <a:solidFill>
                  <a:schemeClr val="tx1"/>
                </a:solidFill>
                <a:latin typeface="+mn-lt"/>
                <a:ea typeface="+mn-ea"/>
                <a:cs typeface="+mn-cs"/>
              </a:rPr>
              <a:t>Se détendre, ne pas fixer le regard de l'autre, prendre le temps de respirer, etc. Les territoires paléo limbiques réagissent principalement aux attitudes</a:t>
            </a:r>
          </a:p>
          <a:p>
            <a:r>
              <a:rPr lang="fr-FR" sz="1200" kern="1200" baseline="0" dirty="0" smtClean="0">
                <a:solidFill>
                  <a:schemeClr val="tx1"/>
                </a:solidFill>
                <a:latin typeface="+mn-lt"/>
                <a:ea typeface="+mn-ea"/>
                <a:cs typeface="+mn-cs"/>
              </a:rPr>
              <a:t>et communications non-verbales de l'autre.</a:t>
            </a:r>
          </a:p>
          <a:p>
            <a:r>
              <a:rPr lang="fr-FR" sz="1200" kern="1200" baseline="0" dirty="0" smtClean="0">
                <a:solidFill>
                  <a:schemeClr val="tx1"/>
                </a:solidFill>
                <a:latin typeface="+mn-lt"/>
                <a:ea typeface="+mn-ea"/>
                <a:cs typeface="+mn-cs"/>
              </a:rPr>
              <a:t>• Rester le plus neutre et objectif possible, garder son sang-froid, et communiquer "technique" sur des limites à fixer (desquelles vous n'êtes pas responsable).</a:t>
            </a:r>
          </a:p>
          <a:p>
            <a:r>
              <a:rPr lang="fr-FR" sz="1200" b="1" kern="1200" baseline="0" dirty="0" smtClean="0">
                <a:solidFill>
                  <a:schemeClr val="tx1"/>
                </a:solidFill>
                <a:latin typeface="+mn-lt"/>
                <a:ea typeface="+mn-ea"/>
                <a:cs typeface="+mn-cs"/>
              </a:rPr>
              <a:t>Le comportement PG est instinctif, donc inconscient</a:t>
            </a:r>
          </a:p>
          <a:p>
            <a:r>
              <a:rPr lang="fr-FR" sz="1200" kern="1200" baseline="0" dirty="0" smtClean="0">
                <a:solidFill>
                  <a:schemeClr val="tx1"/>
                </a:solidFill>
                <a:latin typeface="+mn-lt"/>
                <a:ea typeface="+mn-ea"/>
                <a:cs typeface="+mn-cs"/>
              </a:rPr>
              <a:t>Prendre les comportements grégaires pour ce qu'ils sont, sans les juger </a:t>
            </a:r>
            <a:r>
              <a:rPr lang="fr-FR" sz="1200" kern="1200" baseline="0" dirty="0" smtClean="0">
                <a:solidFill>
                  <a:schemeClr val="tx1"/>
                </a:solidFill>
                <a:latin typeface="+mn-lt"/>
                <a:ea typeface="+mn-ea"/>
                <a:cs typeface="+mn-cs"/>
                <a:sym typeface="Wingdings" pitchFamily="2" charset="2"/>
              </a:rPr>
              <a:t> relativiser (</a:t>
            </a:r>
            <a:r>
              <a:rPr lang="it-IT" sz="1200" kern="1200" baseline="0" dirty="0" smtClean="0">
                <a:solidFill>
                  <a:schemeClr val="tx1"/>
                </a:solidFill>
                <a:latin typeface="+mn-lt"/>
                <a:ea typeface="+mn-ea"/>
                <a:cs typeface="+mn-cs"/>
              </a:rPr>
              <a:t>Faire de la GMM...)</a:t>
            </a:r>
          </a:p>
          <a:p>
            <a:r>
              <a:rPr lang="fr-FR" sz="1200" kern="1200" baseline="0" dirty="0" smtClean="0">
                <a:solidFill>
                  <a:schemeClr val="tx1"/>
                </a:solidFill>
                <a:latin typeface="+mn-lt"/>
                <a:ea typeface="+mn-ea"/>
                <a:cs typeface="+mn-cs"/>
              </a:rPr>
              <a:t>- en acceptant la réalité (tout en restant ferme sur des limites objectives)</a:t>
            </a:r>
            <a:endParaRPr lang="fr-FR" sz="1200" i="1" kern="1200" baseline="0" dirty="0" smtClean="0">
              <a:solidFill>
                <a:schemeClr val="tx1"/>
              </a:solidFill>
              <a:latin typeface="+mn-lt"/>
              <a:ea typeface="+mn-ea"/>
              <a:cs typeface="+mn-cs"/>
            </a:endParaRPr>
          </a:p>
          <a:p>
            <a:r>
              <a:rPr lang="fr-FR" sz="1200" kern="1200" baseline="0" dirty="0" smtClean="0">
                <a:solidFill>
                  <a:schemeClr val="tx1"/>
                </a:solidFill>
                <a:latin typeface="+mn-lt"/>
                <a:ea typeface="+mn-ea"/>
                <a:cs typeface="+mn-cs"/>
              </a:rPr>
              <a:t>- en gardant ou reprenant du recul</a:t>
            </a:r>
          </a:p>
          <a:p>
            <a:r>
              <a:rPr lang="fr-FR" sz="1200" kern="1200" baseline="0" dirty="0" smtClean="0">
                <a:solidFill>
                  <a:schemeClr val="tx1"/>
                </a:solidFill>
                <a:latin typeface="+mn-lt"/>
                <a:ea typeface="+mn-ea"/>
                <a:cs typeface="+mn-cs"/>
              </a:rPr>
              <a:t>- en restant curieux quant aux signes d'apaisement</a:t>
            </a:r>
          </a:p>
          <a:p>
            <a:r>
              <a:rPr lang="fr-FR" sz="1200" kern="1200" baseline="0" dirty="0" smtClean="0">
                <a:solidFill>
                  <a:schemeClr val="tx1"/>
                </a:solidFill>
                <a:latin typeface="+mn-lt"/>
                <a:ea typeface="+mn-ea"/>
                <a:cs typeface="+mn-cs"/>
              </a:rPr>
              <a:t>- en relativisant (cette personne n'est pas toujours comme cela)</a:t>
            </a:r>
          </a:p>
          <a:p>
            <a:r>
              <a:rPr lang="fr-FR" sz="1200" kern="1200" baseline="0" dirty="0" smtClean="0">
                <a:solidFill>
                  <a:schemeClr val="tx1"/>
                </a:solidFill>
                <a:latin typeface="+mn-lt"/>
                <a:ea typeface="+mn-ea"/>
                <a:cs typeface="+mn-cs"/>
              </a:rPr>
              <a:t>- en cherchant les facteurs immédiats qui ont déclenché ou aggravé les comportements PG</a:t>
            </a:r>
          </a:p>
          <a:p>
            <a:r>
              <a:rPr lang="fr-FR" sz="1200" kern="1200" baseline="0" dirty="0" smtClean="0">
                <a:solidFill>
                  <a:schemeClr val="tx1"/>
                </a:solidFill>
                <a:latin typeface="+mn-lt"/>
                <a:ea typeface="+mn-ea"/>
                <a:cs typeface="+mn-cs"/>
              </a:rPr>
              <a:t>- en prenant le risque que votre interlocuteur ne soit pas content de votre calme.</a:t>
            </a:r>
          </a:p>
          <a:p>
            <a:r>
              <a:rPr lang="fr-FR" sz="1200" b="1" kern="1200" baseline="0" dirty="0" smtClean="0">
                <a:solidFill>
                  <a:schemeClr val="tx1"/>
                </a:solidFill>
                <a:latin typeface="+mn-lt"/>
                <a:ea typeface="+mn-ea"/>
                <a:cs typeface="+mn-cs"/>
              </a:rPr>
              <a:t>Le système PG est autorégulé (effet rebond)</a:t>
            </a:r>
          </a:p>
          <a:p>
            <a:r>
              <a:rPr lang="fr-FR" sz="1200" kern="1200" baseline="0" dirty="0" smtClean="0">
                <a:solidFill>
                  <a:schemeClr val="tx1"/>
                </a:solidFill>
                <a:latin typeface="+mn-lt"/>
                <a:ea typeface="+mn-ea"/>
                <a:cs typeface="+mn-cs"/>
              </a:rPr>
              <a:t>Renforcer subtilement (surtout pas trop ouvertement, ce qui pourrait provoquer une réaction paradoxale) les comportements plus adaptés et apaisés, en faisant preuve de "bienveillance neutre"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a:prstGeom prst="rect">
            <a:avLst/>
          </a:prstGeom>
        </p:spPr>
        <p:txBody>
          <a:bodyPr/>
          <a:lstStyle>
            <a:lvl1pPr algn="ctr">
              <a:defRPr b="1" i="0" baseline="0">
                <a:solidFill>
                  <a:schemeClr val="bg1"/>
                </a:solidFill>
              </a:defRPr>
            </a:lvl1pPr>
          </a:lstStyle>
          <a:p>
            <a:fld id="{42BAAC1C-04F5-41DF-BC50-14E794EBCA53}" type="slidenum">
              <a:rPr lang="fr-FR" smtClean="0"/>
              <a:pPr/>
              <a:t>‹N°›</a:t>
            </a:fld>
            <a:endParaRPr lang="fr-FR" dirty="0"/>
          </a:p>
        </p:txBody>
      </p:sp>
      <p:sp>
        <p:nvSpPr>
          <p:cNvPr id="30"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24/06/2014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31"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32" name="Image 31" descr="logo_khepripro.png"/>
          <p:cNvPicPr>
            <a:picLocks noChangeAspect="1"/>
          </p:cNvPicPr>
          <p:nvPr userDrawn="1"/>
        </p:nvPicPr>
        <p:blipFill>
          <a:blip r:embed="rId2" cstate="print"/>
          <a:stretch>
            <a:fillRect/>
          </a:stretch>
        </p:blipFill>
        <p:spPr>
          <a:xfrm>
            <a:off x="7092280" y="6309320"/>
            <a:ext cx="1556879" cy="548680"/>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634082"/>
          </a:xfrm>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268760"/>
            <a:ext cx="7467600" cy="5205192"/>
          </a:xfrm>
        </p:spPr>
        <p:txBody>
          <a:bodyPr/>
          <a:lstStyle/>
          <a:p>
            <a:pPr lvl="0" eaLnBrk="1" latinLnBrk="0" hangingPunct="1"/>
            <a:r>
              <a:rPr lang="fr-FR" dirty="0" smtClean="0"/>
              <a:t>Cliquez pour modifier les styles du texte du masque</a:t>
            </a:r>
          </a:p>
          <a:p>
            <a:pPr lvl="1" eaLnBrk="1" latinLnBrk="0" hangingPunct="1"/>
            <a:r>
              <a:rPr lang="fr-FR" dirty="0" smtClean="0"/>
              <a:t>Deuxième niveau</a:t>
            </a:r>
          </a:p>
          <a:p>
            <a:pPr lvl="2" eaLnBrk="1" latinLnBrk="0" hangingPunct="1"/>
            <a:r>
              <a:rPr lang="fr-FR" dirty="0" smtClean="0"/>
              <a:t>Troisième niveau</a:t>
            </a:r>
          </a:p>
          <a:p>
            <a:pPr lvl="3" eaLnBrk="1" latinLnBrk="0" hangingPunct="1"/>
            <a:r>
              <a:rPr lang="fr-FR" dirty="0" smtClean="0"/>
              <a:t>Quatrième niveau</a:t>
            </a:r>
          </a:p>
          <a:p>
            <a:pPr lvl="4" eaLnBrk="1" latinLnBrk="0" hangingPunct="1"/>
            <a:r>
              <a:rPr lang="fr-FR" dirty="0" smtClean="0"/>
              <a:t>Cinquième niveau</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a:prstGeom prst="rect">
            <a:avLst/>
          </a:prstGeom>
        </p:spPr>
        <p:txBody>
          <a:bodyPr/>
          <a:lstStyle>
            <a:lvl1pPr>
              <a:defRPr b="1"/>
            </a:lvl1pPr>
          </a:lstStyle>
          <a:p>
            <a:fld id="{4489EB96-245F-4056-876B-3A52E70395FE}" type="slidenum">
              <a:rPr lang="fr-FR" smtClean="0"/>
              <a:pPr/>
              <a:t>‹N°›</a:t>
            </a:fld>
            <a:endParaRPr lang="fr-F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a:xfrm rot="5400000">
            <a:off x="7589520" y="1081851"/>
            <a:ext cx="2011680" cy="384048"/>
          </a:xfrm>
          <a:prstGeom prst="rect">
            <a:avLst/>
          </a:prstGeom>
        </p:spPr>
        <p:txBody>
          <a:bodyPr rtlCol="0"/>
          <a:lstStyle/>
          <a:p>
            <a:endParaRPr lang="fr-FR"/>
          </a:p>
        </p:txBody>
      </p:sp>
      <p:sp>
        <p:nvSpPr>
          <p:cNvPr id="21" name="Espace réservé du pied de page 20"/>
          <p:cNvSpPr>
            <a:spLocks noGrp="1"/>
          </p:cNvSpPr>
          <p:nvPr>
            <p:ph type="ftr" sz="quarter" idx="12"/>
          </p:nvPr>
        </p:nvSpPr>
        <p:spPr>
          <a:xfrm rot="5400000">
            <a:off x="6990186" y="3737240"/>
            <a:ext cx="3200400" cy="365760"/>
          </a:xfrm>
          <a:prstGeom prst="rect">
            <a:avLst/>
          </a:prstGeom>
        </p:spPr>
        <p:txBody>
          <a:bodyPr rtlCol="0"/>
          <a:lstStyle/>
          <a:p>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dirty="0" smtClean="0"/>
              <a:t>Cliquez pour modifier les styles du texte du masque</a:t>
            </a:r>
          </a:p>
          <a:p>
            <a:pPr lvl="1" eaLnBrk="1" latinLnBrk="0" hangingPunct="1"/>
            <a:r>
              <a:rPr kumimoji="0" lang="fr-FR" dirty="0" smtClean="0"/>
              <a:t>Deuxième niveau</a:t>
            </a:r>
          </a:p>
          <a:p>
            <a:pPr lvl="2" eaLnBrk="1" latinLnBrk="0" hangingPunct="1"/>
            <a:r>
              <a:rPr kumimoji="0" lang="fr-FR" dirty="0" smtClean="0"/>
              <a:t>Troisième niveau</a:t>
            </a:r>
          </a:p>
          <a:p>
            <a:pPr lvl="3" eaLnBrk="1" latinLnBrk="0" hangingPunct="1"/>
            <a:r>
              <a:rPr kumimoji="0" lang="fr-FR" dirty="0" smtClean="0"/>
              <a:t>Quatrième niveau</a:t>
            </a:r>
          </a:p>
          <a:p>
            <a:pPr lvl="4" eaLnBrk="1" latinLnBrk="0" hangingPunct="1"/>
            <a:r>
              <a:rPr kumimoji="0" lang="fr-FR" dirty="0" smtClean="0"/>
              <a:t>Cinquième niveau</a:t>
            </a:r>
            <a:endParaRPr kumimoji="0" lang="en-US" dirty="0"/>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24/06/2014</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7" name="Espace réservé du pied de page 9"/>
          <p:cNvSpPr txBox="1">
            <a:spLocks/>
          </p:cNvSpPr>
          <p:nvPr userDrawn="1"/>
        </p:nvSpPr>
        <p:spPr>
          <a:xfrm>
            <a:off x="1619672" y="6492240"/>
            <a:ext cx="5288632"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2014 Khépri développement</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18" name="Image 17" descr="logo_khepripro.png"/>
          <p:cNvPicPr>
            <a:picLocks noChangeAspect="1"/>
          </p:cNvPicPr>
          <p:nvPr userDrawn="1"/>
        </p:nvPicPr>
        <p:blipFill>
          <a:blip r:embed="rId13" cstate="print"/>
          <a:stretch>
            <a:fillRect/>
          </a:stretch>
        </p:blipFill>
        <p:spPr>
          <a:xfrm>
            <a:off x="7092280" y="6309320"/>
            <a:ext cx="1556879" cy="548680"/>
          </a:xfrm>
          <a:prstGeom prst="rect">
            <a:avLst/>
          </a:prstGeom>
        </p:spPr>
      </p:pic>
      <p:sp>
        <p:nvSpPr>
          <p:cNvPr id="20" name="ZoneTexte 19"/>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cid:image001.jpg@01CDD48C.4883A77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699792" y="2564904"/>
            <a:ext cx="5112568" cy="2016224"/>
          </a:xfrm>
        </p:spPr>
        <p:txBody>
          <a:bodyPr>
            <a:normAutofit/>
          </a:bodyPr>
          <a:lstStyle/>
          <a:p>
            <a:pPr algn="ctr"/>
            <a:r>
              <a:rPr lang="fr-FR" sz="2400" dirty="0" smtClean="0">
                <a:solidFill>
                  <a:schemeClr val="accent6"/>
                </a:solidFill>
              </a:rPr>
              <a:t>En partenariat avec le</a:t>
            </a:r>
            <a:br>
              <a:rPr lang="fr-FR" sz="2400" dirty="0" smtClean="0">
                <a:solidFill>
                  <a:schemeClr val="accent6"/>
                </a:solidFill>
              </a:rPr>
            </a:br>
            <a:r>
              <a:rPr lang="fr-FR" sz="2400" dirty="0" smtClean="0">
                <a:solidFill>
                  <a:schemeClr val="accent6"/>
                </a:solidFill>
              </a:rPr>
              <a:t/>
            </a:r>
            <a:br>
              <a:rPr lang="fr-FR" sz="2400" dirty="0" smtClean="0">
                <a:solidFill>
                  <a:schemeClr val="accent6"/>
                </a:solidFill>
              </a:rPr>
            </a:br>
            <a:r>
              <a:rPr lang="fr-FR" sz="2400" dirty="0" smtClean="0">
                <a:solidFill>
                  <a:schemeClr val="accent6"/>
                </a:solidFill>
              </a:rPr>
              <a:t/>
            </a:r>
            <a:br>
              <a:rPr lang="fr-FR" sz="2400" dirty="0" smtClean="0">
                <a:solidFill>
                  <a:schemeClr val="accent6"/>
                </a:solidFill>
              </a:rPr>
            </a:br>
            <a:r>
              <a:rPr lang="fr-FR" sz="2400" dirty="0" smtClean="0">
                <a:solidFill>
                  <a:schemeClr val="accent6"/>
                </a:solidFill>
              </a:rPr>
              <a:t/>
            </a:r>
            <a:br>
              <a:rPr lang="fr-FR" sz="2400" dirty="0" smtClean="0">
                <a:solidFill>
                  <a:schemeClr val="accent6"/>
                </a:solidFill>
              </a:rPr>
            </a:br>
            <a:r>
              <a:rPr lang="fr-FR" sz="2400" dirty="0" smtClean="0">
                <a:solidFill>
                  <a:schemeClr val="accent6"/>
                </a:solidFill>
              </a:rPr>
              <a:t>Forum des Experts Libanais</a:t>
            </a:r>
            <a:endParaRPr lang="fr-FR" sz="2400" dirty="0" smtClean="0">
              <a:solidFill>
                <a:schemeClr val="accent6"/>
              </a:solidFill>
            </a:endParaRPr>
          </a:p>
        </p:txBody>
      </p:sp>
      <p:sp>
        <p:nvSpPr>
          <p:cNvPr id="4" name="ZoneTexte 3"/>
          <p:cNvSpPr txBox="1"/>
          <p:nvPr/>
        </p:nvSpPr>
        <p:spPr>
          <a:xfrm>
            <a:off x="2327436" y="1340768"/>
            <a:ext cx="5509843" cy="954107"/>
          </a:xfrm>
          <a:prstGeom prst="rect">
            <a:avLst/>
          </a:prstGeom>
          <a:noFill/>
        </p:spPr>
        <p:txBody>
          <a:bodyPr wrap="none" rtlCol="0">
            <a:spAutoFit/>
          </a:bodyPr>
          <a:lstStyle/>
          <a:p>
            <a:pPr algn="ctr"/>
            <a:r>
              <a:rPr lang="fr-FR" sz="2800" b="1" dirty="0" smtClean="0">
                <a:solidFill>
                  <a:schemeClr val="accent3">
                    <a:lumMod val="75000"/>
                  </a:schemeClr>
                </a:solidFill>
              </a:rPr>
              <a:t>"Comment manager son stress</a:t>
            </a:r>
          </a:p>
          <a:p>
            <a:pPr algn="ctr"/>
            <a:r>
              <a:rPr lang="fr-FR" sz="2800" b="1" dirty="0" smtClean="0">
                <a:solidFill>
                  <a:schemeClr val="accent3">
                    <a:lumMod val="75000"/>
                  </a:schemeClr>
                </a:solidFill>
              </a:rPr>
              <a:t>pour soi et pour les autres"</a:t>
            </a:r>
            <a:endParaRPr lang="fr-FR" sz="2800" b="1" dirty="0">
              <a:solidFill>
                <a:schemeClr val="accent3">
                  <a:lumMod val="75000"/>
                </a:schemeClr>
              </a:solidFill>
            </a:endParaRPr>
          </a:p>
        </p:txBody>
      </p:sp>
      <p:sp>
        <p:nvSpPr>
          <p:cNvPr id="5" name="ZoneTexte 4"/>
          <p:cNvSpPr txBox="1"/>
          <p:nvPr/>
        </p:nvSpPr>
        <p:spPr>
          <a:xfrm>
            <a:off x="4283968" y="332656"/>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
        <p:nvSpPr>
          <p:cNvPr id="8" name="ZoneTexte 7"/>
          <p:cNvSpPr txBox="1"/>
          <p:nvPr/>
        </p:nvSpPr>
        <p:spPr>
          <a:xfrm>
            <a:off x="2303740" y="5201324"/>
            <a:ext cx="5724644" cy="1107996"/>
          </a:xfrm>
          <a:prstGeom prst="rect">
            <a:avLst/>
          </a:prstGeom>
          <a:noFill/>
        </p:spPr>
        <p:txBody>
          <a:bodyPr wrap="square" rtlCol="0">
            <a:spAutoFit/>
          </a:bodyPr>
          <a:lstStyle/>
          <a:p>
            <a:pPr algn="ctr"/>
            <a:r>
              <a:rPr lang="fr-FR" sz="2400" b="1" i="1" dirty="0" smtClean="0">
                <a:solidFill>
                  <a:schemeClr val="accent1"/>
                </a:solidFill>
              </a:rPr>
              <a:t>Atelier Découverte </a:t>
            </a:r>
            <a:r>
              <a:rPr lang="fr-FR" sz="2400" b="1" i="1" dirty="0" err="1" smtClean="0">
                <a:solidFill>
                  <a:schemeClr val="accent1"/>
                </a:solidFill>
              </a:rPr>
              <a:t>Intéractif</a:t>
            </a:r>
            <a:r>
              <a:rPr lang="fr-FR" sz="2400" b="1" i="1" dirty="0" smtClean="0">
                <a:solidFill>
                  <a:schemeClr val="accent1"/>
                </a:solidFill>
              </a:rPr>
              <a:t> (A.D.I.)</a:t>
            </a:r>
          </a:p>
          <a:p>
            <a:pPr algn="ctr"/>
            <a:r>
              <a:rPr lang="fr-FR" sz="2400" b="1" i="1" dirty="0" smtClean="0">
                <a:solidFill>
                  <a:schemeClr val="accent1"/>
                </a:solidFill>
              </a:rPr>
              <a:t>Du 25 juin 2014</a:t>
            </a:r>
            <a:endParaRPr lang="fr-FR" b="1" i="1" dirty="0" smtClean="0">
              <a:solidFill>
                <a:schemeClr val="accent1"/>
              </a:solidFill>
            </a:endParaRPr>
          </a:p>
          <a:p>
            <a:endParaRPr lang="fr-FR" dirty="0">
              <a:solidFill>
                <a:schemeClr val="tx1">
                  <a:lumMod val="50000"/>
                  <a:lumOff val="50000"/>
                </a:schemeClr>
              </a:solidFill>
            </a:endParaRPr>
          </a:p>
        </p:txBody>
      </p:sp>
      <p:pic>
        <p:nvPicPr>
          <p:cNvPr id="9" name="5B9D1B6D-4B06-417E-88B1-2C245482FAE4" descr="cid:image001.jpg@01CDD48C.4883A770"/>
          <p:cNvPicPr/>
          <p:nvPr/>
        </p:nvPicPr>
        <p:blipFill>
          <a:blip r:embed="rId3" r:link="rId4" cstate="print"/>
          <a:srcRect/>
          <a:stretch>
            <a:fillRect/>
          </a:stretch>
        </p:blipFill>
        <p:spPr bwMode="auto">
          <a:xfrm>
            <a:off x="4932040" y="3156198"/>
            <a:ext cx="936104" cy="92087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3</a:t>
            </a:r>
            <a:r>
              <a:rPr lang="fr-FR" dirty="0" smtClean="0"/>
              <a:t>. </a:t>
            </a:r>
            <a:r>
              <a:rPr lang="fr-FR" dirty="0" smtClean="0"/>
              <a:t>La gestion relationnelle du stress</a:t>
            </a:r>
            <a:endParaRPr lang="fr-FR" dirty="0"/>
          </a:p>
        </p:txBody>
      </p:sp>
      <p:sp>
        <p:nvSpPr>
          <p:cNvPr id="3" name="Espace réservé du contenu 2"/>
          <p:cNvSpPr>
            <a:spLocks noGrp="1"/>
          </p:cNvSpPr>
          <p:nvPr>
            <p:ph sz="quarter" idx="1"/>
          </p:nvPr>
        </p:nvSpPr>
        <p:spPr/>
        <p:txBody>
          <a:bodyPr/>
          <a:lstStyle/>
          <a:p>
            <a:r>
              <a:rPr lang="fr-FR" b="1" dirty="0" smtClean="0"/>
              <a:t>Gérer le stress de ses interlocuteurs </a:t>
            </a:r>
            <a:r>
              <a:rPr lang="fr-FR" b="1" dirty="0" smtClean="0">
                <a:sym typeface="Wingdings"/>
              </a:rPr>
              <a:t>en GRS :</a:t>
            </a:r>
            <a:endParaRPr lang="fr-FR" dirty="0" smtClean="0"/>
          </a:p>
          <a:p>
            <a:r>
              <a:rPr lang="fr-FR" b="1" dirty="0" smtClean="0"/>
              <a:t>C'est apprendre à apaiser l'autre</a:t>
            </a:r>
          </a:p>
          <a:p>
            <a:endParaRPr lang="fr-FR" b="1" dirty="0" smtClean="0"/>
          </a:p>
          <a:p>
            <a:r>
              <a:rPr lang="fr-FR" b="1" dirty="0" smtClean="0">
                <a:solidFill>
                  <a:srgbClr val="C00000"/>
                </a:solidFill>
              </a:rPr>
              <a:t>En 2 temps :</a:t>
            </a:r>
          </a:p>
          <a:p>
            <a:pPr lvl="1" algn="ctr"/>
            <a:r>
              <a:rPr lang="fr-FR" sz="2800" b="1" dirty="0" smtClean="0">
                <a:solidFill>
                  <a:schemeClr val="accent1"/>
                </a:solidFill>
              </a:rPr>
              <a:t>Observer</a:t>
            </a:r>
          </a:p>
          <a:p>
            <a:pPr lvl="1" algn="ctr"/>
            <a:r>
              <a:rPr lang="fr-FR" sz="2800" b="1" dirty="0" smtClean="0">
                <a:solidFill>
                  <a:schemeClr val="accent1"/>
                </a:solidFill>
              </a:rPr>
              <a:t>S'adapter</a:t>
            </a:r>
            <a:endParaRPr lang="fr-FR" sz="2800" b="1" dirty="0">
              <a:solidFill>
                <a:schemeClr val="accent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a:t>
            </a:r>
            <a:r>
              <a:rPr lang="fr-FR" dirty="0" smtClean="0"/>
              <a:t>. </a:t>
            </a:r>
            <a:r>
              <a:rPr lang="fr-FR" dirty="0" smtClean="0"/>
              <a:t>Positionnement grégaire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dirty="0" smtClean="0"/>
              <a:t>Le comportement Positionnement Grégaire est :</a:t>
            </a:r>
          </a:p>
          <a:p>
            <a:endParaRPr lang="fr-FR" dirty="0" smtClean="0"/>
          </a:p>
          <a:p>
            <a:r>
              <a:rPr lang="fr-FR" b="1" dirty="0" smtClean="0">
                <a:solidFill>
                  <a:schemeClr val="accent1"/>
                </a:solidFill>
              </a:rPr>
              <a:t>Archaïque, donc "animal"</a:t>
            </a:r>
            <a:endParaRPr lang="fr-FR" b="1" dirty="0" smtClean="0">
              <a:solidFill>
                <a:srgbClr val="002060"/>
              </a:solidFill>
            </a:endParaRPr>
          </a:p>
          <a:p>
            <a:r>
              <a:rPr lang="fr-FR" b="1" dirty="0" smtClean="0">
                <a:solidFill>
                  <a:schemeClr val="accent1"/>
                </a:solidFill>
              </a:rPr>
              <a:t>Instinctif , donc inconscient</a:t>
            </a:r>
            <a:endParaRPr lang="fr-FR" b="1" dirty="0" smtClean="0">
              <a:solidFill>
                <a:srgbClr val="002060"/>
              </a:solidFill>
            </a:endParaRPr>
          </a:p>
          <a:p>
            <a:r>
              <a:rPr lang="fr-FR" b="1" dirty="0" smtClean="0">
                <a:solidFill>
                  <a:schemeClr val="accent1"/>
                </a:solidFill>
              </a:rPr>
              <a:t>Autorégulé, donc instable et peu modifiable</a:t>
            </a:r>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lstStyle/>
          <a:p>
            <a:r>
              <a:rPr lang="fr-FR" dirty="0" smtClean="0"/>
              <a:t>4</a:t>
            </a:r>
            <a:r>
              <a:rPr lang="fr-FR" dirty="0" smtClean="0"/>
              <a:t>. </a:t>
            </a:r>
            <a:r>
              <a:rPr lang="fr-FR" dirty="0" smtClean="0"/>
              <a:t>Positionnement grégaire</a:t>
            </a:r>
            <a:endParaRPr lang="fr-FR" dirty="0"/>
          </a:p>
        </p:txBody>
      </p:sp>
      <p:sp>
        <p:nvSpPr>
          <p:cNvPr id="6" name="Double flèche verticale 5"/>
          <p:cNvSpPr/>
          <p:nvPr/>
        </p:nvSpPr>
        <p:spPr>
          <a:xfrm>
            <a:off x="4355976" y="1196752"/>
            <a:ext cx="216024" cy="49685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Double flèche horizontale 6"/>
          <p:cNvSpPr/>
          <p:nvPr/>
        </p:nvSpPr>
        <p:spPr>
          <a:xfrm>
            <a:off x="1115616" y="3284984"/>
            <a:ext cx="6624736" cy="288032"/>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Ellipse 7"/>
          <p:cNvSpPr/>
          <p:nvPr/>
        </p:nvSpPr>
        <p:spPr>
          <a:xfrm>
            <a:off x="3851920" y="2852936"/>
            <a:ext cx="1224136" cy="108012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4932040" y="2564904"/>
            <a:ext cx="1261884" cy="369332"/>
          </a:xfrm>
          <a:prstGeom prst="rect">
            <a:avLst/>
          </a:prstGeom>
          <a:noFill/>
          <a:ln>
            <a:solidFill>
              <a:schemeClr val="accent2">
                <a:lumMod val="60000"/>
                <a:lumOff val="40000"/>
              </a:schemeClr>
            </a:solidFill>
          </a:ln>
        </p:spPr>
        <p:txBody>
          <a:bodyPr wrap="none" rtlCol="0">
            <a:spAutoFit/>
          </a:bodyPr>
          <a:lstStyle/>
          <a:p>
            <a:r>
              <a:rPr lang="fr-FR" dirty="0" smtClean="0"/>
              <a:t>nourrisson</a:t>
            </a:r>
            <a:endParaRPr lang="fr-FR" dirty="0"/>
          </a:p>
        </p:txBody>
      </p:sp>
      <p:sp>
        <p:nvSpPr>
          <p:cNvPr id="10" name="ZoneTexte 9"/>
          <p:cNvSpPr txBox="1"/>
          <p:nvPr/>
        </p:nvSpPr>
        <p:spPr>
          <a:xfrm>
            <a:off x="4572000" y="980728"/>
            <a:ext cx="2646878" cy="646331"/>
          </a:xfrm>
          <a:prstGeom prst="rect">
            <a:avLst/>
          </a:prstGeom>
          <a:noFill/>
        </p:spPr>
        <p:txBody>
          <a:bodyPr wrap="none" rtlCol="0">
            <a:spAutoFit/>
          </a:bodyPr>
          <a:lstStyle/>
          <a:p>
            <a:r>
              <a:rPr lang="fr-FR" dirty="0" smtClean="0"/>
              <a:t>Dominant</a:t>
            </a:r>
          </a:p>
          <a:p>
            <a:r>
              <a:rPr lang="fr-FR" dirty="0" smtClean="0"/>
              <a:t>Peur de perdre sa place</a:t>
            </a:r>
            <a:endParaRPr lang="fr-FR" dirty="0"/>
          </a:p>
        </p:txBody>
      </p:sp>
      <p:sp>
        <p:nvSpPr>
          <p:cNvPr id="11" name="ZoneTexte 10"/>
          <p:cNvSpPr txBox="1"/>
          <p:nvPr/>
        </p:nvSpPr>
        <p:spPr>
          <a:xfrm>
            <a:off x="4572000" y="5661248"/>
            <a:ext cx="2775119" cy="646331"/>
          </a:xfrm>
          <a:prstGeom prst="rect">
            <a:avLst/>
          </a:prstGeom>
          <a:noFill/>
        </p:spPr>
        <p:txBody>
          <a:bodyPr wrap="none" rtlCol="0">
            <a:spAutoFit/>
          </a:bodyPr>
          <a:lstStyle/>
          <a:p>
            <a:r>
              <a:rPr lang="fr-FR" dirty="0" smtClean="0"/>
              <a:t>Soumis</a:t>
            </a:r>
          </a:p>
          <a:p>
            <a:r>
              <a:rPr lang="fr-FR" dirty="0" smtClean="0"/>
              <a:t>Peur de ne pas être aimé</a:t>
            </a:r>
            <a:endParaRPr lang="fr-FR" dirty="0"/>
          </a:p>
        </p:txBody>
      </p:sp>
      <p:sp>
        <p:nvSpPr>
          <p:cNvPr id="12" name="ZoneTexte 11"/>
          <p:cNvSpPr txBox="1"/>
          <p:nvPr/>
        </p:nvSpPr>
        <p:spPr>
          <a:xfrm>
            <a:off x="395536" y="3645024"/>
            <a:ext cx="1813317" cy="646331"/>
          </a:xfrm>
          <a:prstGeom prst="rect">
            <a:avLst/>
          </a:prstGeom>
          <a:noFill/>
        </p:spPr>
        <p:txBody>
          <a:bodyPr wrap="none" rtlCol="0">
            <a:spAutoFit/>
          </a:bodyPr>
          <a:lstStyle/>
          <a:p>
            <a:r>
              <a:rPr lang="fr-FR" dirty="0" smtClean="0"/>
              <a:t>Marginalité</a:t>
            </a:r>
          </a:p>
          <a:p>
            <a:r>
              <a:rPr lang="fr-FR" dirty="0" smtClean="0"/>
              <a:t>Peur des autres</a:t>
            </a:r>
          </a:p>
        </p:txBody>
      </p:sp>
      <p:sp>
        <p:nvSpPr>
          <p:cNvPr id="13" name="ZoneTexte 12"/>
          <p:cNvSpPr txBox="1"/>
          <p:nvPr/>
        </p:nvSpPr>
        <p:spPr>
          <a:xfrm>
            <a:off x="5148064" y="3573016"/>
            <a:ext cx="3005951" cy="646331"/>
          </a:xfrm>
          <a:prstGeom prst="rect">
            <a:avLst/>
          </a:prstGeom>
          <a:noFill/>
        </p:spPr>
        <p:txBody>
          <a:bodyPr wrap="none" rtlCol="0">
            <a:spAutoFit/>
          </a:bodyPr>
          <a:lstStyle/>
          <a:p>
            <a:pPr algn="r"/>
            <a:r>
              <a:rPr lang="fr-FR" dirty="0" smtClean="0"/>
              <a:t>Intégration</a:t>
            </a:r>
          </a:p>
          <a:p>
            <a:pPr algn="r"/>
            <a:r>
              <a:rPr lang="fr-FR" dirty="0" smtClean="0"/>
              <a:t>Peur que le groupe explose</a:t>
            </a:r>
            <a:endParaRPr lang="fr-FR" dirty="0"/>
          </a:p>
        </p:txBody>
      </p:sp>
      <p:sp>
        <p:nvSpPr>
          <p:cNvPr id="14" name="ZoneTexte 13"/>
          <p:cNvSpPr txBox="1"/>
          <p:nvPr/>
        </p:nvSpPr>
        <p:spPr>
          <a:xfrm>
            <a:off x="6007948" y="3240272"/>
            <a:ext cx="1300356" cy="369332"/>
          </a:xfrm>
          <a:prstGeom prst="rect">
            <a:avLst/>
          </a:prstGeom>
          <a:noFill/>
        </p:spPr>
        <p:txBody>
          <a:bodyPr wrap="none" rtlCol="0">
            <a:spAutoFit/>
          </a:bodyPr>
          <a:lstStyle/>
          <a:p>
            <a:r>
              <a:rPr lang="fr-FR" b="1" dirty="0" smtClean="0">
                <a:solidFill>
                  <a:schemeClr val="bg1"/>
                </a:solidFill>
              </a:rPr>
              <a:t>Confiance</a:t>
            </a:r>
            <a:endParaRPr lang="fr-FR" b="1" dirty="0">
              <a:solidFill>
                <a:schemeClr val="bg1"/>
              </a:solidFill>
            </a:endParaRPr>
          </a:p>
        </p:txBody>
      </p:sp>
      <p:sp>
        <p:nvSpPr>
          <p:cNvPr id="15" name="ZoneTexte 14"/>
          <p:cNvSpPr txBox="1"/>
          <p:nvPr/>
        </p:nvSpPr>
        <p:spPr>
          <a:xfrm>
            <a:off x="1547664" y="3244040"/>
            <a:ext cx="1172116" cy="369332"/>
          </a:xfrm>
          <a:prstGeom prst="rect">
            <a:avLst/>
          </a:prstGeom>
          <a:noFill/>
        </p:spPr>
        <p:txBody>
          <a:bodyPr wrap="none" rtlCol="0">
            <a:spAutoFit/>
          </a:bodyPr>
          <a:lstStyle/>
          <a:p>
            <a:r>
              <a:rPr lang="fr-FR" b="1" dirty="0" smtClean="0">
                <a:solidFill>
                  <a:schemeClr val="bg1"/>
                </a:solidFill>
              </a:rPr>
              <a:t>Méfiance</a:t>
            </a:r>
            <a:endParaRPr lang="fr-FR" b="1" dirty="0">
              <a:solidFill>
                <a:schemeClr val="bg1"/>
              </a:solidFill>
            </a:endParaRPr>
          </a:p>
        </p:txBody>
      </p:sp>
      <p:sp>
        <p:nvSpPr>
          <p:cNvPr id="16" name="ZoneTexte 15"/>
          <p:cNvSpPr txBox="1"/>
          <p:nvPr/>
        </p:nvSpPr>
        <p:spPr>
          <a:xfrm>
            <a:off x="3779912" y="3212976"/>
            <a:ext cx="1364476" cy="369332"/>
          </a:xfrm>
          <a:prstGeom prst="rect">
            <a:avLst/>
          </a:prstGeom>
          <a:noFill/>
        </p:spPr>
        <p:txBody>
          <a:bodyPr wrap="none" rtlCol="0">
            <a:spAutoFit/>
          </a:bodyPr>
          <a:lstStyle/>
          <a:p>
            <a:r>
              <a:rPr lang="fr-FR" b="1" dirty="0" smtClean="0">
                <a:solidFill>
                  <a:schemeClr val="bg1"/>
                </a:solidFill>
              </a:rPr>
              <a:t>Assertivité</a:t>
            </a:r>
            <a:endParaRPr lang="fr-FR" b="1" dirty="0">
              <a:solidFill>
                <a:schemeClr val="bg1"/>
              </a:solidFill>
            </a:endParaRPr>
          </a:p>
        </p:txBody>
      </p:sp>
      <p:sp>
        <p:nvSpPr>
          <p:cNvPr id="17" name="ZoneTexte 16"/>
          <p:cNvSpPr txBox="1"/>
          <p:nvPr/>
        </p:nvSpPr>
        <p:spPr>
          <a:xfrm>
            <a:off x="4860032" y="1628800"/>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19" name="ZoneTexte 18"/>
          <p:cNvSpPr txBox="1"/>
          <p:nvPr/>
        </p:nvSpPr>
        <p:spPr>
          <a:xfrm>
            <a:off x="467544" y="4221088"/>
            <a:ext cx="947695" cy="338554"/>
          </a:xfrm>
          <a:prstGeom prst="rect">
            <a:avLst/>
          </a:prstGeom>
          <a:noFill/>
        </p:spPr>
        <p:txBody>
          <a:bodyPr wrap="none" rtlCol="0">
            <a:spAutoFit/>
          </a:bodyPr>
          <a:lstStyle/>
          <a:p>
            <a:r>
              <a:rPr lang="fr-FR" sz="1600" i="1" dirty="0" smtClean="0">
                <a:solidFill>
                  <a:srgbClr val="C00000"/>
                </a:solidFill>
              </a:rPr>
              <a:t>Dit NON</a:t>
            </a:r>
            <a:endParaRPr lang="fr-FR" sz="1600" i="1" dirty="0">
              <a:solidFill>
                <a:srgbClr val="C00000"/>
              </a:solidFill>
            </a:endParaRPr>
          </a:p>
        </p:txBody>
      </p:sp>
      <p:sp>
        <p:nvSpPr>
          <p:cNvPr id="20" name="ZoneTexte 19"/>
          <p:cNvSpPr txBox="1"/>
          <p:nvPr/>
        </p:nvSpPr>
        <p:spPr>
          <a:xfrm>
            <a:off x="4644008" y="6237312"/>
            <a:ext cx="2122697" cy="338554"/>
          </a:xfrm>
          <a:prstGeom prst="rect">
            <a:avLst/>
          </a:prstGeom>
          <a:noFill/>
        </p:spPr>
        <p:txBody>
          <a:bodyPr wrap="none" rtlCol="0">
            <a:spAutoFit/>
          </a:bodyPr>
          <a:lstStyle/>
          <a:p>
            <a:r>
              <a:rPr lang="fr-FR" sz="1600" i="1" dirty="0" smtClean="0">
                <a:solidFill>
                  <a:srgbClr val="C00000"/>
                </a:solidFill>
              </a:rPr>
              <a:t>Ne sait pas dire NON</a:t>
            </a:r>
            <a:endParaRPr lang="fr-FR" sz="1600" i="1" dirty="0">
              <a:solidFill>
                <a:srgbClr val="C00000"/>
              </a:solidFill>
            </a:endParaRPr>
          </a:p>
        </p:txBody>
      </p:sp>
      <p:sp>
        <p:nvSpPr>
          <p:cNvPr id="21" name="ZoneTexte 20"/>
          <p:cNvSpPr txBox="1"/>
          <p:nvPr/>
        </p:nvSpPr>
        <p:spPr>
          <a:xfrm>
            <a:off x="7092280" y="4221088"/>
            <a:ext cx="857927" cy="338554"/>
          </a:xfrm>
          <a:prstGeom prst="rect">
            <a:avLst/>
          </a:prstGeom>
          <a:noFill/>
        </p:spPr>
        <p:txBody>
          <a:bodyPr wrap="none" rtlCol="0">
            <a:spAutoFit/>
          </a:bodyPr>
          <a:lstStyle/>
          <a:p>
            <a:r>
              <a:rPr lang="fr-FR" sz="1600" i="1" dirty="0" smtClean="0">
                <a:solidFill>
                  <a:srgbClr val="C00000"/>
                </a:solidFill>
              </a:rPr>
              <a:t>Dit OUI</a:t>
            </a:r>
            <a:endParaRPr lang="fr-FR" sz="1600" i="1" dirty="0">
              <a:solidFill>
                <a:srgbClr val="C00000"/>
              </a:solidFill>
            </a:endParaRPr>
          </a:p>
        </p:txBody>
      </p:sp>
      <p:sp>
        <p:nvSpPr>
          <p:cNvPr id="22" name="ZoneTexte 21"/>
          <p:cNvSpPr txBox="1"/>
          <p:nvPr/>
        </p:nvSpPr>
        <p:spPr>
          <a:xfrm>
            <a:off x="251520" y="5589240"/>
            <a:ext cx="2502608" cy="338554"/>
          </a:xfrm>
          <a:prstGeom prst="rect">
            <a:avLst/>
          </a:prstGeom>
          <a:noFill/>
        </p:spPr>
        <p:txBody>
          <a:bodyPr wrap="none" rtlCol="0">
            <a:spAutoFit/>
          </a:bodyPr>
          <a:lstStyle/>
          <a:p>
            <a:r>
              <a:rPr lang="fr-FR" sz="1600" i="1" dirty="0" smtClean="0">
                <a:solidFill>
                  <a:srgbClr val="FF0000"/>
                </a:solidFill>
              </a:rPr>
              <a:t>L'animal qui nous habite !</a:t>
            </a:r>
            <a:endParaRPr lang="fr-FR" sz="1600" i="1"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90662"/>
            <a:ext cx="7467600" cy="634082"/>
          </a:xfrm>
        </p:spPr>
        <p:txBody>
          <a:bodyPr>
            <a:normAutofit fontScale="90000"/>
          </a:bodyPr>
          <a:lstStyle/>
          <a:p>
            <a:r>
              <a:rPr lang="fr-FR" dirty="0" smtClean="0"/>
              <a:t>4</a:t>
            </a:r>
            <a:r>
              <a:rPr lang="fr-FR" dirty="0" smtClean="0"/>
              <a:t>. </a:t>
            </a:r>
            <a:r>
              <a:rPr lang="fr-FR" dirty="0" smtClean="0"/>
              <a:t>Gestion relationnelle :</a:t>
            </a:r>
            <a:br>
              <a:rPr lang="fr-FR" dirty="0" smtClean="0"/>
            </a:br>
            <a:r>
              <a:rPr lang="fr-FR" dirty="0" smtClean="0"/>
              <a:t>Comment s'en sortir ?</a:t>
            </a:r>
            <a:endParaRPr lang="fr-FR" dirty="0"/>
          </a:p>
        </p:txBody>
      </p:sp>
      <p:sp>
        <p:nvSpPr>
          <p:cNvPr id="3" name="Espace réservé du contenu 2"/>
          <p:cNvSpPr>
            <a:spLocks noGrp="1"/>
          </p:cNvSpPr>
          <p:nvPr>
            <p:ph sz="quarter" idx="1"/>
          </p:nvPr>
        </p:nvSpPr>
        <p:spPr/>
        <p:txBody>
          <a:bodyPr/>
          <a:lstStyle/>
          <a:p>
            <a:r>
              <a:rPr lang="fr-FR" b="1" dirty="0" smtClean="0">
                <a:solidFill>
                  <a:schemeClr val="accent1">
                    <a:lumMod val="75000"/>
                  </a:schemeClr>
                </a:solidFill>
              </a:rPr>
              <a:t>Rester neutre, se détacher du contenu et gérer l'état</a:t>
            </a:r>
          </a:p>
          <a:p>
            <a:endParaRPr lang="fr-FR" dirty="0" smtClean="0">
              <a:solidFill>
                <a:schemeClr val="accent1">
                  <a:lumMod val="75000"/>
                </a:schemeClr>
              </a:solidFill>
            </a:endParaRPr>
          </a:p>
          <a:p>
            <a:r>
              <a:rPr lang="fr-FR" b="1" dirty="0" smtClean="0">
                <a:solidFill>
                  <a:schemeClr val="accent1">
                    <a:lumMod val="75000"/>
                  </a:schemeClr>
                </a:solidFill>
              </a:rPr>
              <a:t>Ne pas entrer dans le jeu des rapports de force</a:t>
            </a:r>
          </a:p>
          <a:p>
            <a:endParaRPr lang="fr-FR" dirty="0" smtClean="0">
              <a:solidFill>
                <a:schemeClr val="accent1">
                  <a:lumMod val="75000"/>
                </a:schemeClr>
              </a:solidFill>
            </a:endParaRPr>
          </a:p>
          <a:p>
            <a:r>
              <a:rPr lang="fr-FR" b="1" dirty="0" smtClean="0">
                <a:solidFill>
                  <a:schemeClr val="accent1">
                    <a:lumMod val="75000"/>
                  </a:schemeClr>
                </a:solidFill>
              </a:rPr>
              <a:t>L'ATTITUDE vaut mille mots</a:t>
            </a:r>
          </a:p>
          <a:p>
            <a:endParaRPr lang="fr-FR" b="1" dirty="0" smtClean="0">
              <a:solidFill>
                <a:schemeClr val="accent1">
                  <a:lumMod val="75000"/>
                </a:schemeClr>
              </a:solidFill>
            </a:endParaRPr>
          </a:p>
          <a:p>
            <a:r>
              <a:rPr lang="fr-FR" b="1" dirty="0" smtClean="0">
                <a:solidFill>
                  <a:schemeClr val="accent1">
                    <a:lumMod val="75000"/>
                  </a:schemeClr>
                </a:solidFill>
              </a:rPr>
              <a:t>A PROSCRIRE : </a:t>
            </a:r>
          </a:p>
          <a:p>
            <a:pPr lvl="1"/>
            <a:r>
              <a:rPr lang="fr-FR" b="1" dirty="0" smtClean="0">
                <a:solidFill>
                  <a:schemeClr val="accent1">
                    <a:lumMod val="75000"/>
                  </a:schemeClr>
                </a:solidFill>
              </a:rPr>
              <a:t>Aller dans le même sens</a:t>
            </a:r>
          </a:p>
          <a:p>
            <a:pPr lvl="1"/>
            <a:r>
              <a:rPr lang="fr-FR" b="1" dirty="0" smtClean="0">
                <a:solidFill>
                  <a:schemeClr val="accent1">
                    <a:lumMod val="75000"/>
                  </a:schemeClr>
                </a:solidFill>
              </a:rPr>
              <a:t>S'opposer au sujet</a:t>
            </a:r>
          </a:p>
          <a:p>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4</a:t>
            </a:r>
            <a:r>
              <a:rPr lang="fr-FR" dirty="0" smtClean="0"/>
              <a:t>. </a:t>
            </a:r>
            <a:r>
              <a:rPr lang="fr-FR" dirty="0" smtClean="0"/>
              <a:t>Gestion relationnelle</a:t>
            </a:r>
            <a:endParaRPr lang="fr-FR" dirty="0"/>
          </a:p>
        </p:txBody>
      </p:sp>
      <p:sp>
        <p:nvSpPr>
          <p:cNvPr id="3" name="Espace réservé du contenu 2"/>
          <p:cNvSpPr>
            <a:spLocks noGrp="1"/>
          </p:cNvSpPr>
          <p:nvPr>
            <p:ph sz="quarter" idx="1"/>
          </p:nvPr>
        </p:nvSpPr>
        <p:spPr>
          <a:xfrm>
            <a:off x="457200" y="1268760"/>
            <a:ext cx="7787208" cy="5205192"/>
          </a:xfrm>
        </p:spPr>
        <p:txBody>
          <a:bodyPr/>
          <a:lstStyle/>
          <a:p>
            <a:r>
              <a:rPr lang="fr-FR" b="1" dirty="0" smtClean="0"/>
              <a:t>Le positionnement grégaire comme évitement est très résistant au changement :</a:t>
            </a:r>
          </a:p>
          <a:p>
            <a:endParaRPr lang="fr-FR" dirty="0" smtClean="0"/>
          </a:p>
          <a:p>
            <a:r>
              <a:rPr lang="fr-FR" b="1" dirty="0" smtClean="0">
                <a:solidFill>
                  <a:schemeClr val="accent1"/>
                </a:solidFill>
              </a:rPr>
              <a:t>Les dominants : </a:t>
            </a:r>
            <a:r>
              <a:rPr lang="fr-FR" b="1" dirty="0" smtClean="0">
                <a:solidFill>
                  <a:srgbClr val="002060"/>
                </a:solidFill>
              </a:rPr>
              <a:t>évitent leurs tendances latentes à la soumission</a:t>
            </a:r>
          </a:p>
          <a:p>
            <a:r>
              <a:rPr lang="fr-FR" b="1" dirty="0" smtClean="0">
                <a:solidFill>
                  <a:schemeClr val="accent1"/>
                </a:solidFill>
              </a:rPr>
              <a:t>Les soumis : </a:t>
            </a:r>
            <a:r>
              <a:rPr lang="fr-FR" b="1" dirty="0" smtClean="0">
                <a:solidFill>
                  <a:srgbClr val="002060"/>
                </a:solidFill>
              </a:rPr>
              <a:t>évitent leur potentiel de dominance</a:t>
            </a:r>
          </a:p>
          <a:p>
            <a:r>
              <a:rPr lang="fr-FR" b="1" dirty="0" smtClean="0">
                <a:solidFill>
                  <a:schemeClr val="accent1"/>
                </a:solidFill>
              </a:rPr>
              <a:t>Les marginaux : </a:t>
            </a:r>
            <a:r>
              <a:rPr lang="fr-FR" b="1" dirty="0" smtClean="0">
                <a:solidFill>
                  <a:srgbClr val="002060"/>
                </a:solidFill>
              </a:rPr>
              <a:t>évitent l'axialité</a:t>
            </a:r>
          </a:p>
          <a:p>
            <a:r>
              <a:rPr lang="fr-FR" b="1" dirty="0" smtClean="0">
                <a:solidFill>
                  <a:schemeClr val="accent1"/>
                </a:solidFill>
              </a:rPr>
              <a:t>Les axiaux : </a:t>
            </a:r>
            <a:r>
              <a:rPr lang="fr-FR" b="1" dirty="0" smtClean="0">
                <a:solidFill>
                  <a:srgbClr val="002060"/>
                </a:solidFill>
              </a:rPr>
              <a:t>évitent la marginalité</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Sommaire </a:t>
            </a:r>
            <a:endParaRPr lang="fr-FR" dirty="0"/>
          </a:p>
        </p:txBody>
      </p:sp>
      <p:sp>
        <p:nvSpPr>
          <p:cNvPr id="3" name="Espace réservé du contenu 2"/>
          <p:cNvSpPr>
            <a:spLocks noGrp="1"/>
          </p:cNvSpPr>
          <p:nvPr>
            <p:ph sz="quarter" idx="1"/>
          </p:nvPr>
        </p:nvSpPr>
        <p:spPr>
          <a:xfrm>
            <a:off x="755576" y="908720"/>
            <a:ext cx="7169224" cy="5565232"/>
          </a:xfrm>
        </p:spPr>
        <p:txBody>
          <a:bodyPr>
            <a:normAutofit/>
          </a:bodyPr>
          <a:lstStyle/>
          <a:p>
            <a:pPr>
              <a:buNone/>
            </a:pPr>
            <a:r>
              <a:rPr lang="fr-FR" sz="1800" b="1" dirty="0" smtClean="0"/>
              <a:t>De la théorie...</a:t>
            </a:r>
          </a:p>
          <a:p>
            <a:pPr>
              <a:buNone/>
            </a:pPr>
            <a:r>
              <a:rPr lang="fr-FR" sz="1800" dirty="0" smtClean="0"/>
              <a:t>	1. Les 4 territoires cérébraux et prise de décisions</a:t>
            </a:r>
          </a:p>
          <a:p>
            <a:pPr marL="274320" lvl="2" indent="-274320">
              <a:spcBef>
                <a:spcPts val="600"/>
              </a:spcBef>
              <a:buClr>
                <a:schemeClr val="accent1"/>
              </a:buClr>
              <a:buSzPct val="70000"/>
              <a:buNone/>
            </a:pPr>
            <a:r>
              <a:rPr lang="fr-FR" sz="1400" dirty="0" smtClean="0"/>
              <a:t>	     </a:t>
            </a:r>
            <a:r>
              <a:rPr lang="fr-FR" dirty="0" smtClean="0"/>
              <a:t>Qu'est-ce que le stress ? Son </a:t>
            </a:r>
            <a:r>
              <a:rPr lang="fr-FR" dirty="0" smtClean="0"/>
              <a:t>origine</a:t>
            </a:r>
            <a:endParaRPr lang="fr-FR" sz="1800" dirty="0" smtClean="0"/>
          </a:p>
          <a:p>
            <a:pPr marL="274320" lvl="1">
              <a:spcBef>
                <a:spcPts val="600"/>
              </a:spcBef>
              <a:buSzPct val="70000"/>
              <a:buNone/>
            </a:pPr>
            <a:r>
              <a:rPr lang="fr-FR" sz="1800" dirty="0" smtClean="0"/>
              <a:t>	2. L'intelligence du stress</a:t>
            </a:r>
          </a:p>
          <a:p>
            <a:pPr marL="548640" lvl="2">
              <a:spcBef>
                <a:spcPts val="600"/>
              </a:spcBef>
              <a:buSzPct val="70000"/>
            </a:pPr>
            <a:r>
              <a:rPr lang="fr-FR" dirty="0" smtClean="0"/>
              <a:t>Différents types de stress</a:t>
            </a:r>
          </a:p>
          <a:p>
            <a:pPr marL="548640" lvl="2">
              <a:spcBef>
                <a:spcPts val="600"/>
              </a:spcBef>
              <a:buSzPct val="70000"/>
            </a:pPr>
            <a:r>
              <a:rPr lang="fr-FR" dirty="0" smtClean="0"/>
              <a:t>Triangle pensées – émotions – comportements</a:t>
            </a:r>
          </a:p>
          <a:p>
            <a:pPr marL="548640" lvl="2">
              <a:spcBef>
                <a:spcPts val="600"/>
              </a:spcBef>
              <a:buSzPct val="70000"/>
            </a:pPr>
            <a:r>
              <a:rPr lang="fr-FR" dirty="0" smtClean="0"/>
              <a:t> Mécanisme du </a:t>
            </a:r>
            <a:r>
              <a:rPr lang="fr-FR" dirty="0" smtClean="0"/>
              <a:t>stress</a:t>
            </a:r>
          </a:p>
          <a:p>
            <a:pPr marL="548640" lvl="2">
              <a:spcBef>
                <a:spcPts val="600"/>
              </a:spcBef>
              <a:buSzPct val="70000"/>
            </a:pPr>
            <a:endParaRPr lang="fr-FR" dirty="0" smtClean="0"/>
          </a:p>
          <a:p>
            <a:pPr>
              <a:buNone/>
            </a:pPr>
            <a:r>
              <a:rPr lang="fr-FR" sz="1800" b="1" dirty="0" smtClean="0"/>
              <a:t>A </a:t>
            </a:r>
            <a:r>
              <a:rPr lang="fr-FR" sz="1800" b="1" dirty="0" smtClean="0"/>
              <a:t>la pratique</a:t>
            </a:r>
            <a:r>
              <a:rPr lang="fr-FR" sz="1800" b="1" dirty="0" smtClean="0"/>
              <a:t>...</a:t>
            </a:r>
            <a:endParaRPr lang="fr-FR" sz="1800" b="1" dirty="0" smtClean="0"/>
          </a:p>
          <a:p>
            <a:pPr>
              <a:buNone/>
            </a:pPr>
            <a:r>
              <a:rPr lang="fr-FR" sz="1800" dirty="0" smtClean="0"/>
              <a:t>3. </a:t>
            </a:r>
            <a:r>
              <a:rPr lang="fr-FR" sz="1800" dirty="0" smtClean="0"/>
              <a:t>La gestion relationnelle du stress</a:t>
            </a:r>
          </a:p>
          <a:p>
            <a:pPr lvl="1"/>
            <a:r>
              <a:rPr lang="fr-FR" sz="1800" dirty="0" smtClean="0"/>
              <a:t>Reconnaître, s'adapter et apaiser</a:t>
            </a:r>
            <a:r>
              <a:rPr lang="fr-FR" sz="1800" dirty="0" smtClean="0"/>
              <a:t>,</a:t>
            </a:r>
            <a:endParaRPr lang="fr-FR" sz="1800" dirty="0" smtClean="0"/>
          </a:p>
          <a:p>
            <a:pPr>
              <a:buNone/>
            </a:pPr>
            <a:r>
              <a:rPr lang="fr-FR" sz="1800" dirty="0" smtClean="0"/>
              <a:t>4. </a:t>
            </a:r>
            <a:r>
              <a:rPr lang="fr-FR" sz="1800" dirty="0" smtClean="0"/>
              <a:t>Positionnement grégaire</a:t>
            </a:r>
          </a:p>
          <a:p>
            <a:pPr lvl="1"/>
            <a:r>
              <a:rPr lang="fr-FR" sz="1800" dirty="0" smtClean="0"/>
              <a:t>Hiérarchisation des rapports </a:t>
            </a:r>
            <a:r>
              <a:rPr lang="fr-FR" sz="1800" dirty="0" smtClean="0"/>
              <a:t>sociaux</a:t>
            </a:r>
            <a:endParaRPr lang="fr-FR" dirty="0" smtClean="0"/>
          </a:p>
          <a:p>
            <a:pPr marL="548640" lvl="2">
              <a:spcBef>
                <a:spcPts val="600"/>
              </a:spcBef>
              <a:buSzPct val="70000"/>
              <a:buNone/>
            </a:pPr>
            <a:endParaRPr lang="fr-FR" sz="2000" dirty="0" smtClean="0"/>
          </a:p>
          <a:p>
            <a:pPr marL="548640" lvl="2">
              <a:spcBef>
                <a:spcPts val="600"/>
              </a:spcBef>
              <a:buSzPct val="70000"/>
              <a:buNone/>
            </a:pPr>
            <a:endParaRPr lang="fr-FR" sz="2000" dirty="0" smtClean="0"/>
          </a:p>
          <a:p>
            <a:pPr lvl="1">
              <a:buNone/>
            </a:pPr>
            <a:endParaRPr lang="fr-FR" sz="2000" dirty="0" smtClean="0"/>
          </a:p>
          <a:p>
            <a:pPr lvl="1">
              <a:buNone/>
            </a:pPr>
            <a:endParaRPr lang="fr-F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1. Les 4 territoires cérébraux et prise de décisions</a:t>
            </a:r>
            <a:endParaRPr lang="fr-FR" dirty="0"/>
          </a:p>
        </p:txBody>
      </p:sp>
      <p:sp>
        <p:nvSpPr>
          <p:cNvPr id="3" name="Espace réservé du contenu 2"/>
          <p:cNvSpPr>
            <a:spLocks noGrp="1"/>
          </p:cNvSpPr>
          <p:nvPr>
            <p:ph sz="quarter"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644008" y="4005064"/>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547664" y="1412776"/>
            <a:ext cx="5976664" cy="415478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399718" y="5229200"/>
            <a:ext cx="1479892" cy="369332"/>
          </a:xfrm>
          <a:prstGeom prst="rect">
            <a:avLst/>
          </a:prstGeom>
          <a:noFill/>
        </p:spPr>
        <p:txBody>
          <a:bodyPr wrap="none" rtlCol="0">
            <a:spAutoFit/>
          </a:bodyPr>
          <a:lstStyle/>
          <a:p>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620844" y="5229200"/>
            <a:ext cx="1095172" cy="369332"/>
          </a:xfrm>
          <a:prstGeom prst="rect">
            <a:avLst/>
          </a:prstGeom>
          <a:noFill/>
        </p:spPr>
        <p:txBody>
          <a:bodyPr wrap="none" rtlCol="0">
            <a:spAutoFit/>
          </a:bodyPr>
          <a:lstStyle/>
          <a:p>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3459072"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747104" y="5363924"/>
            <a:ext cx="1569660" cy="369332"/>
          </a:xfrm>
          <a:prstGeom prst="rect">
            <a:avLst/>
          </a:prstGeom>
          <a:noFill/>
        </p:spPr>
        <p:txBody>
          <a:bodyPr wrap="none" rtlCol="0">
            <a:spAutoFit/>
          </a:bodyPr>
          <a:lstStyle/>
          <a:p>
            <a:r>
              <a:rPr lang="fr-FR" dirty="0" smtClean="0"/>
              <a:t>Je suis cassé</a:t>
            </a:r>
            <a:endParaRPr lang="fr-FR" dirty="0"/>
          </a:p>
        </p:txBody>
      </p:sp>
      <p:sp>
        <p:nvSpPr>
          <p:cNvPr id="13" name="ZoneTexte 12"/>
          <p:cNvSpPr txBox="1"/>
          <p:nvPr/>
        </p:nvSpPr>
        <p:spPr>
          <a:xfrm>
            <a:off x="5259272"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4408824"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603088"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990424"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827224"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936210"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3153278"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13394</TotalTime>
  <Words>2496</Words>
  <Application>Microsoft Office PowerPoint</Application>
  <PresentationFormat>Affichage à l'écran (4:3)</PresentationFormat>
  <Paragraphs>272</Paragraphs>
  <Slides>14</Slides>
  <Notes>14</Notes>
  <HiddenSlides>1</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Oriel</vt:lpstr>
      <vt:lpstr>En partenariat avec le    Forum des Experts Libanais</vt:lpstr>
      <vt:lpstr>Sommaire </vt:lpstr>
      <vt:lpstr>1. Les 4 territoires cérébraux et prise de décisions</vt:lpstr>
      <vt:lpstr>1. Les 4 territoires : modes de fonctionnement du cerveau</vt:lpstr>
      <vt:lpstr>2. L'intelligence du stress </vt:lpstr>
      <vt:lpstr>Les modes de fonctionnement du cerveau</vt:lpstr>
      <vt:lpstr>pensées – émotions – comportements</vt:lpstr>
      <vt:lpstr>pensées – émotions – comportements</vt:lpstr>
      <vt:lpstr>pensées – émotions – comportements</vt:lpstr>
      <vt:lpstr>3. La gestion relationnelle du stress</vt:lpstr>
      <vt:lpstr>4. Positionnement grégaire</vt:lpstr>
      <vt:lpstr>4. Positionnement grégaire</vt:lpstr>
      <vt:lpstr>4. Gestion relationnelle : Comment s'en sortir ?</vt:lpstr>
      <vt:lpstr>4. Gestion relationnelle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evelyne</cp:lastModifiedBy>
  <cp:revision>66</cp:revision>
  <dcterms:created xsi:type="dcterms:W3CDTF">2014-03-26T10:34:40Z</dcterms:created>
  <dcterms:modified xsi:type="dcterms:W3CDTF">2014-06-24T20:48:13Z</dcterms:modified>
</cp:coreProperties>
</file>