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1" r:id="rId7"/>
    <p:sldId id="259" r:id="rId8"/>
    <p:sldId id="260" r:id="rId9"/>
    <p:sldId id="262" r:id="rId10"/>
  </p:sldIdLst>
  <p:sldSz cx="9144000" cy="6858000" type="screen4x3"/>
  <p:notesSz cx="6807200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D93DA-31B9-4A26-9BAE-41614140197E}" type="datetimeFigureOut">
              <a:rPr lang="fr-FR" smtClean="0"/>
              <a:pPr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F350D-D37E-4D9C-88E7-5DEDFA6101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864097"/>
          </a:xfrm>
        </p:spPr>
        <p:txBody>
          <a:bodyPr>
            <a:normAutofit/>
          </a:bodyPr>
          <a:lstStyle/>
          <a:p>
            <a:r>
              <a:rPr lang="fr-FR" dirty="0" smtClean="0"/>
              <a:t>Site thérapeutes (4 onglets)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640960" cy="573325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Pourquoi ce centre, Présentation du concept 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Mutualisation de l'espace et des services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Orientation des clients vers la thérapie la plus adaptée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Espace d'accueil des patients et redirection vers  client </a:t>
            </a:r>
          </a:p>
          <a:p>
            <a:pPr algn="l"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Présentation économique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Comparaison "espace thérapeutes" versus "votre cabinet"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Les engagements et tarifs</a:t>
            </a:r>
          </a:p>
          <a:p>
            <a:pPr algn="l"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Les services aux thérapeutes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pour qu'ils se concentrent sur leurs clients.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800" dirty="0" err="1" smtClean="0">
                <a:solidFill>
                  <a:schemeClr val="tx1"/>
                </a:solidFill>
              </a:rPr>
              <a:t>Sophrokhepri</a:t>
            </a:r>
            <a:r>
              <a:rPr lang="fr-FR" sz="1800" dirty="0" smtClean="0">
                <a:solidFill>
                  <a:schemeClr val="tx1"/>
                </a:solidFill>
              </a:rPr>
              <a:t>, plus qu'un espace, une plateforme de service à la carte.</a:t>
            </a:r>
          </a:p>
          <a:p>
            <a:pPr algn="l">
              <a:buFont typeface="Arial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Service de réservation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600" dirty="0" smtClean="0"/>
              <a:t> </a:t>
            </a:r>
            <a:r>
              <a:rPr lang="fr-FR" sz="1600" b="1" dirty="0" smtClean="0"/>
              <a:t>http://www.resa.sophrokhepri</a:t>
            </a:r>
            <a:endParaRPr lang="fr-FR" sz="1600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Plateforme de sélection et de réservation  des services (salles de consultation, mobilier spécifique, ...)</a:t>
            </a:r>
          </a:p>
          <a:p>
            <a:pPr lvl="1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Possibilité d'ouvrir un espace de réservation sur votre agenda pour vos clients ou partenaires.</a:t>
            </a:r>
          </a:p>
          <a:p>
            <a:pPr lvl="1" algn="l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r-FR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fr-F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Réservation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5"/>
          </a:xfrm>
        </p:spPr>
        <p:txBody>
          <a:bodyPr>
            <a:normAutofit/>
          </a:bodyPr>
          <a:lstStyle/>
          <a:p>
            <a:r>
              <a:rPr lang="fr-FR" sz="2000" dirty="0" smtClean="0"/>
              <a:t>Vous réservez une cabine de consultation</a:t>
            </a:r>
          </a:p>
          <a:p>
            <a:pPr lvl="1"/>
            <a:r>
              <a:rPr lang="fr-FR" sz="1800" dirty="0" smtClean="0"/>
              <a:t>Au coup par coup selon vos rendez-vous.</a:t>
            </a:r>
          </a:p>
          <a:p>
            <a:pPr lvl="2"/>
            <a:r>
              <a:rPr lang="fr-FR" sz="1400" dirty="0" smtClean="0"/>
              <a:t>Réservez  sur le web des créneaux pour chaque rendez-vous patient que vous avez.</a:t>
            </a:r>
          </a:p>
          <a:p>
            <a:pPr lvl="3"/>
            <a:r>
              <a:rPr lang="fr-FR" sz="1100" dirty="0" smtClean="0"/>
              <a:t>Idéal pour démarrer votre activité, préférer la 2eme solution si vous avez plus de patients</a:t>
            </a:r>
          </a:p>
          <a:p>
            <a:pPr lvl="1"/>
            <a:r>
              <a:rPr lang="fr-FR" sz="1800" dirty="0" smtClean="0"/>
              <a:t>A l'avance</a:t>
            </a:r>
          </a:p>
          <a:p>
            <a:pPr lvl="2"/>
            <a:r>
              <a:rPr lang="fr-FR" sz="1400" dirty="0" smtClean="0"/>
              <a:t>Réservez </a:t>
            </a:r>
            <a:r>
              <a:rPr lang="fr-FR" sz="1400" dirty="0" smtClean="0">
                <a:solidFill>
                  <a:srgbClr val="FF0000"/>
                </a:solidFill>
              </a:rPr>
              <a:t>sur le centre</a:t>
            </a:r>
            <a:r>
              <a:rPr lang="fr-FR" sz="1400" dirty="0" smtClean="0"/>
              <a:t>, des plages  horaires contigües de cabine afin de regrouper vos consultations.</a:t>
            </a:r>
          </a:p>
          <a:p>
            <a:pPr lvl="3"/>
            <a:r>
              <a:rPr lang="fr-FR" sz="1400" dirty="0" smtClean="0"/>
              <a:t>Laissez vos clients réserver eux-mêmes selon vos disponibilités sur votre espace </a:t>
            </a:r>
            <a:r>
              <a:rPr lang="fr-FR" sz="1400" dirty="0" smtClean="0">
                <a:solidFill>
                  <a:srgbClr val="FF0000"/>
                </a:solidFill>
              </a:rPr>
              <a:t>privatif*</a:t>
            </a:r>
            <a:r>
              <a:rPr lang="fr-FR" sz="1400" dirty="0" smtClean="0"/>
              <a:t> </a:t>
            </a:r>
            <a:r>
              <a:rPr lang="fr-FR" sz="1400" dirty="0" smtClean="0"/>
              <a:t>de réservation</a:t>
            </a:r>
          </a:p>
          <a:p>
            <a:pPr lvl="3"/>
            <a:r>
              <a:rPr lang="fr-FR" sz="1400" dirty="0" smtClean="0"/>
              <a:t>Possibilité d'approuver chaque rendez-vous ou approbation automatique</a:t>
            </a:r>
          </a:p>
          <a:p>
            <a:pPr lvl="4"/>
            <a:r>
              <a:rPr lang="fr-FR" sz="1400" dirty="0" smtClean="0"/>
              <a:t>Réservé en général a vos clients récurrents ou en cure</a:t>
            </a:r>
          </a:p>
          <a:p>
            <a:pPr lvl="1"/>
            <a:r>
              <a:rPr lang="fr-FR" sz="1900" dirty="0" smtClean="0"/>
              <a:t>Ces 2 manières de procéder pouvant cohabiter pour une meilleure souplesse et </a:t>
            </a:r>
            <a:r>
              <a:rPr lang="fr-FR" sz="1900" dirty="0" smtClean="0"/>
              <a:t>rentabilité</a:t>
            </a:r>
          </a:p>
          <a:p>
            <a:pPr lvl="1"/>
            <a:endParaRPr lang="fr-FR" sz="1900" dirty="0" smtClean="0"/>
          </a:p>
          <a:p>
            <a:pPr lvl="1"/>
            <a:endParaRPr lang="fr-FR" sz="1900" dirty="0" smtClean="0"/>
          </a:p>
          <a:p>
            <a:pPr lvl="1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* Sur option (En cours de développement).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Tarifs/Forfaits option standard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88032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Des forfaits adaptés pour chaque utilisation</a:t>
            </a:r>
          </a:p>
          <a:p>
            <a:pPr lvl="1"/>
            <a:r>
              <a:rPr lang="fr-FR" sz="1600" dirty="0" smtClean="0"/>
              <a:t>Offre de bienvenue 1 heure offerte à tout nouveau thérapeute.</a:t>
            </a:r>
          </a:p>
          <a:p>
            <a:pPr lvl="1"/>
            <a:r>
              <a:rPr lang="fr-FR" sz="1600" dirty="0" smtClean="0"/>
              <a:t>Pack découverte : 4 heures utilisables pendant un mois.</a:t>
            </a:r>
          </a:p>
          <a:p>
            <a:pPr lvl="1"/>
            <a:r>
              <a:rPr lang="fr-FR" sz="1600" dirty="0" smtClean="0"/>
              <a:t>Pack bronze : 20 heures utilisables pendant 2 mois.</a:t>
            </a:r>
          </a:p>
          <a:p>
            <a:pPr lvl="1"/>
            <a:r>
              <a:rPr lang="fr-FR" sz="1600" dirty="0" smtClean="0"/>
              <a:t>Pack Argent : 50 heures utilisables pendant 4 mois.</a:t>
            </a:r>
          </a:p>
          <a:p>
            <a:pPr lvl="1"/>
            <a:r>
              <a:rPr lang="fr-FR" sz="1600" dirty="0" smtClean="0"/>
              <a:t>Pack Or : 100 heures utilisables pendant 6 mois.</a:t>
            </a:r>
          </a:p>
          <a:p>
            <a:pPr lvl="1"/>
            <a:r>
              <a:rPr lang="fr-FR" sz="1600" dirty="0" smtClean="0"/>
              <a:t>Pack Diamant : 200 heures utilisables pendant 8 mois.</a:t>
            </a:r>
          </a:p>
          <a:p>
            <a:pPr lvl="1"/>
            <a:r>
              <a:rPr lang="fr-FR" sz="1600" dirty="0" smtClean="0"/>
              <a:t>Pack ½ journée : une ½ journée par semaine pendant 4 semaines.</a:t>
            </a:r>
          </a:p>
          <a:p>
            <a:pPr lvl="1"/>
            <a:r>
              <a:rPr lang="fr-FR" sz="1600" dirty="0" smtClean="0"/>
              <a:t>Pack  journée : une journée par semaine pendant 4 semaines.</a:t>
            </a:r>
          </a:p>
          <a:p>
            <a:pPr lvl="1">
              <a:buNone/>
            </a:pPr>
            <a:endParaRPr lang="fr-FR" sz="1600" dirty="0" smtClean="0"/>
          </a:p>
          <a:p>
            <a:pPr lvl="1"/>
            <a:endParaRPr lang="fr-FR" sz="1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87624" y="4149080"/>
          <a:ext cx="6096000" cy="2145112"/>
        </p:xfrm>
        <a:graphic>
          <a:graphicData uri="http://schemas.openxmlformats.org/drawingml/2006/table">
            <a:tbl>
              <a:tblPr/>
              <a:tblGrid>
                <a:gridCol w="1963324"/>
                <a:gridCol w="727157"/>
                <a:gridCol w="1224048"/>
                <a:gridCol w="727157"/>
                <a:gridCol w="727157"/>
                <a:gridCol w="727157"/>
              </a:tblGrid>
              <a:tr h="3544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pack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 err="1">
                          <a:solidFill>
                            <a:srgbClr val="575757"/>
                          </a:solidFill>
                          <a:latin typeface="Arial"/>
                        </a:rPr>
                        <a:t>Nbre</a:t>
                      </a:r>
                      <a:r>
                        <a:rPr lang="fr-FR" sz="1000" b="1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 d'heures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mois d'utilisation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Prix d'achat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Prix horaire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économie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4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Découverte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1 mois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Bronze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20 .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2 mois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340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Argent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50 .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3 mois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800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Or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100 .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6 mois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1500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400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Diamant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200 .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8 mois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2800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1000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4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1/2 jounée/ sem sur 8 semaines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8 </a:t>
                      </a:r>
                      <a:r>
                        <a:rPr lang="fr-FR" sz="1000" b="0" i="0" u="none" strike="noStrike" dirty="0" err="1">
                          <a:solidFill>
                            <a:srgbClr val="575757"/>
                          </a:solidFill>
                          <a:latin typeface="Arial"/>
                        </a:rPr>
                        <a:t>sem</a:t>
                      </a:r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575757"/>
                          </a:solidFill>
                          <a:latin typeface="Arial"/>
                        </a:rPr>
                        <a:t>consecutives</a:t>
                      </a:r>
                      <a:endParaRPr lang="fr-FR" sz="1000" b="0" i="0" u="none" strike="noStrike" dirty="0">
                        <a:solidFill>
                          <a:srgbClr val="575757"/>
                        </a:solidFill>
                        <a:latin typeface="Arial"/>
                      </a:endParaRP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448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429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48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575757"/>
                          </a:solidFill>
                          <a:latin typeface="Arial"/>
                        </a:rPr>
                        <a:t>1 jounée/ sem sur 8 semaines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8 </a:t>
                      </a:r>
                      <a:r>
                        <a:rPr lang="fr-FR" sz="1000" b="0" i="0" u="none" strike="noStrike" dirty="0" err="1">
                          <a:solidFill>
                            <a:srgbClr val="575757"/>
                          </a:solidFill>
                          <a:latin typeface="Arial"/>
                        </a:rPr>
                        <a:t>sem</a:t>
                      </a:r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 </a:t>
                      </a:r>
                      <a:r>
                        <a:rPr lang="fr-FR" sz="1000" b="0" i="0" u="none" strike="noStrike" dirty="0" err="1">
                          <a:solidFill>
                            <a:srgbClr val="575757"/>
                          </a:solidFill>
                          <a:latin typeface="Arial"/>
                        </a:rPr>
                        <a:t>consecutives</a:t>
                      </a:r>
                      <a:endParaRPr lang="fr-FR" sz="1000" b="0" i="0" u="none" strike="noStrike" dirty="0">
                        <a:solidFill>
                          <a:srgbClr val="575757"/>
                        </a:solidFill>
                        <a:latin typeface="Arial"/>
                      </a:endParaRP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768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575757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749</a:t>
                      </a:r>
                    </a:p>
                  </a:txBody>
                  <a:tcPr marL="9089" marR="9089" marT="9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 rot="19747354">
            <a:off x="5929127" y="2007419"/>
            <a:ext cx="2495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Données préliminaires…</a:t>
            </a:r>
          </a:p>
          <a:p>
            <a:r>
              <a:rPr lang="fr-FR" dirty="0" smtClean="0"/>
              <a:t>Ces tarifs sont a affiner…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Tarifs/Forfaits option novatrice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Parce que notre vocation n'est pas</a:t>
            </a:r>
          </a:p>
          <a:p>
            <a:pPr lvl="1"/>
            <a:r>
              <a:rPr lang="fr-FR" sz="1600" dirty="0" smtClean="0"/>
              <a:t>De vous obliger a prendre un gros forfait pour avoir les meilleurs prix</a:t>
            </a:r>
          </a:p>
          <a:p>
            <a:pPr lvl="1"/>
            <a:r>
              <a:rPr lang="fr-FR" sz="1600" dirty="0" smtClean="0"/>
              <a:t>De vous obliger a prendre de multiples petits forfaits au cours de l'année ,</a:t>
            </a:r>
            <a:br>
              <a:rPr lang="fr-FR" sz="1600" dirty="0" smtClean="0"/>
            </a:br>
            <a:r>
              <a:rPr lang="fr-FR" sz="1600" dirty="0" smtClean="0"/>
              <a:t>ce qui vous  empêcheraient d'avoir les meilleures conditions.</a:t>
            </a:r>
          </a:p>
          <a:p>
            <a:pPr lvl="1"/>
            <a:r>
              <a:rPr lang="fr-FR" sz="1600" dirty="0" smtClean="0"/>
              <a:t>De vous vendre des heures qui ne vous serviraient pas avant l'échéance.</a:t>
            </a:r>
          </a:p>
          <a:p>
            <a:pPr lvl="1"/>
            <a:r>
              <a:rPr lang="fr-FR" sz="1600" dirty="0" smtClean="0"/>
              <a:t>De vous engager sur un gros montant  pour obtenir les meilleurs tarifs</a:t>
            </a:r>
          </a:p>
          <a:p>
            <a:pPr lvl="1"/>
            <a:r>
              <a:rPr lang="fr-FR" sz="1600" dirty="0" smtClean="0"/>
              <a:t>De vous "obliger" a prendre un crédit financier pour bénéficier des meilleures offres</a:t>
            </a:r>
          </a:p>
          <a:p>
            <a:pPr lvl="1"/>
            <a:endParaRPr lang="fr-FR" sz="1600" dirty="0" smtClean="0"/>
          </a:p>
          <a:p>
            <a:r>
              <a:rPr lang="fr-FR" sz="2000" dirty="0" smtClean="0"/>
              <a:t>Parce que notre vocation est</a:t>
            </a:r>
          </a:p>
          <a:p>
            <a:pPr lvl="1"/>
            <a:r>
              <a:rPr lang="fr-FR" sz="1600" dirty="0" smtClean="0"/>
              <a:t>De vous engager au minimum tout en vous faisant bénéficier des meilleurs prix</a:t>
            </a:r>
            <a:br>
              <a:rPr lang="fr-FR" sz="1600" dirty="0" smtClean="0"/>
            </a:br>
            <a:r>
              <a:rPr lang="fr-FR" sz="1600" dirty="0" smtClean="0"/>
              <a:t>en fonction de votre  utilisation réelle.</a:t>
            </a:r>
          </a:p>
          <a:p>
            <a:pPr lvl="1"/>
            <a:r>
              <a:rPr lang="fr-FR" sz="1600" dirty="0" smtClean="0"/>
              <a:t>De vous présenter une offre sans risques même si vous ne quantifiez pas vos besoins.</a:t>
            </a:r>
          </a:p>
          <a:p>
            <a:pPr lvl="1"/>
            <a:r>
              <a:rPr lang="fr-FR" sz="1600" dirty="0" smtClean="0"/>
              <a:t>De vous fidéliser par la qualité de nos services  plutôt que par un engagement.</a:t>
            </a:r>
          </a:p>
          <a:p>
            <a:pPr lvl="1"/>
            <a:endParaRPr lang="fr-FR" sz="1600" dirty="0" smtClean="0"/>
          </a:p>
          <a:p>
            <a:pPr>
              <a:buNone/>
            </a:pPr>
            <a:endParaRPr lang="fr-FR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Tarifs/Forfaits option novatrice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Pas de forfaits mais une offre évolutive sans engagement</a:t>
            </a:r>
          </a:p>
          <a:p>
            <a:pPr lvl="1"/>
            <a:r>
              <a:rPr lang="fr-FR" sz="1600" dirty="0" smtClean="0"/>
              <a:t>Offre de bienvenue 1 heure offerte à tout nouveau thérapeute sans engagement.</a:t>
            </a:r>
          </a:p>
          <a:p>
            <a:pPr lvl="1"/>
            <a:r>
              <a:rPr lang="fr-FR" sz="1600" dirty="0" smtClean="0"/>
              <a:t>Parce que vous ne savez pas de combien d'heures vous aurez besoin</a:t>
            </a:r>
            <a:br>
              <a:rPr lang="fr-FR" sz="1600" dirty="0" smtClean="0"/>
            </a:br>
            <a:r>
              <a:rPr lang="fr-FR" sz="1600" dirty="0" smtClean="0"/>
              <a:t>Choisissez une des offres ci-dessous que vous êtes </a:t>
            </a:r>
            <a:r>
              <a:rPr lang="fr-FR" sz="1600" smtClean="0"/>
              <a:t>sur d'utiliser</a:t>
            </a:r>
            <a:r>
              <a:rPr lang="fr-FR" sz="1600" dirty="0" smtClean="0"/>
              <a:t>:</a:t>
            </a:r>
          </a:p>
          <a:p>
            <a:pPr lvl="2"/>
            <a:r>
              <a:rPr lang="fr-FR" sz="1200" dirty="0" smtClean="0"/>
              <a:t>Pack découverte : 4 heures utilisables pendant un mois.</a:t>
            </a:r>
          </a:p>
          <a:p>
            <a:pPr lvl="2"/>
            <a:r>
              <a:rPr lang="fr-FR" sz="1200" dirty="0" smtClean="0"/>
              <a:t>Pack bronze : 20 heures utilisables pendant 2 mois.</a:t>
            </a:r>
          </a:p>
          <a:p>
            <a:pPr lvl="2"/>
            <a:r>
              <a:rPr lang="fr-FR" sz="1200" dirty="0" smtClean="0"/>
              <a:t>Pack Argent : 50 heures utilisables pendant 4 mois.</a:t>
            </a:r>
          </a:p>
          <a:p>
            <a:pPr lvl="2"/>
            <a:r>
              <a:rPr lang="fr-FR" sz="1200" dirty="0" smtClean="0"/>
              <a:t>Pack Or : 100 heures utilisables pendant 6 mois.</a:t>
            </a:r>
          </a:p>
          <a:p>
            <a:pPr lvl="2"/>
            <a:r>
              <a:rPr lang="fr-FR" sz="1200" dirty="0" smtClean="0"/>
              <a:t>Pack Diamant : 200 heures utilisables pendant 8 mois.</a:t>
            </a:r>
          </a:p>
          <a:p>
            <a:pPr lvl="1"/>
            <a:r>
              <a:rPr lang="fr-FR" sz="1600" dirty="0" smtClean="0"/>
              <a:t>1 an après votre inscription, nous ferons le point ensemble et :</a:t>
            </a:r>
          </a:p>
          <a:p>
            <a:pPr lvl="2"/>
            <a:r>
              <a:rPr lang="fr-FR" sz="1200" dirty="0" smtClean="0"/>
              <a:t>Si vous le souhaitez, Nous transformerons vos packs consommés ou en cours de consommation </a:t>
            </a:r>
            <a:br>
              <a:rPr lang="fr-FR" sz="1200" dirty="0" smtClean="0"/>
            </a:br>
            <a:r>
              <a:rPr lang="fr-FR" sz="1200" dirty="0" smtClean="0"/>
              <a:t>en packs les plus avantageux pour vous.</a:t>
            </a:r>
          </a:p>
          <a:p>
            <a:pPr lvl="2"/>
            <a:r>
              <a:rPr lang="fr-FR" sz="1200" dirty="0" smtClean="0"/>
              <a:t>L'économie ainsi réalisée sera transformé en heures de réservations a venir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 rot="19747354">
            <a:off x="6659148" y="5319786"/>
            <a:ext cx="2495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Données préliminaires…</a:t>
            </a:r>
          </a:p>
          <a:p>
            <a:r>
              <a:rPr lang="fr-FR" dirty="0" smtClean="0"/>
              <a:t>Ces tarifs sont a affiner…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Tarifs/Forfaits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88032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Choisir le bon forfait</a:t>
            </a:r>
          </a:p>
          <a:p>
            <a:pPr lvl="1"/>
            <a:r>
              <a:rPr lang="fr-FR" sz="1600" dirty="0" smtClean="0"/>
              <a:t>Pack découverte (valable une fois)</a:t>
            </a:r>
          </a:p>
          <a:p>
            <a:pPr lvl="1"/>
            <a:r>
              <a:rPr lang="fr-FR" sz="1600" dirty="0" smtClean="0"/>
              <a:t>Pack Bronze ou argent.</a:t>
            </a:r>
          </a:p>
          <a:p>
            <a:pPr lvl="2"/>
            <a:r>
              <a:rPr lang="fr-FR" sz="1200" dirty="0" smtClean="0"/>
              <a:t>bénéficiez pour votre 10eme forfait d’un forfait à 50% du prix (offre a finaliser)</a:t>
            </a:r>
          </a:p>
          <a:p>
            <a:pPr lvl="1"/>
            <a:r>
              <a:rPr lang="fr-FR" sz="1600" dirty="0" smtClean="0"/>
              <a:t>Le but du centre n’est pas de vendre des prestations qui ne seront pas utilisées</a:t>
            </a:r>
            <a:br>
              <a:rPr lang="fr-FR" sz="1600" dirty="0" smtClean="0"/>
            </a:br>
            <a:r>
              <a:rPr lang="fr-FR" sz="1600" dirty="0" smtClean="0"/>
              <a:t>mais de proposer des forfaits intéressants pour les thérapeutes sans mettre celui-ci en situation gênante.</a:t>
            </a:r>
          </a:p>
          <a:p>
            <a:pPr lvl="1"/>
            <a:endParaRPr lang="fr-FR" sz="1600" dirty="0" smtClean="0"/>
          </a:p>
          <a:p>
            <a:pPr lvl="1">
              <a:buNone/>
            </a:pPr>
            <a:endParaRPr lang="fr-FR" sz="1600" dirty="0" smtClean="0"/>
          </a:p>
          <a:p>
            <a:pPr lvl="1"/>
            <a:endParaRPr lang="fr-FR" sz="1600" dirty="0"/>
          </a:p>
        </p:txBody>
      </p:sp>
    </p:spTree>
    <p:extLst>
      <p:ext uri="{BB962C8B-B14F-4D97-AF65-F5344CB8AC3E}">
        <p14:creationId xmlns="" xmlns:p14="http://schemas.microsoft.com/office/powerpoint/2010/main" val="114295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Tarifs modulaires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3600399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r-FR" sz="2500" dirty="0" smtClean="0"/>
              <a:t>Tarif blanc c’est le tarif de base (19 € TTC de l'heure)</a:t>
            </a:r>
          </a:p>
          <a:p>
            <a:pPr lvl="1">
              <a:buNone/>
            </a:pPr>
            <a:r>
              <a:rPr lang="fr-FR" sz="2500" dirty="0" smtClean="0"/>
              <a:t>Happy </a:t>
            </a:r>
            <a:r>
              <a:rPr lang="fr-FR" sz="2500" dirty="0" err="1" smtClean="0"/>
              <a:t>hours</a:t>
            </a:r>
            <a:r>
              <a:rPr lang="fr-FR" sz="2500" dirty="0" smtClean="0"/>
              <a:t> 15% de réduction</a:t>
            </a:r>
          </a:p>
          <a:p>
            <a:pPr lvl="1">
              <a:buNone/>
            </a:pPr>
            <a:r>
              <a:rPr lang="fr-FR" sz="2500" dirty="0" smtClean="0"/>
              <a:t>Pour toutes séances commençant le</a:t>
            </a:r>
          </a:p>
          <a:p>
            <a:pPr lvl="1">
              <a:buNone/>
            </a:pPr>
            <a:r>
              <a:rPr lang="fr-FR" sz="2500" dirty="0" smtClean="0"/>
              <a:t>Lundi de 9h à 15h</a:t>
            </a:r>
          </a:p>
          <a:p>
            <a:pPr lvl="1">
              <a:buNone/>
            </a:pPr>
            <a:r>
              <a:rPr lang="fr-FR" sz="2500" dirty="0" smtClean="0"/>
              <a:t>Mardi de 14 à 15h</a:t>
            </a:r>
          </a:p>
          <a:p>
            <a:pPr lvl="1">
              <a:buNone/>
            </a:pPr>
            <a:endParaRPr lang="fr-FR" sz="1600" dirty="0" smtClean="0"/>
          </a:p>
          <a:p>
            <a:pPr lvl="1"/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 rot="19747354">
            <a:off x="2184713" y="5175770"/>
            <a:ext cx="2495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Données préliminaires…</a:t>
            </a:r>
          </a:p>
          <a:p>
            <a:r>
              <a:rPr lang="fr-FR" dirty="0" smtClean="0"/>
              <a:t>Ces tarifs sont a affiner…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Pourquoi ce centre, Présentation du concept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4461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Mutualisation de l'espace et des services</a:t>
            </a:r>
          </a:p>
          <a:p>
            <a:pPr lvl="1"/>
            <a:r>
              <a:rPr lang="fr-FR" sz="1800" dirty="0" smtClean="0"/>
              <a:t>Si vous optez pour</a:t>
            </a:r>
            <a:br>
              <a:rPr lang="fr-FR" sz="1800" dirty="0" smtClean="0"/>
            </a:br>
            <a:r>
              <a:rPr lang="fr-FR" sz="1800" dirty="0" smtClean="0"/>
              <a:t>	</a:t>
            </a:r>
            <a:r>
              <a:rPr lang="fr-FR" sz="1800" b="1" dirty="0" smtClean="0">
                <a:solidFill>
                  <a:srgbClr val="FF0000"/>
                </a:solidFill>
              </a:rPr>
              <a:t>Votre propre cabinet ou cabinet partagé</a:t>
            </a:r>
          </a:p>
          <a:p>
            <a:pPr lvl="2"/>
            <a:r>
              <a:rPr lang="fr-FR" sz="1200" dirty="0" smtClean="0">
                <a:solidFill>
                  <a:schemeClr val="tx1"/>
                </a:solidFill>
              </a:rPr>
              <a:t>Frais fixes très importants  pour un démarrage ou activité complémentaire</a:t>
            </a:r>
          </a:p>
          <a:p>
            <a:pPr lvl="2"/>
            <a:r>
              <a:rPr lang="fr-FR" sz="1200" dirty="0" smtClean="0"/>
              <a:t>Prise de rendez-vous a gérer ou frais de secrétariat</a:t>
            </a:r>
          </a:p>
          <a:p>
            <a:pPr lvl="2"/>
            <a:r>
              <a:rPr lang="fr-FR" sz="1200" dirty="0" smtClean="0">
                <a:solidFill>
                  <a:schemeClr val="tx1"/>
                </a:solidFill>
              </a:rPr>
              <a:t>Partage de cabinet avec un  ou plusieurs confrères difficiles </a:t>
            </a:r>
            <a:r>
              <a:rPr lang="fr-FR" sz="1200" dirty="0"/>
              <a:t>à</a:t>
            </a:r>
            <a:r>
              <a:rPr lang="fr-FR" sz="1200" dirty="0" smtClean="0">
                <a:solidFill>
                  <a:schemeClr val="tx1"/>
                </a:solidFill>
              </a:rPr>
              <a:t> gérer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(quels jours, quelles heures pour chacun)</a:t>
            </a:r>
          </a:p>
          <a:p>
            <a:pPr lvl="2"/>
            <a:r>
              <a:rPr lang="fr-FR" sz="1200" dirty="0" smtClean="0"/>
              <a:t>Coûts de fonctionnement fixes et indépendants du nombre de consultations ou prestations</a:t>
            </a:r>
          </a:p>
          <a:p>
            <a:pPr lvl="2"/>
            <a:r>
              <a:rPr lang="fr-FR" sz="1200" dirty="0" smtClean="0"/>
              <a:t>Abonnement électricité, chauffage, tel, impots locaux...</a:t>
            </a:r>
          </a:p>
          <a:p>
            <a:pPr lvl="2"/>
            <a:r>
              <a:rPr lang="fr-FR" sz="1200" dirty="0" smtClean="0"/>
              <a:t>Frais d'installation, caution, remise au gout du jour, décoration  des locaux</a:t>
            </a:r>
          </a:p>
          <a:p>
            <a:pPr lvl="2"/>
            <a:r>
              <a:rPr lang="fr-FR" sz="1200" dirty="0" smtClean="0"/>
              <a:t>Tarif prohibitif si zone d'accès facile et de chalandise, centre ville,...</a:t>
            </a:r>
          </a:p>
          <a:p>
            <a:pPr lvl="2"/>
            <a:endParaRPr lang="fr-FR" sz="1200" dirty="0" smtClean="0">
              <a:solidFill>
                <a:schemeClr val="tx1"/>
              </a:solidFill>
            </a:endParaRPr>
          </a:p>
          <a:p>
            <a:pPr lvl="2"/>
            <a:endParaRPr lang="fr-FR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Pourquoi ce centre, Présentation du concept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54461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Mutualisation de l'espace et des services</a:t>
            </a:r>
          </a:p>
          <a:p>
            <a:pPr lvl="1"/>
            <a:r>
              <a:rPr lang="fr-FR" sz="2000" dirty="0" smtClean="0"/>
              <a:t>Si vous optez pour</a:t>
            </a:r>
            <a:br>
              <a:rPr lang="fr-FR" sz="2000" dirty="0" smtClean="0"/>
            </a:br>
            <a:r>
              <a:rPr lang="fr-FR" sz="2000" b="1" dirty="0" smtClean="0">
                <a:solidFill>
                  <a:srgbClr val="FF0000"/>
                </a:solidFill>
              </a:rPr>
              <a:t>Le Centre du mieux-être </a:t>
            </a:r>
            <a:r>
              <a:rPr lang="fr-FR" sz="2000" b="1" dirty="0" err="1" smtClean="0">
                <a:solidFill>
                  <a:srgbClr val="FF0000"/>
                </a:solidFill>
              </a:rPr>
              <a:t>Sophrokhepri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lvl="2"/>
            <a:r>
              <a:rPr lang="fr-FR" sz="1200" dirty="0" smtClean="0"/>
              <a:t>La solution la plus souple et complète pour monter votre cabinet</a:t>
            </a:r>
          </a:p>
          <a:p>
            <a:pPr lvl="2"/>
            <a:r>
              <a:rPr lang="fr-FR" sz="1200" dirty="0" smtClean="0"/>
              <a:t>Vos frais de fonctionnement sont proportionnels à votre chiffre d'affaire</a:t>
            </a:r>
          </a:p>
          <a:p>
            <a:pPr lvl="2"/>
            <a:r>
              <a:rPr lang="fr-FR" sz="1200" dirty="0" smtClean="0">
                <a:solidFill>
                  <a:schemeClr val="tx1"/>
                </a:solidFill>
              </a:rPr>
              <a:t>Absorbez facilement des variations d'activit</a:t>
            </a:r>
            <a:r>
              <a:rPr lang="fr-FR" sz="1200" dirty="0" smtClean="0"/>
              <a:t>é</a:t>
            </a:r>
            <a:r>
              <a:rPr lang="fr-FR" sz="1200" dirty="0" smtClean="0">
                <a:solidFill>
                  <a:schemeClr val="tx1"/>
                </a:solidFill>
              </a:rPr>
              <a:t> et ce à moindre coût.</a:t>
            </a:r>
          </a:p>
          <a:p>
            <a:pPr lvl="2"/>
            <a:r>
              <a:rPr lang="fr-FR" sz="1200" dirty="0" smtClean="0"/>
              <a:t>Salle d'attente, centre ville, 50 mètres du RER, climatisation, accès handicapés</a:t>
            </a:r>
          </a:p>
          <a:p>
            <a:pPr lvl="2"/>
            <a:r>
              <a:rPr lang="fr-FR" sz="1200" dirty="0" smtClean="0">
                <a:solidFill>
                  <a:schemeClr val="tx1"/>
                </a:solidFill>
              </a:rPr>
              <a:t>Internet, Téléphone à disposition gracieuse</a:t>
            </a:r>
          </a:p>
          <a:p>
            <a:pPr lvl="2"/>
            <a:r>
              <a:rPr lang="fr-FR" sz="1200" dirty="0" smtClean="0"/>
              <a:t>Espace détente, petite cuisine</a:t>
            </a:r>
          </a:p>
          <a:p>
            <a:pPr lvl="2"/>
            <a:r>
              <a:rPr lang="fr-FR" sz="1200" dirty="0" smtClean="0">
                <a:solidFill>
                  <a:schemeClr val="tx1"/>
                </a:solidFill>
              </a:rPr>
              <a:t>Grandes salles de réunion, espace de cours ou thérapie de groupe</a:t>
            </a:r>
          </a:p>
          <a:p>
            <a:pPr lvl="2"/>
            <a:r>
              <a:rPr lang="fr-FR" sz="1200" dirty="0" smtClean="0"/>
              <a:t>Espace pluridisciplinaire créant un effet de synergie et complémentarité entre confrères.</a:t>
            </a:r>
          </a:p>
          <a:p>
            <a:pPr lvl="2"/>
            <a:r>
              <a:rPr lang="fr-FR" sz="1200" dirty="0" smtClean="0">
                <a:solidFill>
                  <a:schemeClr val="tx1"/>
                </a:solidFill>
              </a:rPr>
              <a:t>Ne soyez plus seul face à vos clients ou patients</a:t>
            </a:r>
          </a:p>
          <a:p>
            <a:pPr lvl="2"/>
            <a:r>
              <a:rPr lang="fr-FR" sz="1200" dirty="0" smtClean="0"/>
              <a:t>Le jour ou votre chiffre d'affaire le justifiera et seulement à ce moment, montez votre propre cabinet...</a:t>
            </a:r>
            <a:endParaRPr lang="fr-FR" sz="1200" dirty="0" smtClean="0">
              <a:solidFill>
                <a:schemeClr val="tx1"/>
              </a:solidFill>
            </a:endParaRPr>
          </a:p>
          <a:p>
            <a:pPr lvl="2"/>
            <a:endParaRPr lang="fr-FR" sz="1200" dirty="0" smtClean="0">
              <a:solidFill>
                <a:schemeClr val="tx1"/>
              </a:solidFill>
            </a:endParaRPr>
          </a:p>
          <a:p>
            <a:pPr lvl="2"/>
            <a:endParaRPr lang="fr-FR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590</Words>
  <Application>Microsoft Office PowerPoint</Application>
  <PresentationFormat>Affichage à l'écran (4:3)</PresentationFormat>
  <Paragraphs>155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Site thérapeutes (4 onglets)</vt:lpstr>
      <vt:lpstr>Réservation</vt:lpstr>
      <vt:lpstr>Tarifs/Forfaits option standard</vt:lpstr>
      <vt:lpstr>Tarifs/Forfaits option novatrice</vt:lpstr>
      <vt:lpstr>Tarifs/Forfaits option novatrice</vt:lpstr>
      <vt:lpstr>Tarifs/Forfaits</vt:lpstr>
      <vt:lpstr>Tarifs modulaires</vt:lpstr>
      <vt:lpstr>Pourquoi ce centre, Présentation du concept </vt:lpstr>
      <vt:lpstr>Pourquoi ce centre, Présentation du concept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therapeutes</dc:title>
  <dc:creator>evelyne</dc:creator>
  <cp:lastModifiedBy>evelyne</cp:lastModifiedBy>
  <cp:revision>11</cp:revision>
  <dcterms:created xsi:type="dcterms:W3CDTF">2015-03-18T20:34:34Z</dcterms:created>
  <dcterms:modified xsi:type="dcterms:W3CDTF">2015-04-11T14:09:32Z</dcterms:modified>
</cp:coreProperties>
</file>