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71" r:id="rId3"/>
    <p:sldId id="276" r:id="rId4"/>
    <p:sldId id="259" r:id="rId5"/>
    <p:sldId id="272" r:id="rId6"/>
    <p:sldId id="273" r:id="rId7"/>
    <p:sldId id="283" r:id="rId8"/>
    <p:sldId id="277" r:id="rId9"/>
    <p:sldId id="278" r:id="rId10"/>
    <p:sldId id="279" r:id="rId11"/>
    <p:sldId id="280" r:id="rId12"/>
    <p:sldId id="260" r:id="rId13"/>
    <p:sldId id="281" r:id="rId14"/>
    <p:sldId id="269" r:id="rId15"/>
    <p:sldId id="282" r:id="rId16"/>
    <p:sldId id="284" r:id="rId17"/>
    <p:sldId id="285" r:id="rId18"/>
    <p:sldId id="286" r:id="rId19"/>
    <p:sldId id="266" r:id="rId20"/>
    <p:sldId id="287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Répartition des commissions variables</c:v>
                </c:pt>
              </c:strCache>
            </c:strRef>
          </c:tx>
          <c:dLbls>
            <c:showVal val="1"/>
            <c:showLeaderLines val="1"/>
          </c:dLbls>
          <c:cat>
            <c:strRef>
              <c:f>Feuil1!$A$2:$A$5</c:f>
              <c:strCache>
                <c:ptCount val="4"/>
                <c:pt idx="0">
                  <c:v>Prospection</c:v>
                </c:pt>
                <c:pt idx="1">
                  <c:v>Pré analyse</c:v>
                </c:pt>
                <c:pt idx="2">
                  <c:v>BP et strategic market plan</c:v>
                </c:pt>
                <c:pt idx="3">
                  <c:v>Démarchage de fonds, banques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0.2</c:v>
                </c:pt>
                <c:pt idx="1">
                  <c:v>0.15000000000000002</c:v>
                </c:pt>
                <c:pt idx="2">
                  <c:v>0.35000000000000003</c:v>
                </c:pt>
                <c:pt idx="3">
                  <c:v>0.30000000000000004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DBD4C-F0EE-4D5B-A8C1-B05CDEB3EDD7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FE840-99FB-4D95-BA13-7E1FEC55B7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 plafonnant</a:t>
            </a:r>
            <a:r>
              <a:rPr lang="fr-FR" baseline="0" dirty="0" smtClean="0"/>
              <a:t> au maximum à 70% la rémunération complémentaire, le cumul </a:t>
            </a:r>
            <a:r>
              <a:rPr lang="fr-FR" baseline="0" dirty="0" err="1" smtClean="0"/>
              <a:t>assedic</a:t>
            </a:r>
            <a:r>
              <a:rPr lang="fr-FR" baseline="0" dirty="0" smtClean="0"/>
              <a:t>+rémunération complémentaire est égal à 2342€ (soit 250€ de manque à gagner par rapport à ma précédente rémunération)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FE840-99FB-4D95-BA13-7E1FEC55B747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D0FD6C-3C70-42B2-A788-9008B0826CC2}" type="datetimeFigureOut">
              <a:rPr lang="fr-FR" smtClean="0"/>
              <a:pPr/>
              <a:t>06/07/2010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E9EF39-CD3D-45A4-98EA-51CFC6A96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Compte rendu entretien du 29/06/2010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Jean SAINT CRICQ</a:t>
            </a:r>
          </a:p>
          <a:p>
            <a:r>
              <a:rPr lang="fr-FR" dirty="0" smtClean="0"/>
              <a:t>Olivier LAMBOTTE</a:t>
            </a:r>
          </a:p>
          <a:p>
            <a:r>
              <a:rPr lang="fr-FR" dirty="0" smtClean="0"/>
              <a:t>Christophe BEGUIN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bout des 12 mois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2 solutions:</a:t>
            </a:r>
          </a:p>
          <a:p>
            <a:pPr marL="651510" indent="-514350">
              <a:buFont typeface="+mj-lt"/>
              <a:buAutoNum type="arabicPeriod"/>
            </a:pPr>
            <a:r>
              <a:rPr lang="fr-FR" dirty="0" smtClean="0"/>
              <a:t>Poursuite de la collaboration nécessitant la création d’une société soit en SARL en tant que gérant majoritaire soit en SAS en la qualité de président avec  vote d’une rémunération</a:t>
            </a:r>
          </a:p>
          <a:p>
            <a:pPr marL="651510" indent="-514350">
              <a:buFont typeface="+mj-lt"/>
              <a:buAutoNum type="arabicPeriod"/>
            </a:pPr>
            <a:r>
              <a:rPr lang="fr-FR" dirty="0" smtClean="0"/>
              <a:t>Arrêt de la collaboration et solde de tout compte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Conditions financières de la collaboration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Conditions financières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Rémunération ancien emploi : 2600€ net / mois</a:t>
            </a:r>
          </a:p>
          <a:p>
            <a:r>
              <a:rPr lang="fr-FR" dirty="0" smtClean="0"/>
              <a:t>Rémunération Pôle Emploi : 1750€ net / mois</a:t>
            </a:r>
          </a:p>
          <a:p>
            <a:pPr>
              <a:buNone/>
            </a:pPr>
            <a:r>
              <a:rPr lang="fr-FR" dirty="0" smtClean="0"/>
              <a:t>               manque à gagner : 850€ net / mois</a:t>
            </a:r>
          </a:p>
          <a:p>
            <a:r>
              <a:rPr lang="fr-FR" dirty="0" smtClean="0"/>
              <a:t>Rémunération complémentaire selon les conditions Pôle Emploi</a:t>
            </a:r>
          </a:p>
          <a:p>
            <a:pPr marL="914400" lvl="1" indent="-514350">
              <a:buFont typeface="Courier New" pitchFamily="49" charset="0"/>
              <a:buChar char="o"/>
            </a:pPr>
            <a:r>
              <a:rPr lang="fr-FR" dirty="0" smtClean="0"/>
              <a:t>Max 70% de l’ancienne rémunération soit</a:t>
            </a:r>
          </a:p>
          <a:p>
            <a:pPr marL="914400" lvl="1" indent="-514350">
              <a:buNone/>
            </a:pPr>
            <a:r>
              <a:rPr lang="fr-FR" dirty="0" smtClean="0"/>
              <a:t>	     70% x 2600 = 1820€ net / mois</a:t>
            </a:r>
          </a:p>
          <a:p>
            <a:pPr marL="914400" lvl="1" indent="-514350">
              <a:buFont typeface="Courier New" pitchFamily="49" charset="0"/>
              <a:buChar char="o"/>
            </a:pPr>
            <a:r>
              <a:rPr lang="fr-FR" dirty="0" smtClean="0"/>
              <a:t>Conditions horaires : max 110h / mois</a:t>
            </a:r>
          </a:p>
        </p:txBody>
      </p:sp>
      <p:sp>
        <p:nvSpPr>
          <p:cNvPr id="9" name="Flèche droite 8"/>
          <p:cNvSpPr/>
          <p:nvPr/>
        </p:nvSpPr>
        <p:spPr>
          <a:xfrm>
            <a:off x="755576" y="2780928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Conditions Pôle Emploi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Chaque mois, Pôle emploi calcule un nombre de jours non indemnisables de la manière suivante : (base forfaitaire de cotisations sociales / 12) / salaire journalier de référence.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Dans mon cas: exemple chiffré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sz="1000" dirty="0" smtClean="0"/>
          </a:p>
          <a:p>
            <a:pPr>
              <a:buNone/>
            </a:pPr>
            <a:endParaRPr lang="fr-FR" sz="1000" dirty="0"/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1524000" y="2609850"/>
          <a:ext cx="6096000" cy="2331318"/>
        </p:xfrm>
        <a:graphic>
          <a:graphicData uri="http://schemas.openxmlformats.org/presentationml/2006/ole">
            <p:oleObj spid="_x0000_s27652" name="Feuille de calcul" r:id="rId4" imgW="9258367" imgH="248616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Inconvénients de la rémunération complémentaire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Vous concernant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Me concernant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r-FR" dirty="0" smtClean="0"/>
              <a:t>Nécessité de verser une rémunération complémentaire de 1820€ net par mois 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r-FR" sz="1600" dirty="0" smtClean="0"/>
              <a:t>Manque à gagner minimum de 250€ net par mois</a:t>
            </a:r>
          </a:p>
          <a:p>
            <a:r>
              <a:rPr lang="fr-FR" sz="1600" dirty="0" smtClean="0"/>
              <a:t>Lourdeur administrative: création d’un statut d’entrepreneur individuel, envoi de fiches de salaire au pôle Emploi</a:t>
            </a:r>
          </a:p>
          <a:p>
            <a:r>
              <a:rPr lang="fr-FR" sz="1600" dirty="0" smtClean="0"/>
              <a:t>Risque de dépassement de plafond</a:t>
            </a:r>
            <a:endParaRPr lang="fr-FR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Solutions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Est-il envisageable de verser cette rémunération complémentaire dans une « tirelire » au même titre que les éventuelles rémunérations variables perçues en cas de contrats gagnés ?</a:t>
            </a:r>
          </a:p>
          <a:p>
            <a:r>
              <a:rPr lang="fr-FR" dirty="0" smtClean="0"/>
              <a:t>La perception de la somme se ferait au bout des 12 mois de période d’essai.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Rémunération variable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Points en suspens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Conditions de travail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Lieu: Bastille / Le Chesnay / Levallois / Neuilly</a:t>
            </a:r>
          </a:p>
          <a:p>
            <a:r>
              <a:rPr lang="fr-FR" dirty="0" smtClean="0"/>
              <a:t>Matériel informatique à définir</a:t>
            </a:r>
          </a:p>
          <a:p>
            <a:r>
              <a:rPr lang="fr-FR" dirty="0" smtClean="0"/>
              <a:t>Téléphone portable, organiser</a:t>
            </a:r>
          </a:p>
          <a:p>
            <a:r>
              <a:rPr lang="fr-FR" dirty="0" smtClean="0"/>
              <a:t>Connexion internet</a:t>
            </a:r>
          </a:p>
          <a:p>
            <a:r>
              <a:rPr lang="fr-FR" dirty="0" smtClean="0"/>
              <a:t>Véhicule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Missions confiées au futur collaborateur</a:t>
            </a:r>
          </a:p>
          <a:p>
            <a:r>
              <a:rPr lang="fr-FR" dirty="0" smtClean="0"/>
              <a:t>Conditions générales de la collaboration</a:t>
            </a:r>
          </a:p>
          <a:p>
            <a:r>
              <a:rPr lang="fr-FR" dirty="0" smtClean="0"/>
              <a:t>Conditions financières de la collaboration</a:t>
            </a:r>
          </a:p>
          <a:p>
            <a:r>
              <a:rPr lang="fr-FR" dirty="0" smtClean="0"/>
              <a:t>Principaux points en suspens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à aborder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Choix du contrat nous liant  </a:t>
            </a:r>
          </a:p>
          <a:p>
            <a:r>
              <a:rPr lang="fr-FR" dirty="0" smtClean="0"/>
              <a:t>Date de début du contrat</a:t>
            </a:r>
          </a:p>
          <a:p>
            <a:r>
              <a:rPr lang="fr-FR" dirty="0" smtClean="0"/>
              <a:t>Financement matériel informatique, agenda organiser, téléphone portable, frais de déplacement…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Missions confiées au futur collaborateur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Principaux aspects du métier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Prospection: démarchage auprès de dirigeants de PME </a:t>
            </a:r>
          </a:p>
          <a:p>
            <a:r>
              <a:rPr lang="fr-FR" dirty="0" smtClean="0"/>
              <a:t>Pré analyse à partir des comptes de la société et des informations relevées lors des divers entretiens</a:t>
            </a:r>
          </a:p>
          <a:p>
            <a:r>
              <a:rPr lang="fr-FR" dirty="0" smtClean="0"/>
              <a:t>Analyse financière (business plan) et sectorielle (strategic </a:t>
            </a:r>
            <a:r>
              <a:rPr lang="fr-FR" dirty="0" err="1" smtClean="0"/>
              <a:t>market</a:t>
            </a:r>
            <a:r>
              <a:rPr lang="fr-FR" dirty="0" smtClean="0"/>
              <a:t> plan)</a:t>
            </a:r>
          </a:p>
          <a:p>
            <a:r>
              <a:rPr lang="fr-FR" dirty="0" smtClean="0"/>
              <a:t>Démarchage fonds, banques, autres investisseurs</a:t>
            </a:r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Déroulement de l’obtention d’une mission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Phase 1 : prospection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Découverte métier client, connaissance concurrence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Livrable: power point de restitution</a:t>
            </a:r>
          </a:p>
          <a:p>
            <a:pPr lvl="1">
              <a:buFont typeface="Courier New" pitchFamily="49" charset="0"/>
              <a:buChar char="o"/>
            </a:pPr>
            <a:r>
              <a:rPr lang="fr-FR" dirty="0" smtClean="0"/>
              <a:t>Durée: 3 à 4 entretiens à intervalle régulier</a:t>
            </a:r>
          </a:p>
          <a:p>
            <a:r>
              <a:rPr lang="fr-FR" dirty="0" smtClean="0"/>
              <a:t>Phase 2: pré analyse, affinage des problématiques de la société</a:t>
            </a:r>
          </a:p>
          <a:p>
            <a:r>
              <a:rPr lang="fr-FR" dirty="0" smtClean="0"/>
              <a:t>Phase 3: rédaction conjointe de la problématique</a:t>
            </a:r>
          </a:p>
          <a:p>
            <a:r>
              <a:rPr lang="fr-FR" dirty="0" smtClean="0"/>
              <a:t>Phase 4: lettre de mission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Stratégie de réussite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Mettre en avant la capacité à valoriser l’entreprise du dirigeant quelle que soit l’opération envisagée</a:t>
            </a:r>
          </a:p>
          <a:p>
            <a:r>
              <a:rPr lang="fr-FR" dirty="0" smtClean="0"/>
              <a:t>Se positionner comme  un conseiller ayant une double casquette: ingénierie financière et patrimoniale</a:t>
            </a:r>
          </a:p>
          <a:p>
            <a:r>
              <a:rPr lang="fr-FR" dirty="0" smtClean="0"/>
              <a:t>Montrer au dirigeant de PME la volonté et la capacité de l’accompagner de A à Z dans l’opération envisagée 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Forces et faiblesses du candidat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forces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faiblesses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fr-FR" sz="1700" dirty="0" smtClean="0"/>
              <a:t>Aisance relationnelle</a:t>
            </a:r>
          </a:p>
          <a:p>
            <a:r>
              <a:rPr lang="fr-FR" sz="1700" dirty="0" smtClean="0"/>
              <a:t>Pugnace et volontaire</a:t>
            </a:r>
          </a:p>
          <a:p>
            <a:r>
              <a:rPr lang="fr-FR" sz="1700" dirty="0" smtClean="0"/>
              <a:t>Opportuniste</a:t>
            </a:r>
          </a:p>
          <a:p>
            <a:r>
              <a:rPr lang="fr-FR" sz="1700" dirty="0" smtClean="0"/>
              <a:t>Expérience d’analyste crédit en banque : analyse financière et sectorielle</a:t>
            </a:r>
          </a:p>
          <a:p>
            <a:r>
              <a:rPr lang="fr-FR" sz="1700" dirty="0" smtClean="0"/>
              <a:t>Attraction pour le marché de la PME</a:t>
            </a:r>
          </a:p>
          <a:p>
            <a:r>
              <a:rPr lang="fr-FR" sz="1700" dirty="0" smtClean="0"/>
              <a:t>Sensibilité aux problématiques de gestion patrimoniale</a:t>
            </a:r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sz="1600" dirty="0" smtClean="0"/>
              <a:t>Jeunesse dans ce secteur</a:t>
            </a:r>
          </a:p>
          <a:p>
            <a:r>
              <a:rPr lang="fr-FR" sz="1600" dirty="0" smtClean="0"/>
              <a:t>Goût modéré pour les présentations en public</a:t>
            </a:r>
          </a:p>
          <a:p>
            <a:r>
              <a:rPr lang="fr-FR" sz="1600" dirty="0" smtClean="0"/>
              <a:t>Manque d’organisation et de synthèse dans les restitutions d’entretien</a:t>
            </a:r>
          </a:p>
          <a:p>
            <a:r>
              <a:rPr lang="fr-FR" sz="1600" dirty="0" smtClean="0"/>
              <a:t>Novice dans l’approche patrimoniale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Conditions générales de la collaboration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un premier temps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12 mois de « période d’essai »</a:t>
            </a:r>
          </a:p>
          <a:p>
            <a:r>
              <a:rPr lang="fr-FR" dirty="0" smtClean="0"/>
              <a:t>Alternance de formation pratique et de connaissances terrain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981</TotalTime>
  <Words>511</Words>
  <Application>Microsoft Office PowerPoint</Application>
  <PresentationFormat>Affichage à l'écran (4:3)</PresentationFormat>
  <Paragraphs>87</Paragraphs>
  <Slides>20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2" baseType="lpstr">
      <vt:lpstr>Apex</vt:lpstr>
      <vt:lpstr>Feuille de calcul</vt:lpstr>
      <vt:lpstr>Compte rendu entretien du 29/06/2010</vt:lpstr>
      <vt:lpstr>Sommaire</vt:lpstr>
      <vt:lpstr>       Missions confiées au futur collaborateur</vt:lpstr>
      <vt:lpstr> Principaux aspects du métier </vt:lpstr>
      <vt:lpstr>Déroulement de l’obtention d’une mission</vt:lpstr>
      <vt:lpstr>Stratégie de réussite </vt:lpstr>
      <vt:lpstr>Forces et faiblesses du candidat</vt:lpstr>
      <vt:lpstr>           Conditions générales de la collaboration    </vt:lpstr>
      <vt:lpstr>Dans un premier temps</vt:lpstr>
      <vt:lpstr>Au bout des 12 mois</vt:lpstr>
      <vt:lpstr>          Conditions financières de la collaboration  </vt:lpstr>
      <vt:lpstr>Conditions financières </vt:lpstr>
      <vt:lpstr>Conditions Pôle Emploi</vt:lpstr>
      <vt:lpstr>Dans mon cas: exemple chiffré</vt:lpstr>
      <vt:lpstr>Inconvénients de la rémunération complémentaire</vt:lpstr>
      <vt:lpstr>Solutions</vt:lpstr>
      <vt:lpstr>Rémunération variable</vt:lpstr>
      <vt:lpstr>      Points en suspens</vt:lpstr>
      <vt:lpstr>Conditions de travail</vt:lpstr>
      <vt:lpstr>Points à aborder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 rendu entretien du 29/06/2010</dc:title>
  <dc:creator>Nathalie</dc:creator>
  <cp:lastModifiedBy>evelyne</cp:lastModifiedBy>
  <cp:revision>6</cp:revision>
  <dcterms:created xsi:type="dcterms:W3CDTF">2010-06-29T20:25:25Z</dcterms:created>
  <dcterms:modified xsi:type="dcterms:W3CDTF">2010-07-05T22:20:33Z</dcterms:modified>
</cp:coreProperties>
</file>