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2"/>
  </p:notesMasterIdLst>
  <p:sldIdLst>
    <p:sldId id="259" r:id="rId2"/>
    <p:sldId id="260" r:id="rId3"/>
    <p:sldId id="261" r:id="rId4"/>
    <p:sldId id="262" r:id="rId5"/>
    <p:sldId id="263" r:id="rId6"/>
    <p:sldId id="264" r:id="rId7"/>
    <p:sldId id="265" r:id="rId8"/>
    <p:sldId id="266" r:id="rId9"/>
    <p:sldId id="267" r:id="rId10"/>
    <p:sldId id="268" r:id="rId11"/>
  </p:sldIdLst>
  <p:sldSz cx="9144000" cy="6858000" type="screen4x3"/>
  <p:notesSz cx="6858000" cy="9144000"/>
  <p:custDataLst>
    <p:tags r:id="rId13"/>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660"/>
  </p:normalViewPr>
  <p:slideViewPr>
    <p:cSldViewPr>
      <p:cViewPr varScale="1">
        <p:scale>
          <a:sx n="73" d="100"/>
          <a:sy n="73" d="100"/>
        </p:scale>
        <p:origin x="-130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3F73CB-7434-4A8C-8431-05ACC4DB6AF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fr-FR"/>
        </a:p>
      </dgm:t>
    </dgm:pt>
    <dgm:pt modelId="{D7767BF6-9676-4CB8-A677-FD6F4A5244A0}">
      <dgm:prSet phldrT="[Texte]" custT="1"/>
      <dgm:spPr/>
      <dgm:t>
        <a:bodyPr/>
        <a:lstStyle/>
        <a:p>
          <a:r>
            <a:rPr lang="fr-FR" sz="1600" b="1" dirty="0" smtClean="0"/>
            <a:t>Valorisation et</a:t>
          </a:r>
        </a:p>
        <a:p>
          <a:r>
            <a:rPr lang="fr-FR" sz="1600" b="1" dirty="0" smtClean="0"/>
            <a:t>Business Plan</a:t>
          </a:r>
          <a:endParaRPr lang="fr-FR" sz="1600" b="1" dirty="0"/>
        </a:p>
      </dgm:t>
    </dgm:pt>
    <dgm:pt modelId="{723F82C1-334F-48D2-B3E0-456179396DE3}" type="parTrans" cxnId="{3405A17D-B01C-48D0-AB9C-BF01E4ACD38A}">
      <dgm:prSet/>
      <dgm:spPr/>
      <dgm:t>
        <a:bodyPr/>
        <a:lstStyle/>
        <a:p>
          <a:endParaRPr lang="fr-FR"/>
        </a:p>
      </dgm:t>
    </dgm:pt>
    <dgm:pt modelId="{1B528C8F-53EF-4819-9F4E-34D945E4DAD3}" type="sibTrans" cxnId="{3405A17D-B01C-48D0-AB9C-BF01E4ACD38A}">
      <dgm:prSet/>
      <dgm:spPr/>
      <dgm:t>
        <a:bodyPr/>
        <a:lstStyle/>
        <a:p>
          <a:endParaRPr lang="fr-FR"/>
        </a:p>
      </dgm:t>
    </dgm:pt>
    <dgm:pt modelId="{EFD1846A-61D9-454C-8064-11BFA7323708}">
      <dgm:prSet phldrT="[Texte]"/>
      <dgm:spPr/>
      <dgm:t>
        <a:bodyPr/>
        <a:lstStyle/>
        <a:p>
          <a:r>
            <a:rPr lang="fr-FR" dirty="0" smtClean="0"/>
            <a:t>Cession /Transmission</a:t>
          </a:r>
          <a:endParaRPr lang="fr-FR" dirty="0"/>
        </a:p>
      </dgm:t>
    </dgm:pt>
    <dgm:pt modelId="{6D64F17E-3EE1-4838-ABCC-68FBA3E729FE}" type="parTrans" cxnId="{2B6208FE-C89A-4BBF-8D51-0882B7A3BAF6}">
      <dgm:prSet/>
      <dgm:spPr/>
      <dgm:t>
        <a:bodyPr/>
        <a:lstStyle/>
        <a:p>
          <a:endParaRPr lang="fr-FR"/>
        </a:p>
      </dgm:t>
    </dgm:pt>
    <dgm:pt modelId="{235FE391-FEB8-4C2A-93F8-91865AC8BE75}" type="sibTrans" cxnId="{2B6208FE-C89A-4BBF-8D51-0882B7A3BAF6}">
      <dgm:prSet/>
      <dgm:spPr/>
      <dgm:t>
        <a:bodyPr/>
        <a:lstStyle/>
        <a:p>
          <a:endParaRPr lang="fr-FR"/>
        </a:p>
      </dgm:t>
    </dgm:pt>
    <dgm:pt modelId="{E78E88DF-0491-4536-BF4B-BAE46F3F0626}">
      <dgm:prSet phldrT="[Texte]"/>
      <dgm:spPr/>
      <dgm:t>
        <a:bodyPr/>
        <a:lstStyle/>
        <a:p>
          <a:r>
            <a:rPr lang="fr-FR" dirty="0" smtClean="0"/>
            <a:t>Team Alignment</a:t>
          </a:r>
          <a:endParaRPr lang="fr-FR" dirty="0"/>
        </a:p>
      </dgm:t>
    </dgm:pt>
    <dgm:pt modelId="{DFAA124B-13A8-4835-9BBB-FBA479D76828}" type="parTrans" cxnId="{611ED0E0-C0B6-4169-A86E-F313B91C9C57}">
      <dgm:prSet/>
      <dgm:spPr/>
      <dgm:t>
        <a:bodyPr/>
        <a:lstStyle/>
        <a:p>
          <a:endParaRPr lang="fr-FR"/>
        </a:p>
      </dgm:t>
    </dgm:pt>
    <dgm:pt modelId="{25AB8688-403D-4184-A79D-03785D90A21E}" type="sibTrans" cxnId="{611ED0E0-C0B6-4169-A86E-F313B91C9C57}">
      <dgm:prSet/>
      <dgm:spPr/>
      <dgm:t>
        <a:bodyPr/>
        <a:lstStyle/>
        <a:p>
          <a:endParaRPr lang="fr-FR"/>
        </a:p>
      </dgm:t>
    </dgm:pt>
    <dgm:pt modelId="{681A526C-37AC-400D-97D2-DE3A0BAAC603}">
      <dgm:prSet phldrT="[Texte]"/>
      <dgm:spPr/>
      <dgm:t>
        <a:bodyPr/>
        <a:lstStyle/>
        <a:p>
          <a:r>
            <a:rPr lang="fr-FR" dirty="0" smtClean="0"/>
            <a:t>Levée de fonds</a:t>
          </a:r>
          <a:endParaRPr lang="fr-FR" dirty="0"/>
        </a:p>
      </dgm:t>
    </dgm:pt>
    <dgm:pt modelId="{0F4BC977-C94F-41F8-92D9-899CC9C6989F}" type="parTrans" cxnId="{06098A2A-0B74-4891-9B39-4D5155CBF087}">
      <dgm:prSet/>
      <dgm:spPr/>
      <dgm:t>
        <a:bodyPr/>
        <a:lstStyle/>
        <a:p>
          <a:endParaRPr lang="fr-FR"/>
        </a:p>
      </dgm:t>
    </dgm:pt>
    <dgm:pt modelId="{588250D8-B1DB-419F-8EC1-EBADE3E3260A}" type="sibTrans" cxnId="{06098A2A-0B74-4891-9B39-4D5155CBF087}">
      <dgm:prSet/>
      <dgm:spPr/>
      <dgm:t>
        <a:bodyPr/>
        <a:lstStyle/>
        <a:p>
          <a:endParaRPr lang="fr-FR"/>
        </a:p>
      </dgm:t>
    </dgm:pt>
    <dgm:pt modelId="{FA087DE2-9214-4618-94A0-B03DB1AAE153}">
      <dgm:prSet phldrT="[Texte]"/>
      <dgm:spPr/>
      <dgm:t>
        <a:bodyPr/>
        <a:lstStyle/>
        <a:p>
          <a:r>
            <a:rPr lang="fr-FR" dirty="0" smtClean="0"/>
            <a:t>Organisation financière, fiscale et sociale</a:t>
          </a:r>
          <a:endParaRPr lang="fr-FR" dirty="0"/>
        </a:p>
      </dgm:t>
    </dgm:pt>
    <dgm:pt modelId="{7CCED9F5-9979-4834-B7FF-D09D6571AB60}" type="parTrans" cxnId="{C13FC87E-A36B-4D4F-8076-C919990B3A43}">
      <dgm:prSet/>
      <dgm:spPr/>
      <dgm:t>
        <a:bodyPr/>
        <a:lstStyle/>
        <a:p>
          <a:endParaRPr lang="fr-FR"/>
        </a:p>
      </dgm:t>
    </dgm:pt>
    <dgm:pt modelId="{100CA408-6311-400B-B7BF-750120C0D215}" type="sibTrans" cxnId="{C13FC87E-A36B-4D4F-8076-C919990B3A43}">
      <dgm:prSet/>
      <dgm:spPr/>
      <dgm:t>
        <a:bodyPr/>
        <a:lstStyle/>
        <a:p>
          <a:endParaRPr lang="fr-FR"/>
        </a:p>
      </dgm:t>
    </dgm:pt>
    <dgm:pt modelId="{52BFC04A-C2A4-4A37-BE97-FEBF4D6AA37B}" type="pres">
      <dgm:prSet presAssocID="{283F73CB-7434-4A8C-8431-05ACC4DB6AF9}" presName="Name0" presStyleCnt="0">
        <dgm:presLayoutVars>
          <dgm:chMax val="1"/>
          <dgm:dir/>
          <dgm:animLvl val="ctr"/>
          <dgm:resizeHandles val="exact"/>
        </dgm:presLayoutVars>
      </dgm:prSet>
      <dgm:spPr/>
      <dgm:t>
        <a:bodyPr/>
        <a:lstStyle/>
        <a:p>
          <a:endParaRPr lang="fr-FR"/>
        </a:p>
      </dgm:t>
    </dgm:pt>
    <dgm:pt modelId="{3E46A95F-6258-4C15-A5B9-9C764E08EBAD}" type="pres">
      <dgm:prSet presAssocID="{D7767BF6-9676-4CB8-A677-FD6F4A5244A0}" presName="centerShape" presStyleLbl="node0" presStyleIdx="0" presStyleCnt="1"/>
      <dgm:spPr/>
      <dgm:t>
        <a:bodyPr/>
        <a:lstStyle/>
        <a:p>
          <a:endParaRPr lang="fr-FR"/>
        </a:p>
      </dgm:t>
    </dgm:pt>
    <dgm:pt modelId="{0955C654-16EE-4E26-8B75-0CD8B0972F5F}" type="pres">
      <dgm:prSet presAssocID="{EFD1846A-61D9-454C-8064-11BFA7323708}" presName="node" presStyleLbl="node1" presStyleIdx="0" presStyleCnt="4">
        <dgm:presLayoutVars>
          <dgm:bulletEnabled val="1"/>
        </dgm:presLayoutVars>
      </dgm:prSet>
      <dgm:spPr/>
      <dgm:t>
        <a:bodyPr/>
        <a:lstStyle/>
        <a:p>
          <a:endParaRPr lang="fr-FR"/>
        </a:p>
      </dgm:t>
    </dgm:pt>
    <dgm:pt modelId="{3692A127-A2A5-442C-BA27-DF2C32847143}" type="pres">
      <dgm:prSet presAssocID="{EFD1846A-61D9-454C-8064-11BFA7323708}" presName="dummy" presStyleCnt="0"/>
      <dgm:spPr/>
    </dgm:pt>
    <dgm:pt modelId="{427CC972-4427-474B-AC31-093A1D0E5C39}" type="pres">
      <dgm:prSet presAssocID="{235FE391-FEB8-4C2A-93F8-91865AC8BE75}" presName="sibTrans" presStyleLbl="sibTrans2D1" presStyleIdx="0" presStyleCnt="4"/>
      <dgm:spPr/>
      <dgm:t>
        <a:bodyPr/>
        <a:lstStyle/>
        <a:p>
          <a:endParaRPr lang="fr-FR"/>
        </a:p>
      </dgm:t>
    </dgm:pt>
    <dgm:pt modelId="{5CB8442E-1338-4910-A88F-4FE0F9322887}" type="pres">
      <dgm:prSet presAssocID="{E78E88DF-0491-4536-BF4B-BAE46F3F0626}" presName="node" presStyleLbl="node1" presStyleIdx="1" presStyleCnt="4">
        <dgm:presLayoutVars>
          <dgm:bulletEnabled val="1"/>
        </dgm:presLayoutVars>
      </dgm:prSet>
      <dgm:spPr/>
      <dgm:t>
        <a:bodyPr/>
        <a:lstStyle/>
        <a:p>
          <a:endParaRPr lang="fr-FR"/>
        </a:p>
      </dgm:t>
    </dgm:pt>
    <dgm:pt modelId="{D20BFCDA-E866-4D6B-B3E4-085CAF997091}" type="pres">
      <dgm:prSet presAssocID="{E78E88DF-0491-4536-BF4B-BAE46F3F0626}" presName="dummy" presStyleCnt="0"/>
      <dgm:spPr/>
    </dgm:pt>
    <dgm:pt modelId="{6E613782-5234-4CCF-8663-39F433CB0F93}" type="pres">
      <dgm:prSet presAssocID="{25AB8688-403D-4184-A79D-03785D90A21E}" presName="sibTrans" presStyleLbl="sibTrans2D1" presStyleIdx="1" presStyleCnt="4"/>
      <dgm:spPr/>
      <dgm:t>
        <a:bodyPr/>
        <a:lstStyle/>
        <a:p>
          <a:endParaRPr lang="fr-FR"/>
        </a:p>
      </dgm:t>
    </dgm:pt>
    <dgm:pt modelId="{0F48114F-CE4B-4815-B0C5-B98B817A3E6E}" type="pres">
      <dgm:prSet presAssocID="{681A526C-37AC-400D-97D2-DE3A0BAAC603}" presName="node" presStyleLbl="node1" presStyleIdx="2" presStyleCnt="4">
        <dgm:presLayoutVars>
          <dgm:bulletEnabled val="1"/>
        </dgm:presLayoutVars>
      </dgm:prSet>
      <dgm:spPr/>
      <dgm:t>
        <a:bodyPr/>
        <a:lstStyle/>
        <a:p>
          <a:endParaRPr lang="fr-FR"/>
        </a:p>
      </dgm:t>
    </dgm:pt>
    <dgm:pt modelId="{5F68A226-6022-46B5-A531-1D256460186D}" type="pres">
      <dgm:prSet presAssocID="{681A526C-37AC-400D-97D2-DE3A0BAAC603}" presName="dummy" presStyleCnt="0"/>
      <dgm:spPr/>
    </dgm:pt>
    <dgm:pt modelId="{7B61CEF9-F3CB-41E8-99E2-3A0134B47F27}" type="pres">
      <dgm:prSet presAssocID="{588250D8-B1DB-419F-8EC1-EBADE3E3260A}" presName="sibTrans" presStyleLbl="sibTrans2D1" presStyleIdx="2" presStyleCnt="4"/>
      <dgm:spPr/>
      <dgm:t>
        <a:bodyPr/>
        <a:lstStyle/>
        <a:p>
          <a:endParaRPr lang="fr-FR"/>
        </a:p>
      </dgm:t>
    </dgm:pt>
    <dgm:pt modelId="{12225AEA-84BE-4B5C-814E-FA79B27F039A}" type="pres">
      <dgm:prSet presAssocID="{FA087DE2-9214-4618-94A0-B03DB1AAE153}" presName="node" presStyleLbl="node1" presStyleIdx="3" presStyleCnt="4">
        <dgm:presLayoutVars>
          <dgm:bulletEnabled val="1"/>
        </dgm:presLayoutVars>
      </dgm:prSet>
      <dgm:spPr/>
      <dgm:t>
        <a:bodyPr/>
        <a:lstStyle/>
        <a:p>
          <a:endParaRPr lang="fr-FR"/>
        </a:p>
      </dgm:t>
    </dgm:pt>
    <dgm:pt modelId="{FBF3D17D-F28F-49AC-81B3-855337147DEA}" type="pres">
      <dgm:prSet presAssocID="{FA087DE2-9214-4618-94A0-B03DB1AAE153}" presName="dummy" presStyleCnt="0"/>
      <dgm:spPr/>
    </dgm:pt>
    <dgm:pt modelId="{E995B741-F446-45FC-86A9-3A2A3CB2EC56}" type="pres">
      <dgm:prSet presAssocID="{100CA408-6311-400B-B7BF-750120C0D215}" presName="sibTrans" presStyleLbl="sibTrans2D1" presStyleIdx="3" presStyleCnt="4"/>
      <dgm:spPr/>
      <dgm:t>
        <a:bodyPr/>
        <a:lstStyle/>
        <a:p>
          <a:endParaRPr lang="fr-FR"/>
        </a:p>
      </dgm:t>
    </dgm:pt>
  </dgm:ptLst>
  <dgm:cxnLst>
    <dgm:cxn modelId="{051EC85A-2D23-4B5A-8633-B99DAB374529}" type="presOf" srcId="{588250D8-B1DB-419F-8EC1-EBADE3E3260A}" destId="{7B61CEF9-F3CB-41E8-99E2-3A0134B47F27}" srcOrd="0" destOrd="0" presId="urn:microsoft.com/office/officeart/2005/8/layout/radial6"/>
    <dgm:cxn modelId="{DC4F9841-C737-4E3B-BC8D-200021288C2E}" type="presOf" srcId="{283F73CB-7434-4A8C-8431-05ACC4DB6AF9}" destId="{52BFC04A-C2A4-4A37-BE97-FEBF4D6AA37B}" srcOrd="0" destOrd="0" presId="urn:microsoft.com/office/officeart/2005/8/layout/radial6"/>
    <dgm:cxn modelId="{5BFE2744-415E-4DA1-A52A-0580FC375A3F}" type="presOf" srcId="{681A526C-37AC-400D-97D2-DE3A0BAAC603}" destId="{0F48114F-CE4B-4815-B0C5-B98B817A3E6E}" srcOrd="0" destOrd="0" presId="urn:microsoft.com/office/officeart/2005/8/layout/radial6"/>
    <dgm:cxn modelId="{611ED0E0-C0B6-4169-A86E-F313B91C9C57}" srcId="{D7767BF6-9676-4CB8-A677-FD6F4A5244A0}" destId="{E78E88DF-0491-4536-BF4B-BAE46F3F0626}" srcOrd="1" destOrd="0" parTransId="{DFAA124B-13A8-4835-9BBB-FBA479D76828}" sibTransId="{25AB8688-403D-4184-A79D-03785D90A21E}"/>
    <dgm:cxn modelId="{5A914519-22FC-4BA1-A528-1E19FE1FA445}" type="presOf" srcId="{EFD1846A-61D9-454C-8064-11BFA7323708}" destId="{0955C654-16EE-4E26-8B75-0CD8B0972F5F}" srcOrd="0" destOrd="0" presId="urn:microsoft.com/office/officeart/2005/8/layout/radial6"/>
    <dgm:cxn modelId="{91529E30-CF65-4676-8242-2654CBE84637}" type="presOf" srcId="{25AB8688-403D-4184-A79D-03785D90A21E}" destId="{6E613782-5234-4CCF-8663-39F433CB0F93}" srcOrd="0" destOrd="0" presId="urn:microsoft.com/office/officeart/2005/8/layout/radial6"/>
    <dgm:cxn modelId="{780CA271-1EE8-433D-B177-0D805F883F1C}" type="presOf" srcId="{235FE391-FEB8-4C2A-93F8-91865AC8BE75}" destId="{427CC972-4427-474B-AC31-093A1D0E5C39}" srcOrd="0" destOrd="0" presId="urn:microsoft.com/office/officeart/2005/8/layout/radial6"/>
    <dgm:cxn modelId="{DE57F713-7A0C-42B2-B4E7-941AD37EB196}" type="presOf" srcId="{100CA408-6311-400B-B7BF-750120C0D215}" destId="{E995B741-F446-45FC-86A9-3A2A3CB2EC56}" srcOrd="0" destOrd="0" presId="urn:microsoft.com/office/officeart/2005/8/layout/radial6"/>
    <dgm:cxn modelId="{0BE2B9CF-9A47-481B-A19F-F44A3DD6A972}" type="presOf" srcId="{D7767BF6-9676-4CB8-A677-FD6F4A5244A0}" destId="{3E46A95F-6258-4C15-A5B9-9C764E08EBAD}" srcOrd="0" destOrd="0" presId="urn:microsoft.com/office/officeart/2005/8/layout/radial6"/>
    <dgm:cxn modelId="{496B9007-9A6E-4549-A99A-9CAE66278EB4}" type="presOf" srcId="{FA087DE2-9214-4618-94A0-B03DB1AAE153}" destId="{12225AEA-84BE-4B5C-814E-FA79B27F039A}" srcOrd="0" destOrd="0" presId="urn:microsoft.com/office/officeart/2005/8/layout/radial6"/>
    <dgm:cxn modelId="{3405A17D-B01C-48D0-AB9C-BF01E4ACD38A}" srcId="{283F73CB-7434-4A8C-8431-05ACC4DB6AF9}" destId="{D7767BF6-9676-4CB8-A677-FD6F4A5244A0}" srcOrd="0" destOrd="0" parTransId="{723F82C1-334F-48D2-B3E0-456179396DE3}" sibTransId="{1B528C8F-53EF-4819-9F4E-34D945E4DAD3}"/>
    <dgm:cxn modelId="{C13FC87E-A36B-4D4F-8076-C919990B3A43}" srcId="{D7767BF6-9676-4CB8-A677-FD6F4A5244A0}" destId="{FA087DE2-9214-4618-94A0-B03DB1AAE153}" srcOrd="3" destOrd="0" parTransId="{7CCED9F5-9979-4834-B7FF-D09D6571AB60}" sibTransId="{100CA408-6311-400B-B7BF-750120C0D215}"/>
    <dgm:cxn modelId="{3430E5BD-55AD-4F9D-8485-79F8FBA83C22}" type="presOf" srcId="{E78E88DF-0491-4536-BF4B-BAE46F3F0626}" destId="{5CB8442E-1338-4910-A88F-4FE0F9322887}" srcOrd="0" destOrd="0" presId="urn:microsoft.com/office/officeart/2005/8/layout/radial6"/>
    <dgm:cxn modelId="{2B6208FE-C89A-4BBF-8D51-0882B7A3BAF6}" srcId="{D7767BF6-9676-4CB8-A677-FD6F4A5244A0}" destId="{EFD1846A-61D9-454C-8064-11BFA7323708}" srcOrd="0" destOrd="0" parTransId="{6D64F17E-3EE1-4838-ABCC-68FBA3E729FE}" sibTransId="{235FE391-FEB8-4C2A-93F8-91865AC8BE75}"/>
    <dgm:cxn modelId="{06098A2A-0B74-4891-9B39-4D5155CBF087}" srcId="{D7767BF6-9676-4CB8-A677-FD6F4A5244A0}" destId="{681A526C-37AC-400D-97D2-DE3A0BAAC603}" srcOrd="2" destOrd="0" parTransId="{0F4BC977-C94F-41F8-92D9-899CC9C6989F}" sibTransId="{588250D8-B1DB-419F-8EC1-EBADE3E3260A}"/>
    <dgm:cxn modelId="{466F704D-E5C9-4AE1-847C-27D448BBC0EB}" type="presParOf" srcId="{52BFC04A-C2A4-4A37-BE97-FEBF4D6AA37B}" destId="{3E46A95F-6258-4C15-A5B9-9C764E08EBAD}" srcOrd="0" destOrd="0" presId="urn:microsoft.com/office/officeart/2005/8/layout/radial6"/>
    <dgm:cxn modelId="{BEB2FC77-2877-4A53-9F1C-FAD0EF5ECF86}" type="presParOf" srcId="{52BFC04A-C2A4-4A37-BE97-FEBF4D6AA37B}" destId="{0955C654-16EE-4E26-8B75-0CD8B0972F5F}" srcOrd="1" destOrd="0" presId="urn:microsoft.com/office/officeart/2005/8/layout/radial6"/>
    <dgm:cxn modelId="{5E973211-B9A2-42D0-A717-991FABBC4327}" type="presParOf" srcId="{52BFC04A-C2A4-4A37-BE97-FEBF4D6AA37B}" destId="{3692A127-A2A5-442C-BA27-DF2C32847143}" srcOrd="2" destOrd="0" presId="urn:microsoft.com/office/officeart/2005/8/layout/radial6"/>
    <dgm:cxn modelId="{896E11C4-7679-4DDC-A6D8-59D0457ECB2B}" type="presParOf" srcId="{52BFC04A-C2A4-4A37-BE97-FEBF4D6AA37B}" destId="{427CC972-4427-474B-AC31-093A1D0E5C39}" srcOrd="3" destOrd="0" presId="urn:microsoft.com/office/officeart/2005/8/layout/radial6"/>
    <dgm:cxn modelId="{C1F8E990-58A4-48DF-A63E-426FC676AEED}" type="presParOf" srcId="{52BFC04A-C2A4-4A37-BE97-FEBF4D6AA37B}" destId="{5CB8442E-1338-4910-A88F-4FE0F9322887}" srcOrd="4" destOrd="0" presId="urn:microsoft.com/office/officeart/2005/8/layout/radial6"/>
    <dgm:cxn modelId="{7CFE161E-2F2B-49BA-86EB-28412B7E7086}" type="presParOf" srcId="{52BFC04A-C2A4-4A37-BE97-FEBF4D6AA37B}" destId="{D20BFCDA-E866-4D6B-B3E4-085CAF997091}" srcOrd="5" destOrd="0" presId="urn:microsoft.com/office/officeart/2005/8/layout/radial6"/>
    <dgm:cxn modelId="{7D5276C2-4DA2-42E6-89F6-54A6BF07D59D}" type="presParOf" srcId="{52BFC04A-C2A4-4A37-BE97-FEBF4D6AA37B}" destId="{6E613782-5234-4CCF-8663-39F433CB0F93}" srcOrd="6" destOrd="0" presId="urn:microsoft.com/office/officeart/2005/8/layout/radial6"/>
    <dgm:cxn modelId="{8290E96D-6960-4D6A-8E73-B906A40E10A9}" type="presParOf" srcId="{52BFC04A-C2A4-4A37-BE97-FEBF4D6AA37B}" destId="{0F48114F-CE4B-4815-B0C5-B98B817A3E6E}" srcOrd="7" destOrd="0" presId="urn:microsoft.com/office/officeart/2005/8/layout/radial6"/>
    <dgm:cxn modelId="{D82A7EF4-582B-4A42-AA6D-5A093B445D43}" type="presParOf" srcId="{52BFC04A-C2A4-4A37-BE97-FEBF4D6AA37B}" destId="{5F68A226-6022-46B5-A531-1D256460186D}" srcOrd="8" destOrd="0" presId="urn:microsoft.com/office/officeart/2005/8/layout/radial6"/>
    <dgm:cxn modelId="{FD27F8F6-0459-46FB-BD44-5C3D7D38F47F}" type="presParOf" srcId="{52BFC04A-C2A4-4A37-BE97-FEBF4D6AA37B}" destId="{7B61CEF9-F3CB-41E8-99E2-3A0134B47F27}" srcOrd="9" destOrd="0" presId="urn:microsoft.com/office/officeart/2005/8/layout/radial6"/>
    <dgm:cxn modelId="{96B9ABA8-66A6-431E-8ECD-9DB4FDF5B7D1}" type="presParOf" srcId="{52BFC04A-C2A4-4A37-BE97-FEBF4D6AA37B}" destId="{12225AEA-84BE-4B5C-814E-FA79B27F039A}" srcOrd="10" destOrd="0" presId="urn:microsoft.com/office/officeart/2005/8/layout/radial6"/>
    <dgm:cxn modelId="{27BE0493-5C31-421F-B00E-50B2415D5F1D}" type="presParOf" srcId="{52BFC04A-C2A4-4A37-BE97-FEBF4D6AA37B}" destId="{FBF3D17D-F28F-49AC-81B3-855337147DEA}" srcOrd="11" destOrd="0" presId="urn:microsoft.com/office/officeart/2005/8/layout/radial6"/>
    <dgm:cxn modelId="{E986149E-739A-417E-BD99-58E2C99DC7BD}" type="presParOf" srcId="{52BFC04A-C2A4-4A37-BE97-FEBF4D6AA37B}" destId="{E995B741-F446-45FC-86A9-3A2A3CB2EC56}"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468D6F-2616-4260-A091-037561FE0CAD}"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fr-FR"/>
        </a:p>
      </dgm:t>
    </dgm:pt>
    <dgm:pt modelId="{C8354ED0-A91A-46D9-A4E2-BB6810E6536E}">
      <dgm:prSet phldrT="[Texte]" custT="1"/>
      <dgm:spPr/>
      <dgm:t>
        <a:bodyPr/>
        <a:lstStyle/>
        <a:p>
          <a:r>
            <a:rPr lang="fr-FR" sz="3600" dirty="0" smtClean="0">
              <a:solidFill>
                <a:srgbClr val="FFFF00"/>
              </a:solidFill>
            </a:rPr>
            <a:t>Cession</a:t>
          </a:r>
          <a:endParaRPr lang="fr-FR" sz="3600" dirty="0">
            <a:solidFill>
              <a:srgbClr val="FFFF00"/>
            </a:solidFill>
          </a:endParaRPr>
        </a:p>
      </dgm:t>
    </dgm:pt>
    <dgm:pt modelId="{FC40DFEF-15AC-4CED-83CA-855B977F70E9}" type="parTrans" cxnId="{73DEEFBE-297D-4E44-AFB0-F7F457EACC96}">
      <dgm:prSet/>
      <dgm:spPr/>
      <dgm:t>
        <a:bodyPr/>
        <a:lstStyle/>
        <a:p>
          <a:endParaRPr lang="fr-FR"/>
        </a:p>
      </dgm:t>
    </dgm:pt>
    <dgm:pt modelId="{09957165-9237-4E1A-9CC6-E011B888E9A9}" type="sibTrans" cxnId="{73DEEFBE-297D-4E44-AFB0-F7F457EACC96}">
      <dgm:prSet/>
      <dgm:spPr/>
      <dgm:t>
        <a:bodyPr/>
        <a:lstStyle/>
        <a:p>
          <a:endParaRPr lang="fr-FR"/>
        </a:p>
      </dgm:t>
    </dgm:pt>
    <dgm:pt modelId="{95DFD933-3BE9-439B-BA13-5687B6F241EF}">
      <dgm:prSet phldrT="[Texte]"/>
      <dgm:spPr/>
      <dgm:t>
        <a:bodyPr/>
        <a:lstStyle/>
        <a:p>
          <a:r>
            <a:rPr lang="fr-FR" dirty="0" smtClean="0">
              <a:solidFill>
                <a:srgbClr val="FF0000"/>
              </a:solidFill>
            </a:rPr>
            <a:t>Gestion de patrimoine</a:t>
          </a:r>
          <a:endParaRPr lang="fr-FR" dirty="0">
            <a:solidFill>
              <a:srgbClr val="FF0000"/>
            </a:solidFill>
          </a:endParaRPr>
        </a:p>
      </dgm:t>
    </dgm:pt>
    <dgm:pt modelId="{E35542BA-7CE6-4B79-A955-ADCEF760064E}" type="parTrans" cxnId="{DA390E90-BF04-442E-BC32-2788193DE096}">
      <dgm:prSet/>
      <dgm:spPr/>
      <dgm:t>
        <a:bodyPr/>
        <a:lstStyle/>
        <a:p>
          <a:endParaRPr lang="fr-FR"/>
        </a:p>
      </dgm:t>
    </dgm:pt>
    <dgm:pt modelId="{CC5D24FE-ECD9-419C-89DD-EA3A46539E29}" type="sibTrans" cxnId="{DA390E90-BF04-442E-BC32-2788193DE096}">
      <dgm:prSet/>
      <dgm:spPr/>
      <dgm:t>
        <a:bodyPr/>
        <a:lstStyle/>
        <a:p>
          <a:endParaRPr lang="fr-FR"/>
        </a:p>
      </dgm:t>
    </dgm:pt>
    <dgm:pt modelId="{010776F8-80C7-4874-ABB5-B6B8595EE2E8}">
      <dgm:prSet phldrT="[Texte]"/>
      <dgm:spPr/>
      <dgm:t>
        <a:bodyPr/>
        <a:lstStyle/>
        <a:p>
          <a:r>
            <a:rPr lang="fr-FR" dirty="0" smtClean="0">
              <a:solidFill>
                <a:srgbClr val="FF0000"/>
              </a:solidFill>
            </a:rPr>
            <a:t>Team </a:t>
          </a:r>
          <a:r>
            <a:rPr lang="fr-FR" dirty="0" err="1" smtClean="0">
              <a:solidFill>
                <a:srgbClr val="FF0000"/>
              </a:solidFill>
            </a:rPr>
            <a:t>alignment</a:t>
          </a:r>
          <a:endParaRPr lang="fr-FR" dirty="0">
            <a:solidFill>
              <a:srgbClr val="FF0000"/>
            </a:solidFill>
          </a:endParaRPr>
        </a:p>
      </dgm:t>
    </dgm:pt>
    <dgm:pt modelId="{61BE4C0B-995D-4824-85AF-031B93130F8C}" type="parTrans" cxnId="{262A36E7-6CE8-49C1-ACDA-0678E01BE011}">
      <dgm:prSet/>
      <dgm:spPr/>
      <dgm:t>
        <a:bodyPr/>
        <a:lstStyle/>
        <a:p>
          <a:endParaRPr lang="fr-FR"/>
        </a:p>
      </dgm:t>
    </dgm:pt>
    <dgm:pt modelId="{69640FDC-9D5F-4CB3-843E-FFDA40DDFAB7}" type="sibTrans" cxnId="{262A36E7-6CE8-49C1-ACDA-0678E01BE011}">
      <dgm:prSet/>
      <dgm:spPr/>
      <dgm:t>
        <a:bodyPr/>
        <a:lstStyle/>
        <a:p>
          <a:endParaRPr lang="fr-FR"/>
        </a:p>
      </dgm:t>
    </dgm:pt>
    <dgm:pt modelId="{8FD5315A-DBF0-422B-89DD-167B39AAABE7}">
      <dgm:prSet phldrT="[Texte]"/>
      <dgm:spPr/>
      <dgm:t>
        <a:bodyPr/>
        <a:lstStyle/>
        <a:p>
          <a:r>
            <a:rPr lang="fr-FR" dirty="0" smtClean="0">
              <a:solidFill>
                <a:srgbClr val="FF0000"/>
              </a:solidFill>
            </a:rPr>
            <a:t>Levée de fonds</a:t>
          </a:r>
          <a:endParaRPr lang="fr-FR" dirty="0">
            <a:solidFill>
              <a:srgbClr val="FF0000"/>
            </a:solidFill>
          </a:endParaRPr>
        </a:p>
      </dgm:t>
    </dgm:pt>
    <dgm:pt modelId="{500F9053-5378-4F8B-A4C9-F5DFAD218C8B}" type="parTrans" cxnId="{B97F8146-40BC-4C68-BFA9-E9E79EDAA1AE}">
      <dgm:prSet/>
      <dgm:spPr/>
      <dgm:t>
        <a:bodyPr/>
        <a:lstStyle/>
        <a:p>
          <a:endParaRPr lang="fr-FR"/>
        </a:p>
      </dgm:t>
    </dgm:pt>
    <dgm:pt modelId="{EB184611-C696-4295-BE43-CB8C82E5F21D}" type="sibTrans" cxnId="{B97F8146-40BC-4C68-BFA9-E9E79EDAA1AE}">
      <dgm:prSet/>
      <dgm:spPr/>
      <dgm:t>
        <a:bodyPr/>
        <a:lstStyle/>
        <a:p>
          <a:endParaRPr lang="fr-FR"/>
        </a:p>
      </dgm:t>
    </dgm:pt>
    <dgm:pt modelId="{1DB124D4-87C7-44EC-957E-8CBDF9340C5E}" type="pres">
      <dgm:prSet presAssocID="{5A468D6F-2616-4260-A091-037561FE0CAD}" presName="composite" presStyleCnt="0">
        <dgm:presLayoutVars>
          <dgm:chMax val="1"/>
          <dgm:dir/>
          <dgm:resizeHandles val="exact"/>
        </dgm:presLayoutVars>
      </dgm:prSet>
      <dgm:spPr/>
      <dgm:t>
        <a:bodyPr/>
        <a:lstStyle/>
        <a:p>
          <a:endParaRPr lang="fr-FR"/>
        </a:p>
      </dgm:t>
    </dgm:pt>
    <dgm:pt modelId="{1C954924-BAFE-43A9-A94E-403AA9EC9022}" type="pres">
      <dgm:prSet presAssocID="{5A468D6F-2616-4260-A091-037561FE0CAD}" presName="radial" presStyleCnt="0">
        <dgm:presLayoutVars>
          <dgm:animLvl val="ctr"/>
        </dgm:presLayoutVars>
      </dgm:prSet>
      <dgm:spPr/>
    </dgm:pt>
    <dgm:pt modelId="{C62BD424-DE6E-44AC-B8C5-9339A8DA6E8F}" type="pres">
      <dgm:prSet presAssocID="{C8354ED0-A91A-46D9-A4E2-BB6810E6536E}" presName="centerShape" presStyleLbl="vennNode1" presStyleIdx="0" presStyleCnt="4"/>
      <dgm:spPr/>
      <dgm:t>
        <a:bodyPr/>
        <a:lstStyle/>
        <a:p>
          <a:endParaRPr lang="fr-FR"/>
        </a:p>
      </dgm:t>
    </dgm:pt>
    <dgm:pt modelId="{8E79A485-A55A-4098-BCEA-8242905FBDC7}" type="pres">
      <dgm:prSet presAssocID="{95DFD933-3BE9-439B-BA13-5687B6F241EF}" presName="node" presStyleLbl="vennNode1" presStyleIdx="1" presStyleCnt="4" custScaleX="90910" custScaleY="91816" custRadScaleRad="113262" custRadScaleInc="-182">
        <dgm:presLayoutVars>
          <dgm:bulletEnabled val="1"/>
        </dgm:presLayoutVars>
      </dgm:prSet>
      <dgm:spPr/>
      <dgm:t>
        <a:bodyPr/>
        <a:lstStyle/>
        <a:p>
          <a:endParaRPr lang="fr-FR"/>
        </a:p>
      </dgm:t>
    </dgm:pt>
    <dgm:pt modelId="{2C48E15F-BA7F-4695-AB0E-3CA3222AA979}" type="pres">
      <dgm:prSet presAssocID="{010776F8-80C7-4874-ABB5-B6B8595EE2E8}" presName="node" presStyleLbl="vennNode1" presStyleIdx="2" presStyleCnt="4" custRadScaleRad="115492" custRadScaleInc="1307">
        <dgm:presLayoutVars>
          <dgm:bulletEnabled val="1"/>
        </dgm:presLayoutVars>
      </dgm:prSet>
      <dgm:spPr/>
      <dgm:t>
        <a:bodyPr/>
        <a:lstStyle/>
        <a:p>
          <a:endParaRPr lang="fr-FR"/>
        </a:p>
      </dgm:t>
    </dgm:pt>
    <dgm:pt modelId="{F607D4C7-1D70-4999-B1A9-C5C06B800FDD}" type="pres">
      <dgm:prSet presAssocID="{8FD5315A-DBF0-422B-89DD-167B39AAABE7}" presName="node" presStyleLbl="vennNode1" presStyleIdx="3" presStyleCnt="4" custRadScaleRad="113892" custRadScaleInc="-1720">
        <dgm:presLayoutVars>
          <dgm:bulletEnabled val="1"/>
        </dgm:presLayoutVars>
      </dgm:prSet>
      <dgm:spPr/>
      <dgm:t>
        <a:bodyPr/>
        <a:lstStyle/>
        <a:p>
          <a:endParaRPr lang="fr-FR"/>
        </a:p>
      </dgm:t>
    </dgm:pt>
  </dgm:ptLst>
  <dgm:cxnLst>
    <dgm:cxn modelId="{E1E3BD38-ECD5-45B7-8C8B-AA2EE9D49B86}" type="presOf" srcId="{010776F8-80C7-4874-ABB5-B6B8595EE2E8}" destId="{2C48E15F-BA7F-4695-AB0E-3CA3222AA979}" srcOrd="0" destOrd="0" presId="urn:microsoft.com/office/officeart/2005/8/layout/radial3"/>
    <dgm:cxn modelId="{262A36E7-6CE8-49C1-ACDA-0678E01BE011}" srcId="{C8354ED0-A91A-46D9-A4E2-BB6810E6536E}" destId="{010776F8-80C7-4874-ABB5-B6B8595EE2E8}" srcOrd="1" destOrd="0" parTransId="{61BE4C0B-995D-4824-85AF-031B93130F8C}" sibTransId="{69640FDC-9D5F-4CB3-843E-FFDA40DDFAB7}"/>
    <dgm:cxn modelId="{37BE16AB-1ADE-41EA-9C6F-507D1A2B5771}" type="presOf" srcId="{C8354ED0-A91A-46D9-A4E2-BB6810E6536E}" destId="{C62BD424-DE6E-44AC-B8C5-9339A8DA6E8F}" srcOrd="0" destOrd="0" presId="urn:microsoft.com/office/officeart/2005/8/layout/radial3"/>
    <dgm:cxn modelId="{28F985AD-E3D8-4715-8CCA-5D4EFB04413D}" type="presOf" srcId="{8FD5315A-DBF0-422B-89DD-167B39AAABE7}" destId="{F607D4C7-1D70-4999-B1A9-C5C06B800FDD}" srcOrd="0" destOrd="0" presId="urn:microsoft.com/office/officeart/2005/8/layout/radial3"/>
    <dgm:cxn modelId="{DA390E90-BF04-442E-BC32-2788193DE096}" srcId="{C8354ED0-A91A-46D9-A4E2-BB6810E6536E}" destId="{95DFD933-3BE9-439B-BA13-5687B6F241EF}" srcOrd="0" destOrd="0" parTransId="{E35542BA-7CE6-4B79-A955-ADCEF760064E}" sibTransId="{CC5D24FE-ECD9-419C-89DD-EA3A46539E29}"/>
    <dgm:cxn modelId="{73DEEFBE-297D-4E44-AFB0-F7F457EACC96}" srcId="{5A468D6F-2616-4260-A091-037561FE0CAD}" destId="{C8354ED0-A91A-46D9-A4E2-BB6810E6536E}" srcOrd="0" destOrd="0" parTransId="{FC40DFEF-15AC-4CED-83CA-855B977F70E9}" sibTransId="{09957165-9237-4E1A-9CC6-E011B888E9A9}"/>
    <dgm:cxn modelId="{2AE985CC-DDE4-4D08-B7BD-FCEA430055A0}" type="presOf" srcId="{95DFD933-3BE9-439B-BA13-5687B6F241EF}" destId="{8E79A485-A55A-4098-BCEA-8242905FBDC7}" srcOrd="0" destOrd="0" presId="urn:microsoft.com/office/officeart/2005/8/layout/radial3"/>
    <dgm:cxn modelId="{61ACC0DB-AD65-4F6E-A85C-4E88FBAECE91}" type="presOf" srcId="{5A468D6F-2616-4260-A091-037561FE0CAD}" destId="{1DB124D4-87C7-44EC-957E-8CBDF9340C5E}" srcOrd="0" destOrd="0" presId="urn:microsoft.com/office/officeart/2005/8/layout/radial3"/>
    <dgm:cxn modelId="{B97F8146-40BC-4C68-BFA9-E9E79EDAA1AE}" srcId="{C8354ED0-A91A-46D9-A4E2-BB6810E6536E}" destId="{8FD5315A-DBF0-422B-89DD-167B39AAABE7}" srcOrd="2" destOrd="0" parTransId="{500F9053-5378-4F8B-A4C9-F5DFAD218C8B}" sibTransId="{EB184611-C696-4295-BE43-CB8C82E5F21D}"/>
    <dgm:cxn modelId="{BBCCFB0A-DC15-4707-A751-D323B46B4DD6}" type="presParOf" srcId="{1DB124D4-87C7-44EC-957E-8CBDF9340C5E}" destId="{1C954924-BAFE-43A9-A94E-403AA9EC9022}" srcOrd="0" destOrd="0" presId="urn:microsoft.com/office/officeart/2005/8/layout/radial3"/>
    <dgm:cxn modelId="{F0BF3199-CB87-4A53-B654-5702290B0365}" type="presParOf" srcId="{1C954924-BAFE-43A9-A94E-403AA9EC9022}" destId="{C62BD424-DE6E-44AC-B8C5-9339A8DA6E8F}" srcOrd="0" destOrd="0" presId="urn:microsoft.com/office/officeart/2005/8/layout/radial3"/>
    <dgm:cxn modelId="{EC3AD08F-93BD-4584-917F-8660379DAFE2}" type="presParOf" srcId="{1C954924-BAFE-43A9-A94E-403AA9EC9022}" destId="{8E79A485-A55A-4098-BCEA-8242905FBDC7}" srcOrd="1" destOrd="0" presId="urn:microsoft.com/office/officeart/2005/8/layout/radial3"/>
    <dgm:cxn modelId="{ED46F5C3-B174-411A-8E4B-98068EC3929E}" type="presParOf" srcId="{1C954924-BAFE-43A9-A94E-403AA9EC9022}" destId="{2C48E15F-BA7F-4695-AB0E-3CA3222AA979}" srcOrd="2" destOrd="0" presId="urn:microsoft.com/office/officeart/2005/8/layout/radial3"/>
    <dgm:cxn modelId="{D6BA300A-1F6D-4BE5-88AB-C971F193EFEF}" type="presParOf" srcId="{1C954924-BAFE-43A9-A94E-403AA9EC9022}" destId="{F607D4C7-1D70-4999-B1A9-C5C06B800FDD}" srcOrd="3"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468D6F-2616-4260-A091-037561FE0CAD}"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fr-FR"/>
        </a:p>
      </dgm:t>
    </dgm:pt>
    <dgm:pt modelId="{C8354ED0-A91A-46D9-A4E2-BB6810E6536E}">
      <dgm:prSet phldrT="[Texte]" custT="1"/>
      <dgm:spPr/>
      <dgm:t>
        <a:bodyPr/>
        <a:lstStyle/>
        <a:p>
          <a:r>
            <a:rPr lang="fr-FR" sz="2800" dirty="0" smtClean="0">
              <a:solidFill>
                <a:srgbClr val="FFFF00"/>
              </a:solidFill>
            </a:rPr>
            <a:t>Levée de fonds</a:t>
          </a:r>
          <a:endParaRPr lang="fr-FR" sz="2800" dirty="0">
            <a:solidFill>
              <a:srgbClr val="FFFF00"/>
            </a:solidFill>
          </a:endParaRPr>
        </a:p>
      </dgm:t>
    </dgm:pt>
    <dgm:pt modelId="{FC40DFEF-15AC-4CED-83CA-855B977F70E9}" type="parTrans" cxnId="{73DEEFBE-297D-4E44-AFB0-F7F457EACC96}">
      <dgm:prSet/>
      <dgm:spPr/>
      <dgm:t>
        <a:bodyPr/>
        <a:lstStyle/>
        <a:p>
          <a:endParaRPr lang="fr-FR"/>
        </a:p>
      </dgm:t>
    </dgm:pt>
    <dgm:pt modelId="{09957165-9237-4E1A-9CC6-E011B888E9A9}" type="sibTrans" cxnId="{73DEEFBE-297D-4E44-AFB0-F7F457EACC96}">
      <dgm:prSet/>
      <dgm:spPr/>
      <dgm:t>
        <a:bodyPr/>
        <a:lstStyle/>
        <a:p>
          <a:endParaRPr lang="fr-FR"/>
        </a:p>
      </dgm:t>
    </dgm:pt>
    <dgm:pt modelId="{95DFD933-3BE9-439B-BA13-5687B6F241EF}">
      <dgm:prSet phldrT="[Texte]"/>
      <dgm:spPr/>
      <dgm:t>
        <a:bodyPr/>
        <a:lstStyle/>
        <a:p>
          <a:r>
            <a:rPr lang="fr-FR" dirty="0" smtClean="0">
              <a:solidFill>
                <a:srgbClr val="FF0000"/>
              </a:solidFill>
            </a:rPr>
            <a:t>Gestion de patrimoine</a:t>
          </a:r>
          <a:endParaRPr lang="fr-FR" dirty="0">
            <a:solidFill>
              <a:srgbClr val="FF0000"/>
            </a:solidFill>
          </a:endParaRPr>
        </a:p>
      </dgm:t>
    </dgm:pt>
    <dgm:pt modelId="{E35542BA-7CE6-4B79-A955-ADCEF760064E}" type="parTrans" cxnId="{DA390E90-BF04-442E-BC32-2788193DE096}">
      <dgm:prSet/>
      <dgm:spPr/>
      <dgm:t>
        <a:bodyPr/>
        <a:lstStyle/>
        <a:p>
          <a:endParaRPr lang="fr-FR"/>
        </a:p>
      </dgm:t>
    </dgm:pt>
    <dgm:pt modelId="{CC5D24FE-ECD9-419C-89DD-EA3A46539E29}" type="sibTrans" cxnId="{DA390E90-BF04-442E-BC32-2788193DE096}">
      <dgm:prSet/>
      <dgm:spPr/>
      <dgm:t>
        <a:bodyPr/>
        <a:lstStyle/>
        <a:p>
          <a:endParaRPr lang="fr-FR"/>
        </a:p>
      </dgm:t>
    </dgm:pt>
    <dgm:pt modelId="{010776F8-80C7-4874-ABB5-B6B8595EE2E8}">
      <dgm:prSet phldrT="[Texte]"/>
      <dgm:spPr/>
      <dgm:t>
        <a:bodyPr/>
        <a:lstStyle/>
        <a:p>
          <a:r>
            <a:rPr lang="fr-FR" dirty="0" smtClean="0">
              <a:solidFill>
                <a:srgbClr val="FF0000"/>
              </a:solidFill>
            </a:rPr>
            <a:t>Team </a:t>
          </a:r>
          <a:r>
            <a:rPr lang="fr-FR" dirty="0" err="1" smtClean="0">
              <a:solidFill>
                <a:srgbClr val="FF0000"/>
              </a:solidFill>
            </a:rPr>
            <a:t>alignment</a:t>
          </a:r>
          <a:endParaRPr lang="fr-FR" dirty="0">
            <a:solidFill>
              <a:srgbClr val="FF0000"/>
            </a:solidFill>
          </a:endParaRPr>
        </a:p>
      </dgm:t>
    </dgm:pt>
    <dgm:pt modelId="{61BE4C0B-995D-4824-85AF-031B93130F8C}" type="parTrans" cxnId="{262A36E7-6CE8-49C1-ACDA-0678E01BE011}">
      <dgm:prSet/>
      <dgm:spPr/>
      <dgm:t>
        <a:bodyPr/>
        <a:lstStyle/>
        <a:p>
          <a:endParaRPr lang="fr-FR"/>
        </a:p>
      </dgm:t>
    </dgm:pt>
    <dgm:pt modelId="{69640FDC-9D5F-4CB3-843E-FFDA40DDFAB7}" type="sibTrans" cxnId="{262A36E7-6CE8-49C1-ACDA-0678E01BE011}">
      <dgm:prSet/>
      <dgm:spPr/>
      <dgm:t>
        <a:bodyPr/>
        <a:lstStyle/>
        <a:p>
          <a:endParaRPr lang="fr-FR"/>
        </a:p>
      </dgm:t>
    </dgm:pt>
    <dgm:pt modelId="{8FD5315A-DBF0-422B-89DD-167B39AAABE7}">
      <dgm:prSet phldrT="[Texte]"/>
      <dgm:spPr/>
      <dgm:t>
        <a:bodyPr/>
        <a:lstStyle/>
        <a:p>
          <a:r>
            <a:rPr lang="fr-FR" dirty="0" smtClean="0">
              <a:solidFill>
                <a:srgbClr val="FF0000"/>
              </a:solidFill>
            </a:rPr>
            <a:t>Cession d’entreprise</a:t>
          </a:r>
          <a:endParaRPr lang="fr-FR" dirty="0">
            <a:solidFill>
              <a:srgbClr val="FF0000"/>
            </a:solidFill>
          </a:endParaRPr>
        </a:p>
      </dgm:t>
    </dgm:pt>
    <dgm:pt modelId="{500F9053-5378-4F8B-A4C9-F5DFAD218C8B}" type="parTrans" cxnId="{B97F8146-40BC-4C68-BFA9-E9E79EDAA1AE}">
      <dgm:prSet/>
      <dgm:spPr/>
      <dgm:t>
        <a:bodyPr/>
        <a:lstStyle/>
        <a:p>
          <a:endParaRPr lang="fr-FR"/>
        </a:p>
      </dgm:t>
    </dgm:pt>
    <dgm:pt modelId="{EB184611-C696-4295-BE43-CB8C82E5F21D}" type="sibTrans" cxnId="{B97F8146-40BC-4C68-BFA9-E9E79EDAA1AE}">
      <dgm:prSet/>
      <dgm:spPr/>
      <dgm:t>
        <a:bodyPr/>
        <a:lstStyle/>
        <a:p>
          <a:endParaRPr lang="fr-FR"/>
        </a:p>
      </dgm:t>
    </dgm:pt>
    <dgm:pt modelId="{1DB124D4-87C7-44EC-957E-8CBDF9340C5E}" type="pres">
      <dgm:prSet presAssocID="{5A468D6F-2616-4260-A091-037561FE0CAD}" presName="composite" presStyleCnt="0">
        <dgm:presLayoutVars>
          <dgm:chMax val="1"/>
          <dgm:dir/>
          <dgm:resizeHandles val="exact"/>
        </dgm:presLayoutVars>
      </dgm:prSet>
      <dgm:spPr/>
      <dgm:t>
        <a:bodyPr/>
        <a:lstStyle/>
        <a:p>
          <a:endParaRPr lang="fr-FR"/>
        </a:p>
      </dgm:t>
    </dgm:pt>
    <dgm:pt modelId="{1C954924-BAFE-43A9-A94E-403AA9EC9022}" type="pres">
      <dgm:prSet presAssocID="{5A468D6F-2616-4260-A091-037561FE0CAD}" presName="radial" presStyleCnt="0">
        <dgm:presLayoutVars>
          <dgm:animLvl val="ctr"/>
        </dgm:presLayoutVars>
      </dgm:prSet>
      <dgm:spPr/>
    </dgm:pt>
    <dgm:pt modelId="{C62BD424-DE6E-44AC-B8C5-9339A8DA6E8F}" type="pres">
      <dgm:prSet presAssocID="{C8354ED0-A91A-46D9-A4E2-BB6810E6536E}" presName="centerShape" presStyleLbl="vennNode1" presStyleIdx="0" presStyleCnt="4"/>
      <dgm:spPr/>
      <dgm:t>
        <a:bodyPr/>
        <a:lstStyle/>
        <a:p>
          <a:endParaRPr lang="fr-FR"/>
        </a:p>
      </dgm:t>
    </dgm:pt>
    <dgm:pt modelId="{8E79A485-A55A-4098-BCEA-8242905FBDC7}" type="pres">
      <dgm:prSet presAssocID="{95DFD933-3BE9-439B-BA13-5687B6F241EF}" presName="node" presStyleLbl="vennNode1" presStyleIdx="1" presStyleCnt="4" custScaleX="90910" custScaleY="91816" custRadScaleRad="113262" custRadScaleInc="-182">
        <dgm:presLayoutVars>
          <dgm:bulletEnabled val="1"/>
        </dgm:presLayoutVars>
      </dgm:prSet>
      <dgm:spPr/>
      <dgm:t>
        <a:bodyPr/>
        <a:lstStyle/>
        <a:p>
          <a:endParaRPr lang="fr-FR"/>
        </a:p>
      </dgm:t>
    </dgm:pt>
    <dgm:pt modelId="{2C48E15F-BA7F-4695-AB0E-3CA3222AA979}" type="pres">
      <dgm:prSet presAssocID="{010776F8-80C7-4874-ABB5-B6B8595EE2E8}" presName="node" presStyleLbl="vennNode1" presStyleIdx="2" presStyleCnt="4" custRadScaleRad="115492" custRadScaleInc="1307">
        <dgm:presLayoutVars>
          <dgm:bulletEnabled val="1"/>
        </dgm:presLayoutVars>
      </dgm:prSet>
      <dgm:spPr/>
      <dgm:t>
        <a:bodyPr/>
        <a:lstStyle/>
        <a:p>
          <a:endParaRPr lang="fr-FR"/>
        </a:p>
      </dgm:t>
    </dgm:pt>
    <dgm:pt modelId="{F607D4C7-1D70-4999-B1A9-C5C06B800FDD}" type="pres">
      <dgm:prSet presAssocID="{8FD5315A-DBF0-422B-89DD-167B39AAABE7}" presName="node" presStyleLbl="vennNode1" presStyleIdx="3" presStyleCnt="4" custRadScaleRad="113892" custRadScaleInc="-1720">
        <dgm:presLayoutVars>
          <dgm:bulletEnabled val="1"/>
        </dgm:presLayoutVars>
      </dgm:prSet>
      <dgm:spPr/>
      <dgm:t>
        <a:bodyPr/>
        <a:lstStyle/>
        <a:p>
          <a:endParaRPr lang="fr-FR"/>
        </a:p>
      </dgm:t>
    </dgm:pt>
  </dgm:ptLst>
  <dgm:cxnLst>
    <dgm:cxn modelId="{262A36E7-6CE8-49C1-ACDA-0678E01BE011}" srcId="{C8354ED0-A91A-46D9-A4E2-BB6810E6536E}" destId="{010776F8-80C7-4874-ABB5-B6B8595EE2E8}" srcOrd="1" destOrd="0" parTransId="{61BE4C0B-995D-4824-85AF-031B93130F8C}" sibTransId="{69640FDC-9D5F-4CB3-843E-FFDA40DDFAB7}"/>
    <dgm:cxn modelId="{FF5C584C-A414-4788-93D2-23549BBD3EE7}" type="presOf" srcId="{8FD5315A-DBF0-422B-89DD-167B39AAABE7}" destId="{F607D4C7-1D70-4999-B1A9-C5C06B800FDD}" srcOrd="0" destOrd="0" presId="urn:microsoft.com/office/officeart/2005/8/layout/radial3"/>
    <dgm:cxn modelId="{DA390E90-BF04-442E-BC32-2788193DE096}" srcId="{C8354ED0-A91A-46D9-A4E2-BB6810E6536E}" destId="{95DFD933-3BE9-439B-BA13-5687B6F241EF}" srcOrd="0" destOrd="0" parTransId="{E35542BA-7CE6-4B79-A955-ADCEF760064E}" sibTransId="{CC5D24FE-ECD9-419C-89DD-EA3A46539E29}"/>
    <dgm:cxn modelId="{73DEEFBE-297D-4E44-AFB0-F7F457EACC96}" srcId="{5A468D6F-2616-4260-A091-037561FE0CAD}" destId="{C8354ED0-A91A-46D9-A4E2-BB6810E6536E}" srcOrd="0" destOrd="0" parTransId="{FC40DFEF-15AC-4CED-83CA-855B977F70E9}" sibTransId="{09957165-9237-4E1A-9CC6-E011B888E9A9}"/>
    <dgm:cxn modelId="{02D11E94-BEE8-46AB-9B8B-D4591C8FFB12}" type="presOf" srcId="{95DFD933-3BE9-439B-BA13-5687B6F241EF}" destId="{8E79A485-A55A-4098-BCEA-8242905FBDC7}" srcOrd="0" destOrd="0" presId="urn:microsoft.com/office/officeart/2005/8/layout/radial3"/>
    <dgm:cxn modelId="{068AED6D-3C9E-43FA-8347-9C1B7A655961}" type="presOf" srcId="{5A468D6F-2616-4260-A091-037561FE0CAD}" destId="{1DB124D4-87C7-44EC-957E-8CBDF9340C5E}" srcOrd="0" destOrd="0" presId="urn:microsoft.com/office/officeart/2005/8/layout/radial3"/>
    <dgm:cxn modelId="{B97F8146-40BC-4C68-BFA9-E9E79EDAA1AE}" srcId="{C8354ED0-A91A-46D9-A4E2-BB6810E6536E}" destId="{8FD5315A-DBF0-422B-89DD-167B39AAABE7}" srcOrd="2" destOrd="0" parTransId="{500F9053-5378-4F8B-A4C9-F5DFAD218C8B}" sibTransId="{EB184611-C696-4295-BE43-CB8C82E5F21D}"/>
    <dgm:cxn modelId="{64F07451-B50C-40B5-A434-65C5085EFD9D}" type="presOf" srcId="{C8354ED0-A91A-46D9-A4E2-BB6810E6536E}" destId="{C62BD424-DE6E-44AC-B8C5-9339A8DA6E8F}" srcOrd="0" destOrd="0" presId="urn:microsoft.com/office/officeart/2005/8/layout/radial3"/>
    <dgm:cxn modelId="{4B63DE1C-FC1D-4B4D-B056-E2E4158F95B2}" type="presOf" srcId="{010776F8-80C7-4874-ABB5-B6B8595EE2E8}" destId="{2C48E15F-BA7F-4695-AB0E-3CA3222AA979}" srcOrd="0" destOrd="0" presId="urn:microsoft.com/office/officeart/2005/8/layout/radial3"/>
    <dgm:cxn modelId="{5EEB0569-FECA-4116-BD9E-D237570DB9D2}" type="presParOf" srcId="{1DB124D4-87C7-44EC-957E-8CBDF9340C5E}" destId="{1C954924-BAFE-43A9-A94E-403AA9EC9022}" srcOrd="0" destOrd="0" presId="urn:microsoft.com/office/officeart/2005/8/layout/radial3"/>
    <dgm:cxn modelId="{E197834D-CA64-4E5D-AD21-18F6AFF30FB9}" type="presParOf" srcId="{1C954924-BAFE-43A9-A94E-403AA9EC9022}" destId="{C62BD424-DE6E-44AC-B8C5-9339A8DA6E8F}" srcOrd="0" destOrd="0" presId="urn:microsoft.com/office/officeart/2005/8/layout/radial3"/>
    <dgm:cxn modelId="{C6867888-F06E-4A66-8D4C-33CE2A83822D}" type="presParOf" srcId="{1C954924-BAFE-43A9-A94E-403AA9EC9022}" destId="{8E79A485-A55A-4098-BCEA-8242905FBDC7}" srcOrd="1" destOrd="0" presId="urn:microsoft.com/office/officeart/2005/8/layout/radial3"/>
    <dgm:cxn modelId="{1CF4C6D3-9C8A-402E-9228-D81FC219183A}" type="presParOf" srcId="{1C954924-BAFE-43A9-A94E-403AA9EC9022}" destId="{2C48E15F-BA7F-4695-AB0E-3CA3222AA979}" srcOrd="2" destOrd="0" presId="urn:microsoft.com/office/officeart/2005/8/layout/radial3"/>
    <dgm:cxn modelId="{A7A0A9FC-F550-4E9B-860E-E6A12AFE93C0}" type="presParOf" srcId="{1C954924-BAFE-43A9-A94E-403AA9EC9022}" destId="{F607D4C7-1D70-4999-B1A9-C5C06B800FDD}" srcOrd="3"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A468D6F-2616-4260-A091-037561FE0CAD}"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fr-FR"/>
        </a:p>
      </dgm:t>
    </dgm:pt>
    <dgm:pt modelId="{C8354ED0-A91A-46D9-A4E2-BB6810E6536E}">
      <dgm:prSet phldrT="[Texte]" custT="1"/>
      <dgm:spPr/>
      <dgm:t>
        <a:bodyPr/>
        <a:lstStyle/>
        <a:p>
          <a:r>
            <a:rPr lang="fr-FR" sz="2400" dirty="0" smtClean="0">
              <a:solidFill>
                <a:srgbClr val="FFFF00"/>
              </a:solidFill>
            </a:rPr>
            <a:t>Gestion de patrimoine</a:t>
          </a:r>
          <a:endParaRPr lang="fr-FR" sz="2400" dirty="0">
            <a:solidFill>
              <a:srgbClr val="FFFF00"/>
            </a:solidFill>
          </a:endParaRPr>
        </a:p>
      </dgm:t>
    </dgm:pt>
    <dgm:pt modelId="{FC40DFEF-15AC-4CED-83CA-855B977F70E9}" type="parTrans" cxnId="{73DEEFBE-297D-4E44-AFB0-F7F457EACC96}">
      <dgm:prSet/>
      <dgm:spPr/>
      <dgm:t>
        <a:bodyPr/>
        <a:lstStyle/>
        <a:p>
          <a:endParaRPr lang="fr-FR"/>
        </a:p>
      </dgm:t>
    </dgm:pt>
    <dgm:pt modelId="{09957165-9237-4E1A-9CC6-E011B888E9A9}" type="sibTrans" cxnId="{73DEEFBE-297D-4E44-AFB0-F7F457EACC96}">
      <dgm:prSet/>
      <dgm:spPr/>
      <dgm:t>
        <a:bodyPr/>
        <a:lstStyle/>
        <a:p>
          <a:endParaRPr lang="fr-FR"/>
        </a:p>
      </dgm:t>
    </dgm:pt>
    <dgm:pt modelId="{95DFD933-3BE9-439B-BA13-5687B6F241EF}">
      <dgm:prSet phldrT="[Texte]"/>
      <dgm:spPr/>
      <dgm:t>
        <a:bodyPr/>
        <a:lstStyle/>
        <a:p>
          <a:r>
            <a:rPr lang="fr-FR" dirty="0" smtClean="0">
              <a:solidFill>
                <a:srgbClr val="FF0000"/>
              </a:solidFill>
            </a:rPr>
            <a:t>Levée de fonds</a:t>
          </a:r>
          <a:endParaRPr lang="fr-FR" dirty="0">
            <a:solidFill>
              <a:srgbClr val="FF0000"/>
            </a:solidFill>
          </a:endParaRPr>
        </a:p>
      </dgm:t>
    </dgm:pt>
    <dgm:pt modelId="{E35542BA-7CE6-4B79-A955-ADCEF760064E}" type="parTrans" cxnId="{DA390E90-BF04-442E-BC32-2788193DE096}">
      <dgm:prSet/>
      <dgm:spPr/>
      <dgm:t>
        <a:bodyPr/>
        <a:lstStyle/>
        <a:p>
          <a:endParaRPr lang="fr-FR"/>
        </a:p>
      </dgm:t>
    </dgm:pt>
    <dgm:pt modelId="{CC5D24FE-ECD9-419C-89DD-EA3A46539E29}" type="sibTrans" cxnId="{DA390E90-BF04-442E-BC32-2788193DE096}">
      <dgm:prSet/>
      <dgm:spPr/>
      <dgm:t>
        <a:bodyPr/>
        <a:lstStyle/>
        <a:p>
          <a:endParaRPr lang="fr-FR"/>
        </a:p>
      </dgm:t>
    </dgm:pt>
    <dgm:pt modelId="{010776F8-80C7-4874-ABB5-B6B8595EE2E8}">
      <dgm:prSet phldrT="[Texte]"/>
      <dgm:spPr/>
      <dgm:t>
        <a:bodyPr/>
        <a:lstStyle/>
        <a:p>
          <a:r>
            <a:rPr lang="fr-FR" dirty="0" smtClean="0">
              <a:solidFill>
                <a:srgbClr val="FF0000"/>
              </a:solidFill>
            </a:rPr>
            <a:t>Team </a:t>
          </a:r>
          <a:r>
            <a:rPr lang="fr-FR" dirty="0" err="1" smtClean="0">
              <a:solidFill>
                <a:srgbClr val="FF0000"/>
              </a:solidFill>
            </a:rPr>
            <a:t>alinment</a:t>
          </a:r>
          <a:endParaRPr lang="fr-FR" dirty="0">
            <a:solidFill>
              <a:srgbClr val="FF0000"/>
            </a:solidFill>
          </a:endParaRPr>
        </a:p>
      </dgm:t>
    </dgm:pt>
    <dgm:pt modelId="{61BE4C0B-995D-4824-85AF-031B93130F8C}" type="parTrans" cxnId="{262A36E7-6CE8-49C1-ACDA-0678E01BE011}">
      <dgm:prSet/>
      <dgm:spPr/>
      <dgm:t>
        <a:bodyPr/>
        <a:lstStyle/>
        <a:p>
          <a:endParaRPr lang="fr-FR"/>
        </a:p>
      </dgm:t>
    </dgm:pt>
    <dgm:pt modelId="{69640FDC-9D5F-4CB3-843E-FFDA40DDFAB7}" type="sibTrans" cxnId="{262A36E7-6CE8-49C1-ACDA-0678E01BE011}">
      <dgm:prSet/>
      <dgm:spPr/>
      <dgm:t>
        <a:bodyPr/>
        <a:lstStyle/>
        <a:p>
          <a:endParaRPr lang="fr-FR"/>
        </a:p>
      </dgm:t>
    </dgm:pt>
    <dgm:pt modelId="{8FD5315A-DBF0-422B-89DD-167B39AAABE7}">
      <dgm:prSet phldrT="[Texte]"/>
      <dgm:spPr/>
      <dgm:t>
        <a:bodyPr/>
        <a:lstStyle/>
        <a:p>
          <a:r>
            <a:rPr lang="fr-FR" dirty="0" smtClean="0">
              <a:solidFill>
                <a:srgbClr val="FF0000"/>
              </a:solidFill>
            </a:rPr>
            <a:t>Cession d’entreprise</a:t>
          </a:r>
          <a:endParaRPr lang="fr-FR" dirty="0">
            <a:solidFill>
              <a:srgbClr val="FF0000"/>
            </a:solidFill>
          </a:endParaRPr>
        </a:p>
      </dgm:t>
    </dgm:pt>
    <dgm:pt modelId="{500F9053-5378-4F8B-A4C9-F5DFAD218C8B}" type="parTrans" cxnId="{B97F8146-40BC-4C68-BFA9-E9E79EDAA1AE}">
      <dgm:prSet/>
      <dgm:spPr/>
      <dgm:t>
        <a:bodyPr/>
        <a:lstStyle/>
        <a:p>
          <a:endParaRPr lang="fr-FR"/>
        </a:p>
      </dgm:t>
    </dgm:pt>
    <dgm:pt modelId="{EB184611-C696-4295-BE43-CB8C82E5F21D}" type="sibTrans" cxnId="{B97F8146-40BC-4C68-BFA9-E9E79EDAA1AE}">
      <dgm:prSet/>
      <dgm:spPr/>
      <dgm:t>
        <a:bodyPr/>
        <a:lstStyle/>
        <a:p>
          <a:endParaRPr lang="fr-FR"/>
        </a:p>
      </dgm:t>
    </dgm:pt>
    <dgm:pt modelId="{1DB124D4-87C7-44EC-957E-8CBDF9340C5E}" type="pres">
      <dgm:prSet presAssocID="{5A468D6F-2616-4260-A091-037561FE0CAD}" presName="composite" presStyleCnt="0">
        <dgm:presLayoutVars>
          <dgm:chMax val="1"/>
          <dgm:dir/>
          <dgm:resizeHandles val="exact"/>
        </dgm:presLayoutVars>
      </dgm:prSet>
      <dgm:spPr/>
      <dgm:t>
        <a:bodyPr/>
        <a:lstStyle/>
        <a:p>
          <a:endParaRPr lang="fr-FR"/>
        </a:p>
      </dgm:t>
    </dgm:pt>
    <dgm:pt modelId="{1C954924-BAFE-43A9-A94E-403AA9EC9022}" type="pres">
      <dgm:prSet presAssocID="{5A468D6F-2616-4260-A091-037561FE0CAD}" presName="radial" presStyleCnt="0">
        <dgm:presLayoutVars>
          <dgm:animLvl val="ctr"/>
        </dgm:presLayoutVars>
      </dgm:prSet>
      <dgm:spPr/>
    </dgm:pt>
    <dgm:pt modelId="{C62BD424-DE6E-44AC-B8C5-9339A8DA6E8F}" type="pres">
      <dgm:prSet presAssocID="{C8354ED0-A91A-46D9-A4E2-BB6810E6536E}" presName="centerShape" presStyleLbl="vennNode1" presStyleIdx="0" presStyleCnt="4"/>
      <dgm:spPr/>
      <dgm:t>
        <a:bodyPr/>
        <a:lstStyle/>
        <a:p>
          <a:endParaRPr lang="fr-FR"/>
        </a:p>
      </dgm:t>
    </dgm:pt>
    <dgm:pt modelId="{8E79A485-A55A-4098-BCEA-8242905FBDC7}" type="pres">
      <dgm:prSet presAssocID="{95DFD933-3BE9-439B-BA13-5687B6F241EF}" presName="node" presStyleLbl="vennNode1" presStyleIdx="1" presStyleCnt="4" custScaleX="90910" custScaleY="91816" custRadScaleRad="113262" custRadScaleInc="-182">
        <dgm:presLayoutVars>
          <dgm:bulletEnabled val="1"/>
        </dgm:presLayoutVars>
      </dgm:prSet>
      <dgm:spPr/>
      <dgm:t>
        <a:bodyPr/>
        <a:lstStyle/>
        <a:p>
          <a:endParaRPr lang="fr-FR"/>
        </a:p>
      </dgm:t>
    </dgm:pt>
    <dgm:pt modelId="{2C48E15F-BA7F-4695-AB0E-3CA3222AA979}" type="pres">
      <dgm:prSet presAssocID="{010776F8-80C7-4874-ABB5-B6B8595EE2E8}" presName="node" presStyleLbl="vennNode1" presStyleIdx="2" presStyleCnt="4" custRadScaleRad="115492" custRadScaleInc="1307">
        <dgm:presLayoutVars>
          <dgm:bulletEnabled val="1"/>
        </dgm:presLayoutVars>
      </dgm:prSet>
      <dgm:spPr/>
      <dgm:t>
        <a:bodyPr/>
        <a:lstStyle/>
        <a:p>
          <a:endParaRPr lang="fr-FR"/>
        </a:p>
      </dgm:t>
    </dgm:pt>
    <dgm:pt modelId="{F607D4C7-1D70-4999-B1A9-C5C06B800FDD}" type="pres">
      <dgm:prSet presAssocID="{8FD5315A-DBF0-422B-89DD-167B39AAABE7}" presName="node" presStyleLbl="vennNode1" presStyleIdx="3" presStyleCnt="4" custRadScaleRad="113892" custRadScaleInc="-1720">
        <dgm:presLayoutVars>
          <dgm:bulletEnabled val="1"/>
        </dgm:presLayoutVars>
      </dgm:prSet>
      <dgm:spPr/>
      <dgm:t>
        <a:bodyPr/>
        <a:lstStyle/>
        <a:p>
          <a:endParaRPr lang="fr-FR"/>
        </a:p>
      </dgm:t>
    </dgm:pt>
  </dgm:ptLst>
  <dgm:cxnLst>
    <dgm:cxn modelId="{262A36E7-6CE8-49C1-ACDA-0678E01BE011}" srcId="{C8354ED0-A91A-46D9-A4E2-BB6810E6536E}" destId="{010776F8-80C7-4874-ABB5-B6B8595EE2E8}" srcOrd="1" destOrd="0" parTransId="{61BE4C0B-995D-4824-85AF-031B93130F8C}" sibTransId="{69640FDC-9D5F-4CB3-843E-FFDA40DDFAB7}"/>
    <dgm:cxn modelId="{DA390E90-BF04-442E-BC32-2788193DE096}" srcId="{C8354ED0-A91A-46D9-A4E2-BB6810E6536E}" destId="{95DFD933-3BE9-439B-BA13-5687B6F241EF}" srcOrd="0" destOrd="0" parTransId="{E35542BA-7CE6-4B79-A955-ADCEF760064E}" sibTransId="{CC5D24FE-ECD9-419C-89DD-EA3A46539E29}"/>
    <dgm:cxn modelId="{73DEEFBE-297D-4E44-AFB0-F7F457EACC96}" srcId="{5A468D6F-2616-4260-A091-037561FE0CAD}" destId="{C8354ED0-A91A-46D9-A4E2-BB6810E6536E}" srcOrd="0" destOrd="0" parTransId="{FC40DFEF-15AC-4CED-83CA-855B977F70E9}" sibTransId="{09957165-9237-4E1A-9CC6-E011B888E9A9}"/>
    <dgm:cxn modelId="{3EEB6509-350F-46A1-AC57-64E325DF6FC2}" type="presOf" srcId="{8FD5315A-DBF0-422B-89DD-167B39AAABE7}" destId="{F607D4C7-1D70-4999-B1A9-C5C06B800FDD}" srcOrd="0" destOrd="0" presId="urn:microsoft.com/office/officeart/2005/8/layout/radial3"/>
    <dgm:cxn modelId="{4F835F16-A055-4E82-B6AC-632011A1FAF5}" type="presOf" srcId="{5A468D6F-2616-4260-A091-037561FE0CAD}" destId="{1DB124D4-87C7-44EC-957E-8CBDF9340C5E}" srcOrd="0" destOrd="0" presId="urn:microsoft.com/office/officeart/2005/8/layout/radial3"/>
    <dgm:cxn modelId="{BAD4A722-E4C0-4EDD-ADD8-C0DB0E336EB0}" type="presOf" srcId="{95DFD933-3BE9-439B-BA13-5687B6F241EF}" destId="{8E79A485-A55A-4098-BCEA-8242905FBDC7}" srcOrd="0" destOrd="0" presId="urn:microsoft.com/office/officeart/2005/8/layout/radial3"/>
    <dgm:cxn modelId="{2C1C5C8D-70D2-4AD0-A7B1-9CF996CD80B5}" type="presOf" srcId="{C8354ED0-A91A-46D9-A4E2-BB6810E6536E}" destId="{C62BD424-DE6E-44AC-B8C5-9339A8DA6E8F}" srcOrd="0" destOrd="0" presId="urn:microsoft.com/office/officeart/2005/8/layout/radial3"/>
    <dgm:cxn modelId="{B97F8146-40BC-4C68-BFA9-E9E79EDAA1AE}" srcId="{C8354ED0-A91A-46D9-A4E2-BB6810E6536E}" destId="{8FD5315A-DBF0-422B-89DD-167B39AAABE7}" srcOrd="2" destOrd="0" parTransId="{500F9053-5378-4F8B-A4C9-F5DFAD218C8B}" sibTransId="{EB184611-C696-4295-BE43-CB8C82E5F21D}"/>
    <dgm:cxn modelId="{40DEA1E3-08FE-4887-A632-33C38D5D6F92}" type="presOf" srcId="{010776F8-80C7-4874-ABB5-B6B8595EE2E8}" destId="{2C48E15F-BA7F-4695-AB0E-3CA3222AA979}" srcOrd="0" destOrd="0" presId="urn:microsoft.com/office/officeart/2005/8/layout/radial3"/>
    <dgm:cxn modelId="{A4407947-F0D4-443B-9E42-93AB9E229587}" type="presParOf" srcId="{1DB124D4-87C7-44EC-957E-8CBDF9340C5E}" destId="{1C954924-BAFE-43A9-A94E-403AA9EC9022}" srcOrd="0" destOrd="0" presId="urn:microsoft.com/office/officeart/2005/8/layout/radial3"/>
    <dgm:cxn modelId="{B16390CA-2AA1-4B53-AFB3-DA4364021A67}" type="presParOf" srcId="{1C954924-BAFE-43A9-A94E-403AA9EC9022}" destId="{C62BD424-DE6E-44AC-B8C5-9339A8DA6E8F}" srcOrd="0" destOrd="0" presId="urn:microsoft.com/office/officeart/2005/8/layout/radial3"/>
    <dgm:cxn modelId="{98B2A1EB-5EBB-47D8-8A08-9A8ABB1CF06A}" type="presParOf" srcId="{1C954924-BAFE-43A9-A94E-403AA9EC9022}" destId="{8E79A485-A55A-4098-BCEA-8242905FBDC7}" srcOrd="1" destOrd="0" presId="urn:microsoft.com/office/officeart/2005/8/layout/radial3"/>
    <dgm:cxn modelId="{173C0C4B-A35D-42A2-AF74-6B7B1B18CC2D}" type="presParOf" srcId="{1C954924-BAFE-43A9-A94E-403AA9EC9022}" destId="{2C48E15F-BA7F-4695-AB0E-3CA3222AA979}" srcOrd="2" destOrd="0" presId="urn:microsoft.com/office/officeart/2005/8/layout/radial3"/>
    <dgm:cxn modelId="{1DEBC229-5638-454E-ADAF-BE2F5CA4257B}" type="presParOf" srcId="{1C954924-BAFE-43A9-A94E-403AA9EC9022}" destId="{F607D4C7-1D70-4999-B1A9-C5C06B800FDD}" srcOrd="3"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A468D6F-2616-4260-A091-037561FE0CAD}"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fr-FR"/>
        </a:p>
      </dgm:t>
    </dgm:pt>
    <dgm:pt modelId="{C8354ED0-A91A-46D9-A4E2-BB6810E6536E}">
      <dgm:prSet phldrT="[Texte]" custT="1"/>
      <dgm:spPr/>
      <dgm:t>
        <a:bodyPr/>
        <a:lstStyle/>
        <a:p>
          <a:r>
            <a:rPr lang="fr-FR" sz="2800" dirty="0" smtClean="0">
              <a:solidFill>
                <a:srgbClr val="FFFF00"/>
              </a:solidFill>
            </a:rPr>
            <a:t>Team </a:t>
          </a:r>
          <a:r>
            <a:rPr lang="fr-FR" sz="2800" dirty="0" err="1" smtClean="0">
              <a:solidFill>
                <a:srgbClr val="FFFF00"/>
              </a:solidFill>
            </a:rPr>
            <a:t>alignment</a:t>
          </a:r>
          <a:endParaRPr lang="fr-FR" sz="2800" dirty="0">
            <a:solidFill>
              <a:srgbClr val="FFFF00"/>
            </a:solidFill>
          </a:endParaRPr>
        </a:p>
      </dgm:t>
    </dgm:pt>
    <dgm:pt modelId="{FC40DFEF-15AC-4CED-83CA-855B977F70E9}" type="parTrans" cxnId="{73DEEFBE-297D-4E44-AFB0-F7F457EACC96}">
      <dgm:prSet/>
      <dgm:spPr/>
      <dgm:t>
        <a:bodyPr/>
        <a:lstStyle/>
        <a:p>
          <a:endParaRPr lang="fr-FR"/>
        </a:p>
      </dgm:t>
    </dgm:pt>
    <dgm:pt modelId="{09957165-9237-4E1A-9CC6-E011B888E9A9}" type="sibTrans" cxnId="{73DEEFBE-297D-4E44-AFB0-F7F457EACC96}">
      <dgm:prSet/>
      <dgm:spPr/>
      <dgm:t>
        <a:bodyPr/>
        <a:lstStyle/>
        <a:p>
          <a:endParaRPr lang="fr-FR"/>
        </a:p>
      </dgm:t>
    </dgm:pt>
    <dgm:pt modelId="{95DFD933-3BE9-439B-BA13-5687B6F241EF}">
      <dgm:prSet phldrT="[Texte]"/>
      <dgm:spPr/>
      <dgm:t>
        <a:bodyPr/>
        <a:lstStyle/>
        <a:p>
          <a:r>
            <a:rPr lang="fr-FR" dirty="0" smtClean="0">
              <a:solidFill>
                <a:srgbClr val="FF0000"/>
              </a:solidFill>
            </a:rPr>
            <a:t>Gestion de patrimoine</a:t>
          </a:r>
          <a:endParaRPr lang="fr-FR" dirty="0">
            <a:solidFill>
              <a:srgbClr val="FF0000"/>
            </a:solidFill>
          </a:endParaRPr>
        </a:p>
      </dgm:t>
    </dgm:pt>
    <dgm:pt modelId="{E35542BA-7CE6-4B79-A955-ADCEF760064E}" type="parTrans" cxnId="{DA390E90-BF04-442E-BC32-2788193DE096}">
      <dgm:prSet/>
      <dgm:spPr/>
      <dgm:t>
        <a:bodyPr/>
        <a:lstStyle/>
        <a:p>
          <a:endParaRPr lang="fr-FR"/>
        </a:p>
      </dgm:t>
    </dgm:pt>
    <dgm:pt modelId="{CC5D24FE-ECD9-419C-89DD-EA3A46539E29}" type="sibTrans" cxnId="{DA390E90-BF04-442E-BC32-2788193DE096}">
      <dgm:prSet/>
      <dgm:spPr/>
      <dgm:t>
        <a:bodyPr/>
        <a:lstStyle/>
        <a:p>
          <a:endParaRPr lang="fr-FR"/>
        </a:p>
      </dgm:t>
    </dgm:pt>
    <dgm:pt modelId="{010776F8-80C7-4874-ABB5-B6B8595EE2E8}">
      <dgm:prSet phldrT="[Texte]"/>
      <dgm:spPr/>
      <dgm:t>
        <a:bodyPr/>
        <a:lstStyle/>
        <a:p>
          <a:r>
            <a:rPr lang="fr-FR" dirty="0" smtClean="0">
              <a:solidFill>
                <a:srgbClr val="FF0000"/>
              </a:solidFill>
            </a:rPr>
            <a:t>Levée de fonds</a:t>
          </a:r>
          <a:endParaRPr lang="fr-FR" dirty="0">
            <a:solidFill>
              <a:srgbClr val="FF0000"/>
            </a:solidFill>
          </a:endParaRPr>
        </a:p>
      </dgm:t>
    </dgm:pt>
    <dgm:pt modelId="{61BE4C0B-995D-4824-85AF-031B93130F8C}" type="parTrans" cxnId="{262A36E7-6CE8-49C1-ACDA-0678E01BE011}">
      <dgm:prSet/>
      <dgm:spPr/>
      <dgm:t>
        <a:bodyPr/>
        <a:lstStyle/>
        <a:p>
          <a:endParaRPr lang="fr-FR"/>
        </a:p>
      </dgm:t>
    </dgm:pt>
    <dgm:pt modelId="{69640FDC-9D5F-4CB3-843E-FFDA40DDFAB7}" type="sibTrans" cxnId="{262A36E7-6CE8-49C1-ACDA-0678E01BE011}">
      <dgm:prSet/>
      <dgm:spPr/>
      <dgm:t>
        <a:bodyPr/>
        <a:lstStyle/>
        <a:p>
          <a:endParaRPr lang="fr-FR"/>
        </a:p>
      </dgm:t>
    </dgm:pt>
    <dgm:pt modelId="{8FD5315A-DBF0-422B-89DD-167B39AAABE7}">
      <dgm:prSet phldrT="[Texte]"/>
      <dgm:spPr/>
      <dgm:t>
        <a:bodyPr/>
        <a:lstStyle/>
        <a:p>
          <a:r>
            <a:rPr lang="fr-FR" dirty="0" smtClean="0">
              <a:solidFill>
                <a:srgbClr val="FF0000"/>
              </a:solidFill>
            </a:rPr>
            <a:t>Cession d’entreprise</a:t>
          </a:r>
          <a:endParaRPr lang="fr-FR" dirty="0">
            <a:solidFill>
              <a:srgbClr val="FF0000"/>
            </a:solidFill>
          </a:endParaRPr>
        </a:p>
      </dgm:t>
    </dgm:pt>
    <dgm:pt modelId="{500F9053-5378-4F8B-A4C9-F5DFAD218C8B}" type="parTrans" cxnId="{B97F8146-40BC-4C68-BFA9-E9E79EDAA1AE}">
      <dgm:prSet/>
      <dgm:spPr/>
      <dgm:t>
        <a:bodyPr/>
        <a:lstStyle/>
        <a:p>
          <a:endParaRPr lang="fr-FR"/>
        </a:p>
      </dgm:t>
    </dgm:pt>
    <dgm:pt modelId="{EB184611-C696-4295-BE43-CB8C82E5F21D}" type="sibTrans" cxnId="{B97F8146-40BC-4C68-BFA9-E9E79EDAA1AE}">
      <dgm:prSet/>
      <dgm:spPr/>
      <dgm:t>
        <a:bodyPr/>
        <a:lstStyle/>
        <a:p>
          <a:endParaRPr lang="fr-FR"/>
        </a:p>
      </dgm:t>
    </dgm:pt>
    <dgm:pt modelId="{1DB124D4-87C7-44EC-957E-8CBDF9340C5E}" type="pres">
      <dgm:prSet presAssocID="{5A468D6F-2616-4260-A091-037561FE0CAD}" presName="composite" presStyleCnt="0">
        <dgm:presLayoutVars>
          <dgm:chMax val="1"/>
          <dgm:dir/>
          <dgm:resizeHandles val="exact"/>
        </dgm:presLayoutVars>
      </dgm:prSet>
      <dgm:spPr/>
      <dgm:t>
        <a:bodyPr/>
        <a:lstStyle/>
        <a:p>
          <a:endParaRPr lang="fr-FR"/>
        </a:p>
      </dgm:t>
    </dgm:pt>
    <dgm:pt modelId="{1C954924-BAFE-43A9-A94E-403AA9EC9022}" type="pres">
      <dgm:prSet presAssocID="{5A468D6F-2616-4260-A091-037561FE0CAD}" presName="radial" presStyleCnt="0">
        <dgm:presLayoutVars>
          <dgm:animLvl val="ctr"/>
        </dgm:presLayoutVars>
      </dgm:prSet>
      <dgm:spPr/>
    </dgm:pt>
    <dgm:pt modelId="{C62BD424-DE6E-44AC-B8C5-9339A8DA6E8F}" type="pres">
      <dgm:prSet presAssocID="{C8354ED0-A91A-46D9-A4E2-BB6810E6536E}" presName="centerShape" presStyleLbl="vennNode1" presStyleIdx="0" presStyleCnt="4"/>
      <dgm:spPr/>
      <dgm:t>
        <a:bodyPr/>
        <a:lstStyle/>
        <a:p>
          <a:endParaRPr lang="fr-FR"/>
        </a:p>
      </dgm:t>
    </dgm:pt>
    <dgm:pt modelId="{8E79A485-A55A-4098-BCEA-8242905FBDC7}" type="pres">
      <dgm:prSet presAssocID="{95DFD933-3BE9-439B-BA13-5687B6F241EF}" presName="node" presStyleLbl="vennNode1" presStyleIdx="1" presStyleCnt="4" custScaleX="90910" custScaleY="91816" custRadScaleRad="113262" custRadScaleInc="-182">
        <dgm:presLayoutVars>
          <dgm:bulletEnabled val="1"/>
        </dgm:presLayoutVars>
      </dgm:prSet>
      <dgm:spPr/>
      <dgm:t>
        <a:bodyPr/>
        <a:lstStyle/>
        <a:p>
          <a:endParaRPr lang="fr-FR"/>
        </a:p>
      </dgm:t>
    </dgm:pt>
    <dgm:pt modelId="{2C48E15F-BA7F-4695-AB0E-3CA3222AA979}" type="pres">
      <dgm:prSet presAssocID="{010776F8-80C7-4874-ABB5-B6B8595EE2E8}" presName="node" presStyleLbl="vennNode1" presStyleIdx="2" presStyleCnt="4" custRadScaleRad="115492" custRadScaleInc="1307">
        <dgm:presLayoutVars>
          <dgm:bulletEnabled val="1"/>
        </dgm:presLayoutVars>
      </dgm:prSet>
      <dgm:spPr/>
      <dgm:t>
        <a:bodyPr/>
        <a:lstStyle/>
        <a:p>
          <a:endParaRPr lang="fr-FR"/>
        </a:p>
      </dgm:t>
    </dgm:pt>
    <dgm:pt modelId="{F607D4C7-1D70-4999-B1A9-C5C06B800FDD}" type="pres">
      <dgm:prSet presAssocID="{8FD5315A-DBF0-422B-89DD-167B39AAABE7}" presName="node" presStyleLbl="vennNode1" presStyleIdx="3" presStyleCnt="4" custRadScaleRad="113892" custRadScaleInc="-1720">
        <dgm:presLayoutVars>
          <dgm:bulletEnabled val="1"/>
        </dgm:presLayoutVars>
      </dgm:prSet>
      <dgm:spPr/>
      <dgm:t>
        <a:bodyPr/>
        <a:lstStyle/>
        <a:p>
          <a:endParaRPr lang="fr-FR"/>
        </a:p>
      </dgm:t>
    </dgm:pt>
  </dgm:ptLst>
  <dgm:cxnLst>
    <dgm:cxn modelId="{262A36E7-6CE8-49C1-ACDA-0678E01BE011}" srcId="{C8354ED0-A91A-46D9-A4E2-BB6810E6536E}" destId="{010776F8-80C7-4874-ABB5-B6B8595EE2E8}" srcOrd="1" destOrd="0" parTransId="{61BE4C0B-995D-4824-85AF-031B93130F8C}" sibTransId="{69640FDC-9D5F-4CB3-843E-FFDA40DDFAB7}"/>
    <dgm:cxn modelId="{DA390E90-BF04-442E-BC32-2788193DE096}" srcId="{C8354ED0-A91A-46D9-A4E2-BB6810E6536E}" destId="{95DFD933-3BE9-439B-BA13-5687B6F241EF}" srcOrd="0" destOrd="0" parTransId="{E35542BA-7CE6-4B79-A955-ADCEF760064E}" sibTransId="{CC5D24FE-ECD9-419C-89DD-EA3A46539E29}"/>
    <dgm:cxn modelId="{DA10E1F8-3989-4254-A0AE-62A8C31EA34D}" type="presOf" srcId="{C8354ED0-A91A-46D9-A4E2-BB6810E6536E}" destId="{C62BD424-DE6E-44AC-B8C5-9339A8DA6E8F}" srcOrd="0" destOrd="0" presId="urn:microsoft.com/office/officeart/2005/8/layout/radial3"/>
    <dgm:cxn modelId="{73DEEFBE-297D-4E44-AFB0-F7F457EACC96}" srcId="{5A468D6F-2616-4260-A091-037561FE0CAD}" destId="{C8354ED0-A91A-46D9-A4E2-BB6810E6536E}" srcOrd="0" destOrd="0" parTransId="{FC40DFEF-15AC-4CED-83CA-855B977F70E9}" sibTransId="{09957165-9237-4E1A-9CC6-E011B888E9A9}"/>
    <dgm:cxn modelId="{C06130DF-9A70-49BB-B170-750F24DDE501}" type="presOf" srcId="{5A468D6F-2616-4260-A091-037561FE0CAD}" destId="{1DB124D4-87C7-44EC-957E-8CBDF9340C5E}" srcOrd="0" destOrd="0" presId="urn:microsoft.com/office/officeart/2005/8/layout/radial3"/>
    <dgm:cxn modelId="{29DC3887-7466-4C23-8D45-61F37D0BF64A}" type="presOf" srcId="{8FD5315A-DBF0-422B-89DD-167B39AAABE7}" destId="{F607D4C7-1D70-4999-B1A9-C5C06B800FDD}" srcOrd="0" destOrd="0" presId="urn:microsoft.com/office/officeart/2005/8/layout/radial3"/>
    <dgm:cxn modelId="{B97F8146-40BC-4C68-BFA9-E9E79EDAA1AE}" srcId="{C8354ED0-A91A-46D9-A4E2-BB6810E6536E}" destId="{8FD5315A-DBF0-422B-89DD-167B39AAABE7}" srcOrd="2" destOrd="0" parTransId="{500F9053-5378-4F8B-A4C9-F5DFAD218C8B}" sibTransId="{EB184611-C696-4295-BE43-CB8C82E5F21D}"/>
    <dgm:cxn modelId="{2C0D293E-F272-4351-A288-60CD362EA387}" type="presOf" srcId="{95DFD933-3BE9-439B-BA13-5687B6F241EF}" destId="{8E79A485-A55A-4098-BCEA-8242905FBDC7}" srcOrd="0" destOrd="0" presId="urn:microsoft.com/office/officeart/2005/8/layout/radial3"/>
    <dgm:cxn modelId="{0F55E6BA-A71D-4439-91E7-E70980E29B1A}" type="presOf" srcId="{010776F8-80C7-4874-ABB5-B6B8595EE2E8}" destId="{2C48E15F-BA7F-4695-AB0E-3CA3222AA979}" srcOrd="0" destOrd="0" presId="urn:microsoft.com/office/officeart/2005/8/layout/radial3"/>
    <dgm:cxn modelId="{6B6D785D-6DEA-472F-9318-863C51F185FB}" type="presParOf" srcId="{1DB124D4-87C7-44EC-957E-8CBDF9340C5E}" destId="{1C954924-BAFE-43A9-A94E-403AA9EC9022}" srcOrd="0" destOrd="0" presId="urn:microsoft.com/office/officeart/2005/8/layout/radial3"/>
    <dgm:cxn modelId="{04AF3E3B-940E-4CF2-9B2B-2DCEBDA11171}" type="presParOf" srcId="{1C954924-BAFE-43A9-A94E-403AA9EC9022}" destId="{C62BD424-DE6E-44AC-B8C5-9339A8DA6E8F}" srcOrd="0" destOrd="0" presId="urn:microsoft.com/office/officeart/2005/8/layout/radial3"/>
    <dgm:cxn modelId="{9595744C-A745-4F42-B2C6-1B246D62748B}" type="presParOf" srcId="{1C954924-BAFE-43A9-A94E-403AA9EC9022}" destId="{8E79A485-A55A-4098-BCEA-8242905FBDC7}" srcOrd="1" destOrd="0" presId="urn:microsoft.com/office/officeart/2005/8/layout/radial3"/>
    <dgm:cxn modelId="{7ABCD26C-1292-4E80-ACED-DDEB1835F90A}" type="presParOf" srcId="{1C954924-BAFE-43A9-A94E-403AA9EC9022}" destId="{2C48E15F-BA7F-4695-AB0E-3CA3222AA979}" srcOrd="2" destOrd="0" presId="urn:microsoft.com/office/officeart/2005/8/layout/radial3"/>
    <dgm:cxn modelId="{3D0B0DA4-821E-41E5-83F6-DCC22E5399F6}" type="presParOf" srcId="{1C954924-BAFE-43A9-A94E-403AA9EC9022}" destId="{F607D4C7-1D70-4999-B1A9-C5C06B800FDD}" srcOrd="3"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995B741-F446-45FC-86A9-3A2A3CB2EC56}">
      <dsp:nvSpPr>
        <dsp:cNvPr id="0" name=""/>
        <dsp:cNvSpPr/>
      </dsp:nvSpPr>
      <dsp:spPr>
        <a:xfrm>
          <a:off x="2136707" y="593675"/>
          <a:ext cx="3956185" cy="3956185"/>
        </a:xfrm>
        <a:prstGeom prst="blockArc">
          <a:avLst>
            <a:gd name="adj1" fmla="val 10800000"/>
            <a:gd name="adj2" fmla="val 1620000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B61CEF9-F3CB-41E8-99E2-3A0134B47F27}">
      <dsp:nvSpPr>
        <dsp:cNvPr id="0" name=""/>
        <dsp:cNvSpPr/>
      </dsp:nvSpPr>
      <dsp:spPr>
        <a:xfrm>
          <a:off x="2136707" y="593675"/>
          <a:ext cx="3956185" cy="3956185"/>
        </a:xfrm>
        <a:prstGeom prst="blockArc">
          <a:avLst>
            <a:gd name="adj1" fmla="val 5400000"/>
            <a:gd name="adj2" fmla="val 1080000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E613782-5234-4CCF-8663-39F433CB0F93}">
      <dsp:nvSpPr>
        <dsp:cNvPr id="0" name=""/>
        <dsp:cNvSpPr/>
      </dsp:nvSpPr>
      <dsp:spPr>
        <a:xfrm>
          <a:off x="2136707" y="593675"/>
          <a:ext cx="3956185" cy="3956185"/>
        </a:xfrm>
        <a:prstGeom prst="blockArc">
          <a:avLst>
            <a:gd name="adj1" fmla="val 0"/>
            <a:gd name="adj2" fmla="val 540000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27CC972-4427-474B-AC31-093A1D0E5C39}">
      <dsp:nvSpPr>
        <dsp:cNvPr id="0" name=""/>
        <dsp:cNvSpPr/>
      </dsp:nvSpPr>
      <dsp:spPr>
        <a:xfrm>
          <a:off x="2136707" y="593675"/>
          <a:ext cx="3956185" cy="3956185"/>
        </a:xfrm>
        <a:prstGeom prst="blockArc">
          <a:avLst>
            <a:gd name="adj1" fmla="val 16200000"/>
            <a:gd name="adj2" fmla="val 0"/>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E46A95F-6258-4C15-A5B9-9C764E08EBAD}">
      <dsp:nvSpPr>
        <dsp:cNvPr id="0" name=""/>
        <dsp:cNvSpPr/>
      </dsp:nvSpPr>
      <dsp:spPr>
        <a:xfrm>
          <a:off x="3203637" y="1660605"/>
          <a:ext cx="1822325" cy="182232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r-FR" sz="1600" b="1" kern="1200" dirty="0" smtClean="0"/>
            <a:t>Valorisation et</a:t>
          </a:r>
        </a:p>
        <a:p>
          <a:pPr lvl="0" algn="ctr" defTabSz="711200">
            <a:lnSpc>
              <a:spcPct val="90000"/>
            </a:lnSpc>
            <a:spcBef>
              <a:spcPct val="0"/>
            </a:spcBef>
            <a:spcAft>
              <a:spcPct val="35000"/>
            </a:spcAft>
          </a:pPr>
          <a:r>
            <a:rPr lang="fr-FR" sz="1600" b="1" kern="1200" dirty="0" smtClean="0"/>
            <a:t>Business Plan</a:t>
          </a:r>
          <a:endParaRPr lang="fr-FR" sz="1600" b="1" kern="1200" dirty="0"/>
        </a:p>
      </dsp:txBody>
      <dsp:txXfrm>
        <a:off x="3203637" y="1660605"/>
        <a:ext cx="1822325" cy="1822325"/>
      </dsp:txXfrm>
    </dsp:sp>
    <dsp:sp modelId="{0955C654-16EE-4E26-8B75-0CD8B0972F5F}">
      <dsp:nvSpPr>
        <dsp:cNvPr id="0" name=""/>
        <dsp:cNvSpPr/>
      </dsp:nvSpPr>
      <dsp:spPr>
        <a:xfrm>
          <a:off x="3476985" y="1783"/>
          <a:ext cx="1275628" cy="127562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kern="1200" dirty="0" smtClean="0"/>
            <a:t>Cession /Transmission</a:t>
          </a:r>
          <a:endParaRPr lang="fr-FR" sz="1100" kern="1200" dirty="0"/>
        </a:p>
      </dsp:txBody>
      <dsp:txXfrm>
        <a:off x="3476985" y="1783"/>
        <a:ext cx="1275628" cy="1275628"/>
      </dsp:txXfrm>
    </dsp:sp>
    <dsp:sp modelId="{5CB8442E-1338-4910-A88F-4FE0F9322887}">
      <dsp:nvSpPr>
        <dsp:cNvPr id="0" name=""/>
        <dsp:cNvSpPr/>
      </dsp:nvSpPr>
      <dsp:spPr>
        <a:xfrm>
          <a:off x="5409156" y="1933953"/>
          <a:ext cx="1275628" cy="127562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kern="1200" dirty="0" smtClean="0"/>
            <a:t>Team Alignment</a:t>
          </a:r>
          <a:endParaRPr lang="fr-FR" sz="1100" kern="1200" dirty="0"/>
        </a:p>
      </dsp:txBody>
      <dsp:txXfrm>
        <a:off x="5409156" y="1933953"/>
        <a:ext cx="1275628" cy="1275628"/>
      </dsp:txXfrm>
    </dsp:sp>
    <dsp:sp modelId="{0F48114F-CE4B-4815-B0C5-B98B817A3E6E}">
      <dsp:nvSpPr>
        <dsp:cNvPr id="0" name=""/>
        <dsp:cNvSpPr/>
      </dsp:nvSpPr>
      <dsp:spPr>
        <a:xfrm>
          <a:off x="3476985" y="3866124"/>
          <a:ext cx="1275628" cy="127562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kern="1200" dirty="0" smtClean="0"/>
            <a:t>Levée de fonds</a:t>
          </a:r>
          <a:endParaRPr lang="fr-FR" sz="1100" kern="1200" dirty="0"/>
        </a:p>
      </dsp:txBody>
      <dsp:txXfrm>
        <a:off x="3476985" y="3866124"/>
        <a:ext cx="1275628" cy="1275628"/>
      </dsp:txXfrm>
    </dsp:sp>
    <dsp:sp modelId="{12225AEA-84BE-4B5C-814E-FA79B27F039A}">
      <dsp:nvSpPr>
        <dsp:cNvPr id="0" name=""/>
        <dsp:cNvSpPr/>
      </dsp:nvSpPr>
      <dsp:spPr>
        <a:xfrm>
          <a:off x="1544815" y="1933953"/>
          <a:ext cx="1275628" cy="127562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kern="1200" dirty="0" smtClean="0"/>
            <a:t>Organisation financière, fiscale et sociale</a:t>
          </a:r>
          <a:endParaRPr lang="fr-FR" sz="1100" kern="1200" dirty="0"/>
        </a:p>
      </dsp:txBody>
      <dsp:txXfrm>
        <a:off x="1544815" y="1933953"/>
        <a:ext cx="1275628" cy="127562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2BD424-DE6E-44AC-B8C5-9339A8DA6E8F}">
      <dsp:nvSpPr>
        <dsp:cNvPr id="0" name=""/>
        <dsp:cNvSpPr/>
      </dsp:nvSpPr>
      <dsp:spPr>
        <a:xfrm>
          <a:off x="2562381" y="1448123"/>
          <a:ext cx="3104837" cy="310483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fr-FR" sz="3600" kern="1200" dirty="0" smtClean="0">
              <a:solidFill>
                <a:srgbClr val="FFFF00"/>
              </a:solidFill>
            </a:rPr>
            <a:t>Cession</a:t>
          </a:r>
          <a:endParaRPr lang="fr-FR" sz="3600" kern="1200" dirty="0">
            <a:solidFill>
              <a:srgbClr val="FFFF00"/>
            </a:solidFill>
          </a:endParaRPr>
        </a:p>
      </dsp:txBody>
      <dsp:txXfrm>
        <a:off x="2562381" y="1448123"/>
        <a:ext cx="3104837" cy="3104837"/>
      </dsp:txXfrm>
    </dsp:sp>
    <dsp:sp modelId="{8E79A485-A55A-4098-BCEA-8242905FBDC7}">
      <dsp:nvSpPr>
        <dsp:cNvPr id="0" name=""/>
        <dsp:cNvSpPr/>
      </dsp:nvSpPr>
      <dsp:spPr>
        <a:xfrm>
          <a:off x="3400427" y="0"/>
          <a:ext cx="1411304" cy="1425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fr-FR" sz="1500" kern="1200" dirty="0" smtClean="0">
              <a:solidFill>
                <a:srgbClr val="FF0000"/>
              </a:solidFill>
            </a:rPr>
            <a:t>Gestion de patrimoine</a:t>
          </a:r>
          <a:endParaRPr lang="fr-FR" sz="1500" kern="1200" dirty="0">
            <a:solidFill>
              <a:srgbClr val="FF0000"/>
            </a:solidFill>
          </a:endParaRPr>
        </a:p>
      </dsp:txBody>
      <dsp:txXfrm>
        <a:off x="3400427" y="0"/>
        <a:ext cx="1411304" cy="1425369"/>
      </dsp:txXfrm>
    </dsp:sp>
    <dsp:sp modelId="{2C48E15F-BA7F-4695-AB0E-3CA3222AA979}">
      <dsp:nvSpPr>
        <dsp:cNvPr id="0" name=""/>
        <dsp:cNvSpPr/>
      </dsp:nvSpPr>
      <dsp:spPr>
        <a:xfrm>
          <a:off x="5326278" y="3445656"/>
          <a:ext cx="1552418" cy="155241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fr-FR" sz="1500" kern="1200" dirty="0" smtClean="0">
              <a:solidFill>
                <a:srgbClr val="FF0000"/>
              </a:solidFill>
            </a:rPr>
            <a:t>Team </a:t>
          </a:r>
          <a:r>
            <a:rPr lang="fr-FR" sz="1500" kern="1200" dirty="0" err="1" smtClean="0">
              <a:solidFill>
                <a:srgbClr val="FF0000"/>
              </a:solidFill>
            </a:rPr>
            <a:t>alignment</a:t>
          </a:r>
          <a:endParaRPr lang="fr-FR" sz="1500" kern="1200" dirty="0">
            <a:solidFill>
              <a:srgbClr val="FF0000"/>
            </a:solidFill>
          </a:endParaRPr>
        </a:p>
      </dsp:txBody>
      <dsp:txXfrm>
        <a:off x="5326278" y="3445656"/>
        <a:ext cx="1552418" cy="1552418"/>
      </dsp:txXfrm>
    </dsp:sp>
    <dsp:sp modelId="{F607D4C7-1D70-4999-B1A9-C5C06B800FDD}">
      <dsp:nvSpPr>
        <dsp:cNvPr id="0" name=""/>
        <dsp:cNvSpPr/>
      </dsp:nvSpPr>
      <dsp:spPr>
        <a:xfrm>
          <a:off x="1388930" y="3445646"/>
          <a:ext cx="1552418" cy="155241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fr-FR" sz="1500" kern="1200" dirty="0" smtClean="0">
              <a:solidFill>
                <a:srgbClr val="FF0000"/>
              </a:solidFill>
            </a:rPr>
            <a:t>Levée de fonds</a:t>
          </a:r>
          <a:endParaRPr lang="fr-FR" sz="1500" kern="1200" dirty="0">
            <a:solidFill>
              <a:srgbClr val="FF0000"/>
            </a:solidFill>
          </a:endParaRPr>
        </a:p>
      </dsp:txBody>
      <dsp:txXfrm>
        <a:off x="1388930" y="3445646"/>
        <a:ext cx="1552418" cy="155241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2BD424-DE6E-44AC-B8C5-9339A8DA6E8F}">
      <dsp:nvSpPr>
        <dsp:cNvPr id="0" name=""/>
        <dsp:cNvSpPr/>
      </dsp:nvSpPr>
      <dsp:spPr>
        <a:xfrm>
          <a:off x="2562381" y="1448123"/>
          <a:ext cx="3104837" cy="310483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fr-FR" sz="2800" kern="1200" dirty="0" smtClean="0">
              <a:solidFill>
                <a:srgbClr val="FFFF00"/>
              </a:solidFill>
            </a:rPr>
            <a:t>Levée de fonds</a:t>
          </a:r>
          <a:endParaRPr lang="fr-FR" sz="2800" kern="1200" dirty="0">
            <a:solidFill>
              <a:srgbClr val="FFFF00"/>
            </a:solidFill>
          </a:endParaRPr>
        </a:p>
      </dsp:txBody>
      <dsp:txXfrm>
        <a:off x="2562381" y="1448123"/>
        <a:ext cx="3104837" cy="3104837"/>
      </dsp:txXfrm>
    </dsp:sp>
    <dsp:sp modelId="{8E79A485-A55A-4098-BCEA-8242905FBDC7}">
      <dsp:nvSpPr>
        <dsp:cNvPr id="0" name=""/>
        <dsp:cNvSpPr/>
      </dsp:nvSpPr>
      <dsp:spPr>
        <a:xfrm>
          <a:off x="3400427" y="0"/>
          <a:ext cx="1411304" cy="1425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fr-FR" sz="1500" kern="1200" dirty="0" smtClean="0">
              <a:solidFill>
                <a:srgbClr val="FF0000"/>
              </a:solidFill>
            </a:rPr>
            <a:t>Gestion de patrimoine</a:t>
          </a:r>
          <a:endParaRPr lang="fr-FR" sz="1500" kern="1200" dirty="0">
            <a:solidFill>
              <a:srgbClr val="FF0000"/>
            </a:solidFill>
          </a:endParaRPr>
        </a:p>
      </dsp:txBody>
      <dsp:txXfrm>
        <a:off x="3400427" y="0"/>
        <a:ext cx="1411304" cy="1425369"/>
      </dsp:txXfrm>
    </dsp:sp>
    <dsp:sp modelId="{2C48E15F-BA7F-4695-AB0E-3CA3222AA979}">
      <dsp:nvSpPr>
        <dsp:cNvPr id="0" name=""/>
        <dsp:cNvSpPr/>
      </dsp:nvSpPr>
      <dsp:spPr>
        <a:xfrm>
          <a:off x="5326278" y="3445656"/>
          <a:ext cx="1552418" cy="155241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fr-FR" sz="1500" kern="1200" dirty="0" smtClean="0">
              <a:solidFill>
                <a:srgbClr val="FF0000"/>
              </a:solidFill>
            </a:rPr>
            <a:t>Team </a:t>
          </a:r>
          <a:r>
            <a:rPr lang="fr-FR" sz="1500" kern="1200" dirty="0" err="1" smtClean="0">
              <a:solidFill>
                <a:srgbClr val="FF0000"/>
              </a:solidFill>
            </a:rPr>
            <a:t>alignment</a:t>
          </a:r>
          <a:endParaRPr lang="fr-FR" sz="1500" kern="1200" dirty="0">
            <a:solidFill>
              <a:srgbClr val="FF0000"/>
            </a:solidFill>
          </a:endParaRPr>
        </a:p>
      </dsp:txBody>
      <dsp:txXfrm>
        <a:off x="5326278" y="3445656"/>
        <a:ext cx="1552418" cy="1552418"/>
      </dsp:txXfrm>
    </dsp:sp>
    <dsp:sp modelId="{F607D4C7-1D70-4999-B1A9-C5C06B800FDD}">
      <dsp:nvSpPr>
        <dsp:cNvPr id="0" name=""/>
        <dsp:cNvSpPr/>
      </dsp:nvSpPr>
      <dsp:spPr>
        <a:xfrm>
          <a:off x="1388930" y="3445646"/>
          <a:ext cx="1552418" cy="155241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fr-FR" sz="1500" kern="1200" dirty="0" smtClean="0">
              <a:solidFill>
                <a:srgbClr val="FF0000"/>
              </a:solidFill>
            </a:rPr>
            <a:t>Cession d’entreprise</a:t>
          </a:r>
          <a:endParaRPr lang="fr-FR" sz="1500" kern="1200" dirty="0">
            <a:solidFill>
              <a:srgbClr val="FF0000"/>
            </a:solidFill>
          </a:endParaRPr>
        </a:p>
      </dsp:txBody>
      <dsp:txXfrm>
        <a:off x="1388930" y="3445646"/>
        <a:ext cx="1552418" cy="155241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2BD424-DE6E-44AC-B8C5-9339A8DA6E8F}">
      <dsp:nvSpPr>
        <dsp:cNvPr id="0" name=""/>
        <dsp:cNvSpPr/>
      </dsp:nvSpPr>
      <dsp:spPr>
        <a:xfrm>
          <a:off x="2562381" y="1448123"/>
          <a:ext cx="3104837" cy="310483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fr-FR" sz="2400" kern="1200" dirty="0" smtClean="0">
              <a:solidFill>
                <a:srgbClr val="FFFF00"/>
              </a:solidFill>
            </a:rPr>
            <a:t>Gestion de patrimoine</a:t>
          </a:r>
          <a:endParaRPr lang="fr-FR" sz="2400" kern="1200" dirty="0">
            <a:solidFill>
              <a:srgbClr val="FFFF00"/>
            </a:solidFill>
          </a:endParaRPr>
        </a:p>
      </dsp:txBody>
      <dsp:txXfrm>
        <a:off x="2562381" y="1448123"/>
        <a:ext cx="3104837" cy="3104837"/>
      </dsp:txXfrm>
    </dsp:sp>
    <dsp:sp modelId="{8E79A485-A55A-4098-BCEA-8242905FBDC7}">
      <dsp:nvSpPr>
        <dsp:cNvPr id="0" name=""/>
        <dsp:cNvSpPr/>
      </dsp:nvSpPr>
      <dsp:spPr>
        <a:xfrm>
          <a:off x="3400427" y="0"/>
          <a:ext cx="1411304" cy="1425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r-FR" sz="1600" kern="1200" dirty="0" smtClean="0">
              <a:solidFill>
                <a:srgbClr val="FF0000"/>
              </a:solidFill>
            </a:rPr>
            <a:t>Levée de fonds</a:t>
          </a:r>
          <a:endParaRPr lang="fr-FR" sz="1600" kern="1200" dirty="0">
            <a:solidFill>
              <a:srgbClr val="FF0000"/>
            </a:solidFill>
          </a:endParaRPr>
        </a:p>
      </dsp:txBody>
      <dsp:txXfrm>
        <a:off x="3400427" y="0"/>
        <a:ext cx="1411304" cy="1425369"/>
      </dsp:txXfrm>
    </dsp:sp>
    <dsp:sp modelId="{2C48E15F-BA7F-4695-AB0E-3CA3222AA979}">
      <dsp:nvSpPr>
        <dsp:cNvPr id="0" name=""/>
        <dsp:cNvSpPr/>
      </dsp:nvSpPr>
      <dsp:spPr>
        <a:xfrm>
          <a:off x="5326278" y="3445656"/>
          <a:ext cx="1552418" cy="155241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r-FR" sz="1600" kern="1200" dirty="0" smtClean="0">
              <a:solidFill>
                <a:srgbClr val="FF0000"/>
              </a:solidFill>
            </a:rPr>
            <a:t>Team </a:t>
          </a:r>
          <a:r>
            <a:rPr lang="fr-FR" sz="1600" kern="1200" dirty="0" err="1" smtClean="0">
              <a:solidFill>
                <a:srgbClr val="FF0000"/>
              </a:solidFill>
            </a:rPr>
            <a:t>alinment</a:t>
          </a:r>
          <a:endParaRPr lang="fr-FR" sz="1600" kern="1200" dirty="0">
            <a:solidFill>
              <a:srgbClr val="FF0000"/>
            </a:solidFill>
          </a:endParaRPr>
        </a:p>
      </dsp:txBody>
      <dsp:txXfrm>
        <a:off x="5326278" y="3445656"/>
        <a:ext cx="1552418" cy="1552418"/>
      </dsp:txXfrm>
    </dsp:sp>
    <dsp:sp modelId="{F607D4C7-1D70-4999-B1A9-C5C06B800FDD}">
      <dsp:nvSpPr>
        <dsp:cNvPr id="0" name=""/>
        <dsp:cNvSpPr/>
      </dsp:nvSpPr>
      <dsp:spPr>
        <a:xfrm>
          <a:off x="1388930" y="3445646"/>
          <a:ext cx="1552418" cy="155241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r-FR" sz="1600" kern="1200" dirty="0" smtClean="0">
              <a:solidFill>
                <a:srgbClr val="FF0000"/>
              </a:solidFill>
            </a:rPr>
            <a:t>Cession d’entreprise</a:t>
          </a:r>
          <a:endParaRPr lang="fr-FR" sz="1600" kern="1200" dirty="0">
            <a:solidFill>
              <a:srgbClr val="FF0000"/>
            </a:solidFill>
          </a:endParaRPr>
        </a:p>
      </dsp:txBody>
      <dsp:txXfrm>
        <a:off x="1388930" y="3445646"/>
        <a:ext cx="1552418" cy="1552418"/>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2BD424-DE6E-44AC-B8C5-9339A8DA6E8F}">
      <dsp:nvSpPr>
        <dsp:cNvPr id="0" name=""/>
        <dsp:cNvSpPr/>
      </dsp:nvSpPr>
      <dsp:spPr>
        <a:xfrm>
          <a:off x="2562381" y="1448123"/>
          <a:ext cx="3104837" cy="310483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fr-FR" sz="2800" kern="1200" dirty="0" smtClean="0">
              <a:solidFill>
                <a:srgbClr val="FFFF00"/>
              </a:solidFill>
            </a:rPr>
            <a:t>Team </a:t>
          </a:r>
          <a:r>
            <a:rPr lang="fr-FR" sz="2800" kern="1200" dirty="0" err="1" smtClean="0">
              <a:solidFill>
                <a:srgbClr val="FFFF00"/>
              </a:solidFill>
            </a:rPr>
            <a:t>alignment</a:t>
          </a:r>
          <a:endParaRPr lang="fr-FR" sz="2800" kern="1200" dirty="0">
            <a:solidFill>
              <a:srgbClr val="FFFF00"/>
            </a:solidFill>
          </a:endParaRPr>
        </a:p>
      </dsp:txBody>
      <dsp:txXfrm>
        <a:off x="2562381" y="1448123"/>
        <a:ext cx="3104837" cy="3104837"/>
      </dsp:txXfrm>
    </dsp:sp>
    <dsp:sp modelId="{8E79A485-A55A-4098-BCEA-8242905FBDC7}">
      <dsp:nvSpPr>
        <dsp:cNvPr id="0" name=""/>
        <dsp:cNvSpPr/>
      </dsp:nvSpPr>
      <dsp:spPr>
        <a:xfrm>
          <a:off x="3400427" y="0"/>
          <a:ext cx="1411304" cy="1425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fr-FR" sz="1500" kern="1200" dirty="0" smtClean="0">
              <a:solidFill>
                <a:srgbClr val="FF0000"/>
              </a:solidFill>
            </a:rPr>
            <a:t>Gestion de patrimoine</a:t>
          </a:r>
          <a:endParaRPr lang="fr-FR" sz="1500" kern="1200" dirty="0">
            <a:solidFill>
              <a:srgbClr val="FF0000"/>
            </a:solidFill>
          </a:endParaRPr>
        </a:p>
      </dsp:txBody>
      <dsp:txXfrm>
        <a:off x="3400427" y="0"/>
        <a:ext cx="1411304" cy="1425369"/>
      </dsp:txXfrm>
    </dsp:sp>
    <dsp:sp modelId="{2C48E15F-BA7F-4695-AB0E-3CA3222AA979}">
      <dsp:nvSpPr>
        <dsp:cNvPr id="0" name=""/>
        <dsp:cNvSpPr/>
      </dsp:nvSpPr>
      <dsp:spPr>
        <a:xfrm>
          <a:off x="5326278" y="3445656"/>
          <a:ext cx="1552418" cy="155241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fr-FR" sz="1500" kern="1200" dirty="0" smtClean="0">
              <a:solidFill>
                <a:srgbClr val="FF0000"/>
              </a:solidFill>
            </a:rPr>
            <a:t>Levée de fonds</a:t>
          </a:r>
          <a:endParaRPr lang="fr-FR" sz="1500" kern="1200" dirty="0">
            <a:solidFill>
              <a:srgbClr val="FF0000"/>
            </a:solidFill>
          </a:endParaRPr>
        </a:p>
      </dsp:txBody>
      <dsp:txXfrm>
        <a:off x="5326278" y="3445656"/>
        <a:ext cx="1552418" cy="1552418"/>
      </dsp:txXfrm>
    </dsp:sp>
    <dsp:sp modelId="{F607D4C7-1D70-4999-B1A9-C5C06B800FDD}">
      <dsp:nvSpPr>
        <dsp:cNvPr id="0" name=""/>
        <dsp:cNvSpPr/>
      </dsp:nvSpPr>
      <dsp:spPr>
        <a:xfrm>
          <a:off x="1388930" y="3445646"/>
          <a:ext cx="1552418" cy="155241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fr-FR" sz="1500" kern="1200" dirty="0" smtClean="0">
              <a:solidFill>
                <a:srgbClr val="FF0000"/>
              </a:solidFill>
            </a:rPr>
            <a:t>Cession d’entreprise</a:t>
          </a:r>
          <a:endParaRPr lang="fr-FR" sz="1500" kern="1200" dirty="0">
            <a:solidFill>
              <a:srgbClr val="FF0000"/>
            </a:solidFill>
          </a:endParaRPr>
        </a:p>
      </dsp:txBody>
      <dsp:txXfrm>
        <a:off x="1388930" y="3445646"/>
        <a:ext cx="1552418" cy="155241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A7E1B0-8DE4-49CB-B899-E9409B2E0D1A}" type="datetimeFigureOut">
              <a:rPr lang="fr-FR" smtClean="0"/>
              <a:pPr/>
              <a:t>19/11/2010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5DDD28-D7F3-45DF-8BD4-49D1FC89677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r>
              <a:rPr lang="fr-FR" smtClean="0"/>
              <a:t>13/09/2010</a:t>
            </a:r>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09D882A5-EB63-4FC8-A5D8-40414279C96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r>
              <a:rPr lang="fr-FR" smtClean="0"/>
              <a:t>13/09/2010</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‹N°›</a:t>
            </a:fld>
            <a:endParaRPr lang="fr-FR"/>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r>
              <a:rPr lang="fr-FR" smtClean="0"/>
              <a:t>13/09/2010</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‹N°›</a:t>
            </a:fld>
            <a:endParaRPr lang="fr-F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r>
              <a:rPr lang="fr-FR" smtClean="0"/>
              <a:t>13/09/2010</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r>
              <a:rPr lang="fr-FR" smtClean="0"/>
              <a:t>13/09/2010</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r>
              <a:rPr lang="fr-FR" smtClean="0"/>
              <a:t>13/09/2010</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D882A5-EB63-4FC8-A5D8-40414279C96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r>
              <a:rPr lang="fr-FR" smtClean="0"/>
              <a:t>13/09/2010</a:t>
            </a:r>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9D882A5-EB63-4FC8-A5D8-40414279C96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r>
              <a:rPr lang="fr-FR" smtClean="0"/>
              <a:t>13/09/2010</a:t>
            </a:r>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9D882A5-EB63-4FC8-A5D8-40414279C96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13/09/2010</a:t>
            </a:r>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9D882A5-EB63-4FC8-A5D8-40414279C96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r>
              <a:rPr lang="fr-FR" smtClean="0"/>
              <a:t>13/09/2010</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D882A5-EB63-4FC8-A5D8-40414279C96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13/09/2010</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09D882A5-EB63-4FC8-A5D8-40414279C96C}"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smtClean="0"/>
              <a:t>13/09/2010</a:t>
            </a:r>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9D882A5-EB63-4FC8-A5D8-40414279C96C}"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solidFill>
            <a:schemeClr val="tx1"/>
          </a:solidFill>
          <a:ln>
            <a:solidFill>
              <a:schemeClr val="tx1"/>
            </a:solidFill>
          </a:ln>
        </p:spPr>
        <p:txBody>
          <a:bodyPr/>
          <a:lstStyle/>
          <a:p>
            <a:r>
              <a:rPr lang="fr-FR" dirty="0" smtClean="0">
                <a:solidFill>
                  <a:schemeClr val="bg1"/>
                </a:solidFill>
              </a:rPr>
              <a:t>Présentation commerciale</a:t>
            </a:r>
            <a:endParaRPr lang="fr-FR" dirty="0">
              <a:solidFill>
                <a:schemeClr val="bg1"/>
              </a:solidFill>
            </a:endParaRPr>
          </a:p>
        </p:txBody>
      </p:sp>
      <p:sp>
        <p:nvSpPr>
          <p:cNvPr id="3" name="Sous-titre 2"/>
          <p:cNvSpPr>
            <a:spLocks noGrp="1"/>
          </p:cNvSpPr>
          <p:nvPr>
            <p:ph type="subTitle" idx="1"/>
          </p:nvPr>
        </p:nvSpPr>
        <p:spPr/>
        <p:txBody>
          <a:bodyPr/>
          <a:lstStyle/>
          <a:p>
            <a:r>
              <a:rPr lang="fr-FR" dirty="0" smtClean="0"/>
              <a:t>Nos Missions</a:t>
            </a:r>
            <a:endParaRPr lang="fr-FR" dirty="0"/>
          </a:p>
        </p:txBody>
      </p:sp>
      <p:sp>
        <p:nvSpPr>
          <p:cNvPr id="4" name="Espace réservé de la date 3"/>
          <p:cNvSpPr>
            <a:spLocks noGrp="1"/>
          </p:cNvSpPr>
          <p:nvPr>
            <p:ph type="dt" sz="half" idx="10"/>
          </p:nvPr>
        </p:nvSpPr>
        <p:spPr/>
        <p:txBody>
          <a:bodyPr/>
          <a:lstStyle/>
          <a:p>
            <a:r>
              <a:rPr lang="fr-FR" smtClean="0"/>
              <a:t>13/09/2010</a:t>
            </a:r>
            <a:endParaRPr lang="fr-FR"/>
          </a:p>
        </p:txBody>
      </p:sp>
      <p:sp>
        <p:nvSpPr>
          <p:cNvPr id="5" name="Espace réservé du pied de page 4"/>
          <p:cNvSpPr>
            <a:spLocks noGrp="1"/>
          </p:cNvSpPr>
          <p:nvPr>
            <p:ph type="ftr" sz="quarter" idx="11"/>
          </p:nvPr>
        </p:nvSpPr>
        <p:spPr/>
        <p:txBody>
          <a:bodyPr/>
          <a:lstStyle/>
          <a:p>
            <a:r>
              <a:rPr lang="fr-FR" dirty="0" smtClean="0"/>
              <a:t>CB</a:t>
            </a:r>
            <a:endParaRPr lang="fr-FR" dirty="0"/>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74638"/>
            <a:ext cx="8329642" cy="654032"/>
          </a:xfrm>
        </p:spPr>
        <p:txBody>
          <a:bodyPr>
            <a:noAutofit/>
          </a:bodyPr>
          <a:lstStyle/>
          <a:p>
            <a:pPr algn="ctr"/>
            <a:r>
              <a:rPr lang="fr-FR" sz="2800" b="1" dirty="0" smtClean="0">
                <a:solidFill>
                  <a:schemeClr val="tx1"/>
                </a:solidFill>
              </a:rPr>
              <a:t>Team </a:t>
            </a:r>
            <a:r>
              <a:rPr lang="fr-FR" sz="2800" b="1" dirty="0" err="1" smtClean="0">
                <a:solidFill>
                  <a:schemeClr val="tx1"/>
                </a:solidFill>
              </a:rPr>
              <a:t>alinment</a:t>
            </a:r>
            <a:r>
              <a:rPr lang="fr-FR" sz="2800" b="1" dirty="0" smtClean="0">
                <a:solidFill>
                  <a:schemeClr val="tx1"/>
                </a:solidFill>
              </a:rPr>
              <a:t>: missions complémentaires</a:t>
            </a:r>
            <a:endParaRPr lang="fr-FR" sz="2800" b="1" dirty="0">
              <a:solidFill>
                <a:schemeClr val="tx1"/>
              </a:solidFill>
            </a:endParaRPr>
          </a:p>
        </p:txBody>
      </p:sp>
      <p:graphicFrame>
        <p:nvGraphicFramePr>
          <p:cNvPr id="7" name="Espace réservé du contenu 6"/>
          <p:cNvGraphicFramePr>
            <a:graphicFrameLocks noGrp="1"/>
          </p:cNvGraphicFramePr>
          <p:nvPr>
            <p:ph idx="1"/>
          </p:nvPr>
        </p:nvGraphicFramePr>
        <p:xfrm>
          <a:off x="457200" y="1071546"/>
          <a:ext cx="8229600" cy="50546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e la date 3"/>
          <p:cNvSpPr>
            <a:spLocks noGrp="1"/>
          </p:cNvSpPr>
          <p:nvPr>
            <p:ph type="dt" sz="half" idx="10"/>
          </p:nvPr>
        </p:nvSpPr>
        <p:spPr/>
        <p:txBody>
          <a:bodyPr/>
          <a:lstStyle/>
          <a:p>
            <a:r>
              <a:rPr lang="fr-FR" smtClean="0"/>
              <a:t>13/09/2010</a:t>
            </a:r>
            <a:endParaRPr lang="fr-FR"/>
          </a:p>
        </p:txBody>
      </p:sp>
      <p:sp>
        <p:nvSpPr>
          <p:cNvPr id="5" name="Espace réservé du pied de page 4"/>
          <p:cNvSpPr>
            <a:spLocks noGrp="1"/>
          </p:cNvSpPr>
          <p:nvPr>
            <p:ph type="ftr" sz="quarter" idx="11"/>
          </p:nvPr>
        </p:nvSpPr>
        <p:spPr/>
        <p:txBody>
          <a:bodyPr/>
          <a:lstStyle/>
          <a:p>
            <a:pPr algn="ctr"/>
            <a:r>
              <a:rPr lang="fr-FR" dirty="0" smtClean="0"/>
              <a:t>CB</a:t>
            </a:r>
            <a:endParaRPr lang="fr-FR" dirty="0"/>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10</a:t>
            </a:fld>
            <a:endParaRPr lang="fr-FR"/>
          </a:p>
        </p:txBody>
      </p:sp>
      <p:cxnSp>
        <p:nvCxnSpPr>
          <p:cNvPr id="13" name="Connecteur droit avec flèche 12"/>
          <p:cNvCxnSpPr/>
          <p:nvPr/>
        </p:nvCxnSpPr>
        <p:spPr>
          <a:xfrm rot="5400000">
            <a:off x="3965571" y="3178173"/>
            <a:ext cx="121444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rot="10800000" flipV="1">
            <a:off x="3286116" y="4357694"/>
            <a:ext cx="1214446" cy="64294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714876" y="4357694"/>
            <a:ext cx="1214446" cy="57150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5000628" y="2786058"/>
            <a:ext cx="3429024" cy="461665"/>
          </a:xfrm>
          <a:prstGeom prst="rect">
            <a:avLst/>
          </a:prstGeom>
          <a:noFill/>
        </p:spPr>
        <p:txBody>
          <a:bodyPr wrap="square" rtlCol="0">
            <a:spAutoFit/>
          </a:bodyPr>
          <a:lstStyle/>
          <a:p>
            <a:pPr>
              <a:buFont typeface="Arial" pitchFamily="34" charset="0"/>
              <a:buChar char="•"/>
            </a:pPr>
            <a:r>
              <a:rPr lang="fr-FR" sz="1200" dirty="0" smtClean="0"/>
              <a:t> Mise en place d’une politique salariale adéquate</a:t>
            </a:r>
          </a:p>
          <a:p>
            <a:pPr>
              <a:buFont typeface="Arial" pitchFamily="34" charset="0"/>
              <a:buChar char="•"/>
            </a:pPr>
            <a:r>
              <a:rPr lang="fr-FR" sz="1200" dirty="0" smtClean="0"/>
              <a:t>Mise en place d’un Plan Epargne Entreprise </a:t>
            </a:r>
          </a:p>
        </p:txBody>
      </p:sp>
      <p:sp>
        <p:nvSpPr>
          <p:cNvPr id="21" name="ZoneTexte 20"/>
          <p:cNvSpPr txBox="1"/>
          <p:nvPr/>
        </p:nvSpPr>
        <p:spPr>
          <a:xfrm>
            <a:off x="1142976" y="4143380"/>
            <a:ext cx="2643206" cy="461665"/>
          </a:xfrm>
          <a:prstGeom prst="rect">
            <a:avLst/>
          </a:prstGeom>
          <a:noFill/>
        </p:spPr>
        <p:txBody>
          <a:bodyPr wrap="square" rtlCol="0">
            <a:spAutoFit/>
          </a:bodyPr>
          <a:lstStyle/>
          <a:p>
            <a:pPr>
              <a:buFont typeface="Arial" pitchFamily="34" charset="0"/>
              <a:buChar char="•"/>
            </a:pPr>
            <a:r>
              <a:rPr lang="fr-FR" sz="1200" dirty="0" smtClean="0"/>
              <a:t> Changement de l’équipe dirigeante</a:t>
            </a:r>
          </a:p>
          <a:p>
            <a:pPr>
              <a:buFont typeface="Arial" pitchFamily="34" charset="0"/>
              <a:buChar char="•"/>
            </a:pPr>
            <a:r>
              <a:rPr lang="fr-FR" sz="1200" dirty="0" smtClean="0"/>
              <a:t> Recherche repreneur</a:t>
            </a:r>
          </a:p>
        </p:txBody>
      </p:sp>
      <p:sp>
        <p:nvSpPr>
          <p:cNvPr id="24" name="ZoneTexte 23"/>
          <p:cNvSpPr txBox="1"/>
          <p:nvPr/>
        </p:nvSpPr>
        <p:spPr>
          <a:xfrm>
            <a:off x="5572132" y="4143380"/>
            <a:ext cx="2428892" cy="461665"/>
          </a:xfrm>
          <a:prstGeom prst="rect">
            <a:avLst/>
          </a:prstGeom>
          <a:noFill/>
        </p:spPr>
        <p:txBody>
          <a:bodyPr wrap="square" rtlCol="0">
            <a:spAutoFit/>
          </a:bodyPr>
          <a:lstStyle/>
          <a:p>
            <a:pPr>
              <a:buFont typeface="Arial" pitchFamily="34" charset="0"/>
              <a:buChar char="•"/>
            </a:pPr>
            <a:r>
              <a:rPr lang="fr-FR" sz="1200" dirty="0" smtClean="0"/>
              <a:t> Nouveau projet en ligne avec la nouvelle stratégie d’organisation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571504"/>
          </a:xfrm>
        </p:spPr>
        <p:txBody>
          <a:bodyPr>
            <a:normAutofit/>
          </a:bodyPr>
          <a:lstStyle/>
          <a:p>
            <a:pPr algn="ctr"/>
            <a:r>
              <a:rPr lang="fr-FR" sz="2400" dirty="0" smtClean="0">
                <a:solidFill>
                  <a:schemeClr val="tx1"/>
                </a:solidFill>
              </a:rPr>
              <a:t>Mission 1: La levée de fonds</a:t>
            </a:r>
            <a:endParaRPr lang="fr-FR" sz="2400" dirty="0">
              <a:solidFill>
                <a:schemeClr val="tx1"/>
              </a:solidFill>
            </a:endParaRPr>
          </a:p>
        </p:txBody>
      </p:sp>
      <p:sp>
        <p:nvSpPr>
          <p:cNvPr id="3" name="Espace réservé du contenu 2"/>
          <p:cNvSpPr>
            <a:spLocks noGrp="1"/>
          </p:cNvSpPr>
          <p:nvPr>
            <p:ph idx="1"/>
          </p:nvPr>
        </p:nvSpPr>
        <p:spPr>
          <a:xfrm>
            <a:off x="457200" y="857232"/>
            <a:ext cx="8229600" cy="5572164"/>
          </a:xfrm>
        </p:spPr>
        <p:txBody>
          <a:bodyPr>
            <a:noAutofit/>
          </a:bodyPr>
          <a:lstStyle/>
          <a:p>
            <a:r>
              <a:rPr lang="fr-FR" sz="1600" b="1" u="sng" dirty="0" smtClean="0"/>
              <a:t>Objectif:</a:t>
            </a:r>
            <a:r>
              <a:rPr lang="fr-FR" sz="1600" b="1" dirty="0" smtClean="0"/>
              <a:t> </a:t>
            </a:r>
            <a:r>
              <a:rPr lang="fr-FR" sz="1400" dirty="0" smtClean="0"/>
              <a:t>lever des capitaux auprès d’investisseurs permettant le développement de la société</a:t>
            </a:r>
          </a:p>
          <a:p>
            <a:pPr>
              <a:buNone/>
            </a:pPr>
            <a:endParaRPr lang="fr-FR" sz="1400" dirty="0" smtClean="0"/>
          </a:p>
          <a:p>
            <a:r>
              <a:rPr lang="fr-FR" sz="1600" b="1" u="sng" dirty="0" smtClean="0"/>
              <a:t>Déroulé:</a:t>
            </a:r>
            <a:r>
              <a:rPr lang="fr-FR" sz="1400" dirty="0" smtClean="0"/>
              <a:t> en 3 temps</a:t>
            </a:r>
          </a:p>
          <a:p>
            <a:pPr>
              <a:buNone/>
            </a:pPr>
            <a:endParaRPr lang="fr-FR" sz="1400" dirty="0" smtClean="0"/>
          </a:p>
          <a:p>
            <a:pPr lvl="1">
              <a:buFont typeface="+mj-lt"/>
              <a:buAutoNum type="arabicPeriod"/>
            </a:pPr>
            <a:r>
              <a:rPr lang="fr-FR" sz="1400" b="1" dirty="0" smtClean="0"/>
              <a:t>Première partie :</a:t>
            </a:r>
            <a:r>
              <a:rPr lang="fr-FR" sz="1400" dirty="0" smtClean="0"/>
              <a:t> préparation de la Société</a:t>
            </a:r>
          </a:p>
          <a:p>
            <a:pPr lvl="2"/>
            <a:r>
              <a:rPr lang="fr-FR" sz="1200" dirty="0" smtClean="0"/>
              <a:t>En collaboration avec  vous et l’ensemble de l’Equipe , mise en place du « </a:t>
            </a:r>
            <a:r>
              <a:rPr lang="fr-FR" sz="1200" b="1" dirty="0" smtClean="0"/>
              <a:t>Business Plan</a:t>
            </a:r>
            <a:r>
              <a:rPr lang="fr-FR" sz="1200" dirty="0" smtClean="0"/>
              <a:t> » et « </a:t>
            </a:r>
            <a:r>
              <a:rPr lang="fr-FR" sz="1200" b="1" dirty="0" smtClean="0"/>
              <a:t>Plan Marketing</a:t>
            </a:r>
            <a:r>
              <a:rPr lang="fr-FR" sz="1200" dirty="0" smtClean="0"/>
              <a:t> » de référence</a:t>
            </a:r>
          </a:p>
          <a:p>
            <a:pPr lvl="2"/>
            <a:r>
              <a:rPr lang="fr-FR" sz="1200" b="1" dirty="0" smtClean="0"/>
              <a:t>Evaluation de l’Entreprise </a:t>
            </a:r>
            <a:r>
              <a:rPr lang="fr-FR" sz="1200" dirty="0" smtClean="0"/>
              <a:t>sur la base de ce Business Plan, mise en place de l’offre aux investisseurs.</a:t>
            </a:r>
          </a:p>
          <a:p>
            <a:pPr lvl="2"/>
            <a:r>
              <a:rPr lang="fr-FR" sz="1200" dirty="0" smtClean="0"/>
              <a:t>Préparation des outils de présentation et de négociation : </a:t>
            </a:r>
            <a:r>
              <a:rPr lang="fr-FR" sz="1200" b="1" dirty="0" smtClean="0"/>
              <a:t>présentation « Powerpoint</a:t>
            </a:r>
            <a:r>
              <a:rPr lang="fr-FR" sz="1200" dirty="0" smtClean="0"/>
              <a:t> » à utiliser au cours des premiers entretiens de négociation.</a:t>
            </a:r>
          </a:p>
          <a:p>
            <a:pPr lvl="1">
              <a:buNone/>
            </a:pPr>
            <a:endParaRPr lang="fr-FR" sz="1200" b="1" dirty="0" smtClean="0"/>
          </a:p>
          <a:p>
            <a:pPr lvl="1">
              <a:buFont typeface="+mj-lt"/>
              <a:buAutoNum type="arabicPeriod" startAt="2"/>
            </a:pPr>
            <a:r>
              <a:rPr lang="fr-FR" sz="1400" b="1" dirty="0" smtClean="0"/>
              <a:t>Deuxième partie :</a:t>
            </a:r>
            <a:r>
              <a:rPr lang="fr-FR" sz="1400" dirty="0" smtClean="0"/>
              <a:t> sélection et approche des investisseurs potentiels</a:t>
            </a:r>
            <a:r>
              <a:rPr lang="fr-FR" sz="1200" dirty="0" smtClean="0"/>
              <a:t> :</a:t>
            </a:r>
          </a:p>
          <a:p>
            <a:pPr lvl="2"/>
            <a:r>
              <a:rPr lang="fr-FR" sz="1200" dirty="0" smtClean="0"/>
              <a:t>Identification des « cibles » d’</a:t>
            </a:r>
            <a:r>
              <a:rPr lang="fr-FR" sz="1200" b="1" dirty="0" smtClean="0"/>
              <a:t>investisseurs </a:t>
            </a:r>
          </a:p>
          <a:p>
            <a:pPr lvl="2"/>
            <a:r>
              <a:rPr lang="fr-FR" sz="1200" dirty="0" smtClean="0"/>
              <a:t>Prise de contact et obtention de </a:t>
            </a:r>
            <a:r>
              <a:rPr lang="fr-FR" sz="1200" b="1" dirty="0" smtClean="0"/>
              <a:t>lettres d’accord de confidentialité</a:t>
            </a:r>
            <a:r>
              <a:rPr lang="fr-FR" sz="1200" dirty="0" smtClean="0"/>
              <a:t>,</a:t>
            </a:r>
          </a:p>
          <a:p>
            <a:pPr lvl="2"/>
            <a:r>
              <a:rPr lang="fr-FR" sz="1200" dirty="0" smtClean="0"/>
              <a:t>Première présentation du projet  de votre société,</a:t>
            </a:r>
          </a:p>
          <a:p>
            <a:pPr lvl="2"/>
            <a:r>
              <a:rPr lang="fr-FR" sz="1200" dirty="0" smtClean="0"/>
              <a:t>Organisation de réunions d’approfondissement avec les candidats investisseurs,</a:t>
            </a:r>
          </a:p>
          <a:p>
            <a:pPr lvl="2"/>
            <a:r>
              <a:rPr lang="fr-FR" sz="1200" dirty="0" smtClean="0"/>
              <a:t>Obtention de lettres d’intention.</a:t>
            </a:r>
          </a:p>
          <a:p>
            <a:pPr lvl="1">
              <a:buNone/>
            </a:pPr>
            <a:endParaRPr lang="fr-FR" sz="1200" dirty="0" smtClean="0"/>
          </a:p>
          <a:p>
            <a:pPr lvl="1">
              <a:buFont typeface="+mj-lt"/>
              <a:buAutoNum type="arabicPeriod" startAt="3"/>
            </a:pPr>
            <a:r>
              <a:rPr lang="fr-FR" sz="1400" b="1" dirty="0" smtClean="0"/>
              <a:t>Troisième partie</a:t>
            </a:r>
            <a:r>
              <a:rPr lang="fr-FR" sz="1400" dirty="0" smtClean="0"/>
              <a:t> : assistance à la négociation.</a:t>
            </a:r>
          </a:p>
          <a:p>
            <a:pPr lvl="2"/>
            <a:r>
              <a:rPr lang="fr-FR" sz="1200" dirty="0" smtClean="0"/>
              <a:t>Négociation d’une « </a:t>
            </a:r>
            <a:r>
              <a:rPr lang="fr-FR" sz="1200" dirty="0" err="1" smtClean="0"/>
              <a:t>term</a:t>
            </a:r>
            <a:r>
              <a:rPr lang="fr-FR" sz="1200" dirty="0" smtClean="0"/>
              <a:t> </a:t>
            </a:r>
            <a:r>
              <a:rPr lang="fr-FR" sz="1200" dirty="0" err="1" smtClean="0"/>
              <a:t>sheet</a:t>
            </a:r>
            <a:r>
              <a:rPr lang="fr-FR" sz="1200" dirty="0" smtClean="0"/>
              <a:t> » avec ces Investisseurs,</a:t>
            </a:r>
          </a:p>
          <a:p>
            <a:pPr lvl="2"/>
            <a:r>
              <a:rPr lang="fr-FR" sz="1200" dirty="0" smtClean="0"/>
              <a:t>Négociation des contrats de management, « packs managers » et pactes d’actionnaires,</a:t>
            </a:r>
          </a:p>
          <a:p>
            <a:pPr lvl="2"/>
            <a:r>
              <a:rPr lang="fr-FR" sz="1200" dirty="0" smtClean="0"/>
              <a:t>Assistance à la rédaction des protocoles et contrats annexes,</a:t>
            </a:r>
          </a:p>
          <a:p>
            <a:pPr lvl="2"/>
            <a:r>
              <a:rPr lang="fr-FR" sz="1200" dirty="0" smtClean="0"/>
              <a:t>Supervision de la « réalisation » jusqu’à bonne fin.</a:t>
            </a:r>
          </a:p>
          <a:p>
            <a:endParaRPr lang="fr-FR" sz="1200" i="1" dirty="0" smtClean="0"/>
          </a:p>
          <a:p>
            <a:endParaRPr lang="fr-FR" sz="1400" dirty="0" smtClean="0"/>
          </a:p>
          <a:p>
            <a:pPr>
              <a:buNone/>
            </a:pPr>
            <a:endParaRPr lang="fr-FR" sz="1200" dirty="0"/>
          </a:p>
        </p:txBody>
      </p:sp>
      <p:sp>
        <p:nvSpPr>
          <p:cNvPr id="4" name="Espace réservé de la date 3"/>
          <p:cNvSpPr>
            <a:spLocks noGrp="1"/>
          </p:cNvSpPr>
          <p:nvPr>
            <p:ph type="dt" sz="half" idx="10"/>
          </p:nvPr>
        </p:nvSpPr>
        <p:spPr/>
        <p:txBody>
          <a:bodyPr/>
          <a:lstStyle/>
          <a:p>
            <a:r>
              <a:rPr lang="fr-FR" dirty="0" smtClean="0"/>
              <a:t>13/09/2010</a:t>
            </a:r>
            <a:endParaRPr lang="fr-FR" dirty="0"/>
          </a:p>
        </p:txBody>
      </p:sp>
      <p:sp>
        <p:nvSpPr>
          <p:cNvPr id="5" name="Espace réservé du pied de page 4"/>
          <p:cNvSpPr>
            <a:spLocks noGrp="1"/>
          </p:cNvSpPr>
          <p:nvPr>
            <p:ph type="ftr" sz="quarter" idx="11"/>
          </p:nvPr>
        </p:nvSpPr>
        <p:spPr/>
        <p:txBody>
          <a:bodyPr/>
          <a:lstStyle/>
          <a:p>
            <a:pPr algn="ctr"/>
            <a:r>
              <a:rPr lang="fr-FR" dirty="0" smtClean="0"/>
              <a:t>CB</a:t>
            </a:r>
            <a:endParaRPr lang="fr-FR" dirty="0"/>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500066"/>
          </a:xfrm>
        </p:spPr>
        <p:txBody>
          <a:bodyPr>
            <a:normAutofit/>
          </a:bodyPr>
          <a:lstStyle/>
          <a:p>
            <a:pPr algn="ctr"/>
            <a:r>
              <a:rPr lang="fr-FR" sz="2400" dirty="0" smtClean="0">
                <a:solidFill>
                  <a:schemeClr val="tx1"/>
                </a:solidFill>
              </a:rPr>
              <a:t>Mission 2: la cession/transmission</a:t>
            </a:r>
            <a:endParaRPr lang="fr-FR" sz="2400" dirty="0">
              <a:solidFill>
                <a:schemeClr val="tx1"/>
              </a:solidFill>
            </a:endParaRPr>
          </a:p>
        </p:txBody>
      </p:sp>
      <p:sp>
        <p:nvSpPr>
          <p:cNvPr id="3" name="Espace réservé du contenu 2"/>
          <p:cNvSpPr>
            <a:spLocks noGrp="1"/>
          </p:cNvSpPr>
          <p:nvPr>
            <p:ph idx="1"/>
          </p:nvPr>
        </p:nvSpPr>
        <p:spPr>
          <a:xfrm>
            <a:off x="214282" y="857232"/>
            <a:ext cx="8643998" cy="5715040"/>
          </a:xfrm>
        </p:spPr>
        <p:txBody>
          <a:bodyPr>
            <a:noAutofit/>
          </a:bodyPr>
          <a:lstStyle/>
          <a:p>
            <a:r>
              <a:rPr lang="fr-FR" sz="1400" u="sng" dirty="0" smtClean="0"/>
              <a:t>Objectif:</a:t>
            </a:r>
            <a:r>
              <a:rPr lang="fr-FR" sz="1400" b="1" dirty="0" smtClean="0"/>
              <a:t> </a:t>
            </a:r>
            <a:r>
              <a:rPr lang="fr-FR" sz="1400" dirty="0" smtClean="0"/>
              <a:t>obtenir pour les actionnaires actuels le prix de vente défini  au cours des négociations préalables</a:t>
            </a:r>
          </a:p>
          <a:p>
            <a:pPr>
              <a:buNone/>
            </a:pPr>
            <a:endParaRPr lang="fr-FR" sz="1400" b="1" dirty="0" smtClean="0"/>
          </a:p>
          <a:p>
            <a:r>
              <a:rPr lang="fr-FR" sz="1400" u="sng" dirty="0" smtClean="0"/>
              <a:t>Déroulé:</a:t>
            </a:r>
            <a:r>
              <a:rPr lang="fr-FR" sz="1400" dirty="0" smtClean="0"/>
              <a:t> en 3 temps</a:t>
            </a:r>
          </a:p>
          <a:p>
            <a:pPr>
              <a:buNone/>
            </a:pPr>
            <a:endParaRPr lang="fr-FR" sz="1400" b="1" dirty="0" smtClean="0"/>
          </a:p>
          <a:p>
            <a:pPr lvl="1">
              <a:buFont typeface="+mj-lt"/>
              <a:buAutoNum type="arabicPeriod"/>
            </a:pPr>
            <a:r>
              <a:rPr lang="fr-FR" sz="1400" b="1" dirty="0" smtClean="0"/>
              <a:t>Première partie : </a:t>
            </a:r>
            <a:r>
              <a:rPr lang="fr-FR" sz="1400" dirty="0" smtClean="0"/>
              <a:t>préparation de la Société </a:t>
            </a:r>
          </a:p>
          <a:p>
            <a:pPr lvl="2"/>
            <a:r>
              <a:rPr lang="fr-FR" sz="1200" b="1" dirty="0" smtClean="0"/>
              <a:t>Evaluation</a:t>
            </a:r>
            <a:r>
              <a:rPr lang="fr-FR" sz="1200" dirty="0" smtClean="0"/>
              <a:t> de la Société </a:t>
            </a:r>
          </a:p>
          <a:p>
            <a:pPr lvl="2"/>
            <a:r>
              <a:rPr lang="fr-FR" sz="1200" dirty="0" smtClean="0"/>
              <a:t>Recommandation d’</a:t>
            </a:r>
            <a:r>
              <a:rPr lang="fr-FR" sz="1200" b="1" dirty="0" smtClean="0"/>
              <a:t>actions de fond </a:t>
            </a:r>
            <a:r>
              <a:rPr lang="fr-FR" sz="1200" dirty="0" smtClean="0"/>
              <a:t>permettant de maximiser l’intérêt de l’entreprise pour des tiers (programme de croissance interne/externe, filialisation de certaines parties de l’entreprise, apport d’activités nouvelles…)</a:t>
            </a:r>
          </a:p>
          <a:p>
            <a:pPr lvl="2"/>
            <a:r>
              <a:rPr lang="fr-FR" sz="1200" dirty="0" smtClean="0"/>
              <a:t>Recommandation d’</a:t>
            </a:r>
            <a:r>
              <a:rPr lang="fr-FR" sz="1200" b="1" dirty="0" smtClean="0"/>
              <a:t>actions de forme </a:t>
            </a:r>
            <a:r>
              <a:rPr lang="fr-FR" sz="1200" dirty="0" smtClean="0"/>
              <a:t>permettant d’imposer un seuil minimum de négociation. </a:t>
            </a:r>
          </a:p>
          <a:p>
            <a:pPr lvl="2">
              <a:buNone/>
            </a:pPr>
            <a:r>
              <a:rPr lang="fr-FR" sz="1200" dirty="0" smtClean="0"/>
              <a:t>	Préparation d’un </a:t>
            </a:r>
            <a:r>
              <a:rPr lang="fr-FR" sz="1200" b="1" dirty="0" smtClean="0"/>
              <a:t>Business Plan à 5 ans </a:t>
            </a:r>
            <a:r>
              <a:rPr lang="fr-FR" sz="1200" dirty="0" smtClean="0"/>
              <a:t>(approche stratégique et financière) à développer avec la Direction Financière, la rédaction d’un mémorandum de présentation et la mise en place d’une présentation Powerpoint de la Société.</a:t>
            </a:r>
          </a:p>
          <a:p>
            <a:pPr lvl="2"/>
            <a:r>
              <a:rPr lang="fr-FR" sz="1200" dirty="0" smtClean="0"/>
              <a:t>Aide à la sélection d’une attachée de presse, programme de communication, publicité institutionnelle…) augmenter la notoriété de l’entreprise vis-à-vis de son milieu professionnel et d’éventuels acquéreurs.</a:t>
            </a:r>
          </a:p>
          <a:p>
            <a:pPr lvl="1">
              <a:buNone/>
            </a:pPr>
            <a:endParaRPr lang="fr-FR" sz="1200" dirty="0" smtClean="0"/>
          </a:p>
          <a:p>
            <a:pPr lvl="1">
              <a:buFont typeface="+mj-lt"/>
              <a:buAutoNum type="arabicPeriod" startAt="2"/>
            </a:pPr>
            <a:r>
              <a:rPr lang="fr-FR" sz="1400" b="1" dirty="0" smtClean="0"/>
              <a:t>Deuxième partie : </a:t>
            </a:r>
            <a:r>
              <a:rPr lang="fr-FR" sz="1400" dirty="0" smtClean="0"/>
              <a:t>sélection et approche d’acquéreurs potentiels</a:t>
            </a:r>
          </a:p>
          <a:p>
            <a:pPr lvl="2"/>
            <a:r>
              <a:rPr lang="fr-FR" sz="1200" dirty="0" smtClean="0"/>
              <a:t>Identification des « </a:t>
            </a:r>
            <a:r>
              <a:rPr lang="fr-FR" sz="1200" b="1" dirty="0" smtClean="0"/>
              <a:t>cibles » d’investisseurs </a:t>
            </a:r>
            <a:r>
              <a:rPr lang="fr-FR" sz="1200" dirty="0" smtClean="0"/>
              <a:t>susceptibles (industriels, fonds d’investissements « </a:t>
            </a:r>
            <a:r>
              <a:rPr lang="fr-FR" sz="1200" dirty="0" err="1" smtClean="0"/>
              <a:t>private</a:t>
            </a:r>
            <a:r>
              <a:rPr lang="fr-FR" sz="1200" dirty="0" smtClean="0"/>
              <a:t> </a:t>
            </a:r>
            <a:r>
              <a:rPr lang="fr-FR" sz="1200" dirty="0" err="1" smtClean="0"/>
              <a:t>equity</a:t>
            </a:r>
            <a:r>
              <a:rPr lang="fr-FR" sz="1200" dirty="0" smtClean="0"/>
              <a:t> »…)</a:t>
            </a:r>
          </a:p>
          <a:p>
            <a:pPr lvl="2"/>
            <a:r>
              <a:rPr lang="fr-FR" sz="1200" dirty="0" smtClean="0"/>
              <a:t>Prise de contact avec ces cibles et première présentation de la Société,</a:t>
            </a:r>
          </a:p>
          <a:p>
            <a:pPr lvl="2"/>
            <a:r>
              <a:rPr lang="fr-FR" sz="1200" dirty="0" smtClean="0"/>
              <a:t>Obtention de lettres d’intention.</a:t>
            </a:r>
          </a:p>
          <a:p>
            <a:pPr lvl="1"/>
            <a:endParaRPr lang="fr-FR" sz="1400" dirty="0" smtClean="0"/>
          </a:p>
          <a:p>
            <a:pPr lvl="1">
              <a:buFont typeface="+mj-lt"/>
              <a:buAutoNum type="arabicPeriod" startAt="3"/>
            </a:pPr>
            <a:r>
              <a:rPr lang="fr-FR" sz="1400" b="1" dirty="0" smtClean="0"/>
              <a:t>Troisième partie</a:t>
            </a:r>
            <a:r>
              <a:rPr lang="fr-FR" sz="1400" dirty="0" smtClean="0"/>
              <a:t> : assistance à la négociation.</a:t>
            </a:r>
          </a:p>
          <a:p>
            <a:pPr lvl="2"/>
            <a:r>
              <a:rPr lang="fr-FR" sz="1200" dirty="0" smtClean="0"/>
              <a:t>Négociation d’une « </a:t>
            </a:r>
            <a:r>
              <a:rPr lang="fr-FR" sz="1200" dirty="0" err="1" smtClean="0"/>
              <a:t>term</a:t>
            </a:r>
            <a:r>
              <a:rPr lang="fr-FR" sz="1200" dirty="0" smtClean="0"/>
              <a:t> </a:t>
            </a:r>
            <a:r>
              <a:rPr lang="fr-FR" sz="1200" dirty="0" err="1" smtClean="0"/>
              <a:t>sheet</a:t>
            </a:r>
            <a:r>
              <a:rPr lang="fr-FR" sz="1200" dirty="0" smtClean="0"/>
              <a:t> » avec ces Investisseurs,</a:t>
            </a:r>
          </a:p>
          <a:p>
            <a:pPr lvl="2"/>
            <a:r>
              <a:rPr lang="fr-FR" sz="1200" dirty="0" smtClean="0"/>
              <a:t>Maîtrise et organisation du cadre des audits (notamment data room et sa gestion),</a:t>
            </a:r>
          </a:p>
          <a:p>
            <a:pPr lvl="2"/>
            <a:r>
              <a:rPr lang="fr-FR" sz="1200" dirty="0" smtClean="0"/>
              <a:t>Assistance à la rédaction des protocoles (cession, garanties actifs passifs) et contrats annexes,</a:t>
            </a:r>
          </a:p>
          <a:p>
            <a:pPr lvl="2"/>
            <a:r>
              <a:rPr lang="fr-FR" sz="1200" dirty="0" smtClean="0"/>
              <a:t>Supervision de la « réalisation » jusqu’à bonne fin.</a:t>
            </a:r>
          </a:p>
          <a:p>
            <a:pPr lvl="1">
              <a:buNone/>
            </a:pPr>
            <a:endParaRPr lang="fr-FR" sz="1200" i="1" dirty="0" smtClean="0"/>
          </a:p>
          <a:p>
            <a:pPr lvl="0"/>
            <a:endParaRPr lang="fr-FR" sz="1200" dirty="0" smtClean="0"/>
          </a:p>
          <a:p>
            <a:endParaRPr lang="fr-FR" sz="1400" dirty="0"/>
          </a:p>
        </p:txBody>
      </p:sp>
      <p:sp>
        <p:nvSpPr>
          <p:cNvPr id="4" name="Espace réservé de la date 3"/>
          <p:cNvSpPr>
            <a:spLocks noGrp="1"/>
          </p:cNvSpPr>
          <p:nvPr>
            <p:ph type="dt" sz="half" idx="10"/>
          </p:nvPr>
        </p:nvSpPr>
        <p:spPr/>
        <p:txBody>
          <a:bodyPr/>
          <a:lstStyle/>
          <a:p>
            <a:r>
              <a:rPr lang="fr-FR" smtClean="0"/>
              <a:t>13/09/2010</a:t>
            </a:r>
            <a:endParaRPr lang="fr-FR"/>
          </a:p>
        </p:txBody>
      </p:sp>
      <p:sp>
        <p:nvSpPr>
          <p:cNvPr id="5" name="Espace réservé du pied de page 4"/>
          <p:cNvSpPr>
            <a:spLocks noGrp="1"/>
          </p:cNvSpPr>
          <p:nvPr>
            <p:ph type="ftr" sz="quarter" idx="11"/>
          </p:nvPr>
        </p:nvSpPr>
        <p:spPr/>
        <p:txBody>
          <a:bodyPr/>
          <a:lstStyle/>
          <a:p>
            <a:pPr algn="ctr"/>
            <a:r>
              <a:rPr lang="fr-FR" dirty="0" smtClean="0"/>
              <a:t>CB</a:t>
            </a:r>
            <a:endParaRPr lang="fr-FR" dirty="0"/>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500066"/>
          </a:xfrm>
        </p:spPr>
        <p:txBody>
          <a:bodyPr>
            <a:normAutofit/>
          </a:bodyPr>
          <a:lstStyle/>
          <a:p>
            <a:pPr algn="ctr"/>
            <a:r>
              <a:rPr lang="fr-FR" sz="2400" dirty="0" smtClean="0">
                <a:solidFill>
                  <a:schemeClr val="tx1"/>
                </a:solidFill>
              </a:rPr>
              <a:t>Mission 3: la gestion de patrimoine</a:t>
            </a:r>
            <a:endParaRPr lang="fr-FR" sz="2400" dirty="0">
              <a:solidFill>
                <a:schemeClr val="tx1"/>
              </a:solidFill>
            </a:endParaRPr>
          </a:p>
        </p:txBody>
      </p:sp>
      <p:sp>
        <p:nvSpPr>
          <p:cNvPr id="3" name="Espace réservé du contenu 2"/>
          <p:cNvSpPr>
            <a:spLocks noGrp="1"/>
          </p:cNvSpPr>
          <p:nvPr>
            <p:ph idx="1"/>
          </p:nvPr>
        </p:nvSpPr>
        <p:spPr>
          <a:xfrm>
            <a:off x="457200" y="1000108"/>
            <a:ext cx="8229600" cy="5500726"/>
          </a:xfrm>
        </p:spPr>
        <p:txBody>
          <a:bodyPr>
            <a:noAutofit/>
          </a:bodyPr>
          <a:lstStyle/>
          <a:p>
            <a:r>
              <a:rPr lang="fr-FR" sz="1600" b="1" u="sng" dirty="0" smtClean="0"/>
              <a:t>Objectif:</a:t>
            </a:r>
            <a:r>
              <a:rPr lang="fr-FR" sz="1600" b="1" dirty="0" smtClean="0"/>
              <a:t> </a:t>
            </a:r>
            <a:r>
              <a:rPr lang="fr-FR" sz="1400" dirty="0" smtClean="0"/>
              <a:t>établir un Bilan patrimonial tenant compte des caractéristiques de la personne, de sa famille, de sa situation économique et professionnelle, de son aversion au risque, de son histoire et surtout de ses objectifs patrimoniaux.</a:t>
            </a:r>
          </a:p>
          <a:p>
            <a:pPr>
              <a:buNone/>
            </a:pPr>
            <a:endParaRPr lang="fr-FR" sz="1400" b="1" dirty="0" smtClean="0"/>
          </a:p>
          <a:p>
            <a:r>
              <a:rPr lang="fr-FR" sz="1600" b="1" u="sng" dirty="0" smtClean="0"/>
              <a:t>Principales missions</a:t>
            </a:r>
            <a:endParaRPr lang="fr-FR" sz="1600" b="1" dirty="0" smtClean="0"/>
          </a:p>
          <a:p>
            <a:pPr lvl="1"/>
            <a:r>
              <a:rPr lang="fr-FR" sz="1200" dirty="0" smtClean="0"/>
              <a:t> Rechercher une ou plusieurs solutions permettant le rééquilibrage du patrimoine sur le moyen terme en s'appuyant sur les valeurs mobilières.</a:t>
            </a:r>
          </a:p>
          <a:p>
            <a:pPr lvl="1"/>
            <a:r>
              <a:rPr lang="fr-FR" sz="1200" dirty="0" smtClean="0"/>
              <a:t>Rechercher une ou plusieurs solutions permettant de faire baisser la pression fiscale</a:t>
            </a:r>
          </a:p>
          <a:p>
            <a:pPr lvl="1">
              <a:buNone/>
            </a:pPr>
            <a:endParaRPr lang="fr-FR" sz="1200" dirty="0" smtClean="0"/>
          </a:p>
          <a:p>
            <a:pPr lvl="1">
              <a:buFont typeface="+mj-lt"/>
              <a:buAutoNum type="arabicPeriod"/>
            </a:pPr>
            <a:r>
              <a:rPr lang="fr-FR" sz="1400" b="1" dirty="0" smtClean="0"/>
              <a:t>Première partie : </a:t>
            </a:r>
            <a:r>
              <a:rPr lang="fr-FR" sz="1400" dirty="0" smtClean="0"/>
              <a:t>audit patrimonial</a:t>
            </a:r>
          </a:p>
          <a:p>
            <a:pPr lvl="2"/>
            <a:r>
              <a:rPr lang="fr-FR" sz="1200" dirty="0" smtClean="0"/>
              <a:t> Prise d’informations</a:t>
            </a:r>
          </a:p>
          <a:p>
            <a:pPr lvl="2"/>
            <a:r>
              <a:rPr lang="fr-FR" sz="1200" dirty="0" smtClean="0"/>
              <a:t> Présentation d’une pré – étude</a:t>
            </a:r>
          </a:p>
          <a:p>
            <a:pPr lvl="2"/>
            <a:r>
              <a:rPr lang="fr-FR" sz="1200" dirty="0" smtClean="0"/>
              <a:t> Réalisation de l’étude</a:t>
            </a:r>
          </a:p>
          <a:p>
            <a:pPr lvl="2"/>
            <a:r>
              <a:rPr lang="fr-FR" sz="1200" dirty="0" smtClean="0"/>
              <a:t> Présentation des conseils &amp; préconisations patrimoniales</a:t>
            </a:r>
          </a:p>
          <a:p>
            <a:pPr lvl="2">
              <a:buNone/>
            </a:pPr>
            <a:endParaRPr lang="fr-FR" sz="1200" dirty="0" smtClean="0"/>
          </a:p>
          <a:p>
            <a:pPr lvl="1">
              <a:buFont typeface="+mj-lt"/>
              <a:buAutoNum type="arabicPeriod"/>
            </a:pPr>
            <a:r>
              <a:rPr lang="fr-FR" sz="1400" b="1" dirty="0" smtClean="0"/>
              <a:t>Deuxième partie</a:t>
            </a:r>
            <a:r>
              <a:rPr lang="fr-FR" sz="1400" dirty="0" smtClean="0"/>
              <a:t> : intermédiation</a:t>
            </a:r>
          </a:p>
          <a:p>
            <a:pPr lvl="2"/>
            <a:r>
              <a:rPr lang="fr-FR" sz="1200" dirty="0" smtClean="0"/>
              <a:t>Prise d’informations</a:t>
            </a:r>
          </a:p>
          <a:p>
            <a:pPr lvl="2"/>
            <a:r>
              <a:rPr lang="fr-FR" sz="1200" dirty="0" smtClean="0"/>
              <a:t>Etude et recherche des produits financier</a:t>
            </a:r>
          </a:p>
          <a:p>
            <a:pPr lvl="2"/>
            <a:r>
              <a:rPr lang="fr-FR" sz="1200" dirty="0" smtClean="0"/>
              <a:t>Présentation des solution retenue</a:t>
            </a:r>
          </a:p>
          <a:p>
            <a:pPr lvl="2">
              <a:buNone/>
            </a:pPr>
            <a:endParaRPr lang="fr-FR" sz="1200" dirty="0" smtClean="0"/>
          </a:p>
          <a:p>
            <a:pPr lvl="1">
              <a:buFont typeface="+mj-lt"/>
              <a:buAutoNum type="arabicPeriod"/>
            </a:pPr>
            <a:r>
              <a:rPr lang="fr-FR" sz="1400" b="1" dirty="0" smtClean="0"/>
              <a:t>Troisième partie</a:t>
            </a:r>
            <a:r>
              <a:rPr lang="fr-FR" sz="1400" dirty="0" smtClean="0"/>
              <a:t>: suivi régulier et veille technologique</a:t>
            </a:r>
          </a:p>
          <a:p>
            <a:pPr lvl="2"/>
            <a:r>
              <a:rPr lang="fr-FR" sz="1200" dirty="0" smtClean="0"/>
              <a:t>Assistance régulière et suivi du  patrimoine</a:t>
            </a:r>
          </a:p>
          <a:p>
            <a:pPr lvl="2"/>
            <a:r>
              <a:rPr lang="fr-FR" sz="1200" dirty="0" smtClean="0"/>
              <a:t>Veille sur l’évolution des résultats des produits</a:t>
            </a:r>
          </a:p>
          <a:p>
            <a:pPr lvl="2"/>
            <a:r>
              <a:rPr lang="fr-FR" sz="1200" dirty="0" smtClean="0"/>
              <a:t>Réponses aux questions et aux attentes du client</a:t>
            </a:r>
          </a:p>
          <a:p>
            <a:pPr lvl="1">
              <a:buNone/>
            </a:pPr>
            <a:endParaRPr lang="fr-FR" sz="1200" i="1" dirty="0" smtClean="0"/>
          </a:p>
          <a:p>
            <a:pPr lvl="0"/>
            <a:endParaRPr lang="fr-FR" sz="1200" dirty="0" smtClean="0"/>
          </a:p>
          <a:p>
            <a:endParaRPr lang="fr-FR" sz="1400" dirty="0"/>
          </a:p>
        </p:txBody>
      </p:sp>
      <p:sp>
        <p:nvSpPr>
          <p:cNvPr id="4" name="Espace réservé de la date 3"/>
          <p:cNvSpPr>
            <a:spLocks noGrp="1"/>
          </p:cNvSpPr>
          <p:nvPr>
            <p:ph type="dt" sz="half" idx="10"/>
          </p:nvPr>
        </p:nvSpPr>
        <p:spPr/>
        <p:txBody>
          <a:bodyPr/>
          <a:lstStyle/>
          <a:p>
            <a:r>
              <a:rPr lang="fr-FR" smtClean="0"/>
              <a:t>13/09/2010</a:t>
            </a:r>
            <a:endParaRPr lang="fr-FR"/>
          </a:p>
        </p:txBody>
      </p:sp>
      <p:sp>
        <p:nvSpPr>
          <p:cNvPr id="5" name="Espace réservé du pied de page 4"/>
          <p:cNvSpPr>
            <a:spLocks noGrp="1"/>
          </p:cNvSpPr>
          <p:nvPr>
            <p:ph type="ftr" sz="quarter" idx="11"/>
          </p:nvPr>
        </p:nvSpPr>
        <p:spPr/>
        <p:txBody>
          <a:bodyPr/>
          <a:lstStyle/>
          <a:p>
            <a:pPr algn="ctr"/>
            <a:r>
              <a:rPr lang="fr-FR" dirty="0" smtClean="0"/>
              <a:t>CB</a:t>
            </a:r>
            <a:endParaRPr lang="fr-FR" dirty="0"/>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500066"/>
          </a:xfrm>
        </p:spPr>
        <p:txBody>
          <a:bodyPr>
            <a:normAutofit/>
          </a:bodyPr>
          <a:lstStyle/>
          <a:p>
            <a:pPr algn="ctr"/>
            <a:r>
              <a:rPr lang="fr-FR" sz="2400" dirty="0" smtClean="0">
                <a:solidFill>
                  <a:schemeClr val="tx1"/>
                </a:solidFill>
              </a:rPr>
              <a:t>Mission 4: le team </a:t>
            </a:r>
            <a:r>
              <a:rPr lang="fr-FR" sz="2400" dirty="0" err="1" smtClean="0">
                <a:solidFill>
                  <a:schemeClr val="tx1"/>
                </a:solidFill>
              </a:rPr>
              <a:t>alignment</a:t>
            </a:r>
            <a:endParaRPr lang="fr-FR" sz="2400" dirty="0">
              <a:solidFill>
                <a:schemeClr val="tx1"/>
              </a:solidFill>
            </a:endParaRPr>
          </a:p>
        </p:txBody>
      </p:sp>
      <p:sp>
        <p:nvSpPr>
          <p:cNvPr id="3" name="Espace réservé du contenu 2"/>
          <p:cNvSpPr>
            <a:spLocks noGrp="1"/>
          </p:cNvSpPr>
          <p:nvPr>
            <p:ph idx="1"/>
          </p:nvPr>
        </p:nvSpPr>
        <p:spPr>
          <a:xfrm>
            <a:off x="457200" y="714356"/>
            <a:ext cx="8229600" cy="5786478"/>
          </a:xfrm>
        </p:spPr>
        <p:txBody>
          <a:bodyPr>
            <a:noAutofit/>
          </a:bodyPr>
          <a:lstStyle/>
          <a:p>
            <a:r>
              <a:rPr lang="fr-FR" sz="1600" b="1" u="sng" dirty="0" smtClean="0"/>
              <a:t>Objectif:</a:t>
            </a:r>
            <a:r>
              <a:rPr lang="fr-FR" sz="1400" b="1" dirty="0" smtClean="0"/>
              <a:t> </a:t>
            </a:r>
            <a:r>
              <a:rPr lang="fr-FR" sz="1400" dirty="0" smtClean="0"/>
              <a:t>améliorer l'efficacité des collaborations internes et externes en développant des processus, des structures et des comportements les plus adaptés à leurs besoins</a:t>
            </a:r>
          </a:p>
          <a:p>
            <a:pPr>
              <a:buNone/>
            </a:pPr>
            <a:endParaRPr lang="fr-FR" sz="1400" b="1" dirty="0" smtClean="0"/>
          </a:p>
          <a:p>
            <a:r>
              <a:rPr lang="fr-FR" sz="1600" b="1" u="sng" dirty="0" smtClean="0"/>
              <a:t>Principales missions: 5 étapes</a:t>
            </a:r>
            <a:r>
              <a:rPr lang="fr-FR" sz="1600" b="1" dirty="0" smtClean="0"/>
              <a:t> </a:t>
            </a:r>
          </a:p>
          <a:p>
            <a:pPr>
              <a:buNone/>
            </a:pPr>
            <a:endParaRPr lang="fr-FR" sz="1200" dirty="0" smtClean="0"/>
          </a:p>
          <a:p>
            <a:pPr>
              <a:buFont typeface="+mj-lt"/>
              <a:buAutoNum type="arabicPeriod"/>
            </a:pPr>
            <a:r>
              <a:rPr lang="fr-FR" sz="1400" b="1" dirty="0" smtClean="0"/>
              <a:t>Première étape : les préférences de travail</a:t>
            </a:r>
            <a:r>
              <a:rPr lang="fr-FR" sz="1400" dirty="0" smtClean="0"/>
              <a:t> </a:t>
            </a:r>
          </a:p>
          <a:p>
            <a:pPr>
              <a:buNone/>
            </a:pPr>
            <a:r>
              <a:rPr lang="fr-FR" sz="1400" dirty="0" smtClean="0"/>
              <a:t>	</a:t>
            </a:r>
            <a:r>
              <a:rPr lang="fr-FR" sz="1200" dirty="0" smtClean="0"/>
              <a:t>Examen de la façon dont les gens interagissent, traitent l'information, prennent des décisions et s'organisent, afin de déterminer les préférences individuelles pour travailler ensemble. </a:t>
            </a:r>
          </a:p>
          <a:p>
            <a:pPr>
              <a:buNone/>
            </a:pPr>
            <a:endParaRPr lang="fr-FR" sz="1200" dirty="0" smtClean="0"/>
          </a:p>
          <a:p>
            <a:pPr>
              <a:buFont typeface="+mj-lt"/>
              <a:buAutoNum type="arabicPeriod" startAt="2"/>
            </a:pPr>
            <a:r>
              <a:rPr lang="fr-FR" sz="1400" b="1" dirty="0" smtClean="0"/>
              <a:t>Deuxième étape: Cartographie de l'équipe</a:t>
            </a:r>
            <a:r>
              <a:rPr lang="fr-FR" sz="1400" dirty="0" smtClean="0"/>
              <a:t> </a:t>
            </a:r>
          </a:p>
          <a:p>
            <a:pPr>
              <a:buNone/>
            </a:pPr>
            <a:r>
              <a:rPr lang="fr-FR" sz="1400" dirty="0" smtClean="0"/>
              <a:t>	</a:t>
            </a:r>
            <a:r>
              <a:rPr lang="fr-FR" sz="1200" dirty="0" smtClean="0"/>
              <a:t>En utilisant les préférences de travail, création d’une cartographie d'équipe et examen des points forts / faibles dans l'exécution des tâches. </a:t>
            </a:r>
          </a:p>
          <a:p>
            <a:pPr>
              <a:buNone/>
            </a:pPr>
            <a:endParaRPr lang="fr-FR" sz="1200" dirty="0" smtClean="0"/>
          </a:p>
          <a:p>
            <a:pPr>
              <a:buFont typeface="+mj-lt"/>
              <a:buAutoNum type="arabicPeriod" startAt="3"/>
            </a:pPr>
            <a:r>
              <a:rPr lang="fr-FR" sz="1400" b="1" dirty="0" smtClean="0"/>
              <a:t>Troisième étape: Charte de l'équipe</a:t>
            </a:r>
            <a:r>
              <a:rPr lang="fr-FR" sz="1400" dirty="0" smtClean="0"/>
              <a:t> </a:t>
            </a:r>
          </a:p>
          <a:p>
            <a:pPr>
              <a:buNone/>
            </a:pPr>
            <a:r>
              <a:rPr lang="fr-FR" sz="1400" dirty="0" smtClean="0"/>
              <a:t>	</a:t>
            </a:r>
            <a:r>
              <a:rPr lang="fr-FR" sz="1200" dirty="0" smtClean="0"/>
              <a:t>Etablissement de l'unité de la vision et le but, ainsi que l'alignement des préférences et du travail d'équipe pour atteindre des objectifs établis. </a:t>
            </a:r>
          </a:p>
          <a:p>
            <a:pPr>
              <a:buNone/>
            </a:pPr>
            <a:endParaRPr lang="fr-FR" sz="1200" dirty="0" smtClean="0"/>
          </a:p>
          <a:p>
            <a:pPr>
              <a:buFont typeface="+mj-lt"/>
              <a:buAutoNum type="arabicPeriod" startAt="4"/>
            </a:pPr>
            <a:r>
              <a:rPr lang="fr-FR" sz="1400" b="1" dirty="0" smtClean="0"/>
              <a:t>Quatrième étape: changement de comportement</a:t>
            </a:r>
            <a:r>
              <a:rPr lang="fr-FR" sz="1400" dirty="0" smtClean="0"/>
              <a:t> </a:t>
            </a:r>
          </a:p>
          <a:p>
            <a:pPr>
              <a:buNone/>
            </a:pPr>
            <a:r>
              <a:rPr lang="fr-FR" sz="1400" dirty="0" smtClean="0"/>
              <a:t>	</a:t>
            </a:r>
            <a:r>
              <a:rPr lang="fr-FR" sz="1200" dirty="0" smtClean="0"/>
              <a:t>L'équipe définit, articule et s'engage sur de nouvelles normes communes e identifie les comportements « non-négociables » pour l'équipe. </a:t>
            </a:r>
          </a:p>
          <a:p>
            <a:pPr>
              <a:buNone/>
            </a:pPr>
            <a:endParaRPr lang="fr-FR" sz="1200" dirty="0" smtClean="0"/>
          </a:p>
          <a:p>
            <a:pPr>
              <a:buFont typeface="+mj-lt"/>
              <a:buAutoNum type="arabicPeriod" startAt="5"/>
            </a:pPr>
            <a:r>
              <a:rPr lang="fr-FR" sz="1400" b="1" dirty="0" smtClean="0"/>
              <a:t>Cinquième étape: Nouveau projet </a:t>
            </a:r>
          </a:p>
          <a:p>
            <a:pPr>
              <a:buNone/>
            </a:pPr>
            <a:r>
              <a:rPr lang="fr-FR" sz="1400" dirty="0" smtClean="0"/>
              <a:t>	</a:t>
            </a:r>
            <a:r>
              <a:rPr lang="fr-FR" sz="1200" dirty="0" smtClean="0"/>
              <a:t>Une cartographie d'un potentiel projet est créé à l'aide d'un alignement des étapes précédentes avec la stratégie de l'organisation. </a:t>
            </a:r>
          </a:p>
        </p:txBody>
      </p:sp>
      <p:sp>
        <p:nvSpPr>
          <p:cNvPr id="4" name="Espace réservé de la date 3"/>
          <p:cNvSpPr>
            <a:spLocks noGrp="1"/>
          </p:cNvSpPr>
          <p:nvPr>
            <p:ph type="dt" sz="half" idx="10"/>
          </p:nvPr>
        </p:nvSpPr>
        <p:spPr/>
        <p:txBody>
          <a:bodyPr/>
          <a:lstStyle/>
          <a:p>
            <a:r>
              <a:rPr lang="fr-FR" dirty="0" smtClean="0"/>
              <a:t>13/09/2010</a:t>
            </a:r>
            <a:endParaRPr lang="fr-FR" dirty="0"/>
          </a:p>
        </p:txBody>
      </p:sp>
      <p:sp>
        <p:nvSpPr>
          <p:cNvPr id="5" name="Espace réservé du pied de page 4"/>
          <p:cNvSpPr>
            <a:spLocks noGrp="1"/>
          </p:cNvSpPr>
          <p:nvPr>
            <p:ph type="ftr" sz="quarter" idx="11"/>
          </p:nvPr>
        </p:nvSpPr>
        <p:spPr/>
        <p:txBody>
          <a:bodyPr/>
          <a:lstStyle/>
          <a:p>
            <a:pPr algn="ctr"/>
            <a:r>
              <a:rPr lang="fr-FR" dirty="0" smtClean="0"/>
              <a:t>CB</a:t>
            </a:r>
            <a:endParaRPr lang="fr-FR" dirty="0"/>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785794"/>
          </a:xfrm>
        </p:spPr>
        <p:txBody>
          <a:bodyPr>
            <a:normAutofit/>
          </a:bodyPr>
          <a:lstStyle/>
          <a:p>
            <a:pPr algn="ctr"/>
            <a:r>
              <a:rPr lang="fr-FR" sz="2400" b="1" dirty="0" smtClean="0">
                <a:solidFill>
                  <a:schemeClr val="tx1"/>
                </a:solidFill>
              </a:rPr>
              <a:t>Interdépendance et complémentarité de ces 4 missions</a:t>
            </a:r>
            <a:endParaRPr lang="fr-FR" sz="2400" b="1" dirty="0">
              <a:solidFill>
                <a:schemeClr val="tx1"/>
              </a:solidFill>
            </a:endParaRPr>
          </a:p>
        </p:txBody>
      </p:sp>
      <p:graphicFrame>
        <p:nvGraphicFramePr>
          <p:cNvPr id="9" name="Espace réservé du contenu 8"/>
          <p:cNvGraphicFramePr>
            <a:graphicFrameLocks noGrp="1"/>
          </p:cNvGraphicFramePr>
          <p:nvPr>
            <p:ph idx="1"/>
          </p:nvPr>
        </p:nvGraphicFramePr>
        <p:xfrm>
          <a:off x="500034" y="1142984"/>
          <a:ext cx="8229600"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e la date 3"/>
          <p:cNvSpPr>
            <a:spLocks noGrp="1"/>
          </p:cNvSpPr>
          <p:nvPr>
            <p:ph type="dt" sz="half" idx="10"/>
          </p:nvPr>
        </p:nvSpPr>
        <p:spPr/>
        <p:txBody>
          <a:bodyPr/>
          <a:lstStyle/>
          <a:p>
            <a:r>
              <a:rPr lang="fr-FR" smtClean="0"/>
              <a:t>13/09/2010</a:t>
            </a:r>
            <a:endParaRPr lang="fr-FR"/>
          </a:p>
        </p:txBody>
      </p:sp>
      <p:sp>
        <p:nvSpPr>
          <p:cNvPr id="5" name="Espace réservé du pied de page 4"/>
          <p:cNvSpPr>
            <a:spLocks noGrp="1"/>
          </p:cNvSpPr>
          <p:nvPr>
            <p:ph type="ftr" sz="quarter" idx="11"/>
          </p:nvPr>
        </p:nvSpPr>
        <p:spPr/>
        <p:txBody>
          <a:bodyPr/>
          <a:lstStyle/>
          <a:p>
            <a:r>
              <a:rPr lang="fr-FR" dirty="0" smtClean="0"/>
              <a:t>CB</a:t>
            </a:r>
            <a:endParaRPr lang="fr-FR" dirty="0"/>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6</a:t>
            </a:fld>
            <a:endParaRPr lang="fr-FR"/>
          </a:p>
        </p:txBody>
      </p:sp>
      <p:sp>
        <p:nvSpPr>
          <p:cNvPr id="10" name="ZoneTexte 9"/>
          <p:cNvSpPr txBox="1"/>
          <p:nvPr/>
        </p:nvSpPr>
        <p:spPr>
          <a:xfrm>
            <a:off x="5929322" y="2285992"/>
            <a:ext cx="1500198" cy="553998"/>
          </a:xfrm>
          <a:prstGeom prst="rect">
            <a:avLst/>
          </a:prstGeom>
          <a:noFill/>
        </p:spPr>
        <p:txBody>
          <a:bodyPr wrap="square" rtlCol="0">
            <a:spAutoFit/>
          </a:bodyPr>
          <a:lstStyle/>
          <a:p>
            <a:r>
              <a:rPr lang="fr-FR" sz="1000" dirty="0" smtClean="0"/>
              <a:t>Nouveau repreneur = nouvelle culture d’entreprise à implanter</a:t>
            </a:r>
            <a:endParaRPr lang="fr-FR" sz="1000" dirty="0"/>
          </a:p>
        </p:txBody>
      </p:sp>
      <p:sp>
        <p:nvSpPr>
          <p:cNvPr id="11" name="ZoneTexte 10"/>
          <p:cNvSpPr txBox="1"/>
          <p:nvPr/>
        </p:nvSpPr>
        <p:spPr>
          <a:xfrm>
            <a:off x="1857356" y="2285992"/>
            <a:ext cx="1785950" cy="553998"/>
          </a:xfrm>
          <a:prstGeom prst="rect">
            <a:avLst/>
          </a:prstGeom>
          <a:noFill/>
        </p:spPr>
        <p:txBody>
          <a:bodyPr wrap="square" rtlCol="0">
            <a:spAutoFit/>
          </a:bodyPr>
          <a:lstStyle/>
          <a:p>
            <a:r>
              <a:rPr lang="fr-FR" sz="1000" dirty="0" smtClean="0"/>
              <a:t>Le cédant doit gérer son cash fruit de la cession de son entreprise</a:t>
            </a:r>
            <a:endParaRPr lang="fr-FR" sz="1000" dirty="0"/>
          </a:p>
        </p:txBody>
      </p:sp>
      <p:sp>
        <p:nvSpPr>
          <p:cNvPr id="12" name="ZoneTexte 11"/>
          <p:cNvSpPr txBox="1"/>
          <p:nvPr/>
        </p:nvSpPr>
        <p:spPr>
          <a:xfrm>
            <a:off x="1643042" y="5000636"/>
            <a:ext cx="1857388" cy="553998"/>
          </a:xfrm>
          <a:prstGeom prst="rect">
            <a:avLst/>
          </a:prstGeom>
          <a:noFill/>
        </p:spPr>
        <p:txBody>
          <a:bodyPr wrap="square" rtlCol="0">
            <a:spAutoFit/>
          </a:bodyPr>
          <a:lstStyle/>
          <a:p>
            <a:r>
              <a:rPr lang="fr-FR" sz="1000" dirty="0" smtClean="0"/>
              <a:t>Le repreneur peut envisager une croissance externe selon la stratégie envisagée</a:t>
            </a:r>
            <a:endParaRPr lang="fr-FR" sz="1000" dirty="0"/>
          </a:p>
        </p:txBody>
      </p:sp>
      <p:sp>
        <p:nvSpPr>
          <p:cNvPr id="13" name="ZoneTexte 12"/>
          <p:cNvSpPr txBox="1"/>
          <p:nvPr/>
        </p:nvSpPr>
        <p:spPr>
          <a:xfrm>
            <a:off x="5786446" y="4929198"/>
            <a:ext cx="1643074" cy="553998"/>
          </a:xfrm>
          <a:prstGeom prst="rect">
            <a:avLst/>
          </a:prstGeom>
          <a:noFill/>
        </p:spPr>
        <p:txBody>
          <a:bodyPr wrap="square" rtlCol="0">
            <a:spAutoFit/>
          </a:bodyPr>
          <a:lstStyle/>
          <a:p>
            <a:r>
              <a:rPr lang="fr-FR" sz="1000" dirty="0" smtClean="0"/>
              <a:t>Nouveaux actionnaires = nouvelle culture d’entreprise à implanter</a:t>
            </a:r>
            <a:endParaRPr lang="fr-FR" sz="1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74638"/>
            <a:ext cx="8329642" cy="654032"/>
          </a:xfrm>
        </p:spPr>
        <p:txBody>
          <a:bodyPr>
            <a:noAutofit/>
          </a:bodyPr>
          <a:lstStyle/>
          <a:p>
            <a:pPr algn="ctr"/>
            <a:r>
              <a:rPr lang="fr-FR" sz="2800" b="1" dirty="0" smtClean="0">
                <a:solidFill>
                  <a:schemeClr val="tx1"/>
                </a:solidFill>
              </a:rPr>
              <a:t>Cession d’entreprise: missions complémentaires</a:t>
            </a:r>
            <a:endParaRPr lang="fr-FR" sz="2800" b="1" dirty="0">
              <a:solidFill>
                <a:schemeClr val="tx1"/>
              </a:solidFill>
            </a:endParaRPr>
          </a:p>
        </p:txBody>
      </p:sp>
      <p:graphicFrame>
        <p:nvGraphicFramePr>
          <p:cNvPr id="7" name="Espace réservé du contenu 6"/>
          <p:cNvGraphicFramePr>
            <a:graphicFrameLocks noGrp="1"/>
          </p:cNvGraphicFramePr>
          <p:nvPr>
            <p:ph idx="1"/>
          </p:nvPr>
        </p:nvGraphicFramePr>
        <p:xfrm>
          <a:off x="457200" y="1071546"/>
          <a:ext cx="8229600" cy="50546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e la date 3"/>
          <p:cNvSpPr>
            <a:spLocks noGrp="1"/>
          </p:cNvSpPr>
          <p:nvPr>
            <p:ph type="dt" sz="half" idx="10"/>
          </p:nvPr>
        </p:nvSpPr>
        <p:spPr/>
        <p:txBody>
          <a:bodyPr/>
          <a:lstStyle/>
          <a:p>
            <a:r>
              <a:rPr lang="fr-FR" smtClean="0"/>
              <a:t>13/09/2010</a:t>
            </a:r>
            <a:endParaRPr lang="fr-FR"/>
          </a:p>
        </p:txBody>
      </p:sp>
      <p:sp>
        <p:nvSpPr>
          <p:cNvPr id="5" name="Espace réservé du pied de page 4"/>
          <p:cNvSpPr>
            <a:spLocks noGrp="1"/>
          </p:cNvSpPr>
          <p:nvPr>
            <p:ph type="ftr" sz="quarter" idx="11"/>
          </p:nvPr>
        </p:nvSpPr>
        <p:spPr/>
        <p:txBody>
          <a:bodyPr/>
          <a:lstStyle/>
          <a:p>
            <a:pPr algn="ctr"/>
            <a:r>
              <a:rPr lang="fr-FR" dirty="0" smtClean="0"/>
              <a:t>CB</a:t>
            </a:r>
            <a:endParaRPr lang="fr-FR" dirty="0"/>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7</a:t>
            </a:fld>
            <a:endParaRPr lang="fr-FR"/>
          </a:p>
        </p:txBody>
      </p:sp>
      <p:cxnSp>
        <p:nvCxnSpPr>
          <p:cNvPr id="13" name="Connecteur droit avec flèche 12"/>
          <p:cNvCxnSpPr/>
          <p:nvPr/>
        </p:nvCxnSpPr>
        <p:spPr>
          <a:xfrm rot="5400000">
            <a:off x="3965571" y="3178173"/>
            <a:ext cx="121444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rot="10800000" flipV="1">
            <a:off x="3286116" y="4357694"/>
            <a:ext cx="1214446" cy="64294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714876" y="4357694"/>
            <a:ext cx="1214446" cy="57150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5436096" y="2276872"/>
            <a:ext cx="3000396" cy="646331"/>
          </a:xfrm>
          <a:prstGeom prst="rect">
            <a:avLst/>
          </a:prstGeom>
          <a:noFill/>
        </p:spPr>
        <p:txBody>
          <a:bodyPr wrap="square" rtlCol="0">
            <a:spAutoFit/>
          </a:bodyPr>
          <a:lstStyle/>
          <a:p>
            <a:pPr>
              <a:buFont typeface="Arial" pitchFamily="34" charset="0"/>
              <a:buChar char="•"/>
            </a:pPr>
            <a:r>
              <a:rPr lang="fr-FR" sz="1200" dirty="0" smtClean="0"/>
              <a:t> Audit patrimonial</a:t>
            </a:r>
          </a:p>
          <a:p>
            <a:pPr>
              <a:buFont typeface="Arial" pitchFamily="34" charset="0"/>
              <a:buChar char="•"/>
            </a:pPr>
            <a:r>
              <a:rPr lang="fr-FR" sz="1200" dirty="0" smtClean="0"/>
              <a:t> Optimisation fiscale</a:t>
            </a:r>
          </a:p>
          <a:p>
            <a:pPr>
              <a:buFont typeface="Arial" pitchFamily="34" charset="0"/>
              <a:buChar char="•"/>
            </a:pPr>
            <a:r>
              <a:rPr lang="fr-FR" sz="1200" dirty="0" smtClean="0"/>
              <a:t> Gestion de fortune</a:t>
            </a:r>
            <a:endParaRPr lang="fr-FR" sz="1200" dirty="0"/>
          </a:p>
        </p:txBody>
      </p:sp>
      <p:sp>
        <p:nvSpPr>
          <p:cNvPr id="21" name="ZoneTexte 20"/>
          <p:cNvSpPr txBox="1"/>
          <p:nvPr/>
        </p:nvSpPr>
        <p:spPr>
          <a:xfrm>
            <a:off x="1043608" y="4005064"/>
            <a:ext cx="2166510" cy="461665"/>
          </a:xfrm>
          <a:prstGeom prst="rect">
            <a:avLst/>
          </a:prstGeom>
          <a:noFill/>
        </p:spPr>
        <p:txBody>
          <a:bodyPr wrap="square" rtlCol="0">
            <a:spAutoFit/>
          </a:bodyPr>
          <a:lstStyle/>
          <a:p>
            <a:pPr>
              <a:buFont typeface="Arial" pitchFamily="34" charset="0"/>
              <a:buChar char="•"/>
            </a:pPr>
            <a:r>
              <a:rPr lang="fr-FR" sz="1200" dirty="0" smtClean="0"/>
              <a:t> Changement stratégique</a:t>
            </a:r>
          </a:p>
          <a:p>
            <a:pPr>
              <a:buFont typeface="Arial" pitchFamily="34" charset="0"/>
              <a:buChar char="•"/>
            </a:pPr>
            <a:r>
              <a:rPr lang="fr-FR" sz="1200" dirty="0" smtClean="0"/>
              <a:t> Croissance externe</a:t>
            </a:r>
            <a:endParaRPr lang="fr-FR" sz="1200" dirty="0"/>
          </a:p>
        </p:txBody>
      </p:sp>
      <p:sp>
        <p:nvSpPr>
          <p:cNvPr id="24" name="ZoneTexte 23"/>
          <p:cNvSpPr txBox="1"/>
          <p:nvPr/>
        </p:nvSpPr>
        <p:spPr>
          <a:xfrm>
            <a:off x="6045408" y="4005064"/>
            <a:ext cx="2559040" cy="461665"/>
          </a:xfrm>
          <a:prstGeom prst="rect">
            <a:avLst/>
          </a:prstGeom>
          <a:noFill/>
        </p:spPr>
        <p:txBody>
          <a:bodyPr wrap="square" rtlCol="0">
            <a:spAutoFit/>
          </a:bodyPr>
          <a:lstStyle/>
          <a:p>
            <a:pPr>
              <a:buFont typeface="Arial" pitchFamily="34" charset="0"/>
              <a:buChar char="•"/>
            </a:pPr>
            <a:r>
              <a:rPr lang="fr-FR" sz="1200" dirty="0" smtClean="0"/>
              <a:t> Changement équipe dirigeante</a:t>
            </a:r>
          </a:p>
          <a:p>
            <a:pPr>
              <a:buFont typeface="Arial" pitchFamily="34" charset="0"/>
              <a:buChar char="•"/>
            </a:pPr>
            <a:r>
              <a:rPr lang="fr-FR" sz="1200" dirty="0" smtClean="0"/>
              <a:t> Nouvelle culture d’entreprise</a:t>
            </a:r>
            <a:endParaRPr lang="fr-FR"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74638"/>
            <a:ext cx="8329642" cy="654032"/>
          </a:xfrm>
        </p:spPr>
        <p:txBody>
          <a:bodyPr>
            <a:noAutofit/>
          </a:bodyPr>
          <a:lstStyle/>
          <a:p>
            <a:pPr algn="ctr"/>
            <a:r>
              <a:rPr lang="fr-FR" sz="2800" b="1" dirty="0" smtClean="0">
                <a:solidFill>
                  <a:schemeClr val="tx1"/>
                </a:solidFill>
              </a:rPr>
              <a:t>Levée de fonds: missions complémentaires</a:t>
            </a:r>
            <a:endParaRPr lang="fr-FR" sz="2800" b="1" dirty="0">
              <a:solidFill>
                <a:schemeClr val="tx1"/>
              </a:solidFill>
            </a:endParaRPr>
          </a:p>
        </p:txBody>
      </p:sp>
      <p:graphicFrame>
        <p:nvGraphicFramePr>
          <p:cNvPr id="7" name="Espace réservé du contenu 6"/>
          <p:cNvGraphicFramePr>
            <a:graphicFrameLocks noGrp="1"/>
          </p:cNvGraphicFramePr>
          <p:nvPr>
            <p:ph idx="1"/>
          </p:nvPr>
        </p:nvGraphicFramePr>
        <p:xfrm>
          <a:off x="457200" y="1071546"/>
          <a:ext cx="8229600" cy="50546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e la date 3"/>
          <p:cNvSpPr>
            <a:spLocks noGrp="1"/>
          </p:cNvSpPr>
          <p:nvPr>
            <p:ph type="dt" sz="half" idx="10"/>
          </p:nvPr>
        </p:nvSpPr>
        <p:spPr/>
        <p:txBody>
          <a:bodyPr/>
          <a:lstStyle/>
          <a:p>
            <a:r>
              <a:rPr lang="fr-FR" smtClean="0"/>
              <a:t>13/09/2010</a:t>
            </a:r>
            <a:endParaRPr lang="fr-FR"/>
          </a:p>
        </p:txBody>
      </p:sp>
      <p:sp>
        <p:nvSpPr>
          <p:cNvPr id="5" name="Espace réservé du pied de page 4"/>
          <p:cNvSpPr>
            <a:spLocks noGrp="1"/>
          </p:cNvSpPr>
          <p:nvPr>
            <p:ph type="ftr" sz="quarter" idx="11"/>
          </p:nvPr>
        </p:nvSpPr>
        <p:spPr/>
        <p:txBody>
          <a:bodyPr/>
          <a:lstStyle/>
          <a:p>
            <a:pPr algn="ctr"/>
            <a:r>
              <a:rPr lang="fr-FR" dirty="0" smtClean="0"/>
              <a:t>CB</a:t>
            </a:r>
            <a:endParaRPr lang="fr-FR" dirty="0"/>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8</a:t>
            </a:fld>
            <a:endParaRPr lang="fr-FR"/>
          </a:p>
        </p:txBody>
      </p:sp>
      <p:cxnSp>
        <p:nvCxnSpPr>
          <p:cNvPr id="13" name="Connecteur droit avec flèche 12"/>
          <p:cNvCxnSpPr/>
          <p:nvPr/>
        </p:nvCxnSpPr>
        <p:spPr>
          <a:xfrm rot="5400000">
            <a:off x="3965571" y="3178173"/>
            <a:ext cx="121444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rot="10800000" flipV="1">
            <a:off x="3286116" y="4357694"/>
            <a:ext cx="1214446" cy="64294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714876" y="4357694"/>
            <a:ext cx="1214446" cy="57150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5000628" y="2786058"/>
            <a:ext cx="3000396" cy="646331"/>
          </a:xfrm>
          <a:prstGeom prst="rect">
            <a:avLst/>
          </a:prstGeom>
          <a:noFill/>
        </p:spPr>
        <p:txBody>
          <a:bodyPr wrap="square" rtlCol="0">
            <a:spAutoFit/>
          </a:bodyPr>
          <a:lstStyle/>
          <a:p>
            <a:pPr>
              <a:buFont typeface="Arial" pitchFamily="34" charset="0"/>
              <a:buChar char="•"/>
            </a:pPr>
            <a:r>
              <a:rPr lang="fr-FR" sz="1200" dirty="0" smtClean="0"/>
              <a:t> Audit patrimonial</a:t>
            </a:r>
          </a:p>
          <a:p>
            <a:pPr>
              <a:buFont typeface="Arial" pitchFamily="34" charset="0"/>
              <a:buChar char="•"/>
            </a:pPr>
            <a:r>
              <a:rPr lang="fr-FR" sz="1200" dirty="0" smtClean="0"/>
              <a:t> Optimisation fiscale</a:t>
            </a:r>
          </a:p>
          <a:p>
            <a:pPr>
              <a:buFont typeface="Arial" pitchFamily="34" charset="0"/>
              <a:buChar char="•"/>
            </a:pPr>
            <a:r>
              <a:rPr lang="fr-FR" sz="1200" dirty="0" smtClean="0"/>
              <a:t> Gestion de fortune</a:t>
            </a:r>
            <a:endParaRPr lang="fr-FR" sz="1200" dirty="0"/>
          </a:p>
        </p:txBody>
      </p:sp>
      <p:sp>
        <p:nvSpPr>
          <p:cNvPr id="21" name="ZoneTexte 20"/>
          <p:cNvSpPr txBox="1"/>
          <p:nvPr/>
        </p:nvSpPr>
        <p:spPr>
          <a:xfrm>
            <a:off x="1928794" y="4143380"/>
            <a:ext cx="1857388" cy="646331"/>
          </a:xfrm>
          <a:prstGeom prst="rect">
            <a:avLst/>
          </a:prstGeom>
          <a:noFill/>
        </p:spPr>
        <p:txBody>
          <a:bodyPr wrap="square" rtlCol="0">
            <a:spAutoFit/>
          </a:bodyPr>
          <a:lstStyle/>
          <a:p>
            <a:pPr>
              <a:buFont typeface="Arial" pitchFamily="34" charset="0"/>
              <a:buChar char="•"/>
            </a:pPr>
            <a:r>
              <a:rPr lang="fr-FR" sz="1200" dirty="0" smtClean="0"/>
              <a:t> Taille stratégique amenant la question d’une vente ou d’une fusion</a:t>
            </a:r>
          </a:p>
        </p:txBody>
      </p:sp>
      <p:sp>
        <p:nvSpPr>
          <p:cNvPr id="24" name="ZoneTexte 23"/>
          <p:cNvSpPr txBox="1"/>
          <p:nvPr/>
        </p:nvSpPr>
        <p:spPr>
          <a:xfrm>
            <a:off x="5572132" y="4143380"/>
            <a:ext cx="2428892" cy="461665"/>
          </a:xfrm>
          <a:prstGeom prst="rect">
            <a:avLst/>
          </a:prstGeom>
          <a:noFill/>
        </p:spPr>
        <p:txBody>
          <a:bodyPr wrap="square" rtlCol="0">
            <a:spAutoFit/>
          </a:bodyPr>
          <a:lstStyle/>
          <a:p>
            <a:pPr>
              <a:buFont typeface="Arial" pitchFamily="34" charset="0"/>
              <a:buChar char="•"/>
            </a:pPr>
            <a:r>
              <a:rPr lang="fr-FR" sz="1200" dirty="0" smtClean="0"/>
              <a:t> Potentiel nouvel actionnariat</a:t>
            </a:r>
          </a:p>
          <a:p>
            <a:pPr>
              <a:buFont typeface="Arial" pitchFamily="34" charset="0"/>
              <a:buChar char="•"/>
            </a:pPr>
            <a:r>
              <a:rPr lang="fr-FR" sz="1200" dirty="0" smtClean="0"/>
              <a:t> Agrandissement de l’entreprise</a:t>
            </a:r>
            <a:endParaRPr lang="fr-FR"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74638"/>
            <a:ext cx="8329642" cy="654032"/>
          </a:xfrm>
        </p:spPr>
        <p:txBody>
          <a:bodyPr>
            <a:noAutofit/>
          </a:bodyPr>
          <a:lstStyle/>
          <a:p>
            <a:pPr algn="ctr"/>
            <a:r>
              <a:rPr lang="fr-FR" sz="2800" b="1" dirty="0" smtClean="0">
                <a:solidFill>
                  <a:schemeClr val="tx1"/>
                </a:solidFill>
              </a:rPr>
              <a:t>Gestion de patrimoine: missions complémentaires</a:t>
            </a:r>
            <a:endParaRPr lang="fr-FR" sz="2800" b="1" dirty="0">
              <a:solidFill>
                <a:schemeClr val="tx1"/>
              </a:solidFill>
            </a:endParaRPr>
          </a:p>
        </p:txBody>
      </p:sp>
      <p:graphicFrame>
        <p:nvGraphicFramePr>
          <p:cNvPr id="7" name="Espace réservé du contenu 6"/>
          <p:cNvGraphicFramePr>
            <a:graphicFrameLocks noGrp="1"/>
          </p:cNvGraphicFramePr>
          <p:nvPr>
            <p:ph idx="1"/>
          </p:nvPr>
        </p:nvGraphicFramePr>
        <p:xfrm>
          <a:off x="457200" y="1071546"/>
          <a:ext cx="8229600" cy="50546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e la date 3"/>
          <p:cNvSpPr>
            <a:spLocks noGrp="1"/>
          </p:cNvSpPr>
          <p:nvPr>
            <p:ph type="dt" sz="half" idx="10"/>
          </p:nvPr>
        </p:nvSpPr>
        <p:spPr/>
        <p:txBody>
          <a:bodyPr/>
          <a:lstStyle/>
          <a:p>
            <a:r>
              <a:rPr lang="fr-FR" smtClean="0"/>
              <a:t>13/09/2010</a:t>
            </a:r>
            <a:endParaRPr lang="fr-FR"/>
          </a:p>
        </p:txBody>
      </p:sp>
      <p:sp>
        <p:nvSpPr>
          <p:cNvPr id="5" name="Espace réservé du pied de page 4"/>
          <p:cNvSpPr>
            <a:spLocks noGrp="1"/>
          </p:cNvSpPr>
          <p:nvPr>
            <p:ph type="ftr" sz="quarter" idx="11"/>
          </p:nvPr>
        </p:nvSpPr>
        <p:spPr/>
        <p:txBody>
          <a:bodyPr/>
          <a:lstStyle/>
          <a:p>
            <a:pPr algn="ctr"/>
            <a:r>
              <a:rPr lang="fr-FR" dirty="0" smtClean="0"/>
              <a:t>CB</a:t>
            </a:r>
            <a:endParaRPr lang="fr-FR" dirty="0"/>
          </a:p>
        </p:txBody>
      </p:sp>
      <p:sp>
        <p:nvSpPr>
          <p:cNvPr id="6" name="Espace réservé du numéro de diapositive 5"/>
          <p:cNvSpPr>
            <a:spLocks noGrp="1"/>
          </p:cNvSpPr>
          <p:nvPr>
            <p:ph type="sldNum" sz="quarter" idx="12"/>
          </p:nvPr>
        </p:nvSpPr>
        <p:spPr/>
        <p:txBody>
          <a:bodyPr/>
          <a:lstStyle/>
          <a:p>
            <a:fld id="{09D882A5-EB63-4FC8-A5D8-40414279C96C}" type="slidenum">
              <a:rPr lang="fr-FR" smtClean="0"/>
              <a:pPr/>
              <a:t>9</a:t>
            </a:fld>
            <a:endParaRPr lang="fr-FR"/>
          </a:p>
        </p:txBody>
      </p:sp>
      <p:cxnSp>
        <p:nvCxnSpPr>
          <p:cNvPr id="13" name="Connecteur droit avec flèche 12"/>
          <p:cNvCxnSpPr/>
          <p:nvPr/>
        </p:nvCxnSpPr>
        <p:spPr>
          <a:xfrm rot="5400000">
            <a:off x="3965571" y="3178173"/>
            <a:ext cx="121444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rot="10800000" flipV="1">
            <a:off x="3286116" y="4357694"/>
            <a:ext cx="1214446" cy="64294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714876" y="4357694"/>
            <a:ext cx="1214446" cy="57150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5000628" y="2786058"/>
            <a:ext cx="3000396" cy="461665"/>
          </a:xfrm>
          <a:prstGeom prst="rect">
            <a:avLst/>
          </a:prstGeom>
          <a:noFill/>
        </p:spPr>
        <p:txBody>
          <a:bodyPr wrap="square" rtlCol="0">
            <a:spAutoFit/>
          </a:bodyPr>
          <a:lstStyle/>
          <a:p>
            <a:pPr>
              <a:buFont typeface="Arial" pitchFamily="34" charset="0"/>
              <a:buChar char="•"/>
            </a:pPr>
            <a:r>
              <a:rPr lang="fr-FR" sz="1200" dirty="0" smtClean="0"/>
              <a:t> Stratégie/optimisation financière</a:t>
            </a:r>
          </a:p>
          <a:p>
            <a:pPr>
              <a:buFont typeface="Arial" pitchFamily="34" charset="0"/>
              <a:buChar char="•"/>
            </a:pPr>
            <a:r>
              <a:rPr lang="fr-FR" sz="1200" dirty="0" smtClean="0"/>
              <a:t> Valorisation d’entreprise</a:t>
            </a:r>
          </a:p>
        </p:txBody>
      </p:sp>
      <p:sp>
        <p:nvSpPr>
          <p:cNvPr id="21" name="ZoneTexte 20"/>
          <p:cNvSpPr txBox="1"/>
          <p:nvPr/>
        </p:nvSpPr>
        <p:spPr>
          <a:xfrm>
            <a:off x="1500166" y="4143380"/>
            <a:ext cx="2286016" cy="830997"/>
          </a:xfrm>
          <a:prstGeom prst="rect">
            <a:avLst/>
          </a:prstGeom>
          <a:noFill/>
        </p:spPr>
        <p:txBody>
          <a:bodyPr wrap="square" rtlCol="0">
            <a:spAutoFit/>
          </a:bodyPr>
          <a:lstStyle/>
          <a:p>
            <a:pPr>
              <a:buFont typeface="Arial" pitchFamily="34" charset="0"/>
              <a:buChar char="•"/>
            </a:pPr>
            <a:r>
              <a:rPr lang="fr-FR" sz="1200" dirty="0" smtClean="0"/>
              <a:t> Valorisation d’entreprise</a:t>
            </a:r>
          </a:p>
          <a:p>
            <a:pPr>
              <a:buFont typeface="Arial" pitchFamily="34" charset="0"/>
              <a:buChar char="•"/>
            </a:pPr>
            <a:r>
              <a:rPr lang="fr-FR" sz="1200" dirty="0" smtClean="0"/>
              <a:t> Etude opportunité vente/fusion/transmission</a:t>
            </a:r>
          </a:p>
          <a:p>
            <a:pPr>
              <a:buFont typeface="Arial" pitchFamily="34" charset="0"/>
              <a:buChar char="•"/>
            </a:pPr>
            <a:r>
              <a:rPr lang="fr-FR" sz="1200" dirty="0" smtClean="0"/>
              <a:t> LMBO</a:t>
            </a:r>
          </a:p>
        </p:txBody>
      </p:sp>
      <p:sp>
        <p:nvSpPr>
          <p:cNvPr id="24" name="ZoneTexte 23"/>
          <p:cNvSpPr txBox="1"/>
          <p:nvPr/>
        </p:nvSpPr>
        <p:spPr>
          <a:xfrm>
            <a:off x="5572132" y="4143380"/>
            <a:ext cx="2428892" cy="461665"/>
          </a:xfrm>
          <a:prstGeom prst="rect">
            <a:avLst/>
          </a:prstGeom>
          <a:noFill/>
        </p:spPr>
        <p:txBody>
          <a:bodyPr wrap="square" rtlCol="0">
            <a:spAutoFit/>
          </a:bodyPr>
          <a:lstStyle/>
          <a:p>
            <a:pPr>
              <a:buFont typeface="Arial" pitchFamily="34" charset="0"/>
              <a:buChar char="•"/>
            </a:pPr>
            <a:r>
              <a:rPr lang="fr-FR" sz="1200" dirty="0" smtClean="0"/>
              <a:t> Audit ressources humaines</a:t>
            </a:r>
          </a:p>
          <a:p>
            <a:pPr>
              <a:buFont typeface="Arial" pitchFamily="34" charset="0"/>
              <a:buChar char="•"/>
            </a:pPr>
            <a:r>
              <a:rPr lang="fr-FR" sz="1200" dirty="0" smtClean="0"/>
              <a:t> Team building</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17&quot;&gt;&lt;property id=&quot;20148&quot; value=&quot;5&quot;/&gt;&lt;property id=&quot;20300&quot; value=&quot;Diapositive 1 - &amp;quot;Présentation commerciale&amp;quot;&quot;/&gt;&lt;property id=&quot;20307&quot; value=&quot;259&quot;/&gt;&lt;/object&gt;&lt;object type=&quot;3&quot; unique_id=&quot;10018&quot;&gt;&lt;property id=&quot;20148&quot; value=&quot;5&quot;/&gt;&lt;property id=&quot;20300&quot; value=&quot;Diapositive 2 - &amp;quot;Mission 1: La levée de fonds&amp;quot;&quot;/&gt;&lt;property id=&quot;20307&quot; value=&quot;260&quot;/&gt;&lt;/object&gt;&lt;object type=&quot;3&quot; unique_id=&quot;10037&quot;&gt;&lt;property id=&quot;20148&quot; value=&quot;5&quot;/&gt;&lt;property id=&quot;20300&quot; value=&quot;Diapositive 3 - &amp;quot;Mission 2: la cession/transmission&amp;quot;&quot;/&gt;&lt;property id=&quot;20307&quot; value=&quot;261&quot;/&gt;&lt;/object&gt;&lt;object type=&quot;3&quot; unique_id=&quot;10063&quot;&gt;&lt;property id=&quot;20148&quot; value=&quot;5&quot;/&gt;&lt;property id=&quot;20300&quot; value=&quot;Diapositive 4 - &amp;quot;Mission 3: la gestion de patrimoine&amp;quot;&quot;/&gt;&lt;property id=&quot;20307&quot; value=&quot;262&quot;/&gt;&lt;/object&gt;&lt;object type=&quot;3&quot; unique_id=&quot;10106&quot;&gt;&lt;property id=&quot;20148&quot; value=&quot;5&quot;/&gt;&lt;property id=&quot;20300&quot; value=&quot;Diapositive 5 - &amp;quot;Mission 4: le team alinment&amp;quot;&quot;/&gt;&lt;property id=&quot;20307&quot; value=&quot;263&quot;/&gt;&lt;/object&gt;&lt;object type=&quot;3&quot; unique_id=&quot;10128&quot;&gt;&lt;property id=&quot;20148&quot; value=&quot;5&quot;/&gt;&lt;property id=&quot;20300&quot; value=&quot;Diapositive 6 - &amp;quot;Interdépendance et complémentarité de ces 4 missions&amp;quot;&quot;/&gt;&lt;property id=&quot;20307&quot; value=&quot;264&quot;/&gt;&lt;/object&gt;&lt;object type=&quot;3&quot; unique_id=&quot;10177&quot;&gt;&lt;property id=&quot;20148&quot; value=&quot;5&quot;/&gt;&lt;property id=&quot;20300&quot; value=&quot;Diapositive 7 - &amp;quot;Cession d’entreprise: missions complémentaires&amp;quot;&quot;/&gt;&lt;property id=&quot;20307&quot; value=&quot;265&quot;/&gt;&lt;/object&gt;&lt;object type=&quot;3&quot; unique_id=&quot;10178&quot;&gt;&lt;property id=&quot;20148&quot; value=&quot;5&quot;/&gt;&lt;property id=&quot;20300&quot; value=&quot;Diapositive 8 - &amp;quot;Levée de fonds: missions complémentaires&amp;quot;&quot;/&gt;&lt;property id=&quot;20307&quot; value=&quot;266&quot;/&gt;&lt;/object&gt;&lt;object type=&quot;3&quot; unique_id=&quot;10179&quot;&gt;&lt;property id=&quot;20148&quot; value=&quot;5&quot;/&gt;&lt;property id=&quot;20300&quot; value=&quot;Diapositive 9 - &amp;quot;Gestion de patrimoine: missions complémentaires&amp;quot;&quot;/&gt;&lt;property id=&quot;20307&quot; value=&quot;267&quot;/&gt;&lt;/object&gt;&lt;object type=&quot;3&quot; unique_id=&quot;10180&quot;&gt;&lt;property id=&quot;20148&quot; value=&quot;5&quot;/&gt;&lt;property id=&quot;20300&quot; value=&quot;Diapositive 10 - &amp;quot;Team alinment: missions complémentaires&amp;quot;&quot;/&gt;&lt;property id=&quot;20307&quot; value=&quot;268&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504</TotalTime>
  <Words>448</Words>
  <Application>Microsoft Office PowerPoint</Application>
  <PresentationFormat>Affichage à l'écran (4:3)</PresentationFormat>
  <Paragraphs>176</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Débit</vt:lpstr>
      <vt:lpstr>Présentation commerciale</vt:lpstr>
      <vt:lpstr>Mission 1: La levée de fonds</vt:lpstr>
      <vt:lpstr>Mission 2: la cession/transmission</vt:lpstr>
      <vt:lpstr>Mission 3: la gestion de patrimoine</vt:lpstr>
      <vt:lpstr>Mission 4: le team alignment</vt:lpstr>
      <vt:lpstr>Interdépendance et complémentarité de ces 4 missions</vt:lpstr>
      <vt:lpstr>Cession d’entreprise: missions complémentaires</vt:lpstr>
      <vt:lpstr>Levée de fonds: missions complémentaires</vt:lpstr>
      <vt:lpstr>Gestion de patrimoine: missions complémentaires</vt:lpstr>
      <vt:lpstr>Team alinment: missions complémentaires</vt:lpstr>
    </vt:vector>
  </TitlesOfParts>
  <Company>Perso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Olivier</dc:creator>
  <cp:lastModifiedBy>evelyne</cp:lastModifiedBy>
  <cp:revision>50</cp:revision>
  <dcterms:created xsi:type="dcterms:W3CDTF">2010-09-13T12:33:46Z</dcterms:created>
  <dcterms:modified xsi:type="dcterms:W3CDTF">2010-11-19T11:44:30Z</dcterms:modified>
</cp:coreProperties>
</file>