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6" r:id="rId2"/>
    <p:sldId id="260" r:id="rId3"/>
    <p:sldId id="278" r:id="rId4"/>
    <p:sldId id="262" r:id="rId5"/>
    <p:sldId id="279" r:id="rId6"/>
    <p:sldId id="277" r:id="rId7"/>
    <p:sldId id="28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B10E-C7E7-45B6-8BDC-4EF88D5861BC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0E6B-A9B7-41AE-80D5-519B1457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76BB-1BBD-4F40-AB5A-E76B09CDA6D5}" type="slidenum">
              <a:rPr lang="fr-FR"/>
              <a:pPr/>
              <a:t>7</a:t>
            </a:fld>
            <a:endParaRPr lang="fr-FR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b="1" dirty="0">
                <a:solidFill>
                  <a:schemeClr val="accent2"/>
                </a:solidFill>
              </a:rPr>
              <a:t>Merci pour votre attention et me tiens à votre disposition pour tout complément d’information à la fin de la séance, et  MAINTENANT je passe la parole à Mr BRYON, notre expert en organisation financière et patrimoniale qui va vous parler de L’IMMOBILIER PROFESSIONNEL EN PERIODE DE CRISE</a:t>
            </a:r>
          </a:p>
          <a:p>
            <a:r>
              <a:rPr lang="fr-FR" sz="1500" b="1" dirty="0">
                <a:solidFill>
                  <a:schemeClr val="accent2"/>
                </a:solidFill>
              </a:rPr>
              <a:t>Merci.</a:t>
            </a:r>
          </a:p>
          <a:p>
            <a:endParaRPr lang="fr-FR" sz="15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937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9750" y="1341438"/>
            <a:ext cx="8275638" cy="460851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1188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766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025" y="61404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D9B4DE-783C-40A0-9D3E-5CBEF00935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archeurs-financiers.fr/" TargetMode="External"/><Relationship Id="rId2" Type="http://schemas.openxmlformats.org/officeDocument/2006/relationships/hyperlink" Target="http://www.anacofi.asso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ias.f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beguinchristophe@gmail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olivierlambotte@gaya-fp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therinebize@yahoo.fr" TargetMode="External"/><Relationship Id="rId5" Type="http://schemas.openxmlformats.org/officeDocument/2006/relationships/hyperlink" Target="mailto:erevellat@arkanissim.fr" TargetMode="External"/><Relationship Id="rId4" Type="http://schemas.openxmlformats.org/officeDocument/2006/relationships/hyperlink" Target="mailto:jean.saint-cricq@wanadoo.fr" TargetMode="External"/><Relationship Id="rId9" Type="http://schemas.openxmlformats.org/officeDocument/2006/relationships/hyperlink" Target="mailto:g.pilley@wanado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2B5A3B9-68FA-4A85-A73F-DDB5E4E71816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2248" y="2132856"/>
            <a:ext cx="6172200" cy="1894362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Pôle de compétences de 6 consultants</a:t>
            </a:r>
            <a:endParaRPr lang="fr-FR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1" y="4365104"/>
            <a:ext cx="5976663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Spécialisés en :</a:t>
            </a:r>
          </a:p>
          <a:p>
            <a:pPr>
              <a:lnSpc>
                <a:spcPct val="90000"/>
              </a:lnSpc>
            </a:pPr>
            <a:endParaRPr lang="fr-FR" dirty="0"/>
          </a:p>
          <a:p>
            <a:pPr algn="ctr">
              <a:lnSpc>
                <a:spcPct val="90000"/>
              </a:lnSpc>
            </a:pPr>
            <a:r>
              <a:rPr lang="fr-FR" dirty="0" smtClean="0"/>
              <a:t>S</a:t>
            </a:r>
            <a:r>
              <a:rPr lang="fr-FR" b="1" dirty="0" smtClean="0"/>
              <a:t>TRATEGIE D’ENTREPRISE</a:t>
            </a:r>
            <a:endParaRPr lang="fr-FR" b="1" dirty="0"/>
          </a:p>
          <a:p>
            <a:pPr algn="ctr">
              <a:lnSpc>
                <a:spcPct val="90000"/>
              </a:lnSpc>
            </a:pPr>
            <a:r>
              <a:rPr lang="fr-FR" smtClean="0"/>
              <a:t>F</a:t>
            </a:r>
            <a:r>
              <a:rPr lang="fr-FR" b="1" smtClean="0"/>
              <a:t>INANCE </a:t>
            </a:r>
            <a:r>
              <a:rPr lang="fr-FR" b="1" smtClean="0"/>
              <a:t>D’ENTREPRISE</a:t>
            </a:r>
            <a:endParaRPr lang="fr-FR" b="1" dirty="0" smtClean="0"/>
          </a:p>
        </p:txBody>
      </p:sp>
      <p:pic>
        <p:nvPicPr>
          <p:cNvPr id="5" name="Picture 2" descr="jsccon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83" y="692696"/>
            <a:ext cx="30380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868143" y="1196752"/>
            <a:ext cx="2808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>
                <a:solidFill>
                  <a:schemeClr val="tx2"/>
                </a:solidFill>
              </a:rPr>
              <a:t>Croissance externe </a:t>
            </a:r>
            <a:endParaRPr lang="fr-FR" sz="1400" b="1" i="1" dirty="0" smtClean="0">
              <a:solidFill>
                <a:schemeClr val="tx2"/>
              </a:solidFill>
            </a:endParaRPr>
          </a:p>
          <a:p>
            <a:pPr algn="r"/>
            <a:r>
              <a:rPr lang="fr-FR" sz="1400" b="1" i="1" dirty="0" smtClean="0">
                <a:solidFill>
                  <a:schemeClr val="tx2"/>
                </a:solidFill>
              </a:rPr>
              <a:t>Cessions - </a:t>
            </a:r>
            <a:r>
              <a:rPr lang="fr-FR" sz="1400" b="1" i="1" dirty="0">
                <a:solidFill>
                  <a:schemeClr val="tx2"/>
                </a:solidFill>
              </a:rPr>
              <a:t>Acquisitions</a:t>
            </a:r>
            <a:endParaRPr lang="fr-FR" sz="1400" dirty="0">
              <a:solidFill>
                <a:schemeClr val="tx2"/>
              </a:solidFill>
            </a:endParaRPr>
          </a:p>
          <a:p>
            <a:pPr algn="r"/>
            <a:r>
              <a:rPr lang="fr-FR" sz="1400" b="1" i="1" dirty="0">
                <a:solidFill>
                  <a:schemeClr val="tx2"/>
                </a:solidFill>
              </a:rPr>
              <a:t>Participations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b="1" i="1" dirty="0">
                <a:solidFill>
                  <a:schemeClr val="tx2"/>
                </a:solidFill>
              </a:rPr>
              <a:t>Financières</a:t>
            </a:r>
            <a:endParaRPr lang="fr-F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3 domaines </a:t>
            </a:r>
            <a:r>
              <a:rPr lang="fr-FR" dirty="0" smtClean="0"/>
              <a:t>d’expertise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9750" y="1341438"/>
            <a:ext cx="2592388" cy="1800225"/>
            <a:chOff x="340" y="845"/>
            <a:chExt cx="1633" cy="1134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40" y="1162"/>
              <a:ext cx="16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Levées de Fonds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476" y="845"/>
              <a:ext cx="134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369050" y="1195388"/>
            <a:ext cx="2093913" cy="1728787"/>
            <a:chOff x="4012" y="753"/>
            <a:chExt cx="1319" cy="1089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014" y="1026"/>
              <a:ext cx="13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 </a:t>
              </a:r>
              <a:r>
                <a:rPr lang="fr-FR" sz="2400" b="1" dirty="0">
                  <a:solidFill>
                    <a:schemeClr val="tx2"/>
                  </a:solidFill>
                </a:rPr>
                <a:t>Cessions/ Acquisitions</a:t>
              </a: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4012" y="753"/>
              <a:ext cx="1317" cy="1089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987675" y="3141663"/>
            <a:ext cx="3241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Nos clients HNW : </a:t>
            </a:r>
          </a:p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Entreprises et/ou particuliers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562350" y="2924175"/>
            <a:ext cx="2660650" cy="11525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19475" y="4868863"/>
            <a:ext cx="2305050" cy="1800225"/>
            <a:chOff x="2154" y="3067"/>
            <a:chExt cx="1452" cy="1134"/>
          </a:xfrm>
        </p:grpSpPr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154" y="3320"/>
              <a:ext cx="145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</a:t>
              </a:r>
              <a:r>
                <a:rPr lang="fr-FR" sz="2400" b="1" dirty="0">
                  <a:solidFill>
                    <a:schemeClr val="tx2"/>
                  </a:solidFill>
                </a:rPr>
                <a:t>Ingénierie</a:t>
              </a:r>
            </a:p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Financière</a:t>
              </a: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2154" y="3067"/>
              <a:ext cx="145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627313" y="2781300"/>
            <a:ext cx="3960812" cy="2016125"/>
            <a:chOff x="1655" y="1752"/>
            <a:chExt cx="2495" cy="1270"/>
          </a:xfrm>
        </p:grpSpPr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 rot="2363261">
              <a:off x="1655" y="1752"/>
              <a:ext cx="544" cy="181"/>
            </a:xfrm>
            <a:prstGeom prst="leftArrow">
              <a:avLst>
                <a:gd name="adj1" fmla="val 50000"/>
                <a:gd name="adj2" fmla="val 75138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 rot="-2659349">
              <a:off x="3605" y="1797"/>
              <a:ext cx="545" cy="182"/>
            </a:xfrm>
            <a:prstGeom prst="rightArrow">
              <a:avLst>
                <a:gd name="adj1" fmla="val 50000"/>
                <a:gd name="adj2" fmla="val 7486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789" y="2704"/>
              <a:ext cx="181" cy="318"/>
            </a:xfrm>
            <a:prstGeom prst="downArrow">
              <a:avLst>
                <a:gd name="adj1" fmla="val 50000"/>
                <a:gd name="adj2" fmla="val 4392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71E-DCF5-4F24-ABBF-6BA8D5D13986}" type="slidenum">
              <a:rPr lang="fr-FR"/>
              <a:pPr/>
              <a:t>3</a:t>
            </a:fld>
            <a:endParaRPr lang="fr-F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4313"/>
            <a:ext cx="6912769" cy="693737"/>
          </a:xfrm>
        </p:spPr>
        <p:txBody>
          <a:bodyPr/>
          <a:lstStyle/>
          <a:p>
            <a:r>
              <a:rPr lang="fr-FR" dirty="0"/>
              <a:t>3 domaines et 2 </a:t>
            </a:r>
            <a:r>
              <a:rPr lang="fr-FR" dirty="0" smtClean="0"/>
              <a:t>techniques</a:t>
            </a:r>
            <a:endParaRPr lang="fr-FR" dirty="0"/>
          </a:p>
        </p:txBody>
      </p:sp>
      <p:graphicFrame>
        <p:nvGraphicFramePr>
          <p:cNvPr id="11324" name="Group 60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275637" cy="5214938"/>
        </p:xfrm>
        <a:graphic>
          <a:graphicData uri="http://schemas.openxmlformats.org/drawingml/2006/table">
            <a:tbl>
              <a:tblPr/>
              <a:tblGrid>
                <a:gridCol w="2759075"/>
                <a:gridCol w="2757487"/>
                <a:gridCol w="27590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Techniques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Domaines d’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Expertise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Changement Organisationnel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Levées de Fonds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Préparation de l’équipe, </a:t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Coaching du porteur de projet, pré et post-opération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Cessions/Acquisitions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 des cibles/acheteurs et de l’entreprise acquéreur/cédante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Méthodes d’animation participative puissante pour développer le leadership, faire dialoguer le collectif. Fusion d’équipes et cohésion.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Ingénierie financière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des actifs, allocation, et gestion de portefeuille/fortune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Motivation des collaborateurs autour</a:t>
                      </a:r>
                      <a:b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du projet du dirigeant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39750" y="1341438"/>
            <a:ext cx="27368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3275856" y="1196752"/>
            <a:ext cx="2376215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5940152" y="1196752"/>
            <a:ext cx="2519363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04025" y="6140450"/>
            <a:ext cx="1905000" cy="457200"/>
          </a:xfrm>
          <a:prstGeom prst="rect">
            <a:avLst/>
          </a:prstGeom>
        </p:spPr>
        <p:txBody>
          <a:bodyPr/>
          <a:lstStyle/>
          <a:p>
            <a:fld id="{FFF11BFA-B0FA-4277-AED7-C9F0C20C7347}" type="slidenum">
              <a:rPr lang="fr-FR"/>
              <a:pPr/>
              <a:t>4</a:t>
            </a:fld>
            <a:endParaRPr lang="fr-F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et compétences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986757" y="981075"/>
            <a:ext cx="3529459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Jean Saint-Cricq</a:t>
            </a:r>
            <a:r>
              <a:rPr lang="fr-FR" b="1" dirty="0">
                <a:solidFill>
                  <a:schemeClr val="tx2"/>
                </a:solidFill>
              </a:rPr>
              <a:t>, 62,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et valorisation, </a:t>
            </a:r>
            <a:r>
              <a:rPr lang="fr-FR" b="1" dirty="0" err="1" smtClean="0">
                <a:solidFill>
                  <a:schemeClr val="tx2"/>
                </a:solidFill>
              </a:rPr>
              <a:t>Fusacques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989387" y="4724400"/>
            <a:ext cx="3022773" cy="2077403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Gérard Pilley</a:t>
            </a:r>
            <a:r>
              <a:rPr lang="fr-FR" b="1" dirty="0">
                <a:solidFill>
                  <a:schemeClr val="tx2"/>
                </a:solidFill>
              </a:rPr>
              <a:t>, 67,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USA Europe, règlementaire, </a:t>
            </a:r>
            <a:r>
              <a:rPr lang="fr-FR" b="1" dirty="0" err="1" smtClean="0">
                <a:solidFill>
                  <a:schemeClr val="tx2"/>
                </a:solidFill>
              </a:rPr>
              <a:t>Fusacques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87462" y="3861048"/>
            <a:ext cx="3348434" cy="1298377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Christophe Béguin</a:t>
            </a:r>
            <a:r>
              <a:rPr lang="fr-FR" b="1" dirty="0">
                <a:solidFill>
                  <a:schemeClr val="tx2"/>
                </a:solidFill>
              </a:rPr>
              <a:t>, 27, Banque, Analyste financier.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79388" y="2132856"/>
            <a:ext cx="3673475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Evelyne Revellat</a:t>
            </a:r>
            <a:r>
              <a:rPr lang="fr-FR" b="1" dirty="0">
                <a:solidFill>
                  <a:schemeClr val="tx2"/>
                </a:solidFill>
              </a:rPr>
              <a:t>, 45, S</a:t>
            </a:r>
            <a:r>
              <a:rPr lang="fr-FR" b="1" dirty="0" smtClean="0">
                <a:solidFill>
                  <a:schemeClr val="tx2"/>
                </a:solidFill>
              </a:rPr>
              <a:t>tratégie </a:t>
            </a:r>
            <a:r>
              <a:rPr lang="fr-FR" b="1" dirty="0">
                <a:solidFill>
                  <a:schemeClr val="tx2"/>
                </a:solidFill>
              </a:rPr>
              <a:t>et </a:t>
            </a:r>
            <a:r>
              <a:rPr lang="fr-FR" b="1" dirty="0" smtClean="0">
                <a:solidFill>
                  <a:schemeClr val="tx2"/>
                </a:solidFill>
              </a:rPr>
              <a:t>cohésion d’équipes, Coaching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Communication.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932363" y="2276475"/>
            <a:ext cx="4211637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Olivier Lambotte</a:t>
            </a:r>
            <a:r>
              <a:rPr lang="fr-FR" b="1" dirty="0">
                <a:solidFill>
                  <a:schemeClr val="tx2"/>
                </a:solidFill>
              </a:rPr>
              <a:t>, 55, Informatique, </a:t>
            </a:r>
            <a:r>
              <a:rPr lang="fr-FR" b="1" dirty="0" smtClean="0">
                <a:solidFill>
                  <a:schemeClr val="tx2"/>
                </a:solidFill>
              </a:rPr>
              <a:t>stratégie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et marketing, portefeuilles </a:t>
            </a:r>
            <a:r>
              <a:rPr lang="fr-FR" b="1" dirty="0">
                <a:solidFill>
                  <a:schemeClr val="tx2"/>
                </a:solidFill>
              </a:rPr>
              <a:t>financiers.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475288" y="3933056"/>
            <a:ext cx="3417192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Catherine Bizé</a:t>
            </a:r>
            <a:r>
              <a:rPr lang="fr-FR" b="1" dirty="0">
                <a:solidFill>
                  <a:schemeClr val="tx2"/>
                </a:solidFill>
              </a:rPr>
              <a:t>, 41, Gestion de fortune, </a:t>
            </a:r>
            <a:r>
              <a:rPr lang="fr-FR" b="1" dirty="0" smtClean="0">
                <a:solidFill>
                  <a:schemeClr val="tx2"/>
                </a:solidFill>
              </a:rPr>
              <a:t>Juridique, droit de la famille.</a:t>
            </a:r>
            <a:endParaRPr lang="fr-FR" b="1" dirty="0">
              <a:solidFill>
                <a:schemeClr val="tx2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35375" y="2781300"/>
            <a:ext cx="1512888" cy="1871663"/>
            <a:chOff x="2335" y="1707"/>
            <a:chExt cx="953" cy="1179"/>
          </a:xfrm>
        </p:grpSpPr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381" y="1903"/>
              <a:ext cx="86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</a:rPr>
                <a:t>Création de valeur chez nos clients</a:t>
              </a: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335" y="1707"/>
              <a:ext cx="953" cy="1179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200" b="1" i="1" dirty="0" smtClean="0"/>
              <a:t>« Vous avez choisi de confier la mission de vous assister à un professionnel réglementé et contrôlé, vous devez donc garder en mémoire les éléments ci-dessous.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i="1" dirty="0" smtClean="0"/>
              <a:t>Seuls les professionnels dûment accrédités peuvent vous présenter ces références »</a:t>
            </a:r>
            <a:br>
              <a:rPr lang="fr-FR" sz="1200" b="1" i="1" dirty="0" smtClean="0"/>
            </a:b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  <a:ln>
            <a:solidFill>
              <a:schemeClr val="tx2"/>
            </a:solidFill>
          </a:ln>
        </p:spPr>
        <p:txBody>
          <a:bodyPr numCol="2">
            <a:noAutofit/>
          </a:bodyPr>
          <a:lstStyle/>
          <a:p>
            <a:r>
              <a:rPr lang="fr-FR" sz="900" b="1" dirty="0" smtClean="0">
                <a:solidFill>
                  <a:schemeClr val="tx2"/>
                </a:solidFill>
              </a:rPr>
              <a:t>REVELLAT Evelyne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KHEPRI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Groupe ARKANISSIM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129, Bd Pasteur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94360 BRY-SUR-MARNE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b="1" dirty="0" smtClean="0">
                <a:solidFill>
                  <a:schemeClr val="tx2"/>
                </a:solidFill>
              </a:rPr>
              <a:t>SARL</a:t>
            </a:r>
            <a:r>
              <a:rPr lang="fr-FR" sz="900" dirty="0" smtClean="0">
                <a:solidFill>
                  <a:schemeClr val="tx2"/>
                </a:solidFill>
              </a:rPr>
              <a:t> au capital de 10 000 euros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RCS CRETEIL 498 837 939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Code NAF/APE 7022 Z 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Responsabilité Civile Professionnelle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2 000 </a:t>
            </a:r>
            <a:r>
              <a:rPr lang="fr-FR" sz="900" dirty="0" err="1" smtClean="0">
                <a:solidFill>
                  <a:schemeClr val="tx2"/>
                </a:solidFill>
              </a:rPr>
              <a:t>000</a:t>
            </a:r>
            <a:r>
              <a:rPr lang="fr-FR" sz="900" dirty="0" smtClean="0">
                <a:solidFill>
                  <a:schemeClr val="tx2"/>
                </a:solidFill>
              </a:rPr>
              <a:t>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2 500 000 € Intermédiaire en assurance Numéro de police : FN4448  Adhérent : 221655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Garantie Financière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50 000 €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115 000 € Intermédiaire en assurance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Associé :</a:t>
            </a:r>
            <a:r>
              <a:rPr lang="fr-FR" sz="900" dirty="0" smtClean="0">
                <a:solidFill>
                  <a:schemeClr val="tx2"/>
                </a:solidFill>
              </a:rPr>
              <a:t> Arkanissim Finance / 20 %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Votre conseiller s’est engagé à respecter intégralement le code de bonne conduite de l’ANACOFI-CIF disponible au siège de l’association ou sur </a:t>
            </a:r>
            <a:r>
              <a:rPr lang="fr-FR" sz="900" u="sng" dirty="0" smtClean="0">
                <a:solidFill>
                  <a:schemeClr val="tx2"/>
                </a:solidFill>
                <a:hlinkClick r:id="rId2"/>
              </a:rPr>
              <a:t>www.anacofi.asso.fr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Réglementation </a:t>
            </a:r>
            <a:endParaRPr lang="fr-FR" sz="900" dirty="0" smtClean="0">
              <a:solidFill>
                <a:schemeClr val="tx2"/>
              </a:solidFill>
            </a:endParaRP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Conseiller en Investissements Financiers enregistré auprès de l’Autorité des Marchés Financiers (</a:t>
            </a:r>
            <a:r>
              <a:rPr lang="fr-FR" sz="900" u="sng" dirty="0" smtClean="0">
                <a:solidFill>
                  <a:schemeClr val="tx2"/>
                </a:solidFill>
                <a:hlinkClick r:id="rId3"/>
              </a:rPr>
              <a:t>www.demarcheurs-financiers.fr</a:t>
            </a:r>
            <a:r>
              <a:rPr lang="fr-FR" sz="900" dirty="0" smtClean="0">
                <a:solidFill>
                  <a:schemeClr val="tx2"/>
                </a:solidFill>
              </a:rPr>
              <a:t>) et membre de l’Association Nationale des Conseils Financiers – CIF sous le numéro : E001371 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Démarchage bancaire et financier n° 2081142652MY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Société intermédiaire en assurance de type « A » inscrite à l’ORIAS sous le n° 07 034 134</a:t>
            </a:r>
          </a:p>
          <a:p>
            <a:pPr lvl="0">
              <a:buNone/>
            </a:pP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u="sng" dirty="0" smtClean="0">
                <a:solidFill>
                  <a:schemeClr val="tx2"/>
                </a:solidFill>
                <a:hlinkClick r:id="rId4"/>
              </a:rPr>
              <a:t>www.orias.fr</a:t>
            </a:r>
            <a:r>
              <a:rPr lang="fr-FR" sz="900" dirty="0" smtClean="0">
                <a:solidFill>
                  <a:schemeClr val="tx2"/>
                </a:solidFill>
              </a:rPr>
              <a:t>, placé sous le contrôle de l’ACAM : 63 rue </a:t>
            </a:r>
            <a:r>
              <a:rPr lang="fr-FR" sz="900" dirty="0" err="1" smtClean="0">
                <a:solidFill>
                  <a:schemeClr val="tx2"/>
                </a:solidFill>
              </a:rPr>
              <a:t>Taitbout</a:t>
            </a:r>
            <a:r>
              <a:rPr lang="fr-FR" sz="900" dirty="0" smtClean="0">
                <a:solidFill>
                  <a:schemeClr val="tx2"/>
                </a:solidFill>
              </a:rPr>
              <a:t>, 75009 Paris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Agent immobilier, carte délivrée par la préfecture de CRETEIL n° 08-042 (Validité 10 ans)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Partenaires – Compagnies - Fournisseurs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Etablissements financiers (Démarchage / Intermédiation)</a:t>
            </a:r>
          </a:p>
          <a:p>
            <a:pPr lvl="0"/>
            <a:r>
              <a:rPr lang="en-GB" sz="900" dirty="0" smtClean="0">
                <a:solidFill>
                  <a:schemeClr val="tx2"/>
                </a:solidFill>
              </a:rPr>
              <a:t>Rothschild - UFG – Nord Europe Private Equity – </a:t>
            </a:r>
            <a:r>
              <a:rPr lang="en-GB" sz="900" dirty="0" err="1" smtClean="0">
                <a:solidFill>
                  <a:schemeClr val="tx2"/>
                </a:solidFill>
              </a:rPr>
              <a:t>Cortal</a:t>
            </a:r>
            <a:r>
              <a:rPr lang="en-GB" sz="900" dirty="0" smtClean="0">
                <a:solidFill>
                  <a:schemeClr val="tx2"/>
                </a:solidFill>
              </a:rPr>
              <a:t> – </a:t>
            </a:r>
            <a:r>
              <a:rPr lang="en-GB" sz="900" dirty="0" err="1" smtClean="0">
                <a:solidFill>
                  <a:schemeClr val="tx2"/>
                </a:solidFill>
              </a:rPr>
              <a:t>Gerer</a:t>
            </a:r>
            <a:r>
              <a:rPr lang="en-GB" sz="900" dirty="0" smtClean="0">
                <a:solidFill>
                  <a:schemeClr val="tx2"/>
                </a:solidFill>
              </a:rPr>
              <a:t> – Sigma – </a:t>
            </a:r>
            <a:r>
              <a:rPr lang="en-GB" sz="900" dirty="0" err="1" smtClean="0">
                <a:solidFill>
                  <a:schemeClr val="tx2"/>
                </a:solidFill>
              </a:rPr>
              <a:t>Aurel</a:t>
            </a:r>
            <a:r>
              <a:rPr lang="en-GB" sz="900" dirty="0" smtClean="0">
                <a:solidFill>
                  <a:schemeClr val="tx2"/>
                </a:solidFill>
              </a:rPr>
              <a:t> Level – A+ Finance_ </a:t>
            </a:r>
            <a:r>
              <a:rPr lang="en-GB" sz="900" dirty="0" err="1" smtClean="0">
                <a:solidFill>
                  <a:schemeClr val="tx2"/>
                </a:solidFill>
              </a:rPr>
              <a:t>Perial</a:t>
            </a:r>
            <a:r>
              <a:rPr lang="en-GB" sz="900" dirty="0" smtClean="0">
                <a:solidFill>
                  <a:schemeClr val="tx2"/>
                </a:solidFill>
              </a:rPr>
              <a:t> …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Compagnies d’Assurance  (Démarchage / Intermédiation)</a:t>
            </a:r>
          </a:p>
          <a:p>
            <a:pPr lvl="0"/>
            <a:r>
              <a:rPr lang="en-US" sz="900" dirty="0" smtClean="0">
                <a:solidFill>
                  <a:schemeClr val="tx2"/>
                </a:solidFill>
              </a:rPr>
              <a:t>Fortis – Skandia – </a:t>
            </a:r>
            <a:r>
              <a:rPr lang="en-US" sz="900" dirty="0" err="1" smtClean="0">
                <a:solidFill>
                  <a:schemeClr val="tx2"/>
                </a:solidFill>
              </a:rPr>
              <a:t>Cardif</a:t>
            </a:r>
            <a:r>
              <a:rPr lang="en-US" sz="900" dirty="0" smtClean="0">
                <a:solidFill>
                  <a:schemeClr val="tx2"/>
                </a:solidFill>
              </a:rPr>
              <a:t> – Assurances Saint </a:t>
            </a:r>
            <a:r>
              <a:rPr lang="en-US" sz="900" dirty="0" err="1" smtClean="0">
                <a:solidFill>
                  <a:schemeClr val="tx2"/>
                </a:solidFill>
              </a:rPr>
              <a:t>Honoré</a:t>
            </a:r>
            <a:r>
              <a:rPr lang="en-US" sz="900" dirty="0" smtClean="0">
                <a:solidFill>
                  <a:schemeClr val="tx2"/>
                </a:solidFill>
              </a:rPr>
              <a:t> – Swiss Life - </a:t>
            </a:r>
            <a:r>
              <a:rPr lang="en-US" sz="900" dirty="0" err="1" smtClean="0">
                <a:solidFill>
                  <a:schemeClr val="tx2"/>
                </a:solidFill>
              </a:rPr>
              <a:t>Generali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Promoteurs  (Démarchage / Intermédiation)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Groupe MLM – BAMA – Alain </a:t>
            </a:r>
            <a:r>
              <a:rPr lang="fr-FR" sz="900" dirty="0" err="1" smtClean="0">
                <a:solidFill>
                  <a:schemeClr val="tx2"/>
                </a:solidFill>
              </a:rPr>
              <a:t>Crenn</a:t>
            </a:r>
            <a:r>
              <a:rPr lang="fr-FR" sz="900" dirty="0" smtClean="0">
                <a:solidFill>
                  <a:schemeClr val="tx2"/>
                </a:solidFill>
              </a:rPr>
              <a:t> – </a:t>
            </a:r>
            <a:r>
              <a:rPr lang="fr-FR" sz="900" dirty="0" err="1" smtClean="0">
                <a:solidFill>
                  <a:schemeClr val="tx2"/>
                </a:solidFill>
              </a:rPr>
              <a:t>Pierreval</a:t>
            </a:r>
            <a:r>
              <a:rPr lang="fr-FR" sz="900" dirty="0" smtClean="0">
                <a:solidFill>
                  <a:schemeClr val="tx2"/>
                </a:solidFill>
              </a:rPr>
              <a:t> – Réside Etudes  (liste non exhaustive)</a:t>
            </a:r>
          </a:p>
          <a:p>
            <a:pPr algn="just"/>
            <a:r>
              <a:rPr lang="fr-FR" sz="900" dirty="0" smtClean="0">
                <a:solidFill>
                  <a:schemeClr val="tx2"/>
                </a:solidFill>
              </a:rPr>
              <a:t>Le client est informé que pour tout acte d’intermédiation, le conseiller est rémunéré par la totalité des frais d’entrée déduction faite de la part acquise à la société qui l’autorise à commercialiser le produit, auxquels s’ajoutent une fraction des frais de gestion qui est au maximum de 55% de ceux-ci. Le détail de la rémunération du conseiller par commissions, agissant en tant qu’intermédiaire, peut être obtenu par le client en s’adressant à Arkanissim Finance. Le conseiller s’engage à assister le client dans l’obtention de ces informations.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suivi personnalisé, gestion administrative : fixés contractuellement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d’audit Patrimonial : suite à un devis accepté.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Analyse Patrimoniale : 200 € (non facturée si des préconisations sont suivies)</a:t>
            </a:r>
          </a:p>
          <a:p>
            <a:pPr>
              <a:buNone/>
            </a:pPr>
            <a:endParaRPr lang="fr-FR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04025" y="6140450"/>
            <a:ext cx="1905000" cy="457200"/>
          </a:xfrm>
          <a:prstGeom prst="rect">
            <a:avLst/>
          </a:prstGeom>
        </p:spPr>
        <p:txBody>
          <a:bodyPr/>
          <a:lstStyle/>
          <a:p>
            <a:fld id="{30259E41-90BE-4D30-B141-B389B9330851}" type="slidenum">
              <a:rPr lang="fr-FR"/>
              <a:pPr/>
              <a:t>6</a:t>
            </a:fld>
            <a:endParaRPr 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Opérations de </a:t>
            </a:r>
            <a:r>
              <a:rPr lang="fr-FR" dirty="0" smtClean="0"/>
              <a:t>référence</a:t>
            </a:r>
            <a:endParaRPr lang="fr-FR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99"/>
            <a:ext cx="8275638" cy="4679925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chemeClr val="tx2"/>
                </a:solidFill>
              </a:rPr>
              <a:t>Acquisitions :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Pharmygiene</a:t>
            </a:r>
            <a:r>
              <a:rPr lang="fr-FR" sz="1800" dirty="0">
                <a:solidFill>
                  <a:schemeClr val="tx2"/>
                </a:solidFill>
              </a:rPr>
              <a:t> (1992), Burnet, SCAT, </a:t>
            </a:r>
            <a:r>
              <a:rPr lang="fr-FR" sz="1800" dirty="0" err="1">
                <a:solidFill>
                  <a:schemeClr val="tx2"/>
                </a:solidFill>
              </a:rPr>
              <a:t>Clement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Thekan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Medgenix</a:t>
            </a:r>
            <a:r>
              <a:rPr lang="fr-FR" sz="1800" dirty="0">
                <a:solidFill>
                  <a:schemeClr val="tx2"/>
                </a:solidFill>
              </a:rPr>
              <a:t>, Delta, </a:t>
            </a:r>
            <a:r>
              <a:rPr lang="fr-FR" sz="1800" dirty="0" err="1">
                <a:solidFill>
                  <a:schemeClr val="tx2"/>
                </a:solidFill>
              </a:rPr>
              <a:t>Distrithera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Hydroxydase</a:t>
            </a:r>
            <a:r>
              <a:rPr lang="fr-FR" sz="1800" dirty="0">
                <a:solidFill>
                  <a:schemeClr val="tx2"/>
                </a:solidFill>
              </a:rPr>
              <a:t> (2004), LFBH (2005), </a:t>
            </a:r>
            <a:r>
              <a:rPr lang="fr-FR" sz="1800" dirty="0" err="1">
                <a:solidFill>
                  <a:schemeClr val="tx2"/>
                </a:solidFill>
              </a:rPr>
              <a:t>Physcience</a:t>
            </a:r>
            <a:r>
              <a:rPr lang="fr-FR" sz="1800" dirty="0">
                <a:solidFill>
                  <a:schemeClr val="tx2"/>
                </a:solidFill>
              </a:rPr>
              <a:t> (2007), </a:t>
            </a:r>
            <a:r>
              <a:rPr lang="fr-FR" sz="1800" dirty="0" err="1">
                <a:solidFill>
                  <a:schemeClr val="tx2"/>
                </a:solidFill>
              </a:rPr>
              <a:t>Latoxan</a:t>
            </a:r>
            <a:r>
              <a:rPr lang="fr-FR" sz="1800" dirty="0">
                <a:solidFill>
                  <a:schemeClr val="tx2"/>
                </a:solidFill>
              </a:rPr>
              <a:t> (2008), </a:t>
            </a:r>
            <a:r>
              <a:rPr lang="fr-FR" sz="1800" dirty="0" err="1">
                <a:solidFill>
                  <a:schemeClr val="tx2"/>
                </a:solidFill>
              </a:rPr>
              <a:t>Naturalliance</a:t>
            </a:r>
            <a:r>
              <a:rPr lang="fr-FR" sz="1800" dirty="0">
                <a:solidFill>
                  <a:schemeClr val="tx2"/>
                </a:solidFill>
              </a:rPr>
              <a:t> (2010</a:t>
            </a:r>
            <a:r>
              <a:rPr lang="fr-FR" sz="1800" dirty="0" smtClean="0">
                <a:solidFill>
                  <a:schemeClr val="tx2"/>
                </a:solidFill>
              </a:rPr>
              <a:t>)…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 </a:t>
            </a:r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b="1" dirty="0">
                <a:solidFill>
                  <a:schemeClr val="tx2"/>
                </a:solidFill>
              </a:rPr>
              <a:t>Cessions :</a:t>
            </a:r>
            <a:r>
              <a:rPr lang="fr-FR" sz="1800" dirty="0">
                <a:solidFill>
                  <a:schemeClr val="tx2"/>
                </a:solidFill>
              </a:rPr>
              <a:t> Omega (2000), </a:t>
            </a:r>
            <a:r>
              <a:rPr lang="fr-FR" sz="1800" dirty="0" err="1">
                <a:solidFill>
                  <a:schemeClr val="tx2"/>
                </a:solidFill>
              </a:rPr>
              <a:t>Opodex</a:t>
            </a:r>
            <a:r>
              <a:rPr lang="fr-FR" sz="1800" dirty="0">
                <a:solidFill>
                  <a:schemeClr val="tx2"/>
                </a:solidFill>
              </a:rPr>
              <a:t> (2002), </a:t>
            </a:r>
            <a:r>
              <a:rPr lang="fr-FR" sz="1800" dirty="0" err="1">
                <a:solidFill>
                  <a:schemeClr val="tx2"/>
                </a:solidFill>
              </a:rPr>
              <a:t>Medipole</a:t>
            </a:r>
            <a:r>
              <a:rPr lang="fr-FR" sz="1800" dirty="0">
                <a:solidFill>
                  <a:schemeClr val="tx2"/>
                </a:solidFill>
              </a:rPr>
              <a:t> Distribution (2003), </a:t>
            </a:r>
            <a:r>
              <a:rPr lang="fr-FR" sz="1800" dirty="0" err="1">
                <a:solidFill>
                  <a:schemeClr val="tx2"/>
                </a:solidFill>
              </a:rPr>
              <a:t>Imasanté</a:t>
            </a:r>
            <a:r>
              <a:rPr lang="fr-FR" sz="1800" dirty="0">
                <a:solidFill>
                  <a:schemeClr val="tx2"/>
                </a:solidFill>
              </a:rPr>
              <a:t> (2008)… dossiers en cours</a:t>
            </a:r>
            <a:r>
              <a:rPr lang="fr-FR" sz="1800" dirty="0" smtClean="0">
                <a:solidFill>
                  <a:schemeClr val="tx2"/>
                </a:solidFill>
              </a:rPr>
              <a:t>.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b="1" dirty="0">
                <a:solidFill>
                  <a:schemeClr val="tx2"/>
                </a:solidFill>
              </a:rPr>
              <a:t>Levées de fonds :</a:t>
            </a:r>
            <a:r>
              <a:rPr lang="fr-FR" sz="1800" dirty="0">
                <a:solidFill>
                  <a:schemeClr val="tx2"/>
                </a:solidFill>
              </a:rPr>
              <a:t>  </a:t>
            </a:r>
            <a:r>
              <a:rPr lang="fr-FR" sz="1800" dirty="0" err="1">
                <a:solidFill>
                  <a:schemeClr val="tx2"/>
                </a:solidFill>
              </a:rPr>
              <a:t>Medipole</a:t>
            </a:r>
            <a:r>
              <a:rPr lang="fr-FR" sz="1800" dirty="0">
                <a:solidFill>
                  <a:schemeClr val="tx2"/>
                </a:solidFill>
              </a:rPr>
              <a:t> (1990), </a:t>
            </a:r>
            <a:r>
              <a:rPr lang="fr-FR" sz="1800" dirty="0" err="1">
                <a:solidFill>
                  <a:schemeClr val="tx2"/>
                </a:solidFill>
              </a:rPr>
              <a:t>Physcience</a:t>
            </a:r>
            <a:r>
              <a:rPr lang="fr-FR" sz="1800" dirty="0">
                <a:solidFill>
                  <a:schemeClr val="tx2"/>
                </a:solidFill>
              </a:rPr>
              <a:t> (2007), </a:t>
            </a:r>
            <a:r>
              <a:rPr lang="fr-FR" sz="1800" dirty="0" err="1">
                <a:solidFill>
                  <a:schemeClr val="tx2"/>
                </a:solidFill>
              </a:rPr>
              <a:t>Ingrinnov</a:t>
            </a:r>
            <a:r>
              <a:rPr lang="fr-FR" sz="1800" dirty="0">
                <a:solidFill>
                  <a:schemeClr val="tx2"/>
                </a:solidFill>
              </a:rPr>
              <a:t> (2007), Lanson Gastronomie (2010)… dossiers en </a:t>
            </a:r>
            <a:r>
              <a:rPr lang="fr-FR" sz="1800" dirty="0" smtClean="0">
                <a:solidFill>
                  <a:schemeClr val="tx2"/>
                </a:solidFill>
              </a:rPr>
              <a:t>cours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b="1" dirty="0">
                <a:solidFill>
                  <a:schemeClr val="tx2"/>
                </a:solidFill>
              </a:rPr>
              <a:t>Organisation financière :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Triacana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Armasol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Maxepa</a:t>
            </a:r>
            <a:r>
              <a:rPr lang="fr-FR" sz="1800" dirty="0">
                <a:solidFill>
                  <a:schemeClr val="tx2"/>
                </a:solidFill>
              </a:rPr>
              <a:t>, </a:t>
            </a:r>
            <a:r>
              <a:rPr lang="fr-FR" sz="1800" dirty="0" err="1">
                <a:solidFill>
                  <a:schemeClr val="tx2"/>
                </a:solidFill>
              </a:rPr>
              <a:t>Mediteam</a:t>
            </a:r>
            <a:r>
              <a:rPr lang="fr-FR" sz="1800" dirty="0">
                <a:solidFill>
                  <a:schemeClr val="tx2"/>
                </a:solidFill>
              </a:rPr>
              <a:t>, Lanson (2010)…  « Family office </a:t>
            </a:r>
            <a:r>
              <a:rPr lang="fr-FR" sz="1800" dirty="0" smtClean="0">
                <a:solidFill>
                  <a:schemeClr val="tx2"/>
                </a:solidFill>
              </a:rPr>
              <a:t>».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…sans oublier l’expérience acquise sur les dossiers « non aboutis 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734B75A-65B9-4F33-A6DF-2063638B01EC}" type="slidenum">
              <a:rPr lang="fr-FR"/>
              <a:pPr/>
              <a:t>7</a:t>
            </a:fld>
            <a:endParaRPr lang="fr-FR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 l="5734" t="4256" r="4900" b="4654"/>
          <a:stretch>
            <a:fillRect/>
          </a:stretch>
        </p:blipFill>
        <p:spPr bwMode="auto">
          <a:xfrm>
            <a:off x="4464050" y="-26988"/>
            <a:ext cx="4679950" cy="6884988"/>
          </a:xfrm>
          <a:prstGeom prst="rect">
            <a:avLst/>
          </a:prstGeom>
          <a:noFill/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464050" y="5553075"/>
            <a:ext cx="1716088" cy="1306513"/>
          </a:xfrm>
          <a:prstGeom prst="rect">
            <a:avLst/>
          </a:prstGeom>
          <a:solidFill>
            <a:srgbClr val="182A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ARKANISSIM FINANCE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VOUS OUVRE DE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NOUVEAUX HORIZONS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475656" y="2564904"/>
            <a:ext cx="2787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Merci de votre attention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1760" y="4221088"/>
            <a:ext cx="5779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Jean Saint-Cricq,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4"/>
              </a:rPr>
              <a:t>jean.saint-cricq@wanadoo.fr</a:t>
            </a:r>
            <a:r>
              <a:rPr lang="fr-FR" sz="1200" dirty="0" smtClean="0"/>
              <a:t>, mob : 00 33 (0)6 07 98 09 29,</a:t>
            </a:r>
          </a:p>
          <a:p>
            <a:r>
              <a:rPr lang="fr-FR" sz="1200" b="1" dirty="0" smtClean="0"/>
              <a:t>Evelyne Revellat,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5"/>
              </a:rPr>
              <a:t>erevellat@arkanissim.fr</a:t>
            </a:r>
            <a:r>
              <a:rPr lang="fr-FR" sz="1200" dirty="0" smtClean="0"/>
              <a:t> , mob : 00 33 (0)6 60 47 71 64,</a:t>
            </a:r>
          </a:p>
          <a:p>
            <a:r>
              <a:rPr lang="fr-FR" sz="1200" b="1" dirty="0" smtClean="0"/>
              <a:t>Catherine Bizé,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6"/>
              </a:rPr>
              <a:t>catherinebize@yahoo.fr</a:t>
            </a:r>
            <a:r>
              <a:rPr lang="fr-FR" sz="1200" dirty="0" smtClean="0"/>
              <a:t> , mob : 00 33 (0)6 14 15 41 10,</a:t>
            </a:r>
          </a:p>
          <a:p>
            <a:r>
              <a:rPr lang="fr-FR" sz="1200" b="1" dirty="0" smtClean="0"/>
              <a:t>Olivier Lambotte,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7"/>
              </a:rPr>
              <a:t>olivierlambotte@gaya-fp.fr</a:t>
            </a:r>
            <a:r>
              <a:rPr lang="fr-FR" sz="1200" dirty="0" smtClean="0"/>
              <a:t> , mob : 00 33 (0)6 11 </a:t>
            </a:r>
            <a:r>
              <a:rPr lang="fr-FR" sz="1200" dirty="0" err="1" smtClean="0"/>
              <a:t>11</a:t>
            </a:r>
            <a:r>
              <a:rPr lang="fr-FR" sz="1200" dirty="0" smtClean="0"/>
              <a:t> 10 03,</a:t>
            </a:r>
          </a:p>
          <a:p>
            <a:r>
              <a:rPr lang="fr-FR" sz="1200" b="1" dirty="0" smtClean="0"/>
              <a:t>Christophe Béguin,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8"/>
              </a:rPr>
              <a:t>beguinchristophe@gmail.com</a:t>
            </a:r>
            <a:r>
              <a:rPr lang="fr-FR" sz="1200" dirty="0" smtClean="0"/>
              <a:t>, mob : 00 33 (0)6 84 37 64 53,</a:t>
            </a:r>
          </a:p>
          <a:p>
            <a:r>
              <a:rPr lang="fr-FR" sz="1200" b="1" dirty="0" smtClean="0"/>
              <a:t>Gérard Pilley,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9"/>
              </a:rPr>
              <a:t>g.pilley@wanadoo.fr</a:t>
            </a:r>
            <a:r>
              <a:rPr lang="fr-FR" sz="1200" dirty="0" smtClean="0"/>
              <a:t>, mob : 00 33 (0)6 07 67 42 70</a:t>
            </a:r>
            <a:endParaRPr lang="fr-F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466</Words>
  <Application>Microsoft Office PowerPoint</Application>
  <PresentationFormat>Affichage à l'écran (4:3)</PresentationFormat>
  <Paragraphs>98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Oriel</vt:lpstr>
      <vt:lpstr>Pôle de compétences de 6 consultants</vt:lpstr>
      <vt:lpstr>Les 3 domaines d’expertise </vt:lpstr>
      <vt:lpstr>3 domaines et 2 techniques</vt:lpstr>
      <vt:lpstr>Equipe et compétences  </vt:lpstr>
      <vt:lpstr>« Vous avez choisi de confier la mission de vous assister à un professionnel réglementé et contrôlé, vous devez donc garder en mémoire les éléments ci-dessous. Seuls les professionnels dûment accrédités peuvent vous présenter ces références » </vt:lpstr>
      <vt:lpstr>Opérations de référence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M. VENTURA</dc:title>
  <dc:creator>evelyne</dc:creator>
  <cp:lastModifiedBy>evelyne</cp:lastModifiedBy>
  <cp:revision>10</cp:revision>
  <dcterms:created xsi:type="dcterms:W3CDTF">2011-03-17T07:01:08Z</dcterms:created>
  <dcterms:modified xsi:type="dcterms:W3CDTF">2011-04-10T17:04:31Z</dcterms:modified>
</cp:coreProperties>
</file>