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876" r:id="rId2"/>
  </p:sldMasterIdLst>
  <p:notesMasterIdLst>
    <p:notesMasterId r:id="rId41"/>
  </p:notesMasterIdLst>
  <p:handoutMasterIdLst>
    <p:handoutMasterId r:id="rId42"/>
  </p:handoutMasterIdLst>
  <p:sldIdLst>
    <p:sldId id="256" r:id="rId3"/>
    <p:sldId id="309" r:id="rId4"/>
    <p:sldId id="261" r:id="rId5"/>
    <p:sldId id="276" r:id="rId6"/>
    <p:sldId id="277" r:id="rId7"/>
    <p:sldId id="262" r:id="rId8"/>
    <p:sldId id="324" r:id="rId9"/>
    <p:sldId id="279" r:id="rId10"/>
    <p:sldId id="322" r:id="rId11"/>
    <p:sldId id="283" r:id="rId12"/>
    <p:sldId id="284" r:id="rId13"/>
    <p:sldId id="285" r:id="rId14"/>
    <p:sldId id="303" r:id="rId15"/>
    <p:sldId id="311" r:id="rId16"/>
    <p:sldId id="312" r:id="rId17"/>
    <p:sldId id="268" r:id="rId18"/>
    <p:sldId id="337" r:id="rId19"/>
    <p:sldId id="290" r:id="rId20"/>
    <p:sldId id="298" r:id="rId21"/>
    <p:sldId id="338" r:id="rId22"/>
    <p:sldId id="339" r:id="rId23"/>
    <p:sldId id="340" r:id="rId24"/>
    <p:sldId id="342" r:id="rId25"/>
    <p:sldId id="310" r:id="rId26"/>
    <p:sldId id="299" r:id="rId27"/>
    <p:sldId id="336" r:id="rId28"/>
    <p:sldId id="328" r:id="rId29"/>
    <p:sldId id="329" r:id="rId30"/>
    <p:sldId id="330" r:id="rId31"/>
    <p:sldId id="331" r:id="rId32"/>
    <p:sldId id="332" r:id="rId33"/>
    <p:sldId id="333" r:id="rId34"/>
    <p:sldId id="334" r:id="rId35"/>
    <p:sldId id="323" r:id="rId36"/>
    <p:sldId id="335" r:id="rId37"/>
    <p:sldId id="313" r:id="rId38"/>
    <p:sldId id="327" r:id="rId39"/>
    <p:sldId id="343" r:id="rId40"/>
  </p:sldIdLst>
  <p:sldSz cx="9144000" cy="6858000" type="screen4x3"/>
  <p:notesSz cx="6811963" cy="9942513"/>
  <p:defaultTextStyle>
    <a:defPPr>
      <a:defRPr lang="fr-F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0000"/>
    <a:srgbClr val="FFFFFF"/>
    <a:srgbClr val="FF3300"/>
    <a:srgbClr val="0000FF"/>
    <a:srgbClr val="99FFCC"/>
    <a:srgbClr val="66FFFF"/>
    <a:srgbClr val="003399"/>
    <a:srgbClr val="000099"/>
  </p:clrMru>
</p:presentationPr>
</file>

<file path=ppt/tableStyles.xml><?xml version="1.0" encoding="utf-8"?>
<a:tblStyleLst xmlns:a="http://schemas.openxmlformats.org/drawingml/2006/main" def="{5C22544A-7EE6-4342-B048-85BDC9FD1C3A}">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3496" autoAdjust="0"/>
  </p:normalViewPr>
  <p:slideViewPr>
    <p:cSldViewPr snapToGrid="0">
      <p:cViewPr varScale="1">
        <p:scale>
          <a:sx n="83" d="100"/>
          <a:sy n="83" d="100"/>
        </p:scale>
        <p:origin x="-1116" y="-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9" d="100"/>
          <a:sy n="49" d="100"/>
        </p:scale>
        <p:origin x="-2706" y="-108"/>
      </p:cViewPr>
      <p:guideLst>
        <p:guide orient="horz" pos="3131"/>
        <p:guide pos="2145"/>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107523" name="Rectangle 3"/>
          <p:cNvSpPr>
            <a:spLocks noGrp="1" noChangeArrowheads="1"/>
          </p:cNvSpPr>
          <p:nvPr>
            <p:ph type="dt" sz="quarter" idx="1"/>
          </p:nvPr>
        </p:nvSpPr>
        <p:spPr bwMode="auto">
          <a:xfrm>
            <a:off x="386080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107524" name="Rectangle 4"/>
          <p:cNvSpPr>
            <a:spLocks noGrp="1" noChangeArrowheads="1"/>
          </p:cNvSpPr>
          <p:nvPr>
            <p:ph type="ftr" sz="quarter" idx="2"/>
          </p:nvPr>
        </p:nvSpPr>
        <p:spPr bwMode="auto">
          <a:xfrm>
            <a:off x="0" y="9445625"/>
            <a:ext cx="295116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107525" name="Rectangle 5"/>
          <p:cNvSpPr>
            <a:spLocks noGrp="1" noChangeArrowheads="1"/>
          </p:cNvSpPr>
          <p:nvPr>
            <p:ph type="sldNum" sz="quarter" idx="3"/>
          </p:nvPr>
        </p:nvSpPr>
        <p:spPr bwMode="auto">
          <a:xfrm>
            <a:off x="3860800" y="9445625"/>
            <a:ext cx="295116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BCEF5F7-4D78-4D11-9642-B798179F8AE4}" type="slidenum">
              <a:rPr lang="fr-FR"/>
              <a:pPr>
                <a:defRPr/>
              </a:pPr>
              <a:t>‹N°›</a:t>
            </a:fld>
            <a:endParaRPr lang="fr-F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atin typeface="Arial" charset="0"/>
              </a:defRPr>
            </a:lvl1pPr>
          </a:lstStyle>
          <a:p>
            <a:pPr>
              <a:defRPr/>
            </a:pPr>
            <a:endParaRPr lang="fr-FR"/>
          </a:p>
        </p:txBody>
      </p:sp>
      <p:sp>
        <p:nvSpPr>
          <p:cNvPr id="3" name="Espace réservé de la date 2"/>
          <p:cNvSpPr>
            <a:spLocks noGrp="1"/>
          </p:cNvSpPr>
          <p:nvPr>
            <p:ph type="dt" idx="1"/>
          </p:nvPr>
        </p:nvSpPr>
        <p:spPr>
          <a:xfrm>
            <a:off x="3859213" y="0"/>
            <a:ext cx="2951162" cy="496888"/>
          </a:xfrm>
          <a:prstGeom prst="rect">
            <a:avLst/>
          </a:prstGeom>
        </p:spPr>
        <p:txBody>
          <a:bodyPr vert="horz" lIns="91440" tIns="45720" rIns="91440" bIns="45720" rtlCol="0"/>
          <a:lstStyle>
            <a:lvl1pPr algn="r">
              <a:defRPr sz="1200">
                <a:latin typeface="Arial" charset="0"/>
              </a:defRPr>
            </a:lvl1pPr>
          </a:lstStyle>
          <a:p>
            <a:pPr>
              <a:defRPr/>
            </a:pPr>
            <a:fld id="{BED749D7-F51A-45F3-B109-72CD6DE86FF7}" type="datetimeFigureOut">
              <a:rPr lang="fr-FR"/>
              <a:pPr>
                <a:defRPr/>
              </a:pPr>
              <a:t>09/02/2010</a:t>
            </a:fld>
            <a:endParaRPr lang="fr-FR" dirty="0"/>
          </a:p>
        </p:txBody>
      </p:sp>
      <p:sp>
        <p:nvSpPr>
          <p:cNvPr id="4" name="Espace réservé de l'image des diapositives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1440" tIns="45720" rIns="91440" bIns="45720" rtlCol="0" anchor="ctr"/>
          <a:lstStyle/>
          <a:p>
            <a:pPr lvl="0"/>
            <a:endParaRPr lang="fr-FR" noProof="0" dirty="0"/>
          </a:p>
        </p:txBody>
      </p:sp>
      <p:sp>
        <p:nvSpPr>
          <p:cNvPr id="5" name="Espace réservé des commentaires 4"/>
          <p:cNvSpPr>
            <a:spLocks noGrp="1"/>
          </p:cNvSpPr>
          <p:nvPr>
            <p:ph type="body" sz="quarter" idx="3"/>
          </p:nvPr>
        </p:nvSpPr>
        <p:spPr>
          <a:xfrm>
            <a:off x="681038" y="4722813"/>
            <a:ext cx="5449887" cy="4473575"/>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44038"/>
            <a:ext cx="2951163" cy="496887"/>
          </a:xfrm>
          <a:prstGeom prst="rect">
            <a:avLst/>
          </a:prstGeom>
        </p:spPr>
        <p:txBody>
          <a:bodyPr vert="horz" lIns="91440" tIns="45720" rIns="91440" bIns="45720" rtlCol="0" anchor="b"/>
          <a:lstStyle>
            <a:lvl1pPr algn="l">
              <a:defRPr sz="1200">
                <a:latin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3859213" y="9444038"/>
            <a:ext cx="2951162" cy="496887"/>
          </a:xfrm>
          <a:prstGeom prst="rect">
            <a:avLst/>
          </a:prstGeom>
        </p:spPr>
        <p:txBody>
          <a:bodyPr vert="horz" lIns="91440" tIns="45720" rIns="91440" bIns="45720" rtlCol="0" anchor="b"/>
          <a:lstStyle>
            <a:lvl1pPr algn="r">
              <a:defRPr sz="1200">
                <a:latin typeface="Arial" charset="0"/>
              </a:defRPr>
            </a:lvl1pPr>
          </a:lstStyle>
          <a:p>
            <a:pPr>
              <a:defRPr/>
            </a:pPr>
            <a:fld id="{6075FDC6-C8C8-4844-B99C-07727728FFCE}" type="slidenum">
              <a:rPr lang="fr-FR"/>
              <a:pPr>
                <a:defRPr/>
              </a:pPr>
              <a:t>‹N°›</a:t>
            </a:fld>
            <a:endParaRPr lang="fr-F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TextEdit="1"/>
          </p:cNvSpPr>
          <p:nvPr>
            <p:ph type="sldImg"/>
          </p:nvPr>
        </p:nvSpPr>
        <p:spPr bwMode="auto">
          <a:noFill/>
          <a:ln>
            <a:solidFill>
              <a:srgbClr val="000000"/>
            </a:solidFill>
            <a:miter lim="800000"/>
            <a:headEnd/>
            <a:tailEnd/>
          </a:ln>
        </p:spPr>
      </p:sp>
      <p:sp>
        <p:nvSpPr>
          <p:cNvPr id="68611" name="Rectangle 3"/>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505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4506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A04560-0F46-4683-839B-733A643D3281}" type="slidenum">
              <a:rPr lang="fr-FR" smtClean="0"/>
              <a:pPr/>
              <a:t>11</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solidFill>
                  <a:srgbClr val="D1EAEE"/>
                </a:solidFill>
              </a:defRPr>
            </a:lvl1pPr>
          </a:lstStyle>
          <a:p>
            <a:fld id="{711ED01E-4A4A-4A03-8E3F-FB83FE21C334}" type="datetime1">
              <a:rPr lang="fr-FR"/>
              <a:pPr/>
              <a:t>09/02/2010</a:t>
            </a:fld>
            <a:endParaRPr lang="fr-FR"/>
          </a:p>
        </p:txBody>
      </p:sp>
      <p:sp>
        <p:nvSpPr>
          <p:cNvPr id="5" name="Espace réservé du pied de page 18"/>
          <p:cNvSpPr>
            <a:spLocks noGrp="1"/>
          </p:cNvSpPr>
          <p:nvPr>
            <p:ph type="ftr" sz="quarter" idx="11"/>
          </p:nvPr>
        </p:nvSpPr>
        <p:spPr/>
        <p:txBody>
          <a:bodyPr/>
          <a:lstStyle>
            <a:lvl1pPr>
              <a:defRPr>
                <a:solidFill>
                  <a:srgbClr val="D1EAEE"/>
                </a:solidFill>
              </a:defRPr>
            </a:lvl1pPr>
          </a:lstStyle>
          <a:p>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10163D36-A840-4635-8394-0D688F5199B7}" type="slidenum">
              <a:rPr lang="fr-FR"/>
              <a:pPr>
                <a:defRPr/>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1371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981200"/>
            <a:ext cx="8229600" cy="3886200"/>
          </a:xfrm>
        </p:spPr>
        <p:txBody>
          <a:bodyPr>
            <a:normAutofit/>
          </a:bodyPr>
          <a:lstStyle/>
          <a:p>
            <a:pPr lvl="0"/>
            <a:endParaRPr lang="fr-FR" noProof="0" dirty="0" smtClean="0"/>
          </a:p>
        </p:txBody>
      </p:sp>
      <p:sp>
        <p:nvSpPr>
          <p:cNvPr id="4" name="Espace réservé de la date 9"/>
          <p:cNvSpPr>
            <a:spLocks noGrp="1"/>
          </p:cNvSpPr>
          <p:nvPr>
            <p:ph type="dt" sz="half" idx="10"/>
          </p:nvPr>
        </p:nvSpPr>
        <p:spPr/>
        <p:txBody>
          <a:bodyPr/>
          <a:lstStyle>
            <a:lvl1pPr>
              <a:defRPr/>
            </a:lvl1pPr>
          </a:lstStyle>
          <a:p>
            <a:fld id="{5BA812EA-3517-4AD9-B43C-7B1CED41C356}" type="datetime1">
              <a:rPr lang="fr-FR"/>
              <a:pPr/>
              <a:t>09/02/2010</a:t>
            </a:fld>
            <a:endParaRPr lang="fr-FR"/>
          </a:p>
        </p:txBody>
      </p:sp>
      <p:sp>
        <p:nvSpPr>
          <p:cNvPr id="5" name="Espace réservé du pied de page 21"/>
          <p:cNvSpPr>
            <a:spLocks noGrp="1"/>
          </p:cNvSpPr>
          <p:nvPr>
            <p:ph type="ftr" sz="quarter" idx="11"/>
          </p:nvPr>
        </p:nvSpPr>
        <p:spPr/>
        <p:txBody>
          <a:bodyPr/>
          <a:lstStyle>
            <a:lvl1pPr>
              <a:defRPr/>
            </a:lvl1pPr>
          </a:lstStyle>
          <a:p>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2CADE8D1-9FA8-43F9-A3D8-B73E0E8FBC7A}"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13716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981200"/>
            <a:ext cx="4038600" cy="3886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4038600" cy="3886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9"/>
          <p:cNvSpPr>
            <a:spLocks noGrp="1"/>
          </p:cNvSpPr>
          <p:nvPr>
            <p:ph type="dt" sz="half" idx="10"/>
          </p:nvPr>
        </p:nvSpPr>
        <p:spPr/>
        <p:txBody>
          <a:bodyPr/>
          <a:lstStyle>
            <a:lvl1pPr>
              <a:defRPr/>
            </a:lvl1pPr>
          </a:lstStyle>
          <a:p>
            <a:fld id="{91A996A1-C685-4713-A92A-9D74CAF5D0E1}" type="datetime1">
              <a:rPr lang="fr-FR"/>
              <a:pPr/>
              <a:t>09/02/2010</a:t>
            </a:fld>
            <a:endParaRPr lang="fr-FR"/>
          </a:p>
        </p:txBody>
      </p:sp>
      <p:sp>
        <p:nvSpPr>
          <p:cNvPr id="6" name="Espace réservé du pied de page 21"/>
          <p:cNvSpPr>
            <a:spLocks noGrp="1"/>
          </p:cNvSpPr>
          <p:nvPr>
            <p:ph type="ftr" sz="quarter" idx="11"/>
          </p:nvPr>
        </p:nvSpPr>
        <p:spPr/>
        <p:txBody>
          <a:bodyPr/>
          <a:lstStyle>
            <a:lvl1pPr>
              <a:defRPr/>
            </a:lvl1pPr>
          </a:lstStyle>
          <a:p>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FA3685D2-6D29-49CD-B822-1291CADD4493}" type="slidenum">
              <a:rPr lang="fr-FR"/>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fld id="{003707E7-71B7-4D86-A41C-4EE8E37E937B}" type="datetime1">
              <a:rPr lang="fr-FR"/>
              <a:pPr/>
              <a:t>09/02/2010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smtClean="0"/>
            </a:lvl1pPr>
          </a:lstStyle>
          <a:p>
            <a:pPr>
              <a:defRPr/>
            </a:pPr>
            <a:fld id="{F1EC27B2-25FC-4A5A-9923-2B7B828E4306}" type="slidenum">
              <a:rPr lang="fr-FR"/>
              <a:pPr>
                <a:defRPr/>
              </a:pPr>
              <a:t>‹N°›</a:t>
            </a:fld>
            <a:endParaRPr lang="fr-F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6F76BA03-9130-4DCA-9156-A9E42FFC01F9}" type="datetime1">
              <a:rPr lang="fr-FR"/>
              <a:pPr/>
              <a:t>09/02/2010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smtClean="0"/>
            </a:lvl1pPr>
          </a:lstStyle>
          <a:p>
            <a:pPr>
              <a:defRPr/>
            </a:pPr>
            <a:fld id="{5CDF85A7-9E86-48A8-8923-542B626F0764}" type="slidenum">
              <a:rPr lang="fr-FR"/>
              <a:pPr>
                <a:defRPr/>
              </a:pPr>
              <a:t>‹N°›</a:t>
            </a:fld>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fld id="{E2094D11-1647-4194-BC41-D4F6313738F3}" type="datetime1">
              <a:rPr lang="fr-FR"/>
              <a:pPr/>
              <a:t>09/02/2010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smtClean="0"/>
            </a:lvl1pPr>
          </a:lstStyle>
          <a:p>
            <a:pPr>
              <a:defRPr/>
            </a:pPr>
            <a:fld id="{119EC2D8-506B-4918-A957-493825890F64}" type="slidenum">
              <a:rPr lang="fr-FR"/>
              <a:pPr>
                <a:defRPr/>
              </a:pPr>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fld id="{D93CDF71-8B7A-4E2B-857C-DA97D5751D5F}" type="datetime1">
              <a:rPr lang="fr-FR"/>
              <a:pPr/>
              <a:t>09/02/2010</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smtClean="0"/>
            </a:lvl1pPr>
          </a:lstStyle>
          <a:p>
            <a:pPr>
              <a:defRPr/>
            </a:pPr>
            <a:fld id="{14E42873-D835-46DF-A543-85AC2622C05A}" type="slidenum">
              <a:rPr lang="fr-FR"/>
              <a:pPr>
                <a:defRPr/>
              </a:pPr>
              <a:t>‹N°›</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fld id="{98A4C292-F926-4182-B2B0-E3040E7BB20B}" type="datetime1">
              <a:rPr lang="fr-FR"/>
              <a:pPr/>
              <a:t>09/02/2010</a:t>
            </a:fld>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smtClean="0"/>
            </a:lvl1pPr>
          </a:lstStyle>
          <a:p>
            <a:pPr>
              <a:defRPr/>
            </a:pPr>
            <a:fld id="{E74D9A02-120E-4DD7-8F7E-59FBD02405DC}" type="slidenum">
              <a:rPr lang="fr-FR"/>
              <a:pPr>
                <a:defRPr/>
              </a:pPr>
              <a:t>‹N°›</a:t>
            </a:fld>
            <a:endParaRPr lang="fr-F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fld id="{CBCB8F0E-81A1-4BFF-8111-D93082E438F0}" type="datetime1">
              <a:rPr lang="fr-FR"/>
              <a:pPr/>
              <a:t>09/02/2010</a:t>
            </a:fld>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smtClean="0"/>
            </a:lvl1pPr>
          </a:lstStyle>
          <a:p>
            <a:pPr>
              <a:defRPr/>
            </a:pPr>
            <a:fld id="{936E3B23-0579-4E3E-9A1C-2CA5152DAE5C}" type="slidenum">
              <a:rPr lang="fr-FR"/>
              <a:pPr>
                <a:defRPr/>
              </a:pPr>
              <a:t>‹N°›</a:t>
            </a:fld>
            <a:endParaRPr lang="fr-F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fld id="{37B86DA6-6CFD-4945-B0F7-A8E338EEB679}" type="datetime1">
              <a:rPr lang="fr-FR"/>
              <a:pPr/>
              <a:t>09/02/2010</a:t>
            </a:fld>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smtClean="0"/>
            </a:lvl1pPr>
          </a:lstStyle>
          <a:p>
            <a:pPr>
              <a:defRPr/>
            </a:pPr>
            <a:fld id="{668EC79A-14AF-4AE5-A1D0-BF777CCD15EA}" type="slidenum">
              <a:rPr lang="fr-FR"/>
              <a:pPr>
                <a:defRPr/>
              </a:pPr>
              <a:t>‹N°›</a:t>
            </a:fld>
            <a:endParaRPr lang="fr-F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2CC4D527-B493-4899-992D-C7595544DED4}" type="datetime1">
              <a:rPr lang="fr-FR"/>
              <a:pPr/>
              <a:t>09/02/2010</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smtClean="0"/>
            </a:lvl1pPr>
          </a:lstStyle>
          <a:p>
            <a:pPr>
              <a:defRPr/>
            </a:pPr>
            <a:fld id="{2A391EE0-2EBE-421A-B00B-76F35FF56708}"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en-US"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fld id="{7CA55203-5060-4F4A-8DF0-3D47108F84A0}" type="datetime1">
              <a:rPr lang="fr-FR"/>
              <a:pPr/>
              <a:t>09/02/2010</a:t>
            </a:fld>
            <a:endParaRPr lang="fr-FR"/>
          </a:p>
        </p:txBody>
      </p:sp>
      <p:sp>
        <p:nvSpPr>
          <p:cNvPr id="5" name="Espace réservé du pied de page 21"/>
          <p:cNvSpPr>
            <a:spLocks noGrp="1"/>
          </p:cNvSpPr>
          <p:nvPr>
            <p:ph type="ftr" sz="quarter" idx="11"/>
          </p:nvPr>
        </p:nvSpPr>
        <p:spPr/>
        <p:txBody>
          <a:bodyPr/>
          <a:lstStyle>
            <a:lvl1pPr>
              <a:defRPr/>
            </a:lvl1pPr>
          </a:lstStyle>
          <a:p>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98E51658-B62E-4190-B950-775E94CE4D52}" type="slidenum">
              <a:rPr lang="fr-FR"/>
              <a:pPr>
                <a:defRPr/>
              </a:pPr>
              <a:t>‹N°›</a:t>
            </a:fld>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06E5C29B-A090-4761-AD22-99E3ABD4C2C2}" type="datetime1">
              <a:rPr lang="fr-FR"/>
              <a:pPr/>
              <a:t>09/02/2010</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smtClean="0"/>
            </a:lvl1pPr>
          </a:lstStyle>
          <a:p>
            <a:pPr>
              <a:defRPr/>
            </a:pPr>
            <a:fld id="{9A2429B7-52AF-426A-81C7-FD1A18C4C52F}" type="slidenum">
              <a:rPr lang="fr-FR"/>
              <a:pPr>
                <a:defRPr/>
              </a:pPr>
              <a:t>‹N°›</a:t>
            </a:fld>
            <a:endParaRPr lang="fr-F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8DBF5B9F-33CB-4C8C-A06A-86130A254673}" type="datetime1">
              <a:rPr lang="fr-FR"/>
              <a:pPr/>
              <a:t>09/02/2010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smtClean="0"/>
            </a:lvl1pPr>
          </a:lstStyle>
          <a:p>
            <a:pPr>
              <a:defRPr/>
            </a:pPr>
            <a:fld id="{8ACE22E7-E017-4B3A-9EBC-B30CC8F4F974}" type="slidenum">
              <a:rPr lang="fr-FR"/>
              <a:pPr>
                <a:defRPr/>
              </a:pPr>
              <a:t>‹N°›</a:t>
            </a:fld>
            <a:endParaRPr lang="fr-F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04850"/>
            <a:ext cx="2057400" cy="561975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04850"/>
            <a:ext cx="6019800" cy="56197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3F3AAABE-8908-462A-8510-A3A0154FCE4A}" type="datetime1">
              <a:rPr lang="fr-FR"/>
              <a:pPr/>
              <a:t>09/02/2010</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smtClean="0"/>
            </a:lvl1pPr>
          </a:lstStyle>
          <a:p>
            <a:pPr>
              <a:defRPr/>
            </a:pPr>
            <a:fld id="{B3F4A2EB-98CD-4EC4-95B8-7B10BC0D5CE1}"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fld id="{91C75CE5-2011-43AE-A77E-43755C812CB8}" type="datetime1">
              <a:rPr lang="fr-FR"/>
              <a:pPr/>
              <a:t>09/02/2010</a:t>
            </a:fld>
            <a:endParaRPr lang="fr-FR"/>
          </a:p>
        </p:txBody>
      </p:sp>
      <p:sp>
        <p:nvSpPr>
          <p:cNvPr id="6" name="Espace réservé du pied de page 21"/>
          <p:cNvSpPr>
            <a:spLocks noGrp="1"/>
          </p:cNvSpPr>
          <p:nvPr>
            <p:ph type="ftr" sz="quarter" idx="11"/>
          </p:nvPr>
        </p:nvSpPr>
        <p:spPr/>
        <p:txBody>
          <a:bodyPr/>
          <a:lstStyle>
            <a:lvl1pPr>
              <a:defRPr/>
            </a:lvl1pPr>
          </a:lstStyle>
          <a:p>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02BA4E50-927A-43EC-A782-671DB0125562}"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fld id="{01838620-1A32-4921-9258-4E04031C883A}" type="datetime1">
              <a:rPr lang="fr-FR"/>
              <a:pPr/>
              <a:t>09/02/2010</a:t>
            </a:fld>
            <a:endParaRPr lang="fr-FR"/>
          </a:p>
        </p:txBody>
      </p:sp>
      <p:sp>
        <p:nvSpPr>
          <p:cNvPr id="8" name="Espace réservé du pied de page 21"/>
          <p:cNvSpPr>
            <a:spLocks noGrp="1"/>
          </p:cNvSpPr>
          <p:nvPr>
            <p:ph type="ftr" sz="quarter" idx="11"/>
          </p:nvPr>
        </p:nvSpPr>
        <p:spPr/>
        <p:txBody>
          <a:bodyPr/>
          <a:lstStyle>
            <a:lvl1pPr>
              <a:defRPr/>
            </a:lvl1pPr>
          </a:lstStyle>
          <a:p>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CE3368AA-9A9F-46E1-889C-587BCE8BDEE6}"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fld id="{E1D476DF-3B57-47EE-8CB1-4DC9EC94EA1C}" type="datetime1">
              <a:rPr lang="fr-FR"/>
              <a:pPr/>
              <a:t>09/02/2010</a:t>
            </a:fld>
            <a:endParaRPr lang="fr-FR"/>
          </a:p>
        </p:txBody>
      </p:sp>
      <p:sp>
        <p:nvSpPr>
          <p:cNvPr id="4" name="Espace réservé du pied de page 21"/>
          <p:cNvSpPr>
            <a:spLocks noGrp="1"/>
          </p:cNvSpPr>
          <p:nvPr>
            <p:ph type="ftr" sz="quarter" idx="11"/>
          </p:nvPr>
        </p:nvSpPr>
        <p:spPr/>
        <p:txBody>
          <a:bodyPr/>
          <a:lstStyle>
            <a:lvl1pPr>
              <a:defRPr/>
            </a:lvl1pPr>
          </a:lstStyle>
          <a:p>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16B85377-25E1-4184-AA1E-C9DF95EFB1FB}"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fld id="{94241254-3032-406C-B338-B7330660A240}" type="datetime1">
              <a:rPr lang="fr-FR"/>
              <a:pPr/>
              <a:t>09/02/2010</a:t>
            </a:fld>
            <a:endParaRPr lang="fr-FR"/>
          </a:p>
        </p:txBody>
      </p:sp>
      <p:sp>
        <p:nvSpPr>
          <p:cNvPr id="3" name="Espace réservé du pied de page 21"/>
          <p:cNvSpPr>
            <a:spLocks noGrp="1"/>
          </p:cNvSpPr>
          <p:nvPr>
            <p:ph type="ftr" sz="quarter" idx="11"/>
          </p:nvPr>
        </p:nvSpPr>
        <p:spPr/>
        <p:txBody>
          <a:bodyPr/>
          <a:lstStyle>
            <a:lvl1pPr>
              <a:defRPr/>
            </a:lvl1pPr>
          </a:lstStyle>
          <a:p>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1A780B04-5A6D-4188-BA96-CDF5480FCB12}"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fld id="{7EAFC386-E1BB-47D4-8BE7-F1C68EB19AEF}" type="datetime1">
              <a:rPr lang="fr-FR"/>
              <a:pPr/>
              <a:t>09/02/2010</a:t>
            </a:fld>
            <a:endParaRPr lang="fr-FR"/>
          </a:p>
        </p:txBody>
      </p:sp>
      <p:sp>
        <p:nvSpPr>
          <p:cNvPr id="6" name="Espace réservé du pied de page 21"/>
          <p:cNvSpPr>
            <a:spLocks noGrp="1"/>
          </p:cNvSpPr>
          <p:nvPr>
            <p:ph type="ftr" sz="quarter" idx="11"/>
          </p:nvPr>
        </p:nvSpPr>
        <p:spPr/>
        <p:txBody>
          <a:bodyPr/>
          <a:lstStyle>
            <a:lvl1pPr>
              <a:defRPr/>
            </a:lvl1pPr>
          </a:lstStyle>
          <a:p>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20668113-D0D6-4174-9F20-DCA511427269}"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fld id="{E15F33EE-5088-4242-AD8C-E462249401FA}" type="datetime1">
              <a:rPr lang="fr-FR"/>
              <a:pPr/>
              <a:t>09/02/2010</a:t>
            </a:fld>
            <a:endParaRPr lang="fr-FR"/>
          </a:p>
        </p:txBody>
      </p:sp>
      <p:sp>
        <p:nvSpPr>
          <p:cNvPr id="5" name="Espace réservé du pied de page 21"/>
          <p:cNvSpPr>
            <a:spLocks noGrp="1"/>
          </p:cNvSpPr>
          <p:nvPr>
            <p:ph type="ftr" sz="quarter" idx="11"/>
          </p:nvPr>
        </p:nvSpPr>
        <p:spPr/>
        <p:txBody>
          <a:bodyPr/>
          <a:lstStyle>
            <a:lvl1pPr>
              <a:defRPr/>
            </a:lvl1pPr>
          </a:lstStyle>
          <a:p>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680557FB-50BF-4B7A-AC6E-A3B5ADA2141B}"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fld id="{C422FBEC-3795-46D9-A5A3-1EBF56F038A2}" type="datetime1">
              <a:rPr lang="fr-FR"/>
              <a:pPr/>
              <a:t>09/02/2010</a:t>
            </a:fld>
            <a:endParaRPr lang="fr-FR"/>
          </a:p>
        </p:txBody>
      </p:sp>
      <p:sp>
        <p:nvSpPr>
          <p:cNvPr id="5" name="Espace réservé du pied de page 21"/>
          <p:cNvSpPr>
            <a:spLocks noGrp="1"/>
          </p:cNvSpPr>
          <p:nvPr>
            <p:ph type="ftr" sz="quarter" idx="11"/>
          </p:nvPr>
        </p:nvSpPr>
        <p:spPr/>
        <p:txBody>
          <a:bodyPr/>
          <a:lstStyle>
            <a:lvl1pPr>
              <a:defRPr/>
            </a:lvl1pPr>
          </a:lstStyle>
          <a:p>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E738A81A-AA67-4278-8215-80CF0035B5BF}"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2052"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2053"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Arial" charset="0"/>
              </a:defRPr>
            </a:lvl1pPr>
          </a:lstStyle>
          <a:p>
            <a:fld id="{BF444D71-D5D7-4DF5-B7DA-BAC06E492A52}" type="datetime1">
              <a:rPr lang="fr-FR"/>
              <a:pPr/>
              <a:t>09/02/2010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Arial" charset="0"/>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defRPr>
            </a:lvl1pPr>
          </a:lstStyle>
          <a:p>
            <a:pPr>
              <a:defRPr/>
            </a:pPr>
            <a:fld id="{9AFDBE3D-DDEA-4032-955C-2D572E69094D}" type="slidenum">
              <a:rPr lang="fr-FR"/>
              <a:pPr>
                <a:defRPr/>
              </a:pPr>
              <a:t>‹N°›</a:t>
            </a:fld>
            <a:endParaRPr lang="fr-FR" dirty="0"/>
          </a:p>
        </p:txBody>
      </p:sp>
      <p:grpSp>
        <p:nvGrpSpPr>
          <p:cNvPr id="2057"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latin typeface="Arial" charset="0"/>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latin typeface="Arial" charset="0"/>
              </a:endParaRPr>
            </a:p>
          </p:txBody>
        </p:sp>
      </p:grpSp>
    </p:spTree>
  </p:cSld>
  <p:clrMap bg1="lt1" tx1="dk1" bg2="lt2" tx2="dk2" accent1="accent1" accent2="accent2" accent3="accent3" accent4="accent4" accent5="accent5" accent6="accent6" hlink="hlink" folHlink="folHlink"/>
  <p:sldLayoutIdLst>
    <p:sldLayoutId id="2147483898" r:id="rId1"/>
    <p:sldLayoutId id="2147483886" r:id="rId2"/>
    <p:sldLayoutId id="2147483885" r:id="rId3"/>
    <p:sldLayoutId id="2147483884" r:id="rId4"/>
    <p:sldLayoutId id="2147483883" r:id="rId5"/>
    <p:sldLayoutId id="2147483882" r:id="rId6"/>
    <p:sldLayoutId id="2147483881" r:id="rId7"/>
    <p:sldLayoutId id="2147483880" r:id="rId8"/>
    <p:sldLayoutId id="2147483879" r:id="rId9"/>
    <p:sldLayoutId id="2147483878" r:id="rId10"/>
    <p:sldLayoutId id="2147483877"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grpSp>
        <p:nvGrpSpPr>
          <p:cNvPr id="66564"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latin typeface="Arial" charset="0"/>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latin typeface="Arial" charset="0"/>
              </a:endParaRPr>
            </a:p>
          </p:txBody>
        </p:sp>
      </p:grpSp>
      <p:sp>
        <p:nvSpPr>
          <p:cNvPr id="66571"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66572"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2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latin typeface="Arial" charset="0"/>
              </a:defRPr>
            </a:lvl1pPr>
          </a:lstStyle>
          <a:p>
            <a:fld id="{942C176C-F78D-40D8-9B10-EF3339C4A9BA}" type="datetime1">
              <a:rPr lang="fr-FR"/>
              <a:pPr/>
              <a:t>09/02/2010</a:t>
            </a:fld>
            <a:endParaRPr lang="fr-FR"/>
          </a:p>
        </p:txBody>
      </p:sp>
      <p:sp>
        <p:nvSpPr>
          <p:cNvPr id="15" name="Espace réservé du pied de page 18"/>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latin typeface="Arial" charset="0"/>
              </a:defRPr>
            </a:lvl1pPr>
          </a:lstStyle>
          <a:p>
            <a:endParaRPr lang="fr-FR"/>
          </a:p>
        </p:txBody>
      </p:sp>
      <p:sp>
        <p:nvSpPr>
          <p:cNvPr id="16" name="Espace réservé du numéro de diapositive 26"/>
          <p:cNvSpPr>
            <a:spLocks noGrp="1"/>
          </p:cNvSpPr>
          <p:nvPr>
            <p:ph type="sldNum" sz="quarter" idx="4"/>
          </p:nvPr>
        </p:nvSpPr>
        <p:spPr>
          <a:xfrm>
            <a:off x="7924800" y="6356350"/>
            <a:ext cx="762000" cy="365125"/>
          </a:xfrm>
          <a:prstGeom prst="rect">
            <a:avLst/>
          </a:prstGeom>
        </p:spPr>
        <p:txBody>
          <a:bodyPr vert="horz" lIns="0" tIns="0" rIns="0" bIns="0" anchor="b"/>
          <a:lstStyle>
            <a:lvl1pPr algn="r">
              <a:defRPr sz="1200">
                <a:solidFill>
                  <a:schemeClr val="tx2">
                    <a:shade val="90000"/>
                  </a:schemeClr>
                </a:solidFill>
                <a:latin typeface="Arial" charset="0"/>
              </a:defRPr>
            </a:lvl1pPr>
          </a:lstStyle>
          <a:p>
            <a:pPr>
              <a:defRPr/>
            </a:pPr>
            <a:fld id="{D17A5587-6645-499A-A9C6-C668B09A17DB}" type="slidenum">
              <a:rPr lang="fr-FR"/>
              <a:pPr>
                <a:defRPr/>
              </a:pPr>
              <a:t>‹N°›</a:t>
            </a:fld>
            <a:endParaRPr lang="fr-FR" dirty="0"/>
          </a:p>
        </p:txBody>
      </p:sp>
    </p:spTree>
  </p:cSld>
  <p:clrMap bg1="dk2" tx1="lt1" bg2="dk1" tx2="lt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hf hdr="0" ftr="0" dt="0"/>
  <p:txStyles>
    <p:titleStyle>
      <a:lvl1pPr algn="l" rtl="0" fontAlgn="base">
        <a:spcBef>
          <a:spcPct val="0"/>
        </a:spcBef>
        <a:spcAft>
          <a:spcPct val="0"/>
        </a:spcAft>
        <a:defRPr sz="50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fontAlgn="base">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fontAlgn="base">
        <a:spcBef>
          <a:spcPct val="20000"/>
        </a:spcBef>
        <a:spcAft>
          <a:spcPct val="0"/>
        </a:spcAft>
        <a:buClr>
          <a:srgbClr val="0BD0D9"/>
        </a:buClr>
        <a:buSzPct val="65000"/>
        <a:buFont typeface="Wingdings 2" pitchFamily="18" charset="2"/>
        <a:buChar char=""/>
        <a:defRPr sz="2000">
          <a:solidFill>
            <a:schemeClr val="tx1"/>
          </a:solidFill>
          <a:latin typeface="+mn-lt"/>
        </a:defRPr>
      </a:lvl4pPr>
      <a:lvl5pPr marL="14620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5pPr>
      <a:lvl6pPr marL="19192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6.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jpeg"/><Relationship Id="rId1" Type="http://schemas.openxmlformats.org/officeDocument/2006/relationships/slideLayout" Target="../slideLayouts/slideLayout2.xml"/><Relationship Id="rId6" Type="http://schemas.openxmlformats.org/officeDocument/2006/relationships/image" Target="../media/image30.jpeg"/><Relationship Id="rId11" Type="http://schemas.openxmlformats.org/officeDocument/2006/relationships/image" Target="../media/image35.jpeg"/><Relationship Id="rId5" Type="http://schemas.openxmlformats.org/officeDocument/2006/relationships/image" Target="../media/image29.jpeg"/><Relationship Id="rId10" Type="http://schemas.openxmlformats.org/officeDocument/2006/relationships/image" Target="../media/image34.jpeg"/><Relationship Id="rId4" Type="http://schemas.openxmlformats.org/officeDocument/2006/relationships/image" Target="../media/image28.jpeg"/><Relationship Id="rId9" Type="http://schemas.openxmlformats.org/officeDocument/2006/relationships/image" Target="../media/image33.jpeg"/></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oleObject" Target="../embeddings/Feuille_Microsoft_Office_Excel_97-20031.xls"/><Relationship Id="rId2" Type="http://schemas.openxmlformats.org/officeDocument/2006/relationships/slideLayout" Target="../slideLayouts/slideLayout10.xml"/><Relationship Id="rId1" Type="http://schemas.openxmlformats.org/officeDocument/2006/relationships/vmlDrawing" Target="../drawings/vmlDrawing1.vml"/><Relationship Id="rId4" Type="http://schemas.openxmlformats.org/officeDocument/2006/relationships/oleObject" Target="../embeddings/Graphique_Microsoft_Office_Excel2.xls"/></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26"/>
          <p:cNvSpPr>
            <a:spLocks noGrp="1"/>
          </p:cNvSpPr>
          <p:nvPr>
            <p:ph type="sldNum" sz="quarter" idx="12"/>
          </p:nvPr>
        </p:nvSpPr>
        <p:spPr/>
        <p:txBody>
          <a:bodyPr/>
          <a:lstStyle/>
          <a:p>
            <a:pPr>
              <a:defRPr/>
            </a:pPr>
            <a:fld id="{A2A1D2D2-378E-4C73-8E4A-3D5D7CC8D932}" type="slidenum">
              <a:rPr lang="fr-FR"/>
              <a:pPr>
                <a:defRPr/>
              </a:pPr>
              <a:t>1</a:t>
            </a:fld>
            <a:endParaRPr lang="fr-FR" dirty="0"/>
          </a:p>
        </p:txBody>
      </p:sp>
      <p:sp>
        <p:nvSpPr>
          <p:cNvPr id="4099" name="Text Box 5"/>
          <p:cNvSpPr txBox="1">
            <a:spLocks noChangeArrowheads="1"/>
          </p:cNvSpPr>
          <p:nvPr/>
        </p:nvSpPr>
        <p:spPr bwMode="auto">
          <a:xfrm>
            <a:off x="987425" y="1463675"/>
            <a:ext cx="7618413" cy="1416050"/>
          </a:xfrm>
          <a:prstGeom prst="rect">
            <a:avLst/>
          </a:prstGeom>
          <a:noFill/>
          <a:ln w="9525">
            <a:noFill/>
            <a:miter lim="800000"/>
            <a:headEnd/>
            <a:tailEnd/>
          </a:ln>
        </p:spPr>
        <p:txBody>
          <a:bodyPr wrap="none">
            <a:spAutoFit/>
          </a:bodyPr>
          <a:lstStyle/>
          <a:p>
            <a:r>
              <a:rPr lang="fr-FR" sz="5400" b="1" i="1">
                <a:latin typeface="Times New Roman" pitchFamily="18" charset="0"/>
              </a:rPr>
              <a:t>Ienisseï</a:t>
            </a:r>
          </a:p>
          <a:p>
            <a:r>
              <a:rPr lang="fr-FR" sz="3200">
                <a:latin typeface="Times New Roman" pitchFamily="18" charset="0"/>
              </a:rPr>
              <a:t>cosmétique naturel contre le bouton de fièvre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17"/>
          <p:cNvSpPr>
            <a:spLocks noGrp="1"/>
          </p:cNvSpPr>
          <p:nvPr>
            <p:ph type="sldNum" sz="quarter" idx="12"/>
          </p:nvPr>
        </p:nvSpPr>
        <p:spPr/>
        <p:txBody>
          <a:bodyPr/>
          <a:lstStyle/>
          <a:p>
            <a:pPr>
              <a:defRPr/>
            </a:pPr>
            <a:fld id="{94F3983B-9091-449C-9806-F4615A077E73}" type="slidenum">
              <a:rPr lang="fr-FR"/>
              <a:pPr>
                <a:defRPr/>
              </a:pPr>
              <a:t>10</a:t>
            </a:fld>
            <a:endParaRPr lang="fr-FR" dirty="0"/>
          </a:p>
        </p:txBody>
      </p:sp>
      <p:sp>
        <p:nvSpPr>
          <p:cNvPr id="12290" name="Rectangle 3"/>
          <p:cNvSpPr>
            <a:spLocks noGrp="1" noChangeArrowheads="1"/>
          </p:cNvSpPr>
          <p:nvPr>
            <p:ph type="body" sz="half" idx="1"/>
          </p:nvPr>
        </p:nvSpPr>
        <p:spPr>
          <a:xfrm>
            <a:off x="381000" y="825500"/>
            <a:ext cx="8534400" cy="533400"/>
          </a:xfrm>
        </p:spPr>
        <p:txBody>
          <a:bodyPr>
            <a:normAutofit lnSpcReduction="10000"/>
          </a:bodyPr>
          <a:lstStyle/>
          <a:p>
            <a:pPr marL="812800" indent="-812800" eaLnBrk="1" fontAlgn="auto" hangingPunct="1">
              <a:lnSpc>
                <a:spcPct val="90000"/>
              </a:lnSpc>
              <a:spcAft>
                <a:spcPts val="0"/>
              </a:spcAft>
              <a:buClr>
                <a:schemeClr val="accent3"/>
              </a:buClr>
              <a:buFont typeface="Wingdings 2"/>
              <a:buNone/>
              <a:defRPr/>
            </a:pPr>
            <a:r>
              <a:rPr lang="fr-FR" sz="3600" i="1" dirty="0" smtClean="0">
                <a:solidFill>
                  <a:schemeClr val="accent2">
                    <a:lumMod val="60000"/>
                    <a:lumOff val="40000"/>
                  </a:schemeClr>
                </a:solidFill>
                <a:latin typeface="Times New Roman" pitchFamily="18" charset="0"/>
              </a:rPr>
              <a:t>II</a:t>
            </a:r>
            <a:r>
              <a:rPr lang="fr-FR" sz="3600" i="1" dirty="0" smtClean="0">
                <a:solidFill>
                  <a:schemeClr val="accent2">
                    <a:lumMod val="40000"/>
                    <a:lumOff val="60000"/>
                  </a:schemeClr>
                </a:solidFill>
                <a:latin typeface="Times New Roman" pitchFamily="18" charset="0"/>
              </a:rPr>
              <a:t>.</a:t>
            </a:r>
            <a:r>
              <a:rPr lang="fr-FR" sz="3600" i="1" dirty="0" smtClean="0">
                <a:solidFill>
                  <a:schemeClr val="accent2">
                    <a:lumMod val="20000"/>
                    <a:lumOff val="80000"/>
                  </a:schemeClr>
                </a:solidFill>
                <a:latin typeface="Times New Roman" pitchFamily="18" charset="0"/>
              </a:rPr>
              <a:t>  </a:t>
            </a:r>
            <a:r>
              <a:rPr lang="fr-FR" sz="3600" i="1" dirty="0" smtClean="0">
                <a:solidFill>
                  <a:srgbClr val="000099"/>
                </a:solidFill>
                <a:latin typeface="Times New Roman" pitchFamily="18" charset="0"/>
              </a:rPr>
              <a:t>Les acteurs du marché en France</a:t>
            </a:r>
          </a:p>
          <a:p>
            <a:pPr marL="812800" indent="-812800" eaLnBrk="1" fontAlgn="auto" hangingPunct="1">
              <a:lnSpc>
                <a:spcPct val="90000"/>
              </a:lnSpc>
              <a:spcAft>
                <a:spcPts val="0"/>
              </a:spcAft>
              <a:buClr>
                <a:schemeClr val="accent3"/>
              </a:buClr>
              <a:buFont typeface="Wingdings" pitchFamily="2" charset="2"/>
              <a:buNone/>
              <a:defRPr/>
            </a:pPr>
            <a:endParaRPr lang="fr-FR" i="1" dirty="0" smtClean="0">
              <a:solidFill>
                <a:srgbClr val="000099"/>
              </a:solidFill>
              <a:latin typeface="Times New Roman" pitchFamily="18" charset="0"/>
            </a:endParaRPr>
          </a:p>
          <a:p>
            <a:pPr marL="812800" indent="-812800" eaLnBrk="1" fontAlgn="auto" hangingPunct="1">
              <a:lnSpc>
                <a:spcPct val="90000"/>
              </a:lnSpc>
              <a:spcAft>
                <a:spcPts val="0"/>
              </a:spcAft>
              <a:buClr>
                <a:schemeClr val="accent3"/>
              </a:buClr>
              <a:buFont typeface="Wingdings" pitchFamily="2" charset="2"/>
              <a:buNone/>
              <a:defRPr/>
            </a:pPr>
            <a:endParaRPr lang="fr-FR" sz="1800" dirty="0" smtClean="0">
              <a:latin typeface="Times New Roman" pitchFamily="18" charset="0"/>
            </a:endParaRPr>
          </a:p>
        </p:txBody>
      </p:sp>
      <p:sp>
        <p:nvSpPr>
          <p:cNvPr id="12353" name="Text Box 183"/>
          <p:cNvSpPr txBox="1">
            <a:spLocks noChangeArrowheads="1"/>
          </p:cNvSpPr>
          <p:nvPr/>
        </p:nvSpPr>
        <p:spPr bwMode="auto">
          <a:xfrm>
            <a:off x="381000" y="1524000"/>
            <a:ext cx="4518025" cy="3979863"/>
          </a:xfrm>
          <a:prstGeom prst="rect">
            <a:avLst/>
          </a:prstGeom>
          <a:noFill/>
          <a:ln w="9525">
            <a:noFill/>
            <a:miter lim="800000"/>
            <a:headEnd/>
            <a:tailEnd/>
          </a:ln>
        </p:spPr>
        <p:txBody>
          <a:bodyPr>
            <a:spAutoFit/>
          </a:bodyPr>
          <a:lstStyle/>
          <a:p>
            <a:pPr>
              <a:defRPr/>
            </a:pPr>
            <a:endParaRPr lang="fr-FR" dirty="0">
              <a:solidFill>
                <a:srgbClr val="000099"/>
              </a:solidFill>
            </a:endParaRPr>
          </a:p>
          <a:p>
            <a:pPr marL="444500" indent="-444500">
              <a:spcBef>
                <a:spcPct val="20000"/>
              </a:spcBef>
              <a:buClr>
                <a:schemeClr val="bg2"/>
              </a:buClr>
              <a:buFont typeface="Wingdings" pitchFamily="2" charset="2"/>
              <a:buBlip>
                <a:blip r:embed="rId2"/>
              </a:buBlip>
              <a:defRPr/>
            </a:pPr>
            <a:r>
              <a:rPr lang="fr-FR" sz="2000" i="1" dirty="0">
                <a:solidFill>
                  <a:srgbClr val="000099"/>
                </a:solidFill>
                <a:latin typeface="Times New Roman" pitchFamily="18" charset="0"/>
              </a:rPr>
              <a:t> Les médicaments sur ordonnance</a:t>
            </a:r>
          </a:p>
          <a:p>
            <a:pPr>
              <a:defRPr/>
            </a:pPr>
            <a:endParaRPr lang="fr-FR" i="1" dirty="0">
              <a:solidFill>
                <a:srgbClr val="000099"/>
              </a:solidFill>
              <a:latin typeface="Times New Roman" pitchFamily="18" charset="0"/>
            </a:endParaRPr>
          </a:p>
          <a:p>
            <a:pPr algn="ctr">
              <a:defRPr/>
            </a:pPr>
            <a:r>
              <a:rPr lang="fr-FR" dirty="0">
                <a:solidFill>
                  <a:srgbClr val="000099"/>
                </a:solidFill>
                <a:latin typeface="Times New Roman" pitchFamily="18" charset="0"/>
              </a:rPr>
              <a:t>Une molécule prédomine : </a:t>
            </a:r>
          </a:p>
          <a:p>
            <a:pPr algn="ctr">
              <a:defRPr/>
            </a:pPr>
            <a:r>
              <a:rPr lang="fr-FR" sz="2400" b="1" dirty="0">
                <a:solidFill>
                  <a:srgbClr val="000099"/>
                </a:solidFill>
                <a:latin typeface="Times New Roman" pitchFamily="18" charset="0"/>
              </a:rPr>
              <a:t>L’</a:t>
            </a:r>
            <a:r>
              <a:rPr lang="fr-FR" sz="2400" b="1" dirty="0" err="1">
                <a:solidFill>
                  <a:srgbClr val="000099"/>
                </a:solidFill>
                <a:latin typeface="Times New Roman" pitchFamily="18" charset="0"/>
              </a:rPr>
              <a:t>Aciclovir</a:t>
            </a:r>
            <a:endParaRPr lang="fr-FR" sz="2400" b="1" dirty="0">
              <a:solidFill>
                <a:srgbClr val="000099"/>
              </a:solidFill>
              <a:latin typeface="Times New Roman" pitchFamily="18" charset="0"/>
            </a:endParaRPr>
          </a:p>
          <a:p>
            <a:pPr algn="ctr">
              <a:defRPr/>
            </a:pPr>
            <a:endParaRPr lang="fr-FR" sz="2400" b="1" dirty="0">
              <a:solidFill>
                <a:srgbClr val="000099"/>
              </a:solidFill>
              <a:latin typeface="Times New Roman" pitchFamily="18" charset="0"/>
            </a:endParaRPr>
          </a:p>
          <a:p>
            <a:pPr marL="273050" lvl="1" indent="-273050" algn="just">
              <a:lnSpc>
                <a:spcPct val="80000"/>
              </a:lnSpc>
              <a:spcBef>
                <a:spcPct val="20000"/>
              </a:spcBef>
              <a:buClr>
                <a:srgbClr val="0BD0D9"/>
              </a:buClr>
              <a:buSzPct val="95000"/>
              <a:buFont typeface="Wingdings" pitchFamily="2" charset="2"/>
              <a:buChar char="Ø"/>
              <a:defRPr/>
            </a:pPr>
            <a:r>
              <a:rPr lang="fr-FR" sz="1700" dirty="0">
                <a:solidFill>
                  <a:srgbClr val="000099"/>
                </a:solidFill>
                <a:latin typeface="Times New Roman" pitchFamily="18" charset="0"/>
              </a:rPr>
              <a:t>Elle représente 90% de tous les médicaments vendus sur ordonnance</a:t>
            </a:r>
          </a:p>
          <a:p>
            <a:pPr marL="547688" lvl="3" indent="-273050" algn="just">
              <a:lnSpc>
                <a:spcPct val="80000"/>
              </a:lnSpc>
              <a:spcBef>
                <a:spcPct val="20000"/>
              </a:spcBef>
              <a:buClr>
                <a:srgbClr val="0BD0D9"/>
              </a:buClr>
              <a:buSzPct val="95000"/>
              <a:buFont typeface="Wingdings 2" pitchFamily="18" charset="2"/>
              <a:buChar char=""/>
              <a:defRPr/>
            </a:pPr>
            <a:r>
              <a:rPr lang="fr-FR" sz="1500" dirty="0">
                <a:solidFill>
                  <a:srgbClr val="000099"/>
                </a:solidFill>
                <a:latin typeface="Times New Roman" pitchFamily="18" charset="0"/>
              </a:rPr>
              <a:t>Ces médicaments administrés par voie orale sont généralement prescrits en cas d’herpès sévère ou combiné à l’herpès génital</a:t>
            </a:r>
          </a:p>
          <a:p>
            <a:pPr marL="547688" lvl="3" indent="-273050" algn="just">
              <a:lnSpc>
                <a:spcPct val="80000"/>
              </a:lnSpc>
              <a:spcBef>
                <a:spcPct val="20000"/>
              </a:spcBef>
              <a:buClr>
                <a:srgbClr val="0BD0D9"/>
              </a:buClr>
              <a:buSzPct val="95000"/>
              <a:buFont typeface="Wingdings 2" pitchFamily="18" charset="2"/>
              <a:buChar char=""/>
              <a:defRPr/>
            </a:pPr>
            <a:r>
              <a:rPr lang="fr-FR" sz="1500" dirty="0">
                <a:solidFill>
                  <a:srgbClr val="000099"/>
                </a:solidFill>
                <a:latin typeface="Times New Roman" pitchFamily="18" charset="0"/>
              </a:rPr>
              <a:t>Effets secondaires constatés tels que des troubles digestifs, des maux de tête, fatigues passagères ou bien des allergies cutanées…</a:t>
            </a:r>
          </a:p>
          <a:p>
            <a:pPr>
              <a:defRPr/>
            </a:pPr>
            <a:endParaRPr lang="fr-FR" dirty="0">
              <a:solidFill>
                <a:srgbClr val="000099"/>
              </a:solidFill>
              <a:latin typeface="Times New Roman" pitchFamily="18" charset="0"/>
            </a:endParaRPr>
          </a:p>
        </p:txBody>
      </p:sp>
      <p:graphicFrame>
        <p:nvGraphicFramePr>
          <p:cNvPr id="6" name="Tableau 5"/>
          <p:cNvGraphicFramePr>
            <a:graphicFrameLocks noGrp="1"/>
          </p:cNvGraphicFramePr>
          <p:nvPr/>
        </p:nvGraphicFramePr>
        <p:xfrm>
          <a:off x="4941888" y="1909763"/>
          <a:ext cx="3972874" cy="3957200"/>
        </p:xfrm>
        <a:graphic>
          <a:graphicData uri="http://schemas.openxmlformats.org/drawingml/2006/table">
            <a:tbl>
              <a:tblPr firstRow="1" bandRow="1">
                <a:tableStyleId>{5C22544A-7EE6-4342-B048-85BDC9FD1C3A}</a:tableStyleId>
              </a:tblPr>
              <a:tblGrid>
                <a:gridCol w="1524000"/>
                <a:gridCol w="1131548"/>
                <a:gridCol w="740324"/>
                <a:gridCol w="577002"/>
              </a:tblGrid>
              <a:tr h="3708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b="1" u="none" strike="noStrike" cap="none" normalizeH="0" baseline="0" dirty="0" smtClean="0">
                          <a:ln>
                            <a:noFill/>
                          </a:ln>
                          <a:effectLst/>
                        </a:rPr>
                        <a:t>Médicaments</a:t>
                      </a:r>
                      <a:endParaRPr kumimoji="0" lang="fr-FR" sz="1200" b="1"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b="1" u="none" strike="noStrike" cap="none" normalizeH="0" baseline="0" dirty="0" smtClean="0">
                          <a:ln>
                            <a:noFill/>
                          </a:ln>
                          <a:effectLst/>
                        </a:rPr>
                        <a:t>Laboratoires</a:t>
                      </a:r>
                      <a:endParaRPr kumimoji="0" lang="fr-FR" sz="1200" b="1"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b="1" u="none" strike="noStrike" cap="none" normalizeH="0" baseline="0" dirty="0" smtClean="0">
                          <a:ln>
                            <a:noFill/>
                          </a:ln>
                          <a:effectLst/>
                        </a:rPr>
                        <a:t>PVC (€)</a:t>
                      </a:r>
                      <a:endParaRPr kumimoji="0" lang="fr-FR" sz="1200" b="1"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nl-NL" sz="1200" b="1" u="none" strike="noStrike" cap="none" normalizeH="0" baseline="0" dirty="0" smtClean="0">
                          <a:ln>
                            <a:noFill/>
                          </a:ln>
                          <a:effectLst/>
                        </a:rPr>
                        <a:t>PDM</a:t>
                      </a:r>
                      <a:endParaRPr kumimoji="0" lang="nl-NL" sz="1200" b="1"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tc>
              </a:tr>
              <a:tr h="3708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nl-NL" sz="1200" u="none" strike="noStrike" cap="none" normalizeH="0" baseline="0" dirty="0" err="1" smtClean="0">
                          <a:ln>
                            <a:noFill/>
                          </a:ln>
                          <a:effectLst/>
                        </a:rPr>
                        <a:t>Zovirax</a:t>
                      </a:r>
                      <a:r>
                        <a:rPr kumimoji="0" lang="fr-FR" sz="1200" u="none" strike="noStrike" cap="none" normalizeH="0" baseline="0" dirty="0" smtClean="0">
                          <a:ln>
                            <a:noFill/>
                          </a:ln>
                          <a:effectLst/>
                        </a:rPr>
                        <a:t>® </a:t>
                      </a:r>
                      <a:endParaRPr kumimoji="0" lang="nl-NL" sz="1800" b="0"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nl-NL" sz="1200" u="none" strike="noStrike" cap="none" normalizeH="0" baseline="0" smtClean="0">
                          <a:ln>
                            <a:noFill/>
                          </a:ln>
                          <a:effectLst/>
                        </a:rPr>
                        <a:t>GSK</a:t>
                      </a:r>
                      <a:endParaRPr kumimoji="0" lang="nl-NL"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27,32</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25%</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tc>
              </a:tr>
              <a:tr h="3708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err="1" smtClean="0">
                          <a:ln>
                            <a:noFill/>
                          </a:ln>
                          <a:effectLst/>
                        </a:rPr>
                        <a:t>Aciclovir</a:t>
                      </a:r>
                      <a:endParaRPr kumimoji="0" lang="fr-FR" sz="1200" u="none" strike="noStrike" cap="none" normalizeH="0" baseline="0" dirty="0" smtClean="0">
                        <a:ln>
                          <a:noFill/>
                        </a:ln>
                        <a:effectLst/>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err="1" smtClean="0">
                          <a:ln>
                            <a:noFill/>
                          </a:ln>
                          <a:effectLst/>
                        </a:rPr>
                        <a:t>Merck</a:t>
                      </a:r>
                      <a:endParaRPr kumimoji="0" lang="fr-FR" sz="1800" b="0"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Merck</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Génériques</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u="none" strike="noStrike" cap="none" normalizeH="0" baseline="0" smtClean="0">
                          <a:ln>
                            <a:noFill/>
                          </a:ln>
                          <a:effectLst/>
                        </a:rPr>
                        <a:t>22,14</a:t>
                      </a:r>
                      <a:endParaRPr kumimoji="0" lang="de-DE"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200" u="none" strike="noStrike" kern="1200" cap="none" normalizeH="0" baseline="0" dirty="0" smtClean="0">
                          <a:ln>
                            <a:noFill/>
                          </a:ln>
                          <a:solidFill>
                            <a:schemeClr val="dk1"/>
                          </a:solidFill>
                          <a:effectLst/>
                          <a:latin typeface="+mn-lt"/>
                          <a:ea typeface="+mn-ea"/>
                          <a:cs typeface="+mn-cs"/>
                        </a:rPr>
                        <a:t>-</a:t>
                      </a:r>
                    </a:p>
                  </a:txBody>
                  <a:tcPr marL="90000" marR="90000" marT="46800" marB="46800" anchor="ctr" anchorCtr="1" horzOverflow="overflow"/>
                </a:tc>
              </a:tr>
              <a:tr h="3708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u="none" strike="noStrike" cap="none" normalizeH="0" baseline="0" smtClean="0">
                          <a:ln>
                            <a:noFill/>
                          </a:ln>
                          <a:effectLst/>
                        </a:rPr>
                        <a:t>Aciclovir</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u="none" strike="noStrike" cap="none" normalizeH="0" baseline="0" smtClean="0">
                          <a:ln>
                            <a:noFill/>
                          </a:ln>
                          <a:effectLst/>
                        </a:rPr>
                        <a:t>Biogaran</a:t>
                      </a:r>
                      <a:endParaRPr kumimoji="0" lang="de-DE"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u="none" strike="noStrike" cap="none" normalizeH="0" baseline="0" smtClean="0">
                          <a:ln>
                            <a:noFill/>
                          </a:ln>
                          <a:effectLst/>
                        </a:rPr>
                        <a:t>Biogaran</a:t>
                      </a:r>
                      <a:endParaRPr kumimoji="0" lang="de-DE"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20,82</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200" u="none" strike="noStrike" kern="1200" cap="none" normalizeH="0" baseline="0" dirty="0" smtClean="0">
                          <a:ln>
                            <a:noFill/>
                          </a:ln>
                          <a:solidFill>
                            <a:schemeClr val="dk1"/>
                          </a:solidFill>
                          <a:effectLst/>
                          <a:latin typeface="+mn-lt"/>
                          <a:ea typeface="+mn-ea"/>
                          <a:cs typeface="+mn-cs"/>
                        </a:rPr>
                        <a:t>-</a:t>
                      </a:r>
                    </a:p>
                  </a:txBody>
                  <a:tcPr marL="90000" marR="90000" marT="46800" marB="46800" anchor="ctr" anchorCtr="1" horzOverflow="overflow"/>
                </a:tc>
              </a:tr>
              <a:tr h="3708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Aciclovir</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G Gam</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smtClean="0">
                          <a:ln>
                            <a:noFill/>
                          </a:ln>
                          <a:effectLst/>
                        </a:rPr>
                        <a:t>G Gam</a:t>
                      </a:r>
                      <a:endParaRPr kumimoji="0" lang="en-GB"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smtClean="0">
                          <a:ln>
                            <a:noFill/>
                          </a:ln>
                          <a:effectLst/>
                        </a:rPr>
                        <a:t>22,07</a:t>
                      </a:r>
                      <a:endParaRPr kumimoji="0" lang="en-GB"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200" u="none" strike="noStrike" kern="1200" cap="none" normalizeH="0" baseline="0" dirty="0" smtClean="0">
                          <a:ln>
                            <a:noFill/>
                          </a:ln>
                          <a:solidFill>
                            <a:schemeClr val="dk1"/>
                          </a:solidFill>
                          <a:effectLst/>
                          <a:latin typeface="+mn-lt"/>
                          <a:ea typeface="+mn-ea"/>
                          <a:cs typeface="+mn-cs"/>
                        </a:rPr>
                        <a:t>-</a:t>
                      </a:r>
                    </a:p>
                  </a:txBody>
                  <a:tcPr marL="90000" marR="90000" marT="46800" marB="46800" anchor="ctr" anchorCtr="1" horzOverflow="overflow"/>
                </a:tc>
              </a:tr>
              <a:tr h="3708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smtClean="0">
                          <a:ln>
                            <a:noFill/>
                          </a:ln>
                          <a:effectLst/>
                        </a:rPr>
                        <a:t>Aciclovir</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smtClean="0">
                          <a:ln>
                            <a:noFill/>
                          </a:ln>
                          <a:effectLst/>
                        </a:rPr>
                        <a:t>GNR</a:t>
                      </a:r>
                      <a:endParaRPr kumimoji="0" lang="en-GB"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Sandoz</a:t>
                      </a:r>
                      <a:endParaRPr kumimoji="0" lang="fr-FR" sz="1800" b="0"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20,82</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55%</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tc>
              </a:tr>
              <a:tr h="3708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Aciclovir</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Qualimed</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smtClean="0">
                          <a:ln>
                            <a:noFill/>
                          </a:ln>
                          <a:effectLst/>
                        </a:rPr>
                        <a:t>Qualimed</a:t>
                      </a:r>
                      <a:endParaRPr kumimoji="0" lang="en-GB"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smtClean="0">
                          <a:ln>
                            <a:noFill/>
                          </a:ln>
                          <a:effectLst/>
                        </a:rPr>
                        <a:t>20,82</a:t>
                      </a:r>
                      <a:endParaRPr kumimoji="0" lang="en-GB"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200" u="none" strike="noStrike" kern="1200" cap="none" normalizeH="0" baseline="0" dirty="0" smtClean="0">
                          <a:ln>
                            <a:noFill/>
                          </a:ln>
                          <a:solidFill>
                            <a:schemeClr val="dk1"/>
                          </a:solidFill>
                          <a:effectLst/>
                          <a:latin typeface="+mn-lt"/>
                          <a:ea typeface="+mn-ea"/>
                          <a:cs typeface="+mn-cs"/>
                        </a:rPr>
                        <a:t>-</a:t>
                      </a:r>
                    </a:p>
                  </a:txBody>
                  <a:tcPr marL="90000" marR="90000" marT="46800" marB="46800" anchor="ctr" anchorCtr="1" horzOverflow="overflow"/>
                </a:tc>
              </a:tr>
              <a:tr h="2296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dirty="0" err="1" smtClean="0">
                          <a:ln>
                            <a:noFill/>
                          </a:ln>
                          <a:effectLst/>
                        </a:rPr>
                        <a:t>Aciclovir</a:t>
                      </a:r>
                      <a:endParaRPr kumimoji="0" lang="en-GB" sz="1200" u="none" strike="noStrike" cap="none" normalizeH="0" baseline="0" dirty="0" smtClean="0">
                        <a:ln>
                          <a:noFill/>
                        </a:ln>
                        <a:effectLst/>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dirty="0" err="1" smtClean="0">
                          <a:ln>
                            <a:noFill/>
                          </a:ln>
                          <a:effectLst/>
                        </a:rPr>
                        <a:t>Ratiopharm</a:t>
                      </a:r>
                      <a:endParaRPr kumimoji="0" lang="en-GB" sz="1800" b="0"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lnB w="12700" cap="flat" cmpd="sng" algn="ctr">
                      <a:solidFill>
                        <a:schemeClr val="bg1"/>
                      </a:solidFill>
                      <a:prstDash val="solid"/>
                      <a:round/>
                      <a:headEnd type="none" w="med" len="med"/>
                      <a:tailEnd type="none" w="med" len="med"/>
                    </a:lnB>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dirty="0" err="1" smtClean="0">
                          <a:ln>
                            <a:noFill/>
                          </a:ln>
                          <a:effectLst/>
                        </a:rPr>
                        <a:t>Ratiopharm</a:t>
                      </a:r>
                      <a:endParaRPr kumimoji="0" lang="en-GB" sz="1200" u="none" strike="noStrike" cap="none" normalizeH="0" baseline="0" dirty="0" smtClean="0">
                        <a:ln>
                          <a:noFill/>
                        </a:ln>
                        <a:effectLst/>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dirty="0" err="1" smtClean="0">
                          <a:ln>
                            <a:noFill/>
                          </a:ln>
                          <a:effectLst/>
                        </a:rPr>
                        <a:t>Gmbh</a:t>
                      </a:r>
                      <a:endParaRPr kumimoji="0" lang="en-GB" sz="1800" b="0"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lnB w="12700" cap="flat" cmpd="sng" algn="ctr">
                      <a:solidFill>
                        <a:schemeClr val="bg1"/>
                      </a:solidFill>
                      <a:prstDash val="solid"/>
                      <a:round/>
                      <a:headEnd type="none" w="med" len="med"/>
                      <a:tailEnd type="none" w="med" len="med"/>
                    </a:lnB>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dirty="0" smtClean="0">
                          <a:ln>
                            <a:noFill/>
                          </a:ln>
                          <a:effectLst/>
                        </a:rPr>
                        <a:t>20,82</a:t>
                      </a:r>
                      <a:endParaRPr kumimoji="0" lang="en-GB" sz="1800" b="0"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200" u="none" strike="noStrike" kern="1200" cap="none" normalizeH="0" baseline="0" dirty="0" smtClean="0">
                          <a:ln>
                            <a:noFill/>
                          </a:ln>
                          <a:solidFill>
                            <a:schemeClr val="dk1"/>
                          </a:solidFill>
                          <a:effectLst/>
                          <a:latin typeface="+mn-lt"/>
                          <a:ea typeface="+mn-ea"/>
                          <a:cs typeface="+mn-cs"/>
                        </a:rPr>
                        <a:t>-</a:t>
                      </a:r>
                    </a:p>
                  </a:txBody>
                  <a:tcPr marL="90000" marR="90000" marT="46800" marB="46800" anchor="ctr" anchorCtr="1" horzOverflow="overflow">
                    <a:lnB w="12700" cap="flat" cmpd="sng" algn="ctr">
                      <a:solidFill>
                        <a:schemeClr val="bg1"/>
                      </a:solidFill>
                      <a:prstDash val="solid"/>
                      <a:round/>
                      <a:headEnd type="none" w="med" len="med"/>
                      <a:tailEnd type="none" w="med" len="med"/>
                    </a:lnB>
                  </a:tcPr>
                </a:tc>
              </a:tr>
              <a:tr h="2296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dirty="0" err="1" smtClean="0">
                          <a:ln>
                            <a:noFill/>
                          </a:ln>
                          <a:effectLst/>
                        </a:rPr>
                        <a:t>Aciclovir</a:t>
                      </a:r>
                      <a:endParaRPr kumimoji="0" lang="en-GB" sz="1200" u="none" strike="noStrike" cap="none" normalizeH="0" baseline="0" dirty="0" smtClean="0">
                        <a:ln>
                          <a:noFill/>
                        </a:ln>
                        <a:effectLst/>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dirty="0" err="1" smtClean="0">
                          <a:ln>
                            <a:noFill/>
                          </a:ln>
                          <a:effectLst/>
                        </a:rPr>
                        <a:t>Teva</a:t>
                      </a:r>
                      <a:endParaRPr kumimoji="0" lang="en-GB" sz="1800" b="0"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lnT w="12700" cap="flat" cmpd="sng" algn="ctr">
                      <a:solidFill>
                        <a:schemeClr val="bg1"/>
                      </a:solidFill>
                      <a:prstDash val="solid"/>
                      <a:round/>
                      <a:headEnd type="none" w="med" len="med"/>
                      <a:tailEnd type="none" w="med" len="med"/>
                    </a:lnT>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u="none" strike="noStrike" cap="none" normalizeH="0" baseline="0" dirty="0" err="1" smtClean="0">
                          <a:ln>
                            <a:noFill/>
                          </a:ln>
                          <a:effectLst/>
                        </a:rPr>
                        <a:t>Teva</a:t>
                      </a:r>
                      <a:r>
                        <a:rPr kumimoji="0" lang="en-GB" sz="1200" u="none" strike="noStrike" cap="none" normalizeH="0" baseline="0" dirty="0" smtClean="0">
                          <a:ln>
                            <a:noFill/>
                          </a:ln>
                          <a:effectLst/>
                        </a:rPr>
                        <a:t> classics</a:t>
                      </a:r>
                      <a:endParaRPr kumimoji="0" lang="en-GB" sz="1800" b="0" i="0" u="none" strike="noStrike" cap="none" normalizeH="0" baseline="0" dirty="0" smtClean="0">
                        <a:ln>
                          <a:noFill/>
                        </a:ln>
                        <a:solidFill>
                          <a:schemeClr val="tx1"/>
                        </a:solidFill>
                        <a:effectLst/>
                        <a:latin typeface="Times New Roman" pitchFamily="18" charset="0"/>
                      </a:endParaRPr>
                    </a:p>
                  </a:txBody>
                  <a:tcPr marL="90000" marR="90000" marT="46800" marB="46800" anchor="ctr" anchorCtr="1" horzOverflow="overflow">
                    <a:lnT w="12700" cap="flat" cmpd="sng" algn="ctr">
                      <a:solidFill>
                        <a:schemeClr val="bg1"/>
                      </a:solidFill>
                      <a:prstDash val="solid"/>
                      <a:round/>
                      <a:headEnd type="none" w="med" len="med"/>
                      <a:tailEnd type="none" w="med" len="med"/>
                    </a:lnT>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20,82</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fr-FR" sz="1200" u="none" strike="noStrike" kern="1200" cap="none" normalizeH="0" baseline="0" dirty="0" smtClean="0">
                          <a:ln>
                            <a:noFill/>
                          </a:ln>
                          <a:solidFill>
                            <a:schemeClr val="dk1"/>
                          </a:solidFill>
                          <a:effectLst/>
                          <a:latin typeface="+mn-lt"/>
                          <a:ea typeface="+mn-ea"/>
                          <a:cs typeface="+mn-cs"/>
                        </a:rPr>
                        <a:t>-</a:t>
                      </a:r>
                    </a:p>
                  </a:txBody>
                  <a:tcPr marL="90000" marR="90000" marT="46800" marB="46800" anchor="ctr" anchorCtr="1" horzOverflow="overflow">
                    <a:lnT w="12700" cap="flat" cmpd="sng" algn="ctr">
                      <a:solidFill>
                        <a:schemeClr val="bg1"/>
                      </a:solidFill>
                      <a:prstDash val="solid"/>
                      <a:round/>
                      <a:headEnd type="none" w="med" len="med"/>
                      <a:tailEnd type="none" w="med" len="med"/>
                    </a:lnT>
                  </a:tcPr>
                </a:tc>
              </a:tr>
            </a:tbl>
          </a:graphicData>
        </a:graphic>
      </p:graphicFrame>
      <p:sp>
        <p:nvSpPr>
          <p:cNvPr id="13368" name="Text Box 8"/>
          <p:cNvSpPr txBox="1">
            <a:spLocks noChangeArrowheads="1"/>
          </p:cNvSpPr>
          <p:nvPr/>
        </p:nvSpPr>
        <p:spPr bwMode="auto">
          <a:xfrm>
            <a:off x="1155700" y="6186488"/>
            <a:ext cx="6832600" cy="539750"/>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0099"/>
                </a:solidFill>
                <a:latin typeface="Times New Roman" pitchFamily="18" charset="0"/>
              </a:rPr>
              <a:t>L’Aciclovir, une molécule qui a fait la preuve de sa faible efficacité mais qui, faute d’alternative, conserve son leadership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5592AEA9-32B3-4A82-BD14-1B95EDCD04C9}" type="slidenum">
              <a:rPr lang="fr-FR"/>
              <a:pPr>
                <a:defRPr/>
              </a:pPr>
              <a:t>11</a:t>
            </a:fld>
            <a:endParaRPr lang="fr-FR" dirty="0"/>
          </a:p>
        </p:txBody>
      </p:sp>
      <p:sp>
        <p:nvSpPr>
          <p:cNvPr id="14338" name="Rectangle 3"/>
          <p:cNvSpPr>
            <a:spLocks noGrp="1" noChangeArrowheads="1"/>
          </p:cNvSpPr>
          <p:nvPr>
            <p:ph type="body" sz="half" idx="1"/>
          </p:nvPr>
        </p:nvSpPr>
        <p:spPr>
          <a:xfrm>
            <a:off x="381000" y="838200"/>
            <a:ext cx="7162800" cy="533400"/>
          </a:xfrm>
        </p:spPr>
        <p:txBody>
          <a:bodyPr/>
          <a:lstStyle/>
          <a:p>
            <a:pPr marL="444500" indent="-444500" eaLnBrk="1" hangingPunct="1">
              <a:lnSpc>
                <a:spcPct val="80000"/>
              </a:lnSpc>
              <a:buSzTx/>
              <a:buFont typeface="Wingdings" pitchFamily="2" charset="2"/>
              <a:buBlip>
                <a:blip r:embed="rId3"/>
              </a:buBlip>
            </a:pPr>
            <a:r>
              <a:rPr lang="fr-FR" sz="2000" i="1" smtClean="0">
                <a:solidFill>
                  <a:srgbClr val="000099"/>
                </a:solidFill>
                <a:latin typeface="Times New Roman" pitchFamily="18" charset="0"/>
              </a:rPr>
              <a:t>Les médicaments « over the counter » (OTC)</a:t>
            </a:r>
          </a:p>
        </p:txBody>
      </p:sp>
      <p:sp>
        <p:nvSpPr>
          <p:cNvPr id="14339" name="Text Box 545"/>
          <p:cNvSpPr txBox="1">
            <a:spLocks noChangeArrowheads="1"/>
          </p:cNvSpPr>
          <p:nvPr/>
        </p:nvSpPr>
        <p:spPr bwMode="auto">
          <a:xfrm>
            <a:off x="38100" y="1649413"/>
            <a:ext cx="3390900" cy="3608387"/>
          </a:xfrm>
          <a:prstGeom prst="rect">
            <a:avLst/>
          </a:prstGeom>
          <a:noFill/>
          <a:ln w="9525">
            <a:noFill/>
            <a:miter lim="800000"/>
            <a:headEnd/>
            <a:tailEnd/>
          </a:ln>
        </p:spPr>
        <p:txBody>
          <a:bodyPr>
            <a:spAutoFit/>
          </a:bodyPr>
          <a:lstStyle/>
          <a:p>
            <a:pPr marL="266700" indent="-266700" algn="ctr">
              <a:spcBef>
                <a:spcPct val="50000"/>
              </a:spcBef>
            </a:pPr>
            <a:r>
              <a:rPr lang="fr-FR" sz="1600">
                <a:solidFill>
                  <a:srgbClr val="000099"/>
                </a:solidFill>
                <a:latin typeface="Times New Roman" pitchFamily="18" charset="0"/>
              </a:rPr>
              <a:t>	</a:t>
            </a:r>
            <a:r>
              <a:rPr lang="fr-FR" sz="1600" b="1">
                <a:solidFill>
                  <a:srgbClr val="000099"/>
                </a:solidFill>
                <a:latin typeface="Times New Roman" pitchFamily="18" charset="0"/>
              </a:rPr>
              <a:t>Les OTC ne sont pas remboursés par la sécurité sociale</a:t>
            </a:r>
          </a:p>
          <a:p>
            <a:pPr marL="266700" indent="-266700">
              <a:spcBef>
                <a:spcPct val="50000"/>
              </a:spcBef>
              <a:buClr>
                <a:srgbClr val="4FCEFF"/>
              </a:buClr>
              <a:buSzPct val="95000"/>
              <a:buFont typeface="Wingdings" pitchFamily="2" charset="2"/>
              <a:buChar char="Ø"/>
            </a:pPr>
            <a:r>
              <a:rPr lang="fr-FR" sz="1700">
                <a:solidFill>
                  <a:srgbClr val="000099"/>
                </a:solidFill>
                <a:latin typeface="Times New Roman" pitchFamily="18" charset="0"/>
              </a:rPr>
              <a:t>En France, la part des médicaments remboursés est supérieure à celle des OTC (situation unique au monde)</a:t>
            </a:r>
          </a:p>
          <a:p>
            <a:pPr marL="266700" indent="-266700">
              <a:spcBef>
                <a:spcPct val="50000"/>
              </a:spcBef>
              <a:buClr>
                <a:srgbClr val="4FCEFF"/>
              </a:buClr>
              <a:buSzPct val="95000"/>
              <a:buFont typeface="Wingdings" pitchFamily="2" charset="2"/>
              <a:buChar char="Ø"/>
            </a:pPr>
            <a:r>
              <a:rPr lang="fr-FR" sz="1700">
                <a:solidFill>
                  <a:srgbClr val="000099"/>
                </a:solidFill>
                <a:latin typeface="Times New Roman" pitchFamily="18" charset="0"/>
              </a:rPr>
              <a:t>90% des médicaments sont des OTC dans le reste du monde</a:t>
            </a:r>
          </a:p>
          <a:p>
            <a:pPr marL="266700" indent="-266700">
              <a:spcBef>
                <a:spcPct val="50000"/>
              </a:spcBef>
              <a:buClr>
                <a:srgbClr val="4FCEFF"/>
              </a:buClr>
              <a:buSzPct val="95000"/>
              <a:buFont typeface="Wingdings" pitchFamily="2" charset="2"/>
              <a:buChar char="Ø"/>
            </a:pPr>
            <a:r>
              <a:rPr lang="fr-FR" sz="1700">
                <a:solidFill>
                  <a:srgbClr val="000099"/>
                </a:solidFill>
                <a:latin typeface="Times New Roman" pitchFamily="18" charset="0"/>
              </a:rPr>
              <a:t>La France tend à revenir dans la moyenne</a:t>
            </a:r>
          </a:p>
          <a:p>
            <a:pPr marL="266700" indent="-266700" algn="ctr">
              <a:spcBef>
                <a:spcPct val="50000"/>
              </a:spcBef>
              <a:buFont typeface="Wingdings" pitchFamily="2" charset="2"/>
              <a:buNone/>
            </a:pPr>
            <a:r>
              <a:rPr lang="fr-FR" sz="1400" b="1">
                <a:solidFill>
                  <a:srgbClr val="000099"/>
                </a:solidFill>
                <a:latin typeface="Times New Roman" pitchFamily="18" charset="0"/>
              </a:rPr>
              <a:t>Effet secondaire constaté : </a:t>
            </a:r>
            <a:br>
              <a:rPr lang="fr-FR" sz="1400" b="1">
                <a:solidFill>
                  <a:srgbClr val="000099"/>
                </a:solidFill>
                <a:latin typeface="Times New Roman" pitchFamily="18" charset="0"/>
              </a:rPr>
            </a:br>
            <a:r>
              <a:rPr lang="fr-FR" sz="1400" b="1">
                <a:solidFill>
                  <a:srgbClr val="000099"/>
                </a:solidFill>
                <a:latin typeface="Times New Roman" pitchFamily="18" charset="0"/>
              </a:rPr>
              <a:t>sécheresse cutanée</a:t>
            </a:r>
          </a:p>
        </p:txBody>
      </p:sp>
      <p:graphicFrame>
        <p:nvGraphicFramePr>
          <p:cNvPr id="14404" name="Group 68"/>
          <p:cNvGraphicFramePr>
            <a:graphicFrameLocks noGrp="1"/>
          </p:cNvGraphicFramePr>
          <p:nvPr/>
        </p:nvGraphicFramePr>
        <p:xfrm>
          <a:off x="3581400" y="1611313"/>
          <a:ext cx="5410200" cy="4012320"/>
        </p:xfrm>
        <a:graphic>
          <a:graphicData uri="http://schemas.openxmlformats.org/drawingml/2006/table">
            <a:tbl>
              <a:tblPr/>
              <a:tblGrid>
                <a:gridCol w="1616075"/>
                <a:gridCol w="1198563"/>
                <a:gridCol w="1071562"/>
                <a:gridCol w="912813"/>
                <a:gridCol w="611187"/>
              </a:tblGrid>
              <a:tr h="4079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onstantia" pitchFamily="18" charset="0"/>
                        </a:rPr>
                        <a:t>Marques d'OTC</a:t>
                      </a:r>
                      <a:endParaRPr kumimoji="0" lang="fr-FR" sz="1800" b="1"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onstantia" pitchFamily="18" charset="0"/>
                        </a:rPr>
                        <a:t>Laboratoires</a:t>
                      </a:r>
                      <a:endParaRPr kumimoji="0" lang="fr-FR" sz="1800" b="1"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onstantia" pitchFamily="18" charset="0"/>
                        </a:rPr>
                        <a:t>PVC (€)</a:t>
                      </a:r>
                      <a:endParaRPr kumimoji="0" lang="fr-FR" sz="1800" b="1"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onstantia" pitchFamily="18" charset="0"/>
                        </a:rPr>
                        <a:t>CA 2005(K€)</a:t>
                      </a:r>
                      <a:endParaRPr kumimoji="0" lang="fr-FR" sz="1800" b="1"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FFFFFF"/>
                          </a:solidFill>
                          <a:effectLst/>
                          <a:latin typeface="Constantia" pitchFamily="18" charset="0"/>
                        </a:rPr>
                        <a:t>PDM</a:t>
                      </a:r>
                      <a:endParaRPr kumimoji="0" lang="fr-FR" sz="1800" b="1"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07988">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Activir®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GSK</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8 à 9 €</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Constantia" pitchFamily="18" charset="0"/>
                        </a:rPr>
                        <a:t>13 500 </a:t>
                      </a:r>
                      <a:endParaRPr kumimoji="0" lang="en-GB"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Constantia" pitchFamily="18" charset="0"/>
                        </a:rPr>
                        <a:t>85,04%</a:t>
                      </a:r>
                      <a:endParaRPr kumimoji="0" lang="en-GB"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407988">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Constantia" pitchFamily="18" charset="0"/>
                        </a:rPr>
                        <a:t>Compeed</a:t>
                      </a:r>
                    </a:p>
                    <a:p>
                      <a:pPr marL="0" marR="0" lvl="0" indent="0" algn="just" defTabSz="914400" rtl="0" eaLnBrk="1" fontAlgn="t"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00"/>
                        </a:solidFill>
                        <a:effectLst/>
                        <a:latin typeface="Constantia" pitchFamily="18" charset="0"/>
                      </a:endParaRPr>
                    </a:p>
                    <a:p>
                      <a:pPr marL="0" marR="0" lvl="0" indent="0" algn="just" defTabSz="914400" rtl="0" eaLnBrk="1" fontAlgn="t"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Constantia" pitchFamily="18" charset="0"/>
                        </a:rPr>
                        <a:t>Aciclovir</a:t>
                      </a:r>
                    </a:p>
                    <a:p>
                      <a:pPr marL="0" marR="0" lvl="0" indent="0" algn="just" defTabSz="914400" rtl="0" eaLnBrk="1" fontAlgn="t"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Constantia" pitchFamily="18" charset="0"/>
                        </a:rPr>
                        <a:t>Hexal</a:t>
                      </a:r>
                      <a:endParaRPr kumimoji="0" lang="en-GB"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Constantia" pitchFamily="18" charset="0"/>
                        </a:rPr>
                        <a:t>G Gam</a:t>
                      </a:r>
                      <a:endParaRPr kumimoji="0" lang="en-GB"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4 à 4,5 €</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700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4,35%</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246063">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Kendix®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EG Labo</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6 à 6,5 €</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550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3,41%</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246063">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Virucalm®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Zambon</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onstantia" pitchFamily="18" charset="0"/>
                        </a:rPr>
                        <a:t>7 à 8 €</a:t>
                      </a:r>
                      <a:endParaRPr kumimoji="0" lang="de-DE"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onstantia" pitchFamily="18" charset="0"/>
                        </a:rPr>
                        <a:t>350 </a:t>
                      </a:r>
                      <a:endParaRPr kumimoji="0" lang="de-DE"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onstantia" pitchFamily="18" charset="0"/>
                        </a:rPr>
                        <a:t>2,17%</a:t>
                      </a:r>
                      <a:endParaRPr kumimoji="0" lang="de-DE"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407988">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onstantia" pitchFamily="18" charset="0"/>
                        </a:rPr>
                        <a:t>Cuterpes</a:t>
                      </a:r>
                      <a:r>
                        <a:rPr kumimoji="0" lang="fr-FR" sz="1200" b="0" i="0" u="none" strike="noStrike" cap="none" normalizeH="0" baseline="0" smtClean="0">
                          <a:ln>
                            <a:noFill/>
                          </a:ln>
                          <a:solidFill>
                            <a:srgbClr val="000000"/>
                          </a:solidFill>
                          <a:effectLst/>
                          <a:latin typeface="Constantia" pitchFamily="18" charset="0"/>
                        </a:rPr>
                        <a:t>® </a:t>
                      </a:r>
                      <a:endParaRPr kumimoji="0" lang="de-DE"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rgbClr val="000000"/>
                          </a:solidFill>
                          <a:effectLst/>
                          <a:latin typeface="Constantia" pitchFamily="18" charset="0"/>
                        </a:rPr>
                        <a:t>Bausch &amp; Lomb</a:t>
                      </a:r>
                      <a:endParaRPr kumimoji="0" lang="de-DE"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6 à 6,5 €</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340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2,11%</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246063">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Aciclovivax®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Ivax Sas</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7 à 7,5 €</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140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0,87%</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407988">
                <a:tc>
                  <a:txBody>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Aciclovir</a:t>
                      </a:r>
                    </a:p>
                    <a:p>
                      <a:pPr marL="0" marR="0" lvl="0" indent="0" algn="just"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Arrow</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Arrow Génériques</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6 à 6,5 €</a:t>
                      </a:r>
                      <a:endParaRPr kumimoji="0" lang="fr-FR" sz="1800" b="0" i="0" u="none" strike="noStrike" cap="none" normalizeH="0" baseline="0" smtClean="0">
                        <a:ln>
                          <a:noFill/>
                        </a:ln>
                        <a:solidFill>
                          <a:schemeClr val="tx1"/>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100 </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0,62%</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461963">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Total</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hMerge="1">
                  <a:txBody>
                    <a:bodyPr/>
                    <a:lstStyle/>
                    <a:p>
                      <a:endParaRPr lang="fr-FR"/>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16 110</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Constantia" pitchFamily="18" charset="0"/>
                        </a:rPr>
                        <a:t>100%</a:t>
                      </a:r>
                      <a:endParaRPr kumimoji="0" lang="fr-FR" sz="1800" b="0" i="0" u="none" strike="noStrike" cap="none" normalizeH="0" baseline="0" smtClean="0">
                        <a:ln>
                          <a:noFill/>
                        </a:ln>
                        <a:solidFill>
                          <a:srgbClr val="000099"/>
                        </a:solidFill>
                        <a:effectLst/>
                        <a:latin typeface="Times New Roman" pitchFamily="18" charset="0"/>
                      </a:endParaRPr>
                    </a:p>
                  </a:txBody>
                  <a:tcPr marL="90000" marR="90000" marT="46800" marB="468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bl>
          </a:graphicData>
        </a:graphic>
      </p:graphicFrame>
      <p:sp>
        <p:nvSpPr>
          <p:cNvPr id="14401" name="Text Box 8"/>
          <p:cNvSpPr txBox="1">
            <a:spLocks noChangeArrowheads="1"/>
          </p:cNvSpPr>
          <p:nvPr/>
        </p:nvSpPr>
        <p:spPr bwMode="auto">
          <a:xfrm>
            <a:off x="1155700" y="6186488"/>
            <a:ext cx="6832600" cy="320675"/>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0099"/>
                </a:solidFill>
                <a:latin typeface="Times New Roman" pitchFamily="18" charset="0"/>
              </a:rPr>
              <a:t>L’Aciclovir domine aussi parmi les solutions OTC</a:t>
            </a:r>
            <a:endParaRPr lang="fr-FR" b="1">
              <a:solidFill>
                <a:srgbClr val="003399"/>
              </a:solidFill>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17"/>
          <p:cNvSpPr>
            <a:spLocks noGrp="1"/>
          </p:cNvSpPr>
          <p:nvPr>
            <p:ph type="sldNum" sz="quarter" idx="12"/>
          </p:nvPr>
        </p:nvSpPr>
        <p:spPr/>
        <p:txBody>
          <a:bodyPr/>
          <a:lstStyle/>
          <a:p>
            <a:pPr>
              <a:defRPr/>
            </a:pPr>
            <a:fld id="{8161BC73-4653-4D41-B612-94A92C1F91EB}" type="slidenum">
              <a:rPr lang="fr-FR"/>
              <a:pPr>
                <a:defRPr/>
              </a:pPr>
              <a:t>12</a:t>
            </a:fld>
            <a:endParaRPr lang="fr-FR" dirty="0"/>
          </a:p>
        </p:txBody>
      </p:sp>
      <p:sp>
        <p:nvSpPr>
          <p:cNvPr id="14338" name="Rectangle 3"/>
          <p:cNvSpPr>
            <a:spLocks noGrp="1" noChangeArrowheads="1"/>
          </p:cNvSpPr>
          <p:nvPr>
            <p:ph idx="1"/>
          </p:nvPr>
        </p:nvSpPr>
        <p:spPr>
          <a:xfrm>
            <a:off x="457200" y="762000"/>
            <a:ext cx="8229600" cy="5257800"/>
          </a:xfrm>
        </p:spPr>
        <p:txBody>
          <a:bodyPr>
            <a:normAutofit/>
          </a:bodyPr>
          <a:lstStyle/>
          <a:p>
            <a:pPr marL="444500" indent="-444500" eaLnBrk="1" hangingPunct="1">
              <a:buSzTx/>
              <a:buFont typeface="Wingdings" pitchFamily="2" charset="2"/>
              <a:buBlip>
                <a:blip r:embed="rId2"/>
              </a:buBlip>
              <a:defRPr/>
            </a:pPr>
            <a:r>
              <a:rPr lang="fr-FR" sz="2000" i="1" dirty="0" smtClean="0">
                <a:solidFill>
                  <a:srgbClr val="000099"/>
                </a:solidFill>
                <a:latin typeface="Times New Roman" pitchFamily="18" charset="0"/>
              </a:rPr>
              <a:t>Deux grands acteurs sur le marché de l’herpès labial</a:t>
            </a:r>
          </a:p>
          <a:p>
            <a:pPr eaLnBrk="1" hangingPunct="1">
              <a:buFont typeface="Wingdings" pitchFamily="2" charset="2"/>
              <a:buNone/>
              <a:defRPr/>
            </a:pPr>
            <a:endParaRPr lang="fr-FR" sz="1600" i="1" dirty="0" smtClean="0">
              <a:solidFill>
                <a:srgbClr val="000099"/>
              </a:solidFill>
              <a:latin typeface="Times New Roman" pitchFamily="18" charset="0"/>
            </a:endParaRPr>
          </a:p>
          <a:p>
            <a:pPr eaLnBrk="1" hangingPunct="1">
              <a:buFont typeface="Wingdings" pitchFamily="2" charset="2"/>
              <a:buNone/>
              <a:defRPr/>
            </a:pPr>
            <a:r>
              <a:rPr lang="fr-FR" sz="1600" b="1" u="sng" dirty="0" smtClean="0">
                <a:solidFill>
                  <a:srgbClr val="000099"/>
                </a:solidFill>
                <a:latin typeface="Times New Roman" pitchFamily="18" charset="0"/>
              </a:rPr>
              <a:t>Un OTC: </a:t>
            </a:r>
            <a:r>
              <a:rPr lang="fr-FR" sz="1600" b="1" u="sng" dirty="0" err="1" smtClean="0">
                <a:solidFill>
                  <a:srgbClr val="000099"/>
                </a:solidFill>
                <a:latin typeface="Times New Roman" pitchFamily="18" charset="0"/>
              </a:rPr>
              <a:t>Activir</a:t>
            </a:r>
            <a:r>
              <a:rPr lang="fr-FR" sz="1600" b="1" u="sng" dirty="0" smtClean="0">
                <a:solidFill>
                  <a:srgbClr val="000099"/>
                </a:solidFill>
                <a:latin typeface="Times New Roman" pitchFamily="18" charset="0"/>
              </a:rPr>
              <a:t> des laboratoires GlaxoSmithKline</a:t>
            </a:r>
          </a:p>
          <a:p>
            <a:pPr eaLnBrk="1" hangingPunct="1">
              <a:buFont typeface="Wingdings" pitchFamily="2" charset="2"/>
              <a:buNone/>
              <a:defRPr/>
            </a:pPr>
            <a:endParaRPr lang="fr-FR" sz="1600" dirty="0" smtClean="0">
              <a:solidFill>
                <a:srgbClr val="000099"/>
              </a:solidFill>
              <a:latin typeface="Times New Roman" pitchFamily="18" charset="0"/>
            </a:endParaRPr>
          </a:p>
          <a:p>
            <a:pPr eaLnBrk="1" hangingPunct="1">
              <a:buFont typeface="Wingdings" pitchFamily="2" charset="2"/>
              <a:buNone/>
              <a:defRPr/>
            </a:pPr>
            <a:r>
              <a:rPr lang="fr-FR" sz="1600" dirty="0" smtClean="0">
                <a:solidFill>
                  <a:srgbClr val="000099"/>
                </a:solidFill>
                <a:latin typeface="Times New Roman" pitchFamily="18" charset="0"/>
              </a:rPr>
              <a:t>Une marque et deux produits : </a:t>
            </a:r>
          </a:p>
        </p:txBody>
      </p:sp>
      <p:pic>
        <p:nvPicPr>
          <p:cNvPr id="15363" name="Picture 4" descr="acrivir"/>
          <p:cNvPicPr>
            <a:picLocks noChangeAspect="1" noChangeArrowheads="1"/>
          </p:cNvPicPr>
          <p:nvPr/>
        </p:nvPicPr>
        <p:blipFill>
          <a:blip r:embed="rId3" cstate="print"/>
          <a:srcRect/>
          <a:stretch>
            <a:fillRect/>
          </a:stretch>
        </p:blipFill>
        <p:spPr bwMode="auto">
          <a:xfrm>
            <a:off x="977900" y="2400300"/>
            <a:ext cx="1600200" cy="879475"/>
          </a:xfrm>
          <a:prstGeom prst="rect">
            <a:avLst/>
          </a:prstGeom>
          <a:noFill/>
          <a:ln w="9525">
            <a:noFill/>
            <a:miter lim="800000"/>
            <a:headEnd/>
            <a:tailEnd/>
          </a:ln>
        </p:spPr>
      </p:pic>
      <p:sp>
        <p:nvSpPr>
          <p:cNvPr id="15364" name="Text Box 7"/>
          <p:cNvSpPr txBox="1">
            <a:spLocks noChangeArrowheads="1"/>
          </p:cNvSpPr>
          <p:nvPr/>
        </p:nvSpPr>
        <p:spPr bwMode="auto">
          <a:xfrm>
            <a:off x="4191000" y="1752600"/>
            <a:ext cx="4572000" cy="1893888"/>
          </a:xfrm>
          <a:prstGeom prst="rect">
            <a:avLst/>
          </a:prstGeom>
          <a:noFill/>
          <a:ln w="9525">
            <a:noFill/>
            <a:miter lim="800000"/>
            <a:headEnd/>
            <a:tailEnd/>
          </a:ln>
        </p:spPr>
        <p:txBody>
          <a:bodyPr>
            <a:spAutoFit/>
          </a:bodyPr>
          <a:lstStyle/>
          <a:p>
            <a:pPr>
              <a:spcBef>
                <a:spcPct val="50000"/>
              </a:spcBef>
            </a:pPr>
            <a:r>
              <a:rPr lang="fr-FR">
                <a:solidFill>
                  <a:srgbClr val="000099"/>
                </a:solidFill>
                <a:latin typeface="Times New Roman" pitchFamily="18" charset="0"/>
              </a:rPr>
              <a:t>Activir®</a:t>
            </a:r>
            <a:r>
              <a:rPr lang="fr-FR" sz="1200" b="1">
                <a:solidFill>
                  <a:srgbClr val="000000"/>
                </a:solidFill>
                <a:latin typeface="Times New Roman" pitchFamily="18" charset="0"/>
                <a:cs typeface="Arial" charset="0"/>
              </a:rPr>
              <a:t> </a:t>
            </a:r>
            <a:r>
              <a:rPr lang="fr-FR">
                <a:solidFill>
                  <a:srgbClr val="000099"/>
                </a:solidFill>
                <a:latin typeface="Times New Roman" pitchFamily="18" charset="0"/>
              </a:rPr>
              <a:t>, marque phare de GSK</a:t>
            </a:r>
          </a:p>
          <a:p>
            <a:pPr>
              <a:spcBef>
                <a:spcPct val="50000"/>
              </a:spcBef>
            </a:pPr>
            <a:r>
              <a:rPr lang="fr-FR">
                <a:solidFill>
                  <a:srgbClr val="000099"/>
                </a:solidFill>
                <a:latin typeface="Times New Roman" pitchFamily="18" charset="0"/>
              </a:rPr>
              <a:t>75% de part de marché OTC en 2008</a:t>
            </a:r>
          </a:p>
          <a:p>
            <a:pPr>
              <a:spcBef>
                <a:spcPct val="50000"/>
              </a:spcBef>
            </a:pPr>
            <a:r>
              <a:rPr lang="fr-FR">
                <a:solidFill>
                  <a:srgbClr val="000099"/>
                </a:solidFill>
                <a:latin typeface="Times New Roman" pitchFamily="18" charset="0"/>
              </a:rPr>
              <a:t>Seul OTC à faire de la publicité TV</a:t>
            </a:r>
          </a:p>
          <a:p>
            <a:pPr marL="273050" lvl="1" indent="-27305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   540 000 euros en 2005</a:t>
            </a:r>
          </a:p>
          <a:p>
            <a:pPr marL="273050" lvl="1" indent="-27305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   450 000 euros en 2004</a:t>
            </a:r>
          </a:p>
          <a:p>
            <a:pPr marL="273050" lvl="1" indent="-273050">
              <a:spcBef>
                <a:spcPct val="50000"/>
              </a:spcBef>
              <a:buFont typeface="Wingdings" pitchFamily="2" charset="2"/>
              <a:buNone/>
            </a:pPr>
            <a:r>
              <a:rPr lang="fr-FR" sz="800">
                <a:solidFill>
                  <a:srgbClr val="000099"/>
                </a:solidFill>
                <a:latin typeface="Times New Roman" pitchFamily="18" charset="0"/>
              </a:rPr>
              <a:t>                                 Source TF1</a:t>
            </a:r>
          </a:p>
        </p:txBody>
      </p:sp>
      <p:sp>
        <p:nvSpPr>
          <p:cNvPr id="15365" name="Text Box 9"/>
          <p:cNvSpPr txBox="1">
            <a:spLocks noChangeArrowheads="1"/>
          </p:cNvSpPr>
          <p:nvPr/>
        </p:nvSpPr>
        <p:spPr bwMode="auto">
          <a:xfrm>
            <a:off x="404813" y="3886200"/>
            <a:ext cx="8281987" cy="1069975"/>
          </a:xfrm>
          <a:prstGeom prst="rect">
            <a:avLst/>
          </a:prstGeom>
          <a:noFill/>
          <a:ln w="9525">
            <a:noFill/>
            <a:miter lim="800000"/>
            <a:headEnd/>
            <a:tailEnd/>
          </a:ln>
        </p:spPr>
        <p:txBody>
          <a:bodyPr>
            <a:spAutoFit/>
          </a:bodyPr>
          <a:lstStyle/>
          <a:p>
            <a:pPr>
              <a:spcBef>
                <a:spcPct val="50000"/>
              </a:spcBef>
            </a:pPr>
            <a:r>
              <a:rPr lang="fr-FR" sz="1600" b="1" u="sng">
                <a:solidFill>
                  <a:srgbClr val="000099"/>
                </a:solidFill>
                <a:latin typeface="Times New Roman" pitchFamily="18" charset="0"/>
              </a:rPr>
              <a:t>Un dispositif médical : Compeed des laboratoires Johnson and Johnson</a:t>
            </a:r>
          </a:p>
          <a:p>
            <a:pPr>
              <a:spcBef>
                <a:spcPct val="50000"/>
              </a:spcBef>
            </a:pPr>
            <a:endParaRPr lang="fr-FR" sz="1600">
              <a:solidFill>
                <a:srgbClr val="000099"/>
              </a:solidFill>
              <a:latin typeface="Times New Roman" pitchFamily="18" charset="0"/>
            </a:endParaRPr>
          </a:p>
          <a:p>
            <a:pPr>
              <a:spcBef>
                <a:spcPct val="50000"/>
              </a:spcBef>
            </a:pPr>
            <a:r>
              <a:rPr lang="fr-FR" sz="1600">
                <a:solidFill>
                  <a:srgbClr val="000099"/>
                </a:solidFill>
                <a:latin typeface="Times New Roman" pitchFamily="18" charset="0"/>
              </a:rPr>
              <a:t>Une marque et un produit :</a:t>
            </a:r>
          </a:p>
        </p:txBody>
      </p:sp>
      <p:pic>
        <p:nvPicPr>
          <p:cNvPr id="15366" name="Picture 10" descr="compeed2"/>
          <p:cNvPicPr>
            <a:picLocks noChangeAspect="1" noChangeArrowheads="1"/>
          </p:cNvPicPr>
          <p:nvPr/>
        </p:nvPicPr>
        <p:blipFill>
          <a:blip r:embed="rId4" cstate="print"/>
          <a:srcRect/>
          <a:stretch>
            <a:fillRect/>
          </a:stretch>
        </p:blipFill>
        <p:spPr bwMode="auto">
          <a:xfrm>
            <a:off x="1371600" y="5029200"/>
            <a:ext cx="1028700" cy="1371600"/>
          </a:xfrm>
          <a:prstGeom prst="rect">
            <a:avLst/>
          </a:prstGeom>
          <a:noFill/>
          <a:ln w="9525">
            <a:noFill/>
            <a:miter lim="800000"/>
            <a:headEnd/>
            <a:tailEnd/>
          </a:ln>
        </p:spPr>
      </p:pic>
      <p:sp>
        <p:nvSpPr>
          <p:cNvPr id="15367" name="Text Box 11"/>
          <p:cNvSpPr txBox="1">
            <a:spLocks noChangeArrowheads="1"/>
          </p:cNvSpPr>
          <p:nvPr/>
        </p:nvSpPr>
        <p:spPr bwMode="auto">
          <a:xfrm>
            <a:off x="4267200" y="4343400"/>
            <a:ext cx="4419600" cy="2306638"/>
          </a:xfrm>
          <a:prstGeom prst="rect">
            <a:avLst/>
          </a:prstGeom>
          <a:noFill/>
          <a:ln w="9525">
            <a:noFill/>
            <a:miter lim="800000"/>
            <a:headEnd/>
            <a:tailEnd/>
          </a:ln>
        </p:spPr>
        <p:txBody>
          <a:bodyPr>
            <a:spAutoFit/>
          </a:bodyPr>
          <a:lstStyle/>
          <a:p>
            <a:pPr>
              <a:spcBef>
                <a:spcPct val="50000"/>
              </a:spcBef>
            </a:pPr>
            <a:r>
              <a:rPr lang="fr-FR">
                <a:solidFill>
                  <a:srgbClr val="000099"/>
                </a:solidFill>
                <a:latin typeface="Times New Roman" pitchFamily="18" charset="0"/>
              </a:rPr>
              <a:t>Marque Compeed® </a:t>
            </a:r>
          </a:p>
          <a:p>
            <a:pPr>
              <a:spcBef>
                <a:spcPct val="50000"/>
              </a:spcBef>
            </a:pPr>
            <a:r>
              <a:rPr lang="fr-FR">
                <a:solidFill>
                  <a:srgbClr val="000099"/>
                </a:solidFill>
                <a:latin typeface="Times New Roman" pitchFamily="18" charset="0"/>
              </a:rPr>
              <a:t>Nouveau venu, sorti en 2006</a:t>
            </a:r>
          </a:p>
          <a:p>
            <a:pPr>
              <a:spcBef>
                <a:spcPct val="50000"/>
              </a:spcBef>
            </a:pPr>
            <a:r>
              <a:rPr lang="fr-FR">
                <a:solidFill>
                  <a:srgbClr val="000099"/>
                </a:solidFill>
                <a:latin typeface="Times New Roman" pitchFamily="18" charset="0"/>
              </a:rPr>
              <a:t>Dispositif médical </a:t>
            </a:r>
            <a:r>
              <a:rPr lang="fr-FR">
                <a:solidFill>
                  <a:srgbClr val="000099"/>
                </a:solidFill>
                <a:latin typeface="Times New Roman" pitchFamily="18" charset="0"/>
                <a:cs typeface="Arial" charset="0"/>
              </a:rPr>
              <a:t>→ pas de principe actif</a:t>
            </a:r>
          </a:p>
          <a:p>
            <a:pPr>
              <a:spcBef>
                <a:spcPct val="50000"/>
              </a:spcBef>
            </a:pPr>
            <a:r>
              <a:rPr lang="fr-FR">
                <a:solidFill>
                  <a:srgbClr val="000099"/>
                </a:solidFill>
                <a:latin typeface="Times New Roman" pitchFamily="18" charset="0"/>
                <a:cs typeface="Arial" charset="0"/>
              </a:rPr>
              <a:t>Communication axée sur la TV</a:t>
            </a:r>
          </a:p>
          <a:p>
            <a:pPr marL="273050" lvl="1" indent="-27305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 1 200 000€ de budget en 2006</a:t>
            </a:r>
          </a:p>
          <a:p>
            <a:pPr>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 Position de marché : 20 % de DV en 2008</a:t>
            </a:r>
          </a:p>
          <a:p>
            <a:pPr marL="273050" lvl="1" indent="-273050">
              <a:spcBef>
                <a:spcPct val="50000"/>
              </a:spcBef>
            </a:pPr>
            <a:r>
              <a:rPr lang="fr-FR" sz="800">
                <a:solidFill>
                  <a:srgbClr val="000099"/>
                </a:solidFill>
                <a:latin typeface="Times New Roman" pitchFamily="18" charset="0"/>
              </a:rPr>
              <a:t>                               Source TF1</a:t>
            </a:r>
            <a:endParaRPr lang="fr-FR">
              <a:latin typeface="Times New Roman" pitchFamily="18"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17"/>
          <p:cNvSpPr>
            <a:spLocks noGrp="1"/>
          </p:cNvSpPr>
          <p:nvPr>
            <p:ph type="sldNum" sz="quarter" idx="12"/>
          </p:nvPr>
        </p:nvSpPr>
        <p:spPr/>
        <p:txBody>
          <a:bodyPr/>
          <a:lstStyle/>
          <a:p>
            <a:pPr>
              <a:defRPr/>
            </a:pPr>
            <a:fld id="{E77A6278-202D-4291-8FC1-AA8E07C18925}" type="slidenum">
              <a:rPr lang="fr-FR"/>
              <a:pPr>
                <a:defRPr/>
              </a:pPr>
              <a:t>13</a:t>
            </a:fld>
            <a:endParaRPr lang="fr-FR" dirty="0"/>
          </a:p>
        </p:txBody>
      </p:sp>
      <p:sp>
        <p:nvSpPr>
          <p:cNvPr id="16386" name="Rectangle 5"/>
          <p:cNvSpPr>
            <a:spLocks noChangeArrowheads="1"/>
          </p:cNvSpPr>
          <p:nvPr/>
        </p:nvSpPr>
        <p:spPr bwMode="auto">
          <a:xfrm>
            <a:off x="431800" y="1003300"/>
            <a:ext cx="8369300" cy="5372100"/>
          </a:xfrm>
          <a:prstGeom prst="rect">
            <a:avLst/>
          </a:prstGeom>
          <a:solidFill>
            <a:schemeClr val="bg1"/>
          </a:solidFill>
          <a:ln w="9525">
            <a:solidFill>
              <a:schemeClr val="tx2"/>
            </a:solidFill>
            <a:miter lim="800000"/>
            <a:headEnd/>
            <a:tailEnd/>
          </a:ln>
        </p:spPr>
        <p:txBody>
          <a:bodyPr wrap="none" anchor="ctr"/>
          <a:lstStyle/>
          <a:p>
            <a:endParaRPr lang="fr-FR"/>
          </a:p>
        </p:txBody>
      </p:sp>
      <p:sp>
        <p:nvSpPr>
          <p:cNvPr id="16387" name="Rectangle 4"/>
          <p:cNvSpPr>
            <a:spLocks noChangeArrowheads="1"/>
          </p:cNvSpPr>
          <p:nvPr/>
        </p:nvSpPr>
        <p:spPr bwMode="auto">
          <a:xfrm>
            <a:off x="441325" y="1149350"/>
            <a:ext cx="8372475" cy="5033963"/>
          </a:xfrm>
          <a:prstGeom prst="rect">
            <a:avLst/>
          </a:prstGeom>
          <a:noFill/>
          <a:ln w="9525">
            <a:noFill/>
            <a:miter lim="800000"/>
            <a:headEnd/>
            <a:tailEnd/>
          </a:ln>
        </p:spPr>
        <p:txBody>
          <a:bodyPr>
            <a:spAutoFit/>
          </a:bodyPr>
          <a:lstStyle/>
          <a:p>
            <a:r>
              <a:rPr lang="fr-FR" sz="3600">
                <a:solidFill>
                  <a:srgbClr val="000099"/>
                </a:solidFill>
                <a:latin typeface="Times New Roman" pitchFamily="18" charset="0"/>
              </a:rPr>
              <a:t>IntuitiOns et l’Université Descartes Paris V ont développé le produit </a:t>
            </a:r>
            <a:r>
              <a:rPr lang="fr-FR" sz="3600" i="1">
                <a:solidFill>
                  <a:srgbClr val="006600"/>
                </a:solidFill>
                <a:latin typeface="Times New Roman" pitchFamily="18" charset="0"/>
              </a:rPr>
              <a:t>Ienisseï.</a:t>
            </a:r>
            <a:r>
              <a:rPr lang="fr-FR" sz="800" i="1">
                <a:solidFill>
                  <a:srgbClr val="006600"/>
                </a:solidFill>
                <a:latin typeface="Times New Roman" pitchFamily="18" charset="0"/>
              </a:rPr>
              <a:t/>
            </a:r>
            <a:br>
              <a:rPr lang="fr-FR" sz="800" i="1">
                <a:solidFill>
                  <a:srgbClr val="006600"/>
                </a:solidFill>
                <a:latin typeface="Times New Roman" pitchFamily="18" charset="0"/>
              </a:rPr>
            </a:br>
            <a:endParaRPr lang="fr-FR" sz="800" i="1">
              <a:solidFill>
                <a:srgbClr val="006600"/>
              </a:solidFill>
              <a:latin typeface="Times New Roman" pitchFamily="18" charset="0"/>
            </a:endParaRPr>
          </a:p>
          <a:p>
            <a:pPr>
              <a:buFont typeface="Wingdings" pitchFamily="2" charset="2"/>
              <a:buChar char="§"/>
            </a:pPr>
            <a:r>
              <a:rPr lang="fr-FR" sz="3600">
                <a:solidFill>
                  <a:srgbClr val="000099"/>
                </a:solidFill>
                <a:latin typeface="Times New Roman" pitchFamily="18" charset="0"/>
              </a:rPr>
              <a:t> Premier cosmétique naturel contre  </a:t>
            </a:r>
          </a:p>
          <a:p>
            <a:pPr>
              <a:buFont typeface="Wingdings" pitchFamily="2" charset="2"/>
              <a:buNone/>
            </a:pPr>
            <a:r>
              <a:rPr lang="fr-FR" sz="3600">
                <a:solidFill>
                  <a:srgbClr val="000099"/>
                </a:solidFill>
                <a:latin typeface="Times New Roman" pitchFamily="18" charset="0"/>
              </a:rPr>
              <a:t>   l’herpes labial</a:t>
            </a:r>
          </a:p>
          <a:p>
            <a:pPr>
              <a:buFont typeface="Wingdings" pitchFamily="2" charset="2"/>
              <a:buNone/>
            </a:pPr>
            <a:endParaRPr lang="fr-FR" sz="400">
              <a:solidFill>
                <a:srgbClr val="000099"/>
              </a:solidFill>
              <a:latin typeface="Times New Roman" pitchFamily="18" charset="0"/>
            </a:endParaRPr>
          </a:p>
          <a:p>
            <a:pPr lvl="1">
              <a:buFont typeface="Wingdings" pitchFamily="2" charset="2"/>
              <a:buChar char="ü"/>
            </a:pPr>
            <a:r>
              <a:rPr lang="fr-FR" sz="2800">
                <a:solidFill>
                  <a:srgbClr val="000099"/>
                </a:solidFill>
                <a:latin typeface="Times New Roman" pitchFamily="18" charset="0"/>
              </a:rPr>
              <a:t>  Naturel</a:t>
            </a:r>
          </a:p>
          <a:p>
            <a:pPr lvl="1">
              <a:buFont typeface="Wingdings" pitchFamily="2" charset="2"/>
              <a:buChar char="ü"/>
            </a:pPr>
            <a:r>
              <a:rPr lang="fr-FR" sz="2800">
                <a:solidFill>
                  <a:srgbClr val="000099"/>
                </a:solidFill>
                <a:latin typeface="Times New Roman" pitchFamily="18" charset="0"/>
              </a:rPr>
              <a:t>  Pratique et discret</a:t>
            </a:r>
          </a:p>
          <a:p>
            <a:pPr lvl="1">
              <a:buFont typeface="Wingdings" pitchFamily="2" charset="2"/>
              <a:buChar char="ü"/>
            </a:pPr>
            <a:r>
              <a:rPr lang="fr-FR" sz="2800">
                <a:solidFill>
                  <a:srgbClr val="000099"/>
                </a:solidFill>
                <a:latin typeface="Times New Roman" pitchFamily="18" charset="0"/>
              </a:rPr>
              <a:t>  Breveté</a:t>
            </a:r>
          </a:p>
          <a:p>
            <a:pPr lvl="1">
              <a:buFont typeface="Wingdings" pitchFamily="2" charset="2"/>
              <a:buChar char="ü"/>
            </a:pPr>
            <a:r>
              <a:rPr lang="fr-FR" sz="2800">
                <a:solidFill>
                  <a:srgbClr val="000099"/>
                </a:solidFill>
                <a:latin typeface="Times New Roman" pitchFamily="18" charset="0"/>
              </a:rPr>
              <a:t>  Innovant</a:t>
            </a:r>
          </a:p>
          <a:p>
            <a:pPr lvl="1">
              <a:buFont typeface="Wingdings" pitchFamily="2" charset="2"/>
              <a:buChar char="ü"/>
            </a:pPr>
            <a:r>
              <a:rPr lang="fr-FR" sz="2800">
                <a:solidFill>
                  <a:srgbClr val="000099"/>
                </a:solidFill>
                <a:latin typeface="Times New Roman" pitchFamily="18" charset="0"/>
              </a:rPr>
              <a:t>  Cautionné par une grande Université</a:t>
            </a:r>
          </a:p>
          <a:p>
            <a:pPr lvl="1">
              <a:buFont typeface="Wingdings" pitchFamily="2" charset="2"/>
              <a:buChar char="ü"/>
            </a:pPr>
            <a:r>
              <a:rPr lang="fr-FR" sz="2800">
                <a:solidFill>
                  <a:srgbClr val="000099"/>
                </a:solidFill>
                <a:latin typeface="Times New Roman" pitchFamily="18" charset="0"/>
              </a:rPr>
              <a:t>  A l’efficacité prouvée par des tests cliniques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17"/>
          <p:cNvSpPr>
            <a:spLocks noGrp="1"/>
          </p:cNvSpPr>
          <p:nvPr>
            <p:ph type="sldNum" sz="quarter" idx="12"/>
          </p:nvPr>
        </p:nvSpPr>
        <p:spPr/>
        <p:txBody>
          <a:bodyPr/>
          <a:lstStyle/>
          <a:p>
            <a:pPr>
              <a:defRPr/>
            </a:pPr>
            <a:fld id="{7CB5076F-6B8E-4F7E-A5A7-583843E68848}" type="slidenum">
              <a:rPr lang="fr-FR"/>
              <a:pPr>
                <a:defRPr/>
              </a:pPr>
              <a:t>14</a:t>
            </a:fld>
            <a:endParaRPr lang="fr-FR" dirty="0"/>
          </a:p>
        </p:txBody>
      </p:sp>
      <p:sp>
        <p:nvSpPr>
          <p:cNvPr id="16387" name="Rectangle 3"/>
          <p:cNvSpPr>
            <a:spLocks noGrp="1" noChangeArrowheads="1"/>
          </p:cNvSpPr>
          <p:nvPr>
            <p:ph idx="4294967295"/>
          </p:nvPr>
        </p:nvSpPr>
        <p:spPr>
          <a:xfrm>
            <a:off x="165100" y="1244600"/>
            <a:ext cx="8978900" cy="5251450"/>
          </a:xfrm>
        </p:spPr>
        <p:txBody>
          <a:bodyPr>
            <a:noAutofit/>
          </a:bodyPr>
          <a:lstStyle/>
          <a:p>
            <a:pPr marL="292100" indent="-292100" eaLnBrk="1" hangingPunct="1">
              <a:lnSpc>
                <a:spcPct val="90000"/>
              </a:lnSpc>
              <a:buFont typeface="Wingdings" pitchFamily="2" charset="2"/>
              <a:buNone/>
            </a:pPr>
            <a:r>
              <a:rPr lang="fr-FR" sz="1800" smtClean="0">
                <a:solidFill>
                  <a:srgbClr val="000099"/>
                </a:solidFill>
                <a:latin typeface="Times New Roman" pitchFamily="18" charset="0"/>
              </a:rPr>
              <a:t>Atouts :</a:t>
            </a:r>
          </a:p>
          <a:p>
            <a:pPr marL="444500" lvl="1" indent="-444500" eaLnBrk="1" hangingPunct="1">
              <a:buClr>
                <a:srgbClr val="0BD0D9"/>
              </a:buClr>
              <a:buSzPct val="95000"/>
              <a:buFont typeface="Wingdings 2" pitchFamily="18" charset="2"/>
              <a:buBlip>
                <a:blip r:embed="rId2"/>
              </a:buBlip>
            </a:pPr>
            <a:r>
              <a:rPr lang="fr-FR" sz="1600" i="1" smtClean="0">
                <a:solidFill>
                  <a:srgbClr val="003399"/>
                </a:solidFill>
                <a:latin typeface="Times New Roman" pitchFamily="18" charset="0"/>
              </a:rPr>
              <a:t>Un produit testé et contrôlé scientifiquement</a:t>
            </a:r>
          </a:p>
          <a:p>
            <a:pPr marL="812800" lvl="2" indent="-368300" eaLnBrk="1" hangingPunct="1">
              <a:lnSpc>
                <a:spcPct val="110000"/>
              </a:lnSpc>
              <a:buClr>
                <a:srgbClr val="0BD0D9"/>
              </a:buClr>
              <a:buSzPct val="95000"/>
              <a:buFont typeface="Wingdings" pitchFamily="2" charset="2"/>
              <a:buChar char="Ø"/>
            </a:pPr>
            <a:r>
              <a:rPr lang="fr-FR" sz="1200" smtClean="0">
                <a:solidFill>
                  <a:srgbClr val="000099"/>
                </a:solidFill>
                <a:latin typeface="Times New Roman" pitchFamily="18" charset="0"/>
              </a:rPr>
              <a:t>Les tests cliniques en double aveugle, versus placebo et les tests d’innocuité ont été réalisés par les laboratoires Dermscan, leaders européens et internationalement reconnus pour leur professionnalisme et leur rigueur</a:t>
            </a:r>
          </a:p>
          <a:p>
            <a:pPr marL="444500" lvl="1" indent="-444500" eaLnBrk="1" hangingPunct="1">
              <a:buClr>
                <a:srgbClr val="0BD0D9"/>
              </a:buClr>
              <a:buSzPct val="95000"/>
              <a:buFont typeface="Wingdings 2" pitchFamily="18" charset="2"/>
              <a:buBlip>
                <a:blip r:embed="rId2"/>
              </a:buBlip>
            </a:pPr>
            <a:r>
              <a:rPr lang="fr-FR" sz="1600" i="1" smtClean="0">
                <a:solidFill>
                  <a:srgbClr val="003399"/>
                </a:solidFill>
                <a:latin typeface="Times New Roman" pitchFamily="18" charset="0"/>
              </a:rPr>
              <a:t>Caution scientifique quant à la qualité de la formule apportée par l’équipe du professeur Chaumeil en charge de la galénique à l’université Paris V (meilleure université française de pharmacie)</a:t>
            </a:r>
          </a:p>
          <a:p>
            <a:pPr marL="812800" lvl="2" indent="-368300" eaLnBrk="1" hangingPunct="1">
              <a:lnSpc>
                <a:spcPct val="110000"/>
              </a:lnSpc>
              <a:buClr>
                <a:srgbClr val="0BD0D9"/>
              </a:buClr>
              <a:buSzPct val="95000"/>
              <a:buFont typeface="Wingdings" pitchFamily="2" charset="2"/>
              <a:buChar char="Ø"/>
            </a:pPr>
            <a:r>
              <a:rPr lang="fr-FR" sz="1200" smtClean="0">
                <a:solidFill>
                  <a:srgbClr val="000099"/>
                </a:solidFill>
                <a:latin typeface="Times New Roman" pitchFamily="18" charset="0"/>
              </a:rPr>
              <a:t>Possibilité de communiquer sur ce partenariat dans nos outils de présentation d’Ienisseï</a:t>
            </a:r>
          </a:p>
          <a:p>
            <a:pPr marL="444500" lvl="1" indent="-444500" eaLnBrk="1" hangingPunct="1">
              <a:buClr>
                <a:srgbClr val="0BD0D9"/>
              </a:buClr>
              <a:buSzPct val="95000"/>
              <a:buFont typeface="Wingdings 2" pitchFamily="18" charset="2"/>
              <a:buBlip>
                <a:blip r:embed="rId2"/>
              </a:buBlip>
            </a:pPr>
            <a:r>
              <a:rPr lang="fr-FR" sz="1600" i="1" smtClean="0">
                <a:solidFill>
                  <a:srgbClr val="003399"/>
                </a:solidFill>
                <a:latin typeface="Times New Roman" pitchFamily="18" charset="0"/>
              </a:rPr>
              <a:t>  Une formule brevetée</a:t>
            </a:r>
          </a:p>
          <a:p>
            <a:pPr marL="812800" lvl="2" indent="-368300" eaLnBrk="1" hangingPunct="1">
              <a:lnSpc>
                <a:spcPct val="110000"/>
              </a:lnSpc>
              <a:buClr>
                <a:srgbClr val="0BD0D9"/>
              </a:buClr>
              <a:buSzPct val="95000"/>
              <a:buFont typeface="Wingdings" pitchFamily="2" charset="2"/>
              <a:buChar char="Ø"/>
            </a:pPr>
            <a:r>
              <a:rPr lang="fr-FR" sz="1200" smtClean="0">
                <a:solidFill>
                  <a:srgbClr val="000099"/>
                </a:solidFill>
                <a:latin typeface="Times New Roman" pitchFamily="18" charset="0"/>
              </a:rPr>
              <a:t>Dépôt auprès de l’INPI (décembre 2005)</a:t>
            </a:r>
          </a:p>
          <a:p>
            <a:pPr marL="812800" lvl="2" indent="-368300" eaLnBrk="1" hangingPunct="1">
              <a:lnSpc>
                <a:spcPct val="110000"/>
              </a:lnSpc>
              <a:buClr>
                <a:srgbClr val="0BD0D9"/>
              </a:buClr>
              <a:buSzPct val="95000"/>
              <a:buFont typeface="Wingdings" pitchFamily="2" charset="2"/>
              <a:buChar char="Ø"/>
            </a:pPr>
            <a:r>
              <a:rPr lang="fr-FR" sz="1200" smtClean="0">
                <a:solidFill>
                  <a:srgbClr val="000099"/>
                </a:solidFill>
                <a:latin typeface="Times New Roman" pitchFamily="18" charset="0"/>
              </a:rPr>
              <a:t>Acceptation du brevet validée et effective au premier semestre 2007</a:t>
            </a:r>
          </a:p>
          <a:p>
            <a:pPr marL="444500" lvl="1" indent="-444500" eaLnBrk="1" hangingPunct="1">
              <a:buClr>
                <a:srgbClr val="0BD0D9"/>
              </a:buClr>
              <a:buSzPct val="95000"/>
              <a:buFont typeface="Wingdings 2" pitchFamily="18" charset="2"/>
              <a:buBlip>
                <a:blip r:embed="rId2"/>
              </a:buBlip>
            </a:pPr>
            <a:r>
              <a:rPr lang="fr-FR" sz="1600" i="1" smtClean="0">
                <a:solidFill>
                  <a:srgbClr val="003399"/>
                </a:solidFill>
                <a:latin typeface="Times New Roman" pitchFamily="18" charset="0"/>
              </a:rPr>
              <a:t>Une distribution en attente de produits nouveaux et innovants sur ce marché</a:t>
            </a:r>
          </a:p>
          <a:p>
            <a:pPr marL="444500" lvl="1" indent="-444500" eaLnBrk="1" hangingPunct="1">
              <a:lnSpc>
                <a:spcPct val="90000"/>
              </a:lnSpc>
              <a:spcBef>
                <a:spcPct val="50000"/>
              </a:spcBef>
              <a:buClr>
                <a:srgbClr val="4FCEFF"/>
              </a:buClr>
              <a:buSzPct val="95000"/>
              <a:buFontTx/>
              <a:buNone/>
            </a:pPr>
            <a:endParaRPr lang="fr-FR" sz="700" b="1" smtClean="0">
              <a:solidFill>
                <a:srgbClr val="000099"/>
              </a:solidFill>
              <a:latin typeface="Times New Roman" pitchFamily="18" charset="0"/>
            </a:endParaRPr>
          </a:p>
          <a:p>
            <a:pPr marL="292100" indent="-292100" eaLnBrk="1" hangingPunct="1">
              <a:lnSpc>
                <a:spcPct val="90000"/>
              </a:lnSpc>
              <a:buFont typeface="Wingdings" pitchFamily="2" charset="2"/>
              <a:buNone/>
            </a:pPr>
            <a:r>
              <a:rPr lang="fr-FR" sz="1800" smtClean="0">
                <a:solidFill>
                  <a:srgbClr val="000099"/>
                </a:solidFill>
                <a:latin typeface="Times New Roman" pitchFamily="18" charset="0"/>
              </a:rPr>
              <a:t>Promesses :</a:t>
            </a:r>
          </a:p>
          <a:p>
            <a:pPr marL="444500" lvl="1" indent="-444500" eaLnBrk="1" hangingPunct="1">
              <a:lnSpc>
                <a:spcPct val="110000"/>
              </a:lnSpc>
              <a:buClr>
                <a:srgbClr val="0BD0D9"/>
              </a:buClr>
              <a:buSzPct val="95000"/>
              <a:buFont typeface="Wingdings 2" pitchFamily="18" charset="2"/>
              <a:buBlip>
                <a:blip r:embed="rId2"/>
              </a:buBlip>
            </a:pPr>
            <a:r>
              <a:rPr lang="fr-FR" sz="1600" i="1" smtClean="0">
                <a:solidFill>
                  <a:srgbClr val="003399"/>
                </a:solidFill>
                <a:latin typeface="Times New Roman" pitchFamily="18" charset="0"/>
              </a:rPr>
              <a:t>Ne s’attaque pas au virus mais à sa manifestation : le bouton de fièvre</a:t>
            </a:r>
          </a:p>
          <a:p>
            <a:pPr marL="812800" lvl="2" indent="-368300" eaLnBrk="1" hangingPunct="1">
              <a:lnSpc>
                <a:spcPct val="110000"/>
              </a:lnSpc>
              <a:buClr>
                <a:srgbClr val="0BD0D9"/>
              </a:buClr>
              <a:buSzPct val="95000"/>
              <a:buFont typeface="Wingdings" pitchFamily="2" charset="2"/>
              <a:buChar char="Ø"/>
            </a:pPr>
            <a:r>
              <a:rPr lang="fr-FR" sz="1200" smtClean="0">
                <a:solidFill>
                  <a:srgbClr val="000099"/>
                </a:solidFill>
                <a:latin typeface="Times New Roman" pitchFamily="18" charset="0"/>
              </a:rPr>
              <a:t>Fruit de la combinaison de l’action mécanique de notre roll’on innovant (breveté) et des principes actifs du gel naturel (breveté) à base d’huiles essentielles et de teintures mères</a:t>
            </a:r>
          </a:p>
          <a:p>
            <a:pPr marL="444500" lvl="1" indent="-444500" eaLnBrk="1" hangingPunct="1">
              <a:lnSpc>
                <a:spcPct val="110000"/>
              </a:lnSpc>
              <a:buClr>
                <a:srgbClr val="0BD0D9"/>
              </a:buClr>
              <a:buSzPct val="95000"/>
              <a:buFont typeface="Wingdings 2" pitchFamily="18" charset="2"/>
              <a:buBlip>
                <a:blip r:embed="rId2"/>
              </a:buBlip>
            </a:pPr>
            <a:r>
              <a:rPr lang="fr-FR" sz="1600" i="1" smtClean="0">
                <a:solidFill>
                  <a:srgbClr val="003399"/>
                </a:solidFill>
                <a:latin typeface="Times New Roman" pitchFamily="18" charset="0"/>
              </a:rPr>
              <a:t>Prend en considération le mécanisme de l’inflammation, la surinfection et les gênes occasionnées par l’herpès labial</a:t>
            </a:r>
          </a:p>
        </p:txBody>
      </p:sp>
      <p:sp>
        <p:nvSpPr>
          <p:cNvPr id="17411" name="Rectangle 3"/>
          <p:cNvSpPr txBox="1">
            <a:spLocks noChangeArrowheads="1"/>
          </p:cNvSpPr>
          <p:nvPr/>
        </p:nvSpPr>
        <p:spPr bwMode="auto">
          <a:xfrm>
            <a:off x="330200" y="698500"/>
            <a:ext cx="8534400" cy="533400"/>
          </a:xfrm>
          <a:prstGeom prst="rect">
            <a:avLst/>
          </a:prstGeom>
          <a:noFill/>
          <a:ln w="9525">
            <a:noFill/>
            <a:miter lim="800000"/>
            <a:headEnd/>
            <a:tailEnd/>
          </a:ln>
        </p:spPr>
        <p:txBody>
          <a:bodyPr/>
          <a:lstStyle/>
          <a:p>
            <a:pPr marL="812800" indent="-812800">
              <a:lnSpc>
                <a:spcPct val="90000"/>
              </a:lnSpc>
              <a:spcBef>
                <a:spcPct val="20000"/>
              </a:spcBef>
              <a:buClr>
                <a:srgbClr val="0BD0D9"/>
              </a:buClr>
              <a:buSzPct val="95000"/>
            </a:pPr>
            <a:r>
              <a:rPr lang="fr-FR" sz="3600" i="1">
                <a:solidFill>
                  <a:srgbClr val="000099"/>
                </a:solidFill>
                <a:latin typeface="Times New Roman" pitchFamily="18" charset="0"/>
              </a:rPr>
              <a:t>Atouts et promesses d’Ienisseï</a:t>
            </a:r>
            <a:endParaRPr lang="fr-FR" sz="3600" i="1">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7"/>
          <p:cNvSpPr>
            <a:spLocks noGrp="1"/>
          </p:cNvSpPr>
          <p:nvPr>
            <p:ph type="sldNum" sz="quarter" idx="12"/>
          </p:nvPr>
        </p:nvSpPr>
        <p:spPr/>
        <p:txBody>
          <a:bodyPr/>
          <a:lstStyle/>
          <a:p>
            <a:pPr>
              <a:defRPr/>
            </a:pPr>
            <a:fld id="{E3537EFF-8B74-41BB-97B8-87E3D7534548}" type="slidenum">
              <a:rPr lang="fr-FR"/>
              <a:pPr>
                <a:defRPr/>
              </a:pPr>
              <a:t>15</a:t>
            </a:fld>
            <a:endParaRPr lang="fr-FR" dirty="0"/>
          </a:p>
        </p:txBody>
      </p:sp>
      <p:pic>
        <p:nvPicPr>
          <p:cNvPr id="18434" name="Picture 4" descr="TeaTreeOil"/>
          <p:cNvPicPr>
            <a:picLocks noChangeAspect="1" noChangeArrowheads="1"/>
          </p:cNvPicPr>
          <p:nvPr/>
        </p:nvPicPr>
        <p:blipFill>
          <a:blip r:embed="rId2" cstate="print"/>
          <a:srcRect/>
          <a:stretch>
            <a:fillRect/>
          </a:stretch>
        </p:blipFill>
        <p:spPr bwMode="auto">
          <a:xfrm>
            <a:off x="152400" y="2228850"/>
            <a:ext cx="536575" cy="571500"/>
          </a:xfrm>
          <a:prstGeom prst="rect">
            <a:avLst/>
          </a:prstGeom>
          <a:noFill/>
          <a:ln w="9525">
            <a:noFill/>
            <a:miter lim="800000"/>
            <a:headEnd/>
            <a:tailEnd/>
          </a:ln>
        </p:spPr>
      </p:pic>
      <p:grpSp>
        <p:nvGrpSpPr>
          <p:cNvPr id="18435" name="Groupe 15"/>
          <p:cNvGrpSpPr>
            <a:grpSpLocks/>
          </p:cNvGrpSpPr>
          <p:nvPr/>
        </p:nvGrpSpPr>
        <p:grpSpPr bwMode="auto">
          <a:xfrm>
            <a:off x="180975" y="2116138"/>
            <a:ext cx="8724900" cy="3236912"/>
            <a:chOff x="180975" y="3734044"/>
            <a:chExt cx="8724900" cy="2097660"/>
          </a:xfrm>
        </p:grpSpPr>
        <p:pic>
          <p:nvPicPr>
            <p:cNvPr id="18438" name="Picture 8" descr="Ribwort%20Plantain"/>
            <p:cNvPicPr>
              <a:picLocks noChangeAspect="1" noChangeArrowheads="1"/>
            </p:cNvPicPr>
            <p:nvPr/>
          </p:nvPicPr>
          <p:blipFill>
            <a:blip r:embed="rId3" cstate="print"/>
            <a:srcRect/>
            <a:stretch>
              <a:fillRect/>
            </a:stretch>
          </p:blipFill>
          <p:spPr bwMode="auto">
            <a:xfrm>
              <a:off x="4572000" y="4453443"/>
              <a:ext cx="685800" cy="580448"/>
            </a:xfrm>
            <a:prstGeom prst="rect">
              <a:avLst/>
            </a:prstGeom>
            <a:noFill/>
            <a:ln w="9525">
              <a:noFill/>
              <a:miter lim="800000"/>
              <a:headEnd/>
              <a:tailEnd/>
            </a:ln>
          </p:spPr>
        </p:pic>
        <p:pic>
          <p:nvPicPr>
            <p:cNvPr id="18439" name="Picture 3" descr="Cypres"/>
            <p:cNvPicPr>
              <a:picLocks noChangeAspect="1" noChangeArrowheads="1"/>
            </p:cNvPicPr>
            <p:nvPr/>
          </p:nvPicPr>
          <p:blipFill>
            <a:blip r:embed="rId4" cstate="print"/>
            <a:srcRect/>
            <a:stretch>
              <a:fillRect/>
            </a:stretch>
          </p:blipFill>
          <p:spPr bwMode="auto">
            <a:xfrm>
              <a:off x="4648200" y="3776130"/>
              <a:ext cx="685800" cy="414870"/>
            </a:xfrm>
            <a:prstGeom prst="rect">
              <a:avLst/>
            </a:prstGeom>
            <a:noFill/>
            <a:ln w="9525">
              <a:noFill/>
              <a:miter lim="800000"/>
              <a:headEnd/>
              <a:tailEnd/>
            </a:ln>
          </p:spPr>
        </p:pic>
        <p:pic>
          <p:nvPicPr>
            <p:cNvPr id="18440" name="Picture 5" descr="lavande2"/>
            <p:cNvPicPr>
              <a:picLocks noChangeAspect="1" noChangeArrowheads="1"/>
            </p:cNvPicPr>
            <p:nvPr/>
          </p:nvPicPr>
          <p:blipFill>
            <a:blip r:embed="rId5" cstate="print"/>
            <a:srcRect/>
            <a:stretch>
              <a:fillRect/>
            </a:stretch>
          </p:blipFill>
          <p:spPr bwMode="auto">
            <a:xfrm>
              <a:off x="203200" y="4546573"/>
              <a:ext cx="558800" cy="558827"/>
            </a:xfrm>
            <a:prstGeom prst="rect">
              <a:avLst/>
            </a:prstGeom>
            <a:noFill/>
            <a:ln w="9525">
              <a:noFill/>
              <a:miter lim="800000"/>
              <a:headEnd/>
              <a:tailEnd/>
            </a:ln>
          </p:spPr>
        </p:pic>
        <p:pic>
          <p:nvPicPr>
            <p:cNvPr id="18441" name="Picture 6" descr="geranium"/>
            <p:cNvPicPr>
              <a:picLocks noChangeAspect="1" noChangeArrowheads="1"/>
            </p:cNvPicPr>
            <p:nvPr/>
          </p:nvPicPr>
          <p:blipFill>
            <a:blip r:embed="rId6" cstate="print"/>
            <a:srcRect/>
            <a:stretch>
              <a:fillRect/>
            </a:stretch>
          </p:blipFill>
          <p:spPr bwMode="auto">
            <a:xfrm>
              <a:off x="180975" y="5240819"/>
              <a:ext cx="504825" cy="521519"/>
            </a:xfrm>
            <a:prstGeom prst="rect">
              <a:avLst/>
            </a:prstGeom>
            <a:noFill/>
            <a:ln w="9525">
              <a:noFill/>
              <a:miter lim="800000"/>
              <a:headEnd/>
              <a:tailEnd/>
            </a:ln>
          </p:spPr>
        </p:pic>
        <p:pic>
          <p:nvPicPr>
            <p:cNvPr id="18442" name="Picture 7" descr="potentille_hm-3"/>
            <p:cNvPicPr>
              <a:picLocks noChangeAspect="1" noChangeArrowheads="1"/>
            </p:cNvPicPr>
            <p:nvPr/>
          </p:nvPicPr>
          <p:blipFill>
            <a:blip r:embed="rId7" cstate="print"/>
            <a:srcRect/>
            <a:stretch>
              <a:fillRect/>
            </a:stretch>
          </p:blipFill>
          <p:spPr bwMode="auto">
            <a:xfrm>
              <a:off x="4648200" y="5184775"/>
              <a:ext cx="558800" cy="646929"/>
            </a:xfrm>
            <a:prstGeom prst="rect">
              <a:avLst/>
            </a:prstGeom>
            <a:noFill/>
            <a:ln w="9525">
              <a:noFill/>
              <a:miter lim="800000"/>
              <a:headEnd/>
              <a:tailEnd/>
            </a:ln>
          </p:spPr>
        </p:pic>
        <p:sp>
          <p:nvSpPr>
            <p:cNvPr id="19464" name="Rectangle 9"/>
            <p:cNvSpPr>
              <a:spLocks noChangeArrowheads="1"/>
            </p:cNvSpPr>
            <p:nvPr/>
          </p:nvSpPr>
          <p:spPr bwMode="auto">
            <a:xfrm>
              <a:off x="838200" y="3743303"/>
              <a:ext cx="3600450" cy="558622"/>
            </a:xfrm>
            <a:prstGeom prst="rect">
              <a:avLst/>
            </a:prstGeom>
            <a:noFill/>
            <a:ln w="6350">
              <a:solidFill>
                <a:schemeClr val="accent1">
                  <a:lumMod val="75000"/>
                </a:schemeClr>
              </a:solidFill>
              <a:miter lim="800000"/>
              <a:headEnd/>
              <a:tailEnd/>
            </a:ln>
          </p:spPr>
          <p:txBody>
            <a:bodyPr anchor="ctr">
              <a:spAutoFit/>
            </a:bodyPr>
            <a:lstStyle/>
            <a:p>
              <a:pPr algn="ctr">
                <a:defRPr/>
              </a:pPr>
              <a:r>
                <a:rPr lang="fr-FR" sz="1400" dirty="0">
                  <a:solidFill>
                    <a:srgbClr val="000099"/>
                  </a:solidFill>
                  <a:latin typeface="Times New Roman" pitchFamily="18" charset="0"/>
                </a:rPr>
                <a:t>Huile essentielle de lavande officinale </a:t>
              </a:r>
            </a:p>
            <a:p>
              <a:pPr algn="ctr">
                <a:defRPr/>
              </a:pPr>
              <a:r>
                <a:rPr lang="fr-FR" sz="1200" dirty="0">
                  <a:solidFill>
                    <a:srgbClr val="000099"/>
                  </a:solidFill>
                  <a:latin typeface="Times New Roman" pitchFamily="18" charset="0"/>
                  <a:cs typeface="Times New Roman" pitchFamily="18" charset="0"/>
                </a:rPr>
                <a:t>Antiseptique et cicatrisante, elle est couramment utilisée pour traiter dermatoses, eczémas et plaies. Cette essence peut être appliquée pure sur la peau</a:t>
              </a:r>
              <a:endParaRPr lang="fr-FR" sz="1200" dirty="0">
                <a:solidFill>
                  <a:srgbClr val="000099"/>
                </a:solidFill>
                <a:latin typeface="Times New Roman" pitchFamily="18" charset="0"/>
              </a:endParaRPr>
            </a:p>
          </p:txBody>
        </p:sp>
        <p:sp>
          <p:nvSpPr>
            <p:cNvPr id="19465" name="Rectangle 10"/>
            <p:cNvSpPr>
              <a:spLocks noChangeArrowheads="1"/>
            </p:cNvSpPr>
            <p:nvPr/>
          </p:nvSpPr>
          <p:spPr bwMode="auto">
            <a:xfrm>
              <a:off x="838200" y="4548829"/>
              <a:ext cx="3600450" cy="439284"/>
            </a:xfrm>
            <a:prstGeom prst="rect">
              <a:avLst/>
            </a:prstGeom>
            <a:noFill/>
            <a:ln w="6350">
              <a:solidFill>
                <a:schemeClr val="accent1">
                  <a:lumMod val="75000"/>
                </a:schemeClr>
              </a:solidFill>
              <a:miter lim="800000"/>
              <a:headEnd/>
              <a:tailEnd/>
            </a:ln>
          </p:spPr>
          <p:txBody>
            <a:bodyPr anchor="ctr">
              <a:spAutoFit/>
            </a:bodyPr>
            <a:lstStyle/>
            <a:p>
              <a:pPr algn="ctr">
                <a:defRPr/>
              </a:pPr>
              <a:r>
                <a:rPr lang="fr-FR" sz="1400" dirty="0">
                  <a:solidFill>
                    <a:srgbClr val="000099"/>
                  </a:solidFill>
                  <a:latin typeface="Times New Roman" pitchFamily="18" charset="0"/>
                </a:rPr>
                <a:t>Huile essentielle de </a:t>
              </a:r>
              <a:r>
                <a:rPr lang="fr-FR" sz="1400" dirty="0" err="1">
                  <a:solidFill>
                    <a:srgbClr val="000099"/>
                  </a:solidFill>
                  <a:latin typeface="Times New Roman" pitchFamily="18" charset="0"/>
                </a:rPr>
                <a:t>Melaleuca</a:t>
              </a:r>
              <a:r>
                <a:rPr lang="fr-FR" sz="1400" dirty="0">
                  <a:solidFill>
                    <a:srgbClr val="000099"/>
                  </a:solidFill>
                  <a:latin typeface="Times New Roman" pitchFamily="18" charset="0"/>
                </a:rPr>
                <a:t> </a:t>
              </a:r>
              <a:r>
                <a:rPr lang="fr-FR" sz="1400" dirty="0" err="1">
                  <a:solidFill>
                    <a:srgbClr val="000099"/>
                  </a:solidFill>
                  <a:latin typeface="Times New Roman" pitchFamily="18" charset="0"/>
                </a:rPr>
                <a:t>alternifolia</a:t>
              </a:r>
              <a:endParaRPr lang="fr-FR" sz="1400" dirty="0">
                <a:solidFill>
                  <a:srgbClr val="000099"/>
                </a:solidFill>
                <a:latin typeface="Times New Roman" pitchFamily="18" charset="0"/>
              </a:endParaRPr>
            </a:p>
            <a:p>
              <a:pPr algn="ctr">
                <a:defRPr/>
              </a:pPr>
              <a:r>
                <a:rPr lang="fr-FR" sz="1200" dirty="0">
                  <a:solidFill>
                    <a:srgbClr val="000099"/>
                  </a:solidFill>
                  <a:latin typeface="Times New Roman" pitchFamily="18" charset="0"/>
                  <a:cs typeface="Times New Roman" pitchFamily="18" charset="0"/>
                </a:rPr>
                <a:t>Activités anti-infectieuses et antivirales à large spectre</a:t>
              </a:r>
            </a:p>
            <a:p>
              <a:pPr algn="ctr">
                <a:defRPr/>
              </a:pPr>
              <a:r>
                <a:rPr lang="fr-FR" sz="1200" dirty="0">
                  <a:solidFill>
                    <a:srgbClr val="000099"/>
                  </a:solidFill>
                  <a:latin typeface="Times New Roman" pitchFamily="18" charset="0"/>
                  <a:cs typeface="Times New Roman" pitchFamily="18" charset="0"/>
                </a:rPr>
                <a:t>Elle peut également être employée pure en Australie</a:t>
              </a:r>
              <a:endParaRPr lang="fr-FR" sz="1200" dirty="0">
                <a:solidFill>
                  <a:srgbClr val="000099"/>
                </a:solidFill>
                <a:latin typeface="Times New Roman" pitchFamily="18" charset="0"/>
              </a:endParaRPr>
            </a:p>
          </p:txBody>
        </p:sp>
        <p:sp>
          <p:nvSpPr>
            <p:cNvPr id="19466" name="Rectangle 11"/>
            <p:cNvSpPr>
              <a:spLocks noChangeArrowheads="1"/>
            </p:cNvSpPr>
            <p:nvPr/>
          </p:nvSpPr>
          <p:spPr bwMode="auto">
            <a:xfrm>
              <a:off x="838200" y="5257651"/>
              <a:ext cx="3600450" cy="458831"/>
            </a:xfrm>
            <a:prstGeom prst="rect">
              <a:avLst/>
            </a:prstGeom>
            <a:noFill/>
            <a:ln w="6350">
              <a:solidFill>
                <a:schemeClr val="accent1">
                  <a:lumMod val="75000"/>
                </a:schemeClr>
              </a:solidFill>
              <a:miter lim="800000"/>
              <a:headEnd/>
              <a:tailEnd/>
            </a:ln>
          </p:spPr>
          <p:txBody>
            <a:bodyPr anchor="ctr">
              <a:spAutoFit/>
            </a:bodyPr>
            <a:lstStyle/>
            <a:p>
              <a:pPr algn="ctr">
                <a:defRPr/>
              </a:pPr>
              <a:r>
                <a:rPr lang="fr-FR" sz="1400" dirty="0">
                  <a:solidFill>
                    <a:srgbClr val="000099"/>
                  </a:solidFill>
                  <a:latin typeface="Times New Roman" pitchFamily="18" charset="0"/>
                </a:rPr>
                <a:t>Huile essentielle de Géranium Égypte ou Bourbon</a:t>
              </a:r>
            </a:p>
            <a:p>
              <a:pPr algn="ctr">
                <a:defRPr/>
              </a:pPr>
              <a:r>
                <a:rPr lang="fr-FR" sz="1200" dirty="0">
                  <a:solidFill>
                    <a:srgbClr val="000099"/>
                  </a:solidFill>
                  <a:latin typeface="Times New Roman" pitchFamily="18" charset="0"/>
                  <a:cs typeface="Times New Roman" pitchFamily="18" charset="0"/>
                </a:rPr>
                <a:t>Propriétés cicatrisantes, antiseptique et antalgique</a:t>
              </a:r>
              <a:endParaRPr lang="fr-FR" sz="1200" dirty="0">
                <a:solidFill>
                  <a:srgbClr val="000099"/>
                </a:solidFill>
                <a:latin typeface="Times New Roman" pitchFamily="18" charset="0"/>
              </a:endParaRPr>
            </a:p>
          </p:txBody>
        </p:sp>
        <p:sp>
          <p:nvSpPr>
            <p:cNvPr id="19467" name="Rectangle 12"/>
            <p:cNvSpPr>
              <a:spLocks noChangeArrowheads="1"/>
            </p:cNvSpPr>
            <p:nvPr/>
          </p:nvSpPr>
          <p:spPr bwMode="auto">
            <a:xfrm>
              <a:off x="5305425" y="3734044"/>
              <a:ext cx="3600450" cy="677959"/>
            </a:xfrm>
            <a:prstGeom prst="rect">
              <a:avLst/>
            </a:prstGeom>
            <a:noFill/>
            <a:ln w="6350">
              <a:solidFill>
                <a:schemeClr val="accent1">
                  <a:lumMod val="75000"/>
                </a:schemeClr>
              </a:solidFill>
              <a:miter lim="800000"/>
              <a:headEnd/>
              <a:tailEnd/>
            </a:ln>
          </p:spPr>
          <p:txBody>
            <a:bodyPr anchor="ctr">
              <a:spAutoFit/>
            </a:bodyPr>
            <a:lstStyle/>
            <a:p>
              <a:pPr algn="ctr">
                <a:defRPr/>
              </a:pPr>
              <a:r>
                <a:rPr lang="fr-FR" sz="1400" dirty="0">
                  <a:solidFill>
                    <a:srgbClr val="000099"/>
                  </a:solidFill>
                  <a:latin typeface="Times New Roman" pitchFamily="18" charset="0"/>
                </a:rPr>
                <a:t>Huile essentielle de Cyprès rameaux</a:t>
              </a:r>
            </a:p>
            <a:p>
              <a:pPr algn="ctr">
                <a:defRPr/>
              </a:pPr>
              <a:r>
                <a:rPr lang="fr-FR" sz="1200" dirty="0">
                  <a:solidFill>
                    <a:srgbClr val="000099"/>
                  </a:solidFill>
                  <a:latin typeface="Times New Roman" pitchFamily="18" charset="0"/>
                  <a:cs typeface="Times New Roman" pitchFamily="18" charset="0"/>
                </a:rPr>
                <a:t>Propriétés décongestionnantes lymphatique et également antibactériennes.</a:t>
              </a:r>
            </a:p>
            <a:p>
              <a:pPr algn="ctr">
                <a:defRPr/>
              </a:pPr>
              <a:r>
                <a:rPr lang="fr-FR" sz="1200" dirty="0">
                  <a:solidFill>
                    <a:srgbClr val="000099"/>
                  </a:solidFill>
                  <a:latin typeface="Times New Roman" pitchFamily="18" charset="0"/>
                  <a:cs typeface="Times New Roman" pitchFamily="18" charset="0"/>
                </a:rPr>
                <a:t>Rencontrée dans certains mélanges dosés à 2%. Nous avons retenu 1.2%</a:t>
              </a:r>
              <a:endParaRPr lang="fr-FR" sz="1200" dirty="0">
                <a:solidFill>
                  <a:srgbClr val="000099"/>
                </a:solidFill>
                <a:latin typeface="Times New Roman" pitchFamily="18" charset="0"/>
              </a:endParaRPr>
            </a:p>
          </p:txBody>
        </p:sp>
        <p:sp>
          <p:nvSpPr>
            <p:cNvPr id="19468" name="Rectangle 13"/>
            <p:cNvSpPr>
              <a:spLocks noChangeArrowheads="1"/>
            </p:cNvSpPr>
            <p:nvPr/>
          </p:nvSpPr>
          <p:spPr bwMode="auto">
            <a:xfrm>
              <a:off x="5305425" y="4539570"/>
              <a:ext cx="3600450" cy="558622"/>
            </a:xfrm>
            <a:prstGeom prst="rect">
              <a:avLst/>
            </a:prstGeom>
            <a:noFill/>
            <a:ln w="6350">
              <a:solidFill>
                <a:schemeClr val="accent1">
                  <a:lumMod val="75000"/>
                </a:schemeClr>
              </a:solidFill>
              <a:miter lim="800000"/>
              <a:headEnd/>
              <a:tailEnd/>
            </a:ln>
          </p:spPr>
          <p:txBody>
            <a:bodyPr anchor="ctr">
              <a:spAutoFit/>
            </a:bodyPr>
            <a:lstStyle/>
            <a:p>
              <a:pPr algn="ctr">
                <a:defRPr/>
              </a:pPr>
              <a:r>
                <a:rPr lang="fr-FR" sz="1400" dirty="0">
                  <a:solidFill>
                    <a:srgbClr val="000099"/>
                  </a:solidFill>
                  <a:latin typeface="Times New Roman" pitchFamily="18" charset="0"/>
                </a:rPr>
                <a:t>Teinture mère de Plantain</a:t>
              </a:r>
            </a:p>
            <a:p>
              <a:pPr algn="ctr">
                <a:defRPr/>
              </a:pPr>
              <a:r>
                <a:rPr lang="fr-FR" sz="1200" dirty="0">
                  <a:solidFill>
                    <a:srgbClr val="000099"/>
                  </a:solidFill>
                  <a:latin typeface="Times New Roman" pitchFamily="18" charset="0"/>
                  <a:cs typeface="Times New Roman" pitchFamily="18" charset="0"/>
                </a:rPr>
                <a:t>Propriétés antibactériennes, conférée par l’</a:t>
              </a:r>
              <a:r>
                <a:rPr lang="fr-FR" sz="1200" dirty="0" err="1">
                  <a:solidFill>
                    <a:srgbClr val="000099"/>
                  </a:solidFill>
                  <a:latin typeface="Times New Roman" pitchFamily="18" charset="0"/>
                  <a:cs typeface="Times New Roman" pitchFamily="18" charset="0"/>
                </a:rPr>
                <a:t>aucubine</a:t>
              </a:r>
              <a:r>
                <a:rPr lang="fr-FR" sz="1200" dirty="0">
                  <a:solidFill>
                    <a:srgbClr val="000099"/>
                  </a:solidFill>
                  <a:latin typeface="Times New Roman" pitchFamily="18" charset="0"/>
                  <a:cs typeface="Times New Roman" pitchFamily="18" charset="0"/>
                </a:rPr>
                <a:t> qu’elle contient, d’où une utilisation commune dans les inflammations cutanées. </a:t>
              </a:r>
            </a:p>
          </p:txBody>
        </p:sp>
        <p:sp>
          <p:nvSpPr>
            <p:cNvPr id="19469" name="Rectangle 14"/>
            <p:cNvSpPr>
              <a:spLocks noChangeArrowheads="1"/>
            </p:cNvSpPr>
            <p:nvPr/>
          </p:nvSpPr>
          <p:spPr bwMode="auto">
            <a:xfrm>
              <a:off x="5305425" y="5256622"/>
              <a:ext cx="3600450" cy="439284"/>
            </a:xfrm>
            <a:prstGeom prst="rect">
              <a:avLst/>
            </a:prstGeom>
            <a:noFill/>
            <a:ln w="6350">
              <a:solidFill>
                <a:schemeClr val="accent1">
                  <a:lumMod val="75000"/>
                </a:schemeClr>
              </a:solidFill>
              <a:miter lim="800000"/>
              <a:headEnd/>
              <a:tailEnd/>
            </a:ln>
          </p:spPr>
          <p:txBody>
            <a:bodyPr anchor="ctr">
              <a:spAutoFit/>
            </a:bodyPr>
            <a:lstStyle/>
            <a:p>
              <a:pPr algn="ctr">
                <a:defRPr/>
              </a:pPr>
              <a:r>
                <a:rPr lang="fr-FR" sz="1400" dirty="0">
                  <a:solidFill>
                    <a:srgbClr val="000099"/>
                  </a:solidFill>
                  <a:latin typeface="Times New Roman" pitchFamily="18" charset="0"/>
                </a:rPr>
                <a:t>Teinture Mère de Tormentille</a:t>
              </a:r>
            </a:p>
            <a:p>
              <a:pPr algn="ctr">
                <a:defRPr/>
              </a:pPr>
              <a:r>
                <a:rPr lang="fr-FR" sz="1200" dirty="0">
                  <a:solidFill>
                    <a:srgbClr val="000099"/>
                  </a:solidFill>
                  <a:latin typeface="Times New Roman" pitchFamily="18" charset="0"/>
                  <a:cs typeface="Times New Roman" pitchFamily="18" charset="0"/>
                </a:rPr>
                <a:t>Sa forte teneur en tanins lui confère des propriétés astringentes</a:t>
              </a:r>
              <a:r>
                <a:rPr lang="fr-FR" sz="1200" dirty="0">
                  <a:solidFill>
                    <a:srgbClr val="000099"/>
                  </a:solidFill>
                  <a:latin typeface="Times New Roman" pitchFamily="18" charset="0"/>
                </a:rPr>
                <a:t> </a:t>
              </a:r>
            </a:p>
          </p:txBody>
        </p:sp>
      </p:grpSp>
      <p:sp>
        <p:nvSpPr>
          <p:cNvPr id="18436" name="Rectangle 3"/>
          <p:cNvSpPr>
            <a:spLocks noChangeArrowheads="1"/>
          </p:cNvSpPr>
          <p:nvPr/>
        </p:nvSpPr>
        <p:spPr bwMode="auto">
          <a:xfrm>
            <a:off x="219075" y="927100"/>
            <a:ext cx="8366125" cy="990600"/>
          </a:xfrm>
          <a:prstGeom prst="rect">
            <a:avLst/>
          </a:prstGeom>
          <a:noFill/>
          <a:ln w="9525">
            <a:noFill/>
            <a:miter lim="800000"/>
            <a:headEnd/>
            <a:tailEnd/>
          </a:ln>
        </p:spPr>
        <p:txBody>
          <a:bodyPr>
            <a:spAutoFit/>
          </a:bodyPr>
          <a:lstStyle/>
          <a:p>
            <a:pPr marL="812800" lvl="1" indent="-812800">
              <a:lnSpc>
                <a:spcPts val="3500"/>
              </a:lnSpc>
              <a:spcBef>
                <a:spcPct val="50000"/>
              </a:spcBef>
              <a:buClr>
                <a:srgbClr val="0BD0D9"/>
              </a:buClr>
              <a:buFontTx/>
              <a:buAutoNum type="romanUcPeriod"/>
            </a:pPr>
            <a:r>
              <a:rPr lang="fr-FR" sz="3600" i="1">
                <a:solidFill>
                  <a:srgbClr val="000099"/>
                </a:solidFill>
                <a:latin typeface="Times New Roman" pitchFamily="18" charset="0"/>
              </a:rPr>
              <a:t>Un produit naturel aux principes actifs tirés des plantes</a:t>
            </a:r>
          </a:p>
        </p:txBody>
      </p:sp>
      <p:sp>
        <p:nvSpPr>
          <p:cNvPr id="18437" name="Text Box 8"/>
          <p:cNvSpPr txBox="1">
            <a:spLocks noChangeArrowheads="1"/>
          </p:cNvSpPr>
          <p:nvPr/>
        </p:nvSpPr>
        <p:spPr bwMode="auto">
          <a:xfrm>
            <a:off x="1155700" y="6121400"/>
            <a:ext cx="6832600" cy="646113"/>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Les vertus combinées de quatre plantes et  de deux </a:t>
            </a:r>
            <a:br>
              <a:rPr lang="fr-FR" b="1">
                <a:solidFill>
                  <a:srgbClr val="003399"/>
                </a:solidFill>
                <a:latin typeface="Times New Roman" pitchFamily="18" charset="0"/>
              </a:rPr>
            </a:br>
            <a:r>
              <a:rPr lang="fr-FR" b="1">
                <a:solidFill>
                  <a:srgbClr val="003399"/>
                </a:solidFill>
                <a:latin typeface="Times New Roman" pitchFamily="18" charset="0"/>
              </a:rPr>
              <a:t>teintures mères sont à base de l’efficacité d’Ienisseï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44893078-55F8-4079-BA09-0484D49641D4}" type="slidenum">
              <a:rPr lang="fr-FR"/>
              <a:pPr>
                <a:defRPr/>
              </a:pPr>
              <a:t>16</a:t>
            </a:fld>
            <a:endParaRPr lang="fr-FR" dirty="0"/>
          </a:p>
        </p:txBody>
      </p:sp>
      <p:sp>
        <p:nvSpPr>
          <p:cNvPr id="20485" name="Rectangle 7"/>
          <p:cNvSpPr>
            <a:spLocks noChangeArrowheads="1"/>
          </p:cNvSpPr>
          <p:nvPr/>
        </p:nvSpPr>
        <p:spPr bwMode="auto">
          <a:xfrm>
            <a:off x="381000" y="1670050"/>
            <a:ext cx="8559800" cy="4146550"/>
          </a:xfrm>
          <a:prstGeom prst="rect">
            <a:avLst/>
          </a:prstGeom>
          <a:noFill/>
          <a:ln w="9525">
            <a:noFill/>
            <a:miter lim="800000"/>
            <a:headEnd/>
            <a:tailEnd/>
          </a:ln>
        </p:spPr>
        <p:txBody>
          <a:bodyPr>
            <a:spAutoFit/>
          </a:bodyPr>
          <a:lstStyle/>
          <a:p>
            <a:pPr marL="444500" lvl="1" indent="-444500">
              <a:lnSpc>
                <a:spcPct val="80000"/>
              </a:lnSpc>
              <a:spcBef>
                <a:spcPct val="20000"/>
              </a:spcBef>
              <a:buClr>
                <a:srgbClr val="0BD0D9"/>
              </a:buClr>
              <a:buSzPct val="95000"/>
              <a:buFontTx/>
              <a:buBlip>
                <a:blip r:embed="rId2"/>
              </a:buBlip>
            </a:pPr>
            <a:r>
              <a:rPr lang="fr-FR" sz="2000" i="1">
                <a:solidFill>
                  <a:srgbClr val="003399"/>
                </a:solidFill>
                <a:latin typeface="Times New Roman" pitchFamily="18" charset="0"/>
              </a:rPr>
              <a:t>Composition :</a:t>
            </a:r>
          </a:p>
          <a:p>
            <a:pPr marL="812800" lvl="2" indent="-368300">
              <a:lnSpc>
                <a:spcPct val="80000"/>
              </a:lnSpc>
              <a:spcBef>
                <a:spcPct val="20000"/>
              </a:spcBef>
              <a:buClr>
                <a:srgbClr val="0BD0D9"/>
              </a:buClr>
              <a:buSzPct val="95000"/>
              <a:buFontTx/>
              <a:buBlip>
                <a:blip r:embed="rId2"/>
              </a:buBlip>
            </a:pPr>
            <a:r>
              <a:rPr lang="fr-FR" sz="2000" i="1">
                <a:solidFill>
                  <a:srgbClr val="003399"/>
                </a:solidFill>
                <a:latin typeface="Times New Roman" pitchFamily="18" charset="0"/>
              </a:rPr>
              <a:t> gel neutre</a:t>
            </a:r>
          </a:p>
          <a:p>
            <a:pPr marL="812800" lvl="2" indent="-36830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Hygiène</a:t>
            </a:r>
          </a:p>
          <a:p>
            <a:pPr marL="1168400" lvl="4" indent="-228600">
              <a:lnSpc>
                <a:spcPct val="80000"/>
              </a:lnSpc>
              <a:spcBef>
                <a:spcPct val="20000"/>
              </a:spcBef>
              <a:buClr>
                <a:srgbClr val="0BD0D9"/>
              </a:buClr>
              <a:buSzPct val="95000"/>
              <a:buFont typeface="Arial" charset="0"/>
              <a:buNone/>
            </a:pPr>
            <a:r>
              <a:rPr lang="fr-FR" sz="1400">
                <a:solidFill>
                  <a:srgbClr val="000099"/>
                </a:solidFill>
                <a:latin typeface="Times New Roman" pitchFamily="18" charset="0"/>
              </a:rPr>
              <a:t>Le gel neutre utilisé permet d’éliminer toutes bactéries et impuretés provoquées par le  bouton de fièvre</a:t>
            </a:r>
          </a:p>
          <a:p>
            <a:pPr marL="812800" lvl="2" indent="-36830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Fraîcheur</a:t>
            </a:r>
          </a:p>
          <a:p>
            <a:pPr marL="1168400" lvl="4" indent="-228600">
              <a:lnSpc>
                <a:spcPct val="80000"/>
              </a:lnSpc>
              <a:spcBef>
                <a:spcPct val="20000"/>
              </a:spcBef>
              <a:buClr>
                <a:srgbClr val="0BD0D9"/>
              </a:buClr>
              <a:buSzPct val="95000"/>
              <a:buFont typeface="Arial" charset="0"/>
              <a:buChar char="•"/>
            </a:pPr>
            <a:r>
              <a:rPr lang="fr-FR" sz="1400">
                <a:solidFill>
                  <a:srgbClr val="000099"/>
                </a:solidFill>
                <a:latin typeface="Times New Roman" pitchFamily="18" charset="0"/>
              </a:rPr>
              <a:t>L’évaporation de l’éthanol contenu dans le gel neutre au contact de la peau provoque une sensation de fraicheur apaisante</a:t>
            </a:r>
          </a:p>
          <a:p>
            <a:pPr marL="1168400" lvl="4" indent="-228600">
              <a:lnSpc>
                <a:spcPct val="80000"/>
              </a:lnSpc>
              <a:spcBef>
                <a:spcPct val="20000"/>
              </a:spcBef>
              <a:buClr>
                <a:srgbClr val="0BD0D9"/>
              </a:buClr>
              <a:buSzPct val="95000"/>
              <a:buFont typeface="Arial" charset="0"/>
              <a:buNone/>
            </a:pPr>
            <a:endParaRPr lang="fr-FR" sz="1600">
              <a:solidFill>
                <a:srgbClr val="003399"/>
              </a:solidFill>
              <a:latin typeface="Times New Roman" pitchFamily="18" charset="0"/>
            </a:endParaRPr>
          </a:p>
          <a:p>
            <a:pPr marL="812800" lvl="2" indent="-368300">
              <a:lnSpc>
                <a:spcPct val="80000"/>
              </a:lnSpc>
              <a:spcBef>
                <a:spcPct val="20000"/>
              </a:spcBef>
              <a:buClr>
                <a:srgbClr val="0BD0D9"/>
              </a:buClr>
              <a:buSzPct val="95000"/>
              <a:buFontTx/>
              <a:buBlip>
                <a:blip r:embed="rId2"/>
              </a:buBlip>
            </a:pPr>
            <a:r>
              <a:rPr lang="fr-FR" sz="2000" i="1">
                <a:solidFill>
                  <a:srgbClr val="003399"/>
                </a:solidFill>
                <a:latin typeface="Times New Roman" pitchFamily="18" charset="0"/>
              </a:rPr>
              <a:t>plantes et teintures mères</a:t>
            </a:r>
            <a:endParaRPr lang="fr-FR" sz="2400">
              <a:solidFill>
                <a:srgbClr val="003399"/>
              </a:solidFill>
              <a:latin typeface="Times New Roman" pitchFamily="18" charset="0"/>
            </a:endParaRPr>
          </a:p>
          <a:p>
            <a:pPr marL="812800" lvl="2" indent="-36830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Répare le derme (réepitalisation très rapide (cf. tests cliniques)</a:t>
            </a:r>
          </a:p>
          <a:p>
            <a:pPr marL="812800" lvl="2" indent="-36830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Accélère la disparition du bouton de fièvre (cf. tests cliniques)</a:t>
            </a:r>
          </a:p>
          <a:p>
            <a:pPr marL="812800" lvl="2" indent="-36830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Empêche l’apparition du bouton de fièvre dans certaines conditions (cf. tests cliniques)</a:t>
            </a:r>
          </a:p>
          <a:p>
            <a:pPr marL="812800" lvl="2" indent="-368300">
              <a:lnSpc>
                <a:spcPct val="80000"/>
              </a:lnSpc>
              <a:spcBef>
                <a:spcPct val="20000"/>
              </a:spcBef>
              <a:buClr>
                <a:srgbClr val="0BD0D9"/>
              </a:buClr>
              <a:buSzPct val="95000"/>
            </a:pPr>
            <a:endParaRPr lang="fr-FR" sz="1700">
              <a:solidFill>
                <a:srgbClr val="000099"/>
              </a:solidFill>
              <a:latin typeface="Times New Roman" pitchFamily="18" charset="0"/>
            </a:endParaRPr>
          </a:p>
          <a:p>
            <a:pPr marL="444500" lvl="1" indent="-444500">
              <a:lnSpc>
                <a:spcPct val="80000"/>
              </a:lnSpc>
              <a:spcBef>
                <a:spcPct val="20000"/>
              </a:spcBef>
              <a:buClr>
                <a:srgbClr val="0BD0D9"/>
              </a:buClr>
              <a:buSzPct val="95000"/>
            </a:pPr>
            <a:r>
              <a:rPr lang="fr-FR" sz="2000" i="1">
                <a:solidFill>
                  <a:srgbClr val="003399"/>
                </a:solidFill>
                <a:latin typeface="Times New Roman" pitchFamily="18" charset="0"/>
              </a:rPr>
              <a:t>	Efficacité du produit est la combinaison de l’action chimique des plantes et teintures mères adossées à la base alcoolique de notre gel neutre.</a:t>
            </a:r>
            <a:endParaRPr lang="fr-FR" sz="2400">
              <a:solidFill>
                <a:srgbClr val="003399"/>
              </a:solidFill>
              <a:latin typeface="Times New Roman" pitchFamily="18" charset="0"/>
            </a:endParaRPr>
          </a:p>
          <a:p>
            <a:pPr marL="812800" lvl="2" indent="-368300">
              <a:lnSpc>
                <a:spcPct val="80000"/>
              </a:lnSpc>
              <a:spcBef>
                <a:spcPct val="20000"/>
              </a:spcBef>
              <a:buClr>
                <a:srgbClr val="0BD0D9"/>
              </a:buClr>
              <a:buSzPct val="95000"/>
            </a:pPr>
            <a:endParaRPr lang="fr-FR" sz="1700">
              <a:solidFill>
                <a:srgbClr val="000099"/>
              </a:solidFill>
              <a:latin typeface="Times New Roman" pitchFamily="18" charset="0"/>
            </a:endParaRPr>
          </a:p>
        </p:txBody>
      </p:sp>
      <p:sp>
        <p:nvSpPr>
          <p:cNvPr id="19459" name="Rectangle 3"/>
          <p:cNvSpPr>
            <a:spLocks noChangeArrowheads="1"/>
          </p:cNvSpPr>
          <p:nvPr/>
        </p:nvSpPr>
        <p:spPr bwMode="auto">
          <a:xfrm>
            <a:off x="219075" y="914400"/>
            <a:ext cx="4619625" cy="590550"/>
          </a:xfrm>
          <a:prstGeom prst="rect">
            <a:avLst/>
          </a:prstGeom>
          <a:noFill/>
          <a:ln w="9525">
            <a:noFill/>
            <a:miter lim="800000"/>
            <a:headEnd/>
            <a:tailEnd/>
          </a:ln>
        </p:spPr>
        <p:txBody>
          <a:bodyPr>
            <a:spAutoFit/>
          </a:bodyPr>
          <a:lstStyle/>
          <a:p>
            <a:pPr marL="857250" indent="-857250">
              <a:lnSpc>
                <a:spcPct val="90000"/>
              </a:lnSpc>
              <a:spcBef>
                <a:spcPct val="20000"/>
              </a:spcBef>
              <a:buClr>
                <a:srgbClr val="0BD0D9"/>
              </a:buClr>
              <a:buSzPct val="95000"/>
              <a:buFont typeface="Calibri" pitchFamily="34" charset="0"/>
              <a:buAutoNum type="romanUcPeriod"/>
            </a:pPr>
            <a:r>
              <a:rPr lang="fr-FR" sz="3600" i="1">
                <a:solidFill>
                  <a:srgbClr val="003399"/>
                </a:solidFill>
                <a:latin typeface="Times New Roman" pitchFamily="18" charset="0"/>
              </a:rPr>
              <a:t>Un produit naturel</a:t>
            </a:r>
            <a:endParaRPr lang="fr-FR" sz="3600" i="1">
              <a:solidFill>
                <a:srgbClr val="000099"/>
              </a:solidFill>
              <a:latin typeface="Times New Roman" pitchFamily="18" charset="0"/>
            </a:endParaRPr>
          </a:p>
        </p:txBody>
      </p:sp>
      <p:sp>
        <p:nvSpPr>
          <p:cNvPr id="19460" name="Text Box 8"/>
          <p:cNvSpPr txBox="1">
            <a:spLocks noChangeArrowheads="1"/>
          </p:cNvSpPr>
          <p:nvPr/>
        </p:nvSpPr>
        <p:spPr bwMode="auto">
          <a:xfrm>
            <a:off x="1155700" y="6121400"/>
            <a:ext cx="6832600" cy="646113"/>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Un produit naturel et hygiénique en phase avec les </a:t>
            </a:r>
            <a:br>
              <a:rPr lang="fr-FR" b="1">
                <a:solidFill>
                  <a:srgbClr val="003399"/>
                </a:solidFill>
                <a:latin typeface="Times New Roman" pitchFamily="18" charset="0"/>
              </a:rPr>
            </a:br>
            <a:r>
              <a:rPr lang="fr-FR" b="1">
                <a:solidFill>
                  <a:srgbClr val="003399"/>
                </a:solidFill>
                <a:latin typeface="Times New Roman" pitchFamily="18" charset="0"/>
              </a:rPr>
              <a:t>tendances de consommation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2C006879-E031-463A-8A3E-FC79019A33D0}" type="slidenum">
              <a:rPr lang="fr-FR"/>
              <a:pPr>
                <a:defRPr/>
              </a:pPr>
              <a:t>17</a:t>
            </a:fld>
            <a:endParaRPr lang="fr-FR" dirty="0"/>
          </a:p>
        </p:txBody>
      </p:sp>
      <p:sp>
        <p:nvSpPr>
          <p:cNvPr id="20482" name="Rectangle 3"/>
          <p:cNvSpPr>
            <a:spLocks noChangeArrowheads="1"/>
          </p:cNvSpPr>
          <p:nvPr/>
        </p:nvSpPr>
        <p:spPr bwMode="auto">
          <a:xfrm>
            <a:off x="219075" y="952500"/>
            <a:ext cx="8366125" cy="879475"/>
          </a:xfrm>
          <a:prstGeom prst="rect">
            <a:avLst/>
          </a:prstGeom>
          <a:noFill/>
          <a:ln w="9525">
            <a:noFill/>
            <a:miter lim="800000"/>
            <a:headEnd/>
            <a:tailEnd/>
          </a:ln>
        </p:spPr>
        <p:txBody>
          <a:bodyPr>
            <a:spAutoFit/>
          </a:bodyPr>
          <a:lstStyle/>
          <a:p>
            <a:pPr marL="857250" lvl="1" indent="-857250">
              <a:lnSpc>
                <a:spcPct val="70000"/>
              </a:lnSpc>
              <a:spcBef>
                <a:spcPct val="50000"/>
              </a:spcBef>
              <a:buClr>
                <a:srgbClr val="4FCEFF"/>
              </a:buClr>
              <a:buSzPct val="95000"/>
              <a:buFont typeface="Calibri" pitchFamily="34" charset="0"/>
              <a:buAutoNum type="romanUcPeriod"/>
            </a:pPr>
            <a:r>
              <a:rPr lang="fr-FR" sz="3600" i="1">
                <a:solidFill>
                  <a:srgbClr val="000099"/>
                </a:solidFill>
                <a:latin typeface="Times New Roman" pitchFamily="18" charset="0"/>
              </a:rPr>
              <a:t>Un produit naturel validé par une Université de pharmacie: Paris V</a:t>
            </a:r>
          </a:p>
        </p:txBody>
      </p:sp>
      <p:sp>
        <p:nvSpPr>
          <p:cNvPr id="20484" name="Text Box 8"/>
          <p:cNvSpPr txBox="1">
            <a:spLocks noChangeArrowheads="1"/>
          </p:cNvSpPr>
          <p:nvPr/>
        </p:nvSpPr>
        <p:spPr bwMode="auto">
          <a:xfrm>
            <a:off x="1155700" y="6121400"/>
            <a:ext cx="6832600" cy="650875"/>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Un produit co-développé et épaulé par une université française reconnue internationalement en matière de pharmacie</a:t>
            </a:r>
          </a:p>
        </p:txBody>
      </p:sp>
      <p:sp>
        <p:nvSpPr>
          <p:cNvPr id="20485" name="Rectangle 7"/>
          <p:cNvSpPr>
            <a:spLocks noChangeArrowheads="1"/>
          </p:cNvSpPr>
          <p:nvPr/>
        </p:nvSpPr>
        <p:spPr bwMode="auto">
          <a:xfrm>
            <a:off x="190500" y="1600200"/>
            <a:ext cx="8953500" cy="4098925"/>
          </a:xfrm>
          <a:prstGeom prst="rect">
            <a:avLst/>
          </a:prstGeom>
          <a:noFill/>
          <a:ln w="9525">
            <a:noFill/>
            <a:miter lim="800000"/>
            <a:headEnd/>
            <a:tailEnd/>
          </a:ln>
        </p:spPr>
        <p:txBody>
          <a:bodyPr>
            <a:spAutoFit/>
          </a:bodyPr>
          <a:lstStyle/>
          <a:p>
            <a:pPr marL="444500" lvl="1" indent="-444500">
              <a:lnSpc>
                <a:spcPct val="80000"/>
              </a:lnSpc>
              <a:spcBef>
                <a:spcPct val="20000"/>
              </a:spcBef>
              <a:buClr>
                <a:srgbClr val="0BD0D9"/>
              </a:buClr>
              <a:buSzPct val="95000"/>
            </a:pPr>
            <a:endParaRPr lang="fr-FR" sz="2000" i="1">
              <a:solidFill>
                <a:srgbClr val="003399"/>
              </a:solidFill>
              <a:latin typeface="Times New Roman" pitchFamily="18" charset="0"/>
            </a:endParaRPr>
          </a:p>
          <a:p>
            <a:pPr marL="444500" lvl="1" indent="-444500">
              <a:lnSpc>
                <a:spcPct val="80000"/>
              </a:lnSpc>
              <a:spcBef>
                <a:spcPct val="20000"/>
              </a:spcBef>
              <a:buClr>
                <a:srgbClr val="0BD0D9"/>
              </a:buClr>
              <a:buSzPct val="95000"/>
              <a:buFontTx/>
              <a:buBlip>
                <a:blip r:embed="rId2"/>
              </a:buBlip>
            </a:pPr>
            <a:r>
              <a:rPr lang="fr-FR" sz="2000" i="1">
                <a:solidFill>
                  <a:srgbClr val="003399"/>
                </a:solidFill>
                <a:latin typeface="Times New Roman" pitchFamily="18" charset="0"/>
              </a:rPr>
              <a:t>Formulation co-développée et validée par l’équipe galénique du Pr Chaumeil de l’Université Descartes Paris V.</a:t>
            </a:r>
          </a:p>
          <a:p>
            <a:pPr marL="812800" lvl="2" indent="-36830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Le Pr Chaumeil a contribué à la mise au point de la formule galénique la plus adaptée au mode d’application du produit</a:t>
            </a:r>
          </a:p>
          <a:p>
            <a:pPr marL="812800" lvl="2" indent="-36830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Certains tests réglementaires (détermination de la Date Limite Utilisation après Ouverture) ont été effectués et sont certifiés par Paris V</a:t>
            </a:r>
          </a:p>
          <a:p>
            <a:pPr marL="812800" lvl="2" indent="-368300">
              <a:lnSpc>
                <a:spcPct val="80000"/>
              </a:lnSpc>
              <a:spcBef>
                <a:spcPct val="20000"/>
              </a:spcBef>
              <a:buClr>
                <a:srgbClr val="0BD0D9"/>
              </a:buClr>
              <a:buSzPct val="95000"/>
              <a:buFont typeface="Wingdings" pitchFamily="2" charset="2"/>
              <a:buChar char="Ø"/>
            </a:pPr>
            <a:endParaRPr lang="fr-FR" sz="1700">
              <a:solidFill>
                <a:srgbClr val="000099"/>
              </a:solidFill>
              <a:latin typeface="Times New Roman" pitchFamily="18" charset="0"/>
            </a:endParaRPr>
          </a:p>
          <a:p>
            <a:pPr marL="444500" lvl="1" indent="-444500">
              <a:lnSpc>
                <a:spcPct val="80000"/>
              </a:lnSpc>
              <a:spcBef>
                <a:spcPct val="20000"/>
              </a:spcBef>
              <a:buClr>
                <a:srgbClr val="0BD0D9"/>
              </a:buClr>
              <a:buSzPct val="95000"/>
              <a:buFont typeface="Wingdings" pitchFamily="2" charset="2"/>
              <a:buChar char="Ø"/>
            </a:pPr>
            <a:endParaRPr lang="fr-FR" sz="2000" i="1">
              <a:solidFill>
                <a:srgbClr val="003399"/>
              </a:solidFill>
              <a:latin typeface="Times New Roman" pitchFamily="18" charset="0"/>
            </a:endParaRPr>
          </a:p>
          <a:p>
            <a:pPr marL="444500" lvl="1" indent="-444500">
              <a:lnSpc>
                <a:spcPct val="80000"/>
              </a:lnSpc>
              <a:spcBef>
                <a:spcPct val="20000"/>
              </a:spcBef>
              <a:buClr>
                <a:srgbClr val="0BD0D9"/>
              </a:buClr>
              <a:buSzPct val="95000"/>
              <a:buFontTx/>
              <a:buBlip>
                <a:blip r:embed="rId2"/>
              </a:buBlip>
            </a:pPr>
            <a:r>
              <a:rPr lang="fr-FR" sz="2000" i="1">
                <a:solidFill>
                  <a:srgbClr val="003399"/>
                </a:solidFill>
                <a:latin typeface="Times New Roman" pitchFamily="18" charset="0"/>
              </a:rPr>
              <a:t>Possibilité de se prévaloir de cette coopération</a:t>
            </a:r>
          </a:p>
          <a:p>
            <a:pPr marL="812800" lvl="2" indent="-368300">
              <a:lnSpc>
                <a:spcPct val="80000"/>
              </a:lnSpc>
              <a:spcBef>
                <a:spcPct val="20000"/>
              </a:spcBef>
              <a:buClr>
                <a:srgbClr val="0BD0D9"/>
              </a:buClr>
              <a:buSzPct val="95000"/>
              <a:buFont typeface="Wingdings" pitchFamily="2" charset="2"/>
              <a:buChar char="Ø"/>
            </a:pPr>
            <a:r>
              <a:rPr lang="fr-FR" sz="1700">
                <a:solidFill>
                  <a:srgbClr val="000099"/>
                </a:solidFill>
                <a:latin typeface="Times New Roman" pitchFamily="18" charset="0"/>
              </a:rPr>
              <a:t>Tout propriétaire de notre licence de distribution pourra faire figurer la mention:</a:t>
            </a:r>
          </a:p>
          <a:p>
            <a:pPr marL="1162050" lvl="3" indent="-158750">
              <a:lnSpc>
                <a:spcPct val="80000"/>
              </a:lnSpc>
              <a:spcBef>
                <a:spcPct val="20000"/>
              </a:spcBef>
              <a:buClr>
                <a:srgbClr val="0BD0D9"/>
              </a:buClr>
              <a:buSzPct val="95000"/>
              <a:buFontTx/>
              <a:buChar char="•"/>
            </a:pPr>
            <a:r>
              <a:rPr lang="fr-FR" sz="1400">
                <a:solidFill>
                  <a:srgbClr val="000099"/>
                </a:solidFill>
                <a:latin typeface="Times New Roman" pitchFamily="18" charset="0"/>
              </a:rPr>
              <a:t>Sur le produit</a:t>
            </a:r>
          </a:p>
          <a:p>
            <a:pPr marL="1162050" lvl="3" indent="-158750">
              <a:lnSpc>
                <a:spcPct val="80000"/>
              </a:lnSpc>
              <a:spcBef>
                <a:spcPct val="20000"/>
              </a:spcBef>
              <a:buClr>
                <a:srgbClr val="0BD0D9"/>
              </a:buClr>
              <a:buSzPct val="95000"/>
              <a:buFontTx/>
              <a:buChar char="•"/>
            </a:pPr>
            <a:r>
              <a:rPr lang="fr-FR" sz="1400">
                <a:solidFill>
                  <a:srgbClr val="000099"/>
                </a:solidFill>
                <a:latin typeface="Times New Roman" pitchFamily="18" charset="0"/>
              </a:rPr>
              <a:t>Sur les PVL</a:t>
            </a:r>
          </a:p>
          <a:p>
            <a:pPr marL="1162050" lvl="3" indent="-158750">
              <a:lnSpc>
                <a:spcPct val="80000"/>
              </a:lnSpc>
              <a:spcBef>
                <a:spcPct val="20000"/>
              </a:spcBef>
              <a:buClr>
                <a:srgbClr val="0BD0D9"/>
              </a:buClr>
              <a:buSzPct val="95000"/>
              <a:buFontTx/>
              <a:buChar char="•"/>
            </a:pPr>
            <a:r>
              <a:rPr lang="fr-FR" sz="1400">
                <a:solidFill>
                  <a:srgbClr val="000099"/>
                </a:solidFill>
                <a:latin typeface="Times New Roman" pitchFamily="18" charset="0"/>
              </a:rPr>
              <a:t>Sur tout outils de communication et/ou de commercialisation</a:t>
            </a:r>
          </a:p>
          <a:p>
            <a:pPr marL="444500" lvl="1" indent="-444500">
              <a:lnSpc>
                <a:spcPct val="80000"/>
              </a:lnSpc>
              <a:spcBef>
                <a:spcPct val="20000"/>
              </a:spcBef>
              <a:buClr>
                <a:srgbClr val="0BD0D9"/>
              </a:buClr>
              <a:buSzPct val="95000"/>
            </a:pPr>
            <a:endParaRPr lang="fr-FR" sz="1700" i="1">
              <a:solidFill>
                <a:srgbClr val="000099"/>
              </a:solidFill>
              <a:latin typeface="Times New Roman" pitchFamily="18" charset="0"/>
            </a:endParaRPr>
          </a:p>
          <a:p>
            <a:pPr marL="444500" lvl="1" indent="-444500" algn="ctr">
              <a:lnSpc>
                <a:spcPct val="80000"/>
              </a:lnSpc>
              <a:spcBef>
                <a:spcPct val="20000"/>
              </a:spcBef>
              <a:buClr>
                <a:srgbClr val="0BD0D9"/>
              </a:buClr>
              <a:buSzPct val="95000"/>
            </a:pPr>
            <a:r>
              <a:rPr lang="fr-FR" sz="1700" i="1">
                <a:solidFill>
                  <a:srgbClr val="000099"/>
                </a:solidFill>
                <a:latin typeface="Times New Roman" pitchFamily="18" charset="0"/>
              </a:rPr>
              <a:t> </a:t>
            </a:r>
            <a:r>
              <a:rPr lang="fr-FR" sz="1700" b="1">
                <a:solidFill>
                  <a:srgbClr val="000099"/>
                </a:solidFill>
                <a:latin typeface="Times New Roman" pitchFamily="18" charset="0"/>
              </a:rPr>
              <a:t>« Produit  développé en collaboration avec les chercheurs de l’Université Descartes Paris V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07149D1A-43EA-45B8-9D50-C4B98752E3F8}" type="slidenum">
              <a:rPr lang="fr-FR"/>
              <a:pPr>
                <a:defRPr/>
              </a:pPr>
              <a:t>18</a:t>
            </a:fld>
            <a:endParaRPr lang="fr-FR" dirty="0"/>
          </a:p>
        </p:txBody>
      </p:sp>
      <p:sp>
        <p:nvSpPr>
          <p:cNvPr id="21506" name="Rectangle 3"/>
          <p:cNvSpPr>
            <a:spLocks noGrp="1" noChangeArrowheads="1"/>
          </p:cNvSpPr>
          <p:nvPr>
            <p:ph idx="1"/>
          </p:nvPr>
        </p:nvSpPr>
        <p:spPr>
          <a:xfrm>
            <a:off x="241300" y="2027238"/>
            <a:ext cx="8636000" cy="3800475"/>
          </a:xfrm>
        </p:spPr>
        <p:txBody>
          <a:bodyPr/>
          <a:lstStyle/>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rPr>
              <a:t>Hygiénique</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rPr>
              <a:t>Les OTC du marché en tube ou en format pompes exigent de se laver les mains avant et après chaque application</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rPr>
              <a:t>L’application avec les doigts représente toujours un risque</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rPr>
              <a:t>Le roll'on s’applique directement sur le bouton de fièvre</a:t>
            </a:r>
          </a:p>
          <a:p>
            <a:pPr marL="812800" lvl="2" indent="-368300" eaLnBrk="1" hangingPunct="1">
              <a:lnSpc>
                <a:spcPct val="80000"/>
              </a:lnSpc>
              <a:buClr>
                <a:srgbClr val="0BD0D9"/>
              </a:buClr>
              <a:buSzPct val="95000"/>
              <a:buFont typeface="Wingdings 2" pitchFamily="18" charset="2"/>
              <a:buNone/>
            </a:pPr>
            <a:endParaRPr lang="fr-FR" sz="10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rPr>
              <a:t>Apaisant</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rPr>
              <a:t>Le roll’on masse le bouton de fièvre, ce qui participe à le rafraîchir et à enlever les impuretés, peaux mortes…</a:t>
            </a:r>
          </a:p>
          <a:p>
            <a:pPr marL="812800" lvl="2" indent="-368300" eaLnBrk="1" hangingPunct="1">
              <a:lnSpc>
                <a:spcPct val="80000"/>
              </a:lnSpc>
              <a:buClr>
                <a:srgbClr val="0BD0D9"/>
              </a:buClr>
              <a:buSzPct val="95000"/>
              <a:buFont typeface="Wingdings 2" pitchFamily="18" charset="2"/>
              <a:buNone/>
            </a:pPr>
            <a:endParaRPr lang="fr-FR" sz="10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rPr>
              <a:t>Agréable</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rPr>
              <a:t>Sensation de fraîcheur grâce à la formidable conduction thermique de notre bille en or</a:t>
            </a:r>
          </a:p>
          <a:p>
            <a:pPr marL="812800" lvl="2" indent="-368300" eaLnBrk="1" hangingPunct="1">
              <a:lnSpc>
                <a:spcPct val="80000"/>
              </a:lnSpc>
              <a:buClr>
                <a:srgbClr val="0BD0D9"/>
              </a:buClr>
              <a:buSzPct val="95000"/>
              <a:buFont typeface="Wingdings 2" pitchFamily="18" charset="2"/>
              <a:buNone/>
            </a:pPr>
            <a:endParaRPr lang="fr-FR" sz="10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rPr>
              <a:t>Discret</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rPr>
              <a:t>Petit, de format cosmétique, notre roll’on n’attire pas l’attention et n’indique pas qu’il s’agit d’herpès labial</a:t>
            </a:r>
          </a:p>
        </p:txBody>
      </p:sp>
      <p:sp>
        <p:nvSpPr>
          <p:cNvPr id="21507" name="Rectangle 3"/>
          <p:cNvSpPr>
            <a:spLocks noChangeArrowheads="1"/>
          </p:cNvSpPr>
          <p:nvPr/>
        </p:nvSpPr>
        <p:spPr bwMode="auto">
          <a:xfrm>
            <a:off x="219075" y="952500"/>
            <a:ext cx="8366125" cy="879475"/>
          </a:xfrm>
          <a:prstGeom prst="rect">
            <a:avLst/>
          </a:prstGeom>
          <a:noFill/>
          <a:ln w="9525">
            <a:noFill/>
            <a:miter lim="800000"/>
            <a:headEnd/>
            <a:tailEnd/>
          </a:ln>
        </p:spPr>
        <p:txBody>
          <a:bodyPr>
            <a:spAutoFit/>
          </a:bodyPr>
          <a:lstStyle/>
          <a:p>
            <a:pPr marL="857250" lvl="1" indent="-857250">
              <a:lnSpc>
                <a:spcPct val="70000"/>
              </a:lnSpc>
              <a:spcBef>
                <a:spcPct val="50000"/>
              </a:spcBef>
              <a:buClr>
                <a:srgbClr val="4FCEFF"/>
              </a:buClr>
              <a:buSzPct val="95000"/>
              <a:buFont typeface="Calibri" pitchFamily="34" charset="0"/>
              <a:buAutoNum type="romanUcPeriod"/>
            </a:pPr>
            <a:r>
              <a:rPr lang="fr-FR" sz="3600" i="1">
                <a:solidFill>
                  <a:srgbClr val="000099"/>
                </a:solidFill>
                <a:latin typeface="Times New Roman" pitchFamily="18" charset="0"/>
              </a:rPr>
              <a:t>Un produit naturel au mode d’application déterminant : le roll’on </a:t>
            </a:r>
          </a:p>
        </p:txBody>
      </p:sp>
      <p:sp>
        <p:nvSpPr>
          <p:cNvPr id="21508" name="Text Box 8"/>
          <p:cNvSpPr txBox="1">
            <a:spLocks noChangeArrowheads="1"/>
          </p:cNvSpPr>
          <p:nvPr/>
        </p:nvSpPr>
        <p:spPr bwMode="auto">
          <a:xfrm>
            <a:off x="1155700" y="6121400"/>
            <a:ext cx="6832600" cy="646113"/>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Un roll’on haut de gamme avec une bille plaquée or qui</a:t>
            </a:r>
          </a:p>
          <a:p>
            <a:pPr algn="ctr"/>
            <a:r>
              <a:rPr lang="fr-FR" b="1">
                <a:solidFill>
                  <a:srgbClr val="003399"/>
                </a:solidFill>
                <a:latin typeface="Times New Roman" pitchFamily="18" charset="0"/>
              </a:rPr>
              <a:t>offre une action mécanique inédite et performante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17"/>
          <p:cNvSpPr>
            <a:spLocks noGrp="1"/>
          </p:cNvSpPr>
          <p:nvPr>
            <p:ph type="sldNum" sz="quarter" idx="12"/>
          </p:nvPr>
        </p:nvSpPr>
        <p:spPr/>
        <p:txBody>
          <a:bodyPr/>
          <a:lstStyle/>
          <a:p>
            <a:pPr>
              <a:defRPr/>
            </a:pPr>
            <a:fld id="{7280D877-FAC2-4CD7-920C-2C54FC7E91EE}" type="slidenum">
              <a:rPr lang="fr-FR"/>
              <a:pPr>
                <a:defRPr/>
              </a:pPr>
              <a:t>19</a:t>
            </a:fld>
            <a:endParaRPr lang="fr-FR" dirty="0"/>
          </a:p>
        </p:txBody>
      </p:sp>
      <p:pic>
        <p:nvPicPr>
          <p:cNvPr id="22530" name="Picture 5" descr="C:\Documents and Settings\alain\Bureau\IMG_1604.jpg"/>
          <p:cNvPicPr>
            <a:picLocks noChangeAspect="1" noChangeArrowheads="1"/>
          </p:cNvPicPr>
          <p:nvPr/>
        </p:nvPicPr>
        <p:blipFill>
          <a:blip r:embed="rId2" cstate="print"/>
          <a:srcRect l="40625" t="42188" r="39844" b="42969"/>
          <a:stretch>
            <a:fillRect/>
          </a:stretch>
        </p:blipFill>
        <p:spPr bwMode="auto">
          <a:xfrm>
            <a:off x="2667000" y="1257300"/>
            <a:ext cx="3810000" cy="4343400"/>
          </a:xfrm>
          <a:prstGeom prst="rect">
            <a:avLst/>
          </a:prstGeom>
          <a:noFill/>
          <a:ln w="9525">
            <a:noFill/>
            <a:miter lim="800000"/>
            <a:headEnd/>
            <a:tailEnd/>
          </a:ln>
        </p:spPr>
      </p:pic>
      <p:sp>
        <p:nvSpPr>
          <p:cNvPr id="22531" name="ZoneTexte 3"/>
          <p:cNvSpPr txBox="1">
            <a:spLocks noChangeArrowheads="1"/>
          </p:cNvSpPr>
          <p:nvPr/>
        </p:nvSpPr>
        <p:spPr bwMode="auto">
          <a:xfrm>
            <a:off x="1930400" y="5854700"/>
            <a:ext cx="5283200" cy="366713"/>
          </a:xfrm>
          <a:prstGeom prst="rect">
            <a:avLst/>
          </a:prstGeom>
          <a:noFill/>
          <a:ln w="9525">
            <a:noFill/>
            <a:miter lim="800000"/>
            <a:headEnd/>
            <a:tailEnd/>
          </a:ln>
        </p:spPr>
        <p:txBody>
          <a:bodyPr>
            <a:spAutoFit/>
          </a:bodyPr>
          <a:lstStyle/>
          <a:p>
            <a:pPr algn="ctr"/>
            <a:r>
              <a:rPr lang="fr-FR" b="1">
                <a:solidFill>
                  <a:srgbClr val="000099"/>
                </a:solidFill>
                <a:latin typeface="Times New Roman" pitchFamily="18" charset="0"/>
              </a:rPr>
              <a:t>Bille en or brevetée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17"/>
          <p:cNvSpPr>
            <a:spLocks noGrp="1"/>
          </p:cNvSpPr>
          <p:nvPr>
            <p:ph type="sldNum" sz="quarter" idx="12"/>
          </p:nvPr>
        </p:nvSpPr>
        <p:spPr/>
        <p:txBody>
          <a:bodyPr/>
          <a:lstStyle/>
          <a:p>
            <a:pPr>
              <a:defRPr/>
            </a:pPr>
            <a:fld id="{7D09FC9E-5B68-4318-B6CF-DADB22D343C2}" type="slidenum">
              <a:rPr lang="fr-FR"/>
              <a:pPr>
                <a:defRPr/>
              </a:pPr>
              <a:t>2</a:t>
            </a:fld>
            <a:endParaRPr lang="fr-FR" dirty="0"/>
          </a:p>
        </p:txBody>
      </p:sp>
      <p:sp>
        <p:nvSpPr>
          <p:cNvPr id="6146" name="Rectangle 1029"/>
          <p:cNvSpPr>
            <a:spLocks noChangeArrowheads="1"/>
          </p:cNvSpPr>
          <p:nvPr/>
        </p:nvSpPr>
        <p:spPr bwMode="auto">
          <a:xfrm>
            <a:off x="495300" y="1549400"/>
            <a:ext cx="8178800" cy="2913063"/>
          </a:xfrm>
          <a:prstGeom prst="rect">
            <a:avLst/>
          </a:prstGeom>
          <a:solidFill>
            <a:schemeClr val="bg1"/>
          </a:solidFill>
          <a:ln w="9525">
            <a:solidFill>
              <a:schemeClr val="tx2"/>
            </a:solidFill>
            <a:miter lim="800000"/>
            <a:headEnd/>
            <a:tailEnd/>
          </a:ln>
        </p:spPr>
        <p:txBody>
          <a:bodyPr wrap="none" anchor="ctr"/>
          <a:lstStyle/>
          <a:p>
            <a:pPr algn="ctr"/>
            <a:endParaRPr lang="fr-FR"/>
          </a:p>
        </p:txBody>
      </p:sp>
      <p:sp>
        <p:nvSpPr>
          <p:cNvPr id="6147" name="Text Box 6"/>
          <p:cNvSpPr txBox="1">
            <a:spLocks noChangeArrowheads="1"/>
          </p:cNvSpPr>
          <p:nvPr/>
        </p:nvSpPr>
        <p:spPr bwMode="auto">
          <a:xfrm>
            <a:off x="546100" y="1765300"/>
            <a:ext cx="8077200" cy="2400300"/>
          </a:xfrm>
          <a:prstGeom prst="rect">
            <a:avLst/>
          </a:prstGeom>
          <a:noFill/>
          <a:ln w="9525">
            <a:noFill/>
            <a:miter lim="800000"/>
            <a:headEnd/>
            <a:tailEnd/>
          </a:ln>
        </p:spPr>
        <p:txBody>
          <a:bodyPr>
            <a:spAutoFit/>
          </a:bodyPr>
          <a:lstStyle/>
          <a:p>
            <a:r>
              <a:rPr lang="fr-FR" sz="5000">
                <a:solidFill>
                  <a:srgbClr val="000099"/>
                </a:solidFill>
                <a:latin typeface="Times New Roman" pitchFamily="18" charset="0"/>
              </a:rPr>
              <a:t>L’herpes labial ou bouton de fièvre : présentation de la   pathologie et de son marché</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CE21153C-06A7-403A-9BEF-F3BD893961AF}" type="slidenum">
              <a:rPr lang="fr-FR"/>
              <a:pPr>
                <a:defRPr/>
              </a:pPr>
              <a:t>20</a:t>
            </a:fld>
            <a:endParaRPr lang="fr-FR" dirty="0"/>
          </a:p>
        </p:txBody>
      </p:sp>
      <p:sp>
        <p:nvSpPr>
          <p:cNvPr id="23554" name="Rectangle 3"/>
          <p:cNvSpPr>
            <a:spLocks noGrp="1" noChangeArrowheads="1"/>
          </p:cNvSpPr>
          <p:nvPr>
            <p:ph idx="1"/>
          </p:nvPr>
        </p:nvSpPr>
        <p:spPr>
          <a:xfrm>
            <a:off x="227013" y="2343150"/>
            <a:ext cx="8788400" cy="2730500"/>
          </a:xfrm>
        </p:spPr>
        <p:txBody>
          <a:bodyPr/>
          <a:lstStyle/>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rPr>
              <a:t>Historique et renommée de Dermscan</a:t>
            </a: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rPr>
              <a:t>Reconnaissance et relations privilégiées avec les instances réglementaires nationales (AFSSAPS, DGCCRF, DGS, ...) et internationales (FDA, KFA COLIPA, ...).</a:t>
            </a: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rPr>
              <a:t>Agréé en tant que lieu de recherche biomédicale sur l’Homme par l’AFSSAPS et par le Ministère Français de la Santé (N° 22016 MHC et S). </a:t>
            </a: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rPr>
              <a:t>Reconnaissance nationale et internationale. Le Groupe Dermscan travaille pour le compte de plus de 500 références clients.</a:t>
            </a:r>
          </a:p>
          <a:p>
            <a:pPr marL="1600200" lvl="3" indent="-228600" eaLnBrk="1" hangingPunct="1">
              <a:lnSpc>
                <a:spcPct val="80000"/>
              </a:lnSpc>
              <a:buSzPct val="95000"/>
              <a:buFontTx/>
              <a:buChar char="•"/>
            </a:pPr>
            <a:r>
              <a:rPr lang="fr-FR" sz="1400" smtClean="0">
                <a:solidFill>
                  <a:srgbClr val="000099"/>
                </a:solidFill>
                <a:latin typeface="Times New Roman" pitchFamily="18" charset="0"/>
              </a:rPr>
              <a:t>Quelques fabricants d’OTC: Arkopharma, Novartis Consumer Health, Laboratoires 3M Santé…</a:t>
            </a:r>
          </a:p>
          <a:p>
            <a:pPr marL="812800" lvl="2" indent="-368300" eaLnBrk="1" hangingPunct="1">
              <a:lnSpc>
                <a:spcPct val="80000"/>
              </a:lnSpc>
              <a:buClr>
                <a:srgbClr val="0BD0D9"/>
              </a:buClr>
              <a:buSzPct val="95000"/>
              <a:buFontTx/>
              <a:buChar char="•"/>
            </a:pPr>
            <a:endParaRPr lang="fr-FR" sz="14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rPr>
              <a:t>Conditions de  réalisation des tests</a:t>
            </a: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rPr>
              <a:t>Lieu : Ile Maurice.</a:t>
            </a: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rPr>
              <a:t>Echantillon : 26 volontaires inclus.</a:t>
            </a: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rPr>
              <a:t>Protocole : double aveugle versus placebo, suivi quotidien des patients par un dermatologue</a:t>
            </a: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rPr>
              <a:t>Contact : Dr Boudjema, directeur scientifique de Dermscan, responsable de nos tests cliniques : 04.72.82.36.56</a:t>
            </a:r>
            <a:endParaRPr lang="fr-FR" sz="1500" smtClean="0">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endParaRPr lang="fr-FR" sz="1500" smtClean="0">
              <a:latin typeface="Times New Roman" pitchFamily="18" charset="0"/>
            </a:endParaRPr>
          </a:p>
        </p:txBody>
      </p:sp>
      <p:sp>
        <p:nvSpPr>
          <p:cNvPr id="23555" name="Text Box 8"/>
          <p:cNvSpPr txBox="1">
            <a:spLocks noChangeArrowheads="1"/>
          </p:cNvSpPr>
          <p:nvPr/>
        </p:nvSpPr>
        <p:spPr bwMode="auto">
          <a:xfrm>
            <a:off x="912813" y="5907088"/>
            <a:ext cx="7437437" cy="650875"/>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Des tests cliniques à la validité scientifique en tout point comparables à ceux menés par les grands laboratoires pharmaceutiques</a:t>
            </a:r>
          </a:p>
        </p:txBody>
      </p:sp>
      <p:sp>
        <p:nvSpPr>
          <p:cNvPr id="23556" name="Rectangle 3"/>
          <p:cNvSpPr>
            <a:spLocks noChangeArrowheads="1"/>
          </p:cNvSpPr>
          <p:nvPr/>
        </p:nvSpPr>
        <p:spPr bwMode="auto">
          <a:xfrm>
            <a:off x="219075" y="952500"/>
            <a:ext cx="8366125" cy="1266825"/>
          </a:xfrm>
          <a:prstGeom prst="rect">
            <a:avLst/>
          </a:prstGeom>
          <a:noFill/>
          <a:ln w="9525">
            <a:noFill/>
            <a:miter lim="800000"/>
            <a:headEnd/>
            <a:tailEnd/>
          </a:ln>
        </p:spPr>
        <p:txBody>
          <a:bodyPr>
            <a:spAutoFit/>
          </a:bodyPr>
          <a:lstStyle/>
          <a:p>
            <a:pPr marL="812800" lvl="1" indent="-812800">
              <a:lnSpc>
                <a:spcPct val="70000"/>
              </a:lnSpc>
              <a:spcBef>
                <a:spcPct val="50000"/>
              </a:spcBef>
              <a:buClr>
                <a:srgbClr val="4FCEFF"/>
              </a:buClr>
              <a:buSzPct val="95000"/>
              <a:buFont typeface="Wingdings" pitchFamily="2" charset="2"/>
              <a:buAutoNum type="romanUcPeriod" startAt="2"/>
            </a:pPr>
            <a:r>
              <a:rPr lang="fr-FR" sz="3600" i="1">
                <a:solidFill>
                  <a:srgbClr val="000099"/>
                </a:solidFill>
                <a:latin typeface="Times New Roman" pitchFamily="18" charset="0"/>
              </a:rPr>
              <a:t>Des tests cliniques réalisés par les leader Européens: les laboratoires Dermscan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AAC8A6B0-8C7D-4463-AF6B-D856E2509C53}" type="slidenum">
              <a:rPr lang="fr-FR"/>
              <a:pPr>
                <a:defRPr/>
              </a:pPr>
              <a:t>21</a:t>
            </a:fld>
            <a:endParaRPr lang="fr-FR" dirty="0"/>
          </a:p>
        </p:txBody>
      </p:sp>
      <p:sp>
        <p:nvSpPr>
          <p:cNvPr id="24578" name="Rectangle 3"/>
          <p:cNvSpPr>
            <a:spLocks noGrp="1" noChangeArrowheads="1"/>
          </p:cNvSpPr>
          <p:nvPr>
            <p:ph idx="1"/>
          </p:nvPr>
        </p:nvSpPr>
        <p:spPr>
          <a:xfrm>
            <a:off x="241300" y="1895475"/>
            <a:ext cx="8636000" cy="2730500"/>
          </a:xfrm>
        </p:spPr>
        <p:txBody>
          <a:bodyPr/>
          <a:lstStyle/>
          <a:p>
            <a:pPr marL="444500" lvl="1" indent="-444500" eaLnBrk="1" hangingPunct="1">
              <a:lnSpc>
                <a:spcPct val="80000"/>
              </a:lnSpc>
              <a:buClr>
                <a:srgbClr val="0BD0D9"/>
              </a:buClr>
              <a:buSzPct val="95000"/>
              <a:buFont typeface="Wingdings 2" pitchFamily="18" charset="2"/>
              <a:buNone/>
            </a:pPr>
            <a:r>
              <a:rPr lang="fr-FR" sz="2000" i="1" smtClean="0">
                <a:solidFill>
                  <a:srgbClr val="003399"/>
                </a:solidFill>
                <a:latin typeface="Times New Roman" pitchFamily="18" charset="0"/>
              </a:rPr>
              <a:t>	</a:t>
            </a:r>
            <a:r>
              <a:rPr lang="fr-FR" sz="1800" i="1" smtClean="0">
                <a:solidFill>
                  <a:srgbClr val="003399"/>
                </a:solidFill>
                <a:latin typeface="Times New Roman" pitchFamily="18" charset="0"/>
              </a:rPr>
              <a:t>Les tests cliniques ont produit des résultats « objectifs »: constatés par un dermatologue et « subjectifs » qui relatent la perception du patient sur le produit</a:t>
            </a:r>
          </a:p>
          <a:p>
            <a:pPr marL="444500" lvl="1" indent="-444500" eaLnBrk="1" hangingPunct="1">
              <a:lnSpc>
                <a:spcPct val="80000"/>
              </a:lnSpc>
              <a:buClr>
                <a:srgbClr val="0BD0D9"/>
              </a:buClr>
              <a:buSzPct val="95000"/>
              <a:buFont typeface="Wingdings 2" pitchFamily="18" charset="2"/>
              <a:buNone/>
            </a:pPr>
            <a:endParaRPr lang="fr-FR" sz="2000" i="1" smtClean="0">
              <a:solidFill>
                <a:srgbClr val="0033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cs typeface="Arial" charset="0"/>
              </a:rPr>
              <a:t>Les résultats objectifs font l’objet d’un scoring</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cs typeface="Arial" charset="0"/>
              </a:rPr>
              <a:t>Les vésicules sont bien moindres avec Ienisseï</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cs typeface="Arial" charset="0"/>
              </a:rPr>
              <a:t>Les lésions sont moins importantes avec Ienisseï</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cs typeface="Arial" charset="0"/>
              </a:rPr>
              <a:t>Réépitalisation du derme presque 3 fois supérieure avec notre produit</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cs typeface="Arial" charset="0"/>
              </a:rPr>
              <a:t>Très bonne tolérance cutanée.</a:t>
            </a:r>
          </a:p>
          <a:p>
            <a:pPr marL="812800" lvl="2" indent="-368300" eaLnBrk="1" hangingPunct="1">
              <a:lnSpc>
                <a:spcPct val="80000"/>
              </a:lnSpc>
              <a:buClr>
                <a:srgbClr val="0BD0D9"/>
              </a:buClr>
              <a:buSzPct val="95000"/>
              <a:buFont typeface="Wingdings" pitchFamily="2" charset="2"/>
              <a:buNone/>
            </a:pPr>
            <a:endParaRPr lang="fr-FR" sz="10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rPr>
              <a:t>Résultats subjectifs de nos tests cliniques (Satisfaction des patients) :</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cs typeface="Arial" charset="0"/>
              </a:rPr>
              <a:t>Les patients ont apprécié l’efficacité du produit</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cs typeface="Arial" charset="0"/>
              </a:rPr>
              <a:t>Le mode d’application est plébiscité</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cs typeface="Arial" charset="0"/>
              </a:rPr>
              <a:t>77% des patients ayant testé le produit jugent qu’il a raccourci la durée de vie du bouton</a:t>
            </a:r>
          </a:p>
          <a:p>
            <a:pPr marL="812800" lvl="2" indent="-368300" eaLnBrk="1" hangingPunct="1">
              <a:lnSpc>
                <a:spcPct val="80000"/>
              </a:lnSpc>
              <a:buClr>
                <a:srgbClr val="0BD0D9"/>
              </a:buClr>
              <a:buSzPct val="95000"/>
              <a:buFont typeface="Wingdings" pitchFamily="2" charset="2"/>
              <a:buChar char="Ø"/>
            </a:pPr>
            <a:r>
              <a:rPr lang="fr-FR" sz="1600" smtClean="0">
                <a:solidFill>
                  <a:srgbClr val="000099"/>
                </a:solidFill>
                <a:latin typeface="Times New Roman" pitchFamily="18" charset="0"/>
                <a:cs typeface="Arial" charset="0"/>
              </a:rPr>
              <a:t>100% des patients voudraient acheter le produit</a:t>
            </a:r>
          </a:p>
          <a:p>
            <a:pPr marL="812800" lvl="2" indent="-368300" eaLnBrk="1" hangingPunct="1">
              <a:lnSpc>
                <a:spcPct val="80000"/>
              </a:lnSpc>
              <a:buClr>
                <a:srgbClr val="0BD0D9"/>
              </a:buClr>
              <a:buSzPct val="95000"/>
              <a:buFont typeface="Wingdings" pitchFamily="2" charset="2"/>
              <a:buNone/>
            </a:pPr>
            <a:endParaRPr lang="fr-FR" sz="1600" smtClean="0">
              <a:solidFill>
                <a:srgbClr val="000099"/>
              </a:solidFill>
              <a:latin typeface="Times New Roman" pitchFamily="18" charset="0"/>
              <a:cs typeface="Arial" charset="0"/>
            </a:endParaRPr>
          </a:p>
          <a:p>
            <a:pPr marL="444500" lvl="1" indent="-444500" eaLnBrk="1" hangingPunct="1">
              <a:lnSpc>
                <a:spcPct val="80000"/>
              </a:lnSpc>
              <a:buClr>
                <a:srgbClr val="0BD0D9"/>
              </a:buClr>
              <a:buSzPct val="95000"/>
              <a:buFont typeface="Wingdings 2" pitchFamily="18" charset="2"/>
              <a:buBlip>
                <a:blip r:embed="rId2"/>
              </a:buBlip>
            </a:pPr>
            <a:endParaRPr lang="fr-FR" sz="1000" smtClean="0">
              <a:solidFill>
                <a:srgbClr val="000099"/>
              </a:solidFill>
              <a:latin typeface="Times New Roman" pitchFamily="18" charset="0"/>
            </a:endParaRPr>
          </a:p>
        </p:txBody>
      </p:sp>
      <p:sp>
        <p:nvSpPr>
          <p:cNvPr id="24579" name="Text Box 8"/>
          <p:cNvSpPr txBox="1">
            <a:spLocks noChangeArrowheads="1"/>
          </p:cNvSpPr>
          <p:nvPr/>
        </p:nvSpPr>
        <p:spPr bwMode="auto">
          <a:xfrm>
            <a:off x="1155700" y="5935663"/>
            <a:ext cx="6832600" cy="650875"/>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Des tests cliniques probants qui mettent en évidence l’efficacité, la praticité et l’utilité de Iénisseï</a:t>
            </a:r>
          </a:p>
        </p:txBody>
      </p:sp>
      <p:sp>
        <p:nvSpPr>
          <p:cNvPr id="24580" name="Rectangle 3"/>
          <p:cNvSpPr>
            <a:spLocks noChangeArrowheads="1"/>
          </p:cNvSpPr>
          <p:nvPr/>
        </p:nvSpPr>
        <p:spPr bwMode="auto">
          <a:xfrm>
            <a:off x="219075" y="952500"/>
            <a:ext cx="8366125" cy="860425"/>
          </a:xfrm>
          <a:prstGeom prst="rect">
            <a:avLst/>
          </a:prstGeom>
          <a:noFill/>
          <a:ln w="9525">
            <a:noFill/>
            <a:miter lim="800000"/>
            <a:headEnd/>
            <a:tailEnd/>
          </a:ln>
        </p:spPr>
        <p:txBody>
          <a:bodyPr>
            <a:spAutoFit/>
          </a:bodyPr>
          <a:lstStyle/>
          <a:p>
            <a:pPr marL="812800" lvl="1" indent="-812800">
              <a:lnSpc>
                <a:spcPct val="70000"/>
              </a:lnSpc>
              <a:spcBef>
                <a:spcPct val="50000"/>
              </a:spcBef>
              <a:buClr>
                <a:srgbClr val="4FCEFF"/>
              </a:buClr>
              <a:buSzPct val="95000"/>
              <a:buFont typeface="Wingdings" pitchFamily="2" charset="2"/>
              <a:buAutoNum type="romanUcPeriod" startAt="2"/>
            </a:pPr>
            <a:r>
              <a:rPr lang="fr-FR" sz="3600" i="1">
                <a:solidFill>
                  <a:srgbClr val="000099"/>
                </a:solidFill>
                <a:latin typeface="Times New Roman" pitchFamily="18" charset="0"/>
              </a:rPr>
              <a:t>Des résultats qui démontrent l’efficacité de Ienisseï</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DD709F94-3262-4689-A429-9A6EF1A6BF73}" type="slidenum">
              <a:rPr lang="fr-FR"/>
              <a:pPr>
                <a:defRPr/>
              </a:pPr>
              <a:t>22</a:t>
            </a:fld>
            <a:endParaRPr lang="fr-FR" dirty="0"/>
          </a:p>
        </p:txBody>
      </p:sp>
      <p:sp>
        <p:nvSpPr>
          <p:cNvPr id="25602" name="Rectangle 3"/>
          <p:cNvSpPr>
            <a:spLocks noGrp="1" noChangeArrowheads="1"/>
          </p:cNvSpPr>
          <p:nvPr>
            <p:ph idx="1"/>
          </p:nvPr>
        </p:nvSpPr>
        <p:spPr>
          <a:xfrm>
            <a:off x="225425" y="1512888"/>
            <a:ext cx="8636000" cy="2730500"/>
          </a:xfrm>
        </p:spPr>
        <p:txBody>
          <a:bodyPr/>
          <a:lstStyle/>
          <a:p>
            <a:pPr marL="812800" lvl="2" indent="-368300" eaLnBrk="1" hangingPunct="1">
              <a:lnSpc>
                <a:spcPct val="80000"/>
              </a:lnSpc>
              <a:buClr>
                <a:srgbClr val="0BD0D9"/>
              </a:buClr>
              <a:buSzPct val="95000"/>
              <a:buFont typeface="Wingdings 2" pitchFamily="18" charset="2"/>
              <a:buNone/>
            </a:pPr>
            <a:endParaRPr lang="fr-FR" sz="10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cs typeface="Arial" charset="0"/>
              </a:rPr>
              <a:t>Licence d'exploitation de ce produit innovant </a:t>
            </a: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cs typeface="Arial" charset="0"/>
              </a:rPr>
              <a:t>Licence exclusive sur 35 pays (Europe + Suisse, Corée du Sud, USA, Japon, Maroc, Algérie, Israël, Canada et Turquie)</a:t>
            </a:r>
            <a:endParaRPr lang="fr-FR" sz="1500" smtClean="0">
              <a:solidFill>
                <a:srgbClr val="FF3300"/>
              </a:solidFill>
              <a:latin typeface="Times New Roman" pitchFamily="18" charset="0"/>
              <a:cs typeface="Arial" charset="0"/>
            </a:endParaRPr>
          </a:p>
          <a:p>
            <a:pPr marL="812800" lvl="2" indent="-368300" eaLnBrk="1" hangingPunct="1">
              <a:lnSpc>
                <a:spcPct val="80000"/>
              </a:lnSpc>
              <a:buClr>
                <a:srgbClr val="0BD0D9"/>
              </a:buClr>
              <a:buSzPct val="95000"/>
              <a:buFont typeface="Wingdings" pitchFamily="2" charset="2"/>
              <a:buChar char="Ø"/>
            </a:pPr>
            <a:r>
              <a:rPr lang="fr-FR" sz="1500" smtClean="0">
                <a:solidFill>
                  <a:srgbClr val="000099"/>
                </a:solidFill>
                <a:latin typeface="Times New Roman" pitchFamily="18" charset="0"/>
                <a:cs typeface="Arial" charset="0"/>
              </a:rPr>
              <a:t>Redevance: calculée sur le chiffre d’affaires</a:t>
            </a:r>
          </a:p>
          <a:p>
            <a:pPr marL="1600200" lvl="3" indent="-228600" eaLnBrk="1" hangingPunct="1">
              <a:lnSpc>
                <a:spcPct val="80000"/>
              </a:lnSpc>
              <a:buSzPct val="95000"/>
              <a:buFontTx/>
              <a:buChar char="•"/>
            </a:pPr>
            <a:r>
              <a:rPr lang="fr-FR" sz="1400" smtClean="0">
                <a:solidFill>
                  <a:srgbClr val="000099"/>
                </a:solidFill>
                <a:latin typeface="Times New Roman" pitchFamily="18" charset="0"/>
              </a:rPr>
              <a:t>Entre 0 et 2 millions d’euros: 10% du CA</a:t>
            </a:r>
          </a:p>
          <a:p>
            <a:pPr marL="1600200" lvl="3" indent="-228600" eaLnBrk="1" hangingPunct="1">
              <a:lnSpc>
                <a:spcPct val="80000"/>
              </a:lnSpc>
              <a:buSzPct val="95000"/>
              <a:buFontTx/>
              <a:buChar char="•"/>
            </a:pPr>
            <a:r>
              <a:rPr lang="fr-FR" sz="1400" smtClean="0">
                <a:solidFill>
                  <a:srgbClr val="000099"/>
                </a:solidFill>
                <a:latin typeface="Times New Roman" pitchFamily="18" charset="0"/>
              </a:rPr>
              <a:t>Au-delà de 2 millions d’euros: 5% du CA</a:t>
            </a:r>
          </a:p>
          <a:p>
            <a:pPr marL="1600200" lvl="3" indent="-228600" eaLnBrk="1" hangingPunct="1">
              <a:lnSpc>
                <a:spcPct val="80000"/>
              </a:lnSpc>
              <a:buSzPct val="95000"/>
              <a:buFontTx/>
              <a:buChar char="•"/>
            </a:pPr>
            <a:r>
              <a:rPr lang="fr-FR" sz="1400" smtClean="0">
                <a:solidFill>
                  <a:srgbClr val="000099"/>
                </a:solidFill>
                <a:latin typeface="Times New Roman" pitchFamily="18" charset="0"/>
              </a:rPr>
              <a:t>Franchise sur le premier million de CA</a:t>
            </a:r>
          </a:p>
          <a:p>
            <a:pPr marL="812800" lvl="2" indent="-368300" eaLnBrk="1" hangingPunct="1">
              <a:lnSpc>
                <a:spcPct val="80000"/>
              </a:lnSpc>
              <a:buClr>
                <a:srgbClr val="0BD0D9"/>
              </a:buClr>
              <a:buSzPct val="95000"/>
              <a:buFont typeface="Wingdings" pitchFamily="2" charset="2"/>
              <a:buNone/>
            </a:pPr>
            <a:endParaRPr lang="fr-FR" sz="1500" smtClean="0">
              <a:solidFill>
                <a:srgbClr val="000099"/>
              </a:solidFill>
              <a:latin typeface="Times New Roman" pitchFamily="18" charset="0"/>
              <a:cs typeface="Arial" charset="0"/>
            </a:endParaRPr>
          </a:p>
          <a:p>
            <a:pPr marL="812800" lvl="2" indent="-368300" eaLnBrk="1" hangingPunct="1">
              <a:lnSpc>
                <a:spcPct val="80000"/>
              </a:lnSpc>
              <a:buClr>
                <a:srgbClr val="0BD0D9"/>
              </a:buClr>
              <a:buSzPct val="95000"/>
              <a:buFont typeface="Wingdings" pitchFamily="2" charset="2"/>
              <a:buNone/>
            </a:pPr>
            <a:endParaRPr lang="fr-FR" sz="1500" smtClean="0">
              <a:solidFill>
                <a:srgbClr val="000099"/>
              </a:solidFill>
              <a:latin typeface="Times New Roman" pitchFamily="18" charset="0"/>
              <a:cs typeface="Arial" charset="0"/>
            </a:endParaRPr>
          </a:p>
          <a:p>
            <a:pPr marL="812800" lvl="2" indent="-368300" eaLnBrk="1" hangingPunct="1">
              <a:lnSpc>
                <a:spcPct val="80000"/>
              </a:lnSpc>
              <a:buClr>
                <a:srgbClr val="0BD0D9"/>
              </a:buClr>
              <a:buSzPct val="95000"/>
              <a:buFont typeface="Wingdings" pitchFamily="2" charset="2"/>
              <a:buNone/>
            </a:pPr>
            <a:endParaRPr lang="fr-FR" sz="1500" smtClean="0">
              <a:solidFill>
                <a:srgbClr val="000099"/>
              </a:solidFill>
              <a:latin typeface="Times New Roman" pitchFamily="18" charset="0"/>
              <a:cs typeface="Arial" charset="0"/>
            </a:endParaRPr>
          </a:p>
          <a:p>
            <a:pPr marL="444500" lvl="1" indent="-444500" eaLnBrk="1" hangingPunct="1">
              <a:lnSpc>
                <a:spcPct val="80000"/>
              </a:lnSpc>
              <a:buClr>
                <a:srgbClr val="0BD0D9"/>
              </a:buClr>
              <a:buSzPct val="95000"/>
              <a:buFont typeface="Wingdings 2" pitchFamily="18" charset="2"/>
              <a:buBlip>
                <a:blip r:embed="rId2"/>
              </a:buBlip>
            </a:pPr>
            <a:r>
              <a:rPr lang="fr-FR" sz="2000" i="1" smtClean="0">
                <a:solidFill>
                  <a:srgbClr val="003399"/>
                </a:solidFill>
                <a:latin typeface="Times New Roman" pitchFamily="18" charset="0"/>
                <a:cs typeface="Arial" charset="0"/>
              </a:rPr>
              <a:t>Call sur les titres concernant ce produit</a:t>
            </a:r>
          </a:p>
          <a:p>
            <a:pPr marL="812800" lvl="2" indent="-368300" eaLnBrk="1" hangingPunct="1">
              <a:lnSpc>
                <a:spcPct val="80000"/>
              </a:lnSpc>
              <a:buClr>
                <a:srgbClr val="0BD0D9"/>
              </a:buClr>
              <a:buSzPct val="95000"/>
              <a:buFont typeface="Wingdings" pitchFamily="2" charset="2"/>
              <a:buChar char="Ø"/>
            </a:pPr>
            <a:r>
              <a:rPr lang="fr-FR" sz="1500" smtClean="0">
                <a:solidFill>
                  <a:srgbClr val="003399"/>
                </a:solidFill>
                <a:latin typeface="Times New Roman" pitchFamily="18" charset="0"/>
                <a:cs typeface="Arial" charset="0"/>
              </a:rPr>
              <a:t>Titres concernés:</a:t>
            </a:r>
          </a:p>
          <a:p>
            <a:pPr marL="1600200" lvl="3" indent="-228600" eaLnBrk="1" hangingPunct="1">
              <a:lnSpc>
                <a:spcPct val="80000"/>
              </a:lnSpc>
              <a:buSzPct val="95000"/>
              <a:buFontTx/>
              <a:buChar char="•"/>
            </a:pPr>
            <a:r>
              <a:rPr lang="fr-FR" sz="1400" smtClean="0">
                <a:solidFill>
                  <a:srgbClr val="000099"/>
                </a:solidFill>
                <a:latin typeface="Times New Roman" pitchFamily="18" charset="0"/>
                <a:cs typeface="Arial" charset="0"/>
              </a:rPr>
              <a:t>Brevet déposé auprès de l'INPI (la formule est brevetée ainsi que la bille-or)</a:t>
            </a:r>
          </a:p>
          <a:p>
            <a:pPr marL="1600200" lvl="3" indent="-228600" eaLnBrk="1" hangingPunct="1">
              <a:lnSpc>
                <a:spcPct val="80000"/>
              </a:lnSpc>
              <a:buSzPct val="95000"/>
              <a:buFontTx/>
              <a:buChar char="•"/>
            </a:pPr>
            <a:r>
              <a:rPr lang="fr-FR" sz="1400" smtClean="0">
                <a:solidFill>
                  <a:srgbClr val="000099"/>
                </a:solidFill>
                <a:latin typeface="Times New Roman" pitchFamily="18" charset="0"/>
                <a:cs typeface="Arial" charset="0"/>
              </a:rPr>
              <a:t>Brevet international (PCT) déposé en Europe</a:t>
            </a:r>
          </a:p>
          <a:p>
            <a:pPr marL="1600200" lvl="3" indent="-228600" eaLnBrk="1" hangingPunct="1">
              <a:lnSpc>
                <a:spcPct val="80000"/>
              </a:lnSpc>
              <a:buSzPct val="95000"/>
              <a:buFontTx/>
              <a:buChar char="•"/>
            </a:pPr>
            <a:r>
              <a:rPr lang="fr-FR" sz="1400" smtClean="0">
                <a:solidFill>
                  <a:srgbClr val="000099"/>
                </a:solidFill>
                <a:latin typeface="Times New Roman" pitchFamily="18" charset="0"/>
                <a:cs typeface="Arial" charset="0"/>
              </a:rPr>
              <a:t>Marque Kilerpes et nom de domaine Kilerpes.com</a:t>
            </a:r>
          </a:p>
          <a:p>
            <a:pPr marL="812800" lvl="2" indent="-368300" eaLnBrk="1" hangingPunct="1">
              <a:lnSpc>
                <a:spcPct val="80000"/>
              </a:lnSpc>
              <a:buClr>
                <a:srgbClr val="0BD0D9"/>
              </a:buClr>
              <a:buSzPct val="95000"/>
              <a:buFont typeface="Wingdings" pitchFamily="2" charset="2"/>
              <a:buChar char="Ø"/>
            </a:pPr>
            <a:r>
              <a:rPr lang="fr-FR" sz="1500" smtClean="0">
                <a:solidFill>
                  <a:srgbClr val="003399"/>
                </a:solidFill>
                <a:latin typeface="Times New Roman" pitchFamily="18" charset="0"/>
                <a:cs typeface="Arial" charset="0"/>
              </a:rPr>
              <a:t>Modalité d’exercice:</a:t>
            </a:r>
          </a:p>
          <a:p>
            <a:pPr marL="1600200" lvl="3" indent="-228600" eaLnBrk="1" hangingPunct="1">
              <a:lnSpc>
                <a:spcPct val="80000"/>
              </a:lnSpc>
              <a:buSzPct val="95000"/>
              <a:buFontTx/>
              <a:buChar char="•"/>
            </a:pPr>
            <a:r>
              <a:rPr lang="fr-FR" sz="1400" smtClean="0">
                <a:solidFill>
                  <a:srgbClr val="000099"/>
                </a:solidFill>
                <a:latin typeface="Times New Roman" pitchFamily="18" charset="0"/>
                <a:cs typeface="Arial" charset="0"/>
              </a:rPr>
              <a:t>3 années de redevance</a:t>
            </a:r>
          </a:p>
          <a:p>
            <a:pPr marL="1600200" lvl="3" indent="-228600" eaLnBrk="1" hangingPunct="1">
              <a:lnSpc>
                <a:spcPct val="80000"/>
              </a:lnSpc>
              <a:buSzPct val="95000"/>
              <a:buFontTx/>
              <a:buChar char="•"/>
            </a:pPr>
            <a:r>
              <a:rPr lang="fr-FR" sz="1400" smtClean="0">
                <a:solidFill>
                  <a:srgbClr val="000099"/>
                </a:solidFill>
                <a:latin typeface="Times New Roman" pitchFamily="18" charset="0"/>
                <a:cs typeface="Arial" charset="0"/>
              </a:rPr>
              <a:t>Moyenne des 24 derniers mois de ventes</a:t>
            </a:r>
          </a:p>
        </p:txBody>
      </p:sp>
      <p:sp>
        <p:nvSpPr>
          <p:cNvPr id="25603" name="Text Box 8"/>
          <p:cNvSpPr txBox="1">
            <a:spLocks noChangeArrowheads="1"/>
          </p:cNvSpPr>
          <p:nvPr/>
        </p:nvSpPr>
        <p:spPr bwMode="auto">
          <a:xfrm>
            <a:off x="688975" y="6121400"/>
            <a:ext cx="7299325" cy="376238"/>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Un contrat souple et favorable au licencié</a:t>
            </a:r>
          </a:p>
        </p:txBody>
      </p:sp>
      <p:sp>
        <p:nvSpPr>
          <p:cNvPr id="25604" name="Rectangle 3"/>
          <p:cNvSpPr>
            <a:spLocks noChangeArrowheads="1"/>
          </p:cNvSpPr>
          <p:nvPr/>
        </p:nvSpPr>
        <p:spPr bwMode="auto">
          <a:xfrm>
            <a:off x="204788" y="1036638"/>
            <a:ext cx="8366125" cy="476250"/>
          </a:xfrm>
          <a:prstGeom prst="rect">
            <a:avLst/>
          </a:prstGeom>
          <a:noFill/>
          <a:ln w="9525">
            <a:noFill/>
            <a:miter lim="800000"/>
            <a:headEnd/>
            <a:tailEnd/>
          </a:ln>
        </p:spPr>
        <p:txBody>
          <a:bodyPr>
            <a:spAutoFit/>
          </a:bodyPr>
          <a:lstStyle/>
          <a:p>
            <a:pPr marL="857250" lvl="1" indent="-857250">
              <a:lnSpc>
                <a:spcPct val="70000"/>
              </a:lnSpc>
              <a:spcBef>
                <a:spcPct val="50000"/>
              </a:spcBef>
              <a:buClr>
                <a:srgbClr val="4FCEFF"/>
              </a:buClr>
              <a:buSzPct val="95000"/>
              <a:buFont typeface="Calibri" pitchFamily="34" charset="0"/>
              <a:buAutoNum type="romanUcPeriod" startAt="3"/>
            </a:pPr>
            <a:r>
              <a:rPr lang="fr-FR" sz="3600" i="1">
                <a:solidFill>
                  <a:srgbClr val="000099"/>
                </a:solidFill>
                <a:latin typeface="Times New Roman" pitchFamily="18" charset="0"/>
              </a:rPr>
              <a:t>Objet de la vente: le contrat de licence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0F670F44-763E-4C63-88EF-6AD6B94BC80F}" type="slidenum">
              <a:rPr lang="fr-FR"/>
              <a:pPr>
                <a:defRPr/>
              </a:pPr>
              <a:t>23</a:t>
            </a:fld>
            <a:endParaRPr lang="fr-FR" dirty="0"/>
          </a:p>
        </p:txBody>
      </p:sp>
      <p:sp>
        <p:nvSpPr>
          <p:cNvPr id="27651" name="Text Box 8"/>
          <p:cNvSpPr txBox="1">
            <a:spLocks noChangeArrowheads="1"/>
          </p:cNvSpPr>
          <p:nvPr/>
        </p:nvSpPr>
        <p:spPr bwMode="auto">
          <a:xfrm>
            <a:off x="469900" y="6159500"/>
            <a:ext cx="8166100" cy="376238"/>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Les niveaux de marge garantissent un break eaven rapide et une forte rentabilité</a:t>
            </a:r>
          </a:p>
        </p:txBody>
      </p:sp>
      <p:sp>
        <p:nvSpPr>
          <p:cNvPr id="27652" name="Rectangle 3"/>
          <p:cNvSpPr>
            <a:spLocks noChangeArrowheads="1"/>
          </p:cNvSpPr>
          <p:nvPr/>
        </p:nvSpPr>
        <p:spPr bwMode="auto">
          <a:xfrm>
            <a:off x="219075" y="752475"/>
            <a:ext cx="8747125" cy="860425"/>
          </a:xfrm>
          <a:prstGeom prst="rect">
            <a:avLst/>
          </a:prstGeom>
          <a:noFill/>
          <a:ln w="9525">
            <a:noFill/>
            <a:miter lim="800000"/>
            <a:headEnd/>
            <a:tailEnd/>
          </a:ln>
        </p:spPr>
        <p:txBody>
          <a:bodyPr>
            <a:spAutoFit/>
          </a:bodyPr>
          <a:lstStyle/>
          <a:p>
            <a:pPr marL="857250" lvl="1" indent="-857250">
              <a:lnSpc>
                <a:spcPct val="70000"/>
              </a:lnSpc>
              <a:spcBef>
                <a:spcPct val="50000"/>
              </a:spcBef>
              <a:buClr>
                <a:srgbClr val="4FCEFF"/>
              </a:buClr>
              <a:buSzPct val="95000"/>
              <a:buFont typeface="Calibri" pitchFamily="34" charset="0"/>
              <a:buAutoNum type="romanUcPeriod" startAt="4"/>
            </a:pPr>
            <a:r>
              <a:rPr lang="fr-FR" sz="3600" i="1">
                <a:solidFill>
                  <a:srgbClr val="000099"/>
                </a:solidFill>
                <a:latin typeface="Times New Roman" pitchFamily="18" charset="0"/>
              </a:rPr>
              <a:t>Quelques projections chiffrées avec une structure de frais adaptée à une start-up</a:t>
            </a:r>
          </a:p>
        </p:txBody>
      </p:sp>
      <p:pic>
        <p:nvPicPr>
          <p:cNvPr id="27655" name="Picture 7"/>
          <p:cNvPicPr>
            <a:picLocks noChangeAspect="1" noChangeArrowheads="1"/>
          </p:cNvPicPr>
          <p:nvPr/>
        </p:nvPicPr>
        <p:blipFill>
          <a:blip r:embed="rId2" cstate="print"/>
          <a:srcRect/>
          <a:stretch>
            <a:fillRect/>
          </a:stretch>
        </p:blipFill>
        <p:spPr bwMode="auto">
          <a:xfrm>
            <a:off x="635000" y="1625600"/>
            <a:ext cx="7847013" cy="447675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17"/>
          <p:cNvSpPr>
            <a:spLocks noGrp="1"/>
          </p:cNvSpPr>
          <p:nvPr>
            <p:ph type="sldNum" sz="quarter" idx="12"/>
          </p:nvPr>
        </p:nvSpPr>
        <p:spPr/>
        <p:txBody>
          <a:bodyPr/>
          <a:lstStyle/>
          <a:p>
            <a:pPr>
              <a:defRPr/>
            </a:pPr>
            <a:fld id="{C24FA19D-27C8-42BD-94E7-3822F9E3F444}" type="slidenum">
              <a:rPr lang="fr-FR"/>
              <a:pPr>
                <a:defRPr/>
              </a:pPr>
              <a:t>24</a:t>
            </a:fld>
            <a:endParaRPr lang="fr-FR" dirty="0"/>
          </a:p>
        </p:txBody>
      </p:sp>
      <p:sp>
        <p:nvSpPr>
          <p:cNvPr id="28674" name="Espace réservé du contenu 2"/>
          <p:cNvSpPr>
            <a:spLocks noGrp="1"/>
          </p:cNvSpPr>
          <p:nvPr>
            <p:ph idx="4294967295"/>
          </p:nvPr>
        </p:nvSpPr>
        <p:spPr>
          <a:xfrm>
            <a:off x="457200" y="1220788"/>
            <a:ext cx="8229600" cy="4597400"/>
          </a:xfrm>
        </p:spPr>
        <p:txBody>
          <a:bodyPr/>
          <a:lstStyle/>
          <a:p>
            <a:pPr marL="444500" lvl="1" indent="-444500" eaLnBrk="1" hangingPunct="1">
              <a:lnSpc>
                <a:spcPct val="80000"/>
              </a:lnSpc>
              <a:buClr>
                <a:srgbClr val="0BD0D9"/>
              </a:buClr>
              <a:buSzPct val="95000"/>
              <a:buFont typeface="Wingdings 2" pitchFamily="18" charset="2"/>
              <a:buBlip>
                <a:blip r:embed="rId2"/>
              </a:buBlip>
            </a:pPr>
            <a:r>
              <a:rPr lang="fr-FR" sz="1700" i="1" smtClean="0">
                <a:solidFill>
                  <a:srgbClr val="003399"/>
                </a:solidFill>
                <a:latin typeface="Times New Roman" pitchFamily="18" charset="0"/>
              </a:rPr>
              <a:t>Etudes du marché, de la distribution et de réglementation</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Choix de la classe médicament abandonné car inadapté au produit</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La classe cosmétique permet une meilleure communication</a:t>
            </a:r>
          </a:p>
          <a:p>
            <a:pPr marL="812800" lvl="2" indent="-368300" eaLnBrk="1" hangingPunct="1">
              <a:lnSpc>
                <a:spcPct val="90000"/>
              </a:lnSpc>
              <a:buClr>
                <a:srgbClr val="0BD0D9"/>
              </a:buClr>
              <a:buSzPct val="95000"/>
              <a:buFont typeface="Wingdings 2" pitchFamily="18" charset="2"/>
              <a:buNone/>
            </a:pPr>
            <a:endParaRPr lang="fr-FR" sz="8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1700" i="1" smtClean="0">
                <a:solidFill>
                  <a:srgbClr val="003399"/>
                </a:solidFill>
                <a:latin typeface="Times New Roman" pitchFamily="18" charset="0"/>
              </a:rPr>
              <a:t>La formule originelle a été améliorée grâce au partenariat que nous avons mis en place avec l’Université Paris V</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Université de référence en matière de galénique</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Autorisation de la part de Paris V de mentionner leur action sur le packaging et les différents supports de communication</a:t>
            </a:r>
          </a:p>
          <a:p>
            <a:pPr marL="812800" lvl="2" indent="-368300" eaLnBrk="1" hangingPunct="1">
              <a:lnSpc>
                <a:spcPct val="90000"/>
              </a:lnSpc>
              <a:buClr>
                <a:srgbClr val="0BD0D9"/>
              </a:buClr>
              <a:buSzPct val="95000"/>
              <a:buFont typeface="Wingdings 2" pitchFamily="18" charset="2"/>
              <a:buNone/>
            </a:pPr>
            <a:endParaRPr lang="fr-FR" sz="8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1700" i="1" smtClean="0">
                <a:solidFill>
                  <a:srgbClr val="003399"/>
                </a:solidFill>
                <a:latin typeface="Times New Roman" pitchFamily="18" charset="0"/>
              </a:rPr>
              <a:t>Création du roll-on et de la bille en or</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Le roll’on permet une application optimale et une discrétion inégalée</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La bille en or n’existe sur aucun autre produit à ce jour. L’or, excellent conducteur thermique permet un rafraîchissement de la zone et par conséquent un sentiment d’apaisement</a:t>
            </a:r>
          </a:p>
          <a:p>
            <a:pPr marL="812800" lvl="2" indent="-368300" eaLnBrk="1" hangingPunct="1">
              <a:lnSpc>
                <a:spcPct val="90000"/>
              </a:lnSpc>
              <a:buClr>
                <a:srgbClr val="0BD0D9"/>
              </a:buClr>
              <a:buSzPct val="95000"/>
              <a:buFont typeface="Wingdings" pitchFamily="2" charset="2"/>
              <a:buChar char="Ø"/>
            </a:pPr>
            <a:endParaRPr lang="fr-FR" sz="8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1700" i="1" smtClean="0">
                <a:solidFill>
                  <a:srgbClr val="003399"/>
                </a:solidFill>
                <a:latin typeface="Times New Roman" pitchFamily="18" charset="0"/>
              </a:rPr>
              <a:t>Tests cliniques réalisés par le leader européen Dermscan</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Validation de la formule chimique</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Validation du roll’on et de la bille en or brevetée</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Les différents tests réglementaires sont réalisés</a:t>
            </a:r>
          </a:p>
          <a:p>
            <a:pPr marL="812800" lvl="2" indent="-368300" eaLnBrk="1" hangingPunct="1">
              <a:lnSpc>
                <a:spcPct val="90000"/>
              </a:lnSpc>
              <a:buClr>
                <a:srgbClr val="0BD0D9"/>
              </a:buClr>
              <a:buSzPct val="95000"/>
              <a:buFont typeface="Wingdings" pitchFamily="2" charset="2"/>
              <a:buChar char="Ø"/>
            </a:pPr>
            <a:endParaRPr lang="fr-FR" sz="8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1700" i="1" smtClean="0">
                <a:solidFill>
                  <a:srgbClr val="003399"/>
                </a:solidFill>
                <a:latin typeface="Times New Roman" pitchFamily="18" charset="0"/>
              </a:rPr>
              <a:t>Test de compatibilité contenant/contenu et de fabrication réalisés</a:t>
            </a:r>
          </a:p>
          <a:p>
            <a:pPr marL="812800" lvl="2" indent="-368300" eaLnBrk="1" hangingPunct="1">
              <a:lnSpc>
                <a:spcPct val="90000"/>
              </a:lnSpc>
              <a:buClr>
                <a:srgbClr val="0BD0D9"/>
              </a:buClr>
              <a:buSzPct val="95000"/>
              <a:buFont typeface="Wingdings" pitchFamily="2" charset="2"/>
              <a:buChar char="Ø"/>
            </a:pPr>
            <a:r>
              <a:rPr lang="fr-FR" sz="1300" smtClean="0">
                <a:solidFill>
                  <a:srgbClr val="000099"/>
                </a:solidFill>
                <a:latin typeface="Times New Roman" pitchFamily="18" charset="0"/>
              </a:rPr>
              <a:t>La société industrielle CCI, partenaire fabricant d’IntuitiOns, est accréditée pour réaliser tous les tests réglementaires requis</a:t>
            </a:r>
          </a:p>
        </p:txBody>
      </p:sp>
      <p:sp>
        <p:nvSpPr>
          <p:cNvPr id="28675" name="Text Box 31"/>
          <p:cNvSpPr txBox="1">
            <a:spLocks noChangeArrowheads="1"/>
          </p:cNvSpPr>
          <p:nvPr/>
        </p:nvSpPr>
        <p:spPr bwMode="auto">
          <a:xfrm>
            <a:off x="2971800" y="6070600"/>
            <a:ext cx="2590800" cy="274638"/>
          </a:xfrm>
          <a:prstGeom prst="rect">
            <a:avLst/>
          </a:prstGeom>
          <a:noFill/>
          <a:ln w="9525">
            <a:noFill/>
            <a:miter lim="800000"/>
            <a:headEnd/>
            <a:tailEnd/>
          </a:ln>
        </p:spPr>
        <p:txBody>
          <a:bodyPr>
            <a:spAutoFit/>
          </a:bodyPr>
          <a:lstStyle/>
          <a:p>
            <a:pPr algn="ctr">
              <a:spcBef>
                <a:spcPct val="50000"/>
              </a:spcBef>
            </a:pPr>
            <a:r>
              <a:rPr lang="fr-FR" sz="1200" b="1">
                <a:solidFill>
                  <a:srgbClr val="FF3300"/>
                </a:solidFill>
                <a:latin typeface="Times New Roman" pitchFamily="18" charset="0"/>
              </a:rPr>
              <a:t>Personnel et confidentiel</a:t>
            </a:r>
          </a:p>
        </p:txBody>
      </p:sp>
      <p:sp>
        <p:nvSpPr>
          <p:cNvPr id="28676" name="Rectangle 5"/>
          <p:cNvSpPr>
            <a:spLocks noChangeArrowheads="1"/>
          </p:cNvSpPr>
          <p:nvPr/>
        </p:nvSpPr>
        <p:spPr bwMode="auto">
          <a:xfrm>
            <a:off x="1104900" y="5981700"/>
            <a:ext cx="7200900" cy="787400"/>
          </a:xfrm>
          <a:prstGeom prst="rect">
            <a:avLst/>
          </a:prstGeom>
          <a:solidFill>
            <a:schemeClr val="bg1"/>
          </a:solidFill>
          <a:ln w="9525">
            <a:solidFill>
              <a:srgbClr val="000080"/>
            </a:solidFill>
            <a:miter lim="800000"/>
            <a:headEnd/>
            <a:tailEnd/>
          </a:ln>
        </p:spPr>
        <p:txBody>
          <a:bodyPr wrap="none" anchor="ctr"/>
          <a:lstStyle/>
          <a:p>
            <a:endParaRPr lang="fr-FR"/>
          </a:p>
        </p:txBody>
      </p:sp>
      <p:sp>
        <p:nvSpPr>
          <p:cNvPr id="28677" name="Text Box 6"/>
          <p:cNvSpPr txBox="1">
            <a:spLocks noChangeArrowheads="1"/>
          </p:cNvSpPr>
          <p:nvPr/>
        </p:nvSpPr>
        <p:spPr bwMode="auto">
          <a:xfrm>
            <a:off x="1276350" y="6019800"/>
            <a:ext cx="6743700" cy="641350"/>
          </a:xfrm>
          <a:prstGeom prst="rect">
            <a:avLst/>
          </a:prstGeom>
          <a:noFill/>
          <a:ln w="9525">
            <a:noFill/>
            <a:miter lim="800000"/>
            <a:headEnd/>
            <a:tailEnd/>
          </a:ln>
        </p:spPr>
        <p:txBody>
          <a:bodyPr wrap="none">
            <a:spAutoFit/>
          </a:bodyPr>
          <a:lstStyle/>
          <a:p>
            <a:pPr algn="ctr"/>
            <a:r>
              <a:rPr lang="fr-FR" b="1">
                <a:solidFill>
                  <a:srgbClr val="003399"/>
                </a:solidFill>
                <a:latin typeface="Times New Roman" pitchFamily="18" charset="0"/>
              </a:rPr>
              <a:t>Le produit est prêt à être commercialisé, fort de 2 ans ½ de travaux</a:t>
            </a:r>
          </a:p>
          <a:p>
            <a:pPr algn="ctr"/>
            <a:r>
              <a:rPr lang="fr-FR" b="1">
                <a:solidFill>
                  <a:srgbClr val="003399"/>
                </a:solidFill>
                <a:latin typeface="Times New Roman" pitchFamily="18" charset="0"/>
              </a:rPr>
              <a:t>de R&amp;D et du soutien de tous nos partenaires en amont</a:t>
            </a:r>
          </a:p>
        </p:txBody>
      </p:sp>
      <p:sp>
        <p:nvSpPr>
          <p:cNvPr id="28678" name="Rectangle 3"/>
          <p:cNvSpPr txBox="1">
            <a:spLocks noChangeArrowheads="1"/>
          </p:cNvSpPr>
          <p:nvPr/>
        </p:nvSpPr>
        <p:spPr bwMode="auto">
          <a:xfrm>
            <a:off x="330200" y="698500"/>
            <a:ext cx="8534400" cy="533400"/>
          </a:xfrm>
          <a:prstGeom prst="rect">
            <a:avLst/>
          </a:prstGeom>
          <a:noFill/>
          <a:ln w="9525">
            <a:noFill/>
            <a:miter lim="800000"/>
            <a:headEnd/>
            <a:tailEnd/>
          </a:ln>
        </p:spPr>
        <p:txBody>
          <a:bodyPr/>
          <a:lstStyle/>
          <a:p>
            <a:pPr marL="812800" indent="-812800">
              <a:lnSpc>
                <a:spcPct val="90000"/>
              </a:lnSpc>
              <a:spcBef>
                <a:spcPct val="20000"/>
              </a:spcBef>
              <a:buClr>
                <a:srgbClr val="0BD0D9"/>
              </a:buClr>
              <a:buSzPct val="95000"/>
            </a:pPr>
            <a:r>
              <a:rPr lang="fr-FR" sz="3600" i="1">
                <a:solidFill>
                  <a:srgbClr val="000099"/>
                </a:solidFill>
                <a:latin typeface="Times New Roman" pitchFamily="18" charset="0"/>
              </a:rPr>
              <a:t>Synthèse des travaux réalisés par IntuitiOns</a:t>
            </a:r>
            <a:endParaRPr lang="fr-FR" sz="3600" i="1">
              <a:latin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17"/>
          <p:cNvSpPr>
            <a:spLocks noGrp="1"/>
          </p:cNvSpPr>
          <p:nvPr>
            <p:ph type="sldNum" sz="quarter" idx="12"/>
          </p:nvPr>
        </p:nvSpPr>
        <p:spPr/>
        <p:txBody>
          <a:bodyPr/>
          <a:lstStyle/>
          <a:p>
            <a:pPr>
              <a:defRPr/>
            </a:pPr>
            <a:fld id="{287801C4-DECA-4764-98A6-116E7750CED9}" type="slidenum">
              <a:rPr lang="fr-FR"/>
              <a:pPr>
                <a:defRPr/>
              </a:pPr>
              <a:t>25</a:t>
            </a:fld>
            <a:endParaRPr lang="fr-FR" dirty="0"/>
          </a:p>
        </p:txBody>
      </p:sp>
      <p:sp>
        <p:nvSpPr>
          <p:cNvPr id="29698" name="Titre 1"/>
          <p:cNvSpPr>
            <a:spLocks noGrp="1"/>
          </p:cNvSpPr>
          <p:nvPr>
            <p:ph type="title"/>
          </p:nvPr>
        </p:nvSpPr>
        <p:spPr>
          <a:xfrm>
            <a:off x="457200" y="1016000"/>
            <a:ext cx="8229600" cy="933450"/>
          </a:xfrm>
        </p:spPr>
        <p:txBody>
          <a:bodyPr/>
          <a:lstStyle/>
          <a:p>
            <a:pPr eaLnBrk="1" hangingPunct="1"/>
            <a:r>
              <a:rPr lang="fr-FR" sz="3600" i="1" smtClean="0">
                <a:solidFill>
                  <a:srgbClr val="000099"/>
                </a:solidFill>
                <a:latin typeface="Times New Roman" pitchFamily="18" charset="0"/>
              </a:rPr>
              <a:t>Documents à votre disposition</a:t>
            </a:r>
          </a:p>
        </p:txBody>
      </p:sp>
      <p:sp>
        <p:nvSpPr>
          <p:cNvPr id="29699" name="Espace réservé du contenu 2"/>
          <p:cNvSpPr>
            <a:spLocks noGrp="1"/>
          </p:cNvSpPr>
          <p:nvPr>
            <p:ph idx="1"/>
          </p:nvPr>
        </p:nvSpPr>
        <p:spPr>
          <a:xfrm>
            <a:off x="368300" y="2671763"/>
            <a:ext cx="8229600" cy="2789237"/>
          </a:xfrm>
        </p:spPr>
        <p:txBody>
          <a:bodyPr/>
          <a:lstStyle/>
          <a:p>
            <a:pPr marL="444500" lvl="1" indent="-444500" eaLnBrk="1" hangingPunct="1">
              <a:lnSpc>
                <a:spcPct val="80000"/>
              </a:lnSpc>
              <a:buClr>
                <a:srgbClr val="0BD0D9"/>
              </a:buClr>
              <a:buSzPct val="95000"/>
              <a:buFont typeface="Wingdings 2" pitchFamily="18" charset="2"/>
              <a:buBlip>
                <a:blip r:embed="rId2"/>
              </a:buBlip>
            </a:pPr>
            <a:r>
              <a:rPr lang="fr-FR" sz="2800" i="1" smtClean="0">
                <a:solidFill>
                  <a:srgbClr val="003399"/>
                </a:solidFill>
                <a:latin typeface="Times New Roman" pitchFamily="18" charset="0"/>
              </a:rPr>
              <a:t>Contrat de licence d’IntuitiOns</a:t>
            </a:r>
          </a:p>
          <a:p>
            <a:pPr marL="444500" lvl="1" indent="-444500" eaLnBrk="1" hangingPunct="1">
              <a:lnSpc>
                <a:spcPct val="80000"/>
              </a:lnSpc>
              <a:buClr>
                <a:srgbClr val="0BD0D9"/>
              </a:buClr>
              <a:buSzPct val="95000"/>
              <a:buFont typeface="Wingdings 2" pitchFamily="18" charset="2"/>
              <a:buBlip>
                <a:blip r:embed="rId2"/>
              </a:buBlip>
            </a:pPr>
            <a:r>
              <a:rPr lang="fr-FR" sz="2800" i="1" smtClean="0">
                <a:solidFill>
                  <a:srgbClr val="003399"/>
                </a:solidFill>
                <a:latin typeface="Times New Roman" pitchFamily="18" charset="0"/>
              </a:rPr>
              <a:t>Brevets</a:t>
            </a:r>
          </a:p>
          <a:p>
            <a:pPr marL="444500" lvl="1" indent="-444500" eaLnBrk="1" hangingPunct="1">
              <a:lnSpc>
                <a:spcPct val="80000"/>
              </a:lnSpc>
              <a:buClr>
                <a:srgbClr val="0BD0D9"/>
              </a:buClr>
              <a:buSzPct val="95000"/>
              <a:buFont typeface="Wingdings 2" pitchFamily="18" charset="2"/>
              <a:buBlip>
                <a:blip r:embed="rId2"/>
              </a:buBlip>
            </a:pPr>
            <a:r>
              <a:rPr lang="fr-FR" sz="2800" i="1" smtClean="0">
                <a:solidFill>
                  <a:srgbClr val="003399"/>
                </a:solidFill>
                <a:latin typeface="Times New Roman" pitchFamily="18" charset="0"/>
              </a:rPr>
              <a:t>Tests cliniques réalisés par la société Dermscan</a:t>
            </a:r>
          </a:p>
          <a:p>
            <a:pPr marL="444500" lvl="1" indent="-444500" eaLnBrk="1" hangingPunct="1">
              <a:lnSpc>
                <a:spcPct val="80000"/>
              </a:lnSpc>
              <a:buClr>
                <a:srgbClr val="0BD0D9"/>
              </a:buClr>
              <a:buSzPct val="95000"/>
              <a:buFont typeface="Wingdings 2" pitchFamily="18" charset="2"/>
              <a:buBlip>
                <a:blip r:embed="rId2"/>
              </a:buBlip>
            </a:pPr>
            <a:r>
              <a:rPr lang="fr-FR" sz="2800" i="1" smtClean="0">
                <a:solidFill>
                  <a:srgbClr val="003399"/>
                </a:solidFill>
                <a:latin typeface="Times New Roman" pitchFamily="18" charset="0"/>
              </a:rPr>
              <a:t>Lettre de l’Université Descartes Paris V </a:t>
            </a:r>
            <a:r>
              <a:rPr lang="fr-FR" sz="1800" i="1" smtClean="0">
                <a:solidFill>
                  <a:srgbClr val="003399"/>
                </a:solidFill>
                <a:latin typeface="Times New Roman" pitchFamily="18" charset="0"/>
              </a:rPr>
              <a:t>concernant son partenariat dans l’élaboration du produit et son accord de communiquer son nom sur les outils de communication d’Ienisseï</a:t>
            </a:r>
            <a:endParaRPr lang="fr-FR" sz="2800" i="1" smtClean="0">
              <a:solidFill>
                <a:srgbClr val="0033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2800" i="1" smtClean="0">
                <a:solidFill>
                  <a:srgbClr val="003399"/>
                </a:solidFill>
                <a:latin typeface="Times New Roman" pitchFamily="18" charset="0"/>
              </a:rPr>
              <a:t>Echantillon(s) produit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AE816709-B629-42EB-9B30-325F4F65EF11}" type="slidenum">
              <a:rPr lang="fr-FR"/>
              <a:pPr>
                <a:defRPr/>
              </a:pPr>
              <a:t>26</a:t>
            </a:fld>
            <a:endParaRPr lang="fr-FR" dirty="0"/>
          </a:p>
        </p:txBody>
      </p:sp>
      <p:sp>
        <p:nvSpPr>
          <p:cNvPr id="4" name="Rectangle 3"/>
          <p:cNvSpPr>
            <a:spLocks noGrp="1" noChangeArrowheads="1"/>
          </p:cNvSpPr>
          <p:nvPr>
            <p:ph idx="1"/>
          </p:nvPr>
        </p:nvSpPr>
        <p:spPr>
          <a:xfrm>
            <a:off x="274638" y="1347788"/>
            <a:ext cx="8229600" cy="4800600"/>
          </a:xfrm>
        </p:spPr>
        <p:txBody>
          <a:bodyPr/>
          <a:lstStyle/>
          <a:p>
            <a:pPr marL="273050" lvl="1" indent="-273050" algn="just" eaLnBrk="1" hangingPunct="1"/>
            <a:endParaRPr lang="fr-FR" sz="1600" smtClean="0">
              <a:solidFill>
                <a:srgbClr val="000099"/>
              </a:solidFill>
              <a:latin typeface="Times New Roman" pitchFamily="18" charset="0"/>
            </a:endParaRPr>
          </a:p>
          <a:p>
            <a:pPr marL="273050" lvl="1" indent="-273050" eaLnBrk="1" hangingPunct="1">
              <a:buClr>
                <a:schemeClr val="bg2"/>
              </a:buClr>
              <a:buSzTx/>
              <a:buFont typeface="Wingdings" pitchFamily="2" charset="2"/>
              <a:buBlip>
                <a:blip r:embed="rId2"/>
              </a:buBlip>
            </a:pPr>
            <a:r>
              <a:rPr lang="fr-FR" sz="1600" i="1" smtClean="0">
                <a:solidFill>
                  <a:srgbClr val="000099"/>
                </a:solidFill>
                <a:latin typeface="Times New Roman" pitchFamily="18" charset="0"/>
              </a:rPr>
              <a:t>Nos travaux ont été menés dans le but ultime de mettre sur le marché un produit de qualité.</a:t>
            </a:r>
          </a:p>
          <a:p>
            <a:pPr marL="273050" lvl="1" indent="-273050" eaLnBrk="1" hangingPunct="1">
              <a:buClr>
                <a:schemeClr val="bg2"/>
              </a:buClr>
              <a:buSzTx/>
              <a:buFont typeface="Wingdings" pitchFamily="2" charset="2"/>
              <a:buBlip>
                <a:blip r:embed="rId2"/>
              </a:buBlip>
            </a:pPr>
            <a:endParaRPr lang="fr-FR" sz="1600" i="1" smtClean="0">
              <a:solidFill>
                <a:srgbClr val="000099"/>
              </a:solidFill>
              <a:latin typeface="Times New Roman" pitchFamily="18" charset="0"/>
            </a:endParaRPr>
          </a:p>
          <a:p>
            <a:pPr marL="273050" lvl="1" indent="-273050" eaLnBrk="1" hangingPunct="1">
              <a:buClr>
                <a:schemeClr val="bg2"/>
              </a:buClr>
              <a:buSzTx/>
              <a:buFont typeface="Wingdings" pitchFamily="2" charset="2"/>
              <a:buBlip>
                <a:blip r:embed="rId2"/>
              </a:buBlip>
            </a:pPr>
            <a:r>
              <a:rPr lang="fr-FR" sz="1600" i="1" smtClean="0">
                <a:solidFill>
                  <a:srgbClr val="000099"/>
                </a:solidFill>
                <a:latin typeface="Times New Roman" pitchFamily="18" charset="0"/>
              </a:rPr>
              <a:t>Pour ce faire, nous avons rencontré de nombreux professionnels et experts du milieu de la santé. Ces derniers nous ont permis de mieux comprendre un secteur qui nous était étranger et d’en identifier les facteurs clés de succès.</a:t>
            </a:r>
          </a:p>
          <a:p>
            <a:pPr marL="273050" lvl="1" indent="-273050" eaLnBrk="1" hangingPunct="1">
              <a:buClr>
                <a:schemeClr val="bg2"/>
              </a:buClr>
              <a:buSzTx/>
              <a:buFont typeface="Wingdings" pitchFamily="2" charset="2"/>
              <a:buBlip>
                <a:blip r:embed="rId2"/>
              </a:buBlip>
            </a:pPr>
            <a:endParaRPr lang="fr-FR" sz="1600" i="1" smtClean="0">
              <a:solidFill>
                <a:srgbClr val="000099"/>
              </a:solidFill>
              <a:latin typeface="Times New Roman" pitchFamily="18" charset="0"/>
            </a:endParaRPr>
          </a:p>
          <a:p>
            <a:pPr marL="273050" lvl="1" indent="-273050" eaLnBrk="1" hangingPunct="1">
              <a:buClr>
                <a:schemeClr val="bg2"/>
              </a:buClr>
              <a:buSzTx/>
              <a:buFont typeface="Wingdings" pitchFamily="2" charset="2"/>
              <a:buBlip>
                <a:blip r:embed="rId2"/>
              </a:buBlip>
            </a:pPr>
            <a:r>
              <a:rPr lang="fr-FR" sz="1600" i="1" smtClean="0">
                <a:solidFill>
                  <a:srgbClr val="000099"/>
                </a:solidFill>
                <a:latin typeface="Times New Roman" pitchFamily="18" charset="0"/>
              </a:rPr>
              <a:t>Nous faisons le choix de nous séparer de ce produit et ses actifs.</a:t>
            </a:r>
          </a:p>
          <a:p>
            <a:pPr marL="273050" lvl="1" indent="-273050" eaLnBrk="1" hangingPunct="1">
              <a:buClr>
                <a:schemeClr val="bg2"/>
              </a:buClr>
              <a:buSzTx/>
              <a:buFont typeface="Wingdings" pitchFamily="2" charset="2"/>
              <a:buBlip>
                <a:blip r:embed="rId2"/>
              </a:buBlip>
            </a:pPr>
            <a:r>
              <a:rPr lang="fr-FR" sz="1600" i="1" smtClean="0">
                <a:solidFill>
                  <a:srgbClr val="000099"/>
                </a:solidFill>
                <a:latin typeface="Times New Roman" pitchFamily="18" charset="0"/>
              </a:rPr>
              <a:t>Ainsi, nous ne mettrons pas en œuvre les plans de développement commerciaux et marketing que nous avions élaborés. Toutefois, ces travaux devraient intéresser les acquéreurs potentiels de ce dossier.</a:t>
            </a:r>
          </a:p>
          <a:p>
            <a:pPr marL="273050" lvl="1" indent="-273050" eaLnBrk="1" hangingPunct="1">
              <a:buClr>
                <a:schemeClr val="bg2"/>
              </a:buClr>
              <a:buSzTx/>
              <a:buFont typeface="Wingdings" pitchFamily="2" charset="2"/>
              <a:buBlip>
                <a:blip r:embed="rId2"/>
              </a:buBlip>
            </a:pPr>
            <a:endParaRPr lang="fr-FR" sz="1600" i="1" smtClean="0">
              <a:solidFill>
                <a:srgbClr val="000099"/>
              </a:solidFill>
              <a:latin typeface="Times New Roman" pitchFamily="18" charset="0"/>
            </a:endParaRPr>
          </a:p>
          <a:p>
            <a:pPr marL="273050" lvl="1" indent="-273050" eaLnBrk="1" hangingPunct="1">
              <a:buClr>
                <a:schemeClr val="bg2"/>
              </a:buClr>
              <a:buSzTx/>
              <a:buFont typeface="Wingdings" pitchFamily="2" charset="2"/>
              <a:buBlip>
                <a:blip r:embed="rId2"/>
              </a:buBlip>
            </a:pPr>
            <a:r>
              <a:rPr lang="fr-FR" sz="1600" i="1" smtClean="0">
                <a:solidFill>
                  <a:srgbClr val="000099"/>
                </a:solidFill>
                <a:latin typeface="Times New Roman" pitchFamily="18" charset="0"/>
              </a:rPr>
              <a:t>Tous les éléments figurants sur les quelques slides suivantes sont étayés par une documentation abondante que nous tenons à disposition des acquéreurs potentiels (notamment en ce qui concerne les éléments chiffrés, à ce titre un model financier pourra être communiqué en temps utile).</a:t>
            </a:r>
            <a:endParaRPr lang="fr-FR" sz="1500" smtClean="0">
              <a:latin typeface="Times New Roman" pitchFamily="18" charset="0"/>
            </a:endParaRPr>
          </a:p>
        </p:txBody>
      </p:sp>
      <p:sp>
        <p:nvSpPr>
          <p:cNvPr id="31747" name="Rectangle 7"/>
          <p:cNvSpPr>
            <a:spLocks noChangeArrowheads="1"/>
          </p:cNvSpPr>
          <p:nvPr/>
        </p:nvSpPr>
        <p:spPr bwMode="auto">
          <a:xfrm>
            <a:off x="609600" y="812800"/>
            <a:ext cx="7543800" cy="533400"/>
          </a:xfrm>
          <a:prstGeom prst="rect">
            <a:avLst/>
          </a:prstGeom>
          <a:noFill/>
          <a:ln w="9525">
            <a:noFill/>
            <a:miter lim="800000"/>
            <a:headEnd/>
            <a:tailEnd/>
          </a:ln>
        </p:spPr>
        <p:txBody>
          <a:bodyPr/>
          <a:lstStyle/>
          <a:p>
            <a:pPr marL="342900" indent="-342900">
              <a:lnSpc>
                <a:spcPct val="70000"/>
              </a:lnSpc>
              <a:spcBef>
                <a:spcPct val="50000"/>
              </a:spcBef>
              <a:buClr>
                <a:srgbClr val="4FCEFF"/>
              </a:buClr>
              <a:buSzPct val="95000"/>
              <a:buFont typeface="Calibri" pitchFamily="34" charset="0"/>
              <a:buNone/>
            </a:pPr>
            <a:r>
              <a:rPr lang="fr-FR" sz="3600" i="1">
                <a:solidFill>
                  <a:srgbClr val="000099"/>
                </a:solidFill>
                <a:latin typeface="Times New Roman" pitchFamily="18" charset="0"/>
              </a:rPr>
              <a:t>Ienissei tel que l’avions imaginé:</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CF391593-476A-405F-B54D-A3D666E3A5EA}" type="slidenum">
              <a:rPr lang="fr-FR"/>
              <a:pPr>
                <a:defRPr/>
              </a:pPr>
              <a:t>27</a:t>
            </a:fld>
            <a:endParaRPr lang="fr-FR" dirty="0"/>
          </a:p>
        </p:txBody>
      </p:sp>
      <p:sp>
        <p:nvSpPr>
          <p:cNvPr id="22530" name="Rectangle 3"/>
          <p:cNvSpPr txBox="1">
            <a:spLocks noChangeArrowheads="1"/>
          </p:cNvSpPr>
          <p:nvPr/>
        </p:nvSpPr>
        <p:spPr bwMode="auto">
          <a:xfrm>
            <a:off x="406400" y="1562100"/>
            <a:ext cx="8534400" cy="4203700"/>
          </a:xfrm>
          <a:prstGeom prst="rect">
            <a:avLst/>
          </a:prstGeom>
          <a:noFill/>
          <a:ln w="9525">
            <a:noFill/>
            <a:miter lim="800000"/>
            <a:headEnd/>
            <a:tailEnd/>
          </a:ln>
        </p:spPr>
        <p:txBody>
          <a:bodyPr/>
          <a:lstStyle/>
          <a:p>
            <a:pPr>
              <a:lnSpc>
                <a:spcPct val="80000"/>
              </a:lnSpc>
              <a:spcBef>
                <a:spcPct val="20000"/>
              </a:spcBef>
              <a:buClr>
                <a:srgbClr val="0BD0D9"/>
              </a:buClr>
              <a:buSzPct val="95000"/>
              <a:buFont typeface="Wingdings 2" pitchFamily="18" charset="2"/>
              <a:buNone/>
            </a:pPr>
            <a:r>
              <a:rPr lang="fr-FR" sz="1600">
                <a:solidFill>
                  <a:srgbClr val="000099"/>
                </a:solidFill>
                <a:latin typeface="Times New Roman" pitchFamily="18" charset="0"/>
              </a:rPr>
              <a:t>Ienisseï pourrait être commercialisé en pharmacies, en parapharmacies et en GSS et .</a:t>
            </a:r>
          </a:p>
          <a:p>
            <a:pPr>
              <a:lnSpc>
                <a:spcPct val="80000"/>
              </a:lnSpc>
              <a:spcBef>
                <a:spcPct val="20000"/>
              </a:spcBef>
              <a:buClr>
                <a:srgbClr val="0BD0D9"/>
              </a:buClr>
              <a:buSzPct val="95000"/>
              <a:buFont typeface="Wingdings 2" pitchFamily="18" charset="2"/>
              <a:buNone/>
            </a:pPr>
            <a:endParaRPr lang="fr-FR" sz="1600">
              <a:solidFill>
                <a:srgbClr val="000099"/>
              </a:solidFill>
              <a:latin typeface="Times New Roman" pitchFamily="18" charset="0"/>
            </a:endParaRPr>
          </a:p>
          <a:p>
            <a:pPr>
              <a:lnSpc>
                <a:spcPct val="80000"/>
              </a:lnSpc>
              <a:spcBef>
                <a:spcPct val="20000"/>
              </a:spcBef>
              <a:buClr>
                <a:srgbClr val="0BD0D9"/>
              </a:buClr>
              <a:buSzPct val="95000"/>
              <a:buFont typeface="Wingdings 2" pitchFamily="18" charset="2"/>
              <a:buNone/>
            </a:pPr>
            <a:r>
              <a:rPr lang="fr-FR" sz="1600">
                <a:solidFill>
                  <a:srgbClr val="000099"/>
                </a:solidFill>
                <a:latin typeface="Times New Roman" pitchFamily="18" charset="0"/>
              </a:rPr>
              <a:t>Les distributeurs mettrons le produit en vente pour les raisons suivantes :</a:t>
            </a:r>
          </a:p>
          <a:p>
            <a:pPr>
              <a:lnSpc>
                <a:spcPct val="80000"/>
              </a:lnSpc>
              <a:spcBef>
                <a:spcPct val="20000"/>
              </a:spcBef>
              <a:buClr>
                <a:srgbClr val="0BD0D9"/>
              </a:buClr>
              <a:buSzPct val="95000"/>
              <a:buFont typeface="Wingdings 2" pitchFamily="18" charset="2"/>
              <a:buNone/>
            </a:pPr>
            <a:endParaRPr lang="fr-FR" sz="800">
              <a:solidFill>
                <a:srgbClr val="000099"/>
              </a:solidFill>
              <a:latin typeface="Times New Roman" pitchFamily="18" charset="0"/>
            </a:endParaRPr>
          </a:p>
          <a:p>
            <a:pPr marL="444500" lvl="1" indent="-444500">
              <a:lnSpc>
                <a:spcPct val="80000"/>
              </a:lnSpc>
              <a:spcBef>
                <a:spcPct val="20000"/>
              </a:spcBef>
              <a:buClr>
                <a:srgbClr val="0BD0D9"/>
              </a:buClr>
              <a:buSzPct val="95000"/>
              <a:buFontTx/>
              <a:buBlip>
                <a:blip r:embed="rId2"/>
              </a:buBlip>
            </a:pPr>
            <a:r>
              <a:rPr lang="fr-FR" sz="1700" i="1">
                <a:solidFill>
                  <a:srgbClr val="003399"/>
                </a:solidFill>
                <a:latin typeface="Times New Roman" pitchFamily="18" charset="0"/>
              </a:rPr>
              <a:t>Un marché et une demande :</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20% de leurs clients sont sujets à l’herpès labial et ils n’ont pas de réponse satisfaisante à leur apporter que ce soit avec l’Aciclovir ou d’autres produits</a:t>
            </a:r>
          </a:p>
          <a:p>
            <a:pPr marL="444500" lvl="1" indent="-444500">
              <a:lnSpc>
                <a:spcPct val="80000"/>
              </a:lnSpc>
              <a:spcBef>
                <a:spcPct val="20000"/>
              </a:spcBef>
              <a:buClr>
                <a:srgbClr val="0BD0D9"/>
              </a:buClr>
              <a:buSzPct val="95000"/>
              <a:buFontTx/>
              <a:buBlip>
                <a:blip r:embed="rId2"/>
              </a:buBlip>
            </a:pPr>
            <a:r>
              <a:rPr lang="fr-FR" sz="1700" i="1">
                <a:solidFill>
                  <a:srgbClr val="003399"/>
                </a:solidFill>
                <a:latin typeface="Times New Roman" pitchFamily="18" charset="0"/>
              </a:rPr>
              <a:t>Une alternative innovante, naturelle et sérieuse aux médicaments des laboratoires GSK</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Aucun produit sérieux sur le marché à part Compeed de Johnson et Johnson qui n’a pas de principe actif</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Ienisseï est naturel, innovant, pratique et discret et efficace</a:t>
            </a:r>
          </a:p>
          <a:p>
            <a:pPr marL="444500" lvl="1" indent="-444500">
              <a:lnSpc>
                <a:spcPct val="80000"/>
              </a:lnSpc>
              <a:spcBef>
                <a:spcPct val="20000"/>
              </a:spcBef>
              <a:buClr>
                <a:srgbClr val="0BD0D9"/>
              </a:buClr>
              <a:buSzPct val="95000"/>
              <a:buFontTx/>
              <a:buBlip>
                <a:blip r:embed="rId2"/>
              </a:buBlip>
            </a:pPr>
            <a:r>
              <a:rPr lang="fr-FR" sz="1700" i="1">
                <a:solidFill>
                  <a:srgbClr val="003399"/>
                </a:solidFill>
                <a:latin typeface="Times New Roman" pitchFamily="18" charset="0"/>
              </a:rPr>
              <a:t>Des cautions fortes pour ce produit cosmétique, présentées sur les visuels produits et PLV</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Ienisseï a été co-développé par des pharmaciens, l’Université Descartes Paris V jouit d’une large reconnaissance parmi eux</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Les tests cliniques d’Ienisseï ont été un franc succès</a:t>
            </a:r>
            <a:endParaRPr lang="fr-FR" sz="1400">
              <a:solidFill>
                <a:srgbClr val="000099"/>
              </a:solidFill>
              <a:latin typeface="Times New Roman" pitchFamily="18" charset="0"/>
            </a:endParaRPr>
          </a:p>
          <a:p>
            <a:pPr marL="444500" lvl="1" indent="-444500">
              <a:lnSpc>
                <a:spcPct val="80000"/>
              </a:lnSpc>
              <a:spcBef>
                <a:spcPct val="20000"/>
              </a:spcBef>
              <a:buClr>
                <a:srgbClr val="0BD0D9"/>
              </a:buClr>
              <a:buSzPct val="95000"/>
              <a:buFontTx/>
              <a:buBlip>
                <a:blip r:embed="rId2"/>
              </a:buBlip>
            </a:pPr>
            <a:r>
              <a:rPr lang="fr-FR" sz="1700" i="1">
                <a:solidFill>
                  <a:srgbClr val="003399"/>
                </a:solidFill>
                <a:latin typeface="Times New Roman" pitchFamily="18" charset="0"/>
              </a:rPr>
              <a:t>Bien placé en prix de vente et en « marge avant distributeur »</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Un PVC de 11,90€  (prix initialement envisagé, voir slides 34 à 37)</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Une marge distributeur supérieure à 1,89 (d’usage dans la profession)</a:t>
            </a:r>
          </a:p>
          <a:p>
            <a:pPr marL="444500" lvl="1" indent="-444500">
              <a:lnSpc>
                <a:spcPct val="80000"/>
              </a:lnSpc>
              <a:spcBef>
                <a:spcPct val="20000"/>
              </a:spcBef>
              <a:buClr>
                <a:srgbClr val="0BD0D9"/>
              </a:buClr>
              <a:buSzPct val="95000"/>
              <a:buFontTx/>
              <a:buBlip>
                <a:blip r:embed="rId2"/>
              </a:buBlip>
            </a:pPr>
            <a:r>
              <a:rPr lang="fr-FR" sz="1700" i="1">
                <a:solidFill>
                  <a:srgbClr val="003399"/>
                </a:solidFill>
                <a:latin typeface="Times New Roman" pitchFamily="18" charset="0"/>
              </a:rPr>
              <a:t>Une communication « in the shop » financée par Ienisseï</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Fascicule d’information sur l’herpès labial financé par notre société</a:t>
            </a:r>
          </a:p>
          <a:p>
            <a:pPr marL="812800" lvl="2" indent="-368300">
              <a:lnSpc>
                <a:spcPct val="80000"/>
              </a:lnSpc>
              <a:spcBef>
                <a:spcPct val="20000"/>
              </a:spcBef>
              <a:buClr>
                <a:srgbClr val="0BD0D9"/>
              </a:buClr>
              <a:buSzPct val="95000"/>
              <a:buFont typeface="Wingdings" pitchFamily="2" charset="2"/>
              <a:buChar char="Ø"/>
            </a:pPr>
            <a:r>
              <a:rPr lang="fr-FR" sz="1300">
                <a:solidFill>
                  <a:srgbClr val="000099"/>
                </a:solidFill>
                <a:latin typeface="Times New Roman" pitchFamily="18" charset="0"/>
              </a:rPr>
              <a:t>Mise à dispositions d’outils de communication pédagogiques</a:t>
            </a:r>
          </a:p>
          <a:p>
            <a:pPr>
              <a:lnSpc>
                <a:spcPct val="90000"/>
              </a:lnSpc>
              <a:spcBef>
                <a:spcPct val="20000"/>
              </a:spcBef>
              <a:buClr>
                <a:srgbClr val="0BD0D9"/>
              </a:buClr>
              <a:buSzPct val="95000"/>
              <a:buFont typeface="Wingdings" pitchFamily="2" charset="2"/>
              <a:buNone/>
            </a:pPr>
            <a:endParaRPr lang="fr-FR" sz="1400">
              <a:solidFill>
                <a:srgbClr val="000099"/>
              </a:solidFill>
              <a:latin typeface="Times New Roman" pitchFamily="18" charset="0"/>
            </a:endParaRPr>
          </a:p>
        </p:txBody>
      </p:sp>
      <p:sp>
        <p:nvSpPr>
          <p:cNvPr id="32771" name="Text Box 34"/>
          <p:cNvSpPr txBox="1">
            <a:spLocks noChangeArrowheads="1"/>
          </p:cNvSpPr>
          <p:nvPr/>
        </p:nvSpPr>
        <p:spPr bwMode="auto">
          <a:xfrm>
            <a:off x="1047750" y="5892800"/>
            <a:ext cx="7175500" cy="641350"/>
          </a:xfrm>
          <a:prstGeom prst="rect">
            <a:avLst/>
          </a:prstGeom>
          <a:noFill/>
          <a:ln w="9525">
            <a:solidFill>
              <a:schemeClr val="tx2"/>
            </a:solidFill>
            <a:miter lim="800000"/>
            <a:headEnd/>
            <a:tailEnd/>
          </a:ln>
        </p:spPr>
        <p:txBody>
          <a:bodyPr wrap="none">
            <a:spAutoFit/>
          </a:bodyPr>
          <a:lstStyle/>
          <a:p>
            <a:pPr algn="ctr"/>
            <a:r>
              <a:rPr lang="fr-FR" b="1">
                <a:solidFill>
                  <a:srgbClr val="003399"/>
                </a:solidFill>
                <a:latin typeface="Times New Roman" pitchFamily="18" charset="0"/>
              </a:rPr>
              <a:t>Ienisseï : un produit cosmétique sérieux, qui va séduire les distributeurs</a:t>
            </a:r>
          </a:p>
          <a:p>
            <a:pPr algn="ctr"/>
            <a:r>
              <a:rPr lang="fr-FR" b="1">
                <a:solidFill>
                  <a:srgbClr val="003399"/>
                </a:solidFill>
                <a:latin typeface="Times New Roman" pitchFamily="18" charset="0"/>
              </a:rPr>
              <a:t>par ses qualités intrinsèques et ses cautions scientifiques</a:t>
            </a:r>
          </a:p>
        </p:txBody>
      </p:sp>
      <p:sp>
        <p:nvSpPr>
          <p:cNvPr id="32772" name="Rectangle 3"/>
          <p:cNvSpPr>
            <a:spLocks noChangeArrowheads="1"/>
          </p:cNvSpPr>
          <p:nvPr/>
        </p:nvSpPr>
        <p:spPr bwMode="auto">
          <a:xfrm>
            <a:off x="219075" y="838200"/>
            <a:ext cx="8366125" cy="585788"/>
          </a:xfrm>
          <a:prstGeom prst="rect">
            <a:avLst/>
          </a:prstGeom>
          <a:noFill/>
          <a:ln w="9525">
            <a:noFill/>
            <a:miter lim="800000"/>
            <a:headEnd/>
            <a:tailEnd/>
          </a:ln>
        </p:spPr>
        <p:txBody>
          <a:bodyPr>
            <a:spAutoFit/>
          </a:bodyPr>
          <a:lstStyle/>
          <a:p>
            <a:pPr marL="804863" lvl="1" indent="-804863">
              <a:lnSpc>
                <a:spcPct val="90000"/>
              </a:lnSpc>
              <a:spcBef>
                <a:spcPct val="50000"/>
              </a:spcBef>
              <a:buClr>
                <a:srgbClr val="4FCEFF"/>
              </a:buClr>
              <a:buSzPct val="95000"/>
            </a:pPr>
            <a:r>
              <a:rPr lang="fr-FR" sz="3600" i="1">
                <a:solidFill>
                  <a:srgbClr val="000099"/>
                </a:solidFill>
                <a:latin typeface="Times New Roman" pitchFamily="18" charset="0"/>
              </a:rPr>
              <a:t>Des atouts pour les distributeurs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Espace réservé du numéro de diapositive 17"/>
          <p:cNvSpPr>
            <a:spLocks noGrp="1"/>
          </p:cNvSpPr>
          <p:nvPr>
            <p:ph type="sldNum" sz="quarter" idx="12"/>
          </p:nvPr>
        </p:nvSpPr>
        <p:spPr/>
        <p:txBody>
          <a:bodyPr/>
          <a:lstStyle/>
          <a:p>
            <a:pPr>
              <a:defRPr/>
            </a:pPr>
            <a:fld id="{7356DCDD-7D38-4B28-9EDE-3413D00D69E8}" type="slidenum">
              <a:rPr lang="fr-FR"/>
              <a:pPr>
                <a:defRPr/>
              </a:pPr>
              <a:t>28</a:t>
            </a:fld>
            <a:endParaRPr lang="fr-FR" dirty="0"/>
          </a:p>
        </p:txBody>
      </p:sp>
      <p:sp>
        <p:nvSpPr>
          <p:cNvPr id="25" name="Rectangle 64"/>
          <p:cNvSpPr>
            <a:spLocks noChangeArrowheads="1"/>
          </p:cNvSpPr>
          <p:nvPr/>
        </p:nvSpPr>
        <p:spPr bwMode="auto">
          <a:xfrm>
            <a:off x="5021263" y="2370138"/>
            <a:ext cx="3951287" cy="1701800"/>
          </a:xfrm>
          <a:prstGeom prst="rect">
            <a:avLst/>
          </a:prstGeom>
          <a:ln>
            <a:solidFill>
              <a:schemeClr val="accent1">
                <a:lumMod val="60000"/>
                <a:lumOff val="40000"/>
              </a:schemeClr>
            </a:solidFill>
            <a:headEnd/>
            <a:tailEnd/>
          </a:ln>
        </p:spPr>
        <p:style>
          <a:lnRef idx="2">
            <a:schemeClr val="accent6"/>
          </a:lnRef>
          <a:fillRef idx="1">
            <a:schemeClr val="lt1"/>
          </a:fillRef>
          <a:effectRef idx="0">
            <a:schemeClr val="accent6"/>
          </a:effectRef>
          <a:fontRef idx="minor">
            <a:schemeClr val="dk1"/>
          </a:fontRef>
        </p:style>
        <p:txBody>
          <a:bodyPr/>
          <a:lstStyle/>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endParaRPr lang="fr-FR" sz="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E. Leclerc Parapharmacies</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Parashop</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Paraland</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Beauty </a:t>
            </a:r>
            <a:r>
              <a:rPr lang="fr-FR" sz="1400" dirty="0" err="1">
                <a:solidFill>
                  <a:srgbClr val="000099"/>
                </a:solidFill>
                <a:latin typeface="Times New Roman" pitchFamily="18" charset="0"/>
              </a:rPr>
              <a:t>Monop</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Auchan Parapharmacies</a:t>
            </a:r>
            <a:endParaRPr lang="fr-FR" sz="1400" dirty="0">
              <a:solidFill>
                <a:schemeClr val="tx1"/>
              </a:solidFill>
              <a:latin typeface="Times New Roman" pitchFamily="18" charset="0"/>
            </a:endParaRPr>
          </a:p>
        </p:txBody>
      </p:sp>
      <p:sp>
        <p:nvSpPr>
          <p:cNvPr id="24" name="ZoneTexte 23"/>
          <p:cNvSpPr txBox="1"/>
          <p:nvPr/>
        </p:nvSpPr>
        <p:spPr>
          <a:xfrm>
            <a:off x="660400" y="5689600"/>
            <a:ext cx="7780338" cy="1017588"/>
          </a:xfrm>
          <a:prstGeom prst="rect">
            <a:avLst/>
          </a:prstGeom>
          <a:noFill/>
          <a:ln>
            <a:solidFill>
              <a:schemeClr val="accent1">
                <a:lumMod val="60000"/>
                <a:lumOff val="40000"/>
              </a:schemeClr>
            </a:solidFill>
          </a:ln>
        </p:spPr>
        <p:txBody>
          <a:bodyPr>
            <a:spAutoFit/>
          </a:bodyPr>
          <a:lstStyle/>
          <a:p>
            <a:pPr marL="266700" lvl="1" indent="-266700">
              <a:lnSpc>
                <a:spcPct val="90000"/>
              </a:lnSpc>
              <a:spcBef>
                <a:spcPct val="50000"/>
              </a:spcBef>
              <a:buClr>
                <a:srgbClr val="4FCEFF"/>
              </a:buClr>
              <a:buSzPct val="95000"/>
              <a:buFont typeface="Wingdings" pitchFamily="2" charset="2"/>
              <a:buChar char="Ø"/>
              <a:defRPr/>
            </a:pPr>
            <a:r>
              <a:rPr lang="fr-FR" sz="1400" dirty="0">
                <a:solidFill>
                  <a:srgbClr val="000099"/>
                </a:solidFill>
                <a:latin typeface="Times New Roman" pitchFamily="18" charset="0"/>
              </a:rPr>
              <a:t>Les réseaux de pharmacies et de parapharmacies sont les canaux de distribution naturels pour Ienisseï</a:t>
            </a:r>
          </a:p>
          <a:p>
            <a:pPr marL="266700" lvl="1" indent="-266700">
              <a:lnSpc>
                <a:spcPct val="90000"/>
              </a:lnSpc>
              <a:spcBef>
                <a:spcPct val="50000"/>
              </a:spcBef>
              <a:buClr>
                <a:srgbClr val="4FCEFF"/>
              </a:buClr>
              <a:buSzPct val="95000"/>
              <a:buFont typeface="Wingdings" pitchFamily="2" charset="2"/>
              <a:buChar char="Ø"/>
              <a:defRPr/>
            </a:pPr>
            <a:r>
              <a:rPr lang="fr-FR" sz="1400" dirty="0">
                <a:solidFill>
                  <a:srgbClr val="000099"/>
                </a:solidFill>
                <a:latin typeface="Times New Roman" pitchFamily="18" charset="0"/>
              </a:rPr>
              <a:t>Les personnes atteintes d’herpès labial se tournent prioritairement vers leur pharmacien</a:t>
            </a:r>
          </a:p>
          <a:p>
            <a:pPr marL="547688" lvl="3" indent="-273050">
              <a:lnSpc>
                <a:spcPct val="80000"/>
              </a:lnSpc>
              <a:spcBef>
                <a:spcPct val="20000"/>
              </a:spcBef>
              <a:buClr>
                <a:srgbClr val="0BD0D9"/>
              </a:buClr>
              <a:buSzPct val="95000"/>
              <a:buFont typeface="Arial" pitchFamily="34" charset="0"/>
              <a:buChar char="•"/>
              <a:defRPr/>
            </a:pPr>
            <a:r>
              <a:rPr lang="fr-FR" sz="1400" dirty="0">
                <a:solidFill>
                  <a:srgbClr val="000099"/>
                </a:solidFill>
                <a:latin typeface="Times New Roman" pitchFamily="18" charset="0"/>
              </a:rPr>
              <a:t>Ce dernier manque souvent d’information</a:t>
            </a:r>
          </a:p>
          <a:p>
            <a:pPr marL="547688" lvl="3" indent="-273050">
              <a:lnSpc>
                <a:spcPct val="80000"/>
              </a:lnSpc>
              <a:spcBef>
                <a:spcPct val="20000"/>
              </a:spcBef>
              <a:buClr>
                <a:srgbClr val="0BD0D9"/>
              </a:buClr>
              <a:buSzPct val="95000"/>
              <a:buFont typeface="Arial" pitchFamily="34" charset="0"/>
              <a:buChar char="•"/>
              <a:defRPr/>
            </a:pPr>
            <a:r>
              <a:rPr lang="fr-FR" sz="1400" dirty="0">
                <a:solidFill>
                  <a:srgbClr val="000099"/>
                </a:solidFill>
                <a:latin typeface="Times New Roman" pitchFamily="18" charset="0"/>
              </a:rPr>
              <a:t>Il ne dispose pas à ce jour de produit réellement efficace</a:t>
            </a:r>
          </a:p>
        </p:txBody>
      </p:sp>
      <p:grpSp>
        <p:nvGrpSpPr>
          <p:cNvPr id="33796" name="Groupe 26"/>
          <p:cNvGrpSpPr>
            <a:grpSpLocks/>
          </p:cNvGrpSpPr>
          <p:nvPr/>
        </p:nvGrpSpPr>
        <p:grpSpPr bwMode="auto">
          <a:xfrm>
            <a:off x="228600" y="2073275"/>
            <a:ext cx="8909050" cy="2498725"/>
            <a:chOff x="177801" y="1857371"/>
            <a:chExt cx="8909024" cy="2498758"/>
          </a:xfrm>
        </p:grpSpPr>
        <p:sp>
          <p:nvSpPr>
            <p:cNvPr id="11" name="Plus 10"/>
            <p:cNvSpPr/>
            <p:nvPr/>
          </p:nvSpPr>
          <p:spPr bwMode="auto">
            <a:xfrm>
              <a:off x="4067165" y="2354266"/>
              <a:ext cx="973135" cy="1057289"/>
            </a:xfrm>
            <a:prstGeom prst="mathPlus">
              <a:avLst/>
            </a:prstGeom>
            <a:solidFill>
              <a:srgbClr val="FF3300"/>
            </a:solidFill>
            <a:ln>
              <a:solidFill>
                <a:schemeClr val="accent1">
                  <a:lumMod val="60000"/>
                  <a:lumOff val="40000"/>
                </a:schemeClr>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wrap="none" lIns="0" tIns="0" rIns="0" bIns="0" anchor="ctr"/>
            <a:lstStyle/>
            <a:p>
              <a:pPr algn="ctr" eaLnBrk="0" hangingPunct="0">
                <a:defRPr/>
              </a:pPr>
              <a:endParaRPr lang="fr-FR" sz="1400">
                <a:solidFill>
                  <a:schemeClr val="tx1"/>
                </a:solidFill>
                <a:latin typeface="Times New Roman" pitchFamily="18" charset="0"/>
              </a:endParaRPr>
            </a:p>
          </p:txBody>
        </p:sp>
        <p:grpSp>
          <p:nvGrpSpPr>
            <p:cNvPr id="33800" name="Groupe 24"/>
            <p:cNvGrpSpPr>
              <a:grpSpLocks/>
            </p:cNvGrpSpPr>
            <p:nvPr/>
          </p:nvGrpSpPr>
          <p:grpSpPr bwMode="auto">
            <a:xfrm>
              <a:off x="177801" y="1857374"/>
              <a:ext cx="3960000" cy="2498755"/>
              <a:chOff x="177801" y="1857374"/>
              <a:chExt cx="3960000" cy="2498755"/>
            </a:xfrm>
          </p:grpSpPr>
          <p:grpSp>
            <p:nvGrpSpPr>
              <p:cNvPr id="33810" name="Groupe 21"/>
              <p:cNvGrpSpPr>
                <a:grpSpLocks/>
              </p:cNvGrpSpPr>
              <p:nvPr/>
            </p:nvGrpSpPr>
            <p:grpSpPr bwMode="auto">
              <a:xfrm>
                <a:off x="177801" y="1857374"/>
                <a:ext cx="3960000" cy="2498755"/>
                <a:chOff x="573723" y="2098673"/>
                <a:chExt cx="3515677" cy="5229863"/>
              </a:xfrm>
            </p:grpSpPr>
            <p:grpSp>
              <p:nvGrpSpPr>
                <p:cNvPr id="33812" name="Groupe 4"/>
                <p:cNvGrpSpPr>
                  <a:grpSpLocks/>
                </p:cNvGrpSpPr>
                <p:nvPr/>
              </p:nvGrpSpPr>
              <p:grpSpPr bwMode="auto">
                <a:xfrm>
                  <a:off x="573723" y="2098673"/>
                  <a:ext cx="3508039" cy="4149999"/>
                  <a:chOff x="414069" y="907652"/>
                  <a:chExt cx="3282019" cy="3941145"/>
                </a:xfrm>
              </p:grpSpPr>
              <p:sp>
                <p:nvSpPr>
                  <p:cNvPr id="6" name="Rectangle 64"/>
                  <p:cNvSpPr>
                    <a:spLocks noChangeArrowheads="1"/>
                  </p:cNvSpPr>
                  <p:nvPr/>
                </p:nvSpPr>
                <p:spPr bwMode="auto">
                  <a:xfrm>
                    <a:off x="414069" y="1466161"/>
                    <a:ext cx="3281918" cy="3382636"/>
                  </a:xfrm>
                  <a:prstGeom prst="rect">
                    <a:avLst/>
                  </a:prstGeom>
                  <a:ln>
                    <a:solidFill>
                      <a:schemeClr val="accent1">
                        <a:lumMod val="60000"/>
                        <a:lumOff val="40000"/>
                      </a:schemeClr>
                    </a:solidFill>
                    <a:headEnd/>
                    <a:tailEnd/>
                  </a:ln>
                </p:spPr>
                <p:style>
                  <a:lnRef idx="2">
                    <a:schemeClr val="accent6"/>
                  </a:lnRef>
                  <a:fillRef idx="1">
                    <a:schemeClr val="lt1"/>
                  </a:fillRef>
                  <a:effectRef idx="0">
                    <a:schemeClr val="accent6"/>
                  </a:effectRef>
                  <a:fontRef idx="minor">
                    <a:schemeClr val="dk1"/>
                  </a:fontRef>
                </p:style>
                <p:txBody>
                  <a:bodyPr/>
                  <a:lstStyle/>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endParaRPr lang="fr-FR" sz="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Nepenthès</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Evolupharm</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Opti</a:t>
                    </a:r>
                    <a:r>
                      <a:rPr lang="fr-FR" sz="1400" dirty="0">
                        <a:solidFill>
                          <a:srgbClr val="000099"/>
                        </a:solidFill>
                        <a:latin typeface="Times New Roman" pitchFamily="18" charset="0"/>
                      </a:rPr>
                      <a:t>-</a:t>
                    </a:r>
                    <a:r>
                      <a:rPr lang="fr-FR" sz="1400" dirty="0" err="1">
                        <a:solidFill>
                          <a:srgbClr val="000099"/>
                        </a:solidFill>
                        <a:latin typeface="Times New Roman" pitchFamily="18" charset="0"/>
                      </a:rPr>
                      <a:t>pharm</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Pharma-référence</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Giropharm</a:t>
                    </a:r>
                    <a:endParaRPr lang="fr-FR" sz="1400" dirty="0">
                      <a:solidFill>
                        <a:srgbClr val="000099"/>
                      </a:solidFill>
                      <a:latin typeface="Times New Roman" pitchFamily="18" charset="0"/>
                    </a:endParaRPr>
                  </a:p>
                  <a:p>
                    <a:pPr marL="185738" lvl="1" indent="-185738" defTabSz="444500">
                      <a:spcAft>
                        <a:spcPct val="15000"/>
                      </a:spcAft>
                      <a:buClr>
                        <a:schemeClr val="accent2"/>
                      </a:buClr>
                      <a:tabLst>
                        <a:tab pos="628650" algn="l"/>
                      </a:tabLst>
                      <a:defRPr/>
                    </a:pPr>
                    <a:endParaRPr lang="fr-FR" sz="1400" dirty="0">
                      <a:solidFill>
                        <a:schemeClr val="tx1"/>
                      </a:solidFill>
                      <a:latin typeface="Times New Roman" pitchFamily="18" charset="0"/>
                    </a:endParaRPr>
                  </a:p>
                </p:txBody>
              </p:sp>
              <p:sp>
                <p:nvSpPr>
                  <p:cNvPr id="7" name="Rectangle 63"/>
                  <p:cNvSpPr>
                    <a:spLocks noChangeArrowheads="1"/>
                  </p:cNvSpPr>
                  <p:nvPr/>
                </p:nvSpPr>
                <p:spPr bwMode="auto">
                  <a:xfrm>
                    <a:off x="414069" y="907652"/>
                    <a:ext cx="3282019" cy="557229"/>
                  </a:xfrm>
                  <a:prstGeom prst="rect">
                    <a:avLst/>
                  </a:prstGeom>
                  <a:solidFill>
                    <a:schemeClr val="accent1">
                      <a:lumMod val="75000"/>
                    </a:schemeClr>
                  </a:solidFill>
                  <a:ln>
                    <a:solidFill>
                      <a:schemeClr val="accent1">
                        <a:lumMod val="60000"/>
                        <a:lumOff val="40000"/>
                      </a:schemeClr>
                    </a:solidFill>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a:defRPr/>
                    </a:pPr>
                    <a:r>
                      <a:rPr lang="fr-FR" sz="1400" b="1">
                        <a:solidFill>
                          <a:schemeClr val="bg1"/>
                        </a:solidFill>
                        <a:latin typeface="Times New Roman" pitchFamily="18" charset="0"/>
                      </a:rPr>
                      <a:t>Groupements de pharmacies</a:t>
                    </a:r>
                  </a:p>
                </p:txBody>
              </p:sp>
            </p:grpSp>
            <p:sp>
              <p:nvSpPr>
                <p:cNvPr id="19" name="Rectangle 70"/>
                <p:cNvSpPr>
                  <a:spLocks noChangeArrowheads="1"/>
                </p:cNvSpPr>
                <p:nvPr/>
              </p:nvSpPr>
              <p:spPr bwMode="auto">
                <a:xfrm>
                  <a:off x="579400" y="6288320"/>
                  <a:ext cx="3510000" cy="1040216"/>
                </a:xfrm>
                <a:prstGeom prst="rect">
                  <a:avLst/>
                </a:prstGeom>
                <a:ln>
                  <a:solidFill>
                    <a:schemeClr val="accent1">
                      <a:lumMod val="60000"/>
                      <a:lumOff val="40000"/>
                    </a:schemeClr>
                  </a:solidFill>
                  <a:headEnd/>
                  <a:tailEnd/>
                </a:ln>
              </p:spPr>
              <p:style>
                <a:lnRef idx="0">
                  <a:schemeClr val="accent1"/>
                </a:lnRef>
                <a:fillRef idx="3">
                  <a:schemeClr val="accent1"/>
                </a:fillRef>
                <a:effectRef idx="3">
                  <a:schemeClr val="accent1"/>
                </a:effectRef>
                <a:fontRef idx="minor">
                  <a:schemeClr val="lt1"/>
                </a:fontRef>
              </p:style>
              <p:txBody>
                <a:bodyPr anchor="ctr"/>
                <a:lstStyle/>
                <a:p>
                  <a:pPr marL="0" lvl="1" algn="ctr">
                    <a:defRPr/>
                  </a:pPr>
                  <a:r>
                    <a:rPr lang="fr-FR" sz="1400" b="1" dirty="0">
                      <a:solidFill>
                        <a:schemeClr val="bg1"/>
                      </a:solidFill>
                      <a:latin typeface="Times New Roman" pitchFamily="18" charset="0"/>
                    </a:rPr>
                    <a:t>14 groupements identifiés approvisionnent plus de 14 000 officines</a:t>
                  </a:r>
                </a:p>
              </p:txBody>
            </p:sp>
          </p:grpSp>
          <p:sp>
            <p:nvSpPr>
              <p:cNvPr id="17" name="Rectangle 64"/>
              <p:cNvSpPr>
                <a:spLocks noChangeArrowheads="1"/>
              </p:cNvSpPr>
              <p:nvPr/>
            </p:nvSpPr>
            <p:spPr bwMode="auto">
              <a:xfrm>
                <a:off x="2895593" y="2125663"/>
                <a:ext cx="1223959" cy="1701822"/>
              </a:xfrm>
              <a:prstGeom prst="rect">
                <a:avLst/>
              </a:prstGeom>
              <a:noFill/>
              <a:ln>
                <a:noFill/>
                <a:headEnd/>
                <a:tailEnd/>
              </a:ln>
            </p:spPr>
            <p:style>
              <a:lnRef idx="2">
                <a:schemeClr val="accent6"/>
              </a:lnRef>
              <a:fillRef idx="1">
                <a:schemeClr val="lt1"/>
              </a:fillRef>
              <a:effectRef idx="0">
                <a:schemeClr val="accent6"/>
              </a:effectRef>
              <a:fontRef idx="minor">
                <a:schemeClr val="dk1"/>
              </a:fontRef>
            </p:style>
            <p:txBody>
              <a:bodyPr/>
              <a:lstStyle/>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endParaRPr lang="fr-FR" sz="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4 400</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2  300</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2 000</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1 617</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850</a:t>
                </a:r>
              </a:p>
              <a:p>
                <a:pPr marL="185738" lvl="1" indent="-185738" defTabSz="444500">
                  <a:spcBef>
                    <a:spcPct val="50000"/>
                  </a:spcBef>
                  <a:buClr>
                    <a:srgbClr val="0B5395"/>
                  </a:buClr>
                  <a:buFont typeface="Wingdings" pitchFamily="2" charset="2"/>
                  <a:buChar char="Ø"/>
                  <a:tabLst>
                    <a:tab pos="628650" algn="l"/>
                  </a:tabLst>
                  <a:defRPr/>
                </a:pPr>
                <a:endParaRPr lang="fr-FR" sz="1400" dirty="0">
                  <a:solidFill>
                    <a:srgbClr val="000000"/>
                  </a:solidFill>
                  <a:latin typeface="Times New Roman" pitchFamily="18" charset="0"/>
                </a:endParaRPr>
              </a:p>
              <a:p>
                <a:pPr marL="185738" lvl="1" indent="-185738" defTabSz="444500">
                  <a:spcAft>
                    <a:spcPct val="15000"/>
                  </a:spcAft>
                  <a:buClr>
                    <a:schemeClr val="accent2"/>
                  </a:buClr>
                  <a:tabLst>
                    <a:tab pos="628650" algn="l"/>
                  </a:tabLst>
                  <a:defRPr/>
                </a:pPr>
                <a:endParaRPr lang="fr-FR" sz="1400" dirty="0">
                  <a:solidFill>
                    <a:schemeClr val="tx1"/>
                  </a:solidFill>
                  <a:latin typeface="Times New Roman" pitchFamily="18" charset="0"/>
                </a:endParaRPr>
              </a:p>
            </p:txBody>
          </p:sp>
        </p:grpSp>
        <p:grpSp>
          <p:nvGrpSpPr>
            <p:cNvPr id="33801" name="Groupe 25"/>
            <p:cNvGrpSpPr>
              <a:grpSpLocks/>
            </p:cNvGrpSpPr>
            <p:nvPr/>
          </p:nvGrpSpPr>
          <p:grpSpPr bwMode="auto">
            <a:xfrm>
              <a:off x="4975635" y="1857371"/>
              <a:ext cx="4111190" cy="2498728"/>
              <a:chOff x="4975635" y="1857371"/>
              <a:chExt cx="4111190" cy="2498728"/>
            </a:xfrm>
          </p:grpSpPr>
          <p:grpSp>
            <p:nvGrpSpPr>
              <p:cNvPr id="33802" name="Groupe 22"/>
              <p:cNvGrpSpPr>
                <a:grpSpLocks/>
              </p:cNvGrpSpPr>
              <p:nvPr/>
            </p:nvGrpSpPr>
            <p:grpSpPr bwMode="auto">
              <a:xfrm>
                <a:off x="4975635" y="1857371"/>
                <a:ext cx="3941394" cy="2498728"/>
                <a:chOff x="4974989" y="2098671"/>
                <a:chExt cx="3509999" cy="5229806"/>
              </a:xfrm>
            </p:grpSpPr>
            <p:sp>
              <p:nvSpPr>
                <p:cNvPr id="10" name="Rectangle 63"/>
                <p:cNvSpPr>
                  <a:spLocks noChangeArrowheads="1"/>
                </p:cNvSpPr>
                <p:nvPr/>
              </p:nvSpPr>
              <p:spPr bwMode="auto">
                <a:xfrm>
                  <a:off x="4979275" y="2098671"/>
                  <a:ext cx="3500455" cy="586831"/>
                </a:xfrm>
                <a:prstGeom prst="rect">
                  <a:avLst/>
                </a:prstGeom>
                <a:solidFill>
                  <a:schemeClr val="accent1">
                    <a:lumMod val="75000"/>
                  </a:schemeClr>
                </a:solidFill>
                <a:ln>
                  <a:solidFill>
                    <a:schemeClr val="accent1">
                      <a:lumMod val="60000"/>
                      <a:lumOff val="40000"/>
                    </a:schemeClr>
                  </a:solidFill>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a:defRPr/>
                  </a:pPr>
                  <a:r>
                    <a:rPr lang="fr-FR" sz="1400" b="1">
                      <a:solidFill>
                        <a:schemeClr val="bg1"/>
                      </a:solidFill>
                      <a:latin typeface="Times New Roman" pitchFamily="18" charset="0"/>
                    </a:rPr>
                    <a:t>Groupements de parapharmacies</a:t>
                  </a:r>
                </a:p>
              </p:txBody>
            </p:sp>
            <p:sp>
              <p:nvSpPr>
                <p:cNvPr id="20" name="Rectangle 70"/>
                <p:cNvSpPr>
                  <a:spLocks noChangeArrowheads="1"/>
                </p:cNvSpPr>
                <p:nvPr/>
              </p:nvSpPr>
              <p:spPr bwMode="auto">
                <a:xfrm>
                  <a:off x="4974989" y="6288320"/>
                  <a:ext cx="3509999" cy="1040157"/>
                </a:xfrm>
                <a:prstGeom prst="rect">
                  <a:avLst/>
                </a:prstGeom>
                <a:ln>
                  <a:solidFill>
                    <a:schemeClr val="accent1">
                      <a:lumMod val="60000"/>
                      <a:lumOff val="40000"/>
                    </a:schemeClr>
                  </a:solidFill>
                  <a:headEnd/>
                  <a:tailEnd/>
                </a:ln>
              </p:spPr>
              <p:style>
                <a:lnRef idx="0">
                  <a:schemeClr val="accent1"/>
                </a:lnRef>
                <a:fillRef idx="3">
                  <a:schemeClr val="accent1"/>
                </a:fillRef>
                <a:effectRef idx="3">
                  <a:schemeClr val="accent1"/>
                </a:effectRef>
                <a:fontRef idx="minor">
                  <a:schemeClr val="lt1"/>
                </a:fontRef>
              </p:style>
              <p:txBody>
                <a:bodyPr anchor="ctr"/>
                <a:lstStyle/>
                <a:p>
                  <a:pPr marL="0" lvl="1" algn="ctr">
                    <a:defRPr/>
                  </a:pPr>
                  <a:r>
                    <a:rPr lang="fr-FR" sz="1400" b="1" dirty="0">
                      <a:solidFill>
                        <a:schemeClr val="bg1"/>
                      </a:solidFill>
                      <a:latin typeface="Times New Roman" pitchFamily="18" charset="0"/>
                    </a:rPr>
                    <a:t>Les 300 </a:t>
                  </a:r>
                  <a:r>
                    <a:rPr lang="fr-FR" sz="1400" b="1" dirty="0" err="1">
                      <a:solidFill>
                        <a:schemeClr val="bg1"/>
                      </a:solidFill>
                      <a:latin typeface="Times New Roman" pitchFamily="18" charset="0"/>
                    </a:rPr>
                    <a:t>para-pharmacies</a:t>
                  </a:r>
                  <a:r>
                    <a:rPr lang="fr-FR" sz="1400" b="1" dirty="0">
                      <a:solidFill>
                        <a:schemeClr val="bg1"/>
                      </a:solidFill>
                      <a:latin typeface="Times New Roman" pitchFamily="18" charset="0"/>
                    </a:rPr>
                    <a:t> françaises appartiennent majoritairement à des réseaux</a:t>
                  </a:r>
                </a:p>
              </p:txBody>
            </p:sp>
          </p:grpSp>
          <p:sp>
            <p:nvSpPr>
              <p:cNvPr id="18" name="Rectangle 64"/>
              <p:cNvSpPr>
                <a:spLocks noChangeArrowheads="1"/>
              </p:cNvSpPr>
              <p:nvPr/>
            </p:nvSpPr>
            <p:spPr bwMode="auto">
              <a:xfrm>
                <a:off x="7862867" y="2138363"/>
                <a:ext cx="1223958" cy="1701822"/>
              </a:xfrm>
              <a:prstGeom prst="rect">
                <a:avLst/>
              </a:prstGeom>
              <a:noFill/>
              <a:ln>
                <a:noFill/>
                <a:headEnd/>
                <a:tailEnd/>
              </a:ln>
            </p:spPr>
            <p:style>
              <a:lnRef idx="2">
                <a:schemeClr val="accent6"/>
              </a:lnRef>
              <a:fillRef idx="1">
                <a:schemeClr val="lt1"/>
              </a:fillRef>
              <a:effectRef idx="0">
                <a:schemeClr val="accent6"/>
              </a:effectRef>
              <a:fontRef idx="minor">
                <a:schemeClr val="dk1"/>
              </a:fontRef>
            </p:style>
            <p:txBody>
              <a:bodyPr/>
              <a:lstStyle/>
              <a:p>
                <a:pPr marL="185738" lvl="1" indent="-185738" defTabSz="444500">
                  <a:spcBef>
                    <a:spcPct val="50000"/>
                  </a:spcBef>
                  <a:buClr>
                    <a:srgbClr val="0B5395"/>
                  </a:buClr>
                  <a:buFont typeface="Wingdings" pitchFamily="2" charset="2"/>
                  <a:buChar char="Ø"/>
                  <a:tabLst>
                    <a:tab pos="628650" algn="l"/>
                  </a:tabLst>
                  <a:defRPr/>
                </a:pPr>
                <a:endParaRPr lang="fr-FR" sz="400" dirty="0">
                  <a:solidFill>
                    <a:srgbClr val="000000"/>
                  </a:solidFill>
                  <a:latin typeface="Times New Roman" pitchFamily="18" charset="0"/>
                </a:endParaRPr>
              </a:p>
              <a:p>
                <a:pPr marL="185738" lvl="1" indent="-185738" defTabSz="444500">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96</a:t>
                </a:r>
              </a:p>
              <a:p>
                <a:pPr marL="185738" lvl="1" indent="-185738" defTabSz="444500">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67</a:t>
                </a:r>
              </a:p>
              <a:p>
                <a:pPr marL="185738" lvl="1" indent="-185738" defTabSz="444500">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22</a:t>
                </a:r>
              </a:p>
              <a:p>
                <a:pPr marL="185738" lvl="1" indent="-185738" defTabSz="444500">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5</a:t>
                </a:r>
              </a:p>
              <a:p>
                <a:pPr marL="185738" lvl="1" indent="-185738" defTabSz="444500">
                  <a:spcBef>
                    <a:spcPct val="50000"/>
                  </a:spcBef>
                  <a:buClr>
                    <a:srgbClr val="0B5395"/>
                  </a:buClr>
                  <a:buFont typeface="Wingdings" pitchFamily="2" charset="2"/>
                  <a:buChar char="Ø"/>
                  <a:tabLst>
                    <a:tab pos="628650" algn="l"/>
                  </a:tabLst>
                  <a:defRPr/>
                </a:pPr>
                <a:endParaRPr lang="fr-FR" sz="1400" dirty="0">
                  <a:solidFill>
                    <a:srgbClr val="000000"/>
                  </a:solidFill>
                  <a:latin typeface="Times New Roman" pitchFamily="18" charset="0"/>
                </a:endParaRPr>
              </a:p>
              <a:p>
                <a:pPr marL="185738" lvl="1" indent="-185738" defTabSz="444500">
                  <a:spcBef>
                    <a:spcPct val="50000"/>
                  </a:spcBef>
                  <a:buClr>
                    <a:srgbClr val="0B5395"/>
                  </a:buClr>
                  <a:buFont typeface="Wingdings" pitchFamily="2" charset="2"/>
                  <a:buChar char="Ø"/>
                  <a:tabLst>
                    <a:tab pos="628650" algn="l"/>
                  </a:tabLst>
                  <a:defRPr/>
                </a:pPr>
                <a:endParaRPr lang="fr-FR" sz="1400" dirty="0">
                  <a:solidFill>
                    <a:srgbClr val="000000"/>
                  </a:solidFill>
                  <a:latin typeface="Times New Roman" pitchFamily="18" charset="0"/>
                </a:endParaRPr>
              </a:p>
              <a:p>
                <a:pPr marL="185738" lvl="1" indent="-185738" defTabSz="444500">
                  <a:spcBef>
                    <a:spcPct val="50000"/>
                  </a:spcBef>
                  <a:buClr>
                    <a:srgbClr val="0B5395"/>
                  </a:buClr>
                  <a:buFont typeface="Wingdings" pitchFamily="2" charset="2"/>
                  <a:buChar char="Ø"/>
                  <a:tabLst>
                    <a:tab pos="628650" algn="l"/>
                  </a:tabLst>
                  <a:defRPr/>
                </a:pPr>
                <a:endParaRPr lang="fr-FR" sz="1400" dirty="0">
                  <a:solidFill>
                    <a:srgbClr val="000000"/>
                  </a:solidFill>
                  <a:latin typeface="Times New Roman" pitchFamily="18" charset="0"/>
                </a:endParaRPr>
              </a:p>
              <a:p>
                <a:pPr marL="185738" lvl="1" indent="-185738" defTabSz="444500">
                  <a:spcAft>
                    <a:spcPct val="15000"/>
                  </a:spcAft>
                  <a:buClr>
                    <a:schemeClr val="accent2"/>
                  </a:buClr>
                  <a:tabLst>
                    <a:tab pos="628650" algn="l"/>
                  </a:tabLst>
                  <a:defRPr/>
                </a:pPr>
                <a:endParaRPr lang="fr-FR" sz="1400" dirty="0">
                  <a:solidFill>
                    <a:schemeClr val="tx1"/>
                  </a:solidFill>
                  <a:latin typeface="Times New Roman" pitchFamily="18" charset="0"/>
                </a:endParaRPr>
              </a:p>
            </p:txBody>
          </p:sp>
        </p:grpSp>
      </p:grpSp>
      <p:sp>
        <p:nvSpPr>
          <p:cNvPr id="21" name="Flèche vers le bas 20"/>
          <p:cNvSpPr/>
          <p:nvPr/>
        </p:nvSpPr>
        <p:spPr>
          <a:xfrm>
            <a:off x="342900" y="4830763"/>
            <a:ext cx="8559800" cy="684212"/>
          </a:xfrm>
          <a:prstGeom prst="downArrow">
            <a:avLst>
              <a:gd name="adj1" fmla="val 30119"/>
              <a:gd name="adj2" fmla="val 66279"/>
            </a:avLst>
          </a:prstGeom>
          <a:solidFill>
            <a:srgbClr val="FF0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1400">
              <a:solidFill>
                <a:srgbClr val="FFFFFF"/>
              </a:solidFill>
              <a:latin typeface="Times New Roman" pitchFamily="18" charset="0"/>
            </a:endParaRPr>
          </a:p>
        </p:txBody>
      </p:sp>
      <p:sp>
        <p:nvSpPr>
          <p:cNvPr id="33798" name="Rectangle 3"/>
          <p:cNvSpPr>
            <a:spLocks noChangeArrowheads="1"/>
          </p:cNvSpPr>
          <p:nvPr/>
        </p:nvSpPr>
        <p:spPr bwMode="auto">
          <a:xfrm>
            <a:off x="219075" y="914400"/>
            <a:ext cx="8734425" cy="1089025"/>
          </a:xfrm>
          <a:prstGeom prst="rect">
            <a:avLst/>
          </a:prstGeom>
          <a:noFill/>
          <a:ln w="9525">
            <a:noFill/>
            <a:miter lim="800000"/>
            <a:headEnd/>
            <a:tailEnd/>
          </a:ln>
        </p:spPr>
        <p:txBody>
          <a:bodyPr>
            <a:spAutoFit/>
          </a:bodyPr>
          <a:lstStyle/>
          <a:p>
            <a:pPr>
              <a:lnSpc>
                <a:spcPct val="90000"/>
              </a:lnSpc>
              <a:spcBef>
                <a:spcPct val="20000"/>
              </a:spcBef>
              <a:buClr>
                <a:srgbClr val="0BD0D9"/>
              </a:buClr>
              <a:buSzPct val="95000"/>
            </a:pPr>
            <a:r>
              <a:rPr lang="fr-FR" sz="3600" i="1">
                <a:solidFill>
                  <a:srgbClr val="000099"/>
                </a:solidFill>
                <a:latin typeface="Times New Roman" pitchFamily="18" charset="0"/>
              </a:rPr>
              <a:t>Distribution de base : les pharmacies et parapharmacies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numéro de diapositive 17"/>
          <p:cNvSpPr>
            <a:spLocks noGrp="1"/>
          </p:cNvSpPr>
          <p:nvPr>
            <p:ph type="sldNum" sz="quarter" idx="12"/>
          </p:nvPr>
        </p:nvSpPr>
        <p:spPr/>
        <p:txBody>
          <a:bodyPr/>
          <a:lstStyle/>
          <a:p>
            <a:pPr>
              <a:defRPr/>
            </a:pPr>
            <a:fld id="{F830E50F-2258-4481-8B37-EEB540A03B50}" type="slidenum">
              <a:rPr lang="fr-FR"/>
              <a:pPr>
                <a:defRPr/>
              </a:pPr>
              <a:t>29</a:t>
            </a:fld>
            <a:endParaRPr lang="fr-FR" dirty="0"/>
          </a:p>
        </p:txBody>
      </p:sp>
      <p:sp>
        <p:nvSpPr>
          <p:cNvPr id="34818" name="Espace réservé du contenu 2"/>
          <p:cNvSpPr txBox="1">
            <a:spLocks/>
          </p:cNvSpPr>
          <p:nvPr/>
        </p:nvSpPr>
        <p:spPr bwMode="auto">
          <a:xfrm>
            <a:off x="139700" y="838200"/>
            <a:ext cx="8534400" cy="5486400"/>
          </a:xfrm>
          <a:prstGeom prst="rect">
            <a:avLst/>
          </a:prstGeom>
          <a:noFill/>
          <a:ln w="9525">
            <a:noFill/>
            <a:miter lim="800000"/>
            <a:headEnd/>
            <a:tailEnd/>
          </a:ln>
        </p:spPr>
        <p:txBody>
          <a:bodyPr/>
          <a:lstStyle/>
          <a:p>
            <a:pPr marL="273050" indent="-273050">
              <a:lnSpc>
                <a:spcPct val="80000"/>
              </a:lnSpc>
              <a:spcBef>
                <a:spcPct val="20000"/>
              </a:spcBef>
              <a:buClr>
                <a:srgbClr val="0BD0D9"/>
              </a:buClr>
              <a:buSzPct val="95000"/>
              <a:buFontTx/>
              <a:buBlip>
                <a:blip r:embed="rId2"/>
              </a:buBlip>
            </a:pPr>
            <a:endParaRPr lang="fr-FR" sz="2200" i="1">
              <a:solidFill>
                <a:srgbClr val="000099"/>
              </a:solidFill>
              <a:latin typeface="Times New Roman" pitchFamily="18" charset="0"/>
            </a:endParaRPr>
          </a:p>
          <a:p>
            <a:pPr marL="273050" indent="-273050">
              <a:lnSpc>
                <a:spcPct val="80000"/>
              </a:lnSpc>
              <a:spcBef>
                <a:spcPct val="20000"/>
              </a:spcBef>
              <a:buClr>
                <a:srgbClr val="0BD0D9"/>
              </a:buClr>
              <a:buSzPct val="95000"/>
            </a:pPr>
            <a:endParaRPr lang="fr-FR" sz="2200" i="1">
              <a:solidFill>
                <a:srgbClr val="000099"/>
              </a:solidFill>
              <a:latin typeface="Times New Roman" pitchFamily="18" charset="0"/>
            </a:endParaRPr>
          </a:p>
          <a:p>
            <a:pPr marL="273050" indent="-273050">
              <a:lnSpc>
                <a:spcPct val="80000"/>
              </a:lnSpc>
              <a:spcBef>
                <a:spcPct val="20000"/>
              </a:spcBef>
              <a:buClr>
                <a:srgbClr val="0BD0D9"/>
              </a:buClr>
              <a:buSzPct val="95000"/>
            </a:pPr>
            <a:endParaRPr lang="fr-FR" sz="2200" i="1">
              <a:solidFill>
                <a:srgbClr val="000099"/>
              </a:solidFill>
              <a:latin typeface="Times New Roman" pitchFamily="18" charset="0"/>
            </a:endParaRPr>
          </a:p>
        </p:txBody>
      </p:sp>
      <p:sp>
        <p:nvSpPr>
          <p:cNvPr id="11" name="ZoneTexte 10"/>
          <p:cNvSpPr txBox="1"/>
          <p:nvPr/>
        </p:nvSpPr>
        <p:spPr>
          <a:xfrm>
            <a:off x="5194300" y="3149600"/>
            <a:ext cx="3657600" cy="2825750"/>
          </a:xfrm>
          <a:prstGeom prst="rect">
            <a:avLst/>
          </a:prstGeom>
          <a:noFill/>
          <a:ln>
            <a:solidFill>
              <a:schemeClr val="accent1">
                <a:lumMod val="60000"/>
                <a:lumOff val="40000"/>
              </a:schemeClr>
            </a:solidFill>
          </a:ln>
        </p:spPr>
        <p:txBody>
          <a:bodyPr>
            <a:spAutoFit/>
          </a:bodyPr>
          <a:lstStyle/>
          <a:p>
            <a:pPr marL="266700" lvl="1" indent="-266700">
              <a:lnSpc>
                <a:spcPct val="90000"/>
              </a:lnSpc>
              <a:spcBef>
                <a:spcPct val="50000"/>
              </a:spcBef>
              <a:buClr>
                <a:srgbClr val="4FCEFF"/>
              </a:buClr>
              <a:buSzPct val="95000"/>
              <a:buFont typeface="Wingdings" pitchFamily="2" charset="2"/>
              <a:buChar char="Ø"/>
              <a:defRPr/>
            </a:pPr>
            <a:r>
              <a:rPr lang="fr-FR" sz="1700" dirty="0">
                <a:solidFill>
                  <a:srgbClr val="000099"/>
                </a:solidFill>
                <a:latin typeface="Times New Roman" pitchFamily="18" charset="0"/>
              </a:rPr>
              <a:t>Ienisseï est un produit de classe cosmétique</a:t>
            </a:r>
          </a:p>
          <a:p>
            <a:pPr marL="266700" lvl="1" indent="-266700">
              <a:lnSpc>
                <a:spcPct val="90000"/>
              </a:lnSpc>
              <a:spcBef>
                <a:spcPct val="50000"/>
              </a:spcBef>
              <a:buClr>
                <a:srgbClr val="4FCEFF"/>
              </a:buClr>
              <a:buSzPct val="95000"/>
              <a:buFont typeface="Wingdings" pitchFamily="2" charset="2"/>
              <a:buChar char="Ø"/>
              <a:defRPr/>
            </a:pPr>
            <a:r>
              <a:rPr lang="fr-FR" sz="1700" dirty="0">
                <a:solidFill>
                  <a:srgbClr val="000099"/>
                </a:solidFill>
                <a:latin typeface="Times New Roman" pitchFamily="18" charset="0"/>
              </a:rPr>
              <a:t>Il peut donc être commercialisé par le biais de canaux extra-pharmaceutiques</a:t>
            </a:r>
          </a:p>
          <a:p>
            <a:pPr marL="266700" lvl="1" indent="-266700">
              <a:lnSpc>
                <a:spcPct val="90000"/>
              </a:lnSpc>
              <a:spcBef>
                <a:spcPct val="50000"/>
              </a:spcBef>
              <a:buClr>
                <a:srgbClr val="4FCEFF"/>
              </a:buClr>
              <a:buSzPct val="95000"/>
              <a:buFont typeface="Wingdings" pitchFamily="2" charset="2"/>
              <a:buChar char="Ø"/>
              <a:defRPr/>
            </a:pPr>
            <a:r>
              <a:rPr lang="fr-FR" sz="1700" dirty="0">
                <a:solidFill>
                  <a:srgbClr val="000099"/>
                </a:solidFill>
                <a:latin typeface="Times New Roman" pitchFamily="18" charset="0"/>
              </a:rPr>
              <a:t>De nombreuses enseignes se sont positionnées sur le créneau beauté-santé-hygiène</a:t>
            </a:r>
          </a:p>
          <a:p>
            <a:pPr marL="266700" lvl="1" indent="-266700">
              <a:lnSpc>
                <a:spcPct val="90000"/>
              </a:lnSpc>
              <a:spcBef>
                <a:spcPct val="50000"/>
              </a:spcBef>
              <a:buClr>
                <a:srgbClr val="4FCEFF"/>
              </a:buClr>
              <a:buSzPct val="95000"/>
              <a:buFont typeface="Wingdings" pitchFamily="2" charset="2"/>
              <a:buChar char="Ø"/>
              <a:defRPr/>
            </a:pPr>
            <a:r>
              <a:rPr lang="fr-FR" sz="1700" dirty="0">
                <a:solidFill>
                  <a:srgbClr val="000099"/>
                </a:solidFill>
                <a:latin typeface="Times New Roman" pitchFamily="18" charset="0"/>
              </a:rPr>
              <a:t>Ces enseignes sont des relais de distributions idéals</a:t>
            </a:r>
          </a:p>
        </p:txBody>
      </p:sp>
      <p:grpSp>
        <p:nvGrpSpPr>
          <p:cNvPr id="34820" name="Groupe 11"/>
          <p:cNvGrpSpPr>
            <a:grpSpLocks/>
          </p:cNvGrpSpPr>
          <p:nvPr/>
        </p:nvGrpSpPr>
        <p:grpSpPr bwMode="auto">
          <a:xfrm>
            <a:off x="177800" y="2466975"/>
            <a:ext cx="3959225" cy="4175125"/>
            <a:chOff x="177800" y="2098674"/>
            <a:chExt cx="3960001" cy="4175126"/>
          </a:xfrm>
        </p:grpSpPr>
        <p:grpSp>
          <p:nvGrpSpPr>
            <p:cNvPr id="34823" name="Groupe 2"/>
            <p:cNvGrpSpPr>
              <a:grpSpLocks/>
            </p:cNvGrpSpPr>
            <p:nvPr/>
          </p:nvGrpSpPr>
          <p:grpSpPr bwMode="auto">
            <a:xfrm>
              <a:off x="177800" y="2098674"/>
              <a:ext cx="3960001" cy="4175126"/>
              <a:chOff x="573722" y="2098673"/>
              <a:chExt cx="3515678" cy="5176700"/>
            </a:xfrm>
          </p:grpSpPr>
          <p:grpSp>
            <p:nvGrpSpPr>
              <p:cNvPr id="34825" name="Groupe 4"/>
              <p:cNvGrpSpPr>
                <a:grpSpLocks/>
              </p:cNvGrpSpPr>
              <p:nvPr/>
            </p:nvGrpSpPr>
            <p:grpSpPr bwMode="auto">
              <a:xfrm>
                <a:off x="573722" y="2098673"/>
                <a:ext cx="3508630" cy="4515342"/>
                <a:chOff x="414068" y="907652"/>
                <a:chExt cx="3282572" cy="4288102"/>
              </a:xfrm>
            </p:grpSpPr>
            <p:sp>
              <p:nvSpPr>
                <p:cNvPr id="7" name="Rectangle 64"/>
                <p:cNvSpPr>
                  <a:spLocks noChangeArrowheads="1"/>
                </p:cNvSpPr>
                <p:nvPr/>
              </p:nvSpPr>
              <p:spPr bwMode="auto">
                <a:xfrm>
                  <a:off x="414068" y="1464694"/>
                  <a:ext cx="3282572" cy="3731060"/>
                </a:xfrm>
                <a:prstGeom prst="rect">
                  <a:avLst/>
                </a:prstGeom>
                <a:ln>
                  <a:solidFill>
                    <a:schemeClr val="accent1">
                      <a:lumMod val="60000"/>
                      <a:lumOff val="40000"/>
                    </a:schemeClr>
                  </a:solidFill>
                  <a:headEnd/>
                  <a:tailEnd/>
                </a:ln>
              </p:spPr>
              <p:style>
                <a:lnRef idx="2">
                  <a:schemeClr val="accent6"/>
                </a:lnRef>
                <a:fillRef idx="1">
                  <a:schemeClr val="lt1"/>
                </a:fillRef>
                <a:effectRef idx="0">
                  <a:schemeClr val="accent6"/>
                </a:effectRef>
                <a:fontRef idx="minor">
                  <a:schemeClr val="dk1"/>
                </a:fontRef>
              </p:style>
              <p:txBody>
                <a:bodyPr/>
                <a:lstStyle/>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endParaRPr lang="fr-FR" sz="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Nocibé</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Biocoop</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Séphora</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Beauty </a:t>
                  </a:r>
                  <a:r>
                    <a:rPr lang="fr-FR" sz="1400" dirty="0" err="1">
                      <a:solidFill>
                        <a:srgbClr val="000099"/>
                      </a:solidFill>
                      <a:latin typeface="Times New Roman" pitchFamily="18" charset="0"/>
                    </a:rPr>
                    <a:t>Success</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Passion beauté</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L’Occitane</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err="1">
                      <a:solidFill>
                        <a:srgbClr val="000099"/>
                      </a:solidFill>
                      <a:latin typeface="Times New Roman" pitchFamily="18" charset="0"/>
                    </a:rPr>
                    <a:t>Aelia</a:t>
                  </a:r>
                  <a:endParaRPr lang="fr-FR" sz="1400" dirty="0">
                    <a:solidFill>
                      <a:srgbClr val="000099"/>
                    </a:solidFill>
                    <a:latin typeface="Times New Roman" pitchFamily="18" charset="0"/>
                  </a:endParaRP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Alpha Beauté</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Nature et découverte</a:t>
                  </a:r>
                </a:p>
                <a:p>
                  <a:pPr marL="266700" lvl="1" indent="-266700" defTabSz="444500">
                    <a:lnSpc>
                      <a:spcPct val="90000"/>
                    </a:lnSpc>
                    <a:spcBef>
                      <a:spcPct val="50000"/>
                    </a:spcBef>
                    <a:buClr>
                      <a:srgbClr val="4FCEFF"/>
                    </a:buClr>
                    <a:buSzPct val="95000"/>
                    <a:buFont typeface="Wingdings" pitchFamily="2" charset="2"/>
                    <a:buChar char="Ø"/>
                    <a:tabLst>
                      <a:tab pos="628650" algn="l"/>
                    </a:tabLst>
                    <a:defRPr/>
                  </a:pPr>
                  <a:r>
                    <a:rPr lang="fr-FR" sz="1400" dirty="0">
                      <a:solidFill>
                        <a:srgbClr val="000099"/>
                      </a:solidFill>
                      <a:latin typeface="Times New Roman" pitchFamily="18" charset="0"/>
                    </a:rPr>
                    <a:t>Douglas</a:t>
                  </a:r>
                </a:p>
                <a:p>
                  <a:pPr marL="185738" lvl="1" indent="-185738" defTabSz="444500">
                    <a:spcAft>
                      <a:spcPct val="15000"/>
                    </a:spcAft>
                    <a:buClr>
                      <a:schemeClr val="accent2"/>
                    </a:buClr>
                    <a:tabLst>
                      <a:tab pos="628650" algn="l"/>
                    </a:tabLst>
                    <a:defRPr/>
                  </a:pPr>
                  <a:endParaRPr lang="fr-FR" sz="1400" dirty="0">
                    <a:solidFill>
                      <a:schemeClr val="tx1"/>
                    </a:solidFill>
                    <a:latin typeface="Times New Roman" pitchFamily="18" charset="0"/>
                  </a:endParaRPr>
                </a:p>
              </p:txBody>
            </p:sp>
            <p:sp>
              <p:nvSpPr>
                <p:cNvPr id="8" name="Rectangle 63"/>
                <p:cNvSpPr>
                  <a:spLocks noChangeArrowheads="1"/>
                </p:cNvSpPr>
                <p:nvPr/>
              </p:nvSpPr>
              <p:spPr bwMode="auto">
                <a:xfrm>
                  <a:off x="414069" y="907652"/>
                  <a:ext cx="3282019" cy="557229"/>
                </a:xfrm>
                <a:prstGeom prst="rect">
                  <a:avLst/>
                </a:prstGeom>
                <a:solidFill>
                  <a:schemeClr val="accent1">
                    <a:lumMod val="75000"/>
                  </a:schemeClr>
                </a:solidFill>
                <a:ln>
                  <a:solidFill>
                    <a:schemeClr val="accent1">
                      <a:lumMod val="60000"/>
                      <a:lumOff val="40000"/>
                    </a:schemeClr>
                  </a:solidFill>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a:defRPr/>
                  </a:pPr>
                  <a:r>
                    <a:rPr lang="fr-FR" sz="1600" b="1">
                      <a:solidFill>
                        <a:schemeClr val="bg1"/>
                      </a:solidFill>
                      <a:latin typeface="Times New Roman" pitchFamily="18" charset="0"/>
                    </a:rPr>
                    <a:t>Enseignes orientées beauté et hygiène</a:t>
                  </a:r>
                </a:p>
              </p:txBody>
            </p:sp>
          </p:grpSp>
          <p:sp>
            <p:nvSpPr>
              <p:cNvPr id="6" name="Rectangle 70"/>
              <p:cNvSpPr>
                <a:spLocks noChangeArrowheads="1"/>
              </p:cNvSpPr>
              <p:nvPr/>
            </p:nvSpPr>
            <p:spPr bwMode="auto">
              <a:xfrm>
                <a:off x="579400" y="6661255"/>
                <a:ext cx="3510000" cy="614118"/>
              </a:xfrm>
              <a:prstGeom prst="rect">
                <a:avLst/>
              </a:prstGeom>
              <a:ln>
                <a:solidFill>
                  <a:schemeClr val="accent1">
                    <a:lumMod val="60000"/>
                    <a:lumOff val="40000"/>
                  </a:schemeClr>
                </a:solidFill>
                <a:headEnd/>
                <a:tailEnd/>
              </a:ln>
            </p:spPr>
            <p:style>
              <a:lnRef idx="0">
                <a:schemeClr val="accent1"/>
              </a:lnRef>
              <a:fillRef idx="3">
                <a:schemeClr val="accent1"/>
              </a:fillRef>
              <a:effectRef idx="3">
                <a:schemeClr val="accent1"/>
              </a:effectRef>
              <a:fontRef idx="minor">
                <a:schemeClr val="lt1"/>
              </a:fontRef>
            </p:style>
            <p:txBody>
              <a:bodyPr anchor="ctr"/>
              <a:lstStyle/>
              <a:p>
                <a:pPr marL="0" lvl="1" algn="ctr">
                  <a:defRPr/>
                </a:pPr>
                <a:r>
                  <a:rPr lang="fr-FR" sz="1600" b="1" dirty="0">
                    <a:solidFill>
                      <a:schemeClr val="bg1"/>
                    </a:solidFill>
                    <a:latin typeface="Times New Roman" pitchFamily="18" charset="0"/>
                  </a:rPr>
                  <a:t>Ces réseaux rassemblent plus de 2000 points de vente</a:t>
                </a:r>
              </a:p>
            </p:txBody>
          </p:sp>
        </p:grpSp>
        <p:sp>
          <p:nvSpPr>
            <p:cNvPr id="9" name="Rectangle 64"/>
            <p:cNvSpPr>
              <a:spLocks noChangeArrowheads="1"/>
            </p:cNvSpPr>
            <p:nvPr/>
          </p:nvSpPr>
          <p:spPr bwMode="auto">
            <a:xfrm>
              <a:off x="2883430" y="2528887"/>
              <a:ext cx="1224203" cy="3170238"/>
            </a:xfrm>
            <a:prstGeom prst="rect">
              <a:avLst/>
            </a:prstGeom>
            <a:noFill/>
            <a:ln>
              <a:noFill/>
              <a:headEnd/>
              <a:tailEnd/>
            </a:ln>
          </p:spPr>
          <p:style>
            <a:lnRef idx="2">
              <a:schemeClr val="accent6"/>
            </a:lnRef>
            <a:fillRef idx="1">
              <a:schemeClr val="lt1"/>
            </a:fillRef>
            <a:effectRef idx="0">
              <a:schemeClr val="accent6"/>
            </a:effectRef>
            <a:fontRef idx="minor">
              <a:schemeClr val="dk1"/>
            </a:fontRef>
          </p:style>
          <p:txBody>
            <a:bodyPr/>
            <a:lstStyle/>
            <a:p>
              <a:pPr marL="185738" lvl="1" indent="-185738" defTabSz="444500">
                <a:lnSpc>
                  <a:spcPct val="90000"/>
                </a:lnSpc>
                <a:spcBef>
                  <a:spcPct val="50000"/>
                </a:spcBef>
                <a:buClr>
                  <a:srgbClr val="0B5395"/>
                </a:buClr>
                <a:buFont typeface="Wingdings" pitchFamily="2" charset="2"/>
                <a:buChar char="Ø"/>
                <a:tabLst>
                  <a:tab pos="628650" algn="l"/>
                </a:tabLst>
                <a:defRPr/>
              </a:pPr>
              <a:endParaRPr lang="fr-FR" sz="400" dirty="0">
                <a:solidFill>
                  <a:srgbClr val="000099"/>
                </a:solidFill>
                <a:latin typeface="Times New Roman" pitchFamily="18" charset="0"/>
              </a:endParaRPr>
            </a:p>
            <a:p>
              <a:pPr marL="185738" lvl="1" indent="-185738" defTabSz="444500">
                <a:lnSpc>
                  <a:spcPct val="90000"/>
                </a:lnSpc>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368</a:t>
              </a:r>
            </a:p>
            <a:p>
              <a:pPr marL="185738" lvl="1" indent="-185738" defTabSz="444500">
                <a:lnSpc>
                  <a:spcPct val="90000"/>
                </a:lnSpc>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288</a:t>
              </a:r>
            </a:p>
            <a:p>
              <a:pPr marL="185738" lvl="1" indent="-185738" defTabSz="444500">
                <a:lnSpc>
                  <a:spcPct val="90000"/>
                </a:lnSpc>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202</a:t>
              </a:r>
            </a:p>
            <a:p>
              <a:pPr marL="185738" lvl="1" indent="-185738" defTabSz="444500">
                <a:lnSpc>
                  <a:spcPct val="90000"/>
                </a:lnSpc>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193</a:t>
              </a:r>
            </a:p>
            <a:p>
              <a:pPr marL="185738" lvl="1" indent="-185738" defTabSz="444500">
                <a:lnSpc>
                  <a:spcPct val="90000"/>
                </a:lnSpc>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157</a:t>
              </a:r>
            </a:p>
            <a:p>
              <a:pPr marL="185738" lvl="1" indent="-185738" defTabSz="444500">
                <a:lnSpc>
                  <a:spcPct val="90000"/>
                </a:lnSpc>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110</a:t>
              </a:r>
            </a:p>
            <a:p>
              <a:pPr marL="185738" lvl="1" indent="-185738" defTabSz="444500">
                <a:lnSpc>
                  <a:spcPct val="90000"/>
                </a:lnSpc>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110</a:t>
              </a:r>
            </a:p>
            <a:p>
              <a:pPr marL="185738" lvl="1" indent="-185738" defTabSz="444500">
                <a:lnSpc>
                  <a:spcPct val="90000"/>
                </a:lnSpc>
                <a:spcBef>
                  <a:spcPct val="50000"/>
                </a:spcBef>
                <a:buClr>
                  <a:schemeClr val="bg2">
                    <a:lumMod val="75000"/>
                  </a:schemeClr>
                </a:buClr>
                <a:buFont typeface="Wingdings" pitchFamily="2" charset="2"/>
                <a:buChar char="Ø"/>
                <a:tabLst>
                  <a:tab pos="628650" algn="l"/>
                </a:tabLst>
                <a:defRPr/>
              </a:pPr>
              <a:r>
                <a:rPr lang="fr-FR" sz="1400" dirty="0">
                  <a:solidFill>
                    <a:srgbClr val="000099"/>
                  </a:solidFill>
                  <a:latin typeface="Times New Roman" pitchFamily="18" charset="0"/>
                </a:rPr>
                <a:t>7</a:t>
              </a:r>
            </a:p>
            <a:p>
              <a:pPr marL="185738" lvl="1" indent="-185738" defTabSz="444500">
                <a:lnSpc>
                  <a:spcPct val="90000"/>
                </a:lnSpc>
                <a:spcBef>
                  <a:spcPct val="50000"/>
                </a:spcBef>
                <a:buClr>
                  <a:srgbClr val="0B5395"/>
                </a:buClr>
                <a:buFont typeface="Wingdings" pitchFamily="2" charset="2"/>
                <a:buChar char="Ø"/>
                <a:tabLst>
                  <a:tab pos="628650" algn="l"/>
                </a:tabLst>
                <a:defRPr/>
              </a:pPr>
              <a:endParaRPr lang="fr-FR" sz="1400" dirty="0">
                <a:solidFill>
                  <a:srgbClr val="000000"/>
                </a:solidFill>
                <a:latin typeface="Times New Roman" pitchFamily="18" charset="0"/>
              </a:endParaRPr>
            </a:p>
            <a:p>
              <a:pPr marL="185738" lvl="1" indent="-185738" defTabSz="444500">
                <a:lnSpc>
                  <a:spcPct val="90000"/>
                </a:lnSpc>
                <a:spcBef>
                  <a:spcPct val="50000"/>
                </a:spcBef>
                <a:buClr>
                  <a:srgbClr val="0B5395"/>
                </a:buClr>
                <a:tabLst>
                  <a:tab pos="628650" algn="l"/>
                </a:tabLst>
                <a:defRPr/>
              </a:pPr>
              <a:endParaRPr lang="fr-FR" sz="1400" dirty="0">
                <a:solidFill>
                  <a:srgbClr val="000000"/>
                </a:solidFill>
                <a:latin typeface="Times New Roman" pitchFamily="18" charset="0"/>
              </a:endParaRPr>
            </a:p>
            <a:p>
              <a:pPr marL="185738" lvl="1" indent="-185738" defTabSz="444500">
                <a:lnSpc>
                  <a:spcPct val="90000"/>
                </a:lnSpc>
                <a:spcBef>
                  <a:spcPct val="50000"/>
                </a:spcBef>
                <a:buClr>
                  <a:srgbClr val="0B5395"/>
                </a:buClr>
                <a:buFont typeface="Wingdings" pitchFamily="2" charset="2"/>
                <a:buChar char="Ø"/>
                <a:tabLst>
                  <a:tab pos="628650" algn="l"/>
                </a:tabLst>
                <a:defRPr/>
              </a:pPr>
              <a:endParaRPr lang="fr-FR" sz="1400" dirty="0">
                <a:solidFill>
                  <a:srgbClr val="000000"/>
                </a:solidFill>
                <a:latin typeface="Times New Roman" pitchFamily="18" charset="0"/>
              </a:endParaRPr>
            </a:p>
            <a:p>
              <a:pPr marL="185738" lvl="1" indent="-185738" defTabSz="444500">
                <a:lnSpc>
                  <a:spcPct val="90000"/>
                </a:lnSpc>
                <a:spcBef>
                  <a:spcPct val="50000"/>
                </a:spcBef>
                <a:buClr>
                  <a:srgbClr val="0B5395"/>
                </a:buClr>
                <a:buFont typeface="Wingdings" pitchFamily="2" charset="2"/>
                <a:buChar char="Ø"/>
                <a:tabLst>
                  <a:tab pos="628650" algn="l"/>
                </a:tabLst>
                <a:defRPr/>
              </a:pPr>
              <a:endParaRPr lang="fr-FR" sz="1400" dirty="0">
                <a:solidFill>
                  <a:srgbClr val="000000"/>
                </a:solidFill>
                <a:latin typeface="Times New Roman" pitchFamily="18" charset="0"/>
              </a:endParaRPr>
            </a:p>
            <a:p>
              <a:pPr marL="185738" lvl="1" indent="-185738" defTabSz="444500">
                <a:lnSpc>
                  <a:spcPct val="90000"/>
                </a:lnSpc>
                <a:spcBef>
                  <a:spcPct val="50000"/>
                </a:spcBef>
                <a:buClr>
                  <a:srgbClr val="0B5395"/>
                </a:buClr>
                <a:buFont typeface="Wingdings" pitchFamily="2" charset="2"/>
                <a:buChar char="Ø"/>
                <a:tabLst>
                  <a:tab pos="628650" algn="l"/>
                </a:tabLst>
                <a:defRPr/>
              </a:pPr>
              <a:endParaRPr lang="fr-FR" sz="1400" dirty="0">
                <a:solidFill>
                  <a:srgbClr val="000000"/>
                </a:solidFill>
                <a:latin typeface="Times New Roman" pitchFamily="18" charset="0"/>
              </a:endParaRPr>
            </a:p>
            <a:p>
              <a:pPr marL="185738" lvl="1" indent="-185738" defTabSz="444500">
                <a:lnSpc>
                  <a:spcPct val="90000"/>
                </a:lnSpc>
                <a:spcAft>
                  <a:spcPct val="15000"/>
                </a:spcAft>
                <a:buClr>
                  <a:schemeClr val="accent2"/>
                </a:buClr>
                <a:tabLst>
                  <a:tab pos="628650" algn="l"/>
                </a:tabLst>
                <a:defRPr/>
              </a:pPr>
              <a:endParaRPr lang="fr-FR" sz="1400" dirty="0">
                <a:solidFill>
                  <a:schemeClr val="tx1"/>
                </a:solidFill>
                <a:latin typeface="Times New Roman" pitchFamily="18" charset="0"/>
              </a:endParaRPr>
            </a:p>
          </p:txBody>
        </p:sp>
      </p:grpSp>
      <p:sp>
        <p:nvSpPr>
          <p:cNvPr id="34821" name="Flèche vers le bas 9"/>
          <p:cNvSpPr>
            <a:spLocks noChangeArrowheads="1"/>
          </p:cNvSpPr>
          <p:nvPr/>
        </p:nvSpPr>
        <p:spPr bwMode="auto">
          <a:xfrm rot="-5400000">
            <a:off x="2627313" y="4165600"/>
            <a:ext cx="4038600" cy="838200"/>
          </a:xfrm>
          <a:prstGeom prst="downArrow">
            <a:avLst>
              <a:gd name="adj1" fmla="val 30120"/>
              <a:gd name="adj2" fmla="val 66278"/>
            </a:avLst>
          </a:prstGeom>
          <a:solidFill>
            <a:srgbClr val="FF0000"/>
          </a:solidFill>
          <a:ln w="25400" algn="ctr">
            <a:solidFill>
              <a:srgbClr val="59AAF2"/>
            </a:solidFill>
            <a:miter lim="800000"/>
            <a:headEnd/>
            <a:tailEnd/>
          </a:ln>
        </p:spPr>
        <p:txBody>
          <a:bodyPr vert="eaVert" anchor="ctr"/>
          <a:lstStyle/>
          <a:p>
            <a:pPr algn="ctr"/>
            <a:endParaRPr lang="fr-FR">
              <a:solidFill>
                <a:srgbClr val="FFFFFF"/>
              </a:solidFill>
              <a:latin typeface="Times New Roman" pitchFamily="18" charset="0"/>
            </a:endParaRPr>
          </a:p>
        </p:txBody>
      </p:sp>
      <p:sp>
        <p:nvSpPr>
          <p:cNvPr id="34822" name="Rectangle 3"/>
          <p:cNvSpPr>
            <a:spLocks noChangeArrowheads="1"/>
          </p:cNvSpPr>
          <p:nvPr/>
        </p:nvSpPr>
        <p:spPr bwMode="auto">
          <a:xfrm>
            <a:off x="219075" y="914400"/>
            <a:ext cx="8924925" cy="1089025"/>
          </a:xfrm>
          <a:prstGeom prst="rect">
            <a:avLst/>
          </a:prstGeom>
          <a:noFill/>
          <a:ln w="9525">
            <a:noFill/>
            <a:miter lim="800000"/>
            <a:headEnd/>
            <a:tailEnd/>
          </a:ln>
        </p:spPr>
        <p:txBody>
          <a:bodyPr>
            <a:spAutoFit/>
          </a:bodyPr>
          <a:lstStyle/>
          <a:p>
            <a:pPr>
              <a:lnSpc>
                <a:spcPct val="90000"/>
              </a:lnSpc>
              <a:spcBef>
                <a:spcPct val="20000"/>
              </a:spcBef>
              <a:buClr>
                <a:srgbClr val="0BD0D9"/>
              </a:buClr>
              <a:buSzPct val="95000"/>
            </a:pPr>
            <a:r>
              <a:rPr lang="fr-FR" sz="3600" i="1">
                <a:solidFill>
                  <a:srgbClr val="000099"/>
                </a:solidFill>
                <a:latin typeface="Times New Roman" pitchFamily="18" charset="0"/>
              </a:rPr>
              <a:t>Une distribution également diversifiée vers les GSS et les distributeurs vecteurs d’image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17"/>
          <p:cNvSpPr>
            <a:spLocks noGrp="1"/>
          </p:cNvSpPr>
          <p:nvPr>
            <p:ph type="sldNum" sz="quarter" idx="12"/>
          </p:nvPr>
        </p:nvSpPr>
        <p:spPr/>
        <p:txBody>
          <a:bodyPr/>
          <a:lstStyle/>
          <a:p>
            <a:pPr>
              <a:defRPr/>
            </a:pPr>
            <a:fld id="{5C455809-B455-4D3A-AEDB-E3FF3929BE9F}" type="slidenum">
              <a:rPr lang="fr-FR"/>
              <a:pPr>
                <a:defRPr/>
              </a:pPr>
              <a:t>3</a:t>
            </a:fld>
            <a:endParaRPr lang="fr-FR" dirty="0"/>
          </a:p>
        </p:txBody>
      </p:sp>
      <p:sp>
        <p:nvSpPr>
          <p:cNvPr id="7170" name="Rectangle 2"/>
          <p:cNvSpPr>
            <a:spLocks noGrp="1" noChangeArrowheads="1"/>
          </p:cNvSpPr>
          <p:nvPr>
            <p:ph type="title"/>
          </p:nvPr>
        </p:nvSpPr>
        <p:spPr>
          <a:xfrm>
            <a:off x="457200" y="457200"/>
            <a:ext cx="8229600" cy="1143000"/>
          </a:xfrm>
        </p:spPr>
        <p:txBody>
          <a:bodyPr/>
          <a:lstStyle/>
          <a:p>
            <a:pPr eaLnBrk="1" hangingPunct="1"/>
            <a:r>
              <a:rPr lang="fr-FR" smtClean="0">
                <a:solidFill>
                  <a:srgbClr val="000099"/>
                </a:solidFill>
                <a:latin typeface="Times New Roman" pitchFamily="18" charset="0"/>
              </a:rPr>
              <a:t>L’herpès labial :</a:t>
            </a:r>
            <a:br>
              <a:rPr lang="fr-FR" smtClean="0">
                <a:solidFill>
                  <a:srgbClr val="000099"/>
                </a:solidFill>
                <a:latin typeface="Times New Roman" pitchFamily="18" charset="0"/>
              </a:rPr>
            </a:br>
            <a:endParaRPr lang="fr-FR" sz="1200" b="1" smtClean="0">
              <a:solidFill>
                <a:srgbClr val="000099"/>
              </a:solidFill>
              <a:latin typeface="Times New Roman" pitchFamily="18" charset="0"/>
            </a:endParaRPr>
          </a:p>
        </p:txBody>
      </p:sp>
      <p:sp>
        <p:nvSpPr>
          <p:cNvPr id="8195" name="Rectangle 3"/>
          <p:cNvSpPr>
            <a:spLocks noGrp="1" noChangeArrowheads="1"/>
          </p:cNvSpPr>
          <p:nvPr>
            <p:ph idx="1"/>
          </p:nvPr>
        </p:nvSpPr>
        <p:spPr>
          <a:xfrm>
            <a:off x="457200" y="1676400"/>
            <a:ext cx="6248400" cy="3862388"/>
          </a:xfrm>
        </p:spPr>
        <p:txBody>
          <a:bodyPr/>
          <a:lstStyle/>
          <a:p>
            <a:pPr marL="355600" indent="-355600" eaLnBrk="1" hangingPunct="1">
              <a:lnSpc>
                <a:spcPct val="90000"/>
              </a:lnSpc>
              <a:buFont typeface="Wingdings" pitchFamily="2" charset="2"/>
              <a:buAutoNum type="romanUcPeriod"/>
              <a:defRPr/>
            </a:pPr>
            <a:r>
              <a:rPr lang="fr-FR" sz="3300" i="1" dirty="0" smtClean="0">
                <a:solidFill>
                  <a:srgbClr val="000099"/>
                </a:solidFill>
                <a:latin typeface="Times New Roman" pitchFamily="18" charset="0"/>
              </a:rPr>
              <a:t>Une maladie virale</a:t>
            </a:r>
          </a:p>
          <a:p>
            <a:pPr marL="355600" indent="-355600" eaLnBrk="1" hangingPunct="1">
              <a:lnSpc>
                <a:spcPct val="90000"/>
              </a:lnSpc>
              <a:buFont typeface="Wingdings" pitchFamily="2" charset="2"/>
              <a:buNone/>
              <a:defRPr/>
            </a:pPr>
            <a:endParaRPr lang="fr-FR" sz="1700" i="1" dirty="0" smtClean="0">
              <a:solidFill>
                <a:srgbClr val="000099"/>
              </a:solidFill>
              <a:latin typeface="Times New Roman" pitchFamily="18" charset="0"/>
            </a:endParaRPr>
          </a:p>
          <a:p>
            <a:pPr marL="355600" indent="-355600" algn="just" eaLnBrk="1" hangingPunct="1">
              <a:lnSpc>
                <a:spcPct val="90000"/>
              </a:lnSpc>
              <a:buFont typeface="Wingdings" pitchFamily="2" charset="2"/>
              <a:buBlip>
                <a:blip r:embed="rId2"/>
              </a:buBlip>
              <a:defRPr/>
            </a:pPr>
            <a:r>
              <a:rPr lang="fr-FR" sz="1700" i="1" dirty="0" smtClean="0">
                <a:solidFill>
                  <a:srgbClr val="000099"/>
                </a:solidFill>
                <a:latin typeface="Times New Roman" pitchFamily="18" charset="0"/>
              </a:rPr>
              <a:t>Virus VHS-1 </a:t>
            </a:r>
            <a:r>
              <a:rPr lang="fr-FR" sz="1700" i="1" dirty="0" smtClean="0">
                <a:solidFill>
                  <a:srgbClr val="000099"/>
                </a:solidFill>
                <a:latin typeface="Times New Roman" pitchFamily="18" charset="0"/>
                <a:cs typeface="Arial" charset="0"/>
              </a:rPr>
              <a:t>→ lèvres</a:t>
            </a:r>
          </a:p>
          <a:p>
            <a:pPr marL="355600" indent="-355600" algn="just" eaLnBrk="1" hangingPunct="1">
              <a:lnSpc>
                <a:spcPct val="90000"/>
              </a:lnSpc>
              <a:buFont typeface="Wingdings" pitchFamily="2" charset="2"/>
              <a:buNone/>
              <a:defRPr/>
            </a:pPr>
            <a:r>
              <a:rPr lang="fr-FR" sz="1500" dirty="0" smtClean="0">
                <a:solidFill>
                  <a:srgbClr val="000099"/>
                </a:solidFill>
                <a:latin typeface="Times New Roman" pitchFamily="18" charset="0"/>
                <a:cs typeface="Arial" charset="0"/>
              </a:rPr>
              <a:t>80% de la population mondiale est séropositive à l’herpès labial</a:t>
            </a:r>
          </a:p>
          <a:p>
            <a:pPr marL="812800" lvl="1" indent="-368300" algn="just" eaLnBrk="1" hangingPunct="1">
              <a:lnSpc>
                <a:spcPct val="80000"/>
              </a:lnSpc>
              <a:buClr>
                <a:srgbClr val="0BD0D9"/>
              </a:buClr>
              <a:buSzPct val="95000"/>
              <a:buFont typeface="Wingdings" pitchFamily="2" charset="2"/>
              <a:buChar char="Ø"/>
              <a:defRPr/>
            </a:pPr>
            <a:r>
              <a:rPr lang="fr-FR" sz="1400" dirty="0" smtClean="0">
                <a:solidFill>
                  <a:srgbClr val="000099"/>
                </a:solidFill>
                <a:latin typeface="Times New Roman" pitchFamily="18" charset="0"/>
              </a:rPr>
              <a:t>Ce virus provoque l’apparition d’un bouton appelé « bouton de fièvre »</a:t>
            </a:r>
          </a:p>
          <a:p>
            <a:pPr marL="812800" lvl="1" indent="-368300" algn="just" eaLnBrk="1" hangingPunct="1">
              <a:lnSpc>
                <a:spcPct val="80000"/>
              </a:lnSpc>
              <a:buClr>
                <a:srgbClr val="0BD0D9"/>
              </a:buClr>
              <a:buSzPct val="95000"/>
              <a:buFont typeface="Wingdings" pitchFamily="2" charset="2"/>
              <a:buChar char="Ø"/>
              <a:defRPr/>
            </a:pPr>
            <a:r>
              <a:rPr lang="fr-FR" sz="1400" dirty="0" smtClean="0">
                <a:solidFill>
                  <a:srgbClr val="000099"/>
                </a:solidFill>
                <a:latin typeface="Times New Roman" pitchFamily="18" charset="0"/>
              </a:rPr>
              <a:t>En France, 20% de la population soit, 16 millions de personnes subissent trois crises par an</a:t>
            </a:r>
          </a:p>
          <a:p>
            <a:pPr marL="355600" indent="-355600" eaLnBrk="1" hangingPunct="1">
              <a:lnSpc>
                <a:spcPct val="90000"/>
              </a:lnSpc>
              <a:buFont typeface="Wingdings" pitchFamily="2" charset="2"/>
              <a:buNone/>
              <a:defRPr/>
            </a:pPr>
            <a:endParaRPr lang="fr-FR" sz="1700" dirty="0" smtClean="0">
              <a:latin typeface="Times New Roman" pitchFamily="18" charset="0"/>
              <a:cs typeface="Arial" charset="0"/>
            </a:endParaRPr>
          </a:p>
          <a:p>
            <a:pPr marL="355600" indent="-355600" algn="just" eaLnBrk="1" hangingPunct="1">
              <a:lnSpc>
                <a:spcPct val="90000"/>
              </a:lnSpc>
              <a:buFont typeface="Wingdings" pitchFamily="2" charset="2"/>
              <a:buBlip>
                <a:blip r:embed="rId2"/>
              </a:buBlip>
              <a:defRPr/>
            </a:pPr>
            <a:r>
              <a:rPr lang="fr-FR" sz="1700" i="1" dirty="0" smtClean="0">
                <a:solidFill>
                  <a:srgbClr val="000099"/>
                </a:solidFill>
                <a:latin typeface="Times New Roman" pitchFamily="18" charset="0"/>
                <a:cs typeface="Arial" charset="0"/>
              </a:rPr>
              <a:t>En moyenne quatre récidives par an</a:t>
            </a:r>
          </a:p>
          <a:p>
            <a:pPr marL="0" indent="0" algn="just" eaLnBrk="1" hangingPunct="1">
              <a:lnSpc>
                <a:spcPct val="90000"/>
              </a:lnSpc>
              <a:buFont typeface="Wingdings" pitchFamily="2" charset="2"/>
              <a:buNone/>
              <a:defRPr/>
            </a:pPr>
            <a:r>
              <a:rPr lang="fr-FR" sz="1500" dirty="0" smtClean="0">
                <a:solidFill>
                  <a:srgbClr val="000099"/>
                </a:solidFill>
                <a:latin typeface="Times New Roman" pitchFamily="18" charset="0"/>
                <a:cs typeface="Arial" charset="0"/>
              </a:rPr>
              <a:t>Le bouton disparaît naturellement au bout de 8 à 12 jours mais entre temps, il a provoqué :</a:t>
            </a:r>
          </a:p>
          <a:p>
            <a:pPr marL="812800" lvl="1" indent="-368300" algn="just" eaLnBrk="1" hangingPunct="1">
              <a:lnSpc>
                <a:spcPct val="80000"/>
              </a:lnSpc>
              <a:buClr>
                <a:srgbClr val="0BD0D9"/>
              </a:buClr>
              <a:buSzPct val="95000"/>
              <a:buFont typeface="Wingdings" pitchFamily="2" charset="2"/>
              <a:buChar char="Ø"/>
              <a:defRPr/>
            </a:pPr>
            <a:r>
              <a:rPr lang="fr-FR" sz="1400" dirty="0" smtClean="0">
                <a:solidFill>
                  <a:srgbClr val="000099"/>
                </a:solidFill>
                <a:latin typeface="Times New Roman" pitchFamily="18" charset="0"/>
              </a:rPr>
              <a:t>Des douleurs</a:t>
            </a:r>
          </a:p>
          <a:p>
            <a:pPr marL="812800" lvl="1" indent="-368300" algn="just" eaLnBrk="1" hangingPunct="1">
              <a:lnSpc>
                <a:spcPct val="80000"/>
              </a:lnSpc>
              <a:buClr>
                <a:srgbClr val="0BD0D9"/>
              </a:buClr>
              <a:buSzPct val="95000"/>
              <a:buFont typeface="Wingdings" pitchFamily="2" charset="2"/>
              <a:buChar char="Ø"/>
              <a:defRPr/>
            </a:pPr>
            <a:r>
              <a:rPr lang="fr-FR" sz="1400" dirty="0" smtClean="0">
                <a:solidFill>
                  <a:srgbClr val="000099"/>
                </a:solidFill>
                <a:latin typeface="Times New Roman" pitchFamily="18" charset="0"/>
              </a:rPr>
              <a:t>Un aspect disgracieux</a:t>
            </a:r>
          </a:p>
          <a:p>
            <a:pPr marL="812800" lvl="1" indent="-368300" algn="just" eaLnBrk="1" hangingPunct="1">
              <a:lnSpc>
                <a:spcPct val="80000"/>
              </a:lnSpc>
              <a:buClr>
                <a:srgbClr val="0BD0D9"/>
              </a:buClr>
              <a:buSzPct val="95000"/>
              <a:buFont typeface="Wingdings" pitchFamily="2" charset="2"/>
              <a:buChar char="Ø"/>
              <a:defRPr/>
            </a:pPr>
            <a:r>
              <a:rPr lang="fr-FR" sz="1400" dirty="0" smtClean="0">
                <a:solidFill>
                  <a:srgbClr val="000099"/>
                </a:solidFill>
                <a:latin typeface="Times New Roman" pitchFamily="18" charset="0"/>
              </a:rPr>
              <a:t>Un sentiment de gène chez les personnes atteintes</a:t>
            </a:r>
          </a:p>
        </p:txBody>
      </p:sp>
      <p:pic>
        <p:nvPicPr>
          <p:cNvPr id="7172" name="Picture 5" descr="herpeslab"/>
          <p:cNvPicPr>
            <a:picLocks noChangeAspect="1" noChangeArrowheads="1"/>
          </p:cNvPicPr>
          <p:nvPr/>
        </p:nvPicPr>
        <p:blipFill>
          <a:blip r:embed="rId3" cstate="print"/>
          <a:srcRect/>
          <a:stretch>
            <a:fillRect/>
          </a:stretch>
        </p:blipFill>
        <p:spPr bwMode="auto">
          <a:xfrm>
            <a:off x="6934200" y="4572000"/>
            <a:ext cx="1676400" cy="1581150"/>
          </a:xfrm>
          <a:prstGeom prst="rect">
            <a:avLst/>
          </a:prstGeom>
          <a:noFill/>
          <a:ln w="9525">
            <a:noFill/>
            <a:miter lim="800000"/>
            <a:headEnd/>
            <a:tailEnd/>
          </a:ln>
        </p:spPr>
      </p:pic>
      <p:pic>
        <p:nvPicPr>
          <p:cNvPr id="7173" name="Picture 6" descr="hsv1"/>
          <p:cNvPicPr>
            <a:picLocks noChangeAspect="1" noChangeArrowheads="1"/>
          </p:cNvPicPr>
          <p:nvPr/>
        </p:nvPicPr>
        <p:blipFill>
          <a:blip r:embed="rId4" cstate="print"/>
          <a:srcRect/>
          <a:stretch>
            <a:fillRect/>
          </a:stretch>
        </p:blipFill>
        <p:spPr bwMode="auto">
          <a:xfrm>
            <a:off x="7086600" y="2133600"/>
            <a:ext cx="1447800" cy="1447800"/>
          </a:xfrm>
          <a:prstGeom prst="rect">
            <a:avLst/>
          </a:prstGeom>
          <a:noFill/>
          <a:ln w="9525">
            <a:noFill/>
            <a:miter lim="800000"/>
            <a:headEnd/>
            <a:tailEnd/>
          </a:ln>
        </p:spPr>
      </p:pic>
      <p:sp>
        <p:nvSpPr>
          <p:cNvPr id="7174" name="Text Box 8"/>
          <p:cNvSpPr txBox="1">
            <a:spLocks noChangeArrowheads="1"/>
          </p:cNvSpPr>
          <p:nvPr/>
        </p:nvSpPr>
        <p:spPr bwMode="auto">
          <a:xfrm>
            <a:off x="1155700" y="6186488"/>
            <a:ext cx="6832600" cy="534987"/>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0099"/>
                </a:solidFill>
                <a:latin typeface="Times New Roman" pitchFamily="18" charset="0"/>
              </a:rPr>
              <a:t>Une affection qui frappe des millions d’individus mais qui reste pourtant méconnue et donc mal combattue</a:t>
            </a:r>
            <a:endParaRPr lang="fr-FR" b="1">
              <a:solidFill>
                <a:srgbClr val="003399"/>
              </a:solidFill>
              <a:latin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40ACF495-BC49-4370-83E0-0DE13034B24C}" type="slidenum">
              <a:rPr lang="fr-FR"/>
              <a:pPr>
                <a:defRPr/>
              </a:pPr>
              <a:t>30</a:t>
            </a:fld>
            <a:endParaRPr lang="fr-FR" dirty="0"/>
          </a:p>
        </p:txBody>
      </p:sp>
      <p:sp>
        <p:nvSpPr>
          <p:cNvPr id="30722" name="Text Box 4"/>
          <p:cNvSpPr txBox="1">
            <a:spLocks noChangeArrowheads="1"/>
          </p:cNvSpPr>
          <p:nvPr/>
        </p:nvSpPr>
        <p:spPr bwMode="auto">
          <a:xfrm>
            <a:off x="152400" y="2003425"/>
            <a:ext cx="8674100" cy="3311525"/>
          </a:xfrm>
          <a:prstGeom prst="rect">
            <a:avLst/>
          </a:prstGeom>
          <a:noFill/>
          <a:ln w="9525">
            <a:noFill/>
            <a:miter lim="800000"/>
            <a:headEnd/>
            <a:tailEnd/>
          </a:ln>
        </p:spPr>
        <p:txBody>
          <a:bodyPr>
            <a:spAutoFit/>
          </a:bodyPr>
          <a:lstStyle/>
          <a:p>
            <a:pPr marL="444500" lvl="1" indent="-444500">
              <a:lnSpc>
                <a:spcPct val="80000"/>
              </a:lnSpc>
              <a:spcBef>
                <a:spcPct val="20000"/>
              </a:spcBef>
              <a:buClr>
                <a:srgbClr val="0BD0D9"/>
              </a:buClr>
              <a:buSzPct val="95000"/>
              <a:buFontTx/>
              <a:buBlip>
                <a:blip r:embed="rId2"/>
              </a:buBlip>
              <a:defRPr/>
            </a:pPr>
            <a:r>
              <a:rPr lang="fr-FR" i="1" dirty="0">
                <a:solidFill>
                  <a:srgbClr val="003399"/>
                </a:solidFill>
                <a:latin typeface="Times New Roman" pitchFamily="18" charset="0"/>
              </a:rPr>
              <a:t>Nous </a:t>
            </a:r>
            <a:r>
              <a:rPr lang="fr-FR" i="1" dirty="0">
                <a:solidFill>
                  <a:srgbClr val="003399"/>
                </a:solidFill>
                <a:latin typeface="Times New Roman" pitchFamily="18" charset="0"/>
              </a:rPr>
              <a:t>faisions </a:t>
            </a:r>
            <a:r>
              <a:rPr lang="fr-FR" i="1" dirty="0">
                <a:solidFill>
                  <a:srgbClr val="003399"/>
                </a:solidFill>
                <a:latin typeface="Times New Roman" pitchFamily="18" charset="0"/>
              </a:rPr>
              <a:t>le choix de ne pas être distribués par des forces de vente supplétives</a:t>
            </a:r>
          </a:p>
          <a:p>
            <a:pPr marL="812800" lvl="2" indent="-368300">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Elles exigent des investissements en communication incompatibles avec notre stratégie de lancement</a:t>
            </a:r>
          </a:p>
          <a:p>
            <a:pPr marL="812800" lvl="2" indent="-368300">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La qualité de la distribution ne peut être garantie par ces commerciaux avec un mono-produit à faible taux de rotation</a:t>
            </a:r>
          </a:p>
          <a:p>
            <a:pPr marL="812800" lvl="2" indent="-368300">
              <a:lnSpc>
                <a:spcPct val="80000"/>
              </a:lnSpc>
              <a:spcBef>
                <a:spcPct val="20000"/>
              </a:spcBef>
              <a:buClr>
                <a:srgbClr val="0BD0D9"/>
              </a:buClr>
              <a:buSzPct val="95000"/>
              <a:defRPr/>
            </a:pPr>
            <a:endParaRPr lang="fr-FR" sz="2000" dirty="0">
              <a:solidFill>
                <a:srgbClr val="000099"/>
              </a:solidFill>
              <a:latin typeface="Times New Roman" pitchFamily="18" charset="0"/>
            </a:endParaRPr>
          </a:p>
          <a:p>
            <a:pPr marL="0" lvl="3" algn="ctr">
              <a:lnSpc>
                <a:spcPct val="80000"/>
              </a:lnSpc>
              <a:spcBef>
                <a:spcPct val="20000"/>
              </a:spcBef>
              <a:buClr>
                <a:srgbClr val="0BD0D9"/>
              </a:buClr>
              <a:buSzPct val="95000"/>
              <a:defRPr/>
            </a:pPr>
            <a:r>
              <a:rPr lang="fr-FR" sz="2000" b="1" dirty="0">
                <a:solidFill>
                  <a:srgbClr val="000099"/>
                </a:solidFill>
                <a:latin typeface="Times New Roman" pitchFamily="18" charset="0"/>
              </a:rPr>
              <a:t>Ainsi, malgré l’accord de </a:t>
            </a:r>
            <a:r>
              <a:rPr lang="fr-FR" sz="2000" b="1" dirty="0" err="1">
                <a:solidFill>
                  <a:srgbClr val="000099"/>
                </a:solidFill>
                <a:latin typeface="Times New Roman" pitchFamily="18" charset="0"/>
              </a:rPr>
              <a:t>Pharmadep</a:t>
            </a:r>
            <a:r>
              <a:rPr lang="fr-FR" sz="2000" b="1" dirty="0">
                <a:solidFill>
                  <a:srgbClr val="000099"/>
                </a:solidFill>
                <a:latin typeface="Times New Roman" pitchFamily="18" charset="0"/>
              </a:rPr>
              <a:t> (leader de la distribution pharmaceutique en France) nous n’avons pas souhaité donner suite</a:t>
            </a:r>
          </a:p>
          <a:p>
            <a:pPr marL="1327150" lvl="3" indent="-273050" algn="ctr">
              <a:lnSpc>
                <a:spcPct val="80000"/>
              </a:lnSpc>
              <a:spcBef>
                <a:spcPct val="20000"/>
              </a:spcBef>
              <a:buClr>
                <a:srgbClr val="0BD0D9"/>
              </a:buClr>
              <a:buSzPct val="95000"/>
              <a:defRPr/>
            </a:pPr>
            <a:endParaRPr lang="fr-FR" sz="2000" b="1" dirty="0">
              <a:solidFill>
                <a:srgbClr val="000099"/>
              </a:solidFill>
              <a:latin typeface="Times New Roman" pitchFamily="18" charset="0"/>
            </a:endParaRPr>
          </a:p>
          <a:p>
            <a:pPr marL="444500" lvl="1" indent="-444500">
              <a:lnSpc>
                <a:spcPct val="80000"/>
              </a:lnSpc>
              <a:spcBef>
                <a:spcPct val="20000"/>
              </a:spcBef>
              <a:buClr>
                <a:srgbClr val="0BD0D9"/>
              </a:buClr>
              <a:buSzPct val="95000"/>
              <a:buFontTx/>
              <a:buBlip>
                <a:blip r:embed="rId2"/>
              </a:buBlip>
              <a:defRPr/>
            </a:pPr>
            <a:r>
              <a:rPr lang="fr-FR" i="1" dirty="0">
                <a:solidFill>
                  <a:srgbClr val="003399"/>
                </a:solidFill>
                <a:latin typeface="Times New Roman" pitchFamily="18" charset="0"/>
              </a:rPr>
              <a:t>Concernant cette phase de lancement, nous </a:t>
            </a:r>
            <a:r>
              <a:rPr lang="fr-FR" i="1" dirty="0">
                <a:solidFill>
                  <a:srgbClr val="003399"/>
                </a:solidFill>
                <a:latin typeface="Times New Roman" pitchFamily="18" charset="0"/>
              </a:rPr>
              <a:t>allions </a:t>
            </a:r>
            <a:r>
              <a:rPr lang="fr-FR" i="1" dirty="0">
                <a:solidFill>
                  <a:srgbClr val="003399"/>
                </a:solidFill>
                <a:latin typeface="Times New Roman" pitchFamily="18" charset="0"/>
              </a:rPr>
              <a:t>exclusivement commercialiser le produit directement auprès de groupements de pharmacies, parapharmacies et GSS</a:t>
            </a:r>
          </a:p>
          <a:p>
            <a:pPr marL="812800" lvl="2" indent="-368300">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Ces centrales d’achats positionneront elles-mêmes les produits en rayon et réaliseront le suivi des ventes selon des accords </a:t>
            </a:r>
            <a:r>
              <a:rPr lang="fr-FR" sz="1600" dirty="0" err="1">
                <a:solidFill>
                  <a:srgbClr val="000099"/>
                </a:solidFill>
                <a:latin typeface="Times New Roman" pitchFamily="18" charset="0"/>
              </a:rPr>
              <a:t>pré-définis</a:t>
            </a:r>
            <a:endParaRPr lang="fr-FR" sz="1600" dirty="0">
              <a:solidFill>
                <a:srgbClr val="000099"/>
              </a:solidFill>
              <a:latin typeface="Times New Roman" pitchFamily="18" charset="0"/>
            </a:endParaRPr>
          </a:p>
        </p:txBody>
      </p:sp>
      <p:sp>
        <p:nvSpPr>
          <p:cNvPr id="35843" name="Text Box 8"/>
          <p:cNvSpPr txBox="1">
            <a:spLocks noChangeArrowheads="1"/>
          </p:cNvSpPr>
          <p:nvPr/>
        </p:nvSpPr>
        <p:spPr bwMode="auto">
          <a:xfrm>
            <a:off x="719138" y="5745163"/>
            <a:ext cx="7654925" cy="646112"/>
          </a:xfrm>
          <a:prstGeom prst="rect">
            <a:avLst/>
          </a:prstGeom>
          <a:noFill/>
          <a:ln w="9525">
            <a:solidFill>
              <a:schemeClr val="tx2"/>
            </a:solidFill>
            <a:miter lim="800000"/>
            <a:headEnd/>
            <a:tailEnd/>
          </a:ln>
        </p:spPr>
        <p:txBody>
          <a:bodyPr>
            <a:spAutoFit/>
          </a:bodyPr>
          <a:lstStyle/>
          <a:p>
            <a:pPr algn="ctr"/>
            <a:r>
              <a:rPr lang="fr-FR" b="1">
                <a:solidFill>
                  <a:srgbClr val="003399"/>
                </a:solidFill>
                <a:latin typeface="Times New Roman" pitchFamily="18" charset="0"/>
              </a:rPr>
              <a:t>Une phase de lancement en Europe réalisée exclusivement avec les centrales d’achats de groupements</a:t>
            </a:r>
          </a:p>
        </p:txBody>
      </p:sp>
      <p:sp>
        <p:nvSpPr>
          <p:cNvPr id="35844" name="Rectangle 3"/>
          <p:cNvSpPr>
            <a:spLocks noChangeArrowheads="1"/>
          </p:cNvSpPr>
          <p:nvPr/>
        </p:nvSpPr>
        <p:spPr bwMode="auto">
          <a:xfrm>
            <a:off x="219075" y="914400"/>
            <a:ext cx="8924925" cy="590550"/>
          </a:xfrm>
          <a:prstGeom prst="rect">
            <a:avLst/>
          </a:prstGeom>
          <a:noFill/>
          <a:ln w="9525">
            <a:noFill/>
            <a:miter lim="800000"/>
            <a:headEnd/>
            <a:tailEnd/>
          </a:ln>
        </p:spPr>
        <p:txBody>
          <a:bodyPr>
            <a:spAutoFit/>
          </a:bodyPr>
          <a:lstStyle/>
          <a:p>
            <a:pPr marL="812800" indent="-812800">
              <a:lnSpc>
                <a:spcPct val="90000"/>
              </a:lnSpc>
              <a:spcBef>
                <a:spcPct val="20000"/>
              </a:spcBef>
              <a:buClr>
                <a:srgbClr val="0BD0D9"/>
              </a:buClr>
              <a:buSzPct val="95000"/>
            </a:pPr>
            <a:r>
              <a:rPr lang="fr-FR" sz="3600" i="1">
                <a:solidFill>
                  <a:srgbClr val="000099"/>
                </a:solidFill>
                <a:latin typeface="Times New Roman" pitchFamily="18" charset="0"/>
              </a:rPr>
              <a:t>Implantation des produits et suivi des ventes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D2DD1433-28DE-4895-B858-ECB94FD8934E}" type="slidenum">
              <a:rPr lang="fr-FR"/>
              <a:pPr>
                <a:defRPr/>
              </a:pPr>
              <a:t>31</a:t>
            </a:fld>
            <a:endParaRPr lang="fr-FR" dirty="0"/>
          </a:p>
        </p:txBody>
      </p:sp>
      <p:sp>
        <p:nvSpPr>
          <p:cNvPr id="36866" name="Rectangle 3"/>
          <p:cNvSpPr>
            <a:spLocks noGrp="1" noChangeArrowheads="1"/>
          </p:cNvSpPr>
          <p:nvPr>
            <p:ph idx="4294967295"/>
          </p:nvPr>
        </p:nvSpPr>
        <p:spPr>
          <a:xfrm>
            <a:off x="457200" y="1663700"/>
            <a:ext cx="8229600" cy="4051300"/>
          </a:xfrm>
        </p:spPr>
        <p:txBody>
          <a:bodyPr>
            <a:spAutoFit/>
          </a:bodyPr>
          <a:lstStyle/>
          <a:p>
            <a:pPr eaLnBrk="1" hangingPunct="1">
              <a:lnSpc>
                <a:spcPct val="80000"/>
              </a:lnSpc>
              <a:buFont typeface="Wingdings" pitchFamily="2" charset="2"/>
              <a:buNone/>
            </a:pPr>
            <a:r>
              <a:rPr lang="fr-FR" sz="2200" i="1" smtClean="0">
                <a:solidFill>
                  <a:srgbClr val="000099"/>
                </a:solidFill>
                <a:latin typeface="Times New Roman" pitchFamily="18" charset="0"/>
              </a:rPr>
              <a:t>	Nous avons rencontré divers industriels susceptibles de se voir confier la production de Ienisseï. C’est à partir des entretiens effectués que nous chiffrons les différents coûts liés à l’exploitation d’un tel dossier :</a:t>
            </a:r>
            <a:endParaRPr lang="fr-FR" sz="2000" i="1" smtClean="0">
              <a:solidFill>
                <a:srgbClr val="000099"/>
              </a:solidFill>
              <a:latin typeface="Calibri" pitchFamily="34" charset="0"/>
            </a:endParaRPr>
          </a:p>
          <a:p>
            <a:pPr eaLnBrk="1" hangingPunct="1">
              <a:lnSpc>
                <a:spcPct val="80000"/>
              </a:lnSpc>
              <a:buFont typeface="Wingdings 2" pitchFamily="18" charset="2"/>
              <a:buNone/>
            </a:pPr>
            <a:endParaRPr lang="fr-FR" sz="400" i="1" smtClean="0">
              <a:solidFill>
                <a:srgbClr val="000099"/>
              </a:solidFill>
              <a:latin typeface="Calibri" pitchFamily="34" charset="0"/>
            </a:endParaRPr>
          </a:p>
          <a:p>
            <a:pPr marL="444500" lvl="1" indent="-444500" eaLnBrk="1" hangingPunct="1">
              <a:buClr>
                <a:srgbClr val="0BD0D9"/>
              </a:buClr>
              <a:buSzPct val="95000"/>
              <a:buFont typeface="Wingdings 2" pitchFamily="18" charset="2"/>
              <a:buBlip>
                <a:blip r:embed="rId2"/>
              </a:buBlip>
            </a:pPr>
            <a:r>
              <a:rPr lang="fr-FR" sz="1800" i="1" smtClean="0">
                <a:solidFill>
                  <a:srgbClr val="003399"/>
                </a:solidFill>
                <a:latin typeface="Times New Roman" pitchFamily="18" charset="0"/>
              </a:rPr>
              <a:t>Calcul du PRI :</a:t>
            </a:r>
          </a:p>
          <a:p>
            <a:pPr marL="812800" lvl="2" indent="-368300" eaLnBrk="1" hangingPunct="1">
              <a:buClr>
                <a:srgbClr val="0BD0D9"/>
              </a:buClr>
              <a:buSzPct val="95000"/>
              <a:buFont typeface="Wingdings" pitchFamily="2" charset="2"/>
              <a:buChar char="Ø"/>
            </a:pPr>
            <a:r>
              <a:rPr lang="fr-FR" sz="1400" smtClean="0">
                <a:solidFill>
                  <a:srgbClr val="000099"/>
                </a:solidFill>
                <a:latin typeface="Times New Roman" pitchFamily="18" charset="0"/>
              </a:rPr>
              <a:t>flacon, bille plaquée or et support bille : 0,45 €</a:t>
            </a:r>
          </a:p>
          <a:p>
            <a:pPr marL="812800" lvl="2" indent="-368300" eaLnBrk="1" hangingPunct="1">
              <a:buClr>
                <a:srgbClr val="0BD0D9"/>
              </a:buClr>
              <a:buSzPct val="95000"/>
              <a:buFont typeface="Wingdings" pitchFamily="2" charset="2"/>
              <a:buChar char="Ø"/>
            </a:pPr>
            <a:r>
              <a:rPr lang="fr-FR" sz="1400" smtClean="0">
                <a:solidFill>
                  <a:srgbClr val="000099"/>
                </a:solidFill>
                <a:latin typeface="Times New Roman" pitchFamily="18" charset="0"/>
              </a:rPr>
              <a:t>capsule : 0,034 €</a:t>
            </a:r>
          </a:p>
          <a:p>
            <a:pPr marL="812800" lvl="2" indent="-368300" eaLnBrk="1" hangingPunct="1">
              <a:buClr>
                <a:srgbClr val="0BD0D9"/>
              </a:buClr>
              <a:buSzPct val="95000"/>
              <a:buFont typeface="Wingdings" pitchFamily="2" charset="2"/>
              <a:buChar char="Ø"/>
            </a:pPr>
            <a:r>
              <a:rPr lang="fr-FR" sz="1400" smtClean="0">
                <a:solidFill>
                  <a:srgbClr val="000099"/>
                </a:solidFill>
                <a:latin typeface="Times New Roman" pitchFamily="18" charset="0"/>
              </a:rPr>
              <a:t>matières composant le gel neutre : 0,030 €</a:t>
            </a:r>
          </a:p>
          <a:p>
            <a:pPr marL="812800" lvl="2" indent="-368300" eaLnBrk="1" hangingPunct="1">
              <a:buClr>
                <a:srgbClr val="0BD0D9"/>
              </a:buClr>
              <a:buSzPct val="95000"/>
              <a:buFont typeface="Wingdings" pitchFamily="2" charset="2"/>
              <a:buChar char="Ø"/>
            </a:pPr>
            <a:r>
              <a:rPr lang="fr-FR" sz="1400" smtClean="0">
                <a:solidFill>
                  <a:srgbClr val="000099"/>
                </a:solidFill>
                <a:latin typeface="Times New Roman" pitchFamily="18" charset="0"/>
              </a:rPr>
              <a:t>flaconnage (fabrication du gel, mise sous blister plastique) : 0,20 €</a:t>
            </a:r>
          </a:p>
          <a:p>
            <a:pPr marL="812800" lvl="2" indent="-368300" eaLnBrk="1" hangingPunct="1">
              <a:buClr>
                <a:srgbClr val="0BD0D9"/>
              </a:buClr>
              <a:buSzPct val="95000"/>
              <a:buFont typeface="Wingdings" pitchFamily="2" charset="2"/>
              <a:buChar char="Ø"/>
            </a:pPr>
            <a:r>
              <a:rPr lang="fr-FR" sz="1400" smtClean="0">
                <a:solidFill>
                  <a:srgbClr val="000099"/>
                </a:solidFill>
                <a:latin typeface="Times New Roman" pitchFamily="18" charset="0"/>
              </a:rPr>
              <a:t>mise en présentoir de 18 unités par PLV : 0,067 €</a:t>
            </a:r>
          </a:p>
          <a:p>
            <a:pPr marL="812800" lvl="2" indent="-368300" eaLnBrk="1" hangingPunct="1">
              <a:buClr>
                <a:srgbClr val="0BD0D9"/>
              </a:buClr>
              <a:buSzPct val="95000"/>
              <a:buFont typeface="Wingdings" pitchFamily="2" charset="2"/>
              <a:buChar char="Ø"/>
            </a:pPr>
            <a:r>
              <a:rPr lang="fr-FR" sz="1400" smtClean="0">
                <a:solidFill>
                  <a:srgbClr val="000099"/>
                </a:solidFill>
                <a:latin typeface="Times New Roman" pitchFamily="18" charset="0"/>
              </a:rPr>
              <a:t>matières premières naturelles : 0,10 €</a:t>
            </a:r>
          </a:p>
          <a:p>
            <a:pPr marL="812800" lvl="2" indent="-368300" eaLnBrk="1" hangingPunct="1">
              <a:lnSpc>
                <a:spcPct val="80000"/>
              </a:lnSpc>
              <a:buFontTx/>
              <a:buNone/>
            </a:pPr>
            <a:endParaRPr lang="fr-FR" sz="400" i="1" smtClean="0">
              <a:solidFill>
                <a:srgbClr val="000099"/>
              </a:solidFill>
              <a:latin typeface="Calibri" pitchFamily="34" charset="0"/>
            </a:endParaRPr>
          </a:p>
          <a:p>
            <a:pPr marL="812800" lvl="2" indent="-368300" eaLnBrk="1" hangingPunct="1">
              <a:lnSpc>
                <a:spcPct val="80000"/>
              </a:lnSpc>
              <a:buFontTx/>
              <a:buNone/>
            </a:pPr>
            <a:endParaRPr lang="fr-FR" sz="400" i="1" smtClean="0">
              <a:solidFill>
                <a:srgbClr val="000099"/>
              </a:solidFill>
              <a:latin typeface="Calibri" pitchFamily="34" charset="0"/>
            </a:endParaRPr>
          </a:p>
          <a:p>
            <a:pPr marL="444500" lvl="1" indent="-444500" eaLnBrk="1" hangingPunct="1">
              <a:buClr>
                <a:srgbClr val="0BD0D9"/>
              </a:buClr>
              <a:buSzPct val="95000"/>
              <a:buFont typeface="Wingdings 2" pitchFamily="18" charset="2"/>
              <a:buBlip>
                <a:blip r:embed="rId2"/>
              </a:buBlip>
            </a:pPr>
            <a:r>
              <a:rPr lang="fr-FR" sz="1800" i="1" smtClean="0">
                <a:solidFill>
                  <a:srgbClr val="003399"/>
                </a:solidFill>
                <a:latin typeface="Times New Roman" pitchFamily="18" charset="0"/>
              </a:rPr>
              <a:t>Prestations facturées à 7,5% du chiffre d’affaires :</a:t>
            </a:r>
          </a:p>
          <a:p>
            <a:pPr marL="812800" lvl="2" indent="-368300" eaLnBrk="1" hangingPunct="1">
              <a:buClr>
                <a:srgbClr val="0BD0D9"/>
              </a:buClr>
              <a:buSzPct val="95000"/>
              <a:buFont typeface="Wingdings" pitchFamily="2" charset="2"/>
              <a:buChar char="Ø"/>
            </a:pPr>
            <a:r>
              <a:rPr lang="fr-FR" sz="1400" smtClean="0">
                <a:solidFill>
                  <a:srgbClr val="000099"/>
                </a:solidFill>
                <a:latin typeface="Times New Roman" pitchFamily="18" charset="0"/>
              </a:rPr>
              <a:t>stockage de matières et produits</a:t>
            </a:r>
          </a:p>
          <a:p>
            <a:pPr marL="812800" lvl="2" indent="-368300" eaLnBrk="1" hangingPunct="1">
              <a:buClr>
                <a:srgbClr val="0BD0D9"/>
              </a:buClr>
              <a:buSzPct val="95000"/>
              <a:buFont typeface="Wingdings" pitchFamily="2" charset="2"/>
              <a:buChar char="Ø"/>
            </a:pPr>
            <a:r>
              <a:rPr lang="fr-FR" sz="1400" smtClean="0">
                <a:solidFill>
                  <a:srgbClr val="000099"/>
                </a:solidFill>
                <a:latin typeface="Times New Roman" pitchFamily="18" charset="0"/>
              </a:rPr>
              <a:t>livraison des produits Europe entière</a:t>
            </a:r>
          </a:p>
        </p:txBody>
      </p:sp>
      <p:sp>
        <p:nvSpPr>
          <p:cNvPr id="36867" name="Rectangle 5"/>
          <p:cNvSpPr>
            <a:spLocks noChangeArrowheads="1"/>
          </p:cNvSpPr>
          <p:nvPr/>
        </p:nvSpPr>
        <p:spPr bwMode="auto">
          <a:xfrm>
            <a:off x="3463925" y="588963"/>
            <a:ext cx="184150" cy="854075"/>
          </a:xfrm>
          <a:prstGeom prst="rect">
            <a:avLst/>
          </a:prstGeom>
          <a:noFill/>
          <a:ln w="9525">
            <a:noFill/>
            <a:miter lim="800000"/>
            <a:headEnd/>
            <a:tailEnd/>
          </a:ln>
        </p:spPr>
        <p:txBody>
          <a:bodyPr wrap="none">
            <a:spAutoFit/>
          </a:bodyPr>
          <a:lstStyle/>
          <a:p>
            <a:endParaRPr lang="fr-FR" sz="5000">
              <a:solidFill>
                <a:schemeClr val="tx2"/>
              </a:solidFill>
            </a:endParaRPr>
          </a:p>
        </p:txBody>
      </p:sp>
      <p:sp>
        <p:nvSpPr>
          <p:cNvPr id="36868" name="Text Box 10"/>
          <p:cNvSpPr txBox="1">
            <a:spLocks noChangeArrowheads="1"/>
          </p:cNvSpPr>
          <p:nvPr/>
        </p:nvSpPr>
        <p:spPr bwMode="auto">
          <a:xfrm>
            <a:off x="323850" y="5994400"/>
            <a:ext cx="8345488" cy="376238"/>
          </a:xfrm>
          <a:prstGeom prst="rect">
            <a:avLst/>
          </a:prstGeom>
          <a:noFill/>
          <a:ln w="9525">
            <a:solidFill>
              <a:schemeClr val="tx2"/>
            </a:solidFill>
            <a:miter lim="800000"/>
            <a:headEnd/>
            <a:tailEnd/>
          </a:ln>
        </p:spPr>
        <p:txBody>
          <a:bodyPr>
            <a:spAutoFit/>
          </a:bodyPr>
          <a:lstStyle/>
          <a:p>
            <a:pPr algn="ctr"/>
            <a:r>
              <a:rPr lang="fr-FR" b="1">
                <a:solidFill>
                  <a:srgbClr val="003399"/>
                </a:solidFill>
                <a:latin typeface="Times New Roman" pitchFamily="18" charset="0"/>
              </a:rPr>
              <a:t>Le </a:t>
            </a:r>
            <a:r>
              <a:rPr lang="fr-FR" b="1">
                <a:solidFill>
                  <a:srgbClr val="E20000"/>
                </a:solidFill>
                <a:latin typeface="Times New Roman" pitchFamily="18" charset="0"/>
              </a:rPr>
              <a:t>Prix de Revient Industriel de 0,79€</a:t>
            </a:r>
            <a:r>
              <a:rPr lang="fr-FR" b="1">
                <a:solidFill>
                  <a:srgbClr val="003399"/>
                </a:solidFill>
                <a:latin typeface="Times New Roman" pitchFamily="18" charset="0"/>
              </a:rPr>
              <a:t> assure un niveau de marge confortable</a:t>
            </a:r>
          </a:p>
        </p:txBody>
      </p:sp>
      <p:sp>
        <p:nvSpPr>
          <p:cNvPr id="36869" name="Rectangle 3"/>
          <p:cNvSpPr>
            <a:spLocks noChangeArrowheads="1"/>
          </p:cNvSpPr>
          <p:nvPr/>
        </p:nvSpPr>
        <p:spPr bwMode="auto">
          <a:xfrm>
            <a:off x="219075" y="914400"/>
            <a:ext cx="8924925" cy="590550"/>
          </a:xfrm>
          <a:prstGeom prst="rect">
            <a:avLst/>
          </a:prstGeom>
          <a:noFill/>
          <a:ln w="9525">
            <a:noFill/>
            <a:miter lim="800000"/>
            <a:headEnd/>
            <a:tailEnd/>
          </a:ln>
        </p:spPr>
        <p:txBody>
          <a:bodyPr>
            <a:spAutoFit/>
          </a:bodyPr>
          <a:lstStyle/>
          <a:p>
            <a:pPr marL="857250" indent="-857250">
              <a:lnSpc>
                <a:spcPct val="90000"/>
              </a:lnSpc>
              <a:spcBef>
                <a:spcPct val="20000"/>
              </a:spcBef>
              <a:buClr>
                <a:srgbClr val="0BD0D9"/>
              </a:buClr>
              <a:buSzPct val="95000"/>
            </a:pPr>
            <a:r>
              <a:rPr lang="fr-FR" sz="3600" i="1">
                <a:solidFill>
                  <a:srgbClr val="000099"/>
                </a:solidFill>
                <a:latin typeface="Times New Roman" pitchFamily="18" charset="0"/>
              </a:rPr>
              <a:t>PRI et marges Ienisseï</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1ED3AA6E-4DD3-4BD6-9420-697AAB2F4E83}" type="slidenum">
              <a:rPr lang="fr-FR"/>
              <a:pPr>
                <a:defRPr/>
              </a:pPr>
              <a:t>32</a:t>
            </a:fld>
            <a:endParaRPr lang="fr-FR" dirty="0"/>
          </a:p>
        </p:txBody>
      </p:sp>
      <p:sp>
        <p:nvSpPr>
          <p:cNvPr id="37890" name="Rectangle 3"/>
          <p:cNvSpPr>
            <a:spLocks noGrp="1" noChangeArrowheads="1"/>
          </p:cNvSpPr>
          <p:nvPr>
            <p:ph idx="1"/>
          </p:nvPr>
        </p:nvSpPr>
        <p:spPr>
          <a:xfrm>
            <a:off x="457200" y="965200"/>
            <a:ext cx="8686800" cy="631825"/>
          </a:xfrm>
        </p:spPr>
        <p:txBody>
          <a:bodyPr/>
          <a:lstStyle/>
          <a:p>
            <a:pPr marL="536575" indent="-536575" eaLnBrk="1" hangingPunct="1">
              <a:lnSpc>
                <a:spcPct val="80000"/>
              </a:lnSpc>
              <a:buFont typeface="Wingdings" pitchFamily="2" charset="2"/>
              <a:buChar char="Ø"/>
            </a:pPr>
            <a:endParaRPr lang="fr-FR" sz="2200" i="1" smtClean="0">
              <a:solidFill>
                <a:srgbClr val="000099"/>
              </a:solidFill>
              <a:latin typeface="Calibri" pitchFamily="34" charset="0"/>
            </a:endParaRPr>
          </a:p>
          <a:p>
            <a:pPr marL="536575" indent="-536575" eaLnBrk="1" hangingPunct="1">
              <a:lnSpc>
                <a:spcPct val="80000"/>
              </a:lnSpc>
              <a:buFont typeface="Wingdings" pitchFamily="2" charset="2"/>
              <a:buNone/>
            </a:pPr>
            <a:endParaRPr lang="fr-FR" i="1" smtClean="0">
              <a:solidFill>
                <a:srgbClr val="000099"/>
              </a:solidFill>
              <a:latin typeface="Calibri" pitchFamily="34" charset="0"/>
            </a:endParaRPr>
          </a:p>
        </p:txBody>
      </p:sp>
      <p:sp>
        <p:nvSpPr>
          <p:cNvPr id="37891" name="Text Box 205"/>
          <p:cNvSpPr txBox="1">
            <a:spLocks noChangeArrowheads="1"/>
          </p:cNvSpPr>
          <p:nvPr/>
        </p:nvSpPr>
        <p:spPr bwMode="auto">
          <a:xfrm>
            <a:off x="769938" y="5588000"/>
            <a:ext cx="7845425" cy="925513"/>
          </a:xfrm>
          <a:prstGeom prst="rect">
            <a:avLst/>
          </a:prstGeom>
          <a:noFill/>
          <a:ln w="9525">
            <a:solidFill>
              <a:schemeClr val="tx2"/>
            </a:solidFill>
            <a:miter lim="800000"/>
            <a:headEnd/>
            <a:tailEnd/>
          </a:ln>
        </p:spPr>
        <p:txBody>
          <a:bodyPr wrap="none">
            <a:spAutoFit/>
          </a:bodyPr>
          <a:lstStyle/>
          <a:p>
            <a:pPr algn="ctr"/>
            <a:r>
              <a:rPr lang="fr-FR" b="1">
                <a:solidFill>
                  <a:srgbClr val="003399"/>
                </a:solidFill>
                <a:latin typeface="Times New Roman" pitchFamily="18" charset="0"/>
              </a:rPr>
              <a:t>Un prix de vente consommateur moyen  </a:t>
            </a:r>
            <a:r>
              <a:rPr lang="fr-FR" b="1">
                <a:solidFill>
                  <a:srgbClr val="E20000"/>
                </a:solidFill>
                <a:latin typeface="Times New Roman" pitchFamily="18" charset="0"/>
              </a:rPr>
              <a:t>bien placé</a:t>
            </a:r>
            <a:r>
              <a:rPr lang="fr-FR" b="1">
                <a:solidFill>
                  <a:srgbClr val="FF0000"/>
                </a:solidFill>
                <a:latin typeface="Times New Roman" pitchFamily="18" charset="0"/>
              </a:rPr>
              <a:t> à 11,77€</a:t>
            </a:r>
          </a:p>
          <a:p>
            <a:pPr algn="ctr"/>
            <a:r>
              <a:rPr lang="fr-FR" b="1">
                <a:solidFill>
                  <a:srgbClr val="003399"/>
                </a:solidFill>
                <a:latin typeface="Times New Roman" pitchFamily="18" charset="0"/>
              </a:rPr>
              <a:t>Une politique de </a:t>
            </a:r>
            <a:r>
              <a:rPr lang="fr-FR" b="1">
                <a:solidFill>
                  <a:srgbClr val="E20000"/>
                </a:solidFill>
                <a:latin typeface="Times New Roman" pitchFamily="18" charset="0"/>
              </a:rPr>
              <a:t>remises tarifaires agressives</a:t>
            </a:r>
            <a:r>
              <a:rPr lang="fr-FR" b="1">
                <a:solidFill>
                  <a:srgbClr val="003399"/>
                </a:solidFill>
                <a:latin typeface="Times New Roman" pitchFamily="18" charset="0"/>
              </a:rPr>
              <a:t> allant </a:t>
            </a:r>
            <a:r>
              <a:rPr lang="fr-FR" b="1">
                <a:solidFill>
                  <a:srgbClr val="E20000"/>
                </a:solidFill>
                <a:latin typeface="Times New Roman" pitchFamily="18" charset="0"/>
              </a:rPr>
              <a:t>jusqu’à 35%</a:t>
            </a:r>
          </a:p>
          <a:p>
            <a:pPr algn="ctr"/>
            <a:r>
              <a:rPr lang="fr-FR" b="1">
                <a:solidFill>
                  <a:srgbClr val="003399"/>
                </a:solidFill>
                <a:latin typeface="Times New Roman" pitchFamily="18" charset="0"/>
              </a:rPr>
              <a:t>Une excellente coefficient de marge pour les distributeurs pharmaciens de </a:t>
            </a:r>
            <a:r>
              <a:rPr lang="fr-FR" b="1">
                <a:solidFill>
                  <a:srgbClr val="E20000"/>
                </a:solidFill>
                <a:latin typeface="Times New Roman" pitchFamily="18" charset="0"/>
              </a:rPr>
              <a:t>1,89</a:t>
            </a:r>
          </a:p>
        </p:txBody>
      </p:sp>
      <p:sp>
        <p:nvSpPr>
          <p:cNvPr id="37892" name="Rectangle 3"/>
          <p:cNvSpPr>
            <a:spLocks noChangeArrowheads="1"/>
          </p:cNvSpPr>
          <p:nvPr/>
        </p:nvSpPr>
        <p:spPr bwMode="auto">
          <a:xfrm>
            <a:off x="219075" y="914400"/>
            <a:ext cx="8924925" cy="1089025"/>
          </a:xfrm>
          <a:prstGeom prst="rect">
            <a:avLst/>
          </a:prstGeom>
          <a:noFill/>
          <a:ln w="9525">
            <a:noFill/>
            <a:miter lim="800000"/>
            <a:headEnd/>
            <a:tailEnd/>
          </a:ln>
        </p:spPr>
        <p:txBody>
          <a:bodyPr>
            <a:spAutoFit/>
          </a:bodyPr>
          <a:lstStyle/>
          <a:p>
            <a:pPr>
              <a:lnSpc>
                <a:spcPct val="90000"/>
              </a:lnSpc>
              <a:spcBef>
                <a:spcPct val="20000"/>
              </a:spcBef>
              <a:buClr>
                <a:srgbClr val="0BD0D9"/>
              </a:buClr>
              <a:buSzPct val="95000"/>
            </a:pPr>
            <a:r>
              <a:rPr lang="fr-FR" sz="3600" i="1">
                <a:solidFill>
                  <a:srgbClr val="000099"/>
                </a:solidFill>
                <a:latin typeface="Times New Roman" pitchFamily="18" charset="0"/>
              </a:rPr>
              <a:t> Politique tarifaire en France :en direct auprès de groupements</a:t>
            </a:r>
          </a:p>
        </p:txBody>
      </p:sp>
      <p:pic>
        <p:nvPicPr>
          <p:cNvPr id="37893" name="Picture 203"/>
          <p:cNvPicPr>
            <a:picLocks noChangeAspect="1" noChangeArrowheads="1"/>
          </p:cNvPicPr>
          <p:nvPr/>
        </p:nvPicPr>
        <p:blipFill>
          <a:blip r:embed="rId2" cstate="print"/>
          <a:srcRect/>
          <a:stretch>
            <a:fillRect/>
          </a:stretch>
        </p:blipFill>
        <p:spPr bwMode="auto">
          <a:xfrm>
            <a:off x="657225" y="2295525"/>
            <a:ext cx="7829550" cy="2505075"/>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17"/>
          <p:cNvSpPr>
            <a:spLocks noGrp="1"/>
          </p:cNvSpPr>
          <p:nvPr>
            <p:ph type="sldNum" sz="quarter" idx="12"/>
          </p:nvPr>
        </p:nvSpPr>
        <p:spPr/>
        <p:txBody>
          <a:bodyPr/>
          <a:lstStyle/>
          <a:p>
            <a:pPr>
              <a:defRPr/>
            </a:pPr>
            <a:fld id="{B3B1AFA1-D403-48F6-844D-A9D3B0D1CCB5}" type="slidenum">
              <a:rPr lang="fr-FR"/>
              <a:pPr>
                <a:defRPr/>
              </a:pPr>
              <a:t>33</a:t>
            </a:fld>
            <a:endParaRPr lang="fr-FR" dirty="0"/>
          </a:p>
        </p:txBody>
      </p:sp>
      <p:sp>
        <p:nvSpPr>
          <p:cNvPr id="38914" name="Rectangle 3"/>
          <p:cNvSpPr>
            <a:spLocks noGrp="1" noChangeArrowheads="1"/>
          </p:cNvSpPr>
          <p:nvPr>
            <p:ph idx="4294967295"/>
          </p:nvPr>
        </p:nvSpPr>
        <p:spPr>
          <a:xfrm>
            <a:off x="457200" y="965200"/>
            <a:ext cx="8686800" cy="631825"/>
          </a:xfrm>
        </p:spPr>
        <p:txBody>
          <a:bodyPr/>
          <a:lstStyle/>
          <a:p>
            <a:pPr marL="536575" indent="-536575" eaLnBrk="1" hangingPunct="1">
              <a:lnSpc>
                <a:spcPct val="80000"/>
              </a:lnSpc>
              <a:buFont typeface="Wingdings" pitchFamily="2" charset="2"/>
              <a:buChar char="Ø"/>
            </a:pPr>
            <a:endParaRPr lang="fr-FR" sz="2200" i="1" smtClean="0">
              <a:solidFill>
                <a:srgbClr val="000099"/>
              </a:solidFill>
              <a:latin typeface="Calibri" pitchFamily="34" charset="0"/>
            </a:endParaRPr>
          </a:p>
          <a:p>
            <a:pPr marL="536575" indent="-536575" eaLnBrk="1" hangingPunct="1">
              <a:lnSpc>
                <a:spcPct val="80000"/>
              </a:lnSpc>
              <a:buFont typeface="Wingdings" pitchFamily="2" charset="2"/>
              <a:buNone/>
            </a:pPr>
            <a:endParaRPr lang="fr-FR" i="1" smtClean="0">
              <a:solidFill>
                <a:srgbClr val="000099"/>
              </a:solidFill>
              <a:latin typeface="Calibri" pitchFamily="34" charset="0"/>
            </a:endParaRPr>
          </a:p>
        </p:txBody>
      </p:sp>
      <p:sp>
        <p:nvSpPr>
          <p:cNvPr id="38915" name="Text Box 205"/>
          <p:cNvSpPr txBox="1">
            <a:spLocks noChangeArrowheads="1"/>
          </p:cNvSpPr>
          <p:nvPr/>
        </p:nvSpPr>
        <p:spPr bwMode="auto">
          <a:xfrm>
            <a:off x="649288" y="5207000"/>
            <a:ext cx="8232775" cy="1190625"/>
          </a:xfrm>
          <a:prstGeom prst="rect">
            <a:avLst/>
          </a:prstGeom>
          <a:noFill/>
          <a:ln w="9525">
            <a:solidFill>
              <a:schemeClr val="tx2"/>
            </a:solidFill>
            <a:miter lim="800000"/>
            <a:headEnd/>
            <a:tailEnd/>
          </a:ln>
        </p:spPr>
        <p:txBody>
          <a:bodyPr>
            <a:spAutoFit/>
          </a:bodyPr>
          <a:lstStyle/>
          <a:p>
            <a:pPr algn="ctr"/>
            <a:r>
              <a:rPr lang="fr-FR" b="1">
                <a:solidFill>
                  <a:srgbClr val="003399"/>
                </a:solidFill>
                <a:latin typeface="Times New Roman" pitchFamily="18" charset="0"/>
              </a:rPr>
              <a:t>Un prix de vente consommateur moyen  </a:t>
            </a:r>
            <a:r>
              <a:rPr lang="fr-FR" b="1">
                <a:solidFill>
                  <a:srgbClr val="FF0000"/>
                </a:solidFill>
                <a:latin typeface="Times New Roman" pitchFamily="18" charset="0"/>
              </a:rPr>
              <a:t>bien placé à 11,72€</a:t>
            </a:r>
          </a:p>
          <a:p>
            <a:pPr algn="ctr"/>
            <a:r>
              <a:rPr lang="fr-FR" b="1">
                <a:solidFill>
                  <a:srgbClr val="003399"/>
                </a:solidFill>
                <a:latin typeface="Times New Roman" pitchFamily="18" charset="0"/>
              </a:rPr>
              <a:t>Une politique de </a:t>
            </a:r>
            <a:r>
              <a:rPr lang="fr-FR" b="1">
                <a:solidFill>
                  <a:srgbClr val="E20000"/>
                </a:solidFill>
                <a:latin typeface="Times New Roman" pitchFamily="18" charset="0"/>
              </a:rPr>
              <a:t>remise tarifaire agressive</a:t>
            </a:r>
            <a:r>
              <a:rPr lang="fr-FR" b="1">
                <a:solidFill>
                  <a:srgbClr val="003399"/>
                </a:solidFill>
                <a:latin typeface="Times New Roman" pitchFamily="18" charset="0"/>
              </a:rPr>
              <a:t> allant </a:t>
            </a:r>
            <a:r>
              <a:rPr lang="fr-FR" b="1">
                <a:solidFill>
                  <a:srgbClr val="E20000"/>
                </a:solidFill>
                <a:latin typeface="Times New Roman" pitchFamily="18" charset="0"/>
              </a:rPr>
              <a:t>jusqu’à 35%</a:t>
            </a:r>
          </a:p>
          <a:p>
            <a:pPr algn="ctr"/>
            <a:r>
              <a:rPr lang="fr-FR" b="1">
                <a:solidFill>
                  <a:srgbClr val="003399"/>
                </a:solidFill>
                <a:latin typeface="Times New Roman" pitchFamily="18" charset="0"/>
              </a:rPr>
              <a:t>Un excellent coefficient de marge pour les distributeurs européens </a:t>
            </a:r>
          </a:p>
          <a:p>
            <a:pPr algn="ctr"/>
            <a:r>
              <a:rPr lang="fr-FR" b="1">
                <a:solidFill>
                  <a:srgbClr val="003399"/>
                </a:solidFill>
                <a:latin typeface="Times New Roman" pitchFamily="18" charset="0"/>
              </a:rPr>
              <a:t>(grossistes + pharmaciens) de </a:t>
            </a:r>
            <a:r>
              <a:rPr lang="fr-FR" b="1">
                <a:solidFill>
                  <a:srgbClr val="E20000"/>
                </a:solidFill>
                <a:latin typeface="Times New Roman" pitchFamily="18" charset="0"/>
              </a:rPr>
              <a:t>3,6</a:t>
            </a:r>
          </a:p>
        </p:txBody>
      </p:sp>
      <p:sp>
        <p:nvSpPr>
          <p:cNvPr id="38916" name="Rectangle 3"/>
          <p:cNvSpPr>
            <a:spLocks noChangeArrowheads="1"/>
          </p:cNvSpPr>
          <p:nvPr/>
        </p:nvSpPr>
        <p:spPr bwMode="auto">
          <a:xfrm>
            <a:off x="219075" y="914400"/>
            <a:ext cx="8924925" cy="1089025"/>
          </a:xfrm>
          <a:prstGeom prst="rect">
            <a:avLst/>
          </a:prstGeom>
          <a:noFill/>
          <a:ln w="9525">
            <a:noFill/>
            <a:miter lim="800000"/>
            <a:headEnd/>
            <a:tailEnd/>
          </a:ln>
        </p:spPr>
        <p:txBody>
          <a:bodyPr>
            <a:spAutoFit/>
          </a:bodyPr>
          <a:lstStyle/>
          <a:p>
            <a:pPr>
              <a:lnSpc>
                <a:spcPct val="90000"/>
              </a:lnSpc>
              <a:spcBef>
                <a:spcPct val="20000"/>
              </a:spcBef>
              <a:buClr>
                <a:srgbClr val="0BD0D9"/>
              </a:buClr>
              <a:buSzPct val="95000"/>
            </a:pPr>
            <a:r>
              <a:rPr lang="fr-FR" sz="3600" i="1">
                <a:solidFill>
                  <a:srgbClr val="000099"/>
                </a:solidFill>
                <a:latin typeface="Times New Roman" pitchFamily="18" charset="0"/>
              </a:rPr>
              <a:t>Politique tarifaire en Europe : vente à des grossistes distributeurs</a:t>
            </a:r>
          </a:p>
        </p:txBody>
      </p:sp>
      <p:sp>
        <p:nvSpPr>
          <p:cNvPr id="38917" name="Rectangle 42"/>
          <p:cNvSpPr>
            <a:spLocks noChangeArrowheads="1"/>
          </p:cNvSpPr>
          <p:nvPr/>
        </p:nvSpPr>
        <p:spPr bwMode="auto">
          <a:xfrm>
            <a:off x="666750" y="4940300"/>
            <a:ext cx="7812088" cy="142875"/>
          </a:xfrm>
          <a:prstGeom prst="rect">
            <a:avLst/>
          </a:prstGeom>
          <a:solidFill>
            <a:srgbClr val="FFFFFF"/>
          </a:solidFill>
          <a:ln w="9525">
            <a:noFill/>
            <a:miter lim="800000"/>
            <a:headEnd/>
            <a:tailEnd/>
          </a:ln>
        </p:spPr>
        <p:txBody>
          <a:bodyPr/>
          <a:lstStyle/>
          <a:p>
            <a:endParaRPr lang="fr-FR"/>
          </a:p>
        </p:txBody>
      </p:sp>
      <p:pic>
        <p:nvPicPr>
          <p:cNvPr id="38918" name="Picture 154"/>
          <p:cNvPicPr>
            <a:picLocks noChangeAspect="1" noChangeArrowheads="1"/>
          </p:cNvPicPr>
          <p:nvPr/>
        </p:nvPicPr>
        <p:blipFill>
          <a:blip r:embed="rId2" cstate="print"/>
          <a:srcRect/>
          <a:stretch>
            <a:fillRect/>
          </a:stretch>
        </p:blipFill>
        <p:spPr bwMode="auto">
          <a:xfrm>
            <a:off x="1009650" y="2273300"/>
            <a:ext cx="7202488" cy="2617788"/>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Espace réservé du numéro de diapositive 17"/>
          <p:cNvSpPr>
            <a:spLocks noGrp="1"/>
          </p:cNvSpPr>
          <p:nvPr>
            <p:ph type="sldNum" sz="quarter" idx="12"/>
          </p:nvPr>
        </p:nvSpPr>
        <p:spPr/>
        <p:txBody>
          <a:bodyPr/>
          <a:lstStyle/>
          <a:p>
            <a:pPr>
              <a:defRPr/>
            </a:pPr>
            <a:fld id="{E55288E5-29D8-4E10-8A55-C43CC1AEF796}" type="slidenum">
              <a:rPr lang="fr-FR"/>
              <a:pPr>
                <a:defRPr/>
              </a:pPr>
              <a:t>34</a:t>
            </a:fld>
            <a:endParaRPr lang="fr-FR" dirty="0"/>
          </a:p>
        </p:txBody>
      </p:sp>
      <p:sp>
        <p:nvSpPr>
          <p:cNvPr id="39938" name="Line 91"/>
          <p:cNvSpPr>
            <a:spLocks noChangeShapeType="1"/>
          </p:cNvSpPr>
          <p:nvPr/>
        </p:nvSpPr>
        <p:spPr bwMode="auto">
          <a:xfrm flipV="1">
            <a:off x="685800" y="1068388"/>
            <a:ext cx="0" cy="5143500"/>
          </a:xfrm>
          <a:prstGeom prst="line">
            <a:avLst/>
          </a:prstGeom>
          <a:noFill/>
          <a:ln w="9525">
            <a:solidFill>
              <a:srgbClr val="000000"/>
            </a:solidFill>
            <a:round/>
            <a:headEnd/>
            <a:tailEnd type="triangle" w="med" len="med"/>
          </a:ln>
        </p:spPr>
        <p:txBody>
          <a:bodyPr/>
          <a:lstStyle/>
          <a:p>
            <a:endParaRPr lang="fr-FR"/>
          </a:p>
        </p:txBody>
      </p:sp>
      <p:sp>
        <p:nvSpPr>
          <p:cNvPr id="39939" name="Line 90"/>
          <p:cNvSpPr>
            <a:spLocks noChangeShapeType="1"/>
          </p:cNvSpPr>
          <p:nvPr/>
        </p:nvSpPr>
        <p:spPr bwMode="auto">
          <a:xfrm>
            <a:off x="333375" y="6000750"/>
            <a:ext cx="7429500" cy="0"/>
          </a:xfrm>
          <a:prstGeom prst="line">
            <a:avLst/>
          </a:prstGeom>
          <a:noFill/>
          <a:ln w="9525">
            <a:solidFill>
              <a:srgbClr val="000000"/>
            </a:solidFill>
            <a:round/>
            <a:headEnd/>
            <a:tailEnd type="triangle" w="med" len="med"/>
          </a:ln>
        </p:spPr>
        <p:txBody>
          <a:bodyPr/>
          <a:lstStyle/>
          <a:p>
            <a:endParaRPr lang="fr-FR"/>
          </a:p>
        </p:txBody>
      </p:sp>
      <p:sp>
        <p:nvSpPr>
          <p:cNvPr id="39940" name="Text Box 101"/>
          <p:cNvSpPr txBox="1">
            <a:spLocks noChangeArrowheads="1"/>
          </p:cNvSpPr>
          <p:nvPr/>
        </p:nvSpPr>
        <p:spPr bwMode="auto">
          <a:xfrm>
            <a:off x="0" y="1117600"/>
            <a:ext cx="685800" cy="228600"/>
          </a:xfrm>
          <a:prstGeom prst="rect">
            <a:avLst/>
          </a:prstGeom>
          <a:noFill/>
          <a:ln w="9525">
            <a:noFill/>
            <a:miter lim="800000"/>
            <a:headEnd/>
            <a:tailEnd/>
          </a:ln>
        </p:spPr>
        <p:txBody>
          <a:bodyPr/>
          <a:lstStyle/>
          <a:p>
            <a:r>
              <a:rPr lang="fr-FR" sz="1400">
                <a:solidFill>
                  <a:srgbClr val="000099"/>
                </a:solidFill>
                <a:latin typeface="Times New Roman" pitchFamily="18" charset="0"/>
              </a:rPr>
              <a:t>1.300</a:t>
            </a:r>
          </a:p>
        </p:txBody>
      </p:sp>
      <p:sp>
        <p:nvSpPr>
          <p:cNvPr id="39941" name="Text Box 112"/>
          <p:cNvSpPr txBox="1">
            <a:spLocks noChangeArrowheads="1"/>
          </p:cNvSpPr>
          <p:nvPr/>
        </p:nvSpPr>
        <p:spPr bwMode="auto">
          <a:xfrm>
            <a:off x="76200" y="5373688"/>
            <a:ext cx="571500" cy="2286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100</a:t>
            </a:r>
          </a:p>
        </p:txBody>
      </p:sp>
      <p:sp>
        <p:nvSpPr>
          <p:cNvPr id="39942" name="Text Box 102"/>
          <p:cNvSpPr txBox="1">
            <a:spLocks noChangeArrowheads="1"/>
          </p:cNvSpPr>
          <p:nvPr/>
        </p:nvSpPr>
        <p:spPr bwMode="auto">
          <a:xfrm>
            <a:off x="76200" y="4924425"/>
            <a:ext cx="571500" cy="2286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200</a:t>
            </a:r>
          </a:p>
        </p:txBody>
      </p:sp>
      <p:sp>
        <p:nvSpPr>
          <p:cNvPr id="39943" name="Text Box 111"/>
          <p:cNvSpPr txBox="1">
            <a:spLocks noChangeArrowheads="1"/>
          </p:cNvSpPr>
          <p:nvPr/>
        </p:nvSpPr>
        <p:spPr bwMode="auto">
          <a:xfrm>
            <a:off x="76200" y="4473575"/>
            <a:ext cx="571500" cy="2286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300</a:t>
            </a:r>
          </a:p>
        </p:txBody>
      </p:sp>
      <p:sp>
        <p:nvSpPr>
          <p:cNvPr id="39944" name="Text Box 103"/>
          <p:cNvSpPr txBox="1">
            <a:spLocks noChangeArrowheads="1"/>
          </p:cNvSpPr>
          <p:nvPr/>
        </p:nvSpPr>
        <p:spPr bwMode="auto">
          <a:xfrm>
            <a:off x="76200" y="4024313"/>
            <a:ext cx="571500" cy="2286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400</a:t>
            </a:r>
          </a:p>
        </p:txBody>
      </p:sp>
      <p:sp>
        <p:nvSpPr>
          <p:cNvPr id="39945" name="Text Box 110"/>
          <p:cNvSpPr txBox="1">
            <a:spLocks noChangeArrowheads="1"/>
          </p:cNvSpPr>
          <p:nvPr/>
        </p:nvSpPr>
        <p:spPr bwMode="auto">
          <a:xfrm>
            <a:off x="76200" y="3573463"/>
            <a:ext cx="571500" cy="2286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500</a:t>
            </a:r>
          </a:p>
        </p:txBody>
      </p:sp>
      <p:sp>
        <p:nvSpPr>
          <p:cNvPr id="39946" name="Text Box 104"/>
          <p:cNvSpPr txBox="1">
            <a:spLocks noChangeArrowheads="1"/>
          </p:cNvSpPr>
          <p:nvPr/>
        </p:nvSpPr>
        <p:spPr bwMode="auto">
          <a:xfrm>
            <a:off x="114300" y="3124200"/>
            <a:ext cx="571500" cy="2286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600</a:t>
            </a:r>
          </a:p>
        </p:txBody>
      </p:sp>
      <p:sp>
        <p:nvSpPr>
          <p:cNvPr id="39947" name="Text Box 109"/>
          <p:cNvSpPr txBox="1">
            <a:spLocks noChangeArrowheads="1"/>
          </p:cNvSpPr>
          <p:nvPr/>
        </p:nvSpPr>
        <p:spPr bwMode="auto">
          <a:xfrm>
            <a:off x="76200" y="2590800"/>
            <a:ext cx="571500" cy="2286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700</a:t>
            </a:r>
          </a:p>
        </p:txBody>
      </p:sp>
      <p:sp>
        <p:nvSpPr>
          <p:cNvPr id="39948" name="Text Box 89"/>
          <p:cNvSpPr txBox="1">
            <a:spLocks noChangeArrowheads="1"/>
          </p:cNvSpPr>
          <p:nvPr/>
        </p:nvSpPr>
        <p:spPr bwMode="auto">
          <a:xfrm>
            <a:off x="1181100" y="6038850"/>
            <a:ext cx="571500" cy="3429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4,00</a:t>
            </a:r>
          </a:p>
        </p:txBody>
      </p:sp>
      <p:sp>
        <p:nvSpPr>
          <p:cNvPr id="39949" name="Text Box 88"/>
          <p:cNvSpPr txBox="1">
            <a:spLocks noChangeArrowheads="1"/>
          </p:cNvSpPr>
          <p:nvPr/>
        </p:nvSpPr>
        <p:spPr bwMode="auto">
          <a:xfrm>
            <a:off x="2438400" y="6038850"/>
            <a:ext cx="571500" cy="3429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6,00</a:t>
            </a:r>
          </a:p>
        </p:txBody>
      </p:sp>
      <p:sp>
        <p:nvSpPr>
          <p:cNvPr id="39950" name="Text Box 87"/>
          <p:cNvSpPr txBox="1">
            <a:spLocks noChangeArrowheads="1"/>
          </p:cNvSpPr>
          <p:nvPr/>
        </p:nvSpPr>
        <p:spPr bwMode="auto">
          <a:xfrm>
            <a:off x="3733800" y="6048375"/>
            <a:ext cx="571500" cy="3429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8,00</a:t>
            </a:r>
          </a:p>
        </p:txBody>
      </p:sp>
      <p:sp>
        <p:nvSpPr>
          <p:cNvPr id="39951" name="Text Box 86"/>
          <p:cNvSpPr txBox="1">
            <a:spLocks noChangeArrowheads="1"/>
          </p:cNvSpPr>
          <p:nvPr/>
        </p:nvSpPr>
        <p:spPr bwMode="auto">
          <a:xfrm>
            <a:off x="5029200" y="6057900"/>
            <a:ext cx="762000" cy="3429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10,00</a:t>
            </a:r>
          </a:p>
        </p:txBody>
      </p:sp>
      <p:sp>
        <p:nvSpPr>
          <p:cNvPr id="39952" name="Text Box 85"/>
          <p:cNvSpPr txBox="1">
            <a:spLocks noChangeArrowheads="1"/>
          </p:cNvSpPr>
          <p:nvPr/>
        </p:nvSpPr>
        <p:spPr bwMode="auto">
          <a:xfrm>
            <a:off x="6172200" y="6057900"/>
            <a:ext cx="685800" cy="3429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12,00</a:t>
            </a:r>
          </a:p>
        </p:txBody>
      </p:sp>
      <p:sp>
        <p:nvSpPr>
          <p:cNvPr id="39953" name="Line 84"/>
          <p:cNvSpPr>
            <a:spLocks noChangeShapeType="1"/>
          </p:cNvSpPr>
          <p:nvPr/>
        </p:nvSpPr>
        <p:spPr bwMode="auto">
          <a:xfrm>
            <a:off x="676275" y="5086350"/>
            <a:ext cx="6972300" cy="0"/>
          </a:xfrm>
          <a:prstGeom prst="line">
            <a:avLst/>
          </a:prstGeom>
          <a:noFill/>
          <a:ln w="9525">
            <a:solidFill>
              <a:srgbClr val="000000"/>
            </a:solidFill>
            <a:prstDash val="dash"/>
            <a:round/>
            <a:headEnd/>
            <a:tailEnd/>
          </a:ln>
        </p:spPr>
        <p:txBody>
          <a:bodyPr/>
          <a:lstStyle/>
          <a:p>
            <a:endParaRPr lang="fr-FR"/>
          </a:p>
        </p:txBody>
      </p:sp>
      <p:sp>
        <p:nvSpPr>
          <p:cNvPr id="39954" name="Line 83"/>
          <p:cNvSpPr>
            <a:spLocks noChangeShapeType="1"/>
          </p:cNvSpPr>
          <p:nvPr/>
        </p:nvSpPr>
        <p:spPr bwMode="auto">
          <a:xfrm>
            <a:off x="676275" y="4076700"/>
            <a:ext cx="6972300" cy="0"/>
          </a:xfrm>
          <a:prstGeom prst="line">
            <a:avLst/>
          </a:prstGeom>
          <a:noFill/>
          <a:ln w="9525">
            <a:solidFill>
              <a:srgbClr val="000000"/>
            </a:solidFill>
            <a:prstDash val="dash"/>
            <a:round/>
            <a:headEnd/>
            <a:tailEnd/>
          </a:ln>
        </p:spPr>
        <p:txBody>
          <a:bodyPr/>
          <a:lstStyle/>
          <a:p>
            <a:endParaRPr lang="fr-FR"/>
          </a:p>
        </p:txBody>
      </p:sp>
      <p:sp>
        <p:nvSpPr>
          <p:cNvPr id="39955" name="Line 82"/>
          <p:cNvSpPr>
            <a:spLocks noChangeShapeType="1"/>
          </p:cNvSpPr>
          <p:nvPr/>
        </p:nvSpPr>
        <p:spPr bwMode="auto">
          <a:xfrm>
            <a:off x="676275" y="3286125"/>
            <a:ext cx="6972300" cy="0"/>
          </a:xfrm>
          <a:prstGeom prst="line">
            <a:avLst/>
          </a:prstGeom>
          <a:noFill/>
          <a:ln w="9525">
            <a:solidFill>
              <a:srgbClr val="000000"/>
            </a:solidFill>
            <a:prstDash val="dash"/>
            <a:round/>
            <a:headEnd/>
            <a:tailEnd/>
          </a:ln>
        </p:spPr>
        <p:txBody>
          <a:bodyPr/>
          <a:lstStyle/>
          <a:p>
            <a:endParaRPr lang="fr-FR"/>
          </a:p>
        </p:txBody>
      </p:sp>
      <p:sp>
        <p:nvSpPr>
          <p:cNvPr id="39956" name="Line 81"/>
          <p:cNvSpPr>
            <a:spLocks noChangeShapeType="1"/>
          </p:cNvSpPr>
          <p:nvPr/>
        </p:nvSpPr>
        <p:spPr bwMode="auto">
          <a:xfrm>
            <a:off x="676275" y="1771650"/>
            <a:ext cx="6972300" cy="0"/>
          </a:xfrm>
          <a:prstGeom prst="line">
            <a:avLst/>
          </a:prstGeom>
          <a:noFill/>
          <a:ln w="9525">
            <a:solidFill>
              <a:srgbClr val="000000"/>
            </a:solidFill>
            <a:prstDash val="dash"/>
            <a:round/>
            <a:headEnd/>
            <a:tailEnd/>
          </a:ln>
        </p:spPr>
        <p:txBody>
          <a:bodyPr/>
          <a:lstStyle/>
          <a:p>
            <a:endParaRPr lang="fr-FR"/>
          </a:p>
        </p:txBody>
      </p:sp>
      <p:sp>
        <p:nvSpPr>
          <p:cNvPr id="39957" name="Text Box 105"/>
          <p:cNvSpPr txBox="1">
            <a:spLocks noChangeArrowheads="1"/>
          </p:cNvSpPr>
          <p:nvPr/>
        </p:nvSpPr>
        <p:spPr bwMode="auto">
          <a:xfrm>
            <a:off x="76200" y="330200"/>
            <a:ext cx="1143000" cy="457200"/>
          </a:xfrm>
          <a:prstGeom prst="rect">
            <a:avLst/>
          </a:prstGeom>
          <a:noFill/>
          <a:ln w="9525">
            <a:noFill/>
            <a:miter lim="800000"/>
            <a:headEnd/>
            <a:tailEnd/>
          </a:ln>
        </p:spPr>
        <p:txBody>
          <a:bodyPr/>
          <a:lstStyle/>
          <a:p>
            <a:pPr algn="ctr"/>
            <a:r>
              <a:rPr lang="fr-FR" sz="1200">
                <a:solidFill>
                  <a:srgbClr val="0B5395"/>
                </a:solidFill>
                <a:latin typeface="Times New Roman" pitchFamily="18" charset="0"/>
                <a:cs typeface="Times New Roman" pitchFamily="18" charset="0"/>
              </a:rPr>
              <a:t>Unités vendues en France (2007)</a:t>
            </a:r>
          </a:p>
          <a:p>
            <a:pPr algn="ctr"/>
            <a:r>
              <a:rPr lang="fr-FR" sz="1200">
                <a:solidFill>
                  <a:srgbClr val="0B5395"/>
                </a:solidFill>
                <a:latin typeface="Times New Roman" pitchFamily="18" charset="0"/>
                <a:cs typeface="Times New Roman" pitchFamily="18" charset="0"/>
              </a:rPr>
              <a:t>en millier</a:t>
            </a:r>
            <a:endParaRPr lang="fr-FR">
              <a:solidFill>
                <a:srgbClr val="0B5395"/>
              </a:solidFill>
              <a:latin typeface="Times New Roman" pitchFamily="18" charset="0"/>
            </a:endParaRPr>
          </a:p>
        </p:txBody>
      </p:sp>
      <p:sp>
        <p:nvSpPr>
          <p:cNvPr id="39958" name="Text Box 74"/>
          <p:cNvSpPr txBox="1">
            <a:spLocks noChangeArrowheads="1"/>
          </p:cNvSpPr>
          <p:nvPr/>
        </p:nvSpPr>
        <p:spPr bwMode="auto">
          <a:xfrm>
            <a:off x="7620000" y="5943600"/>
            <a:ext cx="1257300" cy="609600"/>
          </a:xfrm>
          <a:prstGeom prst="rect">
            <a:avLst/>
          </a:prstGeom>
          <a:solidFill>
            <a:srgbClr val="FFFFFF"/>
          </a:solidFill>
          <a:ln w="9525">
            <a:noFill/>
            <a:miter lim="800000"/>
            <a:headEnd/>
            <a:tailEnd/>
          </a:ln>
        </p:spPr>
        <p:txBody>
          <a:bodyPr/>
          <a:lstStyle/>
          <a:p>
            <a:r>
              <a:rPr lang="fr-FR" sz="1400">
                <a:solidFill>
                  <a:srgbClr val="000099"/>
                </a:solidFill>
                <a:latin typeface="Times New Roman" pitchFamily="18" charset="0"/>
              </a:rPr>
              <a:t>PVC moyen constaté (€)</a:t>
            </a:r>
          </a:p>
        </p:txBody>
      </p:sp>
      <p:pic>
        <p:nvPicPr>
          <p:cNvPr id="39959" name="Picture 92" descr="hexal"/>
          <p:cNvPicPr>
            <a:picLocks noChangeAspect="1" noChangeArrowheads="1"/>
          </p:cNvPicPr>
          <p:nvPr/>
        </p:nvPicPr>
        <p:blipFill>
          <a:blip r:embed="rId2" cstate="print"/>
          <a:srcRect/>
          <a:stretch>
            <a:fillRect/>
          </a:stretch>
        </p:blipFill>
        <p:spPr bwMode="auto">
          <a:xfrm>
            <a:off x="1247775" y="3028950"/>
            <a:ext cx="520700" cy="520700"/>
          </a:xfrm>
          <a:prstGeom prst="rect">
            <a:avLst/>
          </a:prstGeom>
          <a:noFill/>
          <a:ln w="9525">
            <a:noFill/>
            <a:miter lim="800000"/>
            <a:headEnd/>
            <a:tailEnd/>
          </a:ln>
        </p:spPr>
      </p:pic>
      <p:pic>
        <p:nvPicPr>
          <p:cNvPr id="39960" name="Picture 100" descr="vipace"/>
          <p:cNvPicPr>
            <a:picLocks noChangeAspect="1" noChangeArrowheads="1"/>
          </p:cNvPicPr>
          <p:nvPr/>
        </p:nvPicPr>
        <p:blipFill>
          <a:blip r:embed="rId3" cstate="print"/>
          <a:srcRect/>
          <a:stretch>
            <a:fillRect/>
          </a:stretch>
        </p:blipFill>
        <p:spPr bwMode="auto">
          <a:xfrm>
            <a:off x="5105400" y="4916488"/>
            <a:ext cx="293688" cy="1028700"/>
          </a:xfrm>
          <a:prstGeom prst="rect">
            <a:avLst/>
          </a:prstGeom>
          <a:noFill/>
          <a:ln w="9525">
            <a:noFill/>
            <a:miter lim="800000"/>
            <a:headEnd/>
            <a:tailEnd/>
          </a:ln>
        </p:spPr>
      </p:pic>
      <p:pic>
        <p:nvPicPr>
          <p:cNvPr id="39961" name="Picture 94" descr="arrowaciclo"/>
          <p:cNvPicPr>
            <a:picLocks noChangeAspect="1" noChangeArrowheads="1"/>
          </p:cNvPicPr>
          <p:nvPr/>
        </p:nvPicPr>
        <p:blipFill>
          <a:blip r:embed="rId4" cstate="print"/>
          <a:srcRect/>
          <a:stretch>
            <a:fillRect/>
          </a:stretch>
        </p:blipFill>
        <p:spPr bwMode="auto">
          <a:xfrm>
            <a:off x="2390775" y="5472113"/>
            <a:ext cx="1143000" cy="355600"/>
          </a:xfrm>
          <a:prstGeom prst="rect">
            <a:avLst/>
          </a:prstGeom>
          <a:noFill/>
          <a:ln w="9525">
            <a:noFill/>
            <a:miter lim="800000"/>
            <a:headEnd/>
            <a:tailEnd/>
          </a:ln>
        </p:spPr>
      </p:pic>
      <p:pic>
        <p:nvPicPr>
          <p:cNvPr id="39962" name="Picture 96" descr="virucalm2"/>
          <p:cNvPicPr>
            <a:picLocks noChangeAspect="1" noChangeArrowheads="1"/>
          </p:cNvPicPr>
          <p:nvPr/>
        </p:nvPicPr>
        <p:blipFill>
          <a:blip r:embed="rId5" cstate="print"/>
          <a:srcRect/>
          <a:stretch>
            <a:fillRect/>
          </a:stretch>
        </p:blipFill>
        <p:spPr bwMode="auto">
          <a:xfrm>
            <a:off x="2847975" y="4430713"/>
            <a:ext cx="1143000" cy="419100"/>
          </a:xfrm>
          <a:prstGeom prst="rect">
            <a:avLst/>
          </a:prstGeom>
          <a:noFill/>
          <a:ln w="9525">
            <a:noFill/>
            <a:miter lim="800000"/>
            <a:headEnd/>
            <a:tailEnd/>
          </a:ln>
        </p:spPr>
      </p:pic>
      <p:pic>
        <p:nvPicPr>
          <p:cNvPr id="39963" name="Picture 98" descr="compeed2"/>
          <p:cNvPicPr>
            <a:picLocks noChangeAspect="1" noChangeArrowheads="1"/>
          </p:cNvPicPr>
          <p:nvPr/>
        </p:nvPicPr>
        <p:blipFill>
          <a:blip r:embed="rId6" cstate="print"/>
          <a:srcRect/>
          <a:stretch>
            <a:fillRect/>
          </a:stretch>
        </p:blipFill>
        <p:spPr bwMode="auto">
          <a:xfrm>
            <a:off x="5500688" y="2281238"/>
            <a:ext cx="657225" cy="876300"/>
          </a:xfrm>
          <a:prstGeom prst="rect">
            <a:avLst/>
          </a:prstGeom>
          <a:noFill/>
          <a:ln w="9525">
            <a:noFill/>
            <a:miter lim="800000"/>
            <a:headEnd/>
            <a:tailEnd/>
          </a:ln>
        </p:spPr>
      </p:pic>
      <p:pic>
        <p:nvPicPr>
          <p:cNvPr id="15388" name="Picture 97" descr="EG%20LABO"/>
          <p:cNvPicPr>
            <a:picLocks noChangeAspect="1" noChangeArrowheads="1"/>
          </p:cNvPicPr>
          <p:nvPr/>
        </p:nvPicPr>
        <p:blipFill>
          <a:blip r:embed="rId7" cstate="print"/>
          <a:srcRect/>
          <a:stretch>
            <a:fillRect/>
          </a:stretch>
        </p:blipFill>
        <p:spPr bwMode="auto">
          <a:xfrm rot="10800000">
            <a:off x="2619375" y="3714750"/>
            <a:ext cx="1419225" cy="288925"/>
          </a:xfrm>
          <a:prstGeom prst="rect">
            <a:avLst/>
          </a:prstGeom>
          <a:noFill/>
          <a:ln w="9525">
            <a:noFill/>
            <a:miter lim="800000"/>
            <a:headEnd/>
            <a:tailEnd/>
          </a:ln>
          <a:scene3d>
            <a:camera prst="orthographicFront">
              <a:rot lat="0" lon="21299999" rev="0"/>
            </a:camera>
            <a:lightRig rig="threePt" dir="t"/>
          </a:scene3d>
        </p:spPr>
      </p:pic>
      <p:pic>
        <p:nvPicPr>
          <p:cNvPr id="39965" name="Picture 93" descr="merckgeneriques"/>
          <p:cNvPicPr>
            <a:picLocks noChangeAspect="1" noChangeArrowheads="1"/>
          </p:cNvPicPr>
          <p:nvPr/>
        </p:nvPicPr>
        <p:blipFill>
          <a:blip r:embed="rId8" cstate="print"/>
          <a:srcRect/>
          <a:stretch>
            <a:fillRect/>
          </a:stretch>
        </p:blipFill>
        <p:spPr bwMode="auto">
          <a:xfrm>
            <a:off x="1362075" y="5060950"/>
            <a:ext cx="1143000" cy="342900"/>
          </a:xfrm>
          <a:prstGeom prst="rect">
            <a:avLst/>
          </a:prstGeom>
          <a:noFill/>
          <a:ln w="9525">
            <a:noFill/>
            <a:miter lim="800000"/>
            <a:headEnd/>
            <a:tailEnd/>
          </a:ln>
        </p:spPr>
      </p:pic>
      <p:pic>
        <p:nvPicPr>
          <p:cNvPr id="39966" name="Picture 95" descr="ivax"/>
          <p:cNvPicPr>
            <a:picLocks noChangeAspect="1" noChangeArrowheads="1"/>
          </p:cNvPicPr>
          <p:nvPr/>
        </p:nvPicPr>
        <p:blipFill>
          <a:blip r:embed="rId9" cstate="print"/>
          <a:srcRect/>
          <a:stretch>
            <a:fillRect/>
          </a:stretch>
        </p:blipFill>
        <p:spPr bwMode="auto">
          <a:xfrm>
            <a:off x="3533775" y="4857750"/>
            <a:ext cx="809625" cy="649288"/>
          </a:xfrm>
          <a:prstGeom prst="rect">
            <a:avLst/>
          </a:prstGeom>
          <a:noFill/>
          <a:ln w="9525">
            <a:noFill/>
            <a:miter lim="800000"/>
            <a:headEnd/>
            <a:tailEnd/>
          </a:ln>
        </p:spPr>
      </p:pic>
      <p:pic>
        <p:nvPicPr>
          <p:cNvPr id="39967" name="Picture 99" descr="activirseul"/>
          <p:cNvPicPr>
            <a:picLocks noChangeAspect="1" noChangeArrowheads="1"/>
          </p:cNvPicPr>
          <p:nvPr/>
        </p:nvPicPr>
        <p:blipFill>
          <a:blip r:embed="rId10" cstate="print"/>
          <a:srcRect/>
          <a:stretch>
            <a:fillRect/>
          </a:stretch>
        </p:blipFill>
        <p:spPr bwMode="auto">
          <a:xfrm>
            <a:off x="4495800" y="1524000"/>
            <a:ext cx="1028700" cy="666750"/>
          </a:xfrm>
          <a:prstGeom prst="rect">
            <a:avLst/>
          </a:prstGeom>
          <a:noFill/>
          <a:ln w="9525">
            <a:noFill/>
            <a:miter lim="800000"/>
            <a:headEnd/>
            <a:tailEnd/>
          </a:ln>
        </p:spPr>
      </p:pic>
      <p:sp>
        <p:nvSpPr>
          <p:cNvPr id="39968" name="Line 76"/>
          <p:cNvSpPr>
            <a:spLocks noChangeShapeType="1"/>
          </p:cNvSpPr>
          <p:nvPr/>
        </p:nvSpPr>
        <p:spPr bwMode="auto">
          <a:xfrm flipV="1">
            <a:off x="1476375" y="1314450"/>
            <a:ext cx="0" cy="4686300"/>
          </a:xfrm>
          <a:prstGeom prst="line">
            <a:avLst/>
          </a:prstGeom>
          <a:noFill/>
          <a:ln w="9525">
            <a:solidFill>
              <a:srgbClr val="000000"/>
            </a:solidFill>
            <a:prstDash val="dash"/>
            <a:round/>
            <a:headEnd/>
            <a:tailEnd/>
          </a:ln>
        </p:spPr>
        <p:txBody>
          <a:bodyPr/>
          <a:lstStyle/>
          <a:p>
            <a:endParaRPr lang="fr-FR"/>
          </a:p>
        </p:txBody>
      </p:sp>
      <p:sp>
        <p:nvSpPr>
          <p:cNvPr id="39969" name="Line 77"/>
          <p:cNvSpPr>
            <a:spLocks noChangeShapeType="1"/>
          </p:cNvSpPr>
          <p:nvPr/>
        </p:nvSpPr>
        <p:spPr bwMode="auto">
          <a:xfrm flipV="1">
            <a:off x="2733675" y="1314450"/>
            <a:ext cx="0" cy="4686300"/>
          </a:xfrm>
          <a:prstGeom prst="line">
            <a:avLst/>
          </a:prstGeom>
          <a:noFill/>
          <a:ln w="9525">
            <a:solidFill>
              <a:srgbClr val="000000"/>
            </a:solidFill>
            <a:prstDash val="dash"/>
            <a:round/>
            <a:headEnd/>
            <a:tailEnd/>
          </a:ln>
        </p:spPr>
        <p:txBody>
          <a:bodyPr/>
          <a:lstStyle/>
          <a:p>
            <a:endParaRPr lang="fr-FR"/>
          </a:p>
        </p:txBody>
      </p:sp>
      <p:sp>
        <p:nvSpPr>
          <p:cNvPr id="39970" name="Line 78"/>
          <p:cNvSpPr>
            <a:spLocks noChangeShapeType="1"/>
          </p:cNvSpPr>
          <p:nvPr/>
        </p:nvSpPr>
        <p:spPr bwMode="auto">
          <a:xfrm flipV="1">
            <a:off x="3990975" y="1314450"/>
            <a:ext cx="0" cy="4686300"/>
          </a:xfrm>
          <a:prstGeom prst="line">
            <a:avLst/>
          </a:prstGeom>
          <a:noFill/>
          <a:ln w="9525">
            <a:solidFill>
              <a:srgbClr val="000000"/>
            </a:solidFill>
            <a:prstDash val="dash"/>
            <a:round/>
            <a:headEnd/>
            <a:tailEnd/>
          </a:ln>
        </p:spPr>
        <p:txBody>
          <a:bodyPr/>
          <a:lstStyle/>
          <a:p>
            <a:endParaRPr lang="fr-FR"/>
          </a:p>
        </p:txBody>
      </p:sp>
      <p:sp>
        <p:nvSpPr>
          <p:cNvPr id="39971" name="Line 79"/>
          <p:cNvSpPr>
            <a:spLocks noChangeShapeType="1"/>
          </p:cNvSpPr>
          <p:nvPr/>
        </p:nvSpPr>
        <p:spPr bwMode="auto">
          <a:xfrm flipV="1">
            <a:off x="5248275" y="1314450"/>
            <a:ext cx="0" cy="4686300"/>
          </a:xfrm>
          <a:prstGeom prst="line">
            <a:avLst/>
          </a:prstGeom>
          <a:noFill/>
          <a:ln w="9525">
            <a:solidFill>
              <a:srgbClr val="000000"/>
            </a:solidFill>
            <a:prstDash val="dash"/>
            <a:round/>
            <a:headEnd/>
            <a:tailEnd/>
          </a:ln>
        </p:spPr>
        <p:txBody>
          <a:bodyPr/>
          <a:lstStyle/>
          <a:p>
            <a:endParaRPr lang="fr-FR"/>
          </a:p>
        </p:txBody>
      </p:sp>
      <p:sp>
        <p:nvSpPr>
          <p:cNvPr id="39972" name="Line 80"/>
          <p:cNvSpPr>
            <a:spLocks noChangeShapeType="1"/>
          </p:cNvSpPr>
          <p:nvPr/>
        </p:nvSpPr>
        <p:spPr bwMode="auto">
          <a:xfrm flipV="1">
            <a:off x="6505575" y="1314450"/>
            <a:ext cx="0" cy="4686300"/>
          </a:xfrm>
          <a:prstGeom prst="line">
            <a:avLst/>
          </a:prstGeom>
          <a:noFill/>
          <a:ln w="9525">
            <a:solidFill>
              <a:srgbClr val="000000"/>
            </a:solidFill>
            <a:prstDash val="dash"/>
            <a:round/>
            <a:headEnd/>
            <a:tailEnd/>
          </a:ln>
        </p:spPr>
        <p:txBody>
          <a:bodyPr/>
          <a:lstStyle/>
          <a:p>
            <a:endParaRPr lang="fr-FR"/>
          </a:p>
        </p:txBody>
      </p:sp>
      <p:sp>
        <p:nvSpPr>
          <p:cNvPr id="39973" name="AutoShape 107"/>
          <p:cNvSpPr>
            <a:spLocks noChangeArrowheads="1"/>
          </p:cNvSpPr>
          <p:nvPr/>
        </p:nvSpPr>
        <p:spPr bwMode="auto">
          <a:xfrm>
            <a:off x="990600" y="2935288"/>
            <a:ext cx="3429000" cy="2971800"/>
          </a:xfrm>
          <a:prstGeom prst="bracketPair">
            <a:avLst>
              <a:gd name="adj" fmla="val 16667"/>
            </a:avLst>
          </a:prstGeom>
          <a:noFill/>
          <a:ln w="9525">
            <a:solidFill>
              <a:srgbClr val="000000"/>
            </a:solidFill>
            <a:round/>
            <a:headEnd/>
            <a:tailEnd/>
          </a:ln>
        </p:spPr>
        <p:txBody>
          <a:bodyPr/>
          <a:lstStyle/>
          <a:p>
            <a:endParaRPr lang="fr-FR">
              <a:latin typeface="Arial" charset="0"/>
            </a:endParaRPr>
          </a:p>
        </p:txBody>
      </p:sp>
      <p:sp>
        <p:nvSpPr>
          <p:cNvPr id="15398" name="Rectangle 114"/>
          <p:cNvSpPr>
            <a:spLocks noChangeArrowheads="1"/>
          </p:cNvSpPr>
          <p:nvPr/>
        </p:nvSpPr>
        <p:spPr bwMode="auto">
          <a:xfrm>
            <a:off x="1447800" y="914400"/>
            <a:ext cx="5224463" cy="307975"/>
          </a:xfrm>
          <a:prstGeom prst="rect">
            <a:avLst/>
          </a:prstGeom>
          <a:noFill/>
          <a:ln w="9525">
            <a:noFill/>
            <a:miter lim="800000"/>
            <a:headEnd/>
            <a:tailEnd/>
          </a:ln>
        </p:spPr>
        <p:txBody>
          <a:bodyPr anchor="ctr">
            <a:spAutoFit/>
          </a:bodyPr>
          <a:lstStyle/>
          <a:p>
            <a:pPr algn="ctr">
              <a:defRPr/>
            </a:pPr>
            <a:r>
              <a:rPr lang="fr-FR" sz="1400" b="1" dirty="0">
                <a:solidFill>
                  <a:schemeClr val="accent1">
                    <a:lumMod val="75000"/>
                  </a:schemeClr>
                </a:solidFill>
                <a:latin typeface="Times New Roman" pitchFamily="18" charset="0"/>
                <a:cs typeface="Times New Roman" pitchFamily="18" charset="0"/>
              </a:rPr>
              <a:t>Prix de vente consommateur / Chiffre d’affaires</a:t>
            </a:r>
            <a:endParaRPr lang="fr-FR" dirty="0">
              <a:solidFill>
                <a:schemeClr val="accent1">
                  <a:lumMod val="75000"/>
                </a:schemeClr>
              </a:solidFill>
              <a:latin typeface="Times New Roman" pitchFamily="18" charset="0"/>
            </a:endParaRPr>
          </a:p>
        </p:txBody>
      </p:sp>
      <p:sp>
        <p:nvSpPr>
          <p:cNvPr id="39975" name="Rectangle 115"/>
          <p:cNvSpPr>
            <a:spLocks noChangeArrowheads="1"/>
          </p:cNvSpPr>
          <p:nvPr/>
        </p:nvSpPr>
        <p:spPr bwMode="auto">
          <a:xfrm>
            <a:off x="-881063" y="620713"/>
            <a:ext cx="184150" cy="777875"/>
          </a:xfrm>
          <a:prstGeom prst="rect">
            <a:avLst/>
          </a:prstGeom>
          <a:noFill/>
          <a:ln w="9525">
            <a:noFill/>
            <a:miter lim="800000"/>
            <a:headEnd/>
            <a:tailEnd/>
          </a:ln>
        </p:spPr>
        <p:txBody>
          <a:bodyPr wrap="none" anchor="ctr">
            <a:spAutoFit/>
          </a:bodyPr>
          <a:lstStyle/>
          <a:p>
            <a:r>
              <a:rPr lang="fr-FR" sz="900">
                <a:latin typeface="Times New Roman" pitchFamily="18" charset="0"/>
              </a:rPr>
              <a:t/>
            </a:r>
            <a:br>
              <a:rPr lang="fr-FR" sz="900">
                <a:latin typeface="Times New Roman" pitchFamily="18" charset="0"/>
              </a:rPr>
            </a:br>
            <a:endParaRPr lang="fr-FR">
              <a:latin typeface="Times New Roman" pitchFamily="18" charset="0"/>
            </a:endParaRPr>
          </a:p>
          <a:p>
            <a:pPr eaLnBrk="0" hangingPunct="0"/>
            <a:endParaRPr lang="fr-FR">
              <a:latin typeface="Times New Roman" pitchFamily="18" charset="0"/>
            </a:endParaRPr>
          </a:p>
        </p:txBody>
      </p:sp>
      <p:sp>
        <p:nvSpPr>
          <p:cNvPr id="39976" name="Rectangle 122"/>
          <p:cNvSpPr>
            <a:spLocks noChangeArrowheads="1"/>
          </p:cNvSpPr>
          <p:nvPr/>
        </p:nvSpPr>
        <p:spPr bwMode="auto">
          <a:xfrm>
            <a:off x="219075" y="1398588"/>
            <a:ext cx="9144000" cy="0"/>
          </a:xfrm>
          <a:prstGeom prst="rect">
            <a:avLst/>
          </a:prstGeom>
          <a:noFill/>
          <a:ln w="9525">
            <a:noFill/>
            <a:miter lim="800000"/>
            <a:headEnd/>
            <a:tailEnd/>
          </a:ln>
        </p:spPr>
        <p:txBody>
          <a:bodyPr wrap="none" anchor="ctr">
            <a:spAutoFit/>
          </a:bodyPr>
          <a:lstStyle/>
          <a:p>
            <a:endParaRPr lang="fr-FR">
              <a:latin typeface="Arial" charset="0"/>
            </a:endParaRPr>
          </a:p>
        </p:txBody>
      </p:sp>
      <p:pic>
        <p:nvPicPr>
          <p:cNvPr id="39977" name="Picture 131" descr="ienissei_proj1"/>
          <p:cNvPicPr>
            <a:picLocks noChangeAspect="1" noChangeArrowheads="1"/>
          </p:cNvPicPr>
          <p:nvPr/>
        </p:nvPicPr>
        <p:blipFill>
          <a:blip r:embed="rId11" cstate="print"/>
          <a:srcRect/>
          <a:stretch>
            <a:fillRect/>
          </a:stretch>
        </p:blipFill>
        <p:spPr bwMode="auto">
          <a:xfrm>
            <a:off x="6324600" y="4037013"/>
            <a:ext cx="508000" cy="1525587"/>
          </a:xfrm>
          <a:prstGeom prst="rect">
            <a:avLst/>
          </a:prstGeom>
          <a:noFill/>
          <a:ln w="9525">
            <a:noFill/>
            <a:miter lim="800000"/>
            <a:headEnd/>
            <a:tailEnd/>
          </a:ln>
        </p:spPr>
      </p:pic>
      <p:sp>
        <p:nvSpPr>
          <p:cNvPr id="39978" name="ZoneTexte 42"/>
          <p:cNvSpPr txBox="1">
            <a:spLocks noChangeArrowheads="1"/>
          </p:cNvSpPr>
          <p:nvPr/>
        </p:nvSpPr>
        <p:spPr bwMode="auto">
          <a:xfrm>
            <a:off x="7086600" y="3378200"/>
            <a:ext cx="1828800" cy="850900"/>
          </a:xfrm>
          <a:prstGeom prst="rect">
            <a:avLst/>
          </a:prstGeom>
          <a:noFill/>
          <a:ln w="25400">
            <a:solidFill>
              <a:srgbClr val="FF0000"/>
            </a:solidFill>
            <a:prstDash val="dash"/>
            <a:miter lim="800000"/>
            <a:headEnd/>
            <a:tailEnd/>
          </a:ln>
        </p:spPr>
        <p:txBody>
          <a:bodyPr>
            <a:spAutoFit/>
          </a:bodyPr>
          <a:lstStyle/>
          <a:p>
            <a:pPr algn="ctr"/>
            <a:r>
              <a:rPr lang="fr-FR" sz="1600" b="1">
                <a:solidFill>
                  <a:srgbClr val="FF0000"/>
                </a:solidFill>
                <a:latin typeface="Arial" charset="0"/>
              </a:rPr>
              <a:t>Positionnement</a:t>
            </a:r>
          </a:p>
          <a:p>
            <a:pPr algn="ctr"/>
            <a:r>
              <a:rPr lang="fr-FR" sz="1600" b="1" i="1">
                <a:solidFill>
                  <a:srgbClr val="FF0000"/>
                </a:solidFill>
                <a:latin typeface="Arial" charset="0"/>
              </a:rPr>
              <a:t>de notre produit  Ienisseï</a:t>
            </a:r>
          </a:p>
        </p:txBody>
      </p:sp>
      <p:cxnSp>
        <p:nvCxnSpPr>
          <p:cNvPr id="45" name="Connecteur droit avec flèche 44"/>
          <p:cNvCxnSpPr>
            <a:stCxn id="39978" idx="2"/>
            <a:endCxn id="15403" idx="0"/>
          </p:cNvCxnSpPr>
          <p:nvPr/>
        </p:nvCxnSpPr>
        <p:spPr>
          <a:xfrm rot="5400000">
            <a:off x="6998493" y="4075907"/>
            <a:ext cx="836613" cy="1168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17"/>
          <p:cNvSpPr>
            <a:spLocks noGrp="1"/>
          </p:cNvSpPr>
          <p:nvPr>
            <p:ph type="sldNum" sz="quarter" idx="12"/>
          </p:nvPr>
        </p:nvSpPr>
        <p:spPr/>
        <p:txBody>
          <a:bodyPr/>
          <a:lstStyle/>
          <a:p>
            <a:pPr>
              <a:defRPr/>
            </a:pPr>
            <a:fld id="{CD2B41BC-5FE5-4B33-A351-13B4CB4CC9ED}" type="slidenum">
              <a:rPr lang="fr-FR"/>
              <a:pPr>
                <a:defRPr/>
              </a:pPr>
              <a:t>35</a:t>
            </a:fld>
            <a:endParaRPr lang="fr-FR" dirty="0"/>
          </a:p>
        </p:txBody>
      </p:sp>
      <p:sp>
        <p:nvSpPr>
          <p:cNvPr id="40962" name="Rectangle 3"/>
          <p:cNvSpPr>
            <a:spLocks noGrp="1" noChangeArrowheads="1"/>
          </p:cNvSpPr>
          <p:nvPr>
            <p:ph idx="4294967295"/>
          </p:nvPr>
        </p:nvSpPr>
        <p:spPr>
          <a:xfrm>
            <a:off x="457200" y="1790700"/>
            <a:ext cx="8229600" cy="3811588"/>
          </a:xfrm>
        </p:spPr>
        <p:txBody>
          <a:bodyPr/>
          <a:lstStyle/>
          <a:p>
            <a:pPr eaLnBrk="1" hangingPunct="1">
              <a:lnSpc>
                <a:spcPct val="80000"/>
              </a:lnSpc>
              <a:buFont typeface="Wingdings" pitchFamily="2" charset="2"/>
              <a:buNone/>
            </a:pPr>
            <a:r>
              <a:rPr lang="fr-FR" sz="2200" i="1" smtClean="0">
                <a:solidFill>
                  <a:srgbClr val="000099"/>
                </a:solidFill>
                <a:latin typeface="Times New Roman" pitchFamily="18" charset="0"/>
              </a:rPr>
              <a:t>La Suppy Chain ainsi que la logistique peuvent entièrement être sous-traitées. Nous avions obtenu d’un possible partenaire</a:t>
            </a:r>
          </a:p>
          <a:p>
            <a:pPr eaLnBrk="1" hangingPunct="1">
              <a:lnSpc>
                <a:spcPct val="80000"/>
              </a:lnSpc>
              <a:buFont typeface="Wingdings" pitchFamily="2" charset="2"/>
              <a:buNone/>
            </a:pPr>
            <a:endParaRPr lang="fr-FR" sz="2200" i="1" smtClean="0">
              <a:solidFill>
                <a:srgbClr val="000099"/>
              </a:solidFill>
              <a:latin typeface="Times New Roman" pitchFamily="18" charset="0"/>
            </a:endParaRPr>
          </a:p>
          <a:p>
            <a:pPr eaLnBrk="1" hangingPunct="1">
              <a:lnSpc>
                <a:spcPct val="80000"/>
              </a:lnSpc>
              <a:buFont typeface="Wingdings" pitchFamily="2" charset="2"/>
              <a:buNone/>
            </a:pPr>
            <a:r>
              <a:rPr lang="fr-FR" sz="2200" i="1" smtClean="0">
                <a:solidFill>
                  <a:srgbClr val="000099"/>
                </a:solidFill>
                <a:latin typeface="Times New Roman" pitchFamily="18" charset="0"/>
              </a:rPr>
              <a:t>Notre partenaire industriel CCI assure pour nous les prestations de </a:t>
            </a:r>
          </a:p>
          <a:p>
            <a:pPr eaLnBrk="1" hangingPunct="1">
              <a:lnSpc>
                <a:spcPct val="80000"/>
              </a:lnSpc>
              <a:buFont typeface="Wingdings" pitchFamily="2" charset="2"/>
              <a:buNone/>
            </a:pPr>
            <a:r>
              <a:rPr lang="fr-FR" sz="2200" i="1" smtClean="0">
                <a:solidFill>
                  <a:srgbClr val="000099"/>
                </a:solidFill>
                <a:latin typeface="Times New Roman" pitchFamily="18" charset="0"/>
              </a:rPr>
              <a:t>suply chain et de logistique :</a:t>
            </a:r>
          </a:p>
          <a:p>
            <a:pPr eaLnBrk="1" hangingPunct="1">
              <a:lnSpc>
                <a:spcPct val="80000"/>
              </a:lnSpc>
              <a:buFont typeface="Wingdings 2" pitchFamily="18" charset="2"/>
              <a:buNone/>
            </a:pPr>
            <a:endParaRPr lang="fr-FR" sz="160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1800" i="1" smtClean="0">
                <a:solidFill>
                  <a:srgbClr val="003399"/>
                </a:solidFill>
                <a:latin typeface="Times New Roman" pitchFamily="18" charset="0"/>
              </a:rPr>
              <a:t>Prestations incluses dans le PRI :</a:t>
            </a:r>
          </a:p>
          <a:p>
            <a:pPr marL="812800" lvl="2" indent="-188913" eaLnBrk="1" hangingPunct="1">
              <a:lnSpc>
                <a:spcPct val="80000"/>
              </a:lnSpc>
              <a:buClr>
                <a:srgbClr val="0BD0D9"/>
              </a:buClr>
              <a:buSzPct val="95000"/>
              <a:buFont typeface="Wingdings" pitchFamily="2" charset="2"/>
              <a:buChar char="Ø"/>
            </a:pPr>
            <a:r>
              <a:rPr lang="fr-FR" sz="1400" smtClean="0">
                <a:solidFill>
                  <a:srgbClr val="000099"/>
                </a:solidFill>
                <a:latin typeface="Times New Roman" pitchFamily="18" charset="0"/>
              </a:rPr>
              <a:t>Fabrication du gel neutre</a:t>
            </a:r>
          </a:p>
          <a:p>
            <a:pPr marL="812800" lvl="2" indent="-188913" eaLnBrk="1" hangingPunct="1">
              <a:lnSpc>
                <a:spcPct val="80000"/>
              </a:lnSpc>
              <a:buClr>
                <a:srgbClr val="0BD0D9"/>
              </a:buClr>
              <a:buSzPct val="95000"/>
              <a:buFont typeface="Wingdings" pitchFamily="2" charset="2"/>
              <a:buChar char="Ø"/>
            </a:pPr>
            <a:r>
              <a:rPr lang="fr-FR" sz="1400" smtClean="0">
                <a:solidFill>
                  <a:srgbClr val="000099"/>
                </a:solidFill>
                <a:latin typeface="Times New Roman" pitchFamily="18" charset="0"/>
              </a:rPr>
              <a:t>Fabrication de la formulation à base de plante</a:t>
            </a:r>
          </a:p>
          <a:p>
            <a:pPr marL="812800" lvl="2" indent="-188913" eaLnBrk="1" hangingPunct="1">
              <a:lnSpc>
                <a:spcPct val="80000"/>
              </a:lnSpc>
              <a:buClr>
                <a:srgbClr val="0BD0D9"/>
              </a:buClr>
              <a:buSzPct val="95000"/>
              <a:buFont typeface="Wingdings" pitchFamily="2" charset="2"/>
              <a:buChar char="Ø"/>
            </a:pPr>
            <a:r>
              <a:rPr lang="fr-FR" sz="1400" smtClean="0">
                <a:solidFill>
                  <a:srgbClr val="000099"/>
                </a:solidFill>
                <a:latin typeface="Times New Roman" pitchFamily="18" charset="0"/>
              </a:rPr>
              <a:t>Remplissage des roll’on</a:t>
            </a:r>
          </a:p>
          <a:p>
            <a:pPr marL="812800" lvl="2" indent="-188913" eaLnBrk="1" hangingPunct="1">
              <a:lnSpc>
                <a:spcPct val="80000"/>
              </a:lnSpc>
              <a:buClr>
                <a:srgbClr val="0BD0D9"/>
              </a:buClr>
              <a:buSzPct val="95000"/>
              <a:buFont typeface="Wingdings" pitchFamily="2" charset="2"/>
              <a:buChar char="Ø"/>
            </a:pPr>
            <a:r>
              <a:rPr lang="fr-FR" sz="1400" smtClean="0">
                <a:solidFill>
                  <a:srgbClr val="000099"/>
                </a:solidFill>
                <a:latin typeface="Times New Roman" pitchFamily="18" charset="0"/>
              </a:rPr>
              <a:t>Mise en place d’un film plastique sur le produit assurant la PAO</a:t>
            </a:r>
          </a:p>
          <a:p>
            <a:pPr marL="812800" lvl="2" indent="-188913" eaLnBrk="1" hangingPunct="1">
              <a:lnSpc>
                <a:spcPct val="80000"/>
              </a:lnSpc>
              <a:buFontTx/>
              <a:buNone/>
            </a:pPr>
            <a:endParaRPr lang="fr-FR" sz="2400" i="1" smtClean="0">
              <a:solidFill>
                <a:srgbClr val="000099"/>
              </a:solidFill>
              <a:latin typeface="Times New Roman" pitchFamily="18" charset="0"/>
            </a:endParaRPr>
          </a:p>
          <a:p>
            <a:pPr marL="812800" lvl="2" indent="-188913" eaLnBrk="1" hangingPunct="1">
              <a:lnSpc>
                <a:spcPct val="80000"/>
              </a:lnSpc>
              <a:buFont typeface="Wingdings 2" pitchFamily="18" charset="2"/>
              <a:buNone/>
            </a:pPr>
            <a:endParaRPr lang="fr-FR" sz="900" i="1"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pPr>
            <a:r>
              <a:rPr lang="fr-FR" sz="1800" i="1" smtClean="0">
                <a:solidFill>
                  <a:srgbClr val="003399"/>
                </a:solidFill>
                <a:latin typeface="Times New Roman" pitchFamily="18" charset="0"/>
              </a:rPr>
              <a:t>Prestations facturées à 7,5% du chiffre d’affaires :</a:t>
            </a:r>
          </a:p>
          <a:p>
            <a:pPr marL="812800" lvl="2" indent="-188913" eaLnBrk="1" hangingPunct="1">
              <a:lnSpc>
                <a:spcPct val="80000"/>
              </a:lnSpc>
              <a:buClr>
                <a:srgbClr val="0BD0D9"/>
              </a:buClr>
              <a:buSzPct val="95000"/>
              <a:buFont typeface="Wingdings" pitchFamily="2" charset="2"/>
              <a:buChar char="Ø"/>
            </a:pPr>
            <a:r>
              <a:rPr lang="fr-FR" sz="1400" smtClean="0">
                <a:solidFill>
                  <a:srgbClr val="000099"/>
                </a:solidFill>
                <a:latin typeface="Times New Roman" pitchFamily="18" charset="0"/>
              </a:rPr>
              <a:t>Conditionnement des produits par 18 dans une plv adaptée (prestation en bout de chaîne)</a:t>
            </a:r>
          </a:p>
          <a:p>
            <a:pPr marL="812800" lvl="2" indent="-188913" eaLnBrk="1" hangingPunct="1">
              <a:lnSpc>
                <a:spcPct val="80000"/>
              </a:lnSpc>
              <a:buClr>
                <a:srgbClr val="0BD0D9"/>
              </a:buClr>
              <a:buSzPct val="95000"/>
              <a:buFont typeface="Wingdings" pitchFamily="2" charset="2"/>
              <a:buChar char="Ø"/>
            </a:pPr>
            <a:r>
              <a:rPr lang="fr-FR" sz="1400" smtClean="0">
                <a:solidFill>
                  <a:srgbClr val="000099"/>
                </a:solidFill>
                <a:latin typeface="Times New Roman" pitchFamily="18" charset="0"/>
              </a:rPr>
              <a:t>Livraison des produits dans toute l’Europe</a:t>
            </a:r>
            <a:endParaRPr lang="fr-FR" sz="1600" i="1" smtClean="0">
              <a:solidFill>
                <a:srgbClr val="000099"/>
              </a:solidFill>
              <a:latin typeface="Times New Roman" pitchFamily="18" charset="0"/>
            </a:endParaRPr>
          </a:p>
        </p:txBody>
      </p:sp>
      <p:sp>
        <p:nvSpPr>
          <p:cNvPr id="40966" name="Rectangle 3"/>
          <p:cNvSpPr>
            <a:spLocks noChangeArrowheads="1"/>
          </p:cNvSpPr>
          <p:nvPr/>
        </p:nvSpPr>
        <p:spPr bwMode="auto">
          <a:xfrm>
            <a:off x="219075" y="914400"/>
            <a:ext cx="8924925" cy="590550"/>
          </a:xfrm>
          <a:prstGeom prst="rect">
            <a:avLst/>
          </a:prstGeom>
          <a:noFill/>
          <a:ln w="9525">
            <a:noFill/>
            <a:miter lim="800000"/>
            <a:headEnd/>
            <a:tailEnd/>
          </a:ln>
        </p:spPr>
        <p:txBody>
          <a:bodyPr>
            <a:spAutoFit/>
          </a:bodyPr>
          <a:lstStyle/>
          <a:p>
            <a:pPr marL="857250" indent="-857250">
              <a:lnSpc>
                <a:spcPct val="90000"/>
              </a:lnSpc>
              <a:spcBef>
                <a:spcPct val="20000"/>
              </a:spcBef>
              <a:buClr>
                <a:srgbClr val="0BD0D9"/>
              </a:buClr>
              <a:buSzPct val="95000"/>
            </a:pPr>
            <a:r>
              <a:rPr lang="fr-FR" sz="3600" i="1">
                <a:solidFill>
                  <a:srgbClr val="000099"/>
                </a:solidFill>
                <a:latin typeface="Times New Roman" pitchFamily="18" charset="0"/>
              </a:rPr>
              <a:t>Supply chain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B250D4CC-F105-4EC9-A200-801CCF340401}" type="slidenum">
              <a:rPr lang="fr-FR"/>
              <a:pPr>
                <a:defRPr/>
              </a:pPr>
              <a:t>36</a:t>
            </a:fld>
            <a:endParaRPr lang="fr-FR" dirty="0"/>
          </a:p>
        </p:txBody>
      </p:sp>
      <p:sp>
        <p:nvSpPr>
          <p:cNvPr id="17410" name="Rectangle 3"/>
          <p:cNvSpPr>
            <a:spLocks noGrp="1" noChangeArrowheads="1"/>
          </p:cNvSpPr>
          <p:nvPr>
            <p:ph idx="4294967295"/>
          </p:nvPr>
        </p:nvSpPr>
        <p:spPr>
          <a:xfrm>
            <a:off x="241300" y="1531938"/>
            <a:ext cx="8902700" cy="4225925"/>
          </a:xfrm>
        </p:spPr>
        <p:txBody>
          <a:bodyPr>
            <a:spAutoFit/>
          </a:bodyPr>
          <a:lstStyle/>
          <a:p>
            <a:pPr marL="381000" indent="-381000" eaLnBrk="1" hangingPunct="1">
              <a:lnSpc>
                <a:spcPct val="80000"/>
              </a:lnSpc>
              <a:buFont typeface="Wingdings 2" pitchFamily="18" charset="2"/>
              <a:buNone/>
              <a:defRPr/>
            </a:pPr>
            <a:r>
              <a:rPr lang="fr-FR" sz="1600" dirty="0" smtClean="0">
                <a:solidFill>
                  <a:srgbClr val="000099"/>
                </a:solidFill>
                <a:latin typeface="Times New Roman" pitchFamily="18" charset="0"/>
              </a:rPr>
              <a:t>Dans sa phase de lancement, Ienisseï sera promu de la façon suivante :</a:t>
            </a:r>
          </a:p>
          <a:p>
            <a:pPr marL="381000" indent="-381000" eaLnBrk="1" hangingPunct="1">
              <a:lnSpc>
                <a:spcPct val="80000"/>
              </a:lnSpc>
              <a:buFont typeface="Wingdings 2" pitchFamily="18" charset="2"/>
              <a:buNone/>
              <a:defRPr/>
            </a:pPr>
            <a:endParaRPr lang="fr-FR" sz="800" dirty="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defRPr/>
            </a:pPr>
            <a:r>
              <a:rPr lang="fr-FR" sz="1700" i="1" dirty="0" smtClean="0">
                <a:solidFill>
                  <a:srgbClr val="003399"/>
                </a:solidFill>
                <a:latin typeface="Times New Roman" pitchFamily="18" charset="0"/>
              </a:rPr>
              <a:t>Présentoirs de 18 produits Ienisseï présents en TG dans chaque point de vente accompagnés d’ outils de vente et de  promotion permettant :</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Une installation facile par le pharmacien</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Prenant peu de place sur le comptoir</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Ayant un visuel d’ensemble performant</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Permettant une première commande avec des UVC raisonnables pour le pharmacien</a:t>
            </a:r>
          </a:p>
          <a:p>
            <a:pPr marL="444500" lvl="1" indent="-444500" eaLnBrk="1" hangingPunct="1">
              <a:lnSpc>
                <a:spcPct val="80000"/>
              </a:lnSpc>
              <a:buClr>
                <a:srgbClr val="0BD0D9"/>
              </a:buClr>
              <a:buSzPct val="95000"/>
              <a:buFont typeface="Wingdings 2" pitchFamily="18" charset="2"/>
              <a:buNone/>
              <a:defRPr/>
            </a:pPr>
            <a:endParaRPr lang="fr-FR" sz="1200" i="1" dirty="0" smtClean="0">
              <a:solidFill>
                <a:srgbClr val="0033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defRPr/>
            </a:pPr>
            <a:r>
              <a:rPr lang="fr-FR" sz="1700" i="1" dirty="0" smtClean="0">
                <a:solidFill>
                  <a:srgbClr val="003399"/>
                </a:solidFill>
                <a:latin typeface="Times New Roman" pitchFamily="18" charset="0"/>
              </a:rPr>
              <a:t>PLV offertes aux point de vente contenant des fascicules d’informations sur le bouton de fièvre, imprimés et livrés gracieusement par IntuitiOns</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Informer les 20% de sa clientèle qui a des boutons de fièvre est le rôle du pharmacien</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IntuitiOns finance pour le pharmacien cette communication citoyenne</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Le pharmacien va créer avec ses clients une proximité grâce à cette action « rare » (nous l’avons vu précédemment, peu de généralistes informent leurs clients pourtant très demandeurs sur ce sujet)</a:t>
            </a:r>
          </a:p>
          <a:p>
            <a:pPr marL="571500" lvl="1" indent="190500" eaLnBrk="1" hangingPunct="1">
              <a:lnSpc>
                <a:spcPct val="80000"/>
              </a:lnSpc>
              <a:buFont typeface="Wingdings" pitchFamily="2" charset="2"/>
              <a:buNone/>
              <a:defRPr/>
            </a:pPr>
            <a:endParaRPr lang="fr-FR" sz="1200" dirty="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defRPr/>
            </a:pPr>
            <a:r>
              <a:rPr lang="fr-FR" sz="1700" i="1" dirty="0" smtClean="0">
                <a:solidFill>
                  <a:srgbClr val="003399"/>
                </a:solidFill>
                <a:latin typeface="Times New Roman" pitchFamily="18" charset="0"/>
              </a:rPr>
              <a:t>Communication sur la phase de lancement</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Auprès des supports de presse féminins (relation presse) ainsi que par le biais de </a:t>
            </a:r>
            <a:r>
              <a:rPr lang="fr-FR" sz="1300" dirty="0" err="1" smtClean="0">
                <a:solidFill>
                  <a:srgbClr val="000099"/>
                </a:solidFill>
                <a:latin typeface="Times New Roman" pitchFamily="18" charset="0"/>
              </a:rPr>
              <a:t>publirédactionnel</a:t>
            </a:r>
            <a:r>
              <a:rPr lang="fr-FR" sz="1300" dirty="0" smtClean="0">
                <a:solidFill>
                  <a:srgbClr val="000099"/>
                </a:solidFill>
                <a:latin typeface="Times New Roman" pitchFamily="18" charset="0"/>
              </a:rPr>
              <a:t> au sein de médias à large diffusion tels que les journaux gratuits (Métro, 20minutes…)</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Auprès des sites Internet adaptés (auféminin.com, doctissimo.com…)dont les forums regorgent de questions sur ce sujet</a:t>
            </a:r>
          </a:p>
        </p:txBody>
      </p:sp>
      <p:sp>
        <p:nvSpPr>
          <p:cNvPr id="41987" name="Rectangle 3"/>
          <p:cNvSpPr>
            <a:spLocks noChangeArrowheads="1"/>
          </p:cNvSpPr>
          <p:nvPr/>
        </p:nvSpPr>
        <p:spPr bwMode="auto">
          <a:xfrm>
            <a:off x="219075" y="914400"/>
            <a:ext cx="8366125" cy="590550"/>
          </a:xfrm>
          <a:prstGeom prst="rect">
            <a:avLst/>
          </a:prstGeom>
          <a:noFill/>
          <a:ln w="9525">
            <a:noFill/>
            <a:miter lim="800000"/>
            <a:headEnd/>
            <a:tailEnd/>
          </a:ln>
        </p:spPr>
        <p:txBody>
          <a:bodyPr>
            <a:spAutoFit/>
          </a:bodyPr>
          <a:lstStyle/>
          <a:p>
            <a:pPr marL="804863" lvl="1" indent="-804863">
              <a:lnSpc>
                <a:spcPct val="90000"/>
              </a:lnSpc>
              <a:spcBef>
                <a:spcPct val="50000"/>
              </a:spcBef>
              <a:buClr>
                <a:srgbClr val="4FCEFF"/>
              </a:buClr>
              <a:buSzPct val="95000"/>
            </a:pPr>
            <a:r>
              <a:rPr lang="fr-FR" sz="3600" i="1">
                <a:solidFill>
                  <a:srgbClr val="000099"/>
                </a:solidFill>
                <a:latin typeface="Times New Roman" pitchFamily="18" charset="0"/>
                <a:cs typeface="Times New Roman" pitchFamily="18" charset="0"/>
              </a:rPr>
              <a:t>Promotion et communication</a:t>
            </a:r>
            <a:endParaRPr lang="fr-FR" sz="3600" i="1">
              <a:solidFill>
                <a:srgbClr val="000099"/>
              </a:solidFill>
              <a:latin typeface="Times New Roman" pitchFamily="18" charset="0"/>
            </a:endParaRPr>
          </a:p>
        </p:txBody>
      </p:sp>
      <p:sp>
        <p:nvSpPr>
          <p:cNvPr id="41988" name="Text Box 8"/>
          <p:cNvSpPr txBox="1">
            <a:spLocks noChangeArrowheads="1"/>
          </p:cNvSpPr>
          <p:nvPr/>
        </p:nvSpPr>
        <p:spPr bwMode="auto">
          <a:xfrm>
            <a:off x="606425" y="5991225"/>
            <a:ext cx="7648575" cy="646113"/>
          </a:xfrm>
          <a:prstGeom prst="rect">
            <a:avLst/>
          </a:prstGeom>
          <a:noFill/>
          <a:ln w="9525">
            <a:solidFill>
              <a:schemeClr val="accent1"/>
            </a:solidFill>
            <a:miter lim="800000"/>
            <a:headEnd/>
            <a:tailEnd/>
          </a:ln>
        </p:spPr>
        <p:txBody>
          <a:bodyPr>
            <a:spAutoFit/>
          </a:bodyPr>
          <a:lstStyle/>
          <a:p>
            <a:pPr algn="ctr"/>
            <a:r>
              <a:rPr lang="fr-FR" b="1">
                <a:solidFill>
                  <a:srgbClr val="003399"/>
                </a:solidFill>
                <a:latin typeface="Times New Roman" pitchFamily="18" charset="0"/>
              </a:rPr>
              <a:t>Des outils promotionnels axés sur le point de vente assurant un partenariat gagnant avec les distributeurs et une communication ciblées pour les clients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D4B98806-382D-4B59-9788-3F37BFB36C7A}" type="slidenum">
              <a:rPr lang="fr-FR"/>
              <a:pPr>
                <a:defRPr/>
              </a:pPr>
              <a:t>37</a:t>
            </a:fld>
            <a:endParaRPr lang="fr-FR" dirty="0"/>
          </a:p>
        </p:txBody>
      </p:sp>
      <p:sp>
        <p:nvSpPr>
          <p:cNvPr id="3" name="Espace réservé du contenu 2"/>
          <p:cNvSpPr>
            <a:spLocks noGrp="1"/>
          </p:cNvSpPr>
          <p:nvPr>
            <p:ph idx="1"/>
          </p:nvPr>
        </p:nvSpPr>
        <p:spPr>
          <a:xfrm>
            <a:off x="330200" y="1427163"/>
            <a:ext cx="4114800" cy="4351337"/>
          </a:xfrm>
          <a:ln>
            <a:solidFill>
              <a:schemeClr val="accent1">
                <a:lumMod val="60000"/>
                <a:lumOff val="40000"/>
              </a:schemeClr>
            </a:solidFill>
          </a:ln>
        </p:spPr>
        <p:txBody>
          <a:bodyPr>
            <a:normAutofit/>
          </a:bodyPr>
          <a:lstStyle/>
          <a:p>
            <a:pPr marL="266700" lvl="1" indent="-266700" algn="ctr" eaLnBrk="1" hangingPunct="1">
              <a:lnSpc>
                <a:spcPct val="90000"/>
              </a:lnSpc>
              <a:spcBef>
                <a:spcPct val="50000"/>
              </a:spcBef>
              <a:buClr>
                <a:srgbClr val="4FCEFF"/>
              </a:buClr>
              <a:buSzPct val="95000"/>
              <a:buFont typeface="Wingdings 2" pitchFamily="18" charset="2"/>
              <a:buNone/>
              <a:defRPr/>
            </a:pPr>
            <a:r>
              <a:rPr lang="fr-FR" sz="2300" b="1" dirty="0" smtClean="0">
                <a:solidFill>
                  <a:srgbClr val="000099"/>
                </a:solidFill>
                <a:latin typeface="Times New Roman" pitchFamily="18" charset="0"/>
              </a:rPr>
              <a:t>In the shop</a:t>
            </a:r>
          </a:p>
          <a:p>
            <a:pPr marL="266700" lvl="1" indent="-266700" algn="ctr" eaLnBrk="1" hangingPunct="1">
              <a:lnSpc>
                <a:spcPct val="90000"/>
              </a:lnSpc>
              <a:spcBef>
                <a:spcPct val="50000"/>
              </a:spcBef>
              <a:buClr>
                <a:srgbClr val="4FCEFF"/>
              </a:buClr>
              <a:buSzPct val="95000"/>
              <a:buFont typeface="Wingdings 2" pitchFamily="18" charset="2"/>
              <a:buNone/>
              <a:defRPr/>
            </a:pPr>
            <a:endParaRPr lang="fr-FR" sz="1000" b="1" dirty="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defRPr/>
            </a:pPr>
            <a:r>
              <a:rPr lang="fr-FR" sz="1700" i="1" dirty="0" smtClean="0">
                <a:solidFill>
                  <a:srgbClr val="003399"/>
                </a:solidFill>
                <a:latin typeface="Times New Roman" pitchFamily="18" charset="0"/>
              </a:rPr>
              <a:t>Le pharmacien est confronté quotidiennement à l’herpès labial pourtant il est souvent :</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Mal informé</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Dans l’incapacité de conseiller efficacement</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Démuni du fait du manque d’offre vraiment efficace</a:t>
            </a:r>
          </a:p>
          <a:p>
            <a:pPr marL="547688" lvl="3" indent="-273050" eaLnBrk="1" hangingPunct="1">
              <a:lnSpc>
                <a:spcPct val="80000"/>
              </a:lnSpc>
              <a:buSzPct val="95000"/>
              <a:buFont typeface="Wingdings 2" pitchFamily="18" charset="2"/>
              <a:buNone/>
              <a:defRPr/>
            </a:pPr>
            <a:endParaRPr lang="fr-FR" sz="1300" dirty="0" smtClean="0">
              <a:solidFill>
                <a:srgbClr val="000099"/>
              </a:solidFill>
              <a:latin typeface="Times New Roman" pitchFamily="18" charset="0"/>
            </a:endParaRPr>
          </a:p>
          <a:p>
            <a:pPr marL="547688" lvl="3" indent="-273050" eaLnBrk="1" hangingPunct="1">
              <a:lnSpc>
                <a:spcPct val="80000"/>
              </a:lnSpc>
              <a:buSzPct val="95000"/>
              <a:buFont typeface="Wingdings 2" pitchFamily="18" charset="2"/>
              <a:buNone/>
              <a:defRPr/>
            </a:pPr>
            <a:endParaRPr lang="fr-FR" sz="1300" dirty="0" smtClean="0">
              <a:solidFill>
                <a:srgbClr val="000099"/>
              </a:solidFill>
              <a:latin typeface="Times New Roman" pitchFamily="18" charset="0"/>
            </a:endParaRPr>
          </a:p>
          <a:p>
            <a:pPr marL="444500" lvl="1" indent="-444500" eaLnBrk="1" hangingPunct="1">
              <a:lnSpc>
                <a:spcPct val="80000"/>
              </a:lnSpc>
              <a:buClr>
                <a:srgbClr val="0BD0D9"/>
              </a:buClr>
              <a:buSzPct val="95000"/>
              <a:buFont typeface="Wingdings 2" pitchFamily="18" charset="2"/>
              <a:buBlip>
                <a:blip r:embed="rId2"/>
              </a:buBlip>
              <a:defRPr/>
            </a:pPr>
            <a:r>
              <a:rPr lang="fr-FR" sz="1700" i="1" dirty="0" smtClean="0">
                <a:solidFill>
                  <a:srgbClr val="003399"/>
                </a:solidFill>
                <a:latin typeface="Times New Roman" pitchFamily="18" charset="0"/>
              </a:rPr>
              <a:t>Nous voulions donc lui permettre de jouer pleinement son rôle contre cette pathologie en lui permettant</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De distribuer une documentation claire (</a:t>
            </a:r>
            <a:r>
              <a:rPr lang="fr-FR" sz="1300" dirty="0" err="1" smtClean="0">
                <a:solidFill>
                  <a:srgbClr val="000099"/>
                </a:solidFill>
                <a:latin typeface="Times New Roman" pitchFamily="18" charset="0"/>
              </a:rPr>
              <a:t>liflets</a:t>
            </a:r>
            <a:r>
              <a:rPr lang="fr-FR" sz="1300" dirty="0" smtClean="0">
                <a:solidFill>
                  <a:srgbClr val="000099"/>
                </a:solidFill>
                <a:latin typeface="Times New Roman" pitchFamily="18" charset="0"/>
              </a:rPr>
              <a:t> sur la pathologie) et donc de jouer pleinement son rôle de conseil auprès de sa clientèle</a:t>
            </a:r>
          </a:p>
          <a:p>
            <a:pPr marL="812800" lvl="2" indent="-368300" eaLnBrk="1" hangingPunct="1">
              <a:lnSpc>
                <a:spcPct val="80000"/>
              </a:lnSpc>
              <a:buClr>
                <a:srgbClr val="0BD0D9"/>
              </a:buClr>
              <a:buSzPct val="95000"/>
              <a:buFont typeface="Wingdings" pitchFamily="2" charset="2"/>
              <a:buChar char="Ø"/>
              <a:defRPr/>
            </a:pPr>
            <a:r>
              <a:rPr lang="fr-FR" sz="1300" dirty="0" smtClean="0">
                <a:solidFill>
                  <a:srgbClr val="000099"/>
                </a:solidFill>
                <a:latin typeface="Times New Roman" pitchFamily="18" charset="0"/>
              </a:rPr>
              <a:t>De proposer un traitement efficace, alternative sérieuse aux offres actuelles afin de soulager les patients</a:t>
            </a:r>
          </a:p>
          <a:p>
            <a:pPr marL="266700" lvl="1" indent="-266700" eaLnBrk="1" hangingPunct="1">
              <a:lnSpc>
                <a:spcPct val="90000"/>
              </a:lnSpc>
              <a:spcBef>
                <a:spcPct val="50000"/>
              </a:spcBef>
              <a:buClr>
                <a:srgbClr val="4FCEFF"/>
              </a:buClr>
              <a:buSzPct val="95000"/>
              <a:buFont typeface="Wingdings 2" pitchFamily="18" charset="2"/>
              <a:buNone/>
              <a:defRPr/>
            </a:pPr>
            <a:endParaRPr lang="fr-FR" sz="1300" b="1" dirty="0" smtClean="0">
              <a:solidFill>
                <a:srgbClr val="000099"/>
              </a:solidFill>
              <a:latin typeface="Times New Roman" pitchFamily="18" charset="0"/>
            </a:endParaRPr>
          </a:p>
        </p:txBody>
      </p:sp>
      <p:sp>
        <p:nvSpPr>
          <p:cNvPr id="43011" name="Text Box 1038"/>
          <p:cNvSpPr txBox="1">
            <a:spLocks noChangeArrowheads="1"/>
          </p:cNvSpPr>
          <p:nvPr/>
        </p:nvSpPr>
        <p:spPr bwMode="auto">
          <a:xfrm>
            <a:off x="719138" y="5905500"/>
            <a:ext cx="7667625" cy="650875"/>
          </a:xfrm>
          <a:prstGeom prst="rect">
            <a:avLst/>
          </a:prstGeom>
          <a:noFill/>
          <a:ln w="9525">
            <a:solidFill>
              <a:schemeClr val="tx2"/>
            </a:solidFill>
            <a:miter lim="800000"/>
            <a:headEnd/>
            <a:tailEnd/>
          </a:ln>
        </p:spPr>
        <p:txBody>
          <a:bodyPr>
            <a:spAutoFit/>
          </a:bodyPr>
          <a:lstStyle/>
          <a:p>
            <a:pPr algn="ctr"/>
            <a:r>
              <a:rPr lang="fr-FR" b="1">
                <a:solidFill>
                  <a:srgbClr val="003399"/>
                </a:solidFill>
                <a:latin typeface="Times New Roman" pitchFamily="18" charset="0"/>
              </a:rPr>
              <a:t>Une information grand public, une communication</a:t>
            </a:r>
          </a:p>
          <a:p>
            <a:pPr algn="ctr"/>
            <a:r>
              <a:rPr lang="fr-FR" b="1">
                <a:solidFill>
                  <a:srgbClr val="003399"/>
                </a:solidFill>
                <a:latin typeface="Times New Roman" pitchFamily="18" charset="0"/>
              </a:rPr>
              <a:t>citoyenne « in the shop » et une stratégie de marketing « viral »</a:t>
            </a:r>
          </a:p>
        </p:txBody>
      </p:sp>
      <p:sp>
        <p:nvSpPr>
          <p:cNvPr id="26632" name="Espace réservé du contenu 2"/>
          <p:cNvSpPr>
            <a:spLocks/>
          </p:cNvSpPr>
          <p:nvPr/>
        </p:nvSpPr>
        <p:spPr bwMode="auto">
          <a:xfrm>
            <a:off x="4648200" y="1427163"/>
            <a:ext cx="4114800" cy="4351337"/>
          </a:xfrm>
          <a:prstGeom prst="rect">
            <a:avLst/>
          </a:prstGeom>
          <a:noFill/>
          <a:ln w="9525">
            <a:solidFill>
              <a:srgbClr val="59AAF2"/>
            </a:solidFill>
            <a:miter lim="800000"/>
            <a:headEnd/>
            <a:tailEnd/>
          </a:ln>
        </p:spPr>
        <p:txBody>
          <a:bodyPr/>
          <a:lstStyle/>
          <a:p>
            <a:pPr marL="266700" lvl="1" indent="-266700" algn="ctr">
              <a:lnSpc>
                <a:spcPct val="90000"/>
              </a:lnSpc>
              <a:spcBef>
                <a:spcPct val="50000"/>
              </a:spcBef>
              <a:buClr>
                <a:srgbClr val="4FCEFF"/>
              </a:buClr>
              <a:buSzPct val="95000"/>
              <a:buFont typeface="Wingdings 2" pitchFamily="18" charset="2"/>
              <a:buNone/>
              <a:defRPr/>
            </a:pPr>
            <a:r>
              <a:rPr lang="fr-FR" sz="2300" b="1" dirty="0">
                <a:solidFill>
                  <a:srgbClr val="000099"/>
                </a:solidFill>
                <a:latin typeface="Times New Roman" pitchFamily="18" charset="0"/>
              </a:rPr>
              <a:t>Out of the shop</a:t>
            </a:r>
          </a:p>
          <a:p>
            <a:pPr marL="266700" lvl="1" indent="-266700" algn="ctr">
              <a:lnSpc>
                <a:spcPct val="90000"/>
              </a:lnSpc>
              <a:spcBef>
                <a:spcPct val="50000"/>
              </a:spcBef>
              <a:buClr>
                <a:srgbClr val="4FCEFF"/>
              </a:buClr>
              <a:buSzPct val="95000"/>
              <a:buFont typeface="Wingdings 2" pitchFamily="18" charset="2"/>
              <a:buNone/>
              <a:defRPr/>
            </a:pPr>
            <a:endParaRPr lang="fr-FR" sz="1000" b="1" dirty="0">
              <a:solidFill>
                <a:srgbClr val="000099"/>
              </a:solidFill>
              <a:latin typeface="Times New Roman" pitchFamily="18" charset="0"/>
            </a:endParaRPr>
          </a:p>
          <a:p>
            <a:pPr marL="444500" lvl="1" indent="-444500">
              <a:lnSpc>
                <a:spcPct val="80000"/>
              </a:lnSpc>
              <a:spcBef>
                <a:spcPct val="20000"/>
              </a:spcBef>
              <a:buClr>
                <a:srgbClr val="0BD0D9"/>
              </a:buClr>
              <a:buSzPct val="95000"/>
              <a:buFontTx/>
              <a:buBlip>
                <a:blip r:embed="rId2"/>
              </a:buBlip>
              <a:defRPr/>
            </a:pPr>
            <a:r>
              <a:rPr lang="fr-FR" sz="1700" i="1" dirty="0">
                <a:solidFill>
                  <a:srgbClr val="003399"/>
                </a:solidFill>
                <a:latin typeface="Times New Roman" pitchFamily="18" charset="0"/>
              </a:rPr>
              <a:t>Communiqués de presse sur Ienisseï :</a:t>
            </a:r>
          </a:p>
          <a:p>
            <a:pPr marL="812800" lvl="2" indent="-368300">
              <a:lnSpc>
                <a:spcPct val="80000"/>
              </a:lnSpc>
              <a:spcBef>
                <a:spcPct val="20000"/>
              </a:spcBef>
              <a:buClr>
                <a:srgbClr val="0BD0D9"/>
              </a:buClr>
              <a:buSzPct val="95000"/>
              <a:buFont typeface="Wingdings" pitchFamily="2" charset="2"/>
              <a:buChar char="Ø"/>
              <a:defRPr/>
            </a:pPr>
            <a:r>
              <a:rPr lang="fr-FR" sz="1300" dirty="0">
                <a:solidFill>
                  <a:srgbClr val="000099"/>
                </a:solidFill>
                <a:latin typeface="Times New Roman" pitchFamily="18" charset="0"/>
              </a:rPr>
              <a:t>Car ce produit est issu d’une R&amp;D sérieuse</a:t>
            </a:r>
          </a:p>
          <a:p>
            <a:pPr marL="812800" lvl="2" indent="-368300">
              <a:lnSpc>
                <a:spcPct val="80000"/>
              </a:lnSpc>
              <a:spcBef>
                <a:spcPct val="20000"/>
              </a:spcBef>
              <a:buClr>
                <a:srgbClr val="0BD0D9"/>
              </a:buClr>
              <a:buSzPct val="95000"/>
              <a:buFont typeface="Wingdings" pitchFamily="2" charset="2"/>
              <a:buChar char="Ø"/>
              <a:defRPr/>
            </a:pPr>
            <a:r>
              <a:rPr lang="fr-FR" sz="1300" dirty="0">
                <a:solidFill>
                  <a:srgbClr val="000099"/>
                </a:solidFill>
                <a:latin typeface="Times New Roman" pitchFamily="18" charset="0"/>
              </a:rPr>
              <a:t>Car il a été développé avec le soutien de l’Université    Descartes Paris V</a:t>
            </a:r>
          </a:p>
          <a:p>
            <a:pPr marL="812800" lvl="2" indent="-368300">
              <a:lnSpc>
                <a:spcPct val="80000"/>
              </a:lnSpc>
              <a:spcBef>
                <a:spcPct val="20000"/>
              </a:spcBef>
              <a:buClr>
                <a:srgbClr val="0BD0D9"/>
              </a:buClr>
              <a:buSzPct val="95000"/>
              <a:buFont typeface="Wingdings" pitchFamily="2" charset="2"/>
              <a:buChar char="Ø"/>
              <a:defRPr/>
            </a:pPr>
            <a:r>
              <a:rPr lang="fr-FR" sz="1300" dirty="0">
                <a:solidFill>
                  <a:srgbClr val="000099"/>
                </a:solidFill>
                <a:latin typeface="Times New Roman" pitchFamily="18" charset="0"/>
              </a:rPr>
              <a:t>Car c’est une véritable innovation française</a:t>
            </a:r>
          </a:p>
          <a:p>
            <a:pPr marL="812800" lvl="2" indent="-368300">
              <a:lnSpc>
                <a:spcPct val="80000"/>
              </a:lnSpc>
              <a:spcBef>
                <a:spcPct val="20000"/>
              </a:spcBef>
              <a:buClr>
                <a:srgbClr val="0BD0D9"/>
              </a:buClr>
              <a:buSzPct val="95000"/>
              <a:buFont typeface="Wingdings" pitchFamily="2" charset="2"/>
              <a:buChar char="Ø"/>
              <a:defRPr/>
            </a:pPr>
            <a:r>
              <a:rPr lang="fr-FR" sz="1300" dirty="0">
                <a:solidFill>
                  <a:srgbClr val="000099"/>
                </a:solidFill>
                <a:latin typeface="Times New Roman" pitchFamily="18" charset="0"/>
              </a:rPr>
              <a:t>Car les tests cliniques ont été un succès</a:t>
            </a:r>
          </a:p>
          <a:p>
            <a:pPr marL="547688" lvl="3" indent="-273050">
              <a:lnSpc>
                <a:spcPct val="80000"/>
              </a:lnSpc>
              <a:spcBef>
                <a:spcPct val="20000"/>
              </a:spcBef>
              <a:buClr>
                <a:srgbClr val="0BD0D9"/>
              </a:buClr>
              <a:buSzPct val="95000"/>
              <a:buFont typeface="Wingdings 2" pitchFamily="18" charset="2"/>
              <a:buNone/>
              <a:defRPr/>
            </a:pPr>
            <a:endParaRPr lang="fr-FR" sz="1300" dirty="0">
              <a:solidFill>
                <a:srgbClr val="000099"/>
              </a:solidFill>
              <a:latin typeface="Times New Roman" pitchFamily="18" charset="0"/>
            </a:endParaRPr>
          </a:p>
          <a:p>
            <a:pPr marL="547688" lvl="3" indent="-273050">
              <a:lnSpc>
                <a:spcPct val="80000"/>
              </a:lnSpc>
              <a:spcBef>
                <a:spcPct val="20000"/>
              </a:spcBef>
              <a:buClr>
                <a:srgbClr val="0BD0D9"/>
              </a:buClr>
              <a:buSzPct val="95000"/>
              <a:buFont typeface="Wingdings 2" pitchFamily="18" charset="2"/>
              <a:buNone/>
              <a:defRPr/>
            </a:pPr>
            <a:endParaRPr lang="fr-FR" sz="1300" dirty="0">
              <a:solidFill>
                <a:srgbClr val="000099"/>
              </a:solidFill>
              <a:latin typeface="Times New Roman" pitchFamily="18" charset="0"/>
            </a:endParaRPr>
          </a:p>
          <a:p>
            <a:pPr marL="444500" lvl="1" indent="-444500">
              <a:lnSpc>
                <a:spcPct val="80000"/>
              </a:lnSpc>
              <a:spcBef>
                <a:spcPct val="20000"/>
              </a:spcBef>
              <a:buClr>
                <a:srgbClr val="0BD0D9"/>
              </a:buClr>
              <a:buSzPct val="95000"/>
              <a:buFontTx/>
              <a:buBlip>
                <a:blip r:embed="rId2"/>
              </a:buBlip>
              <a:defRPr/>
            </a:pPr>
            <a:r>
              <a:rPr lang="fr-FR" sz="1700" i="1" dirty="0">
                <a:solidFill>
                  <a:srgbClr val="003399"/>
                </a:solidFill>
                <a:latin typeface="Times New Roman" pitchFamily="18" charset="0"/>
              </a:rPr>
              <a:t>La puissance d’Internet en matière de marketing viral doit être mise à profit</a:t>
            </a:r>
          </a:p>
          <a:p>
            <a:pPr marL="812800" lvl="2" indent="-368300">
              <a:lnSpc>
                <a:spcPct val="80000"/>
              </a:lnSpc>
              <a:spcBef>
                <a:spcPct val="20000"/>
              </a:spcBef>
              <a:buClr>
                <a:srgbClr val="0BD0D9"/>
              </a:buClr>
              <a:buSzPct val="95000"/>
              <a:buFont typeface="Wingdings" pitchFamily="2" charset="2"/>
              <a:buChar char="Ø"/>
              <a:defRPr/>
            </a:pPr>
            <a:r>
              <a:rPr lang="fr-FR" sz="1300" dirty="0">
                <a:solidFill>
                  <a:srgbClr val="000099"/>
                </a:solidFill>
                <a:latin typeface="Times New Roman" pitchFamily="18" charset="0"/>
              </a:rPr>
              <a:t>Les sites s’adressant aux femmes sont très fournis en questions et forums concernant ce sujet sensible pour   lequel aucun sujet n’obtient de réponse de produits satisfaisant</a:t>
            </a:r>
          </a:p>
          <a:p>
            <a:pPr marL="812800" lvl="2" indent="-368300">
              <a:lnSpc>
                <a:spcPct val="80000"/>
              </a:lnSpc>
              <a:spcBef>
                <a:spcPct val="20000"/>
              </a:spcBef>
              <a:buClr>
                <a:srgbClr val="0BD0D9"/>
              </a:buClr>
              <a:buSzPct val="95000"/>
              <a:buFont typeface="Wingdings" pitchFamily="2" charset="2"/>
              <a:buChar char="Ø"/>
              <a:defRPr/>
            </a:pPr>
            <a:r>
              <a:rPr lang="fr-FR" sz="1300" dirty="0">
                <a:solidFill>
                  <a:srgbClr val="000099"/>
                </a:solidFill>
                <a:latin typeface="Times New Roman" pitchFamily="18" charset="0"/>
              </a:rPr>
              <a:t>Le marketing « viral » de bouche à oreille concernant l’efficacité du produit se fera notamment sur Internet</a:t>
            </a:r>
          </a:p>
          <a:p>
            <a:pPr marL="812800" lvl="2" indent="-368300">
              <a:lnSpc>
                <a:spcPct val="80000"/>
              </a:lnSpc>
              <a:spcBef>
                <a:spcPct val="20000"/>
              </a:spcBef>
              <a:buClr>
                <a:srgbClr val="0BD0D9"/>
              </a:buClr>
              <a:buSzPct val="95000"/>
              <a:buFont typeface="Wingdings" pitchFamily="2" charset="2"/>
              <a:buChar char="Ø"/>
              <a:defRPr/>
            </a:pPr>
            <a:r>
              <a:rPr lang="fr-FR" sz="1300" dirty="0">
                <a:solidFill>
                  <a:srgbClr val="000099"/>
                </a:solidFill>
                <a:latin typeface="Times New Roman" pitchFamily="18" charset="0"/>
              </a:rPr>
              <a:t>Création d’un site pédagogique et didactique</a:t>
            </a:r>
          </a:p>
          <a:p>
            <a:pPr marL="547688" lvl="3" indent="-273050">
              <a:lnSpc>
                <a:spcPct val="80000"/>
              </a:lnSpc>
              <a:spcBef>
                <a:spcPct val="20000"/>
              </a:spcBef>
              <a:buClr>
                <a:srgbClr val="0BD0D9"/>
              </a:buClr>
              <a:buSzPct val="95000"/>
              <a:buFont typeface="Wingdings 2" pitchFamily="18" charset="2"/>
              <a:buChar char=""/>
              <a:defRPr/>
            </a:pPr>
            <a:endParaRPr lang="fr-FR" sz="1300" dirty="0">
              <a:solidFill>
                <a:srgbClr val="000099"/>
              </a:solidFill>
              <a:latin typeface="Times New Roman" pitchFamily="18" charset="0"/>
            </a:endParaRPr>
          </a:p>
          <a:p>
            <a:pPr marL="266700" lvl="1" indent="-266700">
              <a:lnSpc>
                <a:spcPct val="90000"/>
              </a:lnSpc>
              <a:spcBef>
                <a:spcPct val="50000"/>
              </a:spcBef>
              <a:buClr>
                <a:srgbClr val="4FCEFF"/>
              </a:buClr>
              <a:buSzPct val="95000"/>
              <a:buFont typeface="Wingdings 2" pitchFamily="18" charset="2"/>
              <a:buNone/>
              <a:defRPr/>
            </a:pPr>
            <a:endParaRPr lang="fr-FR" sz="1300" b="1" dirty="0">
              <a:solidFill>
                <a:srgbClr val="000099"/>
              </a:solidFill>
              <a:latin typeface="Times New Roman" pitchFamily="18" charset="0"/>
            </a:endParaRPr>
          </a:p>
        </p:txBody>
      </p:sp>
      <p:sp>
        <p:nvSpPr>
          <p:cNvPr id="43013" name="Rectangle 3"/>
          <p:cNvSpPr>
            <a:spLocks noChangeArrowheads="1"/>
          </p:cNvSpPr>
          <p:nvPr/>
        </p:nvSpPr>
        <p:spPr bwMode="auto">
          <a:xfrm>
            <a:off x="219075" y="873125"/>
            <a:ext cx="8366125" cy="590550"/>
          </a:xfrm>
          <a:prstGeom prst="rect">
            <a:avLst/>
          </a:prstGeom>
          <a:noFill/>
          <a:ln w="9525">
            <a:noFill/>
            <a:miter lim="800000"/>
            <a:headEnd/>
            <a:tailEnd/>
          </a:ln>
        </p:spPr>
        <p:txBody>
          <a:bodyPr>
            <a:spAutoFit/>
          </a:bodyPr>
          <a:lstStyle/>
          <a:p>
            <a:pPr marL="804863" lvl="1" indent="-804863">
              <a:lnSpc>
                <a:spcPct val="90000"/>
              </a:lnSpc>
              <a:spcBef>
                <a:spcPct val="50000"/>
              </a:spcBef>
              <a:buClr>
                <a:srgbClr val="4FCEFF"/>
              </a:buClr>
              <a:buSzPct val="95000"/>
            </a:pPr>
            <a:r>
              <a:rPr lang="fr-FR" sz="3600" i="1">
                <a:solidFill>
                  <a:srgbClr val="000099"/>
                </a:solidFill>
                <a:latin typeface="Times New Roman" pitchFamily="18" charset="0"/>
                <a:cs typeface="Times New Roman" pitchFamily="18" charset="0"/>
              </a:rPr>
              <a:t>Promotion et communication</a:t>
            </a:r>
            <a:endParaRPr lang="fr-FR" sz="3600" i="1">
              <a:solidFill>
                <a:srgbClr val="000099"/>
              </a:solidFill>
              <a:latin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2"/>
          </p:nvPr>
        </p:nvSpPr>
        <p:spPr/>
        <p:txBody>
          <a:bodyPr/>
          <a:lstStyle/>
          <a:p>
            <a:pPr>
              <a:defRPr/>
            </a:pPr>
            <a:fld id="{283081C8-F91F-49A3-8267-8F4A72A701C9}" type="slidenum">
              <a:rPr lang="fr-FR"/>
              <a:pPr>
                <a:defRPr/>
              </a:pPr>
              <a:t>38</a:t>
            </a:fld>
            <a:endParaRPr lang="fr-FR" dirty="0"/>
          </a:p>
        </p:txBody>
      </p:sp>
      <p:sp>
        <p:nvSpPr>
          <p:cNvPr id="67586" name="Text Box 10"/>
          <p:cNvSpPr txBox="1">
            <a:spLocks noChangeArrowheads="1"/>
          </p:cNvSpPr>
          <p:nvPr/>
        </p:nvSpPr>
        <p:spPr bwMode="auto">
          <a:xfrm>
            <a:off x="5738813" y="4229100"/>
            <a:ext cx="3048000" cy="1015663"/>
          </a:xfrm>
          <a:prstGeom prst="rect">
            <a:avLst/>
          </a:prstGeom>
          <a:noFill/>
          <a:ln w="9525">
            <a:noFill/>
            <a:miter lim="800000"/>
            <a:headEnd/>
            <a:tailEnd/>
          </a:ln>
        </p:spPr>
        <p:txBody>
          <a:bodyPr>
            <a:spAutoFit/>
          </a:bodyPr>
          <a:lstStyle/>
          <a:p>
            <a:pPr algn="ctr">
              <a:spcBef>
                <a:spcPct val="50000"/>
              </a:spcBef>
            </a:pPr>
            <a:r>
              <a:rPr lang="fr-FR" sz="2000" b="1" i="1" dirty="0">
                <a:solidFill>
                  <a:srgbClr val="000099"/>
                </a:solidFill>
                <a:latin typeface="Times New Roman" pitchFamily="18" charset="0"/>
                <a:cs typeface="Times New Roman" pitchFamily="18" charset="0"/>
              </a:rPr>
              <a:t>Alain Cohen</a:t>
            </a:r>
          </a:p>
          <a:p>
            <a:pPr algn="ctr">
              <a:spcBef>
                <a:spcPct val="50000"/>
              </a:spcBef>
            </a:pPr>
            <a:r>
              <a:rPr lang="fr-FR" sz="1600" dirty="0" smtClean="0">
                <a:solidFill>
                  <a:srgbClr val="000099"/>
                </a:solidFill>
                <a:latin typeface="Times New Roman" pitchFamily="18" charset="0"/>
                <a:cs typeface="Times New Roman" pitchFamily="18" charset="0"/>
              </a:rPr>
              <a:t>06 78 42 40 57</a:t>
            </a:r>
            <a:r>
              <a:rPr lang="fr-FR" sz="1600" dirty="0">
                <a:solidFill>
                  <a:srgbClr val="000099"/>
                </a:solidFill>
                <a:latin typeface="Times New Roman" pitchFamily="18" charset="0"/>
                <a:cs typeface="Times New Roman" pitchFamily="18" charset="0"/>
              </a:rPr>
              <a:t/>
            </a:r>
            <a:br>
              <a:rPr lang="fr-FR" sz="1600" dirty="0">
                <a:solidFill>
                  <a:srgbClr val="000099"/>
                </a:solidFill>
                <a:latin typeface="Times New Roman" pitchFamily="18" charset="0"/>
                <a:cs typeface="Times New Roman" pitchFamily="18" charset="0"/>
              </a:rPr>
            </a:br>
            <a:r>
              <a:rPr lang="fr-FR" sz="1600" dirty="0" smtClean="0">
                <a:solidFill>
                  <a:srgbClr val="000099"/>
                </a:solidFill>
                <a:latin typeface="Times New Roman" pitchFamily="18" charset="0"/>
                <a:cs typeface="Times New Roman" pitchFamily="18" charset="0"/>
              </a:rPr>
              <a:t>alaincohenaknine@me.com</a:t>
            </a:r>
            <a:endParaRPr lang="fr-FR" sz="1600" dirty="0">
              <a:solidFill>
                <a:srgbClr val="000099"/>
              </a:solidFill>
              <a:latin typeface="Times New Roman" pitchFamily="18" charset="0"/>
            </a:endParaRPr>
          </a:p>
        </p:txBody>
      </p:sp>
      <p:sp>
        <p:nvSpPr>
          <p:cNvPr id="67587" name="Text Box 5"/>
          <p:cNvSpPr txBox="1">
            <a:spLocks noChangeArrowheads="1"/>
          </p:cNvSpPr>
          <p:nvPr/>
        </p:nvSpPr>
        <p:spPr bwMode="auto">
          <a:xfrm>
            <a:off x="987425" y="1463675"/>
            <a:ext cx="2355850" cy="1401763"/>
          </a:xfrm>
          <a:prstGeom prst="rect">
            <a:avLst/>
          </a:prstGeom>
          <a:noFill/>
          <a:ln w="9525">
            <a:noFill/>
            <a:miter lim="800000"/>
            <a:headEnd/>
            <a:tailEnd/>
          </a:ln>
        </p:spPr>
        <p:txBody>
          <a:bodyPr wrap="none">
            <a:spAutoFit/>
          </a:bodyPr>
          <a:lstStyle/>
          <a:p>
            <a:r>
              <a:rPr lang="fr-FR" sz="5400" b="1" i="1">
                <a:latin typeface="Times New Roman" pitchFamily="18" charset="0"/>
              </a:rPr>
              <a:t>Ienisseï</a:t>
            </a:r>
          </a:p>
          <a:p>
            <a:r>
              <a:rPr lang="fr-FR" sz="3200">
                <a:latin typeface="Times New Roman" pitchFamily="18" charset="0"/>
              </a:rPr>
              <a:t>Contacts</a:t>
            </a:r>
          </a:p>
        </p:txBody>
      </p:sp>
      <p:sp>
        <p:nvSpPr>
          <p:cNvPr id="67588" name="Text Box 10"/>
          <p:cNvSpPr txBox="1">
            <a:spLocks noChangeArrowheads="1"/>
          </p:cNvSpPr>
          <p:nvPr/>
        </p:nvSpPr>
        <p:spPr bwMode="auto">
          <a:xfrm>
            <a:off x="900113" y="4229100"/>
            <a:ext cx="3048000" cy="1015663"/>
          </a:xfrm>
          <a:prstGeom prst="rect">
            <a:avLst/>
          </a:prstGeom>
          <a:noFill/>
          <a:ln w="9525">
            <a:noFill/>
            <a:miter lim="800000"/>
            <a:headEnd/>
            <a:tailEnd/>
          </a:ln>
        </p:spPr>
        <p:txBody>
          <a:bodyPr>
            <a:spAutoFit/>
          </a:bodyPr>
          <a:lstStyle/>
          <a:p>
            <a:pPr algn="ctr">
              <a:spcBef>
                <a:spcPct val="50000"/>
              </a:spcBef>
            </a:pPr>
            <a:r>
              <a:rPr lang="fr-FR" sz="2000" b="1" i="1" dirty="0">
                <a:solidFill>
                  <a:srgbClr val="000099"/>
                </a:solidFill>
                <a:latin typeface="Times New Roman" pitchFamily="18" charset="0"/>
                <a:cs typeface="Times New Roman" pitchFamily="18" charset="0"/>
              </a:rPr>
              <a:t>Guillaume Santamaria</a:t>
            </a:r>
          </a:p>
          <a:p>
            <a:pPr algn="ctr">
              <a:spcBef>
                <a:spcPct val="50000"/>
              </a:spcBef>
            </a:pPr>
            <a:r>
              <a:rPr lang="fr-FR" sz="1600" dirty="0" smtClean="0">
                <a:solidFill>
                  <a:srgbClr val="000099"/>
                </a:solidFill>
                <a:latin typeface="Times New Roman" pitchFamily="18" charset="0"/>
                <a:cs typeface="Times New Roman" pitchFamily="18" charset="0"/>
              </a:rPr>
              <a:t>06 74 73 35 43</a:t>
            </a:r>
            <a:r>
              <a:rPr lang="fr-FR" sz="1600" dirty="0">
                <a:solidFill>
                  <a:srgbClr val="000099"/>
                </a:solidFill>
                <a:latin typeface="Times New Roman" pitchFamily="18" charset="0"/>
                <a:cs typeface="Times New Roman" pitchFamily="18" charset="0"/>
              </a:rPr>
              <a:t/>
            </a:r>
            <a:br>
              <a:rPr lang="fr-FR" sz="1600" dirty="0">
                <a:solidFill>
                  <a:srgbClr val="000099"/>
                </a:solidFill>
                <a:latin typeface="Times New Roman" pitchFamily="18" charset="0"/>
                <a:cs typeface="Times New Roman" pitchFamily="18" charset="0"/>
              </a:rPr>
            </a:br>
            <a:r>
              <a:rPr lang="fr-FR" sz="1600" dirty="0" smtClean="0">
                <a:solidFill>
                  <a:srgbClr val="000099"/>
                </a:solidFill>
                <a:latin typeface="Times New Roman" pitchFamily="18" charset="0"/>
                <a:cs typeface="Times New Roman" pitchFamily="18" charset="0"/>
              </a:rPr>
              <a:t>guillaume.santamaria@gmail.com</a:t>
            </a:r>
            <a:endParaRPr lang="fr-FR" sz="1600" dirty="0">
              <a:solidFill>
                <a:srgbClr val="000099"/>
              </a:solidFill>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17"/>
          <p:cNvSpPr>
            <a:spLocks noGrp="1"/>
          </p:cNvSpPr>
          <p:nvPr>
            <p:ph type="sldNum" sz="quarter" idx="12"/>
          </p:nvPr>
        </p:nvSpPr>
        <p:spPr/>
        <p:txBody>
          <a:bodyPr/>
          <a:lstStyle/>
          <a:p>
            <a:pPr>
              <a:defRPr/>
            </a:pPr>
            <a:fld id="{5722E627-4055-4A9E-B4B9-DBE39F73D8CB}" type="slidenum">
              <a:rPr lang="fr-FR"/>
              <a:pPr>
                <a:defRPr/>
              </a:pPr>
              <a:t>4</a:t>
            </a:fld>
            <a:endParaRPr lang="fr-FR" dirty="0"/>
          </a:p>
        </p:txBody>
      </p:sp>
      <p:sp>
        <p:nvSpPr>
          <p:cNvPr id="8194" name="Rectangle 3"/>
          <p:cNvSpPr>
            <a:spLocks noGrp="1" noChangeArrowheads="1"/>
          </p:cNvSpPr>
          <p:nvPr>
            <p:ph idx="1"/>
          </p:nvPr>
        </p:nvSpPr>
        <p:spPr>
          <a:xfrm>
            <a:off x="457200" y="685800"/>
            <a:ext cx="8229600" cy="914400"/>
          </a:xfrm>
        </p:spPr>
        <p:txBody>
          <a:bodyPr/>
          <a:lstStyle/>
          <a:p>
            <a:pPr marL="812800" indent="-812800" eaLnBrk="1" hangingPunct="1">
              <a:buSzTx/>
              <a:buFont typeface="Wingdings" pitchFamily="2" charset="2"/>
              <a:buAutoNum type="romanUcPeriod" startAt="2"/>
            </a:pPr>
            <a:r>
              <a:rPr lang="fr-FR" sz="3600" i="1" smtClean="0">
                <a:solidFill>
                  <a:srgbClr val="000099"/>
                </a:solidFill>
                <a:latin typeface="Times New Roman" pitchFamily="18" charset="0"/>
                <a:cs typeface="Times New Roman" pitchFamily="18" charset="0"/>
              </a:rPr>
              <a:t>Évolution de la crise </a:t>
            </a:r>
          </a:p>
          <a:p>
            <a:pPr marL="812800" indent="-812800" eaLnBrk="1" hangingPunct="1">
              <a:buFont typeface="Wingdings" pitchFamily="2" charset="2"/>
              <a:buNone/>
            </a:pPr>
            <a:endParaRPr lang="fr-FR" sz="4400" i="1" smtClean="0">
              <a:solidFill>
                <a:srgbClr val="000099"/>
              </a:solidFill>
              <a:latin typeface="Times New Roman" pitchFamily="18" charset="0"/>
            </a:endParaRPr>
          </a:p>
          <a:p>
            <a:pPr marL="812800" indent="-812800" eaLnBrk="1" hangingPunct="1">
              <a:buFont typeface="Wingdings" pitchFamily="2" charset="2"/>
              <a:buNone/>
            </a:pPr>
            <a:endParaRPr lang="fr-FR" sz="4400" smtClean="0">
              <a:latin typeface="Times New Roman" pitchFamily="18" charset="0"/>
            </a:endParaRPr>
          </a:p>
        </p:txBody>
      </p:sp>
      <p:pic>
        <p:nvPicPr>
          <p:cNvPr id="8195" name="Picture 72" descr="activir_etape1"/>
          <p:cNvPicPr>
            <a:picLocks noChangeAspect="1" noChangeArrowheads="1"/>
          </p:cNvPicPr>
          <p:nvPr/>
        </p:nvPicPr>
        <p:blipFill>
          <a:blip r:embed="rId2" cstate="print"/>
          <a:srcRect/>
          <a:stretch>
            <a:fillRect/>
          </a:stretch>
        </p:blipFill>
        <p:spPr bwMode="auto">
          <a:xfrm>
            <a:off x="609600" y="1571625"/>
            <a:ext cx="1466850" cy="714375"/>
          </a:xfrm>
          <a:prstGeom prst="rect">
            <a:avLst/>
          </a:prstGeom>
          <a:noFill/>
          <a:ln w="9525">
            <a:noFill/>
            <a:miter lim="800000"/>
            <a:headEnd/>
            <a:tailEnd/>
          </a:ln>
        </p:spPr>
      </p:pic>
      <p:pic>
        <p:nvPicPr>
          <p:cNvPr id="8196" name="Picture 73" descr="activir_etape2"/>
          <p:cNvPicPr>
            <a:picLocks noChangeAspect="1" noChangeArrowheads="1"/>
          </p:cNvPicPr>
          <p:nvPr/>
        </p:nvPicPr>
        <p:blipFill>
          <a:blip r:embed="rId3" cstate="print"/>
          <a:srcRect/>
          <a:stretch>
            <a:fillRect/>
          </a:stretch>
        </p:blipFill>
        <p:spPr bwMode="auto">
          <a:xfrm>
            <a:off x="609600" y="2363788"/>
            <a:ext cx="1466850" cy="714375"/>
          </a:xfrm>
          <a:prstGeom prst="rect">
            <a:avLst/>
          </a:prstGeom>
          <a:noFill/>
          <a:ln w="9525">
            <a:noFill/>
            <a:miter lim="800000"/>
            <a:headEnd/>
            <a:tailEnd/>
          </a:ln>
        </p:spPr>
      </p:pic>
      <p:pic>
        <p:nvPicPr>
          <p:cNvPr id="8197" name="Picture 74" descr="activir_etape3"/>
          <p:cNvPicPr>
            <a:picLocks noChangeAspect="1" noChangeArrowheads="1"/>
          </p:cNvPicPr>
          <p:nvPr/>
        </p:nvPicPr>
        <p:blipFill>
          <a:blip r:embed="rId4" cstate="print"/>
          <a:srcRect/>
          <a:stretch>
            <a:fillRect/>
          </a:stretch>
        </p:blipFill>
        <p:spPr bwMode="auto">
          <a:xfrm>
            <a:off x="609600" y="3155950"/>
            <a:ext cx="1495425" cy="714375"/>
          </a:xfrm>
          <a:prstGeom prst="rect">
            <a:avLst/>
          </a:prstGeom>
          <a:noFill/>
          <a:ln w="9525">
            <a:noFill/>
            <a:miter lim="800000"/>
            <a:headEnd/>
            <a:tailEnd/>
          </a:ln>
        </p:spPr>
      </p:pic>
      <p:pic>
        <p:nvPicPr>
          <p:cNvPr id="8198" name="Picture 75" descr="activir_etape4"/>
          <p:cNvPicPr>
            <a:picLocks noChangeAspect="1" noChangeArrowheads="1"/>
          </p:cNvPicPr>
          <p:nvPr/>
        </p:nvPicPr>
        <p:blipFill>
          <a:blip r:embed="rId5" cstate="print"/>
          <a:srcRect/>
          <a:stretch>
            <a:fillRect/>
          </a:stretch>
        </p:blipFill>
        <p:spPr bwMode="auto">
          <a:xfrm>
            <a:off x="609600" y="3949700"/>
            <a:ext cx="1495425" cy="714375"/>
          </a:xfrm>
          <a:prstGeom prst="rect">
            <a:avLst/>
          </a:prstGeom>
          <a:noFill/>
          <a:ln w="9525">
            <a:noFill/>
            <a:miter lim="800000"/>
            <a:headEnd/>
            <a:tailEnd/>
          </a:ln>
        </p:spPr>
      </p:pic>
      <p:pic>
        <p:nvPicPr>
          <p:cNvPr id="8199" name="Picture 76" descr="activir_etape5"/>
          <p:cNvPicPr preferRelativeResize="0">
            <a:picLocks noChangeArrowheads="1"/>
          </p:cNvPicPr>
          <p:nvPr/>
        </p:nvPicPr>
        <p:blipFill>
          <a:blip r:embed="rId6" cstate="print"/>
          <a:srcRect/>
          <a:stretch>
            <a:fillRect/>
          </a:stretch>
        </p:blipFill>
        <p:spPr bwMode="auto">
          <a:xfrm>
            <a:off x="609600" y="4741863"/>
            <a:ext cx="1493838" cy="714375"/>
          </a:xfrm>
          <a:prstGeom prst="rect">
            <a:avLst/>
          </a:prstGeom>
          <a:noFill/>
          <a:ln w="9525">
            <a:noFill/>
            <a:miter lim="800000"/>
            <a:headEnd/>
            <a:tailEnd/>
          </a:ln>
        </p:spPr>
      </p:pic>
      <p:pic>
        <p:nvPicPr>
          <p:cNvPr id="8200" name="Picture 77" descr="clip_image001"/>
          <p:cNvPicPr>
            <a:picLocks noChangeAspect="1" noChangeArrowheads="1"/>
          </p:cNvPicPr>
          <p:nvPr/>
        </p:nvPicPr>
        <p:blipFill>
          <a:blip r:embed="rId7" cstate="print"/>
          <a:srcRect/>
          <a:stretch>
            <a:fillRect/>
          </a:stretch>
        </p:blipFill>
        <p:spPr bwMode="auto">
          <a:xfrm>
            <a:off x="609600" y="5534025"/>
            <a:ext cx="1495425" cy="714375"/>
          </a:xfrm>
          <a:prstGeom prst="rect">
            <a:avLst/>
          </a:prstGeom>
          <a:noFill/>
          <a:ln w="9525">
            <a:noFill/>
            <a:miter lim="800000"/>
            <a:headEnd/>
            <a:tailEnd/>
          </a:ln>
        </p:spPr>
      </p:pic>
      <p:sp>
        <p:nvSpPr>
          <p:cNvPr id="8201" name="Text Box 78"/>
          <p:cNvSpPr txBox="1">
            <a:spLocks noChangeArrowheads="1"/>
          </p:cNvSpPr>
          <p:nvPr/>
        </p:nvSpPr>
        <p:spPr bwMode="auto">
          <a:xfrm>
            <a:off x="2514600" y="1066800"/>
            <a:ext cx="6248400" cy="4800600"/>
          </a:xfrm>
          <a:prstGeom prst="rect">
            <a:avLst/>
          </a:prstGeom>
          <a:noFill/>
          <a:ln w="9525">
            <a:noFill/>
            <a:miter lim="800000"/>
            <a:headEnd/>
            <a:tailEnd/>
          </a:ln>
        </p:spPr>
        <p:txBody>
          <a:bodyPr/>
          <a:lstStyle/>
          <a:p>
            <a:pPr>
              <a:spcBef>
                <a:spcPct val="50000"/>
              </a:spcBef>
            </a:pPr>
            <a:endParaRPr lang="fr-FR">
              <a:latin typeface="Times New Roman" pitchFamily="18" charset="0"/>
            </a:endParaRPr>
          </a:p>
        </p:txBody>
      </p:sp>
      <p:sp>
        <p:nvSpPr>
          <p:cNvPr id="8202" name="Text Box 79"/>
          <p:cNvSpPr txBox="1">
            <a:spLocks noChangeArrowheads="1"/>
          </p:cNvSpPr>
          <p:nvPr/>
        </p:nvSpPr>
        <p:spPr bwMode="auto">
          <a:xfrm>
            <a:off x="2667000" y="1706563"/>
            <a:ext cx="6248400" cy="517525"/>
          </a:xfrm>
          <a:prstGeom prst="rect">
            <a:avLst/>
          </a:prstGeom>
          <a:noFill/>
          <a:ln w="9525">
            <a:noFill/>
            <a:miter lim="800000"/>
            <a:headEnd/>
            <a:tailEnd/>
          </a:ln>
        </p:spPr>
        <p:txBody>
          <a:bodyPr>
            <a:spAutoFit/>
          </a:bodyPr>
          <a:lstStyle/>
          <a:p>
            <a:pPr>
              <a:spcBef>
                <a:spcPct val="50000"/>
              </a:spcBef>
            </a:pPr>
            <a:r>
              <a:rPr lang="fr-FR" sz="1400" b="1">
                <a:solidFill>
                  <a:srgbClr val="000099"/>
                </a:solidFill>
                <a:latin typeface="Times New Roman" pitchFamily="18" charset="0"/>
              </a:rPr>
              <a:t>Signes avant-coureurs (quelques heures)  :</a:t>
            </a:r>
            <a:br>
              <a:rPr lang="fr-FR" sz="1400" b="1">
                <a:solidFill>
                  <a:srgbClr val="000099"/>
                </a:solidFill>
                <a:latin typeface="Times New Roman" pitchFamily="18" charset="0"/>
              </a:rPr>
            </a:br>
            <a:r>
              <a:rPr lang="fr-FR" sz="1400">
                <a:solidFill>
                  <a:srgbClr val="000099"/>
                </a:solidFill>
                <a:latin typeface="Times New Roman" pitchFamily="18" charset="0"/>
              </a:rPr>
              <a:t>picotements, brûlures, démangeaisons </a:t>
            </a:r>
          </a:p>
        </p:txBody>
      </p:sp>
      <p:sp>
        <p:nvSpPr>
          <p:cNvPr id="8203" name="Text Box 82"/>
          <p:cNvSpPr txBox="1">
            <a:spLocks noChangeArrowheads="1"/>
          </p:cNvSpPr>
          <p:nvPr/>
        </p:nvSpPr>
        <p:spPr bwMode="auto">
          <a:xfrm>
            <a:off x="2667000" y="3794125"/>
            <a:ext cx="6248400" cy="738188"/>
          </a:xfrm>
          <a:prstGeom prst="rect">
            <a:avLst/>
          </a:prstGeom>
          <a:noFill/>
          <a:ln w="9525">
            <a:noFill/>
            <a:miter lim="800000"/>
            <a:headEnd/>
            <a:tailEnd/>
          </a:ln>
        </p:spPr>
        <p:txBody>
          <a:bodyPr>
            <a:spAutoFit/>
          </a:bodyPr>
          <a:lstStyle/>
          <a:p>
            <a:pPr>
              <a:spcBef>
                <a:spcPct val="50000"/>
              </a:spcBef>
            </a:pPr>
            <a:r>
              <a:rPr lang="fr-FR" sz="1400" b="1">
                <a:solidFill>
                  <a:srgbClr val="000099"/>
                </a:solidFill>
                <a:latin typeface="Times New Roman" pitchFamily="18" charset="0"/>
              </a:rPr>
              <a:t>Phase de vésicules (2 à 3 jours)  :</a:t>
            </a:r>
            <a:br>
              <a:rPr lang="fr-FR" sz="1400" b="1">
                <a:solidFill>
                  <a:srgbClr val="000099"/>
                </a:solidFill>
                <a:latin typeface="Times New Roman" pitchFamily="18" charset="0"/>
              </a:rPr>
            </a:br>
            <a:r>
              <a:rPr lang="fr-FR" sz="1400">
                <a:solidFill>
                  <a:srgbClr val="000099"/>
                </a:solidFill>
                <a:latin typeface="Times New Roman" pitchFamily="18" charset="0"/>
              </a:rPr>
              <a:t>cloques en bouquet, remplies de liquide</a:t>
            </a:r>
            <a:br>
              <a:rPr lang="fr-FR" sz="1400">
                <a:solidFill>
                  <a:srgbClr val="000099"/>
                </a:solidFill>
                <a:latin typeface="Times New Roman" pitchFamily="18" charset="0"/>
              </a:rPr>
            </a:br>
            <a:r>
              <a:rPr lang="fr-FR" sz="1400" b="1" u="sng">
                <a:solidFill>
                  <a:srgbClr val="000099"/>
                </a:solidFill>
                <a:latin typeface="Times New Roman" pitchFamily="18" charset="0"/>
              </a:rPr>
              <a:t>Contagiosité maximale</a:t>
            </a:r>
            <a:r>
              <a:rPr lang="fr-FR" sz="1400" u="sng">
                <a:solidFill>
                  <a:srgbClr val="000099"/>
                </a:solidFill>
                <a:latin typeface="Times New Roman" pitchFamily="18" charset="0"/>
              </a:rPr>
              <a:t> </a:t>
            </a:r>
          </a:p>
        </p:txBody>
      </p:sp>
      <p:sp>
        <p:nvSpPr>
          <p:cNvPr id="8204" name="Text Box 83"/>
          <p:cNvSpPr txBox="1">
            <a:spLocks noChangeArrowheads="1"/>
          </p:cNvSpPr>
          <p:nvPr/>
        </p:nvSpPr>
        <p:spPr bwMode="auto">
          <a:xfrm>
            <a:off x="2667000" y="4686300"/>
            <a:ext cx="6248400" cy="738188"/>
          </a:xfrm>
          <a:prstGeom prst="rect">
            <a:avLst/>
          </a:prstGeom>
          <a:noFill/>
          <a:ln w="9525">
            <a:noFill/>
            <a:miter lim="800000"/>
            <a:headEnd/>
            <a:tailEnd/>
          </a:ln>
        </p:spPr>
        <p:txBody>
          <a:bodyPr>
            <a:spAutoFit/>
          </a:bodyPr>
          <a:lstStyle/>
          <a:p>
            <a:pPr>
              <a:spcBef>
                <a:spcPct val="50000"/>
              </a:spcBef>
            </a:pPr>
            <a:r>
              <a:rPr lang="fr-FR" sz="1400" b="1">
                <a:solidFill>
                  <a:srgbClr val="000099"/>
                </a:solidFill>
                <a:latin typeface="Times New Roman" pitchFamily="18" charset="0"/>
              </a:rPr>
              <a:t>Phase d’ulcération (3 à 7)  :</a:t>
            </a:r>
            <a:br>
              <a:rPr lang="fr-FR" sz="1400" b="1">
                <a:solidFill>
                  <a:srgbClr val="000099"/>
                </a:solidFill>
                <a:latin typeface="Times New Roman" pitchFamily="18" charset="0"/>
              </a:rPr>
            </a:br>
            <a:r>
              <a:rPr lang="fr-FR" sz="1400">
                <a:solidFill>
                  <a:srgbClr val="000099"/>
                </a:solidFill>
                <a:latin typeface="Times New Roman" pitchFamily="18" charset="0"/>
              </a:rPr>
              <a:t>purulente et douloureuse, après éclatement des vésicules </a:t>
            </a:r>
            <a:br>
              <a:rPr lang="fr-FR" sz="1400">
                <a:solidFill>
                  <a:srgbClr val="000099"/>
                </a:solidFill>
                <a:latin typeface="Times New Roman" pitchFamily="18" charset="0"/>
              </a:rPr>
            </a:br>
            <a:r>
              <a:rPr lang="fr-FR" sz="1400" b="1" u="sng">
                <a:solidFill>
                  <a:srgbClr val="000099"/>
                </a:solidFill>
                <a:latin typeface="Times New Roman" pitchFamily="18" charset="0"/>
              </a:rPr>
              <a:t>Contagiosité très importante </a:t>
            </a:r>
          </a:p>
        </p:txBody>
      </p:sp>
      <p:sp>
        <p:nvSpPr>
          <p:cNvPr id="8205" name="Text Box 84"/>
          <p:cNvSpPr txBox="1">
            <a:spLocks noChangeArrowheads="1"/>
          </p:cNvSpPr>
          <p:nvPr/>
        </p:nvSpPr>
        <p:spPr bwMode="auto">
          <a:xfrm>
            <a:off x="2667000" y="5578475"/>
            <a:ext cx="6248400" cy="517525"/>
          </a:xfrm>
          <a:prstGeom prst="rect">
            <a:avLst/>
          </a:prstGeom>
          <a:noFill/>
          <a:ln w="9525">
            <a:noFill/>
            <a:miter lim="800000"/>
            <a:headEnd/>
            <a:tailEnd/>
          </a:ln>
        </p:spPr>
        <p:txBody>
          <a:bodyPr>
            <a:spAutoFit/>
          </a:bodyPr>
          <a:lstStyle/>
          <a:p>
            <a:pPr>
              <a:spcBef>
                <a:spcPct val="50000"/>
              </a:spcBef>
            </a:pPr>
            <a:r>
              <a:rPr lang="fr-FR" sz="1400" b="1">
                <a:solidFill>
                  <a:srgbClr val="000099"/>
                </a:solidFill>
                <a:latin typeface="Times New Roman" pitchFamily="18" charset="0"/>
              </a:rPr>
              <a:t>Phase de cicatrisation (7 à 15 jours)  : </a:t>
            </a:r>
            <a:br>
              <a:rPr lang="fr-FR" sz="1400" b="1">
                <a:solidFill>
                  <a:srgbClr val="000099"/>
                </a:solidFill>
                <a:latin typeface="Times New Roman" pitchFamily="18" charset="0"/>
              </a:rPr>
            </a:br>
            <a:r>
              <a:rPr lang="fr-FR" sz="1400">
                <a:solidFill>
                  <a:srgbClr val="000099"/>
                </a:solidFill>
                <a:latin typeface="Times New Roman" pitchFamily="18" charset="0"/>
              </a:rPr>
              <a:t>les lésions sèchent et des croûtes se forment </a:t>
            </a:r>
          </a:p>
        </p:txBody>
      </p:sp>
      <p:sp>
        <p:nvSpPr>
          <p:cNvPr id="8206" name="Text Box 85"/>
          <p:cNvSpPr txBox="1">
            <a:spLocks noChangeArrowheads="1"/>
          </p:cNvSpPr>
          <p:nvPr/>
        </p:nvSpPr>
        <p:spPr bwMode="auto">
          <a:xfrm>
            <a:off x="2667000" y="2439988"/>
            <a:ext cx="6248400" cy="517525"/>
          </a:xfrm>
          <a:prstGeom prst="rect">
            <a:avLst/>
          </a:prstGeom>
          <a:noFill/>
          <a:ln w="9525">
            <a:noFill/>
            <a:miter lim="800000"/>
            <a:headEnd/>
            <a:tailEnd/>
          </a:ln>
        </p:spPr>
        <p:txBody>
          <a:bodyPr>
            <a:spAutoFit/>
          </a:bodyPr>
          <a:lstStyle/>
          <a:p>
            <a:pPr>
              <a:spcBef>
                <a:spcPct val="50000"/>
              </a:spcBef>
            </a:pPr>
            <a:r>
              <a:rPr lang="fr-FR" sz="1400" b="1">
                <a:solidFill>
                  <a:srgbClr val="000099"/>
                </a:solidFill>
                <a:latin typeface="Times New Roman" pitchFamily="18" charset="0"/>
              </a:rPr>
              <a:t>Phase d’érythème (jusqu’à 24 h)  : </a:t>
            </a:r>
            <a:br>
              <a:rPr lang="fr-FR" sz="1400" b="1">
                <a:solidFill>
                  <a:srgbClr val="000099"/>
                </a:solidFill>
                <a:latin typeface="Times New Roman" pitchFamily="18" charset="0"/>
              </a:rPr>
            </a:br>
            <a:r>
              <a:rPr lang="fr-FR" sz="1400">
                <a:solidFill>
                  <a:srgbClr val="000099"/>
                </a:solidFill>
                <a:latin typeface="Times New Roman" pitchFamily="18" charset="0"/>
              </a:rPr>
              <a:t>tâches rouges parfois un peu boursouflées, au bord externe de la lèvre </a:t>
            </a:r>
          </a:p>
        </p:txBody>
      </p:sp>
      <p:sp>
        <p:nvSpPr>
          <p:cNvPr id="8207" name="Text Box 86"/>
          <p:cNvSpPr txBox="1">
            <a:spLocks noChangeArrowheads="1"/>
          </p:cNvSpPr>
          <p:nvPr/>
        </p:nvSpPr>
        <p:spPr bwMode="auto">
          <a:xfrm>
            <a:off x="2667000" y="3116263"/>
            <a:ext cx="6248400" cy="517525"/>
          </a:xfrm>
          <a:prstGeom prst="rect">
            <a:avLst/>
          </a:prstGeom>
          <a:noFill/>
          <a:ln w="9525">
            <a:noFill/>
            <a:miter lim="800000"/>
            <a:headEnd/>
            <a:tailEnd/>
          </a:ln>
        </p:spPr>
        <p:txBody>
          <a:bodyPr>
            <a:spAutoFit/>
          </a:bodyPr>
          <a:lstStyle/>
          <a:p>
            <a:pPr>
              <a:spcBef>
                <a:spcPct val="50000"/>
              </a:spcBef>
            </a:pPr>
            <a:r>
              <a:rPr lang="fr-FR" sz="1400" b="1">
                <a:solidFill>
                  <a:srgbClr val="000099"/>
                </a:solidFill>
                <a:latin typeface="Times New Roman" pitchFamily="18" charset="0"/>
              </a:rPr>
              <a:t>Phase de papules (1 ou 2 jours)  : </a:t>
            </a:r>
            <a:br>
              <a:rPr lang="fr-FR" sz="1400" b="1">
                <a:solidFill>
                  <a:srgbClr val="000099"/>
                </a:solidFill>
                <a:latin typeface="Times New Roman" pitchFamily="18" charset="0"/>
              </a:rPr>
            </a:br>
            <a:r>
              <a:rPr lang="fr-FR" sz="1400">
                <a:solidFill>
                  <a:srgbClr val="000099"/>
                </a:solidFill>
                <a:latin typeface="Times New Roman" pitchFamily="18" charset="0"/>
              </a:rPr>
              <a:t>les lésions grossissent et deviennent proéminentes </a:t>
            </a:r>
          </a:p>
        </p:txBody>
      </p:sp>
      <p:sp>
        <p:nvSpPr>
          <p:cNvPr id="8208" name="Text Box 8"/>
          <p:cNvSpPr txBox="1">
            <a:spLocks noChangeArrowheads="1"/>
          </p:cNvSpPr>
          <p:nvPr/>
        </p:nvSpPr>
        <p:spPr bwMode="auto">
          <a:xfrm>
            <a:off x="1155700" y="6343650"/>
            <a:ext cx="6832600" cy="314325"/>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0099"/>
                </a:solidFill>
                <a:latin typeface="Times New Roman" pitchFamily="18" charset="0"/>
              </a:rPr>
              <a:t>10 jours de souffrance physique et morale</a:t>
            </a:r>
            <a:endParaRPr lang="fr-FR" b="1">
              <a:solidFill>
                <a:srgbClr val="003399"/>
              </a:solidFill>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17"/>
          <p:cNvSpPr>
            <a:spLocks noGrp="1"/>
          </p:cNvSpPr>
          <p:nvPr>
            <p:ph type="sldNum" sz="quarter" idx="12"/>
          </p:nvPr>
        </p:nvSpPr>
        <p:spPr/>
        <p:txBody>
          <a:bodyPr/>
          <a:lstStyle/>
          <a:p>
            <a:pPr>
              <a:defRPr/>
            </a:pPr>
            <a:fld id="{E042EC31-ED83-46B4-8A39-E90A00198D1C}" type="slidenum">
              <a:rPr lang="fr-FR"/>
              <a:pPr>
                <a:defRPr/>
              </a:pPr>
              <a:t>5</a:t>
            </a:fld>
            <a:endParaRPr lang="fr-FR" dirty="0"/>
          </a:p>
        </p:txBody>
      </p:sp>
      <p:sp>
        <p:nvSpPr>
          <p:cNvPr id="9218" name="Rectangle 3"/>
          <p:cNvSpPr>
            <a:spLocks noGrp="1" noChangeArrowheads="1"/>
          </p:cNvSpPr>
          <p:nvPr>
            <p:ph idx="1"/>
          </p:nvPr>
        </p:nvSpPr>
        <p:spPr>
          <a:xfrm>
            <a:off x="457200" y="762000"/>
            <a:ext cx="8382000" cy="5257800"/>
          </a:xfrm>
        </p:spPr>
        <p:txBody>
          <a:bodyPr>
            <a:normAutofit/>
          </a:bodyPr>
          <a:lstStyle/>
          <a:p>
            <a:pPr marL="812800" indent="-812800" eaLnBrk="1" hangingPunct="1">
              <a:lnSpc>
                <a:spcPct val="80000"/>
              </a:lnSpc>
              <a:buFont typeface="Wingdings" pitchFamily="2" charset="2"/>
              <a:buAutoNum type="romanUcPeriod" startAt="3"/>
              <a:defRPr/>
            </a:pPr>
            <a:r>
              <a:rPr lang="fr-FR" sz="3600" i="1" dirty="0" smtClean="0">
                <a:solidFill>
                  <a:srgbClr val="000099"/>
                </a:solidFill>
                <a:latin typeface="Times New Roman" pitchFamily="18" charset="0"/>
                <a:cs typeface="Times New Roman" pitchFamily="18" charset="0"/>
              </a:rPr>
              <a:t>L’échec des traitements conventionnels</a:t>
            </a:r>
          </a:p>
          <a:p>
            <a:pPr marL="812800" indent="-812800" eaLnBrk="1" hangingPunct="1">
              <a:lnSpc>
                <a:spcPct val="80000"/>
              </a:lnSpc>
              <a:buFont typeface="Wingdings" pitchFamily="2" charset="2"/>
              <a:buNone/>
              <a:defRPr/>
            </a:pPr>
            <a:endParaRPr lang="fr-FR" sz="1600" dirty="0" smtClean="0">
              <a:solidFill>
                <a:srgbClr val="000099"/>
              </a:solidFill>
              <a:latin typeface="Times New Roman" pitchFamily="18" charset="0"/>
            </a:endParaRPr>
          </a:p>
          <a:p>
            <a:pPr marL="444500" indent="-444500" algn="just" eaLnBrk="1" hangingPunct="1">
              <a:lnSpc>
                <a:spcPct val="80000"/>
              </a:lnSpc>
              <a:buSzTx/>
              <a:buFont typeface="Wingdings" pitchFamily="2" charset="2"/>
              <a:buBlip>
                <a:blip r:embed="rId2"/>
              </a:buBlip>
              <a:defRPr/>
            </a:pPr>
            <a:r>
              <a:rPr lang="fr-FR" sz="2000" i="1" dirty="0" smtClean="0">
                <a:solidFill>
                  <a:srgbClr val="000099"/>
                </a:solidFill>
                <a:latin typeface="Times New Roman" pitchFamily="18" charset="0"/>
              </a:rPr>
              <a:t>Traiter l’origine du choc</a:t>
            </a:r>
          </a:p>
          <a:p>
            <a:pPr marL="812800" lvl="1" indent="-368300" algn="just" eaLnBrk="1" hangingPunct="1">
              <a:lnSpc>
                <a:spcPct val="80000"/>
              </a:lnSpc>
              <a:buClr>
                <a:srgbClr val="0BD0D9"/>
              </a:buClr>
              <a:buSzPct val="95000"/>
              <a:buFont typeface="Wingdings" pitchFamily="2" charset="2"/>
              <a:buChar char="Ø"/>
              <a:defRPr/>
            </a:pPr>
            <a:r>
              <a:rPr lang="fr-FR" sz="1700" dirty="0" smtClean="0">
                <a:solidFill>
                  <a:srgbClr val="000099"/>
                </a:solidFill>
                <a:latin typeface="Times New Roman" pitchFamily="18" charset="0"/>
              </a:rPr>
              <a:t>Les chocs susceptibles de déclencher une crise sont par nature imprévisibles</a:t>
            </a:r>
          </a:p>
          <a:p>
            <a:pPr marL="1168400" lvl="3" indent="-355600" algn="just" eaLnBrk="1" hangingPunct="1">
              <a:lnSpc>
                <a:spcPct val="70000"/>
              </a:lnSpc>
              <a:buSzPct val="95000"/>
              <a:defRPr/>
            </a:pPr>
            <a:r>
              <a:rPr lang="fr-FR" sz="1300" dirty="0" smtClean="0">
                <a:solidFill>
                  <a:srgbClr val="000099"/>
                </a:solidFill>
                <a:latin typeface="Times New Roman" pitchFamily="18" charset="0"/>
              </a:rPr>
              <a:t>Exposition au froid / chaud</a:t>
            </a:r>
          </a:p>
          <a:p>
            <a:pPr marL="1168400" lvl="3" indent="-355600" algn="just" eaLnBrk="1" hangingPunct="1">
              <a:lnSpc>
                <a:spcPct val="70000"/>
              </a:lnSpc>
              <a:buSzPct val="95000"/>
              <a:defRPr/>
            </a:pPr>
            <a:r>
              <a:rPr lang="fr-FR" sz="1300" dirty="0" smtClean="0">
                <a:solidFill>
                  <a:srgbClr val="000099"/>
                </a:solidFill>
                <a:latin typeface="Times New Roman" pitchFamily="18" charset="0"/>
              </a:rPr>
              <a:t>Etat de stress / fatigue</a:t>
            </a:r>
          </a:p>
          <a:p>
            <a:pPr marL="812800" indent="-812800" eaLnBrk="1" hangingPunct="1">
              <a:lnSpc>
                <a:spcPct val="80000"/>
              </a:lnSpc>
              <a:buSzTx/>
              <a:buFont typeface="Wingdings" pitchFamily="2" charset="2"/>
              <a:buNone/>
              <a:defRPr/>
            </a:pPr>
            <a:endParaRPr lang="fr-FR" sz="1400" dirty="0" smtClean="0">
              <a:solidFill>
                <a:srgbClr val="000099"/>
              </a:solidFill>
              <a:latin typeface="Times New Roman" pitchFamily="18" charset="0"/>
            </a:endParaRPr>
          </a:p>
          <a:p>
            <a:pPr marL="812800" indent="-812800" algn="ctr" eaLnBrk="1" hangingPunct="1">
              <a:lnSpc>
                <a:spcPct val="80000"/>
              </a:lnSpc>
              <a:buSzTx/>
              <a:buFont typeface="Wingdings" pitchFamily="2" charset="2"/>
              <a:buNone/>
              <a:defRPr/>
            </a:pPr>
            <a:r>
              <a:rPr lang="fr-FR" sz="1400" dirty="0" smtClean="0">
                <a:solidFill>
                  <a:srgbClr val="000099"/>
                </a:solidFill>
                <a:latin typeface="Times New Roman" pitchFamily="18" charset="0"/>
              </a:rPr>
              <a:t>	</a:t>
            </a:r>
            <a:r>
              <a:rPr lang="fr-FR" sz="1700" b="1" dirty="0" smtClean="0">
                <a:solidFill>
                  <a:srgbClr val="000099"/>
                </a:solidFill>
                <a:latin typeface="Times New Roman" pitchFamily="18" charset="0"/>
              </a:rPr>
              <a:t>Aucun médicament ne peut éradiquer définitivement l’herpès</a:t>
            </a:r>
          </a:p>
          <a:p>
            <a:pPr marL="812800" indent="-812800" eaLnBrk="1" hangingPunct="1">
              <a:lnSpc>
                <a:spcPct val="80000"/>
              </a:lnSpc>
              <a:buSzTx/>
              <a:buFont typeface="Wingdings" pitchFamily="2" charset="2"/>
              <a:buNone/>
              <a:defRPr/>
            </a:pPr>
            <a:endParaRPr lang="fr-FR" sz="1400" dirty="0" smtClean="0">
              <a:solidFill>
                <a:srgbClr val="000099"/>
              </a:solidFill>
              <a:latin typeface="Times New Roman" pitchFamily="18" charset="0"/>
            </a:endParaRPr>
          </a:p>
          <a:p>
            <a:pPr marL="444500" indent="-444500" algn="just" eaLnBrk="1" hangingPunct="1">
              <a:lnSpc>
                <a:spcPct val="80000"/>
              </a:lnSpc>
              <a:buSzTx/>
              <a:buFont typeface="Wingdings" pitchFamily="2" charset="2"/>
              <a:buBlip>
                <a:blip r:embed="rId2"/>
              </a:buBlip>
              <a:defRPr/>
            </a:pPr>
            <a:r>
              <a:rPr lang="fr-FR" sz="2000" i="1" dirty="0" smtClean="0">
                <a:solidFill>
                  <a:srgbClr val="000099"/>
                </a:solidFill>
                <a:latin typeface="Times New Roman" pitchFamily="18" charset="0"/>
              </a:rPr>
              <a:t>Traitements antiviraux (médicaments et OTC)</a:t>
            </a:r>
          </a:p>
          <a:p>
            <a:pPr marL="812800" lvl="1" indent="-368300" algn="just" eaLnBrk="1" hangingPunct="1">
              <a:lnSpc>
                <a:spcPct val="70000"/>
              </a:lnSpc>
              <a:buClr>
                <a:srgbClr val="0BD0D9"/>
              </a:buClr>
              <a:buSzPct val="95000"/>
              <a:buFont typeface="Wingdings" pitchFamily="2" charset="2"/>
              <a:buChar char="Ø"/>
              <a:defRPr/>
            </a:pPr>
            <a:r>
              <a:rPr lang="fr-FR" sz="1700" dirty="0" smtClean="0">
                <a:solidFill>
                  <a:srgbClr val="000099"/>
                </a:solidFill>
                <a:latin typeface="Times New Roman" pitchFamily="18" charset="0"/>
              </a:rPr>
              <a:t>Les laboratoires GSK sont leader en France avec le médicament </a:t>
            </a:r>
            <a:r>
              <a:rPr lang="fr-FR" sz="1700" dirty="0" err="1" smtClean="0">
                <a:solidFill>
                  <a:srgbClr val="000099"/>
                </a:solidFill>
                <a:latin typeface="Times New Roman" pitchFamily="18" charset="0"/>
              </a:rPr>
              <a:t>Zovirax</a:t>
            </a:r>
            <a:r>
              <a:rPr lang="fr-FR" sz="1700" dirty="0" smtClean="0">
                <a:solidFill>
                  <a:srgbClr val="000099"/>
                </a:solidFill>
                <a:latin typeface="Times New Roman" pitchFamily="18" charset="0"/>
              </a:rPr>
              <a:t>® et l’OTC </a:t>
            </a:r>
            <a:r>
              <a:rPr lang="fr-FR" sz="1700" dirty="0" err="1" smtClean="0">
                <a:solidFill>
                  <a:srgbClr val="000099"/>
                </a:solidFill>
                <a:latin typeface="Times New Roman" pitchFamily="18" charset="0"/>
              </a:rPr>
              <a:t>Activir</a:t>
            </a:r>
            <a:r>
              <a:rPr lang="fr-FR" sz="1700" dirty="0" smtClean="0">
                <a:solidFill>
                  <a:srgbClr val="000099"/>
                </a:solidFill>
                <a:latin typeface="Times New Roman" pitchFamily="18" charset="0"/>
              </a:rPr>
              <a:t>®</a:t>
            </a:r>
          </a:p>
          <a:p>
            <a:pPr marL="1168400" lvl="3" indent="-355600" algn="just" eaLnBrk="1" hangingPunct="1">
              <a:lnSpc>
                <a:spcPct val="70000"/>
              </a:lnSpc>
              <a:buSzPct val="95000"/>
              <a:defRPr/>
            </a:pPr>
            <a:r>
              <a:rPr lang="fr-FR" sz="1300" dirty="0" smtClean="0">
                <a:solidFill>
                  <a:srgbClr val="000099"/>
                </a:solidFill>
                <a:latin typeface="Times New Roman" pitchFamily="18" charset="0"/>
              </a:rPr>
              <a:t>Le traitement </a:t>
            </a:r>
            <a:r>
              <a:rPr lang="fr-FR" sz="1300" dirty="0" err="1" smtClean="0">
                <a:solidFill>
                  <a:srgbClr val="000099"/>
                </a:solidFill>
                <a:latin typeface="Times New Roman" pitchFamily="18" charset="0"/>
              </a:rPr>
              <a:t>Zovirax</a:t>
            </a:r>
            <a:r>
              <a:rPr lang="fr-FR" sz="1300" dirty="0" smtClean="0">
                <a:solidFill>
                  <a:srgbClr val="000099"/>
                </a:solidFill>
                <a:latin typeface="Times New Roman" pitchFamily="18" charset="0"/>
              </a:rPr>
              <a:t>® est lourd mais relativement efficace, il est prescrit par le corps médical dans le cas d’herpès particulièrement sévère, le plus souvent combiné à un herpès génital</a:t>
            </a:r>
          </a:p>
          <a:p>
            <a:pPr marL="1168400" lvl="3" indent="-355600" algn="just" eaLnBrk="1" hangingPunct="1">
              <a:lnSpc>
                <a:spcPct val="70000"/>
              </a:lnSpc>
              <a:buSzPct val="95000"/>
              <a:defRPr/>
            </a:pPr>
            <a:r>
              <a:rPr lang="fr-FR" sz="1300" dirty="0" smtClean="0">
                <a:solidFill>
                  <a:srgbClr val="000099"/>
                </a:solidFill>
                <a:latin typeface="Times New Roman" pitchFamily="18" charset="0"/>
              </a:rPr>
              <a:t>Le traitement </a:t>
            </a:r>
            <a:r>
              <a:rPr lang="fr-FR" sz="1300" dirty="0" err="1" smtClean="0">
                <a:solidFill>
                  <a:srgbClr val="000099"/>
                </a:solidFill>
                <a:latin typeface="Times New Roman" pitchFamily="18" charset="0"/>
              </a:rPr>
              <a:t>Activir</a:t>
            </a:r>
            <a:r>
              <a:rPr lang="fr-FR" sz="1300" dirty="0" smtClean="0">
                <a:solidFill>
                  <a:srgbClr val="000099"/>
                </a:solidFill>
                <a:latin typeface="Times New Roman" pitchFamily="18" charset="0"/>
              </a:rPr>
              <a:t>®  est très peu efficace</a:t>
            </a:r>
          </a:p>
          <a:p>
            <a:pPr marL="812800" indent="-812800" eaLnBrk="1" hangingPunct="1">
              <a:lnSpc>
                <a:spcPct val="80000"/>
              </a:lnSpc>
              <a:buSzTx/>
              <a:buFont typeface="Wingdings" pitchFamily="2" charset="2"/>
              <a:buNone/>
              <a:defRPr/>
            </a:pPr>
            <a:endParaRPr lang="fr-FR" sz="1400" dirty="0" smtClean="0">
              <a:solidFill>
                <a:srgbClr val="000099"/>
              </a:solidFill>
              <a:latin typeface="Times New Roman" pitchFamily="18" charset="0"/>
            </a:endParaRPr>
          </a:p>
          <a:p>
            <a:pPr marL="812800" indent="-812800" eaLnBrk="1" hangingPunct="1">
              <a:lnSpc>
                <a:spcPct val="80000"/>
              </a:lnSpc>
              <a:buSzTx/>
              <a:buFont typeface="Wingdings" pitchFamily="2" charset="2"/>
              <a:buNone/>
              <a:defRPr/>
            </a:pPr>
            <a:endParaRPr lang="fr-FR" sz="1400" dirty="0" smtClean="0">
              <a:solidFill>
                <a:srgbClr val="000099"/>
              </a:solidFill>
              <a:latin typeface="Times New Roman" pitchFamily="18" charset="0"/>
            </a:endParaRPr>
          </a:p>
          <a:p>
            <a:pPr marL="444500" indent="-444500" algn="just" eaLnBrk="1" hangingPunct="1">
              <a:lnSpc>
                <a:spcPct val="80000"/>
              </a:lnSpc>
              <a:buSzTx/>
              <a:buFont typeface="Wingdings 2" pitchFamily="18" charset="2"/>
              <a:buBlip>
                <a:blip r:embed="rId2"/>
              </a:buBlip>
              <a:defRPr/>
            </a:pPr>
            <a:r>
              <a:rPr lang="fr-FR" sz="2000" i="1" dirty="0" smtClean="0">
                <a:solidFill>
                  <a:srgbClr val="000099"/>
                </a:solidFill>
                <a:latin typeface="Times New Roman" pitchFamily="18" charset="0"/>
              </a:rPr>
              <a:t>Traitements par dispositifs médicaux</a:t>
            </a:r>
          </a:p>
          <a:p>
            <a:pPr marL="812800" lvl="1" indent="-368300" algn="just" eaLnBrk="1" hangingPunct="1">
              <a:lnSpc>
                <a:spcPct val="70000"/>
              </a:lnSpc>
              <a:buClr>
                <a:srgbClr val="0BD0D9"/>
              </a:buClr>
              <a:buSzPct val="95000"/>
              <a:buFont typeface="Wingdings" pitchFamily="2" charset="2"/>
              <a:buChar char="Ø"/>
              <a:defRPr/>
            </a:pPr>
            <a:r>
              <a:rPr lang="fr-FR" sz="1700" dirty="0" smtClean="0">
                <a:solidFill>
                  <a:srgbClr val="000099"/>
                </a:solidFill>
                <a:latin typeface="Times New Roman" pitchFamily="18" charset="0"/>
              </a:rPr>
              <a:t>Les laboratoires Johnson et Johnson ont mis sur le marché sous la marque </a:t>
            </a:r>
            <a:r>
              <a:rPr lang="fr-FR" sz="1700" dirty="0" err="1" smtClean="0">
                <a:solidFill>
                  <a:srgbClr val="000099"/>
                </a:solidFill>
                <a:latin typeface="Times New Roman" pitchFamily="18" charset="0"/>
              </a:rPr>
              <a:t>Compeed</a:t>
            </a:r>
            <a:r>
              <a:rPr lang="fr-FR" sz="1700" dirty="0" smtClean="0">
                <a:solidFill>
                  <a:srgbClr val="000099"/>
                </a:solidFill>
                <a:latin typeface="Times New Roman" pitchFamily="18" charset="0"/>
              </a:rPr>
              <a:t>®  un dispositif médical contre l’herpès labial en 2006</a:t>
            </a:r>
          </a:p>
          <a:p>
            <a:pPr marL="1168400" lvl="3" indent="-355600" algn="just" eaLnBrk="1" hangingPunct="1">
              <a:lnSpc>
                <a:spcPct val="80000"/>
              </a:lnSpc>
              <a:buSzPct val="95000"/>
              <a:defRPr/>
            </a:pPr>
            <a:r>
              <a:rPr lang="fr-FR" sz="1300" dirty="0" smtClean="0">
                <a:solidFill>
                  <a:srgbClr val="000099"/>
                </a:solidFill>
                <a:latin typeface="Times New Roman" pitchFamily="18" charset="0"/>
              </a:rPr>
              <a:t>Les résultats en terme de vente sont décevants (300 000 unités*)</a:t>
            </a:r>
          </a:p>
          <a:p>
            <a:pPr marL="1168400" lvl="3" indent="-355600" algn="just" eaLnBrk="1" hangingPunct="1">
              <a:lnSpc>
                <a:spcPct val="80000"/>
              </a:lnSpc>
              <a:buSzPct val="95000"/>
              <a:defRPr/>
            </a:pPr>
            <a:r>
              <a:rPr lang="fr-FR" sz="1300" dirty="0" smtClean="0">
                <a:solidFill>
                  <a:srgbClr val="000099"/>
                </a:solidFill>
                <a:latin typeface="Times New Roman" pitchFamily="18" charset="0"/>
              </a:rPr>
              <a:t>Le produit est très peu efficace</a:t>
            </a:r>
          </a:p>
        </p:txBody>
      </p:sp>
      <p:sp>
        <p:nvSpPr>
          <p:cNvPr id="9219" name="Rectangle 5"/>
          <p:cNvSpPr>
            <a:spLocks noChangeArrowheads="1"/>
          </p:cNvSpPr>
          <p:nvPr/>
        </p:nvSpPr>
        <p:spPr bwMode="auto">
          <a:xfrm>
            <a:off x="339725" y="5868988"/>
            <a:ext cx="3657600" cy="246062"/>
          </a:xfrm>
          <a:prstGeom prst="rect">
            <a:avLst/>
          </a:prstGeom>
          <a:noFill/>
          <a:ln w="9525">
            <a:noFill/>
            <a:miter lim="800000"/>
            <a:headEnd/>
            <a:tailEnd/>
          </a:ln>
        </p:spPr>
        <p:txBody>
          <a:bodyPr anchor="ctr">
            <a:spAutoFit/>
          </a:bodyPr>
          <a:lstStyle/>
          <a:p>
            <a:pPr algn="ctr"/>
            <a:r>
              <a:rPr lang="fr-FR" sz="1000">
                <a:solidFill>
                  <a:srgbClr val="000099"/>
                </a:solidFill>
                <a:latin typeface="Times New Roman" pitchFamily="18" charset="0"/>
              </a:rPr>
              <a:t>*</a:t>
            </a:r>
            <a:r>
              <a:rPr lang="fr-FR" sz="1000" i="1">
                <a:solidFill>
                  <a:schemeClr val="bg2"/>
                </a:solidFill>
                <a:latin typeface="Times New Roman" pitchFamily="18" charset="0"/>
              </a:rPr>
              <a:t> </a:t>
            </a:r>
            <a:r>
              <a:rPr lang="fr-FR" sz="1000">
                <a:solidFill>
                  <a:srgbClr val="000099"/>
                </a:solidFill>
                <a:latin typeface="Times New Roman" pitchFamily="18" charset="0"/>
              </a:rPr>
              <a:t>: estimation des ventes sur les données à septembre 2006</a:t>
            </a:r>
            <a:r>
              <a:rPr lang="fr-FR" sz="1000">
                <a:solidFill>
                  <a:srgbClr val="000099"/>
                </a:solidFill>
              </a:rPr>
              <a:t> </a:t>
            </a:r>
          </a:p>
        </p:txBody>
      </p:sp>
      <p:sp>
        <p:nvSpPr>
          <p:cNvPr id="9220" name="Text Box 8"/>
          <p:cNvSpPr txBox="1">
            <a:spLocks noChangeArrowheads="1"/>
          </p:cNvSpPr>
          <p:nvPr/>
        </p:nvSpPr>
        <p:spPr bwMode="auto">
          <a:xfrm>
            <a:off x="1155700" y="6251575"/>
            <a:ext cx="6832600" cy="320675"/>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0099"/>
                </a:solidFill>
                <a:latin typeface="Times New Roman" pitchFamily="18" charset="0"/>
              </a:rPr>
              <a:t>Un arsenal médicamenteux peu efficace</a:t>
            </a:r>
            <a:endParaRPr lang="fr-FR" b="1">
              <a:solidFill>
                <a:srgbClr val="003399"/>
              </a:solidFill>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3C1D9223-0D6A-4BB9-A411-5CAC35B7CB00}" type="slidenum">
              <a:rPr lang="fr-FR"/>
              <a:pPr>
                <a:defRPr/>
              </a:pPr>
              <a:t>6</a:t>
            </a:fld>
            <a:endParaRPr lang="fr-FR" dirty="0"/>
          </a:p>
        </p:txBody>
      </p:sp>
      <p:sp>
        <p:nvSpPr>
          <p:cNvPr id="10242" name="Rectangle 2"/>
          <p:cNvSpPr>
            <a:spLocks noGrp="1" noChangeArrowheads="1"/>
          </p:cNvSpPr>
          <p:nvPr>
            <p:ph type="title"/>
          </p:nvPr>
        </p:nvSpPr>
        <p:spPr>
          <a:xfrm>
            <a:off x="457200" y="762000"/>
            <a:ext cx="8229600" cy="838200"/>
          </a:xfrm>
        </p:spPr>
        <p:txBody>
          <a:bodyPr/>
          <a:lstStyle/>
          <a:p>
            <a:pPr eaLnBrk="1" hangingPunct="1"/>
            <a:r>
              <a:rPr lang="fr-FR" smtClean="0">
                <a:solidFill>
                  <a:srgbClr val="000099"/>
                </a:solidFill>
                <a:latin typeface="Times New Roman" pitchFamily="18" charset="0"/>
              </a:rPr>
              <a:t>Étude de marché</a:t>
            </a:r>
          </a:p>
        </p:txBody>
      </p:sp>
      <p:sp>
        <p:nvSpPr>
          <p:cNvPr id="8" name="Rectangle 3"/>
          <p:cNvSpPr>
            <a:spLocks noChangeArrowheads="1"/>
          </p:cNvSpPr>
          <p:nvPr/>
        </p:nvSpPr>
        <p:spPr bwMode="auto">
          <a:xfrm>
            <a:off x="444500" y="1485900"/>
            <a:ext cx="8229600" cy="4208463"/>
          </a:xfrm>
          <a:prstGeom prst="rect">
            <a:avLst/>
          </a:prstGeom>
          <a:noFill/>
          <a:ln w="9525">
            <a:noFill/>
            <a:miter lim="800000"/>
            <a:headEnd/>
            <a:tailEnd/>
          </a:ln>
        </p:spPr>
        <p:txBody>
          <a:bodyPr/>
          <a:lstStyle/>
          <a:p>
            <a:pPr marL="444500" lvl="1" indent="-444500" algn="just">
              <a:lnSpc>
                <a:spcPct val="80000"/>
              </a:lnSpc>
              <a:spcBef>
                <a:spcPct val="20000"/>
              </a:spcBef>
              <a:buClr>
                <a:srgbClr val="0BD0D9"/>
              </a:buClr>
              <a:buSzPct val="95000"/>
              <a:buFont typeface="Wingdings" pitchFamily="2" charset="2"/>
              <a:buBlip>
                <a:blip r:embed="rId2"/>
              </a:buBlip>
              <a:defRPr/>
            </a:pPr>
            <a:r>
              <a:rPr lang="fr-FR" i="1" dirty="0">
                <a:solidFill>
                  <a:srgbClr val="000099"/>
                </a:solidFill>
                <a:latin typeface="Times New Roman" pitchFamily="18" charset="0"/>
              </a:rPr>
              <a:t>Un marché important, récurrent et en croissance </a:t>
            </a:r>
          </a:p>
          <a:p>
            <a:pPr marL="812800" lvl="2" indent="-368300" algn="just">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3%* d’augmentation de sujets infectés déclarés chaque année et 3 poussées en moyenne par sujet, 7 millions de personnes déclarent se soigner en France pour 16 millions de personnes touchées</a:t>
            </a:r>
          </a:p>
          <a:p>
            <a:pPr marL="812800" lvl="2" indent="-368300" algn="just">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20% de la population européenne</a:t>
            </a:r>
          </a:p>
          <a:p>
            <a:pPr marL="812800" lvl="2" indent="-368300" algn="just">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Aucun produit ne peut éradiquer l’herpès de façon définitive</a:t>
            </a:r>
          </a:p>
          <a:p>
            <a:pPr marL="812800" lvl="2" indent="-368300" algn="just">
              <a:lnSpc>
                <a:spcPct val="80000"/>
              </a:lnSpc>
              <a:spcBef>
                <a:spcPct val="20000"/>
              </a:spcBef>
              <a:buClr>
                <a:srgbClr val="0BD0D9"/>
              </a:buClr>
              <a:buSzPct val="95000"/>
              <a:defRPr/>
            </a:pPr>
            <a:endParaRPr lang="fr-FR" sz="1600" dirty="0">
              <a:solidFill>
                <a:srgbClr val="000099"/>
              </a:solidFill>
              <a:latin typeface="Times New Roman" pitchFamily="18" charset="0"/>
            </a:endParaRPr>
          </a:p>
          <a:p>
            <a:pPr marL="444500" lvl="1" indent="-444500" algn="just">
              <a:lnSpc>
                <a:spcPct val="80000"/>
              </a:lnSpc>
              <a:spcBef>
                <a:spcPct val="20000"/>
              </a:spcBef>
              <a:buClr>
                <a:srgbClr val="0BD0D9"/>
              </a:buClr>
              <a:buSzPct val="95000"/>
              <a:buFont typeface="Wingdings" pitchFamily="2" charset="2"/>
              <a:buBlip>
                <a:blip r:embed="rId2"/>
              </a:buBlip>
              <a:defRPr/>
            </a:pPr>
            <a:r>
              <a:rPr lang="fr-FR" i="1" dirty="0">
                <a:solidFill>
                  <a:srgbClr val="000099"/>
                </a:solidFill>
                <a:latin typeface="Times New Roman" pitchFamily="18" charset="0"/>
              </a:rPr>
              <a:t>Une clientèle en attente de produits nouveaux, pratiques, efficaces et naturels</a:t>
            </a:r>
          </a:p>
          <a:p>
            <a:pPr marL="812800" lvl="2" indent="-368300" algn="just">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Attente consécutive à l’échec concernant l’efficacité de l’OTC </a:t>
            </a:r>
            <a:r>
              <a:rPr lang="fr-FR" sz="1600" dirty="0" err="1">
                <a:solidFill>
                  <a:srgbClr val="000099"/>
                </a:solidFill>
                <a:latin typeface="Times New Roman" pitchFamily="18" charset="0"/>
              </a:rPr>
              <a:t>Activir</a:t>
            </a:r>
            <a:endParaRPr lang="fr-FR" sz="1600" dirty="0">
              <a:solidFill>
                <a:srgbClr val="000099"/>
              </a:solidFill>
              <a:latin typeface="Times New Roman" pitchFamily="18" charset="0"/>
            </a:endParaRPr>
          </a:p>
          <a:p>
            <a:pPr marL="812800" lvl="2" indent="-368300" algn="just">
              <a:lnSpc>
                <a:spcPct val="80000"/>
              </a:lnSpc>
              <a:spcBef>
                <a:spcPct val="20000"/>
              </a:spcBef>
              <a:buClr>
                <a:srgbClr val="0BD0D9"/>
              </a:buClr>
              <a:buSzPct val="95000"/>
              <a:buFont typeface="Wingdings" pitchFamily="2" charset="2"/>
              <a:buChar char="Ø"/>
              <a:defRPr/>
            </a:pPr>
            <a:r>
              <a:rPr lang="fr-FR" sz="1600" dirty="0" err="1">
                <a:solidFill>
                  <a:srgbClr val="000099"/>
                </a:solidFill>
                <a:latin typeface="Times New Roman" pitchFamily="18" charset="0"/>
              </a:rPr>
              <a:t>Compeed</a:t>
            </a:r>
            <a:r>
              <a:rPr lang="fr-FR" sz="1600" dirty="0">
                <a:solidFill>
                  <a:srgbClr val="000099"/>
                </a:solidFill>
                <a:latin typeface="Times New Roman" pitchFamily="18" charset="0"/>
              </a:rPr>
              <a:t> montre déjà ses limites</a:t>
            </a:r>
          </a:p>
          <a:p>
            <a:pPr marL="812800" lvl="2" indent="-368300" algn="just">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Les personnes atteintes essaient tous les produits qui sortent en désespoir de cause</a:t>
            </a:r>
          </a:p>
          <a:p>
            <a:pPr marL="812800" lvl="2" indent="-368300" algn="just">
              <a:lnSpc>
                <a:spcPct val="80000"/>
              </a:lnSpc>
              <a:spcBef>
                <a:spcPct val="20000"/>
              </a:spcBef>
              <a:buClr>
                <a:srgbClr val="0BD0D9"/>
              </a:buClr>
              <a:buSzPct val="95000"/>
              <a:defRPr/>
            </a:pPr>
            <a:endParaRPr lang="fr-FR" sz="1600" dirty="0">
              <a:solidFill>
                <a:srgbClr val="000099"/>
              </a:solidFill>
              <a:latin typeface="Times New Roman" pitchFamily="18" charset="0"/>
            </a:endParaRPr>
          </a:p>
          <a:p>
            <a:pPr marL="444500" lvl="1" indent="-444500" algn="just">
              <a:lnSpc>
                <a:spcPct val="80000"/>
              </a:lnSpc>
              <a:spcBef>
                <a:spcPct val="20000"/>
              </a:spcBef>
              <a:buClr>
                <a:srgbClr val="0BD0D9"/>
              </a:buClr>
              <a:buSzPct val="95000"/>
              <a:buFont typeface="Wingdings" pitchFamily="2" charset="2"/>
              <a:buBlip>
                <a:blip r:embed="rId2"/>
              </a:buBlip>
              <a:defRPr/>
            </a:pPr>
            <a:r>
              <a:rPr lang="fr-FR" i="1" dirty="0">
                <a:solidFill>
                  <a:srgbClr val="000099"/>
                </a:solidFill>
                <a:latin typeface="Times New Roman" pitchFamily="18" charset="0"/>
              </a:rPr>
              <a:t>Un recul du leader GSK dû à deux facteurs :</a:t>
            </a:r>
          </a:p>
          <a:p>
            <a:pPr marL="812800" lvl="2" indent="-368300" algn="just">
              <a:lnSpc>
                <a:spcPct val="80000"/>
              </a:lnSpc>
              <a:spcBef>
                <a:spcPct val="20000"/>
              </a:spcBef>
              <a:buClr>
                <a:srgbClr val="0BD0D9"/>
              </a:buClr>
              <a:buSzPct val="95000"/>
              <a:buFont typeface="Wingdings" pitchFamily="2" charset="2"/>
              <a:buChar char="Ø"/>
              <a:defRPr/>
            </a:pPr>
            <a:r>
              <a:rPr lang="fr-FR" sz="1600" dirty="0">
                <a:solidFill>
                  <a:srgbClr val="000099"/>
                </a:solidFill>
                <a:latin typeface="Times New Roman" pitchFamily="18" charset="0"/>
              </a:rPr>
              <a:t>La molécule </a:t>
            </a:r>
            <a:r>
              <a:rPr lang="fr-FR" sz="1600" dirty="0" err="1">
                <a:solidFill>
                  <a:srgbClr val="000099"/>
                </a:solidFill>
                <a:latin typeface="Times New Roman" pitchFamily="18" charset="0"/>
              </a:rPr>
              <a:t>Aciclovir</a:t>
            </a:r>
            <a:r>
              <a:rPr lang="fr-FR" sz="1600" dirty="0">
                <a:solidFill>
                  <a:srgbClr val="000099"/>
                </a:solidFill>
                <a:latin typeface="Times New Roman" pitchFamily="18" charset="0"/>
              </a:rPr>
              <a:t> est tombée dans le domaine public</a:t>
            </a:r>
          </a:p>
          <a:p>
            <a:pPr marL="1168400" lvl="4" indent="-228600" algn="just">
              <a:lnSpc>
                <a:spcPct val="80000"/>
              </a:lnSpc>
              <a:spcBef>
                <a:spcPct val="20000"/>
              </a:spcBef>
              <a:buClr>
                <a:srgbClr val="0BD0D9"/>
              </a:buClr>
              <a:buSzPct val="95000"/>
              <a:buFont typeface="Arial" pitchFamily="34" charset="0"/>
              <a:buChar char="•"/>
              <a:defRPr/>
            </a:pPr>
            <a:r>
              <a:rPr lang="fr-FR" sz="1200" dirty="0">
                <a:solidFill>
                  <a:srgbClr val="000099"/>
                </a:solidFill>
                <a:latin typeface="Times New Roman" pitchFamily="18" charset="0"/>
              </a:rPr>
              <a:t>De ce fait, GSK ne communique plus sur ses produits dans les médias grand public</a:t>
            </a:r>
          </a:p>
          <a:p>
            <a:pPr marL="1168400" lvl="4" indent="-228600" algn="just">
              <a:lnSpc>
                <a:spcPct val="80000"/>
              </a:lnSpc>
              <a:spcBef>
                <a:spcPct val="20000"/>
              </a:spcBef>
              <a:buClr>
                <a:srgbClr val="0BD0D9"/>
              </a:buClr>
              <a:buSzPct val="95000"/>
              <a:buFont typeface="Arial" pitchFamily="34" charset="0"/>
              <a:buChar char="•"/>
              <a:defRPr/>
            </a:pPr>
            <a:r>
              <a:rPr lang="fr-FR" sz="1200" dirty="0">
                <a:solidFill>
                  <a:srgbClr val="000099"/>
                </a:solidFill>
                <a:latin typeface="Times New Roman" pitchFamily="18" charset="0"/>
              </a:rPr>
              <a:t>Les génériques attaquent la marque phare </a:t>
            </a:r>
            <a:r>
              <a:rPr lang="fr-FR" sz="1200" dirty="0" err="1">
                <a:solidFill>
                  <a:srgbClr val="000099"/>
                </a:solidFill>
                <a:latin typeface="Times New Roman" pitchFamily="18" charset="0"/>
              </a:rPr>
              <a:t>Activir</a:t>
            </a:r>
            <a:r>
              <a:rPr lang="fr-FR" sz="1200" dirty="0">
                <a:solidFill>
                  <a:srgbClr val="000099"/>
                </a:solidFill>
                <a:latin typeface="Times New Roman" pitchFamily="18" charset="0"/>
              </a:rPr>
              <a:t> qui recule sur son marché historique</a:t>
            </a:r>
          </a:p>
          <a:p>
            <a:pPr marL="812800" lvl="2" indent="-368300" algn="just">
              <a:lnSpc>
                <a:spcPct val="80000"/>
              </a:lnSpc>
              <a:spcBef>
                <a:spcPct val="20000"/>
              </a:spcBef>
              <a:buClr>
                <a:srgbClr val="0BD0D9"/>
              </a:buClr>
              <a:buSzPct val="95000"/>
              <a:buFont typeface="Wingdings" pitchFamily="2" charset="2"/>
              <a:buChar char="Ø"/>
              <a:defRPr/>
            </a:pPr>
            <a:r>
              <a:rPr lang="fr-FR" sz="1600" dirty="0" err="1">
                <a:solidFill>
                  <a:srgbClr val="000099"/>
                </a:solidFill>
                <a:latin typeface="Times New Roman" pitchFamily="18" charset="0"/>
              </a:rPr>
              <a:t>Compeed</a:t>
            </a:r>
            <a:r>
              <a:rPr lang="fr-FR" sz="1600" dirty="0">
                <a:solidFill>
                  <a:srgbClr val="000099"/>
                </a:solidFill>
                <a:latin typeface="Times New Roman" pitchFamily="18" charset="0"/>
              </a:rPr>
              <a:t> de Johnson et Johnson gagne des parts de marché</a:t>
            </a:r>
          </a:p>
          <a:p>
            <a:pPr marL="1168400" lvl="4" indent="-228600" algn="just">
              <a:lnSpc>
                <a:spcPct val="80000"/>
              </a:lnSpc>
              <a:spcBef>
                <a:spcPct val="20000"/>
              </a:spcBef>
              <a:buClr>
                <a:srgbClr val="0BD0D9"/>
              </a:buClr>
              <a:buSzPct val="95000"/>
              <a:buFont typeface="Arial" pitchFamily="34" charset="0"/>
              <a:buChar char="•"/>
              <a:defRPr/>
            </a:pPr>
            <a:r>
              <a:rPr lang="fr-FR" sz="1200" dirty="0">
                <a:solidFill>
                  <a:srgbClr val="000099"/>
                </a:solidFill>
                <a:latin typeface="Times New Roman" pitchFamily="18" charset="0"/>
              </a:rPr>
              <a:t>Ce produit sans aucun principe actif et peu pratique a gagné 20% de parts de marché en 2007 face à </a:t>
            </a:r>
            <a:r>
              <a:rPr lang="fr-FR" sz="1200" dirty="0" err="1">
                <a:solidFill>
                  <a:srgbClr val="000099"/>
                </a:solidFill>
                <a:latin typeface="Times New Roman" pitchFamily="18" charset="0"/>
              </a:rPr>
              <a:t>Activir</a:t>
            </a:r>
            <a:r>
              <a:rPr lang="fr-FR" sz="1200" dirty="0">
                <a:solidFill>
                  <a:srgbClr val="000099"/>
                </a:solidFill>
                <a:latin typeface="Times New Roman" pitchFamily="18" charset="0"/>
              </a:rPr>
              <a:t> </a:t>
            </a:r>
          </a:p>
          <a:p>
            <a:pPr marL="1168400" lvl="4" indent="-228600" algn="just">
              <a:lnSpc>
                <a:spcPct val="80000"/>
              </a:lnSpc>
              <a:spcBef>
                <a:spcPct val="20000"/>
              </a:spcBef>
              <a:buClr>
                <a:srgbClr val="0BD0D9"/>
              </a:buClr>
              <a:buSzPct val="95000"/>
              <a:buFont typeface="Arial" pitchFamily="34" charset="0"/>
              <a:buChar char="•"/>
              <a:defRPr/>
            </a:pPr>
            <a:r>
              <a:rPr lang="fr-FR" sz="1200" dirty="0">
                <a:solidFill>
                  <a:srgbClr val="000099"/>
                </a:solidFill>
                <a:latin typeface="Times New Roman" pitchFamily="18" charset="0"/>
              </a:rPr>
              <a:t>Ceci est dû à la recherche de nouveaux produits par les consommateurs et au fort budget de communication de </a:t>
            </a:r>
            <a:r>
              <a:rPr lang="fr-FR" sz="1200" dirty="0" err="1">
                <a:solidFill>
                  <a:srgbClr val="000099"/>
                </a:solidFill>
                <a:latin typeface="Times New Roman" pitchFamily="18" charset="0"/>
              </a:rPr>
              <a:t>Compeed</a:t>
            </a:r>
            <a:r>
              <a:rPr lang="fr-FR" sz="1200" dirty="0">
                <a:solidFill>
                  <a:srgbClr val="000099"/>
                </a:solidFill>
                <a:latin typeface="Times New Roman" pitchFamily="18" charset="0"/>
              </a:rPr>
              <a:t> en 2006 et 2007</a:t>
            </a:r>
          </a:p>
          <a:p>
            <a:pPr marL="2057400" lvl="4" indent="-228600" algn="just">
              <a:lnSpc>
                <a:spcPct val="80000"/>
              </a:lnSpc>
              <a:spcBef>
                <a:spcPct val="20000"/>
              </a:spcBef>
              <a:buClr>
                <a:srgbClr val="0BD0D9"/>
              </a:buClr>
              <a:buSzPct val="95000"/>
              <a:buFont typeface="Wingdings" pitchFamily="2" charset="2"/>
              <a:buNone/>
              <a:defRPr/>
            </a:pPr>
            <a:endParaRPr lang="fr-FR" sz="1600" dirty="0">
              <a:solidFill>
                <a:srgbClr val="000099"/>
              </a:solidFill>
              <a:latin typeface="Times New Roman" pitchFamily="18" charset="0"/>
            </a:endParaRPr>
          </a:p>
          <a:p>
            <a:pPr marL="1143000" lvl="2" indent="-228600" algn="just">
              <a:lnSpc>
                <a:spcPct val="80000"/>
              </a:lnSpc>
              <a:spcBef>
                <a:spcPct val="20000"/>
              </a:spcBef>
              <a:buClr>
                <a:srgbClr val="0BD0D9"/>
              </a:buClr>
              <a:buSzPct val="95000"/>
              <a:defRPr/>
            </a:pPr>
            <a:endParaRPr lang="fr-FR" sz="1600" dirty="0">
              <a:solidFill>
                <a:srgbClr val="000099"/>
              </a:solidFill>
              <a:latin typeface="Times New Roman" pitchFamily="18" charset="0"/>
            </a:endParaRPr>
          </a:p>
        </p:txBody>
      </p:sp>
      <p:sp>
        <p:nvSpPr>
          <p:cNvPr id="10244" name="Text Box 8"/>
          <p:cNvSpPr txBox="1">
            <a:spLocks noChangeArrowheads="1"/>
          </p:cNvSpPr>
          <p:nvPr/>
        </p:nvSpPr>
        <p:spPr bwMode="auto">
          <a:xfrm>
            <a:off x="1155700" y="6186488"/>
            <a:ext cx="6832600" cy="314325"/>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3399"/>
                </a:solidFill>
                <a:latin typeface="Times New Roman" pitchFamily="18" charset="0"/>
              </a:rPr>
              <a:t>Le contexte de marché garantit des ventes immédiates et régulières</a:t>
            </a:r>
          </a:p>
        </p:txBody>
      </p:sp>
      <p:sp>
        <p:nvSpPr>
          <p:cNvPr id="10245" name="Text Box 2"/>
          <p:cNvSpPr txBox="1">
            <a:spLocks noChangeArrowheads="1"/>
          </p:cNvSpPr>
          <p:nvPr/>
        </p:nvSpPr>
        <p:spPr bwMode="auto">
          <a:xfrm>
            <a:off x="457200" y="6557963"/>
            <a:ext cx="1685925" cy="246062"/>
          </a:xfrm>
          <a:prstGeom prst="rect">
            <a:avLst/>
          </a:prstGeom>
          <a:noFill/>
          <a:ln w="9525">
            <a:noFill/>
            <a:miter lim="800000"/>
            <a:headEnd/>
            <a:tailEnd/>
          </a:ln>
        </p:spPr>
        <p:txBody>
          <a:bodyPr wrap="none">
            <a:spAutoFit/>
          </a:bodyPr>
          <a:lstStyle/>
          <a:p>
            <a:r>
              <a:rPr lang="fr-FR" sz="1000">
                <a:solidFill>
                  <a:srgbClr val="003399"/>
                </a:solidFill>
                <a:latin typeface="Times New Roman" pitchFamily="18" charset="0"/>
              </a:rPr>
              <a:t>* : Données étude 2005 GSK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17"/>
          <p:cNvSpPr>
            <a:spLocks noGrp="1"/>
          </p:cNvSpPr>
          <p:nvPr>
            <p:ph type="sldNum" sz="quarter" idx="12"/>
          </p:nvPr>
        </p:nvSpPr>
        <p:spPr/>
        <p:txBody>
          <a:bodyPr/>
          <a:lstStyle/>
          <a:p>
            <a:pPr>
              <a:defRPr/>
            </a:pPr>
            <a:fld id="{9FA84115-CFD0-4E9B-9EB6-BC28E4B898E0}" type="slidenum">
              <a:rPr lang="fr-FR"/>
              <a:pPr>
                <a:defRPr/>
              </a:pPr>
              <a:t>7</a:t>
            </a:fld>
            <a:endParaRPr lang="fr-FR" dirty="0"/>
          </a:p>
        </p:txBody>
      </p:sp>
      <p:graphicFrame>
        <p:nvGraphicFramePr>
          <p:cNvPr id="1026" name="Object 84"/>
          <p:cNvGraphicFramePr>
            <a:graphicFrameLocks noChangeAspect="1"/>
          </p:cNvGraphicFramePr>
          <p:nvPr>
            <p:ph type="tbl" idx="1"/>
          </p:nvPr>
        </p:nvGraphicFramePr>
        <p:xfrm>
          <a:off x="390525" y="2640013"/>
          <a:ext cx="4076700" cy="1765300"/>
        </p:xfrm>
        <a:graphic>
          <a:graphicData uri="http://schemas.openxmlformats.org/presentationml/2006/ole">
            <p:oleObj spid="_x0000_s1026" name="Worksheet" r:id="rId3" imgW="4114800" imgH="1781266" progId="Excel.Sheet.8">
              <p:embed/>
            </p:oleObj>
          </a:graphicData>
        </a:graphic>
      </p:graphicFrame>
      <p:sp>
        <p:nvSpPr>
          <p:cNvPr id="5" name="Text Box 74"/>
          <p:cNvSpPr txBox="1">
            <a:spLocks noChangeArrowheads="1"/>
          </p:cNvSpPr>
          <p:nvPr/>
        </p:nvSpPr>
        <p:spPr bwMode="auto">
          <a:xfrm>
            <a:off x="533400" y="944563"/>
            <a:ext cx="8153400" cy="646112"/>
          </a:xfrm>
          <a:prstGeom prst="rect">
            <a:avLst/>
          </a:prstGeom>
          <a:noFill/>
          <a:ln w="9525">
            <a:noFill/>
            <a:miter lim="800000"/>
            <a:headEnd/>
            <a:tailEnd/>
          </a:ln>
        </p:spPr>
        <p:txBody>
          <a:bodyPr>
            <a:spAutoFit/>
          </a:bodyPr>
          <a:lstStyle/>
          <a:p>
            <a:pPr marL="457200" indent="-457200">
              <a:spcBef>
                <a:spcPct val="50000"/>
              </a:spcBef>
              <a:buClr>
                <a:schemeClr val="accent3"/>
              </a:buClr>
              <a:buFontTx/>
              <a:buAutoNum type="romanUcPeriod"/>
              <a:defRPr/>
            </a:pPr>
            <a:r>
              <a:rPr lang="fr-FR" sz="3600" i="1" dirty="0">
                <a:solidFill>
                  <a:srgbClr val="000099"/>
                </a:solidFill>
                <a:latin typeface="Times New Roman" pitchFamily="18" charset="0"/>
                <a:cs typeface="Times New Roman" pitchFamily="18" charset="0"/>
              </a:rPr>
              <a:t>Le marché français</a:t>
            </a:r>
            <a:endParaRPr lang="fr-FR" sz="3200" dirty="0">
              <a:solidFill>
                <a:srgbClr val="000099"/>
              </a:solidFill>
              <a:latin typeface="Times New Roman" pitchFamily="18" charset="0"/>
            </a:endParaRPr>
          </a:p>
        </p:txBody>
      </p:sp>
      <p:sp>
        <p:nvSpPr>
          <p:cNvPr id="1029" name="Rectangle 5"/>
          <p:cNvSpPr>
            <a:spLocks noChangeArrowheads="1"/>
          </p:cNvSpPr>
          <p:nvPr/>
        </p:nvSpPr>
        <p:spPr bwMode="auto">
          <a:xfrm>
            <a:off x="273050" y="4538663"/>
            <a:ext cx="3657600" cy="246062"/>
          </a:xfrm>
          <a:prstGeom prst="rect">
            <a:avLst/>
          </a:prstGeom>
          <a:noFill/>
          <a:ln w="9525">
            <a:noFill/>
            <a:miter lim="800000"/>
            <a:headEnd/>
            <a:tailEnd/>
          </a:ln>
        </p:spPr>
        <p:txBody>
          <a:bodyPr anchor="ctr">
            <a:spAutoFit/>
          </a:bodyPr>
          <a:lstStyle/>
          <a:p>
            <a:r>
              <a:rPr lang="fr-FR" sz="1000">
                <a:solidFill>
                  <a:srgbClr val="000099"/>
                </a:solidFill>
                <a:latin typeface="Times New Roman" pitchFamily="18" charset="0"/>
              </a:rPr>
              <a:t>*</a:t>
            </a:r>
            <a:r>
              <a:rPr lang="fr-FR" sz="1000" i="1">
                <a:solidFill>
                  <a:schemeClr val="bg2"/>
                </a:solidFill>
                <a:latin typeface="Times New Roman" pitchFamily="18" charset="0"/>
              </a:rPr>
              <a:t> </a:t>
            </a:r>
            <a:r>
              <a:rPr lang="fr-FR" sz="1000">
                <a:solidFill>
                  <a:srgbClr val="000099"/>
                </a:solidFill>
                <a:latin typeface="Times New Roman" pitchFamily="18" charset="0"/>
              </a:rPr>
              <a:t>: association contre l’herpès labial</a:t>
            </a:r>
            <a:endParaRPr lang="fr-FR" sz="1000">
              <a:solidFill>
                <a:srgbClr val="000099"/>
              </a:solidFill>
            </a:endParaRPr>
          </a:p>
        </p:txBody>
      </p:sp>
      <p:sp>
        <p:nvSpPr>
          <p:cNvPr id="1030" name="Text Box 8"/>
          <p:cNvSpPr txBox="1">
            <a:spLocks noChangeArrowheads="1"/>
          </p:cNvSpPr>
          <p:nvPr/>
        </p:nvSpPr>
        <p:spPr bwMode="auto">
          <a:xfrm>
            <a:off x="1155700" y="6186488"/>
            <a:ext cx="6832600" cy="539750"/>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0099"/>
                </a:solidFill>
                <a:latin typeface="Times New Roman" pitchFamily="18" charset="0"/>
              </a:rPr>
              <a:t>7 millions de personnes se savent avoir un bouton de fièvre virus et un potentiel de plus de 16 millions en France</a:t>
            </a:r>
            <a:endParaRPr lang="fr-FR" b="1">
              <a:solidFill>
                <a:srgbClr val="003399"/>
              </a:solidFill>
              <a:latin typeface="Times New Roman" pitchFamily="18" charset="0"/>
            </a:endParaRPr>
          </a:p>
        </p:txBody>
      </p:sp>
      <p:graphicFrame>
        <p:nvGraphicFramePr>
          <p:cNvPr id="1027" name="Graphique 8"/>
          <p:cNvGraphicFramePr>
            <a:graphicFrameLocks/>
          </p:cNvGraphicFramePr>
          <p:nvPr/>
        </p:nvGraphicFramePr>
        <p:xfrm>
          <a:off x="5334000" y="2276475"/>
          <a:ext cx="3406775" cy="2438400"/>
        </p:xfrm>
        <a:graphic>
          <a:graphicData uri="http://schemas.openxmlformats.org/presentationml/2006/ole">
            <p:oleObj spid="_x0000_s1027" r:id="rId4" imgW="3407959" imgH="2438611" progId="Excel.Chart.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17"/>
          <p:cNvSpPr>
            <a:spLocks noGrp="1"/>
          </p:cNvSpPr>
          <p:nvPr>
            <p:ph type="sldNum" sz="quarter" idx="12"/>
          </p:nvPr>
        </p:nvSpPr>
        <p:spPr/>
        <p:txBody>
          <a:bodyPr/>
          <a:lstStyle/>
          <a:p>
            <a:pPr>
              <a:defRPr/>
            </a:pPr>
            <a:fld id="{F41AE22D-8F89-4B88-8831-D04848267A04}" type="slidenum">
              <a:rPr lang="fr-FR"/>
              <a:pPr>
                <a:defRPr/>
              </a:pPr>
              <a:t>8</a:t>
            </a:fld>
            <a:endParaRPr lang="fr-FR" dirty="0"/>
          </a:p>
        </p:txBody>
      </p:sp>
      <p:sp>
        <p:nvSpPr>
          <p:cNvPr id="11266" name="Rectangle 3"/>
          <p:cNvSpPr>
            <a:spLocks noGrp="1" noChangeArrowheads="1"/>
          </p:cNvSpPr>
          <p:nvPr>
            <p:ph type="body" sz="half" idx="1"/>
          </p:nvPr>
        </p:nvSpPr>
        <p:spPr>
          <a:xfrm>
            <a:off x="609600" y="762000"/>
            <a:ext cx="7543800" cy="533400"/>
          </a:xfrm>
        </p:spPr>
        <p:txBody>
          <a:bodyPr/>
          <a:lstStyle/>
          <a:p>
            <a:pPr marL="444500" indent="-444500" eaLnBrk="1" hangingPunct="1">
              <a:buSzTx/>
              <a:buFont typeface="Wingdings" pitchFamily="2" charset="2"/>
              <a:buBlip>
                <a:blip r:embed="rId2"/>
              </a:buBlip>
            </a:pPr>
            <a:r>
              <a:rPr lang="fr-FR" sz="2000" i="1" smtClean="0">
                <a:solidFill>
                  <a:srgbClr val="000099"/>
                </a:solidFill>
                <a:latin typeface="Times New Roman" pitchFamily="18" charset="0"/>
              </a:rPr>
              <a:t>Chiffres des ventes de produits anti-herpétiques en France</a:t>
            </a:r>
          </a:p>
        </p:txBody>
      </p:sp>
      <p:sp>
        <p:nvSpPr>
          <p:cNvPr id="11267" name="Rectangle 191"/>
          <p:cNvSpPr>
            <a:spLocks noChangeArrowheads="1"/>
          </p:cNvSpPr>
          <p:nvPr/>
        </p:nvSpPr>
        <p:spPr bwMode="auto">
          <a:xfrm>
            <a:off x="4114800" y="2667000"/>
            <a:ext cx="1397000" cy="246063"/>
          </a:xfrm>
          <a:prstGeom prst="rect">
            <a:avLst/>
          </a:prstGeom>
          <a:noFill/>
          <a:ln w="9525">
            <a:noFill/>
            <a:miter lim="800000"/>
            <a:headEnd/>
            <a:tailEnd/>
          </a:ln>
        </p:spPr>
        <p:txBody>
          <a:bodyPr wrap="none" anchor="ctr">
            <a:spAutoFit/>
          </a:bodyPr>
          <a:lstStyle/>
          <a:p>
            <a:pPr algn="just"/>
            <a:r>
              <a:rPr lang="fr-FR" sz="1000" i="1">
                <a:solidFill>
                  <a:srgbClr val="000099"/>
                </a:solidFill>
                <a:latin typeface="Times New Roman" pitchFamily="18" charset="0"/>
              </a:rPr>
              <a:t>Source: Institut Nielsen</a:t>
            </a:r>
          </a:p>
        </p:txBody>
      </p:sp>
      <p:sp>
        <p:nvSpPr>
          <p:cNvPr id="11268" name="Text Box 193"/>
          <p:cNvSpPr txBox="1">
            <a:spLocks noChangeArrowheads="1"/>
          </p:cNvSpPr>
          <p:nvPr/>
        </p:nvSpPr>
        <p:spPr bwMode="auto">
          <a:xfrm>
            <a:off x="609600" y="2971800"/>
            <a:ext cx="8001000" cy="641350"/>
          </a:xfrm>
          <a:prstGeom prst="rect">
            <a:avLst/>
          </a:prstGeom>
          <a:noFill/>
          <a:ln w="9525">
            <a:noFill/>
            <a:miter lim="800000"/>
            <a:headEnd/>
            <a:tailEnd/>
          </a:ln>
        </p:spPr>
        <p:txBody>
          <a:bodyPr>
            <a:spAutoFit/>
          </a:bodyPr>
          <a:lstStyle/>
          <a:p>
            <a:pPr algn="ctr">
              <a:spcBef>
                <a:spcPct val="50000"/>
              </a:spcBef>
            </a:pPr>
            <a:r>
              <a:rPr lang="fr-FR" b="1">
                <a:solidFill>
                  <a:srgbClr val="000099"/>
                </a:solidFill>
                <a:latin typeface="Times New Roman" pitchFamily="18" charset="0"/>
              </a:rPr>
              <a:t>5 millions de produits vendus alors que 7 millions de personnes sont atteintes plus de 3 fois par an</a:t>
            </a:r>
          </a:p>
        </p:txBody>
      </p:sp>
      <p:sp>
        <p:nvSpPr>
          <p:cNvPr id="12293" name="Text Box 194"/>
          <p:cNvSpPr txBox="1">
            <a:spLocks noChangeArrowheads="1"/>
          </p:cNvSpPr>
          <p:nvPr/>
        </p:nvSpPr>
        <p:spPr bwMode="auto">
          <a:xfrm>
            <a:off x="609600" y="3657600"/>
            <a:ext cx="7848600" cy="2370138"/>
          </a:xfrm>
          <a:prstGeom prst="rect">
            <a:avLst/>
          </a:prstGeom>
          <a:noFill/>
          <a:ln w="9525">
            <a:noFill/>
            <a:miter lim="800000"/>
            <a:headEnd/>
            <a:tailEnd/>
          </a:ln>
        </p:spPr>
        <p:txBody>
          <a:bodyPr>
            <a:spAutoFit/>
          </a:bodyPr>
          <a:lstStyle/>
          <a:p>
            <a:pPr marL="342900" indent="-342900">
              <a:spcBef>
                <a:spcPct val="50000"/>
              </a:spcBef>
              <a:defRPr/>
            </a:pPr>
            <a:r>
              <a:rPr lang="fr-FR" dirty="0">
                <a:solidFill>
                  <a:srgbClr val="000099"/>
                </a:solidFill>
                <a:latin typeface="Times New Roman" pitchFamily="18" charset="0"/>
              </a:rPr>
              <a:t>Explications :</a:t>
            </a:r>
          </a:p>
          <a:p>
            <a:pPr marL="273050" lvl="1" indent="-273050" algn="just">
              <a:lnSpc>
                <a:spcPct val="80000"/>
              </a:lnSpc>
              <a:spcBef>
                <a:spcPct val="20000"/>
              </a:spcBef>
              <a:buClr>
                <a:srgbClr val="0BD0D9"/>
              </a:buClr>
              <a:buSzPct val="95000"/>
              <a:buFont typeface="Wingdings" pitchFamily="2" charset="2"/>
              <a:buChar char="Ø"/>
              <a:defRPr/>
            </a:pPr>
            <a:r>
              <a:rPr lang="fr-FR" sz="1700" dirty="0">
                <a:solidFill>
                  <a:srgbClr val="000099"/>
                </a:solidFill>
                <a:latin typeface="Times New Roman" pitchFamily="18" charset="0"/>
              </a:rPr>
              <a:t>Insatisfaction des patients</a:t>
            </a:r>
          </a:p>
          <a:p>
            <a:pPr marL="547688" lvl="3" indent="-273050" algn="just">
              <a:lnSpc>
                <a:spcPct val="80000"/>
              </a:lnSpc>
              <a:spcBef>
                <a:spcPct val="20000"/>
              </a:spcBef>
              <a:buClr>
                <a:srgbClr val="0BD0D9"/>
              </a:buClr>
              <a:buSzPct val="95000"/>
              <a:buFont typeface="Wingdings 2" pitchFamily="18" charset="2"/>
              <a:buChar char=""/>
              <a:defRPr/>
            </a:pPr>
            <a:r>
              <a:rPr lang="fr-FR" sz="1500" dirty="0">
                <a:solidFill>
                  <a:srgbClr val="000099"/>
                </a:solidFill>
                <a:latin typeface="Times New Roman" pitchFamily="18" charset="0"/>
              </a:rPr>
              <a:t>Déception liées aux faibles résultats des médicaments et OTC actuels</a:t>
            </a:r>
          </a:p>
          <a:p>
            <a:pPr marL="547688" lvl="3" indent="-273050" algn="just">
              <a:lnSpc>
                <a:spcPct val="80000"/>
              </a:lnSpc>
              <a:spcBef>
                <a:spcPct val="20000"/>
              </a:spcBef>
              <a:buClr>
                <a:srgbClr val="0BD0D9"/>
              </a:buClr>
              <a:buSzPct val="95000"/>
              <a:buFont typeface="Wingdings 2" pitchFamily="18" charset="2"/>
              <a:buChar char=""/>
              <a:defRPr/>
            </a:pPr>
            <a:r>
              <a:rPr lang="fr-FR" sz="1500" dirty="0">
                <a:solidFill>
                  <a:srgbClr val="000099"/>
                </a:solidFill>
                <a:latin typeface="Times New Roman" pitchFamily="18" charset="0"/>
              </a:rPr>
              <a:t>Pas de produits alternatifs sérieux</a:t>
            </a:r>
          </a:p>
          <a:p>
            <a:pPr marL="1714500" lvl="3" indent="-342900" algn="just">
              <a:spcBef>
                <a:spcPct val="50000"/>
              </a:spcBef>
              <a:defRPr/>
            </a:pPr>
            <a:endParaRPr lang="fr-FR" sz="1400" dirty="0">
              <a:solidFill>
                <a:srgbClr val="000099"/>
              </a:solidFill>
              <a:latin typeface="Times New Roman" pitchFamily="18" charset="0"/>
            </a:endParaRPr>
          </a:p>
          <a:p>
            <a:pPr marL="273050" lvl="1" indent="-273050" algn="just">
              <a:lnSpc>
                <a:spcPct val="80000"/>
              </a:lnSpc>
              <a:spcBef>
                <a:spcPct val="20000"/>
              </a:spcBef>
              <a:buClr>
                <a:srgbClr val="0BD0D9"/>
              </a:buClr>
              <a:buSzPct val="95000"/>
              <a:buFont typeface="Wingdings" pitchFamily="2" charset="2"/>
              <a:buChar char="Ø"/>
              <a:defRPr/>
            </a:pPr>
            <a:r>
              <a:rPr lang="fr-FR" sz="1700" dirty="0">
                <a:solidFill>
                  <a:srgbClr val="000099"/>
                </a:solidFill>
                <a:latin typeface="Times New Roman" pitchFamily="18" charset="0"/>
              </a:rPr>
              <a:t>Comportements divers face au virus</a:t>
            </a:r>
          </a:p>
          <a:p>
            <a:pPr marL="547688" lvl="3" indent="-273050" algn="just">
              <a:lnSpc>
                <a:spcPct val="80000"/>
              </a:lnSpc>
              <a:spcBef>
                <a:spcPct val="20000"/>
              </a:spcBef>
              <a:buClr>
                <a:srgbClr val="0BD0D9"/>
              </a:buClr>
              <a:buSzPct val="95000"/>
              <a:buFont typeface="Wingdings 2" pitchFamily="18" charset="2"/>
              <a:buChar char=""/>
              <a:defRPr/>
            </a:pPr>
            <a:r>
              <a:rPr lang="fr-FR" sz="1500" dirty="0">
                <a:solidFill>
                  <a:srgbClr val="000099"/>
                </a:solidFill>
                <a:latin typeface="Times New Roman" pitchFamily="18" charset="0"/>
              </a:rPr>
              <a:t>Traitement par la molécule acyclovir</a:t>
            </a:r>
          </a:p>
          <a:p>
            <a:pPr marL="547688" lvl="3" indent="-273050" algn="just">
              <a:lnSpc>
                <a:spcPct val="80000"/>
              </a:lnSpc>
              <a:spcBef>
                <a:spcPct val="20000"/>
              </a:spcBef>
              <a:buClr>
                <a:srgbClr val="0BD0D9"/>
              </a:buClr>
              <a:buSzPct val="95000"/>
              <a:buFont typeface="Wingdings 2" pitchFamily="18" charset="2"/>
              <a:buChar char=""/>
              <a:defRPr/>
            </a:pPr>
            <a:r>
              <a:rPr lang="fr-FR" sz="1500" dirty="0">
                <a:solidFill>
                  <a:srgbClr val="000099"/>
                </a:solidFill>
                <a:latin typeface="Times New Roman" pitchFamily="18" charset="0"/>
              </a:rPr>
              <a:t>Recettes « alternatives »</a:t>
            </a:r>
          </a:p>
          <a:p>
            <a:pPr marL="547688" lvl="3" indent="-273050" algn="just">
              <a:lnSpc>
                <a:spcPct val="80000"/>
              </a:lnSpc>
              <a:spcBef>
                <a:spcPct val="20000"/>
              </a:spcBef>
              <a:buClr>
                <a:srgbClr val="0BD0D9"/>
              </a:buClr>
              <a:buSzPct val="95000"/>
              <a:buFont typeface="Wingdings 2" pitchFamily="18" charset="2"/>
              <a:buChar char=""/>
              <a:defRPr/>
            </a:pPr>
            <a:r>
              <a:rPr lang="fr-FR" sz="1500" dirty="0">
                <a:solidFill>
                  <a:srgbClr val="000099"/>
                </a:solidFill>
                <a:latin typeface="Times New Roman" pitchFamily="18" charset="0"/>
              </a:rPr>
              <a:t>Ne se soignent pas ou plus</a:t>
            </a:r>
          </a:p>
        </p:txBody>
      </p:sp>
      <p:graphicFrame>
        <p:nvGraphicFramePr>
          <p:cNvPr id="8" name="Tableau 7"/>
          <p:cNvGraphicFramePr>
            <a:graphicFrameLocks noGrp="1"/>
          </p:cNvGraphicFramePr>
          <p:nvPr/>
        </p:nvGraphicFramePr>
        <p:xfrm>
          <a:off x="1752600" y="1214438"/>
          <a:ext cx="6096000" cy="13759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u="none" strike="noStrike" kern="1200" cap="none" normalizeH="0" baseline="0" dirty="0" smtClean="0">
                          <a:ln>
                            <a:noFill/>
                          </a:ln>
                          <a:effectLst/>
                        </a:rPr>
                        <a:t>Produits sur ordonnance</a:t>
                      </a:r>
                      <a:endParaRPr kumimoji="0" lang="fr-FR" sz="1200" u="none" strike="noStrike" kern="1200" cap="none" normalizeH="0" baseline="0" dirty="0" smtClean="0">
                        <a:ln>
                          <a:noFill/>
                        </a:ln>
                        <a:solidFill>
                          <a:schemeClr val="tx1">
                            <a:lumMod val="95000"/>
                            <a:lumOff val="5000"/>
                          </a:schemeClr>
                        </a:solidFill>
                        <a:effectLst/>
                        <a:latin typeface="+mn-lt"/>
                        <a:ea typeface="+mn-ea"/>
                        <a:cs typeface="+mn-cs"/>
                      </a:endParaRPr>
                    </a:p>
                  </a:txBody>
                  <a:tcPr anchor="ctr"/>
                </a:tc>
                <a:tc>
                  <a:txBody>
                    <a:bodyPr/>
                    <a:lstStyle/>
                    <a:p>
                      <a:pPr algn="ctr"/>
                      <a:r>
                        <a:rPr kumimoji="0" lang="fr-FR" sz="1200" u="none" strike="noStrike" kern="1200" cap="none" normalizeH="0" baseline="0" dirty="0" smtClean="0">
                          <a:ln>
                            <a:noFill/>
                          </a:ln>
                          <a:effectLst/>
                        </a:rPr>
                        <a:t>OTC</a:t>
                      </a:r>
                      <a:endParaRPr kumimoji="0" lang="fr-FR" sz="1200" u="none" strike="noStrike" kern="1200" cap="none" normalizeH="0" baseline="0" dirty="0" smtClean="0">
                        <a:ln>
                          <a:noFill/>
                        </a:ln>
                        <a:solidFill>
                          <a:schemeClr val="tx1">
                            <a:lumMod val="95000"/>
                            <a:lumOff val="5000"/>
                          </a:schemeClr>
                        </a:solidFill>
                        <a:effectLst/>
                        <a:latin typeface="+mn-lt"/>
                        <a:ea typeface="+mn-ea"/>
                        <a:cs typeface="+mn-cs"/>
                      </a:endParaRPr>
                    </a:p>
                  </a:txBody>
                  <a:tcPr anchor="ctr"/>
                </a:tc>
                <a:tc>
                  <a:txBody>
                    <a:bodyPr/>
                    <a:lstStyle/>
                    <a:p>
                      <a:pPr algn="ctr"/>
                      <a:r>
                        <a:rPr kumimoji="0" lang="fr-FR" sz="1200" u="none" strike="noStrike" kern="1200" cap="none" normalizeH="0" baseline="0" dirty="0" smtClean="0">
                          <a:ln>
                            <a:noFill/>
                          </a:ln>
                          <a:effectLst/>
                        </a:rPr>
                        <a:t>Total</a:t>
                      </a:r>
                      <a:endParaRPr kumimoji="0" lang="fr-FR" sz="1200" u="none" strike="noStrike" kern="1200" cap="none" normalizeH="0" baseline="0" dirty="0" smtClean="0">
                        <a:ln>
                          <a:noFill/>
                        </a:ln>
                        <a:solidFill>
                          <a:schemeClr val="tx1">
                            <a:lumMod val="95000"/>
                            <a:lumOff val="5000"/>
                          </a:schemeClr>
                        </a:solidFill>
                        <a:effectLst/>
                        <a:latin typeface="+mn-lt"/>
                        <a:ea typeface="+mn-ea"/>
                        <a:cs typeface="+mn-cs"/>
                      </a:endParaRPr>
                    </a:p>
                  </a:txBody>
                  <a:tcPr anchor="ctr"/>
                </a:tc>
              </a:tr>
              <a:tr h="3810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Chiffre d’affaires 2006(€)</a:t>
                      </a:r>
                      <a:endParaRPr kumimoji="0" lang="fr-FR" sz="1800" b="0" i="0" u="none" strike="noStrike" cap="none" normalizeH="0" baseline="0" dirty="0" smtClean="0">
                        <a:ln>
                          <a:noFill/>
                        </a:ln>
                        <a:solidFill>
                          <a:srgbClr val="000099"/>
                        </a:solidFill>
                        <a:effectLst/>
                        <a:latin typeface="Times New Roman" pitchFamily="18" charset="0"/>
                      </a:endParaRPr>
                    </a:p>
                  </a:txBody>
                  <a:tcPr marL="90000" marR="90000" marT="46800" marB="46800" anchor="ctr" anchorCtr="1"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u="none" strike="noStrike" kern="1200" cap="none" normalizeH="0" baseline="0" dirty="0" smtClean="0">
                          <a:ln>
                            <a:noFill/>
                          </a:ln>
                          <a:effectLst/>
                        </a:rPr>
                        <a:t>39.000.000</a:t>
                      </a:r>
                      <a:endParaRPr kumimoji="0" lang="fr-FR" sz="1200" b="1" i="0" u="none" strike="noStrike" kern="1200" cap="none" normalizeH="0" baseline="0" dirty="0" smtClean="0">
                        <a:ln>
                          <a:noFill/>
                        </a:ln>
                        <a:solidFill>
                          <a:srgbClr val="000099"/>
                        </a:solidFill>
                        <a:effectLst/>
                        <a:latin typeface="Times New Roman" pitchFamily="18" charset="0"/>
                        <a:ea typeface="+mn-ea"/>
                        <a:cs typeface="Times New Roman" pitchFamily="18" charset="0"/>
                      </a:endParaRPr>
                    </a:p>
                  </a:txBody>
                  <a:tcPr marL="90000" marR="90000" marT="46800" marB="46800" anchor="ctr" anchorCtr="1"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u="none" strike="noStrike" kern="1200" cap="none" normalizeH="0" baseline="0" smtClean="0">
                          <a:ln>
                            <a:noFill/>
                          </a:ln>
                          <a:effectLst/>
                        </a:rPr>
                        <a:t>16.000.000</a:t>
                      </a:r>
                      <a:endParaRPr kumimoji="0" lang="fr-FR" sz="1200" b="1" i="0" u="none" strike="noStrike" kern="1200" cap="none" normalizeH="0" baseline="0" smtClean="0">
                        <a:ln>
                          <a:noFill/>
                        </a:ln>
                        <a:solidFill>
                          <a:srgbClr val="000099"/>
                        </a:solidFill>
                        <a:effectLst/>
                        <a:latin typeface="Times New Roman" pitchFamily="18" charset="0"/>
                        <a:ea typeface="+mn-ea"/>
                        <a:cs typeface="Times New Roman" pitchFamily="18" charset="0"/>
                      </a:endParaRPr>
                    </a:p>
                  </a:txBody>
                  <a:tcPr marL="90000" marR="90000" marT="46800" marB="46800" anchor="ctr" anchorCtr="1"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55.000.000</a:t>
                      </a:r>
                      <a:endParaRPr kumimoji="0" lang="fr-FR" sz="1800" b="0" i="0" u="none" strike="noStrike" cap="none" normalizeH="0" baseline="0" dirty="0" smtClean="0">
                        <a:ln>
                          <a:noFill/>
                        </a:ln>
                        <a:solidFill>
                          <a:srgbClr val="000099"/>
                        </a:solidFill>
                        <a:effectLst/>
                        <a:latin typeface="Times New Roman" pitchFamily="18" charset="0"/>
                      </a:endParaRPr>
                    </a:p>
                  </a:txBody>
                  <a:tcPr marL="90000" marR="90000" marT="46800" marB="46800" anchor="ctr" anchorCtr="1" horzOverflow="overflow"/>
                </a:tc>
              </a:tr>
              <a:tr h="37084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Nombre de produits vendus</a:t>
                      </a:r>
                      <a:endParaRPr kumimoji="0" lang="fr-FR" sz="1800" b="0" i="0" u="none" strike="noStrike" cap="none" normalizeH="0" baseline="0" dirty="0" smtClean="0">
                        <a:ln>
                          <a:noFill/>
                        </a:ln>
                        <a:solidFill>
                          <a:srgbClr val="000099"/>
                        </a:solidFill>
                        <a:effectLst/>
                        <a:latin typeface="Times New Roman" pitchFamily="18" charset="0"/>
                      </a:endParaRPr>
                    </a:p>
                  </a:txBody>
                  <a:tcPr marL="90000" marR="90000" marT="46800" marB="46800" anchor="ctr" anchorCtr="1"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u="none" strike="noStrike" kern="1200" cap="none" normalizeH="0" baseline="0" dirty="0" smtClean="0">
                          <a:ln>
                            <a:noFill/>
                          </a:ln>
                          <a:effectLst/>
                        </a:rPr>
                        <a:t>3.250.000</a:t>
                      </a:r>
                      <a:endParaRPr kumimoji="0" lang="fr-FR" sz="1200" b="1" i="0" u="none" strike="noStrike" kern="1200" cap="none" normalizeH="0" baseline="0" dirty="0" smtClean="0">
                        <a:ln>
                          <a:noFill/>
                        </a:ln>
                        <a:solidFill>
                          <a:srgbClr val="000099"/>
                        </a:solidFill>
                        <a:effectLst/>
                        <a:latin typeface="Times New Roman" pitchFamily="18" charset="0"/>
                        <a:ea typeface="+mn-ea"/>
                        <a:cs typeface="Times New Roman" pitchFamily="18" charset="0"/>
                      </a:endParaRPr>
                    </a:p>
                  </a:txBody>
                  <a:tcPr marL="90000" marR="90000" marT="46800" marB="46800" anchor="ctr" anchorCtr="1"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u="none" strike="noStrike" kern="1200" cap="none" normalizeH="0" baseline="0" dirty="0" smtClean="0">
                          <a:ln>
                            <a:noFill/>
                          </a:ln>
                          <a:effectLst/>
                        </a:rPr>
                        <a:t>1.778.000</a:t>
                      </a:r>
                      <a:endParaRPr kumimoji="0" lang="fr-FR" sz="1200" b="1" i="0" u="none" strike="noStrike" kern="1200" cap="none" normalizeH="0" baseline="0" dirty="0" smtClean="0">
                        <a:ln>
                          <a:noFill/>
                        </a:ln>
                        <a:solidFill>
                          <a:srgbClr val="000099"/>
                        </a:solidFill>
                        <a:effectLst/>
                        <a:latin typeface="Times New Roman" pitchFamily="18" charset="0"/>
                        <a:ea typeface="+mn-ea"/>
                        <a:cs typeface="Times New Roman" pitchFamily="18" charset="0"/>
                      </a:endParaRPr>
                    </a:p>
                  </a:txBody>
                  <a:tcPr marL="90000" marR="90000" marT="46800" marB="46800" anchor="ctr" anchorCtr="1"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5.028.000</a:t>
                      </a:r>
                      <a:endParaRPr kumimoji="0" lang="fr-FR" sz="1800" b="0" i="0" u="none" strike="noStrike" cap="none" normalizeH="0" baseline="0" dirty="0" smtClean="0">
                        <a:ln>
                          <a:noFill/>
                        </a:ln>
                        <a:solidFill>
                          <a:srgbClr val="000099"/>
                        </a:solidFill>
                        <a:effectLst/>
                        <a:latin typeface="Times New Roman" pitchFamily="18" charset="0"/>
                      </a:endParaRPr>
                    </a:p>
                  </a:txBody>
                  <a:tcPr marL="90000" marR="90000" marT="46800" marB="46800" anchor="ctr" anchorCtr="1" horzOverflow="overflow"/>
                </a:tc>
              </a:tr>
            </a:tbl>
          </a:graphicData>
        </a:graphic>
      </p:graphicFrame>
      <p:sp>
        <p:nvSpPr>
          <p:cNvPr id="11292" name="Text Box 8"/>
          <p:cNvSpPr txBox="1">
            <a:spLocks noChangeArrowheads="1"/>
          </p:cNvSpPr>
          <p:nvPr/>
        </p:nvSpPr>
        <p:spPr bwMode="auto">
          <a:xfrm>
            <a:off x="1155700" y="6186488"/>
            <a:ext cx="6832600" cy="539750"/>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0099"/>
                </a:solidFill>
                <a:latin typeface="Times New Roman" pitchFamily="18" charset="0"/>
              </a:rPr>
              <a:t>Un nouveau produit va induire un changement dans les habitudes de consommation et accroître les volumes commercialisés</a:t>
            </a:r>
            <a:endParaRPr lang="fr-FR" b="1">
              <a:solidFill>
                <a:srgbClr val="003399"/>
              </a:solidFill>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17"/>
          <p:cNvSpPr>
            <a:spLocks noGrp="1"/>
          </p:cNvSpPr>
          <p:nvPr>
            <p:ph type="sldNum" sz="quarter" idx="12"/>
          </p:nvPr>
        </p:nvSpPr>
        <p:spPr/>
        <p:txBody>
          <a:bodyPr/>
          <a:lstStyle/>
          <a:p>
            <a:pPr>
              <a:defRPr/>
            </a:pPr>
            <a:fld id="{910AF6B9-491E-454B-9771-CFAF4F2AA905}" type="slidenum">
              <a:rPr lang="fr-FR"/>
              <a:pPr>
                <a:defRPr/>
              </a:pPr>
              <a:t>9</a:t>
            </a:fld>
            <a:endParaRPr lang="fr-FR" dirty="0"/>
          </a:p>
        </p:txBody>
      </p:sp>
      <p:sp>
        <p:nvSpPr>
          <p:cNvPr id="2051" name="Rectangle 3"/>
          <p:cNvSpPr>
            <a:spLocks noGrp="1" noChangeArrowheads="1"/>
          </p:cNvSpPr>
          <p:nvPr>
            <p:ph idx="1"/>
          </p:nvPr>
        </p:nvSpPr>
        <p:spPr>
          <a:xfrm>
            <a:off x="457200" y="762000"/>
            <a:ext cx="4800600" cy="5715000"/>
          </a:xfrm>
        </p:spPr>
        <p:txBody>
          <a:bodyPr>
            <a:normAutofit/>
          </a:bodyPr>
          <a:lstStyle/>
          <a:p>
            <a:pPr marL="444500" indent="-444500" eaLnBrk="1" hangingPunct="1">
              <a:lnSpc>
                <a:spcPct val="80000"/>
              </a:lnSpc>
              <a:buSzTx/>
              <a:buFont typeface="Wingdings" pitchFamily="2" charset="2"/>
              <a:buBlip>
                <a:blip r:embed="rId2"/>
              </a:buBlip>
              <a:defRPr/>
            </a:pPr>
            <a:r>
              <a:rPr lang="fr-FR" sz="2000" i="1" dirty="0" smtClean="0">
                <a:solidFill>
                  <a:srgbClr val="000099"/>
                </a:solidFill>
                <a:latin typeface="Times New Roman" pitchFamily="18" charset="0"/>
              </a:rPr>
              <a:t>Caractéristiques de l’herpès labial</a:t>
            </a:r>
          </a:p>
          <a:p>
            <a:pPr eaLnBrk="1" hangingPunct="1">
              <a:lnSpc>
                <a:spcPct val="80000"/>
              </a:lnSpc>
              <a:buSzTx/>
              <a:buFont typeface="Wingdings 2" pitchFamily="18" charset="2"/>
              <a:buNone/>
              <a:defRPr/>
            </a:pPr>
            <a:endParaRPr lang="fr-FR" sz="1700" i="1" dirty="0" smtClean="0">
              <a:solidFill>
                <a:srgbClr val="000099"/>
              </a:solidFill>
              <a:latin typeface="Times New Roman" pitchFamily="18" charset="0"/>
            </a:endParaRPr>
          </a:p>
          <a:p>
            <a:pPr eaLnBrk="1" hangingPunct="1">
              <a:lnSpc>
                <a:spcPct val="80000"/>
              </a:lnSpc>
              <a:buFont typeface="Wingdings" pitchFamily="2" charset="2"/>
              <a:buNone/>
              <a:defRPr/>
            </a:pPr>
            <a:endParaRPr lang="fr-FR" sz="900" dirty="0" smtClean="0">
              <a:solidFill>
                <a:srgbClr val="000099"/>
              </a:solidFill>
              <a:latin typeface="Times New Roman" pitchFamily="18" charset="0"/>
            </a:endParaRPr>
          </a:p>
          <a:p>
            <a:pPr eaLnBrk="1" hangingPunct="1">
              <a:lnSpc>
                <a:spcPct val="80000"/>
              </a:lnSpc>
              <a:buFont typeface="Wingdings" pitchFamily="2" charset="2"/>
              <a:buNone/>
              <a:defRPr/>
            </a:pPr>
            <a:endParaRPr lang="fr-FR" sz="1700" dirty="0" smtClean="0">
              <a:solidFill>
                <a:srgbClr val="000099"/>
              </a:solidFill>
              <a:latin typeface="Times New Roman" pitchFamily="18" charset="0"/>
            </a:endParaRPr>
          </a:p>
          <a:p>
            <a:pPr algn="just" eaLnBrk="1" hangingPunct="1">
              <a:lnSpc>
                <a:spcPct val="80000"/>
              </a:lnSpc>
              <a:buFont typeface="Wingdings" pitchFamily="2" charset="2"/>
              <a:buChar char="Ø"/>
              <a:defRPr/>
            </a:pPr>
            <a:r>
              <a:rPr lang="fr-FR" sz="1700" dirty="0" smtClean="0">
                <a:solidFill>
                  <a:srgbClr val="000099"/>
                </a:solidFill>
                <a:latin typeface="Times New Roman" pitchFamily="18" charset="0"/>
              </a:rPr>
              <a:t>Les femmes sont plus sujettes à l’herpès labial que les hommes</a:t>
            </a:r>
          </a:p>
          <a:p>
            <a:pPr algn="just" eaLnBrk="1" hangingPunct="1">
              <a:lnSpc>
                <a:spcPct val="80000"/>
              </a:lnSpc>
              <a:defRPr/>
            </a:pPr>
            <a:r>
              <a:rPr lang="fr-FR" sz="1500" dirty="0" smtClean="0">
                <a:solidFill>
                  <a:srgbClr val="000099"/>
                </a:solidFill>
                <a:latin typeface="Times New Roman" pitchFamily="18" charset="0"/>
              </a:rPr>
              <a:t>Nombre de sujets touchés en France* :</a:t>
            </a:r>
          </a:p>
          <a:p>
            <a:pPr lvl="1" algn="just" eaLnBrk="1" hangingPunct="1">
              <a:lnSpc>
                <a:spcPct val="80000"/>
              </a:lnSpc>
              <a:defRPr/>
            </a:pPr>
            <a:r>
              <a:rPr lang="fr-FR" sz="1300" dirty="0" smtClean="0">
                <a:solidFill>
                  <a:srgbClr val="000099"/>
                </a:solidFill>
                <a:latin typeface="Times New Roman" pitchFamily="18" charset="0"/>
              </a:rPr>
              <a:t>16,2 millions*, dont :</a:t>
            </a:r>
          </a:p>
          <a:p>
            <a:pPr lvl="2" algn="just" eaLnBrk="1" hangingPunct="1">
              <a:lnSpc>
                <a:spcPct val="80000"/>
              </a:lnSpc>
              <a:defRPr/>
            </a:pPr>
            <a:r>
              <a:rPr lang="fr-FR" sz="1300" dirty="0" smtClean="0">
                <a:solidFill>
                  <a:srgbClr val="000099"/>
                </a:solidFill>
                <a:latin typeface="Times New Roman" pitchFamily="18" charset="0"/>
              </a:rPr>
              <a:t>6,9 millions* identifiés par le patient</a:t>
            </a:r>
          </a:p>
          <a:p>
            <a:pPr lvl="2" algn="just" eaLnBrk="1" hangingPunct="1">
              <a:lnSpc>
                <a:spcPct val="80000"/>
              </a:lnSpc>
              <a:defRPr/>
            </a:pPr>
            <a:r>
              <a:rPr lang="fr-FR" sz="1300" dirty="0" smtClean="0">
                <a:solidFill>
                  <a:srgbClr val="000099"/>
                </a:solidFill>
                <a:latin typeface="Times New Roman" pitchFamily="18" charset="0"/>
              </a:rPr>
              <a:t>3,3 millions* identifiés par les médecins traitants</a:t>
            </a:r>
          </a:p>
          <a:p>
            <a:pPr lvl="2" algn="just" eaLnBrk="1" hangingPunct="1">
              <a:lnSpc>
                <a:spcPct val="80000"/>
              </a:lnSpc>
              <a:buFont typeface="Wingdings" pitchFamily="2" charset="2"/>
              <a:buChar char="Ø"/>
              <a:defRPr/>
            </a:pPr>
            <a:endParaRPr lang="fr-FR" sz="1000" dirty="0" smtClean="0">
              <a:solidFill>
                <a:srgbClr val="000099"/>
              </a:solidFill>
              <a:latin typeface="Times New Roman" pitchFamily="18" charset="0"/>
            </a:endParaRPr>
          </a:p>
          <a:p>
            <a:pPr algn="just" eaLnBrk="1" hangingPunct="1">
              <a:lnSpc>
                <a:spcPct val="80000"/>
              </a:lnSpc>
              <a:buFont typeface="Wingdings" pitchFamily="2" charset="2"/>
              <a:buChar char="Ø"/>
              <a:defRPr/>
            </a:pPr>
            <a:r>
              <a:rPr lang="fr-FR" sz="1700" dirty="0" smtClean="0">
                <a:solidFill>
                  <a:srgbClr val="000099"/>
                </a:solidFill>
                <a:latin typeface="Times New Roman" pitchFamily="18" charset="0"/>
              </a:rPr>
              <a:t>La récurrence</a:t>
            </a:r>
          </a:p>
          <a:p>
            <a:pPr algn="just" eaLnBrk="1" hangingPunct="1">
              <a:lnSpc>
                <a:spcPct val="80000"/>
              </a:lnSpc>
              <a:defRPr/>
            </a:pPr>
            <a:r>
              <a:rPr lang="fr-FR" sz="1500" dirty="0" smtClean="0">
                <a:solidFill>
                  <a:srgbClr val="000099"/>
                </a:solidFill>
                <a:latin typeface="Times New Roman" pitchFamily="18" charset="0"/>
              </a:rPr>
              <a:t>3 poussées par an en moyenne</a:t>
            </a:r>
          </a:p>
          <a:p>
            <a:pPr algn="just" eaLnBrk="1" hangingPunct="1">
              <a:lnSpc>
                <a:spcPct val="80000"/>
              </a:lnSpc>
              <a:defRPr/>
            </a:pPr>
            <a:r>
              <a:rPr lang="fr-FR" sz="1500" dirty="0" smtClean="0">
                <a:solidFill>
                  <a:srgbClr val="000099"/>
                </a:solidFill>
                <a:latin typeface="Times New Roman" pitchFamily="18" charset="0"/>
              </a:rPr>
              <a:t>Croissance de la maladie en France* : 3% par an.</a:t>
            </a:r>
          </a:p>
          <a:p>
            <a:pPr lvl="1" algn="just" eaLnBrk="1" hangingPunct="1">
              <a:lnSpc>
                <a:spcPct val="80000"/>
              </a:lnSpc>
              <a:defRPr/>
            </a:pPr>
            <a:r>
              <a:rPr lang="fr-FR" sz="1300" dirty="0" smtClean="0">
                <a:solidFill>
                  <a:srgbClr val="000099"/>
                </a:solidFill>
                <a:latin typeface="Times New Roman" pitchFamily="18" charset="0"/>
              </a:rPr>
              <a:t>Nombre de poussées par an par sujet infecté</a:t>
            </a:r>
          </a:p>
          <a:p>
            <a:pPr lvl="2" algn="just" eaLnBrk="1" hangingPunct="1">
              <a:lnSpc>
                <a:spcPct val="80000"/>
              </a:lnSpc>
              <a:defRPr/>
            </a:pPr>
            <a:r>
              <a:rPr lang="fr-FR" sz="1300" dirty="0" smtClean="0">
                <a:solidFill>
                  <a:srgbClr val="000099"/>
                </a:solidFill>
                <a:latin typeface="Times New Roman" pitchFamily="18" charset="0"/>
              </a:rPr>
              <a:t>30% d'entre elles font plus de 10 poussées par an</a:t>
            </a:r>
          </a:p>
          <a:p>
            <a:pPr lvl="2" algn="just" eaLnBrk="1" hangingPunct="1">
              <a:lnSpc>
                <a:spcPct val="80000"/>
              </a:lnSpc>
              <a:defRPr/>
            </a:pPr>
            <a:r>
              <a:rPr lang="fr-FR" sz="1300" dirty="0" smtClean="0">
                <a:solidFill>
                  <a:srgbClr val="000099"/>
                </a:solidFill>
                <a:latin typeface="Times New Roman" pitchFamily="18" charset="0"/>
              </a:rPr>
              <a:t>25% entre 7 et 10</a:t>
            </a:r>
          </a:p>
          <a:p>
            <a:pPr lvl="2" algn="just" eaLnBrk="1" hangingPunct="1">
              <a:lnSpc>
                <a:spcPct val="80000"/>
              </a:lnSpc>
              <a:defRPr/>
            </a:pPr>
            <a:r>
              <a:rPr lang="fr-FR" sz="1300" dirty="0" smtClean="0">
                <a:solidFill>
                  <a:srgbClr val="000099"/>
                </a:solidFill>
                <a:latin typeface="Times New Roman" pitchFamily="18" charset="0"/>
              </a:rPr>
              <a:t>35% entre 3 et 6</a:t>
            </a:r>
          </a:p>
          <a:p>
            <a:pPr lvl="2" algn="just" eaLnBrk="1" hangingPunct="1">
              <a:lnSpc>
                <a:spcPct val="80000"/>
              </a:lnSpc>
              <a:defRPr/>
            </a:pPr>
            <a:r>
              <a:rPr lang="fr-FR" sz="1300" dirty="0" smtClean="0">
                <a:solidFill>
                  <a:srgbClr val="000099"/>
                </a:solidFill>
                <a:latin typeface="Times New Roman" pitchFamily="18" charset="0"/>
              </a:rPr>
              <a:t>20% moins de 3</a:t>
            </a:r>
          </a:p>
          <a:p>
            <a:pPr lvl="1" algn="just" eaLnBrk="1" hangingPunct="1">
              <a:lnSpc>
                <a:spcPct val="80000"/>
              </a:lnSpc>
              <a:buFont typeface="Wingdings 2" pitchFamily="18" charset="2"/>
              <a:buNone/>
              <a:defRPr/>
            </a:pPr>
            <a:endParaRPr lang="fr-FR" sz="1500" dirty="0" smtClean="0">
              <a:solidFill>
                <a:srgbClr val="000099"/>
              </a:solidFill>
              <a:latin typeface="Times New Roman" pitchFamily="18" charset="0"/>
            </a:endParaRPr>
          </a:p>
          <a:p>
            <a:pPr algn="just" eaLnBrk="1" hangingPunct="1">
              <a:lnSpc>
                <a:spcPct val="80000"/>
              </a:lnSpc>
              <a:buFont typeface="Wingdings" pitchFamily="2" charset="2"/>
              <a:buChar char="Ø"/>
              <a:defRPr/>
            </a:pPr>
            <a:r>
              <a:rPr lang="fr-FR" sz="1700" dirty="0" smtClean="0">
                <a:solidFill>
                  <a:srgbClr val="000099"/>
                </a:solidFill>
                <a:latin typeface="Times New Roman" pitchFamily="18" charset="0"/>
              </a:rPr>
              <a:t>Une saisonnalité</a:t>
            </a:r>
          </a:p>
          <a:p>
            <a:pPr algn="just" eaLnBrk="1" hangingPunct="1">
              <a:lnSpc>
                <a:spcPct val="80000"/>
              </a:lnSpc>
              <a:defRPr/>
            </a:pPr>
            <a:r>
              <a:rPr lang="fr-FR" sz="1500" dirty="0" smtClean="0">
                <a:solidFill>
                  <a:srgbClr val="000099"/>
                </a:solidFill>
                <a:latin typeface="Times New Roman" pitchFamily="18" charset="0"/>
              </a:rPr>
              <a:t>L’été et l’hivers sont plus propices aux crises d’herpès du fait de l’exposition au soleil ou au froid</a:t>
            </a:r>
          </a:p>
        </p:txBody>
      </p:sp>
      <p:sp>
        <p:nvSpPr>
          <p:cNvPr id="12291" name="Rectangle 5"/>
          <p:cNvSpPr>
            <a:spLocks noChangeArrowheads="1"/>
          </p:cNvSpPr>
          <p:nvPr/>
        </p:nvSpPr>
        <p:spPr bwMode="auto">
          <a:xfrm>
            <a:off x="0" y="2652713"/>
            <a:ext cx="9144000" cy="0"/>
          </a:xfrm>
          <a:prstGeom prst="rect">
            <a:avLst/>
          </a:prstGeom>
          <a:noFill/>
          <a:ln w="9525">
            <a:noFill/>
            <a:miter lim="800000"/>
            <a:headEnd/>
            <a:tailEnd/>
          </a:ln>
        </p:spPr>
        <p:txBody>
          <a:bodyPr wrap="none" anchor="ctr">
            <a:spAutoFit/>
          </a:bodyPr>
          <a:lstStyle/>
          <a:p>
            <a:endParaRPr lang="fr-FR">
              <a:latin typeface="Arial" charset="0"/>
            </a:endParaRPr>
          </a:p>
        </p:txBody>
      </p:sp>
      <p:sp>
        <p:nvSpPr>
          <p:cNvPr id="12292" name="Text Box 2"/>
          <p:cNvSpPr txBox="1">
            <a:spLocks noChangeArrowheads="1"/>
          </p:cNvSpPr>
          <p:nvPr/>
        </p:nvSpPr>
        <p:spPr bwMode="auto">
          <a:xfrm>
            <a:off x="457200" y="5776913"/>
            <a:ext cx="1685925" cy="246062"/>
          </a:xfrm>
          <a:prstGeom prst="rect">
            <a:avLst/>
          </a:prstGeom>
          <a:noFill/>
          <a:ln w="9525">
            <a:noFill/>
            <a:miter lim="800000"/>
            <a:headEnd/>
            <a:tailEnd/>
          </a:ln>
        </p:spPr>
        <p:txBody>
          <a:bodyPr wrap="none">
            <a:spAutoFit/>
          </a:bodyPr>
          <a:lstStyle/>
          <a:p>
            <a:r>
              <a:rPr lang="fr-FR" sz="1000">
                <a:solidFill>
                  <a:srgbClr val="003399"/>
                </a:solidFill>
                <a:latin typeface="Times New Roman" pitchFamily="18" charset="0"/>
              </a:rPr>
              <a:t>* : Données étude 2005 GSK</a:t>
            </a:r>
          </a:p>
        </p:txBody>
      </p:sp>
      <p:sp>
        <p:nvSpPr>
          <p:cNvPr id="12293" name="Text Box 8"/>
          <p:cNvSpPr txBox="1">
            <a:spLocks noChangeArrowheads="1"/>
          </p:cNvSpPr>
          <p:nvPr/>
        </p:nvSpPr>
        <p:spPr bwMode="auto">
          <a:xfrm>
            <a:off x="1155700" y="6186488"/>
            <a:ext cx="6832600" cy="314325"/>
          </a:xfrm>
          <a:prstGeom prst="rect">
            <a:avLst/>
          </a:prstGeom>
          <a:noFill/>
          <a:ln w="9525">
            <a:solidFill>
              <a:schemeClr val="accent1"/>
            </a:solidFill>
            <a:miter lim="800000"/>
            <a:headEnd/>
            <a:tailEnd/>
          </a:ln>
        </p:spPr>
        <p:txBody>
          <a:bodyPr>
            <a:spAutoFit/>
          </a:bodyPr>
          <a:lstStyle/>
          <a:p>
            <a:pPr marL="0" lvl="2" algn="ctr">
              <a:lnSpc>
                <a:spcPct val="80000"/>
              </a:lnSpc>
              <a:buClr>
                <a:srgbClr val="0BD0D9"/>
              </a:buClr>
              <a:buSzPct val="95000"/>
            </a:pPr>
            <a:r>
              <a:rPr lang="fr-FR" b="1">
                <a:solidFill>
                  <a:srgbClr val="000099"/>
                </a:solidFill>
                <a:latin typeface="Times New Roman" pitchFamily="18" charset="0"/>
              </a:rPr>
              <a:t>Un socle de clients très large et renforcé par la récurrence des crises</a:t>
            </a:r>
            <a:endParaRPr lang="fr-FR" b="1">
              <a:solidFill>
                <a:srgbClr val="003399"/>
              </a:solidFill>
              <a:latin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2_Débit">
  <a:themeElements>
    <a:clrScheme name="2_Débit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2_Débit">
      <a:majorFont>
        <a:latin typeface="Calibri"/>
        <a:ea typeface=""/>
        <a:cs typeface=""/>
      </a:majorFont>
      <a:minorFont>
        <a:latin typeface="Constant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ébit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16791</TotalTime>
  <Words>3640</Words>
  <Application>Microsoft Office PowerPoint</Application>
  <PresentationFormat>Affichage à l'écran (4:3)</PresentationFormat>
  <Paragraphs>672</Paragraphs>
  <Slides>38</Slides>
  <Notes>2</Notes>
  <HiddenSlides>0</HiddenSlides>
  <MMClips>0</MMClips>
  <ScaleCrop>false</ScaleCrop>
  <HeadingPairs>
    <vt:vector size="8" baseType="variant">
      <vt:variant>
        <vt:lpstr>Polices utilisées</vt:lpstr>
      </vt:variant>
      <vt:variant>
        <vt:i4>6</vt:i4>
      </vt:variant>
      <vt:variant>
        <vt:lpstr>Thème</vt:lpstr>
      </vt:variant>
      <vt:variant>
        <vt:i4>2</vt:i4>
      </vt:variant>
      <vt:variant>
        <vt:lpstr>Serveurs OLE incorporés</vt:lpstr>
      </vt:variant>
      <vt:variant>
        <vt:i4>2</vt:i4>
      </vt:variant>
      <vt:variant>
        <vt:lpstr>Titres des diapositives</vt:lpstr>
      </vt:variant>
      <vt:variant>
        <vt:i4>38</vt:i4>
      </vt:variant>
    </vt:vector>
  </HeadingPairs>
  <TitlesOfParts>
    <vt:vector size="48" baseType="lpstr">
      <vt:lpstr>Calibri</vt:lpstr>
      <vt:lpstr>Arial</vt:lpstr>
      <vt:lpstr>Constantia</vt:lpstr>
      <vt:lpstr>Wingdings 2</vt:lpstr>
      <vt:lpstr>Times New Roman</vt:lpstr>
      <vt:lpstr>Wingdings</vt:lpstr>
      <vt:lpstr>Débit</vt:lpstr>
      <vt:lpstr>2_Débit</vt:lpstr>
      <vt:lpstr>Microsoft Office Excel 97-2003 Worksheet</vt:lpstr>
      <vt:lpstr>Graphique Microsoft Office Excel</vt:lpstr>
      <vt:lpstr>Diapositive 1</vt:lpstr>
      <vt:lpstr>Diapositive 2</vt:lpstr>
      <vt:lpstr>L’herpès labial : </vt:lpstr>
      <vt:lpstr>Diapositive 4</vt:lpstr>
      <vt:lpstr>Diapositive 5</vt:lpstr>
      <vt:lpstr>Étude de marché</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Documents à votre disposition</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gsantamaria</cp:lastModifiedBy>
  <cp:revision>540</cp:revision>
  <cp:lastPrinted>1601-01-01T00:00:00Z</cp:lastPrinted>
  <dcterms:created xsi:type="dcterms:W3CDTF">1601-01-01T00:00:00Z</dcterms:created>
  <dcterms:modified xsi:type="dcterms:W3CDTF">2010-02-09T08:40:45Z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