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2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210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B7D439-80D2-45A1-B3A0-25012A6EF811}" type="datetimeFigureOut">
              <a:rPr lang="fr-FR" smtClean="0"/>
              <a:pPr/>
              <a:t>07/07/2011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Groupe </a:t>
            </a:r>
            <a:r>
              <a:rPr lang="fr-FR" dirty="0" err="1" smtClean="0"/>
              <a:t>plda</a:t>
            </a:r>
            <a:r>
              <a:rPr lang="fr-FR" dirty="0" smtClean="0"/>
              <a:t>-</a:t>
            </a:r>
            <a:r>
              <a:rPr lang="fr-FR" dirty="0" err="1" smtClean="0"/>
              <a:t>relex</a:t>
            </a:r>
            <a:r>
              <a:rPr lang="fr-FR" dirty="0" smtClean="0"/>
              <a:t> ces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Rendez-vous du 3-05-2011</a:t>
            </a:r>
          </a:p>
          <a:p>
            <a:r>
              <a:rPr lang="fr-FR" smtClean="0"/>
              <a:t>Confidentiel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Groupe </a:t>
            </a:r>
            <a:r>
              <a:rPr lang="fr-FR" sz="2800" b="1" dirty="0" err="1" smtClean="0"/>
              <a:t>plda</a:t>
            </a:r>
            <a:r>
              <a:rPr lang="fr-FR" sz="2800" b="1" dirty="0" smtClean="0"/>
              <a:t>-reflex ces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Groupe créé en 1996 à Aix-en-Provence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RCS Aix-en-Provence B 480 539 667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Capital social 631 200 Euros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Participation Banque de Vizille = 8</a:t>
            </a:r>
            <a:r>
              <a:rPr lang="fr-FR" dirty="0" smtClean="0">
                <a:solidFill>
                  <a:schemeClr val="tx2"/>
                </a:solidFill>
              </a:rPr>
              <a:t>%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Opération :</a:t>
            </a:r>
            <a:r>
              <a:rPr lang="fr-FR" dirty="0" smtClean="0">
                <a:solidFill>
                  <a:schemeClr val="tx2"/>
                </a:solidFill>
              </a:rPr>
              <a:t>  Apport de 1,2 M€  en 2005 par Vizille Capital Innovation et </a:t>
            </a:r>
            <a:r>
              <a:rPr lang="fr-FR" dirty="0" err="1" smtClean="0">
                <a:solidFill>
                  <a:schemeClr val="tx2"/>
                </a:solidFill>
              </a:rPr>
              <a:t>Sudinnova</a:t>
            </a:r>
            <a:r>
              <a:rPr lang="fr-FR" dirty="0" smtClean="0">
                <a:solidFill>
                  <a:schemeClr val="tx2"/>
                </a:solidFill>
              </a:rPr>
              <a:t>, seuls investisseurs, sous forme d’actions de préférence afin de financer : deux nouveaux projets de développements de produits, la forte croissance, l’implantation aux Etats-Unis.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Actionnariat PLDA : </a:t>
            </a:r>
            <a:r>
              <a:rPr lang="fr-FR" dirty="0" smtClean="0">
                <a:solidFill>
                  <a:schemeClr val="tx2"/>
                </a:solidFill>
              </a:rPr>
              <a:t>4 associés </a:t>
            </a:r>
            <a:r>
              <a:rPr lang="fr-FR" dirty="0" smtClean="0">
                <a:solidFill>
                  <a:schemeClr val="tx2"/>
                </a:solidFill>
              </a:rPr>
              <a:t>Arnaud </a:t>
            </a:r>
            <a:r>
              <a:rPr lang="fr-FR" dirty="0" err="1" smtClean="0">
                <a:solidFill>
                  <a:schemeClr val="tx2"/>
                </a:solidFill>
              </a:rPr>
              <a:t>Schleich</a:t>
            </a:r>
            <a:r>
              <a:rPr lang="fr-FR" dirty="0" smtClean="0">
                <a:solidFill>
                  <a:schemeClr val="tx2"/>
                </a:solidFill>
              </a:rPr>
              <a:t> (PDG), </a:t>
            </a:r>
            <a:r>
              <a:rPr lang="fr-FR" dirty="0" smtClean="0">
                <a:solidFill>
                  <a:schemeClr val="tx2"/>
                </a:solidFill>
              </a:rPr>
              <a:t>(Sylvain Neveu D.G</a:t>
            </a:r>
            <a:r>
              <a:rPr lang="fr-FR" dirty="0" smtClean="0">
                <a:solidFill>
                  <a:schemeClr val="tx2"/>
                </a:solidFill>
              </a:rPr>
              <a:t>. Réflex) </a:t>
            </a:r>
            <a:r>
              <a:rPr lang="fr-FR" dirty="0" smtClean="0">
                <a:solidFill>
                  <a:schemeClr val="tx2"/>
                </a:solidFill>
              </a:rPr>
              <a:t>Stéphane </a:t>
            </a:r>
            <a:r>
              <a:rPr lang="fr-FR" dirty="0" err="1" smtClean="0">
                <a:solidFill>
                  <a:schemeClr val="tx2"/>
                </a:solidFill>
              </a:rPr>
              <a:t>Hauradou</a:t>
            </a:r>
            <a:r>
              <a:rPr lang="fr-FR" dirty="0" smtClean="0">
                <a:solidFill>
                  <a:schemeClr val="tx2"/>
                </a:solidFill>
              </a:rPr>
              <a:t>, </a:t>
            </a:r>
            <a:r>
              <a:rPr lang="fr-FR" dirty="0" smtClean="0">
                <a:solidFill>
                  <a:schemeClr val="tx2"/>
                </a:solidFill>
              </a:rPr>
              <a:t>Jean-Yves </a:t>
            </a:r>
            <a:r>
              <a:rPr lang="fr-FR" dirty="0" err="1" smtClean="0">
                <a:solidFill>
                  <a:schemeClr val="tx2"/>
                </a:solidFill>
              </a:rPr>
              <a:t>Brena</a:t>
            </a:r>
            <a:endParaRPr lang="fr-FR" dirty="0" smtClean="0">
              <a:solidFill>
                <a:schemeClr val="tx2"/>
              </a:solidFill>
            </a:endParaRPr>
          </a:p>
          <a:p>
            <a:pPr lvl="1"/>
            <a:r>
              <a:rPr lang="fr-FR" dirty="0" err="1" smtClean="0">
                <a:solidFill>
                  <a:schemeClr val="tx2"/>
                </a:solidFill>
              </a:rPr>
              <a:t>ReFLEX</a:t>
            </a:r>
            <a:r>
              <a:rPr lang="fr-FR" dirty="0" smtClean="0">
                <a:solidFill>
                  <a:schemeClr val="tx2"/>
                </a:solidFill>
              </a:rPr>
              <a:t> CES fait partie de la holding française, PLDA Group, au même titre que la société </a:t>
            </a:r>
            <a:r>
              <a:rPr lang="fr-FR" dirty="0" err="1" smtClean="0">
                <a:solidFill>
                  <a:schemeClr val="tx2"/>
                </a:solidFill>
              </a:rPr>
              <a:t>PLDapplications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Implantation : France (Paris, Aix-en-Provence) et aux Etats-Unis (San José</a:t>
            </a:r>
            <a:r>
              <a:rPr lang="fr-FR" dirty="0" smtClean="0">
                <a:solidFill>
                  <a:schemeClr val="tx2"/>
                </a:solidFill>
              </a:rPr>
              <a:t>),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PLDA et Reflex sont indépendantes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Effectif : </a:t>
            </a:r>
            <a:r>
              <a:rPr lang="fr-FR" dirty="0" smtClean="0">
                <a:solidFill>
                  <a:schemeClr val="tx2"/>
                </a:solidFill>
              </a:rPr>
              <a:t>75 </a:t>
            </a:r>
            <a:r>
              <a:rPr lang="fr-FR" dirty="0" smtClean="0">
                <a:solidFill>
                  <a:schemeClr val="tx2"/>
                </a:solidFill>
              </a:rPr>
              <a:t>personnes</a:t>
            </a:r>
            <a:r>
              <a:rPr lang="fr-FR" dirty="0" smtClean="0">
                <a:solidFill>
                  <a:schemeClr val="tx2"/>
                </a:solidFill>
              </a:rPr>
              <a:t>,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Reflex : 35 pers (Dr Technique : M. </a:t>
            </a:r>
            <a:r>
              <a:rPr lang="fr-FR" dirty="0" err="1" smtClean="0">
                <a:solidFill>
                  <a:schemeClr val="tx2"/>
                </a:solidFill>
              </a:rPr>
              <a:t>Dumetz</a:t>
            </a:r>
            <a:r>
              <a:rPr lang="fr-FR" dirty="0" smtClean="0">
                <a:solidFill>
                  <a:schemeClr val="tx2"/>
                </a:solidFill>
              </a:rPr>
              <a:t>,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PLDA : 10 pers.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Italie : 5 pers.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Group : 5 pers.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CA consolidé : 10 M€.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Fournisseur : </a:t>
            </a:r>
            <a:r>
              <a:rPr lang="fr-FR" dirty="0" smtClean="0">
                <a:solidFill>
                  <a:schemeClr val="tx2"/>
                </a:solidFill>
              </a:rPr>
              <a:t>Eurocomposant. Reflex achète des sous-ensembles à Eurocomposant.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Clients : Thales, Safran, EADS, France </a:t>
            </a:r>
            <a:r>
              <a:rPr lang="fr-FR" dirty="0" smtClean="0">
                <a:solidFill>
                  <a:schemeClr val="tx2"/>
                </a:solidFill>
              </a:rPr>
              <a:t>Telecom, </a:t>
            </a:r>
            <a:r>
              <a:rPr lang="fr-FR" dirty="0" smtClean="0">
                <a:solidFill>
                  <a:schemeClr val="tx2"/>
                </a:solidFill>
              </a:rPr>
              <a:t>Hewlett </a:t>
            </a:r>
            <a:r>
              <a:rPr lang="fr-FR" dirty="0" smtClean="0">
                <a:solidFill>
                  <a:schemeClr val="tx2"/>
                </a:solidFill>
              </a:rPr>
              <a:t>Packard, Intel, Siemens, </a:t>
            </a:r>
            <a:r>
              <a:rPr lang="fr-FR" dirty="0" smtClean="0">
                <a:solidFill>
                  <a:schemeClr val="tx2"/>
                </a:solidFill>
              </a:rPr>
              <a:t>Sony, Toshiba, Ministères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«Aujourd’hui, nous allons chercher nos clients par la technologie ». </a:t>
            </a:r>
            <a:endParaRPr lang="fr-FR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 PLDA Group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600" dirty="0" smtClean="0">
                <a:solidFill>
                  <a:schemeClr val="tx2"/>
                </a:solidFill>
              </a:rPr>
              <a:t>Conception </a:t>
            </a:r>
            <a:r>
              <a:rPr lang="fr-FR" sz="1600" dirty="0" smtClean="0">
                <a:solidFill>
                  <a:schemeClr val="tx2"/>
                </a:solidFill>
              </a:rPr>
              <a:t>et </a:t>
            </a:r>
            <a:r>
              <a:rPr lang="fr-FR" sz="1600" dirty="0" smtClean="0">
                <a:solidFill>
                  <a:schemeClr val="tx2"/>
                </a:solidFill>
              </a:rPr>
              <a:t>vente </a:t>
            </a:r>
            <a:r>
              <a:rPr lang="fr-FR" sz="1600" dirty="0" smtClean="0">
                <a:solidFill>
                  <a:schemeClr val="tx2"/>
                </a:solidFill>
              </a:rPr>
              <a:t>de logiciels pour composants programmables appelés blocs de propriété intellectuelle (</a:t>
            </a:r>
            <a:r>
              <a:rPr lang="fr-FR" sz="1600" dirty="0" err="1" smtClean="0">
                <a:solidFill>
                  <a:schemeClr val="tx2"/>
                </a:solidFill>
              </a:rPr>
              <a:t>Intellectual</a:t>
            </a:r>
            <a:r>
              <a:rPr lang="fr-FR" sz="1600" dirty="0" smtClean="0">
                <a:solidFill>
                  <a:schemeClr val="tx2"/>
                </a:solidFill>
              </a:rPr>
              <a:t> </a:t>
            </a:r>
            <a:r>
              <a:rPr lang="fr-FR" sz="1600" dirty="0" err="1" smtClean="0">
                <a:solidFill>
                  <a:schemeClr val="tx2"/>
                </a:solidFill>
              </a:rPr>
              <a:t>Property</a:t>
            </a:r>
            <a:r>
              <a:rPr lang="fr-FR" sz="1600" dirty="0" smtClean="0">
                <a:solidFill>
                  <a:schemeClr val="tx2"/>
                </a:solidFill>
              </a:rPr>
              <a:t> Blocks) pour les bus de communication PCI (</a:t>
            </a:r>
            <a:r>
              <a:rPr lang="fr-FR" sz="1600" dirty="0" err="1" smtClean="0">
                <a:solidFill>
                  <a:schemeClr val="tx2"/>
                </a:solidFill>
              </a:rPr>
              <a:t>Peripheral</a:t>
            </a:r>
            <a:r>
              <a:rPr lang="fr-FR" sz="1600" dirty="0" smtClean="0">
                <a:solidFill>
                  <a:schemeClr val="tx2"/>
                </a:solidFill>
              </a:rPr>
              <a:t> Component </a:t>
            </a:r>
            <a:r>
              <a:rPr lang="fr-FR" sz="1600" dirty="0" err="1" smtClean="0">
                <a:solidFill>
                  <a:schemeClr val="tx2"/>
                </a:solidFill>
              </a:rPr>
              <a:t>Interconnect</a:t>
            </a:r>
            <a:r>
              <a:rPr lang="fr-FR" sz="1600" dirty="0" smtClean="0">
                <a:solidFill>
                  <a:schemeClr val="tx2"/>
                </a:solidFill>
              </a:rPr>
              <a:t>) et ses dérivés (PCI-X et PCI Express), de cartes électroniques de prototypage et de systèmes électroniques embarqués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endParaRPr lang="fr-FR" sz="1600" dirty="0" smtClean="0">
              <a:solidFill>
                <a:schemeClr val="tx2"/>
              </a:solidFill>
            </a:endParaRPr>
          </a:p>
          <a:p>
            <a:endParaRPr lang="fr-FR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Activité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4 produits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semi-conducteurs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Capteurs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Composants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Système embarqué pour système complexe</a:t>
            </a:r>
          </a:p>
          <a:p>
            <a:pPr>
              <a:buNone/>
            </a:pP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PLDA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Développement des IPI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Technologie de conversion du langage informatique vers du hardware.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Pour accélérer ce développement PLDA vient d’acquérir une société italienne spécialisée dans la transposition du langage C vers du matériel.</a:t>
            </a:r>
          </a:p>
          <a:p>
            <a:pPr lvl="1"/>
            <a:endParaRPr lang="fr-FR" dirty="0" smtClean="0">
              <a:solidFill>
                <a:schemeClr val="tx2"/>
              </a:solidFill>
            </a:endParaRPr>
          </a:p>
          <a:p>
            <a:r>
              <a:rPr lang="fr-FR" b="1" dirty="0" err="1" smtClean="0">
                <a:solidFill>
                  <a:schemeClr val="tx2"/>
                </a:solidFill>
              </a:rPr>
              <a:t>ReFLEX</a:t>
            </a:r>
            <a:r>
              <a:rPr lang="fr-FR" b="1" dirty="0" smtClean="0">
                <a:solidFill>
                  <a:schemeClr val="tx2"/>
                </a:solidFill>
              </a:rPr>
              <a:t> CES </a:t>
            </a:r>
            <a:r>
              <a:rPr lang="fr-FR" dirty="0" smtClean="0">
                <a:solidFill>
                  <a:schemeClr val="tx2"/>
                </a:solidFill>
              </a:rPr>
              <a:t>(Custom Embedded Systems) </a:t>
            </a:r>
            <a:r>
              <a:rPr lang="fr-FR" b="1" dirty="0" smtClean="0">
                <a:solidFill>
                  <a:schemeClr val="tx2"/>
                </a:solidFill>
              </a:rPr>
              <a:t>: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Spécialisée </a:t>
            </a:r>
            <a:r>
              <a:rPr lang="fr-FR" dirty="0" smtClean="0">
                <a:solidFill>
                  <a:schemeClr val="tx2"/>
                </a:solidFill>
              </a:rPr>
              <a:t>dans la conception et l'ingénierie de systèmes électroniques </a:t>
            </a:r>
            <a:r>
              <a:rPr lang="fr-FR" dirty="0" smtClean="0">
                <a:solidFill>
                  <a:schemeClr val="tx2"/>
                </a:solidFill>
              </a:rPr>
              <a:t>complexes</a:t>
            </a:r>
            <a:r>
              <a:rPr lang="fr-FR" dirty="0" smtClean="0">
                <a:solidFill>
                  <a:schemeClr val="tx2"/>
                </a:solidFill>
              </a:rPr>
              <a:t>, </a:t>
            </a:r>
            <a:r>
              <a:rPr lang="fr-FR" dirty="0" smtClean="0">
                <a:solidFill>
                  <a:schemeClr val="tx2"/>
                </a:solidFill>
              </a:rPr>
              <a:t>principalement sur le marché de la Défense</a:t>
            </a:r>
            <a:r>
              <a:rPr lang="fr-FR" dirty="0" smtClean="0">
                <a:solidFill>
                  <a:schemeClr val="tx2"/>
                </a:solidFill>
              </a:rPr>
              <a:t>.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3 </a:t>
            </a:r>
            <a:r>
              <a:rPr lang="fr-FR" dirty="0" smtClean="0">
                <a:solidFill>
                  <a:schemeClr val="tx2"/>
                </a:solidFill>
              </a:rPr>
              <a:t>activités : du conseil et assistance à maîtrises d'ouvrages (dont une offre de formations), des études et développements au forfait, la réalisation et production de petites et moyennes séries.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Synergie </a:t>
            </a:r>
            <a:r>
              <a:rPr lang="fr-FR" b="1" dirty="0" err="1" smtClean="0"/>
              <a:t>plda</a:t>
            </a:r>
            <a:r>
              <a:rPr lang="fr-FR" b="1" dirty="0" smtClean="0"/>
              <a:t> /</a:t>
            </a:r>
            <a:r>
              <a:rPr lang="fr-FR" b="1" dirty="0" err="1" smtClean="0"/>
              <a:t>eurocomposant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>
                <a:solidFill>
                  <a:schemeClr val="tx2"/>
                </a:solidFill>
              </a:rPr>
              <a:t>Complémentarité commerciale entre 2 réseaux de clients ayant des besoins différents</a:t>
            </a:r>
          </a:p>
          <a:p>
            <a:pPr lvl="0"/>
            <a:r>
              <a:rPr lang="fr-FR" dirty="0" smtClean="0">
                <a:solidFill>
                  <a:schemeClr val="tx2"/>
                </a:solidFill>
              </a:rPr>
              <a:t>Complémentarité technologique entre les 2 structures permettant :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de répondre à une demande en croissance : </a:t>
            </a:r>
            <a:r>
              <a:rPr lang="fr-FR" u="sng" dirty="0" smtClean="0">
                <a:solidFill>
                  <a:schemeClr val="tx2"/>
                </a:solidFill>
              </a:rPr>
              <a:t>l’affichage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D’allier maîtrise d’ouvrage et standardisation</a:t>
            </a:r>
            <a:endParaRPr lang="fr-FR" u="sng" dirty="0" smtClean="0">
              <a:solidFill>
                <a:schemeClr val="tx2"/>
              </a:solidFill>
            </a:endParaRPr>
          </a:p>
          <a:p>
            <a:pPr lvl="0"/>
            <a:r>
              <a:rPr lang="fr-FR" dirty="0" smtClean="0">
                <a:solidFill>
                  <a:schemeClr val="tx2"/>
                </a:solidFill>
              </a:rPr>
              <a:t>Reflex est sous-traitant d’Eurocomposant dès que le client a besoin de sur-mesure pour des systèmes complexes.</a:t>
            </a:r>
          </a:p>
          <a:p>
            <a:pPr lvl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Questions de m. neveu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Dépendance de l’activité aux dirigeants,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Stratégie des contrats Asie, conditions des contrats </a:t>
            </a:r>
            <a:r>
              <a:rPr lang="fr-FR" dirty="0" smtClean="0">
                <a:solidFill>
                  <a:schemeClr val="tx2"/>
                </a:solidFill>
              </a:rPr>
              <a:t>clés</a:t>
            </a:r>
          </a:p>
          <a:p>
            <a:endParaRPr lang="fr-F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256</TotalTime>
  <Words>271</Words>
  <Application>Microsoft Office PowerPoint</Application>
  <PresentationFormat>Affichage à l'écran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Oriel</vt:lpstr>
      <vt:lpstr>Groupe plda-relex ces</vt:lpstr>
      <vt:lpstr>Groupe plda-reflex ces</vt:lpstr>
      <vt:lpstr>Activité PLDA Group</vt:lpstr>
      <vt:lpstr>Activité </vt:lpstr>
      <vt:lpstr>Synergie plda /eurocomposant</vt:lpstr>
      <vt:lpstr>Questions de m. neveu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Acquéreur potentiel</dc:title>
  <dc:creator>evelyne</dc:creator>
  <cp:lastModifiedBy>evelyne</cp:lastModifiedBy>
  <cp:revision>8</cp:revision>
  <dcterms:created xsi:type="dcterms:W3CDTF">2011-04-26T20:02:01Z</dcterms:created>
  <dcterms:modified xsi:type="dcterms:W3CDTF">2011-07-07T07:47:14Z</dcterms:modified>
</cp:coreProperties>
</file>