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 id="2147483801" r:id="rId2"/>
  </p:sldMasterIdLst>
  <p:notesMasterIdLst>
    <p:notesMasterId r:id="rId22"/>
  </p:notesMasterIdLst>
  <p:handoutMasterIdLst>
    <p:handoutMasterId r:id="rId23"/>
  </p:handoutMasterIdLst>
  <p:sldIdLst>
    <p:sldId id="266" r:id="rId3"/>
    <p:sldId id="260" r:id="rId4"/>
    <p:sldId id="261" r:id="rId5"/>
    <p:sldId id="262" r:id="rId6"/>
    <p:sldId id="274" r:id="rId7"/>
    <p:sldId id="267" r:id="rId8"/>
    <p:sldId id="276" r:id="rId9"/>
    <p:sldId id="259" r:id="rId10"/>
    <p:sldId id="275" r:id="rId11"/>
    <p:sldId id="268" r:id="rId12"/>
    <p:sldId id="270" r:id="rId13"/>
    <p:sldId id="258" r:id="rId14"/>
    <p:sldId id="271" r:id="rId15"/>
    <p:sldId id="272" r:id="rId16"/>
    <p:sldId id="277" r:id="rId17"/>
    <p:sldId id="273" r:id="rId18"/>
    <p:sldId id="269" r:id="rId19"/>
    <p:sldId id="256" r:id="rId20"/>
    <p:sldId id="257" r:id="rId21"/>
  </p:sldIdLst>
  <p:sldSz cx="9144000" cy="6858000" type="screen4x3"/>
  <p:notesSz cx="6794500" cy="9906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48" autoAdjust="0"/>
  </p:normalViewPr>
  <p:slideViewPr>
    <p:cSldViewPr>
      <p:cViewPr varScale="1">
        <p:scale>
          <a:sx n="42" d="100"/>
          <a:sy n="42" d="100"/>
        </p:scale>
        <p:origin x="-163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F06343B4-8394-4D76-B3DE-0B33494351A8}" type="datetimeFigureOut">
              <a:rPr lang="fr-FR" smtClean="0"/>
              <a:t>06/12/2010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92166B81-FCB7-414B-98A2-C3499A09B282}" type="slidenum">
              <a:rPr lang="fr-FR" smtClean="0"/>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4DB8CE70-4E46-409D-87BF-B7A6E542207A}" type="datetimeFigureOut">
              <a:rPr lang="fr-FR" smtClean="0"/>
              <a:pPr/>
              <a:t>06/12/2010</a:t>
            </a:fld>
            <a:endParaRPr lang="fr-FR"/>
          </a:p>
        </p:txBody>
      </p:sp>
      <p:sp>
        <p:nvSpPr>
          <p:cNvPr id="4" name="Espace réservé de l'image des diapositives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05350"/>
            <a:ext cx="5435600" cy="44577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F40CBAF0-91F9-4D19-8442-4C3F12B404B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C561A9D-7C6C-4722-8E1C-3FBE160FE847}" type="slidenum">
              <a:rPr lang="fr-FR"/>
              <a:pPr/>
              <a:t>1</a:t>
            </a:fld>
            <a:endParaRPr lang="fr-F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1B8D814-9000-4B1A-B281-3AAD917DA2C7}" type="slidenum">
              <a:rPr lang="fr-FR"/>
              <a:pPr/>
              <a:t>6</a:t>
            </a:fld>
            <a:endParaRPr lang="fr-F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DAB4112-4B54-4AD7-A80D-613A6B28F5F9}" type="slidenum">
              <a:rPr lang="fr-FR"/>
              <a:pPr/>
              <a:t>10</a:t>
            </a:fld>
            <a:endParaRPr lang="fr-FR"/>
          </a:p>
        </p:txBody>
      </p:sp>
      <p:sp>
        <p:nvSpPr>
          <p:cNvPr id="30723" name="Rectangle 2"/>
          <p:cNvSpPr>
            <a:spLocks noGrp="1" noRot="1" noChangeAspect="1" noChangeArrowheads="1" noTextEdit="1"/>
          </p:cNvSpPr>
          <p:nvPr>
            <p:ph type="sldImg"/>
          </p:nvPr>
        </p:nvSpPr>
        <p:spPr>
          <a:xfrm>
            <a:off x="925513" y="744538"/>
            <a:ext cx="4945062" cy="3709987"/>
          </a:xfrm>
          <a:ln/>
        </p:spPr>
      </p:sp>
      <p:sp>
        <p:nvSpPr>
          <p:cNvPr id="30724" name="Rectangle 3"/>
          <p:cNvSpPr>
            <a:spLocks noGrp="1" noChangeArrowheads="1"/>
          </p:cNvSpPr>
          <p:nvPr>
            <p:ph type="body" idx="1"/>
          </p:nvPr>
        </p:nvSpPr>
        <p:spPr>
          <a:xfrm>
            <a:off x="907048" y="4703315"/>
            <a:ext cx="4980405" cy="4457469"/>
          </a:xfrm>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C0F5C8E-791A-4E95-8B78-EB17634AD2FF}" type="slidenum">
              <a:rPr lang="fr-FR"/>
              <a:pPr/>
              <a:t>11</a:t>
            </a:fld>
            <a:endParaRPr 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E292A1F-5559-4AA3-B834-921E51C4F747}" type="slidenum">
              <a:rPr lang="fr-FR"/>
              <a:pPr/>
              <a:t>17</a:t>
            </a:fld>
            <a:endParaRPr lang="fr-FR"/>
          </a:p>
        </p:txBody>
      </p:sp>
      <p:sp>
        <p:nvSpPr>
          <p:cNvPr id="32771" name="Rectangle 2"/>
          <p:cNvSpPr>
            <a:spLocks noGrp="1" noRot="1" noChangeAspect="1" noChangeArrowheads="1" noTextEdit="1"/>
          </p:cNvSpPr>
          <p:nvPr>
            <p:ph type="sldImg"/>
          </p:nvPr>
        </p:nvSpPr>
        <p:spPr>
          <a:xfrm>
            <a:off x="925513" y="744538"/>
            <a:ext cx="4945062" cy="3709987"/>
          </a:xfrm>
          <a:ln/>
        </p:spPr>
      </p:sp>
      <p:sp>
        <p:nvSpPr>
          <p:cNvPr id="32772" name="Rectangle 3"/>
          <p:cNvSpPr>
            <a:spLocks noGrp="1" noChangeArrowheads="1"/>
          </p:cNvSpPr>
          <p:nvPr>
            <p:ph type="body" idx="1"/>
          </p:nvPr>
        </p:nvSpPr>
        <p:spPr>
          <a:xfrm>
            <a:off x="907048" y="4704851"/>
            <a:ext cx="4980405" cy="4455933"/>
          </a:xfrm>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6F9B8CD-342D-4579-98EC-A8FD6B7370E1}" type="datetimeFigureOut">
              <a:rPr lang="en-US" smtClean="0"/>
              <a:pPr/>
              <a:t>12/7/2010</a:t>
            </a:fld>
            <a:endParaRPr lang="en-US"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‹N°›</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6F9B8CD-342D-4579-98EC-A8FD6B7370E1}" type="datetimeFigureOut">
              <a:rPr lang="en-US" smtClean="0"/>
              <a:pPr/>
              <a:t>12/7/2010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6F9B8CD-342D-4579-98EC-A8FD6B7370E1}" type="datetimeFigureOut">
              <a:rPr lang="en-US" smtClean="0"/>
              <a:pPr/>
              <a:t>12/7/2010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3EA1FBF-E87C-4AC9-9CEC-2120861FDD9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EA1FBF-E87C-4AC9-9CEC-2120861FDD9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12/7/2010</a:t>
            </a:fld>
            <a:endParaRPr lang="en-US"/>
          </a:p>
        </p:txBody>
      </p:sp>
      <p:sp>
        <p:nvSpPr>
          <p:cNvPr id="9" name="Espace réservé du numéro de diapositive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10" name="Espace réservé du pied de page 9"/>
          <p:cNvSpPr>
            <a:spLocks noGrp="1"/>
          </p:cNvSpPr>
          <p:nvPr>
            <p:ph type="ftr" sz="quarter" idx="16"/>
          </p:nvPr>
        </p:nvSpPr>
        <p:spPr/>
        <p:txBody>
          <a:bodyPr rtlCol="0"/>
          <a:lstStyle/>
          <a:p>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3EA1FBF-E87C-4AC9-9CEC-2120861FDD97}"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E131548-0F8C-4742-9CAB-6A50C8BE5102}" type="datetimeFigureOut">
              <a:rPr lang="fr-FR" smtClean="0"/>
              <a:pPr/>
              <a:t>06/12/2010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EA1FBF-E87C-4AC9-9CEC-2120861FDD97}" type="slidenum">
              <a:rPr lang="fr-FR" smtClean="0"/>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FD66F421-08F6-4F62-AA63-E4BBFE56D285}"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E6F9B8CD-342D-4579-98EC-A8FD6B7370E1}" type="datetimeFigureOut">
              <a:rPr lang="en-US" smtClean="0"/>
              <a:pPr/>
              <a:t>12/7/2010</a:t>
            </a:fld>
            <a:endParaRPr lang="en-US"/>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6F9B8CD-342D-4579-98EC-A8FD6B7370E1}" type="datetimeFigureOut">
              <a:rPr lang="en-US" smtClean="0"/>
              <a:pPr/>
              <a:t>12/7/2010</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2BBB5E19-F10A-4C2F-BF6F-11C513378A2E}" type="slidenum">
              <a:rPr kumimoji="0" lang="en-US" smtClean="0"/>
              <a:pPr/>
              <a:t>‹N°›</a:t>
            </a:fld>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E6F9B8CD-342D-4579-98EC-A8FD6B7370E1}" type="datetimeFigureOut">
              <a:rPr lang="en-US" smtClean="0"/>
              <a:pPr/>
              <a:t>12/7/2010</a:t>
            </a:fld>
            <a:endParaRPr lang="en-US"/>
          </a:p>
        </p:txBody>
      </p:sp>
      <p:sp>
        <p:nvSpPr>
          <p:cNvPr id="8" name="Espace réservé du pied de page 7"/>
          <p:cNvSpPr>
            <a:spLocks noGrp="1"/>
          </p:cNvSpPr>
          <p:nvPr>
            <p:ph type="ftr" sz="quarter" idx="11"/>
          </p:nvPr>
        </p:nvSpPr>
        <p:spPr/>
        <p:txBody>
          <a:bodyPr/>
          <a:lstStyle/>
          <a:p>
            <a:endParaRPr kumimoji="0" lang="en-US"/>
          </a:p>
        </p:txBody>
      </p:sp>
      <p:sp>
        <p:nvSpPr>
          <p:cNvPr id="9" name="Espace réservé du numéro de diapositive 8"/>
          <p:cNvSpPr>
            <a:spLocks noGrp="1"/>
          </p:cNvSpPr>
          <p:nvPr>
            <p:ph type="sldNum" sz="quarter" idx="12"/>
          </p:nvPr>
        </p:nvSpPr>
        <p:spPr/>
        <p:txBody>
          <a:bodyPr/>
          <a:lstStyle/>
          <a:p>
            <a:fld id="{2BBB5E19-F10A-4C2F-BF6F-11C513378A2E}" type="slidenum">
              <a:rPr kumimoji="0" lang="en-US" smtClean="0"/>
              <a:pPr/>
              <a:t>‹N°›</a:t>
            </a:fld>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12/7/2010</a:t>
            </a:fld>
            <a:endParaRPr lang="en-US"/>
          </a:p>
        </p:txBody>
      </p:sp>
      <p:sp>
        <p:nvSpPr>
          <p:cNvPr id="7" name="Espace réservé du numéro de diapositive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8" name="Espace réservé du pied de page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6F9B8CD-342D-4579-98EC-A8FD6B7370E1}" type="datetimeFigureOut">
              <a:rPr lang="en-US" smtClean="0"/>
              <a:pPr/>
              <a:t>12/7/2010</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12/7/2010</a:t>
            </a:fld>
            <a:endParaRPr lang="en-US" dirty="0"/>
          </a:p>
        </p:txBody>
      </p:sp>
      <p:sp>
        <p:nvSpPr>
          <p:cNvPr id="22" name="Espace réservé du numéro de diapositive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3" name="Espace réservé du pied de page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12/7/2010</a:t>
            </a:fld>
            <a:endParaRPr lang="en-US"/>
          </a:p>
        </p:txBody>
      </p:sp>
      <p:sp>
        <p:nvSpPr>
          <p:cNvPr id="18" name="Espace réservé du numéro de diapositive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1" name="Espace réservé du pied de page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12/7/2010</a:t>
            </a:fld>
            <a:endParaRPr lang="en-US" dirty="0">
              <a:solidFill>
                <a:schemeClr val="tx2"/>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‹N°›</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131548-0F8C-4742-9CAB-6A50C8BE5102}" type="datetimeFigureOut">
              <a:rPr lang="fr-FR" smtClean="0"/>
              <a:pPr/>
              <a:t>06/12/2010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EA1FBF-E87C-4AC9-9CEC-2120861FDD97}"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hyperlink" Target="http://www.123epargnesalariale.com/definition/epargne-salariale/recapitulatif-des-avantages-sociaux-et-fiscaux-de-lepargne-salariale.html"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a:normAutofit/>
          </a:bodyPr>
          <a:lstStyle/>
          <a:p>
            <a:r>
              <a:rPr lang="fr-FR" sz="3200" i="1" dirty="0" smtClean="0">
                <a:solidFill>
                  <a:srgbClr val="1D2E58"/>
                </a:solidFill>
                <a:latin typeface="Arial Narrow" pitchFamily="34" charset="0"/>
              </a:rPr>
              <a:t>L’épargne salariale et l’intéressement :  </a:t>
            </a:r>
            <a:br>
              <a:rPr lang="fr-FR" sz="3200" i="1" dirty="0" smtClean="0">
                <a:solidFill>
                  <a:srgbClr val="1D2E58"/>
                </a:solidFill>
                <a:latin typeface="Arial Narrow" pitchFamily="34" charset="0"/>
              </a:rPr>
            </a:br>
            <a:r>
              <a:rPr lang="fr-FR" sz="3200" i="1" dirty="0" smtClean="0">
                <a:solidFill>
                  <a:srgbClr val="1D2E58"/>
                </a:solidFill>
                <a:latin typeface="Arial Narrow" pitchFamily="34" charset="0"/>
              </a:rPr>
              <a:t>outil </a:t>
            </a:r>
            <a:r>
              <a:rPr lang="fr-FR" sz="3200" i="1" dirty="0" smtClean="0">
                <a:solidFill>
                  <a:srgbClr val="1D2E58"/>
                </a:solidFill>
                <a:latin typeface="Arial Narrow" pitchFamily="34" charset="0"/>
              </a:rPr>
              <a:t>d’épargne </a:t>
            </a:r>
            <a:r>
              <a:rPr lang="fr-FR" sz="3200" i="1" dirty="0" smtClean="0">
                <a:solidFill>
                  <a:srgbClr val="1D2E58"/>
                </a:solidFill>
                <a:latin typeface="Arial Narrow" pitchFamily="34" charset="0"/>
              </a:rPr>
              <a:t>et </a:t>
            </a:r>
            <a:r>
              <a:rPr lang="fr-FR" sz="3200" i="1" dirty="0" smtClean="0">
                <a:solidFill>
                  <a:srgbClr val="1D2E58"/>
                </a:solidFill>
                <a:latin typeface="Arial Narrow" pitchFamily="34" charset="0"/>
              </a:rPr>
              <a:t>d’optimisation fiscale</a:t>
            </a:r>
            <a:endParaRPr lang="fr-FR" sz="3200" i="1" dirty="0" smtClean="0">
              <a:solidFill>
                <a:srgbClr val="1D2E58"/>
              </a:solidFill>
              <a:latin typeface="Arial Narrow" pitchFamily="34" charset="0"/>
            </a:endParaRPr>
          </a:p>
        </p:txBody>
      </p:sp>
      <p:sp>
        <p:nvSpPr>
          <p:cNvPr id="4099" name="Rectangle 3"/>
          <p:cNvSpPr>
            <a:spLocks noGrp="1" noChangeArrowheads="1"/>
          </p:cNvSpPr>
          <p:nvPr>
            <p:ph type="subTitle" idx="1"/>
          </p:nvPr>
        </p:nvSpPr>
        <p:spPr>
          <a:noFill/>
        </p:spPr>
        <p:txBody>
          <a:bodyPr/>
          <a:lstStyle/>
          <a:p>
            <a:pPr eaLnBrk="1" hangingPunct="1"/>
            <a:r>
              <a:rPr lang="fr-FR" i="0" dirty="0" smtClean="0"/>
              <a:t>DECEMBRE </a:t>
            </a:r>
            <a:r>
              <a:rPr lang="fr-FR" i="0" dirty="0" smtClean="0"/>
              <a:t>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AutoShape 10"/>
          <p:cNvSpPr>
            <a:spLocks noGrp="1" noChangeArrowheads="1"/>
          </p:cNvSpPr>
          <p:nvPr>
            <p:ph idx="1"/>
          </p:nvPr>
        </p:nvSpPr>
        <p:spPr>
          <a:xfrm>
            <a:off x="971600" y="5517232"/>
            <a:ext cx="6469013" cy="631156"/>
          </a:xfrm>
          <a:prstGeom prst="roundRect">
            <a:avLst>
              <a:gd name="adj" fmla="val 16667"/>
            </a:avLst>
          </a:prstGeom>
          <a:noFill/>
          <a:ln cap="flat" algn="ctr">
            <a:solidFill>
              <a:schemeClr val="accent1"/>
            </a:solidFill>
            <a:round/>
            <a:headEnd type="none" w="med" len="med"/>
            <a:tailEnd type="none" w="med" len="med"/>
          </a:ln>
        </p:spPr>
        <p:txBody>
          <a:bodyPr lIns="54000" tIns="10800" rIns="54000" bIns="10800">
            <a:normAutofit lnSpcReduction="10000"/>
          </a:bodyPr>
          <a:lstStyle/>
          <a:p>
            <a:pPr marL="273050" indent="-273050" eaLnBrk="1" hangingPunct="1">
              <a:spcBef>
                <a:spcPct val="0"/>
              </a:spcBef>
              <a:buFontTx/>
              <a:buNone/>
            </a:pPr>
            <a:r>
              <a:rPr lang="fr-FR" sz="1800" b="1" dirty="0" smtClean="0">
                <a:latin typeface="Arial Narrow" pitchFamily="34" charset="0"/>
              </a:rPr>
              <a:t>Rappel : ce sont des mécanismes collectifs</a:t>
            </a:r>
          </a:p>
          <a:p>
            <a:pPr marL="273050" indent="-273050" eaLnBrk="1" hangingPunct="1">
              <a:spcBef>
                <a:spcPct val="0"/>
              </a:spcBef>
            </a:pPr>
            <a:r>
              <a:rPr lang="fr-FR" sz="1800" dirty="0" smtClean="0">
                <a:latin typeface="Arial Narrow" pitchFamily="34" charset="0"/>
              </a:rPr>
              <a:t>Pas d’exclusion, pas de collèges, pas </a:t>
            </a:r>
            <a:r>
              <a:rPr lang="fr-FR" sz="1800" dirty="0" smtClean="0">
                <a:latin typeface="Arial Narrow" pitchFamily="34" charset="0"/>
              </a:rPr>
              <a:t>d’individualisation</a:t>
            </a:r>
            <a:endParaRPr lang="fr-FR" sz="1800" dirty="0" smtClean="0">
              <a:latin typeface="Arial Narrow" pitchFamily="34" charset="0"/>
            </a:endParaRPr>
          </a:p>
        </p:txBody>
      </p:sp>
      <p:sp>
        <p:nvSpPr>
          <p:cNvPr id="8194" name="Espace réservé du numéro de diapositive 3"/>
          <p:cNvSpPr>
            <a:spLocks noGrp="1"/>
          </p:cNvSpPr>
          <p:nvPr>
            <p:ph type="sldNum" sz="quarter" idx="12"/>
          </p:nvPr>
        </p:nvSpPr>
        <p:spPr>
          <a:noFill/>
        </p:spPr>
        <p:txBody>
          <a:bodyPr/>
          <a:lstStyle/>
          <a:p>
            <a:fld id="{FF3A7FD7-EF89-4D89-8D01-39B861652462}" type="slidenum">
              <a:rPr lang="fr-FR"/>
              <a:pPr/>
              <a:t>10</a:t>
            </a:fld>
            <a:endParaRPr lang="fr-FR"/>
          </a:p>
        </p:txBody>
      </p:sp>
      <p:sp>
        <p:nvSpPr>
          <p:cNvPr id="8195" name="Rectangle 2"/>
          <p:cNvSpPr>
            <a:spLocks noChangeArrowheads="1"/>
          </p:cNvSpPr>
          <p:nvPr/>
        </p:nvSpPr>
        <p:spPr bwMode="auto">
          <a:xfrm>
            <a:off x="295275" y="900113"/>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dirty="0">
                <a:latin typeface="Arial Narrow" pitchFamily="34" charset="0"/>
              </a:rPr>
              <a:t>L’abondement* : prime à l’épargne</a:t>
            </a:r>
          </a:p>
        </p:txBody>
      </p:sp>
      <p:sp>
        <p:nvSpPr>
          <p:cNvPr id="8196" name="Text Box 3"/>
          <p:cNvSpPr txBox="1">
            <a:spLocks noChangeArrowheads="1"/>
          </p:cNvSpPr>
          <p:nvPr/>
        </p:nvSpPr>
        <p:spPr bwMode="auto">
          <a:xfrm>
            <a:off x="250825"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Complète les </a:t>
            </a:r>
            <a:r>
              <a:rPr lang="fr-FR" sz="1800" b="1" dirty="0">
                <a:latin typeface="Arial Narrow" pitchFamily="34" charset="0"/>
              </a:rPr>
              <a:t>versements volontaires</a:t>
            </a:r>
            <a:r>
              <a:rPr lang="fr-FR" sz="1800" dirty="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dirty="0">
                <a:latin typeface="Arial Narrow" pitchFamily="34" charset="0"/>
              </a:rPr>
              <a:t> PEI : </a:t>
            </a:r>
            <a:r>
              <a:rPr lang="fr-FR" sz="1800" b="1" dirty="0">
                <a:latin typeface="Arial Narrow" pitchFamily="34" charset="0"/>
              </a:rPr>
              <a:t>8% du PASS</a:t>
            </a:r>
            <a:r>
              <a:rPr lang="fr-FR" sz="1800" dirty="0">
                <a:latin typeface="Arial Narrow" pitchFamily="34" charset="0"/>
              </a:rPr>
              <a:t> </a:t>
            </a:r>
            <a:br>
              <a:rPr lang="fr-FR" sz="1800" dirty="0">
                <a:latin typeface="Arial Narrow" pitchFamily="34" charset="0"/>
              </a:rPr>
            </a:br>
            <a:r>
              <a:rPr lang="fr-FR" sz="1800" dirty="0">
                <a:latin typeface="Arial Narrow" pitchFamily="34" charset="0"/>
              </a:rPr>
              <a:t>par an et par bénéficiaire</a:t>
            </a:r>
          </a:p>
          <a:p>
            <a:pPr algn="l">
              <a:lnSpc>
                <a:spcPct val="105000"/>
              </a:lnSpc>
              <a:buClr>
                <a:srgbClr val="1D2E58"/>
              </a:buClr>
              <a:buSzPct val="50000"/>
            </a:pPr>
            <a:r>
              <a:rPr lang="fr-FR" sz="1800" dirty="0">
                <a:latin typeface="Arial Narrow" pitchFamily="34" charset="0"/>
              </a:rPr>
              <a:t>(2 769 € en 2010)</a:t>
            </a:r>
          </a:p>
          <a:p>
            <a:pPr algn="l">
              <a:lnSpc>
                <a:spcPct val="105000"/>
              </a:lnSpc>
              <a:spcBef>
                <a:spcPct val="40000"/>
              </a:spcBef>
              <a:buClr>
                <a:srgbClr val="1D2E58"/>
              </a:buClr>
              <a:buSzPct val="50000"/>
              <a:buFontTx/>
              <a:buChar char="-"/>
            </a:pPr>
            <a:r>
              <a:rPr lang="fr-FR" sz="1800" dirty="0">
                <a:latin typeface="Arial Narrow" pitchFamily="34" charset="0"/>
              </a:rPr>
              <a:t> PERCOI : </a:t>
            </a:r>
            <a:r>
              <a:rPr lang="fr-FR" sz="1800" b="1" dirty="0">
                <a:latin typeface="Arial Narrow" pitchFamily="34" charset="0"/>
              </a:rPr>
              <a:t>16% du PASS</a:t>
            </a:r>
            <a:r>
              <a:rPr lang="fr-FR" sz="1800" dirty="0">
                <a:latin typeface="Arial Narrow" pitchFamily="34" charset="0"/>
              </a:rPr>
              <a:t>      par an et par bénéficiaire </a:t>
            </a:r>
            <a:br>
              <a:rPr lang="fr-FR" sz="1800" dirty="0">
                <a:latin typeface="Arial Narrow" pitchFamily="34" charset="0"/>
              </a:rPr>
            </a:br>
            <a:r>
              <a:rPr lang="fr-FR" sz="1800" dirty="0">
                <a:latin typeface="Arial Narrow" pitchFamily="34" charset="0"/>
              </a:rPr>
              <a:t>(5 539 € en 2010) </a:t>
            </a:r>
          </a:p>
        </p:txBody>
      </p:sp>
      <p:sp>
        <p:nvSpPr>
          <p:cNvPr id="8197" name="Rectangle 4"/>
          <p:cNvSpPr>
            <a:spLocks noChangeArrowheads="1"/>
          </p:cNvSpPr>
          <p:nvPr/>
        </p:nvSpPr>
        <p:spPr bwMode="auto">
          <a:xfrm>
            <a:off x="3130550" y="900113"/>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198" name="Text Box 5"/>
          <p:cNvSpPr txBox="1">
            <a:spLocks noChangeArrowheads="1"/>
          </p:cNvSpPr>
          <p:nvPr/>
        </p:nvSpPr>
        <p:spPr bwMode="auto">
          <a:xfrm>
            <a:off x="3130550" y="1725613"/>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Contribue à améliorer l’efficacité de l’entreprise par </a:t>
            </a:r>
            <a:r>
              <a:rPr lang="fr-FR" sz="1800" b="1" dirty="0">
                <a:latin typeface="Arial Narrow" pitchFamily="34" charset="0"/>
              </a:rPr>
              <a:t>réalisation d’objectifs communs</a:t>
            </a:r>
          </a:p>
          <a:p>
            <a:pPr algn="l">
              <a:lnSpc>
                <a:spcPct val="105000"/>
              </a:lnSpc>
              <a:spcBef>
                <a:spcPct val="20000"/>
              </a:spcBef>
            </a:pPr>
            <a:r>
              <a:rPr lang="fr-FR" sz="1800" dirty="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individuel : </a:t>
            </a:r>
            <a:r>
              <a:rPr lang="fr-FR" sz="1800" b="1" dirty="0">
                <a:latin typeface="Arial Narrow" pitchFamily="34" charset="0"/>
              </a:rPr>
              <a:t>½ PASS</a:t>
            </a:r>
            <a:r>
              <a:rPr lang="fr-FR" sz="1800" dirty="0">
                <a:latin typeface="Arial Narrow" pitchFamily="34" charset="0"/>
              </a:rPr>
              <a:t> soit </a:t>
            </a:r>
            <a:r>
              <a:rPr lang="fr-FR" sz="1800" b="1" dirty="0">
                <a:latin typeface="Arial Narrow" pitchFamily="34" charset="0"/>
              </a:rPr>
              <a:t>17 310 €</a:t>
            </a:r>
            <a:r>
              <a:rPr lang="fr-FR" sz="1800" dirty="0">
                <a:latin typeface="Arial Narrow" pitchFamily="34" charset="0"/>
              </a:rPr>
              <a:t> en 2010</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global : 20% de la rémunération brute globale</a:t>
            </a:r>
          </a:p>
        </p:txBody>
      </p:sp>
      <p:sp>
        <p:nvSpPr>
          <p:cNvPr id="8199" name="Rectangle 6"/>
          <p:cNvSpPr>
            <a:spLocks noChangeArrowheads="1"/>
          </p:cNvSpPr>
          <p:nvPr/>
        </p:nvSpPr>
        <p:spPr bwMode="auto">
          <a:xfrm>
            <a:off x="6135688" y="887413"/>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8200" name="Text Box 7"/>
          <p:cNvSpPr txBox="1">
            <a:spLocks noChangeArrowheads="1"/>
          </p:cNvSpPr>
          <p:nvPr/>
        </p:nvSpPr>
        <p:spPr bwMode="auto">
          <a:xfrm>
            <a:off x="6227763"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dirty="0">
                <a:latin typeface="Arial Narrow" pitchFamily="34" charset="0"/>
              </a:rPr>
              <a:t>Partage du résultat de l’entreprise. Obligatoire si + de 50 salariés</a:t>
            </a:r>
          </a:p>
          <a:p>
            <a:pPr algn="l">
              <a:spcBef>
                <a:spcPct val="20000"/>
              </a:spcBef>
            </a:pPr>
            <a:r>
              <a:rPr lang="fr-FR" sz="1800" dirty="0">
                <a:latin typeface="Arial Narrow" pitchFamily="34" charset="0"/>
              </a:rPr>
              <a:t>Prime exonérée de charges et, si épargnée dans un Plan, exonérée d’IR.</a:t>
            </a:r>
          </a:p>
          <a:p>
            <a:pPr algn="l">
              <a:spcBef>
                <a:spcPct val="20000"/>
              </a:spcBef>
            </a:pPr>
            <a:r>
              <a:rPr lang="fr-FR" sz="1800" dirty="0">
                <a:latin typeface="Arial Narrow" pitchFamily="34" charset="0"/>
              </a:rPr>
              <a:t>- Plafond individuel : </a:t>
            </a:r>
            <a:r>
              <a:rPr lang="fr-FR" sz="1800" b="1" dirty="0">
                <a:latin typeface="Arial Narrow" pitchFamily="34" charset="0"/>
              </a:rPr>
              <a:t>¾ du PASS</a:t>
            </a:r>
            <a:r>
              <a:rPr lang="fr-FR" sz="1800" dirty="0">
                <a:latin typeface="Arial Narrow" pitchFamily="34" charset="0"/>
              </a:rPr>
              <a:t> soit </a:t>
            </a:r>
            <a:r>
              <a:rPr lang="fr-FR" sz="1800" b="1" dirty="0">
                <a:latin typeface="Arial Narrow" pitchFamily="34" charset="0"/>
              </a:rPr>
              <a:t>25 965 €</a:t>
            </a:r>
            <a:r>
              <a:rPr lang="fr-FR" sz="1800" dirty="0">
                <a:latin typeface="Arial Narrow" pitchFamily="34" charset="0"/>
              </a:rPr>
              <a:t> en 2010</a:t>
            </a:r>
          </a:p>
          <a:p>
            <a:pPr algn="l">
              <a:spcBef>
                <a:spcPct val="20000"/>
              </a:spcBef>
              <a:buClr>
                <a:srgbClr val="1D2E58"/>
              </a:buClr>
              <a:buSzPct val="50000"/>
              <a:buFont typeface="Arial Narrow" pitchFamily="34" charset="0"/>
              <a:buNone/>
            </a:pPr>
            <a:r>
              <a:rPr lang="fr-FR" sz="1800" dirty="0">
                <a:latin typeface="Arial Narrow" pitchFamily="34" charset="0"/>
              </a:rPr>
              <a:t>- Plafond global : 50% du résultat</a:t>
            </a:r>
          </a:p>
        </p:txBody>
      </p:sp>
      <p:sp>
        <p:nvSpPr>
          <p:cNvPr id="8201" name="Rectangle 8"/>
          <p:cNvSpPr>
            <a:spLocks noChangeArrowheads="1"/>
          </p:cNvSpPr>
          <p:nvPr/>
        </p:nvSpPr>
        <p:spPr bwMode="auto">
          <a:xfrm>
            <a:off x="611188" y="209550"/>
            <a:ext cx="7921625" cy="693738"/>
          </a:xfrm>
          <a:prstGeom prst="rect">
            <a:avLst/>
          </a:prstGeom>
          <a:noFill/>
          <a:ln w="9525" algn="ctr">
            <a:noFill/>
            <a:miter lim="800000"/>
            <a:headEnd/>
            <a:tailEnd/>
          </a:ln>
        </p:spPr>
        <p:txBody>
          <a:bodyPr/>
          <a:lstStyle/>
          <a:p>
            <a:r>
              <a:rPr lang="fr-FR" sz="2800" b="1" dirty="0" smtClean="0">
                <a:solidFill>
                  <a:srgbClr val="1D2E58"/>
                </a:solidFill>
                <a:latin typeface="Arial Narrow" pitchFamily="34" charset="0"/>
              </a:rPr>
              <a:t>Plafond d</a:t>
            </a:r>
            <a:r>
              <a:rPr lang="fr-FR" sz="2800" b="1" dirty="0" smtClean="0">
                <a:solidFill>
                  <a:srgbClr val="1D2E58"/>
                </a:solidFill>
                <a:latin typeface="Arial Narrow" pitchFamily="34" charset="0"/>
              </a:rPr>
              <a:t>es montants</a:t>
            </a:r>
            <a:endParaRPr lang="fr-FR" sz="2800" b="1" dirty="0">
              <a:solidFill>
                <a:srgbClr val="1D2E58"/>
              </a:solidFill>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11188" y="260350"/>
            <a:ext cx="7772400" cy="648370"/>
          </a:xfrm>
          <a:noFill/>
        </p:spPr>
        <p:txBody>
          <a:bodyPr/>
          <a:lstStyle/>
          <a:p>
            <a:pPr algn="ctr" eaLnBrk="1" hangingPunct="1"/>
            <a:r>
              <a:rPr lang="fr-FR" sz="2800" b="1" dirty="0" smtClean="0">
                <a:solidFill>
                  <a:schemeClr val="tx2">
                    <a:lumMod val="75000"/>
                  </a:schemeClr>
                </a:solidFill>
              </a:rPr>
              <a:t>Une épargne souple : les cas de déblocages </a:t>
            </a:r>
          </a:p>
        </p:txBody>
      </p:sp>
      <p:sp>
        <p:nvSpPr>
          <p:cNvPr id="11266" name="Espace réservé du numéro de diapositive 2"/>
          <p:cNvSpPr>
            <a:spLocks noGrp="1"/>
          </p:cNvSpPr>
          <p:nvPr>
            <p:ph type="sldNum" sz="quarter" idx="12"/>
          </p:nvPr>
        </p:nvSpPr>
        <p:spPr>
          <a:noFill/>
        </p:spPr>
        <p:txBody>
          <a:bodyPr/>
          <a:lstStyle/>
          <a:p>
            <a:fld id="{BAED1655-FD58-46FA-9158-CA16515989D1}" type="slidenum">
              <a:rPr lang="fr-FR"/>
              <a:pPr/>
              <a:t>11</a:t>
            </a:fld>
            <a:endParaRPr lang="fr-FR"/>
          </a:p>
        </p:txBody>
      </p:sp>
      <p:graphicFrame>
        <p:nvGraphicFramePr>
          <p:cNvPr id="514105" name="Group 57"/>
          <p:cNvGraphicFramePr>
            <a:graphicFrameLocks noGrp="1"/>
          </p:cNvGraphicFramePr>
          <p:nvPr/>
        </p:nvGraphicFramePr>
        <p:xfrm>
          <a:off x="323528" y="1052739"/>
          <a:ext cx="8472488" cy="5083952"/>
        </p:xfrm>
        <a:graphic>
          <a:graphicData uri="http://schemas.openxmlformats.org/drawingml/2006/table">
            <a:tbl>
              <a:tblPr/>
              <a:tblGrid>
                <a:gridCol w="4040188"/>
                <a:gridCol w="1014412"/>
                <a:gridCol w="1036638"/>
                <a:gridCol w="2381250"/>
              </a:tblGrid>
              <a:tr h="405776">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dirty="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236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12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Naissance ou arrivée au foyer du troisième enfant et des suivants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36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12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36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6236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450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450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Situation de surendettement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4507">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Invalidité</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724734">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Décès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4507">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dirty="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pSp>
        <p:nvGrpSpPr>
          <p:cNvPr id="2" name="Group 124"/>
          <p:cNvGrpSpPr>
            <a:grpSpLocks/>
          </p:cNvGrpSpPr>
          <p:nvPr/>
        </p:nvGrpSpPr>
        <p:grpSpPr bwMode="auto">
          <a:xfrm>
            <a:off x="2465388" y="6292851"/>
            <a:ext cx="5211762" cy="528520"/>
            <a:chOff x="1614" y="3996"/>
            <a:chExt cx="3283" cy="303"/>
          </a:xfrm>
        </p:grpSpPr>
        <p:sp>
          <p:nvSpPr>
            <p:cNvPr id="11336" name="Rectangle 125"/>
            <p:cNvSpPr>
              <a:spLocks noChangeArrowheads="1"/>
            </p:cNvSpPr>
            <p:nvPr/>
          </p:nvSpPr>
          <p:spPr bwMode="auto">
            <a:xfrm>
              <a:off x="1974" y="4054"/>
              <a:ext cx="2923" cy="245"/>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400" b="1" dirty="0">
                  <a:solidFill>
                    <a:schemeClr val="tx2">
                      <a:lumMod val="75000"/>
                    </a:schemeClr>
                  </a:solidFill>
                  <a:latin typeface="Verdana" pitchFamily="34" charset="0"/>
                </a:rPr>
                <a:t>Un cas ne peut permettre qu’un déblocage</a:t>
              </a:r>
            </a:p>
            <a:p>
              <a:pPr algn="l">
                <a:lnSpc>
                  <a:spcPct val="80000"/>
                </a:lnSpc>
                <a:spcBef>
                  <a:spcPct val="50000"/>
                </a:spcBef>
                <a:buSzPct val="120000"/>
                <a:buFont typeface="Wingdings 2" pitchFamily="18" charset="2"/>
                <a:buNone/>
              </a:pPr>
              <a:endParaRPr lang="fr-FR" sz="800" b="1" dirty="0">
                <a:solidFill>
                  <a:schemeClr val="accent1"/>
                </a:solidFill>
                <a:latin typeface="Verdana" pitchFamily="34" charset="0"/>
              </a:endParaRPr>
            </a:p>
          </p:txBody>
        </p:sp>
        <p:sp>
          <p:nvSpPr>
            <p:cNvPr id="11337" name="AutoShape 126"/>
            <p:cNvSpPr>
              <a:spLocks noChangeArrowheads="1"/>
            </p:cNvSpPr>
            <p:nvPr/>
          </p:nvSpPr>
          <p:spPr bwMode="auto">
            <a:xfrm>
              <a:off x="1614" y="3996"/>
              <a:ext cx="373" cy="250"/>
            </a:xfrm>
            <a:prstGeom prst="triangle">
              <a:avLst>
                <a:gd name="adj" fmla="val 50000"/>
              </a:avLst>
            </a:prstGeom>
            <a:noFill/>
            <a:ln w="9525">
              <a:solidFill>
                <a:srgbClr val="1D2E58"/>
              </a:solidFill>
              <a:miter lim="800000"/>
              <a:headEnd/>
              <a:tailEnd/>
            </a:ln>
          </p:spPr>
          <p:txBody>
            <a:bodyPr lIns="54000" tIns="46800" rIns="54000" bIns="46800" anchor="ctr"/>
            <a:lstStyle/>
            <a:p>
              <a:r>
                <a:rPr lang="fr-FR" sz="3200" b="1" dirty="0">
                  <a:solidFill>
                    <a:schemeClr val="accent1"/>
                  </a:solidFill>
                </a:rPr>
                <a:t>!</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hlinkClick r:id="rId2" action="ppaction://hlinkfile"/>
              </a:rPr>
              <a:t>Récapitulatif des avantages sociaux et fiscaux de l'Epargne salariale</a:t>
            </a:r>
            <a:endParaRPr lang="fr-FR" sz="2400" dirty="0"/>
          </a:p>
        </p:txBody>
      </p:sp>
      <p:graphicFrame>
        <p:nvGraphicFramePr>
          <p:cNvPr id="4" name="Espace réservé du contenu 3"/>
          <p:cNvGraphicFramePr>
            <a:graphicFrameLocks noGrp="1"/>
          </p:cNvGraphicFramePr>
          <p:nvPr>
            <p:ph idx="1"/>
          </p:nvPr>
        </p:nvGraphicFramePr>
        <p:xfrm>
          <a:off x="755576" y="836712"/>
          <a:ext cx="7560840" cy="5682600"/>
        </p:xfrm>
        <a:graphic>
          <a:graphicData uri="http://schemas.openxmlformats.org/drawingml/2006/table">
            <a:tbl>
              <a:tblPr/>
              <a:tblGrid>
                <a:gridCol w="2520280"/>
                <a:gridCol w="2520280"/>
                <a:gridCol w="2520280"/>
              </a:tblGrid>
              <a:tr h="232358">
                <a:tc>
                  <a:txBody>
                    <a:bodyPr/>
                    <a:lstStyle/>
                    <a:p>
                      <a:pPr algn="ctr"/>
                      <a:endParaRPr lang="fr-FR" sz="1000" dirty="0"/>
                    </a:p>
                  </a:txBody>
                  <a:tcPr marL="51431" marR="51431" marT="25716" marB="25716" anchor="ctr">
                    <a:lnL>
                      <a:noFill/>
                    </a:lnL>
                    <a:lnR>
                      <a:noFill/>
                    </a:lnR>
                    <a:lnT>
                      <a:noFill/>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a:t>
                      </a:r>
                      <a:r>
                        <a:rPr lang="fr-FR" sz="1800" b="1" dirty="0" smtClean="0">
                          <a:solidFill>
                            <a:schemeClr val="tx2">
                              <a:lumMod val="75000"/>
                            </a:schemeClr>
                          </a:solidFill>
                          <a:latin typeface="+mj-lt"/>
                        </a:rPr>
                        <a:t>Entreprises</a:t>
                      </a:r>
                      <a:endParaRPr lang="fr-FR" sz="1800" b="1" dirty="0" smtClean="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a:t>
                      </a:r>
                      <a:r>
                        <a:rPr lang="fr-FR" sz="1800" b="1" dirty="0" smtClean="0">
                          <a:solidFill>
                            <a:schemeClr val="tx2">
                              <a:lumMod val="75000"/>
                            </a:schemeClr>
                          </a:solidFill>
                          <a:latin typeface="+mj-lt"/>
                        </a:rPr>
                        <a:t>Salariés</a:t>
                      </a:r>
                      <a:endParaRPr lang="fr-FR" sz="1800" b="1" dirty="0" smtClean="0">
                        <a:solidFill>
                          <a:schemeClr val="tx2">
                            <a:lumMod val="75000"/>
                          </a:schemeClr>
                        </a:solidFill>
                        <a:latin typeface="+mj-lt"/>
                      </a:endParaRPr>
                    </a:p>
                  </a:txBody>
                  <a:tcPr marL="51431" marR="51431" marT="25716" marB="25716">
                    <a:lnL>
                      <a:noFill/>
                    </a:lnL>
                  </a:tcPr>
                </a:tc>
              </a:tr>
              <a:tr h="1066399">
                <a:tc>
                  <a:txBody>
                    <a:bodyPr/>
                    <a:lstStyle/>
                    <a:p>
                      <a:pPr algn="ctr"/>
                      <a:r>
                        <a:rPr lang="fr-FR" sz="1800" b="1" dirty="0">
                          <a:solidFill>
                            <a:schemeClr val="tx2">
                              <a:lumMod val="75000"/>
                            </a:schemeClr>
                          </a:solidFill>
                          <a:latin typeface="+mj-lt"/>
                        </a:rPr>
                        <a:t>La Participation</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 (depuis 01/01/2010)</a:t>
                      </a:r>
                    </a:p>
                    <a:p>
                      <a:pPr>
                        <a:buFont typeface="Arial"/>
                        <a:buChar char="•"/>
                      </a:pPr>
                      <a:r>
                        <a:rPr lang="fr-FR" sz="1000" b="1" dirty="0">
                          <a:solidFill>
                            <a:schemeClr val="tx2">
                              <a:lumMod val="75000"/>
                            </a:schemeClr>
                          </a:solidFill>
                          <a:latin typeface="+mj-lt"/>
                        </a:rPr>
                        <a:t>Les sommes versées sont déductibles de l'IS (impôt sur les sociétés) </a:t>
                      </a:r>
                    </a:p>
                    <a:p>
                      <a:pPr>
                        <a:buFont typeface="Arial"/>
                        <a:buChar char="•"/>
                      </a:pPr>
                      <a:r>
                        <a:rPr lang="fr-FR" sz="1000" b="1" dirty="0">
                          <a:solidFill>
                            <a:schemeClr val="tx2">
                              <a:lumMod val="75000"/>
                            </a:schemeClr>
                          </a:solidFill>
                          <a:latin typeface="+mj-lt"/>
                        </a:rPr>
                        <a:t>Exonération de la taxe sur les salaires</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Exonération de l'impôt si blocage pendant 5 ans</a:t>
                      </a:r>
                    </a:p>
                    <a:p>
                      <a:pPr>
                        <a:buFont typeface="Arial"/>
                        <a:buChar char="•"/>
                      </a:pPr>
                      <a:r>
                        <a:rPr lang="fr-FR" sz="1000" b="1" dirty="0">
                          <a:solidFill>
                            <a:schemeClr val="tx2">
                              <a:lumMod val="75000"/>
                            </a:schemeClr>
                          </a:solidFill>
                          <a:latin typeface="+mj-lt"/>
                        </a:rPr>
                        <a:t>Exonération de 50% si blocage pendant 3 ans</a:t>
                      </a:r>
                    </a:p>
                    <a:p>
                      <a:pPr>
                        <a:buFont typeface="Arial"/>
                        <a:buChar char="•"/>
                      </a:pPr>
                      <a:r>
                        <a:rPr lang="fr-FR" sz="1000" b="1" dirty="0">
                          <a:solidFill>
                            <a:schemeClr val="tx2">
                              <a:lumMod val="75000"/>
                            </a:schemeClr>
                          </a:solidFill>
                          <a:latin typeface="+mj-lt"/>
                        </a:rPr>
                        <a:t>Intégration de l'IR sur les sommes sont perçues immédiatement ou retirées avant la période de blocage</a:t>
                      </a:r>
                    </a:p>
                  </a:txBody>
                  <a:tcPr marL="51431" marR="51431" marT="25716" marB="25716" anchor="ctr">
                    <a:lnL>
                      <a:noFill/>
                    </a:lnL>
                    <a:lnR>
                      <a:noFill/>
                    </a:lnR>
                    <a:lnB>
                      <a:noFill/>
                    </a:lnB>
                  </a:tcPr>
                </a:tc>
              </a:tr>
              <a:tr h="882932">
                <a:tc>
                  <a:txBody>
                    <a:bodyPr/>
                    <a:lstStyle/>
                    <a:p>
                      <a:pPr algn="ctr"/>
                      <a:r>
                        <a:rPr lang="fr-FR" sz="1800" b="1" dirty="0">
                          <a:solidFill>
                            <a:schemeClr val="tx2">
                              <a:lumMod val="75000"/>
                            </a:schemeClr>
                          </a:solidFill>
                          <a:latin typeface="+mj-lt"/>
                        </a:rPr>
                        <a:t>L'intéressement</a:t>
                      </a:r>
                      <a:endParaRPr lang="fr-FR" sz="1800"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a:t>
                      </a:r>
                    </a:p>
                    <a:p>
                      <a:pPr>
                        <a:buFont typeface="Arial"/>
                        <a:buChar char="•"/>
                      </a:pPr>
                      <a:r>
                        <a:rPr lang="fr-FR" sz="1000" b="1" dirty="0">
                          <a:solidFill>
                            <a:schemeClr val="tx2">
                              <a:lumMod val="75000"/>
                            </a:schemeClr>
                          </a:solidFill>
                          <a:latin typeface="+mj-lt"/>
                        </a:rPr>
                        <a:t>Les sommes versées sont déductibles de l'impôt sur les bénéfices</a:t>
                      </a:r>
                    </a:p>
                    <a:p>
                      <a:pPr>
                        <a:buFont typeface="Arial"/>
                        <a:buChar char="•"/>
                      </a:pPr>
                      <a:r>
                        <a:rPr lang="fr-FR" sz="1000" b="1" dirty="0">
                          <a:solidFill>
                            <a:schemeClr val="tx2">
                              <a:lumMod val="75000"/>
                            </a:schemeClr>
                          </a:solidFill>
                          <a:latin typeface="+mj-lt"/>
                        </a:rPr>
                        <a:t>Exonération de la taxe sur les salaires</a:t>
                      </a:r>
                      <a:br>
                        <a:rPr lang="fr-FR" sz="1000" b="1" dirty="0">
                          <a:solidFill>
                            <a:schemeClr val="tx2">
                              <a:lumMod val="75000"/>
                            </a:schemeClr>
                          </a:solidFill>
                          <a:latin typeface="+mj-lt"/>
                        </a:rPr>
                      </a:br>
                      <a:endParaRPr lang="fr-FR" sz="1000" b="1"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Imposition sur l'IR sauf si les primes issues de l'intéressement (de 50% du PASS) sont versées dans les 15 jours sur un Plan d'Epargne Entreprise</a:t>
                      </a:r>
                    </a:p>
                  </a:txBody>
                  <a:tcPr marL="51431" marR="51431" marT="25716" marB="25716" anchor="ctr">
                    <a:lnL>
                      <a:noFill/>
                    </a:lnL>
                    <a:lnR>
                      <a:noFill/>
                    </a:lnR>
                    <a:lnT>
                      <a:noFill/>
                    </a:lnT>
                    <a:lnB>
                      <a:noFill/>
                    </a:lnB>
                  </a:tcPr>
                </a:tc>
              </a:tr>
              <a:tr h="830513">
                <a:tc>
                  <a:txBody>
                    <a:bodyPr/>
                    <a:lstStyle/>
                    <a:p>
                      <a:pPr algn="ctr"/>
                      <a:r>
                        <a:rPr lang="fr-FR" sz="1800" b="1" dirty="0">
                          <a:solidFill>
                            <a:schemeClr val="tx2">
                              <a:lumMod val="75000"/>
                            </a:schemeClr>
                          </a:solidFill>
                          <a:latin typeface="+mj-lt"/>
                        </a:rPr>
                        <a:t>Le PEE et PEI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cotisations sociales patronales sur les sommes versées au titre de l'abondement</a:t>
                      </a:r>
                    </a:p>
                    <a:p>
                      <a:pPr>
                        <a:buFont typeface="Arial"/>
                        <a:buChar char="•"/>
                      </a:pPr>
                      <a:r>
                        <a:rPr lang="fr-FR" sz="1000" b="1" dirty="0">
                          <a:solidFill>
                            <a:schemeClr val="tx2">
                              <a:lumMod val="75000"/>
                            </a:schemeClr>
                          </a:solidFill>
                          <a:latin typeface="+mj-lt"/>
                        </a:rPr>
                        <a:t>L'abondement est soumis au forfait social de 4 %</a:t>
                      </a:r>
                    </a:p>
                    <a:p>
                      <a:pPr>
                        <a:buFont typeface="Arial"/>
                        <a:buChar char="•"/>
                      </a:pPr>
                      <a:r>
                        <a:rPr lang="fr-FR" sz="1000" b="1" dirty="0">
                          <a:solidFill>
                            <a:schemeClr val="tx2">
                              <a:lumMod val="75000"/>
                            </a:schemeClr>
                          </a:solidFill>
                          <a:latin typeface="+mj-lt"/>
                        </a:rPr>
                        <a:t>Déduction de l'assiette de l'IS/l'IR de l'abondement</a:t>
                      </a:r>
                    </a:p>
                  </a:txBody>
                  <a:tcPr marL="51431" marR="51431" marT="25716" marB="25716" anchor="ctr">
                    <a:lnL>
                      <a:noFill/>
                    </a:lnL>
                    <a:lnR>
                      <a:noFill/>
                    </a:lnR>
                    <a:lnT>
                      <a:noFill/>
                    </a:lnT>
                    <a:lnB>
                      <a:noFill/>
                    </a:lnB>
                  </a:tcPr>
                </a:tc>
                <a:tc>
                  <a:txBody>
                    <a:bodyPr/>
                    <a:lstStyle/>
                    <a:p>
                      <a:pPr>
                        <a:buFont typeface="Arial"/>
                        <a:buChar char="•"/>
                      </a:pPr>
                      <a:r>
                        <a:rPr lang="fr-FR" sz="1000" b="1">
                          <a:solidFill>
                            <a:schemeClr val="tx2">
                              <a:lumMod val="75000"/>
                            </a:schemeClr>
                          </a:solidFill>
                          <a:latin typeface="+mj-lt"/>
                        </a:rPr>
                        <a:t>Exonération des cotisations sociales salariales sur les sommes perçues</a:t>
                      </a:r>
                    </a:p>
                    <a:p>
                      <a:pPr>
                        <a:buFont typeface="Arial"/>
                        <a:buChar char="•"/>
                      </a:pPr>
                      <a:r>
                        <a:rPr lang="fr-FR" sz="1000" b="1">
                          <a:solidFill>
                            <a:schemeClr val="tx2">
                              <a:lumMod val="75000"/>
                            </a:schemeClr>
                          </a:solidFill>
                          <a:latin typeface="+mj-lt"/>
                        </a:rPr>
                        <a:t>Exonération de l'IR</a:t>
                      </a:r>
                    </a:p>
                    <a:p>
                      <a:pPr>
                        <a:buFont typeface="Arial"/>
                        <a:buChar char="•"/>
                      </a:pPr>
                      <a:r>
                        <a:rPr lang="fr-FR" sz="1000" b="1">
                          <a:solidFill>
                            <a:schemeClr val="tx2">
                              <a:lumMod val="75000"/>
                            </a:schemeClr>
                          </a:solidFill>
                          <a:latin typeface="+mj-lt"/>
                        </a:rPr>
                        <a:t>Exonération de l'impôt sur les plus-values (Sauf CSG/CRDS et prélèvement sociaux:12,1% sur les plus values)</a:t>
                      </a:r>
                    </a:p>
                  </a:txBody>
                  <a:tcPr marL="51431" marR="51431" marT="25716" marB="25716" anchor="ctr">
                    <a:lnL>
                      <a:noFill/>
                    </a:lnL>
                    <a:lnR>
                      <a:noFill/>
                    </a:lnR>
                    <a:lnT>
                      <a:noFill/>
                    </a:lnT>
                    <a:lnB>
                      <a:noFill/>
                    </a:lnB>
                  </a:tcPr>
                </a:tc>
              </a:tr>
              <a:tr h="1459542">
                <a:tc>
                  <a:txBody>
                    <a:bodyPr/>
                    <a:lstStyle/>
                    <a:p>
                      <a:pPr algn="ctr"/>
                      <a:r>
                        <a:rPr lang="fr-FR" sz="1800" b="1" dirty="0">
                          <a:solidFill>
                            <a:schemeClr val="tx2">
                              <a:lumMod val="75000"/>
                            </a:schemeClr>
                          </a:solidFill>
                          <a:latin typeface="+mj-lt"/>
                        </a:rPr>
                        <a:t>Le PERCO et le PERCOI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Le montant de l'abondement est exonéré de cotisations sociales et de taxes sur les salaires</a:t>
                      </a:r>
                    </a:p>
                    <a:p>
                      <a:pPr>
                        <a:buFont typeface="Arial"/>
                        <a:buChar char="•"/>
                      </a:pPr>
                      <a:r>
                        <a:rPr lang="fr-FR" sz="1000" b="1" dirty="0">
                          <a:solidFill>
                            <a:schemeClr val="tx2">
                              <a:lumMod val="75000"/>
                            </a:schemeClr>
                          </a:solidFill>
                          <a:latin typeface="+mj-lt"/>
                        </a:rPr>
                        <a:t>L'abondement est soumis au forfait social</a:t>
                      </a:r>
                    </a:p>
                    <a:p>
                      <a:pPr>
                        <a:buFont typeface="Arial"/>
                        <a:buChar char="•"/>
                      </a:pPr>
                      <a:r>
                        <a:rPr lang="fr-FR" sz="1000" b="1" dirty="0">
                          <a:solidFill>
                            <a:schemeClr val="tx2">
                              <a:lumMod val="75000"/>
                            </a:schemeClr>
                          </a:solidFill>
                          <a:latin typeface="+mj-lt"/>
                        </a:rPr>
                        <a:t>Le montant global d'abondement versé est déductible du résultat imposable</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L'abondement est exonéré de cotisations sociales mais supporte la CSG/CRDS</a:t>
                      </a:r>
                    </a:p>
                    <a:p>
                      <a:pPr>
                        <a:buFont typeface="Arial"/>
                        <a:buChar char="•"/>
                      </a:pPr>
                      <a:r>
                        <a:rPr lang="fr-FR" sz="1000" b="1" dirty="0">
                          <a:solidFill>
                            <a:schemeClr val="tx2">
                              <a:lumMod val="75000"/>
                            </a:schemeClr>
                          </a:solidFill>
                          <a:latin typeface="+mj-lt"/>
                        </a:rPr>
                        <a:t>Les revenus réinvestis dans le PERCO/I et les plus-values sont exonérés d'impôt sur le revenu mais soumis aux prélèvements sociaux</a:t>
                      </a:r>
                    </a:p>
                    <a:p>
                      <a:pPr>
                        <a:buFont typeface="Arial"/>
                        <a:buChar char="•"/>
                      </a:pPr>
                      <a:r>
                        <a:rPr lang="fr-FR" sz="1000" b="1" dirty="0">
                          <a:solidFill>
                            <a:schemeClr val="tx2">
                              <a:lumMod val="75000"/>
                            </a:schemeClr>
                          </a:solidFill>
                          <a:latin typeface="+mj-lt"/>
                        </a:rPr>
                        <a:t>Le capital touché à la sortie du PERCO/I est exonéré mais une sortie en rente viagère sera imposée forfaitairement en fonction de l'âge du crédit rentier au moment du déclenchement de la rente</a:t>
                      </a:r>
                    </a:p>
                  </a:txBody>
                  <a:tcPr marL="51431" marR="51431" marT="25716" marB="25716"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endParaRPr lang="fr-FR" dirty="0" smtClean="0"/>
          </a:p>
          <a:p>
            <a:r>
              <a:rPr lang="fr-FR" dirty="0" smtClean="0"/>
              <a:t>1. Qu’est-ce que l’épargne salariale </a:t>
            </a:r>
            <a:r>
              <a:rPr lang="fr-FR" dirty="0" smtClean="0"/>
              <a:t>? </a:t>
            </a:r>
            <a:endParaRPr lang="fr-FR" dirty="0" smtClean="0"/>
          </a:p>
          <a:p>
            <a:endParaRPr lang="fr-FR" dirty="0" smtClean="0"/>
          </a:p>
          <a:p>
            <a:r>
              <a:rPr lang="fr-FR" dirty="0" smtClean="0"/>
              <a:t>2. Quels sont ses avantages </a:t>
            </a:r>
            <a:r>
              <a:rPr lang="fr-FR" dirty="0" smtClean="0"/>
              <a:t>?</a:t>
            </a:r>
            <a:endParaRPr lang="fr-FR" dirty="0" smtClean="0"/>
          </a:p>
          <a:p>
            <a:endParaRPr lang="fr-FR" dirty="0" smtClean="0"/>
          </a:p>
          <a:p>
            <a:r>
              <a:rPr lang="fr-FR" dirty="0" smtClean="0"/>
              <a:t>3. Qui peut en bénéficier </a:t>
            </a:r>
            <a:r>
              <a:rPr lang="fr-FR" dirty="0" smtClean="0"/>
              <a:t>? </a:t>
            </a:r>
            <a:endParaRPr lang="fr-FR" dirty="0" smtClean="0"/>
          </a:p>
          <a:p>
            <a:endParaRPr lang="fr-FR" dirty="0" smtClean="0"/>
          </a:p>
          <a:p>
            <a:r>
              <a:rPr lang="fr-FR" dirty="0" smtClean="0"/>
              <a:t>4. Qu’est-ce que la participation </a:t>
            </a:r>
            <a:r>
              <a:rPr lang="fr-FR" dirty="0" smtClean="0"/>
              <a:t>?</a:t>
            </a:r>
            <a:endParaRPr lang="fr-FR" dirty="0" smtClean="0"/>
          </a:p>
          <a:p>
            <a:endParaRPr lang="fr-FR" dirty="0" smtClean="0"/>
          </a:p>
          <a:p>
            <a:r>
              <a:rPr lang="fr-FR" dirty="0" smtClean="0"/>
              <a:t>5. Qu’est-ce que l’intéressement </a:t>
            </a:r>
            <a:r>
              <a:rPr lang="fr-FR" dirty="0" smtClean="0"/>
              <a:t>? </a:t>
            </a:r>
            <a:endParaRPr lang="fr-FR" dirty="0" smtClean="0"/>
          </a:p>
          <a:p>
            <a:endParaRPr lang="fr-FR" dirty="0" smtClean="0"/>
          </a:p>
          <a:p>
            <a:r>
              <a:rPr lang="fr-FR" dirty="0" smtClean="0"/>
              <a:t>6. Qu’est-ce qu’un plan d’épargne </a:t>
            </a:r>
            <a:r>
              <a:rPr lang="fr-FR" dirty="0" smtClean="0"/>
              <a:t>?</a:t>
            </a:r>
            <a:endParaRPr lang="fr-FR" dirty="0" smtClean="0"/>
          </a:p>
          <a:p>
            <a:endParaRPr lang="fr-FR" dirty="0" smtClean="0"/>
          </a:p>
          <a:p>
            <a:r>
              <a:rPr lang="fr-FR" dirty="0" smtClean="0"/>
              <a:t>7. Comment marche l’abondement </a:t>
            </a:r>
            <a:r>
              <a:rPr lang="fr-FR" dirty="0" smtClean="0"/>
              <a:t>?</a:t>
            </a:r>
            <a:endParaRPr lang="fr-FR" dirty="0" smtClean="0"/>
          </a:p>
          <a:p>
            <a:endParaRPr lang="fr-FR" dirty="0" smtClean="0"/>
          </a:p>
          <a:p>
            <a:r>
              <a:rPr lang="fr-FR" dirty="0" smtClean="0"/>
              <a:t>8. Quand l’épargne salariale devient-elle disponible </a:t>
            </a:r>
            <a:r>
              <a:rPr lang="fr-FR" dirty="0" smtClean="0"/>
              <a:t>?</a:t>
            </a:r>
            <a:endParaRPr lang="fr-FR" dirty="0" smtClean="0"/>
          </a:p>
          <a:p>
            <a:endParaRPr lang="fr-FR" dirty="0" smtClean="0"/>
          </a:p>
          <a:p>
            <a:r>
              <a:rPr lang="fr-FR" dirty="0" smtClean="0"/>
              <a:t>9. Quels prélèvement sociaux et fiscaux le salarié supporte-il </a:t>
            </a:r>
            <a:r>
              <a:rPr lang="fr-FR" dirty="0" smtClean="0"/>
              <a:t>? </a:t>
            </a:r>
            <a:endParaRPr lang="fr-FR" dirty="0" smtClean="0"/>
          </a:p>
          <a:p>
            <a:endParaRPr lang="fr-FR" dirty="0" smtClean="0"/>
          </a:p>
          <a:p>
            <a:r>
              <a:rPr lang="fr-FR" dirty="0" smtClean="0"/>
              <a:t>10. Que devient l’épargne salariale quand le salarié quitte l’entreprise </a:t>
            </a:r>
            <a:r>
              <a:rPr lang="fr-FR" dirty="0" smtClean="0"/>
              <a:t>?</a:t>
            </a:r>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4784"/>
            <a:ext cx="8229600" cy="4968552"/>
          </a:xfrm>
        </p:spPr>
        <p:txBody>
          <a:bodyPr>
            <a:normAutofit/>
          </a:bodyPr>
          <a:lstStyle/>
          <a:p>
            <a:pPr>
              <a:buNone/>
            </a:pPr>
            <a:r>
              <a:rPr lang="fr-FR" sz="1200" dirty="0" smtClean="0"/>
              <a:t>1. Elle </a:t>
            </a:r>
            <a:r>
              <a:rPr lang="fr-FR" sz="1200" dirty="0" smtClean="0"/>
              <a:t>recouvre l’ensemble des formules d’épargne offertes par l’entreprise à ses salariés. Il y a trois </a:t>
            </a:r>
            <a:r>
              <a:rPr lang="fr-FR" sz="1200" dirty="0" smtClean="0"/>
              <a:t>formes</a:t>
            </a:r>
            <a:br>
              <a:rPr lang="fr-FR" sz="1200" dirty="0" smtClean="0"/>
            </a:br>
            <a:r>
              <a:rPr lang="fr-FR" sz="1200" dirty="0" smtClean="0"/>
              <a:t>principales </a:t>
            </a:r>
            <a:r>
              <a:rPr lang="fr-FR" sz="1200" dirty="0" smtClean="0"/>
              <a:t>d’épargne salariale : la participation, l’intéressement et les différents PEE (plans d’épargne d’entreprise). </a:t>
            </a:r>
          </a:p>
          <a:p>
            <a:pPr>
              <a:buNone/>
            </a:pPr>
            <a:r>
              <a:rPr lang="fr-FR" sz="1200" dirty="0" smtClean="0"/>
              <a:t>2. Les </a:t>
            </a:r>
            <a:r>
              <a:rPr lang="fr-FR" sz="1200" dirty="0" smtClean="0"/>
              <a:t>salariés ont la possibilité de se constituer une épargne d’une sécurité et d’un rendement supérieurs à celle qu’ils pourraient se constituer à titre individuel</a:t>
            </a:r>
            <a:r>
              <a:rPr lang="fr-FR" sz="1200" dirty="0" smtClean="0"/>
              <a:t>.</a:t>
            </a:r>
          </a:p>
          <a:p>
            <a:pPr>
              <a:buNone/>
            </a:pPr>
            <a:r>
              <a:rPr lang="fr-FR" sz="1200" dirty="0" smtClean="0"/>
              <a:t>3. Tous </a:t>
            </a:r>
            <a:r>
              <a:rPr lang="fr-FR" sz="1200" dirty="0" smtClean="0"/>
              <a:t>les salariés d’une entreprise qui a mis en place le mécanisme d’épargne salariale. </a:t>
            </a:r>
            <a:endParaRPr lang="fr-FR" sz="1200" dirty="0" smtClean="0"/>
          </a:p>
          <a:p>
            <a:pPr>
              <a:buNone/>
            </a:pPr>
            <a:r>
              <a:rPr lang="fr-FR" sz="1200" dirty="0" smtClean="0"/>
              <a:t>4. C’est </a:t>
            </a:r>
            <a:r>
              <a:rPr lang="fr-FR" sz="1200" dirty="0" smtClean="0"/>
              <a:t>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endParaRPr lang="fr-FR" sz="1200" dirty="0" smtClean="0"/>
          </a:p>
          <a:p>
            <a:pPr>
              <a:buNone/>
            </a:pPr>
            <a:r>
              <a:rPr lang="fr-FR" sz="1200" dirty="0" smtClean="0"/>
              <a:t>5. Il </a:t>
            </a:r>
            <a:r>
              <a:rPr lang="fr-FR" sz="1200" dirty="0" smtClean="0"/>
              <a:t>permet d’associer financièrement les salariés aux performances de leur employeur. De fait, son montant ne peut pas être garanti. Il peut être placé sur un plan d’épargne. </a:t>
            </a:r>
            <a:endParaRPr lang="fr-FR" sz="1200" dirty="0" smtClean="0"/>
          </a:p>
          <a:p>
            <a:pPr>
              <a:buAutoNum type="arabicPeriod" startAt="6"/>
            </a:pPr>
            <a:r>
              <a:rPr lang="fr-FR" sz="1200" dirty="0" smtClean="0"/>
              <a:t>C’est </a:t>
            </a:r>
            <a:r>
              <a:rPr lang="fr-FR" sz="1200" dirty="0" smtClean="0"/>
              <a:t>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endParaRPr lang="fr-FR" sz="1200" dirty="0" smtClean="0"/>
          </a:p>
          <a:p>
            <a:pPr>
              <a:buNone/>
            </a:pPr>
            <a:r>
              <a:rPr lang="fr-FR" sz="1200" dirty="0" smtClean="0"/>
              <a:t>7. Il </a:t>
            </a:r>
            <a:r>
              <a:rPr lang="fr-FR" sz="1200" dirty="0" smtClean="0"/>
              <a:t>s’agit d’une somme versée par l’entreprise en complément de l’investissement du salarié. L’abondement du PEE est plafonné à </a:t>
            </a:r>
            <a:r>
              <a:rPr lang="fr-FR" sz="1200" dirty="0" smtClean="0">
                <a:latin typeface="Arial Narrow" pitchFamily="34" charset="0"/>
              </a:rPr>
              <a:t>2 769 </a:t>
            </a:r>
            <a:r>
              <a:rPr lang="fr-FR" sz="1200" dirty="0" smtClean="0"/>
              <a:t>€ </a:t>
            </a:r>
            <a:r>
              <a:rPr lang="fr-FR" sz="1200" dirty="0" smtClean="0"/>
              <a:t>et ne peut dépasser le triple du versement du salarié</a:t>
            </a:r>
            <a:r>
              <a:rPr lang="fr-FR" sz="1200" dirty="0" smtClean="0"/>
              <a:t>.</a:t>
            </a:r>
          </a:p>
          <a:p>
            <a:pPr>
              <a:buNone/>
            </a:pPr>
            <a:r>
              <a:rPr lang="fr-FR" sz="1200" dirty="0" smtClean="0"/>
              <a:t>8. Le </a:t>
            </a:r>
            <a:r>
              <a:rPr lang="fr-FR" sz="1200" dirty="0" smtClean="0"/>
              <a:t>salarié peut demander un déblocage anticipé pour des motifs tels que le mariage ou le Pacs, une naissance ou adoption d’un troisième enfant, la création d’une entreprise, l’acquisition d’une résidence principale, l’invalidité, la cessation d’un contrat de travail. </a:t>
            </a:r>
            <a:endParaRPr lang="fr-FR" sz="1200" dirty="0" smtClean="0"/>
          </a:p>
          <a:p>
            <a:pPr>
              <a:buNone/>
            </a:pPr>
            <a:r>
              <a:rPr lang="fr-FR" sz="1200" dirty="0" smtClean="0"/>
              <a:t>9. L’épargne </a:t>
            </a:r>
            <a:r>
              <a:rPr lang="fr-FR" sz="1200" dirty="0" smtClean="0"/>
              <a:t>salariale échappe aux charges sociales et à l’impôt sur le revenu mais supportent la CSG. Lors de la récupération </a:t>
            </a:r>
            <a:r>
              <a:rPr lang="fr-FR" sz="1200" dirty="0" smtClean="0"/>
              <a:t>des fonds</a:t>
            </a:r>
            <a:r>
              <a:rPr lang="fr-FR" sz="1200" dirty="0" smtClean="0"/>
              <a:t>, les </a:t>
            </a:r>
            <a:r>
              <a:rPr lang="fr-FR" sz="1200" dirty="0" smtClean="0"/>
              <a:t>plus </a:t>
            </a:r>
            <a:r>
              <a:rPr lang="fr-FR" sz="1200" dirty="0" smtClean="0"/>
              <a:t>values ne sont pas taxées hormis une ponction de 10% comprenant la CSG, la CRDS et le prélèvement social. </a:t>
            </a:r>
            <a:endParaRPr lang="fr-FR" sz="1200" dirty="0" smtClean="0"/>
          </a:p>
          <a:p>
            <a:pPr>
              <a:buNone/>
            </a:pPr>
            <a:r>
              <a:rPr lang="fr-FR" sz="1200" dirty="0" smtClean="0"/>
              <a:t>10. Le </a:t>
            </a:r>
            <a:r>
              <a:rPr lang="fr-FR" sz="1200" dirty="0" smtClean="0"/>
              <a:t>salarié peut la débloquer ou la transférer vers les dispositifs existants chez un nouvel employeur. </a:t>
            </a:r>
          </a:p>
          <a:p>
            <a:pPr>
              <a:buNone/>
            </a:pPr>
            <a:endParaRPr lang="fr-FR" sz="1200" dirty="0" smtClean="0"/>
          </a:p>
          <a:p>
            <a:pPr>
              <a:buNone/>
            </a:pPr>
            <a:endParaRPr lang="fr-FR" sz="1200" dirty="0" smtClean="0"/>
          </a:p>
          <a:p>
            <a:pPr>
              <a:buNone/>
            </a:pPr>
            <a:endParaRPr lang="fr-FR" sz="1200" dirty="0" smtClean="0"/>
          </a:p>
          <a:p>
            <a:pPr>
              <a:buAutoNum type="arabicPeriod" startAt="6"/>
            </a:pPr>
            <a:endParaRPr lang="fr-FR" sz="1400" dirty="0" smtClean="0"/>
          </a:p>
          <a:p>
            <a:pPr>
              <a:buNone/>
            </a:pPr>
            <a:endParaRPr lang="fr-FR" sz="1400" dirty="0" smtClean="0"/>
          </a:p>
          <a:p>
            <a:pPr>
              <a:buNone/>
            </a:pPr>
            <a:endParaRPr lang="fr-FR" sz="1400" dirty="0" smtClean="0"/>
          </a:p>
          <a:p>
            <a:pPr>
              <a:buNone/>
            </a:pPr>
            <a:endParaRPr lang="fr-FR" sz="1400" dirty="0" smtClean="0"/>
          </a:p>
          <a:p>
            <a:pPr>
              <a:buNone/>
            </a:pPr>
            <a:endParaRPr lang="fr-FR" sz="1400" dirty="0" smtClean="0"/>
          </a:p>
          <a:p>
            <a:pPr>
              <a:buNone/>
            </a:pPr>
            <a:endParaRPr lang="fr-FR"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Merci de votre attention</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ANNEXES</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252413" y="134938"/>
            <a:ext cx="8640762" cy="990600"/>
          </a:xfrm>
          <a:noFill/>
        </p:spPr>
        <p:txBody>
          <a:bodyPr/>
          <a:lstStyle/>
          <a:p>
            <a:pPr algn="ctr" eaLnBrk="1" hangingPunct="1"/>
            <a:r>
              <a:rPr lang="fr-FR" sz="2800" i="1" smtClean="0">
                <a:solidFill>
                  <a:srgbClr val="1D2E58"/>
                </a:solidFill>
                <a:latin typeface="Arial Narrow" pitchFamily="34" charset="0"/>
              </a:rPr>
              <a:t>Les caractéristiques des enveloppes d’épargne</a:t>
            </a:r>
          </a:p>
        </p:txBody>
      </p:sp>
      <p:graphicFrame>
        <p:nvGraphicFramePr>
          <p:cNvPr id="534602" name="Group 74"/>
          <p:cNvGraphicFramePr>
            <a:graphicFrameLocks noGrp="1"/>
          </p:cNvGraphicFramePr>
          <p:nvPr>
            <p:ph type="tbl" idx="1"/>
          </p:nvPr>
        </p:nvGraphicFramePr>
        <p:xfrm>
          <a:off x="468313" y="809625"/>
          <a:ext cx="8207375" cy="5220216"/>
        </p:xfrm>
        <a:graphic>
          <a:graphicData uri="http://schemas.openxmlformats.org/drawingml/2006/table">
            <a:tbl>
              <a:tblPr/>
              <a:tblGrid>
                <a:gridCol w="2095500"/>
                <a:gridCol w="2868612"/>
                <a:gridCol w="3243263"/>
              </a:tblGrid>
              <a:tr h="3587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800" b="1" i="0" u="none" strike="noStrike" cap="none" normalizeH="0" baseline="0" dirty="0" smtClean="0">
                        <a:ln>
                          <a:noFill/>
                        </a:ln>
                        <a:solidFill>
                          <a:schemeClr val="bg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 / PEI</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 /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705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Conditions de mise en place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Unilatérale pour le PEE (dans les entreprises &lt; 50 salariés) négociée au-delà</a:t>
                      </a:r>
                    </a:p>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Négociée par ratification aux 2/3 des salariés pour le PEI et le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873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Durée de blocage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5 ans glissants</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 </a:t>
                      </a: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Départ à la retraite</a:t>
                      </a:r>
                      <a:r>
                        <a:rPr kumimoji="0" lang="fr-FR" sz="1600" b="0" i="0" u="none" strike="noStrike" cap="none" normalizeH="0" baseline="0" smtClean="0">
                          <a:ln>
                            <a:noFill/>
                          </a:ln>
                          <a:solidFill>
                            <a:schemeClr val="tx1"/>
                          </a:solidFill>
                          <a:effectLst/>
                          <a:latin typeface="Arial Narrow" pitchFamily="34" charset="0"/>
                        </a:rPr>
                        <a:t>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Bénéficiaires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rPr>
                        <a:t>Le </a:t>
                      </a:r>
                      <a:r>
                        <a:rPr kumimoji="0" lang="fr-FR" sz="1600" b="1" i="0" u="none" strike="noStrike" cap="none" normalizeH="0" baseline="0" dirty="0" smtClean="0">
                          <a:ln>
                            <a:noFill/>
                          </a:ln>
                          <a:solidFill>
                            <a:schemeClr val="tx1"/>
                          </a:solidFill>
                          <a:effectLst/>
                          <a:latin typeface="Arial Narrow" pitchFamily="34" charset="0"/>
                        </a:rPr>
                        <a:t>chef d’entreprise (si moins de 250 salariés</a:t>
                      </a:r>
                      <a:r>
                        <a:rPr kumimoji="0" lang="fr-FR" sz="1600" b="0" i="0" u="none" strike="noStrike" cap="none" normalizeH="0" baseline="0" dirty="0" smtClean="0">
                          <a:ln>
                            <a:noFill/>
                          </a:ln>
                          <a:solidFill>
                            <a:schemeClr val="tx1"/>
                          </a:solidFill>
                          <a:effectLst/>
                          <a:latin typeface="Arial Narrow" pitchFamily="34" charset="0"/>
                        </a:rPr>
                        <a:t>)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rPr>
                        <a:t>et son conjoint collaborateur/associé</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rPr>
                        <a:t>Tout salarié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441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Plafond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Jusqu’à </a:t>
                      </a:r>
                      <a:r>
                        <a:rPr kumimoji="0" lang="fr-FR" sz="1600" b="1" i="0" u="none" strike="noStrike" cap="none" normalizeH="0" baseline="0" smtClean="0">
                          <a:ln>
                            <a:noFill/>
                          </a:ln>
                          <a:solidFill>
                            <a:schemeClr val="tx1"/>
                          </a:solidFill>
                          <a:effectLst/>
                          <a:latin typeface="Arial Narrow" pitchFamily="34" charset="0"/>
                        </a:rPr>
                        <a:t>25 %</a:t>
                      </a:r>
                      <a:r>
                        <a:rPr kumimoji="0" lang="fr-FR" sz="1600" b="0" i="0" u="none" strike="noStrike" cap="none" normalizeH="0" baseline="0" smtClean="0">
                          <a:ln>
                            <a:noFill/>
                          </a:ln>
                          <a:solidFill>
                            <a:schemeClr val="tx1"/>
                          </a:solidFill>
                          <a:effectLst/>
                          <a:latin typeface="Arial Narrow" pitchFamily="34" charset="0"/>
                        </a:rPr>
                        <a:t> de la rémunération annuelle brute ou du revenu professionnel N-1.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956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Mode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Versements personnels : libres ou programmés à tout moment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95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Quand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Abondement : concomitamment aux versements volontaires, soit toute l’année ou lors de la période définie dans l’accord </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Participation, Intéressement : dès perception par le bénéficiaire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5318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dirty="0" smtClean="0">
                          <a:ln>
                            <a:noFill/>
                          </a:ln>
                          <a:solidFill>
                            <a:schemeClr val="accent1"/>
                          </a:solidFill>
                          <a:effectLst/>
                          <a:latin typeface="Arial Narrow" pitchFamily="34" charset="0"/>
                        </a:rPr>
                        <a:t>Fiscalité à la sortie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Capital : plus-values exonérées, sauf CSG/CRDS et prélèvements sociaux</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Ou rente (PERCOI uniquement) : fiscalisée, à titre onéreux</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bl>
          </a:graphicData>
        </a:graphic>
      </p:graphicFrame>
      <p:sp>
        <p:nvSpPr>
          <p:cNvPr id="10242" name="Espace réservé du numéro de diapositive 3"/>
          <p:cNvSpPr>
            <a:spLocks noGrp="1"/>
          </p:cNvSpPr>
          <p:nvPr>
            <p:ph type="sldNum" sz="quarter" idx="10"/>
          </p:nvPr>
        </p:nvSpPr>
        <p:spPr>
          <a:noFill/>
        </p:spPr>
        <p:txBody>
          <a:bodyPr/>
          <a:lstStyle/>
          <a:p>
            <a:fld id="{4F386423-21EF-43E5-9010-12F8B9D73245}" type="slidenum">
              <a:rPr lang="fr-FR"/>
              <a:pPr/>
              <a:t>17</a:t>
            </a:fld>
            <a:endParaRPr lang="fr-FR"/>
          </a:p>
        </p:txBody>
      </p:sp>
      <p:sp>
        <p:nvSpPr>
          <p:cNvPr id="10244" name="Rectangle 36"/>
          <p:cNvSpPr>
            <a:spLocks noChangeArrowheads="1"/>
          </p:cNvSpPr>
          <p:nvPr/>
        </p:nvSpPr>
        <p:spPr bwMode="auto">
          <a:xfrm>
            <a:off x="2124075" y="6237288"/>
            <a:ext cx="6511925" cy="517525"/>
          </a:xfrm>
          <a:prstGeom prst="rect">
            <a:avLst/>
          </a:prstGeom>
          <a:noFill/>
          <a:ln w="9525" algn="ctr">
            <a:noFill/>
            <a:miter lim="800000"/>
            <a:headEnd/>
            <a:tailEnd/>
          </a:ln>
        </p:spPr>
        <p:txBody>
          <a:bodyPr>
            <a:spAutoFit/>
          </a:bodyPr>
          <a:lstStyle/>
          <a:p>
            <a:pPr algn="l"/>
            <a:r>
              <a:rPr lang="fr-FR" sz="1400">
                <a:latin typeface="Arial Narrow" pitchFamily="34" charset="0"/>
              </a:rPr>
              <a:t>NB : Les primes ne doivent pas remplacer un élément constitutif du salaire : principe de la non substitution au salaire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
        <p:nvSpPr>
          <p:cNvPr id="1126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404040"/>
                </a:solidFill>
                <a:effectLst/>
                <a:latin typeface="Verdana" pitchFamily="34" charset="0"/>
                <a:cs typeface="Arial" pitchFamily="34" charset="0"/>
              </a:rPr>
              <a:t>Voici un Schéma récapitulatif de l'Epargne Salariale qui vous aidera à mieux comprendre le processus</a:t>
            </a:r>
            <a:r>
              <a:rPr kumimoji="0" lang="fr-FR" sz="800" b="0" i="0" u="none" strike="noStrike" cap="none" normalizeH="0" baseline="0" smtClean="0">
                <a:ln>
                  <a:noFill/>
                </a:ln>
                <a:solidFill>
                  <a:schemeClr val="tx1"/>
                </a:solidFill>
                <a:effectLst/>
                <a:latin typeface="Arial" pitchFamily="34" charset="0"/>
                <a:cs typeface="Arial" pitchFamily="34" charset="0"/>
              </a:rPr>
              <a:t/>
            </a:r>
            <a:br>
              <a:rPr kumimoji="0" lang="fr-FR" sz="800" b="0" i="0" u="none" strike="noStrike" cap="none" normalizeH="0" baseline="0" smtClean="0">
                <a:ln>
                  <a:noFill/>
                </a:ln>
                <a:solidFill>
                  <a:schemeClr val="tx1"/>
                </a:solidFill>
                <a:effectLst/>
                <a:latin typeface="Arial" pitchFamily="34" charset="0"/>
                <a:cs typeface="Arial" pitchFamily="34" charset="0"/>
              </a:rPr>
            </a:br>
            <a:r>
              <a:rPr kumimoji="0" lang="fr-FR" sz="1800" b="0" i="0" u="none" strike="noStrike" cap="none" normalizeH="0" baseline="0" smtClean="0">
                <a:ln>
                  <a:noFill/>
                </a:ln>
                <a:solidFill>
                  <a:schemeClr val="tx1"/>
                </a:solidFill>
                <a:effectLst/>
                <a:latin typeface="Arial" pitchFamily="34" charset="0"/>
                <a:cs typeface="Arial" pitchFamily="34" charset="0"/>
              </a:rPr>
              <a:t/>
            </a:r>
            <a:br>
              <a:rPr kumimoji="0" lang="fr-FR" sz="1800" b="0" i="0" u="none" strike="noStrike" cap="none" normalizeH="0" baseline="0" smtClean="0">
                <a:ln>
                  <a:noFill/>
                </a:ln>
                <a:solidFill>
                  <a:schemeClr val="tx1"/>
                </a:solidFill>
                <a:effectLst/>
                <a:latin typeface="Arial" pitchFamily="34" charset="0"/>
                <a:cs typeface="Arial" pitchFamily="34" charset="0"/>
              </a:rPr>
            </a:br>
            <a:r>
              <a:rPr kumimoji="0" lang="fr-FR" sz="1800" b="0" i="0" u="none" strike="noStrike" cap="none" normalizeH="0" baseline="0" smtClean="0">
                <a:ln>
                  <a:noFill/>
                </a:ln>
                <a:solidFill>
                  <a:schemeClr val="tx1"/>
                </a:solidFill>
                <a:effectLst/>
                <a:latin typeface="Arial" pitchFamily="34" charset="0"/>
                <a:cs typeface="Arial" pitchFamily="34" charset="0"/>
              </a:rPr>
              <a:t>  </a:t>
            </a:r>
            <a:r>
              <a:rPr kumimoji="0" lang="fr-FR" sz="28600" b="0" i="0" u="none" strike="noStrike" cap="none" normalizeH="0" baseline="0" smtClean="0">
                <a:ln>
                  <a:noFill/>
                </a:ln>
                <a:solidFill>
                  <a:schemeClr val="tx1"/>
                </a:solidFill>
                <a:effectLst/>
                <a:latin typeface="Arial" pitchFamily="34" charset="0"/>
                <a:cs typeface="Arial" pitchFamily="34" charset="0"/>
              </a:rPr>
              <a:t/>
            </a:r>
            <a:br>
              <a:rPr kumimoji="0" lang="fr-FR" sz="286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11266" name="Picture 2" descr="http://www.123epargnesalariale.com/images/stories/image/Shema_recapitulatif-epargne-salariale.png"/>
          <p:cNvPicPr>
            <a:picLocks noChangeAspect="1" noChangeArrowheads="1"/>
          </p:cNvPicPr>
          <p:nvPr/>
        </p:nvPicPr>
        <p:blipFill>
          <a:blip r:embed="rId2" cstate="print"/>
          <a:srcRect/>
          <a:stretch>
            <a:fillRect/>
          </a:stretch>
        </p:blipFill>
        <p:spPr bwMode="auto">
          <a:xfrm>
            <a:off x="827584" y="620688"/>
            <a:ext cx="7488832" cy="547260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ChangeAspect="1" noChangeArrowheads="1"/>
          </p:cNvPicPr>
          <p:nvPr/>
        </p:nvPicPr>
        <p:blipFill>
          <a:blip r:embed="rId2" cstate="print"/>
          <a:srcRect/>
          <a:stretch>
            <a:fillRect/>
          </a:stretch>
        </p:blipFill>
        <p:spPr bwMode="auto">
          <a:xfrm>
            <a:off x="6715125" y="36513"/>
            <a:ext cx="2214563" cy="1035050"/>
          </a:xfrm>
          <a:prstGeom prst="rect">
            <a:avLst/>
          </a:prstGeom>
          <a:noFill/>
          <a:ln w="9525">
            <a:noFill/>
            <a:miter lim="800000"/>
            <a:headEnd/>
            <a:tailEnd/>
          </a:ln>
        </p:spPr>
      </p:pic>
      <p:sp>
        <p:nvSpPr>
          <p:cNvPr id="20484" name="Rectangle 2"/>
          <p:cNvSpPr>
            <a:spLocks noGrp="1" noChangeArrowheads="1"/>
          </p:cNvSpPr>
          <p:nvPr>
            <p:ph type="title"/>
          </p:nvPr>
        </p:nvSpPr>
        <p:spPr/>
        <p:txBody>
          <a:bodyPr>
            <a:normAutofit fontScale="90000"/>
          </a:bodyPr>
          <a:lstStyle/>
          <a:p>
            <a:r>
              <a:rPr lang="fr-FR" dirty="0" smtClean="0"/>
              <a:t>PEE – PERCO : </a:t>
            </a:r>
            <a:r>
              <a:rPr lang="fr-FR" b="1" dirty="0" smtClean="0"/>
              <a:t>Alimentation des deux dispositifs  </a:t>
            </a:r>
            <a:r>
              <a:rPr lang="fr-FR" dirty="0" smtClean="0"/>
              <a:t> </a:t>
            </a:r>
          </a:p>
        </p:txBody>
      </p:sp>
      <p:sp>
        <p:nvSpPr>
          <p:cNvPr id="20485" name="Rectangle 3"/>
          <p:cNvSpPr>
            <a:spLocks noGrp="1" noChangeArrowheads="1"/>
          </p:cNvSpPr>
          <p:nvPr>
            <p:ph idx="1"/>
          </p:nvPr>
        </p:nvSpPr>
        <p:spPr/>
        <p:txBody>
          <a:bodyPr/>
          <a:lstStyle/>
          <a:p>
            <a:pPr>
              <a:buFontTx/>
              <a:buNone/>
            </a:pPr>
            <a:endParaRPr lang="fr-FR" dirty="0" smtClean="0"/>
          </a:p>
          <a:p>
            <a:pPr lvl="1"/>
            <a:endParaRPr lang="fr-FR" dirty="0" smtClean="0"/>
          </a:p>
        </p:txBody>
      </p:sp>
      <p:sp>
        <p:nvSpPr>
          <p:cNvPr id="20483" name="Espace réservé du numéro de diapositive 5"/>
          <p:cNvSpPr>
            <a:spLocks noGrp="1"/>
          </p:cNvSpPr>
          <p:nvPr>
            <p:ph type="sldNum" sz="quarter" idx="12"/>
          </p:nvPr>
        </p:nvSpPr>
        <p:spPr>
          <a:noFill/>
        </p:spPr>
        <p:txBody>
          <a:bodyPr/>
          <a:lstStyle/>
          <a:p>
            <a:fld id="{F35631B8-3D51-463F-9FBA-3B94E655BD15}" type="slidenum">
              <a:rPr lang="en-GB" smtClean="0"/>
              <a:pPr/>
              <a:t>19</a:t>
            </a:fld>
            <a:endParaRPr lang="en-GB" smtClean="0"/>
          </a:p>
        </p:txBody>
      </p:sp>
      <p:grpSp>
        <p:nvGrpSpPr>
          <p:cNvPr id="2" name="Group 4"/>
          <p:cNvGrpSpPr>
            <a:grpSpLocks noChangeAspect="1"/>
          </p:cNvGrpSpPr>
          <p:nvPr/>
        </p:nvGrpSpPr>
        <p:grpSpPr bwMode="auto">
          <a:xfrm>
            <a:off x="1116013" y="2276475"/>
            <a:ext cx="6913562" cy="4043363"/>
            <a:chOff x="1417" y="3826"/>
            <a:chExt cx="9540" cy="5580"/>
          </a:xfrm>
        </p:grpSpPr>
        <p:sp>
          <p:nvSpPr>
            <p:cNvPr id="20489" name="AutoShape 5"/>
            <p:cNvSpPr>
              <a:spLocks noChangeAspect="1" noChangeArrowheads="1"/>
            </p:cNvSpPr>
            <p:nvPr/>
          </p:nvSpPr>
          <p:spPr bwMode="auto">
            <a:xfrm>
              <a:off x="1417" y="3826"/>
              <a:ext cx="9540" cy="5580"/>
            </a:xfrm>
            <a:prstGeom prst="rect">
              <a:avLst/>
            </a:prstGeom>
            <a:noFill/>
            <a:ln w="9525">
              <a:noFill/>
              <a:miter lim="800000"/>
              <a:headEnd/>
              <a:tailEnd/>
            </a:ln>
          </p:spPr>
          <p:txBody>
            <a:bodyPr/>
            <a:lstStyle/>
            <a:p>
              <a:endParaRPr lang="fr-FR"/>
            </a:p>
          </p:txBody>
        </p:sp>
        <p:sp>
          <p:nvSpPr>
            <p:cNvPr id="20490" name="AutoShape 6"/>
            <p:cNvSpPr>
              <a:spLocks noChangeArrowheads="1"/>
            </p:cNvSpPr>
            <p:nvPr/>
          </p:nvSpPr>
          <p:spPr bwMode="auto">
            <a:xfrm>
              <a:off x="3217" y="4186"/>
              <a:ext cx="2340" cy="1080"/>
            </a:xfrm>
            <a:prstGeom prst="flowChartAlternateProcess">
              <a:avLst/>
            </a:prstGeom>
            <a:solidFill>
              <a:srgbClr val="FFFFFF"/>
            </a:solidFill>
            <a:ln w="9525">
              <a:solidFill>
                <a:srgbClr val="000000"/>
              </a:solidFill>
              <a:miter lim="800000"/>
              <a:headEnd/>
              <a:tailEnd/>
            </a:ln>
          </p:spPr>
          <p:txBody>
            <a:bodyPr/>
            <a:lstStyle/>
            <a:p>
              <a:endParaRPr lang="fr-FR"/>
            </a:p>
          </p:txBody>
        </p:sp>
        <p:sp>
          <p:nvSpPr>
            <p:cNvPr id="20491" name="AutoShape 7"/>
            <p:cNvSpPr>
              <a:spLocks noChangeArrowheads="1"/>
            </p:cNvSpPr>
            <p:nvPr/>
          </p:nvSpPr>
          <p:spPr bwMode="auto">
            <a:xfrm>
              <a:off x="6817" y="4186"/>
              <a:ext cx="2339" cy="1079"/>
            </a:xfrm>
            <a:prstGeom prst="flowChartAlternateProcess">
              <a:avLst/>
            </a:prstGeom>
            <a:solidFill>
              <a:srgbClr val="FFFFFF"/>
            </a:solidFill>
            <a:ln w="9525">
              <a:solidFill>
                <a:srgbClr val="000000"/>
              </a:solidFill>
              <a:miter lim="800000"/>
              <a:headEnd/>
              <a:tailEnd/>
            </a:ln>
          </p:spPr>
          <p:txBody>
            <a:bodyPr/>
            <a:lstStyle/>
            <a:p>
              <a:endParaRPr lang="fr-FR"/>
            </a:p>
          </p:txBody>
        </p:sp>
        <p:sp>
          <p:nvSpPr>
            <p:cNvPr id="20492" name="AutoShape 8"/>
            <p:cNvSpPr>
              <a:spLocks noChangeArrowheads="1"/>
            </p:cNvSpPr>
            <p:nvPr/>
          </p:nvSpPr>
          <p:spPr bwMode="auto">
            <a:xfrm>
              <a:off x="3757" y="6168"/>
              <a:ext cx="4860" cy="1618"/>
            </a:xfrm>
            <a:prstGeom prst="flowChartAlternateProcess">
              <a:avLst/>
            </a:prstGeom>
            <a:solidFill>
              <a:srgbClr val="FFFFFF"/>
            </a:solidFill>
            <a:ln w="9525">
              <a:solidFill>
                <a:srgbClr val="000000"/>
              </a:solidFill>
              <a:miter lim="800000"/>
              <a:headEnd/>
              <a:tailEnd/>
            </a:ln>
          </p:spPr>
          <p:txBody>
            <a:bodyPr/>
            <a:lstStyle/>
            <a:p>
              <a:endParaRPr lang="fr-FR"/>
            </a:p>
          </p:txBody>
        </p:sp>
        <p:sp>
          <p:nvSpPr>
            <p:cNvPr id="20493" name="AutoShape 9"/>
            <p:cNvSpPr>
              <a:spLocks noChangeArrowheads="1"/>
            </p:cNvSpPr>
            <p:nvPr/>
          </p:nvSpPr>
          <p:spPr bwMode="auto">
            <a:xfrm>
              <a:off x="4117" y="8326"/>
              <a:ext cx="1980" cy="720"/>
            </a:xfrm>
            <a:prstGeom prst="flowChartAlternateProcess">
              <a:avLst/>
            </a:prstGeom>
            <a:solidFill>
              <a:srgbClr val="FFFFFF"/>
            </a:solidFill>
            <a:ln w="9525">
              <a:solidFill>
                <a:srgbClr val="000000"/>
              </a:solidFill>
              <a:miter lim="800000"/>
              <a:headEnd/>
              <a:tailEnd/>
            </a:ln>
          </p:spPr>
          <p:txBody>
            <a:bodyPr/>
            <a:lstStyle/>
            <a:p>
              <a:endParaRPr lang="fr-FR"/>
            </a:p>
          </p:txBody>
        </p:sp>
        <p:sp>
          <p:nvSpPr>
            <p:cNvPr id="20494" name="AutoShape 10"/>
            <p:cNvSpPr>
              <a:spLocks noChangeArrowheads="1"/>
            </p:cNvSpPr>
            <p:nvPr/>
          </p:nvSpPr>
          <p:spPr bwMode="auto">
            <a:xfrm>
              <a:off x="6277" y="8326"/>
              <a:ext cx="1800" cy="719"/>
            </a:xfrm>
            <a:prstGeom prst="flowChartAlternateProcess">
              <a:avLst/>
            </a:prstGeom>
            <a:solidFill>
              <a:srgbClr val="FFFFFF"/>
            </a:solidFill>
            <a:ln w="9525">
              <a:solidFill>
                <a:srgbClr val="000000"/>
              </a:solidFill>
              <a:miter lim="800000"/>
              <a:headEnd/>
              <a:tailEnd/>
            </a:ln>
          </p:spPr>
          <p:txBody>
            <a:bodyPr/>
            <a:lstStyle/>
            <a:p>
              <a:endParaRPr lang="fr-FR"/>
            </a:p>
          </p:txBody>
        </p:sp>
        <p:sp>
          <p:nvSpPr>
            <p:cNvPr id="20495" name="Line 11"/>
            <p:cNvSpPr>
              <a:spLocks noChangeShapeType="1"/>
            </p:cNvSpPr>
            <p:nvPr/>
          </p:nvSpPr>
          <p:spPr bwMode="auto">
            <a:xfrm>
              <a:off x="6097" y="5626"/>
              <a:ext cx="1" cy="540"/>
            </a:xfrm>
            <a:prstGeom prst="line">
              <a:avLst/>
            </a:prstGeom>
            <a:noFill/>
            <a:ln w="9525">
              <a:solidFill>
                <a:srgbClr val="000000"/>
              </a:solidFill>
              <a:round/>
              <a:headEnd/>
              <a:tailEnd type="triangle" w="med" len="med"/>
            </a:ln>
          </p:spPr>
          <p:txBody>
            <a:bodyPr/>
            <a:lstStyle/>
            <a:p>
              <a:endParaRPr lang="fr-FR"/>
            </a:p>
          </p:txBody>
        </p:sp>
        <p:sp>
          <p:nvSpPr>
            <p:cNvPr id="20496" name="Line 12"/>
            <p:cNvSpPr>
              <a:spLocks noChangeShapeType="1"/>
            </p:cNvSpPr>
            <p:nvPr/>
          </p:nvSpPr>
          <p:spPr bwMode="auto">
            <a:xfrm flipH="1">
              <a:off x="2137" y="4546"/>
              <a:ext cx="1080" cy="0"/>
            </a:xfrm>
            <a:prstGeom prst="line">
              <a:avLst/>
            </a:prstGeom>
            <a:noFill/>
            <a:ln w="9525">
              <a:solidFill>
                <a:srgbClr val="000000"/>
              </a:solidFill>
              <a:round/>
              <a:headEnd/>
              <a:tailEnd/>
            </a:ln>
          </p:spPr>
          <p:txBody>
            <a:bodyPr/>
            <a:lstStyle/>
            <a:p>
              <a:endParaRPr lang="fr-FR"/>
            </a:p>
          </p:txBody>
        </p:sp>
        <p:sp>
          <p:nvSpPr>
            <p:cNvPr id="20497" name="Line 13"/>
            <p:cNvSpPr>
              <a:spLocks noChangeShapeType="1"/>
            </p:cNvSpPr>
            <p:nvPr/>
          </p:nvSpPr>
          <p:spPr bwMode="auto">
            <a:xfrm>
              <a:off x="2137" y="4546"/>
              <a:ext cx="0" cy="1260"/>
            </a:xfrm>
            <a:prstGeom prst="line">
              <a:avLst/>
            </a:prstGeom>
            <a:noFill/>
            <a:ln w="9525">
              <a:solidFill>
                <a:srgbClr val="000000"/>
              </a:solidFill>
              <a:round/>
              <a:headEnd/>
              <a:tailEnd type="triangle" w="med" len="med"/>
            </a:ln>
          </p:spPr>
          <p:txBody>
            <a:bodyPr/>
            <a:lstStyle/>
            <a:p>
              <a:endParaRPr lang="fr-FR"/>
            </a:p>
          </p:txBody>
        </p:sp>
        <p:sp>
          <p:nvSpPr>
            <p:cNvPr id="20498" name="Line 14"/>
            <p:cNvSpPr>
              <a:spLocks noChangeShapeType="1"/>
            </p:cNvSpPr>
            <p:nvPr/>
          </p:nvSpPr>
          <p:spPr bwMode="auto">
            <a:xfrm>
              <a:off x="4297" y="5626"/>
              <a:ext cx="3780" cy="1"/>
            </a:xfrm>
            <a:prstGeom prst="line">
              <a:avLst/>
            </a:prstGeom>
            <a:noFill/>
            <a:ln w="9525">
              <a:solidFill>
                <a:srgbClr val="000000"/>
              </a:solidFill>
              <a:round/>
              <a:headEnd/>
              <a:tailEnd/>
            </a:ln>
          </p:spPr>
          <p:txBody>
            <a:bodyPr/>
            <a:lstStyle/>
            <a:p>
              <a:endParaRPr lang="fr-FR"/>
            </a:p>
          </p:txBody>
        </p:sp>
        <p:sp>
          <p:nvSpPr>
            <p:cNvPr id="20499" name="Line 15"/>
            <p:cNvSpPr>
              <a:spLocks noChangeShapeType="1"/>
            </p:cNvSpPr>
            <p:nvPr/>
          </p:nvSpPr>
          <p:spPr bwMode="auto">
            <a:xfrm>
              <a:off x="4297" y="5266"/>
              <a:ext cx="0" cy="360"/>
            </a:xfrm>
            <a:prstGeom prst="line">
              <a:avLst/>
            </a:prstGeom>
            <a:noFill/>
            <a:ln w="9525">
              <a:solidFill>
                <a:srgbClr val="000000"/>
              </a:solidFill>
              <a:round/>
              <a:headEnd/>
              <a:tailEnd/>
            </a:ln>
          </p:spPr>
          <p:txBody>
            <a:bodyPr/>
            <a:lstStyle/>
            <a:p>
              <a:endParaRPr lang="fr-FR"/>
            </a:p>
          </p:txBody>
        </p:sp>
        <p:sp>
          <p:nvSpPr>
            <p:cNvPr id="20500" name="Line 16"/>
            <p:cNvSpPr>
              <a:spLocks noChangeShapeType="1"/>
            </p:cNvSpPr>
            <p:nvPr/>
          </p:nvSpPr>
          <p:spPr bwMode="auto">
            <a:xfrm>
              <a:off x="8077" y="5266"/>
              <a:ext cx="1" cy="360"/>
            </a:xfrm>
            <a:prstGeom prst="line">
              <a:avLst/>
            </a:prstGeom>
            <a:noFill/>
            <a:ln w="9525">
              <a:solidFill>
                <a:srgbClr val="000000"/>
              </a:solidFill>
              <a:round/>
              <a:headEnd/>
              <a:tailEnd/>
            </a:ln>
          </p:spPr>
          <p:txBody>
            <a:bodyPr/>
            <a:lstStyle/>
            <a:p>
              <a:endParaRPr lang="fr-FR"/>
            </a:p>
          </p:txBody>
        </p:sp>
        <p:sp>
          <p:nvSpPr>
            <p:cNvPr id="20501" name="Line 17"/>
            <p:cNvSpPr>
              <a:spLocks noChangeShapeType="1"/>
            </p:cNvSpPr>
            <p:nvPr/>
          </p:nvSpPr>
          <p:spPr bwMode="auto">
            <a:xfrm>
              <a:off x="3757" y="7245"/>
              <a:ext cx="4860" cy="1"/>
            </a:xfrm>
            <a:prstGeom prst="line">
              <a:avLst/>
            </a:prstGeom>
            <a:noFill/>
            <a:ln w="9525">
              <a:solidFill>
                <a:srgbClr val="000000"/>
              </a:solidFill>
              <a:prstDash val="dashDot"/>
              <a:round/>
              <a:headEnd/>
              <a:tailEnd/>
            </a:ln>
          </p:spPr>
          <p:txBody>
            <a:bodyPr/>
            <a:lstStyle/>
            <a:p>
              <a:endParaRPr lang="fr-FR"/>
            </a:p>
          </p:txBody>
        </p:sp>
        <p:sp>
          <p:nvSpPr>
            <p:cNvPr id="20502" name="Line 18"/>
            <p:cNvSpPr>
              <a:spLocks noChangeShapeType="1"/>
            </p:cNvSpPr>
            <p:nvPr/>
          </p:nvSpPr>
          <p:spPr bwMode="auto">
            <a:xfrm>
              <a:off x="6276" y="7246"/>
              <a:ext cx="1" cy="540"/>
            </a:xfrm>
            <a:prstGeom prst="line">
              <a:avLst/>
            </a:prstGeom>
            <a:noFill/>
            <a:ln w="9525">
              <a:solidFill>
                <a:srgbClr val="000000"/>
              </a:solidFill>
              <a:prstDash val="dashDot"/>
              <a:round/>
              <a:headEnd/>
              <a:tailEnd/>
            </a:ln>
          </p:spPr>
          <p:txBody>
            <a:bodyPr/>
            <a:lstStyle/>
            <a:p>
              <a:endParaRPr lang="fr-FR"/>
            </a:p>
          </p:txBody>
        </p:sp>
        <p:sp>
          <p:nvSpPr>
            <p:cNvPr id="20503" name="Line 19"/>
            <p:cNvSpPr>
              <a:spLocks noChangeShapeType="1"/>
            </p:cNvSpPr>
            <p:nvPr/>
          </p:nvSpPr>
          <p:spPr bwMode="auto">
            <a:xfrm>
              <a:off x="5196" y="7786"/>
              <a:ext cx="1" cy="540"/>
            </a:xfrm>
            <a:prstGeom prst="line">
              <a:avLst/>
            </a:prstGeom>
            <a:noFill/>
            <a:ln w="9525">
              <a:solidFill>
                <a:srgbClr val="000000"/>
              </a:solidFill>
              <a:round/>
              <a:headEnd/>
              <a:tailEnd type="triangle" w="med" len="med"/>
            </a:ln>
          </p:spPr>
          <p:txBody>
            <a:bodyPr/>
            <a:lstStyle/>
            <a:p>
              <a:endParaRPr lang="fr-FR"/>
            </a:p>
          </p:txBody>
        </p:sp>
        <p:sp>
          <p:nvSpPr>
            <p:cNvPr id="20504" name="Line 20"/>
            <p:cNvSpPr>
              <a:spLocks noChangeShapeType="1"/>
            </p:cNvSpPr>
            <p:nvPr/>
          </p:nvSpPr>
          <p:spPr bwMode="auto">
            <a:xfrm>
              <a:off x="7176" y="7786"/>
              <a:ext cx="1" cy="540"/>
            </a:xfrm>
            <a:prstGeom prst="line">
              <a:avLst/>
            </a:prstGeom>
            <a:noFill/>
            <a:ln w="9525">
              <a:solidFill>
                <a:srgbClr val="000000"/>
              </a:solidFill>
              <a:round/>
              <a:headEnd/>
              <a:tailEnd type="triangle" w="med" len="med"/>
            </a:ln>
          </p:spPr>
          <p:txBody>
            <a:bodyPr/>
            <a:lstStyle/>
            <a:p>
              <a:endParaRPr lang="fr-FR"/>
            </a:p>
          </p:txBody>
        </p:sp>
        <p:sp>
          <p:nvSpPr>
            <p:cNvPr id="20505" name="Text Box 21"/>
            <p:cNvSpPr txBox="1">
              <a:spLocks noChangeArrowheads="1"/>
            </p:cNvSpPr>
            <p:nvPr/>
          </p:nvSpPr>
          <p:spPr bwMode="auto">
            <a:xfrm>
              <a:off x="3217" y="4546"/>
              <a:ext cx="2340" cy="902"/>
            </a:xfrm>
            <a:prstGeom prst="rect">
              <a:avLst/>
            </a:prstGeom>
            <a:noFill/>
            <a:ln w="9525">
              <a:noFill/>
              <a:miter lim="800000"/>
              <a:headEnd/>
              <a:tailEnd/>
            </a:ln>
          </p:spPr>
          <p:txBody>
            <a:bodyPr/>
            <a:lstStyle/>
            <a:p>
              <a:pPr algn="ctr"/>
              <a:r>
                <a:rPr lang="fr-FR" sz="1100">
                  <a:latin typeface="Verdana" pitchFamily="34" charset="0"/>
                </a:rPr>
                <a:t>Intéressement</a:t>
              </a:r>
              <a:endParaRPr lang="fr-FR"/>
            </a:p>
          </p:txBody>
        </p:sp>
        <p:sp>
          <p:nvSpPr>
            <p:cNvPr id="20506" name="Text Box 22"/>
            <p:cNvSpPr txBox="1">
              <a:spLocks noChangeArrowheads="1"/>
            </p:cNvSpPr>
            <p:nvPr/>
          </p:nvSpPr>
          <p:spPr bwMode="auto">
            <a:xfrm>
              <a:off x="6637" y="4366"/>
              <a:ext cx="2700" cy="722"/>
            </a:xfrm>
            <a:prstGeom prst="rect">
              <a:avLst/>
            </a:prstGeom>
            <a:noFill/>
            <a:ln w="9525">
              <a:noFill/>
              <a:miter lim="800000"/>
              <a:headEnd/>
              <a:tailEnd/>
            </a:ln>
          </p:spPr>
          <p:txBody>
            <a:bodyPr/>
            <a:lstStyle/>
            <a:p>
              <a:pPr algn="ctr"/>
              <a:r>
                <a:rPr lang="fr-FR" sz="1100">
                  <a:latin typeface="Verdana" pitchFamily="34" charset="0"/>
                </a:rPr>
                <a:t>Versements complémentaires</a:t>
              </a:r>
              <a:endParaRPr lang="fr-FR"/>
            </a:p>
          </p:txBody>
        </p:sp>
        <p:sp>
          <p:nvSpPr>
            <p:cNvPr id="20507" name="Text Box 23"/>
            <p:cNvSpPr txBox="1">
              <a:spLocks noChangeArrowheads="1"/>
            </p:cNvSpPr>
            <p:nvPr/>
          </p:nvSpPr>
          <p:spPr bwMode="auto">
            <a:xfrm>
              <a:off x="3577" y="6166"/>
              <a:ext cx="5220" cy="900"/>
            </a:xfrm>
            <a:prstGeom prst="rect">
              <a:avLst/>
            </a:prstGeom>
            <a:noFill/>
            <a:ln w="9525">
              <a:noFill/>
              <a:miter lim="800000"/>
              <a:headEnd/>
              <a:tailEnd/>
            </a:ln>
          </p:spPr>
          <p:txBody>
            <a:bodyPr/>
            <a:lstStyle/>
            <a:p>
              <a:pPr algn="ctr"/>
              <a:r>
                <a:rPr lang="fr-FR" sz="1000">
                  <a:latin typeface="Verdana" pitchFamily="34" charset="0"/>
                </a:rPr>
                <a:t>Soit un abondement maximum de 8308 euros</a:t>
              </a:r>
            </a:p>
            <a:p>
              <a:pPr algn="ctr"/>
              <a:r>
                <a:rPr lang="fr-FR" sz="1000">
                  <a:latin typeface="Verdana" pitchFamily="34" charset="0"/>
                </a:rPr>
                <a:t>Soit un effort d’épargne d’au moins 2769 euros*</a:t>
              </a:r>
            </a:p>
            <a:p>
              <a:pPr algn="ctr"/>
              <a:endParaRPr lang="fr-FR" sz="1000">
                <a:latin typeface="Verdana" pitchFamily="34" charset="0"/>
              </a:endParaRPr>
            </a:p>
            <a:p>
              <a:pPr algn="ctr"/>
              <a:r>
                <a:rPr lang="fr-FR" sz="900"/>
                <a:t>* Hypothèse d’un abondement maximum à 300 %</a:t>
              </a:r>
              <a:r>
                <a:rPr lang="fr-FR" sz="1000">
                  <a:latin typeface="Verdana" pitchFamily="34" charset="0"/>
                </a:rPr>
                <a:t> </a:t>
              </a:r>
            </a:p>
          </p:txBody>
        </p:sp>
        <p:sp>
          <p:nvSpPr>
            <p:cNvPr id="20508" name="Text Box 24"/>
            <p:cNvSpPr txBox="1">
              <a:spLocks noChangeArrowheads="1"/>
            </p:cNvSpPr>
            <p:nvPr/>
          </p:nvSpPr>
          <p:spPr bwMode="auto">
            <a:xfrm>
              <a:off x="3757" y="7242"/>
              <a:ext cx="2340" cy="722"/>
            </a:xfrm>
            <a:prstGeom prst="rect">
              <a:avLst/>
            </a:prstGeom>
            <a:noFill/>
            <a:ln w="9525">
              <a:noFill/>
              <a:miter lim="800000"/>
              <a:headEnd/>
              <a:tailEnd/>
            </a:ln>
          </p:spPr>
          <p:txBody>
            <a:bodyPr/>
            <a:lstStyle/>
            <a:p>
              <a:pPr algn="ctr"/>
              <a:r>
                <a:rPr lang="fr-FR" sz="900">
                  <a:latin typeface="Verdana" pitchFamily="34" charset="0"/>
                </a:rPr>
                <a:t>2769€ par épargnant et par an</a:t>
              </a:r>
              <a:endParaRPr lang="fr-FR"/>
            </a:p>
          </p:txBody>
        </p:sp>
        <p:sp>
          <p:nvSpPr>
            <p:cNvPr id="20509" name="Text Box 25"/>
            <p:cNvSpPr txBox="1">
              <a:spLocks noChangeArrowheads="1"/>
            </p:cNvSpPr>
            <p:nvPr/>
          </p:nvSpPr>
          <p:spPr bwMode="auto">
            <a:xfrm>
              <a:off x="6277" y="7244"/>
              <a:ext cx="2340" cy="722"/>
            </a:xfrm>
            <a:prstGeom prst="rect">
              <a:avLst/>
            </a:prstGeom>
            <a:noFill/>
            <a:ln w="9525">
              <a:noFill/>
              <a:miter lim="800000"/>
              <a:headEnd/>
              <a:tailEnd/>
            </a:ln>
          </p:spPr>
          <p:txBody>
            <a:bodyPr/>
            <a:lstStyle/>
            <a:p>
              <a:pPr algn="ctr"/>
              <a:r>
                <a:rPr lang="fr-FR" sz="900">
                  <a:latin typeface="Verdana" pitchFamily="34" charset="0"/>
                </a:rPr>
                <a:t>5539€ par épargnant et par an</a:t>
              </a:r>
              <a:endParaRPr lang="fr-FR"/>
            </a:p>
          </p:txBody>
        </p:sp>
        <p:sp>
          <p:nvSpPr>
            <p:cNvPr id="20510" name="Text Box 26"/>
            <p:cNvSpPr txBox="1">
              <a:spLocks noChangeArrowheads="1"/>
            </p:cNvSpPr>
            <p:nvPr/>
          </p:nvSpPr>
          <p:spPr bwMode="auto">
            <a:xfrm>
              <a:off x="4297" y="8504"/>
              <a:ext cx="1260" cy="722"/>
            </a:xfrm>
            <a:prstGeom prst="rect">
              <a:avLst/>
            </a:prstGeom>
            <a:noFill/>
            <a:ln w="9525">
              <a:noFill/>
              <a:miter lim="800000"/>
              <a:headEnd/>
              <a:tailEnd/>
            </a:ln>
          </p:spPr>
          <p:txBody>
            <a:bodyPr/>
            <a:lstStyle/>
            <a:p>
              <a:pPr algn="ctr"/>
              <a:r>
                <a:rPr lang="fr-FR" sz="1100">
                  <a:latin typeface="Verdana" pitchFamily="34" charset="0"/>
                </a:rPr>
                <a:t>PEE</a:t>
              </a:r>
              <a:endParaRPr lang="fr-FR"/>
            </a:p>
          </p:txBody>
        </p:sp>
        <p:sp>
          <p:nvSpPr>
            <p:cNvPr id="20511" name="Text Box 27"/>
            <p:cNvSpPr txBox="1">
              <a:spLocks noChangeArrowheads="1"/>
            </p:cNvSpPr>
            <p:nvPr/>
          </p:nvSpPr>
          <p:spPr bwMode="auto">
            <a:xfrm>
              <a:off x="6457" y="8506"/>
              <a:ext cx="1260" cy="722"/>
            </a:xfrm>
            <a:prstGeom prst="rect">
              <a:avLst/>
            </a:prstGeom>
            <a:noFill/>
            <a:ln w="9525">
              <a:noFill/>
              <a:miter lim="800000"/>
              <a:headEnd/>
              <a:tailEnd/>
            </a:ln>
          </p:spPr>
          <p:txBody>
            <a:bodyPr/>
            <a:lstStyle/>
            <a:p>
              <a:pPr algn="ctr"/>
              <a:r>
                <a:rPr lang="fr-FR" sz="1100">
                  <a:latin typeface="Verdana" pitchFamily="34" charset="0"/>
                </a:rPr>
                <a:t>PERCO</a:t>
              </a:r>
              <a:endParaRPr lang="fr-FR"/>
            </a:p>
          </p:txBody>
        </p:sp>
        <p:sp>
          <p:nvSpPr>
            <p:cNvPr id="20512" name="Text Box 28"/>
            <p:cNvSpPr txBox="1">
              <a:spLocks noChangeArrowheads="1"/>
            </p:cNvSpPr>
            <p:nvPr/>
          </p:nvSpPr>
          <p:spPr bwMode="auto">
            <a:xfrm>
              <a:off x="2137" y="4186"/>
              <a:ext cx="900" cy="540"/>
            </a:xfrm>
            <a:prstGeom prst="rect">
              <a:avLst/>
            </a:prstGeom>
            <a:noFill/>
            <a:ln w="9525">
              <a:noFill/>
              <a:miter lim="800000"/>
              <a:headEnd/>
              <a:tailEnd/>
            </a:ln>
          </p:spPr>
          <p:txBody>
            <a:bodyPr/>
            <a:lstStyle/>
            <a:p>
              <a:r>
                <a:rPr lang="fr-FR" sz="1100">
                  <a:latin typeface="Verdana" pitchFamily="34" charset="0"/>
                </a:rPr>
                <a:t>Perçu</a:t>
              </a:r>
              <a:endParaRPr lang="fr-FR"/>
            </a:p>
          </p:txBody>
        </p:sp>
        <p:sp>
          <p:nvSpPr>
            <p:cNvPr id="20513" name="Text Box 29"/>
            <p:cNvSpPr txBox="1">
              <a:spLocks noChangeArrowheads="1"/>
            </p:cNvSpPr>
            <p:nvPr/>
          </p:nvSpPr>
          <p:spPr bwMode="auto">
            <a:xfrm>
              <a:off x="3397" y="5266"/>
              <a:ext cx="2520" cy="900"/>
            </a:xfrm>
            <a:prstGeom prst="rect">
              <a:avLst/>
            </a:prstGeom>
            <a:noFill/>
            <a:ln w="9525">
              <a:noFill/>
              <a:miter lim="800000"/>
              <a:headEnd/>
              <a:tailEnd/>
            </a:ln>
          </p:spPr>
          <p:txBody>
            <a:bodyPr/>
            <a:lstStyle/>
            <a:p>
              <a:pPr algn="ctr"/>
              <a:r>
                <a:rPr lang="fr-FR" sz="1100" dirty="0">
                  <a:latin typeface="Verdana" pitchFamily="34" charset="0"/>
                </a:rPr>
                <a:t>Versé</a:t>
              </a:r>
            </a:p>
            <a:p>
              <a:pPr algn="ctr">
                <a:spcBef>
                  <a:spcPts val="300"/>
                </a:spcBef>
              </a:pPr>
              <a:r>
                <a:rPr lang="fr-FR" sz="800" dirty="0">
                  <a:latin typeface="Verdana" pitchFamily="34" charset="0"/>
                </a:rPr>
                <a:t>Pas d’impôts ni charges sociales</a:t>
              </a:r>
              <a:endParaRPr lang="fr-FR" sz="1100" dirty="0">
                <a:latin typeface="Verdana" pitchFamily="34" charset="0"/>
              </a:endParaRPr>
            </a:p>
            <a:p>
              <a:endParaRPr lang="fr-FR" dirty="0"/>
            </a:p>
          </p:txBody>
        </p:sp>
        <p:sp>
          <p:nvSpPr>
            <p:cNvPr id="20514" name="Line 30"/>
            <p:cNvSpPr>
              <a:spLocks noChangeShapeType="1"/>
            </p:cNvSpPr>
            <p:nvPr/>
          </p:nvSpPr>
          <p:spPr bwMode="auto">
            <a:xfrm>
              <a:off x="9157" y="4726"/>
              <a:ext cx="540" cy="0"/>
            </a:xfrm>
            <a:prstGeom prst="line">
              <a:avLst/>
            </a:prstGeom>
            <a:noFill/>
            <a:ln w="9525">
              <a:solidFill>
                <a:srgbClr val="000000"/>
              </a:solidFill>
              <a:prstDash val="dashDot"/>
              <a:round/>
              <a:headEnd/>
              <a:tailEnd/>
            </a:ln>
          </p:spPr>
          <p:txBody>
            <a:bodyPr/>
            <a:lstStyle/>
            <a:p>
              <a:endParaRPr lang="fr-FR"/>
            </a:p>
          </p:txBody>
        </p:sp>
      </p:grpSp>
      <p:sp>
        <p:nvSpPr>
          <p:cNvPr id="20487" name="Text Box 31"/>
          <p:cNvSpPr txBox="1">
            <a:spLocks noChangeArrowheads="1"/>
          </p:cNvSpPr>
          <p:nvPr/>
        </p:nvSpPr>
        <p:spPr bwMode="auto">
          <a:xfrm>
            <a:off x="7235825" y="2565400"/>
            <a:ext cx="1008063" cy="719138"/>
          </a:xfrm>
          <a:prstGeom prst="rect">
            <a:avLst/>
          </a:prstGeom>
          <a:solidFill>
            <a:srgbClr val="FFFFFF"/>
          </a:solidFill>
          <a:ln w="9525">
            <a:noFill/>
            <a:miter lim="800000"/>
            <a:headEnd/>
            <a:tailEnd/>
          </a:ln>
        </p:spPr>
        <p:txBody>
          <a:bodyPr/>
          <a:lstStyle/>
          <a:p>
            <a:pPr algn="ctr"/>
            <a:r>
              <a:rPr lang="fr-FR" sz="800">
                <a:latin typeface="Verdana" pitchFamily="34" charset="0"/>
              </a:rPr>
              <a:t>Dans la limite de 25% de votre rémunération annuelle brute</a:t>
            </a:r>
            <a:endParaRPr lang="fr-FR"/>
          </a:p>
        </p:txBody>
      </p:sp>
      <p:sp>
        <p:nvSpPr>
          <p:cNvPr id="20488" name="Text Box 32"/>
          <p:cNvSpPr txBox="1">
            <a:spLocks noChangeArrowheads="1"/>
          </p:cNvSpPr>
          <p:nvPr/>
        </p:nvSpPr>
        <p:spPr bwMode="auto">
          <a:xfrm>
            <a:off x="971550" y="3860800"/>
            <a:ext cx="1257300" cy="1671638"/>
          </a:xfrm>
          <a:prstGeom prst="rect">
            <a:avLst/>
          </a:prstGeom>
          <a:solidFill>
            <a:srgbClr val="FFFFFF"/>
          </a:solidFill>
          <a:ln w="9525">
            <a:noFill/>
            <a:miter lim="800000"/>
            <a:headEnd/>
            <a:tailEnd/>
          </a:ln>
        </p:spPr>
        <p:txBody>
          <a:bodyPr/>
          <a:lstStyle/>
          <a:p>
            <a:pPr algn="ctr"/>
            <a:r>
              <a:rPr lang="fr-FR" sz="1000">
                <a:latin typeface="Verdana" pitchFamily="34" charset="0"/>
              </a:rPr>
              <a:t>Complément </a:t>
            </a:r>
          </a:p>
          <a:p>
            <a:pPr algn="ctr"/>
            <a:r>
              <a:rPr lang="fr-FR" sz="1000">
                <a:latin typeface="Verdana" pitchFamily="34" charset="0"/>
              </a:rPr>
              <a:t>de revenus</a:t>
            </a:r>
          </a:p>
          <a:p>
            <a:pPr algn="ctr"/>
            <a:endParaRPr lang="fr-FR" sz="1000">
              <a:latin typeface="Verdana" pitchFamily="34" charset="0"/>
            </a:endParaRPr>
          </a:p>
          <a:p>
            <a:pPr algn="ctr"/>
            <a:r>
              <a:rPr lang="fr-FR" sz="800">
                <a:latin typeface="Verdana" pitchFamily="34" charset="0"/>
              </a:rPr>
              <a:t>Pas de charges sociales mais soumis à l’impôt sur le revenu et prélèvements sociaux</a:t>
            </a:r>
            <a:r>
              <a:rPr lang="fr-FR" sz="1000">
                <a:latin typeface="Verdana" pitchFamily="34" charset="0"/>
              </a:rPr>
              <a:t> </a:t>
            </a:r>
            <a:endParaRPr lang="fr-F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59632" y="1412776"/>
            <a:ext cx="6624736" cy="2862322"/>
          </a:xfrm>
          <a:prstGeom prst="rect">
            <a:avLst/>
          </a:prstGeom>
          <a:noFill/>
        </p:spPr>
        <p:txBody>
          <a:bodyPr wrap="square" rtlCol="0">
            <a:spAutoFit/>
          </a:bodyPr>
          <a:lstStyle/>
          <a:p>
            <a:r>
              <a:rPr lang="fr-FR" b="1" dirty="0" smtClean="0"/>
              <a:t>Épargne salariale </a:t>
            </a:r>
          </a:p>
          <a:p>
            <a:endParaRPr lang="fr-FR" i="1" dirty="0" smtClean="0"/>
          </a:p>
          <a:p>
            <a:r>
              <a:rPr lang="fr-FR" i="1" dirty="0" smtClean="0"/>
              <a:t>Participation</a:t>
            </a:r>
            <a:r>
              <a:rPr lang="fr-FR" i="1" dirty="0" smtClean="0"/>
              <a:t>, intéressement, plan d’épargne d’entreprise… </a:t>
            </a:r>
            <a:endParaRPr lang="fr-FR" i="1" dirty="0" smtClean="0"/>
          </a:p>
          <a:p>
            <a:r>
              <a:rPr lang="fr-FR" i="1" dirty="0" smtClean="0"/>
              <a:t>Ces </a:t>
            </a:r>
            <a:r>
              <a:rPr lang="fr-FR" i="1" dirty="0" smtClean="0"/>
              <a:t>formules bénéficient d’avantages fiscaux et sociaux </a:t>
            </a:r>
            <a:r>
              <a:rPr lang="fr-FR" i="1" dirty="0" smtClean="0"/>
              <a:t>qui</a:t>
            </a:r>
          </a:p>
          <a:p>
            <a:r>
              <a:rPr lang="fr-FR" i="1" dirty="0" smtClean="0"/>
              <a:t>en </a:t>
            </a:r>
            <a:r>
              <a:rPr lang="fr-FR" i="1" dirty="0" smtClean="0"/>
              <a:t>font un complément intéressant de rémunération</a:t>
            </a:r>
            <a:r>
              <a:rPr lang="fr-FR" i="1" dirty="0" smtClean="0"/>
              <a:t>.</a:t>
            </a:r>
          </a:p>
          <a:p>
            <a:endParaRPr lang="fr-FR" i="1" dirty="0" smtClean="0"/>
          </a:p>
          <a:p>
            <a:endParaRPr lang="fr-FR" i="1" dirty="0" smtClean="0"/>
          </a:p>
          <a:p>
            <a:r>
              <a:rPr lang="fr-FR" dirty="0" smtClean="0"/>
              <a:t>1. Qui </a:t>
            </a:r>
            <a:r>
              <a:rPr lang="fr-FR" dirty="0" smtClean="0"/>
              <a:t>peut bénéficier de l’épargne salariale ? </a:t>
            </a:r>
          </a:p>
          <a:p>
            <a:r>
              <a:rPr lang="fr-FR" dirty="0" smtClean="0"/>
              <a:t>2. Quels </a:t>
            </a:r>
            <a:r>
              <a:rPr lang="fr-FR" dirty="0" smtClean="0"/>
              <a:t>sont les avantages de l’épargne salariale pour les </a:t>
            </a:r>
            <a:r>
              <a:rPr lang="fr-FR" dirty="0" smtClean="0"/>
              <a:t>salariés ?</a:t>
            </a:r>
          </a:p>
          <a:p>
            <a:r>
              <a:rPr lang="fr-FR" dirty="0" smtClean="0"/>
              <a:t>3. Quels sont les avantages de l’abondement ?  </a:t>
            </a:r>
            <a:endParaRPr lang="fr-FR" dirty="0"/>
          </a:p>
        </p:txBody>
      </p:sp>
      <p:sp>
        <p:nvSpPr>
          <p:cNvPr id="5" name="Titre 4"/>
          <p:cNvSpPr>
            <a:spLocks noGrp="1"/>
          </p:cNvSpPr>
          <p:nvPr>
            <p:ph type="title" idx="4294967295"/>
          </p:nvPr>
        </p:nvSpPr>
        <p:spPr>
          <a:xfrm>
            <a:off x="0" y="5157788"/>
            <a:ext cx="7772400" cy="1362075"/>
          </a:xfrm>
        </p:spPr>
        <p:txBody>
          <a:bodyPr>
            <a:normAutofit fontScale="90000"/>
          </a:bodyPr>
          <a:lstStyle/>
          <a:p>
            <a:r>
              <a:rPr lang="fr-FR" dirty="0" smtClean="0"/>
              <a:t/>
            </a:r>
            <a:br>
              <a:rPr lang="fr-FR"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1. Qui peut bénéficier de l’épargne salariale </a:t>
            </a:r>
            <a:r>
              <a:rPr lang="fr-FR" sz="3600" b="1" dirty="0" smtClean="0"/>
              <a:t>?</a:t>
            </a:r>
            <a:endParaRPr lang="fr-FR" dirty="0"/>
          </a:p>
        </p:txBody>
      </p:sp>
      <p:sp>
        <p:nvSpPr>
          <p:cNvPr id="4" name="Rectangle 3"/>
          <p:cNvSpPr/>
          <p:nvPr/>
        </p:nvSpPr>
        <p:spPr>
          <a:xfrm>
            <a:off x="755576" y="1772816"/>
            <a:ext cx="7776864" cy="3570208"/>
          </a:xfrm>
          <a:prstGeom prst="rect">
            <a:avLst/>
          </a:prstGeom>
        </p:spPr>
        <p:txBody>
          <a:bodyPr wrap="square">
            <a:spAutoFit/>
          </a:bodyPr>
          <a:lstStyle/>
          <a:p>
            <a:r>
              <a:rPr lang="fr-FR" dirty="0" smtClean="0"/>
              <a:t>Tous </a:t>
            </a:r>
            <a:r>
              <a:rPr lang="fr-FR" dirty="0" smtClean="0"/>
              <a:t>les salariés employés par les entreprises du secteur privé (y compris les entreprises individuelles, artisanales, les associations et le secteur coopératif) peuvent  bénéficier de l’épargne salariale.</a:t>
            </a:r>
          </a:p>
          <a:p>
            <a:r>
              <a:rPr lang="fr-FR" dirty="0" smtClean="0"/>
              <a:t>Les salariés des entreprises publiques peuvent également bénéficier, selon les cas, de tous ou seulement de certains de ces dispositifs.</a:t>
            </a:r>
          </a:p>
          <a:p>
            <a:r>
              <a:rPr lang="fr-FR" dirty="0" smtClean="0"/>
              <a:t>Pour qu’un salarié puisse bénéficier de l’épargne salariale, il est nécessaire qu’un dispositif soit mis en place :</a:t>
            </a:r>
            <a:br>
              <a:rPr lang="fr-FR" dirty="0" smtClean="0"/>
            </a:br>
            <a:r>
              <a:rPr lang="fr-FR" dirty="0" smtClean="0"/>
              <a:t>- soit au niveau de l’entreprise</a:t>
            </a:r>
            <a:br>
              <a:rPr lang="fr-FR" dirty="0" smtClean="0"/>
            </a:br>
            <a:r>
              <a:rPr lang="fr-FR" dirty="0" smtClean="0"/>
              <a:t>- soit au niveau d’un groupe d’entreprises</a:t>
            </a:r>
            <a:br>
              <a:rPr lang="fr-FR" dirty="0" smtClean="0"/>
            </a:br>
            <a:r>
              <a:rPr lang="fr-FR" dirty="0" smtClean="0"/>
              <a:t>- soit par plusieurs entreprises regroupées au niveau local et/ou au niveau professionnel</a:t>
            </a:r>
          </a:p>
          <a:p>
            <a:r>
              <a:rPr lang="fr-FR" sz="1400" i="1" dirty="0" smtClean="0"/>
              <a:t>Depuis la Loi Fabius (2001), les chefs d'entreprises et tous les mandataires sociaux peuvent bénéficier des avantages de l'épargne salariale dans les entreprises de 1 à 100 salariés.</a:t>
            </a:r>
            <a:endParaRPr lang="fr-FR" sz="14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t>2. Quels sont les avantages de l’épargne </a:t>
            </a:r>
            <a:r>
              <a:rPr lang="fr-FR" sz="3200" b="1" dirty="0" smtClean="0"/>
              <a:t> </a:t>
            </a:r>
            <a:br>
              <a:rPr lang="fr-FR" sz="3200" b="1" dirty="0" smtClean="0"/>
            </a:br>
            <a:r>
              <a:rPr lang="fr-FR" sz="3200" b="1" dirty="0" smtClean="0"/>
              <a:t>     salariale </a:t>
            </a:r>
            <a:r>
              <a:rPr lang="fr-FR" sz="3200" b="1" dirty="0" smtClean="0"/>
              <a:t>pour les salariés </a:t>
            </a:r>
            <a:r>
              <a:rPr lang="fr-FR" sz="3200" b="1" dirty="0" smtClean="0"/>
              <a:t>?</a:t>
            </a:r>
            <a:endParaRPr lang="fr-FR" sz="3200" dirty="0"/>
          </a:p>
        </p:txBody>
      </p:sp>
      <p:sp>
        <p:nvSpPr>
          <p:cNvPr id="4" name="Rectangle 3"/>
          <p:cNvSpPr/>
          <p:nvPr/>
        </p:nvSpPr>
        <p:spPr>
          <a:xfrm>
            <a:off x="683568" y="1988840"/>
            <a:ext cx="7992888" cy="3139321"/>
          </a:xfrm>
          <a:prstGeom prst="rect">
            <a:avLst/>
          </a:prstGeom>
        </p:spPr>
        <p:txBody>
          <a:bodyPr wrap="square">
            <a:spAutoFit/>
          </a:bodyPr>
          <a:lstStyle/>
          <a:p>
            <a:r>
              <a:rPr lang="fr-FR" dirty="0" smtClean="0">
                <a:solidFill>
                  <a:schemeClr val="tx2">
                    <a:lumMod val="75000"/>
                  </a:schemeClr>
                </a:solidFill>
              </a:rPr>
              <a:t>La </a:t>
            </a:r>
            <a:r>
              <a:rPr lang="fr-FR" dirty="0" smtClean="0">
                <a:solidFill>
                  <a:schemeClr val="tx2">
                    <a:lumMod val="75000"/>
                  </a:schemeClr>
                </a:solidFill>
              </a:rPr>
              <a:t>possibilité de </a:t>
            </a:r>
            <a:r>
              <a:rPr lang="fr-FR" b="1" dirty="0" smtClean="0">
                <a:solidFill>
                  <a:schemeClr val="tx2">
                    <a:lumMod val="75000"/>
                  </a:schemeClr>
                </a:solidFill>
              </a:rPr>
              <a:t>se constituer une épargne avec l’aide de l’entreprise </a:t>
            </a:r>
            <a:r>
              <a:rPr lang="fr-FR" dirty="0" smtClean="0">
                <a:solidFill>
                  <a:schemeClr val="tx2">
                    <a:lumMod val="75000"/>
                  </a:schemeClr>
                </a:solidFill>
              </a:rPr>
              <a:t>pour financer tout projet personnel (retraite, études des enfants, achat d’un logement…) </a:t>
            </a:r>
          </a:p>
          <a:p>
            <a:r>
              <a:rPr lang="fr-FR" dirty="0" smtClean="0">
                <a:solidFill>
                  <a:schemeClr val="tx2">
                    <a:lumMod val="75000"/>
                  </a:schemeClr>
                </a:solidFill>
              </a:rPr>
              <a:t>L’</a:t>
            </a:r>
            <a:r>
              <a:rPr lang="fr-FR" b="1" dirty="0" smtClean="0">
                <a:solidFill>
                  <a:schemeClr val="tx2">
                    <a:lumMod val="75000"/>
                  </a:schemeClr>
                </a:solidFill>
              </a:rPr>
              <a:t>exonération </a:t>
            </a:r>
            <a:r>
              <a:rPr lang="fr-FR" dirty="0" smtClean="0">
                <a:solidFill>
                  <a:schemeClr val="tx2">
                    <a:lumMod val="75000"/>
                  </a:schemeClr>
                </a:solidFill>
              </a:rPr>
              <a:t>des cotisations sociales et de l’impôt sur le revenu </a:t>
            </a:r>
          </a:p>
          <a:p>
            <a:r>
              <a:rPr lang="fr-FR" dirty="0" smtClean="0">
                <a:solidFill>
                  <a:schemeClr val="tx2">
                    <a:lumMod val="75000"/>
                  </a:schemeClr>
                </a:solidFill>
              </a:rPr>
              <a:t>Une </a:t>
            </a:r>
            <a:r>
              <a:rPr lang="fr-FR" b="1" dirty="0" smtClean="0">
                <a:solidFill>
                  <a:schemeClr val="tx2">
                    <a:lumMod val="75000"/>
                  </a:schemeClr>
                </a:solidFill>
              </a:rPr>
              <a:t>sécurité</a:t>
            </a:r>
            <a:r>
              <a:rPr lang="fr-FR" dirty="0" smtClean="0">
                <a:solidFill>
                  <a:schemeClr val="tx2">
                    <a:lumMod val="75000"/>
                  </a:schemeClr>
                </a:solidFill>
              </a:rPr>
              <a:t> et un </a:t>
            </a:r>
            <a:r>
              <a:rPr lang="fr-FR" b="1" dirty="0" smtClean="0">
                <a:solidFill>
                  <a:schemeClr val="tx2">
                    <a:lumMod val="75000"/>
                  </a:schemeClr>
                </a:solidFill>
              </a:rPr>
              <a:t>rendement </a:t>
            </a:r>
            <a:r>
              <a:rPr lang="fr-FR" dirty="0" smtClean="0">
                <a:solidFill>
                  <a:schemeClr val="tx2">
                    <a:lumMod val="75000"/>
                  </a:schemeClr>
                </a:solidFill>
              </a:rPr>
              <a:t>supérieurs à ceux dont vous bénéficieriez avec une épargne à titre individuel, du fait de la contribution de l'entreprise et des avantages fiscaux et sociaux </a:t>
            </a:r>
          </a:p>
          <a:p>
            <a:r>
              <a:rPr lang="fr-FR" dirty="0" smtClean="0">
                <a:solidFill>
                  <a:schemeClr val="tx2">
                    <a:lumMod val="75000"/>
                  </a:schemeClr>
                </a:solidFill>
              </a:rPr>
              <a:t>Une </a:t>
            </a:r>
            <a:r>
              <a:rPr lang="fr-FR" b="1" dirty="0" smtClean="0">
                <a:solidFill>
                  <a:schemeClr val="tx2">
                    <a:lumMod val="75000"/>
                  </a:schemeClr>
                </a:solidFill>
              </a:rPr>
              <a:t>épargne accessible</a:t>
            </a:r>
            <a:r>
              <a:rPr lang="fr-FR" dirty="0" smtClean="0">
                <a:solidFill>
                  <a:schemeClr val="tx2">
                    <a:lumMod val="75000"/>
                  </a:schemeClr>
                </a:solidFill>
              </a:rPr>
              <a:t> à tous les salariés dès 3 mois d’ancienneté </a:t>
            </a:r>
          </a:p>
          <a:p>
            <a:r>
              <a:rPr lang="fr-FR" dirty="0" smtClean="0">
                <a:solidFill>
                  <a:schemeClr val="tx2">
                    <a:lumMod val="75000"/>
                  </a:schemeClr>
                </a:solidFill>
              </a:rPr>
              <a:t>Une </a:t>
            </a:r>
            <a:r>
              <a:rPr lang="fr-FR" b="1" dirty="0" smtClean="0">
                <a:solidFill>
                  <a:schemeClr val="tx2">
                    <a:lumMod val="75000"/>
                  </a:schemeClr>
                </a:solidFill>
              </a:rPr>
              <a:t>épargne acquise </a:t>
            </a:r>
            <a:r>
              <a:rPr lang="fr-FR" dirty="0" smtClean="0">
                <a:solidFill>
                  <a:schemeClr val="tx2">
                    <a:lumMod val="75000"/>
                  </a:schemeClr>
                </a:solidFill>
              </a:rPr>
              <a:t>au salarié quoiqu’il arrive </a:t>
            </a:r>
          </a:p>
          <a:p>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Alimentation du PEE</a:t>
            </a:r>
            <a:endParaRPr lang="fr-FR" dirty="0"/>
          </a:p>
        </p:txBody>
      </p:sp>
      <p:sp>
        <p:nvSpPr>
          <p:cNvPr id="5" name="Flèche vers le bas 4"/>
          <p:cNvSpPr/>
          <p:nvPr/>
        </p:nvSpPr>
        <p:spPr>
          <a:xfrm>
            <a:off x="5940152" y="2780928"/>
            <a:ext cx="360040"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6444208" y="2780928"/>
            <a:ext cx="360040"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6948264" y="2780928"/>
            <a:ext cx="360040"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619672" y="2420888"/>
            <a:ext cx="1608838" cy="369332"/>
          </a:xfrm>
          <a:prstGeom prst="rect">
            <a:avLst/>
          </a:prstGeom>
          <a:noFill/>
        </p:spPr>
        <p:txBody>
          <a:bodyPr wrap="none" rtlCol="0">
            <a:spAutoFit/>
          </a:bodyPr>
          <a:lstStyle/>
          <a:p>
            <a:r>
              <a:rPr lang="fr-FR" dirty="0" smtClean="0"/>
              <a:t>Schéma ARCOS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Espace réservé du numéro de diapositive 1"/>
          <p:cNvSpPr>
            <a:spLocks noGrp="1"/>
          </p:cNvSpPr>
          <p:nvPr>
            <p:ph type="sldNum" sz="quarter" idx="12"/>
          </p:nvPr>
        </p:nvSpPr>
        <p:spPr>
          <a:noFill/>
        </p:spPr>
        <p:txBody>
          <a:bodyPr/>
          <a:lstStyle/>
          <a:p>
            <a:fld id="{D093783D-7C0A-4DF5-9E35-A956FA3C0FE8}" type="slidenum">
              <a:rPr lang="fr-FR"/>
              <a:pPr/>
              <a:t>6</a:t>
            </a:fld>
            <a:endParaRPr lang="fr-FR"/>
          </a:p>
        </p:txBody>
      </p:sp>
      <p:sp>
        <p:nvSpPr>
          <p:cNvPr id="7171" name="Rectangle 2"/>
          <p:cNvSpPr>
            <a:spLocks noChangeArrowheads="1"/>
          </p:cNvSpPr>
          <p:nvPr/>
        </p:nvSpPr>
        <p:spPr bwMode="auto">
          <a:xfrm>
            <a:off x="457200" y="222250"/>
            <a:ext cx="8459788" cy="758478"/>
          </a:xfrm>
          <a:prstGeom prst="rect">
            <a:avLst/>
          </a:prstGeom>
          <a:noFill/>
          <a:ln w="9525" algn="ctr">
            <a:noFill/>
            <a:miter lim="800000"/>
            <a:headEnd/>
            <a:tailEnd/>
          </a:ln>
        </p:spPr>
        <p:txBody>
          <a:bodyPr/>
          <a:lstStyle/>
          <a:p>
            <a:r>
              <a:rPr lang="fr-FR" sz="2800" b="1" i="1" dirty="0">
                <a:solidFill>
                  <a:srgbClr val="1D2E58"/>
                </a:solidFill>
                <a:latin typeface="Arial Narrow" pitchFamily="34" charset="0"/>
              </a:rPr>
              <a:t>Panorama des dispositifs d’épargne </a:t>
            </a:r>
            <a:r>
              <a:rPr lang="fr-FR" sz="2800" b="1" i="1" dirty="0" smtClean="0">
                <a:solidFill>
                  <a:srgbClr val="1D2E58"/>
                </a:solidFill>
                <a:latin typeface="Arial Narrow" pitchFamily="34" charset="0"/>
              </a:rPr>
              <a:t>salariale (à supprimer)</a:t>
            </a:r>
            <a:endParaRPr lang="fr-FR" sz="2800" b="1" i="1" dirty="0">
              <a:solidFill>
                <a:srgbClr val="1D2E58"/>
              </a:solidFill>
              <a:latin typeface="Arial Narrow" pitchFamily="34" charset="0"/>
            </a:endParaRPr>
          </a:p>
        </p:txBody>
      </p:sp>
      <p:sp>
        <p:nvSpPr>
          <p:cNvPr id="7172" name="Text Box 3"/>
          <p:cNvSpPr txBox="1">
            <a:spLocks noChangeArrowheads="1"/>
          </p:cNvSpPr>
          <p:nvPr/>
        </p:nvSpPr>
        <p:spPr bwMode="auto">
          <a:xfrm>
            <a:off x="1604963" y="1370013"/>
            <a:ext cx="2967037" cy="366712"/>
          </a:xfrm>
          <a:prstGeom prst="rect">
            <a:avLst/>
          </a:prstGeom>
          <a:noFill/>
          <a:ln w="9525">
            <a:noFill/>
            <a:miter lim="800000"/>
            <a:headEnd/>
            <a:tailEnd/>
          </a:ln>
        </p:spPr>
        <p:txBody>
          <a:bodyPr>
            <a:spAutoFit/>
          </a:bodyPr>
          <a:lstStyle/>
          <a:p>
            <a:pPr>
              <a:spcBef>
                <a:spcPct val="50000"/>
              </a:spcBef>
            </a:pPr>
            <a:r>
              <a:rPr lang="fr-FR" sz="1800" b="1" dirty="0">
                <a:solidFill>
                  <a:srgbClr val="1D2E58"/>
                </a:solidFill>
                <a:latin typeface="Trebuchet MS" pitchFamily="34" charset="0"/>
              </a:rPr>
              <a:t>L’ENTREPRISE</a:t>
            </a:r>
          </a:p>
        </p:txBody>
      </p:sp>
      <p:sp>
        <p:nvSpPr>
          <p:cNvPr id="7173" name="Text Box 4"/>
          <p:cNvSpPr txBox="1">
            <a:spLocks noChangeArrowheads="1"/>
          </p:cNvSpPr>
          <p:nvPr/>
        </p:nvSpPr>
        <p:spPr bwMode="auto">
          <a:xfrm>
            <a:off x="6332538" y="1376363"/>
            <a:ext cx="1800225" cy="366712"/>
          </a:xfrm>
          <a:prstGeom prst="rect">
            <a:avLst/>
          </a:prstGeom>
          <a:noFill/>
          <a:ln w="9525">
            <a:noFill/>
            <a:miter lim="800000"/>
            <a:headEnd/>
            <a:tailEnd/>
          </a:ln>
        </p:spPr>
        <p:txBody>
          <a:bodyPr>
            <a:spAutoFit/>
          </a:bodyPr>
          <a:lstStyle/>
          <a:p>
            <a:pPr>
              <a:spcBef>
                <a:spcPct val="50000"/>
              </a:spcBef>
            </a:pPr>
            <a:r>
              <a:rPr lang="fr-FR" sz="1800" b="1">
                <a:solidFill>
                  <a:srgbClr val="000066"/>
                </a:solidFill>
                <a:latin typeface="Trebuchet MS" pitchFamily="34" charset="0"/>
              </a:rPr>
              <a:t>BENEFICIAIRES</a:t>
            </a:r>
          </a:p>
        </p:txBody>
      </p:sp>
      <p:sp>
        <p:nvSpPr>
          <p:cNvPr id="7174" name="Rectangle 5"/>
          <p:cNvSpPr>
            <a:spLocks noChangeArrowheads="1"/>
          </p:cNvSpPr>
          <p:nvPr/>
        </p:nvSpPr>
        <p:spPr bwMode="auto">
          <a:xfrm>
            <a:off x="812800" y="1736725"/>
            <a:ext cx="5113338"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5" name="Rectangle 6"/>
          <p:cNvSpPr>
            <a:spLocks noChangeArrowheads="1"/>
          </p:cNvSpPr>
          <p:nvPr/>
        </p:nvSpPr>
        <p:spPr bwMode="auto">
          <a:xfrm>
            <a:off x="6140450" y="1736725"/>
            <a:ext cx="2466975"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6" name="Text Box 7"/>
          <p:cNvSpPr txBox="1">
            <a:spLocks noChangeAspect="1" noChangeArrowheads="1"/>
          </p:cNvSpPr>
          <p:nvPr/>
        </p:nvSpPr>
        <p:spPr bwMode="auto">
          <a:xfrm>
            <a:off x="887413" y="2082800"/>
            <a:ext cx="1582737" cy="504825"/>
          </a:xfrm>
          <a:prstGeom prst="rect">
            <a:avLst/>
          </a:prstGeom>
          <a:noFill/>
          <a:ln w="9525">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Participation</a:t>
            </a:r>
          </a:p>
        </p:txBody>
      </p:sp>
      <p:sp>
        <p:nvSpPr>
          <p:cNvPr id="7177" name="Text Box 8"/>
          <p:cNvSpPr txBox="1">
            <a:spLocks noChangeAspect="1" noChangeArrowheads="1"/>
          </p:cNvSpPr>
          <p:nvPr/>
        </p:nvSpPr>
        <p:spPr bwMode="auto">
          <a:xfrm>
            <a:off x="2541588" y="2082800"/>
            <a:ext cx="15843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Intéressement</a:t>
            </a:r>
          </a:p>
        </p:txBody>
      </p:sp>
      <p:sp>
        <p:nvSpPr>
          <p:cNvPr id="7178" name="Text Box 9"/>
          <p:cNvSpPr txBox="1">
            <a:spLocks noChangeAspect="1" noChangeArrowheads="1"/>
          </p:cNvSpPr>
          <p:nvPr/>
        </p:nvSpPr>
        <p:spPr bwMode="auto">
          <a:xfrm>
            <a:off x="4271963" y="2082800"/>
            <a:ext cx="15589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Abondement</a:t>
            </a:r>
          </a:p>
        </p:txBody>
      </p:sp>
      <p:sp>
        <p:nvSpPr>
          <p:cNvPr id="7179" name="Text Box 10"/>
          <p:cNvSpPr txBox="1">
            <a:spLocks noChangeAspect="1" noChangeArrowheads="1"/>
          </p:cNvSpPr>
          <p:nvPr/>
        </p:nvSpPr>
        <p:spPr bwMode="auto">
          <a:xfrm>
            <a:off x="6269038" y="1806575"/>
            <a:ext cx="1203325" cy="831850"/>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Versement volontaire (épargne personnelle)</a:t>
            </a:r>
          </a:p>
        </p:txBody>
      </p:sp>
      <p:sp>
        <p:nvSpPr>
          <p:cNvPr id="7180" name="Text Box 11"/>
          <p:cNvSpPr txBox="1">
            <a:spLocks noChangeArrowheads="1"/>
          </p:cNvSpPr>
          <p:nvPr/>
        </p:nvSpPr>
        <p:spPr bwMode="auto">
          <a:xfrm>
            <a:off x="7142163" y="4129088"/>
            <a:ext cx="1884362" cy="549275"/>
          </a:xfrm>
          <a:prstGeom prst="rect">
            <a:avLst/>
          </a:prstGeom>
          <a:noFill/>
          <a:ln w="9525">
            <a:noFill/>
            <a:miter lim="800000"/>
            <a:headEnd/>
            <a:tailEnd/>
          </a:ln>
        </p:spPr>
        <p:txBody>
          <a:bodyPr>
            <a:spAutoFit/>
          </a:bodyPr>
          <a:lstStyle/>
          <a:p>
            <a:pPr>
              <a:spcBef>
                <a:spcPct val="50000"/>
              </a:spcBef>
            </a:pPr>
            <a:r>
              <a:rPr lang="fr-FR" sz="1600" b="1">
                <a:solidFill>
                  <a:srgbClr val="000066"/>
                </a:solidFill>
                <a:latin typeface="Trebuchet MS" pitchFamily="34" charset="0"/>
              </a:rPr>
              <a:t>Perçu en cash </a:t>
            </a:r>
            <a:r>
              <a:rPr lang="fr-FR" sz="1400" b="1">
                <a:solidFill>
                  <a:srgbClr val="000066"/>
                </a:solidFill>
                <a:latin typeface="Trebuchet MS" pitchFamily="34" charset="0"/>
              </a:rPr>
              <a:t>(déclaration à l’IR)</a:t>
            </a:r>
          </a:p>
        </p:txBody>
      </p:sp>
      <p:sp>
        <p:nvSpPr>
          <p:cNvPr id="7181" name="Rectangle 12"/>
          <p:cNvSpPr>
            <a:spLocks noChangeArrowheads="1"/>
          </p:cNvSpPr>
          <p:nvPr/>
        </p:nvSpPr>
        <p:spPr bwMode="auto">
          <a:xfrm>
            <a:off x="77788" y="1736725"/>
            <a:ext cx="663575" cy="4149725"/>
          </a:xfrm>
          <a:prstGeom prst="rect">
            <a:avLst/>
          </a:prstGeom>
          <a:solidFill>
            <a:srgbClr val="C0C0C0">
              <a:alpha val="61960"/>
            </a:srgbClr>
          </a:solidFill>
          <a:ln w="9525">
            <a:noFill/>
            <a:miter lim="800000"/>
            <a:headEnd/>
            <a:tailEnd/>
          </a:ln>
        </p:spPr>
        <p:txBody>
          <a:bodyPr wrap="none" anchor="ctr"/>
          <a:lstStyle/>
          <a:p>
            <a:endParaRPr lang="fr-FR"/>
          </a:p>
        </p:txBody>
      </p:sp>
      <p:sp>
        <p:nvSpPr>
          <p:cNvPr id="7182" name="Text Box 13"/>
          <p:cNvSpPr txBox="1">
            <a:spLocks noChangeArrowheads="1"/>
          </p:cNvSpPr>
          <p:nvPr/>
        </p:nvSpPr>
        <p:spPr bwMode="auto">
          <a:xfrm rot="-5400000">
            <a:off x="-246856" y="2139157"/>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VERSEMENTS</a:t>
            </a:r>
          </a:p>
        </p:txBody>
      </p:sp>
      <p:sp>
        <p:nvSpPr>
          <p:cNvPr id="7183" name="Text Box 14"/>
          <p:cNvSpPr txBox="1">
            <a:spLocks noChangeArrowheads="1"/>
          </p:cNvSpPr>
          <p:nvPr/>
        </p:nvSpPr>
        <p:spPr bwMode="auto">
          <a:xfrm rot="-5400000">
            <a:off x="-281781" y="389016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COMPTES</a:t>
            </a:r>
          </a:p>
        </p:txBody>
      </p:sp>
      <p:sp>
        <p:nvSpPr>
          <p:cNvPr id="7184" name="Text Box 15"/>
          <p:cNvSpPr txBox="1">
            <a:spLocks noChangeArrowheads="1"/>
          </p:cNvSpPr>
          <p:nvPr/>
        </p:nvSpPr>
        <p:spPr bwMode="auto">
          <a:xfrm rot="-5400000">
            <a:off x="-265906" y="515381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FCPE</a:t>
            </a:r>
          </a:p>
        </p:txBody>
      </p:sp>
      <p:sp>
        <p:nvSpPr>
          <p:cNvPr id="7185" name="Rectangle 16"/>
          <p:cNvSpPr>
            <a:spLocks noChangeArrowheads="1"/>
          </p:cNvSpPr>
          <p:nvPr/>
        </p:nvSpPr>
        <p:spPr bwMode="auto">
          <a:xfrm>
            <a:off x="3122613" y="3641725"/>
            <a:ext cx="3597275" cy="2247900"/>
          </a:xfrm>
          <a:prstGeom prst="rect">
            <a:avLst/>
          </a:prstGeom>
          <a:solidFill>
            <a:srgbClr val="C0C0C0">
              <a:alpha val="61960"/>
            </a:srgbClr>
          </a:solidFill>
          <a:ln w="9525" algn="ctr">
            <a:noFill/>
            <a:miter lim="800000"/>
            <a:headEnd/>
            <a:tailEnd/>
          </a:ln>
        </p:spPr>
        <p:txBody>
          <a:bodyPr wrap="none" anchor="ctr"/>
          <a:lstStyle/>
          <a:p>
            <a:endParaRPr lang="fr-FR" sz="12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p:txBody>
      </p:sp>
      <p:sp>
        <p:nvSpPr>
          <p:cNvPr id="7186" name="Rectangle 17"/>
          <p:cNvSpPr>
            <a:spLocks noChangeArrowheads="1"/>
          </p:cNvSpPr>
          <p:nvPr/>
        </p:nvSpPr>
        <p:spPr bwMode="auto">
          <a:xfrm>
            <a:off x="3281363" y="5114925"/>
            <a:ext cx="3292475" cy="641350"/>
          </a:xfrm>
          <a:prstGeom prst="rect">
            <a:avLst/>
          </a:prstGeom>
          <a:solidFill>
            <a:schemeClr val="bg1"/>
          </a:solidFill>
          <a:ln w="9525" algn="ctr">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Fonds</a:t>
            </a:r>
          </a:p>
          <a:p>
            <a:r>
              <a:rPr lang="fr-FR" sz="1600" b="1">
                <a:solidFill>
                  <a:srgbClr val="000066"/>
                </a:solidFill>
                <a:latin typeface="Trebuchet MS" pitchFamily="34" charset="0"/>
              </a:rPr>
              <a:t>(FCPE)</a:t>
            </a:r>
          </a:p>
        </p:txBody>
      </p:sp>
      <p:sp>
        <p:nvSpPr>
          <p:cNvPr id="7187" name="Rectangle 18"/>
          <p:cNvSpPr>
            <a:spLocks noChangeArrowheads="1"/>
          </p:cNvSpPr>
          <p:nvPr/>
        </p:nvSpPr>
        <p:spPr bwMode="auto">
          <a:xfrm>
            <a:off x="3236913" y="3757613"/>
            <a:ext cx="3384550" cy="1146175"/>
          </a:xfrm>
          <a:prstGeom prst="rect">
            <a:avLst/>
          </a:prstGeom>
          <a:solidFill>
            <a:schemeClr val="bg1"/>
          </a:solidFill>
          <a:ln w="9525">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Plans d’épargne*</a:t>
            </a:r>
          </a:p>
        </p:txBody>
      </p:sp>
      <p:sp>
        <p:nvSpPr>
          <p:cNvPr id="7188" name="Rectangle 19"/>
          <p:cNvSpPr>
            <a:spLocks noChangeArrowheads="1"/>
          </p:cNvSpPr>
          <p:nvPr/>
        </p:nvSpPr>
        <p:spPr bwMode="auto">
          <a:xfrm>
            <a:off x="3438525"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PEI</a:t>
            </a:r>
          </a:p>
          <a:p>
            <a:r>
              <a:rPr lang="fr-FR" sz="1600" b="1">
                <a:solidFill>
                  <a:srgbClr val="000066"/>
                </a:solidFill>
                <a:latin typeface="Trebuchet MS" pitchFamily="34" charset="0"/>
              </a:rPr>
              <a:t>(5 ans)</a:t>
            </a:r>
          </a:p>
        </p:txBody>
      </p:sp>
      <p:sp>
        <p:nvSpPr>
          <p:cNvPr id="7189" name="Rectangle 20"/>
          <p:cNvSpPr>
            <a:spLocks noChangeArrowheads="1"/>
          </p:cNvSpPr>
          <p:nvPr/>
        </p:nvSpPr>
        <p:spPr bwMode="auto">
          <a:xfrm>
            <a:off x="5010150"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PERCOI</a:t>
            </a:r>
          </a:p>
          <a:p>
            <a:r>
              <a:rPr lang="fr-FR" sz="1600" b="1">
                <a:solidFill>
                  <a:srgbClr val="000066"/>
                </a:solidFill>
                <a:latin typeface="Trebuchet MS" pitchFamily="34" charset="0"/>
              </a:rPr>
              <a:t>(Retraite)</a:t>
            </a:r>
          </a:p>
        </p:txBody>
      </p:sp>
      <p:cxnSp>
        <p:nvCxnSpPr>
          <p:cNvPr id="7190" name="AutoShape 21"/>
          <p:cNvCxnSpPr>
            <a:cxnSpLocks noChangeShapeType="1"/>
            <a:stCxn id="7176" idx="2"/>
            <a:endCxn id="7185" idx="0"/>
          </p:cNvCxnSpPr>
          <p:nvPr/>
        </p:nvCxnSpPr>
        <p:spPr bwMode="auto">
          <a:xfrm rot="16200000" flipH="1">
            <a:off x="2773363" y="1493837"/>
            <a:ext cx="1054100" cy="3241675"/>
          </a:xfrm>
          <a:prstGeom prst="bentConnector3">
            <a:avLst>
              <a:gd name="adj1" fmla="val 50000"/>
            </a:avLst>
          </a:prstGeom>
          <a:noFill/>
          <a:ln w="9525">
            <a:solidFill>
              <a:srgbClr val="1D2E58"/>
            </a:solidFill>
            <a:miter lim="800000"/>
            <a:headEnd/>
            <a:tailEnd type="triangle" w="med" len="med"/>
          </a:ln>
        </p:spPr>
      </p:cxnSp>
      <p:cxnSp>
        <p:nvCxnSpPr>
          <p:cNvPr id="7191" name="AutoShape 22"/>
          <p:cNvCxnSpPr>
            <a:cxnSpLocks noChangeShapeType="1"/>
            <a:stCxn id="7177" idx="2"/>
            <a:endCxn id="7185" idx="0"/>
          </p:cNvCxnSpPr>
          <p:nvPr/>
        </p:nvCxnSpPr>
        <p:spPr bwMode="auto">
          <a:xfrm rot="16200000" flipH="1">
            <a:off x="3600450" y="2320925"/>
            <a:ext cx="1054100" cy="1587500"/>
          </a:xfrm>
          <a:prstGeom prst="bentConnector3">
            <a:avLst>
              <a:gd name="adj1" fmla="val 50000"/>
            </a:avLst>
          </a:prstGeom>
          <a:noFill/>
          <a:ln w="9525">
            <a:solidFill>
              <a:srgbClr val="1D2E58"/>
            </a:solidFill>
            <a:miter lim="800000"/>
            <a:headEnd/>
            <a:tailEnd type="triangle" w="med" len="med"/>
          </a:ln>
        </p:spPr>
      </p:cxnSp>
      <p:cxnSp>
        <p:nvCxnSpPr>
          <p:cNvPr id="7192" name="AutoShape 23"/>
          <p:cNvCxnSpPr>
            <a:cxnSpLocks noChangeShapeType="1"/>
            <a:stCxn id="7175" idx="2"/>
            <a:endCxn id="7185" idx="0"/>
          </p:cNvCxnSpPr>
          <p:nvPr/>
        </p:nvCxnSpPr>
        <p:spPr bwMode="auto">
          <a:xfrm rot="5400000">
            <a:off x="5662613" y="1930400"/>
            <a:ext cx="969962" cy="2452688"/>
          </a:xfrm>
          <a:prstGeom prst="bentConnector3">
            <a:avLst>
              <a:gd name="adj1" fmla="val 45824"/>
            </a:avLst>
          </a:prstGeom>
          <a:noFill/>
          <a:ln w="9525">
            <a:solidFill>
              <a:srgbClr val="1D2E58"/>
            </a:solidFill>
            <a:miter lim="800000"/>
            <a:headEnd/>
            <a:tailEnd type="triangle" w="med" len="med"/>
          </a:ln>
        </p:spPr>
      </p:cxnSp>
      <p:sp>
        <p:nvSpPr>
          <p:cNvPr id="7193" name="Rectangle 24"/>
          <p:cNvSpPr>
            <a:spLocks noChangeArrowheads="1"/>
          </p:cNvSpPr>
          <p:nvPr/>
        </p:nvSpPr>
        <p:spPr bwMode="auto">
          <a:xfrm>
            <a:off x="1871663" y="6315075"/>
            <a:ext cx="6711950" cy="361950"/>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100">
                <a:solidFill>
                  <a:schemeClr val="accent1"/>
                </a:solidFill>
                <a:latin typeface="Verdana" pitchFamily="34" charset="0"/>
              </a:rPr>
              <a:t>* Versement Maximum 25% de la rémunération annuelle brute, N-1 pour le TNS</a:t>
            </a:r>
            <a:br>
              <a:rPr lang="fr-FR" sz="1100">
                <a:solidFill>
                  <a:schemeClr val="accent1"/>
                </a:solidFill>
                <a:latin typeface="Verdana" pitchFamily="34" charset="0"/>
              </a:rPr>
            </a:br>
            <a:r>
              <a:rPr lang="fr-FR" sz="1100">
                <a:solidFill>
                  <a:schemeClr val="accent1"/>
                </a:solidFill>
                <a:latin typeface="Verdana" pitchFamily="34" charset="0"/>
              </a:rPr>
              <a:t>     (hors participation ou transfert de Plans)</a:t>
            </a:r>
          </a:p>
        </p:txBody>
      </p:sp>
      <p:sp>
        <p:nvSpPr>
          <p:cNvPr id="7194" name="Line 25"/>
          <p:cNvSpPr>
            <a:spLocks noChangeShapeType="1"/>
          </p:cNvSpPr>
          <p:nvPr/>
        </p:nvSpPr>
        <p:spPr bwMode="auto">
          <a:xfrm>
            <a:off x="8764588" y="1177925"/>
            <a:ext cx="0" cy="280352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5" name="Line 26"/>
          <p:cNvSpPr>
            <a:spLocks noChangeShapeType="1"/>
          </p:cNvSpPr>
          <p:nvPr/>
        </p:nvSpPr>
        <p:spPr bwMode="auto">
          <a:xfrm flipV="1">
            <a:off x="3946525" y="1179513"/>
            <a:ext cx="0" cy="8540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6" name="Line 27"/>
          <p:cNvSpPr>
            <a:spLocks noChangeShapeType="1"/>
          </p:cNvSpPr>
          <p:nvPr/>
        </p:nvSpPr>
        <p:spPr bwMode="auto">
          <a:xfrm flipV="1">
            <a:off x="1841500" y="1190625"/>
            <a:ext cx="0" cy="8794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7" name="Line 28"/>
          <p:cNvSpPr>
            <a:spLocks noChangeShapeType="1"/>
          </p:cNvSpPr>
          <p:nvPr/>
        </p:nvSpPr>
        <p:spPr bwMode="auto">
          <a:xfrm>
            <a:off x="1865313" y="1155700"/>
            <a:ext cx="6856412" cy="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8" name="Line 29"/>
          <p:cNvSpPr>
            <a:spLocks noChangeShapeType="1"/>
          </p:cNvSpPr>
          <p:nvPr/>
        </p:nvSpPr>
        <p:spPr bwMode="auto">
          <a:xfrm>
            <a:off x="4729163" y="2695575"/>
            <a:ext cx="0" cy="43180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9" name="Text Box 30"/>
          <p:cNvSpPr txBox="1">
            <a:spLocks noChangeAspect="1" noChangeArrowheads="1"/>
          </p:cNvSpPr>
          <p:nvPr/>
        </p:nvSpPr>
        <p:spPr bwMode="auto">
          <a:xfrm>
            <a:off x="7573963" y="2019300"/>
            <a:ext cx="962025" cy="466725"/>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Transfert individuel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L’abondement</a:t>
            </a:r>
            <a:endParaRPr lang="fr-FR" dirty="0"/>
          </a:p>
        </p:txBody>
      </p:sp>
      <p:sp>
        <p:nvSpPr>
          <p:cNvPr id="3" name="Espace réservé du contenu 2"/>
          <p:cNvSpPr>
            <a:spLocks noGrp="1"/>
          </p:cNvSpPr>
          <p:nvPr>
            <p:ph idx="1"/>
          </p:nvPr>
        </p:nvSpPr>
        <p:spPr/>
        <p:txBody>
          <a:bodyPr/>
          <a:lstStyle/>
          <a:p>
            <a:r>
              <a:rPr lang="fr-FR" dirty="0" smtClean="0"/>
              <a:t>Un dessin</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L’abondement</a:t>
            </a:r>
            <a:endParaRPr lang="fr-FR" dirty="0"/>
          </a:p>
        </p:txBody>
      </p:sp>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latin typeface="+mj-lt"/>
              </a:rPr>
              <a:t>Plafonds Abondements Entreprise Maximum 3 fois la somme versée par le salarié</a:t>
            </a:r>
          </a:p>
          <a:p>
            <a:r>
              <a:rPr lang="fr-FR" b="1" dirty="0" smtClean="0">
                <a:solidFill>
                  <a:schemeClr val="tx2">
                    <a:lumMod val="75000"/>
                  </a:schemeClr>
                </a:solidFill>
                <a:latin typeface="+mj-lt"/>
              </a:rPr>
              <a:t>Plafond de 8% du PASS pour le </a:t>
            </a:r>
            <a:r>
              <a:rPr lang="fr-FR" b="1" dirty="0" smtClean="0">
                <a:solidFill>
                  <a:schemeClr val="tx2">
                    <a:lumMod val="75000"/>
                  </a:schemeClr>
                </a:solidFill>
                <a:latin typeface="+mj-lt"/>
              </a:rPr>
              <a:t>PEE : </a:t>
            </a:r>
            <a:endParaRPr lang="fr-FR" b="1" dirty="0" smtClean="0">
              <a:solidFill>
                <a:schemeClr val="tx2">
                  <a:lumMod val="75000"/>
                </a:schemeClr>
              </a:solidFill>
              <a:latin typeface="+mj-lt"/>
            </a:endParaRPr>
          </a:p>
          <a:p>
            <a:r>
              <a:rPr lang="fr-FR" b="1" dirty="0" smtClean="0">
                <a:solidFill>
                  <a:schemeClr val="tx2">
                    <a:lumMod val="75000"/>
                  </a:schemeClr>
                </a:solidFill>
                <a:latin typeface="+mj-lt"/>
              </a:rPr>
              <a:t>(Le PASS 2010 = 34 620 € / 8% du PASS 2010 </a:t>
            </a:r>
            <a:r>
              <a:rPr lang="fr-FR" b="1" dirty="0" smtClean="0">
                <a:solidFill>
                  <a:schemeClr val="tx2">
                    <a:lumMod val="75000"/>
                  </a:schemeClr>
                </a:solidFill>
                <a:latin typeface="+mj-lt"/>
              </a:rPr>
              <a:t>=</a:t>
            </a:r>
          </a:p>
          <a:p>
            <a:pPr>
              <a:buNone/>
            </a:pPr>
            <a:r>
              <a:rPr lang="fr-FR" b="1" dirty="0" smtClean="0">
                <a:solidFill>
                  <a:schemeClr val="tx2">
                    <a:lumMod val="75000"/>
                  </a:schemeClr>
                </a:solidFill>
                <a:latin typeface="+mj-lt"/>
              </a:rPr>
              <a:t>	</a:t>
            </a:r>
            <a:r>
              <a:rPr lang="fr-FR" b="1" dirty="0" smtClean="0">
                <a:solidFill>
                  <a:schemeClr val="tx2">
                    <a:lumMod val="75000"/>
                  </a:schemeClr>
                </a:solidFill>
                <a:latin typeface="+mj-lt"/>
              </a:rPr>
              <a:t>2 </a:t>
            </a:r>
            <a:r>
              <a:rPr lang="fr-FR" b="1" dirty="0" smtClean="0">
                <a:solidFill>
                  <a:schemeClr val="tx2">
                    <a:lumMod val="75000"/>
                  </a:schemeClr>
                </a:solidFill>
                <a:latin typeface="+mj-lt"/>
              </a:rPr>
              <a:t>770 €) </a:t>
            </a:r>
          </a:p>
          <a:p>
            <a:r>
              <a:rPr lang="fr-FR" b="1" dirty="0" smtClean="0">
                <a:solidFill>
                  <a:schemeClr val="tx2">
                    <a:lumMod val="75000"/>
                  </a:schemeClr>
                </a:solidFill>
                <a:latin typeface="+mj-lt"/>
              </a:rPr>
              <a:t>Plafond de 16% du PASS pour le PERCO/I :</a:t>
            </a:r>
          </a:p>
          <a:p>
            <a:r>
              <a:rPr lang="fr-FR" b="1" dirty="0" smtClean="0">
                <a:solidFill>
                  <a:schemeClr val="tx2">
                    <a:lumMod val="75000"/>
                  </a:schemeClr>
                </a:solidFill>
                <a:latin typeface="+mj-lt"/>
              </a:rPr>
              <a:t>(Le PASS 2010 = 34 620 € / 16% du PASS 2010 </a:t>
            </a:r>
            <a:r>
              <a:rPr lang="fr-FR" b="1" dirty="0" smtClean="0">
                <a:solidFill>
                  <a:schemeClr val="tx2">
                    <a:lumMod val="75000"/>
                  </a:schemeClr>
                </a:solidFill>
                <a:latin typeface="+mj-lt"/>
              </a:rPr>
              <a:t>=</a:t>
            </a:r>
          </a:p>
          <a:p>
            <a:pPr>
              <a:buNone/>
            </a:pPr>
            <a:r>
              <a:rPr lang="fr-FR" b="1" dirty="0" smtClean="0">
                <a:solidFill>
                  <a:schemeClr val="tx2">
                    <a:lumMod val="75000"/>
                  </a:schemeClr>
                </a:solidFill>
                <a:latin typeface="+mj-lt"/>
              </a:rPr>
              <a:t>	</a:t>
            </a:r>
            <a:r>
              <a:rPr lang="fr-FR" b="1" dirty="0" smtClean="0">
                <a:solidFill>
                  <a:schemeClr val="tx2">
                    <a:lumMod val="75000"/>
                  </a:schemeClr>
                </a:solidFill>
                <a:latin typeface="+mj-lt"/>
              </a:rPr>
              <a:t>5 </a:t>
            </a:r>
            <a:r>
              <a:rPr lang="fr-FR" b="1" dirty="0" smtClean="0">
                <a:solidFill>
                  <a:schemeClr val="tx2">
                    <a:lumMod val="75000"/>
                  </a:schemeClr>
                </a:solidFill>
                <a:latin typeface="+mj-lt"/>
              </a:rPr>
              <a:t>539 €) Versements volontaires Maximum 25% de la rémunération brute annuelle</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dirty="0" smtClean="0"/>
              <a:t>3. L’avantage de l’abondement par rapport à une prime de salaire</a:t>
            </a:r>
            <a:endParaRPr lang="fr-FR" sz="3200" dirty="0"/>
          </a:p>
        </p:txBody>
      </p:sp>
      <p:sp>
        <p:nvSpPr>
          <p:cNvPr id="3" name="Espace réservé du contenu 2"/>
          <p:cNvSpPr>
            <a:spLocks noGrp="1"/>
          </p:cNvSpPr>
          <p:nvPr>
            <p:ph idx="1"/>
          </p:nvPr>
        </p:nvSpPr>
        <p:spPr/>
        <p:txBody>
          <a:bodyPr/>
          <a:lstStyle/>
          <a:p>
            <a:r>
              <a:rPr lang="fr-FR" dirty="0" smtClean="0"/>
              <a:t>Schéma AXA</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1889</TotalTime>
  <Words>1319</Words>
  <Application>Microsoft Office PowerPoint</Application>
  <PresentationFormat>Affichage à l'écran (4:3)</PresentationFormat>
  <Paragraphs>257</Paragraphs>
  <Slides>19</Slides>
  <Notes>5</Notes>
  <HiddenSlides>0</HiddenSlides>
  <MMClips>0</MMClips>
  <ScaleCrop>false</ScaleCrop>
  <HeadingPairs>
    <vt:vector size="4" baseType="variant">
      <vt:variant>
        <vt:lpstr>Thème</vt:lpstr>
      </vt:variant>
      <vt:variant>
        <vt:i4>2</vt:i4>
      </vt:variant>
      <vt:variant>
        <vt:lpstr>Titres des diapositives</vt:lpstr>
      </vt:variant>
      <vt:variant>
        <vt:i4>19</vt:i4>
      </vt:variant>
    </vt:vector>
  </HeadingPairs>
  <TitlesOfParts>
    <vt:vector size="21" baseType="lpstr">
      <vt:lpstr>Oriel</vt:lpstr>
      <vt:lpstr>1_Débit</vt:lpstr>
      <vt:lpstr>L’épargne salariale et l’intéressement :   outil d’épargne et d’optimisation fiscale</vt:lpstr>
      <vt:lpstr> </vt:lpstr>
      <vt:lpstr>1. Qui peut bénéficier de l’épargne salariale ?</vt:lpstr>
      <vt:lpstr>2. Quels sont les avantages de l’épargne        salariale pour les salariés ?</vt:lpstr>
      <vt:lpstr>Alimentation du PEE</vt:lpstr>
      <vt:lpstr>Diapositive 6</vt:lpstr>
      <vt:lpstr>L’abondement</vt:lpstr>
      <vt:lpstr>L’abondement</vt:lpstr>
      <vt:lpstr>3. L’avantage de l’abondement par rapport à une prime de salaire</vt:lpstr>
      <vt:lpstr>Diapositive 10</vt:lpstr>
      <vt:lpstr>Une épargne souple : les cas de déblocages </vt:lpstr>
      <vt:lpstr>Récapitulatif des avantages sociaux et fiscaux de l'Epargne salariale</vt:lpstr>
      <vt:lpstr>Diapositive 13</vt:lpstr>
      <vt:lpstr>Diapositive 14</vt:lpstr>
      <vt:lpstr>Diapositive 15</vt:lpstr>
      <vt:lpstr>ANNEXES</vt:lpstr>
      <vt:lpstr>Les caractéristiques des enveloppes d’épargne</vt:lpstr>
      <vt:lpstr>Diapositive 18</vt:lpstr>
      <vt:lpstr>PEE – PERCO : Alimentation des deux dispositifs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evelyne</dc:creator>
  <cp:lastModifiedBy>evelyne</cp:lastModifiedBy>
  <cp:revision>11</cp:revision>
  <dcterms:created xsi:type="dcterms:W3CDTF">2010-11-22T09:27:06Z</dcterms:created>
  <dcterms:modified xsi:type="dcterms:W3CDTF">2010-12-07T01:28:10Z</dcterms:modified>
</cp:coreProperties>
</file>