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handoutMasterIdLst>
    <p:handoutMasterId r:id="rId21"/>
  </p:handoutMasterIdLst>
  <p:sldIdLst>
    <p:sldId id="256" r:id="rId2"/>
    <p:sldId id="261" r:id="rId3"/>
    <p:sldId id="258" r:id="rId4"/>
    <p:sldId id="259" r:id="rId5"/>
    <p:sldId id="260" r:id="rId6"/>
    <p:sldId id="262" r:id="rId7"/>
    <p:sldId id="263" r:id="rId8"/>
    <p:sldId id="276" r:id="rId9"/>
    <p:sldId id="264" r:id="rId10"/>
    <p:sldId id="268" r:id="rId11"/>
    <p:sldId id="269" r:id="rId12"/>
    <p:sldId id="270" r:id="rId13"/>
    <p:sldId id="271" r:id="rId14"/>
    <p:sldId id="272" r:id="rId15"/>
    <p:sldId id="273" r:id="rId16"/>
    <p:sldId id="274" r:id="rId17"/>
    <p:sldId id="275" r:id="rId18"/>
    <p:sldId id="265" r:id="rId19"/>
  </p:sldIdLst>
  <p:sldSz cx="9144000" cy="6858000" type="screen4x3"/>
  <p:notesSz cx="6784975" cy="9929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7" autoAdjust="0"/>
    <p:restoredTop sz="94574" autoAdjust="0"/>
  </p:normalViewPr>
  <p:slideViewPr>
    <p:cSldViewPr>
      <p:cViewPr>
        <p:scale>
          <a:sx n="73" d="100"/>
          <a:sy n="73" d="100"/>
        </p:scale>
        <p:origin x="-120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0156" cy="496491"/>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43249" y="0"/>
            <a:ext cx="2940156" cy="496491"/>
          </a:xfrm>
          <a:prstGeom prst="rect">
            <a:avLst/>
          </a:prstGeom>
        </p:spPr>
        <p:txBody>
          <a:bodyPr vert="horz" lIns="91440" tIns="45720" rIns="91440" bIns="45720" rtlCol="0"/>
          <a:lstStyle>
            <a:lvl1pPr algn="r">
              <a:defRPr sz="1200"/>
            </a:lvl1pPr>
          </a:lstStyle>
          <a:p>
            <a:fld id="{1B569FA2-0242-4719-BA6F-7EEC48465B5B}" type="datetimeFigureOut">
              <a:rPr lang="fr-FR" smtClean="0"/>
              <a:pPr/>
              <a:t>07/09/2012</a:t>
            </a:fld>
            <a:endParaRPr lang="fr-FR"/>
          </a:p>
        </p:txBody>
      </p:sp>
      <p:sp>
        <p:nvSpPr>
          <p:cNvPr id="4" name="Espace réservé du pied de page 3"/>
          <p:cNvSpPr>
            <a:spLocks noGrp="1"/>
          </p:cNvSpPr>
          <p:nvPr>
            <p:ph type="ftr" sz="quarter" idx="2"/>
          </p:nvPr>
        </p:nvSpPr>
        <p:spPr>
          <a:xfrm>
            <a:off x="0" y="9431599"/>
            <a:ext cx="2940156" cy="496491"/>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43249" y="9431599"/>
            <a:ext cx="2940156" cy="496491"/>
          </a:xfrm>
          <a:prstGeom prst="rect">
            <a:avLst/>
          </a:prstGeom>
        </p:spPr>
        <p:txBody>
          <a:bodyPr vert="horz" lIns="91440" tIns="45720" rIns="91440" bIns="45720" rtlCol="0" anchor="b"/>
          <a:lstStyle>
            <a:lvl1pPr algn="r">
              <a:defRPr sz="1200"/>
            </a:lvl1pPr>
          </a:lstStyle>
          <a:p>
            <a:fld id="{9927A8F2-F72E-445C-ABF3-598B2E1734DD}" type="slidenum">
              <a:rPr lang="fr-FR" smtClean="0"/>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0050" cy="4968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43338" y="0"/>
            <a:ext cx="2940050" cy="496888"/>
          </a:xfrm>
          <a:prstGeom prst="rect">
            <a:avLst/>
          </a:prstGeom>
        </p:spPr>
        <p:txBody>
          <a:bodyPr vert="horz" lIns="91440" tIns="45720" rIns="91440" bIns="45720" rtlCol="0"/>
          <a:lstStyle>
            <a:lvl1pPr algn="r">
              <a:defRPr sz="1200"/>
            </a:lvl1pPr>
          </a:lstStyle>
          <a:p>
            <a:fld id="{6A0AAA6B-B254-46C3-9BDE-4C9AE9013EE3}" type="datetimeFigureOut">
              <a:rPr lang="fr-FR" smtClean="0"/>
              <a:pPr/>
              <a:t>07/09/2012</a:t>
            </a:fld>
            <a:endParaRPr lang="fr-FR"/>
          </a:p>
        </p:txBody>
      </p:sp>
      <p:sp>
        <p:nvSpPr>
          <p:cNvPr id="4" name="Espace réservé de l'image des diapositives 3"/>
          <p:cNvSpPr>
            <a:spLocks noGrp="1" noRot="1" noChangeAspect="1"/>
          </p:cNvSpPr>
          <p:nvPr>
            <p:ph type="sldImg" idx="2"/>
          </p:nvPr>
        </p:nvSpPr>
        <p:spPr>
          <a:xfrm>
            <a:off x="909638" y="744538"/>
            <a:ext cx="4965700" cy="372427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7863" y="4716463"/>
            <a:ext cx="5429250" cy="4468812"/>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31338"/>
            <a:ext cx="2940050" cy="4968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43338" y="9431338"/>
            <a:ext cx="2940050" cy="496887"/>
          </a:xfrm>
          <a:prstGeom prst="rect">
            <a:avLst/>
          </a:prstGeom>
        </p:spPr>
        <p:txBody>
          <a:bodyPr vert="horz" lIns="91440" tIns="45720" rIns="91440" bIns="45720" rtlCol="0" anchor="b"/>
          <a:lstStyle>
            <a:lvl1pPr algn="r">
              <a:defRPr sz="1200"/>
            </a:lvl1pPr>
          </a:lstStyle>
          <a:p>
            <a:fld id="{9AA4ECF8-B4F5-4698-B8E3-DE7477742102}"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C7BD54AC-0F67-4C47-BED6-1C65D34FC67B}" type="datetime1">
              <a:rPr lang="fr-FR" smtClean="0"/>
              <a:pPr/>
              <a:t>07/09/2012</a:t>
            </a:fld>
            <a:endParaRPr lang="fr-FR" dirty="0"/>
          </a:p>
        </p:txBody>
      </p:sp>
      <p:sp>
        <p:nvSpPr>
          <p:cNvPr id="19" name="Espace réservé du pied de page 18"/>
          <p:cNvSpPr>
            <a:spLocks noGrp="1"/>
          </p:cNvSpPr>
          <p:nvPr>
            <p:ph type="ftr" sz="quarter" idx="11"/>
          </p:nvPr>
        </p:nvSpPr>
        <p:spPr/>
        <p:txBody>
          <a:bodyPr/>
          <a:lstStyle/>
          <a:p>
            <a:r>
              <a:rPr lang="fr-FR" dirty="0" smtClean="0"/>
              <a:t>KHEPRI / EONA</a:t>
            </a:r>
            <a:endParaRPr lang="fr-FR" dirty="0"/>
          </a:p>
        </p:txBody>
      </p:sp>
      <p:sp>
        <p:nvSpPr>
          <p:cNvPr id="27" name="Espace réservé du numéro de diapositive 26"/>
          <p:cNvSpPr>
            <a:spLocks noGrp="1"/>
          </p:cNvSpPr>
          <p:nvPr>
            <p:ph type="sldNum" sz="quarter" idx="12"/>
          </p:nvPr>
        </p:nvSpPr>
        <p:spPr/>
        <p:txBody>
          <a:bodyPr/>
          <a:lstStyle/>
          <a:p>
            <a:fld id="{3477E0FA-DF95-4934-9A8E-3AC4B305B870}" type="slidenum">
              <a:rPr lang="fr-FR" smtClean="0"/>
              <a:pPr/>
              <a:t>‹N°›</a:t>
            </a:fld>
            <a:endParaRPr lang="fr-FR"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E65E58C3-80B9-4AE5-89F8-0B637C6A9C3A}" type="datetime1">
              <a:rPr lang="fr-FR" smtClean="0"/>
              <a:pPr/>
              <a:t>07/09/2012</a:t>
            </a:fld>
            <a:endParaRPr lang="fr-FR"/>
          </a:p>
        </p:txBody>
      </p:sp>
      <p:sp>
        <p:nvSpPr>
          <p:cNvPr id="5" name="Espace réservé du pied de page 4"/>
          <p:cNvSpPr>
            <a:spLocks noGrp="1"/>
          </p:cNvSpPr>
          <p:nvPr>
            <p:ph type="ftr" sz="quarter" idx="11"/>
          </p:nvPr>
        </p:nvSpPr>
        <p:spPr/>
        <p:txBody>
          <a:bodyPr/>
          <a:lstStyle/>
          <a:p>
            <a:r>
              <a:rPr lang="fr-FR" smtClean="0"/>
              <a:t>KHEPRI / EONA</a:t>
            </a:r>
            <a:endParaRPr lang="fr-FR"/>
          </a:p>
        </p:txBody>
      </p:sp>
      <p:sp>
        <p:nvSpPr>
          <p:cNvPr id="6" name="Espace réservé du numéro de diapositive 5"/>
          <p:cNvSpPr>
            <a:spLocks noGrp="1"/>
          </p:cNvSpPr>
          <p:nvPr>
            <p:ph type="sldNum" sz="quarter" idx="12"/>
          </p:nvPr>
        </p:nvSpPr>
        <p:spPr/>
        <p:txBody>
          <a:bodyPr/>
          <a:lstStyle/>
          <a:p>
            <a:fld id="{3477E0FA-DF95-4934-9A8E-3AC4B305B870}"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8E4C365-9E44-4C95-8176-1F5EA25B85AA}" type="datetime1">
              <a:rPr lang="fr-FR" smtClean="0"/>
              <a:pPr/>
              <a:t>07/09/2012</a:t>
            </a:fld>
            <a:endParaRPr lang="fr-FR"/>
          </a:p>
        </p:txBody>
      </p:sp>
      <p:sp>
        <p:nvSpPr>
          <p:cNvPr id="5" name="Espace réservé du pied de page 4"/>
          <p:cNvSpPr>
            <a:spLocks noGrp="1"/>
          </p:cNvSpPr>
          <p:nvPr>
            <p:ph type="ftr" sz="quarter" idx="11"/>
          </p:nvPr>
        </p:nvSpPr>
        <p:spPr/>
        <p:txBody>
          <a:bodyPr/>
          <a:lstStyle/>
          <a:p>
            <a:r>
              <a:rPr lang="fr-FR" smtClean="0"/>
              <a:t>KHEPRI / EONA</a:t>
            </a:r>
            <a:endParaRPr lang="fr-FR"/>
          </a:p>
        </p:txBody>
      </p:sp>
      <p:sp>
        <p:nvSpPr>
          <p:cNvPr id="6" name="Espace réservé du numéro de diapositive 5"/>
          <p:cNvSpPr>
            <a:spLocks noGrp="1"/>
          </p:cNvSpPr>
          <p:nvPr>
            <p:ph type="sldNum" sz="quarter" idx="12"/>
          </p:nvPr>
        </p:nvSpPr>
        <p:spPr/>
        <p:txBody>
          <a:bodyPr/>
          <a:lstStyle/>
          <a:p>
            <a:fld id="{3477E0FA-DF95-4934-9A8E-3AC4B305B870}" type="slidenum">
              <a:rPr lang="fr-FR" smtClean="0"/>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685800" y="609600"/>
            <a:ext cx="7772400" cy="990600"/>
          </a:xfrm>
        </p:spPr>
        <p:txBody>
          <a:bodyPr/>
          <a:lstStyle/>
          <a:p>
            <a:r>
              <a:rPr lang="fr-FR" smtClean="0"/>
              <a:t>Cliquez pour modifier le style du titre</a:t>
            </a:r>
            <a:endParaRPr lang="fr-FR"/>
          </a:p>
        </p:txBody>
      </p:sp>
      <p:sp>
        <p:nvSpPr>
          <p:cNvPr id="3" name="Espace réservé du tableau 2"/>
          <p:cNvSpPr>
            <a:spLocks noGrp="1"/>
          </p:cNvSpPr>
          <p:nvPr>
            <p:ph type="tbl" idx="1"/>
          </p:nvPr>
        </p:nvSpPr>
        <p:spPr>
          <a:xfrm>
            <a:off x="685800" y="1676400"/>
            <a:ext cx="7772400" cy="4267200"/>
          </a:xfrm>
        </p:spPr>
        <p:txBody>
          <a:bodyPr/>
          <a:lstStyle/>
          <a:p>
            <a:pPr lvl="0"/>
            <a:endParaRPr lang="fr-FR" noProof="0" smtClean="0"/>
          </a:p>
        </p:txBody>
      </p:sp>
      <p:sp>
        <p:nvSpPr>
          <p:cNvPr id="4" name="Rectangle 4"/>
          <p:cNvSpPr>
            <a:spLocks noGrp="1" noChangeArrowheads="1"/>
          </p:cNvSpPr>
          <p:nvPr>
            <p:ph type="sldNum" sz="quarter" idx="10"/>
          </p:nvPr>
        </p:nvSpPr>
        <p:spPr>
          <a:ln/>
        </p:spPr>
        <p:txBody>
          <a:bodyPr/>
          <a:lstStyle>
            <a:lvl1pPr>
              <a:defRPr/>
            </a:lvl1pPr>
          </a:lstStyle>
          <a:p>
            <a:fld id="{3477E0FA-DF95-4934-9A8E-3AC4B305B870}"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D26EA695-1DBC-421E-A72E-F21F2EF39445}" type="datetime1">
              <a:rPr lang="fr-FR" smtClean="0"/>
              <a:pPr/>
              <a:t>07/09/2012</a:t>
            </a:fld>
            <a:endParaRPr lang="fr-FR"/>
          </a:p>
        </p:txBody>
      </p:sp>
      <p:sp>
        <p:nvSpPr>
          <p:cNvPr id="8" name="Espace réservé du numéro de diapositive 7"/>
          <p:cNvSpPr>
            <a:spLocks noGrp="1"/>
          </p:cNvSpPr>
          <p:nvPr>
            <p:ph type="sldNum" sz="quarter" idx="11"/>
          </p:nvPr>
        </p:nvSpPr>
        <p:spPr/>
        <p:txBody>
          <a:bodyPr/>
          <a:lstStyle/>
          <a:p>
            <a:fld id="{3477E0FA-DF95-4934-9A8E-3AC4B305B870}" type="slidenum">
              <a:rPr lang="fr-FR" smtClean="0"/>
              <a:pPr/>
              <a:t>‹N°›</a:t>
            </a:fld>
            <a:endParaRPr lang="fr-FR"/>
          </a:p>
        </p:txBody>
      </p:sp>
      <p:sp>
        <p:nvSpPr>
          <p:cNvPr id="9" name="Espace réservé du pied de page 8"/>
          <p:cNvSpPr>
            <a:spLocks noGrp="1"/>
          </p:cNvSpPr>
          <p:nvPr>
            <p:ph type="ftr" sz="quarter" idx="12"/>
          </p:nvPr>
        </p:nvSpPr>
        <p:spPr/>
        <p:txBody>
          <a:bodyPr/>
          <a:lstStyle/>
          <a:p>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82900810-96E4-44CB-8178-F9EC34F20D36}" type="datetime1">
              <a:rPr lang="fr-FR" smtClean="0"/>
              <a:pPr/>
              <a:t>07/09/2012</a:t>
            </a:fld>
            <a:endParaRPr lang="fr-FR"/>
          </a:p>
        </p:txBody>
      </p:sp>
      <p:sp>
        <p:nvSpPr>
          <p:cNvPr id="5" name="Espace réservé du pied de page 4"/>
          <p:cNvSpPr>
            <a:spLocks noGrp="1"/>
          </p:cNvSpPr>
          <p:nvPr>
            <p:ph type="ftr" sz="quarter" idx="11"/>
          </p:nvPr>
        </p:nvSpPr>
        <p:spPr/>
        <p:txBody>
          <a:bodyPr/>
          <a:lstStyle/>
          <a:p>
            <a:r>
              <a:rPr lang="fr-FR" smtClean="0"/>
              <a:t>KHEPRI / EONA</a:t>
            </a:r>
            <a:endParaRPr lang="fr-FR"/>
          </a:p>
        </p:txBody>
      </p:sp>
      <p:sp>
        <p:nvSpPr>
          <p:cNvPr id="6" name="Espace réservé du numéro de diapositive 5"/>
          <p:cNvSpPr>
            <a:spLocks noGrp="1"/>
          </p:cNvSpPr>
          <p:nvPr>
            <p:ph type="sldNum" sz="quarter" idx="12"/>
          </p:nvPr>
        </p:nvSpPr>
        <p:spPr/>
        <p:txBody>
          <a:bodyPr/>
          <a:lstStyle/>
          <a:p>
            <a:fld id="{3477E0FA-DF95-4934-9A8E-3AC4B305B870}"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675ED0ED-78F0-4BF6-862E-FE33A8DC3994}" type="datetime1">
              <a:rPr lang="fr-FR" smtClean="0"/>
              <a:pPr/>
              <a:t>07/09/2012</a:t>
            </a:fld>
            <a:endParaRPr lang="fr-FR"/>
          </a:p>
        </p:txBody>
      </p:sp>
      <p:sp>
        <p:nvSpPr>
          <p:cNvPr id="6" name="Espace réservé du pied de page 5"/>
          <p:cNvSpPr>
            <a:spLocks noGrp="1"/>
          </p:cNvSpPr>
          <p:nvPr>
            <p:ph type="ftr" sz="quarter" idx="11"/>
          </p:nvPr>
        </p:nvSpPr>
        <p:spPr/>
        <p:txBody>
          <a:bodyPr/>
          <a:lstStyle/>
          <a:p>
            <a:r>
              <a:rPr lang="fr-FR" smtClean="0"/>
              <a:t>KHEPRI / EONA</a:t>
            </a:r>
            <a:endParaRPr lang="fr-FR"/>
          </a:p>
        </p:txBody>
      </p:sp>
      <p:sp>
        <p:nvSpPr>
          <p:cNvPr id="7" name="Espace réservé du numéro de diapositive 6"/>
          <p:cNvSpPr>
            <a:spLocks noGrp="1"/>
          </p:cNvSpPr>
          <p:nvPr>
            <p:ph type="sldNum" sz="quarter" idx="12"/>
          </p:nvPr>
        </p:nvSpPr>
        <p:spPr/>
        <p:txBody>
          <a:bodyPr/>
          <a:lstStyle/>
          <a:p>
            <a:fld id="{3477E0FA-DF95-4934-9A8E-3AC4B305B870}"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BDFF7187-50C7-4073-8D58-4EB848EDE8B7}" type="datetime1">
              <a:rPr lang="fr-FR" smtClean="0"/>
              <a:pPr/>
              <a:t>07/09/2012</a:t>
            </a:fld>
            <a:endParaRPr lang="fr-FR"/>
          </a:p>
        </p:txBody>
      </p:sp>
      <p:sp>
        <p:nvSpPr>
          <p:cNvPr id="8" name="Espace réservé du pied de page 7"/>
          <p:cNvSpPr>
            <a:spLocks noGrp="1"/>
          </p:cNvSpPr>
          <p:nvPr>
            <p:ph type="ftr" sz="quarter" idx="11"/>
          </p:nvPr>
        </p:nvSpPr>
        <p:spPr/>
        <p:txBody>
          <a:bodyPr/>
          <a:lstStyle/>
          <a:p>
            <a:r>
              <a:rPr lang="fr-FR" smtClean="0"/>
              <a:t>KHEPRI / EONA</a:t>
            </a:r>
            <a:endParaRPr lang="fr-FR"/>
          </a:p>
        </p:txBody>
      </p:sp>
      <p:sp>
        <p:nvSpPr>
          <p:cNvPr id="9" name="Espace réservé du numéro de diapositive 8"/>
          <p:cNvSpPr>
            <a:spLocks noGrp="1"/>
          </p:cNvSpPr>
          <p:nvPr>
            <p:ph type="sldNum" sz="quarter" idx="12"/>
          </p:nvPr>
        </p:nvSpPr>
        <p:spPr/>
        <p:txBody>
          <a:bodyPr/>
          <a:lstStyle/>
          <a:p>
            <a:fld id="{3477E0FA-DF95-4934-9A8E-3AC4B305B870}"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77E395D7-C2E2-4501-807B-E290837764FB}" type="datetime1">
              <a:rPr lang="fr-FR" smtClean="0"/>
              <a:pPr/>
              <a:t>07/09/2012</a:t>
            </a:fld>
            <a:endParaRPr lang="fr-FR"/>
          </a:p>
        </p:txBody>
      </p:sp>
      <p:sp>
        <p:nvSpPr>
          <p:cNvPr id="4" name="Espace réservé du pied de page 3"/>
          <p:cNvSpPr>
            <a:spLocks noGrp="1"/>
          </p:cNvSpPr>
          <p:nvPr>
            <p:ph type="ftr" sz="quarter" idx="11"/>
          </p:nvPr>
        </p:nvSpPr>
        <p:spPr/>
        <p:txBody>
          <a:bodyPr/>
          <a:lstStyle/>
          <a:p>
            <a:r>
              <a:rPr lang="fr-FR" smtClean="0"/>
              <a:t>KHEPRI / EONA</a:t>
            </a:r>
            <a:endParaRPr lang="fr-FR"/>
          </a:p>
        </p:txBody>
      </p:sp>
      <p:sp>
        <p:nvSpPr>
          <p:cNvPr id="5" name="Espace réservé du numéro de diapositive 4"/>
          <p:cNvSpPr>
            <a:spLocks noGrp="1"/>
          </p:cNvSpPr>
          <p:nvPr>
            <p:ph type="sldNum" sz="quarter" idx="12"/>
          </p:nvPr>
        </p:nvSpPr>
        <p:spPr/>
        <p:txBody>
          <a:bodyPr/>
          <a:lstStyle/>
          <a:p>
            <a:fld id="{3477E0FA-DF95-4934-9A8E-3AC4B305B870}"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D8B9085-DA21-40B0-BDAB-EEA605A89B18}" type="datetime1">
              <a:rPr lang="fr-FR" smtClean="0"/>
              <a:pPr/>
              <a:t>07/09/2012</a:t>
            </a:fld>
            <a:endParaRPr lang="fr-FR"/>
          </a:p>
        </p:txBody>
      </p:sp>
      <p:sp>
        <p:nvSpPr>
          <p:cNvPr id="3" name="Espace réservé du pied de page 2"/>
          <p:cNvSpPr>
            <a:spLocks noGrp="1"/>
          </p:cNvSpPr>
          <p:nvPr>
            <p:ph type="ftr" sz="quarter" idx="11"/>
          </p:nvPr>
        </p:nvSpPr>
        <p:spPr/>
        <p:txBody>
          <a:bodyPr/>
          <a:lstStyle/>
          <a:p>
            <a:r>
              <a:rPr lang="fr-FR" smtClean="0"/>
              <a:t>KHEPRI / EONA</a:t>
            </a:r>
            <a:endParaRPr lang="fr-FR"/>
          </a:p>
        </p:txBody>
      </p:sp>
      <p:sp>
        <p:nvSpPr>
          <p:cNvPr id="4" name="Espace réservé du numéro de diapositive 3"/>
          <p:cNvSpPr>
            <a:spLocks noGrp="1"/>
          </p:cNvSpPr>
          <p:nvPr>
            <p:ph type="sldNum" sz="quarter" idx="12"/>
          </p:nvPr>
        </p:nvSpPr>
        <p:spPr/>
        <p:txBody>
          <a:bodyPr/>
          <a:lstStyle/>
          <a:p>
            <a:fld id="{3477E0FA-DF95-4934-9A8E-3AC4B305B870}"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64973388-1ECE-46AF-9EB9-7ED564339BD8}" type="datetime1">
              <a:rPr lang="fr-FR" smtClean="0"/>
              <a:pPr/>
              <a:t>07/09/2012</a:t>
            </a:fld>
            <a:endParaRPr lang="fr-FR"/>
          </a:p>
        </p:txBody>
      </p:sp>
      <p:sp>
        <p:nvSpPr>
          <p:cNvPr id="6" name="Espace réservé du pied de page 5"/>
          <p:cNvSpPr>
            <a:spLocks noGrp="1"/>
          </p:cNvSpPr>
          <p:nvPr>
            <p:ph type="ftr" sz="quarter" idx="11"/>
          </p:nvPr>
        </p:nvSpPr>
        <p:spPr/>
        <p:txBody>
          <a:bodyPr/>
          <a:lstStyle/>
          <a:p>
            <a:r>
              <a:rPr lang="fr-FR" smtClean="0"/>
              <a:t>KHEPRI / EONA</a:t>
            </a:r>
            <a:endParaRPr lang="fr-FR"/>
          </a:p>
        </p:txBody>
      </p:sp>
      <p:sp>
        <p:nvSpPr>
          <p:cNvPr id="7" name="Espace réservé du numéro de diapositive 6"/>
          <p:cNvSpPr>
            <a:spLocks noGrp="1"/>
          </p:cNvSpPr>
          <p:nvPr>
            <p:ph type="sldNum" sz="quarter" idx="12"/>
          </p:nvPr>
        </p:nvSpPr>
        <p:spPr/>
        <p:txBody>
          <a:bodyPr/>
          <a:lstStyle/>
          <a:p>
            <a:fld id="{3477E0FA-DF95-4934-9A8E-3AC4B305B870}"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C5BD20F6-9609-4C82-A2A1-DB92EFED4EB1}" type="datetime1">
              <a:rPr lang="fr-FR" smtClean="0"/>
              <a:pPr/>
              <a:t>07/09/2012</a:t>
            </a:fld>
            <a:endParaRPr lang="fr-FR"/>
          </a:p>
        </p:txBody>
      </p:sp>
      <p:sp>
        <p:nvSpPr>
          <p:cNvPr id="6" name="Espace réservé du pied de page 5"/>
          <p:cNvSpPr>
            <a:spLocks noGrp="1"/>
          </p:cNvSpPr>
          <p:nvPr>
            <p:ph type="ftr" sz="quarter" idx="11"/>
          </p:nvPr>
        </p:nvSpPr>
        <p:spPr/>
        <p:txBody>
          <a:bodyPr/>
          <a:lstStyle/>
          <a:p>
            <a:r>
              <a:rPr lang="fr-FR" smtClean="0"/>
              <a:t>KHEPRI / EONA</a:t>
            </a:r>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3477E0FA-DF95-4934-9A8E-3AC4B305B870}"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26EA695-1DBC-421E-A72E-F21F2EF39445}" type="datetime1">
              <a:rPr lang="fr-FR" smtClean="0"/>
              <a:pPr/>
              <a:t>07/09/2012</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fr-FR" smtClean="0"/>
              <a:t>KHEPRI / EONA</a:t>
            </a:r>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477E0FA-DF95-4934-9A8E-3AC4B305B870}"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7" Type="http://schemas.openxmlformats.org/officeDocument/2006/relationships/image" Target="../media/image7.gif"/><Relationship Id="rId2" Type="http://schemas.openxmlformats.org/officeDocument/2006/relationships/image" Target="../media/image2.wmf"/><Relationship Id="rId1" Type="http://schemas.openxmlformats.org/officeDocument/2006/relationships/slideLayout" Target="../slideLayouts/slideLayout2.xml"/><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wmf"/></Relationships>
</file>

<file path=ppt/slides/_rels/slide6.xml.rels><?xml version="1.0" encoding="UTF-8" standalone="yes"?>
<Relationships xmlns="http://schemas.openxmlformats.org/package/2006/relationships"><Relationship Id="rId3" Type="http://schemas.openxmlformats.org/officeDocument/2006/relationships/image" Target="../media/image9.wmf"/><Relationship Id="rId7" Type="http://schemas.openxmlformats.org/officeDocument/2006/relationships/image" Target="../media/image12.wmf"/><Relationship Id="rId2" Type="http://schemas.openxmlformats.org/officeDocument/2006/relationships/image" Target="../media/image8.wmf"/><Relationship Id="rId1" Type="http://schemas.openxmlformats.org/officeDocument/2006/relationships/slideLayout" Target="../slideLayouts/slideLayout2.xml"/><Relationship Id="rId6" Type="http://schemas.openxmlformats.org/officeDocument/2006/relationships/image" Target="../media/image11.wmf"/><Relationship Id="rId5" Type="http://schemas.openxmlformats.org/officeDocument/2006/relationships/image" Target="../media/image6.wmf"/><Relationship Id="rId4" Type="http://schemas.openxmlformats.org/officeDocument/2006/relationships/image" Target="../media/image10.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9.wmf"/><Relationship Id="rId3" Type="http://schemas.openxmlformats.org/officeDocument/2006/relationships/image" Target="../media/image14.wmf"/><Relationship Id="rId7" Type="http://schemas.openxmlformats.org/officeDocument/2006/relationships/image" Target="../media/image18.wmf"/><Relationship Id="rId2"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image" Target="../media/image17.wmf"/><Relationship Id="rId11" Type="http://schemas.openxmlformats.org/officeDocument/2006/relationships/image" Target="../media/image22.wmf"/><Relationship Id="rId5" Type="http://schemas.openxmlformats.org/officeDocument/2006/relationships/image" Target="../media/image16.wmf"/><Relationship Id="rId10" Type="http://schemas.openxmlformats.org/officeDocument/2006/relationships/image" Target="../media/image21.wmf"/><Relationship Id="rId4" Type="http://schemas.openxmlformats.org/officeDocument/2006/relationships/image" Target="../media/image15.wmf"/><Relationship Id="rId9" Type="http://schemas.openxmlformats.org/officeDocument/2006/relationships/image" Target="../media/image20.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p:txBody>
          <a:bodyPr>
            <a:normAutofit/>
          </a:bodyPr>
          <a:lstStyle/>
          <a:p>
            <a:r>
              <a:rPr lang="fr-FR" sz="6000" i="1" dirty="0" smtClean="0">
                <a:solidFill>
                  <a:schemeClr val="tx1"/>
                </a:solidFill>
                <a:latin typeface="Arial Narrow" pitchFamily="34" charset="0"/>
              </a:rPr>
              <a:t>L’épargne salariale</a:t>
            </a:r>
            <a:endParaRPr lang="fr-FR" dirty="0">
              <a:solidFill>
                <a:schemeClr val="tx1"/>
              </a:solidFill>
            </a:endParaRPr>
          </a:p>
        </p:txBody>
      </p:sp>
      <p:sp>
        <p:nvSpPr>
          <p:cNvPr id="5" name="Sous-titre 4"/>
          <p:cNvSpPr>
            <a:spLocks noGrp="1"/>
          </p:cNvSpPr>
          <p:nvPr>
            <p:ph type="subTitle" idx="1"/>
          </p:nvPr>
        </p:nvSpPr>
        <p:spPr/>
        <p:txBody>
          <a:bodyPr>
            <a:normAutofit fontScale="70000" lnSpcReduction="20000"/>
          </a:bodyPr>
          <a:lstStyle/>
          <a:p>
            <a:pPr algn="ctr"/>
            <a:endParaRPr lang="fr-FR" sz="3200" b="1" i="1" dirty="0" smtClean="0">
              <a:solidFill>
                <a:srgbClr val="1D2E58"/>
              </a:solidFill>
              <a:latin typeface="Arial Narrow" pitchFamily="34" charset="0"/>
            </a:endParaRPr>
          </a:p>
          <a:p>
            <a:r>
              <a:rPr lang="fr-FR" sz="3200" b="1" i="1" dirty="0" smtClean="0">
                <a:solidFill>
                  <a:schemeClr val="tx2">
                    <a:lumMod val="75000"/>
                  </a:schemeClr>
                </a:solidFill>
              </a:rPr>
              <a:t>Une formule bénéficiant d’avantages fiscaux et sociaux</a:t>
            </a:r>
          </a:p>
          <a:p>
            <a:r>
              <a:rPr lang="fr-FR" sz="3200" b="1" i="1" dirty="0" smtClean="0">
                <a:solidFill>
                  <a:schemeClr val="tx2">
                    <a:lumMod val="75000"/>
                  </a:schemeClr>
                </a:solidFill>
              </a:rPr>
              <a:t>qui en fait un complément intéressant de rémunération.</a:t>
            </a:r>
          </a:p>
          <a:p>
            <a:endParaRPr lang="fr-FR" sz="3200" b="1" i="1" dirty="0" smtClean="0">
              <a:solidFill>
                <a:srgbClr val="1D2E58"/>
              </a:solidFill>
              <a:latin typeface="Arial Narrow" pitchFamily="34" charset="0"/>
            </a:endParaRPr>
          </a:p>
          <a:p>
            <a:r>
              <a:rPr lang="fr-FR" sz="3200" b="1" i="1" dirty="0" smtClean="0">
                <a:solidFill>
                  <a:srgbClr val="1D2E58"/>
                </a:solidFill>
                <a:latin typeface="Arial Narrow" pitchFamily="34" charset="0"/>
              </a:rPr>
              <a:t>Outil d’épargne et d’optimisation fiscale</a:t>
            </a:r>
            <a:endParaRPr lang="fr-FR" sz="3200" b="1" dirty="0"/>
          </a:p>
        </p:txBody>
      </p:sp>
      <p:sp>
        <p:nvSpPr>
          <p:cNvPr id="6" name="Espace réservé de la date 5"/>
          <p:cNvSpPr>
            <a:spLocks noGrp="1"/>
          </p:cNvSpPr>
          <p:nvPr>
            <p:ph type="dt" sz="half" idx="10"/>
          </p:nvPr>
        </p:nvSpPr>
        <p:spPr/>
        <p:txBody>
          <a:bodyPr/>
          <a:lstStyle/>
          <a:p>
            <a:fld id="{95FA20C5-A1E5-4997-8F0A-E786CBE9956C}" type="datetime1">
              <a:rPr lang="fr-FR" smtClean="0"/>
              <a:pPr/>
              <a:t>07/09/2012</a:t>
            </a:fld>
            <a:endParaRPr lang="fr-FR" dirty="0"/>
          </a:p>
        </p:txBody>
      </p:sp>
      <p:sp>
        <p:nvSpPr>
          <p:cNvPr id="7" name="Espace réservé du numéro de diapositive 6"/>
          <p:cNvSpPr>
            <a:spLocks noGrp="1"/>
          </p:cNvSpPr>
          <p:nvPr>
            <p:ph type="sldNum" sz="quarter" idx="12"/>
          </p:nvPr>
        </p:nvSpPr>
        <p:spPr/>
        <p:txBody>
          <a:bodyPr/>
          <a:lstStyle/>
          <a:p>
            <a:fld id="{3477E0FA-DF95-4934-9A8E-3AC4B305B870}" type="slidenum">
              <a:rPr lang="fr-FR" smtClean="0"/>
              <a:pPr/>
              <a:t>1</a:t>
            </a:fld>
            <a:endParaRPr lang="fr-FR" dirty="0"/>
          </a:p>
        </p:txBody>
      </p:sp>
      <p:sp>
        <p:nvSpPr>
          <p:cNvPr id="8" name="Espace réservé du pied de page 7"/>
          <p:cNvSpPr>
            <a:spLocks noGrp="1"/>
          </p:cNvSpPr>
          <p:nvPr>
            <p:ph type="ftr" sz="quarter" idx="11"/>
          </p:nvPr>
        </p:nvSpPr>
        <p:spPr/>
        <p:txBody>
          <a:bodyPr/>
          <a:lstStyle/>
          <a:p>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solidFill>
                  <a:schemeClr val="bg2">
                    <a:lumMod val="25000"/>
                  </a:schemeClr>
                </a:solidFill>
              </a:rPr>
              <a:t>9. Synthèse : Questions</a:t>
            </a:r>
            <a:endParaRPr lang="fr-FR" dirty="0"/>
          </a:p>
        </p:txBody>
      </p:sp>
      <p:sp>
        <p:nvSpPr>
          <p:cNvPr id="3" name="Espace réservé du contenu 2"/>
          <p:cNvSpPr>
            <a:spLocks noGrp="1"/>
          </p:cNvSpPr>
          <p:nvPr>
            <p:ph idx="1"/>
          </p:nvPr>
        </p:nvSpPr>
        <p:spPr/>
        <p:txBody>
          <a:bodyPr>
            <a:normAutofit fontScale="62500" lnSpcReduction="20000"/>
          </a:bodyPr>
          <a:lstStyle/>
          <a:p>
            <a:pPr>
              <a:lnSpc>
                <a:spcPct val="120000"/>
              </a:lnSpc>
            </a:pPr>
            <a:r>
              <a:rPr lang="fr-FR" sz="3500" b="1" dirty="0" smtClean="0">
                <a:solidFill>
                  <a:schemeClr val="tx2">
                    <a:lumMod val="75000"/>
                  </a:schemeClr>
                </a:solidFill>
                <a:latin typeface="+mj-lt"/>
              </a:rPr>
              <a:t>1. Qu’est-ce que l’épargne salariale ? </a:t>
            </a:r>
          </a:p>
          <a:p>
            <a:pPr>
              <a:lnSpc>
                <a:spcPct val="120000"/>
              </a:lnSpc>
            </a:pPr>
            <a:r>
              <a:rPr lang="fr-FR" sz="3500" b="1" dirty="0" smtClean="0">
                <a:solidFill>
                  <a:schemeClr val="tx2">
                    <a:lumMod val="75000"/>
                  </a:schemeClr>
                </a:solidFill>
                <a:latin typeface="+mj-lt"/>
              </a:rPr>
              <a:t>2. Quels sont ses avantages ?</a:t>
            </a:r>
          </a:p>
          <a:p>
            <a:pPr>
              <a:lnSpc>
                <a:spcPct val="120000"/>
              </a:lnSpc>
            </a:pPr>
            <a:r>
              <a:rPr lang="fr-FR" sz="3500" b="1" dirty="0" smtClean="0">
                <a:solidFill>
                  <a:schemeClr val="tx2">
                    <a:lumMod val="75000"/>
                  </a:schemeClr>
                </a:solidFill>
                <a:latin typeface="+mj-lt"/>
              </a:rPr>
              <a:t>3. Qui peut en bénéficier ? </a:t>
            </a:r>
          </a:p>
          <a:p>
            <a:pPr>
              <a:lnSpc>
                <a:spcPct val="120000"/>
              </a:lnSpc>
            </a:pPr>
            <a:r>
              <a:rPr lang="fr-FR" sz="3500" b="1" dirty="0" smtClean="0">
                <a:solidFill>
                  <a:schemeClr val="tx2">
                    <a:lumMod val="75000"/>
                  </a:schemeClr>
                </a:solidFill>
                <a:latin typeface="+mj-lt"/>
              </a:rPr>
              <a:t>4. Qu’est-ce que la participation ?</a:t>
            </a:r>
          </a:p>
          <a:p>
            <a:pPr>
              <a:lnSpc>
                <a:spcPct val="120000"/>
              </a:lnSpc>
            </a:pPr>
            <a:r>
              <a:rPr lang="fr-FR" sz="3500" b="1" dirty="0" smtClean="0">
                <a:solidFill>
                  <a:schemeClr val="tx2">
                    <a:lumMod val="75000"/>
                  </a:schemeClr>
                </a:solidFill>
                <a:latin typeface="+mj-lt"/>
              </a:rPr>
              <a:t>5. Qu’est-ce que l’intéressement ? </a:t>
            </a:r>
          </a:p>
          <a:p>
            <a:pPr>
              <a:lnSpc>
                <a:spcPct val="120000"/>
              </a:lnSpc>
            </a:pPr>
            <a:r>
              <a:rPr lang="fr-FR" sz="3500" b="1" dirty="0" smtClean="0">
                <a:solidFill>
                  <a:schemeClr val="tx2">
                    <a:lumMod val="75000"/>
                  </a:schemeClr>
                </a:solidFill>
                <a:latin typeface="+mj-lt"/>
              </a:rPr>
              <a:t>6. Qu’est-ce qu’un plan d’épargne ?</a:t>
            </a:r>
          </a:p>
          <a:p>
            <a:pPr>
              <a:lnSpc>
                <a:spcPct val="120000"/>
              </a:lnSpc>
            </a:pPr>
            <a:r>
              <a:rPr lang="fr-FR" sz="3500" b="1" dirty="0" smtClean="0">
                <a:solidFill>
                  <a:schemeClr val="tx2">
                    <a:lumMod val="75000"/>
                  </a:schemeClr>
                </a:solidFill>
                <a:latin typeface="+mj-lt"/>
              </a:rPr>
              <a:t>7. Comment marche l’abondement ?</a:t>
            </a:r>
          </a:p>
          <a:p>
            <a:pPr>
              <a:lnSpc>
                <a:spcPct val="120000"/>
              </a:lnSpc>
            </a:pPr>
            <a:r>
              <a:rPr lang="fr-FR" sz="3500" b="1" dirty="0" smtClean="0">
                <a:solidFill>
                  <a:schemeClr val="tx2">
                    <a:lumMod val="75000"/>
                  </a:schemeClr>
                </a:solidFill>
                <a:latin typeface="+mj-lt"/>
              </a:rPr>
              <a:t>8. Quand l’épargne salariale devient-elle disponible ?</a:t>
            </a:r>
          </a:p>
          <a:p>
            <a:pPr>
              <a:lnSpc>
                <a:spcPct val="120000"/>
              </a:lnSpc>
            </a:pPr>
            <a:r>
              <a:rPr lang="fr-FR" sz="3500" b="1" dirty="0" smtClean="0">
                <a:solidFill>
                  <a:schemeClr val="tx2">
                    <a:lumMod val="75000"/>
                  </a:schemeClr>
                </a:solidFill>
                <a:latin typeface="+mj-lt"/>
              </a:rPr>
              <a:t>9. Quels prélèvement sociaux et fiscaux le salarié supporte-il ? </a:t>
            </a:r>
          </a:p>
          <a:p>
            <a:pPr>
              <a:lnSpc>
                <a:spcPct val="120000"/>
              </a:lnSpc>
            </a:pPr>
            <a:r>
              <a:rPr lang="fr-FR" sz="3500" b="1" dirty="0" smtClean="0">
                <a:solidFill>
                  <a:schemeClr val="tx2">
                    <a:lumMod val="75000"/>
                  </a:schemeClr>
                </a:solidFill>
                <a:latin typeface="+mj-lt"/>
              </a:rPr>
              <a:t>10. Que devient l’épargne salariale quand le salarié quitte l’entreprise ?</a:t>
            </a:r>
          </a:p>
          <a:p>
            <a:endParaRPr lang="fr-FR" dirty="0"/>
          </a:p>
        </p:txBody>
      </p:sp>
      <p:sp>
        <p:nvSpPr>
          <p:cNvPr id="4" name="Espace réservé de la date 3"/>
          <p:cNvSpPr>
            <a:spLocks noGrp="1"/>
          </p:cNvSpPr>
          <p:nvPr>
            <p:ph type="dt" sz="half" idx="10"/>
          </p:nvPr>
        </p:nvSpPr>
        <p:spPr>
          <a:xfrm>
            <a:off x="457200" y="6356350"/>
            <a:ext cx="2133600" cy="365125"/>
          </a:xfrm>
        </p:spPr>
        <p:txBody>
          <a:bodyPr/>
          <a:lstStyle/>
          <a:p>
            <a:fld id="{69B6228A-C80C-40A9-8836-36A8E7DE3C51}" type="datetime1">
              <a:rPr lang="fr-FR" smtClean="0"/>
              <a:pPr/>
              <a:t>07/09/2012</a:t>
            </a:fld>
            <a:endParaRPr lang="fr-FR"/>
          </a:p>
        </p:txBody>
      </p:sp>
      <p:sp>
        <p:nvSpPr>
          <p:cNvPr id="5" name="Espace réservé du numéro de diapositive 4"/>
          <p:cNvSpPr>
            <a:spLocks noGrp="1"/>
          </p:cNvSpPr>
          <p:nvPr>
            <p:ph type="sldNum" sz="quarter" idx="11"/>
          </p:nvPr>
        </p:nvSpPr>
        <p:spPr>
          <a:xfrm>
            <a:off x="7924800" y="6356350"/>
            <a:ext cx="762000" cy="365125"/>
          </a:xfrm>
        </p:spPr>
        <p:txBody>
          <a:bodyPr/>
          <a:lstStyle/>
          <a:p>
            <a:fld id="{3477E0FA-DF95-4934-9A8E-3AC4B305B870}" type="slidenum">
              <a:rPr lang="fr-FR" smtClean="0"/>
              <a:pPr/>
              <a:t>10</a:t>
            </a:fld>
            <a:endParaRPr lang="fr-FR"/>
          </a:p>
        </p:txBody>
      </p:sp>
      <p:sp>
        <p:nvSpPr>
          <p:cNvPr id="6" name="Espace réservé du pied de page 5"/>
          <p:cNvSpPr>
            <a:spLocks noGrp="1"/>
          </p:cNvSpPr>
          <p:nvPr>
            <p:ph type="ftr" sz="quarter" idx="12"/>
          </p:nvPr>
        </p:nvSpPr>
        <p:spPr>
          <a:xfrm>
            <a:off x="2667000" y="6356350"/>
            <a:ext cx="3352800" cy="365125"/>
          </a:xfrm>
        </p:spPr>
        <p:txBody>
          <a:bodyPr/>
          <a:lstStyle/>
          <a:p>
            <a:r>
              <a:rPr lang="fr-FR" smtClean="0"/>
              <a:t>KHEPRI / EONA</a:t>
            </a:r>
            <a:endParaRPr lang="fr-F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800" b="1" dirty="0" smtClean="0"/>
              <a:t>9. Synthèse : Réponses</a:t>
            </a:r>
            <a:endParaRPr lang="fr-FR" sz="4800" b="1" dirty="0"/>
          </a:p>
        </p:txBody>
      </p:sp>
      <p:sp>
        <p:nvSpPr>
          <p:cNvPr id="3" name="Espace réservé du contenu 2"/>
          <p:cNvSpPr>
            <a:spLocks noGrp="1"/>
          </p:cNvSpPr>
          <p:nvPr>
            <p:ph idx="1"/>
          </p:nvPr>
        </p:nvSpPr>
        <p:spPr/>
        <p:txBody>
          <a:bodyPr>
            <a:normAutofit fontScale="62500" lnSpcReduction="20000"/>
          </a:bodyPr>
          <a:lstStyle/>
          <a:p>
            <a:pPr>
              <a:buNone/>
            </a:pPr>
            <a:r>
              <a:rPr lang="fr-FR" sz="4400" b="1" dirty="0" smtClean="0">
                <a:solidFill>
                  <a:schemeClr val="tx2">
                    <a:lumMod val="75000"/>
                  </a:schemeClr>
                </a:solidFill>
                <a:latin typeface="+mj-lt"/>
              </a:rPr>
              <a:t>1. Elle recouvre l’ensemble des formules d’épargne offertes par l’entreprise à ses salariés. Il y a trois formes principales d’épargne salariale : la participation, l’intéressement et les différents PEE (plans d’épargne d’entreprise). </a:t>
            </a:r>
          </a:p>
          <a:p>
            <a:pPr>
              <a:buNone/>
            </a:pPr>
            <a:r>
              <a:rPr lang="fr-FR" sz="4400" b="1" dirty="0" smtClean="0">
                <a:solidFill>
                  <a:schemeClr val="tx2">
                    <a:lumMod val="75000"/>
                  </a:schemeClr>
                </a:solidFill>
                <a:latin typeface="+mj-lt"/>
              </a:rPr>
              <a:t>2. Les salariés ont la possibilité de se constituer une épargne d’une sécurité et d’un rendement supérieurs à celle qu’ils pourraient se constituer à titre individuel.</a:t>
            </a:r>
          </a:p>
          <a:p>
            <a:pPr>
              <a:buNone/>
            </a:pPr>
            <a:r>
              <a:rPr lang="fr-FR" sz="4400" b="1" dirty="0" smtClean="0">
                <a:solidFill>
                  <a:schemeClr val="tx2">
                    <a:lumMod val="75000"/>
                  </a:schemeClr>
                </a:solidFill>
                <a:latin typeface="+mj-lt"/>
              </a:rPr>
              <a:t>3. Tous les salariés d’une entreprise qui a mis en place le mécanisme d’épargne salariale. </a:t>
            </a:r>
          </a:p>
          <a:p>
            <a:pPr>
              <a:buNone/>
            </a:pPr>
            <a:endParaRPr lang="fr-FR" dirty="0"/>
          </a:p>
        </p:txBody>
      </p:sp>
      <p:sp>
        <p:nvSpPr>
          <p:cNvPr id="4" name="Espace réservé de la date 3"/>
          <p:cNvSpPr>
            <a:spLocks noGrp="1"/>
          </p:cNvSpPr>
          <p:nvPr>
            <p:ph type="dt" sz="half" idx="10"/>
          </p:nvPr>
        </p:nvSpPr>
        <p:spPr>
          <a:xfrm>
            <a:off x="457200" y="6356350"/>
            <a:ext cx="2133600" cy="365125"/>
          </a:xfrm>
        </p:spPr>
        <p:txBody>
          <a:bodyPr/>
          <a:lstStyle/>
          <a:p>
            <a:fld id="{4425DCC2-5545-442C-9A02-EF3A0B348685}" type="datetime1">
              <a:rPr lang="fr-FR" smtClean="0"/>
              <a:pPr/>
              <a:t>07/09/2012</a:t>
            </a:fld>
            <a:endParaRPr lang="fr-FR"/>
          </a:p>
        </p:txBody>
      </p:sp>
      <p:sp>
        <p:nvSpPr>
          <p:cNvPr id="5" name="Espace réservé du numéro de diapositive 4"/>
          <p:cNvSpPr>
            <a:spLocks noGrp="1"/>
          </p:cNvSpPr>
          <p:nvPr>
            <p:ph type="sldNum" sz="quarter" idx="11"/>
          </p:nvPr>
        </p:nvSpPr>
        <p:spPr>
          <a:xfrm>
            <a:off x="7924800" y="6356350"/>
            <a:ext cx="762000" cy="365125"/>
          </a:xfrm>
        </p:spPr>
        <p:txBody>
          <a:bodyPr/>
          <a:lstStyle/>
          <a:p>
            <a:fld id="{3477E0FA-DF95-4934-9A8E-3AC4B305B870}" type="slidenum">
              <a:rPr lang="fr-FR" smtClean="0"/>
              <a:pPr/>
              <a:t>11</a:t>
            </a:fld>
            <a:endParaRPr lang="fr-FR"/>
          </a:p>
        </p:txBody>
      </p:sp>
      <p:sp>
        <p:nvSpPr>
          <p:cNvPr id="6" name="Espace réservé du pied de page 5"/>
          <p:cNvSpPr>
            <a:spLocks noGrp="1"/>
          </p:cNvSpPr>
          <p:nvPr>
            <p:ph type="ftr" sz="quarter" idx="12"/>
          </p:nvPr>
        </p:nvSpPr>
        <p:spPr>
          <a:xfrm>
            <a:off x="2667000" y="6356350"/>
            <a:ext cx="3352800" cy="365125"/>
          </a:xfrm>
        </p:spPr>
        <p:txBody>
          <a:bodyPr/>
          <a:lstStyle/>
          <a:p>
            <a:r>
              <a:rPr lang="fr-FR" smtClean="0"/>
              <a:t>KHEPRI / EONA</a:t>
            </a:r>
            <a:endParaRPr lang="fr-F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chemeClr val="tx2">
                    <a:lumMod val="75000"/>
                  </a:schemeClr>
                </a:solidFill>
              </a:rPr>
              <a:t>9. Synthèse : Réponses</a:t>
            </a:r>
            <a:endParaRPr lang="fr-FR" b="1" dirty="0">
              <a:solidFill>
                <a:schemeClr val="tx2">
                  <a:lumMod val="75000"/>
                </a:schemeClr>
              </a:solidFill>
            </a:endParaRPr>
          </a:p>
        </p:txBody>
      </p:sp>
      <p:sp>
        <p:nvSpPr>
          <p:cNvPr id="3" name="Espace réservé du contenu 2"/>
          <p:cNvSpPr>
            <a:spLocks noGrp="1"/>
          </p:cNvSpPr>
          <p:nvPr>
            <p:ph idx="1"/>
          </p:nvPr>
        </p:nvSpPr>
        <p:spPr/>
        <p:txBody>
          <a:bodyPr>
            <a:noAutofit/>
          </a:bodyPr>
          <a:lstStyle/>
          <a:p>
            <a:pPr algn="just">
              <a:buNone/>
            </a:pPr>
            <a:r>
              <a:rPr lang="fr-FR" sz="2400" b="1" dirty="0" smtClean="0">
                <a:solidFill>
                  <a:schemeClr val="tx2">
                    <a:lumMod val="75000"/>
                  </a:schemeClr>
                </a:solidFill>
                <a:latin typeface="+mj-lt"/>
              </a:rPr>
              <a:t>4. C’est un dispositif négocié permettant à ses adhérents de se constituer, avec l’aide de leur employeur, une épargne investie en valeurs mobilières. Il peut recevoir la participation, l’intéressement, l’abondement, les versements volontaires du salarié. Il existe plusieurs catégories de plan d’épargne dont la plus répandue est le PEE constitué au niveau de l’entreprise et dont l’investissement est d’au moins 5 ans. </a:t>
            </a:r>
          </a:p>
          <a:p>
            <a:pPr algn="just">
              <a:buNone/>
            </a:pPr>
            <a:r>
              <a:rPr lang="fr-FR" sz="2400" b="1" dirty="0" smtClean="0">
                <a:solidFill>
                  <a:schemeClr val="tx2">
                    <a:lumMod val="75000"/>
                  </a:schemeClr>
                </a:solidFill>
                <a:latin typeface="+mj-lt"/>
              </a:rPr>
              <a:t>5. Il permet d’associer financièrement les salariés aux performances de leur employeur. De fait, son montant ne peut pas être garanti. Il peut être placé sur un plan d’épargne.</a:t>
            </a:r>
          </a:p>
        </p:txBody>
      </p:sp>
      <p:sp>
        <p:nvSpPr>
          <p:cNvPr id="4" name="Espace réservé de la date 3"/>
          <p:cNvSpPr>
            <a:spLocks noGrp="1"/>
          </p:cNvSpPr>
          <p:nvPr>
            <p:ph type="dt" sz="half" idx="10"/>
          </p:nvPr>
        </p:nvSpPr>
        <p:spPr>
          <a:xfrm>
            <a:off x="457200" y="6356350"/>
            <a:ext cx="2133600" cy="365125"/>
          </a:xfrm>
        </p:spPr>
        <p:txBody>
          <a:bodyPr/>
          <a:lstStyle/>
          <a:p>
            <a:fld id="{A8185AB5-61CA-419C-8AD8-E6D2B5ACDC66}" type="datetime1">
              <a:rPr lang="fr-FR" smtClean="0"/>
              <a:pPr/>
              <a:t>07/09/2012</a:t>
            </a:fld>
            <a:endParaRPr lang="fr-FR"/>
          </a:p>
        </p:txBody>
      </p:sp>
      <p:sp>
        <p:nvSpPr>
          <p:cNvPr id="5" name="Espace réservé du numéro de diapositive 4"/>
          <p:cNvSpPr>
            <a:spLocks noGrp="1"/>
          </p:cNvSpPr>
          <p:nvPr>
            <p:ph type="sldNum" sz="quarter" idx="11"/>
          </p:nvPr>
        </p:nvSpPr>
        <p:spPr>
          <a:xfrm>
            <a:off x="7924800" y="6356350"/>
            <a:ext cx="762000" cy="365125"/>
          </a:xfrm>
        </p:spPr>
        <p:txBody>
          <a:bodyPr/>
          <a:lstStyle/>
          <a:p>
            <a:fld id="{3477E0FA-DF95-4934-9A8E-3AC4B305B870}" type="slidenum">
              <a:rPr lang="fr-FR" smtClean="0"/>
              <a:pPr/>
              <a:t>12</a:t>
            </a:fld>
            <a:endParaRPr lang="fr-FR"/>
          </a:p>
        </p:txBody>
      </p:sp>
      <p:sp>
        <p:nvSpPr>
          <p:cNvPr id="6" name="Espace réservé du pied de page 5"/>
          <p:cNvSpPr>
            <a:spLocks noGrp="1"/>
          </p:cNvSpPr>
          <p:nvPr>
            <p:ph type="ftr" sz="quarter" idx="12"/>
          </p:nvPr>
        </p:nvSpPr>
        <p:spPr>
          <a:xfrm>
            <a:off x="2667000" y="6356350"/>
            <a:ext cx="3352800" cy="365125"/>
          </a:xfrm>
        </p:spPr>
        <p:txBody>
          <a:bodyPr/>
          <a:lstStyle/>
          <a:p>
            <a:r>
              <a:rPr lang="fr-FR" smtClean="0"/>
              <a:t>KHEPRI / EONA</a:t>
            </a:r>
            <a:endParaRPr lang="fr-F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9. Synthèse : Réponses</a:t>
            </a:r>
            <a:endParaRPr lang="fr-FR" dirty="0"/>
          </a:p>
        </p:txBody>
      </p:sp>
      <p:sp>
        <p:nvSpPr>
          <p:cNvPr id="3" name="Espace réservé du contenu 2"/>
          <p:cNvSpPr>
            <a:spLocks noGrp="1"/>
          </p:cNvSpPr>
          <p:nvPr>
            <p:ph idx="1"/>
          </p:nvPr>
        </p:nvSpPr>
        <p:spPr/>
        <p:txBody>
          <a:bodyPr>
            <a:normAutofit fontScale="85000" lnSpcReduction="20000"/>
          </a:bodyPr>
          <a:lstStyle/>
          <a:p>
            <a:pPr algn="just">
              <a:buNone/>
            </a:pPr>
            <a:r>
              <a:rPr lang="fr-FR" sz="3000" b="1" dirty="0" smtClean="0">
                <a:solidFill>
                  <a:schemeClr val="tx2">
                    <a:lumMod val="75000"/>
                  </a:schemeClr>
                </a:solidFill>
                <a:latin typeface="+mj-lt"/>
              </a:rPr>
              <a:t>6. C’est un dispositif négocié permettant à ses adhérents de se constituer, avec l’aide de leur employeur, une épargne investie en valeurs mobilières. Il peut recevoir la participation, l’intéressement, l’abondement, les versements volontaires du salarié. Il existe plusieurs catégories de plan d’épargne dont la plus répandue est le PEE constitué au niveau de l’entreprise et dont l’investissement est d’au moins 5 ans. </a:t>
            </a:r>
          </a:p>
          <a:p>
            <a:pPr algn="just">
              <a:buNone/>
            </a:pPr>
            <a:r>
              <a:rPr lang="fr-FR" sz="3000" b="1" dirty="0" smtClean="0">
                <a:solidFill>
                  <a:schemeClr val="tx2">
                    <a:lumMod val="75000"/>
                  </a:schemeClr>
                </a:solidFill>
                <a:latin typeface="+mj-lt"/>
              </a:rPr>
              <a:t>7. Il s’agit d’une somme versée par l’entreprise en complément de l’investissement du salarié. L’abondement du PEE est plafonné à 2 769 € et ne peut dépasser le triple du versement du salarié.</a:t>
            </a:r>
          </a:p>
          <a:p>
            <a:pPr>
              <a:buNone/>
            </a:pPr>
            <a:endParaRPr lang="fr-FR" dirty="0"/>
          </a:p>
        </p:txBody>
      </p:sp>
      <p:sp>
        <p:nvSpPr>
          <p:cNvPr id="4" name="Espace réservé de la date 3"/>
          <p:cNvSpPr>
            <a:spLocks noGrp="1"/>
          </p:cNvSpPr>
          <p:nvPr>
            <p:ph type="dt" sz="half" idx="10"/>
          </p:nvPr>
        </p:nvSpPr>
        <p:spPr>
          <a:xfrm>
            <a:off x="457200" y="6356350"/>
            <a:ext cx="2133600" cy="365125"/>
          </a:xfrm>
        </p:spPr>
        <p:txBody>
          <a:bodyPr/>
          <a:lstStyle/>
          <a:p>
            <a:fld id="{58FED8F1-3473-4D74-99F1-6F59A69E677A}" type="datetime1">
              <a:rPr lang="fr-FR" smtClean="0"/>
              <a:pPr/>
              <a:t>07/09/2012</a:t>
            </a:fld>
            <a:endParaRPr lang="fr-FR"/>
          </a:p>
        </p:txBody>
      </p:sp>
      <p:sp>
        <p:nvSpPr>
          <p:cNvPr id="5" name="Espace réservé du numéro de diapositive 4"/>
          <p:cNvSpPr>
            <a:spLocks noGrp="1"/>
          </p:cNvSpPr>
          <p:nvPr>
            <p:ph type="sldNum" sz="quarter" idx="11"/>
          </p:nvPr>
        </p:nvSpPr>
        <p:spPr>
          <a:xfrm>
            <a:off x="7924800" y="6356350"/>
            <a:ext cx="762000" cy="365125"/>
          </a:xfrm>
        </p:spPr>
        <p:txBody>
          <a:bodyPr/>
          <a:lstStyle/>
          <a:p>
            <a:fld id="{3477E0FA-DF95-4934-9A8E-3AC4B305B870}" type="slidenum">
              <a:rPr lang="fr-FR" smtClean="0"/>
              <a:pPr/>
              <a:t>13</a:t>
            </a:fld>
            <a:endParaRPr lang="fr-FR"/>
          </a:p>
        </p:txBody>
      </p:sp>
      <p:sp>
        <p:nvSpPr>
          <p:cNvPr id="6" name="Espace réservé du pied de page 5"/>
          <p:cNvSpPr>
            <a:spLocks noGrp="1"/>
          </p:cNvSpPr>
          <p:nvPr>
            <p:ph type="ftr" sz="quarter" idx="12"/>
          </p:nvPr>
        </p:nvSpPr>
        <p:spPr>
          <a:xfrm>
            <a:off x="2667000" y="6356350"/>
            <a:ext cx="3352800" cy="365125"/>
          </a:xfrm>
        </p:spPr>
        <p:txBody>
          <a:bodyPr/>
          <a:lstStyle/>
          <a:p>
            <a:r>
              <a:rPr lang="fr-FR" smtClean="0"/>
              <a:t>KHEPRI / EONA</a:t>
            </a:r>
            <a:endParaRPr lang="fr-F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9. Synthèse : Réponses</a:t>
            </a:r>
            <a:endParaRPr lang="fr-FR" dirty="0"/>
          </a:p>
        </p:txBody>
      </p:sp>
      <p:sp>
        <p:nvSpPr>
          <p:cNvPr id="3" name="Espace réservé du contenu 2"/>
          <p:cNvSpPr>
            <a:spLocks noGrp="1"/>
          </p:cNvSpPr>
          <p:nvPr>
            <p:ph idx="1"/>
          </p:nvPr>
        </p:nvSpPr>
        <p:spPr/>
        <p:txBody>
          <a:bodyPr>
            <a:normAutofit fontScale="92500" lnSpcReduction="20000"/>
          </a:bodyPr>
          <a:lstStyle/>
          <a:p>
            <a:pPr algn="just">
              <a:buNone/>
            </a:pPr>
            <a:r>
              <a:rPr lang="fr-FR" sz="2800" b="1" dirty="0" smtClean="0">
                <a:solidFill>
                  <a:schemeClr val="tx2">
                    <a:lumMod val="75000"/>
                  </a:schemeClr>
                </a:solidFill>
                <a:latin typeface="+mj-lt"/>
              </a:rPr>
              <a:t>8. Le salarié peut demander un déblocage anticipé pour des motifs tels que le mariage ou le Pacs, une naissance ou adoption d’un troisième enfant, la création d’une entreprise, l’acquisition d’une résidence principale, l’invalidité, la cessation d’un contrat de travail. </a:t>
            </a:r>
          </a:p>
          <a:p>
            <a:pPr algn="just">
              <a:buNone/>
            </a:pPr>
            <a:r>
              <a:rPr lang="fr-FR" sz="2800" b="1" dirty="0" smtClean="0">
                <a:solidFill>
                  <a:schemeClr val="tx2">
                    <a:lumMod val="75000"/>
                  </a:schemeClr>
                </a:solidFill>
                <a:latin typeface="+mj-lt"/>
              </a:rPr>
              <a:t>9. L’épargne salariale échappe aux charges sociales et à l’impôt sur le revenu mais supportent la CSG. Lors de la récupération des fonds, les plus values ne sont pas taxées hormis une ponction de 10% comprenant la CSG, la CRDS et le prélèvement social. </a:t>
            </a:r>
          </a:p>
          <a:p>
            <a:pPr algn="just">
              <a:buNone/>
            </a:pPr>
            <a:r>
              <a:rPr lang="fr-FR" sz="2800" b="1" dirty="0" smtClean="0">
                <a:solidFill>
                  <a:schemeClr val="tx2">
                    <a:lumMod val="75000"/>
                  </a:schemeClr>
                </a:solidFill>
                <a:latin typeface="+mj-lt"/>
              </a:rPr>
              <a:t>10. Le salarié peut la débloquer ou la transférer vers les dispositifs existants chez un nouvel employeur. </a:t>
            </a:r>
          </a:p>
        </p:txBody>
      </p:sp>
      <p:sp>
        <p:nvSpPr>
          <p:cNvPr id="4" name="Espace réservé de la date 3"/>
          <p:cNvSpPr>
            <a:spLocks noGrp="1"/>
          </p:cNvSpPr>
          <p:nvPr>
            <p:ph type="dt" sz="half" idx="10"/>
          </p:nvPr>
        </p:nvSpPr>
        <p:spPr>
          <a:xfrm>
            <a:off x="457200" y="6356350"/>
            <a:ext cx="2133600" cy="365125"/>
          </a:xfrm>
        </p:spPr>
        <p:txBody>
          <a:bodyPr/>
          <a:lstStyle/>
          <a:p>
            <a:fld id="{247C1F73-E276-4CD4-ADA1-BF6259C37677}" type="datetime1">
              <a:rPr lang="fr-FR" smtClean="0"/>
              <a:pPr/>
              <a:t>07/09/2012</a:t>
            </a:fld>
            <a:endParaRPr lang="fr-FR"/>
          </a:p>
        </p:txBody>
      </p:sp>
      <p:sp>
        <p:nvSpPr>
          <p:cNvPr id="5" name="Espace réservé du numéro de diapositive 4"/>
          <p:cNvSpPr>
            <a:spLocks noGrp="1"/>
          </p:cNvSpPr>
          <p:nvPr>
            <p:ph type="sldNum" sz="quarter" idx="11"/>
          </p:nvPr>
        </p:nvSpPr>
        <p:spPr>
          <a:xfrm>
            <a:off x="7924800" y="6356350"/>
            <a:ext cx="762000" cy="365125"/>
          </a:xfrm>
        </p:spPr>
        <p:txBody>
          <a:bodyPr/>
          <a:lstStyle/>
          <a:p>
            <a:fld id="{3477E0FA-DF95-4934-9A8E-3AC4B305B870}" type="slidenum">
              <a:rPr lang="fr-FR" smtClean="0"/>
              <a:pPr/>
              <a:t>14</a:t>
            </a:fld>
            <a:endParaRPr lang="fr-FR"/>
          </a:p>
        </p:txBody>
      </p:sp>
      <p:sp>
        <p:nvSpPr>
          <p:cNvPr id="6" name="Espace réservé du pied de page 5"/>
          <p:cNvSpPr>
            <a:spLocks noGrp="1"/>
          </p:cNvSpPr>
          <p:nvPr>
            <p:ph type="ftr" sz="quarter" idx="12"/>
          </p:nvPr>
        </p:nvSpPr>
        <p:spPr>
          <a:xfrm>
            <a:off x="2667000" y="6356350"/>
            <a:ext cx="3352800" cy="365125"/>
          </a:xfrm>
        </p:spPr>
        <p:txBody>
          <a:bodyPr/>
          <a:lstStyle/>
          <a:p>
            <a:r>
              <a:rPr lang="fr-FR" smtClean="0"/>
              <a:t>KHEPRI / EONA</a:t>
            </a:r>
            <a:endParaRPr lang="fr-F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ANNEXES</a:t>
            </a:r>
            <a:endParaRPr lang="fr-FR" b="1" dirty="0"/>
          </a:p>
        </p:txBody>
      </p:sp>
      <p:sp>
        <p:nvSpPr>
          <p:cNvPr id="3" name="Espace réservé du contenu 2"/>
          <p:cNvSpPr>
            <a:spLocks noGrp="1"/>
          </p:cNvSpPr>
          <p:nvPr>
            <p:ph idx="1"/>
          </p:nvPr>
        </p:nvSpPr>
        <p:spPr/>
        <p:txBody>
          <a:bodyPr/>
          <a:lstStyle/>
          <a:p>
            <a:pPr>
              <a:lnSpc>
                <a:spcPct val="120000"/>
              </a:lnSpc>
            </a:pPr>
            <a:r>
              <a:rPr lang="fr-FR" sz="2800" b="1" dirty="0" smtClean="0">
                <a:solidFill>
                  <a:schemeClr val="tx2">
                    <a:lumMod val="75000"/>
                  </a:schemeClr>
                </a:solidFill>
                <a:latin typeface="+mj-lt"/>
              </a:rPr>
              <a:t>1. Récapitulatif des cas de déblocage</a:t>
            </a:r>
          </a:p>
          <a:p>
            <a:pPr>
              <a:lnSpc>
                <a:spcPct val="120000"/>
              </a:lnSpc>
            </a:pPr>
            <a:r>
              <a:rPr lang="fr-FR" sz="2800" b="1" dirty="0" smtClean="0">
                <a:solidFill>
                  <a:schemeClr val="tx2">
                    <a:lumMod val="75000"/>
                  </a:schemeClr>
                </a:solidFill>
                <a:latin typeface="+mj-lt"/>
              </a:rPr>
              <a:t>2. Récapitulatif des avantages pour les salariés et l’entreprise</a:t>
            </a:r>
          </a:p>
          <a:p>
            <a:pPr>
              <a:lnSpc>
                <a:spcPct val="120000"/>
              </a:lnSpc>
            </a:pPr>
            <a:r>
              <a:rPr lang="fr-FR" sz="2800" b="1" dirty="0" smtClean="0">
                <a:solidFill>
                  <a:schemeClr val="tx2">
                    <a:lumMod val="75000"/>
                  </a:schemeClr>
                </a:solidFill>
                <a:latin typeface="+mj-lt"/>
              </a:rPr>
              <a:t>3. Récapitulatif des plafonds selon dispositif</a:t>
            </a:r>
          </a:p>
        </p:txBody>
      </p:sp>
      <p:sp>
        <p:nvSpPr>
          <p:cNvPr id="4" name="Espace réservé de la date 3"/>
          <p:cNvSpPr>
            <a:spLocks noGrp="1"/>
          </p:cNvSpPr>
          <p:nvPr>
            <p:ph type="dt" sz="half" idx="10"/>
          </p:nvPr>
        </p:nvSpPr>
        <p:spPr>
          <a:xfrm>
            <a:off x="457200" y="6356350"/>
            <a:ext cx="2133600" cy="365125"/>
          </a:xfrm>
        </p:spPr>
        <p:txBody>
          <a:bodyPr/>
          <a:lstStyle/>
          <a:p>
            <a:fld id="{D45645E5-6F2B-444A-86CB-3D8801B8FFFC}" type="datetime1">
              <a:rPr lang="fr-FR" smtClean="0"/>
              <a:pPr/>
              <a:t>07/09/2012</a:t>
            </a:fld>
            <a:endParaRPr lang="fr-FR"/>
          </a:p>
        </p:txBody>
      </p:sp>
      <p:sp>
        <p:nvSpPr>
          <p:cNvPr id="5" name="Espace réservé du numéro de diapositive 4"/>
          <p:cNvSpPr>
            <a:spLocks noGrp="1"/>
          </p:cNvSpPr>
          <p:nvPr>
            <p:ph type="sldNum" sz="quarter" idx="11"/>
          </p:nvPr>
        </p:nvSpPr>
        <p:spPr>
          <a:xfrm>
            <a:off x="7924800" y="6356350"/>
            <a:ext cx="762000" cy="365125"/>
          </a:xfrm>
        </p:spPr>
        <p:txBody>
          <a:bodyPr/>
          <a:lstStyle/>
          <a:p>
            <a:fld id="{3477E0FA-DF95-4934-9A8E-3AC4B305B870}" type="slidenum">
              <a:rPr lang="fr-FR" smtClean="0"/>
              <a:pPr/>
              <a:t>15</a:t>
            </a:fld>
            <a:endParaRPr lang="fr-FR"/>
          </a:p>
        </p:txBody>
      </p:sp>
      <p:sp>
        <p:nvSpPr>
          <p:cNvPr id="6" name="Espace réservé du pied de page 5"/>
          <p:cNvSpPr>
            <a:spLocks noGrp="1"/>
          </p:cNvSpPr>
          <p:nvPr>
            <p:ph type="ftr" sz="quarter" idx="12"/>
          </p:nvPr>
        </p:nvSpPr>
        <p:spPr>
          <a:xfrm>
            <a:off x="2667000" y="6356350"/>
            <a:ext cx="3352800" cy="365125"/>
          </a:xfrm>
        </p:spPr>
        <p:txBody>
          <a:bodyPr/>
          <a:lstStyle/>
          <a:p>
            <a:r>
              <a:rPr lang="fr-FR" smtClean="0"/>
              <a:t>KHEPRI / EONA</a:t>
            </a:r>
            <a:endParaRPr lang="fr-F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57"/>
          <p:cNvGraphicFramePr>
            <a:graphicFrameLocks noGrp="1"/>
          </p:cNvGraphicFramePr>
          <p:nvPr/>
        </p:nvGraphicFramePr>
        <p:xfrm>
          <a:off x="419992" y="1124744"/>
          <a:ext cx="8472488" cy="5087751"/>
        </p:xfrm>
        <a:graphic>
          <a:graphicData uri="http://schemas.openxmlformats.org/drawingml/2006/table">
            <a:tbl>
              <a:tblPr/>
              <a:tblGrid>
                <a:gridCol w="4040188"/>
                <a:gridCol w="1014412"/>
                <a:gridCol w="1036638"/>
                <a:gridCol w="2381250"/>
              </a:tblGrid>
              <a:tr h="409575">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2000" b="1" i="0" u="none" strike="noStrike" cap="none" normalizeH="0" baseline="0" dirty="0" smtClean="0">
                          <a:ln>
                            <a:noFill/>
                          </a:ln>
                          <a:solidFill>
                            <a:schemeClr val="tx1"/>
                          </a:solidFill>
                          <a:effectLst/>
                          <a:latin typeface="Arial Narrow" pitchFamily="34" charset="0"/>
                        </a:rPr>
                        <a:t>Cas de déblocage anticipés</a:t>
                      </a: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2000" b="1" i="0" u="none" strike="noStrike" cap="none" normalizeH="0" baseline="0" smtClean="0">
                          <a:ln>
                            <a:noFill/>
                          </a:ln>
                          <a:solidFill>
                            <a:schemeClr val="tx1"/>
                          </a:solidFill>
                          <a:effectLst/>
                          <a:latin typeface="Arial Narrow" pitchFamily="34" charset="0"/>
                        </a:rPr>
                        <a:t>PEE/PEI</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2000" b="1" i="0" u="none" strike="noStrike" cap="none" normalizeH="0" baseline="0" smtClean="0">
                          <a:ln>
                            <a:noFill/>
                          </a:ln>
                          <a:solidFill>
                            <a:schemeClr val="tx1"/>
                          </a:solidFill>
                          <a:effectLst/>
                          <a:latin typeface="Arial Narrow" pitchFamily="34" charset="0"/>
                        </a:rPr>
                        <a:t>PERCO(I)</a:t>
                      </a:r>
                    </a:p>
                  </a:txBody>
                  <a:tcPr marL="36000" marR="36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2000" b="1" i="0" u="none" strike="noStrike" cap="none" normalizeH="0" baseline="0" smtClean="0">
                          <a:ln>
                            <a:noFill/>
                          </a:ln>
                          <a:solidFill>
                            <a:schemeClr val="tx1"/>
                          </a:solidFill>
                          <a:effectLst/>
                          <a:latin typeface="Arial Narrow" pitchFamily="34" charset="0"/>
                        </a:rPr>
                        <a:t>Cas utilisable : </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4963">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dirty="0" smtClean="0">
                          <a:ln>
                            <a:noFill/>
                          </a:ln>
                          <a:solidFill>
                            <a:schemeClr val="tx1"/>
                          </a:solidFill>
                          <a:effectLst/>
                          <a:latin typeface="Arial Narrow" pitchFamily="34" charset="0"/>
                          <a:cs typeface="Times New Roman" pitchFamily="18" charset="0"/>
                        </a:rPr>
                        <a:t>Mariage ou conclusion d’un PACS</a:t>
                      </a:r>
                      <a:endParaRPr kumimoji="0" lang="fr-FR" sz="1600" b="0" i="0" u="none" strike="noStrike" cap="none" normalizeH="0" baseline="0" dirty="0" smtClean="0">
                        <a:ln>
                          <a:noFill/>
                        </a:ln>
                        <a:solidFill>
                          <a:schemeClr val="tx1"/>
                        </a:solidFill>
                        <a:effectLst/>
                        <a:latin typeface="Arial Narrow"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endParaRPr kumimoji="0" lang="fr-FR" sz="1600" b="0" i="0" u="none" strike="noStrike" cap="none" normalizeH="0" baseline="0" smtClean="0">
                        <a:ln>
                          <a:noFill/>
                        </a:ln>
                        <a:solidFill>
                          <a:schemeClr val="tx1"/>
                        </a:solidFill>
                        <a:effectLst/>
                        <a:latin typeface="Verdana" pitchFamily="34" charset="0"/>
                      </a:endParaRP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dans les 6 mois de l’événement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74650">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dirty="0" smtClean="0">
                          <a:ln>
                            <a:noFill/>
                          </a:ln>
                          <a:solidFill>
                            <a:schemeClr val="tx1"/>
                          </a:solidFill>
                          <a:effectLst/>
                          <a:latin typeface="Arial Narrow" pitchFamily="34" charset="0"/>
                          <a:cs typeface="Times New Roman" pitchFamily="18" charset="0"/>
                        </a:rPr>
                        <a:t>Naissance ou arrivée au foyer du troisième enfant et des suivants ou adoption</a:t>
                      </a:r>
                      <a:endParaRPr kumimoji="0" lang="fr-FR" sz="1600" b="0" i="0" u="none" strike="noStrike" cap="none" normalizeH="0" baseline="0" dirty="0" smtClean="0">
                        <a:ln>
                          <a:noFill/>
                        </a:ln>
                        <a:solidFill>
                          <a:schemeClr val="tx1"/>
                        </a:solidFill>
                        <a:effectLst/>
                        <a:latin typeface="Arial Narrow"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endParaRPr kumimoji="0" lang="fr-FR" sz="1600" b="0" i="0" u="none" strike="noStrike" cap="none" normalizeH="0" baseline="0" smtClean="0">
                        <a:ln>
                          <a:noFill/>
                        </a:ln>
                        <a:solidFill>
                          <a:schemeClr val="tx1"/>
                        </a:solidFill>
                        <a:effectLst/>
                        <a:latin typeface="Verdana" pitchFamily="34" charset="0"/>
                      </a:endParaRP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dans les 6 mois de l’événement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3375">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dirty="0" smtClean="0">
                          <a:ln>
                            <a:noFill/>
                          </a:ln>
                          <a:solidFill>
                            <a:schemeClr val="tx1"/>
                          </a:solidFill>
                          <a:effectLst/>
                          <a:latin typeface="Arial Narrow" pitchFamily="34" charset="0"/>
                          <a:cs typeface="Times New Roman" pitchFamily="18" charset="0"/>
                        </a:rPr>
                        <a:t>Divorce, dissolution du PACS (si enfant à charge)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endParaRPr kumimoji="0" lang="fr-FR" sz="1600" b="0" i="0" u="none" strike="noStrike" cap="none" normalizeH="0" baseline="0" smtClean="0">
                        <a:ln>
                          <a:noFill/>
                        </a:ln>
                        <a:solidFill>
                          <a:schemeClr val="tx1"/>
                        </a:solidFill>
                        <a:effectLst/>
                        <a:latin typeface="Verdana" pitchFamily="34" charset="0"/>
                      </a:endParaRP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dans les 6 mois de l’événement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3375">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Création ou reprise d’une entreprise par le bénéficiaire</a:t>
                      </a:r>
                      <a:endParaRPr kumimoji="0" lang="fr-FR" sz="1600" b="0" i="0" u="none" strike="noStrike" cap="none" normalizeH="0" baseline="0" smtClean="0">
                        <a:ln>
                          <a:noFill/>
                        </a:ln>
                        <a:solidFill>
                          <a:schemeClr val="tx1"/>
                        </a:solidFill>
                        <a:effectLst/>
                        <a:latin typeface="Arial Narrow"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endParaRPr kumimoji="0" lang="fr-FR" sz="1600" b="0" i="0" u="none" strike="noStrike" cap="none" normalizeH="0" baseline="0" smtClean="0">
                        <a:ln>
                          <a:noFill/>
                        </a:ln>
                        <a:solidFill>
                          <a:schemeClr val="tx1"/>
                        </a:solidFill>
                        <a:effectLst/>
                        <a:latin typeface="Verdana" pitchFamily="34" charset="0"/>
                      </a:endParaRP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dans les 6 mois de l’événement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3375">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Cessation de votre contrat de travail</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endParaRPr kumimoji="0" lang="fr-FR" sz="1600" b="0" i="0" u="none" strike="noStrike" cap="none" normalizeH="0" baseline="0" smtClean="0">
                        <a:ln>
                          <a:noFill/>
                        </a:ln>
                        <a:solidFill>
                          <a:schemeClr val="tx1"/>
                        </a:solidFill>
                        <a:effectLst/>
                        <a:latin typeface="Verdana" pitchFamily="34" charset="0"/>
                      </a:endParaRP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à tout moment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r>
              <a:tr h="334963">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Agrandissement de la résidence principale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endParaRPr kumimoji="0" lang="fr-FR" sz="1600" b="0" i="0" u="none" strike="noStrike" cap="none" normalizeH="0" baseline="0" smtClean="0">
                        <a:ln>
                          <a:noFill/>
                        </a:ln>
                        <a:solidFill>
                          <a:schemeClr val="tx1"/>
                        </a:solidFill>
                        <a:effectLst/>
                        <a:latin typeface="Verdana" pitchFamily="34" charset="0"/>
                      </a:endParaRP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dans les 6 mois de l’événement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3375">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Acquisition de la résidence principale</a:t>
                      </a:r>
                      <a:endParaRPr kumimoji="0" lang="fr-FR" sz="1600" b="0" i="0" u="none" strike="noStrike" cap="none" normalizeH="0" baseline="0" smtClean="0">
                        <a:ln>
                          <a:noFill/>
                        </a:ln>
                        <a:solidFill>
                          <a:schemeClr val="tx1"/>
                        </a:solidFill>
                        <a:effectLst/>
                        <a:latin typeface="Arial Narrow"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dirty="0" smtClean="0">
                          <a:ln>
                            <a:noFill/>
                          </a:ln>
                          <a:solidFill>
                            <a:srgbClr val="1D2E58"/>
                          </a:solidFill>
                          <a:effectLst/>
                          <a:latin typeface="Arial Narrow" pitchFamily="34" charset="0"/>
                        </a:rPr>
                        <a:t>dans les 6 mois de l’événement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3375">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dirty="0" smtClean="0">
                          <a:ln>
                            <a:noFill/>
                          </a:ln>
                          <a:solidFill>
                            <a:schemeClr val="tx1"/>
                          </a:solidFill>
                          <a:effectLst/>
                          <a:latin typeface="Arial Narrow" pitchFamily="34" charset="0"/>
                          <a:cs typeface="Times New Roman" pitchFamily="18" charset="0"/>
                        </a:rPr>
                        <a:t>Situation de surendettement du salarié</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à tout moment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r>
              <a:tr h="338138">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dirty="0" smtClean="0">
                          <a:ln>
                            <a:noFill/>
                          </a:ln>
                          <a:solidFill>
                            <a:schemeClr val="tx1"/>
                          </a:solidFill>
                          <a:effectLst/>
                          <a:latin typeface="Arial Narrow" pitchFamily="34" charset="0"/>
                          <a:cs typeface="Times New Roman" pitchFamily="18" charset="0"/>
                        </a:rPr>
                        <a:t>Invalidité du bénéficiaire, de son conjoint ou enfants</a:t>
                      </a:r>
                      <a:endParaRPr kumimoji="0" lang="fr-FR" sz="1600" b="0" i="0" u="none" strike="noStrike" cap="none" normalizeH="0" baseline="0" dirty="0" smtClean="0">
                        <a:ln>
                          <a:noFill/>
                        </a:ln>
                        <a:solidFill>
                          <a:schemeClr val="tx1"/>
                        </a:solidFill>
                        <a:effectLst/>
                        <a:latin typeface="Arial Narrow"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à tout moment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r>
              <a:tr h="333375">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dirty="0" smtClean="0">
                          <a:ln>
                            <a:noFill/>
                          </a:ln>
                          <a:solidFill>
                            <a:schemeClr val="tx1"/>
                          </a:solidFill>
                          <a:effectLst/>
                          <a:latin typeface="Arial Narrow" pitchFamily="34" charset="0"/>
                          <a:cs typeface="Times New Roman" pitchFamily="18" charset="0"/>
                        </a:rPr>
                        <a:t>Décès du bénéficiaire ou de son conjoint (mariage ou PACS)</a:t>
                      </a:r>
                      <a:endParaRPr kumimoji="0" lang="fr-FR" sz="1600" b="0" i="0" u="none" strike="noStrike" cap="none" normalizeH="0" baseline="0" dirty="0" smtClean="0">
                        <a:ln>
                          <a:noFill/>
                        </a:ln>
                        <a:solidFill>
                          <a:schemeClr val="tx1"/>
                        </a:solidFill>
                        <a:effectLst/>
                        <a:latin typeface="Arial Narrow"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dans les 6 mois par les ayants-droits pour éviter la taxation des plus-values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l" defTabSz="914400" rtl="0" eaLnBrk="1" fontAlgn="base" latinLnBrk="0" hangingPunct="1">
                        <a:lnSpc>
                          <a:spcPct val="85000"/>
                        </a:lnSpc>
                        <a:spcBef>
                          <a:spcPct val="8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Expiration des droits à l’assurance chômage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endParaRPr kumimoji="0" lang="fr-FR" sz="1600" b="1" i="0" u="none" strike="noStrike" cap="none" normalizeH="0" baseline="0" smtClean="0">
                        <a:ln>
                          <a:noFill/>
                        </a:ln>
                        <a:solidFill>
                          <a:srgbClr val="1D2E58"/>
                        </a:solidFill>
                        <a:effectLst/>
                        <a:latin typeface="Verdana"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dirty="0" smtClean="0">
                          <a:ln>
                            <a:noFill/>
                          </a:ln>
                          <a:solidFill>
                            <a:srgbClr val="1D2E58"/>
                          </a:solidFill>
                          <a:effectLst/>
                          <a:latin typeface="Arial Narrow" pitchFamily="34" charset="0"/>
                          <a:cs typeface="Times New Roman" pitchFamily="18" charset="0"/>
                          <a:sym typeface="Wingdings" pitchFamily="2" charset="2"/>
                        </a:rPr>
                        <a:t>À tout moment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3" name="Espace réservé de la date 2"/>
          <p:cNvSpPr>
            <a:spLocks noGrp="1"/>
          </p:cNvSpPr>
          <p:nvPr>
            <p:ph type="dt" sz="half" idx="10"/>
          </p:nvPr>
        </p:nvSpPr>
        <p:spPr>
          <a:xfrm>
            <a:off x="457200" y="6356350"/>
            <a:ext cx="2133600" cy="365125"/>
          </a:xfrm>
        </p:spPr>
        <p:txBody>
          <a:bodyPr/>
          <a:lstStyle/>
          <a:p>
            <a:fld id="{77543FCA-5764-4804-93B4-8233185393FF}" type="datetime1">
              <a:rPr lang="fr-FR" smtClean="0"/>
              <a:pPr/>
              <a:t>07/09/2012</a:t>
            </a:fld>
            <a:endParaRPr lang="fr-FR"/>
          </a:p>
        </p:txBody>
      </p:sp>
      <p:sp>
        <p:nvSpPr>
          <p:cNvPr id="5" name="Espace réservé du numéro de diapositive 4"/>
          <p:cNvSpPr>
            <a:spLocks noGrp="1"/>
          </p:cNvSpPr>
          <p:nvPr>
            <p:ph type="sldNum" sz="quarter" idx="11"/>
          </p:nvPr>
        </p:nvSpPr>
        <p:spPr>
          <a:xfrm>
            <a:off x="7924800" y="6356350"/>
            <a:ext cx="762000" cy="365125"/>
          </a:xfrm>
        </p:spPr>
        <p:txBody>
          <a:bodyPr/>
          <a:lstStyle/>
          <a:p>
            <a:fld id="{3477E0FA-DF95-4934-9A8E-3AC4B305B870}" type="slidenum">
              <a:rPr lang="fr-FR" smtClean="0"/>
              <a:pPr/>
              <a:t>16</a:t>
            </a:fld>
            <a:endParaRPr lang="fr-FR"/>
          </a:p>
        </p:txBody>
      </p:sp>
      <p:sp>
        <p:nvSpPr>
          <p:cNvPr id="6" name="Espace réservé du pied de page 5"/>
          <p:cNvSpPr>
            <a:spLocks noGrp="1"/>
          </p:cNvSpPr>
          <p:nvPr>
            <p:ph type="ftr" sz="quarter" idx="12"/>
          </p:nvPr>
        </p:nvSpPr>
        <p:spPr>
          <a:xfrm>
            <a:off x="2667000" y="6356350"/>
            <a:ext cx="3352800" cy="365125"/>
          </a:xfrm>
        </p:spPr>
        <p:txBody>
          <a:bodyPr/>
          <a:lstStyle/>
          <a:p>
            <a:r>
              <a:rPr lang="fr-FR" smtClean="0"/>
              <a:t>KHEPRI / EONA</a:t>
            </a:r>
            <a:endParaRPr lang="fr-F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rot="16200000">
            <a:off x="-1872716" y="3032956"/>
            <a:ext cx="5328592" cy="792088"/>
          </a:xfrm>
        </p:spPr>
        <p:txBody>
          <a:bodyPr>
            <a:noAutofit/>
          </a:bodyPr>
          <a:lstStyle/>
          <a:p>
            <a:pPr algn="ctr"/>
            <a:r>
              <a:rPr lang="fr-FR" sz="2000" b="1" dirty="0" smtClean="0">
                <a:solidFill>
                  <a:schemeClr val="tx2">
                    <a:lumMod val="75000"/>
                  </a:schemeClr>
                </a:solidFill>
              </a:rPr>
              <a:t>Récapitulatif des avantages sociaux et fiscaux</a:t>
            </a:r>
            <a:br>
              <a:rPr lang="fr-FR" sz="2000" b="1" dirty="0" smtClean="0">
                <a:solidFill>
                  <a:schemeClr val="tx2">
                    <a:lumMod val="75000"/>
                  </a:schemeClr>
                </a:solidFill>
              </a:rPr>
            </a:br>
            <a:r>
              <a:rPr lang="fr-FR" sz="2000" b="1" dirty="0" smtClean="0">
                <a:solidFill>
                  <a:schemeClr val="tx2">
                    <a:lumMod val="75000"/>
                  </a:schemeClr>
                </a:solidFill>
              </a:rPr>
              <a:t> de l’Epargne salariale</a:t>
            </a:r>
            <a:endParaRPr lang="fr-FR" sz="2000" b="1" dirty="0">
              <a:solidFill>
                <a:schemeClr val="tx2">
                  <a:lumMod val="75000"/>
                </a:schemeClr>
              </a:solidFill>
            </a:endParaRPr>
          </a:p>
        </p:txBody>
      </p:sp>
      <p:graphicFrame>
        <p:nvGraphicFramePr>
          <p:cNvPr id="4" name="Espace réservé du contenu 3"/>
          <p:cNvGraphicFramePr>
            <a:graphicFrameLocks noGrp="1"/>
          </p:cNvGraphicFramePr>
          <p:nvPr>
            <p:ph idx="1"/>
          </p:nvPr>
        </p:nvGraphicFramePr>
        <p:xfrm>
          <a:off x="1187624" y="836712"/>
          <a:ext cx="7560840" cy="5682600"/>
        </p:xfrm>
        <a:graphic>
          <a:graphicData uri="http://schemas.openxmlformats.org/drawingml/2006/table">
            <a:tbl>
              <a:tblPr/>
              <a:tblGrid>
                <a:gridCol w="2520280"/>
                <a:gridCol w="2520280"/>
                <a:gridCol w="2520280"/>
              </a:tblGrid>
              <a:tr h="232358">
                <a:tc>
                  <a:txBody>
                    <a:bodyPr/>
                    <a:lstStyle/>
                    <a:p>
                      <a:pPr algn="ctr"/>
                      <a:endParaRPr lang="fr-FR" sz="1000" dirty="0"/>
                    </a:p>
                  </a:txBody>
                  <a:tcPr marL="51431" marR="51431" marT="25716" marB="25716" anchor="ctr">
                    <a:lnL>
                      <a:noFill/>
                    </a:lnL>
                    <a:lnR>
                      <a:noFill/>
                    </a:lnR>
                    <a:lnT>
                      <a:noFill/>
                    </a:lnT>
                    <a:lnB>
                      <a:noFill/>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b="1" dirty="0" smtClean="0">
                          <a:solidFill>
                            <a:schemeClr val="tx2">
                              <a:lumMod val="75000"/>
                            </a:schemeClr>
                          </a:solidFill>
                          <a:latin typeface="+mj-lt"/>
                        </a:rPr>
                        <a:t>Avantages pour les Entreprises</a:t>
                      </a:r>
                    </a:p>
                  </a:txBody>
                  <a:tcPr marL="51431" marR="51431" marT="25716" marB="25716" anchor="ctr">
                    <a:lnL>
                      <a:noFill/>
                    </a:lnL>
                    <a:lnR>
                      <a:noFill/>
                    </a:lnR>
                    <a:lnT>
                      <a:noFill/>
                    </a:lnT>
                    <a:lnB>
                      <a:noFill/>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b="1" dirty="0" smtClean="0">
                          <a:solidFill>
                            <a:schemeClr val="tx2">
                              <a:lumMod val="75000"/>
                            </a:schemeClr>
                          </a:solidFill>
                          <a:latin typeface="+mj-lt"/>
                        </a:rPr>
                        <a:t>Avantages pour les Salariés</a:t>
                      </a:r>
                    </a:p>
                  </a:txBody>
                  <a:tcPr marL="51431" marR="51431" marT="25716" marB="25716">
                    <a:lnL>
                      <a:noFill/>
                    </a:lnL>
                  </a:tcPr>
                </a:tc>
              </a:tr>
              <a:tr h="1066399">
                <a:tc>
                  <a:txBody>
                    <a:bodyPr/>
                    <a:lstStyle/>
                    <a:p>
                      <a:pPr algn="ctr"/>
                      <a:r>
                        <a:rPr lang="fr-FR" sz="1800" b="1" dirty="0">
                          <a:solidFill>
                            <a:schemeClr val="tx2">
                              <a:lumMod val="75000"/>
                            </a:schemeClr>
                          </a:solidFill>
                          <a:latin typeface="+mj-lt"/>
                        </a:rPr>
                        <a:t>La Participation</a:t>
                      </a:r>
                    </a:p>
                  </a:txBody>
                  <a:tcPr marL="51431" marR="51431" marT="25716" marB="25716" anchor="ctr">
                    <a:lnL>
                      <a:noFill/>
                    </a:lnL>
                    <a:lnR>
                      <a:noFill/>
                    </a:lnR>
                    <a:lnT>
                      <a:noFill/>
                    </a:lnT>
                    <a:lnB>
                      <a:noFill/>
                    </a:lnB>
                  </a:tcPr>
                </a:tc>
                <a:tc>
                  <a:txBody>
                    <a:bodyPr/>
                    <a:lstStyle/>
                    <a:p>
                      <a:pPr>
                        <a:buFont typeface="Arial"/>
                        <a:buChar char="•"/>
                      </a:pPr>
                      <a:r>
                        <a:rPr lang="fr-FR" sz="1000" b="1" dirty="0">
                          <a:solidFill>
                            <a:schemeClr val="tx2">
                              <a:lumMod val="75000"/>
                            </a:schemeClr>
                          </a:solidFill>
                          <a:latin typeface="+mj-lt"/>
                        </a:rPr>
                        <a:t>Exonération totale de charges patronales</a:t>
                      </a:r>
                    </a:p>
                    <a:p>
                      <a:pPr>
                        <a:buFont typeface="Arial"/>
                        <a:buChar char="•"/>
                      </a:pPr>
                      <a:r>
                        <a:rPr lang="fr-FR" sz="1000" b="1" dirty="0">
                          <a:solidFill>
                            <a:schemeClr val="tx2">
                              <a:lumMod val="75000"/>
                            </a:schemeClr>
                          </a:solidFill>
                          <a:latin typeface="+mj-lt"/>
                        </a:rPr>
                        <a:t>Assujettissement à un forfait social de 4% (depuis 01/01/2010)</a:t>
                      </a:r>
                    </a:p>
                    <a:p>
                      <a:pPr>
                        <a:buFont typeface="Arial"/>
                        <a:buChar char="•"/>
                      </a:pPr>
                      <a:r>
                        <a:rPr lang="fr-FR" sz="1000" b="1" dirty="0">
                          <a:solidFill>
                            <a:schemeClr val="tx2">
                              <a:lumMod val="75000"/>
                            </a:schemeClr>
                          </a:solidFill>
                          <a:latin typeface="+mj-lt"/>
                        </a:rPr>
                        <a:t>Les sommes versées sont déductibles de l'IS (impôt sur les sociétés) </a:t>
                      </a:r>
                    </a:p>
                    <a:p>
                      <a:pPr>
                        <a:buFont typeface="Arial"/>
                        <a:buChar char="•"/>
                      </a:pPr>
                      <a:r>
                        <a:rPr lang="fr-FR" sz="1000" b="1" dirty="0">
                          <a:solidFill>
                            <a:schemeClr val="tx2">
                              <a:lumMod val="75000"/>
                            </a:schemeClr>
                          </a:solidFill>
                          <a:latin typeface="+mj-lt"/>
                        </a:rPr>
                        <a:t>Exonération de la taxe sur les salaires</a:t>
                      </a:r>
                    </a:p>
                  </a:txBody>
                  <a:tcPr marL="51431" marR="51431" marT="25716" marB="25716" anchor="ctr">
                    <a:lnL>
                      <a:noFill/>
                    </a:lnL>
                    <a:lnR>
                      <a:noFill/>
                    </a:lnR>
                    <a:lnT>
                      <a:noFill/>
                    </a:lnT>
                    <a:lnB>
                      <a:noFill/>
                    </a:lnB>
                  </a:tcPr>
                </a:tc>
                <a:tc>
                  <a:txBody>
                    <a:bodyPr/>
                    <a:lstStyle/>
                    <a:p>
                      <a:pPr>
                        <a:buFont typeface="Arial"/>
                        <a:buChar char="•"/>
                      </a:pPr>
                      <a:r>
                        <a:rPr lang="fr-FR" sz="1000" b="1" dirty="0">
                          <a:solidFill>
                            <a:schemeClr val="tx2">
                              <a:lumMod val="75000"/>
                            </a:schemeClr>
                          </a:solidFill>
                          <a:latin typeface="+mj-lt"/>
                        </a:rPr>
                        <a:t>Exonération des charges salariales</a:t>
                      </a:r>
                    </a:p>
                    <a:p>
                      <a:pPr>
                        <a:buFont typeface="Arial"/>
                        <a:buChar char="•"/>
                      </a:pPr>
                      <a:r>
                        <a:rPr lang="fr-FR" sz="1000" b="1" dirty="0">
                          <a:solidFill>
                            <a:schemeClr val="tx2">
                              <a:lumMod val="75000"/>
                            </a:schemeClr>
                          </a:solidFill>
                          <a:latin typeface="+mj-lt"/>
                        </a:rPr>
                        <a:t>Paiement de la CSG/CRDS</a:t>
                      </a:r>
                    </a:p>
                    <a:p>
                      <a:pPr>
                        <a:buFont typeface="Arial"/>
                        <a:buChar char="•"/>
                      </a:pPr>
                      <a:r>
                        <a:rPr lang="fr-FR" sz="1000" b="1" dirty="0">
                          <a:solidFill>
                            <a:schemeClr val="tx2">
                              <a:lumMod val="75000"/>
                            </a:schemeClr>
                          </a:solidFill>
                          <a:latin typeface="+mj-lt"/>
                        </a:rPr>
                        <a:t>Exonération de l'impôt si blocage pendant 5 ans</a:t>
                      </a:r>
                    </a:p>
                    <a:p>
                      <a:pPr>
                        <a:buFont typeface="Arial"/>
                        <a:buChar char="•"/>
                      </a:pPr>
                      <a:r>
                        <a:rPr lang="fr-FR" sz="1000" b="1" dirty="0">
                          <a:solidFill>
                            <a:schemeClr val="tx2">
                              <a:lumMod val="75000"/>
                            </a:schemeClr>
                          </a:solidFill>
                          <a:latin typeface="+mj-lt"/>
                        </a:rPr>
                        <a:t>Exonération de 50% si blocage pendant 3 ans</a:t>
                      </a:r>
                    </a:p>
                    <a:p>
                      <a:pPr>
                        <a:buFont typeface="Arial"/>
                        <a:buChar char="•"/>
                      </a:pPr>
                      <a:r>
                        <a:rPr lang="fr-FR" sz="1000" b="1" dirty="0">
                          <a:solidFill>
                            <a:schemeClr val="tx2">
                              <a:lumMod val="75000"/>
                            </a:schemeClr>
                          </a:solidFill>
                          <a:latin typeface="+mj-lt"/>
                        </a:rPr>
                        <a:t>Intégration de l'IR sur les sommes sont perçues immédiatement ou retirées avant la période de blocage</a:t>
                      </a:r>
                    </a:p>
                  </a:txBody>
                  <a:tcPr marL="51431" marR="51431" marT="25716" marB="25716" anchor="ctr">
                    <a:lnL>
                      <a:noFill/>
                    </a:lnL>
                    <a:lnR>
                      <a:noFill/>
                    </a:lnR>
                    <a:lnB>
                      <a:noFill/>
                    </a:lnB>
                  </a:tcPr>
                </a:tc>
              </a:tr>
              <a:tr h="882932">
                <a:tc>
                  <a:txBody>
                    <a:bodyPr/>
                    <a:lstStyle/>
                    <a:p>
                      <a:pPr algn="ctr"/>
                      <a:r>
                        <a:rPr lang="fr-FR" sz="1800" b="1" dirty="0">
                          <a:solidFill>
                            <a:schemeClr val="tx2">
                              <a:lumMod val="75000"/>
                            </a:schemeClr>
                          </a:solidFill>
                          <a:latin typeface="+mj-lt"/>
                        </a:rPr>
                        <a:t>L'intéressement</a:t>
                      </a:r>
                      <a:endParaRPr lang="fr-FR" sz="1800" dirty="0">
                        <a:solidFill>
                          <a:schemeClr val="tx2">
                            <a:lumMod val="75000"/>
                          </a:schemeClr>
                        </a:solidFill>
                        <a:latin typeface="+mj-lt"/>
                      </a:endParaRPr>
                    </a:p>
                  </a:txBody>
                  <a:tcPr marL="51431" marR="51431" marT="25716" marB="25716" anchor="ctr">
                    <a:lnL>
                      <a:noFill/>
                    </a:lnL>
                    <a:lnR>
                      <a:noFill/>
                    </a:lnR>
                    <a:lnT>
                      <a:noFill/>
                    </a:lnT>
                    <a:lnB>
                      <a:noFill/>
                    </a:lnB>
                  </a:tcPr>
                </a:tc>
                <a:tc>
                  <a:txBody>
                    <a:bodyPr/>
                    <a:lstStyle/>
                    <a:p>
                      <a:pPr>
                        <a:buFont typeface="Arial"/>
                        <a:buChar char="•"/>
                      </a:pPr>
                      <a:r>
                        <a:rPr lang="fr-FR" sz="1000" b="1" dirty="0">
                          <a:solidFill>
                            <a:schemeClr val="tx2">
                              <a:lumMod val="75000"/>
                            </a:schemeClr>
                          </a:solidFill>
                          <a:latin typeface="+mj-lt"/>
                        </a:rPr>
                        <a:t>Exonération totale de charges patronales</a:t>
                      </a:r>
                    </a:p>
                    <a:p>
                      <a:pPr>
                        <a:buFont typeface="Arial"/>
                        <a:buChar char="•"/>
                      </a:pPr>
                      <a:r>
                        <a:rPr lang="fr-FR" sz="1000" b="1" dirty="0">
                          <a:solidFill>
                            <a:schemeClr val="tx2">
                              <a:lumMod val="75000"/>
                            </a:schemeClr>
                          </a:solidFill>
                          <a:latin typeface="+mj-lt"/>
                        </a:rPr>
                        <a:t>Assujettissement à un forfait social de 4%</a:t>
                      </a:r>
                    </a:p>
                    <a:p>
                      <a:pPr>
                        <a:buFont typeface="Arial"/>
                        <a:buChar char="•"/>
                      </a:pPr>
                      <a:r>
                        <a:rPr lang="fr-FR" sz="1000" b="1" dirty="0">
                          <a:solidFill>
                            <a:schemeClr val="tx2">
                              <a:lumMod val="75000"/>
                            </a:schemeClr>
                          </a:solidFill>
                          <a:latin typeface="+mj-lt"/>
                        </a:rPr>
                        <a:t>Les sommes versées sont déductibles de l'impôt sur les bénéfices</a:t>
                      </a:r>
                    </a:p>
                    <a:p>
                      <a:pPr>
                        <a:buFont typeface="Arial"/>
                        <a:buChar char="•"/>
                      </a:pPr>
                      <a:r>
                        <a:rPr lang="fr-FR" sz="1000" b="1" dirty="0">
                          <a:solidFill>
                            <a:schemeClr val="tx2">
                              <a:lumMod val="75000"/>
                            </a:schemeClr>
                          </a:solidFill>
                          <a:latin typeface="+mj-lt"/>
                        </a:rPr>
                        <a:t>Exonération de la taxe sur les salaires</a:t>
                      </a:r>
                      <a:br>
                        <a:rPr lang="fr-FR" sz="1000" b="1" dirty="0">
                          <a:solidFill>
                            <a:schemeClr val="tx2">
                              <a:lumMod val="75000"/>
                            </a:schemeClr>
                          </a:solidFill>
                          <a:latin typeface="+mj-lt"/>
                        </a:rPr>
                      </a:br>
                      <a:endParaRPr lang="fr-FR" sz="1000" b="1" dirty="0">
                        <a:solidFill>
                          <a:schemeClr val="tx2">
                            <a:lumMod val="75000"/>
                          </a:schemeClr>
                        </a:solidFill>
                        <a:latin typeface="+mj-lt"/>
                      </a:endParaRPr>
                    </a:p>
                  </a:txBody>
                  <a:tcPr marL="51431" marR="51431" marT="25716" marB="25716" anchor="ctr">
                    <a:lnL>
                      <a:noFill/>
                    </a:lnL>
                    <a:lnR>
                      <a:noFill/>
                    </a:lnR>
                    <a:lnT>
                      <a:noFill/>
                    </a:lnT>
                    <a:lnB>
                      <a:noFill/>
                    </a:lnB>
                  </a:tcPr>
                </a:tc>
                <a:tc>
                  <a:txBody>
                    <a:bodyPr/>
                    <a:lstStyle/>
                    <a:p>
                      <a:pPr>
                        <a:buFont typeface="Arial"/>
                        <a:buChar char="•"/>
                      </a:pPr>
                      <a:r>
                        <a:rPr lang="fr-FR" sz="1000" b="1" dirty="0">
                          <a:solidFill>
                            <a:schemeClr val="tx2">
                              <a:lumMod val="75000"/>
                            </a:schemeClr>
                          </a:solidFill>
                          <a:latin typeface="+mj-lt"/>
                        </a:rPr>
                        <a:t>Exonération de charges salariales</a:t>
                      </a:r>
                    </a:p>
                    <a:p>
                      <a:pPr>
                        <a:buFont typeface="Arial"/>
                        <a:buChar char="•"/>
                      </a:pPr>
                      <a:r>
                        <a:rPr lang="fr-FR" sz="1000" b="1" dirty="0">
                          <a:solidFill>
                            <a:schemeClr val="tx2">
                              <a:lumMod val="75000"/>
                            </a:schemeClr>
                          </a:solidFill>
                          <a:latin typeface="+mj-lt"/>
                        </a:rPr>
                        <a:t>Paiement de la CSG/CRDS</a:t>
                      </a:r>
                    </a:p>
                    <a:p>
                      <a:pPr>
                        <a:buFont typeface="Arial"/>
                        <a:buChar char="•"/>
                      </a:pPr>
                      <a:r>
                        <a:rPr lang="fr-FR" sz="1000" b="1" dirty="0">
                          <a:solidFill>
                            <a:schemeClr val="tx2">
                              <a:lumMod val="75000"/>
                            </a:schemeClr>
                          </a:solidFill>
                          <a:latin typeface="+mj-lt"/>
                        </a:rPr>
                        <a:t>Imposition sur l'IR sauf si les primes issues de l'intéressement (de 50% du PASS) sont versées dans les 15 jours sur un Plan d'Epargne Entreprise</a:t>
                      </a:r>
                    </a:p>
                  </a:txBody>
                  <a:tcPr marL="51431" marR="51431" marT="25716" marB="25716" anchor="ctr">
                    <a:lnL>
                      <a:noFill/>
                    </a:lnL>
                    <a:lnR>
                      <a:noFill/>
                    </a:lnR>
                    <a:lnT>
                      <a:noFill/>
                    </a:lnT>
                    <a:lnB>
                      <a:noFill/>
                    </a:lnB>
                  </a:tcPr>
                </a:tc>
              </a:tr>
              <a:tr h="830513">
                <a:tc>
                  <a:txBody>
                    <a:bodyPr/>
                    <a:lstStyle/>
                    <a:p>
                      <a:pPr algn="ctr"/>
                      <a:r>
                        <a:rPr lang="fr-FR" sz="1800" b="1" dirty="0">
                          <a:solidFill>
                            <a:schemeClr val="tx2">
                              <a:lumMod val="75000"/>
                            </a:schemeClr>
                          </a:solidFill>
                          <a:latin typeface="+mj-lt"/>
                        </a:rPr>
                        <a:t>Le PEE et PEI</a:t>
                      </a:r>
                    </a:p>
                  </a:txBody>
                  <a:tcPr marL="51431" marR="51431" marT="25716" marB="25716" anchor="ctr">
                    <a:lnL>
                      <a:noFill/>
                    </a:lnL>
                    <a:lnR>
                      <a:noFill/>
                    </a:lnR>
                    <a:lnT>
                      <a:noFill/>
                    </a:lnT>
                    <a:lnB>
                      <a:noFill/>
                    </a:lnB>
                  </a:tcPr>
                </a:tc>
                <a:tc>
                  <a:txBody>
                    <a:bodyPr/>
                    <a:lstStyle/>
                    <a:p>
                      <a:pPr>
                        <a:buFont typeface="Arial"/>
                        <a:buChar char="•"/>
                      </a:pPr>
                      <a:r>
                        <a:rPr lang="fr-FR" sz="1000" b="1" dirty="0">
                          <a:solidFill>
                            <a:schemeClr val="tx2">
                              <a:lumMod val="75000"/>
                            </a:schemeClr>
                          </a:solidFill>
                          <a:latin typeface="+mj-lt"/>
                        </a:rPr>
                        <a:t>Exonération des cotisations sociales patronales sur les sommes versées au titre de l'abondement</a:t>
                      </a:r>
                    </a:p>
                    <a:p>
                      <a:pPr>
                        <a:buFont typeface="Arial"/>
                        <a:buChar char="•"/>
                      </a:pPr>
                      <a:r>
                        <a:rPr lang="fr-FR" sz="1000" b="1" dirty="0">
                          <a:solidFill>
                            <a:schemeClr val="tx2">
                              <a:lumMod val="75000"/>
                            </a:schemeClr>
                          </a:solidFill>
                          <a:latin typeface="+mj-lt"/>
                        </a:rPr>
                        <a:t>L'abondement est soumis au forfait social de 4 %</a:t>
                      </a:r>
                    </a:p>
                    <a:p>
                      <a:pPr>
                        <a:buFont typeface="Arial"/>
                        <a:buChar char="•"/>
                      </a:pPr>
                      <a:r>
                        <a:rPr lang="fr-FR" sz="1000" b="1" dirty="0">
                          <a:solidFill>
                            <a:schemeClr val="tx2">
                              <a:lumMod val="75000"/>
                            </a:schemeClr>
                          </a:solidFill>
                          <a:latin typeface="+mj-lt"/>
                        </a:rPr>
                        <a:t>Déduction de l'assiette de l'IS/l'IR de l'abondement</a:t>
                      </a:r>
                    </a:p>
                  </a:txBody>
                  <a:tcPr marL="51431" marR="51431" marT="25716" marB="25716" anchor="ctr">
                    <a:lnL>
                      <a:noFill/>
                    </a:lnL>
                    <a:lnR>
                      <a:noFill/>
                    </a:lnR>
                    <a:lnT>
                      <a:noFill/>
                    </a:lnT>
                    <a:lnB>
                      <a:noFill/>
                    </a:lnB>
                  </a:tcPr>
                </a:tc>
                <a:tc>
                  <a:txBody>
                    <a:bodyPr/>
                    <a:lstStyle/>
                    <a:p>
                      <a:pPr>
                        <a:buFont typeface="Arial"/>
                        <a:buChar char="•"/>
                      </a:pPr>
                      <a:r>
                        <a:rPr lang="fr-FR" sz="1000" b="1">
                          <a:solidFill>
                            <a:schemeClr val="tx2">
                              <a:lumMod val="75000"/>
                            </a:schemeClr>
                          </a:solidFill>
                          <a:latin typeface="+mj-lt"/>
                        </a:rPr>
                        <a:t>Exonération des cotisations sociales salariales sur les sommes perçues</a:t>
                      </a:r>
                    </a:p>
                    <a:p>
                      <a:pPr>
                        <a:buFont typeface="Arial"/>
                        <a:buChar char="•"/>
                      </a:pPr>
                      <a:r>
                        <a:rPr lang="fr-FR" sz="1000" b="1">
                          <a:solidFill>
                            <a:schemeClr val="tx2">
                              <a:lumMod val="75000"/>
                            </a:schemeClr>
                          </a:solidFill>
                          <a:latin typeface="+mj-lt"/>
                        </a:rPr>
                        <a:t>Exonération de l'IR</a:t>
                      </a:r>
                    </a:p>
                    <a:p>
                      <a:pPr>
                        <a:buFont typeface="Arial"/>
                        <a:buChar char="•"/>
                      </a:pPr>
                      <a:r>
                        <a:rPr lang="fr-FR" sz="1000" b="1">
                          <a:solidFill>
                            <a:schemeClr val="tx2">
                              <a:lumMod val="75000"/>
                            </a:schemeClr>
                          </a:solidFill>
                          <a:latin typeface="+mj-lt"/>
                        </a:rPr>
                        <a:t>Exonération de l'impôt sur les plus-values (Sauf CSG/CRDS et prélèvement sociaux:12,1% sur les plus values)</a:t>
                      </a:r>
                    </a:p>
                  </a:txBody>
                  <a:tcPr marL="51431" marR="51431" marT="25716" marB="25716" anchor="ctr">
                    <a:lnL>
                      <a:noFill/>
                    </a:lnL>
                    <a:lnR>
                      <a:noFill/>
                    </a:lnR>
                    <a:lnT>
                      <a:noFill/>
                    </a:lnT>
                    <a:lnB>
                      <a:noFill/>
                    </a:lnB>
                  </a:tcPr>
                </a:tc>
              </a:tr>
              <a:tr h="1459542">
                <a:tc>
                  <a:txBody>
                    <a:bodyPr/>
                    <a:lstStyle/>
                    <a:p>
                      <a:pPr algn="ctr"/>
                      <a:r>
                        <a:rPr lang="fr-FR" sz="1800" b="1" dirty="0">
                          <a:solidFill>
                            <a:schemeClr val="tx2">
                              <a:lumMod val="75000"/>
                            </a:schemeClr>
                          </a:solidFill>
                          <a:latin typeface="+mj-lt"/>
                        </a:rPr>
                        <a:t>Le PERCO et le PERCOI</a:t>
                      </a:r>
                    </a:p>
                  </a:txBody>
                  <a:tcPr marL="51431" marR="51431" marT="25716" marB="25716" anchor="ctr">
                    <a:lnL>
                      <a:noFill/>
                    </a:lnL>
                    <a:lnR>
                      <a:noFill/>
                    </a:lnR>
                    <a:lnT>
                      <a:noFill/>
                    </a:lnT>
                    <a:lnB>
                      <a:noFill/>
                    </a:lnB>
                  </a:tcPr>
                </a:tc>
                <a:tc>
                  <a:txBody>
                    <a:bodyPr/>
                    <a:lstStyle/>
                    <a:p>
                      <a:pPr>
                        <a:buFont typeface="Arial"/>
                        <a:buChar char="•"/>
                      </a:pPr>
                      <a:r>
                        <a:rPr lang="fr-FR" sz="1000" b="1" dirty="0">
                          <a:solidFill>
                            <a:schemeClr val="tx2">
                              <a:lumMod val="75000"/>
                            </a:schemeClr>
                          </a:solidFill>
                          <a:latin typeface="+mj-lt"/>
                        </a:rPr>
                        <a:t>Le montant de l'abondement est exonéré de cotisations sociales et de taxes sur les salaires</a:t>
                      </a:r>
                    </a:p>
                    <a:p>
                      <a:pPr>
                        <a:buFont typeface="Arial"/>
                        <a:buChar char="•"/>
                      </a:pPr>
                      <a:r>
                        <a:rPr lang="fr-FR" sz="1000" b="1" dirty="0">
                          <a:solidFill>
                            <a:schemeClr val="tx2">
                              <a:lumMod val="75000"/>
                            </a:schemeClr>
                          </a:solidFill>
                          <a:latin typeface="+mj-lt"/>
                        </a:rPr>
                        <a:t>L'abondement est soumis au forfait social</a:t>
                      </a:r>
                    </a:p>
                    <a:p>
                      <a:pPr>
                        <a:buFont typeface="Arial"/>
                        <a:buChar char="•"/>
                      </a:pPr>
                      <a:r>
                        <a:rPr lang="fr-FR" sz="1000" b="1" dirty="0">
                          <a:solidFill>
                            <a:schemeClr val="tx2">
                              <a:lumMod val="75000"/>
                            </a:schemeClr>
                          </a:solidFill>
                          <a:latin typeface="+mj-lt"/>
                        </a:rPr>
                        <a:t>Le montant global d'abondement versé est déductible du résultat imposable</a:t>
                      </a:r>
                    </a:p>
                  </a:txBody>
                  <a:tcPr marL="51431" marR="51431" marT="25716" marB="25716" anchor="ctr">
                    <a:lnL>
                      <a:noFill/>
                    </a:lnL>
                    <a:lnR>
                      <a:noFill/>
                    </a:lnR>
                    <a:lnT>
                      <a:noFill/>
                    </a:lnT>
                    <a:lnB>
                      <a:noFill/>
                    </a:lnB>
                  </a:tcPr>
                </a:tc>
                <a:tc>
                  <a:txBody>
                    <a:bodyPr/>
                    <a:lstStyle/>
                    <a:p>
                      <a:pPr>
                        <a:buFont typeface="Arial"/>
                        <a:buChar char="•"/>
                      </a:pPr>
                      <a:r>
                        <a:rPr lang="fr-FR" sz="1000" b="1" dirty="0">
                          <a:solidFill>
                            <a:schemeClr val="tx2">
                              <a:lumMod val="75000"/>
                            </a:schemeClr>
                          </a:solidFill>
                          <a:latin typeface="+mj-lt"/>
                        </a:rPr>
                        <a:t>L'abondement est exonéré de cotisations sociales mais supporte la CSG/CRDS</a:t>
                      </a:r>
                    </a:p>
                    <a:p>
                      <a:pPr>
                        <a:buFont typeface="Arial"/>
                        <a:buChar char="•"/>
                      </a:pPr>
                      <a:r>
                        <a:rPr lang="fr-FR" sz="1000" b="1" dirty="0">
                          <a:solidFill>
                            <a:schemeClr val="tx2">
                              <a:lumMod val="75000"/>
                            </a:schemeClr>
                          </a:solidFill>
                          <a:latin typeface="+mj-lt"/>
                        </a:rPr>
                        <a:t>Les revenus réinvestis dans le PERCO/I et les plus-values sont exonérés d'impôt sur le revenu mais soumis aux prélèvements sociaux</a:t>
                      </a:r>
                    </a:p>
                    <a:p>
                      <a:pPr>
                        <a:buFont typeface="Arial"/>
                        <a:buChar char="•"/>
                      </a:pPr>
                      <a:r>
                        <a:rPr lang="fr-FR" sz="1000" b="1" dirty="0">
                          <a:solidFill>
                            <a:schemeClr val="tx2">
                              <a:lumMod val="75000"/>
                            </a:schemeClr>
                          </a:solidFill>
                          <a:latin typeface="+mj-lt"/>
                        </a:rPr>
                        <a:t>Le capital touché à la sortie du PERCO/I est exonéré mais une sortie en rente viagère sera imposée forfaitairement en fonction de l'âge du crédit rentier au moment du déclenchement de la rente</a:t>
                      </a:r>
                    </a:p>
                  </a:txBody>
                  <a:tcPr marL="51431" marR="51431" marT="25716" marB="25716" anchor="ctr">
                    <a:lnL>
                      <a:noFill/>
                    </a:lnL>
                    <a:lnR>
                      <a:noFill/>
                    </a:lnR>
                    <a:lnT>
                      <a:noFill/>
                    </a:lnT>
                    <a:lnB>
                      <a:noFill/>
                    </a:lnB>
                  </a:tcPr>
                </a:tc>
              </a:tr>
            </a:tbl>
          </a:graphicData>
        </a:graphic>
      </p:graphicFrame>
      <p:sp>
        <p:nvSpPr>
          <p:cNvPr id="5" name="Espace réservé de la date 4"/>
          <p:cNvSpPr>
            <a:spLocks noGrp="1"/>
          </p:cNvSpPr>
          <p:nvPr>
            <p:ph type="dt" sz="half" idx="10"/>
          </p:nvPr>
        </p:nvSpPr>
        <p:spPr>
          <a:xfrm>
            <a:off x="457200" y="6356350"/>
            <a:ext cx="2133600" cy="365125"/>
          </a:xfrm>
        </p:spPr>
        <p:txBody>
          <a:bodyPr/>
          <a:lstStyle/>
          <a:p>
            <a:fld id="{091A9564-1671-47A4-AD80-626F9B62C035}" type="datetime1">
              <a:rPr lang="fr-FR" smtClean="0"/>
              <a:pPr/>
              <a:t>07/09/2012</a:t>
            </a:fld>
            <a:endParaRPr lang="fr-FR"/>
          </a:p>
        </p:txBody>
      </p:sp>
      <p:sp>
        <p:nvSpPr>
          <p:cNvPr id="6" name="Espace réservé du numéro de diapositive 5"/>
          <p:cNvSpPr>
            <a:spLocks noGrp="1"/>
          </p:cNvSpPr>
          <p:nvPr>
            <p:ph type="sldNum" sz="quarter" idx="11"/>
          </p:nvPr>
        </p:nvSpPr>
        <p:spPr>
          <a:xfrm>
            <a:off x="7924800" y="6356350"/>
            <a:ext cx="762000" cy="365125"/>
          </a:xfrm>
        </p:spPr>
        <p:txBody>
          <a:bodyPr/>
          <a:lstStyle/>
          <a:p>
            <a:fld id="{3477E0FA-DF95-4934-9A8E-3AC4B305B870}" type="slidenum">
              <a:rPr lang="fr-FR" smtClean="0"/>
              <a:pPr/>
              <a:t>17</a:t>
            </a:fld>
            <a:endParaRPr lang="fr-FR"/>
          </a:p>
        </p:txBody>
      </p:sp>
      <p:sp>
        <p:nvSpPr>
          <p:cNvPr id="7" name="Espace réservé du pied de page 6"/>
          <p:cNvSpPr>
            <a:spLocks noGrp="1"/>
          </p:cNvSpPr>
          <p:nvPr>
            <p:ph type="ftr" sz="quarter" idx="12"/>
          </p:nvPr>
        </p:nvSpPr>
        <p:spPr>
          <a:xfrm>
            <a:off x="2667000" y="6356350"/>
            <a:ext cx="3352800" cy="365125"/>
          </a:xfrm>
        </p:spPr>
        <p:txBody>
          <a:bodyPr/>
          <a:lstStyle/>
          <a:p>
            <a:r>
              <a:rPr lang="fr-FR" smtClean="0"/>
              <a:t>KHEPRI / EONA</a:t>
            </a:r>
            <a:endParaRPr lang="fr-F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924712"/>
          </a:xfrm>
        </p:spPr>
        <p:txBody>
          <a:bodyPr>
            <a:normAutofit/>
          </a:bodyPr>
          <a:lstStyle/>
          <a:p>
            <a:r>
              <a:rPr lang="fr-FR" b="1" dirty="0" smtClean="0">
                <a:solidFill>
                  <a:schemeClr val="bg2">
                    <a:lumMod val="25000"/>
                  </a:schemeClr>
                </a:solidFill>
              </a:rPr>
              <a:t>7. Plafonds du dispositif</a:t>
            </a:r>
            <a:endParaRPr lang="fr-FR" dirty="0"/>
          </a:p>
        </p:txBody>
      </p:sp>
      <p:sp>
        <p:nvSpPr>
          <p:cNvPr id="4" name="AutoShape 10"/>
          <p:cNvSpPr txBox="1">
            <a:spLocks noChangeArrowheads="1"/>
          </p:cNvSpPr>
          <p:nvPr/>
        </p:nvSpPr>
        <p:spPr>
          <a:xfrm>
            <a:off x="251521" y="5881663"/>
            <a:ext cx="5328592" cy="631156"/>
          </a:xfrm>
          <a:prstGeom prst="roundRect">
            <a:avLst>
              <a:gd name="adj" fmla="val 16667"/>
            </a:avLst>
          </a:prstGeom>
          <a:noFill/>
          <a:ln cap="flat" algn="ctr">
            <a:solidFill>
              <a:schemeClr val="accent1"/>
            </a:solidFill>
            <a:round/>
            <a:headEnd type="none" w="med" len="med"/>
            <a:tailEnd type="none" w="med" len="med"/>
          </a:ln>
        </p:spPr>
        <p:txBody>
          <a:bodyPr vert="horz" lIns="54000" tIns="10800" rIns="54000" bIns="10800">
            <a:normAutofit lnSpcReduction="10000"/>
          </a:bodyPr>
          <a:lstStyle/>
          <a:p>
            <a:pPr marL="273050" marR="0" lvl="0" indent="-273050" algn="l" defTabSz="914400" rtl="0" eaLnBrk="1" fontAlgn="auto" latinLnBrk="0" hangingPunct="1">
              <a:lnSpc>
                <a:spcPct val="100000"/>
              </a:lnSpc>
              <a:spcBef>
                <a:spcPct val="0"/>
              </a:spcBef>
              <a:spcAft>
                <a:spcPts val="0"/>
              </a:spcAft>
              <a:buClr>
                <a:schemeClr val="accent3"/>
              </a:buClr>
              <a:buSzPct val="95000"/>
              <a:buFontTx/>
              <a:buNone/>
              <a:tabLst/>
              <a:defRPr/>
            </a:pPr>
            <a:r>
              <a:rPr kumimoji="0" lang="fr-FR" sz="1800" b="1" i="0" u="none" strike="noStrike" kern="1200" cap="none" spc="0" normalizeH="0" baseline="0" noProof="0" dirty="0" smtClean="0">
                <a:ln>
                  <a:noFill/>
                </a:ln>
                <a:solidFill>
                  <a:schemeClr val="tx1"/>
                </a:solidFill>
                <a:effectLst/>
                <a:uLnTx/>
                <a:uFillTx/>
                <a:latin typeface="Arial Narrow" pitchFamily="34" charset="0"/>
                <a:ea typeface="+mn-ea"/>
                <a:cs typeface="+mn-cs"/>
              </a:rPr>
              <a:t>Rappel : ce sont des mécanismes collectifs</a:t>
            </a:r>
          </a:p>
          <a:p>
            <a:pPr marL="273050" marR="0" lvl="0" indent="-273050" algn="l" defTabSz="914400" rtl="0" eaLnBrk="1" fontAlgn="auto" latinLnBrk="0" hangingPunct="1">
              <a:lnSpc>
                <a:spcPct val="100000"/>
              </a:lnSpc>
              <a:spcBef>
                <a:spcPct val="0"/>
              </a:spcBef>
              <a:spcAft>
                <a:spcPts val="0"/>
              </a:spcAft>
              <a:buClr>
                <a:schemeClr val="accent3"/>
              </a:buClr>
              <a:buSzPct val="95000"/>
              <a:buFont typeface="Wingdings 2"/>
              <a:buChar char=""/>
              <a:tabLst/>
              <a:defRPr/>
            </a:pPr>
            <a:r>
              <a:rPr kumimoji="0" lang="fr-FR" sz="1800" b="0" i="0" u="none" strike="noStrike" kern="1200" cap="none" spc="0" normalizeH="0" baseline="0" noProof="0" dirty="0" smtClean="0">
                <a:ln>
                  <a:noFill/>
                </a:ln>
                <a:solidFill>
                  <a:schemeClr val="tx1"/>
                </a:solidFill>
                <a:effectLst/>
                <a:uLnTx/>
                <a:uFillTx/>
                <a:latin typeface="Arial Narrow" pitchFamily="34" charset="0"/>
                <a:ea typeface="+mn-ea"/>
                <a:cs typeface="+mn-cs"/>
              </a:rPr>
              <a:t>Pas d’exclusion, pas de collèges, pas d’individualisation</a:t>
            </a:r>
          </a:p>
        </p:txBody>
      </p:sp>
      <p:sp>
        <p:nvSpPr>
          <p:cNvPr id="5" name="Rectangle 2"/>
          <p:cNvSpPr>
            <a:spLocks noChangeArrowheads="1"/>
          </p:cNvSpPr>
          <p:nvPr/>
        </p:nvSpPr>
        <p:spPr bwMode="auto">
          <a:xfrm>
            <a:off x="295275" y="1641500"/>
            <a:ext cx="2597150" cy="762000"/>
          </a:xfrm>
          <a:prstGeom prst="rect">
            <a:avLst/>
          </a:prstGeom>
          <a:noFill/>
          <a:ln w="9525" algn="ctr">
            <a:noFill/>
            <a:miter lim="800000"/>
            <a:headEnd/>
            <a:tailEnd/>
          </a:ln>
        </p:spPr>
        <p:txBody>
          <a:bodyPr lIns="67012" tIns="32873" rIns="67012" bIns="32873" anchor="ctr">
            <a:spAutoFit/>
          </a:bodyPr>
          <a:lstStyle/>
          <a:p>
            <a:pPr defTabSz="528638">
              <a:lnSpc>
                <a:spcPct val="95000"/>
              </a:lnSpc>
              <a:spcBef>
                <a:spcPct val="50000"/>
              </a:spcBef>
              <a:buSzPct val="80000"/>
            </a:pPr>
            <a:r>
              <a:rPr lang="fr-FR" b="1" dirty="0">
                <a:latin typeface="Arial Narrow" pitchFamily="34" charset="0"/>
              </a:rPr>
              <a:t>L’abondement* : prime à l’épargne</a:t>
            </a:r>
          </a:p>
        </p:txBody>
      </p:sp>
      <p:sp>
        <p:nvSpPr>
          <p:cNvPr id="6" name="Text Box 3"/>
          <p:cNvSpPr txBox="1">
            <a:spLocks noChangeArrowheads="1"/>
          </p:cNvSpPr>
          <p:nvPr/>
        </p:nvSpPr>
        <p:spPr bwMode="auto">
          <a:xfrm>
            <a:off x="250825" y="2467000"/>
            <a:ext cx="2663825" cy="3300412"/>
          </a:xfrm>
          <a:prstGeom prst="rect">
            <a:avLst/>
          </a:prstGeom>
          <a:solidFill>
            <a:srgbClr val="DDDDDD"/>
          </a:solidFill>
          <a:ln w="9525">
            <a:solidFill>
              <a:schemeClr val="tx1"/>
            </a:solidFill>
            <a:miter lim="800000"/>
            <a:headEnd/>
            <a:tailEnd/>
          </a:ln>
        </p:spPr>
        <p:txBody>
          <a:bodyPr lIns="90000" tIns="46800" rIns="90000" bIns="46800"/>
          <a:lstStyle/>
          <a:p>
            <a:pPr algn="l">
              <a:lnSpc>
                <a:spcPct val="105000"/>
              </a:lnSpc>
              <a:spcBef>
                <a:spcPct val="20000"/>
              </a:spcBef>
            </a:pPr>
            <a:r>
              <a:rPr lang="fr-FR" sz="1800" dirty="0">
                <a:latin typeface="Arial Narrow" pitchFamily="34" charset="0"/>
              </a:rPr>
              <a:t>Complète les </a:t>
            </a:r>
            <a:r>
              <a:rPr lang="fr-FR" sz="1800" b="1" dirty="0">
                <a:latin typeface="Arial Narrow" pitchFamily="34" charset="0"/>
              </a:rPr>
              <a:t>versements volontaires</a:t>
            </a:r>
            <a:r>
              <a:rPr lang="fr-FR" sz="1800" dirty="0">
                <a:latin typeface="Arial Narrow" pitchFamily="34" charset="0"/>
              </a:rPr>
              <a:t> des épargnants, jusqu’à 300%, dans la limite de :</a:t>
            </a:r>
          </a:p>
          <a:p>
            <a:pPr algn="l">
              <a:lnSpc>
                <a:spcPct val="105000"/>
              </a:lnSpc>
              <a:spcBef>
                <a:spcPct val="30000"/>
              </a:spcBef>
              <a:buClr>
                <a:srgbClr val="1D2E58"/>
              </a:buClr>
              <a:buSzPct val="50000"/>
              <a:buFontTx/>
              <a:buChar char="-"/>
            </a:pPr>
            <a:r>
              <a:rPr lang="fr-FR" sz="1800" dirty="0">
                <a:latin typeface="Arial Narrow" pitchFamily="34" charset="0"/>
              </a:rPr>
              <a:t> PEI : </a:t>
            </a:r>
            <a:r>
              <a:rPr lang="fr-FR" sz="1800" b="1" dirty="0">
                <a:latin typeface="Arial Narrow" pitchFamily="34" charset="0"/>
              </a:rPr>
              <a:t>8% du PASS</a:t>
            </a:r>
            <a:r>
              <a:rPr lang="fr-FR" sz="1800" dirty="0">
                <a:latin typeface="Arial Narrow" pitchFamily="34" charset="0"/>
              </a:rPr>
              <a:t> </a:t>
            </a:r>
            <a:br>
              <a:rPr lang="fr-FR" sz="1800" dirty="0">
                <a:latin typeface="Arial Narrow" pitchFamily="34" charset="0"/>
              </a:rPr>
            </a:br>
            <a:r>
              <a:rPr lang="fr-FR" sz="1800" dirty="0">
                <a:latin typeface="Arial Narrow" pitchFamily="34" charset="0"/>
              </a:rPr>
              <a:t>par an et par bénéficiaire</a:t>
            </a:r>
          </a:p>
          <a:p>
            <a:pPr algn="l">
              <a:lnSpc>
                <a:spcPct val="105000"/>
              </a:lnSpc>
              <a:buClr>
                <a:srgbClr val="1D2E58"/>
              </a:buClr>
              <a:buSzPct val="50000"/>
            </a:pPr>
            <a:r>
              <a:rPr lang="fr-FR" sz="1800" dirty="0">
                <a:latin typeface="Arial Narrow" pitchFamily="34" charset="0"/>
              </a:rPr>
              <a:t>(2 769 € en 2010)</a:t>
            </a:r>
          </a:p>
          <a:p>
            <a:pPr algn="l">
              <a:lnSpc>
                <a:spcPct val="105000"/>
              </a:lnSpc>
              <a:spcBef>
                <a:spcPct val="40000"/>
              </a:spcBef>
              <a:buClr>
                <a:srgbClr val="1D2E58"/>
              </a:buClr>
              <a:buSzPct val="50000"/>
              <a:buFontTx/>
              <a:buChar char="-"/>
            </a:pPr>
            <a:r>
              <a:rPr lang="fr-FR" sz="1800" dirty="0">
                <a:latin typeface="Arial Narrow" pitchFamily="34" charset="0"/>
              </a:rPr>
              <a:t> PERCOI : </a:t>
            </a:r>
            <a:r>
              <a:rPr lang="fr-FR" sz="1800" b="1" dirty="0">
                <a:latin typeface="Arial Narrow" pitchFamily="34" charset="0"/>
              </a:rPr>
              <a:t>16% du PASS</a:t>
            </a:r>
            <a:r>
              <a:rPr lang="fr-FR" sz="1800" dirty="0">
                <a:latin typeface="Arial Narrow" pitchFamily="34" charset="0"/>
              </a:rPr>
              <a:t>      par an et par bénéficiaire </a:t>
            </a:r>
            <a:br>
              <a:rPr lang="fr-FR" sz="1800" dirty="0">
                <a:latin typeface="Arial Narrow" pitchFamily="34" charset="0"/>
              </a:rPr>
            </a:br>
            <a:r>
              <a:rPr lang="fr-FR" sz="1800" dirty="0">
                <a:latin typeface="Arial Narrow" pitchFamily="34" charset="0"/>
              </a:rPr>
              <a:t>(5 539 € en 2010) </a:t>
            </a:r>
          </a:p>
        </p:txBody>
      </p:sp>
      <p:sp>
        <p:nvSpPr>
          <p:cNvPr id="7" name="Rectangle 4"/>
          <p:cNvSpPr>
            <a:spLocks noChangeArrowheads="1"/>
          </p:cNvSpPr>
          <p:nvPr/>
        </p:nvSpPr>
        <p:spPr bwMode="auto">
          <a:xfrm>
            <a:off x="3130550" y="1641500"/>
            <a:ext cx="2952750" cy="762000"/>
          </a:xfrm>
          <a:prstGeom prst="rect">
            <a:avLst/>
          </a:prstGeom>
          <a:noFill/>
          <a:ln w="9525" algn="ctr">
            <a:noFill/>
            <a:miter lim="800000"/>
            <a:headEnd/>
            <a:tailEnd/>
          </a:ln>
        </p:spPr>
        <p:txBody>
          <a:bodyPr lIns="67012" tIns="32873" rIns="67012" bIns="32873" anchor="ctr">
            <a:spAutoFit/>
          </a:bodyPr>
          <a:lstStyle/>
          <a:p>
            <a:pPr defTabSz="528638">
              <a:lnSpc>
                <a:spcPct val="95000"/>
              </a:lnSpc>
              <a:spcBef>
                <a:spcPct val="50000"/>
              </a:spcBef>
              <a:buSzPct val="80000"/>
            </a:pPr>
            <a:r>
              <a:rPr lang="fr-FR" b="1">
                <a:latin typeface="Arial Narrow" pitchFamily="34" charset="0"/>
              </a:rPr>
              <a:t>L’intéressement* : prime à la performance</a:t>
            </a:r>
          </a:p>
        </p:txBody>
      </p:sp>
      <p:sp>
        <p:nvSpPr>
          <p:cNvPr id="8" name="Text Box 5"/>
          <p:cNvSpPr txBox="1">
            <a:spLocks noChangeArrowheads="1"/>
          </p:cNvSpPr>
          <p:nvPr/>
        </p:nvSpPr>
        <p:spPr bwMode="auto">
          <a:xfrm>
            <a:off x="3130550" y="2467000"/>
            <a:ext cx="2881313" cy="3300412"/>
          </a:xfrm>
          <a:prstGeom prst="rect">
            <a:avLst/>
          </a:prstGeom>
          <a:solidFill>
            <a:srgbClr val="DDDDDD"/>
          </a:solidFill>
          <a:ln w="9525">
            <a:solidFill>
              <a:schemeClr val="tx1"/>
            </a:solidFill>
            <a:miter lim="800000"/>
            <a:headEnd/>
            <a:tailEnd/>
          </a:ln>
        </p:spPr>
        <p:txBody>
          <a:bodyPr lIns="90000" tIns="46800" rIns="90000" bIns="46800"/>
          <a:lstStyle/>
          <a:p>
            <a:pPr algn="l">
              <a:lnSpc>
                <a:spcPct val="105000"/>
              </a:lnSpc>
              <a:spcBef>
                <a:spcPct val="20000"/>
              </a:spcBef>
            </a:pPr>
            <a:r>
              <a:rPr lang="fr-FR" sz="1800" dirty="0">
                <a:latin typeface="Arial Narrow" pitchFamily="34" charset="0"/>
              </a:rPr>
              <a:t>Contribue à améliorer l’efficacité de l’entreprise par </a:t>
            </a:r>
            <a:r>
              <a:rPr lang="fr-FR" sz="1800" b="1" dirty="0">
                <a:latin typeface="Arial Narrow" pitchFamily="34" charset="0"/>
              </a:rPr>
              <a:t>réalisation d’objectifs communs</a:t>
            </a:r>
          </a:p>
          <a:p>
            <a:pPr algn="l">
              <a:lnSpc>
                <a:spcPct val="105000"/>
              </a:lnSpc>
              <a:spcBef>
                <a:spcPct val="20000"/>
              </a:spcBef>
            </a:pPr>
            <a:r>
              <a:rPr lang="fr-FR" sz="1800" dirty="0">
                <a:latin typeface="Arial Narrow" pitchFamily="34" charset="0"/>
              </a:rPr>
              <a:t>Prime exonérée de charges et, si épargnée dans un Plan, exonérée d’IR.</a:t>
            </a:r>
          </a:p>
          <a:p>
            <a:pPr algn="l">
              <a:lnSpc>
                <a:spcPct val="105000"/>
              </a:lnSpc>
              <a:spcBef>
                <a:spcPct val="20000"/>
              </a:spcBef>
              <a:buClr>
                <a:srgbClr val="1D2E58"/>
              </a:buClr>
              <a:buSzPct val="50000"/>
              <a:buFont typeface="Arial Narrow" pitchFamily="34" charset="0"/>
              <a:buNone/>
            </a:pPr>
            <a:r>
              <a:rPr lang="fr-FR" sz="1800" dirty="0">
                <a:latin typeface="Arial Narrow" pitchFamily="34" charset="0"/>
              </a:rPr>
              <a:t>- Plafond individuel : </a:t>
            </a:r>
            <a:r>
              <a:rPr lang="fr-FR" sz="1800" b="1" dirty="0">
                <a:latin typeface="Arial Narrow" pitchFamily="34" charset="0"/>
              </a:rPr>
              <a:t>½ PASS</a:t>
            </a:r>
            <a:r>
              <a:rPr lang="fr-FR" sz="1800" dirty="0">
                <a:latin typeface="Arial Narrow" pitchFamily="34" charset="0"/>
              </a:rPr>
              <a:t> soit </a:t>
            </a:r>
            <a:r>
              <a:rPr lang="fr-FR" sz="1800" b="1" dirty="0">
                <a:latin typeface="Arial Narrow" pitchFamily="34" charset="0"/>
              </a:rPr>
              <a:t>17 310 €</a:t>
            </a:r>
            <a:r>
              <a:rPr lang="fr-FR" sz="1800" dirty="0">
                <a:latin typeface="Arial Narrow" pitchFamily="34" charset="0"/>
              </a:rPr>
              <a:t> en 2010</a:t>
            </a:r>
          </a:p>
          <a:p>
            <a:pPr algn="l">
              <a:lnSpc>
                <a:spcPct val="105000"/>
              </a:lnSpc>
              <a:spcBef>
                <a:spcPct val="20000"/>
              </a:spcBef>
              <a:buClr>
                <a:srgbClr val="1D2E58"/>
              </a:buClr>
              <a:buSzPct val="50000"/>
              <a:buFont typeface="Arial Narrow" pitchFamily="34" charset="0"/>
              <a:buNone/>
            </a:pPr>
            <a:r>
              <a:rPr lang="fr-FR" sz="1800" dirty="0">
                <a:latin typeface="Arial Narrow" pitchFamily="34" charset="0"/>
              </a:rPr>
              <a:t>- Plafond global : 20% de la rémunération brute globale</a:t>
            </a:r>
          </a:p>
        </p:txBody>
      </p:sp>
      <p:sp>
        <p:nvSpPr>
          <p:cNvPr id="9" name="Rectangle 6"/>
          <p:cNvSpPr>
            <a:spLocks noChangeArrowheads="1"/>
          </p:cNvSpPr>
          <p:nvPr/>
        </p:nvSpPr>
        <p:spPr bwMode="auto">
          <a:xfrm>
            <a:off x="6135688" y="1628800"/>
            <a:ext cx="2736850" cy="762000"/>
          </a:xfrm>
          <a:prstGeom prst="rect">
            <a:avLst/>
          </a:prstGeom>
          <a:noFill/>
          <a:ln w="9525" algn="ctr">
            <a:noFill/>
            <a:miter lim="800000"/>
            <a:headEnd/>
            <a:tailEnd/>
          </a:ln>
        </p:spPr>
        <p:txBody>
          <a:bodyPr lIns="67012" tIns="32873" rIns="67012" bIns="32873" anchor="ctr">
            <a:spAutoFit/>
          </a:bodyPr>
          <a:lstStyle/>
          <a:p>
            <a:pPr defTabSz="528638">
              <a:lnSpc>
                <a:spcPct val="95000"/>
              </a:lnSpc>
              <a:spcBef>
                <a:spcPct val="50000"/>
              </a:spcBef>
              <a:buSzPct val="80000"/>
            </a:pPr>
            <a:r>
              <a:rPr lang="fr-FR" b="1">
                <a:latin typeface="Arial Narrow" pitchFamily="34" charset="0"/>
              </a:rPr>
              <a:t>La participation</a:t>
            </a:r>
            <a:r>
              <a:rPr lang="fr-FR" sz="1800" b="1">
                <a:latin typeface="Verdana" pitchFamily="34" charset="0"/>
              </a:rPr>
              <a:t>*</a:t>
            </a:r>
            <a:r>
              <a:rPr lang="fr-FR" sz="1800">
                <a:latin typeface="Verdana" pitchFamily="34" charset="0"/>
              </a:rPr>
              <a:t> </a:t>
            </a:r>
            <a:r>
              <a:rPr lang="fr-FR" b="1">
                <a:latin typeface="Arial Narrow" pitchFamily="34" charset="0"/>
              </a:rPr>
              <a:t>: prime au résultat</a:t>
            </a:r>
          </a:p>
        </p:txBody>
      </p:sp>
      <p:sp>
        <p:nvSpPr>
          <p:cNvPr id="10" name="Text Box 7"/>
          <p:cNvSpPr txBox="1">
            <a:spLocks noChangeArrowheads="1"/>
          </p:cNvSpPr>
          <p:nvPr/>
        </p:nvSpPr>
        <p:spPr bwMode="auto">
          <a:xfrm>
            <a:off x="6227763" y="2467000"/>
            <a:ext cx="2663825" cy="3300412"/>
          </a:xfrm>
          <a:prstGeom prst="rect">
            <a:avLst/>
          </a:prstGeom>
          <a:solidFill>
            <a:srgbClr val="DDDDDD"/>
          </a:solidFill>
          <a:ln w="9525">
            <a:solidFill>
              <a:schemeClr val="tx1"/>
            </a:solidFill>
            <a:miter lim="800000"/>
            <a:headEnd/>
            <a:tailEnd/>
          </a:ln>
        </p:spPr>
        <p:txBody>
          <a:bodyPr lIns="90000" tIns="46800" rIns="90000" bIns="46800"/>
          <a:lstStyle/>
          <a:p>
            <a:pPr algn="l">
              <a:spcBef>
                <a:spcPct val="20000"/>
              </a:spcBef>
            </a:pPr>
            <a:r>
              <a:rPr lang="fr-FR" sz="1800" dirty="0">
                <a:latin typeface="Arial Narrow" pitchFamily="34" charset="0"/>
              </a:rPr>
              <a:t>Partage du résultat de l’entreprise. Obligatoire si + de 50 salariés</a:t>
            </a:r>
          </a:p>
          <a:p>
            <a:pPr algn="l">
              <a:spcBef>
                <a:spcPct val="20000"/>
              </a:spcBef>
            </a:pPr>
            <a:r>
              <a:rPr lang="fr-FR" sz="1800" dirty="0">
                <a:latin typeface="Arial Narrow" pitchFamily="34" charset="0"/>
              </a:rPr>
              <a:t>Prime exonérée de charges et, si épargnée dans un Plan, exonérée d’IR.</a:t>
            </a:r>
          </a:p>
          <a:p>
            <a:pPr algn="l">
              <a:spcBef>
                <a:spcPct val="20000"/>
              </a:spcBef>
            </a:pPr>
            <a:r>
              <a:rPr lang="fr-FR" sz="1800" dirty="0">
                <a:latin typeface="Arial Narrow" pitchFamily="34" charset="0"/>
              </a:rPr>
              <a:t>- Plafond individuel : </a:t>
            </a:r>
            <a:r>
              <a:rPr lang="fr-FR" sz="1800" b="1" dirty="0">
                <a:latin typeface="Arial Narrow" pitchFamily="34" charset="0"/>
              </a:rPr>
              <a:t>¾ du PASS</a:t>
            </a:r>
            <a:r>
              <a:rPr lang="fr-FR" sz="1800" dirty="0">
                <a:latin typeface="Arial Narrow" pitchFamily="34" charset="0"/>
              </a:rPr>
              <a:t> soit </a:t>
            </a:r>
            <a:r>
              <a:rPr lang="fr-FR" sz="1800" b="1" dirty="0">
                <a:latin typeface="Arial Narrow" pitchFamily="34" charset="0"/>
              </a:rPr>
              <a:t>25 965 €</a:t>
            </a:r>
            <a:r>
              <a:rPr lang="fr-FR" sz="1800" dirty="0">
                <a:latin typeface="Arial Narrow" pitchFamily="34" charset="0"/>
              </a:rPr>
              <a:t> en 2010</a:t>
            </a:r>
          </a:p>
          <a:p>
            <a:pPr algn="l">
              <a:spcBef>
                <a:spcPct val="20000"/>
              </a:spcBef>
              <a:buClr>
                <a:srgbClr val="1D2E58"/>
              </a:buClr>
              <a:buSzPct val="50000"/>
              <a:buFont typeface="Arial Narrow" pitchFamily="34" charset="0"/>
              <a:buNone/>
            </a:pPr>
            <a:r>
              <a:rPr lang="fr-FR" sz="1800" dirty="0">
                <a:latin typeface="Arial Narrow" pitchFamily="34" charset="0"/>
              </a:rPr>
              <a:t>- Plafond global : 50% du résultat</a:t>
            </a:r>
          </a:p>
        </p:txBody>
      </p:sp>
      <p:sp>
        <p:nvSpPr>
          <p:cNvPr id="11" name="Espace réservé de la date 10"/>
          <p:cNvSpPr>
            <a:spLocks noGrp="1"/>
          </p:cNvSpPr>
          <p:nvPr>
            <p:ph type="dt" sz="half" idx="10"/>
          </p:nvPr>
        </p:nvSpPr>
        <p:spPr>
          <a:xfrm>
            <a:off x="457200" y="6356350"/>
            <a:ext cx="2133600" cy="365125"/>
          </a:xfrm>
        </p:spPr>
        <p:txBody>
          <a:bodyPr/>
          <a:lstStyle/>
          <a:p>
            <a:fld id="{2967D1C0-14F9-4F85-8D64-E87E8D032D05}" type="datetime1">
              <a:rPr lang="fr-FR" smtClean="0"/>
              <a:pPr/>
              <a:t>07/09/2012</a:t>
            </a:fld>
            <a:endParaRPr lang="fr-FR"/>
          </a:p>
        </p:txBody>
      </p:sp>
      <p:sp>
        <p:nvSpPr>
          <p:cNvPr id="12" name="Espace réservé du numéro de diapositive 11"/>
          <p:cNvSpPr>
            <a:spLocks noGrp="1"/>
          </p:cNvSpPr>
          <p:nvPr>
            <p:ph type="sldNum" sz="quarter" idx="11"/>
          </p:nvPr>
        </p:nvSpPr>
        <p:spPr>
          <a:xfrm>
            <a:off x="7924800" y="6356350"/>
            <a:ext cx="762000" cy="365125"/>
          </a:xfrm>
        </p:spPr>
        <p:txBody>
          <a:bodyPr/>
          <a:lstStyle/>
          <a:p>
            <a:fld id="{3477E0FA-DF95-4934-9A8E-3AC4B305B870}" type="slidenum">
              <a:rPr lang="fr-FR" smtClean="0"/>
              <a:pPr/>
              <a:t>18</a:t>
            </a:fld>
            <a:endParaRPr lang="fr-FR"/>
          </a:p>
        </p:txBody>
      </p:sp>
      <p:sp>
        <p:nvSpPr>
          <p:cNvPr id="13" name="Espace réservé du pied de page 12"/>
          <p:cNvSpPr>
            <a:spLocks noGrp="1"/>
          </p:cNvSpPr>
          <p:nvPr>
            <p:ph type="ftr" sz="quarter" idx="12"/>
          </p:nvPr>
        </p:nvSpPr>
        <p:spPr>
          <a:xfrm>
            <a:off x="2667000" y="6356350"/>
            <a:ext cx="3352800" cy="365125"/>
          </a:xfrm>
        </p:spPr>
        <p:txBody>
          <a:bodyPr/>
          <a:lstStyle/>
          <a:p>
            <a:r>
              <a:rPr lang="fr-FR" smtClean="0"/>
              <a:t>KHEPRI / EONA</a:t>
            </a:r>
            <a:endParaRPr lang="fr-F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780696"/>
          </a:xfrm>
        </p:spPr>
        <p:txBody>
          <a:bodyPr>
            <a:normAutofit fontScale="90000"/>
          </a:bodyPr>
          <a:lstStyle/>
          <a:p>
            <a:r>
              <a:rPr lang="fr-FR" b="1" dirty="0" smtClean="0"/>
              <a:t>Épargne salariale</a:t>
            </a:r>
            <a:endParaRPr lang="fr-FR" dirty="0"/>
          </a:p>
        </p:txBody>
      </p:sp>
      <p:sp>
        <p:nvSpPr>
          <p:cNvPr id="3" name="Espace réservé du contenu 2"/>
          <p:cNvSpPr>
            <a:spLocks noGrp="1"/>
          </p:cNvSpPr>
          <p:nvPr>
            <p:ph idx="1"/>
          </p:nvPr>
        </p:nvSpPr>
        <p:spPr>
          <a:xfrm>
            <a:off x="457200" y="1556792"/>
            <a:ext cx="8229600" cy="4767808"/>
          </a:xfrm>
        </p:spPr>
        <p:txBody>
          <a:bodyPr>
            <a:normAutofit lnSpcReduction="10000"/>
          </a:bodyPr>
          <a:lstStyle/>
          <a:p>
            <a:pPr>
              <a:buNone/>
            </a:pPr>
            <a:r>
              <a:rPr lang="fr-FR" sz="3200" b="1" dirty="0" smtClean="0">
                <a:solidFill>
                  <a:schemeClr val="tx2">
                    <a:lumMod val="75000"/>
                  </a:schemeClr>
                </a:solidFill>
                <a:latin typeface="+mj-lt"/>
              </a:rPr>
              <a:t>SOMMAIRE :</a:t>
            </a:r>
          </a:p>
          <a:p>
            <a:r>
              <a:rPr lang="fr-FR" b="1" dirty="0" smtClean="0">
                <a:solidFill>
                  <a:schemeClr val="bg2">
                    <a:lumMod val="25000"/>
                  </a:schemeClr>
                </a:solidFill>
                <a:latin typeface="+mj-lt"/>
              </a:rPr>
              <a:t>1. Qui peut bénéficier de l’épargne salariale ? </a:t>
            </a:r>
          </a:p>
          <a:p>
            <a:r>
              <a:rPr lang="fr-FR" b="1" dirty="0" smtClean="0">
                <a:solidFill>
                  <a:schemeClr val="bg2">
                    <a:lumMod val="25000"/>
                  </a:schemeClr>
                </a:solidFill>
                <a:latin typeface="+mj-lt"/>
              </a:rPr>
              <a:t>2. Quels sont les avantages de l’épargne salariale pour les salariés ?</a:t>
            </a:r>
          </a:p>
          <a:p>
            <a:r>
              <a:rPr lang="fr-FR" b="1" dirty="0" smtClean="0">
                <a:solidFill>
                  <a:schemeClr val="bg2">
                    <a:lumMod val="25000"/>
                  </a:schemeClr>
                </a:solidFill>
                <a:latin typeface="+mj-lt"/>
              </a:rPr>
              <a:t>3. Comment est alimenté le PEE ? </a:t>
            </a:r>
            <a:r>
              <a:rPr lang="fr-FR" sz="2000" dirty="0" smtClean="0">
                <a:solidFill>
                  <a:schemeClr val="bg2">
                    <a:lumMod val="25000"/>
                  </a:schemeClr>
                </a:solidFill>
                <a:latin typeface="+mj-lt"/>
              </a:rPr>
              <a:t>(Plan d’Epargne d’Entreprise)</a:t>
            </a:r>
          </a:p>
          <a:p>
            <a:r>
              <a:rPr lang="fr-FR" b="1" dirty="0" smtClean="0">
                <a:solidFill>
                  <a:schemeClr val="bg2">
                    <a:lumMod val="25000"/>
                  </a:schemeClr>
                </a:solidFill>
                <a:latin typeface="+mj-lt"/>
              </a:rPr>
              <a:t>4. L’abondement : comment ça marche ?</a:t>
            </a:r>
          </a:p>
          <a:p>
            <a:r>
              <a:rPr lang="fr-FR" b="1" dirty="0" smtClean="0">
                <a:solidFill>
                  <a:schemeClr val="bg2">
                    <a:lumMod val="25000"/>
                  </a:schemeClr>
                </a:solidFill>
                <a:latin typeface="+mj-lt"/>
              </a:rPr>
              <a:t>5. Quels sont les avantages de l’abondement ?</a:t>
            </a:r>
          </a:p>
          <a:p>
            <a:r>
              <a:rPr lang="fr-FR" b="1" dirty="0" smtClean="0">
                <a:solidFill>
                  <a:schemeClr val="bg2">
                    <a:lumMod val="25000"/>
                  </a:schemeClr>
                </a:solidFill>
                <a:latin typeface="+mj-lt"/>
              </a:rPr>
              <a:t>6. Plafond de l’abondement</a:t>
            </a:r>
          </a:p>
          <a:p>
            <a:r>
              <a:rPr lang="fr-FR" b="1" dirty="0" smtClean="0">
                <a:solidFill>
                  <a:schemeClr val="bg2">
                    <a:lumMod val="25000"/>
                  </a:schemeClr>
                </a:solidFill>
                <a:latin typeface="+mj-lt"/>
              </a:rPr>
              <a:t>7. Conditions de déblocage de mon épargne ?</a:t>
            </a:r>
          </a:p>
          <a:p>
            <a:r>
              <a:rPr lang="fr-FR" b="1" dirty="0" smtClean="0">
                <a:solidFill>
                  <a:schemeClr val="bg2">
                    <a:lumMod val="25000"/>
                  </a:schemeClr>
                </a:solidFill>
                <a:latin typeface="+mj-lt"/>
              </a:rPr>
              <a:t>8. Synthèse : Questions - Réponses</a:t>
            </a:r>
          </a:p>
          <a:p>
            <a:endParaRPr lang="fr-FR" dirty="0">
              <a:latin typeface="+mj-lt"/>
            </a:endParaRPr>
          </a:p>
        </p:txBody>
      </p:sp>
      <p:sp>
        <p:nvSpPr>
          <p:cNvPr id="4" name="Espace réservé de la date 3"/>
          <p:cNvSpPr>
            <a:spLocks noGrp="1"/>
          </p:cNvSpPr>
          <p:nvPr>
            <p:ph type="dt" sz="half" idx="10"/>
          </p:nvPr>
        </p:nvSpPr>
        <p:spPr>
          <a:xfrm>
            <a:off x="457200" y="6356350"/>
            <a:ext cx="2133600" cy="365125"/>
          </a:xfrm>
        </p:spPr>
        <p:txBody>
          <a:bodyPr/>
          <a:lstStyle/>
          <a:p>
            <a:fld id="{7B12B298-3DD4-44A2-9529-A32C30BEE183}" type="datetime1">
              <a:rPr lang="fr-FR" smtClean="0"/>
              <a:pPr/>
              <a:t>07/09/2012</a:t>
            </a:fld>
            <a:endParaRPr lang="fr-FR"/>
          </a:p>
        </p:txBody>
      </p:sp>
      <p:sp>
        <p:nvSpPr>
          <p:cNvPr id="5" name="Espace réservé du numéro de diapositive 4"/>
          <p:cNvSpPr>
            <a:spLocks noGrp="1"/>
          </p:cNvSpPr>
          <p:nvPr>
            <p:ph type="sldNum" sz="quarter" idx="11"/>
          </p:nvPr>
        </p:nvSpPr>
        <p:spPr>
          <a:xfrm>
            <a:off x="7924800" y="6356350"/>
            <a:ext cx="762000" cy="365125"/>
          </a:xfrm>
        </p:spPr>
        <p:txBody>
          <a:bodyPr/>
          <a:lstStyle/>
          <a:p>
            <a:fld id="{3477E0FA-DF95-4934-9A8E-3AC4B305B870}" type="slidenum">
              <a:rPr lang="fr-FR" smtClean="0"/>
              <a:pPr/>
              <a:t>2</a:t>
            </a:fld>
            <a:endParaRPr lang="fr-FR"/>
          </a:p>
        </p:txBody>
      </p:sp>
      <p:sp>
        <p:nvSpPr>
          <p:cNvPr id="6" name="Espace réservé du pied de page 5"/>
          <p:cNvSpPr>
            <a:spLocks noGrp="1"/>
          </p:cNvSpPr>
          <p:nvPr>
            <p:ph type="ftr" sz="quarter" idx="12"/>
          </p:nvPr>
        </p:nvSpPr>
        <p:spPr>
          <a:xfrm>
            <a:off x="2667000" y="6356350"/>
            <a:ext cx="3352800" cy="365125"/>
          </a:xfrm>
        </p:spPr>
        <p:txBody>
          <a:bodyPr/>
          <a:lstStyle/>
          <a:p>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000" b="1" dirty="0" smtClean="0"/>
              <a:t>1. Q</a:t>
            </a:r>
            <a:r>
              <a:rPr lang="fr-FR" sz="4000" b="1" dirty="0" smtClean="0">
                <a:solidFill>
                  <a:schemeClr val="tx2">
                    <a:lumMod val="75000"/>
                  </a:schemeClr>
                </a:solidFill>
              </a:rPr>
              <a:t>ui</a:t>
            </a:r>
            <a:r>
              <a:rPr lang="fr-FR" sz="4000" b="1" dirty="0" smtClean="0"/>
              <a:t> peut bénéficier de l’épargne </a:t>
            </a:r>
            <a:br>
              <a:rPr lang="fr-FR" sz="4000" b="1" dirty="0" smtClean="0"/>
            </a:br>
            <a:r>
              <a:rPr lang="fr-FR" sz="4000" b="1" dirty="0" smtClean="0"/>
              <a:t>     salariale ?</a:t>
            </a:r>
            <a:endParaRPr lang="fr-FR" sz="4000" dirty="0"/>
          </a:p>
        </p:txBody>
      </p:sp>
      <p:sp>
        <p:nvSpPr>
          <p:cNvPr id="3" name="Espace réservé du contenu 2"/>
          <p:cNvSpPr>
            <a:spLocks noGrp="1"/>
          </p:cNvSpPr>
          <p:nvPr>
            <p:ph idx="1"/>
          </p:nvPr>
        </p:nvSpPr>
        <p:spPr/>
        <p:txBody>
          <a:bodyPr>
            <a:normAutofit lnSpcReduction="10000"/>
          </a:bodyPr>
          <a:lstStyle/>
          <a:p>
            <a:r>
              <a:rPr lang="fr-FR" sz="3200" b="1" dirty="0" smtClean="0">
                <a:solidFill>
                  <a:schemeClr val="tx2">
                    <a:lumMod val="75000"/>
                  </a:schemeClr>
                </a:solidFill>
                <a:latin typeface="+mj-lt"/>
              </a:rPr>
              <a:t>Tous les salariés employés par les entreprises du secteur privé </a:t>
            </a:r>
            <a:r>
              <a:rPr lang="fr-FR" sz="2800" dirty="0" smtClean="0">
                <a:solidFill>
                  <a:schemeClr val="tx2">
                    <a:lumMod val="75000"/>
                  </a:schemeClr>
                </a:solidFill>
                <a:latin typeface="+mj-lt"/>
              </a:rPr>
              <a:t>(y compris les entreprises individuelles, artisanales, les associations et le secteur coopératif) </a:t>
            </a:r>
            <a:r>
              <a:rPr lang="fr-FR" sz="3200" b="1" dirty="0" smtClean="0">
                <a:solidFill>
                  <a:schemeClr val="tx2">
                    <a:lumMod val="75000"/>
                  </a:schemeClr>
                </a:solidFill>
                <a:latin typeface="+mj-lt"/>
              </a:rPr>
              <a:t>peuvent  bénéficier de l’épargne salariale.</a:t>
            </a:r>
          </a:p>
          <a:p>
            <a:endParaRPr lang="fr-FR" sz="3200" b="1" dirty="0" smtClean="0">
              <a:solidFill>
                <a:schemeClr val="tx2">
                  <a:lumMod val="75000"/>
                </a:schemeClr>
              </a:solidFill>
              <a:latin typeface="+mj-lt"/>
            </a:endParaRPr>
          </a:p>
          <a:p>
            <a:endParaRPr lang="fr-FR" sz="3200" b="1" dirty="0" smtClean="0">
              <a:solidFill>
                <a:schemeClr val="tx2">
                  <a:lumMod val="75000"/>
                </a:schemeClr>
              </a:solidFill>
              <a:latin typeface="+mj-lt"/>
            </a:endParaRPr>
          </a:p>
          <a:p>
            <a:r>
              <a:rPr lang="fr-FR" sz="1700" i="1" dirty="0" smtClean="0">
                <a:latin typeface="+mj-lt"/>
              </a:rPr>
              <a:t>Depuis la Loi Fabius (2001), les chefs d'entreprises et tous les mandataires sociaux peuvent bénéficier des avantages de l'épargne salariale dans les entreprises de 1 à 100 salariés.</a:t>
            </a:r>
          </a:p>
          <a:p>
            <a:endParaRPr lang="fr-FR" sz="3200" b="1" dirty="0" smtClean="0">
              <a:solidFill>
                <a:schemeClr val="tx2">
                  <a:lumMod val="75000"/>
                </a:schemeClr>
              </a:solidFill>
              <a:latin typeface="+mj-lt"/>
            </a:endParaRPr>
          </a:p>
        </p:txBody>
      </p:sp>
      <p:sp>
        <p:nvSpPr>
          <p:cNvPr id="4" name="Espace réservé de la date 3"/>
          <p:cNvSpPr>
            <a:spLocks noGrp="1"/>
          </p:cNvSpPr>
          <p:nvPr>
            <p:ph type="dt" sz="half" idx="10"/>
          </p:nvPr>
        </p:nvSpPr>
        <p:spPr>
          <a:xfrm>
            <a:off x="457200" y="6356350"/>
            <a:ext cx="2133600" cy="365125"/>
          </a:xfrm>
        </p:spPr>
        <p:txBody>
          <a:bodyPr/>
          <a:lstStyle/>
          <a:p>
            <a:fld id="{0DE91C4F-9ABA-451A-B110-9E75747CDEE7}" type="datetime1">
              <a:rPr lang="fr-FR" smtClean="0"/>
              <a:pPr/>
              <a:t>07/09/2012</a:t>
            </a:fld>
            <a:endParaRPr lang="fr-FR"/>
          </a:p>
        </p:txBody>
      </p:sp>
      <p:sp>
        <p:nvSpPr>
          <p:cNvPr id="5" name="Espace réservé du numéro de diapositive 4"/>
          <p:cNvSpPr>
            <a:spLocks noGrp="1"/>
          </p:cNvSpPr>
          <p:nvPr>
            <p:ph type="sldNum" sz="quarter" idx="11"/>
          </p:nvPr>
        </p:nvSpPr>
        <p:spPr>
          <a:xfrm>
            <a:off x="7924800" y="6356350"/>
            <a:ext cx="762000" cy="365125"/>
          </a:xfrm>
        </p:spPr>
        <p:txBody>
          <a:bodyPr/>
          <a:lstStyle/>
          <a:p>
            <a:fld id="{3477E0FA-DF95-4934-9A8E-3AC4B305B870}" type="slidenum">
              <a:rPr lang="fr-FR" smtClean="0"/>
              <a:pPr/>
              <a:t>3</a:t>
            </a:fld>
            <a:endParaRPr lang="fr-FR"/>
          </a:p>
        </p:txBody>
      </p:sp>
      <p:sp>
        <p:nvSpPr>
          <p:cNvPr id="6" name="Espace réservé du pied de page 5"/>
          <p:cNvSpPr>
            <a:spLocks noGrp="1"/>
          </p:cNvSpPr>
          <p:nvPr>
            <p:ph type="ftr" sz="quarter" idx="12"/>
          </p:nvPr>
        </p:nvSpPr>
        <p:spPr>
          <a:xfrm>
            <a:off x="2667000" y="6356350"/>
            <a:ext cx="3352800" cy="365125"/>
          </a:xfrm>
        </p:spPr>
        <p:txBody>
          <a:bodyPr/>
          <a:lstStyle/>
          <a:p>
            <a:r>
              <a:rPr lang="fr-FR" smtClean="0"/>
              <a:t>KHEPRI / EONA</a:t>
            </a:r>
            <a:endParaRPr lang="fr-F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000" b="1" dirty="0" smtClean="0"/>
              <a:t>2. Quels sont les avantages de l’épargne  salariale pour les salariés ?</a:t>
            </a:r>
            <a:endParaRPr lang="fr-FR" sz="4000" dirty="0"/>
          </a:p>
        </p:txBody>
      </p:sp>
      <p:sp>
        <p:nvSpPr>
          <p:cNvPr id="3" name="Espace réservé du contenu 2"/>
          <p:cNvSpPr>
            <a:spLocks noGrp="1"/>
          </p:cNvSpPr>
          <p:nvPr>
            <p:ph idx="1"/>
          </p:nvPr>
        </p:nvSpPr>
        <p:spPr/>
        <p:txBody>
          <a:bodyPr>
            <a:normAutofit/>
          </a:bodyPr>
          <a:lstStyle/>
          <a:p>
            <a:r>
              <a:rPr lang="fr-FR" b="1" dirty="0" smtClean="0">
                <a:solidFill>
                  <a:schemeClr val="bg2">
                    <a:lumMod val="25000"/>
                  </a:schemeClr>
                </a:solidFill>
                <a:latin typeface="+mj-lt"/>
              </a:rPr>
              <a:t>Se constituer une épargne avec l’aide de l’entreprise</a:t>
            </a:r>
            <a:endParaRPr lang="fr-FR" dirty="0" smtClean="0">
              <a:solidFill>
                <a:schemeClr val="bg2">
                  <a:lumMod val="25000"/>
                </a:schemeClr>
              </a:solidFill>
              <a:latin typeface="+mj-lt"/>
            </a:endParaRPr>
          </a:p>
          <a:p>
            <a:r>
              <a:rPr lang="fr-FR" dirty="0" smtClean="0">
                <a:solidFill>
                  <a:schemeClr val="bg2">
                    <a:lumMod val="25000"/>
                  </a:schemeClr>
                </a:solidFill>
                <a:latin typeface="+mj-lt"/>
              </a:rPr>
              <a:t>L’</a:t>
            </a:r>
            <a:r>
              <a:rPr lang="fr-FR" b="1" dirty="0" smtClean="0">
                <a:solidFill>
                  <a:schemeClr val="bg2">
                    <a:lumMod val="25000"/>
                  </a:schemeClr>
                </a:solidFill>
                <a:latin typeface="+mj-lt"/>
              </a:rPr>
              <a:t>exonération </a:t>
            </a:r>
            <a:r>
              <a:rPr lang="fr-FR" dirty="0" smtClean="0">
                <a:solidFill>
                  <a:schemeClr val="bg2">
                    <a:lumMod val="25000"/>
                  </a:schemeClr>
                </a:solidFill>
                <a:latin typeface="+mj-lt"/>
              </a:rPr>
              <a:t>des cotisations sociales et de l’impôt sur le revenu </a:t>
            </a:r>
          </a:p>
          <a:p>
            <a:r>
              <a:rPr lang="fr-FR" dirty="0" smtClean="0">
                <a:solidFill>
                  <a:schemeClr val="bg2">
                    <a:lumMod val="25000"/>
                  </a:schemeClr>
                </a:solidFill>
                <a:latin typeface="+mj-lt"/>
              </a:rPr>
              <a:t>Une </a:t>
            </a:r>
            <a:r>
              <a:rPr lang="fr-FR" b="1" dirty="0" smtClean="0">
                <a:solidFill>
                  <a:schemeClr val="bg2">
                    <a:lumMod val="25000"/>
                  </a:schemeClr>
                </a:solidFill>
                <a:latin typeface="+mj-lt"/>
              </a:rPr>
              <a:t>sécurité</a:t>
            </a:r>
            <a:r>
              <a:rPr lang="fr-FR" dirty="0" smtClean="0">
                <a:solidFill>
                  <a:schemeClr val="bg2">
                    <a:lumMod val="25000"/>
                  </a:schemeClr>
                </a:solidFill>
                <a:latin typeface="+mj-lt"/>
              </a:rPr>
              <a:t> et un </a:t>
            </a:r>
            <a:r>
              <a:rPr lang="fr-FR" b="1" dirty="0" smtClean="0">
                <a:solidFill>
                  <a:schemeClr val="bg2">
                    <a:lumMod val="25000"/>
                  </a:schemeClr>
                </a:solidFill>
                <a:latin typeface="+mj-lt"/>
              </a:rPr>
              <a:t>rendement </a:t>
            </a:r>
            <a:r>
              <a:rPr lang="fr-FR" dirty="0" smtClean="0">
                <a:solidFill>
                  <a:schemeClr val="bg2">
                    <a:lumMod val="25000"/>
                  </a:schemeClr>
                </a:solidFill>
                <a:latin typeface="+mj-lt"/>
              </a:rPr>
              <a:t>supérieurs à ceux dont vous bénéficieriez avec une épargne à titre individuel, du fait de la contribution de l'entreprise et des avantages fiscaux et sociaux </a:t>
            </a:r>
          </a:p>
          <a:p>
            <a:r>
              <a:rPr lang="fr-FR" dirty="0" smtClean="0">
                <a:solidFill>
                  <a:schemeClr val="bg2">
                    <a:lumMod val="25000"/>
                  </a:schemeClr>
                </a:solidFill>
                <a:latin typeface="+mj-lt"/>
              </a:rPr>
              <a:t>Une </a:t>
            </a:r>
            <a:r>
              <a:rPr lang="fr-FR" b="1" dirty="0" smtClean="0">
                <a:solidFill>
                  <a:schemeClr val="bg2">
                    <a:lumMod val="25000"/>
                  </a:schemeClr>
                </a:solidFill>
                <a:latin typeface="+mj-lt"/>
              </a:rPr>
              <a:t>épargne accessible</a:t>
            </a:r>
            <a:r>
              <a:rPr lang="fr-FR" dirty="0" smtClean="0">
                <a:solidFill>
                  <a:schemeClr val="bg2">
                    <a:lumMod val="25000"/>
                  </a:schemeClr>
                </a:solidFill>
                <a:latin typeface="+mj-lt"/>
              </a:rPr>
              <a:t> à tous les salariés en CDI dès 3 ou 6 mois d’ancienneté </a:t>
            </a:r>
          </a:p>
          <a:p>
            <a:r>
              <a:rPr lang="fr-FR" dirty="0" smtClean="0">
                <a:solidFill>
                  <a:schemeClr val="bg2">
                    <a:lumMod val="25000"/>
                  </a:schemeClr>
                </a:solidFill>
                <a:latin typeface="+mj-lt"/>
              </a:rPr>
              <a:t>Une </a:t>
            </a:r>
            <a:r>
              <a:rPr lang="fr-FR" b="1" dirty="0" smtClean="0">
                <a:solidFill>
                  <a:schemeClr val="bg2">
                    <a:lumMod val="25000"/>
                  </a:schemeClr>
                </a:solidFill>
                <a:latin typeface="+mj-lt"/>
              </a:rPr>
              <a:t>épargne acquise </a:t>
            </a:r>
            <a:r>
              <a:rPr lang="fr-FR" dirty="0" smtClean="0">
                <a:solidFill>
                  <a:schemeClr val="bg2">
                    <a:lumMod val="25000"/>
                  </a:schemeClr>
                </a:solidFill>
                <a:latin typeface="+mj-lt"/>
              </a:rPr>
              <a:t>au salarié quoiqu’il arrive </a:t>
            </a:r>
          </a:p>
          <a:p>
            <a:endParaRPr lang="fr-FR" dirty="0"/>
          </a:p>
        </p:txBody>
      </p:sp>
      <p:sp>
        <p:nvSpPr>
          <p:cNvPr id="4" name="Espace réservé de la date 3"/>
          <p:cNvSpPr>
            <a:spLocks noGrp="1"/>
          </p:cNvSpPr>
          <p:nvPr>
            <p:ph type="dt" sz="half" idx="10"/>
          </p:nvPr>
        </p:nvSpPr>
        <p:spPr>
          <a:xfrm>
            <a:off x="457200" y="6356350"/>
            <a:ext cx="2133600" cy="365125"/>
          </a:xfrm>
        </p:spPr>
        <p:txBody>
          <a:bodyPr/>
          <a:lstStyle/>
          <a:p>
            <a:fld id="{AB3FF868-ACA6-42C0-84AD-C2D8CEBFEB6B}" type="datetime1">
              <a:rPr lang="fr-FR" smtClean="0"/>
              <a:pPr/>
              <a:t>07/09/2012</a:t>
            </a:fld>
            <a:endParaRPr lang="fr-FR"/>
          </a:p>
        </p:txBody>
      </p:sp>
      <p:sp>
        <p:nvSpPr>
          <p:cNvPr id="5" name="Espace réservé du numéro de diapositive 4"/>
          <p:cNvSpPr>
            <a:spLocks noGrp="1"/>
          </p:cNvSpPr>
          <p:nvPr>
            <p:ph type="sldNum" sz="quarter" idx="11"/>
          </p:nvPr>
        </p:nvSpPr>
        <p:spPr>
          <a:xfrm>
            <a:off x="7924800" y="6356350"/>
            <a:ext cx="762000" cy="365125"/>
          </a:xfrm>
        </p:spPr>
        <p:txBody>
          <a:bodyPr/>
          <a:lstStyle/>
          <a:p>
            <a:fld id="{3477E0FA-DF95-4934-9A8E-3AC4B305B870}" type="slidenum">
              <a:rPr lang="fr-FR" smtClean="0"/>
              <a:pPr/>
              <a:t>4</a:t>
            </a:fld>
            <a:endParaRPr lang="fr-FR"/>
          </a:p>
        </p:txBody>
      </p:sp>
      <p:sp>
        <p:nvSpPr>
          <p:cNvPr id="6" name="Espace réservé du pied de page 5"/>
          <p:cNvSpPr>
            <a:spLocks noGrp="1"/>
          </p:cNvSpPr>
          <p:nvPr>
            <p:ph type="ftr" sz="quarter" idx="12"/>
          </p:nvPr>
        </p:nvSpPr>
        <p:spPr>
          <a:xfrm>
            <a:off x="2667000" y="6356350"/>
            <a:ext cx="3352800" cy="365125"/>
          </a:xfrm>
        </p:spPr>
        <p:txBody>
          <a:bodyPr/>
          <a:lstStyle/>
          <a:p>
            <a:r>
              <a:rPr lang="fr-FR" smtClean="0"/>
              <a:t>KHEPRI / EONA</a:t>
            </a:r>
            <a:endParaRPr lang="fr-F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708688"/>
          </a:xfrm>
        </p:spPr>
        <p:txBody>
          <a:bodyPr>
            <a:normAutofit/>
          </a:bodyPr>
          <a:lstStyle/>
          <a:p>
            <a:r>
              <a:rPr lang="fr-FR" sz="4000" b="1" dirty="0" smtClean="0">
                <a:solidFill>
                  <a:schemeClr val="bg2">
                    <a:lumMod val="25000"/>
                  </a:schemeClr>
                </a:solidFill>
              </a:rPr>
              <a:t>3.Comment est alimenté le PEE ?</a:t>
            </a:r>
            <a:endParaRPr lang="fr-FR" sz="4000" dirty="0"/>
          </a:p>
        </p:txBody>
      </p:sp>
      <p:grpSp>
        <p:nvGrpSpPr>
          <p:cNvPr id="4" name="Group 52"/>
          <p:cNvGrpSpPr>
            <a:grpSpLocks/>
          </p:cNvGrpSpPr>
          <p:nvPr/>
        </p:nvGrpSpPr>
        <p:grpSpPr bwMode="auto">
          <a:xfrm>
            <a:off x="468313" y="1393484"/>
            <a:ext cx="8064500" cy="5059852"/>
            <a:chOff x="340" y="872"/>
            <a:chExt cx="5080" cy="3383"/>
          </a:xfrm>
        </p:grpSpPr>
        <p:sp>
          <p:nvSpPr>
            <p:cNvPr id="5" name="AutoShape 48"/>
            <p:cNvSpPr>
              <a:spLocks noChangeArrowheads="1"/>
            </p:cNvSpPr>
            <p:nvPr/>
          </p:nvSpPr>
          <p:spPr bwMode="auto">
            <a:xfrm rot="-5400000">
              <a:off x="1365" y="3547"/>
              <a:ext cx="1006" cy="409"/>
            </a:xfrm>
            <a:prstGeom prst="leftArrow">
              <a:avLst>
                <a:gd name="adj1" fmla="val 44741"/>
                <a:gd name="adj2" fmla="val 41279"/>
              </a:avLst>
            </a:prstGeom>
            <a:solidFill>
              <a:srgbClr val="FF3300"/>
            </a:solidFill>
            <a:ln w="9525">
              <a:noFill/>
              <a:miter lim="800000"/>
              <a:headEnd/>
              <a:tailEnd/>
            </a:ln>
            <a:effectLst/>
          </p:spPr>
          <p:txBody>
            <a:bodyPr wrap="none" anchor="ctr"/>
            <a:lstStyle/>
            <a:p>
              <a:pPr algn="ctr"/>
              <a:r>
                <a:rPr lang="fr-FR" b="1" dirty="0">
                  <a:solidFill>
                    <a:schemeClr val="bg1"/>
                  </a:solidFill>
                  <a:latin typeface="+mj-lt"/>
                </a:rPr>
                <a:t>CSG CRDS</a:t>
              </a:r>
            </a:p>
          </p:txBody>
        </p:sp>
        <p:sp>
          <p:nvSpPr>
            <p:cNvPr id="6" name="AutoShape 47"/>
            <p:cNvSpPr>
              <a:spLocks noChangeArrowheads="1"/>
            </p:cNvSpPr>
            <p:nvPr/>
          </p:nvSpPr>
          <p:spPr bwMode="auto">
            <a:xfrm>
              <a:off x="1292" y="2976"/>
              <a:ext cx="1603" cy="409"/>
            </a:xfrm>
            <a:prstGeom prst="leftArrow">
              <a:avLst>
                <a:gd name="adj1" fmla="val 44741"/>
                <a:gd name="adj2" fmla="val 65776"/>
              </a:avLst>
            </a:prstGeom>
            <a:solidFill>
              <a:srgbClr val="FF3300"/>
            </a:solidFill>
            <a:ln w="9525">
              <a:noFill/>
              <a:miter lim="800000"/>
              <a:headEnd/>
              <a:tailEnd/>
            </a:ln>
            <a:effectLst/>
          </p:spPr>
          <p:txBody>
            <a:bodyPr wrap="none" anchor="ctr"/>
            <a:lstStyle/>
            <a:p>
              <a:pPr algn="ctr"/>
              <a:r>
                <a:rPr lang="fr-FR" b="1" dirty="0" err="1">
                  <a:solidFill>
                    <a:schemeClr val="bg1"/>
                  </a:solidFill>
                  <a:latin typeface="+mj-lt"/>
                </a:rPr>
                <a:t>Débloquage</a:t>
              </a:r>
              <a:endParaRPr lang="fr-FR" b="1" dirty="0">
                <a:solidFill>
                  <a:schemeClr val="bg1"/>
                </a:solidFill>
                <a:latin typeface="+mj-lt"/>
              </a:endParaRPr>
            </a:p>
          </p:txBody>
        </p:sp>
        <p:grpSp>
          <p:nvGrpSpPr>
            <p:cNvPr id="7" name="Group 42"/>
            <p:cNvGrpSpPr>
              <a:grpSpLocks/>
            </p:cNvGrpSpPr>
            <p:nvPr/>
          </p:nvGrpSpPr>
          <p:grpSpPr bwMode="auto">
            <a:xfrm>
              <a:off x="2646" y="2387"/>
              <a:ext cx="2200" cy="1794"/>
              <a:chOff x="1780" y="2387"/>
              <a:chExt cx="2200" cy="1794"/>
            </a:xfrm>
          </p:grpSpPr>
          <p:pic>
            <p:nvPicPr>
              <p:cNvPr id="34" name="Picture 31" descr="MC900299017[1]"/>
              <p:cNvPicPr>
                <a:picLocks noChangeAspect="1" noChangeArrowheads="1"/>
              </p:cNvPicPr>
              <p:nvPr/>
            </p:nvPicPr>
            <p:blipFill>
              <a:blip r:embed="rId2" cstate="print"/>
              <a:srcRect/>
              <a:stretch>
                <a:fillRect/>
              </a:stretch>
            </p:blipFill>
            <p:spPr bwMode="auto">
              <a:xfrm flipH="1">
                <a:off x="1780" y="2432"/>
                <a:ext cx="2200" cy="1749"/>
              </a:xfrm>
              <a:prstGeom prst="rect">
                <a:avLst/>
              </a:prstGeom>
              <a:noFill/>
            </p:spPr>
          </p:pic>
          <p:sp>
            <p:nvSpPr>
              <p:cNvPr id="35" name="Oval 41"/>
              <p:cNvSpPr>
                <a:spLocks noChangeArrowheads="1"/>
              </p:cNvSpPr>
              <p:nvPr/>
            </p:nvSpPr>
            <p:spPr bwMode="auto">
              <a:xfrm>
                <a:off x="3016" y="2387"/>
                <a:ext cx="363" cy="317"/>
              </a:xfrm>
              <a:prstGeom prst="ellipse">
                <a:avLst/>
              </a:prstGeom>
              <a:solidFill>
                <a:schemeClr val="bg1"/>
              </a:solidFill>
              <a:ln w="9525">
                <a:noFill/>
                <a:round/>
                <a:headEnd/>
                <a:tailEnd/>
              </a:ln>
              <a:effectLst/>
            </p:spPr>
            <p:txBody>
              <a:bodyPr wrap="none" anchor="ctr"/>
              <a:lstStyle/>
              <a:p>
                <a:endParaRPr lang="fr-FR"/>
              </a:p>
            </p:txBody>
          </p:sp>
        </p:grpSp>
        <p:sp>
          <p:nvSpPr>
            <p:cNvPr id="8" name="AutoShape 9"/>
            <p:cNvSpPr>
              <a:spLocks noChangeArrowheads="1"/>
            </p:cNvSpPr>
            <p:nvPr/>
          </p:nvSpPr>
          <p:spPr bwMode="auto">
            <a:xfrm>
              <a:off x="2109" y="1071"/>
              <a:ext cx="1467" cy="409"/>
            </a:xfrm>
            <a:prstGeom prst="leftArrow">
              <a:avLst>
                <a:gd name="adj1" fmla="val 44657"/>
                <a:gd name="adj2" fmla="val 65771"/>
              </a:avLst>
            </a:prstGeom>
            <a:solidFill>
              <a:srgbClr val="0000FF"/>
            </a:solidFill>
            <a:ln w="9525">
              <a:noFill/>
              <a:miter lim="800000"/>
              <a:headEnd/>
              <a:tailEnd/>
            </a:ln>
            <a:effectLst/>
          </p:spPr>
          <p:txBody>
            <a:bodyPr wrap="none" anchor="ctr"/>
            <a:lstStyle/>
            <a:p>
              <a:pPr algn="ctr"/>
              <a:r>
                <a:rPr lang="fr-FR" b="1" dirty="0">
                  <a:solidFill>
                    <a:schemeClr val="bg1"/>
                  </a:solidFill>
                  <a:latin typeface="+mj-lt"/>
                </a:rPr>
                <a:t>Salaire</a:t>
              </a:r>
            </a:p>
          </p:txBody>
        </p:sp>
        <p:grpSp>
          <p:nvGrpSpPr>
            <p:cNvPr id="9" name="Group 45"/>
            <p:cNvGrpSpPr>
              <a:grpSpLocks/>
            </p:cNvGrpSpPr>
            <p:nvPr/>
          </p:nvGrpSpPr>
          <p:grpSpPr bwMode="auto">
            <a:xfrm>
              <a:off x="2154" y="1462"/>
              <a:ext cx="2318" cy="1265"/>
              <a:chOff x="1288" y="1462"/>
              <a:chExt cx="2318" cy="1265"/>
            </a:xfrm>
          </p:grpSpPr>
          <p:sp>
            <p:nvSpPr>
              <p:cNvPr id="22" name="AutoShape 10"/>
              <p:cNvSpPr>
                <a:spLocks noChangeArrowheads="1"/>
              </p:cNvSpPr>
              <p:nvPr/>
            </p:nvSpPr>
            <p:spPr bwMode="auto">
              <a:xfrm rot="16200000">
                <a:off x="2451" y="1936"/>
                <a:ext cx="1265" cy="318"/>
              </a:xfrm>
              <a:prstGeom prst="leftArrow">
                <a:avLst>
                  <a:gd name="adj1" fmla="val 50000"/>
                  <a:gd name="adj2" fmla="val 90959"/>
                </a:avLst>
              </a:prstGeom>
              <a:solidFill>
                <a:srgbClr val="0000FF"/>
              </a:solidFill>
              <a:ln w="9525">
                <a:noFill/>
                <a:miter lim="800000"/>
                <a:headEnd/>
                <a:tailEnd/>
              </a:ln>
              <a:effectLst/>
            </p:spPr>
            <p:txBody>
              <a:bodyPr wrap="none" anchor="ctr"/>
              <a:lstStyle/>
              <a:p>
                <a:endParaRPr lang="fr-FR"/>
              </a:p>
            </p:txBody>
          </p:sp>
          <p:sp>
            <p:nvSpPr>
              <p:cNvPr id="23" name="AutoShape 11"/>
              <p:cNvSpPr>
                <a:spLocks noChangeArrowheads="1"/>
              </p:cNvSpPr>
              <p:nvPr/>
            </p:nvSpPr>
            <p:spPr bwMode="auto">
              <a:xfrm rot="16200000">
                <a:off x="2089" y="1936"/>
                <a:ext cx="1264" cy="318"/>
              </a:xfrm>
              <a:prstGeom prst="leftArrow">
                <a:avLst>
                  <a:gd name="adj1" fmla="val 50000"/>
                  <a:gd name="adj2" fmla="val 89151"/>
                </a:avLst>
              </a:prstGeom>
              <a:solidFill>
                <a:srgbClr val="0000FF"/>
              </a:solidFill>
              <a:ln w="9525">
                <a:noFill/>
                <a:miter lim="800000"/>
                <a:headEnd/>
                <a:tailEnd/>
              </a:ln>
              <a:effectLst/>
            </p:spPr>
            <p:txBody>
              <a:bodyPr vert="eaVert" wrap="none" anchor="ctr"/>
              <a:lstStyle/>
              <a:p>
                <a:pPr algn="ctr"/>
                <a:endParaRPr lang="fr-FR"/>
              </a:p>
            </p:txBody>
          </p:sp>
          <p:sp>
            <p:nvSpPr>
              <p:cNvPr id="24" name="AutoShape 12"/>
              <p:cNvSpPr>
                <a:spLocks noChangeArrowheads="1"/>
              </p:cNvSpPr>
              <p:nvPr/>
            </p:nvSpPr>
            <p:spPr bwMode="auto">
              <a:xfrm rot="16200000">
                <a:off x="2815" y="1936"/>
                <a:ext cx="1264" cy="318"/>
              </a:xfrm>
              <a:prstGeom prst="leftArrow">
                <a:avLst>
                  <a:gd name="adj1" fmla="val 50000"/>
                  <a:gd name="adj2" fmla="val 89151"/>
                </a:avLst>
              </a:prstGeom>
              <a:solidFill>
                <a:srgbClr val="0000FF"/>
              </a:solidFill>
              <a:ln w="9525">
                <a:noFill/>
                <a:miter lim="800000"/>
                <a:headEnd/>
                <a:tailEnd/>
              </a:ln>
              <a:effectLst/>
            </p:spPr>
            <p:txBody>
              <a:bodyPr wrap="none" anchor="ctr"/>
              <a:lstStyle/>
              <a:p>
                <a:endParaRPr lang="fr-FR"/>
              </a:p>
            </p:txBody>
          </p:sp>
          <p:sp>
            <p:nvSpPr>
              <p:cNvPr id="25" name="Text Box 14"/>
              <p:cNvSpPr txBox="1">
                <a:spLocks noChangeArrowheads="1"/>
              </p:cNvSpPr>
              <p:nvPr/>
            </p:nvSpPr>
            <p:spPr bwMode="auto">
              <a:xfrm rot="16200000">
                <a:off x="2232" y="1901"/>
                <a:ext cx="974" cy="194"/>
              </a:xfrm>
              <a:prstGeom prst="rect">
                <a:avLst/>
              </a:prstGeom>
              <a:noFill/>
              <a:ln w="9525">
                <a:noFill/>
                <a:miter lim="800000"/>
                <a:headEnd/>
                <a:tailEnd/>
              </a:ln>
              <a:effectLst/>
            </p:spPr>
            <p:txBody>
              <a:bodyPr wrap="square">
                <a:spAutoFit/>
              </a:bodyPr>
              <a:lstStyle/>
              <a:p>
                <a:pPr algn="ctr"/>
                <a:r>
                  <a:rPr lang="en-US" sz="1400" b="1" dirty="0" err="1">
                    <a:solidFill>
                      <a:schemeClr val="bg1"/>
                    </a:solidFill>
                    <a:latin typeface="+mj-lt"/>
                  </a:rPr>
                  <a:t>I</a:t>
                </a:r>
                <a:r>
                  <a:rPr lang="en-US" sz="1400" b="1" dirty="0" err="1" smtClean="0">
                    <a:solidFill>
                      <a:schemeClr val="bg1"/>
                    </a:solidFill>
                    <a:latin typeface="+mj-lt"/>
                  </a:rPr>
                  <a:t>ntéressement</a:t>
                </a:r>
                <a:endParaRPr lang="fr-FR" sz="1400" b="1" dirty="0">
                  <a:solidFill>
                    <a:schemeClr val="bg1"/>
                  </a:solidFill>
                  <a:latin typeface="+mj-lt"/>
                </a:endParaRPr>
              </a:p>
            </p:txBody>
          </p:sp>
          <p:sp>
            <p:nvSpPr>
              <p:cNvPr id="26" name="Text Box 15"/>
              <p:cNvSpPr txBox="1">
                <a:spLocks noChangeArrowheads="1"/>
              </p:cNvSpPr>
              <p:nvPr/>
            </p:nvSpPr>
            <p:spPr bwMode="auto">
              <a:xfrm rot="-5400000">
                <a:off x="2668" y="1950"/>
                <a:ext cx="798" cy="192"/>
              </a:xfrm>
              <a:prstGeom prst="rect">
                <a:avLst/>
              </a:prstGeom>
              <a:noFill/>
              <a:ln w="9525">
                <a:noFill/>
                <a:miter lim="800000"/>
                <a:headEnd/>
                <a:tailEnd/>
              </a:ln>
              <a:effectLst/>
            </p:spPr>
            <p:txBody>
              <a:bodyPr wrap="none">
                <a:spAutoFit/>
              </a:bodyPr>
              <a:lstStyle/>
              <a:p>
                <a:pPr algn="ctr"/>
                <a:r>
                  <a:rPr lang="en-US" sz="1400" b="1" dirty="0" err="1">
                    <a:solidFill>
                      <a:schemeClr val="bg1"/>
                    </a:solidFill>
                    <a:latin typeface="+mj-lt"/>
                  </a:rPr>
                  <a:t>Abondement</a:t>
                </a:r>
                <a:endParaRPr lang="fr-FR" sz="1400" b="1" dirty="0">
                  <a:solidFill>
                    <a:schemeClr val="bg1"/>
                  </a:solidFill>
                  <a:latin typeface="+mj-lt"/>
                </a:endParaRPr>
              </a:p>
            </p:txBody>
          </p:sp>
          <p:sp>
            <p:nvSpPr>
              <p:cNvPr id="27" name="Text Box 16"/>
              <p:cNvSpPr txBox="1">
                <a:spLocks noChangeArrowheads="1"/>
              </p:cNvSpPr>
              <p:nvPr/>
            </p:nvSpPr>
            <p:spPr bwMode="auto">
              <a:xfrm rot="16200000">
                <a:off x="3048" y="1950"/>
                <a:ext cx="792" cy="192"/>
              </a:xfrm>
              <a:prstGeom prst="rect">
                <a:avLst/>
              </a:prstGeom>
              <a:noFill/>
              <a:ln w="9525">
                <a:noFill/>
                <a:miter lim="800000"/>
                <a:headEnd/>
                <a:tailEnd/>
              </a:ln>
              <a:effectLst/>
            </p:spPr>
            <p:txBody>
              <a:bodyPr wrap="none">
                <a:spAutoFit/>
              </a:bodyPr>
              <a:lstStyle/>
              <a:p>
                <a:pPr algn="ctr"/>
                <a:r>
                  <a:rPr lang="en-US" sz="1400" b="1" dirty="0">
                    <a:solidFill>
                      <a:schemeClr val="bg1"/>
                    </a:solidFill>
                    <a:latin typeface="+mj-lt"/>
                  </a:rPr>
                  <a:t>Participation</a:t>
                </a:r>
                <a:endParaRPr lang="fr-FR" sz="1400" b="1" dirty="0">
                  <a:solidFill>
                    <a:schemeClr val="bg1"/>
                  </a:solidFill>
                  <a:latin typeface="+mj-lt"/>
                </a:endParaRPr>
              </a:p>
            </p:txBody>
          </p:sp>
          <p:sp>
            <p:nvSpPr>
              <p:cNvPr id="28" name="AutoShape 18"/>
              <p:cNvSpPr>
                <a:spLocks noChangeArrowheads="1"/>
              </p:cNvSpPr>
              <p:nvPr/>
            </p:nvSpPr>
            <p:spPr bwMode="auto">
              <a:xfrm rot="16200000">
                <a:off x="1983" y="2295"/>
                <a:ext cx="544" cy="273"/>
              </a:xfrm>
              <a:prstGeom prst="leftArrow">
                <a:avLst>
                  <a:gd name="adj1" fmla="val 54722"/>
                  <a:gd name="adj2" fmla="val 96331"/>
                </a:avLst>
              </a:prstGeom>
              <a:solidFill>
                <a:srgbClr val="0000FF"/>
              </a:solidFill>
              <a:ln w="9525">
                <a:noFill/>
                <a:miter lim="800000"/>
                <a:headEnd/>
                <a:tailEnd/>
              </a:ln>
              <a:effectLst/>
            </p:spPr>
            <p:txBody>
              <a:bodyPr wrap="none" anchor="ctr"/>
              <a:lstStyle/>
              <a:p>
                <a:endParaRPr lang="fr-FR"/>
              </a:p>
            </p:txBody>
          </p:sp>
          <p:sp>
            <p:nvSpPr>
              <p:cNvPr id="29" name="Rectangle 19"/>
              <p:cNvSpPr>
                <a:spLocks noChangeArrowheads="1"/>
              </p:cNvSpPr>
              <p:nvPr/>
            </p:nvSpPr>
            <p:spPr bwMode="auto">
              <a:xfrm>
                <a:off x="1288" y="1992"/>
                <a:ext cx="1043" cy="193"/>
              </a:xfrm>
              <a:prstGeom prst="rect">
                <a:avLst/>
              </a:prstGeom>
              <a:solidFill>
                <a:srgbClr val="0000FF"/>
              </a:solidFill>
              <a:ln w="9525">
                <a:noFill/>
                <a:miter lim="800000"/>
                <a:headEnd/>
                <a:tailEnd/>
              </a:ln>
              <a:effectLst/>
            </p:spPr>
            <p:txBody>
              <a:bodyPr wrap="none" anchor="ctr"/>
              <a:lstStyle/>
              <a:p>
                <a:pPr algn="ctr"/>
                <a:r>
                  <a:rPr lang="fr-FR" sz="1600" b="1" dirty="0" smtClean="0">
                    <a:solidFill>
                      <a:schemeClr val="bg1"/>
                    </a:solidFill>
                    <a:latin typeface="+mj-lt"/>
                  </a:rPr>
                  <a:t>Versement libre</a:t>
                </a:r>
                <a:endParaRPr lang="fr-FR" sz="1600" b="1" dirty="0">
                  <a:solidFill>
                    <a:schemeClr val="bg1"/>
                  </a:solidFill>
                  <a:latin typeface="+mj-lt"/>
                </a:endParaRPr>
              </a:p>
            </p:txBody>
          </p:sp>
          <p:grpSp>
            <p:nvGrpSpPr>
              <p:cNvPr id="30" name="Group 23"/>
              <p:cNvGrpSpPr>
                <a:grpSpLocks/>
              </p:cNvGrpSpPr>
              <p:nvPr/>
            </p:nvGrpSpPr>
            <p:grpSpPr bwMode="auto">
              <a:xfrm>
                <a:off x="2608" y="2432"/>
                <a:ext cx="237" cy="227"/>
                <a:chOff x="1882" y="1207"/>
                <a:chExt cx="237" cy="227"/>
              </a:xfrm>
            </p:grpSpPr>
            <p:sp>
              <p:nvSpPr>
                <p:cNvPr id="32" name="Oval 22"/>
                <p:cNvSpPr>
                  <a:spLocks noChangeArrowheads="1"/>
                </p:cNvSpPr>
                <p:nvPr/>
              </p:nvSpPr>
              <p:spPr bwMode="auto">
                <a:xfrm>
                  <a:off x="1882" y="1207"/>
                  <a:ext cx="227" cy="227"/>
                </a:xfrm>
                <a:prstGeom prst="ellipse">
                  <a:avLst/>
                </a:prstGeom>
                <a:solidFill>
                  <a:schemeClr val="bg1"/>
                </a:solidFill>
                <a:ln w="28575">
                  <a:solidFill>
                    <a:srgbClr val="FF0000"/>
                  </a:solidFill>
                  <a:round/>
                  <a:headEnd/>
                  <a:tailEnd/>
                </a:ln>
                <a:effectLst/>
              </p:spPr>
              <p:txBody>
                <a:bodyPr wrap="none" anchor="ctr"/>
                <a:lstStyle/>
                <a:p>
                  <a:endParaRPr lang="fr-FR"/>
                </a:p>
              </p:txBody>
            </p:sp>
            <p:sp>
              <p:nvSpPr>
                <p:cNvPr id="33" name="Text Box 21"/>
                <p:cNvSpPr txBox="1">
                  <a:spLocks noChangeArrowheads="1"/>
                </p:cNvSpPr>
                <p:nvPr/>
              </p:nvSpPr>
              <p:spPr bwMode="auto">
                <a:xfrm>
                  <a:off x="1882" y="1207"/>
                  <a:ext cx="237" cy="226"/>
                </a:xfrm>
                <a:prstGeom prst="rect">
                  <a:avLst/>
                </a:prstGeom>
                <a:noFill/>
                <a:ln w="9525">
                  <a:noFill/>
                  <a:miter lim="800000"/>
                  <a:headEnd/>
                  <a:tailEnd/>
                </a:ln>
                <a:effectLst/>
              </p:spPr>
              <p:txBody>
                <a:bodyPr wrap="none">
                  <a:spAutoFit/>
                </a:bodyPr>
                <a:lstStyle/>
                <a:p>
                  <a:pPr algn="ctr"/>
                  <a:r>
                    <a:rPr lang="fr-FR" sz="800" b="1" dirty="0">
                      <a:latin typeface="+mj-lt"/>
                    </a:rPr>
                    <a:t>20%</a:t>
                  </a:r>
                </a:p>
                <a:p>
                  <a:pPr algn="ctr"/>
                  <a:r>
                    <a:rPr lang="fr-FR" sz="800" b="1" dirty="0">
                      <a:latin typeface="+mj-lt"/>
                    </a:rPr>
                    <a:t>M.S.</a:t>
                  </a:r>
                </a:p>
              </p:txBody>
            </p:sp>
          </p:grpSp>
        </p:grpSp>
        <p:pic>
          <p:nvPicPr>
            <p:cNvPr id="10" name="Picture 28" descr="MC900056737[1]"/>
            <p:cNvPicPr>
              <a:picLocks noChangeAspect="1" noChangeArrowheads="1"/>
            </p:cNvPicPr>
            <p:nvPr/>
          </p:nvPicPr>
          <p:blipFill>
            <a:blip r:embed="rId3" cstate="print"/>
            <a:srcRect/>
            <a:stretch>
              <a:fillRect/>
            </a:stretch>
          </p:blipFill>
          <p:spPr bwMode="auto">
            <a:xfrm>
              <a:off x="612" y="1126"/>
              <a:ext cx="1144" cy="1026"/>
            </a:xfrm>
            <a:prstGeom prst="rect">
              <a:avLst/>
            </a:prstGeom>
            <a:noFill/>
          </p:spPr>
        </p:pic>
        <p:pic>
          <p:nvPicPr>
            <p:cNvPr id="11" name="Picture 32" descr="MC900013282[1]"/>
            <p:cNvPicPr>
              <a:picLocks noChangeAspect="1" noChangeArrowheads="1"/>
            </p:cNvPicPr>
            <p:nvPr/>
          </p:nvPicPr>
          <p:blipFill>
            <a:blip r:embed="rId4" cstate="print"/>
            <a:srcRect/>
            <a:stretch>
              <a:fillRect/>
            </a:stretch>
          </p:blipFill>
          <p:spPr bwMode="auto">
            <a:xfrm rot="-3488622">
              <a:off x="4731" y="3331"/>
              <a:ext cx="566" cy="812"/>
            </a:xfrm>
            <a:prstGeom prst="rect">
              <a:avLst/>
            </a:prstGeom>
            <a:noFill/>
          </p:spPr>
        </p:pic>
        <p:sp>
          <p:nvSpPr>
            <p:cNvPr id="12" name="Text Box 33"/>
            <p:cNvSpPr txBox="1">
              <a:spLocks noChangeArrowheads="1"/>
            </p:cNvSpPr>
            <p:nvPr/>
          </p:nvSpPr>
          <p:spPr bwMode="auto">
            <a:xfrm rot="3189572">
              <a:off x="4904" y="3711"/>
              <a:ext cx="421" cy="288"/>
            </a:xfrm>
            <a:prstGeom prst="rect">
              <a:avLst/>
            </a:prstGeom>
            <a:noFill/>
            <a:ln w="9525">
              <a:noFill/>
              <a:miter lim="800000"/>
              <a:headEnd/>
              <a:tailEnd/>
            </a:ln>
            <a:effectLst/>
          </p:spPr>
          <p:txBody>
            <a:bodyPr wrap="none">
              <a:spAutoFit/>
            </a:bodyPr>
            <a:lstStyle/>
            <a:p>
              <a:pPr algn="ctr"/>
              <a:r>
                <a:rPr lang="fr-FR" sz="1200" b="1"/>
                <a:t>Durée</a:t>
              </a:r>
            </a:p>
            <a:p>
              <a:pPr algn="ctr"/>
              <a:r>
                <a:rPr lang="fr-FR" sz="1200" b="1"/>
                <a:t>Illimité</a:t>
              </a:r>
            </a:p>
          </p:txBody>
        </p:sp>
        <p:grpSp>
          <p:nvGrpSpPr>
            <p:cNvPr id="13" name="Group 39"/>
            <p:cNvGrpSpPr>
              <a:grpSpLocks/>
            </p:cNvGrpSpPr>
            <p:nvPr/>
          </p:nvGrpSpPr>
          <p:grpSpPr bwMode="auto">
            <a:xfrm>
              <a:off x="2973" y="3139"/>
              <a:ext cx="773" cy="518"/>
              <a:chOff x="2107" y="3067"/>
              <a:chExt cx="773" cy="518"/>
            </a:xfrm>
          </p:grpSpPr>
          <p:sp>
            <p:nvSpPr>
              <p:cNvPr id="20" name="Cloud"/>
              <p:cNvSpPr>
                <a:spLocks noChangeAspect="1" noEditPoints="1" noChangeArrowheads="1"/>
              </p:cNvSpPr>
              <p:nvPr/>
            </p:nvSpPr>
            <p:spPr bwMode="auto">
              <a:xfrm>
                <a:off x="2107" y="3067"/>
                <a:ext cx="773" cy="51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endParaRPr lang="fr-FR"/>
              </a:p>
            </p:txBody>
          </p:sp>
          <p:sp>
            <p:nvSpPr>
              <p:cNvPr id="21" name="Text Box 36"/>
              <p:cNvSpPr txBox="1">
                <a:spLocks noChangeArrowheads="1"/>
              </p:cNvSpPr>
              <p:nvPr/>
            </p:nvSpPr>
            <p:spPr bwMode="auto">
              <a:xfrm rot="20979079">
                <a:off x="2211" y="3102"/>
                <a:ext cx="541" cy="432"/>
              </a:xfrm>
              <a:prstGeom prst="rect">
                <a:avLst/>
              </a:prstGeom>
              <a:noFill/>
              <a:ln w="9525">
                <a:noFill/>
                <a:miter lim="800000"/>
                <a:headEnd/>
                <a:tailEnd/>
              </a:ln>
              <a:effectLst/>
            </p:spPr>
            <p:txBody>
              <a:bodyPr wrap="none">
                <a:spAutoFit/>
              </a:bodyPr>
              <a:lstStyle/>
              <a:p>
                <a:r>
                  <a:rPr lang="fr-FR" b="1" dirty="0" smtClean="0">
                    <a:latin typeface="+mj-lt"/>
                  </a:rPr>
                  <a:t>FCPE</a:t>
                </a:r>
              </a:p>
              <a:p>
                <a:pPr algn="ctr"/>
                <a:r>
                  <a:rPr lang="fr-FR" b="1" dirty="0" smtClean="0">
                    <a:latin typeface="+mj-lt"/>
                  </a:rPr>
                  <a:t>Risqué</a:t>
                </a:r>
                <a:endParaRPr lang="fr-FR" b="1" dirty="0">
                  <a:latin typeface="+mj-lt"/>
                </a:endParaRPr>
              </a:p>
            </p:txBody>
          </p:sp>
        </p:grpSp>
        <p:grpSp>
          <p:nvGrpSpPr>
            <p:cNvPr id="14" name="Group 40"/>
            <p:cNvGrpSpPr>
              <a:grpSpLocks/>
            </p:cNvGrpSpPr>
            <p:nvPr/>
          </p:nvGrpSpPr>
          <p:grpSpPr bwMode="auto">
            <a:xfrm>
              <a:off x="3746" y="3230"/>
              <a:ext cx="783" cy="518"/>
              <a:chOff x="2880" y="3067"/>
              <a:chExt cx="783" cy="518"/>
            </a:xfrm>
          </p:grpSpPr>
          <p:sp>
            <p:nvSpPr>
              <p:cNvPr id="18" name="Cloud"/>
              <p:cNvSpPr>
                <a:spLocks noChangeAspect="1" noEditPoints="1" noChangeArrowheads="1"/>
              </p:cNvSpPr>
              <p:nvPr/>
            </p:nvSpPr>
            <p:spPr bwMode="auto">
              <a:xfrm>
                <a:off x="2880" y="3067"/>
                <a:ext cx="773" cy="51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endParaRPr lang="fr-FR"/>
              </a:p>
            </p:txBody>
          </p:sp>
          <p:sp>
            <p:nvSpPr>
              <p:cNvPr id="19" name="Text Box 37"/>
              <p:cNvSpPr txBox="1">
                <a:spLocks noChangeArrowheads="1"/>
              </p:cNvSpPr>
              <p:nvPr/>
            </p:nvSpPr>
            <p:spPr bwMode="auto">
              <a:xfrm rot="20979079">
                <a:off x="2901" y="3098"/>
                <a:ext cx="762" cy="432"/>
              </a:xfrm>
              <a:prstGeom prst="rect">
                <a:avLst/>
              </a:prstGeom>
              <a:noFill/>
              <a:ln w="9525">
                <a:noFill/>
                <a:miter lim="800000"/>
                <a:headEnd/>
                <a:tailEnd/>
              </a:ln>
              <a:effectLst/>
            </p:spPr>
            <p:txBody>
              <a:bodyPr wrap="none">
                <a:spAutoFit/>
              </a:bodyPr>
              <a:lstStyle/>
              <a:p>
                <a:pPr algn="ctr"/>
                <a:r>
                  <a:rPr lang="fr-FR" b="1" dirty="0" smtClean="0">
                    <a:latin typeface="+mj-lt"/>
                  </a:rPr>
                  <a:t>FCPE</a:t>
                </a:r>
              </a:p>
              <a:p>
                <a:r>
                  <a:rPr lang="fr-FR" b="1" dirty="0" smtClean="0">
                    <a:latin typeface="+mj-lt"/>
                  </a:rPr>
                  <a:t>Sécuritaire</a:t>
                </a:r>
                <a:endParaRPr lang="fr-FR" b="1" dirty="0">
                  <a:latin typeface="+mj-lt"/>
                </a:endParaRPr>
              </a:p>
            </p:txBody>
          </p:sp>
        </p:grpSp>
        <p:sp>
          <p:nvSpPr>
            <p:cNvPr id="15" name="Text Box 38"/>
            <p:cNvSpPr txBox="1">
              <a:spLocks noChangeArrowheads="1"/>
            </p:cNvSpPr>
            <p:nvPr/>
          </p:nvSpPr>
          <p:spPr bwMode="auto">
            <a:xfrm rot="354369">
              <a:off x="3543" y="2921"/>
              <a:ext cx="542" cy="309"/>
            </a:xfrm>
            <a:prstGeom prst="rect">
              <a:avLst/>
            </a:prstGeom>
            <a:noFill/>
            <a:ln w="9525">
              <a:noFill/>
              <a:miter lim="800000"/>
              <a:headEnd/>
              <a:tailEnd/>
            </a:ln>
            <a:effectLst/>
          </p:spPr>
          <p:txBody>
            <a:bodyPr wrap="none">
              <a:spAutoFit/>
            </a:bodyPr>
            <a:lstStyle/>
            <a:p>
              <a:r>
                <a:rPr lang="fr-FR" sz="2400" b="1" dirty="0">
                  <a:solidFill>
                    <a:srgbClr val="FF3300"/>
                  </a:solidFill>
                  <a:latin typeface="+mj-lt"/>
                </a:rPr>
                <a:t>P.E.E.</a:t>
              </a:r>
            </a:p>
          </p:txBody>
        </p:sp>
        <p:pic>
          <p:nvPicPr>
            <p:cNvPr id="16" name="Picture 43" descr="MC900357093[1]"/>
            <p:cNvPicPr>
              <a:picLocks noChangeAspect="1" noChangeArrowheads="1"/>
            </p:cNvPicPr>
            <p:nvPr/>
          </p:nvPicPr>
          <p:blipFill>
            <a:blip r:embed="rId5" cstate="print"/>
            <a:srcRect/>
            <a:stretch>
              <a:fillRect/>
            </a:stretch>
          </p:blipFill>
          <p:spPr bwMode="auto">
            <a:xfrm flipH="1">
              <a:off x="340" y="2659"/>
              <a:ext cx="957" cy="1149"/>
            </a:xfrm>
            <a:prstGeom prst="rect">
              <a:avLst/>
            </a:prstGeom>
            <a:noFill/>
          </p:spPr>
        </p:pic>
        <p:pic>
          <p:nvPicPr>
            <p:cNvPr id="17" name="Picture 27" descr="MC900030382[1]"/>
            <p:cNvPicPr>
              <a:picLocks noChangeAspect="1" noChangeArrowheads="1"/>
            </p:cNvPicPr>
            <p:nvPr/>
          </p:nvPicPr>
          <p:blipFill>
            <a:blip r:embed="rId6" cstate="print"/>
            <a:srcRect/>
            <a:stretch>
              <a:fillRect/>
            </a:stretch>
          </p:blipFill>
          <p:spPr bwMode="auto">
            <a:xfrm rot="248677">
              <a:off x="3355" y="872"/>
              <a:ext cx="1228" cy="689"/>
            </a:xfrm>
            <a:prstGeom prst="rect">
              <a:avLst/>
            </a:prstGeom>
            <a:noFill/>
          </p:spPr>
        </p:pic>
      </p:grpSp>
      <p:pic>
        <p:nvPicPr>
          <p:cNvPr id="36" name="Picture 4" descr="versementLibre"/>
          <p:cNvPicPr>
            <a:picLocks noChangeAspect="1" noChangeArrowheads="1" noCrop="1"/>
          </p:cNvPicPr>
          <p:nvPr/>
        </p:nvPicPr>
        <p:blipFill>
          <a:blip r:embed="rId7" cstate="print"/>
          <a:srcRect/>
          <a:stretch>
            <a:fillRect/>
          </a:stretch>
        </p:blipFill>
        <p:spPr>
          <a:xfrm>
            <a:off x="2555776" y="2636912"/>
            <a:ext cx="876300" cy="1219200"/>
          </a:xfrm>
          <a:prstGeom prst="rect">
            <a:avLst/>
          </a:prstGeom>
          <a:noFill/>
          <a:ln/>
        </p:spPr>
      </p:pic>
      <p:sp>
        <p:nvSpPr>
          <p:cNvPr id="37" name="Espace réservé de la date 36"/>
          <p:cNvSpPr>
            <a:spLocks noGrp="1"/>
          </p:cNvSpPr>
          <p:nvPr>
            <p:ph type="dt" sz="half" idx="10"/>
          </p:nvPr>
        </p:nvSpPr>
        <p:spPr>
          <a:xfrm>
            <a:off x="457200" y="6356350"/>
            <a:ext cx="2133600" cy="365125"/>
          </a:xfrm>
        </p:spPr>
        <p:txBody>
          <a:bodyPr/>
          <a:lstStyle/>
          <a:p>
            <a:fld id="{9AE0E367-0702-4D6B-A9D9-99E6B732F2C5}" type="datetime1">
              <a:rPr lang="fr-FR" smtClean="0"/>
              <a:pPr/>
              <a:t>07/09/2012</a:t>
            </a:fld>
            <a:endParaRPr lang="fr-FR"/>
          </a:p>
        </p:txBody>
      </p:sp>
      <p:sp>
        <p:nvSpPr>
          <p:cNvPr id="38" name="Espace réservé du numéro de diapositive 37"/>
          <p:cNvSpPr>
            <a:spLocks noGrp="1"/>
          </p:cNvSpPr>
          <p:nvPr>
            <p:ph type="sldNum" sz="quarter" idx="11"/>
          </p:nvPr>
        </p:nvSpPr>
        <p:spPr>
          <a:xfrm>
            <a:off x="7924800" y="6356350"/>
            <a:ext cx="762000" cy="365125"/>
          </a:xfrm>
        </p:spPr>
        <p:txBody>
          <a:bodyPr/>
          <a:lstStyle/>
          <a:p>
            <a:fld id="{3477E0FA-DF95-4934-9A8E-3AC4B305B870}" type="slidenum">
              <a:rPr lang="fr-FR" smtClean="0"/>
              <a:pPr/>
              <a:t>5</a:t>
            </a:fld>
            <a:endParaRPr lang="fr-FR"/>
          </a:p>
        </p:txBody>
      </p:sp>
      <p:sp>
        <p:nvSpPr>
          <p:cNvPr id="39" name="Espace réservé du pied de page 38"/>
          <p:cNvSpPr>
            <a:spLocks noGrp="1"/>
          </p:cNvSpPr>
          <p:nvPr>
            <p:ph type="ftr" sz="quarter" idx="12"/>
          </p:nvPr>
        </p:nvSpPr>
        <p:spPr>
          <a:xfrm>
            <a:off x="2667000" y="6356350"/>
            <a:ext cx="3352800" cy="365125"/>
          </a:xfrm>
        </p:spPr>
        <p:txBody>
          <a:bodyPr/>
          <a:lstStyle/>
          <a:p>
            <a:r>
              <a:rPr lang="fr-FR" smtClean="0"/>
              <a:t>KHEPRI / EONA</a:t>
            </a:r>
            <a:endParaRPr lang="fr-F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708688"/>
          </a:xfrm>
        </p:spPr>
        <p:txBody>
          <a:bodyPr>
            <a:normAutofit fontScale="90000"/>
          </a:bodyPr>
          <a:lstStyle/>
          <a:p>
            <a:r>
              <a:rPr lang="fr-FR" b="1" dirty="0" smtClean="0"/>
              <a:t>4. L’abondement </a:t>
            </a:r>
            <a:endParaRPr lang="fr-FR" b="1" dirty="0"/>
          </a:p>
        </p:txBody>
      </p:sp>
      <p:pic>
        <p:nvPicPr>
          <p:cNvPr id="4" name="Picture 7" descr="300%"/>
          <p:cNvPicPr>
            <a:picLocks noChangeAspect="1" noChangeArrowheads="1"/>
          </p:cNvPicPr>
          <p:nvPr/>
        </p:nvPicPr>
        <p:blipFill>
          <a:blip r:embed="rId2" cstate="print"/>
          <a:srcRect/>
          <a:stretch>
            <a:fillRect/>
          </a:stretch>
        </p:blipFill>
        <p:spPr bwMode="auto">
          <a:xfrm>
            <a:off x="6084168" y="3749821"/>
            <a:ext cx="2376264" cy="2105743"/>
          </a:xfrm>
          <a:prstGeom prst="rect">
            <a:avLst/>
          </a:prstGeom>
          <a:noFill/>
        </p:spPr>
      </p:pic>
      <p:pic>
        <p:nvPicPr>
          <p:cNvPr id="5" name="Picture 10" descr="Sac Argent"/>
          <p:cNvPicPr>
            <a:picLocks noGrp="1" noChangeAspect="1" noChangeArrowheads="1"/>
          </p:cNvPicPr>
          <p:nvPr>
            <p:ph idx="1"/>
          </p:nvPr>
        </p:nvPicPr>
        <p:blipFill>
          <a:blip r:embed="rId3" cstate="print"/>
          <a:srcRect/>
          <a:stretch>
            <a:fillRect/>
          </a:stretch>
        </p:blipFill>
        <p:spPr bwMode="auto">
          <a:xfrm>
            <a:off x="3203848" y="2636912"/>
            <a:ext cx="928726" cy="1152128"/>
          </a:xfrm>
          <a:prstGeom prst="rect">
            <a:avLst/>
          </a:prstGeom>
          <a:noFill/>
        </p:spPr>
      </p:pic>
      <p:pic>
        <p:nvPicPr>
          <p:cNvPr id="6" name="Picture 4" descr="VersementLibre"/>
          <p:cNvPicPr>
            <a:picLocks noChangeAspect="1" noChangeArrowheads="1"/>
          </p:cNvPicPr>
          <p:nvPr/>
        </p:nvPicPr>
        <p:blipFill>
          <a:blip r:embed="rId4" cstate="print"/>
          <a:srcRect/>
          <a:stretch>
            <a:fillRect/>
          </a:stretch>
        </p:blipFill>
        <p:spPr bwMode="auto">
          <a:xfrm>
            <a:off x="611560" y="2996952"/>
            <a:ext cx="1322668" cy="936104"/>
          </a:xfrm>
          <a:prstGeom prst="rect">
            <a:avLst/>
          </a:prstGeom>
          <a:noFill/>
        </p:spPr>
      </p:pic>
      <p:pic>
        <p:nvPicPr>
          <p:cNvPr id="7" name="Picture 27" descr="MC900030382[1]"/>
          <p:cNvPicPr>
            <a:picLocks noChangeAspect="1" noChangeArrowheads="1"/>
          </p:cNvPicPr>
          <p:nvPr/>
        </p:nvPicPr>
        <p:blipFill>
          <a:blip r:embed="rId5" cstate="print"/>
          <a:srcRect/>
          <a:stretch>
            <a:fillRect/>
          </a:stretch>
        </p:blipFill>
        <p:spPr bwMode="auto">
          <a:xfrm rot="248677">
            <a:off x="6447769" y="1350513"/>
            <a:ext cx="2319048" cy="1568664"/>
          </a:xfrm>
          <a:prstGeom prst="rect">
            <a:avLst/>
          </a:prstGeom>
          <a:noFill/>
        </p:spPr>
      </p:pic>
      <p:pic>
        <p:nvPicPr>
          <p:cNvPr id="8" name="Picture 9" descr="RemunerationDifferee"/>
          <p:cNvPicPr>
            <a:picLocks noChangeAspect="1" noChangeArrowheads="1"/>
          </p:cNvPicPr>
          <p:nvPr/>
        </p:nvPicPr>
        <p:blipFill>
          <a:blip r:embed="rId6" cstate="print"/>
          <a:srcRect/>
          <a:stretch>
            <a:fillRect/>
          </a:stretch>
        </p:blipFill>
        <p:spPr bwMode="auto">
          <a:xfrm>
            <a:off x="2987824" y="5013176"/>
            <a:ext cx="1656184" cy="1422846"/>
          </a:xfrm>
          <a:prstGeom prst="rect">
            <a:avLst/>
          </a:prstGeom>
          <a:noFill/>
        </p:spPr>
      </p:pic>
      <p:pic>
        <p:nvPicPr>
          <p:cNvPr id="9" name="Picture 8" descr="EURO"/>
          <p:cNvPicPr>
            <a:picLocks noChangeAspect="1" noChangeArrowheads="1"/>
          </p:cNvPicPr>
          <p:nvPr/>
        </p:nvPicPr>
        <p:blipFill>
          <a:blip r:embed="rId7" cstate="print"/>
          <a:srcRect/>
          <a:stretch>
            <a:fillRect/>
          </a:stretch>
        </p:blipFill>
        <p:spPr bwMode="auto">
          <a:xfrm>
            <a:off x="6732240" y="2780928"/>
            <a:ext cx="794843" cy="792088"/>
          </a:xfrm>
          <a:prstGeom prst="rect">
            <a:avLst/>
          </a:prstGeom>
          <a:noFill/>
        </p:spPr>
      </p:pic>
      <p:sp>
        <p:nvSpPr>
          <p:cNvPr id="10" name="ZoneTexte 9"/>
          <p:cNvSpPr txBox="1"/>
          <p:nvPr/>
        </p:nvSpPr>
        <p:spPr>
          <a:xfrm>
            <a:off x="2977969" y="1988840"/>
            <a:ext cx="1305999" cy="646331"/>
          </a:xfrm>
          <a:prstGeom prst="rect">
            <a:avLst/>
          </a:prstGeom>
          <a:noFill/>
        </p:spPr>
        <p:txBody>
          <a:bodyPr wrap="none" rtlCol="0">
            <a:spAutoFit/>
          </a:bodyPr>
          <a:lstStyle/>
          <a:p>
            <a:r>
              <a:rPr lang="fr-FR" b="1" dirty="0" smtClean="0">
                <a:solidFill>
                  <a:schemeClr val="tx2">
                    <a:lumMod val="75000"/>
                  </a:schemeClr>
                </a:solidFill>
                <a:latin typeface="+mj-lt"/>
              </a:rPr>
              <a:t>Versements</a:t>
            </a:r>
          </a:p>
          <a:p>
            <a:r>
              <a:rPr lang="fr-FR" b="1" dirty="0" smtClean="0">
                <a:solidFill>
                  <a:schemeClr val="tx2">
                    <a:lumMod val="75000"/>
                  </a:schemeClr>
                </a:solidFill>
                <a:latin typeface="+mj-lt"/>
              </a:rPr>
              <a:t>volontaires</a:t>
            </a:r>
            <a:endParaRPr lang="fr-FR" b="1" dirty="0">
              <a:solidFill>
                <a:schemeClr val="tx2">
                  <a:lumMod val="75000"/>
                </a:schemeClr>
              </a:solidFill>
              <a:latin typeface="+mj-lt"/>
            </a:endParaRPr>
          </a:p>
        </p:txBody>
      </p:sp>
      <p:sp>
        <p:nvSpPr>
          <p:cNvPr id="11" name="ZoneTexte 10"/>
          <p:cNvSpPr txBox="1"/>
          <p:nvPr/>
        </p:nvSpPr>
        <p:spPr>
          <a:xfrm>
            <a:off x="3373362" y="3140968"/>
            <a:ext cx="761748" cy="400110"/>
          </a:xfrm>
          <a:prstGeom prst="rect">
            <a:avLst/>
          </a:prstGeom>
          <a:noFill/>
        </p:spPr>
        <p:txBody>
          <a:bodyPr wrap="none" rtlCol="0">
            <a:spAutoFit/>
          </a:bodyPr>
          <a:lstStyle/>
          <a:p>
            <a:pPr algn="ctr"/>
            <a:r>
              <a:rPr lang="fr-FR" sz="2000" b="1" dirty="0" smtClean="0">
                <a:latin typeface="+mj-lt"/>
              </a:rPr>
              <a:t>915 €</a:t>
            </a:r>
            <a:endParaRPr lang="fr-FR" sz="2000" b="1" dirty="0">
              <a:latin typeface="+mj-lt"/>
            </a:endParaRPr>
          </a:p>
        </p:txBody>
      </p:sp>
      <p:sp>
        <p:nvSpPr>
          <p:cNvPr id="12" name="ZoneTexte 11"/>
          <p:cNvSpPr txBox="1"/>
          <p:nvPr/>
        </p:nvSpPr>
        <p:spPr>
          <a:xfrm>
            <a:off x="7194628" y="4613066"/>
            <a:ext cx="761748" cy="400110"/>
          </a:xfrm>
          <a:prstGeom prst="rect">
            <a:avLst/>
          </a:prstGeom>
          <a:noFill/>
        </p:spPr>
        <p:txBody>
          <a:bodyPr wrap="none" rtlCol="0">
            <a:spAutoFit/>
          </a:bodyPr>
          <a:lstStyle/>
          <a:p>
            <a:pPr algn="ctr"/>
            <a:r>
              <a:rPr lang="fr-FR" sz="2000" b="1" dirty="0" smtClean="0">
                <a:solidFill>
                  <a:srgbClr val="FFC000"/>
                </a:solidFill>
                <a:latin typeface="+mj-lt"/>
              </a:rPr>
              <a:t>915 €</a:t>
            </a:r>
            <a:endParaRPr lang="fr-FR" sz="2000" b="1" dirty="0">
              <a:solidFill>
                <a:srgbClr val="FFC000"/>
              </a:solidFill>
              <a:latin typeface="+mj-lt"/>
            </a:endParaRPr>
          </a:p>
        </p:txBody>
      </p:sp>
      <p:sp>
        <p:nvSpPr>
          <p:cNvPr id="13" name="ZoneTexte 12"/>
          <p:cNvSpPr txBox="1"/>
          <p:nvPr/>
        </p:nvSpPr>
        <p:spPr>
          <a:xfrm>
            <a:off x="6546556" y="5045114"/>
            <a:ext cx="761748" cy="400110"/>
          </a:xfrm>
          <a:prstGeom prst="rect">
            <a:avLst/>
          </a:prstGeom>
          <a:noFill/>
        </p:spPr>
        <p:txBody>
          <a:bodyPr wrap="none" rtlCol="0">
            <a:spAutoFit/>
          </a:bodyPr>
          <a:lstStyle/>
          <a:p>
            <a:pPr algn="ctr"/>
            <a:r>
              <a:rPr lang="fr-FR" sz="2000" b="1" dirty="0" smtClean="0">
                <a:solidFill>
                  <a:srgbClr val="FFC000"/>
                </a:solidFill>
                <a:latin typeface="+mj-lt"/>
              </a:rPr>
              <a:t>915 €</a:t>
            </a:r>
            <a:endParaRPr lang="fr-FR" sz="2000" b="1" dirty="0">
              <a:solidFill>
                <a:srgbClr val="FFC000"/>
              </a:solidFill>
              <a:latin typeface="+mj-lt"/>
            </a:endParaRPr>
          </a:p>
        </p:txBody>
      </p:sp>
      <p:sp>
        <p:nvSpPr>
          <p:cNvPr id="14" name="ZoneTexte 13"/>
          <p:cNvSpPr txBox="1"/>
          <p:nvPr/>
        </p:nvSpPr>
        <p:spPr>
          <a:xfrm>
            <a:off x="6186516" y="4325034"/>
            <a:ext cx="761748" cy="400110"/>
          </a:xfrm>
          <a:prstGeom prst="rect">
            <a:avLst/>
          </a:prstGeom>
          <a:noFill/>
        </p:spPr>
        <p:txBody>
          <a:bodyPr wrap="none" rtlCol="0">
            <a:spAutoFit/>
          </a:bodyPr>
          <a:lstStyle/>
          <a:p>
            <a:pPr algn="ctr"/>
            <a:r>
              <a:rPr lang="fr-FR" sz="2000" b="1" dirty="0" smtClean="0">
                <a:solidFill>
                  <a:srgbClr val="FFC000"/>
                </a:solidFill>
                <a:latin typeface="+mj-lt"/>
              </a:rPr>
              <a:t>915 €</a:t>
            </a:r>
            <a:endParaRPr lang="fr-FR" sz="2000" b="1" dirty="0">
              <a:solidFill>
                <a:srgbClr val="FFC000"/>
              </a:solidFill>
              <a:latin typeface="+mj-lt"/>
            </a:endParaRPr>
          </a:p>
        </p:txBody>
      </p:sp>
      <p:sp>
        <p:nvSpPr>
          <p:cNvPr id="15" name="ZoneTexte 14"/>
          <p:cNvSpPr txBox="1"/>
          <p:nvPr/>
        </p:nvSpPr>
        <p:spPr>
          <a:xfrm>
            <a:off x="5076056" y="2852936"/>
            <a:ext cx="1738047" cy="923330"/>
          </a:xfrm>
          <a:prstGeom prst="rect">
            <a:avLst/>
          </a:prstGeom>
          <a:noFill/>
        </p:spPr>
        <p:txBody>
          <a:bodyPr wrap="square" rtlCol="0">
            <a:spAutoFit/>
          </a:bodyPr>
          <a:lstStyle/>
          <a:p>
            <a:pPr algn="r"/>
            <a:r>
              <a:rPr lang="fr-FR" b="1" dirty="0" smtClean="0">
                <a:solidFill>
                  <a:schemeClr val="tx2">
                    <a:lumMod val="75000"/>
                  </a:schemeClr>
                </a:solidFill>
                <a:latin typeface="+mj-lt"/>
              </a:rPr>
              <a:t>Complément de l’entreprise jusqu’à 300 %</a:t>
            </a:r>
            <a:endParaRPr lang="fr-FR" b="1" dirty="0">
              <a:solidFill>
                <a:schemeClr val="tx2">
                  <a:lumMod val="75000"/>
                </a:schemeClr>
              </a:solidFill>
              <a:latin typeface="+mj-lt"/>
            </a:endParaRPr>
          </a:p>
        </p:txBody>
      </p:sp>
      <p:sp>
        <p:nvSpPr>
          <p:cNvPr id="16" name="ZoneTexte 15"/>
          <p:cNvSpPr txBox="1"/>
          <p:nvPr/>
        </p:nvSpPr>
        <p:spPr>
          <a:xfrm>
            <a:off x="467544" y="3933056"/>
            <a:ext cx="2136419" cy="369332"/>
          </a:xfrm>
          <a:prstGeom prst="rect">
            <a:avLst/>
          </a:prstGeom>
          <a:noFill/>
        </p:spPr>
        <p:txBody>
          <a:bodyPr wrap="none" rtlCol="0">
            <a:spAutoFit/>
          </a:bodyPr>
          <a:lstStyle/>
          <a:p>
            <a:r>
              <a:rPr lang="fr-FR" b="1" dirty="0" smtClean="0">
                <a:solidFill>
                  <a:schemeClr val="tx2">
                    <a:lumMod val="75000"/>
                  </a:schemeClr>
                </a:solidFill>
                <a:latin typeface="+mj-lt"/>
              </a:rPr>
              <a:t>Epargne personnelle</a:t>
            </a:r>
            <a:endParaRPr lang="fr-FR" b="1" dirty="0">
              <a:solidFill>
                <a:schemeClr val="tx2">
                  <a:lumMod val="75000"/>
                </a:schemeClr>
              </a:solidFill>
              <a:latin typeface="+mj-lt"/>
            </a:endParaRPr>
          </a:p>
        </p:txBody>
      </p:sp>
      <p:sp>
        <p:nvSpPr>
          <p:cNvPr id="17" name="ZoneTexte 16"/>
          <p:cNvSpPr txBox="1"/>
          <p:nvPr/>
        </p:nvSpPr>
        <p:spPr>
          <a:xfrm>
            <a:off x="2411760" y="4571836"/>
            <a:ext cx="2642711" cy="646331"/>
          </a:xfrm>
          <a:prstGeom prst="rect">
            <a:avLst/>
          </a:prstGeom>
          <a:noFill/>
        </p:spPr>
        <p:txBody>
          <a:bodyPr wrap="none" rtlCol="0">
            <a:spAutoFit/>
          </a:bodyPr>
          <a:lstStyle/>
          <a:p>
            <a:r>
              <a:rPr lang="fr-FR" b="1" dirty="0" smtClean="0">
                <a:solidFill>
                  <a:schemeClr val="tx2">
                    <a:lumMod val="75000"/>
                  </a:schemeClr>
                </a:solidFill>
                <a:latin typeface="+mj-lt"/>
              </a:rPr>
              <a:t>Plan d’Epargne Entreprise</a:t>
            </a:r>
          </a:p>
          <a:p>
            <a:pPr algn="ctr"/>
            <a:r>
              <a:rPr lang="fr-FR" b="1" dirty="0" smtClean="0">
                <a:solidFill>
                  <a:schemeClr val="tx2">
                    <a:lumMod val="75000"/>
                  </a:schemeClr>
                </a:solidFill>
                <a:latin typeface="+mj-lt"/>
              </a:rPr>
              <a:t>5 ans</a:t>
            </a:r>
            <a:endParaRPr lang="fr-FR" b="1" dirty="0">
              <a:solidFill>
                <a:schemeClr val="tx2">
                  <a:lumMod val="75000"/>
                </a:schemeClr>
              </a:solidFill>
              <a:latin typeface="+mj-lt"/>
            </a:endParaRPr>
          </a:p>
        </p:txBody>
      </p:sp>
      <p:sp>
        <p:nvSpPr>
          <p:cNvPr id="18" name="ZoneTexte 17"/>
          <p:cNvSpPr txBox="1"/>
          <p:nvPr/>
        </p:nvSpPr>
        <p:spPr>
          <a:xfrm>
            <a:off x="395536" y="1412777"/>
            <a:ext cx="6192688" cy="830997"/>
          </a:xfrm>
          <a:prstGeom prst="rect">
            <a:avLst/>
          </a:prstGeom>
          <a:noFill/>
        </p:spPr>
        <p:txBody>
          <a:bodyPr wrap="square" rtlCol="0">
            <a:spAutoFit/>
          </a:bodyPr>
          <a:lstStyle/>
          <a:p>
            <a:r>
              <a:rPr lang="fr-FR" sz="1600" dirty="0" smtClean="0">
                <a:solidFill>
                  <a:schemeClr val="tx2">
                    <a:lumMod val="75000"/>
                  </a:schemeClr>
                </a:solidFill>
                <a:latin typeface="+mj-lt"/>
              </a:rPr>
              <a:t>L’entreprise peut verser jusqu’à 3 fois maximum le versement du salarié dans la limite d’un certain plafond : pour 915 € versés </a:t>
            </a:r>
            <a:r>
              <a:rPr lang="fr-FR" sz="1600" dirty="0" smtClean="0">
                <a:solidFill>
                  <a:schemeClr val="tx2">
                    <a:lumMod val="75000"/>
                  </a:schemeClr>
                </a:solidFill>
                <a:latin typeface="+mj-lt"/>
                <a:sym typeface="Wingdings" pitchFamily="2" charset="2"/>
              </a:rPr>
              <a:t>= une épargne de 3445 € (net de CSG-RDS)</a:t>
            </a:r>
            <a:endParaRPr lang="fr-FR" sz="1600" dirty="0">
              <a:solidFill>
                <a:schemeClr val="tx2">
                  <a:lumMod val="75000"/>
                </a:schemeClr>
              </a:solidFill>
              <a:latin typeface="+mj-lt"/>
            </a:endParaRPr>
          </a:p>
        </p:txBody>
      </p:sp>
      <p:sp>
        <p:nvSpPr>
          <p:cNvPr id="19" name="Flèche vers le bas 18"/>
          <p:cNvSpPr/>
          <p:nvPr/>
        </p:nvSpPr>
        <p:spPr>
          <a:xfrm>
            <a:off x="3563888" y="3861048"/>
            <a:ext cx="216024" cy="720080"/>
          </a:xfrm>
          <a:prstGeom prst="downArrow">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2">
                  <a:lumMod val="75000"/>
                </a:schemeClr>
              </a:solidFill>
            </a:endParaRPr>
          </a:p>
        </p:txBody>
      </p:sp>
      <p:sp>
        <p:nvSpPr>
          <p:cNvPr id="20" name="Flèche droite 19"/>
          <p:cNvSpPr/>
          <p:nvPr/>
        </p:nvSpPr>
        <p:spPr>
          <a:xfrm rot="10800000">
            <a:off x="4932040" y="5301208"/>
            <a:ext cx="1296144" cy="288032"/>
          </a:xfrm>
          <a:prstGeom prst="rightArrow">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2">
                  <a:lumMod val="75000"/>
                </a:schemeClr>
              </a:solidFill>
            </a:endParaRPr>
          </a:p>
        </p:txBody>
      </p:sp>
      <p:sp>
        <p:nvSpPr>
          <p:cNvPr id="21" name="Espace réservé de la date 20"/>
          <p:cNvSpPr>
            <a:spLocks noGrp="1"/>
          </p:cNvSpPr>
          <p:nvPr>
            <p:ph type="dt" sz="half" idx="10"/>
          </p:nvPr>
        </p:nvSpPr>
        <p:spPr>
          <a:xfrm>
            <a:off x="457200" y="6356350"/>
            <a:ext cx="2133600" cy="365125"/>
          </a:xfrm>
        </p:spPr>
        <p:txBody>
          <a:bodyPr/>
          <a:lstStyle/>
          <a:p>
            <a:fld id="{2F3020AF-8A56-469D-ACB4-6AF5C77FAB98}" type="datetime1">
              <a:rPr lang="fr-FR" smtClean="0"/>
              <a:pPr/>
              <a:t>07/09/2012</a:t>
            </a:fld>
            <a:endParaRPr lang="fr-FR"/>
          </a:p>
        </p:txBody>
      </p:sp>
      <p:sp>
        <p:nvSpPr>
          <p:cNvPr id="22" name="Espace réservé du numéro de diapositive 21"/>
          <p:cNvSpPr>
            <a:spLocks noGrp="1"/>
          </p:cNvSpPr>
          <p:nvPr>
            <p:ph type="sldNum" sz="quarter" idx="11"/>
          </p:nvPr>
        </p:nvSpPr>
        <p:spPr>
          <a:xfrm>
            <a:off x="7924800" y="6356350"/>
            <a:ext cx="762000" cy="365125"/>
          </a:xfrm>
        </p:spPr>
        <p:txBody>
          <a:bodyPr/>
          <a:lstStyle/>
          <a:p>
            <a:fld id="{3477E0FA-DF95-4934-9A8E-3AC4B305B870}" type="slidenum">
              <a:rPr lang="fr-FR" smtClean="0"/>
              <a:pPr/>
              <a:t>6</a:t>
            </a:fld>
            <a:endParaRPr lang="fr-FR"/>
          </a:p>
        </p:txBody>
      </p:sp>
      <p:sp>
        <p:nvSpPr>
          <p:cNvPr id="23" name="Espace réservé du pied de page 22"/>
          <p:cNvSpPr>
            <a:spLocks noGrp="1"/>
          </p:cNvSpPr>
          <p:nvPr>
            <p:ph type="ftr" sz="quarter" idx="12"/>
          </p:nvPr>
        </p:nvSpPr>
        <p:spPr>
          <a:xfrm>
            <a:off x="2667000" y="6356350"/>
            <a:ext cx="3352800" cy="365125"/>
          </a:xfrm>
        </p:spPr>
        <p:txBody>
          <a:bodyPr/>
          <a:lstStyle/>
          <a:p>
            <a:r>
              <a:rPr lang="fr-FR" smtClean="0"/>
              <a:t>KHEPRI / EONA</a:t>
            </a:r>
            <a:endParaRPr lang="fr-F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636680"/>
          </a:xfrm>
        </p:spPr>
        <p:txBody>
          <a:bodyPr>
            <a:normAutofit fontScale="90000"/>
          </a:bodyPr>
          <a:lstStyle/>
          <a:p>
            <a:r>
              <a:rPr lang="fr-FR" b="1" dirty="0" smtClean="0">
                <a:solidFill>
                  <a:schemeClr val="bg2">
                    <a:lumMod val="25000"/>
                  </a:schemeClr>
                </a:solidFill>
              </a:rPr>
              <a:t>5. Avantages de l’abondement ?</a:t>
            </a:r>
            <a:r>
              <a:rPr lang="fr-FR" dirty="0" smtClean="0"/>
              <a:t> </a:t>
            </a:r>
            <a:endParaRPr lang="fr-FR" dirty="0"/>
          </a:p>
        </p:txBody>
      </p:sp>
      <p:grpSp>
        <p:nvGrpSpPr>
          <p:cNvPr id="4" name="Group 27"/>
          <p:cNvGrpSpPr>
            <a:grpSpLocks/>
          </p:cNvGrpSpPr>
          <p:nvPr/>
        </p:nvGrpSpPr>
        <p:grpSpPr bwMode="auto">
          <a:xfrm>
            <a:off x="1044078" y="1773238"/>
            <a:ext cx="7251700" cy="4473575"/>
            <a:chOff x="476" y="1117"/>
            <a:chExt cx="4568" cy="2818"/>
          </a:xfrm>
        </p:grpSpPr>
        <p:sp>
          <p:nvSpPr>
            <p:cNvPr id="5" name="Line 21"/>
            <p:cNvSpPr>
              <a:spLocks noChangeShapeType="1"/>
            </p:cNvSpPr>
            <p:nvPr/>
          </p:nvSpPr>
          <p:spPr bwMode="auto">
            <a:xfrm flipH="1">
              <a:off x="1292" y="1389"/>
              <a:ext cx="2495" cy="1950"/>
            </a:xfrm>
            <a:prstGeom prst="line">
              <a:avLst/>
            </a:prstGeom>
            <a:noFill/>
            <a:ln w="79375">
              <a:solidFill>
                <a:schemeClr val="tx2">
                  <a:lumMod val="75000"/>
                </a:schemeClr>
              </a:solidFill>
              <a:round/>
              <a:headEnd/>
              <a:tailEnd type="triangle" w="med" len="med"/>
            </a:ln>
            <a:effectLst/>
          </p:spPr>
          <p:txBody>
            <a:bodyPr/>
            <a:lstStyle/>
            <a:p>
              <a:endParaRPr lang="fr-FR"/>
            </a:p>
          </p:txBody>
        </p:sp>
        <p:sp>
          <p:nvSpPr>
            <p:cNvPr id="6" name="Line 18"/>
            <p:cNvSpPr>
              <a:spLocks noChangeShapeType="1"/>
            </p:cNvSpPr>
            <p:nvPr/>
          </p:nvSpPr>
          <p:spPr bwMode="auto">
            <a:xfrm>
              <a:off x="1202" y="1328"/>
              <a:ext cx="2404" cy="0"/>
            </a:xfrm>
            <a:prstGeom prst="line">
              <a:avLst/>
            </a:prstGeom>
            <a:noFill/>
            <a:ln w="79375">
              <a:solidFill>
                <a:srgbClr val="FF0000"/>
              </a:solidFill>
              <a:round/>
              <a:headEnd/>
              <a:tailEnd type="triangle" w="med" len="med"/>
            </a:ln>
            <a:effectLst/>
          </p:spPr>
          <p:txBody>
            <a:bodyPr/>
            <a:lstStyle/>
            <a:p>
              <a:endParaRPr lang="fr-FR"/>
            </a:p>
          </p:txBody>
        </p:sp>
        <p:sp>
          <p:nvSpPr>
            <p:cNvPr id="7" name="Line 19"/>
            <p:cNvSpPr>
              <a:spLocks noChangeShapeType="1"/>
            </p:cNvSpPr>
            <p:nvPr/>
          </p:nvSpPr>
          <p:spPr bwMode="auto">
            <a:xfrm>
              <a:off x="975" y="1434"/>
              <a:ext cx="0" cy="1921"/>
            </a:xfrm>
            <a:prstGeom prst="line">
              <a:avLst/>
            </a:prstGeom>
            <a:noFill/>
            <a:ln w="79375">
              <a:solidFill>
                <a:srgbClr val="FF0000"/>
              </a:solidFill>
              <a:round/>
              <a:headEnd/>
              <a:tailEnd type="triangle" w="med" len="med"/>
            </a:ln>
            <a:effectLst/>
          </p:spPr>
          <p:txBody>
            <a:bodyPr/>
            <a:lstStyle/>
            <a:p>
              <a:endParaRPr lang="fr-FR"/>
            </a:p>
          </p:txBody>
        </p:sp>
        <p:sp>
          <p:nvSpPr>
            <p:cNvPr id="8" name="Line 20"/>
            <p:cNvSpPr>
              <a:spLocks noChangeShapeType="1"/>
            </p:cNvSpPr>
            <p:nvPr/>
          </p:nvSpPr>
          <p:spPr bwMode="auto">
            <a:xfrm>
              <a:off x="1202" y="1434"/>
              <a:ext cx="3266" cy="1905"/>
            </a:xfrm>
            <a:prstGeom prst="line">
              <a:avLst/>
            </a:prstGeom>
            <a:noFill/>
            <a:ln w="79375">
              <a:solidFill>
                <a:srgbClr val="FF0000"/>
              </a:solidFill>
              <a:round/>
              <a:headEnd/>
              <a:tailEnd type="triangle" w="med" len="med"/>
            </a:ln>
            <a:effectLst/>
          </p:spPr>
          <p:txBody>
            <a:bodyPr/>
            <a:lstStyle/>
            <a:p>
              <a:endParaRPr lang="fr-FR"/>
            </a:p>
          </p:txBody>
        </p:sp>
        <p:sp>
          <p:nvSpPr>
            <p:cNvPr id="9" name="AutoShape 5"/>
            <p:cNvSpPr>
              <a:spLocks noChangeArrowheads="1"/>
            </p:cNvSpPr>
            <p:nvPr/>
          </p:nvSpPr>
          <p:spPr bwMode="auto">
            <a:xfrm>
              <a:off x="703" y="1207"/>
              <a:ext cx="576" cy="248"/>
            </a:xfrm>
            <a:prstGeom prst="flowChartProcess">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r>
                <a:rPr lang="fr-FR" b="1" dirty="0">
                  <a:solidFill>
                    <a:schemeClr val="tx2">
                      <a:lumMod val="75000"/>
                    </a:schemeClr>
                  </a:solidFill>
                  <a:latin typeface="+mj-lt"/>
                </a:rPr>
                <a:t>1000 €</a:t>
              </a:r>
            </a:p>
          </p:txBody>
        </p:sp>
        <p:sp>
          <p:nvSpPr>
            <p:cNvPr id="10" name="AutoShape 7"/>
            <p:cNvSpPr>
              <a:spLocks noChangeArrowheads="1"/>
            </p:cNvSpPr>
            <p:nvPr/>
          </p:nvSpPr>
          <p:spPr bwMode="auto">
            <a:xfrm>
              <a:off x="3606" y="1207"/>
              <a:ext cx="576" cy="248"/>
            </a:xfrm>
            <a:prstGeom prst="flowChartProcess">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r>
                <a:rPr lang="fr-FR" b="1" dirty="0">
                  <a:solidFill>
                    <a:schemeClr val="tx2">
                      <a:lumMod val="75000"/>
                    </a:schemeClr>
                  </a:solidFill>
                  <a:latin typeface="+mj-lt"/>
                </a:rPr>
                <a:t>1450 €</a:t>
              </a:r>
            </a:p>
          </p:txBody>
        </p:sp>
        <p:sp>
          <p:nvSpPr>
            <p:cNvPr id="11" name="AutoShape 8"/>
            <p:cNvSpPr>
              <a:spLocks noChangeArrowheads="1"/>
            </p:cNvSpPr>
            <p:nvPr/>
          </p:nvSpPr>
          <p:spPr bwMode="auto">
            <a:xfrm>
              <a:off x="703" y="2296"/>
              <a:ext cx="576" cy="248"/>
            </a:xfrm>
            <a:prstGeom prst="flowChartProcess">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r>
                <a:rPr lang="fr-FR" b="1" dirty="0">
                  <a:solidFill>
                    <a:schemeClr val="tx2">
                      <a:lumMod val="75000"/>
                    </a:schemeClr>
                  </a:solidFill>
                  <a:latin typeface="+mj-lt"/>
                </a:rPr>
                <a:t>780 €</a:t>
              </a:r>
            </a:p>
          </p:txBody>
        </p:sp>
        <p:sp>
          <p:nvSpPr>
            <p:cNvPr id="12" name="AutoShape 9"/>
            <p:cNvSpPr>
              <a:spLocks noChangeArrowheads="1"/>
            </p:cNvSpPr>
            <p:nvPr/>
          </p:nvSpPr>
          <p:spPr bwMode="auto">
            <a:xfrm>
              <a:off x="703" y="3339"/>
              <a:ext cx="576" cy="248"/>
            </a:xfrm>
            <a:prstGeom prst="flowChartProcess">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r>
                <a:rPr lang="fr-FR" b="1" dirty="0">
                  <a:solidFill>
                    <a:schemeClr val="tx2">
                      <a:lumMod val="75000"/>
                    </a:schemeClr>
                  </a:solidFill>
                  <a:latin typeface="+mj-lt"/>
                </a:rPr>
                <a:t>620 €</a:t>
              </a:r>
            </a:p>
          </p:txBody>
        </p:sp>
        <p:sp>
          <p:nvSpPr>
            <p:cNvPr id="13" name="AutoShape 10"/>
            <p:cNvSpPr>
              <a:spLocks noChangeArrowheads="1"/>
            </p:cNvSpPr>
            <p:nvPr/>
          </p:nvSpPr>
          <p:spPr bwMode="auto">
            <a:xfrm>
              <a:off x="4468" y="3339"/>
              <a:ext cx="576" cy="248"/>
            </a:xfrm>
            <a:prstGeom prst="flowChartProcess">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r>
                <a:rPr lang="fr-FR" b="1" dirty="0">
                  <a:solidFill>
                    <a:schemeClr val="tx2">
                      <a:lumMod val="75000"/>
                    </a:schemeClr>
                  </a:solidFill>
                  <a:latin typeface="+mj-lt"/>
                </a:rPr>
                <a:t>922 €</a:t>
              </a:r>
            </a:p>
          </p:txBody>
        </p:sp>
        <p:sp>
          <p:nvSpPr>
            <p:cNvPr id="14" name="Oval 11"/>
            <p:cNvSpPr>
              <a:spLocks noChangeArrowheads="1"/>
            </p:cNvSpPr>
            <p:nvPr/>
          </p:nvSpPr>
          <p:spPr bwMode="auto">
            <a:xfrm>
              <a:off x="476" y="1616"/>
              <a:ext cx="953" cy="454"/>
            </a:xfrm>
            <a:prstGeom prst="ellipse">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r>
                <a:rPr lang="fr-FR" b="1" dirty="0">
                  <a:solidFill>
                    <a:schemeClr val="tx2">
                      <a:lumMod val="75000"/>
                    </a:schemeClr>
                  </a:solidFill>
                  <a:latin typeface="+mj-lt"/>
                </a:rPr>
                <a:t>C.S.</a:t>
              </a:r>
            </a:p>
            <a:p>
              <a:pPr algn="ctr"/>
              <a:r>
                <a:rPr lang="fr-FR" b="1" dirty="0">
                  <a:solidFill>
                    <a:schemeClr val="tx2">
                      <a:lumMod val="75000"/>
                    </a:schemeClr>
                  </a:solidFill>
                  <a:latin typeface="+mj-lt"/>
                </a:rPr>
                <a:t>Salariales</a:t>
              </a:r>
            </a:p>
          </p:txBody>
        </p:sp>
        <p:sp>
          <p:nvSpPr>
            <p:cNvPr id="15" name="Oval 13"/>
            <p:cNvSpPr>
              <a:spLocks noChangeArrowheads="1"/>
            </p:cNvSpPr>
            <p:nvPr/>
          </p:nvSpPr>
          <p:spPr bwMode="auto">
            <a:xfrm>
              <a:off x="476" y="2704"/>
              <a:ext cx="953" cy="454"/>
            </a:xfrm>
            <a:prstGeom prst="ellipse">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r>
                <a:rPr lang="fr-FR" b="1" dirty="0">
                  <a:solidFill>
                    <a:schemeClr val="tx2">
                      <a:lumMod val="75000"/>
                    </a:schemeClr>
                  </a:solidFill>
                  <a:latin typeface="+mj-lt"/>
                </a:rPr>
                <a:t>Impôts sur</a:t>
              </a:r>
            </a:p>
            <a:p>
              <a:pPr algn="ctr"/>
              <a:r>
                <a:rPr lang="fr-FR" b="1" dirty="0">
                  <a:solidFill>
                    <a:schemeClr val="tx2">
                      <a:lumMod val="75000"/>
                    </a:schemeClr>
                  </a:solidFill>
                  <a:latin typeface="+mj-lt"/>
                </a:rPr>
                <a:t>Le revenu</a:t>
              </a:r>
            </a:p>
          </p:txBody>
        </p:sp>
        <p:sp>
          <p:nvSpPr>
            <p:cNvPr id="16" name="Oval 14"/>
            <p:cNvSpPr>
              <a:spLocks noChangeArrowheads="1"/>
            </p:cNvSpPr>
            <p:nvPr/>
          </p:nvSpPr>
          <p:spPr bwMode="auto">
            <a:xfrm>
              <a:off x="1927" y="1117"/>
              <a:ext cx="953" cy="454"/>
            </a:xfrm>
            <a:prstGeom prst="ellipse">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r>
                <a:rPr lang="fr-FR" b="1" dirty="0">
                  <a:solidFill>
                    <a:schemeClr val="tx2">
                      <a:lumMod val="75000"/>
                    </a:schemeClr>
                  </a:solidFill>
                  <a:latin typeface="+mj-lt"/>
                </a:rPr>
                <a:t>C.S.</a:t>
              </a:r>
            </a:p>
            <a:p>
              <a:pPr algn="ctr"/>
              <a:r>
                <a:rPr lang="fr-FR" b="1" dirty="0">
                  <a:solidFill>
                    <a:schemeClr val="tx2">
                      <a:lumMod val="75000"/>
                    </a:schemeClr>
                  </a:solidFill>
                  <a:latin typeface="+mj-lt"/>
                </a:rPr>
                <a:t>Patronales</a:t>
              </a:r>
            </a:p>
          </p:txBody>
        </p:sp>
        <p:sp>
          <p:nvSpPr>
            <p:cNvPr id="17" name="Oval 15"/>
            <p:cNvSpPr>
              <a:spLocks noChangeArrowheads="1"/>
            </p:cNvSpPr>
            <p:nvPr/>
          </p:nvSpPr>
          <p:spPr bwMode="auto">
            <a:xfrm>
              <a:off x="1655" y="1842"/>
              <a:ext cx="953" cy="454"/>
            </a:xfrm>
            <a:prstGeom prst="ellipse">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r>
                <a:rPr lang="fr-FR" b="1" dirty="0">
                  <a:solidFill>
                    <a:schemeClr val="tx2">
                      <a:lumMod val="75000"/>
                    </a:schemeClr>
                  </a:solidFill>
                  <a:latin typeface="+mj-lt"/>
                </a:rPr>
                <a:t>Charges</a:t>
              </a:r>
            </a:p>
            <a:p>
              <a:pPr algn="ctr"/>
              <a:r>
                <a:rPr lang="fr-FR" b="1" dirty="0">
                  <a:solidFill>
                    <a:schemeClr val="tx2">
                      <a:lumMod val="75000"/>
                    </a:schemeClr>
                  </a:solidFill>
                  <a:latin typeface="+mj-lt"/>
                </a:rPr>
                <a:t>Sociales</a:t>
              </a:r>
            </a:p>
          </p:txBody>
        </p:sp>
        <p:sp>
          <p:nvSpPr>
            <p:cNvPr id="18" name="Oval 16"/>
            <p:cNvSpPr>
              <a:spLocks noChangeArrowheads="1"/>
            </p:cNvSpPr>
            <p:nvPr/>
          </p:nvSpPr>
          <p:spPr bwMode="auto">
            <a:xfrm>
              <a:off x="3424" y="2840"/>
              <a:ext cx="953" cy="454"/>
            </a:xfrm>
            <a:prstGeom prst="ellipse">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r>
                <a:rPr lang="fr-FR" b="1" dirty="0">
                  <a:solidFill>
                    <a:schemeClr val="tx2">
                      <a:lumMod val="75000"/>
                    </a:schemeClr>
                  </a:solidFill>
                  <a:latin typeface="+mj-lt"/>
                </a:rPr>
                <a:t>Impôt sur</a:t>
              </a:r>
            </a:p>
            <a:p>
              <a:pPr algn="ctr"/>
              <a:r>
                <a:rPr lang="fr-FR" b="1" dirty="0">
                  <a:solidFill>
                    <a:schemeClr val="tx2">
                      <a:lumMod val="75000"/>
                    </a:schemeClr>
                  </a:solidFill>
                  <a:latin typeface="+mj-lt"/>
                </a:rPr>
                <a:t>Le revenu</a:t>
              </a:r>
            </a:p>
          </p:txBody>
        </p:sp>
        <p:sp>
          <p:nvSpPr>
            <p:cNvPr id="19" name="Oval 17"/>
            <p:cNvSpPr>
              <a:spLocks noChangeArrowheads="1"/>
            </p:cNvSpPr>
            <p:nvPr/>
          </p:nvSpPr>
          <p:spPr bwMode="auto">
            <a:xfrm>
              <a:off x="2290" y="2523"/>
              <a:ext cx="1384" cy="272"/>
            </a:xfrm>
            <a:prstGeom prst="ellipse">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r>
                <a:rPr lang="fr-FR" b="1" dirty="0">
                  <a:solidFill>
                    <a:schemeClr val="tx2">
                      <a:lumMod val="75000"/>
                    </a:schemeClr>
                  </a:solidFill>
                </a:rPr>
                <a:t>Déductible I.S.</a:t>
              </a:r>
            </a:p>
          </p:txBody>
        </p:sp>
        <p:sp>
          <p:nvSpPr>
            <p:cNvPr id="20" name="Line 25"/>
            <p:cNvSpPr>
              <a:spLocks noChangeShapeType="1"/>
            </p:cNvSpPr>
            <p:nvPr/>
          </p:nvSpPr>
          <p:spPr bwMode="auto">
            <a:xfrm flipH="1">
              <a:off x="1338" y="3475"/>
              <a:ext cx="862" cy="363"/>
            </a:xfrm>
            <a:prstGeom prst="line">
              <a:avLst/>
            </a:prstGeom>
            <a:noFill/>
            <a:ln w="79375">
              <a:solidFill>
                <a:srgbClr val="3333CC"/>
              </a:solidFill>
              <a:round/>
              <a:headEnd/>
              <a:tailEnd type="triangle" w="med" len="med"/>
            </a:ln>
            <a:effectLst/>
          </p:spPr>
          <p:txBody>
            <a:bodyPr/>
            <a:lstStyle/>
            <a:p>
              <a:endParaRPr lang="fr-FR"/>
            </a:p>
          </p:txBody>
        </p:sp>
        <p:sp>
          <p:nvSpPr>
            <p:cNvPr id="21" name="Line 26"/>
            <p:cNvSpPr>
              <a:spLocks noChangeShapeType="1"/>
            </p:cNvSpPr>
            <p:nvPr/>
          </p:nvSpPr>
          <p:spPr bwMode="auto">
            <a:xfrm>
              <a:off x="3107" y="3430"/>
              <a:ext cx="1315" cy="363"/>
            </a:xfrm>
            <a:prstGeom prst="line">
              <a:avLst/>
            </a:prstGeom>
            <a:noFill/>
            <a:ln w="79375">
              <a:solidFill>
                <a:srgbClr val="3333CC"/>
              </a:solidFill>
              <a:round/>
              <a:headEnd/>
              <a:tailEnd type="triangle" w="med" len="med"/>
            </a:ln>
            <a:effectLst/>
          </p:spPr>
          <p:txBody>
            <a:bodyPr/>
            <a:lstStyle/>
            <a:p>
              <a:endParaRPr lang="fr-FR"/>
            </a:p>
          </p:txBody>
        </p:sp>
        <p:sp>
          <p:nvSpPr>
            <p:cNvPr id="22" name="Text Box 22"/>
            <p:cNvSpPr txBox="1">
              <a:spLocks noChangeArrowheads="1"/>
            </p:cNvSpPr>
            <p:nvPr/>
          </p:nvSpPr>
          <p:spPr bwMode="auto">
            <a:xfrm>
              <a:off x="2154" y="3339"/>
              <a:ext cx="975" cy="233"/>
            </a:xfrm>
            <a:prstGeom prst="rect">
              <a:avLst/>
            </a:prstGeom>
            <a:solidFill>
              <a:srgbClr val="FFFF00"/>
            </a:solidFill>
            <a:ln w="9525">
              <a:solidFill>
                <a:srgbClr val="3333CC"/>
              </a:solidFill>
              <a:miter lim="800000"/>
              <a:headEnd/>
              <a:tailEnd/>
            </a:ln>
            <a:effectLst/>
          </p:spPr>
          <p:txBody>
            <a:bodyPr wrap="none">
              <a:spAutoFit/>
            </a:bodyPr>
            <a:lstStyle/>
            <a:p>
              <a:r>
                <a:rPr lang="fr-FR" b="1" dirty="0">
                  <a:solidFill>
                    <a:schemeClr val="tx2">
                      <a:lumMod val="75000"/>
                    </a:schemeClr>
                  </a:solidFill>
                  <a:latin typeface="+mj-lt"/>
                </a:rPr>
                <a:t>Rémunération</a:t>
              </a:r>
            </a:p>
          </p:txBody>
        </p:sp>
        <p:sp>
          <p:nvSpPr>
            <p:cNvPr id="23" name="Text Box 23"/>
            <p:cNvSpPr txBox="1">
              <a:spLocks noChangeArrowheads="1"/>
            </p:cNvSpPr>
            <p:nvPr/>
          </p:nvSpPr>
          <p:spPr bwMode="auto">
            <a:xfrm>
              <a:off x="567" y="3702"/>
              <a:ext cx="769" cy="233"/>
            </a:xfrm>
            <a:prstGeom prst="rect">
              <a:avLst/>
            </a:prstGeom>
            <a:solidFill>
              <a:srgbClr val="FFFF00"/>
            </a:solidFill>
            <a:ln w="9525">
              <a:solidFill>
                <a:srgbClr val="3333CC"/>
              </a:solidFill>
              <a:miter lim="800000"/>
              <a:headEnd/>
              <a:tailEnd/>
            </a:ln>
            <a:effectLst/>
          </p:spPr>
          <p:txBody>
            <a:bodyPr wrap="none">
              <a:spAutoFit/>
            </a:bodyPr>
            <a:lstStyle/>
            <a:p>
              <a:r>
                <a:rPr lang="fr-FR" b="1" dirty="0">
                  <a:solidFill>
                    <a:schemeClr val="tx2">
                      <a:lumMod val="75000"/>
                    </a:schemeClr>
                  </a:solidFill>
                  <a:latin typeface="+mj-lt"/>
                </a:rPr>
                <a:t>Immédiate</a:t>
              </a:r>
            </a:p>
          </p:txBody>
        </p:sp>
        <p:sp>
          <p:nvSpPr>
            <p:cNvPr id="24" name="Text Box 24"/>
            <p:cNvSpPr txBox="1">
              <a:spLocks noChangeArrowheads="1"/>
            </p:cNvSpPr>
            <p:nvPr/>
          </p:nvSpPr>
          <p:spPr bwMode="auto">
            <a:xfrm>
              <a:off x="4431" y="3702"/>
              <a:ext cx="602" cy="233"/>
            </a:xfrm>
            <a:prstGeom prst="rect">
              <a:avLst/>
            </a:prstGeom>
            <a:solidFill>
              <a:srgbClr val="FFFF00"/>
            </a:solidFill>
            <a:ln w="9525">
              <a:solidFill>
                <a:srgbClr val="3333CC"/>
              </a:solidFill>
              <a:miter lim="800000"/>
              <a:headEnd/>
              <a:tailEnd/>
            </a:ln>
            <a:effectLst/>
          </p:spPr>
          <p:txBody>
            <a:bodyPr wrap="none">
              <a:spAutoFit/>
            </a:bodyPr>
            <a:lstStyle/>
            <a:p>
              <a:r>
                <a:rPr lang="fr-FR" b="1" dirty="0">
                  <a:solidFill>
                    <a:schemeClr val="tx2">
                      <a:lumMod val="75000"/>
                    </a:schemeClr>
                  </a:solidFill>
                  <a:latin typeface="+mj-lt"/>
                </a:rPr>
                <a:t>Différée</a:t>
              </a:r>
            </a:p>
          </p:txBody>
        </p:sp>
      </p:grpSp>
      <p:cxnSp>
        <p:nvCxnSpPr>
          <p:cNvPr id="27" name="Connecteur droit 26"/>
          <p:cNvCxnSpPr/>
          <p:nvPr/>
        </p:nvCxnSpPr>
        <p:spPr>
          <a:xfrm rot="16200000" flipH="1">
            <a:off x="6048164" y="4473116"/>
            <a:ext cx="1008112" cy="792088"/>
          </a:xfrm>
          <a:prstGeom prst="line">
            <a:avLst/>
          </a:prstGeom>
          <a:ln w="317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8" name="Connecteur droit 27"/>
          <p:cNvCxnSpPr/>
          <p:nvPr/>
        </p:nvCxnSpPr>
        <p:spPr>
          <a:xfrm rot="10800000" flipV="1">
            <a:off x="5868144" y="4365104"/>
            <a:ext cx="1453480" cy="994792"/>
          </a:xfrm>
          <a:prstGeom prst="line">
            <a:avLst/>
          </a:prstGeom>
          <a:ln w="317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30" name="Connecteur droit 29"/>
          <p:cNvCxnSpPr/>
          <p:nvPr/>
        </p:nvCxnSpPr>
        <p:spPr>
          <a:xfrm>
            <a:off x="3275857" y="2780928"/>
            <a:ext cx="914400" cy="914400"/>
          </a:xfrm>
          <a:prstGeom prst="line">
            <a:avLst/>
          </a:prstGeom>
          <a:ln w="317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31" name="Connecteur droit 30"/>
          <p:cNvCxnSpPr/>
          <p:nvPr/>
        </p:nvCxnSpPr>
        <p:spPr>
          <a:xfrm rot="10800000" flipV="1">
            <a:off x="2987825" y="2780928"/>
            <a:ext cx="1453480" cy="994792"/>
          </a:xfrm>
          <a:prstGeom prst="line">
            <a:avLst/>
          </a:prstGeom>
          <a:ln w="3175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29" name="Espace réservé de la date 28"/>
          <p:cNvSpPr>
            <a:spLocks noGrp="1"/>
          </p:cNvSpPr>
          <p:nvPr>
            <p:ph type="dt" sz="half" idx="10"/>
          </p:nvPr>
        </p:nvSpPr>
        <p:spPr>
          <a:xfrm>
            <a:off x="457200" y="6356350"/>
            <a:ext cx="2133600" cy="365125"/>
          </a:xfrm>
        </p:spPr>
        <p:txBody>
          <a:bodyPr/>
          <a:lstStyle/>
          <a:p>
            <a:fld id="{74B5E645-7D13-454B-B115-29E4C184F347}" type="datetime1">
              <a:rPr lang="fr-FR" smtClean="0"/>
              <a:pPr/>
              <a:t>07/09/2012</a:t>
            </a:fld>
            <a:endParaRPr lang="fr-FR"/>
          </a:p>
        </p:txBody>
      </p:sp>
      <p:sp>
        <p:nvSpPr>
          <p:cNvPr id="32" name="Espace réservé du numéro de diapositive 31"/>
          <p:cNvSpPr>
            <a:spLocks noGrp="1"/>
          </p:cNvSpPr>
          <p:nvPr>
            <p:ph type="sldNum" sz="quarter" idx="11"/>
          </p:nvPr>
        </p:nvSpPr>
        <p:spPr>
          <a:xfrm>
            <a:off x="7924800" y="6356350"/>
            <a:ext cx="762000" cy="365125"/>
          </a:xfrm>
        </p:spPr>
        <p:txBody>
          <a:bodyPr/>
          <a:lstStyle/>
          <a:p>
            <a:fld id="{3477E0FA-DF95-4934-9A8E-3AC4B305B870}" type="slidenum">
              <a:rPr lang="fr-FR" smtClean="0"/>
              <a:pPr/>
              <a:t>7</a:t>
            </a:fld>
            <a:endParaRPr lang="fr-FR"/>
          </a:p>
        </p:txBody>
      </p:sp>
      <p:sp>
        <p:nvSpPr>
          <p:cNvPr id="33" name="Espace réservé du pied de page 32"/>
          <p:cNvSpPr>
            <a:spLocks noGrp="1"/>
          </p:cNvSpPr>
          <p:nvPr>
            <p:ph type="ftr" sz="quarter" idx="12"/>
          </p:nvPr>
        </p:nvSpPr>
        <p:spPr>
          <a:xfrm>
            <a:off x="2667000" y="6356350"/>
            <a:ext cx="3352800" cy="365125"/>
          </a:xfrm>
        </p:spPr>
        <p:txBody>
          <a:bodyPr/>
          <a:lstStyle/>
          <a:p>
            <a:r>
              <a:rPr lang="fr-FR" smtClean="0"/>
              <a:t>KHEPRI / EONA</a:t>
            </a:r>
            <a:endParaRPr lang="fr-F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6. Plafond de l’abondement</a:t>
            </a:r>
            <a:endParaRPr lang="fr-FR" b="1" dirty="0"/>
          </a:p>
        </p:txBody>
      </p:sp>
      <p:sp>
        <p:nvSpPr>
          <p:cNvPr id="3" name="Espace réservé du contenu 2"/>
          <p:cNvSpPr>
            <a:spLocks noGrp="1"/>
          </p:cNvSpPr>
          <p:nvPr>
            <p:ph idx="1"/>
          </p:nvPr>
        </p:nvSpPr>
        <p:spPr/>
        <p:txBody>
          <a:bodyPr/>
          <a:lstStyle/>
          <a:p>
            <a:r>
              <a:rPr lang="fr-FR" b="1" dirty="0" smtClean="0">
                <a:solidFill>
                  <a:schemeClr val="tx2">
                    <a:lumMod val="75000"/>
                  </a:schemeClr>
                </a:solidFill>
                <a:latin typeface="+mj-lt"/>
              </a:rPr>
              <a:t>Plafonds Abondements Entreprise Maximum 3 fois la somme versée par le salarié</a:t>
            </a:r>
          </a:p>
          <a:p>
            <a:r>
              <a:rPr lang="fr-FR" b="1" dirty="0" smtClean="0">
                <a:solidFill>
                  <a:schemeClr val="tx2">
                    <a:lumMod val="75000"/>
                  </a:schemeClr>
                </a:solidFill>
                <a:latin typeface="+mj-lt"/>
              </a:rPr>
              <a:t>Plafond de 8% du PASS pour le PEE : </a:t>
            </a:r>
          </a:p>
          <a:p>
            <a:pPr>
              <a:buNone/>
            </a:pPr>
            <a:r>
              <a:rPr lang="fr-FR" b="1" dirty="0" smtClean="0">
                <a:solidFill>
                  <a:schemeClr val="tx2">
                    <a:lumMod val="75000"/>
                  </a:schemeClr>
                </a:solidFill>
                <a:latin typeface="+mj-lt"/>
              </a:rPr>
              <a:t>	</a:t>
            </a:r>
            <a:r>
              <a:rPr lang="fr-FR" sz="2400" b="1" dirty="0" smtClean="0">
                <a:solidFill>
                  <a:schemeClr val="tx2">
                    <a:lumMod val="75000"/>
                  </a:schemeClr>
                </a:solidFill>
                <a:latin typeface="+mj-lt"/>
              </a:rPr>
              <a:t>(Le PASS 2010 = 34 620 € soit 8% du PASS 2010 = 2 770 €) </a:t>
            </a:r>
          </a:p>
          <a:p>
            <a:r>
              <a:rPr lang="fr-FR" b="1" dirty="0" smtClean="0">
                <a:solidFill>
                  <a:schemeClr val="tx2">
                    <a:lumMod val="75000"/>
                  </a:schemeClr>
                </a:solidFill>
                <a:latin typeface="+mj-lt"/>
              </a:rPr>
              <a:t>Plafond de 16% du PASS pour le PERCO/I :</a:t>
            </a:r>
          </a:p>
          <a:p>
            <a:pPr>
              <a:buNone/>
            </a:pPr>
            <a:r>
              <a:rPr lang="fr-FR" b="1" dirty="0" smtClean="0">
                <a:solidFill>
                  <a:schemeClr val="tx2">
                    <a:lumMod val="75000"/>
                  </a:schemeClr>
                </a:solidFill>
                <a:latin typeface="+mj-lt"/>
              </a:rPr>
              <a:t>	</a:t>
            </a:r>
            <a:r>
              <a:rPr lang="fr-FR" sz="2400" b="1" dirty="0" smtClean="0">
                <a:solidFill>
                  <a:schemeClr val="tx2">
                    <a:lumMod val="75000"/>
                  </a:schemeClr>
                </a:solidFill>
                <a:latin typeface="+mj-lt"/>
              </a:rPr>
              <a:t>(Le PASS 2010 = 34 620 € soit 16% du PASS 2010 = 5 539 €) </a:t>
            </a:r>
          </a:p>
          <a:p>
            <a:pPr>
              <a:buNone/>
            </a:pPr>
            <a:r>
              <a:rPr lang="fr-FR" b="1" dirty="0" smtClean="0">
                <a:solidFill>
                  <a:schemeClr val="tx2">
                    <a:lumMod val="75000"/>
                  </a:schemeClr>
                </a:solidFill>
                <a:latin typeface="+mj-lt"/>
              </a:rPr>
              <a:t>	Versements volontaires Maximum 25% de la rémunération brute annuelle</a:t>
            </a:r>
          </a:p>
          <a:p>
            <a:endParaRPr lang="fr-FR" dirty="0"/>
          </a:p>
        </p:txBody>
      </p:sp>
      <p:sp>
        <p:nvSpPr>
          <p:cNvPr id="4" name="Espace réservé de la date 3"/>
          <p:cNvSpPr>
            <a:spLocks noGrp="1"/>
          </p:cNvSpPr>
          <p:nvPr>
            <p:ph type="dt" sz="half" idx="10"/>
          </p:nvPr>
        </p:nvSpPr>
        <p:spPr>
          <a:xfrm>
            <a:off x="457200" y="6356350"/>
            <a:ext cx="2133600" cy="365125"/>
          </a:xfrm>
        </p:spPr>
        <p:txBody>
          <a:bodyPr/>
          <a:lstStyle/>
          <a:p>
            <a:fld id="{D28D8B70-5929-46C2-A3DE-23BD32C64477}" type="datetime1">
              <a:rPr lang="fr-FR" smtClean="0"/>
              <a:pPr/>
              <a:t>07/09/2012</a:t>
            </a:fld>
            <a:endParaRPr lang="fr-FR"/>
          </a:p>
        </p:txBody>
      </p:sp>
      <p:sp>
        <p:nvSpPr>
          <p:cNvPr id="5" name="Espace réservé du numéro de diapositive 4"/>
          <p:cNvSpPr>
            <a:spLocks noGrp="1"/>
          </p:cNvSpPr>
          <p:nvPr>
            <p:ph type="sldNum" sz="quarter" idx="11"/>
          </p:nvPr>
        </p:nvSpPr>
        <p:spPr>
          <a:xfrm>
            <a:off x="7924800" y="6356350"/>
            <a:ext cx="762000" cy="365125"/>
          </a:xfrm>
        </p:spPr>
        <p:txBody>
          <a:bodyPr/>
          <a:lstStyle/>
          <a:p>
            <a:fld id="{3477E0FA-DF95-4934-9A8E-3AC4B305B870}" type="slidenum">
              <a:rPr lang="fr-FR" smtClean="0"/>
              <a:pPr/>
              <a:t>8</a:t>
            </a:fld>
            <a:endParaRPr lang="fr-FR"/>
          </a:p>
        </p:txBody>
      </p:sp>
      <p:sp>
        <p:nvSpPr>
          <p:cNvPr id="6" name="Espace réservé du pied de page 5"/>
          <p:cNvSpPr>
            <a:spLocks noGrp="1"/>
          </p:cNvSpPr>
          <p:nvPr>
            <p:ph type="ftr" sz="quarter" idx="12"/>
          </p:nvPr>
        </p:nvSpPr>
        <p:spPr>
          <a:xfrm>
            <a:off x="2667000" y="6356350"/>
            <a:ext cx="3352800" cy="365125"/>
          </a:xfrm>
        </p:spPr>
        <p:txBody>
          <a:bodyPr/>
          <a:lstStyle/>
          <a:p>
            <a:r>
              <a:rPr lang="fr-FR" smtClean="0"/>
              <a:t>KHEPRI / EONA</a:t>
            </a:r>
            <a:endParaRPr lang="fr-F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48680"/>
            <a:ext cx="7139136" cy="780696"/>
          </a:xfrm>
        </p:spPr>
        <p:txBody>
          <a:bodyPr>
            <a:normAutofit fontScale="90000"/>
          </a:bodyPr>
          <a:lstStyle/>
          <a:p>
            <a:r>
              <a:rPr lang="fr-FR" b="1" dirty="0" smtClean="0">
                <a:solidFill>
                  <a:schemeClr val="bg2">
                    <a:lumMod val="25000"/>
                  </a:schemeClr>
                </a:solidFill>
              </a:rPr>
              <a:t>7. 9 cas de déblocage anticipé</a:t>
            </a:r>
            <a:endParaRPr lang="fr-FR" dirty="0"/>
          </a:p>
        </p:txBody>
      </p:sp>
      <p:pic>
        <p:nvPicPr>
          <p:cNvPr id="4" name="Picture 11" descr="CochonMarteau"/>
          <p:cNvPicPr>
            <a:picLocks noChangeAspect="1" noChangeArrowheads="1"/>
          </p:cNvPicPr>
          <p:nvPr/>
        </p:nvPicPr>
        <p:blipFill>
          <a:blip r:embed="rId2" cstate="print"/>
          <a:srcRect/>
          <a:stretch>
            <a:fillRect/>
          </a:stretch>
        </p:blipFill>
        <p:spPr bwMode="auto">
          <a:xfrm>
            <a:off x="7596336" y="116632"/>
            <a:ext cx="1178818" cy="1440160"/>
          </a:xfrm>
          <a:prstGeom prst="rect">
            <a:avLst/>
          </a:prstGeom>
          <a:noFill/>
        </p:spPr>
      </p:pic>
      <p:pic>
        <p:nvPicPr>
          <p:cNvPr id="5" name="Picture 5" descr="Surendettement"/>
          <p:cNvPicPr>
            <a:picLocks noChangeAspect="1" noChangeArrowheads="1"/>
          </p:cNvPicPr>
          <p:nvPr/>
        </p:nvPicPr>
        <p:blipFill>
          <a:blip r:embed="rId3" cstate="print"/>
          <a:srcRect/>
          <a:stretch>
            <a:fillRect/>
          </a:stretch>
        </p:blipFill>
        <p:spPr bwMode="auto">
          <a:xfrm>
            <a:off x="1296144" y="5229200"/>
            <a:ext cx="1368152" cy="1257607"/>
          </a:xfrm>
          <a:prstGeom prst="rect">
            <a:avLst/>
          </a:prstGeom>
          <a:noFill/>
        </p:spPr>
      </p:pic>
      <p:pic>
        <p:nvPicPr>
          <p:cNvPr id="6" name="Picture 5" descr="Divorce"/>
          <p:cNvPicPr>
            <a:picLocks noChangeAspect="1" noChangeArrowheads="1"/>
          </p:cNvPicPr>
          <p:nvPr/>
        </p:nvPicPr>
        <p:blipFill>
          <a:blip r:embed="rId4" cstate="print"/>
          <a:srcRect/>
          <a:stretch>
            <a:fillRect/>
          </a:stretch>
        </p:blipFill>
        <p:spPr bwMode="auto">
          <a:xfrm>
            <a:off x="2051720" y="3501008"/>
            <a:ext cx="1294954" cy="1152128"/>
          </a:xfrm>
          <a:prstGeom prst="rect">
            <a:avLst/>
          </a:prstGeom>
          <a:noFill/>
        </p:spPr>
      </p:pic>
      <p:pic>
        <p:nvPicPr>
          <p:cNvPr id="7" name="Picture 10" descr="Cimetiere"/>
          <p:cNvPicPr>
            <a:picLocks noChangeAspect="1" noChangeArrowheads="1"/>
          </p:cNvPicPr>
          <p:nvPr/>
        </p:nvPicPr>
        <p:blipFill>
          <a:blip r:embed="rId5" cstate="print"/>
          <a:srcRect/>
          <a:stretch>
            <a:fillRect/>
          </a:stretch>
        </p:blipFill>
        <p:spPr bwMode="auto">
          <a:xfrm>
            <a:off x="3635896" y="5229200"/>
            <a:ext cx="1152128" cy="1008112"/>
          </a:xfrm>
          <a:prstGeom prst="rect">
            <a:avLst/>
          </a:prstGeom>
          <a:noFill/>
        </p:spPr>
      </p:pic>
      <p:pic>
        <p:nvPicPr>
          <p:cNvPr id="8" name="Picture 7" descr="Invalidite"/>
          <p:cNvPicPr>
            <a:picLocks noChangeAspect="1" noChangeArrowheads="1"/>
          </p:cNvPicPr>
          <p:nvPr/>
        </p:nvPicPr>
        <p:blipFill>
          <a:blip r:embed="rId6" cstate="print"/>
          <a:srcRect/>
          <a:stretch>
            <a:fillRect/>
          </a:stretch>
        </p:blipFill>
        <p:spPr bwMode="auto">
          <a:xfrm>
            <a:off x="611560" y="2636912"/>
            <a:ext cx="1228348" cy="1224061"/>
          </a:xfrm>
          <a:prstGeom prst="rect">
            <a:avLst/>
          </a:prstGeom>
          <a:noFill/>
        </p:spPr>
      </p:pic>
      <p:pic>
        <p:nvPicPr>
          <p:cNvPr id="9" name="Picture 9" descr="Maison3WMF"/>
          <p:cNvPicPr>
            <a:picLocks noChangeAspect="1" noChangeArrowheads="1"/>
          </p:cNvPicPr>
          <p:nvPr/>
        </p:nvPicPr>
        <p:blipFill>
          <a:blip r:embed="rId7" cstate="print"/>
          <a:srcRect/>
          <a:stretch>
            <a:fillRect/>
          </a:stretch>
        </p:blipFill>
        <p:spPr bwMode="auto">
          <a:xfrm>
            <a:off x="2411760" y="1340768"/>
            <a:ext cx="1750463" cy="1512168"/>
          </a:xfrm>
          <a:prstGeom prst="rect">
            <a:avLst/>
          </a:prstGeom>
          <a:noFill/>
        </p:spPr>
      </p:pic>
      <p:pic>
        <p:nvPicPr>
          <p:cNvPr id="10" name="Picture 6" descr="Mariage1"/>
          <p:cNvPicPr>
            <a:picLocks noChangeAspect="1" noChangeArrowheads="1"/>
          </p:cNvPicPr>
          <p:nvPr/>
        </p:nvPicPr>
        <p:blipFill>
          <a:blip r:embed="rId8" cstate="print"/>
          <a:srcRect/>
          <a:stretch>
            <a:fillRect/>
          </a:stretch>
        </p:blipFill>
        <p:spPr bwMode="auto">
          <a:xfrm>
            <a:off x="4572000" y="1556792"/>
            <a:ext cx="1169055" cy="1224136"/>
          </a:xfrm>
          <a:prstGeom prst="rect">
            <a:avLst/>
          </a:prstGeom>
          <a:noFill/>
        </p:spPr>
      </p:pic>
      <p:pic>
        <p:nvPicPr>
          <p:cNvPr id="11" name="Picture 8" descr="CessationContratTravailWMF"/>
          <p:cNvPicPr>
            <a:picLocks noChangeAspect="1" noChangeArrowheads="1"/>
          </p:cNvPicPr>
          <p:nvPr/>
        </p:nvPicPr>
        <p:blipFill>
          <a:blip r:embed="rId9" cstate="print"/>
          <a:srcRect/>
          <a:stretch>
            <a:fillRect/>
          </a:stretch>
        </p:blipFill>
        <p:spPr bwMode="auto">
          <a:xfrm>
            <a:off x="4499992" y="3573016"/>
            <a:ext cx="1737731" cy="1296144"/>
          </a:xfrm>
          <a:prstGeom prst="rect">
            <a:avLst/>
          </a:prstGeom>
          <a:noFill/>
        </p:spPr>
      </p:pic>
      <p:pic>
        <p:nvPicPr>
          <p:cNvPr id="12" name="Picture 4" descr="CreationReprise"/>
          <p:cNvPicPr>
            <a:picLocks noChangeAspect="1" noChangeArrowheads="1"/>
          </p:cNvPicPr>
          <p:nvPr/>
        </p:nvPicPr>
        <p:blipFill>
          <a:blip r:embed="rId10" cstate="print"/>
          <a:srcRect/>
          <a:stretch>
            <a:fillRect/>
          </a:stretch>
        </p:blipFill>
        <p:spPr bwMode="auto">
          <a:xfrm>
            <a:off x="5940152" y="5301208"/>
            <a:ext cx="1247199" cy="1224136"/>
          </a:xfrm>
          <a:prstGeom prst="rect">
            <a:avLst/>
          </a:prstGeom>
          <a:noFill/>
        </p:spPr>
      </p:pic>
      <p:pic>
        <p:nvPicPr>
          <p:cNvPr id="13" name="Picture 5" descr="Naissance1"/>
          <p:cNvPicPr>
            <a:picLocks noChangeAspect="1" noChangeArrowheads="1"/>
          </p:cNvPicPr>
          <p:nvPr/>
        </p:nvPicPr>
        <p:blipFill>
          <a:blip r:embed="rId11" cstate="print"/>
          <a:srcRect/>
          <a:stretch>
            <a:fillRect/>
          </a:stretch>
        </p:blipFill>
        <p:spPr bwMode="auto">
          <a:xfrm>
            <a:off x="6948264" y="1772816"/>
            <a:ext cx="1368152" cy="1612070"/>
          </a:xfrm>
          <a:prstGeom prst="rect">
            <a:avLst/>
          </a:prstGeom>
          <a:noFill/>
        </p:spPr>
      </p:pic>
      <p:sp>
        <p:nvSpPr>
          <p:cNvPr id="14" name="ZoneTexte 13"/>
          <p:cNvSpPr txBox="1"/>
          <p:nvPr/>
        </p:nvSpPr>
        <p:spPr>
          <a:xfrm>
            <a:off x="611560" y="2276872"/>
            <a:ext cx="1152128" cy="369332"/>
          </a:xfrm>
          <a:prstGeom prst="rect">
            <a:avLst/>
          </a:prstGeom>
          <a:noFill/>
        </p:spPr>
        <p:txBody>
          <a:bodyPr wrap="square" rtlCol="0">
            <a:spAutoFit/>
          </a:bodyPr>
          <a:lstStyle/>
          <a:p>
            <a:r>
              <a:rPr lang="fr-FR" b="1" dirty="0" smtClean="0">
                <a:solidFill>
                  <a:schemeClr val="tx2">
                    <a:lumMod val="75000"/>
                  </a:schemeClr>
                </a:solidFill>
                <a:latin typeface="+mj-lt"/>
              </a:rPr>
              <a:t>Invalidité</a:t>
            </a:r>
            <a:endParaRPr lang="fr-FR" b="1" dirty="0">
              <a:solidFill>
                <a:schemeClr val="tx2">
                  <a:lumMod val="75000"/>
                </a:schemeClr>
              </a:solidFill>
              <a:latin typeface="+mj-lt"/>
            </a:endParaRPr>
          </a:p>
        </p:txBody>
      </p:sp>
      <p:sp>
        <p:nvSpPr>
          <p:cNvPr id="15" name="ZoneTexte 14"/>
          <p:cNvSpPr txBox="1"/>
          <p:nvPr/>
        </p:nvSpPr>
        <p:spPr>
          <a:xfrm>
            <a:off x="2267744" y="2761764"/>
            <a:ext cx="2088232" cy="338554"/>
          </a:xfrm>
          <a:prstGeom prst="rect">
            <a:avLst/>
          </a:prstGeom>
          <a:noFill/>
        </p:spPr>
        <p:txBody>
          <a:bodyPr wrap="square" rtlCol="0">
            <a:spAutoFit/>
          </a:bodyPr>
          <a:lstStyle/>
          <a:p>
            <a:r>
              <a:rPr lang="fr-FR" sz="1600" b="1" dirty="0" smtClean="0">
                <a:solidFill>
                  <a:schemeClr val="tx2">
                    <a:lumMod val="75000"/>
                  </a:schemeClr>
                </a:solidFill>
                <a:latin typeface="+mj-lt"/>
              </a:rPr>
              <a:t>Résidence principale</a:t>
            </a:r>
            <a:endParaRPr lang="fr-FR" sz="1600" b="1" dirty="0">
              <a:solidFill>
                <a:schemeClr val="tx2">
                  <a:lumMod val="75000"/>
                </a:schemeClr>
              </a:solidFill>
              <a:latin typeface="+mj-lt"/>
            </a:endParaRPr>
          </a:p>
        </p:txBody>
      </p:sp>
      <p:sp>
        <p:nvSpPr>
          <p:cNvPr id="16" name="ZoneTexte 15"/>
          <p:cNvSpPr txBox="1"/>
          <p:nvPr/>
        </p:nvSpPr>
        <p:spPr>
          <a:xfrm>
            <a:off x="1115616" y="4581128"/>
            <a:ext cx="2088232" cy="338554"/>
          </a:xfrm>
          <a:prstGeom prst="rect">
            <a:avLst/>
          </a:prstGeom>
          <a:noFill/>
        </p:spPr>
        <p:txBody>
          <a:bodyPr wrap="square" rtlCol="0">
            <a:spAutoFit/>
          </a:bodyPr>
          <a:lstStyle/>
          <a:p>
            <a:r>
              <a:rPr lang="fr-FR" sz="1600" b="1" dirty="0" smtClean="0">
                <a:solidFill>
                  <a:schemeClr val="tx2">
                    <a:lumMod val="75000"/>
                  </a:schemeClr>
                </a:solidFill>
                <a:latin typeface="+mj-lt"/>
              </a:rPr>
              <a:t>Divorce ou séparation</a:t>
            </a:r>
            <a:endParaRPr lang="fr-FR" sz="1600" b="1" dirty="0">
              <a:solidFill>
                <a:schemeClr val="tx2">
                  <a:lumMod val="75000"/>
                </a:schemeClr>
              </a:solidFill>
              <a:latin typeface="+mj-lt"/>
            </a:endParaRPr>
          </a:p>
        </p:txBody>
      </p:sp>
      <p:sp>
        <p:nvSpPr>
          <p:cNvPr id="17" name="ZoneTexte 16"/>
          <p:cNvSpPr txBox="1"/>
          <p:nvPr/>
        </p:nvSpPr>
        <p:spPr>
          <a:xfrm>
            <a:off x="107504" y="5373216"/>
            <a:ext cx="1620688" cy="338554"/>
          </a:xfrm>
          <a:prstGeom prst="rect">
            <a:avLst/>
          </a:prstGeom>
          <a:noFill/>
        </p:spPr>
        <p:txBody>
          <a:bodyPr wrap="square" rtlCol="0">
            <a:spAutoFit/>
          </a:bodyPr>
          <a:lstStyle/>
          <a:p>
            <a:pPr algn="r"/>
            <a:r>
              <a:rPr lang="fr-FR" sz="1600" b="1" dirty="0" smtClean="0">
                <a:solidFill>
                  <a:schemeClr val="tx2">
                    <a:lumMod val="75000"/>
                  </a:schemeClr>
                </a:solidFill>
                <a:latin typeface="+mj-lt"/>
              </a:rPr>
              <a:t>Surendettement</a:t>
            </a:r>
            <a:endParaRPr lang="fr-FR" sz="1600" b="1" dirty="0">
              <a:solidFill>
                <a:schemeClr val="tx2">
                  <a:lumMod val="75000"/>
                </a:schemeClr>
              </a:solidFill>
              <a:latin typeface="+mj-lt"/>
            </a:endParaRPr>
          </a:p>
        </p:txBody>
      </p:sp>
      <p:sp>
        <p:nvSpPr>
          <p:cNvPr id="18" name="ZoneTexte 17"/>
          <p:cNvSpPr txBox="1"/>
          <p:nvPr/>
        </p:nvSpPr>
        <p:spPr>
          <a:xfrm>
            <a:off x="3707904" y="6237312"/>
            <a:ext cx="1008112" cy="338554"/>
          </a:xfrm>
          <a:prstGeom prst="rect">
            <a:avLst/>
          </a:prstGeom>
          <a:noFill/>
        </p:spPr>
        <p:txBody>
          <a:bodyPr wrap="square" rtlCol="0">
            <a:spAutoFit/>
          </a:bodyPr>
          <a:lstStyle/>
          <a:p>
            <a:pPr algn="ctr"/>
            <a:r>
              <a:rPr lang="fr-FR" sz="1600" b="1" dirty="0" smtClean="0">
                <a:solidFill>
                  <a:schemeClr val="tx2">
                    <a:lumMod val="75000"/>
                  </a:schemeClr>
                </a:solidFill>
                <a:latin typeface="+mj-lt"/>
              </a:rPr>
              <a:t>Décès</a:t>
            </a:r>
            <a:endParaRPr lang="fr-FR" sz="1600" b="1" dirty="0">
              <a:solidFill>
                <a:schemeClr val="tx2">
                  <a:lumMod val="75000"/>
                </a:schemeClr>
              </a:solidFill>
              <a:latin typeface="+mj-lt"/>
            </a:endParaRPr>
          </a:p>
        </p:txBody>
      </p:sp>
      <p:sp>
        <p:nvSpPr>
          <p:cNvPr id="19" name="ZoneTexte 18"/>
          <p:cNvSpPr txBox="1"/>
          <p:nvPr/>
        </p:nvSpPr>
        <p:spPr>
          <a:xfrm>
            <a:off x="4427984" y="2780928"/>
            <a:ext cx="1728192" cy="338554"/>
          </a:xfrm>
          <a:prstGeom prst="rect">
            <a:avLst/>
          </a:prstGeom>
          <a:noFill/>
        </p:spPr>
        <p:txBody>
          <a:bodyPr wrap="square" rtlCol="0">
            <a:spAutoFit/>
          </a:bodyPr>
          <a:lstStyle/>
          <a:p>
            <a:pPr algn="ctr"/>
            <a:r>
              <a:rPr lang="fr-FR" sz="1600" b="1" dirty="0" smtClean="0">
                <a:solidFill>
                  <a:schemeClr val="tx2">
                    <a:lumMod val="75000"/>
                  </a:schemeClr>
                </a:solidFill>
                <a:latin typeface="+mj-lt"/>
              </a:rPr>
              <a:t>Mariage ou PACS</a:t>
            </a:r>
            <a:endParaRPr lang="fr-FR" sz="1600" b="1" dirty="0">
              <a:solidFill>
                <a:schemeClr val="tx2">
                  <a:lumMod val="75000"/>
                </a:schemeClr>
              </a:solidFill>
              <a:latin typeface="+mj-lt"/>
            </a:endParaRPr>
          </a:p>
        </p:txBody>
      </p:sp>
      <p:sp>
        <p:nvSpPr>
          <p:cNvPr id="20" name="ZoneTexte 19"/>
          <p:cNvSpPr txBox="1"/>
          <p:nvPr/>
        </p:nvSpPr>
        <p:spPr>
          <a:xfrm>
            <a:off x="6300192" y="3068960"/>
            <a:ext cx="1296144" cy="584775"/>
          </a:xfrm>
          <a:prstGeom prst="rect">
            <a:avLst/>
          </a:prstGeom>
          <a:noFill/>
        </p:spPr>
        <p:txBody>
          <a:bodyPr wrap="square" rtlCol="0">
            <a:spAutoFit/>
          </a:bodyPr>
          <a:lstStyle/>
          <a:p>
            <a:pPr algn="r"/>
            <a:r>
              <a:rPr lang="fr-FR" sz="1600" b="1" dirty="0" smtClean="0">
                <a:solidFill>
                  <a:schemeClr val="tx2">
                    <a:lumMod val="75000"/>
                  </a:schemeClr>
                </a:solidFill>
                <a:latin typeface="+mj-lt"/>
              </a:rPr>
              <a:t>Naissance ou adoption</a:t>
            </a:r>
            <a:endParaRPr lang="fr-FR" sz="1600" b="1" dirty="0">
              <a:solidFill>
                <a:schemeClr val="tx2">
                  <a:lumMod val="75000"/>
                </a:schemeClr>
              </a:solidFill>
              <a:latin typeface="+mj-lt"/>
            </a:endParaRPr>
          </a:p>
        </p:txBody>
      </p:sp>
      <p:sp>
        <p:nvSpPr>
          <p:cNvPr id="21" name="ZoneTexte 20"/>
          <p:cNvSpPr txBox="1"/>
          <p:nvPr/>
        </p:nvSpPr>
        <p:spPr>
          <a:xfrm>
            <a:off x="6084168" y="3852337"/>
            <a:ext cx="1944216" cy="584775"/>
          </a:xfrm>
          <a:prstGeom prst="rect">
            <a:avLst/>
          </a:prstGeom>
          <a:noFill/>
        </p:spPr>
        <p:txBody>
          <a:bodyPr wrap="square" rtlCol="0">
            <a:spAutoFit/>
          </a:bodyPr>
          <a:lstStyle/>
          <a:p>
            <a:r>
              <a:rPr lang="fr-FR" sz="1600" b="1" dirty="0" smtClean="0">
                <a:solidFill>
                  <a:schemeClr val="tx2">
                    <a:lumMod val="75000"/>
                  </a:schemeClr>
                </a:solidFill>
                <a:latin typeface="+mj-lt"/>
              </a:rPr>
              <a:t>Cessation du contrat de travail</a:t>
            </a:r>
            <a:endParaRPr lang="fr-FR" sz="1600" b="1" dirty="0">
              <a:solidFill>
                <a:schemeClr val="tx2">
                  <a:lumMod val="75000"/>
                </a:schemeClr>
              </a:solidFill>
              <a:latin typeface="+mj-lt"/>
            </a:endParaRPr>
          </a:p>
        </p:txBody>
      </p:sp>
      <p:sp>
        <p:nvSpPr>
          <p:cNvPr id="22" name="ZoneTexte 21"/>
          <p:cNvSpPr txBox="1"/>
          <p:nvPr/>
        </p:nvSpPr>
        <p:spPr>
          <a:xfrm>
            <a:off x="6948264" y="5076473"/>
            <a:ext cx="1944216" cy="584775"/>
          </a:xfrm>
          <a:prstGeom prst="rect">
            <a:avLst/>
          </a:prstGeom>
          <a:noFill/>
        </p:spPr>
        <p:txBody>
          <a:bodyPr wrap="square" rtlCol="0">
            <a:spAutoFit/>
          </a:bodyPr>
          <a:lstStyle/>
          <a:p>
            <a:r>
              <a:rPr lang="fr-FR" sz="1600" b="1" dirty="0" smtClean="0">
                <a:solidFill>
                  <a:schemeClr val="tx2">
                    <a:lumMod val="75000"/>
                  </a:schemeClr>
                </a:solidFill>
                <a:latin typeface="+mj-lt"/>
              </a:rPr>
              <a:t>Création ou reprise d’entreprise</a:t>
            </a:r>
            <a:endParaRPr lang="fr-FR" sz="1600" b="1" dirty="0">
              <a:solidFill>
                <a:schemeClr val="tx2">
                  <a:lumMod val="75000"/>
                </a:schemeClr>
              </a:solidFill>
              <a:latin typeface="+mj-lt"/>
            </a:endParaRPr>
          </a:p>
        </p:txBody>
      </p:sp>
      <p:sp>
        <p:nvSpPr>
          <p:cNvPr id="23" name="Espace réservé de la date 22"/>
          <p:cNvSpPr>
            <a:spLocks noGrp="1"/>
          </p:cNvSpPr>
          <p:nvPr>
            <p:ph type="dt" sz="half" idx="10"/>
          </p:nvPr>
        </p:nvSpPr>
        <p:spPr>
          <a:xfrm>
            <a:off x="457200" y="6356350"/>
            <a:ext cx="2133600" cy="365125"/>
          </a:xfrm>
        </p:spPr>
        <p:txBody>
          <a:bodyPr/>
          <a:lstStyle/>
          <a:p>
            <a:fld id="{7086427F-00ED-4DFA-A420-2886FB2BC6A9}" type="datetime1">
              <a:rPr lang="fr-FR" smtClean="0"/>
              <a:pPr/>
              <a:t>07/09/2012</a:t>
            </a:fld>
            <a:endParaRPr lang="fr-FR"/>
          </a:p>
        </p:txBody>
      </p:sp>
      <p:sp>
        <p:nvSpPr>
          <p:cNvPr id="24" name="Espace réservé du numéro de diapositive 23"/>
          <p:cNvSpPr>
            <a:spLocks noGrp="1"/>
          </p:cNvSpPr>
          <p:nvPr>
            <p:ph type="sldNum" sz="quarter" idx="11"/>
          </p:nvPr>
        </p:nvSpPr>
        <p:spPr>
          <a:xfrm>
            <a:off x="7924800" y="6356350"/>
            <a:ext cx="762000" cy="365125"/>
          </a:xfrm>
        </p:spPr>
        <p:txBody>
          <a:bodyPr/>
          <a:lstStyle/>
          <a:p>
            <a:fld id="{3477E0FA-DF95-4934-9A8E-3AC4B305B870}" type="slidenum">
              <a:rPr lang="fr-FR" smtClean="0"/>
              <a:pPr/>
              <a:t>9</a:t>
            </a:fld>
            <a:endParaRPr lang="fr-FR"/>
          </a:p>
        </p:txBody>
      </p:sp>
      <p:sp>
        <p:nvSpPr>
          <p:cNvPr id="25" name="Espace réservé du pied de page 24"/>
          <p:cNvSpPr>
            <a:spLocks noGrp="1"/>
          </p:cNvSpPr>
          <p:nvPr>
            <p:ph type="ftr" sz="quarter" idx="12"/>
          </p:nvPr>
        </p:nvSpPr>
        <p:spPr>
          <a:xfrm>
            <a:off x="2667000" y="6356350"/>
            <a:ext cx="3352800" cy="365125"/>
          </a:xfrm>
        </p:spPr>
        <p:txBody>
          <a:bodyPr/>
          <a:lstStyle/>
          <a:p>
            <a:r>
              <a:rPr lang="fr-FR" smtClean="0"/>
              <a:t>KHEPRI / EONA</a:t>
            </a:r>
            <a:endParaRPr lang="fr-F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264</TotalTime>
  <Words>1630</Words>
  <Application>Microsoft Office PowerPoint</Application>
  <PresentationFormat>Affichage à l'écran (4:3)</PresentationFormat>
  <Paragraphs>268</Paragraphs>
  <Slides>18</Slides>
  <Notes>0</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1_Débit</vt:lpstr>
      <vt:lpstr>L’épargne salariale</vt:lpstr>
      <vt:lpstr>Épargne salariale</vt:lpstr>
      <vt:lpstr>1. Qui peut bénéficier de l’épargne       salariale ?</vt:lpstr>
      <vt:lpstr>2. Quels sont les avantages de l’épargne  salariale pour les salariés ?</vt:lpstr>
      <vt:lpstr>3.Comment est alimenté le PEE ?</vt:lpstr>
      <vt:lpstr>4. L’abondement </vt:lpstr>
      <vt:lpstr>5. Avantages de l’abondement ? </vt:lpstr>
      <vt:lpstr>6. Plafond de l’abondement</vt:lpstr>
      <vt:lpstr>7. 9 cas de déblocage anticipé</vt:lpstr>
      <vt:lpstr>9. Synthèse : Questions</vt:lpstr>
      <vt:lpstr>9. Synthèse : Réponses</vt:lpstr>
      <vt:lpstr>9. Synthèse : Réponses</vt:lpstr>
      <vt:lpstr>9. Synthèse : Réponses</vt:lpstr>
      <vt:lpstr>9. Synthèse : Réponses</vt:lpstr>
      <vt:lpstr>ANNEXES</vt:lpstr>
      <vt:lpstr>Diapositive 16</vt:lpstr>
      <vt:lpstr>Récapitulatif des avantages sociaux et fiscaux  de l’Epargne salariale</vt:lpstr>
      <vt:lpstr>7. Plafonds du dispositif</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L’épargne salariale</dc:title>
  <dc:creator>evelyne</dc:creator>
  <cp:lastModifiedBy>evelyne</cp:lastModifiedBy>
  <cp:revision>16</cp:revision>
  <dcterms:created xsi:type="dcterms:W3CDTF">2010-12-06T22:39:19Z</dcterms:created>
  <dcterms:modified xsi:type="dcterms:W3CDTF">2012-09-07T12:13:52Z</dcterms:modified>
</cp:coreProperties>
</file>