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Default Extension="doc" ContentType="application/msword"/>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emf" ContentType="image/x-emf"/>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Default Extension="vml" ContentType="application/vnd.openxmlformats-officedocument.vmlDrawing"/>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04" r:id="rId47"/>
    <p:sldId id="305" r:id="rId48"/>
    <p:sldId id="306" r:id="rId49"/>
    <p:sldId id="307" r:id="rId50"/>
    <p:sldId id="308" r:id="rId5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5B3061-904D-488B-8ACA-FA3B76EB08EC}" type="datetimeFigureOut">
              <a:rPr lang="fr-FR" smtClean="0"/>
              <a:t>13/10/2010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189C73-6F5F-4ED9-A7A5-E33D71EB6508}" type="slidenum">
              <a:rPr lang="fr-FR" smtClean="0"/>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08EECAF0-9322-4768-A84D-833A816C3B74}" type="slidenum">
              <a:rPr lang="fr-FR"/>
              <a:pPr/>
              <a:t>1</a:t>
            </a:fld>
            <a:endParaRPr lang="fr-FR"/>
          </a:p>
        </p:txBody>
      </p:sp>
      <p:sp>
        <p:nvSpPr>
          <p:cNvPr id="60419" name="Rectangle 2"/>
          <p:cNvSpPr>
            <a:spLocks noRo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F4D6D5B0-33D3-43D1-9E5C-B75A4BC83534}" type="slidenum">
              <a:rPr lang="fr-FR"/>
              <a:pPr/>
              <a:t>10</a:t>
            </a:fld>
            <a:endParaRPr lang="fr-FR"/>
          </a:p>
        </p:txBody>
      </p:sp>
      <p:sp>
        <p:nvSpPr>
          <p:cNvPr id="69635" name="Rectangle 2"/>
          <p:cNvSpPr>
            <a:spLocks noRo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2BE8D4A5-20EF-4DE4-8B8E-0B0788CD2813}" type="slidenum">
              <a:rPr lang="fr-FR"/>
              <a:pPr/>
              <a:t>11</a:t>
            </a:fld>
            <a:endParaRPr lang="fr-FR"/>
          </a:p>
        </p:txBody>
      </p:sp>
      <p:sp>
        <p:nvSpPr>
          <p:cNvPr id="70659" name="Rectangle 2"/>
          <p:cNvSpPr>
            <a:spLocks noRo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1B3D1101-D708-48BB-A6AE-775CD9CD5FE0}" type="slidenum">
              <a:rPr lang="fr-FR"/>
              <a:pPr/>
              <a:t>12</a:t>
            </a:fld>
            <a:endParaRPr lang="fr-FR"/>
          </a:p>
        </p:txBody>
      </p:sp>
      <p:sp>
        <p:nvSpPr>
          <p:cNvPr id="71683" name="Rectangle 2"/>
          <p:cNvSpPr>
            <a:spLocks noRo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2422E0D5-41AA-4F0E-93FB-6612F8443C07}" type="slidenum">
              <a:rPr lang="fr-FR"/>
              <a:pPr/>
              <a:t>13</a:t>
            </a:fld>
            <a:endParaRPr lang="fr-FR"/>
          </a:p>
        </p:txBody>
      </p:sp>
      <p:sp>
        <p:nvSpPr>
          <p:cNvPr id="72707" name="Rectangle 2"/>
          <p:cNvSpPr>
            <a:spLocks noRo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77AAC191-8F0E-4356-B6A4-FD95E5CB93C9}" type="slidenum">
              <a:rPr lang="fr-FR"/>
              <a:pPr/>
              <a:t>14</a:t>
            </a:fld>
            <a:endParaRPr lang="fr-FR"/>
          </a:p>
        </p:txBody>
      </p:sp>
      <p:sp>
        <p:nvSpPr>
          <p:cNvPr id="73731" name="Rectangle 2"/>
          <p:cNvSpPr>
            <a:spLocks noRo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027DA33A-6AAD-4531-8C73-DF6FBC477692}" type="slidenum">
              <a:rPr lang="fr-FR"/>
              <a:pPr/>
              <a:t>15</a:t>
            </a:fld>
            <a:endParaRPr lang="fr-FR"/>
          </a:p>
        </p:txBody>
      </p:sp>
      <p:sp>
        <p:nvSpPr>
          <p:cNvPr id="74755" name="Rectangle 2"/>
          <p:cNvSpPr>
            <a:spLocks noRo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5694C4EB-BBD6-4BE8-B8F5-DB178FA3E439}" type="slidenum">
              <a:rPr lang="fr-FR"/>
              <a:pPr/>
              <a:t>16</a:t>
            </a:fld>
            <a:endParaRPr lang="fr-FR"/>
          </a:p>
        </p:txBody>
      </p:sp>
      <p:sp>
        <p:nvSpPr>
          <p:cNvPr id="75779" name="Rectangle 2"/>
          <p:cNvSpPr>
            <a:spLocks noRo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8FE2A9A5-FBF6-4064-88AC-B4CDC724F8D4}" type="slidenum">
              <a:rPr lang="fr-FR"/>
              <a:pPr/>
              <a:t>17</a:t>
            </a:fld>
            <a:endParaRPr lang="fr-FR"/>
          </a:p>
        </p:txBody>
      </p:sp>
      <p:sp>
        <p:nvSpPr>
          <p:cNvPr id="76803" name="Rectangle 2"/>
          <p:cNvSpPr>
            <a:spLocks noRo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58E98BC9-F19C-47E8-8E50-E79BDD78E74B}" type="slidenum">
              <a:rPr lang="fr-FR"/>
              <a:pPr/>
              <a:t>18</a:t>
            </a:fld>
            <a:endParaRPr lang="fr-FR"/>
          </a:p>
        </p:txBody>
      </p:sp>
      <p:sp>
        <p:nvSpPr>
          <p:cNvPr id="77827" name="Rectangle 2"/>
          <p:cNvSpPr>
            <a:spLocks noRo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E0693837-22E6-42A5-BFE7-06C50A5A86A5}" type="slidenum">
              <a:rPr lang="fr-FR"/>
              <a:pPr/>
              <a:t>19</a:t>
            </a:fld>
            <a:endParaRPr lang="fr-FR"/>
          </a:p>
        </p:txBody>
      </p:sp>
      <p:sp>
        <p:nvSpPr>
          <p:cNvPr id="78851" name="Rectangle 2"/>
          <p:cNvSpPr>
            <a:spLocks noRo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B3899228-B881-4CAD-BB49-76A0E179E672}" type="slidenum">
              <a:rPr lang="fr-FR"/>
              <a:pPr/>
              <a:t>2</a:t>
            </a:fld>
            <a:endParaRPr lang="fr-FR"/>
          </a:p>
        </p:txBody>
      </p:sp>
      <p:sp>
        <p:nvSpPr>
          <p:cNvPr id="67587" name="Rectangle 2"/>
          <p:cNvSpPr>
            <a:spLocks noRo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1D2312DF-4293-4446-9122-48AB87FF33BF}" type="slidenum">
              <a:rPr lang="fr-FR"/>
              <a:pPr/>
              <a:t>20</a:t>
            </a:fld>
            <a:endParaRPr lang="fr-FR"/>
          </a:p>
        </p:txBody>
      </p:sp>
      <p:sp>
        <p:nvSpPr>
          <p:cNvPr id="79875" name="Rectangle 2"/>
          <p:cNvSpPr>
            <a:spLocks noRo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CC3F9567-CD22-4D47-922D-6F315FDFCCF5}" type="slidenum">
              <a:rPr lang="fr-FR"/>
              <a:pPr/>
              <a:t>21</a:t>
            </a:fld>
            <a:endParaRPr lang="fr-FR"/>
          </a:p>
        </p:txBody>
      </p:sp>
      <p:sp>
        <p:nvSpPr>
          <p:cNvPr id="80899" name="Rectangle 2"/>
          <p:cNvSpPr>
            <a:spLocks noRot="1" noChangeArrowheads="1" noTextEdit="1"/>
          </p:cNvSpPr>
          <p:nvPr>
            <p:ph type="sldImg"/>
          </p:nvPr>
        </p:nvSpPr>
        <p:spPr>
          <a:ln/>
        </p:spPr>
      </p:sp>
      <p:sp>
        <p:nvSpPr>
          <p:cNvPr id="80900"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F9C758F1-60E6-43F9-853E-623D75CAAF62}" type="slidenum">
              <a:rPr lang="fr-FR"/>
              <a:pPr/>
              <a:t>22</a:t>
            </a:fld>
            <a:endParaRPr lang="fr-FR"/>
          </a:p>
        </p:txBody>
      </p:sp>
      <p:sp>
        <p:nvSpPr>
          <p:cNvPr id="81923" name="Rectangle 2"/>
          <p:cNvSpPr>
            <a:spLocks noRot="1" noChangeArrowheads="1" noTextEdit="1"/>
          </p:cNvSpPr>
          <p:nvPr>
            <p:ph type="sldImg"/>
          </p:nvPr>
        </p:nvSpPr>
        <p:spPr>
          <a:ln/>
        </p:spPr>
      </p:sp>
      <p:sp>
        <p:nvSpPr>
          <p:cNvPr id="81924"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DC19A8C1-3189-4A22-A902-21B886959420}" type="slidenum">
              <a:rPr lang="fr-FR"/>
              <a:pPr/>
              <a:t>23</a:t>
            </a:fld>
            <a:endParaRPr lang="fr-FR"/>
          </a:p>
        </p:txBody>
      </p:sp>
      <p:sp>
        <p:nvSpPr>
          <p:cNvPr id="82947" name="Rectangle 2"/>
          <p:cNvSpPr>
            <a:spLocks noRot="1" noChangeArrowheads="1" noTextEdit="1"/>
          </p:cNvSpPr>
          <p:nvPr>
            <p:ph type="sldImg"/>
          </p:nvPr>
        </p:nvSpPr>
        <p:spPr>
          <a:ln/>
        </p:spPr>
      </p:sp>
      <p:sp>
        <p:nvSpPr>
          <p:cNvPr id="82948"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07B7F9C9-7697-4C1B-B690-01B2D9B478F8}" type="slidenum">
              <a:rPr lang="fr-FR"/>
              <a:pPr/>
              <a:t>24</a:t>
            </a:fld>
            <a:endParaRPr lang="fr-FR"/>
          </a:p>
        </p:txBody>
      </p:sp>
      <p:sp>
        <p:nvSpPr>
          <p:cNvPr id="83971" name="Rectangle 2"/>
          <p:cNvSpPr>
            <a:spLocks noRot="1" noChangeArrowheads="1" noTextEdit="1"/>
          </p:cNvSpPr>
          <p:nvPr>
            <p:ph type="sldImg"/>
          </p:nvPr>
        </p:nvSpPr>
        <p:spPr>
          <a:ln/>
        </p:spPr>
      </p:sp>
      <p:sp>
        <p:nvSpPr>
          <p:cNvPr id="83972"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71437039-02FA-45FC-9852-3AEC195918DC}" type="slidenum">
              <a:rPr lang="fr-FR"/>
              <a:pPr/>
              <a:t>25</a:t>
            </a:fld>
            <a:endParaRPr lang="fr-FR"/>
          </a:p>
        </p:txBody>
      </p:sp>
      <p:sp>
        <p:nvSpPr>
          <p:cNvPr id="84995" name="Rectangle 2"/>
          <p:cNvSpPr>
            <a:spLocks noRo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B34E41BA-6DE1-4E9B-8ED1-0224B237E6B3}" type="slidenum">
              <a:rPr lang="fr-FR"/>
              <a:pPr/>
              <a:t>26</a:t>
            </a:fld>
            <a:endParaRPr lang="fr-FR"/>
          </a:p>
        </p:txBody>
      </p:sp>
      <p:sp>
        <p:nvSpPr>
          <p:cNvPr id="86019" name="Rectangle 2"/>
          <p:cNvSpPr>
            <a:spLocks noRo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033661EC-B544-4D15-B186-863FC75DBC5A}" type="slidenum">
              <a:rPr lang="fr-FR"/>
              <a:pPr/>
              <a:t>27</a:t>
            </a:fld>
            <a:endParaRPr lang="fr-FR"/>
          </a:p>
        </p:txBody>
      </p:sp>
      <p:sp>
        <p:nvSpPr>
          <p:cNvPr id="87043" name="Rectangle 2"/>
          <p:cNvSpPr>
            <a:spLocks noRo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7E3A32EE-4FD6-4B07-9264-FA7675647888}" type="slidenum">
              <a:rPr lang="fr-FR"/>
              <a:pPr/>
              <a:t>28</a:t>
            </a:fld>
            <a:endParaRPr lang="fr-FR"/>
          </a:p>
        </p:txBody>
      </p:sp>
      <p:sp>
        <p:nvSpPr>
          <p:cNvPr id="88067" name="Rectangle 2"/>
          <p:cNvSpPr>
            <a:spLocks noRot="1" noChangeArrowheads="1" noTextEdit="1"/>
          </p:cNvSpPr>
          <p:nvPr>
            <p:ph type="sldImg"/>
          </p:nvPr>
        </p:nvSpPr>
        <p:spPr>
          <a:ln/>
        </p:spPr>
      </p:sp>
      <p:sp>
        <p:nvSpPr>
          <p:cNvPr id="88068"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C5C5E3C3-A524-40C0-8E3A-28E76A0FE358}" type="slidenum">
              <a:rPr lang="fr-FR"/>
              <a:pPr/>
              <a:t>29</a:t>
            </a:fld>
            <a:endParaRPr lang="fr-FR"/>
          </a:p>
        </p:txBody>
      </p:sp>
      <p:sp>
        <p:nvSpPr>
          <p:cNvPr id="89091" name="Rectangle 2"/>
          <p:cNvSpPr>
            <a:spLocks noRot="1" noChangeArrowheads="1" noTextEdit="1"/>
          </p:cNvSpPr>
          <p:nvPr>
            <p:ph type="sldImg"/>
          </p:nvPr>
        </p:nvSpPr>
        <p:spPr>
          <a:ln/>
        </p:spPr>
      </p:sp>
      <p:sp>
        <p:nvSpPr>
          <p:cNvPr id="89092"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6607DADE-5F0B-42D0-B8FB-626AB01E8477}" type="slidenum">
              <a:rPr lang="fr-FR"/>
              <a:pPr/>
              <a:t>3</a:t>
            </a:fld>
            <a:endParaRPr lang="fr-FR"/>
          </a:p>
        </p:txBody>
      </p:sp>
      <p:sp>
        <p:nvSpPr>
          <p:cNvPr id="61443" name="Rectangle 2"/>
          <p:cNvSpPr>
            <a:spLocks noRo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84D3DF21-67F9-4D1A-A0C2-897DE2A55B25}" type="slidenum">
              <a:rPr lang="fr-FR"/>
              <a:pPr/>
              <a:t>30</a:t>
            </a:fld>
            <a:endParaRPr lang="fr-FR"/>
          </a:p>
        </p:txBody>
      </p:sp>
      <p:sp>
        <p:nvSpPr>
          <p:cNvPr id="90115" name="Rectangle 2"/>
          <p:cNvSpPr>
            <a:spLocks noRot="1" noChangeArrowheads="1" noTextEdit="1"/>
          </p:cNvSpPr>
          <p:nvPr>
            <p:ph type="sldImg"/>
          </p:nvPr>
        </p:nvSpPr>
        <p:spPr>
          <a:ln/>
        </p:spPr>
      </p:sp>
      <p:sp>
        <p:nvSpPr>
          <p:cNvPr id="90116"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ACAB8826-6C15-4E42-879B-B522CE83D23C}" type="slidenum">
              <a:rPr lang="fr-FR"/>
              <a:pPr/>
              <a:t>31</a:t>
            </a:fld>
            <a:endParaRPr lang="fr-FR"/>
          </a:p>
        </p:txBody>
      </p:sp>
      <p:sp>
        <p:nvSpPr>
          <p:cNvPr id="91139" name="Rectangle 2"/>
          <p:cNvSpPr>
            <a:spLocks noRot="1" noChangeArrowheads="1" noTextEdit="1"/>
          </p:cNvSpPr>
          <p:nvPr>
            <p:ph type="sldImg"/>
          </p:nvPr>
        </p:nvSpPr>
        <p:spPr>
          <a:ln/>
        </p:spPr>
      </p:sp>
      <p:sp>
        <p:nvSpPr>
          <p:cNvPr id="91140" name="Rectangle 3"/>
          <p:cNvSpPr>
            <a:spLocks noGrp="1" noChangeArrowheads="1"/>
          </p:cNvSpPr>
          <p:nvPr>
            <p:ph type="body" idx="1"/>
          </p:nvPr>
        </p:nvSpPr>
        <p:spPr>
          <a:noFill/>
          <a:ln/>
        </p:spPr>
        <p:txBody>
          <a:bodyPr/>
          <a:lstStyle/>
          <a:p>
            <a:pPr eaLnBrk="1" hangingPunct="1"/>
            <a:r>
              <a:rPr lang="fr-FR" smtClean="0"/>
              <a:t>jhb</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106BDB2E-EB2B-40E6-8742-E81CD2CA08AE}" type="slidenum">
              <a:rPr lang="fr-FR"/>
              <a:pPr/>
              <a:t>32</a:t>
            </a:fld>
            <a:endParaRPr lang="fr-FR"/>
          </a:p>
        </p:txBody>
      </p:sp>
      <p:sp>
        <p:nvSpPr>
          <p:cNvPr id="92163" name="Rectangle 2"/>
          <p:cNvSpPr>
            <a:spLocks noRot="1" noChangeArrowheads="1" noTextEdit="1"/>
          </p:cNvSpPr>
          <p:nvPr>
            <p:ph type="sldImg"/>
          </p:nvPr>
        </p:nvSpPr>
        <p:spPr>
          <a:ln/>
        </p:spPr>
      </p:sp>
      <p:sp>
        <p:nvSpPr>
          <p:cNvPr id="92164" name="Rectangle 3"/>
          <p:cNvSpPr>
            <a:spLocks noGrp="1" noChangeArrowheads="1"/>
          </p:cNvSpPr>
          <p:nvPr>
            <p:ph type="body" idx="1"/>
          </p:nvPr>
        </p:nvSpPr>
        <p:spPr>
          <a:noFill/>
          <a:ln/>
        </p:spPr>
        <p:txBody>
          <a:bodyPr/>
          <a:lstStyle/>
          <a:p>
            <a:pPr eaLnBrk="1" hangingPunct="1"/>
            <a:r>
              <a:rPr lang="fr-FR" smtClean="0"/>
              <a:t>jhb</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64F13280-2E49-472F-B47A-236CF2FCA0A0}" type="slidenum">
              <a:rPr lang="fr-FR"/>
              <a:pPr/>
              <a:t>33</a:t>
            </a:fld>
            <a:endParaRPr lang="fr-FR"/>
          </a:p>
        </p:txBody>
      </p:sp>
      <p:sp>
        <p:nvSpPr>
          <p:cNvPr id="93187" name="Rectangle 2"/>
          <p:cNvSpPr>
            <a:spLocks noRot="1" noChangeArrowheads="1" noTextEdit="1"/>
          </p:cNvSpPr>
          <p:nvPr>
            <p:ph type="sldImg"/>
          </p:nvPr>
        </p:nvSpPr>
        <p:spPr>
          <a:ln/>
        </p:spPr>
      </p:sp>
      <p:sp>
        <p:nvSpPr>
          <p:cNvPr id="93188" name="Rectangle 3"/>
          <p:cNvSpPr>
            <a:spLocks noGrp="1" noChangeArrowheads="1"/>
          </p:cNvSpPr>
          <p:nvPr>
            <p:ph type="body" idx="1"/>
          </p:nvPr>
        </p:nvSpPr>
        <p:spPr>
          <a:noFill/>
          <a:ln/>
        </p:spPr>
        <p:txBody>
          <a:bodyPr/>
          <a:lstStyle/>
          <a:p>
            <a:pPr eaLnBrk="1" hangingPunct="1"/>
            <a:r>
              <a:rPr lang="fr-FR" smtClean="0"/>
              <a:t>jhb</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9EF719F2-8531-4B60-9FF6-19B622FC2918}" type="slidenum">
              <a:rPr lang="fr-FR"/>
              <a:pPr/>
              <a:t>34</a:t>
            </a:fld>
            <a:endParaRPr lang="fr-FR"/>
          </a:p>
        </p:txBody>
      </p:sp>
      <p:sp>
        <p:nvSpPr>
          <p:cNvPr id="94211" name="Rectangle 2"/>
          <p:cNvSpPr>
            <a:spLocks noRot="1" noChangeArrowheads="1" noTextEdit="1"/>
          </p:cNvSpPr>
          <p:nvPr>
            <p:ph type="sldImg"/>
          </p:nvPr>
        </p:nvSpPr>
        <p:spPr>
          <a:ln/>
        </p:spPr>
      </p:sp>
      <p:sp>
        <p:nvSpPr>
          <p:cNvPr id="94212" name="Rectangle 3"/>
          <p:cNvSpPr>
            <a:spLocks noGrp="1" noChangeArrowheads="1"/>
          </p:cNvSpPr>
          <p:nvPr>
            <p:ph type="body" idx="1"/>
          </p:nvPr>
        </p:nvSpPr>
        <p:spPr>
          <a:noFill/>
          <a:ln/>
        </p:spPr>
        <p:txBody>
          <a:bodyPr/>
          <a:lstStyle/>
          <a:p>
            <a:pPr eaLnBrk="1" hangingPunct="1"/>
            <a:r>
              <a:rPr lang="fr-FR" smtClean="0"/>
              <a:t>jhb</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15A9756C-9187-4E24-8EA1-AEA6251E0E94}" type="slidenum">
              <a:rPr lang="fr-FR"/>
              <a:pPr/>
              <a:t>35</a:t>
            </a:fld>
            <a:endParaRPr lang="fr-FR"/>
          </a:p>
        </p:txBody>
      </p:sp>
      <p:sp>
        <p:nvSpPr>
          <p:cNvPr id="95235" name="Rectangle 2"/>
          <p:cNvSpPr>
            <a:spLocks noRot="1" noChangeArrowheads="1" noTextEdit="1"/>
          </p:cNvSpPr>
          <p:nvPr>
            <p:ph type="sldImg"/>
          </p:nvPr>
        </p:nvSpPr>
        <p:spPr>
          <a:ln/>
        </p:spPr>
      </p:sp>
      <p:sp>
        <p:nvSpPr>
          <p:cNvPr id="95236" name="Rectangle 3"/>
          <p:cNvSpPr>
            <a:spLocks noGrp="1" noChangeArrowheads="1"/>
          </p:cNvSpPr>
          <p:nvPr>
            <p:ph type="body" idx="1"/>
          </p:nvPr>
        </p:nvSpPr>
        <p:spPr>
          <a:noFill/>
          <a:ln/>
        </p:spPr>
        <p:txBody>
          <a:bodyPr/>
          <a:lstStyle/>
          <a:p>
            <a:pPr eaLnBrk="1" hangingPunct="1"/>
            <a:r>
              <a:rPr lang="fr-FR" smtClean="0"/>
              <a:t>jhb</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p>
            <a:fld id="{B0030558-2D51-444E-8660-CA391C15B2E1}" type="slidenum">
              <a:rPr lang="fr-FR"/>
              <a:pPr/>
              <a:t>36</a:t>
            </a:fld>
            <a:endParaRPr lang="fr-FR"/>
          </a:p>
        </p:txBody>
      </p:sp>
      <p:sp>
        <p:nvSpPr>
          <p:cNvPr id="96259" name="Rectangle 2"/>
          <p:cNvSpPr>
            <a:spLocks noRot="1" noChangeArrowheads="1" noTextEdit="1"/>
          </p:cNvSpPr>
          <p:nvPr>
            <p:ph type="sldImg"/>
          </p:nvPr>
        </p:nvSpPr>
        <p:spPr>
          <a:ln/>
        </p:spPr>
      </p:sp>
      <p:sp>
        <p:nvSpPr>
          <p:cNvPr id="96260" name="Rectangle 3"/>
          <p:cNvSpPr>
            <a:spLocks noGrp="1" noChangeArrowheads="1"/>
          </p:cNvSpPr>
          <p:nvPr>
            <p:ph type="body" idx="1"/>
          </p:nvPr>
        </p:nvSpPr>
        <p:spPr>
          <a:noFill/>
          <a:ln/>
        </p:spPr>
        <p:txBody>
          <a:bodyPr/>
          <a:lstStyle/>
          <a:p>
            <a:pPr eaLnBrk="1" hangingPunct="1"/>
            <a:r>
              <a:rPr lang="fr-FR" smtClean="0"/>
              <a:t>jhb</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320B1BD3-BAD1-4812-9361-B8D968D0BFC3}" type="slidenum">
              <a:rPr lang="fr-FR"/>
              <a:pPr/>
              <a:t>37</a:t>
            </a:fld>
            <a:endParaRPr lang="fr-FR"/>
          </a:p>
        </p:txBody>
      </p:sp>
      <p:sp>
        <p:nvSpPr>
          <p:cNvPr id="97283" name="Rectangle 2"/>
          <p:cNvSpPr>
            <a:spLocks noRot="1" noChangeArrowheads="1" noTextEdit="1"/>
          </p:cNvSpPr>
          <p:nvPr>
            <p:ph type="sldImg"/>
          </p:nvPr>
        </p:nvSpPr>
        <p:spPr>
          <a:ln/>
        </p:spPr>
      </p:sp>
      <p:sp>
        <p:nvSpPr>
          <p:cNvPr id="97284" name="Rectangle 3"/>
          <p:cNvSpPr>
            <a:spLocks noGrp="1" noChangeArrowheads="1"/>
          </p:cNvSpPr>
          <p:nvPr>
            <p:ph type="body" idx="1"/>
          </p:nvPr>
        </p:nvSpPr>
        <p:spPr>
          <a:noFill/>
          <a:ln/>
        </p:spPr>
        <p:txBody>
          <a:bodyPr/>
          <a:lstStyle/>
          <a:p>
            <a:pPr eaLnBrk="1" hangingPunct="1"/>
            <a:r>
              <a:rPr lang="fr-FR" smtClean="0"/>
              <a:t>jhb</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p>
            <a:fld id="{2CF1779E-259C-487B-BA56-52C0DAA95389}" type="slidenum">
              <a:rPr lang="fr-FR"/>
              <a:pPr/>
              <a:t>38</a:t>
            </a:fld>
            <a:endParaRPr lang="fr-FR"/>
          </a:p>
        </p:txBody>
      </p:sp>
      <p:sp>
        <p:nvSpPr>
          <p:cNvPr id="98307" name="Rectangle 2"/>
          <p:cNvSpPr>
            <a:spLocks noRot="1" noChangeArrowheads="1" noTextEdit="1"/>
          </p:cNvSpPr>
          <p:nvPr>
            <p:ph type="sldImg"/>
          </p:nvPr>
        </p:nvSpPr>
        <p:spPr>
          <a:ln/>
        </p:spPr>
      </p:sp>
      <p:sp>
        <p:nvSpPr>
          <p:cNvPr id="98308" name="Rectangle 3"/>
          <p:cNvSpPr>
            <a:spLocks noGrp="1" noChangeArrowheads="1"/>
          </p:cNvSpPr>
          <p:nvPr>
            <p:ph type="body" idx="1"/>
          </p:nvPr>
        </p:nvSpPr>
        <p:spPr>
          <a:noFill/>
          <a:ln/>
        </p:spPr>
        <p:txBody>
          <a:bodyPr/>
          <a:lstStyle/>
          <a:p>
            <a:pPr eaLnBrk="1" hangingPunct="1"/>
            <a:r>
              <a:rPr lang="fr-FR" smtClean="0"/>
              <a:t>jhb</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p>
            <a:fld id="{28AF53EC-CC70-4C92-8449-6D1B5DFDF4A9}" type="slidenum">
              <a:rPr lang="fr-FR"/>
              <a:pPr/>
              <a:t>39</a:t>
            </a:fld>
            <a:endParaRPr lang="fr-FR"/>
          </a:p>
        </p:txBody>
      </p:sp>
      <p:sp>
        <p:nvSpPr>
          <p:cNvPr id="99331" name="Rectangle 2"/>
          <p:cNvSpPr>
            <a:spLocks noRot="1" noChangeArrowheads="1" noTextEdit="1"/>
          </p:cNvSpPr>
          <p:nvPr>
            <p:ph type="sldImg"/>
          </p:nvPr>
        </p:nvSpPr>
        <p:spPr>
          <a:ln/>
        </p:spPr>
      </p:sp>
      <p:sp>
        <p:nvSpPr>
          <p:cNvPr id="99332" name="Rectangle 3"/>
          <p:cNvSpPr>
            <a:spLocks noGrp="1" noChangeArrowheads="1"/>
          </p:cNvSpPr>
          <p:nvPr>
            <p:ph type="body" idx="1"/>
          </p:nvPr>
        </p:nvSpPr>
        <p:spPr>
          <a:noFill/>
          <a:ln/>
        </p:spPr>
        <p:txBody>
          <a:bodyPr/>
          <a:lstStyle/>
          <a:p>
            <a:pPr eaLnBrk="1" hangingPunct="1"/>
            <a:r>
              <a:rPr lang="fr-FR" smtClean="0"/>
              <a:t>jhb</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35536627-6E02-4D85-BDBA-B55C7C1B4820}" type="slidenum">
              <a:rPr lang="fr-FR"/>
              <a:pPr/>
              <a:t>4</a:t>
            </a:fld>
            <a:endParaRPr lang="fr-FR"/>
          </a:p>
        </p:txBody>
      </p:sp>
      <p:sp>
        <p:nvSpPr>
          <p:cNvPr id="62467" name="Rectangle 2"/>
          <p:cNvSpPr>
            <a:spLocks noRo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p>
            <a:fld id="{129AE733-95A3-4E6D-929A-2D219565099A}" type="slidenum">
              <a:rPr lang="fr-FR"/>
              <a:pPr/>
              <a:t>40</a:t>
            </a:fld>
            <a:endParaRPr lang="fr-FR"/>
          </a:p>
        </p:txBody>
      </p:sp>
      <p:sp>
        <p:nvSpPr>
          <p:cNvPr id="100355" name="Rectangle 2"/>
          <p:cNvSpPr>
            <a:spLocks noRot="1" noChangeArrowheads="1" noTextEdit="1"/>
          </p:cNvSpPr>
          <p:nvPr>
            <p:ph type="sldImg"/>
          </p:nvPr>
        </p:nvSpPr>
        <p:spPr>
          <a:ln/>
        </p:spPr>
      </p:sp>
      <p:sp>
        <p:nvSpPr>
          <p:cNvPr id="100356" name="Rectangle 3"/>
          <p:cNvSpPr>
            <a:spLocks noGrp="1" noChangeArrowheads="1"/>
          </p:cNvSpPr>
          <p:nvPr>
            <p:ph type="body" idx="1"/>
          </p:nvPr>
        </p:nvSpPr>
        <p:spPr>
          <a:noFill/>
          <a:ln/>
        </p:spPr>
        <p:txBody>
          <a:bodyPr/>
          <a:lstStyle/>
          <a:p>
            <a:pPr eaLnBrk="1" hangingPunct="1"/>
            <a:r>
              <a:rPr lang="fr-FR" smtClean="0"/>
              <a:t>jhb</a:t>
            </a: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p:spPr>
        <p:txBody>
          <a:bodyPr/>
          <a:lstStyle/>
          <a:p>
            <a:fld id="{30DB37EA-E786-472C-BD7F-349F1789FF1B}" type="slidenum">
              <a:rPr lang="fr-FR"/>
              <a:pPr/>
              <a:t>41</a:t>
            </a:fld>
            <a:endParaRPr lang="fr-FR"/>
          </a:p>
        </p:txBody>
      </p:sp>
      <p:sp>
        <p:nvSpPr>
          <p:cNvPr id="101379" name="Rectangle 2"/>
          <p:cNvSpPr>
            <a:spLocks noRot="1" noChangeArrowheads="1" noTextEdit="1"/>
          </p:cNvSpPr>
          <p:nvPr>
            <p:ph type="sldImg"/>
          </p:nvPr>
        </p:nvSpPr>
        <p:spPr>
          <a:ln/>
        </p:spPr>
      </p:sp>
      <p:sp>
        <p:nvSpPr>
          <p:cNvPr id="101380" name="Rectangle 3"/>
          <p:cNvSpPr>
            <a:spLocks noGrp="1" noChangeArrowheads="1"/>
          </p:cNvSpPr>
          <p:nvPr>
            <p:ph type="body" idx="1"/>
          </p:nvPr>
        </p:nvSpPr>
        <p:spPr>
          <a:noFill/>
          <a:ln/>
        </p:spPr>
        <p:txBody>
          <a:bodyPr/>
          <a:lstStyle/>
          <a:p>
            <a:pPr eaLnBrk="1" hangingPunct="1"/>
            <a:r>
              <a:rPr lang="fr-FR" smtClean="0"/>
              <a:t>jhb</a:t>
            </a: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fld id="{89EEA7E1-CA23-4470-B9EF-5B4DE4E04486}" type="slidenum">
              <a:rPr lang="fr-FR"/>
              <a:pPr/>
              <a:t>42</a:t>
            </a:fld>
            <a:endParaRPr lang="fr-FR"/>
          </a:p>
        </p:txBody>
      </p:sp>
      <p:sp>
        <p:nvSpPr>
          <p:cNvPr id="102403" name="Rectangle 2"/>
          <p:cNvSpPr>
            <a:spLocks noRot="1" noChangeArrowheads="1" noTextEdit="1"/>
          </p:cNvSpPr>
          <p:nvPr>
            <p:ph type="sldImg"/>
          </p:nvPr>
        </p:nvSpPr>
        <p:spPr>
          <a:ln/>
        </p:spPr>
      </p:sp>
      <p:sp>
        <p:nvSpPr>
          <p:cNvPr id="102404" name="Rectangle 3"/>
          <p:cNvSpPr>
            <a:spLocks noGrp="1" noChangeArrowheads="1"/>
          </p:cNvSpPr>
          <p:nvPr>
            <p:ph type="body" idx="1"/>
          </p:nvPr>
        </p:nvSpPr>
        <p:spPr>
          <a:noFill/>
          <a:ln/>
        </p:spPr>
        <p:txBody>
          <a:bodyPr/>
          <a:lstStyle/>
          <a:p>
            <a:pPr eaLnBrk="1" hangingPunct="1"/>
            <a:r>
              <a:rPr lang="fr-FR" smtClean="0"/>
              <a:t>jhb</a:t>
            </a: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p:spPr>
        <p:txBody>
          <a:bodyPr/>
          <a:lstStyle/>
          <a:p>
            <a:fld id="{07DBE8FB-7181-455B-8BDD-353A92A26437}" type="slidenum">
              <a:rPr lang="fr-FR"/>
              <a:pPr/>
              <a:t>43</a:t>
            </a:fld>
            <a:endParaRPr lang="fr-FR"/>
          </a:p>
        </p:txBody>
      </p:sp>
      <p:sp>
        <p:nvSpPr>
          <p:cNvPr id="103427" name="Rectangle 2"/>
          <p:cNvSpPr>
            <a:spLocks noRot="1" noChangeArrowheads="1" noTextEdit="1"/>
          </p:cNvSpPr>
          <p:nvPr>
            <p:ph type="sldImg"/>
          </p:nvPr>
        </p:nvSpPr>
        <p:spPr>
          <a:ln/>
        </p:spPr>
      </p:sp>
      <p:sp>
        <p:nvSpPr>
          <p:cNvPr id="103428" name="Rectangle 3"/>
          <p:cNvSpPr>
            <a:spLocks noGrp="1" noChangeArrowheads="1"/>
          </p:cNvSpPr>
          <p:nvPr>
            <p:ph type="body" idx="1"/>
          </p:nvPr>
        </p:nvSpPr>
        <p:spPr>
          <a:noFill/>
          <a:ln/>
        </p:spPr>
        <p:txBody>
          <a:bodyPr/>
          <a:lstStyle/>
          <a:p>
            <a:pPr eaLnBrk="1" hangingPunct="1"/>
            <a:r>
              <a:rPr lang="fr-FR" smtClean="0"/>
              <a:t>jhb</a:t>
            </a: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p>
            <a:fld id="{78CEE154-F566-4318-A2E6-5702971BF8E0}" type="slidenum">
              <a:rPr lang="fr-FR"/>
              <a:pPr/>
              <a:t>44</a:t>
            </a:fld>
            <a:endParaRPr lang="fr-FR"/>
          </a:p>
        </p:txBody>
      </p:sp>
      <p:sp>
        <p:nvSpPr>
          <p:cNvPr id="104451" name="Rectangle 2"/>
          <p:cNvSpPr>
            <a:spLocks noRot="1" noChangeArrowheads="1" noTextEdit="1"/>
          </p:cNvSpPr>
          <p:nvPr>
            <p:ph type="sldImg"/>
          </p:nvPr>
        </p:nvSpPr>
        <p:spPr>
          <a:ln/>
        </p:spPr>
      </p:sp>
      <p:sp>
        <p:nvSpPr>
          <p:cNvPr id="104452" name="Rectangle 3"/>
          <p:cNvSpPr>
            <a:spLocks noGrp="1" noChangeArrowheads="1"/>
          </p:cNvSpPr>
          <p:nvPr>
            <p:ph type="body" idx="1"/>
          </p:nvPr>
        </p:nvSpPr>
        <p:spPr>
          <a:noFill/>
          <a:ln/>
        </p:spPr>
        <p:txBody>
          <a:bodyPr/>
          <a:lstStyle/>
          <a:p>
            <a:pPr eaLnBrk="1" hangingPunct="1"/>
            <a:r>
              <a:rPr lang="fr-FR" smtClean="0"/>
              <a:t>jhb</a:t>
            </a: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p:spPr>
        <p:txBody>
          <a:bodyPr/>
          <a:lstStyle/>
          <a:p>
            <a:fld id="{6B342D47-2B79-4FD0-A0D2-861C53EEB032}" type="slidenum">
              <a:rPr lang="fr-FR"/>
              <a:pPr/>
              <a:t>45</a:t>
            </a:fld>
            <a:endParaRPr lang="fr-FR"/>
          </a:p>
        </p:txBody>
      </p:sp>
      <p:sp>
        <p:nvSpPr>
          <p:cNvPr id="105475" name="Rectangle 2"/>
          <p:cNvSpPr>
            <a:spLocks noRot="1" noChangeArrowheads="1" noTextEdit="1"/>
          </p:cNvSpPr>
          <p:nvPr>
            <p:ph type="sldImg"/>
          </p:nvPr>
        </p:nvSpPr>
        <p:spPr>
          <a:ln/>
        </p:spPr>
      </p:sp>
      <p:sp>
        <p:nvSpPr>
          <p:cNvPr id="105476"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p:spPr>
        <p:txBody>
          <a:bodyPr/>
          <a:lstStyle/>
          <a:p>
            <a:fld id="{55499CD0-B856-44CC-B310-C773AFA2830C}" type="slidenum">
              <a:rPr lang="fr-FR"/>
              <a:pPr/>
              <a:t>46</a:t>
            </a:fld>
            <a:endParaRPr lang="fr-FR"/>
          </a:p>
        </p:txBody>
      </p:sp>
      <p:sp>
        <p:nvSpPr>
          <p:cNvPr id="106499" name="Rectangle 2"/>
          <p:cNvSpPr>
            <a:spLocks noRot="1" noChangeArrowheads="1" noTextEdit="1"/>
          </p:cNvSpPr>
          <p:nvPr>
            <p:ph type="sldImg"/>
          </p:nvPr>
        </p:nvSpPr>
        <p:spPr>
          <a:ln/>
        </p:spPr>
      </p:sp>
      <p:sp>
        <p:nvSpPr>
          <p:cNvPr id="106500"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a:lstStyle/>
          <a:p>
            <a:fld id="{B5D22FA1-0F5A-4539-9FB9-DCAD0643015B}" type="slidenum">
              <a:rPr lang="fr-FR"/>
              <a:pPr/>
              <a:t>47</a:t>
            </a:fld>
            <a:endParaRPr lang="fr-FR"/>
          </a:p>
        </p:txBody>
      </p:sp>
      <p:sp>
        <p:nvSpPr>
          <p:cNvPr id="107523" name="Rectangle 2"/>
          <p:cNvSpPr>
            <a:spLocks noRot="1" noChangeArrowheads="1" noTextEdit="1"/>
          </p:cNvSpPr>
          <p:nvPr>
            <p:ph type="sldImg"/>
          </p:nvPr>
        </p:nvSpPr>
        <p:spPr>
          <a:ln/>
        </p:spPr>
      </p:sp>
      <p:sp>
        <p:nvSpPr>
          <p:cNvPr id="107524"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p>
            <a:fld id="{9FF8D3A9-B4DC-4355-BEAE-7F0DA42AAAF2}" type="slidenum">
              <a:rPr lang="fr-FR"/>
              <a:pPr/>
              <a:t>48</a:t>
            </a:fld>
            <a:endParaRPr lang="fr-FR"/>
          </a:p>
        </p:txBody>
      </p:sp>
      <p:sp>
        <p:nvSpPr>
          <p:cNvPr id="108547" name="Rectangle 2"/>
          <p:cNvSpPr>
            <a:spLocks noRot="1" noChangeArrowheads="1" noTextEdit="1"/>
          </p:cNvSpPr>
          <p:nvPr>
            <p:ph type="sldImg"/>
          </p:nvPr>
        </p:nvSpPr>
        <p:spPr>
          <a:ln/>
        </p:spPr>
      </p:sp>
      <p:sp>
        <p:nvSpPr>
          <p:cNvPr id="108548"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p>
            <a:fld id="{AC3C40B5-1937-4BF3-8972-2B5D2B4F4842}" type="slidenum">
              <a:rPr lang="fr-FR"/>
              <a:pPr/>
              <a:t>49</a:t>
            </a:fld>
            <a:endParaRPr lang="fr-FR"/>
          </a:p>
        </p:txBody>
      </p:sp>
      <p:sp>
        <p:nvSpPr>
          <p:cNvPr id="109571" name="Rectangle 2"/>
          <p:cNvSpPr>
            <a:spLocks noRot="1" noChangeArrowheads="1" noTextEdit="1"/>
          </p:cNvSpPr>
          <p:nvPr>
            <p:ph type="sldImg"/>
          </p:nvPr>
        </p:nvSpPr>
        <p:spPr>
          <a:ln/>
        </p:spPr>
      </p:sp>
      <p:sp>
        <p:nvSpPr>
          <p:cNvPr id="109572"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B4D47907-E70A-4859-9E36-CCC20B82A1A3}" type="slidenum">
              <a:rPr lang="fr-FR"/>
              <a:pPr/>
              <a:t>5</a:t>
            </a:fld>
            <a:endParaRPr lang="fr-FR"/>
          </a:p>
        </p:txBody>
      </p:sp>
      <p:sp>
        <p:nvSpPr>
          <p:cNvPr id="63491" name="Rectangle 2"/>
          <p:cNvSpPr>
            <a:spLocks noRo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p:spPr>
        <p:txBody>
          <a:bodyPr/>
          <a:lstStyle/>
          <a:p>
            <a:fld id="{2A7E2D21-84AD-4553-A8BF-156C81F7FB13}" type="slidenum">
              <a:rPr lang="fr-FR"/>
              <a:pPr/>
              <a:t>50</a:t>
            </a:fld>
            <a:endParaRPr lang="fr-FR"/>
          </a:p>
        </p:txBody>
      </p:sp>
      <p:sp>
        <p:nvSpPr>
          <p:cNvPr id="110595" name="Rectangle 2"/>
          <p:cNvSpPr>
            <a:spLocks noRot="1" noChangeArrowheads="1" noTextEdit="1"/>
          </p:cNvSpPr>
          <p:nvPr>
            <p:ph type="sldImg"/>
          </p:nvPr>
        </p:nvSpPr>
        <p:spPr>
          <a:ln/>
        </p:spPr>
      </p:sp>
      <p:sp>
        <p:nvSpPr>
          <p:cNvPr id="110596"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D3C91D56-7670-41CF-BCDE-7396EE9AD935}" type="slidenum">
              <a:rPr lang="fr-FR"/>
              <a:pPr/>
              <a:t>6</a:t>
            </a:fld>
            <a:endParaRPr lang="fr-FR"/>
          </a:p>
        </p:txBody>
      </p:sp>
      <p:sp>
        <p:nvSpPr>
          <p:cNvPr id="64515" name="Rectangle 2"/>
          <p:cNvSpPr>
            <a:spLocks noRo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695A17AC-FEBA-4FA6-B9E6-D53822B1C3ED}" type="slidenum">
              <a:rPr lang="fr-FR"/>
              <a:pPr/>
              <a:t>7</a:t>
            </a:fld>
            <a:endParaRPr lang="fr-FR"/>
          </a:p>
        </p:txBody>
      </p:sp>
      <p:sp>
        <p:nvSpPr>
          <p:cNvPr id="65539" name="Rectangle 2"/>
          <p:cNvSpPr>
            <a:spLocks noRo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484D882E-8956-4705-B033-CDA1CD6A3D46}" type="slidenum">
              <a:rPr lang="fr-FR"/>
              <a:pPr/>
              <a:t>8</a:t>
            </a:fld>
            <a:endParaRPr lang="fr-FR"/>
          </a:p>
        </p:txBody>
      </p:sp>
      <p:sp>
        <p:nvSpPr>
          <p:cNvPr id="66563" name="Rectangle 2"/>
          <p:cNvSpPr>
            <a:spLocks noRo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80519715-E96D-4DFC-9E9B-4C0A547E41E5}" type="slidenum">
              <a:rPr lang="fr-FR"/>
              <a:pPr/>
              <a:t>9</a:t>
            </a:fld>
            <a:endParaRPr lang="fr-FR"/>
          </a:p>
        </p:txBody>
      </p:sp>
      <p:sp>
        <p:nvSpPr>
          <p:cNvPr id="68611" name="Rectangle 2"/>
          <p:cNvSpPr>
            <a:spLocks noRo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9C9D3F26-E3ED-416F-96D0-499CF60CE653}" type="datetimeFigureOut">
              <a:rPr lang="fr-FR" smtClean="0"/>
              <a:t>13/10/2010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631A8BE-74AC-4DEB-9562-206038B38C9D}"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C9D3F26-E3ED-416F-96D0-499CF60CE653}" type="datetimeFigureOut">
              <a:rPr lang="fr-FR" smtClean="0"/>
              <a:t>13/10/2010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631A8BE-74AC-4DEB-9562-206038B38C9D}"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C9D3F26-E3ED-416F-96D0-499CF60CE653}" type="datetimeFigureOut">
              <a:rPr lang="fr-FR" smtClean="0"/>
              <a:t>13/10/2010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631A8BE-74AC-4DEB-9562-206038B38C9D}"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C9D3F26-E3ED-416F-96D0-499CF60CE653}" type="datetimeFigureOut">
              <a:rPr lang="fr-FR" smtClean="0"/>
              <a:t>13/10/2010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631A8BE-74AC-4DEB-9562-206038B38C9D}"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9C9D3F26-E3ED-416F-96D0-499CF60CE653}" type="datetimeFigureOut">
              <a:rPr lang="fr-FR" smtClean="0"/>
              <a:t>13/10/2010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631A8BE-74AC-4DEB-9562-206038B38C9D}"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9C9D3F26-E3ED-416F-96D0-499CF60CE653}" type="datetimeFigureOut">
              <a:rPr lang="fr-FR" smtClean="0"/>
              <a:t>13/10/2010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631A8BE-74AC-4DEB-9562-206038B38C9D}"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9C9D3F26-E3ED-416F-96D0-499CF60CE653}" type="datetimeFigureOut">
              <a:rPr lang="fr-FR" smtClean="0"/>
              <a:t>13/10/2010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631A8BE-74AC-4DEB-9562-206038B38C9D}"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9C9D3F26-E3ED-416F-96D0-499CF60CE653}" type="datetimeFigureOut">
              <a:rPr lang="fr-FR" smtClean="0"/>
              <a:t>13/10/2010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631A8BE-74AC-4DEB-9562-206038B38C9D}"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C9D3F26-E3ED-416F-96D0-499CF60CE653}" type="datetimeFigureOut">
              <a:rPr lang="fr-FR" smtClean="0"/>
              <a:t>13/10/2010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631A8BE-74AC-4DEB-9562-206038B38C9D}"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C9D3F26-E3ED-416F-96D0-499CF60CE653}" type="datetimeFigureOut">
              <a:rPr lang="fr-FR" smtClean="0"/>
              <a:t>13/10/2010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631A8BE-74AC-4DEB-9562-206038B38C9D}"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C9D3F26-E3ED-416F-96D0-499CF60CE653}" type="datetimeFigureOut">
              <a:rPr lang="fr-FR" smtClean="0"/>
              <a:t>13/10/2010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631A8BE-74AC-4DEB-9562-206038B38C9D}"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9D3F26-E3ED-416F-96D0-499CF60CE653}" type="datetimeFigureOut">
              <a:rPr lang="fr-FR" smtClean="0"/>
              <a:t>13/10/2010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31A8BE-74AC-4DEB-9562-206038B38C9D}"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9.xml"/><Relationship Id="rId3" Type="http://schemas.openxmlformats.org/officeDocument/2006/relationships/slide" Target="slide8.xml"/><Relationship Id="rId7" Type="http://schemas.openxmlformats.org/officeDocument/2006/relationships/slide" Target="slide33.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Conception%20d'une%20fiche%20de%20poste.ppt" TargetMode="External"/><Relationship Id="rId5" Type="http://schemas.openxmlformats.org/officeDocument/2006/relationships/hyperlink" Target="Mode%20d'emploi.ppt" TargetMode="External"/><Relationship Id="rId4" Type="http://schemas.openxmlformats.org/officeDocument/2006/relationships/slide" Target="slide6.xml"/></Relationships>
</file>

<file path=ppt/slides/_rels/slide10.xml.rels><?xml version="1.0" encoding="UTF-8" standalone="yes"?>
<Relationships xmlns="http://schemas.openxmlformats.org/package/2006/relationships"><Relationship Id="rId8" Type="http://schemas.openxmlformats.org/officeDocument/2006/relationships/slide" Target="slide20.xml"/><Relationship Id="rId3" Type="http://schemas.openxmlformats.org/officeDocument/2006/relationships/slide" Target="slide3.xml"/><Relationship Id="rId7" Type="http://schemas.openxmlformats.org/officeDocument/2006/relationships/hyperlink" Target="Vocabulaire%20utile.ppt"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slide" Target="slide12.xml"/><Relationship Id="rId5" Type="http://schemas.openxmlformats.org/officeDocument/2006/relationships/slide" Target="slide2.xml"/><Relationship Id="rId4" Type="http://schemas.openxmlformats.org/officeDocument/2006/relationships/slide" Target="slide9.xml"/></Relationships>
</file>

<file path=ppt/slides/_rels/slide1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hyperlink" Target="Vocabulaire%20utile.ppt" TargetMode="External"/><Relationship Id="rId4" Type="http://schemas.openxmlformats.org/officeDocument/2006/relationships/slide" Target="slide9.xml"/></Relationships>
</file>

<file path=ppt/slides/_rels/slide12.xml.rels><?xml version="1.0" encoding="UTF-8" standalone="yes"?>
<Relationships xmlns="http://schemas.openxmlformats.org/package/2006/relationships"><Relationship Id="rId8" Type="http://schemas.openxmlformats.org/officeDocument/2006/relationships/slide" Target="slide11.xml"/><Relationship Id="rId3" Type="http://schemas.openxmlformats.org/officeDocument/2006/relationships/slide" Target="slide3.xml"/><Relationship Id="rId7" Type="http://schemas.openxmlformats.org/officeDocument/2006/relationships/hyperlink" Target="Vocabulaire%20utile.ppt"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slide" Target="slide24.xml"/><Relationship Id="rId5" Type="http://schemas.openxmlformats.org/officeDocument/2006/relationships/slide" Target="slide4.xml"/><Relationship Id="rId4" Type="http://schemas.openxmlformats.org/officeDocument/2006/relationships/slide" Target="slide9.xml"/></Relationships>
</file>

<file path=ppt/slides/_rels/slide13.xml.rels><?xml version="1.0" encoding="UTF-8" standalone="yes"?>
<Relationships xmlns="http://schemas.openxmlformats.org/package/2006/relationships"><Relationship Id="rId3" Type="http://schemas.openxmlformats.org/officeDocument/2006/relationships/slide" Target="slide3.xml"/><Relationship Id="rId7" Type="http://schemas.openxmlformats.org/officeDocument/2006/relationships/slide" Target="slide2.xm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slide" Target="slide12.xml"/><Relationship Id="rId5" Type="http://schemas.openxmlformats.org/officeDocument/2006/relationships/hyperlink" Target="Vocabulaire%20utile.ppt" TargetMode="External"/><Relationship Id="rId4" Type="http://schemas.openxmlformats.org/officeDocument/2006/relationships/slide" Target="slide9.xml"/></Relationships>
</file>

<file path=ppt/slides/_rels/slide14.xml.rels><?xml version="1.0" encoding="UTF-8" standalone="yes"?>
<Relationships xmlns="http://schemas.openxmlformats.org/package/2006/relationships"><Relationship Id="rId8" Type="http://schemas.openxmlformats.org/officeDocument/2006/relationships/slide" Target="slide35.xml"/><Relationship Id="rId3" Type="http://schemas.openxmlformats.org/officeDocument/2006/relationships/slide" Target="slide3.xml"/><Relationship Id="rId7" Type="http://schemas.openxmlformats.org/officeDocument/2006/relationships/slide" Target="slide2.xm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slide" Target="slide44.xml"/><Relationship Id="rId5" Type="http://schemas.openxmlformats.org/officeDocument/2006/relationships/hyperlink" Target="Vocabulaire%20utile.ppt" TargetMode="External"/><Relationship Id="rId4" Type="http://schemas.openxmlformats.org/officeDocument/2006/relationships/slide" Target="slide9.xml"/></Relationships>
</file>

<file path=ppt/slides/_rels/slide1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slide" Target="slide11.xml"/><Relationship Id="rId5" Type="http://schemas.openxmlformats.org/officeDocument/2006/relationships/hyperlink" Target="Vocabulaire%20utile.ppt" TargetMode="External"/><Relationship Id="rId4" Type="http://schemas.openxmlformats.org/officeDocument/2006/relationships/slide" Target="slide9.xml"/></Relationships>
</file>

<file path=ppt/slides/_rels/slide16.xml.rels><?xml version="1.0" encoding="UTF-8" standalone="yes"?>
<Relationships xmlns="http://schemas.openxmlformats.org/package/2006/relationships"><Relationship Id="rId8" Type="http://schemas.openxmlformats.org/officeDocument/2006/relationships/slide" Target="slide16.xml"/><Relationship Id="rId3" Type="http://schemas.openxmlformats.org/officeDocument/2006/relationships/slide" Target="slide3.xml"/><Relationship Id="rId7" Type="http://schemas.openxmlformats.org/officeDocument/2006/relationships/hyperlink" Target="Vocabulaire%20utile.ppt"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slide" Target="slide33.xml"/><Relationship Id="rId5" Type="http://schemas.openxmlformats.org/officeDocument/2006/relationships/slide" Target="slide24.xml"/><Relationship Id="rId4" Type="http://schemas.openxmlformats.org/officeDocument/2006/relationships/slide" Target="slide9.xml"/></Relationships>
</file>

<file path=ppt/slides/_rels/slide17.xml.rels><?xml version="1.0" encoding="UTF-8" standalone="yes"?>
<Relationships xmlns="http://schemas.openxmlformats.org/package/2006/relationships"><Relationship Id="rId8" Type="http://schemas.openxmlformats.org/officeDocument/2006/relationships/slide" Target="slide6.xml"/><Relationship Id="rId3" Type="http://schemas.openxmlformats.org/officeDocument/2006/relationships/slide" Target="slide3.xml"/><Relationship Id="rId7" Type="http://schemas.openxmlformats.org/officeDocument/2006/relationships/hyperlink" Target="Vocabulaire%20utile.ppt"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slide" Target="slide33.xml"/><Relationship Id="rId5" Type="http://schemas.openxmlformats.org/officeDocument/2006/relationships/slide" Target="slide24.xml"/><Relationship Id="rId4" Type="http://schemas.openxmlformats.org/officeDocument/2006/relationships/slide" Target="slide9.xml"/></Relationships>
</file>

<file path=ppt/slides/_rels/slide18.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slide" Target="slide7.xml"/><Relationship Id="rId5" Type="http://schemas.openxmlformats.org/officeDocument/2006/relationships/slide" Target="slide13.xml"/><Relationship Id="rId4" Type="http://schemas.openxmlformats.org/officeDocument/2006/relationships/hyperlink" Target="Vocabulaire%20utile.ppt" TargetMode="External"/></Relationships>
</file>

<file path=ppt/slides/_rels/slide19.xml.rels><?xml version="1.0" encoding="UTF-8" standalone="yes"?>
<Relationships xmlns="http://schemas.openxmlformats.org/package/2006/relationships"><Relationship Id="rId8" Type="http://schemas.openxmlformats.org/officeDocument/2006/relationships/slide" Target="slide21.xml"/><Relationship Id="rId3" Type="http://schemas.openxmlformats.org/officeDocument/2006/relationships/slide" Target="slide6.xml"/><Relationship Id="rId7" Type="http://schemas.openxmlformats.org/officeDocument/2006/relationships/slide" Target="slide28.xml"/><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slide" Target="slide43.xml"/><Relationship Id="rId5" Type="http://schemas.openxmlformats.org/officeDocument/2006/relationships/hyperlink" Target="Vocabulaire%20utile.ppt" TargetMode="External"/><Relationship Id="rId4" Type="http://schemas.openxmlformats.org/officeDocument/2006/relationships/slide" Target="slide9.xml"/></Relationships>
</file>

<file path=ppt/slides/_rels/slide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Vocabulaire%20utile.ppt" TargetMode="External"/><Relationship Id="rId5" Type="http://schemas.openxmlformats.org/officeDocument/2006/relationships/slide" Target="slide4.xml"/><Relationship Id="rId4" Type="http://schemas.openxmlformats.org/officeDocument/2006/relationships/slide" Target="slide9.xml"/></Relationships>
</file>

<file path=ppt/slides/_rels/slide20.xml.rels><?xml version="1.0" encoding="UTF-8" standalone="yes"?>
<Relationships xmlns="http://schemas.openxmlformats.org/package/2006/relationships"><Relationship Id="rId3" Type="http://schemas.openxmlformats.org/officeDocument/2006/relationships/slide" Target="slide9.xml"/><Relationship Id="rId7" Type="http://schemas.openxmlformats.org/officeDocument/2006/relationships/slide" Target="slide13.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slide" Target="slide6.xml"/><Relationship Id="rId5" Type="http://schemas.openxmlformats.org/officeDocument/2006/relationships/slide" Target="slide34.xml"/><Relationship Id="rId4" Type="http://schemas.openxmlformats.org/officeDocument/2006/relationships/hyperlink" Target="Vocabulaire%20utile.ppt" TargetMode="External"/></Relationships>
</file>

<file path=ppt/slides/_rels/slide21.xml.rels><?xml version="1.0" encoding="UTF-8" standalone="yes"?>
<Relationships xmlns="http://schemas.openxmlformats.org/package/2006/relationships"><Relationship Id="rId8" Type="http://schemas.openxmlformats.org/officeDocument/2006/relationships/slide" Target="slide34.xml"/><Relationship Id="rId3" Type="http://schemas.openxmlformats.org/officeDocument/2006/relationships/slide" Target="slide9.xml"/><Relationship Id="rId7" Type="http://schemas.openxmlformats.org/officeDocument/2006/relationships/slide" Target="slide28.xml"/><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hyperlink" Target="Vocabulaire%20utile.ppt" TargetMode="External"/><Relationship Id="rId5" Type="http://schemas.openxmlformats.org/officeDocument/2006/relationships/slide" Target="slide15.xml"/><Relationship Id="rId10" Type="http://schemas.openxmlformats.org/officeDocument/2006/relationships/slide" Target="slide13.xml"/><Relationship Id="rId4" Type="http://schemas.openxmlformats.org/officeDocument/2006/relationships/slide" Target="slide14.xml"/><Relationship Id="rId9" Type="http://schemas.openxmlformats.org/officeDocument/2006/relationships/slide" Target="slide6.xml"/></Relationships>
</file>

<file path=ppt/slides/_rels/slide22.xml.rels><?xml version="1.0" encoding="UTF-8" standalone="yes"?>
<Relationships xmlns="http://schemas.openxmlformats.org/package/2006/relationships"><Relationship Id="rId8" Type="http://schemas.openxmlformats.org/officeDocument/2006/relationships/slide" Target="slide15.xml"/><Relationship Id="rId3" Type="http://schemas.openxmlformats.org/officeDocument/2006/relationships/slide" Target="slide9.xml"/><Relationship Id="rId7" Type="http://schemas.openxmlformats.org/officeDocument/2006/relationships/slide" Target="slide28.xml"/><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hyperlink" Target="Proc&#233;dure%20d'utilisation%20Word.ppt" TargetMode="External"/><Relationship Id="rId11" Type="http://schemas.openxmlformats.org/officeDocument/2006/relationships/slide" Target="slide6.xml"/><Relationship Id="rId5" Type="http://schemas.openxmlformats.org/officeDocument/2006/relationships/hyperlink" Target="Liste%20des%20domaines%20de%20comp&#233;tences.doc" TargetMode="External"/><Relationship Id="rId10" Type="http://schemas.openxmlformats.org/officeDocument/2006/relationships/slide" Target="slide43.xml"/><Relationship Id="rId4" Type="http://schemas.openxmlformats.org/officeDocument/2006/relationships/hyperlink" Target="Vocabulaire%20utile.ppt" TargetMode="External"/><Relationship Id="rId9" Type="http://schemas.openxmlformats.org/officeDocument/2006/relationships/slide" Target="slide21.xml"/></Relationships>
</file>

<file path=ppt/slides/_rels/slide23.xml.rels><?xml version="1.0" encoding="UTF-8" standalone="yes"?>
<Relationships xmlns="http://schemas.openxmlformats.org/package/2006/relationships"><Relationship Id="rId8" Type="http://schemas.openxmlformats.org/officeDocument/2006/relationships/slide" Target="slide6.xml"/><Relationship Id="rId3" Type="http://schemas.openxmlformats.org/officeDocument/2006/relationships/slide" Target="slide9.xml"/><Relationship Id="rId7" Type="http://schemas.openxmlformats.org/officeDocument/2006/relationships/slide" Target="slide43.xml"/><Relationship Id="rId2" Type="http://schemas.openxmlformats.org/officeDocument/2006/relationships/notesSlide" Target="../notesSlides/notesSlide23.xml"/><Relationship Id="rId1" Type="http://schemas.openxmlformats.org/officeDocument/2006/relationships/slideLayout" Target="../slideLayouts/slideLayout1.xml"/><Relationship Id="rId6" Type="http://schemas.openxmlformats.org/officeDocument/2006/relationships/hyperlink" Target="Vocabulaire%20utile.ppt" TargetMode="External"/><Relationship Id="rId5" Type="http://schemas.openxmlformats.org/officeDocument/2006/relationships/slide" Target="slide17.xml"/><Relationship Id="rId4" Type="http://schemas.openxmlformats.org/officeDocument/2006/relationships/slide" Target="slide16.xml"/></Relationships>
</file>

<file path=ppt/slides/_rels/slide24.xml.rels><?xml version="1.0" encoding="UTF-8" standalone="yes"?>
<Relationships xmlns="http://schemas.openxmlformats.org/package/2006/relationships"><Relationship Id="rId8" Type="http://schemas.openxmlformats.org/officeDocument/2006/relationships/slide" Target="slide28.xml"/><Relationship Id="rId3" Type="http://schemas.openxmlformats.org/officeDocument/2006/relationships/notesSlide" Target="../notesSlides/notesSlide24.xml"/><Relationship Id="rId7" Type="http://schemas.openxmlformats.org/officeDocument/2006/relationships/slide" Target="slide15.xml"/><Relationship Id="rId12" Type="http://schemas.openxmlformats.org/officeDocument/2006/relationships/slide" Target="slide6.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hyperlink" Target="Vocabulaire%20utile.ppt" TargetMode="External"/><Relationship Id="rId11" Type="http://schemas.openxmlformats.org/officeDocument/2006/relationships/slide" Target="slide14.xml"/><Relationship Id="rId5" Type="http://schemas.openxmlformats.org/officeDocument/2006/relationships/slide" Target="slide9.xml"/><Relationship Id="rId10" Type="http://schemas.openxmlformats.org/officeDocument/2006/relationships/hyperlink" Target="Proc&#233;dure%20d'utilisation%20Word.ppt" TargetMode="External"/><Relationship Id="rId4" Type="http://schemas.openxmlformats.org/officeDocument/2006/relationships/oleObject" Target="../embeddings/Microsoft_Office_Word_97_-_2003_Document1.doc"/><Relationship Id="rId9" Type="http://schemas.openxmlformats.org/officeDocument/2006/relationships/hyperlink" Target="DOC%201%20fiche%20de%20situation%202010.doc"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Vocabulaire%20utile.ppt" TargetMode="External"/><Relationship Id="rId3" Type="http://schemas.openxmlformats.org/officeDocument/2006/relationships/notesSlide" Target="../notesSlides/notesSlide25.xml"/><Relationship Id="rId7" Type="http://schemas.openxmlformats.org/officeDocument/2006/relationships/hyperlink" Target="Conception%20d'une%20fiche%20de%20poste.ppt#-1,1,Diapositive 1" TargetMode="External"/><Relationship Id="rId12" Type="http://schemas.openxmlformats.org/officeDocument/2006/relationships/slide" Target="slide6.xm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Liste%20des%20domaines%20de%20comp&#233;tences.doc" TargetMode="External"/><Relationship Id="rId11" Type="http://schemas.openxmlformats.org/officeDocument/2006/relationships/slide" Target="slide14.xml"/><Relationship Id="rId5" Type="http://schemas.openxmlformats.org/officeDocument/2006/relationships/slide" Target="slide9.xml"/><Relationship Id="rId10" Type="http://schemas.openxmlformats.org/officeDocument/2006/relationships/hyperlink" Target="Proc&#233;dure%20d'utilisation%20Word.ppt" TargetMode="External"/><Relationship Id="rId4" Type="http://schemas.openxmlformats.org/officeDocument/2006/relationships/oleObject" Target="../embeddings/Microsoft_Office_Word_97_-_2003_Document2.doc"/><Relationship Id="rId9" Type="http://schemas.openxmlformats.org/officeDocument/2006/relationships/hyperlink" Target="DOC%202%20R&#233;flexion%20manager.doc" TargetMode="External"/></Relationships>
</file>

<file path=ppt/slides/_rels/slide26.xml.rels><?xml version="1.0" encoding="UTF-8" standalone="yes"?>
<Relationships xmlns="http://schemas.openxmlformats.org/package/2006/relationships"><Relationship Id="rId8" Type="http://schemas.openxmlformats.org/officeDocument/2006/relationships/slide" Target="slide6.xml"/><Relationship Id="rId3" Type="http://schemas.openxmlformats.org/officeDocument/2006/relationships/slide" Target="slide9.xml"/><Relationship Id="rId7" Type="http://schemas.openxmlformats.org/officeDocument/2006/relationships/hyperlink" Target="Vocabulaire%20utile.ppt"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6" Type="http://schemas.openxmlformats.org/officeDocument/2006/relationships/slide" Target="slide34.xml"/><Relationship Id="rId5" Type="http://schemas.openxmlformats.org/officeDocument/2006/relationships/slide" Target="slide28.xml"/><Relationship Id="rId4" Type="http://schemas.openxmlformats.org/officeDocument/2006/relationships/slide" Target="slide16.xml"/><Relationship Id="rId9" Type="http://schemas.openxmlformats.org/officeDocument/2006/relationships/slide" Target="slide43.xml"/></Relationships>
</file>

<file path=ppt/slides/_rels/slide27.xml.rels><?xml version="1.0" encoding="UTF-8" standalone="yes"?>
<Relationships xmlns="http://schemas.openxmlformats.org/package/2006/relationships"><Relationship Id="rId8" Type="http://schemas.openxmlformats.org/officeDocument/2006/relationships/hyperlink" Target="DOC%207%20%20Guide%20du%20salari&#233;%202010.doc" TargetMode="External"/><Relationship Id="rId3" Type="http://schemas.openxmlformats.org/officeDocument/2006/relationships/slide" Target="slide9.xml"/><Relationship Id="rId7" Type="http://schemas.openxmlformats.org/officeDocument/2006/relationships/slide" Target="slide15.xml"/><Relationship Id="rId12" Type="http://schemas.openxmlformats.org/officeDocument/2006/relationships/slide" Target="slide13.xml"/><Relationship Id="rId2" Type="http://schemas.openxmlformats.org/officeDocument/2006/relationships/notesSlide" Target="../notesSlides/notesSlide27.xml"/><Relationship Id="rId1" Type="http://schemas.openxmlformats.org/officeDocument/2006/relationships/slideLayout" Target="../slideLayouts/slideLayout1.xml"/><Relationship Id="rId6" Type="http://schemas.openxmlformats.org/officeDocument/2006/relationships/slide" Target="slide16.xml"/><Relationship Id="rId11" Type="http://schemas.openxmlformats.org/officeDocument/2006/relationships/slide" Target="slide6.xml"/><Relationship Id="rId5" Type="http://schemas.openxmlformats.org/officeDocument/2006/relationships/slide" Target="slide34.xml"/><Relationship Id="rId10" Type="http://schemas.openxmlformats.org/officeDocument/2006/relationships/hyperlink" Target="Lettre%20d'accompagnement.doc" TargetMode="External"/><Relationship Id="rId4" Type="http://schemas.openxmlformats.org/officeDocument/2006/relationships/hyperlink" Target="Vocabulaire%20utile.ppt" TargetMode="External"/><Relationship Id="rId9" Type="http://schemas.openxmlformats.org/officeDocument/2006/relationships/hyperlink" Target="Proc&#233;dure%20d'utilisation%20Word.ppt" TargetMode="External"/></Relationships>
</file>

<file path=ppt/slides/_rels/slide28.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28.xml"/><Relationship Id="rId1" Type="http://schemas.openxmlformats.org/officeDocument/2006/relationships/slideLayout" Target="../slideLayouts/slideLayout1.xml"/><Relationship Id="rId6" Type="http://schemas.openxmlformats.org/officeDocument/2006/relationships/slide" Target="slide6.xml"/><Relationship Id="rId5" Type="http://schemas.openxmlformats.org/officeDocument/2006/relationships/slide" Target="slide8.xml"/><Relationship Id="rId4" Type="http://schemas.openxmlformats.org/officeDocument/2006/relationships/hyperlink" Target="Vocabulaire%20utile.ppt" TargetMode="External"/></Relationships>
</file>

<file path=ppt/slides/_rels/slide29.xml.rels><?xml version="1.0" encoding="UTF-8" standalone="yes"?>
<Relationships xmlns="http://schemas.openxmlformats.org/package/2006/relationships"><Relationship Id="rId8" Type="http://schemas.openxmlformats.org/officeDocument/2006/relationships/slide" Target="slide36.xml"/><Relationship Id="rId3" Type="http://schemas.openxmlformats.org/officeDocument/2006/relationships/slide" Target="slide7.xml"/><Relationship Id="rId7" Type="http://schemas.openxmlformats.org/officeDocument/2006/relationships/slide" Target="slide32.xml"/><Relationship Id="rId12" Type="http://schemas.openxmlformats.org/officeDocument/2006/relationships/slide" Target="slide43.xml"/><Relationship Id="rId2" Type="http://schemas.openxmlformats.org/officeDocument/2006/relationships/notesSlide" Target="../notesSlides/notesSlide29.xml"/><Relationship Id="rId1" Type="http://schemas.openxmlformats.org/officeDocument/2006/relationships/slideLayout" Target="../slideLayouts/slideLayout1.xml"/><Relationship Id="rId6" Type="http://schemas.openxmlformats.org/officeDocument/2006/relationships/slide" Target="slide29.xml"/><Relationship Id="rId11" Type="http://schemas.openxmlformats.org/officeDocument/2006/relationships/slide" Target="slide41.xml"/><Relationship Id="rId5" Type="http://schemas.openxmlformats.org/officeDocument/2006/relationships/hyperlink" Target="Vocabulaire%20utile.ppt" TargetMode="External"/><Relationship Id="rId10" Type="http://schemas.openxmlformats.org/officeDocument/2006/relationships/slide" Target="slide47.xml"/><Relationship Id="rId4" Type="http://schemas.openxmlformats.org/officeDocument/2006/relationships/slide" Target="slide9.xml"/><Relationship Id="rId9" Type="http://schemas.openxmlformats.org/officeDocument/2006/relationships/slide" Target="slide45.xml"/></Relationships>
</file>

<file path=ppt/slides/_rels/slide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Vocabulaire%20utile.ppt" TargetMode="External"/><Relationship Id="rId5" Type="http://schemas.openxmlformats.org/officeDocument/2006/relationships/slide" Target="slide9.xml"/><Relationship Id="rId4" Type="http://schemas.openxmlformats.org/officeDocument/2006/relationships/slide" Target="slide3.xml"/></Relationships>
</file>

<file path=ppt/slides/_rels/slide30.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30.xml"/><Relationship Id="rId1" Type="http://schemas.openxmlformats.org/officeDocument/2006/relationships/slideLayout" Target="../slideLayouts/slideLayout2.xml"/><Relationship Id="rId5" Type="http://schemas.openxmlformats.org/officeDocument/2006/relationships/hyperlink" Target="Vocabulaire%20utile.ppt" TargetMode="External"/><Relationship Id="rId4" Type="http://schemas.openxmlformats.org/officeDocument/2006/relationships/slide" Target="slide9.xml"/></Relationships>
</file>

<file path=ppt/slides/_rels/slide31.xml.rels><?xml version="1.0" encoding="UTF-8" standalone="yes"?>
<Relationships xmlns="http://schemas.openxmlformats.org/package/2006/relationships"><Relationship Id="rId3" Type="http://schemas.openxmlformats.org/officeDocument/2006/relationships/slide" Target="slide28.xml"/><Relationship Id="rId2" Type="http://schemas.openxmlformats.org/officeDocument/2006/relationships/notesSlide" Target="../notesSlides/notesSlide31.xml"/><Relationship Id="rId1" Type="http://schemas.openxmlformats.org/officeDocument/2006/relationships/slideLayout" Target="../slideLayouts/slideLayout1.xml"/><Relationship Id="rId5" Type="http://schemas.openxmlformats.org/officeDocument/2006/relationships/hyperlink" Target="Vocabulaire%20utile.ppt" TargetMode="External"/><Relationship Id="rId4" Type="http://schemas.openxmlformats.org/officeDocument/2006/relationships/slide" Target="slide9.xml"/></Relationships>
</file>

<file path=ppt/slides/_rels/slide32.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32.xml"/><Relationship Id="rId1" Type="http://schemas.openxmlformats.org/officeDocument/2006/relationships/slideLayout" Target="../slideLayouts/slideLayout1.xml"/><Relationship Id="rId5" Type="http://schemas.openxmlformats.org/officeDocument/2006/relationships/hyperlink" Target="Vocabulaire%20utile.ppt" TargetMode="External"/><Relationship Id="rId4" Type="http://schemas.openxmlformats.org/officeDocument/2006/relationships/slide" Target="slide28.xml"/></Relationships>
</file>

<file path=ppt/slides/_rels/slide33.xml.rels><?xml version="1.0" encoding="UTF-8" standalone="yes"?>
<Relationships xmlns="http://schemas.openxmlformats.org/package/2006/relationships"><Relationship Id="rId8" Type="http://schemas.openxmlformats.org/officeDocument/2006/relationships/hyperlink" Target="Vocabulaire%20utile.ppt" TargetMode="External"/><Relationship Id="rId3" Type="http://schemas.openxmlformats.org/officeDocument/2006/relationships/notesSlide" Target="../notesSlides/notesSlide33.xml"/><Relationship Id="rId7" Type="http://schemas.openxmlformats.org/officeDocument/2006/relationships/hyperlink" Target="Liste%20des%20domaines%20de%20comp&#233;tences.doc" TargetMode="External"/><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slide" Target="slide28.xml"/><Relationship Id="rId5" Type="http://schemas.openxmlformats.org/officeDocument/2006/relationships/slide" Target="slide9.xml"/><Relationship Id="rId10" Type="http://schemas.openxmlformats.org/officeDocument/2006/relationships/hyperlink" Target="Proc&#233;dure%20d'utilisation%20Word.ppt" TargetMode="External"/><Relationship Id="rId4" Type="http://schemas.openxmlformats.org/officeDocument/2006/relationships/oleObject" Target="../embeddings/Microsoft_Office_Word_97_-_2003_Document3.doc"/><Relationship Id="rId9" Type="http://schemas.openxmlformats.org/officeDocument/2006/relationships/hyperlink" Target="DOC%207%20%20Guide%20du%20salari&#233;%202010.doc" TargetMode="External"/></Relationships>
</file>

<file path=ppt/slides/_rels/slide34.xml.rels><?xml version="1.0" encoding="UTF-8" standalone="yes"?>
<Relationships xmlns="http://schemas.openxmlformats.org/package/2006/relationships"><Relationship Id="rId8" Type="http://schemas.openxmlformats.org/officeDocument/2006/relationships/hyperlink" Target="DOC%204%20Fiche%20identification%20du%20projet%202010.doc" TargetMode="External"/><Relationship Id="rId3" Type="http://schemas.openxmlformats.org/officeDocument/2006/relationships/notesSlide" Target="../notesSlides/notesSlide34.xml"/><Relationship Id="rId7" Type="http://schemas.openxmlformats.org/officeDocument/2006/relationships/hyperlink" Target="Liste%20des%20domaines%20de%20comp&#233;tences.doc" TargetMode="External"/><Relationship Id="rId2" Type="http://schemas.openxmlformats.org/officeDocument/2006/relationships/slideLayout" Target="../slideLayouts/slideLayout1.xml"/><Relationship Id="rId1" Type="http://schemas.openxmlformats.org/officeDocument/2006/relationships/vmlDrawing" Target="../drawings/vmlDrawing4.vml"/><Relationship Id="rId6" Type="http://schemas.openxmlformats.org/officeDocument/2006/relationships/hyperlink" Target="Vocabulaire%20utile.ppt" TargetMode="External"/><Relationship Id="rId5" Type="http://schemas.openxmlformats.org/officeDocument/2006/relationships/slide" Target="slide9.xml"/><Relationship Id="rId10" Type="http://schemas.openxmlformats.org/officeDocument/2006/relationships/slide" Target="slide28.xml"/><Relationship Id="rId4" Type="http://schemas.openxmlformats.org/officeDocument/2006/relationships/oleObject" Target="../embeddings/Microsoft_Office_Word_97_-_2003_Document4.doc"/><Relationship Id="rId9" Type="http://schemas.openxmlformats.org/officeDocument/2006/relationships/hyperlink" Target="Proc&#233;dure%20d'utilisation%20Word.ppt" TargetMode="External"/></Relationships>
</file>

<file path=ppt/slides/_rels/slide35.xml.rels><?xml version="1.0" encoding="UTF-8" standalone="yes"?>
<Relationships xmlns="http://schemas.openxmlformats.org/package/2006/relationships"><Relationship Id="rId8" Type="http://schemas.openxmlformats.org/officeDocument/2006/relationships/slide" Target="slide28.xml"/><Relationship Id="rId3" Type="http://schemas.openxmlformats.org/officeDocument/2006/relationships/notesSlide" Target="../notesSlides/notesSlide35.xml"/><Relationship Id="rId7" Type="http://schemas.openxmlformats.org/officeDocument/2006/relationships/hyperlink" Target="Liste%20des%20domaines%20de%20comp&#233;tences.doc" TargetMode="External"/><Relationship Id="rId2" Type="http://schemas.openxmlformats.org/officeDocument/2006/relationships/slideLayout" Target="../slideLayouts/slideLayout1.xml"/><Relationship Id="rId1" Type="http://schemas.openxmlformats.org/officeDocument/2006/relationships/vmlDrawing" Target="../drawings/vmlDrawing5.vml"/><Relationship Id="rId6" Type="http://schemas.openxmlformats.org/officeDocument/2006/relationships/hyperlink" Target="Vocabulaire%20utile.ppt" TargetMode="External"/><Relationship Id="rId5" Type="http://schemas.openxmlformats.org/officeDocument/2006/relationships/slide" Target="slide9.xml"/><Relationship Id="rId10" Type="http://schemas.openxmlformats.org/officeDocument/2006/relationships/hyperlink" Target="Proc&#233;dure%20d'utilisation%20Word.ppt" TargetMode="External"/><Relationship Id="rId4" Type="http://schemas.openxmlformats.org/officeDocument/2006/relationships/oleObject" Target="../embeddings/Microsoft_Office_Word_97_-_2003_Document5.doc"/><Relationship Id="rId9" Type="http://schemas.openxmlformats.org/officeDocument/2006/relationships/hyperlink" Target="DOC%204%20Fiche%20identification%20du%20projet%202010.doc"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Liste%20des%20domaines%20de%20comp&#233;tences.doc" TargetMode="External"/><Relationship Id="rId3" Type="http://schemas.openxmlformats.org/officeDocument/2006/relationships/notesSlide" Target="../notesSlides/notesSlide36.xml"/><Relationship Id="rId7" Type="http://schemas.openxmlformats.org/officeDocument/2006/relationships/slide" Target="slide28.xml"/><Relationship Id="rId2" Type="http://schemas.openxmlformats.org/officeDocument/2006/relationships/slideLayout" Target="../slideLayouts/slideLayout1.xml"/><Relationship Id="rId1" Type="http://schemas.openxmlformats.org/officeDocument/2006/relationships/vmlDrawing" Target="../drawings/vmlDrawing6.vml"/><Relationship Id="rId6" Type="http://schemas.openxmlformats.org/officeDocument/2006/relationships/hyperlink" Target="Vocabulaire%20utile.ppt" TargetMode="External"/><Relationship Id="rId5" Type="http://schemas.openxmlformats.org/officeDocument/2006/relationships/slide" Target="slide9.xml"/><Relationship Id="rId10" Type="http://schemas.openxmlformats.org/officeDocument/2006/relationships/hyperlink" Target="Proc&#233;dure%20d'utilisation%20Word.ppt" TargetMode="External"/><Relationship Id="rId4" Type="http://schemas.openxmlformats.org/officeDocument/2006/relationships/oleObject" Target="../embeddings/Microsoft_Office_Word_97_-_2003_Document6.doc"/><Relationship Id="rId9" Type="http://schemas.openxmlformats.org/officeDocument/2006/relationships/hyperlink" Target="DOC%205%20Fiche%20de%20cadrage%202010.doc" TargetMode="External"/></Relationships>
</file>

<file path=ppt/slides/_rels/slide37.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37.xml"/><Relationship Id="rId1" Type="http://schemas.openxmlformats.org/officeDocument/2006/relationships/slideLayout" Target="../slideLayouts/slideLayout1.xml"/><Relationship Id="rId5" Type="http://schemas.openxmlformats.org/officeDocument/2006/relationships/slide" Target="slide28.xml"/><Relationship Id="rId4" Type="http://schemas.openxmlformats.org/officeDocument/2006/relationships/hyperlink" Target="Vocabulaire%20utile.ppt"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Proc&#233;dure%20d'utilisation%20Word.ppt" TargetMode="External"/><Relationship Id="rId3" Type="http://schemas.openxmlformats.org/officeDocument/2006/relationships/notesSlide" Target="../notesSlides/notesSlide38.xml"/><Relationship Id="rId7" Type="http://schemas.openxmlformats.org/officeDocument/2006/relationships/hyperlink" Target="DOC%205%20Fiche%20de%20cadrage%202010.doc" TargetMode="External"/><Relationship Id="rId2" Type="http://schemas.openxmlformats.org/officeDocument/2006/relationships/slideLayout" Target="../slideLayouts/slideLayout1.xml"/><Relationship Id="rId1" Type="http://schemas.openxmlformats.org/officeDocument/2006/relationships/vmlDrawing" Target="../drawings/vmlDrawing7.vml"/><Relationship Id="rId6" Type="http://schemas.openxmlformats.org/officeDocument/2006/relationships/hyperlink" Target="Vocabulaire%20utile.ppt" TargetMode="External"/><Relationship Id="rId5" Type="http://schemas.openxmlformats.org/officeDocument/2006/relationships/slide" Target="slide9.xml"/><Relationship Id="rId10" Type="http://schemas.openxmlformats.org/officeDocument/2006/relationships/hyperlink" Target="Liste%20des%20domaines%20de%20comp&#233;tences.doc" TargetMode="External"/><Relationship Id="rId4" Type="http://schemas.openxmlformats.org/officeDocument/2006/relationships/oleObject" Target="../embeddings/Microsoft_Office_Word_97_-_2003_Document7.doc"/><Relationship Id="rId9" Type="http://schemas.openxmlformats.org/officeDocument/2006/relationships/slide" Target="slide28.xml"/></Relationships>
</file>

<file path=ppt/slides/_rels/slide39.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39.xml"/><Relationship Id="rId1" Type="http://schemas.openxmlformats.org/officeDocument/2006/relationships/slideLayout" Target="../slideLayouts/slideLayout1.xml"/><Relationship Id="rId6" Type="http://schemas.openxmlformats.org/officeDocument/2006/relationships/hyperlink" Target="Liste%20des%20domaines%20de%20comp&#233;tences.doc" TargetMode="External"/><Relationship Id="rId5" Type="http://schemas.openxmlformats.org/officeDocument/2006/relationships/slide" Target="slide28.xml"/><Relationship Id="rId4" Type="http://schemas.openxmlformats.org/officeDocument/2006/relationships/hyperlink" Target="Vocabulaire%20utile.ppt" TargetMode="External"/></Relationships>
</file>

<file path=ppt/slides/_rels/slide4.xml.rels><?xml version="1.0" encoding="UTF-8" standalone="yes"?>
<Relationships xmlns="http://schemas.openxmlformats.org/package/2006/relationships"><Relationship Id="rId8" Type="http://schemas.openxmlformats.org/officeDocument/2006/relationships/slide" Target="slide33.xml"/><Relationship Id="rId3" Type="http://schemas.openxmlformats.org/officeDocument/2006/relationships/slide" Target="slide4.xml"/><Relationship Id="rId7" Type="http://schemas.openxmlformats.org/officeDocument/2006/relationships/slide" Target="slide9.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Vocabulaire%20utile.ppt" TargetMode="External"/><Relationship Id="rId5" Type="http://schemas.openxmlformats.org/officeDocument/2006/relationships/slide" Target="slide5.xml"/><Relationship Id="rId4" Type="http://schemas.openxmlformats.org/officeDocument/2006/relationships/slide" Target="slide1.xml"/></Relationships>
</file>

<file path=ppt/slides/_rels/slide40.xml.rels><?xml version="1.0" encoding="UTF-8" standalone="yes"?>
<Relationships xmlns="http://schemas.openxmlformats.org/package/2006/relationships"><Relationship Id="rId8" Type="http://schemas.openxmlformats.org/officeDocument/2006/relationships/hyperlink" Target="Liste%20des%20domaines%20de%20comp&#233;tences.doc" TargetMode="External"/><Relationship Id="rId3" Type="http://schemas.openxmlformats.org/officeDocument/2006/relationships/notesSlide" Target="../notesSlides/notesSlide40.xml"/><Relationship Id="rId7" Type="http://schemas.openxmlformats.org/officeDocument/2006/relationships/slide" Target="slide28.xml"/><Relationship Id="rId2" Type="http://schemas.openxmlformats.org/officeDocument/2006/relationships/slideLayout" Target="../slideLayouts/slideLayout1.xml"/><Relationship Id="rId1" Type="http://schemas.openxmlformats.org/officeDocument/2006/relationships/vmlDrawing" Target="../drawings/vmlDrawing8.vml"/><Relationship Id="rId6" Type="http://schemas.openxmlformats.org/officeDocument/2006/relationships/hyperlink" Target="Vocabulaire%20utile.ppt" TargetMode="External"/><Relationship Id="rId5" Type="http://schemas.openxmlformats.org/officeDocument/2006/relationships/slide" Target="slide9.xml"/><Relationship Id="rId10" Type="http://schemas.openxmlformats.org/officeDocument/2006/relationships/hyperlink" Target="Proc&#233;dure%20d'utilisation%20Word.ppt" TargetMode="External"/><Relationship Id="rId4" Type="http://schemas.openxmlformats.org/officeDocument/2006/relationships/oleObject" Target="../embeddings/Microsoft_Office_Word_97_-_2003_Document8.doc"/><Relationship Id="rId9" Type="http://schemas.openxmlformats.org/officeDocument/2006/relationships/hyperlink" Target="DOC%206%20Fiche%20de%20synth&#232;se%202010.doc"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DOC%206%20Fiche%20de%20synth&#232;se%202010.doc" TargetMode="External"/><Relationship Id="rId3" Type="http://schemas.openxmlformats.org/officeDocument/2006/relationships/notesSlide" Target="../notesSlides/notesSlide41.xml"/><Relationship Id="rId7" Type="http://schemas.openxmlformats.org/officeDocument/2006/relationships/slide" Target="slide28.xml"/><Relationship Id="rId2" Type="http://schemas.openxmlformats.org/officeDocument/2006/relationships/slideLayout" Target="../slideLayouts/slideLayout1.xml"/><Relationship Id="rId1" Type="http://schemas.openxmlformats.org/officeDocument/2006/relationships/vmlDrawing" Target="../drawings/vmlDrawing9.vml"/><Relationship Id="rId6" Type="http://schemas.openxmlformats.org/officeDocument/2006/relationships/hyperlink" Target="Vocabulaire%20utile.ppt" TargetMode="External"/><Relationship Id="rId5" Type="http://schemas.openxmlformats.org/officeDocument/2006/relationships/slide" Target="slide9.xml"/><Relationship Id="rId4" Type="http://schemas.openxmlformats.org/officeDocument/2006/relationships/oleObject" Target="../embeddings/Microsoft_Office_Word_97_-_2003_Document9.doc"/><Relationship Id="rId9" Type="http://schemas.openxmlformats.org/officeDocument/2006/relationships/hyperlink" Target="Proc&#233;dure%20d'utilisation%20Word.ppt"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DOC%206%20Fiche%20de%20synth&#232;se%202010.doc" TargetMode="External"/><Relationship Id="rId3" Type="http://schemas.openxmlformats.org/officeDocument/2006/relationships/notesSlide" Target="../notesSlides/notesSlide42.xml"/><Relationship Id="rId7" Type="http://schemas.openxmlformats.org/officeDocument/2006/relationships/slide" Target="slide28.xml"/><Relationship Id="rId2" Type="http://schemas.openxmlformats.org/officeDocument/2006/relationships/slideLayout" Target="../slideLayouts/slideLayout1.xml"/><Relationship Id="rId1" Type="http://schemas.openxmlformats.org/officeDocument/2006/relationships/vmlDrawing" Target="../drawings/vmlDrawing10.vml"/><Relationship Id="rId6" Type="http://schemas.openxmlformats.org/officeDocument/2006/relationships/hyperlink" Target="Vocabulaire%20utile.ppt" TargetMode="External"/><Relationship Id="rId5" Type="http://schemas.openxmlformats.org/officeDocument/2006/relationships/slide" Target="slide9.xml"/><Relationship Id="rId10" Type="http://schemas.openxmlformats.org/officeDocument/2006/relationships/slide" Target="slide11.xml"/><Relationship Id="rId4" Type="http://schemas.openxmlformats.org/officeDocument/2006/relationships/oleObject" Target="../embeddings/Microsoft_Office_Word_97_-_2003_Document10.doc"/><Relationship Id="rId9" Type="http://schemas.openxmlformats.org/officeDocument/2006/relationships/hyperlink" Target="Proc&#233;dure%20d'utilisation%20Word.ppt"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Proc&#233;dure%20d'utilisation%20Word.ppt" TargetMode="External"/><Relationship Id="rId3" Type="http://schemas.openxmlformats.org/officeDocument/2006/relationships/notesSlide" Target="../notesSlides/notesSlide43.xml"/><Relationship Id="rId7" Type="http://schemas.openxmlformats.org/officeDocument/2006/relationships/hyperlink" Target="DOC%206%20Fiche%20de%20synth&#232;se%202010.doc" TargetMode="External"/><Relationship Id="rId2" Type="http://schemas.openxmlformats.org/officeDocument/2006/relationships/slideLayout" Target="../slideLayouts/slideLayout1.xml"/><Relationship Id="rId1" Type="http://schemas.openxmlformats.org/officeDocument/2006/relationships/vmlDrawing" Target="../drawings/vmlDrawing11.vml"/><Relationship Id="rId6" Type="http://schemas.openxmlformats.org/officeDocument/2006/relationships/hyperlink" Target="Vocabulaire%20utile.ppt" TargetMode="External"/><Relationship Id="rId5" Type="http://schemas.openxmlformats.org/officeDocument/2006/relationships/slide" Target="slide9.xml"/><Relationship Id="rId4" Type="http://schemas.openxmlformats.org/officeDocument/2006/relationships/oleObject" Target="../embeddings/Microsoft_Office_Word_97_-_2003_Document11.doc"/><Relationship Id="rId9" Type="http://schemas.openxmlformats.org/officeDocument/2006/relationships/slide" Target="slide28.xml"/></Relationships>
</file>

<file path=ppt/slides/_rels/slide44.xml.rels><?xml version="1.0" encoding="UTF-8" standalone="yes"?>
<Relationships xmlns="http://schemas.openxmlformats.org/package/2006/relationships"><Relationship Id="rId8" Type="http://schemas.openxmlformats.org/officeDocument/2006/relationships/hyperlink" Target="DOC%206%20Fiche%20de%20synth&#232;se%202010.doc" TargetMode="External"/><Relationship Id="rId3" Type="http://schemas.openxmlformats.org/officeDocument/2006/relationships/notesSlide" Target="../notesSlides/notesSlide44.xml"/><Relationship Id="rId7" Type="http://schemas.openxmlformats.org/officeDocument/2006/relationships/slide" Target="slide28.xml"/><Relationship Id="rId2" Type="http://schemas.openxmlformats.org/officeDocument/2006/relationships/slideLayout" Target="../slideLayouts/slideLayout1.xml"/><Relationship Id="rId1" Type="http://schemas.openxmlformats.org/officeDocument/2006/relationships/vmlDrawing" Target="../drawings/vmlDrawing12.vml"/><Relationship Id="rId6" Type="http://schemas.openxmlformats.org/officeDocument/2006/relationships/hyperlink" Target="Vocabulaire%20utile.ppt" TargetMode="External"/><Relationship Id="rId5" Type="http://schemas.openxmlformats.org/officeDocument/2006/relationships/slide" Target="slide9.xml"/><Relationship Id="rId4" Type="http://schemas.openxmlformats.org/officeDocument/2006/relationships/oleObject" Target="../embeddings/Microsoft_Office_Word_97_-_2003_Document12.doc"/><Relationship Id="rId9" Type="http://schemas.openxmlformats.org/officeDocument/2006/relationships/hyperlink" Target="Proc&#233;dure%20d'utilisation%20Word.ppt" TargetMode="External"/></Relationships>
</file>

<file path=ppt/slides/_rels/slide45.xml.rels><?xml version="1.0" encoding="UTF-8" standalone="yes"?>
<Relationships xmlns="http://schemas.openxmlformats.org/package/2006/relationships"><Relationship Id="rId8" Type="http://schemas.openxmlformats.org/officeDocument/2006/relationships/slide" Target="slide39.xml"/><Relationship Id="rId3" Type="http://schemas.openxmlformats.org/officeDocument/2006/relationships/slide" Target="slide9.xml"/><Relationship Id="rId7" Type="http://schemas.openxmlformats.org/officeDocument/2006/relationships/slide" Target="slide38.xml"/><Relationship Id="rId2" Type="http://schemas.openxmlformats.org/officeDocument/2006/relationships/notesSlide" Target="../notesSlides/notesSlide45.xml"/><Relationship Id="rId1" Type="http://schemas.openxmlformats.org/officeDocument/2006/relationships/slideLayout" Target="../slideLayouts/slideLayout1.xml"/><Relationship Id="rId6" Type="http://schemas.openxmlformats.org/officeDocument/2006/relationships/slide" Target="slide37.xml"/><Relationship Id="rId5" Type="http://schemas.openxmlformats.org/officeDocument/2006/relationships/slide" Target="slide27.xml"/><Relationship Id="rId4" Type="http://schemas.openxmlformats.org/officeDocument/2006/relationships/hyperlink" Target="Vocabulaire%20utile.ppt" TargetMode="External"/><Relationship Id="rId9" Type="http://schemas.openxmlformats.org/officeDocument/2006/relationships/slide" Target="slide7.xml"/></Relationships>
</file>

<file path=ppt/slides/_rels/slide46.xml.rels><?xml version="1.0" encoding="UTF-8" standalone="yes"?>
<Relationships xmlns="http://schemas.openxmlformats.org/package/2006/relationships"><Relationship Id="rId8" Type="http://schemas.openxmlformats.org/officeDocument/2006/relationships/hyperlink" Target="DOC%201%20fiche%20de%20situation%202010.doc" TargetMode="External"/><Relationship Id="rId3" Type="http://schemas.openxmlformats.org/officeDocument/2006/relationships/slide" Target="slide8.xml"/><Relationship Id="rId7" Type="http://schemas.openxmlformats.org/officeDocument/2006/relationships/hyperlink" Target="Liste%20des%20domaines%20de%20comp&#233;tences.doc" TargetMode="External"/><Relationship Id="rId2" Type="http://schemas.openxmlformats.org/officeDocument/2006/relationships/notesSlide" Target="../notesSlides/notesSlide46.xml"/><Relationship Id="rId1" Type="http://schemas.openxmlformats.org/officeDocument/2006/relationships/slideLayout" Target="../slideLayouts/slideLayout1.xml"/><Relationship Id="rId6" Type="http://schemas.openxmlformats.org/officeDocument/2006/relationships/hyperlink" Target="DOC%202%20R&#233;flexion%20manager.doc" TargetMode="External"/><Relationship Id="rId5" Type="http://schemas.openxmlformats.org/officeDocument/2006/relationships/hyperlink" Target="Vocabulaire%20utile.ppt" TargetMode="External"/><Relationship Id="rId4" Type="http://schemas.openxmlformats.org/officeDocument/2006/relationships/slide" Target="slide9.xml"/></Relationships>
</file>

<file path=ppt/slides/_rels/slide47.xml.rels><?xml version="1.0" encoding="UTF-8" standalone="yes"?>
<Relationships xmlns="http://schemas.openxmlformats.org/package/2006/relationships"><Relationship Id="rId8" Type="http://schemas.openxmlformats.org/officeDocument/2006/relationships/hyperlink" Target="Liste%20des%20domaines%20de%20comp&#233;tences.doc" TargetMode="External"/><Relationship Id="rId3" Type="http://schemas.openxmlformats.org/officeDocument/2006/relationships/slide" Target="slide8.xml"/><Relationship Id="rId7" Type="http://schemas.openxmlformats.org/officeDocument/2006/relationships/hyperlink" Target="DOC%207%20%20Guide%20du%20salari&#233;%202010.doc" TargetMode="External"/><Relationship Id="rId2" Type="http://schemas.openxmlformats.org/officeDocument/2006/relationships/notesSlide" Target="../notesSlides/notesSlide47.xml"/><Relationship Id="rId1" Type="http://schemas.openxmlformats.org/officeDocument/2006/relationships/slideLayout" Target="../slideLayouts/slideLayout1.xml"/><Relationship Id="rId6" Type="http://schemas.openxmlformats.org/officeDocument/2006/relationships/hyperlink" Target="DOC%201%20fiche%20de%20situation%202010.doc" TargetMode="External"/><Relationship Id="rId5" Type="http://schemas.openxmlformats.org/officeDocument/2006/relationships/hyperlink" Target="Vocabulaire%20utile.ppt" TargetMode="External"/><Relationship Id="rId4" Type="http://schemas.openxmlformats.org/officeDocument/2006/relationships/slide" Target="slide9.xml"/></Relationships>
</file>

<file path=ppt/slides/_rels/slide48.xml.rels><?xml version="1.0" encoding="UTF-8" standalone="yes"?>
<Relationships xmlns="http://schemas.openxmlformats.org/package/2006/relationships"><Relationship Id="rId8" Type="http://schemas.openxmlformats.org/officeDocument/2006/relationships/hyperlink" Target="DOC%204%20Fiche%20identification%20du%20projet%202010.doc" TargetMode="External"/><Relationship Id="rId3" Type="http://schemas.openxmlformats.org/officeDocument/2006/relationships/slide" Target="slide8.xml"/><Relationship Id="rId7" Type="http://schemas.openxmlformats.org/officeDocument/2006/relationships/hyperlink" Target="DOC%203%20Bilan%20du%20salari&#233;%20poste%20actuel.doc" TargetMode="External"/><Relationship Id="rId2" Type="http://schemas.openxmlformats.org/officeDocument/2006/relationships/notesSlide" Target="../notesSlides/notesSlide48.xml"/><Relationship Id="rId1" Type="http://schemas.openxmlformats.org/officeDocument/2006/relationships/slideLayout" Target="../slideLayouts/slideLayout1.xml"/><Relationship Id="rId6" Type="http://schemas.openxmlformats.org/officeDocument/2006/relationships/hyperlink" Target="DOC%201%20fiche%20de%20situation%202010.doc" TargetMode="External"/><Relationship Id="rId5" Type="http://schemas.openxmlformats.org/officeDocument/2006/relationships/hyperlink" Target="Vocabulaire%20utile.ppt" TargetMode="External"/><Relationship Id="rId10" Type="http://schemas.openxmlformats.org/officeDocument/2006/relationships/hyperlink" Target="DOC%206%20Fiche%20de%20synth&#232;se%202010.doc" TargetMode="External"/><Relationship Id="rId4" Type="http://schemas.openxmlformats.org/officeDocument/2006/relationships/slide" Target="slide9.xml"/><Relationship Id="rId9" Type="http://schemas.openxmlformats.org/officeDocument/2006/relationships/hyperlink" Target="DOC%205%20Fiche%20de%20cadrage%202010.doc" TargetMode="External"/></Relationships>
</file>

<file path=ppt/slides/_rels/slide49.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49.xml"/><Relationship Id="rId1" Type="http://schemas.openxmlformats.org/officeDocument/2006/relationships/slideLayout" Target="../slideLayouts/slideLayout1.xml"/><Relationship Id="rId6" Type="http://schemas.openxmlformats.org/officeDocument/2006/relationships/hyperlink" Target="DOC%206%20Fiche%20de%20synth&#232;se%202010.doc" TargetMode="External"/><Relationship Id="rId5" Type="http://schemas.openxmlformats.org/officeDocument/2006/relationships/hyperlink" Target="Vocabulaire%20utile.ppt" TargetMode="External"/><Relationship Id="rId4" Type="http://schemas.openxmlformats.org/officeDocument/2006/relationships/slide" Target="slide9.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Vocabulaire%20utile.ppt" TargetMode="External"/><Relationship Id="rId5" Type="http://schemas.openxmlformats.org/officeDocument/2006/relationships/slide" Target="slide22.xml"/><Relationship Id="rId4" Type="http://schemas.openxmlformats.org/officeDocument/2006/relationships/slide" Target="slide9.xml"/></Relationships>
</file>

<file path=ppt/slides/_rels/slide50.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Vocabulaire%20utile.ppt" TargetMode="External"/><Relationship Id="rId4" Type="http://schemas.openxmlformats.org/officeDocument/2006/relationships/slide" Target="slide9.xml"/></Relationships>
</file>

<file path=ppt/slides/_rels/slide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slide" Target="slide33.xml"/><Relationship Id="rId5" Type="http://schemas.openxmlformats.org/officeDocument/2006/relationships/hyperlink" Target="Vocabulaire%20utile.ppt" TargetMode="External"/><Relationship Id="rId4" Type="http://schemas.openxmlformats.org/officeDocument/2006/relationships/slide" Target="slide9.xml"/></Relationships>
</file>

<file path=ppt/slides/_rels/slide8.xml.rels><?xml version="1.0" encoding="UTF-8" standalone="yes"?>
<Relationships xmlns="http://schemas.openxmlformats.org/package/2006/relationships"><Relationship Id="rId8" Type="http://schemas.openxmlformats.org/officeDocument/2006/relationships/slide" Target="slide24.xml"/><Relationship Id="rId13" Type="http://schemas.openxmlformats.org/officeDocument/2006/relationships/slide" Target="slide33.xml"/><Relationship Id="rId3" Type="http://schemas.openxmlformats.org/officeDocument/2006/relationships/slide" Target="slide2.xml"/><Relationship Id="rId7" Type="http://schemas.openxmlformats.org/officeDocument/2006/relationships/slide" Target="slide9.xml"/><Relationship Id="rId12" Type="http://schemas.openxmlformats.org/officeDocument/2006/relationships/slide" Target="slide35.xm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slide" Target="slide22.xml"/><Relationship Id="rId11" Type="http://schemas.openxmlformats.org/officeDocument/2006/relationships/hyperlink" Target="Vocabulaire%20utile.ppt" TargetMode="External"/><Relationship Id="rId5" Type="http://schemas.openxmlformats.org/officeDocument/2006/relationships/slide" Target="slide12.xml"/><Relationship Id="rId15" Type="http://schemas.openxmlformats.org/officeDocument/2006/relationships/slide" Target="slide20.xml"/><Relationship Id="rId10" Type="http://schemas.openxmlformats.org/officeDocument/2006/relationships/slide" Target="slide25.xml"/><Relationship Id="rId4" Type="http://schemas.openxmlformats.org/officeDocument/2006/relationships/slide" Target="slide11.xml"/><Relationship Id="rId9" Type="http://schemas.openxmlformats.org/officeDocument/2006/relationships/slide" Target="slide23.xml"/><Relationship Id="rId14" Type="http://schemas.openxmlformats.org/officeDocument/2006/relationships/slide" Target="slide16.xml"/></Relationships>
</file>

<file path=ppt/slides/_rels/slide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Vocabulaire%20utile.ppt" TargetMode="External"/><Relationship Id="rId4" Type="http://schemas.openxmlformats.org/officeDocument/2006/relationships/slide" Target="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WordArt 3"/>
          <p:cNvSpPr>
            <a:spLocks noChangeArrowheads="1" noChangeShapeType="1" noTextEdit="1"/>
          </p:cNvSpPr>
          <p:nvPr/>
        </p:nvSpPr>
        <p:spPr bwMode="auto">
          <a:xfrm>
            <a:off x="6372225" y="549275"/>
            <a:ext cx="1066800" cy="228600"/>
          </a:xfrm>
          <a:prstGeom prst="rect">
            <a:avLst/>
          </a:prstGeom>
        </p:spPr>
        <p:txBody>
          <a:bodyPr wrap="none" fromWordArt="1">
            <a:prstTxWarp prst="textPlain">
              <a:avLst>
                <a:gd name="adj" fmla="val 50000"/>
              </a:avLst>
            </a:prstTxWarp>
          </a:bodyPr>
          <a:lstStyle/>
          <a:p>
            <a:r>
              <a:rPr lang="fr-FR" sz="1600" kern="10">
                <a:ln w="9525">
                  <a:solidFill>
                    <a:srgbClr val="000000"/>
                  </a:solidFill>
                  <a:round/>
                  <a:headEnd/>
                  <a:tailEnd/>
                </a:ln>
                <a:latin typeface="Arial"/>
                <a:cs typeface="Arial"/>
              </a:rPr>
              <a:t>SOMMAIRE</a:t>
            </a:r>
          </a:p>
        </p:txBody>
      </p:sp>
      <p:sp>
        <p:nvSpPr>
          <p:cNvPr id="17411" name="Oval 5">
            <a:hlinkClick r:id="rId3" action="ppaction://hlinksldjump"/>
          </p:cNvPr>
          <p:cNvSpPr>
            <a:spLocks noChangeArrowheads="1"/>
          </p:cNvSpPr>
          <p:nvPr/>
        </p:nvSpPr>
        <p:spPr bwMode="auto">
          <a:xfrm>
            <a:off x="5076825" y="3573463"/>
            <a:ext cx="3671888" cy="1368425"/>
          </a:xfrm>
          <a:prstGeom prst="ellipse">
            <a:avLst/>
          </a:prstGeom>
          <a:solidFill>
            <a:srgbClr val="FF00FF">
              <a:alpha val="59999"/>
            </a:srgbClr>
          </a:solidFill>
          <a:ln w="76200" algn="ctr">
            <a:solidFill>
              <a:srgbClr val="9900CC"/>
            </a:solidFill>
            <a:round/>
            <a:headEnd/>
            <a:tailEnd/>
          </a:ln>
        </p:spPr>
        <p:txBody>
          <a:bodyPr anchor="ctr"/>
          <a:lstStyle/>
          <a:p>
            <a:r>
              <a:rPr lang="fr-FR" sz="2000" b="1"/>
              <a:t>Les documents</a:t>
            </a:r>
          </a:p>
        </p:txBody>
      </p:sp>
      <p:sp>
        <p:nvSpPr>
          <p:cNvPr id="17412" name="Oval 6">
            <a:hlinkClick r:id="rId4" action="ppaction://hlinksldjump"/>
          </p:cNvPr>
          <p:cNvSpPr>
            <a:spLocks noChangeAspect="1" noChangeArrowheads="1"/>
          </p:cNvSpPr>
          <p:nvPr/>
        </p:nvSpPr>
        <p:spPr bwMode="auto">
          <a:xfrm>
            <a:off x="5076825" y="2493963"/>
            <a:ext cx="3671888" cy="1366837"/>
          </a:xfrm>
          <a:prstGeom prst="ellipse">
            <a:avLst/>
          </a:prstGeom>
          <a:solidFill>
            <a:srgbClr val="FFFF00">
              <a:alpha val="50980"/>
            </a:srgbClr>
          </a:solidFill>
          <a:ln w="76200" algn="ctr">
            <a:solidFill>
              <a:srgbClr val="FFFF00"/>
            </a:solidFill>
            <a:round/>
            <a:headEnd/>
            <a:tailEnd/>
          </a:ln>
        </p:spPr>
        <p:txBody>
          <a:bodyPr anchor="ctr"/>
          <a:lstStyle/>
          <a:p>
            <a:r>
              <a:rPr lang="fr-FR" sz="2000" b="1"/>
              <a:t>La réalisation </a:t>
            </a:r>
          </a:p>
        </p:txBody>
      </p:sp>
      <p:sp>
        <p:nvSpPr>
          <p:cNvPr id="17413" name="Text Box 7"/>
          <p:cNvSpPr txBox="1">
            <a:spLocks noChangeArrowheads="1"/>
          </p:cNvSpPr>
          <p:nvPr/>
        </p:nvSpPr>
        <p:spPr bwMode="auto">
          <a:xfrm>
            <a:off x="5292725" y="1066800"/>
            <a:ext cx="3168650" cy="274638"/>
          </a:xfrm>
          <a:prstGeom prst="rect">
            <a:avLst/>
          </a:prstGeom>
          <a:noFill/>
          <a:ln w="9525">
            <a:noFill/>
            <a:miter lim="800000"/>
            <a:headEnd/>
            <a:tailEnd/>
          </a:ln>
        </p:spPr>
        <p:txBody>
          <a:bodyPr>
            <a:spAutoFit/>
          </a:bodyPr>
          <a:lstStyle/>
          <a:p>
            <a:r>
              <a:rPr lang="fr-FR" sz="1200" b="1"/>
              <a:t>Cliquer sur le chapitre de votre choix</a:t>
            </a:r>
          </a:p>
        </p:txBody>
      </p:sp>
      <p:sp>
        <p:nvSpPr>
          <p:cNvPr id="17414" name="Text Box 8">
            <a:hlinkClick r:id="rId5" action="ppaction://hlinkpres?slideindex=1&amp;slidetitle="/>
          </p:cNvPr>
          <p:cNvSpPr txBox="1">
            <a:spLocks noChangeArrowheads="1"/>
          </p:cNvSpPr>
          <p:nvPr/>
        </p:nvSpPr>
        <p:spPr bwMode="auto">
          <a:xfrm>
            <a:off x="1403350" y="5661025"/>
            <a:ext cx="2376488" cy="284163"/>
          </a:xfrm>
          <a:prstGeom prst="rect">
            <a:avLst/>
          </a:prstGeom>
          <a:solidFill>
            <a:srgbClr val="CCECFF"/>
          </a:solidFill>
          <a:ln w="9525" algn="ctr">
            <a:solidFill>
              <a:srgbClr val="9900CC"/>
            </a:solidFill>
            <a:miter lim="800000"/>
            <a:headEnd/>
            <a:tailEnd/>
          </a:ln>
        </p:spPr>
        <p:txBody>
          <a:bodyPr>
            <a:spAutoFit/>
          </a:bodyPr>
          <a:lstStyle/>
          <a:p>
            <a:pPr>
              <a:spcBef>
                <a:spcPct val="50000"/>
              </a:spcBef>
            </a:pPr>
            <a:r>
              <a:rPr lang="fr-FR" sz="1200" b="1"/>
              <a:t>Mode d’emploi du guide</a:t>
            </a:r>
          </a:p>
        </p:txBody>
      </p:sp>
      <p:sp>
        <p:nvSpPr>
          <p:cNvPr id="17415" name="Rectangle 10">
            <a:hlinkClick r:id="rId6" action="ppaction://hlinkpres?slideindex=1&amp;slidetitle="/>
          </p:cNvPr>
          <p:cNvSpPr>
            <a:spLocks noChangeArrowheads="1"/>
          </p:cNvSpPr>
          <p:nvPr/>
        </p:nvSpPr>
        <p:spPr bwMode="auto">
          <a:xfrm>
            <a:off x="5362575" y="5445125"/>
            <a:ext cx="3313113" cy="431800"/>
          </a:xfrm>
          <a:prstGeom prst="rect">
            <a:avLst/>
          </a:prstGeom>
          <a:solidFill>
            <a:srgbClr val="CCFFCC"/>
          </a:solidFill>
          <a:ln w="9525" algn="ctr">
            <a:solidFill>
              <a:schemeClr val="accent2"/>
            </a:solidFill>
            <a:miter lim="800000"/>
            <a:headEnd/>
            <a:tailEnd/>
          </a:ln>
        </p:spPr>
        <p:txBody>
          <a:bodyPr wrap="none" anchor="ctr"/>
          <a:lstStyle/>
          <a:p>
            <a:r>
              <a:rPr lang="fr-FR" sz="1200" b="1"/>
              <a:t>Programme d’aide à la conception </a:t>
            </a:r>
          </a:p>
          <a:p>
            <a:r>
              <a:rPr lang="fr-FR" sz="1200" b="1"/>
              <a:t>d’une fiche de poste</a:t>
            </a:r>
          </a:p>
        </p:txBody>
      </p:sp>
      <p:sp>
        <p:nvSpPr>
          <p:cNvPr id="17416" name="AutoShape 13">
            <a:hlinkClick r:id="" action="ppaction://hlinkshowjump?jump=endshow" highlightClick="1"/>
          </p:cNvPr>
          <p:cNvSpPr>
            <a:spLocks noChangeArrowheads="1"/>
          </p:cNvSpPr>
          <p:nvPr/>
        </p:nvSpPr>
        <p:spPr bwMode="auto">
          <a:xfrm>
            <a:off x="7740650" y="6237288"/>
            <a:ext cx="1079500" cy="360362"/>
          </a:xfrm>
          <a:prstGeom prst="actionButtonBlank">
            <a:avLst/>
          </a:prstGeom>
          <a:solidFill>
            <a:srgbClr val="CCECFF"/>
          </a:solidFill>
          <a:ln w="9525">
            <a:noFill/>
            <a:miter lim="800000"/>
            <a:headEnd/>
            <a:tailEnd/>
          </a:ln>
        </p:spPr>
        <p:txBody>
          <a:bodyPr wrap="none" anchor="ctr"/>
          <a:lstStyle/>
          <a:p>
            <a:r>
              <a:rPr lang="fr-FR" sz="1000"/>
              <a:t>Mettre fin </a:t>
            </a:r>
          </a:p>
          <a:p>
            <a:r>
              <a:rPr lang="fr-FR" sz="1000"/>
              <a:t>au programme</a:t>
            </a:r>
          </a:p>
        </p:txBody>
      </p:sp>
      <p:sp>
        <p:nvSpPr>
          <p:cNvPr id="17417" name="Oval 4">
            <a:hlinkClick r:id="rId7" action="ppaction://hlinksldjump"/>
          </p:cNvPr>
          <p:cNvSpPr>
            <a:spLocks noChangeArrowheads="1"/>
          </p:cNvSpPr>
          <p:nvPr/>
        </p:nvSpPr>
        <p:spPr bwMode="auto">
          <a:xfrm>
            <a:off x="5078413" y="1411288"/>
            <a:ext cx="3670300" cy="1368425"/>
          </a:xfrm>
          <a:prstGeom prst="ellipse">
            <a:avLst/>
          </a:prstGeom>
          <a:solidFill>
            <a:srgbClr val="FF0000">
              <a:alpha val="41176"/>
            </a:srgbClr>
          </a:solidFill>
          <a:ln w="76200" algn="ctr">
            <a:solidFill>
              <a:srgbClr val="FF0000"/>
            </a:solidFill>
            <a:round/>
            <a:headEnd/>
            <a:tailEnd/>
          </a:ln>
        </p:spPr>
        <p:txBody>
          <a:bodyPr anchor="ctr"/>
          <a:lstStyle/>
          <a:p>
            <a:r>
              <a:rPr lang="fr-FR" sz="2000" b="1"/>
              <a:t>Les généralités </a:t>
            </a:r>
          </a:p>
        </p:txBody>
      </p:sp>
      <p:sp>
        <p:nvSpPr>
          <p:cNvPr id="17418" name="Text Box 19"/>
          <p:cNvSpPr txBox="1">
            <a:spLocks noChangeArrowheads="1"/>
          </p:cNvSpPr>
          <p:nvPr/>
        </p:nvSpPr>
        <p:spPr bwMode="auto">
          <a:xfrm>
            <a:off x="5435600" y="5200650"/>
            <a:ext cx="3168650" cy="244475"/>
          </a:xfrm>
          <a:prstGeom prst="rect">
            <a:avLst/>
          </a:prstGeom>
          <a:noFill/>
          <a:ln w="9525">
            <a:noFill/>
            <a:miter lim="800000"/>
            <a:headEnd/>
            <a:tailEnd/>
          </a:ln>
        </p:spPr>
        <p:txBody>
          <a:bodyPr>
            <a:spAutoFit/>
          </a:bodyPr>
          <a:lstStyle/>
          <a:p>
            <a:r>
              <a:rPr lang="fr-FR" sz="1000" b="1"/>
              <a:t>En complément</a:t>
            </a:r>
          </a:p>
        </p:txBody>
      </p:sp>
      <p:sp>
        <p:nvSpPr>
          <p:cNvPr id="12" name="Text Box 17"/>
          <p:cNvSpPr txBox="1">
            <a:spLocks noChangeArrowheads="1"/>
          </p:cNvSpPr>
          <p:nvPr/>
        </p:nvSpPr>
        <p:spPr bwMode="auto">
          <a:xfrm>
            <a:off x="899592" y="1196752"/>
            <a:ext cx="3384550" cy="1563688"/>
          </a:xfrm>
          <a:prstGeom prst="rect">
            <a:avLst/>
          </a:prstGeom>
          <a:solidFill>
            <a:srgbClr val="FFFF99"/>
          </a:solidFill>
          <a:ln w="9525">
            <a:solidFill>
              <a:srgbClr val="000099"/>
            </a:solidFill>
            <a:miter lim="800000"/>
            <a:headEnd/>
            <a:tailEnd/>
          </a:ln>
        </p:spPr>
        <p:txBody>
          <a:bodyPr>
            <a:spAutoFit/>
          </a:bodyPr>
          <a:lstStyle/>
          <a:p>
            <a:pPr algn="ctr"/>
            <a:r>
              <a:rPr lang="fr-FR" sz="3200" b="1" dirty="0"/>
              <a:t>Le guide de </a:t>
            </a:r>
          </a:p>
          <a:p>
            <a:pPr algn="ctr"/>
            <a:r>
              <a:rPr lang="fr-FR" sz="3200" b="1" dirty="0"/>
              <a:t>l’entretien professionnel</a:t>
            </a:r>
          </a:p>
        </p:txBody>
      </p:sp>
      <p:grpSp>
        <p:nvGrpSpPr>
          <p:cNvPr id="13" name="Group 54"/>
          <p:cNvGrpSpPr>
            <a:grpSpLocks/>
          </p:cNvGrpSpPr>
          <p:nvPr/>
        </p:nvGrpSpPr>
        <p:grpSpPr bwMode="auto">
          <a:xfrm>
            <a:off x="1619672" y="3717032"/>
            <a:ext cx="2016126" cy="822325"/>
            <a:chOff x="3923" y="2232"/>
            <a:chExt cx="1270" cy="518"/>
          </a:xfrm>
        </p:grpSpPr>
        <p:sp>
          <p:nvSpPr>
            <p:cNvPr id="14" name="Rectangle 5">
              <a:hlinkClick r:id="rId8" action="ppaction://hlinksldjump"/>
            </p:cNvPr>
            <p:cNvSpPr>
              <a:spLocks noChangeArrowheads="1"/>
            </p:cNvSpPr>
            <p:nvPr/>
          </p:nvSpPr>
          <p:spPr bwMode="auto">
            <a:xfrm>
              <a:off x="3923" y="2232"/>
              <a:ext cx="907" cy="518"/>
            </a:xfrm>
            <a:prstGeom prst="rect">
              <a:avLst/>
            </a:prstGeom>
            <a:solidFill>
              <a:srgbClr val="5F5F5F"/>
            </a:solidFill>
            <a:ln w="9525">
              <a:solidFill>
                <a:schemeClr val="tx1"/>
              </a:solidFill>
              <a:miter lim="800000"/>
              <a:headEnd/>
              <a:tailEnd/>
            </a:ln>
          </p:spPr>
          <p:txBody>
            <a:bodyPr wrap="none" anchor="ctr"/>
            <a:lstStyle/>
            <a:p>
              <a:endParaRPr lang="fr-FR"/>
            </a:p>
          </p:txBody>
        </p:sp>
        <p:sp>
          <p:nvSpPr>
            <p:cNvPr id="15" name="Rectangle 6">
              <a:hlinkClick r:id="rId8" action="ppaction://hlinksldjump"/>
            </p:cNvPr>
            <p:cNvSpPr>
              <a:spLocks noChangeArrowheads="1"/>
            </p:cNvSpPr>
            <p:nvPr/>
          </p:nvSpPr>
          <p:spPr bwMode="auto">
            <a:xfrm>
              <a:off x="4059" y="2283"/>
              <a:ext cx="1134" cy="249"/>
            </a:xfrm>
            <a:prstGeom prst="rect">
              <a:avLst/>
            </a:prstGeom>
            <a:noFill/>
            <a:ln w="9525">
              <a:noFill/>
              <a:miter lim="800000"/>
              <a:headEnd/>
              <a:tailEnd/>
            </a:ln>
          </p:spPr>
          <p:txBody>
            <a:bodyPr wrap="none" anchor="ctr"/>
            <a:lstStyle/>
            <a:p>
              <a:r>
                <a:rPr lang="fr-FR" sz="1200" b="1" dirty="0">
                  <a:solidFill>
                    <a:srgbClr val="FFFF99"/>
                  </a:solidFill>
                </a:rPr>
                <a:t>Démarrer </a:t>
              </a:r>
            </a:p>
            <a:p>
              <a:r>
                <a:rPr lang="fr-FR" sz="1200" b="1" dirty="0">
                  <a:solidFill>
                    <a:srgbClr val="FFFF99"/>
                  </a:solidFill>
                </a:rPr>
                <a:t>le programme</a:t>
              </a:r>
            </a:p>
          </p:txBody>
        </p:sp>
      </p:grpSp>
      <p:sp>
        <p:nvSpPr>
          <p:cNvPr id="16" name="Text Box 15">
            <a:hlinkClick r:id="rId8" action="ppaction://hlinksldjump"/>
          </p:cNvPr>
          <p:cNvSpPr txBox="1">
            <a:spLocks noChangeArrowheads="1"/>
          </p:cNvSpPr>
          <p:nvPr/>
        </p:nvSpPr>
        <p:spPr bwMode="auto">
          <a:xfrm>
            <a:off x="1763688" y="4221088"/>
            <a:ext cx="1152525" cy="244475"/>
          </a:xfrm>
          <a:prstGeom prst="rect">
            <a:avLst/>
          </a:prstGeom>
          <a:noFill/>
          <a:ln w="9525" algn="ctr">
            <a:noFill/>
            <a:miter lim="800000"/>
            <a:headEnd/>
            <a:tailEnd/>
          </a:ln>
        </p:spPr>
        <p:txBody>
          <a:bodyPr>
            <a:spAutoFit/>
          </a:bodyPr>
          <a:lstStyle/>
          <a:p>
            <a:pPr>
              <a:spcBef>
                <a:spcPct val="50000"/>
              </a:spcBef>
            </a:pPr>
            <a:r>
              <a:rPr lang="fr-FR" sz="1000" b="1" dirty="0">
                <a:solidFill>
                  <a:srgbClr val="FFFF00"/>
                </a:solidFill>
              </a:rPr>
              <a:t>Cliquer ici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up)">
                                      <p:cBhvr>
                                        <p:cTn id="7" dur="2000"/>
                                        <p:tgtEl>
                                          <p:spTgt spid="12"/>
                                        </p:tgtEl>
                                      </p:cBhvr>
                                    </p:animEffect>
                                  </p:childTnLst>
                                </p:cTn>
                              </p:par>
                            </p:childTnLst>
                          </p:cTn>
                        </p:par>
                        <p:par>
                          <p:cTn id="8" fill="hold">
                            <p:stCondLst>
                              <p:cond delay="2000"/>
                            </p:stCondLst>
                            <p:childTnLst>
                              <p:par>
                                <p:cTn id="9" presetID="1" presetClass="entr" presetSubtype="0" fill="hold" nodeType="afterEffect">
                                  <p:stCondLst>
                                    <p:cond delay="500"/>
                                  </p:stCondLst>
                                  <p:childTnLst>
                                    <p:set>
                                      <p:cBhvr>
                                        <p:cTn id="10" dur="1" fill="hold">
                                          <p:stCondLst>
                                            <p:cond delay="0"/>
                                          </p:stCondLst>
                                        </p:cTn>
                                        <p:tgtEl>
                                          <p:spTgt spid="13"/>
                                        </p:tgtEl>
                                        <p:attrNameLst>
                                          <p:attrName>style.visibility</p:attrName>
                                        </p:attrNameLst>
                                      </p:cBhvr>
                                      <p:to>
                                        <p:strVal val="visible"/>
                                      </p:to>
                                    </p:set>
                                  </p:childTnLst>
                                </p:cTn>
                              </p:par>
                            </p:childTnLst>
                          </p:cTn>
                        </p:par>
                        <p:par>
                          <p:cTn id="11" fill="hold">
                            <p:stCondLst>
                              <p:cond delay="2500"/>
                            </p:stCondLst>
                            <p:childTnLst>
                              <p:par>
                                <p:cTn id="12" presetID="1" presetClass="entr" presetSubtype="0" fill="hold" grpId="0" nodeType="afterEffect">
                                  <p:stCondLst>
                                    <p:cond delay="0"/>
                                  </p:stCondLst>
                                  <p:childTnLst>
                                    <p:set>
                                      <p:cBhvr>
                                        <p:cTn id="13" dur="1" fill="hold">
                                          <p:stCondLst>
                                            <p:cond delay="0"/>
                                          </p:stCondLst>
                                        </p:cTn>
                                        <p:tgtEl>
                                          <p:spTgt spid="16"/>
                                        </p:tgtEl>
                                        <p:attrNameLst>
                                          <p:attrName>style.visibility</p:attrName>
                                        </p:attrNameLst>
                                      </p:cBhvr>
                                      <p:to>
                                        <p:strVal val="visible"/>
                                      </p:to>
                                    </p:set>
                                  </p:childTnLst>
                                </p:cTn>
                              </p:par>
                              <p:par>
                                <p:cTn id="14" presetID="35" presetClass="emph" presetSubtype="0" repeatCount="indefinite" fill="hold" grpId="1" nodeType="withEffect">
                                  <p:stCondLst>
                                    <p:cond delay="0"/>
                                  </p:stCondLst>
                                  <p:endCondLst>
                                    <p:cond evt="onNext" delay="0">
                                      <p:tgtEl>
                                        <p:sldTgt/>
                                      </p:tgtEl>
                                    </p:cond>
                                  </p:endCondLst>
                                  <p:childTnLst>
                                    <p:anim calcmode="discrete" valueType="str">
                                      <p:cBhvr>
                                        <p:cTn id="15" dur="1000" fill="hold"/>
                                        <p:tgtEl>
                                          <p:spTgt spid="16"/>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6" grpId="0"/>
      <p:bldP spid="16"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bwMode="auto">
          <a:xfrm>
            <a:off x="1476375" y="260350"/>
            <a:ext cx="2952750" cy="360363"/>
          </a:xfrm>
          <a:solidFill>
            <a:srgbClr val="33CC33">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Quelles sont les obligations ?</a:t>
            </a:r>
          </a:p>
        </p:txBody>
      </p:sp>
      <p:sp>
        <p:nvSpPr>
          <p:cNvPr id="26627" name="Rectangle 3"/>
          <p:cNvSpPr>
            <a:spLocks noGrp="1" noChangeArrowheads="1"/>
          </p:cNvSpPr>
          <p:nvPr>
            <p:ph type="subTitle" idx="1"/>
          </p:nvPr>
        </p:nvSpPr>
        <p:spPr bwMode="auto">
          <a:xfrm>
            <a:off x="4500563" y="260350"/>
            <a:ext cx="4249737" cy="360363"/>
          </a:xfrm>
          <a:solidFill>
            <a:srgbClr val="33CC33">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3 – Le contenu de l’entretien</a:t>
            </a:r>
          </a:p>
        </p:txBody>
      </p:sp>
      <p:sp>
        <p:nvSpPr>
          <p:cNvPr id="26628" name="Rectangle 4"/>
          <p:cNvSpPr>
            <a:spLocks noChangeArrowheads="1"/>
          </p:cNvSpPr>
          <p:nvPr/>
        </p:nvSpPr>
        <p:spPr bwMode="auto">
          <a:xfrm>
            <a:off x="250825" y="260350"/>
            <a:ext cx="1154113" cy="360363"/>
          </a:xfrm>
          <a:prstGeom prst="rect">
            <a:avLst/>
          </a:prstGeom>
          <a:solidFill>
            <a:srgbClr val="33CC33"/>
          </a:solidFill>
          <a:ln w="9525">
            <a:solidFill>
              <a:schemeClr val="tx1"/>
            </a:solidFill>
            <a:miter lim="800000"/>
            <a:headEnd/>
            <a:tailEnd/>
          </a:ln>
        </p:spPr>
        <p:txBody>
          <a:bodyPr wrap="none" anchor="ctr"/>
          <a:lstStyle/>
          <a:p>
            <a:r>
              <a:rPr lang="fr-FR" sz="1200" b="1"/>
              <a:t>Chapitre 1.2</a:t>
            </a:r>
          </a:p>
        </p:txBody>
      </p:sp>
      <p:sp>
        <p:nvSpPr>
          <p:cNvPr id="26629" name="Text Box 6"/>
          <p:cNvSpPr txBox="1">
            <a:spLocks noChangeArrowheads="1"/>
          </p:cNvSpPr>
          <p:nvPr/>
        </p:nvSpPr>
        <p:spPr bwMode="auto">
          <a:xfrm>
            <a:off x="611188" y="1268413"/>
            <a:ext cx="8064500" cy="4214812"/>
          </a:xfrm>
          <a:prstGeom prst="rect">
            <a:avLst/>
          </a:prstGeom>
          <a:noFill/>
          <a:ln w="9525">
            <a:noFill/>
            <a:miter lim="800000"/>
            <a:headEnd/>
            <a:tailEnd/>
          </a:ln>
        </p:spPr>
        <p:txBody>
          <a:bodyPr>
            <a:spAutoFit/>
          </a:bodyPr>
          <a:lstStyle/>
          <a:p>
            <a:pPr algn="l">
              <a:spcBef>
                <a:spcPct val="50000"/>
              </a:spcBef>
            </a:pPr>
            <a:r>
              <a:rPr lang="fr-FR" sz="1500" b="1"/>
              <a:t>Selon l’ANI de 2003</a:t>
            </a:r>
            <a:r>
              <a:rPr lang="fr-FR" sz="1500"/>
              <a:t>, les 5 points suivants sont à aborder durant l’entretien professionnel : </a:t>
            </a:r>
          </a:p>
          <a:p>
            <a:pPr algn="l">
              <a:spcBef>
                <a:spcPct val="50000"/>
              </a:spcBef>
            </a:pPr>
            <a:r>
              <a:rPr lang="fr-FR" sz="1500"/>
              <a:t>1 – Les moyens que donne l’entreprise aux salariés pour s’informer sur les dispositifs de</a:t>
            </a:r>
            <a:br>
              <a:rPr lang="fr-FR" sz="1500"/>
            </a:br>
            <a:r>
              <a:rPr lang="fr-FR" sz="1500"/>
              <a:t>      formation.</a:t>
            </a:r>
          </a:p>
          <a:p>
            <a:pPr algn="l">
              <a:spcBef>
                <a:spcPct val="50000"/>
              </a:spcBef>
            </a:pPr>
            <a:r>
              <a:rPr lang="fr-FR" sz="1500"/>
              <a:t>2 – L’identification des objectifs de professionnalisation du salarié (projet professionnel), </a:t>
            </a:r>
            <a:br>
              <a:rPr lang="fr-FR" sz="1500"/>
            </a:br>
            <a:r>
              <a:rPr lang="fr-FR" sz="1500"/>
              <a:t>      destinés à améliorer ses compétences ou à renforcer sa qualification.</a:t>
            </a:r>
          </a:p>
          <a:p>
            <a:pPr algn="l">
              <a:spcBef>
                <a:spcPct val="50000"/>
              </a:spcBef>
            </a:pPr>
            <a:r>
              <a:rPr lang="fr-FR" sz="1500"/>
              <a:t>3 – L’identification des dispositifs de formation pouvant répondre aux objectifs retenus.</a:t>
            </a:r>
          </a:p>
          <a:p>
            <a:pPr algn="l">
              <a:spcBef>
                <a:spcPct val="50000"/>
              </a:spcBef>
            </a:pPr>
            <a:r>
              <a:rPr lang="fr-FR" sz="1500"/>
              <a:t>4 – Les initiatives du salarié concernant l’utilisation de son DIF.</a:t>
            </a:r>
          </a:p>
          <a:p>
            <a:pPr algn="l">
              <a:spcBef>
                <a:spcPct val="50000"/>
              </a:spcBef>
            </a:pPr>
            <a:r>
              <a:rPr lang="fr-FR" sz="1500"/>
              <a:t>5 – Les conditions de réalisation de la formation, notamment en ce qui concerne la gestion</a:t>
            </a:r>
            <a:br>
              <a:rPr lang="fr-FR" sz="1500"/>
            </a:br>
            <a:r>
              <a:rPr lang="fr-FR" sz="1500"/>
              <a:t>      des temps de formation (pendant ou hors temps de travail).</a:t>
            </a:r>
          </a:p>
          <a:p>
            <a:pPr algn="l"/>
            <a:endParaRPr lang="fr-FR" sz="800"/>
          </a:p>
          <a:p>
            <a:pPr algn="l">
              <a:spcBef>
                <a:spcPct val="50000"/>
              </a:spcBef>
            </a:pPr>
            <a:r>
              <a:rPr lang="fr-FR" sz="1500" b="1"/>
              <a:t>Selon la loi du 24 novembre 2009</a:t>
            </a:r>
            <a:r>
              <a:rPr lang="fr-FR" sz="1500"/>
              <a:t> : </a:t>
            </a:r>
          </a:p>
          <a:p>
            <a:pPr algn="l">
              <a:spcBef>
                <a:spcPct val="50000"/>
              </a:spcBef>
            </a:pPr>
            <a:r>
              <a:rPr lang="fr-FR" sz="1500"/>
              <a:t>Lors de « l’entretien professionnel pour les séniors » (durant l’année du 45</a:t>
            </a:r>
            <a:r>
              <a:rPr lang="fr-FR" sz="1500" baseline="30000"/>
              <a:t>ème</a:t>
            </a:r>
            <a:r>
              <a:rPr lang="fr-FR" sz="1500"/>
              <a:t> anniversaire) l’employeur ou son représentant, est tenu d’informer le salarié notamment sur ses droits en matière d’accès à un </a:t>
            </a:r>
            <a:r>
              <a:rPr lang="fr-FR" sz="1500" b="1"/>
              <a:t>bilan d’étape professionnel</a:t>
            </a:r>
            <a:r>
              <a:rPr lang="fr-FR" sz="1500"/>
              <a:t>, à un bilan de compétences ou à une action de professionnalisation. </a:t>
            </a:r>
          </a:p>
        </p:txBody>
      </p:sp>
      <p:sp>
        <p:nvSpPr>
          <p:cNvPr id="26630" name="Rectangle 7"/>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26631" name="AutoShape 8">
            <a:hlinkClick r:id="rId3" action="ppaction://hlinksldjump" highlightClick="1"/>
          </p:cNvPr>
          <p:cNvSpPr>
            <a:spLocks noChangeArrowheads="1"/>
          </p:cNvSpPr>
          <p:nvPr/>
        </p:nvSpPr>
        <p:spPr bwMode="auto">
          <a:xfrm>
            <a:off x="2193925" y="6308725"/>
            <a:ext cx="215900" cy="215900"/>
          </a:xfrm>
          <a:prstGeom prst="actionButtonBackPrevious">
            <a:avLst/>
          </a:prstGeom>
          <a:solidFill>
            <a:srgbClr val="33CC33"/>
          </a:solidFill>
          <a:ln w="9525">
            <a:noFill/>
            <a:miter lim="800000"/>
            <a:headEnd/>
            <a:tailEnd/>
          </a:ln>
        </p:spPr>
        <p:txBody>
          <a:bodyPr wrap="none" anchor="ctr"/>
          <a:lstStyle/>
          <a:p>
            <a:endParaRPr lang="fr-FR"/>
          </a:p>
        </p:txBody>
      </p:sp>
      <p:sp>
        <p:nvSpPr>
          <p:cNvPr id="26632" name="Rectangle 9"/>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Début du chapitre</a:t>
            </a:r>
          </a:p>
        </p:txBody>
      </p:sp>
      <p:sp>
        <p:nvSpPr>
          <p:cNvPr id="26633" name="AutoShape 10">
            <a:hlinkClick r:id="rId4"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26634" name="Rectangle 11"/>
          <p:cNvSpPr>
            <a:spLocks noChangeArrowheads="1"/>
          </p:cNvSpPr>
          <p:nvPr/>
        </p:nvSpPr>
        <p:spPr bwMode="auto">
          <a:xfrm>
            <a:off x="1547813" y="765175"/>
            <a:ext cx="6115050" cy="366713"/>
          </a:xfrm>
          <a:prstGeom prst="rect">
            <a:avLst/>
          </a:prstGeom>
          <a:noFill/>
          <a:ln w="9525" algn="ctr">
            <a:noFill/>
            <a:miter lim="800000"/>
            <a:headEnd/>
            <a:tailEnd/>
          </a:ln>
        </p:spPr>
        <p:txBody>
          <a:bodyPr wrap="none">
            <a:spAutoFit/>
          </a:bodyPr>
          <a:lstStyle/>
          <a:p>
            <a:r>
              <a:rPr lang="fr-FR" b="1"/>
              <a:t>Quel doit être le contenu de l’entretien professionnel ?</a:t>
            </a:r>
          </a:p>
        </p:txBody>
      </p:sp>
      <p:sp>
        <p:nvSpPr>
          <p:cNvPr id="26635" name="Text Box 12"/>
          <p:cNvSpPr txBox="1">
            <a:spLocks noChangeArrowheads="1"/>
          </p:cNvSpPr>
          <p:nvPr/>
        </p:nvSpPr>
        <p:spPr bwMode="auto">
          <a:xfrm>
            <a:off x="5076825" y="5848350"/>
            <a:ext cx="2735263" cy="244475"/>
          </a:xfrm>
          <a:prstGeom prst="rect">
            <a:avLst/>
          </a:prstGeom>
          <a:noFill/>
          <a:ln w="9525" algn="ctr">
            <a:noFill/>
            <a:miter lim="800000"/>
            <a:headEnd/>
            <a:tailEnd/>
          </a:ln>
        </p:spPr>
        <p:txBody>
          <a:bodyPr>
            <a:spAutoFit/>
          </a:bodyPr>
          <a:lstStyle/>
          <a:p>
            <a:pPr algn="l">
              <a:spcBef>
                <a:spcPct val="50000"/>
              </a:spcBef>
            </a:pPr>
            <a:r>
              <a:rPr lang="fr-FR" sz="1000"/>
              <a:t>En savoir plus sur « le DIF »</a:t>
            </a:r>
          </a:p>
        </p:txBody>
      </p:sp>
      <p:sp>
        <p:nvSpPr>
          <p:cNvPr id="26636" name="AutoShape 13">
            <a:hlinkClick r:id="rId5" action="ppaction://hlinksldjump" highlightClick="1"/>
          </p:cNvPr>
          <p:cNvSpPr>
            <a:spLocks noChangeArrowheads="1"/>
          </p:cNvSpPr>
          <p:nvPr/>
        </p:nvSpPr>
        <p:spPr bwMode="auto">
          <a:xfrm>
            <a:off x="6804025" y="5848350"/>
            <a:ext cx="215900" cy="215900"/>
          </a:xfrm>
          <a:prstGeom prst="actionButtonForwardNext">
            <a:avLst/>
          </a:prstGeom>
          <a:solidFill>
            <a:srgbClr val="33CC33"/>
          </a:solidFill>
          <a:ln w="9525">
            <a:noFill/>
            <a:miter lim="800000"/>
            <a:headEnd/>
            <a:tailEnd/>
          </a:ln>
        </p:spPr>
        <p:txBody>
          <a:bodyPr wrap="none" anchor="ctr"/>
          <a:lstStyle/>
          <a:p>
            <a:endParaRPr lang="fr-FR"/>
          </a:p>
        </p:txBody>
      </p:sp>
      <p:sp>
        <p:nvSpPr>
          <p:cNvPr id="26637" name="Text Box 14"/>
          <p:cNvSpPr txBox="1">
            <a:spLocks noChangeArrowheads="1"/>
          </p:cNvSpPr>
          <p:nvPr/>
        </p:nvSpPr>
        <p:spPr bwMode="auto">
          <a:xfrm>
            <a:off x="1187450" y="5848350"/>
            <a:ext cx="3455988" cy="244475"/>
          </a:xfrm>
          <a:prstGeom prst="rect">
            <a:avLst/>
          </a:prstGeom>
          <a:noFill/>
          <a:ln w="9525" algn="ctr">
            <a:noFill/>
            <a:miter lim="800000"/>
            <a:headEnd/>
            <a:tailEnd/>
          </a:ln>
        </p:spPr>
        <p:txBody>
          <a:bodyPr>
            <a:spAutoFit/>
          </a:bodyPr>
          <a:lstStyle/>
          <a:p>
            <a:pPr>
              <a:spcBef>
                <a:spcPct val="50000"/>
              </a:spcBef>
            </a:pPr>
            <a:r>
              <a:rPr lang="fr-FR" sz="1000"/>
              <a:t>En savoir plus sur « la gestion des temps de formation »</a:t>
            </a:r>
          </a:p>
        </p:txBody>
      </p:sp>
      <p:sp>
        <p:nvSpPr>
          <p:cNvPr id="26638" name="AutoShape 15">
            <a:hlinkClick r:id="rId6" action="ppaction://hlinksldjump" highlightClick="1"/>
          </p:cNvPr>
          <p:cNvSpPr>
            <a:spLocks noChangeArrowheads="1"/>
          </p:cNvSpPr>
          <p:nvPr/>
        </p:nvSpPr>
        <p:spPr bwMode="auto">
          <a:xfrm>
            <a:off x="4572000" y="5849938"/>
            <a:ext cx="215900" cy="214312"/>
          </a:xfrm>
          <a:prstGeom prst="actionButtonForwardNext">
            <a:avLst/>
          </a:prstGeom>
          <a:solidFill>
            <a:srgbClr val="33CC33"/>
          </a:solidFill>
          <a:ln w="9525">
            <a:noFill/>
            <a:miter lim="800000"/>
            <a:headEnd/>
            <a:tailEnd/>
          </a:ln>
        </p:spPr>
        <p:txBody>
          <a:bodyPr wrap="none" anchor="ctr"/>
          <a:lstStyle/>
          <a:p>
            <a:endParaRPr lang="fr-FR"/>
          </a:p>
        </p:txBody>
      </p:sp>
      <p:sp>
        <p:nvSpPr>
          <p:cNvPr id="22544" name="Rectangle 16"/>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7" action="ppaction://hlinkpres?slideindex=1&amp;slidetitle="/>
              </a:rPr>
              <a:t>Cliquer ici</a:t>
            </a:r>
            <a:endParaRPr lang="fr-FR" sz="1000" b="1">
              <a:solidFill>
                <a:schemeClr val="tx1"/>
              </a:solidFill>
            </a:endParaRPr>
          </a:p>
        </p:txBody>
      </p:sp>
      <p:sp>
        <p:nvSpPr>
          <p:cNvPr id="26640" name="AutoShape 17">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26641" name="Rectangle 18"/>
          <p:cNvSpPr>
            <a:spLocks noChangeArrowheads="1"/>
          </p:cNvSpPr>
          <p:nvPr/>
        </p:nvSpPr>
        <p:spPr bwMode="auto">
          <a:xfrm>
            <a:off x="7596188" y="6237288"/>
            <a:ext cx="1008062"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26642" name="AutoShape 19">
            <a:hlinkClick r:id="" action="ppaction://hlinkshowjump?jump=nextslide" highlightClick="1"/>
          </p:cNvPr>
          <p:cNvSpPr>
            <a:spLocks noChangeArrowheads="1"/>
          </p:cNvSpPr>
          <p:nvPr/>
        </p:nvSpPr>
        <p:spPr bwMode="auto">
          <a:xfrm>
            <a:off x="8604250"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22548" name="AutoShape 20">
            <a:hlinkClick r:id="" action="ppaction://noaction" highlightClick="1"/>
          </p:cNvPr>
          <p:cNvSpPr>
            <a:spLocks noChangeArrowheads="1"/>
          </p:cNvSpPr>
          <p:nvPr/>
        </p:nvSpPr>
        <p:spPr bwMode="auto">
          <a:xfrm>
            <a:off x="7718425" y="63087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26644" name="Rectangle 21"/>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
        <p:nvSpPr>
          <p:cNvPr id="26645" name="AutoShape 22">
            <a:hlinkClick r:id="rId8" action="ppaction://hlinksldjump" highlightClick="1"/>
          </p:cNvPr>
          <p:cNvSpPr>
            <a:spLocks noChangeArrowheads="1"/>
          </p:cNvSpPr>
          <p:nvPr/>
        </p:nvSpPr>
        <p:spPr bwMode="auto">
          <a:xfrm>
            <a:off x="6804025" y="5519738"/>
            <a:ext cx="215900" cy="214312"/>
          </a:xfrm>
          <a:prstGeom prst="actionButtonForwardNext">
            <a:avLst/>
          </a:prstGeom>
          <a:solidFill>
            <a:srgbClr val="33CC33"/>
          </a:solidFill>
          <a:ln w="9525">
            <a:noFill/>
            <a:miter lim="800000"/>
            <a:headEnd/>
            <a:tailEnd/>
          </a:ln>
        </p:spPr>
        <p:txBody>
          <a:bodyPr wrap="none" anchor="ctr"/>
          <a:lstStyle/>
          <a:p>
            <a:endParaRPr lang="fr-FR"/>
          </a:p>
        </p:txBody>
      </p:sp>
      <p:sp>
        <p:nvSpPr>
          <p:cNvPr id="26646" name="Text Box 23"/>
          <p:cNvSpPr txBox="1">
            <a:spLocks noChangeArrowheads="1"/>
          </p:cNvSpPr>
          <p:nvPr/>
        </p:nvSpPr>
        <p:spPr bwMode="auto">
          <a:xfrm>
            <a:off x="3708400" y="5516563"/>
            <a:ext cx="3311525" cy="244475"/>
          </a:xfrm>
          <a:prstGeom prst="rect">
            <a:avLst/>
          </a:prstGeom>
          <a:noFill/>
          <a:ln w="9525" algn="ctr">
            <a:noFill/>
            <a:miter lim="800000"/>
            <a:headEnd/>
            <a:tailEnd/>
          </a:ln>
        </p:spPr>
        <p:txBody>
          <a:bodyPr>
            <a:spAutoFit/>
          </a:bodyPr>
          <a:lstStyle/>
          <a:p>
            <a:pPr algn="l">
              <a:spcBef>
                <a:spcPct val="50000"/>
              </a:spcBef>
            </a:pPr>
            <a:r>
              <a:rPr lang="fr-FR" sz="1000"/>
              <a:t>En savoir plus sur « le Bilan d’Etape Professionnel »</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2548"/>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44"/>
                                        </p:tgtEl>
                                        <p:attrNameLst>
                                          <p:attrName>style.visibility</p:attrName>
                                        </p:attrNameLst>
                                      </p:cBhvr>
                                      <p:to>
                                        <p:strVal val="visible"/>
                                      </p:to>
                                    </p:set>
                                  </p:childTnLst>
                                </p:cTn>
                              </p:par>
                            </p:childTnLst>
                          </p:cTn>
                        </p:par>
                      </p:childTnLst>
                    </p:cTn>
                  </p:par>
                </p:childTnLst>
              </p:cTn>
              <p:nextCondLst>
                <p:cond evt="onClick" delay="0">
                  <p:tgtEl>
                    <p:spTgt spid="22548"/>
                  </p:tgtEl>
                </p:cond>
              </p:nextCondLst>
            </p:seq>
            <p:seq concurrent="1" nextAc="seek">
              <p:cTn id="7" restart="whenNotActive" fill="hold" evtFilter="cancelBubble" nodeType="interactiveSeq">
                <p:stCondLst>
                  <p:cond evt="onClick" delay="0">
                    <p:tgtEl>
                      <p:spTgt spid="22544"/>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22544"/>
                                        </p:tgtEl>
                                        <p:attrNameLst>
                                          <p:attrName>style.visibility</p:attrName>
                                        </p:attrNameLst>
                                      </p:cBhvr>
                                      <p:to>
                                        <p:strVal val="hidden"/>
                                      </p:to>
                                    </p:set>
                                  </p:childTnLst>
                                </p:cTn>
                              </p:par>
                            </p:childTnLst>
                          </p:cTn>
                        </p:par>
                      </p:childTnLst>
                    </p:cTn>
                  </p:par>
                </p:childTnLst>
              </p:cTn>
              <p:nextCondLst>
                <p:cond evt="onClick" delay="0">
                  <p:tgtEl>
                    <p:spTgt spid="22544"/>
                  </p:tgtEl>
                </p:cond>
              </p:nextCondLst>
            </p:seq>
          </p:childTnLst>
        </p:cTn>
      </p:par>
    </p:tnLst>
    <p:bldLst>
      <p:bldP spid="22544" grpId="0" animBg="1"/>
      <p:bldP spid="22544"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ctrTitle"/>
          </p:nvPr>
        </p:nvSpPr>
        <p:spPr bwMode="auto">
          <a:xfrm>
            <a:off x="1476375" y="260350"/>
            <a:ext cx="2952750" cy="360363"/>
          </a:xfrm>
          <a:solidFill>
            <a:srgbClr val="33CC33">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Quelles sont les obligations ?</a:t>
            </a:r>
          </a:p>
        </p:txBody>
      </p:sp>
      <p:sp>
        <p:nvSpPr>
          <p:cNvPr id="27651" name="Rectangle 3"/>
          <p:cNvSpPr>
            <a:spLocks noGrp="1" noChangeArrowheads="1"/>
          </p:cNvSpPr>
          <p:nvPr>
            <p:ph type="subTitle" idx="1"/>
          </p:nvPr>
        </p:nvSpPr>
        <p:spPr bwMode="auto">
          <a:xfrm>
            <a:off x="4500563" y="260350"/>
            <a:ext cx="4249737" cy="360363"/>
          </a:xfrm>
          <a:solidFill>
            <a:srgbClr val="33CC33">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4 – Les risques de ne rien faire</a:t>
            </a:r>
          </a:p>
        </p:txBody>
      </p:sp>
      <p:sp>
        <p:nvSpPr>
          <p:cNvPr id="27652" name="Rectangle 4"/>
          <p:cNvSpPr>
            <a:spLocks noChangeArrowheads="1"/>
          </p:cNvSpPr>
          <p:nvPr/>
        </p:nvSpPr>
        <p:spPr bwMode="auto">
          <a:xfrm>
            <a:off x="250825" y="260350"/>
            <a:ext cx="1154113" cy="360363"/>
          </a:xfrm>
          <a:prstGeom prst="rect">
            <a:avLst/>
          </a:prstGeom>
          <a:solidFill>
            <a:srgbClr val="33CC33"/>
          </a:solidFill>
          <a:ln w="9525">
            <a:solidFill>
              <a:schemeClr val="tx1"/>
            </a:solidFill>
            <a:miter lim="800000"/>
            <a:headEnd/>
            <a:tailEnd/>
          </a:ln>
        </p:spPr>
        <p:txBody>
          <a:bodyPr wrap="none" anchor="ctr"/>
          <a:lstStyle/>
          <a:p>
            <a:r>
              <a:rPr lang="fr-FR" sz="1200" b="1"/>
              <a:t>Chapitre 1.2</a:t>
            </a:r>
          </a:p>
        </p:txBody>
      </p:sp>
      <p:sp>
        <p:nvSpPr>
          <p:cNvPr id="27653" name="Rectangle 5"/>
          <p:cNvSpPr>
            <a:spLocks noChangeArrowheads="1"/>
          </p:cNvSpPr>
          <p:nvPr/>
        </p:nvSpPr>
        <p:spPr bwMode="auto">
          <a:xfrm>
            <a:off x="179388" y="188913"/>
            <a:ext cx="8785225" cy="6480175"/>
          </a:xfrm>
          <a:prstGeom prst="rect">
            <a:avLst/>
          </a:prstGeom>
          <a:noFill/>
          <a:ln w="9525">
            <a:solidFill>
              <a:schemeClr val="tx1"/>
            </a:solidFill>
            <a:miter lim="800000"/>
            <a:headEnd/>
            <a:tailEnd/>
          </a:ln>
        </p:spPr>
        <p:txBody>
          <a:bodyPr wrap="none" anchor="ctr"/>
          <a:lstStyle/>
          <a:p>
            <a:endParaRPr lang="fr-FR"/>
          </a:p>
        </p:txBody>
      </p:sp>
      <p:sp>
        <p:nvSpPr>
          <p:cNvPr id="27654" name="Text Box 6"/>
          <p:cNvSpPr txBox="1">
            <a:spLocks noChangeArrowheads="1"/>
          </p:cNvSpPr>
          <p:nvPr/>
        </p:nvSpPr>
        <p:spPr bwMode="auto">
          <a:xfrm>
            <a:off x="755650" y="2074863"/>
            <a:ext cx="7777163" cy="3154362"/>
          </a:xfrm>
          <a:prstGeom prst="rect">
            <a:avLst/>
          </a:prstGeom>
          <a:noFill/>
          <a:ln w="9525">
            <a:noFill/>
            <a:miter lim="800000"/>
            <a:headEnd/>
            <a:tailEnd/>
          </a:ln>
        </p:spPr>
        <p:txBody>
          <a:bodyPr>
            <a:spAutoFit/>
          </a:bodyPr>
          <a:lstStyle/>
          <a:p>
            <a:pPr algn="l">
              <a:spcBef>
                <a:spcPct val="80000"/>
              </a:spcBef>
            </a:pPr>
            <a:r>
              <a:rPr lang="fr-FR" sz="1500"/>
              <a:t>Un salarié licencié, qui n’a pas bénéficié des entretiens professionnels dont il avait droit, peut mener  l’entreprise devant les instances des prud’hommes : l’entreprise risque de perdre le procès et d’être obligé de requalifier le licenciement.</a:t>
            </a:r>
          </a:p>
          <a:p>
            <a:pPr algn="l">
              <a:spcBef>
                <a:spcPct val="80000"/>
              </a:spcBef>
            </a:pPr>
            <a:r>
              <a:rPr lang="fr-FR" sz="1500"/>
              <a:t>En effet, l’entreprise a une obligation de moyen vis-à-vis de ses salariés en terme d’adaptation au poste et à l’emploi. Elle ne peut licencier un salarié, notamment pour insuffisance professionnelle, si elle n’a pas mis en œuvre tous les moyens dont elle dispose pour lui donner les possibilités d’évoluer. </a:t>
            </a:r>
          </a:p>
          <a:p>
            <a:pPr algn="l">
              <a:spcBef>
                <a:spcPct val="80000"/>
              </a:spcBef>
            </a:pPr>
            <a:r>
              <a:rPr lang="fr-FR" sz="1500"/>
              <a:t>L’entretien professionnel est défini comme étant un de ces moyens.</a:t>
            </a:r>
          </a:p>
          <a:p>
            <a:pPr algn="l">
              <a:spcBef>
                <a:spcPct val="80000"/>
              </a:spcBef>
            </a:pPr>
            <a:r>
              <a:rPr lang="fr-FR" sz="1500"/>
              <a:t>Si les entretiens professionnels pour les séniors ne sont pas réalisés dans une entreprise ou groupe d’entreprises de 50 salariés et plus, l’infraction tombe sous le régime des sanctions pénales.</a:t>
            </a:r>
          </a:p>
        </p:txBody>
      </p:sp>
      <p:sp>
        <p:nvSpPr>
          <p:cNvPr id="27655" name="Rectangle 7"/>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27656" name="AutoShape 8">
            <a:hlinkClick r:id="rId3" action="ppaction://hlinksldjump" highlightClick="1"/>
          </p:cNvPr>
          <p:cNvSpPr>
            <a:spLocks noChangeArrowheads="1"/>
          </p:cNvSpPr>
          <p:nvPr/>
        </p:nvSpPr>
        <p:spPr bwMode="auto">
          <a:xfrm>
            <a:off x="2193925" y="6308725"/>
            <a:ext cx="215900" cy="215900"/>
          </a:xfrm>
          <a:prstGeom prst="actionButtonBackPrevious">
            <a:avLst/>
          </a:prstGeom>
          <a:solidFill>
            <a:srgbClr val="33CC33"/>
          </a:solidFill>
          <a:ln w="9525">
            <a:noFill/>
            <a:miter lim="800000"/>
            <a:headEnd/>
            <a:tailEnd/>
          </a:ln>
        </p:spPr>
        <p:txBody>
          <a:bodyPr wrap="none" anchor="ctr"/>
          <a:lstStyle/>
          <a:p>
            <a:endParaRPr lang="fr-FR"/>
          </a:p>
        </p:txBody>
      </p:sp>
      <p:sp>
        <p:nvSpPr>
          <p:cNvPr id="27657" name="Rectangle 9"/>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Début du chapitre</a:t>
            </a:r>
          </a:p>
        </p:txBody>
      </p:sp>
      <p:sp>
        <p:nvSpPr>
          <p:cNvPr id="27658" name="AutoShape 10">
            <a:hlinkClick r:id="rId4"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27659" name="Rectangle 11"/>
          <p:cNvSpPr>
            <a:spLocks noChangeArrowheads="1"/>
          </p:cNvSpPr>
          <p:nvPr/>
        </p:nvSpPr>
        <p:spPr bwMode="auto">
          <a:xfrm>
            <a:off x="2411413" y="1341438"/>
            <a:ext cx="4514850" cy="366712"/>
          </a:xfrm>
          <a:prstGeom prst="rect">
            <a:avLst/>
          </a:prstGeom>
          <a:noFill/>
          <a:ln w="9525" algn="ctr">
            <a:noFill/>
            <a:miter lim="800000"/>
            <a:headEnd/>
            <a:tailEnd/>
          </a:ln>
        </p:spPr>
        <p:txBody>
          <a:bodyPr wrap="none">
            <a:spAutoFit/>
          </a:bodyPr>
          <a:lstStyle/>
          <a:p>
            <a:r>
              <a:rPr lang="fr-FR" b="1"/>
              <a:t>Quels sont les risques de ne rien faire ?</a:t>
            </a:r>
          </a:p>
        </p:txBody>
      </p:sp>
      <p:sp>
        <p:nvSpPr>
          <p:cNvPr id="24588" name="Rectangle 12"/>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5" action="ppaction://hlinkpres?slideindex=1&amp;slidetitle="/>
              </a:rPr>
              <a:t>Cliquer ici</a:t>
            </a:r>
            <a:endParaRPr lang="fr-FR" sz="1000" b="1">
              <a:solidFill>
                <a:schemeClr val="tx1"/>
              </a:solidFill>
            </a:endParaRPr>
          </a:p>
        </p:txBody>
      </p:sp>
      <p:sp>
        <p:nvSpPr>
          <p:cNvPr id="27661" name="AutoShape 13">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27662" name="Rectangle 14"/>
          <p:cNvSpPr>
            <a:spLocks noChangeArrowheads="1"/>
          </p:cNvSpPr>
          <p:nvPr/>
        </p:nvSpPr>
        <p:spPr bwMode="auto">
          <a:xfrm>
            <a:off x="7956550" y="6237288"/>
            <a:ext cx="647700"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27663" name="AutoShape 15">
            <a:hlinkClick r:id="" action="ppaction://hlinkshowjump?jump=nextslide" highlightClick="1"/>
          </p:cNvPr>
          <p:cNvSpPr>
            <a:spLocks noChangeArrowheads="1"/>
          </p:cNvSpPr>
          <p:nvPr/>
        </p:nvSpPr>
        <p:spPr bwMode="auto">
          <a:xfrm>
            <a:off x="8604250"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24592" name="AutoShape 16">
            <a:hlinkClick r:id="" action="ppaction://noaction" highlightClick="1"/>
          </p:cNvPr>
          <p:cNvSpPr>
            <a:spLocks noChangeArrowheads="1"/>
          </p:cNvSpPr>
          <p:nvPr/>
        </p:nvSpPr>
        <p:spPr bwMode="auto">
          <a:xfrm>
            <a:off x="7718425" y="63087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27665" name="Rectangle 17"/>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4592"/>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588"/>
                                        </p:tgtEl>
                                        <p:attrNameLst>
                                          <p:attrName>style.visibility</p:attrName>
                                        </p:attrNameLst>
                                      </p:cBhvr>
                                      <p:to>
                                        <p:strVal val="visible"/>
                                      </p:to>
                                    </p:set>
                                  </p:childTnLst>
                                </p:cTn>
                              </p:par>
                            </p:childTnLst>
                          </p:cTn>
                        </p:par>
                      </p:childTnLst>
                    </p:cTn>
                  </p:par>
                </p:childTnLst>
              </p:cTn>
              <p:nextCondLst>
                <p:cond evt="onClick" delay="0">
                  <p:tgtEl>
                    <p:spTgt spid="24592"/>
                  </p:tgtEl>
                </p:cond>
              </p:nextCondLst>
            </p:seq>
            <p:seq concurrent="1" nextAc="seek">
              <p:cTn id="7" restart="whenNotActive" fill="hold" evtFilter="cancelBubble" nodeType="interactiveSeq">
                <p:stCondLst>
                  <p:cond evt="onClick" delay="0">
                    <p:tgtEl>
                      <p:spTgt spid="24588"/>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24588"/>
                                        </p:tgtEl>
                                        <p:attrNameLst>
                                          <p:attrName>style.visibility</p:attrName>
                                        </p:attrNameLst>
                                      </p:cBhvr>
                                      <p:to>
                                        <p:strVal val="hidden"/>
                                      </p:to>
                                    </p:set>
                                  </p:childTnLst>
                                </p:cTn>
                              </p:par>
                            </p:childTnLst>
                          </p:cTn>
                        </p:par>
                      </p:childTnLst>
                    </p:cTn>
                  </p:par>
                </p:childTnLst>
              </p:cTn>
              <p:nextCondLst>
                <p:cond evt="onClick" delay="0">
                  <p:tgtEl>
                    <p:spTgt spid="24588"/>
                  </p:tgtEl>
                </p:cond>
              </p:nextCondLst>
            </p:seq>
          </p:childTnLst>
        </p:cTn>
      </p:par>
    </p:tnLst>
    <p:bldLst>
      <p:bldP spid="24588" grpId="0" animBg="1"/>
      <p:bldP spid="24588"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ctrTitle"/>
          </p:nvPr>
        </p:nvSpPr>
        <p:spPr bwMode="auto">
          <a:xfrm>
            <a:off x="1476375" y="260350"/>
            <a:ext cx="2952750" cy="360363"/>
          </a:xfrm>
          <a:solidFill>
            <a:srgbClr val="33CC33">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Quelles sont les obligations ?</a:t>
            </a:r>
          </a:p>
        </p:txBody>
      </p:sp>
      <p:sp>
        <p:nvSpPr>
          <p:cNvPr id="28675" name="Rectangle 3"/>
          <p:cNvSpPr>
            <a:spLocks noGrp="1" noChangeArrowheads="1"/>
          </p:cNvSpPr>
          <p:nvPr>
            <p:ph type="subTitle" idx="1"/>
          </p:nvPr>
        </p:nvSpPr>
        <p:spPr bwMode="auto">
          <a:xfrm>
            <a:off x="4500563" y="260350"/>
            <a:ext cx="4249737" cy="360363"/>
          </a:xfrm>
          <a:solidFill>
            <a:srgbClr val="33CC33">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5 – Le Droit Individuel à la Formation (DIF)</a:t>
            </a:r>
          </a:p>
        </p:txBody>
      </p:sp>
      <p:sp>
        <p:nvSpPr>
          <p:cNvPr id="28676" name="Rectangle 4"/>
          <p:cNvSpPr>
            <a:spLocks noChangeArrowheads="1"/>
          </p:cNvSpPr>
          <p:nvPr/>
        </p:nvSpPr>
        <p:spPr bwMode="auto">
          <a:xfrm>
            <a:off x="250825" y="260350"/>
            <a:ext cx="1154113" cy="360363"/>
          </a:xfrm>
          <a:prstGeom prst="rect">
            <a:avLst/>
          </a:prstGeom>
          <a:solidFill>
            <a:srgbClr val="33CC33"/>
          </a:solidFill>
          <a:ln w="9525">
            <a:solidFill>
              <a:schemeClr val="tx1"/>
            </a:solidFill>
            <a:miter lim="800000"/>
            <a:headEnd/>
            <a:tailEnd/>
          </a:ln>
        </p:spPr>
        <p:txBody>
          <a:bodyPr wrap="none" anchor="ctr"/>
          <a:lstStyle/>
          <a:p>
            <a:r>
              <a:rPr lang="fr-FR" sz="1200" b="1"/>
              <a:t>Chapitre 1.2</a:t>
            </a:r>
          </a:p>
        </p:txBody>
      </p:sp>
      <p:sp>
        <p:nvSpPr>
          <p:cNvPr id="28677" name="Rectangle 5"/>
          <p:cNvSpPr>
            <a:spLocks noChangeArrowheads="1"/>
          </p:cNvSpPr>
          <p:nvPr/>
        </p:nvSpPr>
        <p:spPr bwMode="auto">
          <a:xfrm>
            <a:off x="179388" y="188913"/>
            <a:ext cx="8785225" cy="6480175"/>
          </a:xfrm>
          <a:prstGeom prst="rect">
            <a:avLst/>
          </a:prstGeom>
          <a:noFill/>
          <a:ln w="9525">
            <a:solidFill>
              <a:schemeClr val="tx1"/>
            </a:solidFill>
            <a:miter lim="800000"/>
            <a:headEnd/>
            <a:tailEnd/>
          </a:ln>
        </p:spPr>
        <p:txBody>
          <a:bodyPr wrap="none" anchor="ctr"/>
          <a:lstStyle/>
          <a:p>
            <a:endParaRPr lang="fr-FR"/>
          </a:p>
        </p:txBody>
      </p:sp>
      <p:sp>
        <p:nvSpPr>
          <p:cNvPr id="28678" name="Rectangle 6"/>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28679" name="AutoShape 7">
            <a:hlinkClick r:id="rId3" action="ppaction://hlinksldjump" highlightClick="1"/>
          </p:cNvPr>
          <p:cNvSpPr>
            <a:spLocks noChangeArrowheads="1"/>
          </p:cNvSpPr>
          <p:nvPr/>
        </p:nvSpPr>
        <p:spPr bwMode="auto">
          <a:xfrm>
            <a:off x="2193925" y="6308725"/>
            <a:ext cx="215900" cy="215900"/>
          </a:xfrm>
          <a:prstGeom prst="actionButtonBackPrevious">
            <a:avLst/>
          </a:prstGeom>
          <a:solidFill>
            <a:srgbClr val="33CC33"/>
          </a:solidFill>
          <a:ln w="9525">
            <a:noFill/>
            <a:miter lim="800000"/>
            <a:headEnd/>
            <a:tailEnd/>
          </a:ln>
        </p:spPr>
        <p:txBody>
          <a:bodyPr wrap="none" anchor="ctr"/>
          <a:lstStyle/>
          <a:p>
            <a:endParaRPr lang="fr-FR"/>
          </a:p>
        </p:txBody>
      </p:sp>
      <p:sp>
        <p:nvSpPr>
          <p:cNvPr id="28680" name="Rectangle 8"/>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Début du chapitre</a:t>
            </a:r>
          </a:p>
        </p:txBody>
      </p:sp>
      <p:sp>
        <p:nvSpPr>
          <p:cNvPr id="28681" name="AutoShape 9">
            <a:hlinkClick r:id="rId4"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28682" name="AutoShape 10">
            <a:hlinkClick r:id="rId5" action="ppaction://hlinksldjump" highlightClick="1"/>
          </p:cNvPr>
          <p:cNvSpPr>
            <a:spLocks noChangeArrowheads="1"/>
          </p:cNvSpPr>
          <p:nvPr/>
        </p:nvSpPr>
        <p:spPr bwMode="auto">
          <a:xfrm>
            <a:off x="1116013" y="5661025"/>
            <a:ext cx="215900" cy="215900"/>
          </a:xfrm>
          <a:prstGeom prst="actionButtonBackPrevious">
            <a:avLst/>
          </a:prstGeom>
          <a:solidFill>
            <a:srgbClr val="FF0000"/>
          </a:solidFill>
          <a:ln w="9525">
            <a:noFill/>
            <a:miter lim="800000"/>
            <a:headEnd/>
            <a:tailEnd/>
          </a:ln>
        </p:spPr>
        <p:txBody>
          <a:bodyPr wrap="none" anchor="ctr"/>
          <a:lstStyle/>
          <a:p>
            <a:endParaRPr lang="fr-FR"/>
          </a:p>
        </p:txBody>
      </p:sp>
      <p:sp>
        <p:nvSpPr>
          <p:cNvPr id="28683" name="Rectangle 11"/>
          <p:cNvSpPr>
            <a:spLocks noChangeArrowheads="1"/>
          </p:cNvSpPr>
          <p:nvPr/>
        </p:nvSpPr>
        <p:spPr bwMode="auto">
          <a:xfrm>
            <a:off x="1403350" y="5589588"/>
            <a:ext cx="2879725" cy="358775"/>
          </a:xfrm>
          <a:prstGeom prst="rect">
            <a:avLst/>
          </a:prstGeom>
          <a:noFill/>
          <a:ln w="9525">
            <a:noFill/>
            <a:miter lim="800000"/>
            <a:headEnd/>
            <a:tailEnd/>
          </a:ln>
        </p:spPr>
        <p:txBody>
          <a:bodyPr wrap="none" anchor="ctr"/>
          <a:lstStyle/>
          <a:p>
            <a:pPr algn="l"/>
            <a:r>
              <a:rPr lang="fr-FR" sz="1000"/>
              <a:t>Retour « Quels sont les objectifs de l’entretien ? »</a:t>
            </a:r>
          </a:p>
        </p:txBody>
      </p:sp>
      <p:sp>
        <p:nvSpPr>
          <p:cNvPr id="28684" name="AutoShape 12">
            <a:hlinkClick r:id="rId6" action="ppaction://hlinksldjump" highlightClick="1"/>
          </p:cNvPr>
          <p:cNvSpPr>
            <a:spLocks noChangeArrowheads="1"/>
          </p:cNvSpPr>
          <p:nvPr/>
        </p:nvSpPr>
        <p:spPr bwMode="auto">
          <a:xfrm>
            <a:off x="4789488" y="5661025"/>
            <a:ext cx="215900" cy="215900"/>
          </a:xfrm>
          <a:prstGeom prst="actionButtonBackPrevious">
            <a:avLst/>
          </a:prstGeom>
          <a:solidFill>
            <a:srgbClr val="33CC33"/>
          </a:solidFill>
          <a:ln w="9525">
            <a:noFill/>
            <a:miter lim="800000"/>
            <a:headEnd/>
            <a:tailEnd/>
          </a:ln>
        </p:spPr>
        <p:txBody>
          <a:bodyPr wrap="none" anchor="ctr"/>
          <a:lstStyle/>
          <a:p>
            <a:endParaRPr lang="fr-FR"/>
          </a:p>
        </p:txBody>
      </p:sp>
      <p:sp>
        <p:nvSpPr>
          <p:cNvPr id="28685" name="Rectangle 13"/>
          <p:cNvSpPr>
            <a:spLocks noChangeArrowheads="1"/>
          </p:cNvSpPr>
          <p:nvPr/>
        </p:nvSpPr>
        <p:spPr bwMode="auto">
          <a:xfrm>
            <a:off x="5076825" y="5589588"/>
            <a:ext cx="3024188" cy="358775"/>
          </a:xfrm>
          <a:prstGeom prst="rect">
            <a:avLst/>
          </a:prstGeom>
          <a:noFill/>
          <a:ln w="9525">
            <a:noFill/>
            <a:miter lim="800000"/>
            <a:headEnd/>
            <a:tailEnd/>
          </a:ln>
        </p:spPr>
        <p:txBody>
          <a:bodyPr wrap="none" anchor="ctr"/>
          <a:lstStyle/>
          <a:p>
            <a:pPr algn="l"/>
            <a:r>
              <a:rPr lang="fr-FR" sz="1000"/>
              <a:t>Retour « Quels doit être le contenu de l’entretien ? »</a:t>
            </a:r>
          </a:p>
        </p:txBody>
      </p:sp>
      <p:sp>
        <p:nvSpPr>
          <p:cNvPr id="28686" name="Rectangle 14"/>
          <p:cNvSpPr>
            <a:spLocks noChangeArrowheads="1"/>
          </p:cNvSpPr>
          <p:nvPr/>
        </p:nvSpPr>
        <p:spPr bwMode="auto">
          <a:xfrm>
            <a:off x="2406650" y="836613"/>
            <a:ext cx="4387850" cy="366712"/>
          </a:xfrm>
          <a:prstGeom prst="rect">
            <a:avLst/>
          </a:prstGeom>
          <a:noFill/>
          <a:ln w="9525" algn="ctr">
            <a:noFill/>
            <a:miter lim="800000"/>
            <a:headEnd/>
            <a:tailEnd/>
          </a:ln>
        </p:spPr>
        <p:txBody>
          <a:bodyPr wrap="none">
            <a:spAutoFit/>
          </a:bodyPr>
          <a:lstStyle/>
          <a:p>
            <a:r>
              <a:rPr lang="fr-FR" b="1"/>
              <a:t>Le Droit Individuel à la Formation (DIF)</a:t>
            </a:r>
          </a:p>
        </p:txBody>
      </p:sp>
      <p:sp>
        <p:nvSpPr>
          <p:cNvPr id="28687" name="Text Box 15"/>
          <p:cNvSpPr txBox="1">
            <a:spLocks noChangeArrowheads="1"/>
          </p:cNvSpPr>
          <p:nvPr/>
        </p:nvSpPr>
        <p:spPr bwMode="auto">
          <a:xfrm>
            <a:off x="684213" y="1196975"/>
            <a:ext cx="7704137" cy="3978275"/>
          </a:xfrm>
          <a:prstGeom prst="rect">
            <a:avLst/>
          </a:prstGeom>
          <a:noFill/>
          <a:ln w="9525">
            <a:noFill/>
            <a:miter lim="800000"/>
            <a:headEnd/>
            <a:tailEnd/>
          </a:ln>
        </p:spPr>
        <p:txBody>
          <a:bodyPr>
            <a:spAutoFit/>
          </a:bodyPr>
          <a:lstStyle/>
          <a:p>
            <a:pPr algn="l">
              <a:spcBef>
                <a:spcPct val="50000"/>
              </a:spcBef>
            </a:pPr>
            <a:r>
              <a:rPr lang="fr-FR" sz="1500"/>
              <a:t>C’est un dispositif qui permet à tout salarié ayant un minimum d’ancienneté de se constituer un capital de temps utilisable pour sa formation  : </a:t>
            </a:r>
          </a:p>
          <a:p>
            <a:pPr algn="l">
              <a:spcBef>
                <a:spcPct val="50000"/>
              </a:spcBef>
            </a:pPr>
            <a:r>
              <a:rPr lang="fr-FR" sz="1500" b="1"/>
              <a:t>Ancienneté</a:t>
            </a:r>
            <a:r>
              <a:rPr lang="fr-FR" sz="1500"/>
              <a:t> : 1 an dans l’entreprise pour les CDI ; 4 mois travaillés durant les 12 derniers mois pour les CDD. </a:t>
            </a:r>
          </a:p>
          <a:p>
            <a:pPr algn="l">
              <a:spcBef>
                <a:spcPct val="50000"/>
              </a:spcBef>
            </a:pPr>
            <a:r>
              <a:rPr lang="fr-FR" sz="1500" b="1"/>
              <a:t>Capital temps</a:t>
            </a:r>
            <a:r>
              <a:rPr lang="fr-FR" sz="1500"/>
              <a:t> : 20 heures par an cumulables sur 6 ans pour un contrat à temps plein et au prorata temporis pour un contrat à temps partiel.</a:t>
            </a:r>
          </a:p>
          <a:p>
            <a:pPr algn="l">
              <a:spcBef>
                <a:spcPct val="50000"/>
              </a:spcBef>
            </a:pPr>
            <a:r>
              <a:rPr lang="fr-FR" sz="1500" b="1"/>
              <a:t>Utilisation</a:t>
            </a:r>
            <a:r>
              <a:rPr lang="fr-FR" sz="1500"/>
              <a:t> : à l’initiative du salarié mais avec l’accord de l’employeur. </a:t>
            </a:r>
          </a:p>
          <a:p>
            <a:pPr algn="l">
              <a:spcBef>
                <a:spcPct val="50000"/>
              </a:spcBef>
            </a:pPr>
            <a:r>
              <a:rPr lang="fr-FR" sz="1500" b="1"/>
              <a:t>Formalisation</a:t>
            </a:r>
            <a:r>
              <a:rPr lang="fr-FR" sz="1500"/>
              <a:t> : le salarié fait sa demande par écrit. L’employeur a un mois pour notifier sa réponse. L’accord entre l’employeur et le salarié doit être formalisé.</a:t>
            </a:r>
          </a:p>
          <a:p>
            <a:pPr algn="l">
              <a:spcBef>
                <a:spcPct val="50000"/>
              </a:spcBef>
            </a:pPr>
            <a:r>
              <a:rPr lang="fr-FR" sz="1500" b="1"/>
              <a:t>En cas de désaccord</a:t>
            </a:r>
            <a:r>
              <a:rPr lang="fr-FR" sz="1500"/>
              <a:t> : l’employeur peut refuser le DIF. Après 2 années de désaccord, le salarié peut faire sa demande auprès du FONGECIF.</a:t>
            </a:r>
          </a:p>
          <a:p>
            <a:pPr algn="l">
              <a:spcBef>
                <a:spcPct val="50000"/>
              </a:spcBef>
            </a:pPr>
            <a:r>
              <a:rPr lang="fr-FR" sz="1500" b="1"/>
              <a:t>Temps de formation</a:t>
            </a:r>
            <a:r>
              <a:rPr lang="fr-FR" sz="1500"/>
              <a:t> : selon la loi, le DIF se déroule hors temps de travail, (le salarié touche une allocation de  50 % de son salaire net). La branche peut prévoir que le DIF se déroule pendant le temps de travail (le salarié touche alors sa rémunération normale).</a:t>
            </a:r>
          </a:p>
        </p:txBody>
      </p:sp>
      <p:sp>
        <p:nvSpPr>
          <p:cNvPr id="26640" name="Rectangle 16"/>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7" action="ppaction://hlinkpres?slideindex=1&amp;slidetitle="/>
              </a:rPr>
              <a:t>Cliquer ici</a:t>
            </a:r>
            <a:endParaRPr lang="fr-FR" sz="1000" b="1">
              <a:solidFill>
                <a:schemeClr val="tx1"/>
              </a:solidFill>
            </a:endParaRPr>
          </a:p>
        </p:txBody>
      </p:sp>
      <p:sp>
        <p:nvSpPr>
          <p:cNvPr id="28689" name="AutoShape 17">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28690" name="Rectangle 18"/>
          <p:cNvSpPr>
            <a:spLocks noChangeArrowheads="1"/>
          </p:cNvSpPr>
          <p:nvPr/>
        </p:nvSpPr>
        <p:spPr bwMode="auto">
          <a:xfrm>
            <a:off x="7596188" y="6237288"/>
            <a:ext cx="1008062"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28691" name="AutoShape 19">
            <a:hlinkClick r:id="" action="ppaction://hlinkshowjump?jump=nextslide" highlightClick="1"/>
          </p:cNvPr>
          <p:cNvSpPr>
            <a:spLocks noChangeArrowheads="1"/>
          </p:cNvSpPr>
          <p:nvPr/>
        </p:nvSpPr>
        <p:spPr bwMode="auto">
          <a:xfrm>
            <a:off x="8604250"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26644" name="AutoShape 20">
            <a:hlinkClick r:id="" action="ppaction://noaction" highlightClick="1"/>
          </p:cNvPr>
          <p:cNvSpPr>
            <a:spLocks noChangeArrowheads="1"/>
          </p:cNvSpPr>
          <p:nvPr/>
        </p:nvSpPr>
        <p:spPr bwMode="auto">
          <a:xfrm>
            <a:off x="7718425" y="63087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28693" name="Rectangle 21"/>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
        <p:nvSpPr>
          <p:cNvPr id="28694" name="AutoShape 22">
            <a:hlinkClick r:id="" action="ppaction://hlinkshowjump?jump=nextslide" highlightClick="1"/>
          </p:cNvPr>
          <p:cNvSpPr>
            <a:spLocks noChangeArrowheads="1"/>
          </p:cNvSpPr>
          <p:nvPr/>
        </p:nvSpPr>
        <p:spPr bwMode="auto">
          <a:xfrm>
            <a:off x="4787900" y="5300663"/>
            <a:ext cx="215900" cy="215900"/>
          </a:xfrm>
          <a:prstGeom prst="actionButtonForwardNext">
            <a:avLst/>
          </a:prstGeom>
          <a:solidFill>
            <a:srgbClr val="33CC33"/>
          </a:solidFill>
          <a:ln w="9525">
            <a:noFill/>
            <a:miter lim="800000"/>
            <a:headEnd/>
            <a:tailEnd/>
          </a:ln>
        </p:spPr>
        <p:txBody>
          <a:bodyPr wrap="none" anchor="ctr"/>
          <a:lstStyle/>
          <a:p>
            <a:endParaRPr lang="fr-FR"/>
          </a:p>
        </p:txBody>
      </p:sp>
      <p:sp>
        <p:nvSpPr>
          <p:cNvPr id="28695" name="Rectangle 23"/>
          <p:cNvSpPr>
            <a:spLocks noChangeArrowheads="1"/>
          </p:cNvSpPr>
          <p:nvPr/>
        </p:nvSpPr>
        <p:spPr bwMode="auto">
          <a:xfrm>
            <a:off x="5076825" y="5229225"/>
            <a:ext cx="3024188" cy="358775"/>
          </a:xfrm>
          <a:prstGeom prst="rect">
            <a:avLst/>
          </a:prstGeom>
          <a:noFill/>
          <a:ln w="9525">
            <a:noFill/>
            <a:miter lim="800000"/>
            <a:headEnd/>
            <a:tailEnd/>
          </a:ln>
        </p:spPr>
        <p:txBody>
          <a:bodyPr wrap="none" anchor="ctr"/>
          <a:lstStyle/>
          <a:p>
            <a:pPr algn="l"/>
            <a:r>
              <a:rPr lang="fr-FR" sz="1000"/>
              <a:t>La portabilité du DIF</a:t>
            </a:r>
          </a:p>
        </p:txBody>
      </p:sp>
      <p:sp>
        <p:nvSpPr>
          <p:cNvPr id="28696" name="AutoShape 24">
            <a:hlinkClick r:id="rId8" action="ppaction://hlinksldjump" highlightClick="1"/>
          </p:cNvPr>
          <p:cNvSpPr>
            <a:spLocks noChangeArrowheads="1"/>
          </p:cNvSpPr>
          <p:nvPr/>
        </p:nvSpPr>
        <p:spPr bwMode="auto">
          <a:xfrm>
            <a:off x="1116013" y="5302250"/>
            <a:ext cx="215900" cy="215900"/>
          </a:xfrm>
          <a:prstGeom prst="actionButtonBackPrevious">
            <a:avLst/>
          </a:prstGeom>
          <a:solidFill>
            <a:srgbClr val="33CC33"/>
          </a:solidFill>
          <a:ln w="9525">
            <a:noFill/>
            <a:miter lim="800000"/>
            <a:headEnd/>
            <a:tailEnd/>
          </a:ln>
        </p:spPr>
        <p:txBody>
          <a:bodyPr wrap="none" anchor="ctr"/>
          <a:lstStyle/>
          <a:p>
            <a:endParaRPr lang="fr-FR"/>
          </a:p>
        </p:txBody>
      </p:sp>
      <p:sp>
        <p:nvSpPr>
          <p:cNvPr id="28697" name="Rectangle 25"/>
          <p:cNvSpPr>
            <a:spLocks noChangeArrowheads="1"/>
          </p:cNvSpPr>
          <p:nvPr/>
        </p:nvSpPr>
        <p:spPr bwMode="auto">
          <a:xfrm>
            <a:off x="1403350" y="5230813"/>
            <a:ext cx="3024188" cy="358775"/>
          </a:xfrm>
          <a:prstGeom prst="rect">
            <a:avLst/>
          </a:prstGeom>
          <a:noFill/>
          <a:ln w="9525">
            <a:noFill/>
            <a:miter lim="800000"/>
            <a:headEnd/>
            <a:tailEnd/>
          </a:ln>
        </p:spPr>
        <p:txBody>
          <a:bodyPr wrap="none" anchor="ctr"/>
          <a:lstStyle/>
          <a:p>
            <a:pPr algn="l"/>
            <a:r>
              <a:rPr lang="fr-FR" sz="1000"/>
              <a:t>Retour « Les dispositifs»</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6644"/>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640"/>
                                        </p:tgtEl>
                                        <p:attrNameLst>
                                          <p:attrName>style.visibility</p:attrName>
                                        </p:attrNameLst>
                                      </p:cBhvr>
                                      <p:to>
                                        <p:strVal val="visible"/>
                                      </p:to>
                                    </p:set>
                                  </p:childTnLst>
                                </p:cTn>
                              </p:par>
                            </p:childTnLst>
                          </p:cTn>
                        </p:par>
                      </p:childTnLst>
                    </p:cTn>
                  </p:par>
                </p:childTnLst>
              </p:cTn>
              <p:nextCondLst>
                <p:cond evt="onClick" delay="0">
                  <p:tgtEl>
                    <p:spTgt spid="26644"/>
                  </p:tgtEl>
                </p:cond>
              </p:nextCondLst>
            </p:seq>
            <p:seq concurrent="1" nextAc="seek">
              <p:cTn id="7" restart="whenNotActive" fill="hold" evtFilter="cancelBubble" nodeType="interactiveSeq">
                <p:stCondLst>
                  <p:cond evt="onClick" delay="0">
                    <p:tgtEl>
                      <p:spTgt spid="26640"/>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26640"/>
                                        </p:tgtEl>
                                        <p:attrNameLst>
                                          <p:attrName>style.visibility</p:attrName>
                                        </p:attrNameLst>
                                      </p:cBhvr>
                                      <p:to>
                                        <p:strVal val="hidden"/>
                                      </p:to>
                                    </p:set>
                                  </p:childTnLst>
                                </p:cTn>
                              </p:par>
                            </p:childTnLst>
                          </p:cTn>
                        </p:par>
                      </p:childTnLst>
                    </p:cTn>
                  </p:par>
                </p:childTnLst>
              </p:cTn>
              <p:nextCondLst>
                <p:cond evt="onClick" delay="0">
                  <p:tgtEl>
                    <p:spTgt spid="26640"/>
                  </p:tgtEl>
                </p:cond>
              </p:nextCondLst>
            </p:seq>
          </p:childTnLst>
        </p:cTn>
      </p:par>
    </p:tnLst>
    <p:bldLst>
      <p:bldP spid="26640" grpId="0" animBg="1"/>
      <p:bldP spid="26640"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ctrTitle"/>
          </p:nvPr>
        </p:nvSpPr>
        <p:spPr bwMode="auto">
          <a:xfrm>
            <a:off x="1476375" y="260350"/>
            <a:ext cx="2952750" cy="360363"/>
          </a:xfrm>
          <a:solidFill>
            <a:srgbClr val="33CC33">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Quelles sont les obligations ?</a:t>
            </a:r>
          </a:p>
        </p:txBody>
      </p:sp>
      <p:sp>
        <p:nvSpPr>
          <p:cNvPr id="29699" name="Rectangle 3"/>
          <p:cNvSpPr>
            <a:spLocks noGrp="1" noChangeArrowheads="1"/>
          </p:cNvSpPr>
          <p:nvPr>
            <p:ph type="subTitle" idx="1"/>
          </p:nvPr>
        </p:nvSpPr>
        <p:spPr bwMode="auto">
          <a:xfrm>
            <a:off x="4500563" y="260350"/>
            <a:ext cx="4249737" cy="360363"/>
          </a:xfrm>
          <a:solidFill>
            <a:srgbClr val="33CC33">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6 – La portabilité du DIF</a:t>
            </a:r>
          </a:p>
        </p:txBody>
      </p:sp>
      <p:sp>
        <p:nvSpPr>
          <p:cNvPr id="29700" name="Rectangle 4"/>
          <p:cNvSpPr>
            <a:spLocks noChangeArrowheads="1"/>
          </p:cNvSpPr>
          <p:nvPr/>
        </p:nvSpPr>
        <p:spPr bwMode="auto">
          <a:xfrm>
            <a:off x="250825" y="260350"/>
            <a:ext cx="1154113" cy="360363"/>
          </a:xfrm>
          <a:prstGeom prst="rect">
            <a:avLst/>
          </a:prstGeom>
          <a:solidFill>
            <a:srgbClr val="33CC33"/>
          </a:solidFill>
          <a:ln w="9525">
            <a:solidFill>
              <a:schemeClr val="tx1"/>
            </a:solidFill>
            <a:miter lim="800000"/>
            <a:headEnd/>
            <a:tailEnd/>
          </a:ln>
        </p:spPr>
        <p:txBody>
          <a:bodyPr wrap="none" anchor="ctr"/>
          <a:lstStyle/>
          <a:p>
            <a:r>
              <a:rPr lang="fr-FR" sz="1200" b="1"/>
              <a:t>Chapitre 1.2</a:t>
            </a:r>
          </a:p>
        </p:txBody>
      </p:sp>
      <p:sp>
        <p:nvSpPr>
          <p:cNvPr id="29701" name="Rectangle 5"/>
          <p:cNvSpPr>
            <a:spLocks noChangeArrowheads="1"/>
          </p:cNvSpPr>
          <p:nvPr/>
        </p:nvSpPr>
        <p:spPr bwMode="auto">
          <a:xfrm>
            <a:off x="179388" y="188913"/>
            <a:ext cx="8785225" cy="6480175"/>
          </a:xfrm>
          <a:prstGeom prst="rect">
            <a:avLst/>
          </a:prstGeom>
          <a:noFill/>
          <a:ln w="9525">
            <a:solidFill>
              <a:schemeClr val="tx1"/>
            </a:solidFill>
            <a:miter lim="800000"/>
            <a:headEnd/>
            <a:tailEnd/>
          </a:ln>
        </p:spPr>
        <p:txBody>
          <a:bodyPr wrap="none" anchor="ctr"/>
          <a:lstStyle/>
          <a:p>
            <a:endParaRPr lang="fr-FR"/>
          </a:p>
        </p:txBody>
      </p:sp>
      <p:sp>
        <p:nvSpPr>
          <p:cNvPr id="29702" name="Rectangle 6"/>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29703" name="AutoShape 7">
            <a:hlinkClick r:id="rId3" action="ppaction://hlinksldjump" highlightClick="1"/>
          </p:cNvPr>
          <p:cNvSpPr>
            <a:spLocks noChangeArrowheads="1"/>
          </p:cNvSpPr>
          <p:nvPr/>
        </p:nvSpPr>
        <p:spPr bwMode="auto">
          <a:xfrm>
            <a:off x="2193925" y="6308725"/>
            <a:ext cx="215900" cy="215900"/>
          </a:xfrm>
          <a:prstGeom prst="actionButtonBackPrevious">
            <a:avLst/>
          </a:prstGeom>
          <a:solidFill>
            <a:srgbClr val="33CC33"/>
          </a:solidFill>
          <a:ln w="9525">
            <a:noFill/>
            <a:miter lim="800000"/>
            <a:headEnd/>
            <a:tailEnd/>
          </a:ln>
        </p:spPr>
        <p:txBody>
          <a:bodyPr wrap="none" anchor="ctr"/>
          <a:lstStyle/>
          <a:p>
            <a:endParaRPr lang="fr-FR"/>
          </a:p>
        </p:txBody>
      </p:sp>
      <p:sp>
        <p:nvSpPr>
          <p:cNvPr id="29704" name="Rectangle 8"/>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Début du chapitre</a:t>
            </a:r>
          </a:p>
        </p:txBody>
      </p:sp>
      <p:sp>
        <p:nvSpPr>
          <p:cNvPr id="29705" name="AutoShape 9">
            <a:hlinkClick r:id="rId4"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29706" name="Rectangle 14"/>
          <p:cNvSpPr>
            <a:spLocks noChangeArrowheads="1"/>
          </p:cNvSpPr>
          <p:nvPr/>
        </p:nvSpPr>
        <p:spPr bwMode="auto">
          <a:xfrm>
            <a:off x="3419475" y="758825"/>
            <a:ext cx="2393950" cy="366713"/>
          </a:xfrm>
          <a:prstGeom prst="rect">
            <a:avLst/>
          </a:prstGeom>
          <a:noFill/>
          <a:ln w="9525" algn="ctr">
            <a:noFill/>
            <a:miter lim="800000"/>
            <a:headEnd/>
            <a:tailEnd/>
          </a:ln>
        </p:spPr>
        <p:txBody>
          <a:bodyPr wrap="none">
            <a:spAutoFit/>
          </a:bodyPr>
          <a:lstStyle/>
          <a:p>
            <a:r>
              <a:rPr lang="fr-FR" b="1"/>
              <a:t>La portabilité du DIF</a:t>
            </a:r>
          </a:p>
        </p:txBody>
      </p:sp>
      <p:sp>
        <p:nvSpPr>
          <p:cNvPr id="29707" name="Text Box 15"/>
          <p:cNvSpPr txBox="1">
            <a:spLocks noChangeArrowheads="1"/>
          </p:cNvSpPr>
          <p:nvPr/>
        </p:nvSpPr>
        <p:spPr bwMode="auto">
          <a:xfrm>
            <a:off x="468313" y="1146175"/>
            <a:ext cx="8351837" cy="5251450"/>
          </a:xfrm>
          <a:prstGeom prst="rect">
            <a:avLst/>
          </a:prstGeom>
          <a:noFill/>
          <a:ln w="9525">
            <a:noFill/>
            <a:miter lim="800000"/>
            <a:headEnd/>
            <a:tailEnd/>
          </a:ln>
        </p:spPr>
        <p:txBody>
          <a:bodyPr>
            <a:spAutoFit/>
          </a:bodyPr>
          <a:lstStyle/>
          <a:p>
            <a:pPr algn="l" defTabSz="185738">
              <a:spcBef>
                <a:spcPct val="50000"/>
              </a:spcBef>
            </a:pPr>
            <a:r>
              <a:rPr lang="fr-FR" sz="1500" b="1"/>
              <a:t>Le DIF lors d’un licenciement</a:t>
            </a:r>
            <a:r>
              <a:rPr lang="fr-FR" sz="1500"/>
              <a:t> (sauf faute lourde) : si le salarié fait la demande avant la fin du préavis, il peut bénéficier de </a:t>
            </a:r>
            <a:r>
              <a:rPr lang="fr-FR" sz="1500" u="sng"/>
              <a:t>la valorisation de son DIF*</a:t>
            </a:r>
            <a:r>
              <a:rPr lang="fr-FR" sz="1500"/>
              <a:t>, pour financer une</a:t>
            </a:r>
            <a:r>
              <a:rPr lang="fr-FR" sz="1500" i="1"/>
              <a:t> </a:t>
            </a:r>
            <a:r>
              <a:rPr lang="fr-FR" sz="1500" i="1" u="sng"/>
              <a:t>action de formation</a:t>
            </a:r>
            <a:r>
              <a:rPr lang="fr-FR" sz="1500" i="1"/>
              <a:t>**</a:t>
            </a:r>
            <a:r>
              <a:rPr lang="fr-FR" sz="1500"/>
              <a:t>.</a:t>
            </a:r>
          </a:p>
          <a:p>
            <a:pPr algn="l" defTabSz="185738">
              <a:spcBef>
                <a:spcPct val="50000"/>
              </a:spcBef>
            </a:pPr>
            <a:r>
              <a:rPr lang="fr-FR" sz="1500" b="1"/>
              <a:t>Le DIF lors d’une démission</a:t>
            </a:r>
            <a:r>
              <a:rPr lang="fr-FR" sz="1500"/>
              <a:t> : le salarié peut bénéficier de ses heures de DIF, si </a:t>
            </a:r>
            <a:r>
              <a:rPr lang="fr-FR" sz="1500" i="1" u="sng"/>
              <a:t>l’action de formation</a:t>
            </a:r>
            <a:r>
              <a:rPr lang="fr-FR" sz="1500" i="1"/>
              <a:t>**</a:t>
            </a:r>
            <a:r>
              <a:rPr lang="fr-FR" sz="1500"/>
              <a:t> est engagée avant la fin de son préavis (L’employeur peut refuser le DIF).</a:t>
            </a:r>
          </a:p>
          <a:p>
            <a:pPr algn="l" defTabSz="185738">
              <a:spcBef>
                <a:spcPct val="50000"/>
              </a:spcBef>
            </a:pPr>
            <a:r>
              <a:rPr lang="fr-FR" sz="1500" b="1"/>
              <a:t>Le DIF lors d’un changement d’employeur</a:t>
            </a:r>
            <a:r>
              <a:rPr lang="fr-FR" sz="1500"/>
              <a:t> : si le salarié en fait la demande à son nouvel employeur, au cours des deux années suivant son embauche, </a:t>
            </a:r>
            <a:r>
              <a:rPr lang="fr-FR" sz="1500" u="sng"/>
              <a:t>la valorisation de son DIF*</a:t>
            </a:r>
            <a:r>
              <a:rPr lang="fr-FR" sz="1500"/>
              <a:t> acquis avant le nouvel emploi peut permettre : </a:t>
            </a:r>
          </a:p>
          <a:p>
            <a:pPr algn="l" defTabSz="185738">
              <a:spcBef>
                <a:spcPct val="20000"/>
              </a:spcBef>
            </a:pPr>
            <a:r>
              <a:rPr lang="fr-FR" sz="1500"/>
              <a:t>	. Avec l’accord de son nouvel employeur, de financer une </a:t>
            </a:r>
            <a:r>
              <a:rPr lang="fr-FR" sz="1500" i="1" u="sng"/>
              <a:t>action de formation</a:t>
            </a:r>
            <a:r>
              <a:rPr lang="fr-FR" sz="1500" i="1"/>
              <a:t>**</a:t>
            </a:r>
          </a:p>
          <a:p>
            <a:pPr algn="l" defTabSz="185738">
              <a:spcBef>
                <a:spcPct val="20000"/>
              </a:spcBef>
            </a:pPr>
            <a:r>
              <a:rPr lang="fr-FR" sz="1500"/>
              <a:t>	. Sans l’accord de son nouvel employeur, de financer une </a:t>
            </a:r>
            <a:r>
              <a:rPr lang="fr-FR" sz="1500" i="1" u="sng"/>
              <a:t>action de formation</a:t>
            </a:r>
            <a:r>
              <a:rPr lang="fr-FR" sz="1500" i="1"/>
              <a:t>**</a:t>
            </a:r>
            <a:r>
              <a:rPr lang="fr-FR" sz="1500"/>
              <a:t> relevant</a:t>
            </a:r>
            <a:br>
              <a:rPr lang="fr-FR" sz="1500"/>
            </a:br>
            <a:r>
              <a:rPr lang="fr-FR" sz="1500"/>
              <a:t>     des priorités de branche ou relatives à un accord d’entreprise. Dans ce cas, la formation</a:t>
            </a:r>
            <a:br>
              <a:rPr lang="fr-FR" sz="1500"/>
            </a:br>
            <a:r>
              <a:rPr lang="fr-FR" sz="1500"/>
              <a:t>     a lieu hors temps de travail mais l’allocation n’est pas versée.</a:t>
            </a:r>
          </a:p>
          <a:p>
            <a:pPr algn="l" defTabSz="185738">
              <a:spcBef>
                <a:spcPct val="50000"/>
              </a:spcBef>
            </a:pPr>
            <a:r>
              <a:rPr lang="fr-FR" sz="1500" b="1"/>
              <a:t>Le DIF pour un demandeur d’emploi</a:t>
            </a:r>
            <a:r>
              <a:rPr lang="fr-FR" sz="1500"/>
              <a:t> (D.E.) : si le D.E. en fait la demande, </a:t>
            </a:r>
            <a:r>
              <a:rPr lang="fr-FR" sz="1500" u="sng"/>
              <a:t>la valorisation de son DIF*</a:t>
            </a:r>
            <a:r>
              <a:rPr lang="fr-FR" sz="1500"/>
              <a:t>  permet, avec l’avis de son référent Pôle Emploi, de financer une </a:t>
            </a:r>
            <a:r>
              <a:rPr lang="fr-FR" sz="1500" i="1" u="sng"/>
              <a:t>action de formation</a:t>
            </a:r>
            <a:r>
              <a:rPr lang="fr-FR" sz="1500" i="1"/>
              <a:t>**</a:t>
            </a:r>
            <a:r>
              <a:rPr lang="fr-FR" sz="1500"/>
              <a:t>, qui a lieu en priorité pendant la période de prise en charge de l’assurance chômage.</a:t>
            </a:r>
          </a:p>
          <a:p>
            <a:pPr algn="l" defTabSz="185738">
              <a:spcBef>
                <a:spcPct val="50000"/>
              </a:spcBef>
            </a:pPr>
            <a:r>
              <a:rPr lang="fr-FR" sz="1500" b="1"/>
              <a:t>Le DIF lors du départ à la retraite</a:t>
            </a:r>
            <a:r>
              <a:rPr lang="fr-FR" sz="1500"/>
              <a:t> : dans ce cas le DIF est perdu.</a:t>
            </a:r>
          </a:p>
          <a:p>
            <a:pPr algn="l" defTabSz="185738">
              <a:spcBef>
                <a:spcPct val="100000"/>
              </a:spcBef>
            </a:pPr>
            <a:r>
              <a:rPr lang="fr-FR" sz="1000" b="1" u="sng"/>
              <a:t>* La valorisation de son DIF</a:t>
            </a:r>
            <a:r>
              <a:rPr lang="fr-FR" sz="1000" b="1" i="1"/>
              <a:t> : 	</a:t>
            </a:r>
          </a:p>
          <a:p>
            <a:pPr algn="l" defTabSz="185738"/>
            <a:r>
              <a:rPr lang="fr-FR" sz="1000"/>
              <a:t>Le DIF peut être, dans certains cas, valorisé en une somme correspondant au solde </a:t>
            </a:r>
          </a:p>
          <a:p>
            <a:pPr algn="l" defTabSz="185738"/>
            <a:r>
              <a:rPr lang="fr-FR" sz="1000"/>
              <a:t>des heures de DIF acquises multiplié par le forfait horaire en vigueur (défini par décret).</a:t>
            </a:r>
          </a:p>
          <a:p>
            <a:pPr algn="l" defTabSz="185738">
              <a:spcBef>
                <a:spcPct val="50000"/>
              </a:spcBef>
            </a:pPr>
            <a:r>
              <a:rPr lang="fr-FR" sz="1000" b="1" i="1" u="sng"/>
              <a:t>** action de formation</a:t>
            </a:r>
            <a:r>
              <a:rPr lang="fr-FR" sz="1000" b="1" i="1"/>
              <a:t> :</a:t>
            </a:r>
            <a:r>
              <a:rPr lang="fr-FR" sz="1000" i="1"/>
              <a:t> 	</a:t>
            </a:r>
            <a:r>
              <a:rPr lang="fr-FR" sz="1000"/>
              <a:t>action de bilan de compétences ou de VAE ou de formation</a:t>
            </a:r>
          </a:p>
          <a:p>
            <a:pPr algn="l" defTabSz="185738">
              <a:spcBef>
                <a:spcPct val="50000"/>
              </a:spcBef>
            </a:pPr>
            <a:endParaRPr lang="fr-FR" sz="1500"/>
          </a:p>
        </p:txBody>
      </p:sp>
      <p:sp>
        <p:nvSpPr>
          <p:cNvPr id="114704" name="Rectangle 16"/>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5" action="ppaction://hlinkpres?slideindex=1&amp;slidetitle="/>
              </a:rPr>
              <a:t>Cliquer ici</a:t>
            </a:r>
            <a:endParaRPr lang="fr-FR" sz="1000" b="1">
              <a:solidFill>
                <a:schemeClr val="tx1"/>
              </a:solidFill>
            </a:endParaRPr>
          </a:p>
        </p:txBody>
      </p:sp>
      <p:sp>
        <p:nvSpPr>
          <p:cNvPr id="29709" name="AutoShape 17">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29710" name="Rectangle 18"/>
          <p:cNvSpPr>
            <a:spLocks noChangeArrowheads="1"/>
          </p:cNvSpPr>
          <p:nvPr/>
        </p:nvSpPr>
        <p:spPr bwMode="auto">
          <a:xfrm>
            <a:off x="7596188" y="6237288"/>
            <a:ext cx="1008062"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29711" name="AutoShape 19">
            <a:hlinkClick r:id="" action="ppaction://hlinkshowjump?jump=nextslide" highlightClick="1"/>
          </p:cNvPr>
          <p:cNvSpPr>
            <a:spLocks noChangeArrowheads="1"/>
          </p:cNvSpPr>
          <p:nvPr/>
        </p:nvSpPr>
        <p:spPr bwMode="auto">
          <a:xfrm>
            <a:off x="8604250"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114708" name="AutoShape 20">
            <a:hlinkClick r:id="" action="ppaction://noaction" highlightClick="1"/>
          </p:cNvPr>
          <p:cNvSpPr>
            <a:spLocks noChangeArrowheads="1"/>
          </p:cNvSpPr>
          <p:nvPr/>
        </p:nvSpPr>
        <p:spPr bwMode="auto">
          <a:xfrm>
            <a:off x="7718425" y="63087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29713" name="Rectangle 21"/>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
        <p:nvSpPr>
          <p:cNvPr id="29714" name="AutoShape 22">
            <a:hlinkClick r:id="rId6" action="ppaction://hlinksldjump" highlightClick="1"/>
          </p:cNvPr>
          <p:cNvSpPr>
            <a:spLocks noChangeArrowheads="1"/>
          </p:cNvSpPr>
          <p:nvPr/>
        </p:nvSpPr>
        <p:spPr bwMode="auto">
          <a:xfrm flipH="1">
            <a:off x="5867400" y="5805488"/>
            <a:ext cx="215900" cy="215900"/>
          </a:xfrm>
          <a:prstGeom prst="actionButtonForwardNext">
            <a:avLst/>
          </a:prstGeom>
          <a:solidFill>
            <a:srgbClr val="33CC33"/>
          </a:solidFill>
          <a:ln w="9525">
            <a:noFill/>
            <a:miter lim="800000"/>
            <a:headEnd/>
            <a:tailEnd/>
          </a:ln>
        </p:spPr>
        <p:txBody>
          <a:bodyPr wrap="none" anchor="ctr"/>
          <a:lstStyle/>
          <a:p>
            <a:endParaRPr lang="fr-FR"/>
          </a:p>
        </p:txBody>
      </p:sp>
      <p:sp>
        <p:nvSpPr>
          <p:cNvPr id="29715" name="Rectangle 23"/>
          <p:cNvSpPr>
            <a:spLocks noChangeArrowheads="1"/>
          </p:cNvSpPr>
          <p:nvPr/>
        </p:nvSpPr>
        <p:spPr bwMode="auto">
          <a:xfrm>
            <a:off x="6156325" y="5734050"/>
            <a:ext cx="2773363" cy="358775"/>
          </a:xfrm>
          <a:prstGeom prst="rect">
            <a:avLst/>
          </a:prstGeom>
          <a:noFill/>
          <a:ln w="9525">
            <a:noFill/>
            <a:miter lim="800000"/>
            <a:headEnd/>
            <a:tailEnd/>
          </a:ln>
        </p:spPr>
        <p:txBody>
          <a:bodyPr wrap="none" anchor="ctr"/>
          <a:lstStyle/>
          <a:p>
            <a:pPr algn="l"/>
            <a:r>
              <a:rPr lang="fr-FR" sz="1000"/>
              <a:t>Retour « La gestion des temps de formation »</a:t>
            </a:r>
          </a:p>
        </p:txBody>
      </p:sp>
      <p:sp>
        <p:nvSpPr>
          <p:cNvPr id="29716" name="AutoShape 12">
            <a:hlinkClick r:id="rId7" action="ppaction://hlinksldjump" highlightClick="1"/>
          </p:cNvPr>
          <p:cNvSpPr>
            <a:spLocks noChangeArrowheads="1"/>
          </p:cNvSpPr>
          <p:nvPr/>
        </p:nvSpPr>
        <p:spPr bwMode="auto">
          <a:xfrm>
            <a:off x="5867400" y="5516563"/>
            <a:ext cx="215900" cy="215900"/>
          </a:xfrm>
          <a:prstGeom prst="actionButtonBackPrevious">
            <a:avLst/>
          </a:prstGeom>
          <a:solidFill>
            <a:srgbClr val="33CC33"/>
          </a:solidFill>
          <a:ln w="9525">
            <a:noFill/>
            <a:miter lim="800000"/>
            <a:headEnd/>
            <a:tailEnd/>
          </a:ln>
        </p:spPr>
        <p:txBody>
          <a:bodyPr wrap="none" anchor="ctr"/>
          <a:lstStyle/>
          <a:p>
            <a:endParaRPr lang="fr-FR"/>
          </a:p>
        </p:txBody>
      </p:sp>
      <p:sp>
        <p:nvSpPr>
          <p:cNvPr id="29717" name="Rectangle 13"/>
          <p:cNvSpPr>
            <a:spLocks noChangeArrowheads="1"/>
          </p:cNvSpPr>
          <p:nvPr/>
        </p:nvSpPr>
        <p:spPr bwMode="auto">
          <a:xfrm>
            <a:off x="6156325" y="5445125"/>
            <a:ext cx="1008063" cy="358775"/>
          </a:xfrm>
          <a:prstGeom prst="rect">
            <a:avLst/>
          </a:prstGeom>
          <a:noFill/>
          <a:ln w="9525">
            <a:noFill/>
            <a:miter lim="800000"/>
            <a:headEnd/>
            <a:tailEnd/>
          </a:ln>
        </p:spPr>
        <p:txBody>
          <a:bodyPr wrap="none" anchor="ctr"/>
          <a:lstStyle/>
          <a:p>
            <a:pPr algn="l"/>
            <a:r>
              <a:rPr lang="fr-FR" sz="1000"/>
              <a:t>Retour « Le DIF »</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14708"/>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4704"/>
                                        </p:tgtEl>
                                        <p:attrNameLst>
                                          <p:attrName>style.visibility</p:attrName>
                                        </p:attrNameLst>
                                      </p:cBhvr>
                                      <p:to>
                                        <p:strVal val="visible"/>
                                      </p:to>
                                    </p:set>
                                  </p:childTnLst>
                                </p:cTn>
                              </p:par>
                            </p:childTnLst>
                          </p:cTn>
                        </p:par>
                      </p:childTnLst>
                    </p:cTn>
                  </p:par>
                </p:childTnLst>
              </p:cTn>
              <p:nextCondLst>
                <p:cond evt="onClick" delay="0">
                  <p:tgtEl>
                    <p:spTgt spid="114708"/>
                  </p:tgtEl>
                </p:cond>
              </p:nextCondLst>
            </p:seq>
            <p:seq concurrent="1" nextAc="seek">
              <p:cTn id="7" restart="whenNotActive" fill="hold" evtFilter="cancelBubble" nodeType="interactiveSeq">
                <p:stCondLst>
                  <p:cond evt="onClick" delay="0">
                    <p:tgtEl>
                      <p:spTgt spid="114704"/>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114704"/>
                                        </p:tgtEl>
                                        <p:attrNameLst>
                                          <p:attrName>style.visibility</p:attrName>
                                        </p:attrNameLst>
                                      </p:cBhvr>
                                      <p:to>
                                        <p:strVal val="hidden"/>
                                      </p:to>
                                    </p:set>
                                  </p:childTnLst>
                                </p:cTn>
                              </p:par>
                            </p:childTnLst>
                          </p:cTn>
                        </p:par>
                      </p:childTnLst>
                    </p:cTn>
                  </p:par>
                </p:childTnLst>
              </p:cTn>
              <p:nextCondLst>
                <p:cond evt="onClick" delay="0">
                  <p:tgtEl>
                    <p:spTgt spid="114704"/>
                  </p:tgtEl>
                </p:cond>
              </p:nextCondLst>
            </p:seq>
          </p:childTnLst>
        </p:cTn>
      </p:par>
    </p:tnLst>
    <p:bldLst>
      <p:bldP spid="114704" grpId="0" animBg="1"/>
      <p:bldP spid="114704"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250825" y="260350"/>
            <a:ext cx="1154113" cy="360363"/>
          </a:xfrm>
          <a:prstGeom prst="rect">
            <a:avLst/>
          </a:prstGeom>
          <a:solidFill>
            <a:srgbClr val="33CC33"/>
          </a:solidFill>
          <a:ln w="9525">
            <a:solidFill>
              <a:schemeClr val="tx1"/>
            </a:solidFill>
            <a:miter lim="800000"/>
            <a:headEnd/>
            <a:tailEnd/>
          </a:ln>
        </p:spPr>
        <p:txBody>
          <a:bodyPr wrap="none" anchor="ctr"/>
          <a:lstStyle/>
          <a:p>
            <a:r>
              <a:rPr lang="fr-FR" sz="1200" b="1"/>
              <a:t>Chapitre 1.2</a:t>
            </a:r>
          </a:p>
        </p:txBody>
      </p:sp>
      <p:sp>
        <p:nvSpPr>
          <p:cNvPr id="30723" name="Rectangle 3"/>
          <p:cNvSpPr>
            <a:spLocks noChangeArrowheads="1"/>
          </p:cNvSpPr>
          <p:nvPr/>
        </p:nvSpPr>
        <p:spPr bwMode="auto">
          <a:xfrm>
            <a:off x="179388" y="188913"/>
            <a:ext cx="8785225" cy="6480175"/>
          </a:xfrm>
          <a:prstGeom prst="rect">
            <a:avLst/>
          </a:prstGeom>
          <a:noFill/>
          <a:ln w="9525">
            <a:solidFill>
              <a:schemeClr val="tx1"/>
            </a:solidFill>
            <a:miter lim="800000"/>
            <a:headEnd/>
            <a:tailEnd/>
          </a:ln>
        </p:spPr>
        <p:txBody>
          <a:bodyPr wrap="none" anchor="ctr"/>
          <a:lstStyle/>
          <a:p>
            <a:endParaRPr lang="fr-FR"/>
          </a:p>
        </p:txBody>
      </p:sp>
      <p:sp>
        <p:nvSpPr>
          <p:cNvPr id="30724" name="Rectangle 4"/>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30725" name="AutoShape 5">
            <a:hlinkClick r:id="rId3" action="ppaction://hlinksldjump" highlightClick="1"/>
          </p:cNvPr>
          <p:cNvSpPr>
            <a:spLocks noChangeArrowheads="1"/>
          </p:cNvSpPr>
          <p:nvPr/>
        </p:nvSpPr>
        <p:spPr bwMode="auto">
          <a:xfrm>
            <a:off x="2193925" y="6308725"/>
            <a:ext cx="215900" cy="215900"/>
          </a:xfrm>
          <a:prstGeom prst="actionButtonBackPrevious">
            <a:avLst/>
          </a:prstGeom>
          <a:solidFill>
            <a:srgbClr val="33CC33"/>
          </a:solidFill>
          <a:ln w="9525">
            <a:noFill/>
            <a:miter lim="800000"/>
            <a:headEnd/>
            <a:tailEnd/>
          </a:ln>
        </p:spPr>
        <p:txBody>
          <a:bodyPr wrap="none" anchor="ctr"/>
          <a:lstStyle/>
          <a:p>
            <a:endParaRPr lang="fr-FR"/>
          </a:p>
        </p:txBody>
      </p:sp>
      <p:sp>
        <p:nvSpPr>
          <p:cNvPr id="30726" name="Rectangle 6"/>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Début du chapitre</a:t>
            </a:r>
          </a:p>
        </p:txBody>
      </p:sp>
      <p:sp>
        <p:nvSpPr>
          <p:cNvPr id="30727" name="AutoShape 7">
            <a:hlinkClick r:id="rId4"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30728" name="Rectangle 8"/>
          <p:cNvSpPr>
            <a:spLocks noChangeArrowheads="1"/>
          </p:cNvSpPr>
          <p:nvPr/>
        </p:nvSpPr>
        <p:spPr bwMode="auto">
          <a:xfrm>
            <a:off x="4500563" y="260350"/>
            <a:ext cx="4249737" cy="360363"/>
          </a:xfrm>
          <a:prstGeom prst="rect">
            <a:avLst/>
          </a:prstGeom>
          <a:solidFill>
            <a:srgbClr val="33CC33">
              <a:alpha val="25098"/>
            </a:srgbClr>
          </a:solidFill>
          <a:ln w="9525">
            <a:solidFill>
              <a:schemeClr val="tx1"/>
            </a:solidFill>
            <a:miter lim="800000"/>
            <a:headEnd/>
            <a:tailEnd/>
          </a:ln>
        </p:spPr>
        <p:txBody>
          <a:bodyPr anchor="ctr"/>
          <a:lstStyle/>
          <a:p>
            <a:pPr>
              <a:spcBef>
                <a:spcPct val="20000"/>
              </a:spcBef>
            </a:pPr>
            <a:r>
              <a:rPr lang="fr-FR" sz="1200" b="1"/>
              <a:t>7 – Les dispositifs de formation</a:t>
            </a:r>
          </a:p>
        </p:txBody>
      </p:sp>
      <p:sp>
        <p:nvSpPr>
          <p:cNvPr id="30729" name="Rectangle 9"/>
          <p:cNvSpPr>
            <a:spLocks noChangeArrowheads="1"/>
          </p:cNvSpPr>
          <p:nvPr/>
        </p:nvSpPr>
        <p:spPr bwMode="auto">
          <a:xfrm>
            <a:off x="1666875" y="685800"/>
            <a:ext cx="5721350" cy="366713"/>
          </a:xfrm>
          <a:prstGeom prst="rect">
            <a:avLst/>
          </a:prstGeom>
          <a:noFill/>
          <a:ln w="9525" algn="ctr">
            <a:noFill/>
            <a:miter lim="800000"/>
            <a:headEnd/>
            <a:tailEnd/>
          </a:ln>
        </p:spPr>
        <p:txBody>
          <a:bodyPr wrap="none">
            <a:spAutoFit/>
          </a:bodyPr>
          <a:lstStyle/>
          <a:p>
            <a:r>
              <a:rPr lang="fr-FR" b="1"/>
              <a:t>Les dispositifs de formation pour un salarié en CDI</a:t>
            </a:r>
          </a:p>
        </p:txBody>
      </p:sp>
      <p:sp>
        <p:nvSpPr>
          <p:cNvPr id="30730" name="Text Box 10"/>
          <p:cNvSpPr txBox="1">
            <a:spLocks noChangeArrowheads="1"/>
          </p:cNvSpPr>
          <p:nvPr/>
        </p:nvSpPr>
        <p:spPr bwMode="auto">
          <a:xfrm>
            <a:off x="539750" y="981075"/>
            <a:ext cx="8351838" cy="549275"/>
          </a:xfrm>
          <a:prstGeom prst="rect">
            <a:avLst/>
          </a:prstGeom>
          <a:noFill/>
          <a:ln w="9525">
            <a:noFill/>
            <a:miter lim="800000"/>
            <a:headEnd/>
            <a:tailEnd/>
          </a:ln>
        </p:spPr>
        <p:txBody>
          <a:bodyPr>
            <a:spAutoFit/>
          </a:bodyPr>
          <a:lstStyle/>
          <a:p>
            <a:pPr algn="l">
              <a:spcBef>
                <a:spcPct val="50000"/>
              </a:spcBef>
            </a:pPr>
            <a:r>
              <a:rPr lang="fr-FR" sz="1500"/>
              <a:t>Un des points obligés de l’entretien professionnel est d’identifier les dispositifs de formation pouvant répondre aux objectifs de professionnalisation du salarié. Ces dispositifs sont : </a:t>
            </a:r>
            <a:endParaRPr lang="fr-FR" sz="1000"/>
          </a:p>
        </p:txBody>
      </p:sp>
      <p:graphicFrame>
        <p:nvGraphicFramePr>
          <p:cNvPr id="28818" name="Group 146"/>
          <p:cNvGraphicFramePr>
            <a:graphicFrameLocks noGrp="1"/>
          </p:cNvGraphicFramePr>
          <p:nvPr/>
        </p:nvGraphicFramePr>
        <p:xfrm>
          <a:off x="468313" y="1630363"/>
          <a:ext cx="8280400" cy="4103689"/>
        </p:xfrm>
        <a:graphic>
          <a:graphicData uri="http://schemas.openxmlformats.org/drawingml/2006/table">
            <a:tbl>
              <a:tblPr/>
              <a:tblGrid>
                <a:gridCol w="1512887"/>
                <a:gridCol w="935038"/>
                <a:gridCol w="4968875"/>
                <a:gridCol w="863600"/>
              </a:tblGrid>
              <a:tr h="3825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smtClean="0">
                          <a:ln>
                            <a:noFill/>
                          </a:ln>
                          <a:solidFill>
                            <a:srgbClr val="000099"/>
                          </a:solidFill>
                          <a:effectLst/>
                          <a:latin typeface="Arial" charset="0"/>
                          <a:cs typeface="Arial" charset="0"/>
                        </a:rPr>
                        <a:t>Dispositif</a:t>
                      </a:r>
                    </a:p>
                  </a:txBody>
                  <a:tcPr marL="0" marR="0" marT="0" marB="0" anchor="ct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smtClean="0">
                          <a:ln>
                            <a:noFill/>
                          </a:ln>
                          <a:solidFill>
                            <a:srgbClr val="000099"/>
                          </a:solidFill>
                          <a:effectLst/>
                          <a:latin typeface="Arial" charset="0"/>
                          <a:cs typeface="Arial" charset="0"/>
                        </a:rPr>
                        <a:t>Initiative</a:t>
                      </a:r>
                    </a:p>
                  </a:txBody>
                  <a:tcPr marL="0" marR="0" marT="0" marB="0" anchor="ctr" anchorCtr="1"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smtClean="0">
                          <a:ln>
                            <a:noFill/>
                          </a:ln>
                          <a:solidFill>
                            <a:srgbClr val="000099"/>
                          </a:solidFill>
                          <a:effectLst/>
                          <a:latin typeface="Arial" charset="0"/>
                          <a:cs typeface="Arial" charset="0"/>
                        </a:rPr>
                        <a:t>Objectif</a:t>
                      </a:r>
                    </a:p>
                  </a:txBody>
                  <a:tcPr marL="0" marR="0" marT="0" marB="0" anchor="ct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smtClean="0">
                          <a:ln>
                            <a:noFill/>
                          </a:ln>
                          <a:solidFill>
                            <a:srgbClr val="000099"/>
                          </a:solidFill>
                          <a:effectLst/>
                          <a:latin typeface="Arial" charset="0"/>
                          <a:cs typeface="Arial" charset="0"/>
                        </a:rPr>
                        <a:t>Info</a:t>
                      </a:r>
                    </a:p>
                  </a:txBody>
                  <a:tcPr marL="0" marR="0" marT="0" marB="0" anchor="ctr" anchorCtr="1"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r>
              <a:tr h="787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smtClean="0">
                          <a:ln>
                            <a:noFill/>
                          </a:ln>
                          <a:solidFill>
                            <a:srgbClr val="000099"/>
                          </a:solidFill>
                          <a:effectLst/>
                          <a:latin typeface="Arial" charset="0"/>
                          <a:cs typeface="Arial" charset="0"/>
                        </a:rPr>
                        <a:t>Bilan de compétences</a:t>
                      </a:r>
                    </a:p>
                  </a:txBody>
                  <a:tcPr marL="108000" marR="72000" marT="0" marB="0" anchor="ct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200" b="0" i="0" u="none" strike="noStrike" cap="none" normalizeH="0" baseline="0" smtClean="0">
                          <a:ln>
                            <a:noFill/>
                          </a:ln>
                          <a:solidFill>
                            <a:srgbClr val="000099"/>
                          </a:solidFill>
                          <a:effectLst/>
                          <a:latin typeface="Arial" charset="0"/>
                          <a:cs typeface="Arial" charset="0"/>
                        </a:rPr>
                        <a:t>Salarié ou employeur</a:t>
                      </a:r>
                    </a:p>
                  </a:txBody>
                  <a:tcPr marL="0" marR="0" marT="0" marB="0" anchor="ctr" anchorCtr="1"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200" b="0" i="0" u="none" strike="noStrike" cap="none" normalizeH="0" baseline="0" smtClean="0">
                          <a:ln>
                            <a:noFill/>
                          </a:ln>
                          <a:solidFill>
                            <a:srgbClr val="000099"/>
                          </a:solidFill>
                          <a:effectLst/>
                          <a:latin typeface="Arial" charset="0"/>
                          <a:cs typeface="Arial" charset="0"/>
                        </a:rPr>
                        <a:t>Analyse des compétences professionnelles et personnelles, des aptitudes et de la motivation pour définir un projet professionnel et éventuellement un projet de formation.</a:t>
                      </a:r>
                    </a:p>
                  </a:txBody>
                  <a:tcPr marL="108000" marR="72000" marT="72000" marB="72000" anchor="ct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200" b="0" i="0" u="none" strike="noStrike" cap="none" normalizeH="0" baseline="0" smtClean="0">
                          <a:ln>
                            <a:noFill/>
                          </a:ln>
                          <a:solidFill>
                            <a:srgbClr val="000099"/>
                          </a:solidFill>
                          <a:effectLst/>
                          <a:latin typeface="Arial" charset="0"/>
                          <a:cs typeface="Arial" charset="0"/>
                        </a:rPr>
                        <a:t>Fongecif</a:t>
                      </a:r>
                    </a:p>
                  </a:txBody>
                  <a:tcPr marL="0" marR="0" marT="0" marB="0" anchor="ctr" anchorCtr="1"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r>
              <a:tr h="5778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200" b="0" i="0" u="none" strike="noStrike" cap="none" normalizeH="0" baseline="0" smtClean="0">
                          <a:ln>
                            <a:noFill/>
                          </a:ln>
                          <a:solidFill>
                            <a:srgbClr val="000099"/>
                          </a:solidFill>
                          <a:effectLst/>
                          <a:latin typeface="Arial" charset="0"/>
                          <a:cs typeface="Arial" charset="0"/>
                        </a:rPr>
                        <a:t> </a:t>
                      </a:r>
                      <a:r>
                        <a:rPr kumimoji="0" lang="fr-FR" sz="1400" b="1" i="0" u="none" strike="noStrike" cap="none" normalizeH="0" baseline="0" smtClean="0">
                          <a:ln>
                            <a:noFill/>
                          </a:ln>
                          <a:solidFill>
                            <a:srgbClr val="000099"/>
                          </a:solidFill>
                          <a:effectLst/>
                          <a:latin typeface="Arial" charset="0"/>
                          <a:cs typeface="Arial" charset="0"/>
                        </a:rPr>
                        <a:t>VAE </a:t>
                      </a:r>
                      <a:r>
                        <a:rPr kumimoji="0" lang="fr-FR" sz="1000" b="0" i="0" u="none" strike="noStrike" cap="none" normalizeH="0" baseline="0" smtClean="0">
                          <a:ln>
                            <a:noFill/>
                          </a:ln>
                          <a:solidFill>
                            <a:srgbClr val="000099"/>
                          </a:solidFill>
                          <a:effectLst/>
                          <a:latin typeface="Arial" charset="0"/>
                          <a:cs typeface="Arial" charset="0"/>
                        </a:rPr>
                        <a:t>(validation des acquis de l’expérience)</a:t>
                      </a:r>
                    </a:p>
                  </a:txBody>
                  <a:tcPr marL="108000" marR="72000" marT="0" marB="0" anchor="ct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200" b="0" i="0" u="none" strike="noStrike" cap="none" normalizeH="0" baseline="0" smtClean="0">
                          <a:ln>
                            <a:noFill/>
                          </a:ln>
                          <a:solidFill>
                            <a:srgbClr val="000099"/>
                          </a:solidFill>
                          <a:effectLst/>
                          <a:latin typeface="Arial" charset="0"/>
                          <a:cs typeface="Arial" charset="0"/>
                        </a:rPr>
                        <a:t>Salarié ou employeur</a:t>
                      </a:r>
                    </a:p>
                  </a:txBody>
                  <a:tcPr marL="0" marR="0" marT="0" marB="0" anchor="ctr" anchorCtr="1"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200" b="0" i="0" u="none" strike="noStrike" cap="none" normalizeH="0" baseline="0" smtClean="0">
                          <a:ln>
                            <a:noFill/>
                          </a:ln>
                          <a:solidFill>
                            <a:srgbClr val="000099"/>
                          </a:solidFill>
                          <a:effectLst/>
                          <a:latin typeface="Arial" charset="0"/>
                          <a:cs typeface="Arial" charset="0"/>
                        </a:rPr>
                        <a:t>Validation d’une expérience par une certification reconnue, moyennant des actions de mise à niveau définies par un jury.</a:t>
                      </a:r>
                    </a:p>
                  </a:txBody>
                  <a:tcPr marL="108000" marR="72000" marT="72000" marB="72000" anchor="ct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200" b="0" i="0" u="none" strike="noStrike" cap="none" normalizeH="0" baseline="0" smtClean="0">
                          <a:ln>
                            <a:noFill/>
                          </a:ln>
                          <a:solidFill>
                            <a:srgbClr val="000099"/>
                          </a:solidFill>
                          <a:effectLst/>
                          <a:latin typeface="Arial" charset="0"/>
                          <a:cs typeface="Arial" charset="0"/>
                        </a:rPr>
                        <a:t>Fongecif</a:t>
                      </a:r>
                    </a:p>
                  </a:txBody>
                  <a:tcPr marL="0" marR="0" marT="0" marB="0" anchor="ctr" anchorCtr="1"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r>
              <a:tr h="579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smtClean="0">
                          <a:ln>
                            <a:noFill/>
                          </a:ln>
                          <a:solidFill>
                            <a:srgbClr val="000099"/>
                          </a:solidFill>
                          <a:effectLst/>
                          <a:latin typeface="Arial" charset="0"/>
                          <a:cs typeface="Arial" charset="0"/>
                        </a:rPr>
                        <a:t>Période de pro.</a:t>
                      </a:r>
                    </a:p>
                  </a:txBody>
                  <a:tcPr marL="108000" marR="72000" marT="0" marB="0" anchor="ct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200" b="0" i="0" u="none" strike="noStrike" cap="none" normalizeH="0" baseline="0" smtClean="0">
                          <a:ln>
                            <a:noFill/>
                          </a:ln>
                          <a:solidFill>
                            <a:srgbClr val="000099"/>
                          </a:solidFill>
                          <a:effectLst/>
                          <a:latin typeface="Arial" charset="0"/>
                          <a:cs typeface="Arial" charset="0"/>
                        </a:rPr>
                        <a:t>Salarié ou employeur</a:t>
                      </a:r>
                    </a:p>
                  </a:txBody>
                  <a:tcPr marL="0" marR="0" marT="0" marB="0" anchor="ctr" anchorCtr="1"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200" b="0" i="0" u="none" strike="noStrike" cap="none" normalizeH="0" baseline="0" smtClean="0">
                          <a:ln>
                            <a:noFill/>
                          </a:ln>
                          <a:solidFill>
                            <a:srgbClr val="000099"/>
                          </a:solidFill>
                          <a:effectLst/>
                          <a:latin typeface="Arial" charset="0"/>
                          <a:cs typeface="Arial" charset="0"/>
                        </a:rPr>
                        <a:t>Maintien en activité des salariés en CDI par l’acquisition d’une qualification. Ouvert à des publics prioritaires et réalisé en alternance.</a:t>
                      </a:r>
                    </a:p>
                  </a:txBody>
                  <a:tcPr marL="108000" marR="72000" marT="72000" marB="72000" anchor="ct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200" b="0" i="0" u="none" strike="noStrike" cap="none" normalizeH="0" baseline="0" smtClean="0">
                          <a:ln>
                            <a:noFill/>
                          </a:ln>
                          <a:solidFill>
                            <a:srgbClr val="000099"/>
                          </a:solidFill>
                          <a:effectLst/>
                          <a:latin typeface="Arial" charset="0"/>
                          <a:cs typeface="Arial" charset="0"/>
                        </a:rPr>
                        <a:t>OPCA</a:t>
                      </a:r>
                    </a:p>
                  </a:txBody>
                  <a:tcPr marL="0" marR="0" marT="0" marB="0" anchor="ctr" anchorCtr="1"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r>
              <a:tr h="5778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smtClean="0">
                          <a:ln>
                            <a:noFill/>
                          </a:ln>
                          <a:solidFill>
                            <a:srgbClr val="000099"/>
                          </a:solidFill>
                          <a:effectLst/>
                          <a:latin typeface="Arial" charset="0"/>
                          <a:cs typeface="Arial" charset="0"/>
                        </a:rPr>
                        <a:t>CIF </a:t>
                      </a:r>
                      <a:r>
                        <a:rPr kumimoji="0" lang="fr-FR" sz="1000" b="0" i="0" u="none" strike="noStrike" cap="none" normalizeH="0" baseline="0" smtClean="0">
                          <a:ln>
                            <a:noFill/>
                          </a:ln>
                          <a:solidFill>
                            <a:srgbClr val="000099"/>
                          </a:solidFill>
                          <a:effectLst/>
                          <a:latin typeface="Arial" charset="0"/>
                          <a:cs typeface="Arial" charset="0"/>
                        </a:rPr>
                        <a:t>(congés individuel de formation)</a:t>
                      </a:r>
                    </a:p>
                  </a:txBody>
                  <a:tcPr marL="108000" marR="72000" marT="0" marB="0" anchor="ct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200" b="0" i="0" u="none" strike="noStrike" cap="none" normalizeH="0" baseline="0" smtClean="0">
                          <a:ln>
                            <a:noFill/>
                          </a:ln>
                          <a:solidFill>
                            <a:srgbClr val="000099"/>
                          </a:solidFill>
                          <a:effectLst/>
                          <a:latin typeface="Arial" charset="0"/>
                          <a:cs typeface="Arial" charset="0"/>
                        </a:rPr>
                        <a:t>salarié</a:t>
                      </a:r>
                    </a:p>
                  </a:txBody>
                  <a:tcPr marL="0" marR="0" marT="0" marB="0" anchor="ctr" anchorCtr="1"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200" b="0" i="0" u="none" strike="noStrike" cap="none" normalizeH="0" baseline="0" smtClean="0">
                          <a:ln>
                            <a:noFill/>
                          </a:ln>
                          <a:solidFill>
                            <a:srgbClr val="000099"/>
                          </a:solidFill>
                          <a:effectLst/>
                          <a:latin typeface="Arial" charset="0"/>
                          <a:cs typeface="Arial" charset="0"/>
                        </a:rPr>
                        <a:t>Accès à un niveau supérieur de qualification ou changement d’activité ou de profession ou ouverture sur la culture et la vie sociale.</a:t>
                      </a:r>
                    </a:p>
                  </a:txBody>
                  <a:tcPr marL="108000" marR="72000" marT="72000" marB="72000" anchor="ct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200" b="0" i="0" u="none" strike="noStrike" cap="none" normalizeH="0" baseline="0" smtClean="0">
                          <a:ln>
                            <a:noFill/>
                          </a:ln>
                          <a:solidFill>
                            <a:srgbClr val="000099"/>
                          </a:solidFill>
                          <a:effectLst/>
                          <a:latin typeface="Arial" charset="0"/>
                          <a:cs typeface="Arial" charset="0"/>
                        </a:rPr>
                        <a:t>Fongecif</a:t>
                      </a:r>
                    </a:p>
                  </a:txBody>
                  <a:tcPr marL="0" marR="0" marT="0" marB="0" anchor="ctr" anchorCtr="1"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r>
              <a:tr h="6207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smtClean="0">
                          <a:ln>
                            <a:noFill/>
                          </a:ln>
                          <a:solidFill>
                            <a:srgbClr val="000099"/>
                          </a:solidFill>
                          <a:effectLst/>
                          <a:latin typeface="Arial" charset="0"/>
                          <a:cs typeface="Arial" charset="0"/>
                        </a:rPr>
                        <a:t>DIF</a:t>
                      </a:r>
                    </a:p>
                  </a:txBody>
                  <a:tcPr marL="108000" marR="72000" marT="0" marB="0" anchor="ct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200" b="0" i="0" u="none" strike="noStrike" cap="none" normalizeH="0" baseline="0" smtClean="0">
                          <a:ln>
                            <a:noFill/>
                          </a:ln>
                          <a:solidFill>
                            <a:srgbClr val="000099"/>
                          </a:solidFill>
                          <a:effectLst/>
                          <a:latin typeface="Arial" charset="0"/>
                          <a:cs typeface="Arial" charset="0"/>
                        </a:rPr>
                        <a:t>salarié</a:t>
                      </a:r>
                    </a:p>
                  </a:txBody>
                  <a:tcPr marL="0" marR="0" marT="0" marB="0" anchor="ctr" anchorCtr="1"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200" b="0" i="0" u="none" strike="noStrike" cap="none" normalizeH="0" baseline="0" smtClean="0">
                          <a:ln>
                            <a:noFill/>
                          </a:ln>
                          <a:solidFill>
                            <a:srgbClr val="000099"/>
                          </a:solidFill>
                          <a:effectLst/>
                          <a:latin typeface="Arial" charset="0"/>
                          <a:cs typeface="Arial" charset="0"/>
                        </a:rPr>
                        <a:t>Pour en savoir plus sur le DIF cliquer ici</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200" b="0" i="0" u="none" strike="noStrike" cap="none" normalizeH="0" baseline="0" smtClean="0">
                          <a:ln>
                            <a:noFill/>
                          </a:ln>
                          <a:solidFill>
                            <a:srgbClr val="000099"/>
                          </a:solidFill>
                          <a:effectLst/>
                          <a:latin typeface="Arial" charset="0"/>
                          <a:cs typeface="Arial" charset="0"/>
                        </a:rPr>
                        <a:t>Puis cliquer sur Retour «  Les dispositifs » pour revenir à cette page.</a:t>
                      </a:r>
                    </a:p>
                  </a:txBody>
                  <a:tcPr marL="108000" marR="72000" marT="72000" marB="72000" anchor="ct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200" b="0" i="0" u="none" strike="noStrike" cap="none" normalizeH="0" baseline="0" smtClean="0">
                          <a:ln>
                            <a:noFill/>
                          </a:ln>
                          <a:solidFill>
                            <a:srgbClr val="000099"/>
                          </a:solidFill>
                          <a:effectLst/>
                          <a:latin typeface="Arial" charset="0"/>
                          <a:cs typeface="Arial" charset="0"/>
                        </a:rPr>
                        <a:t>OPCA</a:t>
                      </a:r>
                    </a:p>
                  </a:txBody>
                  <a:tcPr marL="0" marR="0" marT="0" marB="0" anchor="ctr" anchorCtr="1"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r>
              <a:tr h="5778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smtClean="0">
                          <a:ln>
                            <a:noFill/>
                          </a:ln>
                          <a:solidFill>
                            <a:srgbClr val="000099"/>
                          </a:solidFill>
                          <a:effectLst/>
                          <a:latin typeface="Arial" charset="0"/>
                          <a:cs typeface="Arial" charset="0"/>
                        </a:rPr>
                        <a:t>Plan de formation</a:t>
                      </a:r>
                    </a:p>
                  </a:txBody>
                  <a:tcPr marL="108000" marR="72000" marT="0" marB="0" anchor="ct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200" b="0" i="0" u="none" strike="noStrike" cap="none" normalizeH="0" baseline="0" smtClean="0">
                          <a:ln>
                            <a:noFill/>
                          </a:ln>
                          <a:solidFill>
                            <a:srgbClr val="000099"/>
                          </a:solidFill>
                          <a:effectLst/>
                          <a:latin typeface="Arial" charset="0"/>
                          <a:cs typeface="Arial" charset="0"/>
                        </a:rPr>
                        <a:t>Employeur</a:t>
                      </a:r>
                    </a:p>
                  </a:txBody>
                  <a:tcPr marL="0" marR="0" marT="0" marB="0" anchor="ctr" anchorCtr="1"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200" b="0" i="0" u="none" strike="noStrike" cap="none" normalizeH="0" baseline="0" smtClean="0">
                          <a:ln>
                            <a:noFill/>
                          </a:ln>
                          <a:solidFill>
                            <a:srgbClr val="000099"/>
                          </a:solidFill>
                          <a:effectLst/>
                          <a:latin typeface="Arial" charset="0"/>
                          <a:cs typeface="Arial" charset="0"/>
                        </a:rPr>
                        <a:t>Actions d’adaptation au poste de travail, de maintien dans l’emploi, ou de développement des compétences.</a:t>
                      </a:r>
                    </a:p>
                  </a:txBody>
                  <a:tcPr marL="108000" marR="72000" marT="72000" marB="72000" anchor="ctr"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200" b="0" i="0" u="none" strike="noStrike" cap="none" normalizeH="0" baseline="0" smtClean="0">
                          <a:ln>
                            <a:noFill/>
                          </a:ln>
                          <a:solidFill>
                            <a:srgbClr val="000099"/>
                          </a:solidFill>
                          <a:effectLst/>
                          <a:latin typeface="Arial" charset="0"/>
                          <a:cs typeface="Arial" charset="0"/>
                        </a:rPr>
                        <a:t>OPCA</a:t>
                      </a:r>
                    </a:p>
                  </a:txBody>
                  <a:tcPr marL="0" marR="0" marT="0" marB="0" anchor="ctr" anchorCtr="1"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r>
            </a:tbl>
          </a:graphicData>
        </a:graphic>
      </p:graphicFrame>
      <p:sp>
        <p:nvSpPr>
          <p:cNvPr id="30773" name="Rectangle 69"/>
          <p:cNvSpPr>
            <a:spLocks noGrp="1" noChangeArrowheads="1"/>
          </p:cNvSpPr>
          <p:nvPr>
            <p:ph type="ctrTitle"/>
          </p:nvPr>
        </p:nvSpPr>
        <p:spPr bwMode="auto">
          <a:xfrm>
            <a:off x="1476375" y="260350"/>
            <a:ext cx="2952750" cy="360363"/>
          </a:xfrm>
          <a:solidFill>
            <a:srgbClr val="33CC33">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Quelles sont les obligations ?</a:t>
            </a:r>
          </a:p>
        </p:txBody>
      </p:sp>
      <p:sp>
        <p:nvSpPr>
          <p:cNvPr id="28742" name="AutoShape 70">
            <a:hlinkClick r:id="" action="ppaction://noaction" highlightClick="1"/>
          </p:cNvPr>
          <p:cNvSpPr>
            <a:spLocks noChangeArrowheads="1"/>
          </p:cNvSpPr>
          <p:nvPr/>
        </p:nvSpPr>
        <p:spPr bwMode="auto">
          <a:xfrm>
            <a:off x="7715250" y="63214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28743" name="Rectangle 71"/>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5" action="ppaction://hlinkpres?slideindex=1&amp;slidetitle="/>
              </a:rPr>
              <a:t>Cliquer ici</a:t>
            </a:r>
            <a:endParaRPr lang="fr-FR" sz="1000" b="1">
              <a:solidFill>
                <a:schemeClr val="tx1"/>
              </a:solidFill>
            </a:endParaRPr>
          </a:p>
        </p:txBody>
      </p:sp>
      <p:sp>
        <p:nvSpPr>
          <p:cNvPr id="30776" name="AutoShape 72">
            <a:hlinkClick r:id="rId6" action="ppaction://hlinksldjump" highlightClick="1"/>
          </p:cNvPr>
          <p:cNvSpPr>
            <a:spLocks noChangeArrowheads="1"/>
          </p:cNvSpPr>
          <p:nvPr/>
        </p:nvSpPr>
        <p:spPr bwMode="auto">
          <a:xfrm flipH="1">
            <a:off x="1547813" y="5876925"/>
            <a:ext cx="215900" cy="215900"/>
          </a:xfrm>
          <a:prstGeom prst="actionButtonForwardNext">
            <a:avLst/>
          </a:prstGeom>
          <a:solidFill>
            <a:srgbClr val="3366FF"/>
          </a:solidFill>
          <a:ln w="9525">
            <a:noFill/>
            <a:miter lim="800000"/>
            <a:headEnd/>
            <a:tailEnd/>
          </a:ln>
        </p:spPr>
        <p:txBody>
          <a:bodyPr wrap="none" anchor="ctr"/>
          <a:lstStyle/>
          <a:p>
            <a:endParaRPr lang="fr-FR"/>
          </a:p>
        </p:txBody>
      </p:sp>
      <p:sp>
        <p:nvSpPr>
          <p:cNvPr id="30777" name="Rectangle 73"/>
          <p:cNvSpPr>
            <a:spLocks noChangeArrowheads="1"/>
          </p:cNvSpPr>
          <p:nvPr/>
        </p:nvSpPr>
        <p:spPr bwMode="auto">
          <a:xfrm>
            <a:off x="1763713" y="5807075"/>
            <a:ext cx="1439862" cy="358775"/>
          </a:xfrm>
          <a:prstGeom prst="rect">
            <a:avLst/>
          </a:prstGeom>
          <a:noFill/>
          <a:ln w="9525">
            <a:noFill/>
            <a:miter lim="800000"/>
            <a:headEnd/>
            <a:tailEnd/>
          </a:ln>
        </p:spPr>
        <p:txBody>
          <a:bodyPr wrap="none" anchor="ctr"/>
          <a:lstStyle/>
          <a:p>
            <a:pPr algn="l"/>
            <a:r>
              <a:rPr lang="fr-FR" sz="1000"/>
              <a:t>Retour  fiche de solution </a:t>
            </a:r>
          </a:p>
        </p:txBody>
      </p:sp>
      <p:sp>
        <p:nvSpPr>
          <p:cNvPr id="30778" name="AutoShape 74">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30779" name="Rectangle 75"/>
          <p:cNvSpPr>
            <a:spLocks noChangeArrowheads="1"/>
          </p:cNvSpPr>
          <p:nvPr/>
        </p:nvSpPr>
        <p:spPr bwMode="auto">
          <a:xfrm>
            <a:off x="7956550" y="6237288"/>
            <a:ext cx="647700"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30780" name="AutoShape 76">
            <a:hlinkClick r:id="" action="ppaction://hlinkshowjump?jump=nextslide" highlightClick="1"/>
          </p:cNvPr>
          <p:cNvSpPr>
            <a:spLocks noChangeArrowheads="1"/>
          </p:cNvSpPr>
          <p:nvPr/>
        </p:nvSpPr>
        <p:spPr bwMode="auto">
          <a:xfrm>
            <a:off x="8604250"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30781" name="Rectangle 77"/>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
        <p:nvSpPr>
          <p:cNvPr id="30782" name="AutoShape 147">
            <a:hlinkClick r:id="rId7" action="ppaction://hlinksldjump" highlightClick="1"/>
          </p:cNvPr>
          <p:cNvSpPr>
            <a:spLocks noChangeArrowheads="1"/>
          </p:cNvSpPr>
          <p:nvPr/>
        </p:nvSpPr>
        <p:spPr bwMode="auto">
          <a:xfrm flipH="1">
            <a:off x="5868988" y="4652963"/>
            <a:ext cx="215900" cy="215900"/>
          </a:xfrm>
          <a:prstGeom prst="actionButtonBackPrevious">
            <a:avLst/>
          </a:prstGeom>
          <a:solidFill>
            <a:srgbClr val="33CC33"/>
          </a:solidFill>
          <a:ln w="9525">
            <a:noFill/>
            <a:miter lim="800000"/>
            <a:headEnd/>
            <a:tailEnd/>
          </a:ln>
        </p:spPr>
        <p:txBody>
          <a:bodyPr wrap="none" anchor="ctr"/>
          <a:lstStyle/>
          <a:p>
            <a:endParaRPr lang="fr-FR"/>
          </a:p>
        </p:txBody>
      </p:sp>
      <p:sp>
        <p:nvSpPr>
          <p:cNvPr id="30783" name="Rectangle 148"/>
          <p:cNvSpPr>
            <a:spLocks noChangeArrowheads="1"/>
          </p:cNvSpPr>
          <p:nvPr/>
        </p:nvSpPr>
        <p:spPr bwMode="auto">
          <a:xfrm>
            <a:off x="6084888" y="4581525"/>
            <a:ext cx="1008062" cy="358775"/>
          </a:xfrm>
          <a:prstGeom prst="rect">
            <a:avLst/>
          </a:prstGeom>
          <a:noFill/>
          <a:ln w="9525">
            <a:noFill/>
            <a:miter lim="800000"/>
            <a:headEnd/>
            <a:tailEnd/>
          </a:ln>
        </p:spPr>
        <p:txBody>
          <a:bodyPr wrap="none" anchor="ctr"/>
          <a:lstStyle/>
          <a:p>
            <a:pPr algn="l"/>
            <a:r>
              <a:rPr lang="fr-FR" sz="1000"/>
              <a:t>« Le DIF »</a:t>
            </a:r>
          </a:p>
        </p:txBody>
      </p:sp>
      <p:sp>
        <p:nvSpPr>
          <p:cNvPr id="30784" name="AutoShape 149">
            <a:hlinkClick r:id="rId8" action="ppaction://hlinksldjump" highlightClick="1"/>
          </p:cNvPr>
          <p:cNvSpPr>
            <a:spLocks noChangeArrowheads="1"/>
          </p:cNvSpPr>
          <p:nvPr/>
        </p:nvSpPr>
        <p:spPr bwMode="auto">
          <a:xfrm>
            <a:off x="3995738" y="5878513"/>
            <a:ext cx="215900" cy="215900"/>
          </a:xfrm>
          <a:prstGeom prst="actionButtonBackPrevious">
            <a:avLst/>
          </a:prstGeom>
          <a:solidFill>
            <a:srgbClr val="33CC33"/>
          </a:solidFill>
          <a:ln w="9525">
            <a:noFill/>
            <a:miter lim="800000"/>
            <a:headEnd/>
            <a:tailEnd/>
          </a:ln>
        </p:spPr>
        <p:txBody>
          <a:bodyPr wrap="none" anchor="ctr"/>
          <a:lstStyle/>
          <a:p>
            <a:endParaRPr lang="fr-FR"/>
          </a:p>
        </p:txBody>
      </p:sp>
      <p:sp>
        <p:nvSpPr>
          <p:cNvPr id="30785" name="Rectangle 150"/>
          <p:cNvSpPr>
            <a:spLocks noChangeArrowheads="1"/>
          </p:cNvSpPr>
          <p:nvPr/>
        </p:nvSpPr>
        <p:spPr bwMode="auto">
          <a:xfrm>
            <a:off x="4284663" y="5807075"/>
            <a:ext cx="2447925" cy="358775"/>
          </a:xfrm>
          <a:prstGeom prst="rect">
            <a:avLst/>
          </a:prstGeom>
          <a:noFill/>
          <a:ln w="9525">
            <a:noFill/>
            <a:miter lim="800000"/>
            <a:headEnd/>
            <a:tailEnd/>
          </a:ln>
        </p:spPr>
        <p:txBody>
          <a:bodyPr wrap="none" anchor="ctr"/>
          <a:lstStyle/>
          <a:p>
            <a:pPr algn="l"/>
            <a:r>
              <a:rPr lang="fr-FR" sz="1000"/>
              <a:t>Retour « L’éligibilité aux dispositifs»</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8742"/>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743"/>
                                        </p:tgtEl>
                                        <p:attrNameLst>
                                          <p:attrName>style.visibility</p:attrName>
                                        </p:attrNameLst>
                                      </p:cBhvr>
                                      <p:to>
                                        <p:strVal val="visible"/>
                                      </p:to>
                                    </p:set>
                                  </p:childTnLst>
                                </p:cTn>
                              </p:par>
                            </p:childTnLst>
                          </p:cTn>
                        </p:par>
                      </p:childTnLst>
                    </p:cTn>
                  </p:par>
                </p:childTnLst>
              </p:cTn>
              <p:nextCondLst>
                <p:cond evt="onClick" delay="0">
                  <p:tgtEl>
                    <p:spTgt spid="28742"/>
                  </p:tgtEl>
                </p:cond>
              </p:nextCondLst>
            </p:seq>
            <p:seq concurrent="1" nextAc="seek">
              <p:cTn id="7" restart="whenNotActive" fill="hold" evtFilter="cancelBubble" nodeType="interactiveSeq">
                <p:stCondLst>
                  <p:cond evt="onClick" delay="0">
                    <p:tgtEl>
                      <p:spTgt spid="28743"/>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28743"/>
                                        </p:tgtEl>
                                        <p:attrNameLst>
                                          <p:attrName>style.visibility</p:attrName>
                                        </p:attrNameLst>
                                      </p:cBhvr>
                                      <p:to>
                                        <p:strVal val="hidden"/>
                                      </p:to>
                                    </p:set>
                                  </p:childTnLst>
                                </p:cTn>
                              </p:par>
                            </p:childTnLst>
                          </p:cTn>
                        </p:par>
                      </p:childTnLst>
                    </p:cTn>
                  </p:par>
                </p:childTnLst>
              </p:cTn>
              <p:nextCondLst>
                <p:cond evt="onClick" delay="0">
                  <p:tgtEl>
                    <p:spTgt spid="28743"/>
                  </p:tgtEl>
                </p:cond>
              </p:nextCondLst>
            </p:seq>
          </p:childTnLst>
        </p:cTn>
      </p:par>
    </p:tnLst>
    <p:bldLst>
      <p:bldP spid="28743" grpId="0" animBg="1"/>
      <p:bldP spid="28743"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250825" y="260350"/>
            <a:ext cx="1154113" cy="360363"/>
          </a:xfrm>
          <a:prstGeom prst="rect">
            <a:avLst/>
          </a:prstGeom>
          <a:solidFill>
            <a:srgbClr val="33CC33"/>
          </a:solidFill>
          <a:ln w="9525">
            <a:solidFill>
              <a:schemeClr val="tx1"/>
            </a:solidFill>
            <a:miter lim="800000"/>
            <a:headEnd/>
            <a:tailEnd/>
          </a:ln>
        </p:spPr>
        <p:txBody>
          <a:bodyPr wrap="none" anchor="ctr"/>
          <a:lstStyle/>
          <a:p>
            <a:r>
              <a:rPr lang="fr-FR" sz="1200" b="1"/>
              <a:t>Chapitre 1.2</a:t>
            </a:r>
          </a:p>
        </p:txBody>
      </p:sp>
      <p:sp>
        <p:nvSpPr>
          <p:cNvPr id="31747" name="Rectangle 3"/>
          <p:cNvSpPr>
            <a:spLocks noChangeArrowheads="1"/>
          </p:cNvSpPr>
          <p:nvPr/>
        </p:nvSpPr>
        <p:spPr bwMode="auto">
          <a:xfrm>
            <a:off x="179388" y="188913"/>
            <a:ext cx="8785225" cy="6480175"/>
          </a:xfrm>
          <a:prstGeom prst="rect">
            <a:avLst/>
          </a:prstGeom>
          <a:noFill/>
          <a:ln w="9525">
            <a:solidFill>
              <a:schemeClr val="tx1"/>
            </a:solidFill>
            <a:miter lim="800000"/>
            <a:headEnd/>
            <a:tailEnd/>
          </a:ln>
        </p:spPr>
        <p:txBody>
          <a:bodyPr wrap="none" anchor="ctr"/>
          <a:lstStyle/>
          <a:p>
            <a:endParaRPr lang="fr-FR"/>
          </a:p>
        </p:txBody>
      </p:sp>
      <p:sp>
        <p:nvSpPr>
          <p:cNvPr id="31748" name="Rectangle 4"/>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31749" name="AutoShape 5">
            <a:hlinkClick r:id="rId3" action="ppaction://hlinksldjump" highlightClick="1"/>
          </p:cNvPr>
          <p:cNvSpPr>
            <a:spLocks noChangeArrowheads="1"/>
          </p:cNvSpPr>
          <p:nvPr/>
        </p:nvSpPr>
        <p:spPr bwMode="auto">
          <a:xfrm>
            <a:off x="2193925" y="6308725"/>
            <a:ext cx="215900" cy="215900"/>
          </a:xfrm>
          <a:prstGeom prst="actionButtonBackPrevious">
            <a:avLst/>
          </a:prstGeom>
          <a:solidFill>
            <a:srgbClr val="33CC33"/>
          </a:solidFill>
          <a:ln w="9525">
            <a:noFill/>
            <a:miter lim="800000"/>
            <a:headEnd/>
            <a:tailEnd/>
          </a:ln>
        </p:spPr>
        <p:txBody>
          <a:bodyPr wrap="none" anchor="ctr"/>
          <a:lstStyle/>
          <a:p>
            <a:endParaRPr lang="fr-FR"/>
          </a:p>
        </p:txBody>
      </p:sp>
      <p:sp>
        <p:nvSpPr>
          <p:cNvPr id="31750" name="Rectangle 6"/>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Début du chapitre</a:t>
            </a:r>
          </a:p>
        </p:txBody>
      </p:sp>
      <p:sp>
        <p:nvSpPr>
          <p:cNvPr id="31751" name="AutoShape 7">
            <a:hlinkClick r:id="rId4"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31752" name="Rectangle 8"/>
          <p:cNvSpPr>
            <a:spLocks noChangeArrowheads="1"/>
          </p:cNvSpPr>
          <p:nvPr/>
        </p:nvSpPr>
        <p:spPr bwMode="auto">
          <a:xfrm>
            <a:off x="4500563" y="260350"/>
            <a:ext cx="4249737" cy="360363"/>
          </a:xfrm>
          <a:prstGeom prst="rect">
            <a:avLst/>
          </a:prstGeom>
          <a:solidFill>
            <a:srgbClr val="33CC33">
              <a:alpha val="25098"/>
            </a:srgbClr>
          </a:solidFill>
          <a:ln w="9525">
            <a:solidFill>
              <a:schemeClr val="tx1"/>
            </a:solidFill>
            <a:miter lim="800000"/>
            <a:headEnd/>
            <a:tailEnd/>
          </a:ln>
        </p:spPr>
        <p:txBody>
          <a:bodyPr anchor="ctr"/>
          <a:lstStyle/>
          <a:p>
            <a:pPr>
              <a:spcBef>
                <a:spcPct val="20000"/>
              </a:spcBef>
            </a:pPr>
            <a:r>
              <a:rPr lang="fr-FR" sz="1200" b="1"/>
              <a:t>8 – L’éligibilité aux dispositifs</a:t>
            </a:r>
          </a:p>
        </p:txBody>
      </p:sp>
      <p:sp>
        <p:nvSpPr>
          <p:cNvPr id="31753" name="Rectangle 9"/>
          <p:cNvSpPr>
            <a:spLocks noChangeArrowheads="1"/>
          </p:cNvSpPr>
          <p:nvPr/>
        </p:nvSpPr>
        <p:spPr bwMode="auto">
          <a:xfrm>
            <a:off x="1681163" y="1052513"/>
            <a:ext cx="5734050" cy="366712"/>
          </a:xfrm>
          <a:prstGeom prst="rect">
            <a:avLst/>
          </a:prstGeom>
          <a:noFill/>
          <a:ln w="9525" algn="ctr">
            <a:noFill/>
            <a:miter lim="800000"/>
            <a:headEnd/>
            <a:tailEnd/>
          </a:ln>
        </p:spPr>
        <p:txBody>
          <a:bodyPr wrap="none">
            <a:spAutoFit/>
          </a:bodyPr>
          <a:lstStyle/>
          <a:p>
            <a:r>
              <a:rPr lang="fr-FR" b="1"/>
              <a:t>Quels sont les conditions d’accès aux dispositifs ?</a:t>
            </a:r>
          </a:p>
        </p:txBody>
      </p:sp>
      <p:sp>
        <p:nvSpPr>
          <p:cNvPr id="31754" name="Text Box 10"/>
          <p:cNvSpPr txBox="1">
            <a:spLocks noChangeArrowheads="1"/>
          </p:cNvSpPr>
          <p:nvPr/>
        </p:nvSpPr>
        <p:spPr bwMode="auto">
          <a:xfrm>
            <a:off x="468313" y="1628775"/>
            <a:ext cx="8351837" cy="3341688"/>
          </a:xfrm>
          <a:prstGeom prst="rect">
            <a:avLst/>
          </a:prstGeom>
          <a:noFill/>
          <a:ln w="9525">
            <a:noFill/>
            <a:miter lim="800000"/>
            <a:headEnd/>
            <a:tailEnd/>
          </a:ln>
        </p:spPr>
        <p:txBody>
          <a:bodyPr>
            <a:spAutoFit/>
          </a:bodyPr>
          <a:lstStyle/>
          <a:p>
            <a:pPr algn="l"/>
            <a:r>
              <a:rPr lang="fr-FR"/>
              <a:t>Les dispositifs de formations pour réaliser les actions que vous allez retenir lors de l’entretien présentent chacun des particularités, notamment en terme de financement. </a:t>
            </a:r>
          </a:p>
          <a:p>
            <a:pPr algn="l"/>
            <a:endParaRPr lang="fr-FR"/>
          </a:p>
          <a:p>
            <a:pPr algn="l"/>
            <a:r>
              <a:rPr lang="fr-FR"/>
              <a:t>Pour bénéficier d’un dispositif, il faut que le salarié ait le droit d’y accéder c’est ce qu’on appelle « l’éligibilité ». </a:t>
            </a:r>
          </a:p>
          <a:p>
            <a:pPr algn="l"/>
            <a:endParaRPr lang="fr-FR"/>
          </a:p>
          <a:p>
            <a:pPr algn="l"/>
            <a:r>
              <a:rPr lang="fr-FR"/>
              <a:t>Cela dépend de diverses variables, comme son âge, son ancienneté, sa situation …</a:t>
            </a:r>
            <a:r>
              <a:rPr lang="fr-FR">
                <a:solidFill>
                  <a:schemeClr val="tx1"/>
                </a:solidFill>
              </a:rPr>
              <a:t> </a:t>
            </a:r>
            <a:endParaRPr lang="fr-FR" sz="1500"/>
          </a:p>
          <a:p>
            <a:pPr algn="l"/>
            <a:endParaRPr lang="fr-FR" sz="1500"/>
          </a:p>
          <a:p>
            <a:pPr algn="l"/>
            <a:r>
              <a:rPr lang="fr-FR"/>
              <a:t>Exemple : pour qu’un salarié en CDI soit éligible au DIF, il doit avoir un an d’ancienneté dans l’entreprise.</a:t>
            </a:r>
          </a:p>
        </p:txBody>
      </p:sp>
      <p:sp>
        <p:nvSpPr>
          <p:cNvPr id="31755" name="Rectangle 11"/>
          <p:cNvSpPr>
            <a:spLocks noGrp="1" noChangeArrowheads="1"/>
          </p:cNvSpPr>
          <p:nvPr>
            <p:ph type="ctrTitle"/>
          </p:nvPr>
        </p:nvSpPr>
        <p:spPr bwMode="auto">
          <a:xfrm>
            <a:off x="1476375" y="260350"/>
            <a:ext cx="2952750" cy="360363"/>
          </a:xfrm>
          <a:solidFill>
            <a:srgbClr val="33CC33">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Quelles sont les obligations ?</a:t>
            </a:r>
          </a:p>
        </p:txBody>
      </p:sp>
      <p:sp>
        <p:nvSpPr>
          <p:cNvPr id="30732" name="AutoShape 12">
            <a:hlinkClick r:id="" action="ppaction://noaction" highlightClick="1"/>
          </p:cNvPr>
          <p:cNvSpPr>
            <a:spLocks noChangeArrowheads="1"/>
          </p:cNvSpPr>
          <p:nvPr/>
        </p:nvSpPr>
        <p:spPr bwMode="auto">
          <a:xfrm>
            <a:off x="7702550" y="63214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30733" name="Rectangle 13"/>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5" action="ppaction://hlinkpres?slideindex=1&amp;slidetitle="/>
              </a:rPr>
              <a:t>Cliquer ici</a:t>
            </a:r>
            <a:endParaRPr lang="fr-FR" sz="1000" b="1">
              <a:solidFill>
                <a:schemeClr val="tx1"/>
              </a:solidFill>
            </a:endParaRPr>
          </a:p>
        </p:txBody>
      </p:sp>
      <p:sp>
        <p:nvSpPr>
          <p:cNvPr id="31758" name="AutoShape 14">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31759" name="Rectangle 15"/>
          <p:cNvSpPr>
            <a:spLocks noChangeArrowheads="1"/>
          </p:cNvSpPr>
          <p:nvPr/>
        </p:nvSpPr>
        <p:spPr bwMode="auto">
          <a:xfrm>
            <a:off x="7956550" y="6237288"/>
            <a:ext cx="647700"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31760" name="AutoShape 16">
            <a:hlinkClick r:id="" action="ppaction://hlinkshowjump?jump=nextslide" highlightClick="1"/>
          </p:cNvPr>
          <p:cNvSpPr>
            <a:spLocks noChangeArrowheads="1"/>
          </p:cNvSpPr>
          <p:nvPr/>
        </p:nvSpPr>
        <p:spPr bwMode="auto">
          <a:xfrm>
            <a:off x="8604250"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31761" name="Rectangle 17"/>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
        <p:nvSpPr>
          <p:cNvPr id="31762" name="AutoShape 18">
            <a:hlinkClick r:id="rId6" action="ppaction://hlinksldjump" highlightClick="1"/>
          </p:cNvPr>
          <p:cNvSpPr>
            <a:spLocks noChangeArrowheads="1"/>
          </p:cNvSpPr>
          <p:nvPr/>
        </p:nvSpPr>
        <p:spPr bwMode="auto">
          <a:xfrm flipH="1">
            <a:off x="5651500" y="5516563"/>
            <a:ext cx="215900" cy="215900"/>
          </a:xfrm>
          <a:prstGeom prst="actionButtonBackPrevious">
            <a:avLst/>
          </a:prstGeom>
          <a:solidFill>
            <a:srgbClr val="33CC33"/>
          </a:solidFill>
          <a:ln w="9525">
            <a:noFill/>
            <a:miter lim="800000"/>
            <a:headEnd/>
            <a:tailEnd/>
          </a:ln>
        </p:spPr>
        <p:txBody>
          <a:bodyPr wrap="none" anchor="ctr"/>
          <a:lstStyle/>
          <a:p>
            <a:endParaRPr lang="fr-FR"/>
          </a:p>
        </p:txBody>
      </p:sp>
      <p:sp>
        <p:nvSpPr>
          <p:cNvPr id="31763" name="Rectangle 19"/>
          <p:cNvSpPr>
            <a:spLocks noChangeArrowheads="1"/>
          </p:cNvSpPr>
          <p:nvPr/>
        </p:nvSpPr>
        <p:spPr bwMode="auto">
          <a:xfrm>
            <a:off x="3059113" y="5445125"/>
            <a:ext cx="2447925" cy="358775"/>
          </a:xfrm>
          <a:prstGeom prst="rect">
            <a:avLst/>
          </a:prstGeom>
          <a:noFill/>
          <a:ln w="9525">
            <a:noFill/>
            <a:miter lim="800000"/>
            <a:headEnd/>
            <a:tailEnd/>
          </a:ln>
        </p:spPr>
        <p:txBody>
          <a:bodyPr wrap="none" anchor="ctr"/>
          <a:lstStyle/>
          <a:p>
            <a:pPr algn="l"/>
            <a:r>
              <a:rPr lang="fr-FR" sz="1000"/>
              <a:t>Pour en savoir plus sur « Les dispositifs»</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0732"/>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33"/>
                                        </p:tgtEl>
                                        <p:attrNameLst>
                                          <p:attrName>style.visibility</p:attrName>
                                        </p:attrNameLst>
                                      </p:cBhvr>
                                      <p:to>
                                        <p:strVal val="visible"/>
                                      </p:to>
                                    </p:set>
                                  </p:childTnLst>
                                </p:cTn>
                              </p:par>
                            </p:childTnLst>
                          </p:cTn>
                        </p:par>
                      </p:childTnLst>
                    </p:cTn>
                  </p:par>
                </p:childTnLst>
              </p:cTn>
              <p:nextCondLst>
                <p:cond evt="onClick" delay="0">
                  <p:tgtEl>
                    <p:spTgt spid="30732"/>
                  </p:tgtEl>
                </p:cond>
              </p:nextCondLst>
            </p:seq>
            <p:seq concurrent="1" nextAc="seek">
              <p:cTn id="7" restart="whenNotActive" fill="hold" evtFilter="cancelBubble" nodeType="interactiveSeq">
                <p:stCondLst>
                  <p:cond evt="onClick" delay="0">
                    <p:tgtEl>
                      <p:spTgt spid="30733"/>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30733"/>
                                        </p:tgtEl>
                                        <p:attrNameLst>
                                          <p:attrName>style.visibility</p:attrName>
                                        </p:attrNameLst>
                                      </p:cBhvr>
                                      <p:to>
                                        <p:strVal val="hidden"/>
                                      </p:to>
                                    </p:set>
                                  </p:childTnLst>
                                </p:cTn>
                              </p:par>
                            </p:childTnLst>
                          </p:cTn>
                        </p:par>
                      </p:childTnLst>
                    </p:cTn>
                  </p:par>
                </p:childTnLst>
              </p:cTn>
              <p:nextCondLst>
                <p:cond evt="onClick" delay="0">
                  <p:tgtEl>
                    <p:spTgt spid="30733"/>
                  </p:tgtEl>
                </p:cond>
              </p:nextCondLst>
            </p:seq>
          </p:childTnLst>
        </p:cTn>
      </p:par>
    </p:tnLst>
    <p:bldLst>
      <p:bldP spid="30733" grpId="0" animBg="1"/>
      <p:bldP spid="30733"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250825" y="260350"/>
            <a:ext cx="1154113" cy="360363"/>
          </a:xfrm>
          <a:prstGeom prst="rect">
            <a:avLst/>
          </a:prstGeom>
          <a:solidFill>
            <a:srgbClr val="33CC33"/>
          </a:solidFill>
          <a:ln w="9525">
            <a:solidFill>
              <a:schemeClr val="tx1"/>
            </a:solidFill>
            <a:miter lim="800000"/>
            <a:headEnd/>
            <a:tailEnd/>
          </a:ln>
        </p:spPr>
        <p:txBody>
          <a:bodyPr wrap="none" anchor="ctr"/>
          <a:lstStyle/>
          <a:p>
            <a:r>
              <a:rPr lang="fr-FR" sz="1200" b="1"/>
              <a:t>Chapitre 1.2</a:t>
            </a:r>
          </a:p>
        </p:txBody>
      </p:sp>
      <p:sp>
        <p:nvSpPr>
          <p:cNvPr id="32771" name="Rectangle 3"/>
          <p:cNvSpPr>
            <a:spLocks noChangeArrowheads="1"/>
          </p:cNvSpPr>
          <p:nvPr/>
        </p:nvSpPr>
        <p:spPr bwMode="auto">
          <a:xfrm>
            <a:off x="179388" y="188913"/>
            <a:ext cx="8785225" cy="6480175"/>
          </a:xfrm>
          <a:prstGeom prst="rect">
            <a:avLst/>
          </a:prstGeom>
          <a:noFill/>
          <a:ln w="9525">
            <a:solidFill>
              <a:schemeClr val="tx1"/>
            </a:solidFill>
            <a:miter lim="800000"/>
            <a:headEnd/>
            <a:tailEnd/>
          </a:ln>
        </p:spPr>
        <p:txBody>
          <a:bodyPr wrap="none" anchor="ctr"/>
          <a:lstStyle/>
          <a:p>
            <a:endParaRPr lang="fr-FR"/>
          </a:p>
        </p:txBody>
      </p:sp>
      <p:sp>
        <p:nvSpPr>
          <p:cNvPr id="32772" name="Rectangle 4"/>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32773" name="AutoShape 5">
            <a:hlinkClick r:id="rId3" action="ppaction://hlinksldjump" highlightClick="1"/>
          </p:cNvPr>
          <p:cNvSpPr>
            <a:spLocks noChangeArrowheads="1"/>
          </p:cNvSpPr>
          <p:nvPr/>
        </p:nvSpPr>
        <p:spPr bwMode="auto">
          <a:xfrm>
            <a:off x="2193925" y="6308725"/>
            <a:ext cx="215900" cy="215900"/>
          </a:xfrm>
          <a:prstGeom prst="actionButtonBackPrevious">
            <a:avLst/>
          </a:prstGeom>
          <a:solidFill>
            <a:srgbClr val="33CC33"/>
          </a:solidFill>
          <a:ln w="9525">
            <a:noFill/>
            <a:miter lim="800000"/>
            <a:headEnd/>
            <a:tailEnd/>
          </a:ln>
        </p:spPr>
        <p:txBody>
          <a:bodyPr wrap="none" anchor="ctr"/>
          <a:lstStyle/>
          <a:p>
            <a:endParaRPr lang="fr-FR"/>
          </a:p>
        </p:txBody>
      </p:sp>
      <p:sp>
        <p:nvSpPr>
          <p:cNvPr id="32774" name="Rectangle 6"/>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Début du chapitre</a:t>
            </a:r>
          </a:p>
        </p:txBody>
      </p:sp>
      <p:sp>
        <p:nvSpPr>
          <p:cNvPr id="32775" name="AutoShape 7">
            <a:hlinkClick r:id="rId4"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32776" name="AutoShape 8">
            <a:hlinkClick r:id="rId5" action="ppaction://hlinksldjump" highlightClick="1"/>
          </p:cNvPr>
          <p:cNvSpPr>
            <a:spLocks noChangeArrowheads="1"/>
          </p:cNvSpPr>
          <p:nvPr/>
        </p:nvSpPr>
        <p:spPr bwMode="auto">
          <a:xfrm>
            <a:off x="755650" y="5732463"/>
            <a:ext cx="215900" cy="215900"/>
          </a:xfrm>
          <a:prstGeom prst="actionButtonBackPrevious">
            <a:avLst/>
          </a:prstGeom>
          <a:solidFill>
            <a:srgbClr val="33CC33"/>
          </a:solidFill>
          <a:ln w="9525">
            <a:noFill/>
            <a:miter lim="800000"/>
            <a:headEnd/>
            <a:tailEnd/>
          </a:ln>
        </p:spPr>
        <p:txBody>
          <a:bodyPr wrap="none" anchor="ctr"/>
          <a:lstStyle/>
          <a:p>
            <a:endParaRPr lang="fr-FR"/>
          </a:p>
        </p:txBody>
      </p:sp>
      <p:sp>
        <p:nvSpPr>
          <p:cNvPr id="32777" name="Rectangle 9"/>
          <p:cNvSpPr>
            <a:spLocks noChangeArrowheads="1"/>
          </p:cNvSpPr>
          <p:nvPr/>
        </p:nvSpPr>
        <p:spPr bwMode="auto">
          <a:xfrm>
            <a:off x="1042988" y="5661025"/>
            <a:ext cx="3024187" cy="358775"/>
          </a:xfrm>
          <a:prstGeom prst="rect">
            <a:avLst/>
          </a:prstGeom>
          <a:noFill/>
          <a:ln w="9525">
            <a:noFill/>
            <a:miter lim="800000"/>
            <a:headEnd/>
            <a:tailEnd/>
          </a:ln>
        </p:spPr>
        <p:txBody>
          <a:bodyPr wrap="none" anchor="ctr"/>
          <a:lstStyle/>
          <a:p>
            <a:pPr algn="l"/>
            <a:r>
              <a:rPr lang="fr-FR" sz="1000"/>
              <a:t>Retour « Quels doit être le contenu de l’entretien ? »</a:t>
            </a:r>
          </a:p>
        </p:txBody>
      </p:sp>
      <p:sp>
        <p:nvSpPr>
          <p:cNvPr id="32778" name="Rectangle 10"/>
          <p:cNvSpPr>
            <a:spLocks noChangeArrowheads="1"/>
          </p:cNvSpPr>
          <p:nvPr/>
        </p:nvSpPr>
        <p:spPr bwMode="auto">
          <a:xfrm>
            <a:off x="4500563" y="260350"/>
            <a:ext cx="4249737" cy="360363"/>
          </a:xfrm>
          <a:prstGeom prst="rect">
            <a:avLst/>
          </a:prstGeom>
          <a:solidFill>
            <a:srgbClr val="33CC33">
              <a:alpha val="25098"/>
            </a:srgbClr>
          </a:solidFill>
          <a:ln w="9525">
            <a:solidFill>
              <a:schemeClr val="tx1"/>
            </a:solidFill>
            <a:miter lim="800000"/>
            <a:headEnd/>
            <a:tailEnd/>
          </a:ln>
        </p:spPr>
        <p:txBody>
          <a:bodyPr anchor="ctr"/>
          <a:lstStyle/>
          <a:p>
            <a:pPr>
              <a:spcBef>
                <a:spcPct val="20000"/>
              </a:spcBef>
            </a:pPr>
            <a:r>
              <a:rPr lang="fr-FR" sz="1200" b="1"/>
              <a:t>9 – La gestion des temps de formation</a:t>
            </a:r>
          </a:p>
        </p:txBody>
      </p:sp>
      <p:sp>
        <p:nvSpPr>
          <p:cNvPr id="32779" name="Rectangle 11"/>
          <p:cNvSpPr>
            <a:spLocks noChangeArrowheads="1"/>
          </p:cNvSpPr>
          <p:nvPr/>
        </p:nvSpPr>
        <p:spPr bwMode="auto">
          <a:xfrm>
            <a:off x="2555875" y="765175"/>
            <a:ext cx="3968750" cy="366713"/>
          </a:xfrm>
          <a:prstGeom prst="rect">
            <a:avLst/>
          </a:prstGeom>
          <a:noFill/>
          <a:ln w="9525" algn="ctr">
            <a:noFill/>
            <a:miter lim="800000"/>
            <a:headEnd/>
            <a:tailEnd/>
          </a:ln>
        </p:spPr>
        <p:txBody>
          <a:bodyPr wrap="none">
            <a:spAutoFit/>
          </a:bodyPr>
          <a:lstStyle/>
          <a:p>
            <a:r>
              <a:rPr lang="fr-FR" b="1"/>
              <a:t>La gestion des temps de formation</a:t>
            </a:r>
          </a:p>
        </p:txBody>
      </p:sp>
      <p:sp>
        <p:nvSpPr>
          <p:cNvPr id="32780" name="Text Box 12"/>
          <p:cNvSpPr txBox="1">
            <a:spLocks noChangeArrowheads="1"/>
          </p:cNvSpPr>
          <p:nvPr/>
        </p:nvSpPr>
        <p:spPr bwMode="auto">
          <a:xfrm>
            <a:off x="684213" y="1196975"/>
            <a:ext cx="7920037" cy="4416425"/>
          </a:xfrm>
          <a:prstGeom prst="rect">
            <a:avLst/>
          </a:prstGeom>
          <a:noFill/>
          <a:ln w="9525">
            <a:noFill/>
            <a:miter lim="800000"/>
            <a:headEnd/>
            <a:tailEnd/>
          </a:ln>
        </p:spPr>
        <p:txBody>
          <a:bodyPr>
            <a:spAutoFit/>
          </a:bodyPr>
          <a:lstStyle/>
          <a:p>
            <a:pPr algn="l">
              <a:spcBef>
                <a:spcPct val="20000"/>
              </a:spcBef>
            </a:pPr>
            <a:r>
              <a:rPr lang="fr-FR" sz="1500"/>
              <a:t>La loi prévoit que la formation peut avoir lieu : </a:t>
            </a:r>
          </a:p>
          <a:p>
            <a:pPr algn="l">
              <a:spcBef>
                <a:spcPct val="40000"/>
              </a:spcBef>
            </a:pPr>
            <a:r>
              <a:rPr lang="fr-FR" sz="1500" b="1"/>
              <a:t>- Hors temps de travail</a:t>
            </a:r>
            <a:r>
              <a:rPr lang="fr-FR" sz="1500"/>
              <a:t> : </a:t>
            </a:r>
          </a:p>
          <a:p>
            <a:pPr algn="l">
              <a:spcBef>
                <a:spcPct val="20000"/>
              </a:spcBef>
            </a:pPr>
            <a:r>
              <a:rPr lang="fr-FR" sz="1500"/>
              <a:t>Si la formation est réalisée en dehors du temps de travail, le salarié touche une « allocation formation » d’un montant équivalent à 50 % de son salaire net de référence </a:t>
            </a:r>
          </a:p>
          <a:p>
            <a:pPr algn="l">
              <a:spcBef>
                <a:spcPct val="20000"/>
              </a:spcBef>
            </a:pPr>
            <a:r>
              <a:rPr lang="fr-FR" sz="1500"/>
              <a:t>(sauf  dans le cas d’une portabilité de DIF avec désaccord entre employeur et salarié).         </a:t>
            </a:r>
          </a:p>
          <a:p>
            <a:pPr algn="l">
              <a:spcBef>
                <a:spcPct val="20000"/>
              </a:spcBef>
            </a:pPr>
            <a:r>
              <a:rPr lang="fr-FR" sz="1500"/>
              <a:t>			 </a:t>
            </a:r>
            <a:r>
              <a:rPr lang="fr-FR" sz="1000"/>
              <a:t>La portabilité du DIF </a:t>
            </a:r>
          </a:p>
          <a:p>
            <a:pPr algn="l">
              <a:spcBef>
                <a:spcPct val="50000"/>
              </a:spcBef>
            </a:pPr>
            <a:r>
              <a:rPr lang="fr-FR" sz="1500"/>
              <a:t>Les formations pouvant être réalisées hors temps de travail sont : </a:t>
            </a:r>
          </a:p>
          <a:p>
            <a:pPr algn="l">
              <a:spcBef>
                <a:spcPct val="20000"/>
              </a:spcBef>
              <a:buFontTx/>
              <a:buChar char="-"/>
            </a:pPr>
            <a:r>
              <a:rPr lang="fr-FR" sz="1500"/>
              <a:t> le DIF</a:t>
            </a:r>
          </a:p>
          <a:p>
            <a:pPr algn="l">
              <a:spcBef>
                <a:spcPct val="20000"/>
              </a:spcBef>
              <a:buFontTx/>
              <a:buChar char="-"/>
            </a:pPr>
            <a:r>
              <a:rPr lang="fr-FR" sz="1500"/>
              <a:t> les « actions de développement des compétences » dans la limite de 80 heures par an et par salarié (formations dites de catégorie II).</a:t>
            </a:r>
          </a:p>
          <a:p>
            <a:pPr algn="l">
              <a:spcBef>
                <a:spcPct val="20000"/>
              </a:spcBef>
            </a:pPr>
            <a:r>
              <a:rPr lang="fr-FR" sz="1500"/>
              <a:t>Les heures de formations hors temps de travail donnent lieu à une formalisation signée entre l’employeur et le salarié.</a:t>
            </a:r>
          </a:p>
          <a:p>
            <a:pPr algn="l">
              <a:spcBef>
                <a:spcPct val="40000"/>
              </a:spcBef>
            </a:pPr>
            <a:r>
              <a:rPr lang="fr-FR" sz="1500" b="1"/>
              <a:t>- Pendant le temps de travail</a:t>
            </a:r>
            <a:r>
              <a:rPr lang="fr-FR" sz="1500"/>
              <a:t> : </a:t>
            </a:r>
          </a:p>
          <a:p>
            <a:pPr algn="l">
              <a:spcBef>
                <a:spcPct val="20000"/>
              </a:spcBef>
            </a:pPr>
            <a:r>
              <a:rPr lang="fr-FR" sz="1500"/>
              <a:t>Dans ce cas le salarié touche sa rémunération normale</a:t>
            </a:r>
          </a:p>
          <a:p>
            <a:pPr algn="l">
              <a:spcBef>
                <a:spcPct val="20000"/>
              </a:spcBef>
            </a:pPr>
            <a:r>
              <a:rPr lang="fr-FR" sz="1500"/>
              <a:t>Les actions d’adaptation au poste de travail et les actions d’évolution et de maintien dans l’emploi (catégorie I) doivent avoir impérativement lieu durant le temps de travail.</a:t>
            </a:r>
          </a:p>
        </p:txBody>
      </p:sp>
      <p:sp>
        <p:nvSpPr>
          <p:cNvPr id="32781" name="Rectangle 13"/>
          <p:cNvSpPr>
            <a:spLocks noChangeArrowheads="1"/>
          </p:cNvSpPr>
          <p:nvPr/>
        </p:nvSpPr>
        <p:spPr bwMode="auto">
          <a:xfrm>
            <a:off x="1476375" y="260350"/>
            <a:ext cx="2952750" cy="360363"/>
          </a:xfrm>
          <a:prstGeom prst="rect">
            <a:avLst/>
          </a:prstGeom>
          <a:solidFill>
            <a:srgbClr val="33CC33">
              <a:alpha val="25098"/>
            </a:srgbClr>
          </a:solidFill>
          <a:ln w="9525">
            <a:solidFill>
              <a:schemeClr val="tx1"/>
            </a:solidFill>
            <a:miter lim="800000"/>
            <a:headEnd/>
            <a:tailEnd/>
          </a:ln>
        </p:spPr>
        <p:txBody>
          <a:bodyPr anchor="ctr"/>
          <a:lstStyle/>
          <a:p>
            <a:r>
              <a:rPr lang="fr-FR" sz="1200" b="1"/>
              <a:t>Quelles sont les obligations ?</a:t>
            </a:r>
          </a:p>
        </p:txBody>
      </p:sp>
      <p:sp>
        <p:nvSpPr>
          <p:cNvPr id="32782" name="AutoShape 14">
            <a:hlinkClick r:id="" action="ppaction://noaction" highlightClick="1"/>
          </p:cNvPr>
          <p:cNvSpPr>
            <a:spLocks noChangeArrowheads="1"/>
          </p:cNvSpPr>
          <p:nvPr/>
        </p:nvSpPr>
        <p:spPr bwMode="auto">
          <a:xfrm>
            <a:off x="7715250" y="63341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32783" name="Text Box 15"/>
          <p:cNvSpPr txBox="1">
            <a:spLocks noChangeArrowheads="1"/>
          </p:cNvSpPr>
          <p:nvPr/>
        </p:nvSpPr>
        <p:spPr bwMode="auto">
          <a:xfrm>
            <a:off x="4787900" y="5734050"/>
            <a:ext cx="3527425" cy="244475"/>
          </a:xfrm>
          <a:prstGeom prst="rect">
            <a:avLst/>
          </a:prstGeom>
          <a:noFill/>
          <a:ln w="9525" algn="ctr">
            <a:noFill/>
            <a:miter lim="800000"/>
            <a:headEnd/>
            <a:tailEnd/>
          </a:ln>
        </p:spPr>
        <p:txBody>
          <a:bodyPr>
            <a:spAutoFit/>
          </a:bodyPr>
          <a:lstStyle/>
          <a:p>
            <a:pPr algn="l">
              <a:spcBef>
                <a:spcPct val="50000"/>
              </a:spcBef>
            </a:pPr>
            <a:r>
              <a:rPr lang="fr-FR" sz="1000"/>
              <a:t>Retour «  les généralités sur l’entretien professionnel »</a:t>
            </a:r>
          </a:p>
        </p:txBody>
      </p:sp>
      <p:sp>
        <p:nvSpPr>
          <p:cNvPr id="32784" name="AutoShape 16">
            <a:hlinkClick r:id="rId6" action="ppaction://hlinksldjump" highlightClick="1"/>
          </p:cNvPr>
          <p:cNvSpPr>
            <a:spLocks noChangeArrowheads="1"/>
          </p:cNvSpPr>
          <p:nvPr/>
        </p:nvSpPr>
        <p:spPr bwMode="auto">
          <a:xfrm>
            <a:off x="4570413" y="5734050"/>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32785" name="AutoShape 17">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32786" name="Rectangle 18"/>
          <p:cNvSpPr>
            <a:spLocks noChangeArrowheads="1"/>
          </p:cNvSpPr>
          <p:nvPr/>
        </p:nvSpPr>
        <p:spPr bwMode="auto">
          <a:xfrm>
            <a:off x="7956550" y="6237288"/>
            <a:ext cx="647700"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32787" name="AutoShape 19">
            <a:hlinkClick r:id="" action="ppaction://hlinkshowjump?jump=nextslide" highlightClick="1"/>
          </p:cNvPr>
          <p:cNvSpPr>
            <a:spLocks noChangeArrowheads="1"/>
          </p:cNvSpPr>
          <p:nvPr/>
        </p:nvSpPr>
        <p:spPr bwMode="auto">
          <a:xfrm>
            <a:off x="8604250"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32788" name="Rectangle 20"/>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
        <p:nvSpPr>
          <p:cNvPr id="32789" name="Rectangle 21"/>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7" action="ppaction://hlinkpres?slideindex=1&amp;slidetitle="/>
              </a:rPr>
              <a:t>Cliquer ici</a:t>
            </a:r>
            <a:endParaRPr lang="fr-FR" sz="1000" b="1">
              <a:solidFill>
                <a:schemeClr val="tx1"/>
              </a:solidFill>
            </a:endParaRPr>
          </a:p>
        </p:txBody>
      </p:sp>
      <p:sp>
        <p:nvSpPr>
          <p:cNvPr id="32790" name="AutoShape 22">
            <a:hlinkClick r:id="rId8" action="ppaction://hlinksldjump" highlightClick="1"/>
          </p:cNvPr>
          <p:cNvSpPr>
            <a:spLocks noChangeArrowheads="1"/>
          </p:cNvSpPr>
          <p:nvPr/>
        </p:nvSpPr>
        <p:spPr bwMode="auto">
          <a:xfrm flipH="1">
            <a:off x="3203575" y="2636838"/>
            <a:ext cx="215900" cy="215900"/>
          </a:xfrm>
          <a:prstGeom prst="actionButtonBackPrevious">
            <a:avLst/>
          </a:prstGeom>
          <a:solidFill>
            <a:srgbClr val="33CC33"/>
          </a:solidFill>
          <a:ln w="9525">
            <a:noFill/>
            <a:miter lim="800000"/>
            <a:headEnd/>
            <a:tailEnd/>
          </a:ln>
        </p:spPr>
        <p:txBody>
          <a:bodyPr wrap="none" anchor="ctr"/>
          <a:lstStyle/>
          <a:p>
            <a:endParaRPr lang="fr-F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2782"/>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789"/>
                                        </p:tgtEl>
                                        <p:attrNameLst>
                                          <p:attrName>style.visibility</p:attrName>
                                        </p:attrNameLst>
                                      </p:cBhvr>
                                      <p:to>
                                        <p:strVal val="visible"/>
                                      </p:to>
                                    </p:set>
                                  </p:childTnLst>
                                </p:cTn>
                              </p:par>
                            </p:childTnLst>
                          </p:cTn>
                        </p:par>
                      </p:childTnLst>
                    </p:cTn>
                  </p:par>
                </p:childTnLst>
              </p:cTn>
              <p:nextCondLst>
                <p:cond evt="onClick" delay="0">
                  <p:tgtEl>
                    <p:spTgt spid="32782"/>
                  </p:tgtEl>
                </p:cond>
              </p:nextCondLst>
            </p:seq>
            <p:seq concurrent="1" nextAc="seek">
              <p:cTn id="7" restart="whenNotActive" fill="hold" evtFilter="cancelBubble" nodeType="interactiveSeq">
                <p:stCondLst>
                  <p:cond evt="onClick" delay="0">
                    <p:tgtEl>
                      <p:spTgt spid="32789"/>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32789"/>
                                        </p:tgtEl>
                                        <p:attrNameLst>
                                          <p:attrName>style.visibility</p:attrName>
                                        </p:attrNameLst>
                                      </p:cBhvr>
                                      <p:to>
                                        <p:strVal val="hidden"/>
                                      </p:to>
                                    </p:set>
                                  </p:childTnLst>
                                </p:cTn>
                              </p:par>
                            </p:childTnLst>
                          </p:cTn>
                        </p:par>
                      </p:childTnLst>
                    </p:cTn>
                  </p:par>
                </p:childTnLst>
              </p:cTn>
              <p:nextCondLst>
                <p:cond evt="onClick" delay="0">
                  <p:tgtEl>
                    <p:spTgt spid="32789"/>
                  </p:tgtEl>
                </p:cond>
              </p:nextCondLst>
            </p:seq>
          </p:childTnLst>
        </p:cTn>
      </p:par>
    </p:tnLst>
    <p:bldLst>
      <p:bldP spid="32789" grpId="0" animBg="1"/>
      <p:bldP spid="32789"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250825" y="260350"/>
            <a:ext cx="1154113" cy="360363"/>
          </a:xfrm>
          <a:prstGeom prst="rect">
            <a:avLst/>
          </a:prstGeom>
          <a:solidFill>
            <a:srgbClr val="33CC33"/>
          </a:solidFill>
          <a:ln w="9525">
            <a:solidFill>
              <a:schemeClr val="tx1"/>
            </a:solidFill>
            <a:miter lim="800000"/>
            <a:headEnd/>
            <a:tailEnd/>
          </a:ln>
        </p:spPr>
        <p:txBody>
          <a:bodyPr wrap="none" anchor="ctr"/>
          <a:lstStyle/>
          <a:p>
            <a:r>
              <a:rPr lang="fr-FR" sz="1200" b="1"/>
              <a:t>Chapitre 1.2</a:t>
            </a:r>
          </a:p>
        </p:txBody>
      </p:sp>
      <p:sp>
        <p:nvSpPr>
          <p:cNvPr id="33795" name="Rectangle 3"/>
          <p:cNvSpPr>
            <a:spLocks noChangeArrowheads="1"/>
          </p:cNvSpPr>
          <p:nvPr/>
        </p:nvSpPr>
        <p:spPr bwMode="auto">
          <a:xfrm>
            <a:off x="179388" y="188913"/>
            <a:ext cx="8785225" cy="6480175"/>
          </a:xfrm>
          <a:prstGeom prst="rect">
            <a:avLst/>
          </a:prstGeom>
          <a:noFill/>
          <a:ln w="9525">
            <a:solidFill>
              <a:schemeClr val="tx1"/>
            </a:solidFill>
            <a:miter lim="800000"/>
            <a:headEnd/>
            <a:tailEnd/>
          </a:ln>
        </p:spPr>
        <p:txBody>
          <a:bodyPr wrap="none" anchor="ctr"/>
          <a:lstStyle/>
          <a:p>
            <a:endParaRPr lang="fr-FR"/>
          </a:p>
        </p:txBody>
      </p:sp>
      <p:sp>
        <p:nvSpPr>
          <p:cNvPr id="33796" name="Rectangle 4"/>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33797" name="AutoShape 5">
            <a:hlinkClick r:id="rId3" action="ppaction://hlinksldjump" highlightClick="1"/>
          </p:cNvPr>
          <p:cNvSpPr>
            <a:spLocks noChangeArrowheads="1"/>
          </p:cNvSpPr>
          <p:nvPr/>
        </p:nvSpPr>
        <p:spPr bwMode="auto">
          <a:xfrm>
            <a:off x="2193925" y="6308725"/>
            <a:ext cx="215900" cy="215900"/>
          </a:xfrm>
          <a:prstGeom prst="actionButtonBackPrevious">
            <a:avLst/>
          </a:prstGeom>
          <a:solidFill>
            <a:srgbClr val="33CC33"/>
          </a:solidFill>
          <a:ln w="9525">
            <a:noFill/>
            <a:miter lim="800000"/>
            <a:headEnd/>
            <a:tailEnd/>
          </a:ln>
        </p:spPr>
        <p:txBody>
          <a:bodyPr wrap="none" anchor="ctr"/>
          <a:lstStyle/>
          <a:p>
            <a:endParaRPr lang="fr-FR"/>
          </a:p>
        </p:txBody>
      </p:sp>
      <p:sp>
        <p:nvSpPr>
          <p:cNvPr id="33798" name="Rectangle 6"/>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Début du chapitre</a:t>
            </a:r>
          </a:p>
        </p:txBody>
      </p:sp>
      <p:sp>
        <p:nvSpPr>
          <p:cNvPr id="33799" name="AutoShape 7">
            <a:hlinkClick r:id="rId4"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33800" name="AutoShape 8">
            <a:hlinkClick r:id="rId5" action="ppaction://hlinksldjump" highlightClick="1"/>
          </p:cNvPr>
          <p:cNvSpPr>
            <a:spLocks noChangeArrowheads="1"/>
          </p:cNvSpPr>
          <p:nvPr/>
        </p:nvSpPr>
        <p:spPr bwMode="auto">
          <a:xfrm>
            <a:off x="755650" y="5732463"/>
            <a:ext cx="215900" cy="215900"/>
          </a:xfrm>
          <a:prstGeom prst="actionButtonBackPrevious">
            <a:avLst/>
          </a:prstGeom>
          <a:solidFill>
            <a:srgbClr val="33CC33"/>
          </a:solidFill>
          <a:ln w="9525">
            <a:noFill/>
            <a:miter lim="800000"/>
            <a:headEnd/>
            <a:tailEnd/>
          </a:ln>
        </p:spPr>
        <p:txBody>
          <a:bodyPr wrap="none" anchor="ctr"/>
          <a:lstStyle/>
          <a:p>
            <a:endParaRPr lang="fr-FR"/>
          </a:p>
        </p:txBody>
      </p:sp>
      <p:sp>
        <p:nvSpPr>
          <p:cNvPr id="33801" name="Rectangle 9"/>
          <p:cNvSpPr>
            <a:spLocks noChangeArrowheads="1"/>
          </p:cNvSpPr>
          <p:nvPr/>
        </p:nvSpPr>
        <p:spPr bwMode="auto">
          <a:xfrm>
            <a:off x="1042988" y="5661025"/>
            <a:ext cx="3024187" cy="358775"/>
          </a:xfrm>
          <a:prstGeom prst="rect">
            <a:avLst/>
          </a:prstGeom>
          <a:noFill/>
          <a:ln w="9525">
            <a:noFill/>
            <a:miter lim="800000"/>
            <a:headEnd/>
            <a:tailEnd/>
          </a:ln>
        </p:spPr>
        <p:txBody>
          <a:bodyPr wrap="none" anchor="ctr"/>
          <a:lstStyle/>
          <a:p>
            <a:pPr algn="l"/>
            <a:r>
              <a:rPr lang="fr-FR" sz="1000"/>
              <a:t>Retour « Quels doit être le contenu de l’entretien ? »</a:t>
            </a:r>
          </a:p>
        </p:txBody>
      </p:sp>
      <p:sp>
        <p:nvSpPr>
          <p:cNvPr id="33802" name="Rectangle 10"/>
          <p:cNvSpPr>
            <a:spLocks noChangeArrowheads="1"/>
          </p:cNvSpPr>
          <p:nvPr/>
        </p:nvSpPr>
        <p:spPr bwMode="auto">
          <a:xfrm>
            <a:off x="4500563" y="260350"/>
            <a:ext cx="4249737" cy="360363"/>
          </a:xfrm>
          <a:prstGeom prst="rect">
            <a:avLst/>
          </a:prstGeom>
          <a:solidFill>
            <a:srgbClr val="33CC33">
              <a:alpha val="25098"/>
            </a:srgbClr>
          </a:solidFill>
          <a:ln w="9525">
            <a:solidFill>
              <a:schemeClr val="tx1"/>
            </a:solidFill>
            <a:miter lim="800000"/>
            <a:headEnd/>
            <a:tailEnd/>
          </a:ln>
        </p:spPr>
        <p:txBody>
          <a:bodyPr anchor="ctr"/>
          <a:lstStyle/>
          <a:p>
            <a:pPr>
              <a:spcBef>
                <a:spcPct val="20000"/>
              </a:spcBef>
            </a:pPr>
            <a:r>
              <a:rPr lang="fr-FR" sz="1200" b="1"/>
              <a:t>10 – Le bilan d’étape professionnel</a:t>
            </a:r>
          </a:p>
        </p:txBody>
      </p:sp>
      <p:sp>
        <p:nvSpPr>
          <p:cNvPr id="33803" name="Rectangle 11"/>
          <p:cNvSpPr>
            <a:spLocks noChangeArrowheads="1"/>
          </p:cNvSpPr>
          <p:nvPr/>
        </p:nvSpPr>
        <p:spPr bwMode="auto">
          <a:xfrm>
            <a:off x="2843213" y="981075"/>
            <a:ext cx="3473450" cy="366713"/>
          </a:xfrm>
          <a:prstGeom prst="rect">
            <a:avLst/>
          </a:prstGeom>
          <a:noFill/>
          <a:ln w="9525" algn="ctr">
            <a:noFill/>
            <a:miter lim="800000"/>
            <a:headEnd/>
            <a:tailEnd/>
          </a:ln>
        </p:spPr>
        <p:txBody>
          <a:bodyPr wrap="none">
            <a:spAutoFit/>
          </a:bodyPr>
          <a:lstStyle/>
          <a:p>
            <a:r>
              <a:rPr lang="fr-FR" b="1"/>
              <a:t>Le bilan d’étape professionnel</a:t>
            </a:r>
          </a:p>
        </p:txBody>
      </p:sp>
      <p:sp>
        <p:nvSpPr>
          <p:cNvPr id="33804" name="Text Box 12"/>
          <p:cNvSpPr txBox="1">
            <a:spLocks noChangeArrowheads="1"/>
          </p:cNvSpPr>
          <p:nvPr/>
        </p:nvSpPr>
        <p:spPr bwMode="auto">
          <a:xfrm>
            <a:off x="611188" y="1700213"/>
            <a:ext cx="8135937" cy="3403600"/>
          </a:xfrm>
          <a:prstGeom prst="rect">
            <a:avLst/>
          </a:prstGeom>
          <a:noFill/>
          <a:ln w="9525">
            <a:noFill/>
            <a:miter lim="800000"/>
            <a:headEnd/>
            <a:tailEnd/>
          </a:ln>
        </p:spPr>
        <p:txBody>
          <a:bodyPr>
            <a:spAutoFit/>
          </a:bodyPr>
          <a:lstStyle/>
          <a:p>
            <a:pPr algn="l">
              <a:spcBef>
                <a:spcPct val="20000"/>
              </a:spcBef>
            </a:pPr>
            <a:r>
              <a:rPr lang="fr-FR" sz="1500"/>
              <a:t>La loi du 24 novembre 2009 prévoit (art L 6315-1) : </a:t>
            </a:r>
          </a:p>
          <a:p>
            <a:pPr algn="l">
              <a:spcBef>
                <a:spcPct val="20000"/>
              </a:spcBef>
            </a:pPr>
            <a:r>
              <a:rPr lang="fr-FR" sz="1500"/>
              <a:t>A l’occasion de son embauche, le salarié est informé que dès lors qu’il dispose de deux ans d’ancienneté dans la même entreprise, il bénéficie à sa demande d’un bilan d’étape professionnel. Toujours à sa demande, ce bilan peut être renouvelé tous les cinq ans.</a:t>
            </a:r>
          </a:p>
          <a:p>
            <a:pPr algn="l">
              <a:spcBef>
                <a:spcPct val="20000"/>
              </a:spcBef>
            </a:pPr>
            <a:endParaRPr lang="fr-FR" sz="800"/>
          </a:p>
          <a:p>
            <a:pPr algn="l">
              <a:spcBef>
                <a:spcPct val="20000"/>
              </a:spcBef>
            </a:pPr>
            <a:r>
              <a:rPr lang="fr-FR" sz="1500"/>
              <a:t>«  Le bilan d’étape professionnel a pour objet, à partir d’un diagnostic réalisé en commun par le salarié et son employeur, de permettre au salarié d’évaluer ses capacités professionnelles et ses compétences, et à son employeur de déterminer les objectifs de formation du salarié ».</a:t>
            </a:r>
          </a:p>
          <a:p>
            <a:pPr algn="l">
              <a:spcBef>
                <a:spcPct val="20000"/>
              </a:spcBef>
            </a:pPr>
            <a:endParaRPr lang="fr-FR" sz="800"/>
          </a:p>
          <a:p>
            <a:pPr algn="l">
              <a:spcBef>
                <a:spcPct val="20000"/>
              </a:spcBef>
            </a:pPr>
            <a:r>
              <a:rPr lang="fr-FR" sz="1500"/>
              <a:t>Les modalités de réalisation sont préciser dans un ANI (en cours).</a:t>
            </a:r>
          </a:p>
          <a:p>
            <a:pPr algn="l">
              <a:spcBef>
                <a:spcPct val="20000"/>
              </a:spcBef>
            </a:pPr>
            <a:endParaRPr lang="fr-FR" sz="1500"/>
          </a:p>
          <a:p>
            <a:pPr algn="l">
              <a:spcBef>
                <a:spcPct val="20000"/>
              </a:spcBef>
            </a:pPr>
            <a:r>
              <a:rPr lang="fr-FR" sz="1500" b="1"/>
              <a:t>Remarque </a:t>
            </a:r>
            <a:r>
              <a:rPr lang="fr-FR" sz="1500"/>
              <a:t>: la méthode de réalisation d’un bilan d’étape professionnel est globalement, identique dans ses étapes, à celle de la réalisation d’un entretien professionnel.</a:t>
            </a:r>
          </a:p>
          <a:p>
            <a:pPr algn="l">
              <a:spcBef>
                <a:spcPct val="20000"/>
              </a:spcBef>
            </a:pPr>
            <a:r>
              <a:rPr lang="fr-FR" sz="1500"/>
              <a:t>(voir chapitre 2 : La réalisation de l’entretien)</a:t>
            </a:r>
          </a:p>
        </p:txBody>
      </p:sp>
      <p:sp>
        <p:nvSpPr>
          <p:cNvPr id="33805" name="Rectangle 13"/>
          <p:cNvSpPr>
            <a:spLocks noChangeArrowheads="1"/>
          </p:cNvSpPr>
          <p:nvPr/>
        </p:nvSpPr>
        <p:spPr bwMode="auto">
          <a:xfrm>
            <a:off x="1476375" y="260350"/>
            <a:ext cx="2952750" cy="360363"/>
          </a:xfrm>
          <a:prstGeom prst="rect">
            <a:avLst/>
          </a:prstGeom>
          <a:solidFill>
            <a:srgbClr val="33CC33">
              <a:alpha val="25098"/>
            </a:srgbClr>
          </a:solidFill>
          <a:ln w="9525">
            <a:solidFill>
              <a:schemeClr val="tx1"/>
            </a:solidFill>
            <a:miter lim="800000"/>
            <a:headEnd/>
            <a:tailEnd/>
          </a:ln>
        </p:spPr>
        <p:txBody>
          <a:bodyPr anchor="ctr"/>
          <a:lstStyle/>
          <a:p>
            <a:r>
              <a:rPr lang="fr-FR" sz="1200" b="1"/>
              <a:t>Quelles sont les obligations ?</a:t>
            </a:r>
          </a:p>
        </p:txBody>
      </p:sp>
      <p:sp>
        <p:nvSpPr>
          <p:cNvPr id="116750" name="AutoShape 14">
            <a:hlinkClick r:id="" action="ppaction://noaction" highlightClick="1"/>
          </p:cNvPr>
          <p:cNvSpPr>
            <a:spLocks noChangeArrowheads="1"/>
          </p:cNvSpPr>
          <p:nvPr/>
        </p:nvSpPr>
        <p:spPr bwMode="auto">
          <a:xfrm>
            <a:off x="7715250" y="63341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33807" name="Text Box 15"/>
          <p:cNvSpPr txBox="1">
            <a:spLocks noChangeArrowheads="1"/>
          </p:cNvSpPr>
          <p:nvPr/>
        </p:nvSpPr>
        <p:spPr bwMode="auto">
          <a:xfrm>
            <a:off x="4787900" y="5734050"/>
            <a:ext cx="3527425" cy="244475"/>
          </a:xfrm>
          <a:prstGeom prst="rect">
            <a:avLst/>
          </a:prstGeom>
          <a:noFill/>
          <a:ln w="9525" algn="ctr">
            <a:noFill/>
            <a:miter lim="800000"/>
            <a:headEnd/>
            <a:tailEnd/>
          </a:ln>
        </p:spPr>
        <p:txBody>
          <a:bodyPr>
            <a:spAutoFit/>
          </a:bodyPr>
          <a:lstStyle/>
          <a:p>
            <a:pPr algn="l">
              <a:spcBef>
                <a:spcPct val="50000"/>
              </a:spcBef>
            </a:pPr>
            <a:r>
              <a:rPr lang="fr-FR" sz="1000"/>
              <a:t>Retour «  les généralités sur l’entretien professionnel »</a:t>
            </a:r>
          </a:p>
        </p:txBody>
      </p:sp>
      <p:sp>
        <p:nvSpPr>
          <p:cNvPr id="33808" name="AutoShape 16">
            <a:hlinkClick r:id="rId6" action="ppaction://hlinksldjump" highlightClick="1"/>
          </p:cNvPr>
          <p:cNvSpPr>
            <a:spLocks noChangeArrowheads="1"/>
          </p:cNvSpPr>
          <p:nvPr/>
        </p:nvSpPr>
        <p:spPr bwMode="auto">
          <a:xfrm>
            <a:off x="4570413" y="5734050"/>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33809" name="AutoShape 17">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33810" name="Rectangle 18"/>
          <p:cNvSpPr>
            <a:spLocks noChangeArrowheads="1"/>
          </p:cNvSpPr>
          <p:nvPr/>
        </p:nvSpPr>
        <p:spPr bwMode="auto">
          <a:xfrm>
            <a:off x="7956550" y="6237288"/>
            <a:ext cx="647700"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33811" name="AutoShape 19">
            <a:hlinkClick r:id="" action="ppaction://hlinkshowjump?jump=nextslide" highlightClick="1"/>
          </p:cNvPr>
          <p:cNvSpPr>
            <a:spLocks noChangeArrowheads="1"/>
          </p:cNvSpPr>
          <p:nvPr/>
        </p:nvSpPr>
        <p:spPr bwMode="auto">
          <a:xfrm>
            <a:off x="8604250"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33812" name="Rectangle 20"/>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
        <p:nvSpPr>
          <p:cNvPr id="116757" name="Rectangle 21"/>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7" action="ppaction://hlinkpres?slideindex=1&amp;slidetitle="/>
              </a:rPr>
              <a:t>Cliquer ici</a:t>
            </a:r>
            <a:endParaRPr lang="fr-FR" sz="1000" b="1">
              <a:solidFill>
                <a:schemeClr val="tx1"/>
              </a:solidFill>
            </a:endParaRPr>
          </a:p>
        </p:txBody>
      </p:sp>
      <p:sp>
        <p:nvSpPr>
          <p:cNvPr id="33814" name="AutoShape 22">
            <a:hlinkClick r:id="rId8" action="ppaction://hlinksldjump" highlightClick="1"/>
          </p:cNvPr>
          <p:cNvSpPr>
            <a:spLocks noChangeArrowheads="1"/>
          </p:cNvSpPr>
          <p:nvPr/>
        </p:nvSpPr>
        <p:spPr bwMode="auto">
          <a:xfrm flipH="1">
            <a:off x="4789488" y="4868863"/>
            <a:ext cx="215900" cy="215900"/>
          </a:xfrm>
          <a:prstGeom prst="actionButtonBackPrevious">
            <a:avLst/>
          </a:prstGeom>
          <a:solidFill>
            <a:srgbClr val="FFFF00"/>
          </a:solidFill>
          <a:ln w="9525">
            <a:noFill/>
            <a:miter lim="800000"/>
            <a:headEnd/>
            <a:tailEnd/>
          </a:ln>
        </p:spPr>
        <p:txBody>
          <a:bodyPr wrap="none" anchor="ctr"/>
          <a:lstStyle/>
          <a:p>
            <a:endParaRPr lang="fr-FR"/>
          </a:p>
        </p:txBody>
      </p:sp>
      <p:sp>
        <p:nvSpPr>
          <p:cNvPr id="33815" name="Text Box 23"/>
          <p:cNvSpPr txBox="1">
            <a:spLocks noChangeArrowheads="1"/>
          </p:cNvSpPr>
          <p:nvPr/>
        </p:nvSpPr>
        <p:spPr bwMode="auto">
          <a:xfrm>
            <a:off x="5005388" y="4868863"/>
            <a:ext cx="3527425" cy="244475"/>
          </a:xfrm>
          <a:prstGeom prst="rect">
            <a:avLst/>
          </a:prstGeom>
          <a:noFill/>
          <a:ln w="9525" algn="ctr">
            <a:noFill/>
            <a:miter lim="800000"/>
            <a:headEnd/>
            <a:tailEnd/>
          </a:ln>
        </p:spPr>
        <p:txBody>
          <a:bodyPr>
            <a:spAutoFit/>
          </a:bodyPr>
          <a:lstStyle/>
          <a:p>
            <a:pPr algn="l">
              <a:spcBef>
                <a:spcPct val="50000"/>
              </a:spcBef>
            </a:pPr>
            <a:r>
              <a:rPr lang="fr-FR" sz="1000"/>
              <a:t>La réalisation de l’entretien professionnel</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16750"/>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6757"/>
                                        </p:tgtEl>
                                        <p:attrNameLst>
                                          <p:attrName>style.visibility</p:attrName>
                                        </p:attrNameLst>
                                      </p:cBhvr>
                                      <p:to>
                                        <p:strVal val="visible"/>
                                      </p:to>
                                    </p:set>
                                  </p:childTnLst>
                                </p:cTn>
                              </p:par>
                            </p:childTnLst>
                          </p:cTn>
                        </p:par>
                      </p:childTnLst>
                    </p:cTn>
                  </p:par>
                </p:childTnLst>
              </p:cTn>
              <p:nextCondLst>
                <p:cond evt="onClick" delay="0">
                  <p:tgtEl>
                    <p:spTgt spid="116750"/>
                  </p:tgtEl>
                </p:cond>
              </p:nextCondLst>
            </p:seq>
            <p:seq concurrent="1" nextAc="seek">
              <p:cTn id="7" restart="whenNotActive" fill="hold" evtFilter="cancelBubble" nodeType="interactiveSeq">
                <p:stCondLst>
                  <p:cond evt="onClick" delay="0">
                    <p:tgtEl>
                      <p:spTgt spid="116757"/>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116757"/>
                                        </p:tgtEl>
                                        <p:attrNameLst>
                                          <p:attrName>style.visibility</p:attrName>
                                        </p:attrNameLst>
                                      </p:cBhvr>
                                      <p:to>
                                        <p:strVal val="hidden"/>
                                      </p:to>
                                    </p:set>
                                  </p:childTnLst>
                                </p:cTn>
                              </p:par>
                            </p:childTnLst>
                          </p:cTn>
                        </p:par>
                      </p:childTnLst>
                    </p:cTn>
                  </p:par>
                </p:childTnLst>
              </p:cTn>
              <p:nextCondLst>
                <p:cond evt="onClick" delay="0">
                  <p:tgtEl>
                    <p:spTgt spid="116757"/>
                  </p:tgtEl>
                </p:cond>
              </p:nextCondLst>
            </p:seq>
          </p:childTnLst>
        </p:cTn>
      </p:par>
    </p:tnLst>
    <p:bldLst>
      <p:bldP spid="116757" grpId="0" animBg="1"/>
      <p:bldP spid="116757" grpId="1"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bwMode="auto">
          <a:xfrm>
            <a:off x="1476375" y="260350"/>
            <a:ext cx="2952750" cy="360363"/>
          </a:xfrm>
          <a:solidFill>
            <a:srgbClr val="FFFF00">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La réalisation de l’entretien </a:t>
            </a:r>
          </a:p>
        </p:txBody>
      </p:sp>
      <p:sp>
        <p:nvSpPr>
          <p:cNvPr id="34819" name="Rectangle 3"/>
          <p:cNvSpPr>
            <a:spLocks noGrp="1" noChangeArrowheads="1"/>
          </p:cNvSpPr>
          <p:nvPr>
            <p:ph type="subTitle" idx="1"/>
          </p:nvPr>
        </p:nvSpPr>
        <p:spPr bwMode="auto">
          <a:xfrm>
            <a:off x="4500563" y="260350"/>
            <a:ext cx="4249737" cy="360363"/>
          </a:xfrm>
          <a:solidFill>
            <a:srgbClr val="FFFF00">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Sommaire</a:t>
            </a:r>
          </a:p>
        </p:txBody>
      </p:sp>
      <p:sp>
        <p:nvSpPr>
          <p:cNvPr id="34820" name="Rectangle 4"/>
          <p:cNvSpPr>
            <a:spLocks noChangeArrowheads="1"/>
          </p:cNvSpPr>
          <p:nvPr/>
        </p:nvSpPr>
        <p:spPr bwMode="auto">
          <a:xfrm>
            <a:off x="250825" y="260350"/>
            <a:ext cx="1154113" cy="360363"/>
          </a:xfrm>
          <a:prstGeom prst="rect">
            <a:avLst/>
          </a:prstGeom>
          <a:solidFill>
            <a:srgbClr val="FFFF00"/>
          </a:solidFill>
          <a:ln w="9525">
            <a:solidFill>
              <a:schemeClr val="tx1"/>
            </a:solidFill>
            <a:miter lim="800000"/>
            <a:headEnd/>
            <a:tailEnd/>
          </a:ln>
        </p:spPr>
        <p:txBody>
          <a:bodyPr wrap="none" anchor="ctr"/>
          <a:lstStyle/>
          <a:p>
            <a:r>
              <a:rPr lang="fr-FR" sz="1200" b="1"/>
              <a:t>Chapitre 2</a:t>
            </a:r>
          </a:p>
        </p:txBody>
      </p:sp>
      <p:sp>
        <p:nvSpPr>
          <p:cNvPr id="34821" name="Rectangle 5"/>
          <p:cNvSpPr>
            <a:spLocks noChangeArrowheads="1"/>
          </p:cNvSpPr>
          <p:nvPr/>
        </p:nvSpPr>
        <p:spPr bwMode="auto">
          <a:xfrm>
            <a:off x="179388" y="188913"/>
            <a:ext cx="8785225" cy="6480175"/>
          </a:xfrm>
          <a:prstGeom prst="rect">
            <a:avLst/>
          </a:prstGeom>
          <a:noFill/>
          <a:ln w="9525">
            <a:solidFill>
              <a:schemeClr val="tx1"/>
            </a:solidFill>
            <a:miter lim="800000"/>
            <a:headEnd/>
            <a:tailEnd/>
          </a:ln>
        </p:spPr>
        <p:txBody>
          <a:bodyPr wrap="none" anchor="ctr"/>
          <a:lstStyle/>
          <a:p>
            <a:endParaRPr lang="fr-FR"/>
          </a:p>
        </p:txBody>
      </p:sp>
      <p:sp>
        <p:nvSpPr>
          <p:cNvPr id="34822" name="Rectangle 6"/>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34823" name="AutoShape 7">
            <a:hlinkClick r:id="rId3"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34824" name="Rectangle 8"/>
          <p:cNvSpPr>
            <a:spLocks noChangeArrowheads="1"/>
          </p:cNvSpPr>
          <p:nvPr/>
        </p:nvSpPr>
        <p:spPr bwMode="auto">
          <a:xfrm>
            <a:off x="1979613" y="2781300"/>
            <a:ext cx="4770437" cy="1917700"/>
          </a:xfrm>
          <a:prstGeom prst="rect">
            <a:avLst/>
          </a:prstGeom>
          <a:noFill/>
          <a:ln w="9525">
            <a:noFill/>
            <a:miter lim="800000"/>
            <a:headEnd/>
            <a:tailEnd/>
          </a:ln>
        </p:spPr>
        <p:txBody>
          <a:bodyPr>
            <a:spAutoFit/>
          </a:bodyPr>
          <a:lstStyle/>
          <a:p>
            <a:pPr algn="l"/>
            <a:r>
              <a:rPr lang="fr-FR" sz="2400" b="1"/>
              <a:t>Comment préparer l’entretien ?</a:t>
            </a:r>
          </a:p>
          <a:p>
            <a:pPr algn="l"/>
            <a:endParaRPr lang="fr-FR" sz="2400" b="1"/>
          </a:p>
          <a:p>
            <a:pPr algn="l"/>
            <a:endParaRPr lang="fr-FR" sz="2400" b="1"/>
          </a:p>
          <a:p>
            <a:pPr algn="l"/>
            <a:endParaRPr lang="fr-FR" sz="2400" b="1"/>
          </a:p>
          <a:p>
            <a:pPr algn="l"/>
            <a:r>
              <a:rPr lang="fr-FR" sz="2400" b="1"/>
              <a:t>Comment conduire l’entretien ?</a:t>
            </a:r>
          </a:p>
        </p:txBody>
      </p:sp>
      <p:sp>
        <p:nvSpPr>
          <p:cNvPr id="34825" name="AutoShape 9">
            <a:hlinkClick r:id="" action="ppaction://noaction" highlightClick="1"/>
          </p:cNvPr>
          <p:cNvSpPr>
            <a:spLocks noChangeArrowheads="1"/>
          </p:cNvSpPr>
          <p:nvPr/>
        </p:nvSpPr>
        <p:spPr bwMode="auto">
          <a:xfrm>
            <a:off x="7715250" y="63341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34826" name="Rectangle 10"/>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4" action="ppaction://hlinkpres?slideindex=1&amp;slidetitle="/>
              </a:rPr>
              <a:t>Cliquer ici</a:t>
            </a:r>
            <a:endParaRPr lang="fr-FR" sz="1000" b="1">
              <a:solidFill>
                <a:schemeClr val="tx1"/>
              </a:solidFill>
            </a:endParaRPr>
          </a:p>
        </p:txBody>
      </p:sp>
      <p:sp>
        <p:nvSpPr>
          <p:cNvPr id="34827" name="AutoShape 11">
            <a:hlinkClick r:id="rId5" action="ppaction://hlinksldjump" highlightClick="1"/>
          </p:cNvPr>
          <p:cNvSpPr>
            <a:spLocks noChangeAspect="1" noChangeArrowheads="1"/>
          </p:cNvSpPr>
          <p:nvPr/>
        </p:nvSpPr>
        <p:spPr bwMode="auto">
          <a:xfrm>
            <a:off x="6875463" y="2852738"/>
            <a:ext cx="360362" cy="360362"/>
          </a:xfrm>
          <a:prstGeom prst="actionButtonHelp">
            <a:avLst/>
          </a:prstGeom>
          <a:solidFill>
            <a:srgbClr val="FFFF00"/>
          </a:solidFill>
          <a:ln w="9525">
            <a:noFill/>
            <a:miter lim="800000"/>
            <a:headEnd/>
            <a:tailEnd/>
          </a:ln>
        </p:spPr>
        <p:txBody>
          <a:bodyPr wrap="none" anchor="ctr"/>
          <a:lstStyle/>
          <a:p>
            <a:endParaRPr lang="fr-FR"/>
          </a:p>
        </p:txBody>
      </p:sp>
      <p:sp>
        <p:nvSpPr>
          <p:cNvPr id="34828" name="AutoShape 12">
            <a:hlinkClick r:id="rId6" action="ppaction://hlinksldjump" highlightClick="1"/>
          </p:cNvPr>
          <p:cNvSpPr>
            <a:spLocks noChangeAspect="1" noChangeArrowheads="1"/>
          </p:cNvSpPr>
          <p:nvPr/>
        </p:nvSpPr>
        <p:spPr bwMode="auto">
          <a:xfrm>
            <a:off x="6875463" y="4271963"/>
            <a:ext cx="360362" cy="360362"/>
          </a:xfrm>
          <a:prstGeom prst="actionButtonHelp">
            <a:avLst/>
          </a:prstGeom>
          <a:solidFill>
            <a:srgbClr val="3366FF"/>
          </a:solidFill>
          <a:ln w="9525">
            <a:noFill/>
            <a:miter lim="800000"/>
            <a:headEnd/>
            <a:tailEnd/>
          </a:ln>
        </p:spPr>
        <p:txBody>
          <a:bodyPr wrap="none" anchor="ctr"/>
          <a:lstStyle/>
          <a:p>
            <a:endParaRPr lang="fr-FR"/>
          </a:p>
        </p:txBody>
      </p:sp>
      <p:sp>
        <p:nvSpPr>
          <p:cNvPr id="34829" name="Rectangle 13"/>
          <p:cNvSpPr>
            <a:spLocks noChangeArrowheads="1"/>
          </p:cNvSpPr>
          <p:nvPr/>
        </p:nvSpPr>
        <p:spPr bwMode="auto">
          <a:xfrm>
            <a:off x="1476375" y="1557338"/>
            <a:ext cx="6208713" cy="458787"/>
          </a:xfrm>
          <a:prstGeom prst="rect">
            <a:avLst/>
          </a:prstGeom>
          <a:noFill/>
          <a:ln w="9525">
            <a:noFill/>
            <a:miter lim="800000"/>
            <a:headEnd/>
            <a:tailEnd/>
          </a:ln>
        </p:spPr>
        <p:txBody>
          <a:bodyPr>
            <a:spAutoFit/>
          </a:bodyPr>
          <a:lstStyle/>
          <a:p>
            <a:pPr algn="l"/>
            <a:r>
              <a:rPr lang="fr-FR" sz="2400" b="1"/>
              <a:t>La réalisation de l’entretien professionnel</a:t>
            </a:r>
          </a:p>
        </p:txBody>
      </p:sp>
      <p:sp>
        <p:nvSpPr>
          <p:cNvPr id="34830" name="AutoShape 14">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34831" name="Rectangle 15"/>
          <p:cNvSpPr>
            <a:spLocks noChangeArrowheads="1"/>
          </p:cNvSpPr>
          <p:nvPr/>
        </p:nvSpPr>
        <p:spPr bwMode="auto">
          <a:xfrm>
            <a:off x="7956550" y="6237288"/>
            <a:ext cx="647700"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34832" name="AutoShape 16">
            <a:hlinkClick r:id="" action="ppaction://hlinkshowjump?jump=nextslide" highlightClick="1"/>
          </p:cNvPr>
          <p:cNvSpPr>
            <a:spLocks noChangeArrowheads="1"/>
          </p:cNvSpPr>
          <p:nvPr/>
        </p:nvSpPr>
        <p:spPr bwMode="auto">
          <a:xfrm>
            <a:off x="8604250"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34833" name="Rectangle 17"/>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
        <p:nvSpPr>
          <p:cNvPr id="34834" name="AutoShape 18">
            <a:hlinkClick r:id="" action="ppaction://hlinkshowjump?jump=previousslide" highlightClick="1"/>
          </p:cNvPr>
          <p:cNvSpPr>
            <a:spLocks noChangeArrowheads="1"/>
          </p:cNvSpPr>
          <p:nvPr/>
        </p:nvSpPr>
        <p:spPr bwMode="auto">
          <a:xfrm>
            <a:off x="3492500" y="5661025"/>
            <a:ext cx="215900" cy="215900"/>
          </a:xfrm>
          <a:prstGeom prst="actionButtonBackPrevious">
            <a:avLst/>
          </a:prstGeom>
          <a:solidFill>
            <a:srgbClr val="33CC33"/>
          </a:solidFill>
          <a:ln w="9525">
            <a:noFill/>
            <a:miter lim="800000"/>
            <a:headEnd/>
            <a:tailEnd/>
          </a:ln>
        </p:spPr>
        <p:txBody>
          <a:bodyPr wrap="none" anchor="ctr"/>
          <a:lstStyle/>
          <a:p>
            <a:endParaRPr lang="fr-FR"/>
          </a:p>
        </p:txBody>
      </p:sp>
      <p:sp>
        <p:nvSpPr>
          <p:cNvPr id="34835" name="Text Box 19"/>
          <p:cNvSpPr txBox="1">
            <a:spLocks noChangeArrowheads="1"/>
          </p:cNvSpPr>
          <p:nvPr/>
        </p:nvSpPr>
        <p:spPr bwMode="auto">
          <a:xfrm>
            <a:off x="3779838" y="5661025"/>
            <a:ext cx="3527425" cy="244475"/>
          </a:xfrm>
          <a:prstGeom prst="rect">
            <a:avLst/>
          </a:prstGeom>
          <a:noFill/>
          <a:ln w="9525" algn="ctr">
            <a:noFill/>
            <a:miter lim="800000"/>
            <a:headEnd/>
            <a:tailEnd/>
          </a:ln>
        </p:spPr>
        <p:txBody>
          <a:bodyPr>
            <a:spAutoFit/>
          </a:bodyPr>
          <a:lstStyle/>
          <a:p>
            <a:pPr algn="l">
              <a:spcBef>
                <a:spcPct val="50000"/>
              </a:spcBef>
            </a:pPr>
            <a:r>
              <a:rPr lang="fr-FR" sz="1000"/>
              <a:t>Retour « Le bilan d’étape professionnel »</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4825"/>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826"/>
                                        </p:tgtEl>
                                        <p:attrNameLst>
                                          <p:attrName>style.visibility</p:attrName>
                                        </p:attrNameLst>
                                      </p:cBhvr>
                                      <p:to>
                                        <p:strVal val="visible"/>
                                      </p:to>
                                    </p:set>
                                  </p:childTnLst>
                                </p:cTn>
                              </p:par>
                            </p:childTnLst>
                          </p:cTn>
                        </p:par>
                      </p:childTnLst>
                    </p:cTn>
                  </p:par>
                </p:childTnLst>
              </p:cTn>
              <p:nextCondLst>
                <p:cond evt="onClick" delay="0">
                  <p:tgtEl>
                    <p:spTgt spid="34825"/>
                  </p:tgtEl>
                </p:cond>
              </p:nextCondLst>
            </p:seq>
            <p:seq concurrent="1" nextAc="seek">
              <p:cTn id="7" restart="whenNotActive" fill="hold" evtFilter="cancelBubble" nodeType="interactiveSeq">
                <p:stCondLst>
                  <p:cond evt="onClick" delay="0">
                    <p:tgtEl>
                      <p:spTgt spid="34826"/>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34826"/>
                                        </p:tgtEl>
                                        <p:attrNameLst>
                                          <p:attrName>style.visibility</p:attrName>
                                        </p:attrNameLst>
                                      </p:cBhvr>
                                      <p:to>
                                        <p:strVal val="hidden"/>
                                      </p:to>
                                    </p:set>
                                  </p:childTnLst>
                                </p:cTn>
                              </p:par>
                            </p:childTnLst>
                          </p:cTn>
                        </p:par>
                      </p:childTnLst>
                    </p:cTn>
                  </p:par>
                </p:childTnLst>
              </p:cTn>
              <p:nextCondLst>
                <p:cond evt="onClick" delay="0">
                  <p:tgtEl>
                    <p:spTgt spid="34826"/>
                  </p:tgtEl>
                </p:cond>
              </p:nextCondLst>
            </p:seq>
          </p:childTnLst>
        </p:cTn>
      </p:par>
    </p:tnLst>
    <p:bldLst>
      <p:bldP spid="34826" grpId="0" animBg="1"/>
      <p:bldP spid="34826" grpId="1"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ctrTitle"/>
          </p:nvPr>
        </p:nvSpPr>
        <p:spPr bwMode="auto">
          <a:xfrm>
            <a:off x="1476375" y="260350"/>
            <a:ext cx="2952750" cy="360363"/>
          </a:xfrm>
          <a:solidFill>
            <a:srgbClr val="FFFF00">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Comment préparer l’entretien </a:t>
            </a:r>
          </a:p>
        </p:txBody>
      </p:sp>
      <p:sp>
        <p:nvSpPr>
          <p:cNvPr id="35843" name="Rectangle 3"/>
          <p:cNvSpPr>
            <a:spLocks noGrp="1" noChangeArrowheads="1"/>
          </p:cNvSpPr>
          <p:nvPr>
            <p:ph type="subTitle" idx="1"/>
          </p:nvPr>
        </p:nvSpPr>
        <p:spPr bwMode="auto">
          <a:xfrm>
            <a:off x="4500563" y="260350"/>
            <a:ext cx="4249737" cy="360363"/>
          </a:xfrm>
          <a:solidFill>
            <a:srgbClr val="FFFF00">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Les étapes de la préparation</a:t>
            </a:r>
          </a:p>
        </p:txBody>
      </p:sp>
      <p:sp>
        <p:nvSpPr>
          <p:cNvPr id="35844" name="Rectangle 4"/>
          <p:cNvSpPr>
            <a:spLocks noChangeArrowheads="1"/>
          </p:cNvSpPr>
          <p:nvPr/>
        </p:nvSpPr>
        <p:spPr bwMode="auto">
          <a:xfrm>
            <a:off x="250825" y="260350"/>
            <a:ext cx="1154113" cy="360363"/>
          </a:xfrm>
          <a:prstGeom prst="rect">
            <a:avLst/>
          </a:prstGeom>
          <a:solidFill>
            <a:srgbClr val="FFFF00"/>
          </a:solidFill>
          <a:ln w="9525">
            <a:solidFill>
              <a:schemeClr val="tx1"/>
            </a:solidFill>
            <a:miter lim="800000"/>
            <a:headEnd/>
            <a:tailEnd/>
          </a:ln>
        </p:spPr>
        <p:txBody>
          <a:bodyPr wrap="none" anchor="ctr"/>
          <a:lstStyle/>
          <a:p>
            <a:r>
              <a:rPr lang="fr-FR" sz="1200" b="1"/>
              <a:t>Chapitre 2.1</a:t>
            </a:r>
          </a:p>
        </p:txBody>
      </p:sp>
      <p:sp>
        <p:nvSpPr>
          <p:cNvPr id="35845" name="Rectangle 5"/>
          <p:cNvSpPr>
            <a:spLocks noChangeArrowheads="1"/>
          </p:cNvSpPr>
          <p:nvPr/>
        </p:nvSpPr>
        <p:spPr bwMode="auto">
          <a:xfrm>
            <a:off x="179388" y="188913"/>
            <a:ext cx="8785225" cy="6480175"/>
          </a:xfrm>
          <a:prstGeom prst="rect">
            <a:avLst/>
          </a:prstGeom>
          <a:noFill/>
          <a:ln w="9525">
            <a:solidFill>
              <a:schemeClr val="tx1"/>
            </a:solidFill>
            <a:miter lim="800000"/>
            <a:headEnd/>
            <a:tailEnd/>
          </a:ln>
        </p:spPr>
        <p:txBody>
          <a:bodyPr wrap="none" anchor="ctr"/>
          <a:lstStyle/>
          <a:p>
            <a:endParaRPr lang="fr-FR"/>
          </a:p>
        </p:txBody>
      </p:sp>
      <p:sp>
        <p:nvSpPr>
          <p:cNvPr id="35846" name="Rectangle 6"/>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35847" name="AutoShape 7">
            <a:hlinkClick r:id="rId3" action="ppaction://hlinksldjump" highlightClick="1"/>
          </p:cNvPr>
          <p:cNvSpPr>
            <a:spLocks noChangeArrowheads="1"/>
          </p:cNvSpPr>
          <p:nvPr/>
        </p:nvSpPr>
        <p:spPr bwMode="auto">
          <a:xfrm>
            <a:off x="2193925" y="6308725"/>
            <a:ext cx="215900" cy="215900"/>
          </a:xfrm>
          <a:prstGeom prst="actionButtonBackPrevious">
            <a:avLst/>
          </a:prstGeom>
          <a:solidFill>
            <a:srgbClr val="FFFF00"/>
          </a:solidFill>
          <a:ln w="9525">
            <a:noFill/>
            <a:miter lim="800000"/>
            <a:headEnd/>
            <a:tailEnd/>
          </a:ln>
        </p:spPr>
        <p:txBody>
          <a:bodyPr wrap="none" anchor="ctr"/>
          <a:lstStyle/>
          <a:p>
            <a:endParaRPr lang="fr-FR"/>
          </a:p>
        </p:txBody>
      </p:sp>
      <p:sp>
        <p:nvSpPr>
          <p:cNvPr id="35848" name="Rectangle 8"/>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Début du chapitre</a:t>
            </a:r>
          </a:p>
        </p:txBody>
      </p:sp>
      <p:sp>
        <p:nvSpPr>
          <p:cNvPr id="35849" name="AutoShape 9">
            <a:hlinkClick r:id="rId4"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36874" name="AutoShape 10">
            <a:hlinkClick r:id="" action="ppaction://noaction" highlightClick="1"/>
          </p:cNvPr>
          <p:cNvSpPr>
            <a:spLocks noChangeArrowheads="1"/>
          </p:cNvSpPr>
          <p:nvPr/>
        </p:nvSpPr>
        <p:spPr bwMode="auto">
          <a:xfrm>
            <a:off x="7702550" y="63214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36875" name="Rectangle 11"/>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5" action="ppaction://hlinkpres?slideindex=1&amp;slidetitle="/>
              </a:rPr>
              <a:t>Cliquer ici</a:t>
            </a:r>
            <a:endParaRPr lang="fr-FR" sz="1000" b="1">
              <a:solidFill>
                <a:schemeClr val="tx1"/>
              </a:solidFill>
            </a:endParaRPr>
          </a:p>
        </p:txBody>
      </p:sp>
      <p:sp>
        <p:nvSpPr>
          <p:cNvPr id="35852" name="Text Box 12"/>
          <p:cNvSpPr txBox="1">
            <a:spLocks noChangeArrowheads="1"/>
          </p:cNvSpPr>
          <p:nvPr/>
        </p:nvSpPr>
        <p:spPr bwMode="auto">
          <a:xfrm>
            <a:off x="2627313" y="2492375"/>
            <a:ext cx="5184775" cy="2017713"/>
          </a:xfrm>
          <a:prstGeom prst="rect">
            <a:avLst/>
          </a:prstGeom>
          <a:noFill/>
          <a:ln w="9525" algn="ctr">
            <a:noFill/>
            <a:miter lim="800000"/>
            <a:headEnd/>
            <a:tailEnd/>
          </a:ln>
        </p:spPr>
        <p:txBody>
          <a:bodyPr>
            <a:spAutoFit/>
          </a:bodyPr>
          <a:lstStyle/>
          <a:p>
            <a:pPr algn="l">
              <a:spcBef>
                <a:spcPct val="50000"/>
              </a:spcBef>
            </a:pPr>
            <a:r>
              <a:rPr lang="fr-FR" b="1"/>
              <a:t>La préparation générale </a:t>
            </a:r>
          </a:p>
          <a:p>
            <a:pPr algn="l">
              <a:spcBef>
                <a:spcPct val="50000"/>
              </a:spcBef>
            </a:pPr>
            <a:endParaRPr lang="fr-FR" b="1"/>
          </a:p>
          <a:p>
            <a:pPr algn="l">
              <a:spcBef>
                <a:spcPct val="50000"/>
              </a:spcBef>
            </a:pPr>
            <a:r>
              <a:rPr lang="fr-FR" b="1"/>
              <a:t>La préparation du responsable à l’entretien </a:t>
            </a:r>
          </a:p>
          <a:p>
            <a:pPr algn="l">
              <a:spcBef>
                <a:spcPct val="50000"/>
              </a:spcBef>
            </a:pPr>
            <a:endParaRPr lang="fr-FR" b="1"/>
          </a:p>
          <a:p>
            <a:pPr algn="l">
              <a:spcBef>
                <a:spcPct val="50000"/>
              </a:spcBef>
            </a:pPr>
            <a:r>
              <a:rPr lang="fr-FR" b="1"/>
              <a:t>La préparation du salarié à l’entretien</a:t>
            </a:r>
          </a:p>
        </p:txBody>
      </p:sp>
      <p:sp>
        <p:nvSpPr>
          <p:cNvPr id="35853" name="AutoShape 13">
            <a:hlinkClick r:id="rId6" action="ppaction://hlinksldjump" highlightClick="1"/>
          </p:cNvPr>
          <p:cNvSpPr>
            <a:spLocks noChangeArrowheads="1"/>
          </p:cNvSpPr>
          <p:nvPr/>
        </p:nvSpPr>
        <p:spPr bwMode="auto">
          <a:xfrm>
            <a:off x="2195513" y="3429000"/>
            <a:ext cx="215900" cy="217488"/>
          </a:xfrm>
          <a:prstGeom prst="actionButtonForwardNext">
            <a:avLst/>
          </a:prstGeom>
          <a:solidFill>
            <a:srgbClr val="FFFF00"/>
          </a:solidFill>
          <a:ln w="9525">
            <a:noFill/>
            <a:miter lim="800000"/>
            <a:headEnd/>
            <a:tailEnd/>
          </a:ln>
        </p:spPr>
        <p:txBody>
          <a:bodyPr wrap="none" anchor="ctr"/>
          <a:lstStyle/>
          <a:p>
            <a:endParaRPr lang="fr-FR"/>
          </a:p>
        </p:txBody>
      </p:sp>
      <p:sp>
        <p:nvSpPr>
          <p:cNvPr id="35854" name="AutoShape 14">
            <a:hlinkClick r:id="rId7" action="ppaction://hlinksldjump" highlightClick="1"/>
          </p:cNvPr>
          <p:cNvSpPr>
            <a:spLocks noChangeArrowheads="1"/>
          </p:cNvSpPr>
          <p:nvPr/>
        </p:nvSpPr>
        <p:spPr bwMode="auto">
          <a:xfrm>
            <a:off x="2195513" y="4292600"/>
            <a:ext cx="215900" cy="217488"/>
          </a:xfrm>
          <a:prstGeom prst="actionButtonForwardNext">
            <a:avLst/>
          </a:prstGeom>
          <a:solidFill>
            <a:srgbClr val="FFFF00"/>
          </a:solidFill>
          <a:ln w="9525">
            <a:noFill/>
            <a:miter lim="800000"/>
            <a:headEnd/>
            <a:tailEnd/>
          </a:ln>
        </p:spPr>
        <p:txBody>
          <a:bodyPr wrap="none" anchor="ctr"/>
          <a:lstStyle/>
          <a:p>
            <a:endParaRPr lang="fr-FR"/>
          </a:p>
        </p:txBody>
      </p:sp>
      <p:sp>
        <p:nvSpPr>
          <p:cNvPr id="35855" name="AutoShape 15">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35856" name="Rectangle 16"/>
          <p:cNvSpPr>
            <a:spLocks noChangeArrowheads="1"/>
          </p:cNvSpPr>
          <p:nvPr/>
        </p:nvSpPr>
        <p:spPr bwMode="auto">
          <a:xfrm>
            <a:off x="7956550" y="6237288"/>
            <a:ext cx="647700"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35857" name="AutoShape 17">
            <a:hlinkClick r:id="" action="ppaction://hlinkshowjump?jump=nextslide" highlightClick="1"/>
          </p:cNvPr>
          <p:cNvSpPr>
            <a:spLocks noChangeArrowheads="1"/>
          </p:cNvSpPr>
          <p:nvPr/>
        </p:nvSpPr>
        <p:spPr bwMode="auto">
          <a:xfrm>
            <a:off x="8604250"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35858" name="Rectangle 18"/>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
        <p:nvSpPr>
          <p:cNvPr id="35859" name="AutoShape 19">
            <a:hlinkClick r:id="rId8" action="ppaction://hlinksldjump" highlightClick="1"/>
          </p:cNvPr>
          <p:cNvSpPr>
            <a:spLocks noChangeArrowheads="1"/>
          </p:cNvSpPr>
          <p:nvPr/>
        </p:nvSpPr>
        <p:spPr bwMode="auto">
          <a:xfrm>
            <a:off x="2195513" y="2565400"/>
            <a:ext cx="215900" cy="217488"/>
          </a:xfrm>
          <a:prstGeom prst="actionButtonForwardNext">
            <a:avLst/>
          </a:prstGeom>
          <a:solidFill>
            <a:srgbClr val="FFFF00"/>
          </a:solidFill>
          <a:ln w="9525">
            <a:noFill/>
            <a:miter lim="800000"/>
            <a:headEnd/>
            <a:tailEnd/>
          </a:ln>
        </p:spPr>
        <p:txBody>
          <a:bodyPr wrap="none" anchor="ctr"/>
          <a:lstStyle/>
          <a:p>
            <a:endParaRPr lang="fr-FR"/>
          </a:p>
        </p:txBody>
      </p:sp>
      <p:sp>
        <p:nvSpPr>
          <p:cNvPr id="35860" name="Rectangle 20"/>
          <p:cNvSpPr>
            <a:spLocks noChangeArrowheads="1"/>
          </p:cNvSpPr>
          <p:nvPr/>
        </p:nvSpPr>
        <p:spPr bwMode="auto">
          <a:xfrm>
            <a:off x="1979613" y="1412875"/>
            <a:ext cx="5473700" cy="457200"/>
          </a:xfrm>
          <a:prstGeom prst="rect">
            <a:avLst/>
          </a:prstGeom>
          <a:noFill/>
          <a:ln w="9525">
            <a:noFill/>
            <a:miter lim="800000"/>
            <a:headEnd/>
            <a:tailEnd/>
          </a:ln>
        </p:spPr>
        <p:txBody>
          <a:bodyPr>
            <a:spAutoFit/>
          </a:bodyPr>
          <a:lstStyle/>
          <a:p>
            <a:r>
              <a:rPr lang="fr-FR" sz="2400" b="1"/>
              <a:t>Les étapes de la préparation</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6874"/>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875"/>
                                        </p:tgtEl>
                                        <p:attrNameLst>
                                          <p:attrName>style.visibility</p:attrName>
                                        </p:attrNameLst>
                                      </p:cBhvr>
                                      <p:to>
                                        <p:strVal val="visible"/>
                                      </p:to>
                                    </p:set>
                                  </p:childTnLst>
                                </p:cTn>
                              </p:par>
                            </p:childTnLst>
                          </p:cTn>
                        </p:par>
                      </p:childTnLst>
                    </p:cTn>
                  </p:par>
                </p:childTnLst>
              </p:cTn>
              <p:nextCondLst>
                <p:cond evt="onClick" delay="0">
                  <p:tgtEl>
                    <p:spTgt spid="36874"/>
                  </p:tgtEl>
                </p:cond>
              </p:nextCondLst>
            </p:seq>
            <p:seq concurrent="1" nextAc="seek">
              <p:cTn id="7" restart="whenNotActive" fill="hold" evtFilter="cancelBubble" nodeType="interactiveSeq">
                <p:stCondLst>
                  <p:cond evt="onClick" delay="0">
                    <p:tgtEl>
                      <p:spTgt spid="36875"/>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36875"/>
                                        </p:tgtEl>
                                        <p:attrNameLst>
                                          <p:attrName>style.visibility</p:attrName>
                                        </p:attrNameLst>
                                      </p:cBhvr>
                                      <p:to>
                                        <p:strVal val="hidden"/>
                                      </p:to>
                                    </p:set>
                                  </p:childTnLst>
                                </p:cTn>
                              </p:par>
                            </p:childTnLst>
                          </p:cTn>
                        </p:par>
                      </p:childTnLst>
                    </p:cTn>
                  </p:par>
                </p:childTnLst>
              </p:cTn>
              <p:nextCondLst>
                <p:cond evt="onClick" delay="0">
                  <p:tgtEl>
                    <p:spTgt spid="36875"/>
                  </p:tgtEl>
                </p:cond>
              </p:nextCondLst>
            </p:seq>
          </p:childTnLst>
        </p:cTn>
      </p:par>
    </p:tnLst>
    <p:bldLst>
      <p:bldP spid="36875" grpId="0" animBg="1"/>
      <p:bldP spid="36875"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ctrTitle"/>
          </p:nvPr>
        </p:nvSpPr>
        <p:spPr bwMode="auto">
          <a:xfrm>
            <a:off x="1476375" y="260350"/>
            <a:ext cx="2952750" cy="360363"/>
          </a:xfrm>
          <a:solidFill>
            <a:srgbClr val="33CC33">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Quelles sont les obligations ?</a:t>
            </a:r>
          </a:p>
        </p:txBody>
      </p:sp>
      <p:sp>
        <p:nvSpPr>
          <p:cNvPr id="24579" name="Rectangle 3"/>
          <p:cNvSpPr>
            <a:spLocks noGrp="1" noChangeArrowheads="1"/>
          </p:cNvSpPr>
          <p:nvPr>
            <p:ph type="subTitle" idx="1"/>
          </p:nvPr>
        </p:nvSpPr>
        <p:spPr bwMode="auto">
          <a:xfrm>
            <a:off x="4500563" y="260350"/>
            <a:ext cx="4249737" cy="360363"/>
          </a:xfrm>
          <a:solidFill>
            <a:srgbClr val="33CC33">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1 – Les entreprises concernées</a:t>
            </a:r>
          </a:p>
        </p:txBody>
      </p:sp>
      <p:sp>
        <p:nvSpPr>
          <p:cNvPr id="24580" name="Rectangle 4"/>
          <p:cNvSpPr>
            <a:spLocks noChangeArrowheads="1"/>
          </p:cNvSpPr>
          <p:nvPr/>
        </p:nvSpPr>
        <p:spPr bwMode="auto">
          <a:xfrm>
            <a:off x="250825" y="260350"/>
            <a:ext cx="1154113" cy="360363"/>
          </a:xfrm>
          <a:prstGeom prst="rect">
            <a:avLst/>
          </a:prstGeom>
          <a:solidFill>
            <a:srgbClr val="33CC33"/>
          </a:solidFill>
          <a:ln w="9525">
            <a:solidFill>
              <a:schemeClr val="tx1"/>
            </a:solidFill>
            <a:miter lim="800000"/>
            <a:headEnd/>
            <a:tailEnd/>
          </a:ln>
        </p:spPr>
        <p:txBody>
          <a:bodyPr wrap="none" anchor="ctr"/>
          <a:lstStyle/>
          <a:p>
            <a:r>
              <a:rPr lang="fr-FR" sz="1200" b="1"/>
              <a:t>Chapitre 1.2</a:t>
            </a:r>
          </a:p>
        </p:txBody>
      </p:sp>
      <p:sp>
        <p:nvSpPr>
          <p:cNvPr id="24581" name="Text Box 6"/>
          <p:cNvSpPr txBox="1">
            <a:spLocks noChangeArrowheads="1"/>
          </p:cNvSpPr>
          <p:nvPr/>
        </p:nvSpPr>
        <p:spPr bwMode="auto">
          <a:xfrm>
            <a:off x="611188" y="1306513"/>
            <a:ext cx="8137525" cy="4210050"/>
          </a:xfrm>
          <a:prstGeom prst="rect">
            <a:avLst/>
          </a:prstGeom>
          <a:noFill/>
          <a:ln w="9525">
            <a:noFill/>
            <a:miter lim="800000"/>
            <a:headEnd/>
            <a:tailEnd/>
          </a:ln>
        </p:spPr>
        <p:txBody>
          <a:bodyPr>
            <a:spAutoFit/>
          </a:bodyPr>
          <a:lstStyle/>
          <a:p>
            <a:pPr algn="l">
              <a:spcBef>
                <a:spcPct val="100000"/>
              </a:spcBef>
            </a:pPr>
            <a:r>
              <a:rPr lang="fr-FR" sz="1500"/>
              <a:t>L’entretien professionnel est imposé par L’Accord National Interprofessionnel (ANI) relatif à l’accès des salariés à la formation tout au long de la vie. Cet entretien doit avoir lieu au moins tous les 2 ans.</a:t>
            </a:r>
          </a:p>
          <a:p>
            <a:pPr algn="l">
              <a:spcBef>
                <a:spcPct val="40000"/>
              </a:spcBef>
            </a:pPr>
            <a:r>
              <a:rPr lang="fr-FR" sz="1500"/>
              <a:t>Cette accord a été conclu à l’unanimité le 20 septembre 2003 par les chambres syndicales patronales et salariées représentatives et repris dans l’ANI du 05 octobre 2009.</a:t>
            </a:r>
          </a:p>
          <a:p>
            <a:pPr algn="l">
              <a:spcBef>
                <a:spcPct val="40000"/>
              </a:spcBef>
            </a:pPr>
            <a:r>
              <a:rPr lang="fr-FR" sz="1500"/>
              <a:t>La loi du 4 mai 2004 reprend pratiquement l’ANI de décembre 2003 sauf quelques dispositions dont l’entretien professionnel. La loi du 24 novembre 2009, oblige les entreprises ou groupe d’entreprises de 50 salariés et plus, à réaliser un entretien professionnel dans l’année qui suit le 45</a:t>
            </a:r>
            <a:r>
              <a:rPr lang="fr-FR" sz="1500" baseline="30000"/>
              <a:t>ème</a:t>
            </a:r>
            <a:r>
              <a:rPr lang="fr-FR" sz="1500"/>
              <a:t> anniversaire du salarié : « l’entretien professionnel pour les séniors ».</a:t>
            </a:r>
          </a:p>
          <a:p>
            <a:pPr algn="l">
              <a:spcBef>
                <a:spcPct val="40000"/>
              </a:spcBef>
            </a:pPr>
            <a:r>
              <a:rPr lang="fr-FR" sz="1500" b="1"/>
              <a:t>Par conséquent</a:t>
            </a:r>
            <a:r>
              <a:rPr lang="fr-FR" sz="1500"/>
              <a:t> : </a:t>
            </a:r>
          </a:p>
          <a:p>
            <a:pPr algn="l">
              <a:spcBef>
                <a:spcPct val="40000"/>
              </a:spcBef>
            </a:pPr>
            <a:r>
              <a:rPr lang="fr-FR" sz="1500"/>
              <a:t>L’entretien professionnel tous les 2 ans minimum, ne s’impose qu’aux entreprises soumises à l’application de l’ANI. Les autres employeurs ne doivent mettre en place les entretiens professionnels tous les 2 ans minimum, que s’ils y sont obligés par un accord de branche ou un accord d’entreprise.</a:t>
            </a:r>
          </a:p>
          <a:p>
            <a:pPr algn="l">
              <a:spcBef>
                <a:spcPct val="40000"/>
              </a:spcBef>
            </a:pPr>
            <a:r>
              <a:rPr lang="fr-FR" sz="1500"/>
              <a:t>« L’entretien professionnel pour les séniors » défini ci-dessus, est obligatoire dans les entreprises ou groupe d’entreprises de 50 salariés et plus.</a:t>
            </a:r>
          </a:p>
        </p:txBody>
      </p:sp>
      <p:sp>
        <p:nvSpPr>
          <p:cNvPr id="24582" name="Rectangle 7"/>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24583" name="AutoShape 8">
            <a:hlinkClick r:id="rId3" action="ppaction://hlinksldjump" highlightClick="1"/>
          </p:cNvPr>
          <p:cNvSpPr>
            <a:spLocks noChangeArrowheads="1"/>
          </p:cNvSpPr>
          <p:nvPr/>
        </p:nvSpPr>
        <p:spPr bwMode="auto">
          <a:xfrm>
            <a:off x="2193925" y="6308725"/>
            <a:ext cx="215900" cy="215900"/>
          </a:xfrm>
          <a:prstGeom prst="actionButtonBackPrevious">
            <a:avLst/>
          </a:prstGeom>
          <a:solidFill>
            <a:srgbClr val="33CC33"/>
          </a:solidFill>
          <a:ln w="9525">
            <a:noFill/>
            <a:miter lim="800000"/>
            <a:headEnd/>
            <a:tailEnd/>
          </a:ln>
        </p:spPr>
        <p:txBody>
          <a:bodyPr wrap="none" anchor="ctr"/>
          <a:lstStyle/>
          <a:p>
            <a:endParaRPr lang="fr-FR"/>
          </a:p>
        </p:txBody>
      </p:sp>
      <p:sp>
        <p:nvSpPr>
          <p:cNvPr id="24584" name="Rectangle 9"/>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Début du chapitre</a:t>
            </a:r>
          </a:p>
        </p:txBody>
      </p:sp>
      <p:sp>
        <p:nvSpPr>
          <p:cNvPr id="24585" name="AutoShape 10">
            <a:hlinkClick r:id="rId4"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24586" name="AutoShape 11">
            <a:hlinkClick r:id="rId5" action="ppaction://hlinksldjump" highlightClick="1"/>
          </p:cNvPr>
          <p:cNvSpPr>
            <a:spLocks noChangeArrowheads="1"/>
          </p:cNvSpPr>
          <p:nvPr/>
        </p:nvSpPr>
        <p:spPr bwMode="auto">
          <a:xfrm>
            <a:off x="2989263" y="5805488"/>
            <a:ext cx="215900" cy="215900"/>
          </a:xfrm>
          <a:prstGeom prst="actionButtonBackPrevious">
            <a:avLst/>
          </a:prstGeom>
          <a:solidFill>
            <a:srgbClr val="FF0000"/>
          </a:solidFill>
          <a:ln w="9525">
            <a:noFill/>
            <a:miter lim="800000"/>
            <a:headEnd/>
            <a:tailEnd/>
          </a:ln>
        </p:spPr>
        <p:txBody>
          <a:bodyPr wrap="none" anchor="ctr"/>
          <a:lstStyle/>
          <a:p>
            <a:endParaRPr lang="fr-FR"/>
          </a:p>
        </p:txBody>
      </p:sp>
      <p:sp>
        <p:nvSpPr>
          <p:cNvPr id="24587" name="Rectangle 12"/>
          <p:cNvSpPr>
            <a:spLocks noChangeArrowheads="1"/>
          </p:cNvSpPr>
          <p:nvPr/>
        </p:nvSpPr>
        <p:spPr bwMode="auto">
          <a:xfrm>
            <a:off x="3276600" y="5734050"/>
            <a:ext cx="2879725" cy="358775"/>
          </a:xfrm>
          <a:prstGeom prst="rect">
            <a:avLst/>
          </a:prstGeom>
          <a:noFill/>
          <a:ln w="9525">
            <a:noFill/>
            <a:miter lim="800000"/>
            <a:headEnd/>
            <a:tailEnd/>
          </a:ln>
        </p:spPr>
        <p:txBody>
          <a:bodyPr wrap="none" anchor="ctr"/>
          <a:lstStyle/>
          <a:p>
            <a:pPr algn="l"/>
            <a:r>
              <a:rPr lang="fr-FR" sz="1000"/>
              <a:t>Retour « Quels sont les objectifs de l’entretien ?</a:t>
            </a:r>
          </a:p>
        </p:txBody>
      </p:sp>
      <p:sp>
        <p:nvSpPr>
          <p:cNvPr id="24588" name="Rectangle 13"/>
          <p:cNvSpPr>
            <a:spLocks noChangeArrowheads="1"/>
          </p:cNvSpPr>
          <p:nvPr/>
        </p:nvSpPr>
        <p:spPr bwMode="auto">
          <a:xfrm>
            <a:off x="2124075" y="836613"/>
            <a:ext cx="4768850" cy="366712"/>
          </a:xfrm>
          <a:prstGeom prst="rect">
            <a:avLst/>
          </a:prstGeom>
          <a:noFill/>
          <a:ln w="9525" algn="ctr">
            <a:noFill/>
            <a:miter lim="800000"/>
            <a:headEnd/>
            <a:tailEnd/>
          </a:ln>
        </p:spPr>
        <p:txBody>
          <a:bodyPr wrap="none">
            <a:spAutoFit/>
          </a:bodyPr>
          <a:lstStyle/>
          <a:p>
            <a:r>
              <a:rPr lang="fr-FR" b="1"/>
              <a:t>Quelles sont les entreprises concernées ?</a:t>
            </a:r>
          </a:p>
        </p:txBody>
      </p:sp>
      <p:sp>
        <p:nvSpPr>
          <p:cNvPr id="18446" name="Rectangle 14"/>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6" action="ppaction://hlinkpres?slideindex=1&amp;slidetitle="/>
              </a:rPr>
              <a:t>Cliquer ici</a:t>
            </a:r>
            <a:endParaRPr lang="fr-FR" sz="1000" b="1">
              <a:solidFill>
                <a:schemeClr val="tx1"/>
              </a:solidFill>
            </a:endParaRPr>
          </a:p>
        </p:txBody>
      </p:sp>
      <p:sp>
        <p:nvSpPr>
          <p:cNvPr id="24590" name="AutoShape 15">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24591" name="Rectangle 16"/>
          <p:cNvSpPr>
            <a:spLocks noChangeArrowheads="1"/>
          </p:cNvSpPr>
          <p:nvPr/>
        </p:nvSpPr>
        <p:spPr bwMode="auto">
          <a:xfrm>
            <a:off x="8027988" y="6237288"/>
            <a:ext cx="576262"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24592" name="AutoShape 17">
            <a:hlinkClick r:id="" action="ppaction://hlinkshowjump?jump=nextslide" highlightClick="1"/>
          </p:cNvPr>
          <p:cNvSpPr>
            <a:spLocks noChangeArrowheads="1"/>
          </p:cNvSpPr>
          <p:nvPr/>
        </p:nvSpPr>
        <p:spPr bwMode="auto">
          <a:xfrm>
            <a:off x="8604250"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24593" name="Rectangle 18"/>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
        <p:nvSpPr>
          <p:cNvPr id="18451" name="AutoShape 19">
            <a:hlinkClick r:id="" action="ppaction://noaction" highlightClick="1"/>
          </p:cNvPr>
          <p:cNvSpPr>
            <a:spLocks noChangeArrowheads="1"/>
          </p:cNvSpPr>
          <p:nvPr/>
        </p:nvSpPr>
        <p:spPr bwMode="auto">
          <a:xfrm>
            <a:off x="7753350" y="6334125"/>
            <a:ext cx="215900" cy="215900"/>
          </a:xfrm>
          <a:prstGeom prst="actionButtonInformation">
            <a:avLst/>
          </a:prstGeom>
          <a:solidFill>
            <a:srgbClr val="33CC33"/>
          </a:solidFill>
          <a:ln w="9525">
            <a:noFill/>
            <a:miter lim="800000"/>
            <a:headEnd/>
            <a:tailEnd/>
          </a:ln>
        </p:spPr>
        <p:txBody>
          <a:bodyPr wrap="none" anchor="ctr"/>
          <a:lstStyle/>
          <a:p>
            <a:endParaRPr lang="fr-F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8451"/>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46"/>
                                        </p:tgtEl>
                                        <p:attrNameLst>
                                          <p:attrName>style.visibility</p:attrName>
                                        </p:attrNameLst>
                                      </p:cBhvr>
                                      <p:to>
                                        <p:strVal val="visible"/>
                                      </p:to>
                                    </p:set>
                                  </p:childTnLst>
                                </p:cTn>
                              </p:par>
                            </p:childTnLst>
                          </p:cTn>
                        </p:par>
                      </p:childTnLst>
                    </p:cTn>
                  </p:par>
                </p:childTnLst>
              </p:cTn>
              <p:nextCondLst>
                <p:cond evt="onClick" delay="0">
                  <p:tgtEl>
                    <p:spTgt spid="18451"/>
                  </p:tgtEl>
                </p:cond>
              </p:nextCondLst>
            </p:seq>
            <p:seq concurrent="1" nextAc="seek">
              <p:cTn id="7" restart="whenNotActive" fill="hold" evtFilter="cancelBubble" nodeType="interactiveSeq">
                <p:stCondLst>
                  <p:cond evt="onClick" delay="0">
                    <p:tgtEl>
                      <p:spTgt spid="18446"/>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18446"/>
                                        </p:tgtEl>
                                        <p:attrNameLst>
                                          <p:attrName>style.visibility</p:attrName>
                                        </p:attrNameLst>
                                      </p:cBhvr>
                                      <p:to>
                                        <p:strVal val="hidden"/>
                                      </p:to>
                                    </p:set>
                                  </p:childTnLst>
                                </p:cTn>
                              </p:par>
                            </p:childTnLst>
                          </p:cTn>
                        </p:par>
                      </p:childTnLst>
                    </p:cTn>
                  </p:par>
                </p:childTnLst>
              </p:cTn>
              <p:nextCondLst>
                <p:cond evt="onClick" delay="0">
                  <p:tgtEl>
                    <p:spTgt spid="18446"/>
                  </p:tgtEl>
                </p:cond>
              </p:nextCondLst>
            </p:seq>
          </p:childTnLst>
        </p:cTn>
      </p:par>
    </p:tnLst>
    <p:bldLst>
      <p:bldP spid="18446" grpId="0" animBg="1"/>
      <p:bldP spid="18446" grpId="1"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971550" y="1490663"/>
            <a:ext cx="7345363" cy="4098925"/>
          </a:xfrm>
          <a:prstGeom prst="rect">
            <a:avLst/>
          </a:prstGeom>
          <a:noFill/>
          <a:ln w="9525">
            <a:noFill/>
            <a:miter lim="800000"/>
            <a:headEnd/>
            <a:tailEnd/>
          </a:ln>
        </p:spPr>
        <p:txBody>
          <a:bodyPr anchor="ctr">
            <a:spAutoFit/>
          </a:bodyPr>
          <a:lstStyle/>
          <a:p>
            <a:pPr algn="l">
              <a:spcBef>
                <a:spcPct val="30000"/>
              </a:spcBef>
              <a:tabLst>
                <a:tab pos="676275" algn="l"/>
              </a:tabLst>
            </a:pPr>
            <a:r>
              <a:rPr lang="fr-FR" sz="1600"/>
              <a:t>Afin de tirer le plus grand bénéfice des entretiens professionnels, nous vous proposons de respecter la démarche suivante : </a:t>
            </a:r>
          </a:p>
          <a:p>
            <a:pPr algn="l">
              <a:spcBef>
                <a:spcPct val="30000"/>
              </a:spcBef>
              <a:tabLst>
                <a:tab pos="676275" algn="l"/>
              </a:tabLst>
            </a:pPr>
            <a:r>
              <a:rPr lang="fr-FR" sz="1600"/>
              <a:t>- Interrogez vous sur </a:t>
            </a:r>
            <a:r>
              <a:rPr lang="fr-FR" sz="1600" b="1"/>
              <a:t>l’évolution des emplois</a:t>
            </a:r>
            <a:r>
              <a:rPr lang="fr-FR" sz="1600"/>
              <a:t> dans votre entreprise,</a:t>
            </a:r>
          </a:p>
          <a:p>
            <a:pPr algn="l">
              <a:spcBef>
                <a:spcPct val="30000"/>
              </a:spcBef>
              <a:buFontTx/>
              <a:buChar char="-"/>
              <a:tabLst>
                <a:tab pos="676275" algn="l"/>
              </a:tabLst>
            </a:pPr>
            <a:r>
              <a:rPr lang="fr-FR" sz="1600"/>
              <a:t> Identifiez globalement </a:t>
            </a:r>
            <a:r>
              <a:rPr lang="fr-FR" sz="1600" b="1"/>
              <a:t>les besoins en formation</a:t>
            </a:r>
            <a:r>
              <a:rPr lang="fr-FR" sz="1600"/>
              <a:t> de l’entreprise,</a:t>
            </a:r>
          </a:p>
          <a:p>
            <a:pPr algn="l">
              <a:spcBef>
                <a:spcPct val="30000"/>
              </a:spcBef>
              <a:buFontTx/>
              <a:buChar char="-"/>
              <a:tabLst>
                <a:tab pos="676275" algn="l"/>
              </a:tabLst>
            </a:pPr>
            <a:r>
              <a:rPr lang="fr-FR" sz="1600"/>
              <a:t> Consultez la liste des actions prioritaires définies au </a:t>
            </a:r>
            <a:r>
              <a:rPr lang="fr-FR" sz="1600" b="1"/>
              <a:t>niveau de l’OPCA,</a:t>
            </a:r>
          </a:p>
          <a:p>
            <a:pPr algn="l">
              <a:spcBef>
                <a:spcPct val="30000"/>
              </a:spcBef>
              <a:buFontTx/>
              <a:buChar char="-"/>
              <a:tabLst>
                <a:tab pos="676275" algn="l"/>
              </a:tabLst>
            </a:pPr>
            <a:r>
              <a:rPr lang="fr-FR" sz="1600"/>
              <a:t> Élaborez </a:t>
            </a:r>
            <a:r>
              <a:rPr lang="fr-FR" sz="1600" b="1"/>
              <a:t>une liste de thèmes de formation </a:t>
            </a:r>
            <a:r>
              <a:rPr lang="fr-FR" sz="1600"/>
              <a:t>qui correspondent aux besoins </a:t>
            </a:r>
            <a:br>
              <a:rPr lang="fr-FR" sz="1600"/>
            </a:br>
            <a:r>
              <a:rPr lang="fr-FR" sz="1600"/>
              <a:t>  de l’entreprise (Voir « Liste de thèmes de formation »),</a:t>
            </a:r>
          </a:p>
          <a:p>
            <a:pPr algn="l">
              <a:spcBef>
                <a:spcPct val="30000"/>
              </a:spcBef>
              <a:buFontTx/>
              <a:buChar char="-"/>
              <a:tabLst>
                <a:tab pos="676275" algn="l"/>
              </a:tabLst>
            </a:pPr>
            <a:r>
              <a:rPr lang="fr-FR" sz="1600"/>
              <a:t> Définissez </a:t>
            </a:r>
            <a:r>
              <a:rPr lang="fr-FR" sz="1600" b="1"/>
              <a:t>qui</a:t>
            </a:r>
            <a:r>
              <a:rPr lang="fr-FR" sz="1600"/>
              <a:t> réalise les entretiens, </a:t>
            </a:r>
          </a:p>
          <a:p>
            <a:pPr algn="l">
              <a:spcBef>
                <a:spcPct val="30000"/>
              </a:spcBef>
              <a:buFontTx/>
              <a:buChar char="-"/>
              <a:tabLst>
                <a:tab pos="676275" algn="l"/>
              </a:tabLst>
            </a:pPr>
            <a:r>
              <a:rPr lang="fr-FR" sz="1600"/>
              <a:t> Établissez </a:t>
            </a:r>
            <a:r>
              <a:rPr lang="fr-FR" sz="1600" b="1"/>
              <a:t>la liste des  salariés</a:t>
            </a:r>
            <a:r>
              <a:rPr lang="fr-FR" sz="1600"/>
              <a:t> concernées par l’entretien,</a:t>
            </a:r>
          </a:p>
          <a:p>
            <a:pPr algn="l">
              <a:spcBef>
                <a:spcPct val="30000"/>
              </a:spcBef>
              <a:buFontTx/>
              <a:buChar char="-"/>
              <a:tabLst>
                <a:tab pos="676275" algn="l"/>
              </a:tabLst>
            </a:pPr>
            <a:r>
              <a:rPr lang="fr-FR" sz="1600"/>
              <a:t> Envisagez sous quelle </a:t>
            </a:r>
            <a:r>
              <a:rPr lang="fr-FR" sz="1600" b="1"/>
              <a:t>forme</a:t>
            </a:r>
            <a:r>
              <a:rPr lang="fr-FR" sz="1600"/>
              <a:t>, à quelle </a:t>
            </a:r>
            <a:r>
              <a:rPr lang="fr-FR" sz="1600" b="1"/>
              <a:t>période</a:t>
            </a:r>
            <a:r>
              <a:rPr lang="fr-FR" sz="1600"/>
              <a:t>, à quel </a:t>
            </a:r>
            <a:r>
              <a:rPr lang="fr-FR" sz="1600" b="1"/>
              <a:t>endroit </a:t>
            </a:r>
            <a:r>
              <a:rPr lang="fr-FR" sz="1600"/>
              <a:t>vous allez  </a:t>
            </a:r>
            <a:br>
              <a:rPr lang="fr-FR" sz="1600"/>
            </a:br>
            <a:r>
              <a:rPr lang="fr-FR" sz="1600"/>
              <a:t>  réaliser les entretiens.</a:t>
            </a:r>
          </a:p>
          <a:p>
            <a:pPr algn="l">
              <a:spcBef>
                <a:spcPct val="30000"/>
              </a:spcBef>
              <a:tabLst>
                <a:tab pos="676275" algn="l"/>
              </a:tabLst>
            </a:pPr>
            <a:r>
              <a:rPr lang="fr-FR" sz="1600"/>
              <a:t>En cas de </a:t>
            </a:r>
            <a:r>
              <a:rPr lang="fr-FR" sz="1600" b="1"/>
              <a:t>délégation</a:t>
            </a:r>
            <a:r>
              <a:rPr lang="fr-FR" sz="1600"/>
              <a:t>, expliquez aux responsables des entretiens, leur rôle, l’importance de la démarche et donnez leur tous les éléments nécessaires (éventuellement, formez les).</a:t>
            </a:r>
          </a:p>
        </p:txBody>
      </p:sp>
      <p:sp>
        <p:nvSpPr>
          <p:cNvPr id="36867" name="Rectangle 3"/>
          <p:cNvSpPr>
            <a:spLocks noChangeArrowheads="1"/>
          </p:cNvSpPr>
          <p:nvPr/>
        </p:nvSpPr>
        <p:spPr bwMode="auto">
          <a:xfrm>
            <a:off x="1476375" y="260350"/>
            <a:ext cx="2952750" cy="360363"/>
          </a:xfrm>
          <a:prstGeom prst="rect">
            <a:avLst/>
          </a:prstGeom>
          <a:solidFill>
            <a:srgbClr val="FFFF00">
              <a:alpha val="25098"/>
            </a:srgbClr>
          </a:solidFill>
          <a:ln w="9525">
            <a:solidFill>
              <a:schemeClr val="tx1"/>
            </a:solidFill>
            <a:miter lim="800000"/>
            <a:headEnd/>
            <a:tailEnd/>
          </a:ln>
        </p:spPr>
        <p:txBody>
          <a:bodyPr anchor="ctr"/>
          <a:lstStyle/>
          <a:p>
            <a:r>
              <a:rPr lang="fr-FR" sz="1200" b="1"/>
              <a:t>Comment préparer l’entretien </a:t>
            </a:r>
          </a:p>
        </p:txBody>
      </p:sp>
      <p:sp>
        <p:nvSpPr>
          <p:cNvPr id="36868" name="Rectangle 4"/>
          <p:cNvSpPr>
            <a:spLocks noChangeArrowheads="1"/>
          </p:cNvSpPr>
          <p:nvPr/>
        </p:nvSpPr>
        <p:spPr bwMode="auto">
          <a:xfrm>
            <a:off x="4500563" y="260350"/>
            <a:ext cx="4249737" cy="360363"/>
          </a:xfrm>
          <a:prstGeom prst="rect">
            <a:avLst/>
          </a:prstGeom>
          <a:solidFill>
            <a:srgbClr val="FFFF00">
              <a:alpha val="25098"/>
            </a:srgbClr>
          </a:solidFill>
          <a:ln w="9525">
            <a:solidFill>
              <a:schemeClr val="tx1"/>
            </a:solidFill>
            <a:miter lim="800000"/>
            <a:headEnd/>
            <a:tailEnd/>
          </a:ln>
        </p:spPr>
        <p:txBody>
          <a:bodyPr anchor="ctr"/>
          <a:lstStyle/>
          <a:p>
            <a:pPr marL="342900" indent="-342900">
              <a:spcBef>
                <a:spcPct val="20000"/>
              </a:spcBef>
            </a:pPr>
            <a:r>
              <a:rPr lang="fr-FR" sz="1200" b="1"/>
              <a:t>La préparation générale</a:t>
            </a:r>
          </a:p>
        </p:txBody>
      </p:sp>
      <p:sp>
        <p:nvSpPr>
          <p:cNvPr id="36869" name="Rectangle 5"/>
          <p:cNvSpPr>
            <a:spLocks noChangeArrowheads="1"/>
          </p:cNvSpPr>
          <p:nvPr/>
        </p:nvSpPr>
        <p:spPr bwMode="auto">
          <a:xfrm>
            <a:off x="250825" y="260350"/>
            <a:ext cx="1154113" cy="360363"/>
          </a:xfrm>
          <a:prstGeom prst="rect">
            <a:avLst/>
          </a:prstGeom>
          <a:solidFill>
            <a:srgbClr val="FFFF00"/>
          </a:solidFill>
          <a:ln w="9525">
            <a:solidFill>
              <a:schemeClr val="tx1"/>
            </a:solidFill>
            <a:miter lim="800000"/>
            <a:headEnd/>
            <a:tailEnd/>
          </a:ln>
        </p:spPr>
        <p:txBody>
          <a:bodyPr wrap="none" anchor="ctr"/>
          <a:lstStyle/>
          <a:p>
            <a:r>
              <a:rPr lang="fr-FR" sz="1200" b="1"/>
              <a:t>Chapitre 2.1</a:t>
            </a:r>
          </a:p>
        </p:txBody>
      </p:sp>
      <p:sp>
        <p:nvSpPr>
          <p:cNvPr id="36870" name="Rectangle 6"/>
          <p:cNvSpPr>
            <a:spLocks noChangeArrowheads="1"/>
          </p:cNvSpPr>
          <p:nvPr/>
        </p:nvSpPr>
        <p:spPr bwMode="auto">
          <a:xfrm>
            <a:off x="179388" y="188913"/>
            <a:ext cx="8785225" cy="6480175"/>
          </a:xfrm>
          <a:prstGeom prst="rect">
            <a:avLst/>
          </a:prstGeom>
          <a:noFill/>
          <a:ln w="9525">
            <a:solidFill>
              <a:schemeClr val="tx1"/>
            </a:solidFill>
            <a:miter lim="800000"/>
            <a:headEnd/>
            <a:tailEnd/>
          </a:ln>
        </p:spPr>
        <p:txBody>
          <a:bodyPr wrap="none" anchor="ctr"/>
          <a:lstStyle/>
          <a:p>
            <a:endParaRPr lang="fr-FR"/>
          </a:p>
        </p:txBody>
      </p:sp>
      <p:sp>
        <p:nvSpPr>
          <p:cNvPr id="36871" name="Rectangle 7"/>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36872" name="Rectangle 9"/>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Début du chapitre</a:t>
            </a:r>
          </a:p>
        </p:txBody>
      </p:sp>
      <p:sp>
        <p:nvSpPr>
          <p:cNvPr id="36873" name="AutoShape 10">
            <a:hlinkClick r:id="rId3"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38923" name="AutoShape 11">
            <a:hlinkClick r:id="" action="ppaction://noaction" highlightClick="1"/>
          </p:cNvPr>
          <p:cNvSpPr>
            <a:spLocks noChangeArrowheads="1"/>
          </p:cNvSpPr>
          <p:nvPr/>
        </p:nvSpPr>
        <p:spPr bwMode="auto">
          <a:xfrm>
            <a:off x="7702550" y="63214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38924" name="Rectangle 12"/>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4" action="ppaction://hlinkpres?slideindex=1&amp;slidetitle="/>
              </a:rPr>
              <a:t>Cliquer ici</a:t>
            </a:r>
            <a:endParaRPr lang="fr-FR" sz="1000" b="1">
              <a:solidFill>
                <a:schemeClr val="tx1"/>
              </a:solidFill>
            </a:endParaRPr>
          </a:p>
        </p:txBody>
      </p:sp>
      <p:sp>
        <p:nvSpPr>
          <p:cNvPr id="36876" name="AutoShape 13">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36877" name="Rectangle 14"/>
          <p:cNvSpPr>
            <a:spLocks noChangeArrowheads="1"/>
          </p:cNvSpPr>
          <p:nvPr/>
        </p:nvSpPr>
        <p:spPr bwMode="auto">
          <a:xfrm>
            <a:off x="7956550" y="6237288"/>
            <a:ext cx="647700"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36878" name="AutoShape 15">
            <a:hlinkClick r:id="" action="ppaction://hlinkshowjump?jump=nextslide" highlightClick="1"/>
          </p:cNvPr>
          <p:cNvSpPr>
            <a:spLocks noChangeArrowheads="1"/>
          </p:cNvSpPr>
          <p:nvPr/>
        </p:nvSpPr>
        <p:spPr bwMode="auto">
          <a:xfrm>
            <a:off x="8604250"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36879" name="Rectangle 16"/>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
        <p:nvSpPr>
          <p:cNvPr id="36880" name="Rectangle 17"/>
          <p:cNvSpPr>
            <a:spLocks noChangeArrowheads="1"/>
          </p:cNvSpPr>
          <p:nvPr/>
        </p:nvSpPr>
        <p:spPr bwMode="auto">
          <a:xfrm>
            <a:off x="684213" y="908050"/>
            <a:ext cx="7777162" cy="457200"/>
          </a:xfrm>
          <a:prstGeom prst="rect">
            <a:avLst/>
          </a:prstGeom>
          <a:noFill/>
          <a:ln w="9525">
            <a:noFill/>
            <a:miter lim="800000"/>
            <a:headEnd/>
            <a:tailEnd/>
          </a:ln>
        </p:spPr>
        <p:txBody>
          <a:bodyPr>
            <a:spAutoFit/>
          </a:bodyPr>
          <a:lstStyle/>
          <a:p>
            <a:r>
              <a:rPr lang="fr-FR" sz="2400" b="1"/>
              <a:t>Comment préparer l’entreprise aux entretiens ?</a:t>
            </a:r>
          </a:p>
        </p:txBody>
      </p:sp>
      <p:sp>
        <p:nvSpPr>
          <p:cNvPr id="36881" name="AutoShape 18">
            <a:hlinkClick r:id="rId5" action="ppaction://hlinksldjump" highlightClick="1"/>
          </p:cNvPr>
          <p:cNvSpPr>
            <a:spLocks noChangeArrowheads="1"/>
          </p:cNvSpPr>
          <p:nvPr/>
        </p:nvSpPr>
        <p:spPr bwMode="auto">
          <a:xfrm>
            <a:off x="4716463" y="5735638"/>
            <a:ext cx="215900" cy="217487"/>
          </a:xfrm>
          <a:prstGeom prst="actionButtonForwardNext">
            <a:avLst/>
          </a:prstGeom>
          <a:solidFill>
            <a:srgbClr val="FFFF00"/>
          </a:solidFill>
          <a:ln w="9525">
            <a:noFill/>
            <a:miter lim="800000"/>
            <a:headEnd/>
            <a:tailEnd/>
          </a:ln>
        </p:spPr>
        <p:txBody>
          <a:bodyPr wrap="none" anchor="ctr"/>
          <a:lstStyle/>
          <a:p>
            <a:endParaRPr lang="fr-FR"/>
          </a:p>
        </p:txBody>
      </p:sp>
      <p:sp>
        <p:nvSpPr>
          <p:cNvPr id="36882" name="Rectangle 19"/>
          <p:cNvSpPr>
            <a:spLocks noChangeArrowheads="1"/>
          </p:cNvSpPr>
          <p:nvPr/>
        </p:nvSpPr>
        <p:spPr bwMode="auto">
          <a:xfrm>
            <a:off x="5003800" y="5662613"/>
            <a:ext cx="2376488" cy="358775"/>
          </a:xfrm>
          <a:prstGeom prst="rect">
            <a:avLst/>
          </a:prstGeom>
          <a:noFill/>
          <a:ln w="9525">
            <a:noFill/>
            <a:miter lim="800000"/>
            <a:headEnd/>
            <a:tailEnd/>
          </a:ln>
        </p:spPr>
        <p:txBody>
          <a:bodyPr wrap="none" anchor="ctr"/>
          <a:lstStyle/>
          <a:p>
            <a:pPr algn="l"/>
            <a:r>
              <a:rPr lang="fr-FR" sz="1000"/>
              <a:t>« Liste de thèmes de formation»</a:t>
            </a:r>
          </a:p>
        </p:txBody>
      </p:sp>
      <p:sp>
        <p:nvSpPr>
          <p:cNvPr id="36883" name="AutoShape 20">
            <a:hlinkClick r:id="rId6" action="ppaction://hlinksldjump" highlightClick="1"/>
          </p:cNvPr>
          <p:cNvSpPr>
            <a:spLocks noChangeArrowheads="1"/>
          </p:cNvSpPr>
          <p:nvPr/>
        </p:nvSpPr>
        <p:spPr bwMode="auto">
          <a:xfrm>
            <a:off x="2193925" y="6308725"/>
            <a:ext cx="215900" cy="215900"/>
          </a:xfrm>
          <a:prstGeom prst="actionButtonBackPrevious">
            <a:avLst/>
          </a:prstGeom>
          <a:solidFill>
            <a:srgbClr val="FFFF00"/>
          </a:solidFill>
          <a:ln w="9525">
            <a:noFill/>
            <a:miter lim="800000"/>
            <a:headEnd/>
            <a:tailEnd/>
          </a:ln>
        </p:spPr>
        <p:txBody>
          <a:bodyPr wrap="none" anchor="ctr"/>
          <a:lstStyle/>
          <a:p>
            <a:endParaRPr lang="fr-FR"/>
          </a:p>
        </p:txBody>
      </p:sp>
      <p:sp>
        <p:nvSpPr>
          <p:cNvPr id="36884" name="AutoShape 21">
            <a:hlinkClick r:id="rId7" action="ppaction://hlinksldjump" highlightClick="1"/>
          </p:cNvPr>
          <p:cNvSpPr>
            <a:spLocks noChangeArrowheads="1"/>
          </p:cNvSpPr>
          <p:nvPr/>
        </p:nvSpPr>
        <p:spPr bwMode="auto">
          <a:xfrm>
            <a:off x="1692275" y="5734050"/>
            <a:ext cx="215900" cy="215900"/>
          </a:xfrm>
          <a:prstGeom prst="actionButtonBackPrevious">
            <a:avLst/>
          </a:prstGeom>
          <a:solidFill>
            <a:srgbClr val="FFFF00"/>
          </a:solidFill>
          <a:ln w="9525">
            <a:noFill/>
            <a:miter lim="800000"/>
            <a:headEnd/>
            <a:tailEnd/>
          </a:ln>
        </p:spPr>
        <p:txBody>
          <a:bodyPr wrap="none" anchor="ctr"/>
          <a:lstStyle/>
          <a:p>
            <a:endParaRPr lang="fr-FR"/>
          </a:p>
        </p:txBody>
      </p:sp>
      <p:sp>
        <p:nvSpPr>
          <p:cNvPr id="36885" name="Rectangle 22"/>
          <p:cNvSpPr>
            <a:spLocks noChangeArrowheads="1"/>
          </p:cNvSpPr>
          <p:nvPr/>
        </p:nvSpPr>
        <p:spPr bwMode="auto">
          <a:xfrm>
            <a:off x="1909763" y="5661025"/>
            <a:ext cx="2301875" cy="358775"/>
          </a:xfrm>
          <a:prstGeom prst="rect">
            <a:avLst/>
          </a:prstGeom>
          <a:noFill/>
          <a:ln w="9525">
            <a:noFill/>
            <a:miter lim="800000"/>
            <a:headEnd/>
            <a:tailEnd/>
          </a:ln>
        </p:spPr>
        <p:txBody>
          <a:bodyPr wrap="none" anchor="ctr"/>
          <a:lstStyle/>
          <a:p>
            <a:pPr algn="l"/>
            <a:r>
              <a:rPr lang="fr-FR" sz="1000"/>
              <a:t>Retour « Les étapes de la préparation »</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8923"/>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924"/>
                                        </p:tgtEl>
                                        <p:attrNameLst>
                                          <p:attrName>style.visibility</p:attrName>
                                        </p:attrNameLst>
                                      </p:cBhvr>
                                      <p:to>
                                        <p:strVal val="visible"/>
                                      </p:to>
                                    </p:set>
                                  </p:childTnLst>
                                </p:cTn>
                              </p:par>
                            </p:childTnLst>
                          </p:cTn>
                        </p:par>
                      </p:childTnLst>
                    </p:cTn>
                  </p:par>
                </p:childTnLst>
              </p:cTn>
              <p:nextCondLst>
                <p:cond evt="onClick" delay="0">
                  <p:tgtEl>
                    <p:spTgt spid="38923"/>
                  </p:tgtEl>
                </p:cond>
              </p:nextCondLst>
            </p:seq>
            <p:seq concurrent="1" nextAc="seek">
              <p:cTn id="7" restart="whenNotActive" fill="hold" evtFilter="cancelBubble" nodeType="interactiveSeq">
                <p:stCondLst>
                  <p:cond evt="onClick" delay="0">
                    <p:tgtEl>
                      <p:spTgt spid="38924"/>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38924"/>
                                        </p:tgtEl>
                                        <p:attrNameLst>
                                          <p:attrName>style.visibility</p:attrName>
                                        </p:attrNameLst>
                                      </p:cBhvr>
                                      <p:to>
                                        <p:strVal val="hidden"/>
                                      </p:to>
                                    </p:set>
                                  </p:childTnLst>
                                </p:cTn>
                              </p:par>
                            </p:childTnLst>
                          </p:cTn>
                        </p:par>
                      </p:childTnLst>
                    </p:cTn>
                  </p:par>
                </p:childTnLst>
              </p:cTn>
              <p:nextCondLst>
                <p:cond evt="onClick" delay="0">
                  <p:tgtEl>
                    <p:spTgt spid="38924"/>
                  </p:tgtEl>
                </p:cond>
              </p:nextCondLst>
            </p:seq>
          </p:childTnLst>
        </p:cTn>
      </p:par>
    </p:tnLst>
    <p:bldLst>
      <p:bldP spid="38924" grpId="0" animBg="1"/>
      <p:bldP spid="38924" grpId="1"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ctrTitle"/>
          </p:nvPr>
        </p:nvSpPr>
        <p:spPr bwMode="auto">
          <a:xfrm>
            <a:off x="1476375" y="260350"/>
            <a:ext cx="2952750" cy="360363"/>
          </a:xfrm>
          <a:solidFill>
            <a:srgbClr val="FFFF00">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Comment préparer l’entretien </a:t>
            </a:r>
          </a:p>
        </p:txBody>
      </p:sp>
      <p:sp>
        <p:nvSpPr>
          <p:cNvPr id="37891" name="Rectangle 3"/>
          <p:cNvSpPr>
            <a:spLocks noGrp="1" noChangeArrowheads="1"/>
          </p:cNvSpPr>
          <p:nvPr>
            <p:ph type="subTitle" idx="1"/>
          </p:nvPr>
        </p:nvSpPr>
        <p:spPr bwMode="auto">
          <a:xfrm>
            <a:off x="4500563" y="260350"/>
            <a:ext cx="4249737" cy="360363"/>
          </a:xfrm>
          <a:solidFill>
            <a:srgbClr val="FFFF00">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La préparation du responsable</a:t>
            </a:r>
          </a:p>
        </p:txBody>
      </p:sp>
      <p:sp>
        <p:nvSpPr>
          <p:cNvPr id="37892" name="Rectangle 4"/>
          <p:cNvSpPr>
            <a:spLocks noChangeArrowheads="1"/>
          </p:cNvSpPr>
          <p:nvPr/>
        </p:nvSpPr>
        <p:spPr bwMode="auto">
          <a:xfrm>
            <a:off x="250825" y="260350"/>
            <a:ext cx="1154113" cy="360363"/>
          </a:xfrm>
          <a:prstGeom prst="rect">
            <a:avLst/>
          </a:prstGeom>
          <a:solidFill>
            <a:srgbClr val="FFFF00"/>
          </a:solidFill>
          <a:ln w="9525">
            <a:solidFill>
              <a:schemeClr val="tx1"/>
            </a:solidFill>
            <a:miter lim="800000"/>
            <a:headEnd/>
            <a:tailEnd/>
          </a:ln>
        </p:spPr>
        <p:txBody>
          <a:bodyPr wrap="none" anchor="ctr"/>
          <a:lstStyle/>
          <a:p>
            <a:r>
              <a:rPr lang="fr-FR" sz="1200" b="1"/>
              <a:t>Chapitre 2.1</a:t>
            </a:r>
          </a:p>
        </p:txBody>
      </p:sp>
      <p:sp>
        <p:nvSpPr>
          <p:cNvPr id="37893" name="Rectangle 5"/>
          <p:cNvSpPr>
            <a:spLocks noChangeArrowheads="1"/>
          </p:cNvSpPr>
          <p:nvPr/>
        </p:nvSpPr>
        <p:spPr bwMode="auto">
          <a:xfrm>
            <a:off x="179388" y="188913"/>
            <a:ext cx="8785225" cy="6480175"/>
          </a:xfrm>
          <a:prstGeom prst="rect">
            <a:avLst/>
          </a:prstGeom>
          <a:noFill/>
          <a:ln w="9525">
            <a:solidFill>
              <a:schemeClr val="tx1"/>
            </a:solidFill>
            <a:miter lim="800000"/>
            <a:headEnd/>
            <a:tailEnd/>
          </a:ln>
        </p:spPr>
        <p:txBody>
          <a:bodyPr wrap="none" anchor="ctr"/>
          <a:lstStyle/>
          <a:p>
            <a:endParaRPr lang="fr-FR"/>
          </a:p>
        </p:txBody>
      </p:sp>
      <p:sp>
        <p:nvSpPr>
          <p:cNvPr id="37894" name="Rectangle 6"/>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37895" name="Rectangle 8"/>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Début du chapitre</a:t>
            </a:r>
          </a:p>
        </p:txBody>
      </p:sp>
      <p:sp>
        <p:nvSpPr>
          <p:cNvPr id="37896" name="AutoShape 9">
            <a:hlinkClick r:id="rId3"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37897" name="Text Box 10"/>
          <p:cNvSpPr txBox="1">
            <a:spLocks noChangeArrowheads="1"/>
          </p:cNvSpPr>
          <p:nvPr/>
        </p:nvSpPr>
        <p:spPr bwMode="auto">
          <a:xfrm>
            <a:off x="1835150" y="1557338"/>
            <a:ext cx="6840538" cy="3867150"/>
          </a:xfrm>
          <a:prstGeom prst="rect">
            <a:avLst/>
          </a:prstGeom>
          <a:noFill/>
          <a:ln w="9525">
            <a:noFill/>
            <a:miter lim="800000"/>
            <a:headEnd/>
            <a:tailEnd/>
          </a:ln>
        </p:spPr>
        <p:txBody>
          <a:bodyPr>
            <a:spAutoFit/>
          </a:bodyPr>
          <a:lstStyle/>
          <a:p>
            <a:pPr algn="l"/>
            <a:endParaRPr lang="fr-FR" sz="1400"/>
          </a:p>
          <a:p>
            <a:pPr algn="l"/>
            <a:endParaRPr lang="fr-FR" sz="1400"/>
          </a:p>
          <a:p>
            <a:pPr algn="l"/>
            <a:r>
              <a:rPr lang="fr-FR"/>
              <a:t>1 - La liste des thèmes de formation</a:t>
            </a:r>
            <a:br>
              <a:rPr lang="fr-FR"/>
            </a:br>
            <a:r>
              <a:rPr lang="fr-FR"/>
              <a:t>     </a:t>
            </a:r>
            <a:r>
              <a:rPr lang="fr-FR" sz="1400"/>
              <a:t>Cette liste adaptée aux besoins de l’entreprise facilite les décisions au moment </a:t>
            </a:r>
            <a:br>
              <a:rPr lang="fr-FR" sz="1400"/>
            </a:br>
            <a:r>
              <a:rPr lang="fr-FR" sz="1400"/>
              <a:t>      du choix des actions à mettre en œuvre (formations, DIF, …)</a:t>
            </a:r>
          </a:p>
          <a:p>
            <a:pPr algn="l"/>
            <a:endParaRPr lang="fr-FR" sz="1400"/>
          </a:p>
          <a:p>
            <a:pPr algn="l"/>
            <a:r>
              <a:rPr lang="fr-FR"/>
              <a:t>2 - Le dossier du salarié</a:t>
            </a:r>
            <a:br>
              <a:rPr lang="fr-FR"/>
            </a:br>
            <a:r>
              <a:rPr lang="fr-FR"/>
              <a:t>     </a:t>
            </a:r>
            <a:r>
              <a:rPr lang="fr-FR" sz="1400"/>
              <a:t>Pour chaque salarié, nous vous recommandons d’établir un dossier préalable à</a:t>
            </a:r>
            <a:br>
              <a:rPr lang="fr-FR" sz="1400"/>
            </a:br>
            <a:r>
              <a:rPr lang="fr-FR" sz="1400"/>
              <a:t>      l’entretien. Il vous fera gagner beaucoup de temps lors du face à face.</a:t>
            </a:r>
          </a:p>
          <a:p>
            <a:pPr algn="l"/>
            <a:endParaRPr lang="fr-FR" sz="1400"/>
          </a:p>
          <a:p>
            <a:pPr algn="l"/>
            <a:r>
              <a:rPr lang="fr-FR"/>
              <a:t>3 - La logistique</a:t>
            </a:r>
            <a:br>
              <a:rPr lang="fr-FR"/>
            </a:br>
            <a:r>
              <a:rPr lang="fr-FR" sz="1400"/>
              <a:t>      Ce point est sensible, il ne faut pas le négliger. Il est une des conditions de</a:t>
            </a:r>
            <a:br>
              <a:rPr lang="fr-FR" sz="1400"/>
            </a:br>
            <a:r>
              <a:rPr lang="fr-FR" sz="1400"/>
              <a:t>      réussite des entretiens.</a:t>
            </a:r>
          </a:p>
          <a:p>
            <a:pPr algn="l"/>
            <a:endParaRPr lang="fr-FR" sz="1400"/>
          </a:p>
          <a:p>
            <a:pPr algn="l"/>
            <a:r>
              <a:rPr lang="fr-FR"/>
              <a:t>4 - L’entraînement</a:t>
            </a:r>
            <a:r>
              <a:rPr lang="fr-FR" sz="1400"/>
              <a:t>	</a:t>
            </a:r>
          </a:p>
          <a:p>
            <a:pPr algn="l"/>
            <a:r>
              <a:rPr lang="fr-FR" sz="1400"/>
              <a:t>       Vous pouvez vous entraîner en suivant la conduite d’un entretien.</a:t>
            </a:r>
          </a:p>
        </p:txBody>
      </p:sp>
      <p:sp>
        <p:nvSpPr>
          <p:cNvPr id="37898" name="AutoShape 11">
            <a:hlinkClick r:id="rId4" action="ppaction://hlinksldjump" highlightClick="1"/>
          </p:cNvPr>
          <p:cNvSpPr>
            <a:spLocks noChangeArrowheads="1"/>
          </p:cNvSpPr>
          <p:nvPr/>
        </p:nvSpPr>
        <p:spPr bwMode="auto">
          <a:xfrm>
            <a:off x="1474788" y="2997200"/>
            <a:ext cx="215900" cy="217488"/>
          </a:xfrm>
          <a:prstGeom prst="actionButtonForwardNext">
            <a:avLst/>
          </a:prstGeom>
          <a:solidFill>
            <a:srgbClr val="FFFF00"/>
          </a:solidFill>
          <a:ln w="9525">
            <a:noFill/>
            <a:miter lim="800000"/>
            <a:headEnd/>
            <a:tailEnd/>
          </a:ln>
        </p:spPr>
        <p:txBody>
          <a:bodyPr wrap="none" anchor="ctr"/>
          <a:lstStyle/>
          <a:p>
            <a:endParaRPr lang="fr-FR"/>
          </a:p>
        </p:txBody>
      </p:sp>
      <p:sp>
        <p:nvSpPr>
          <p:cNvPr id="37899" name="AutoShape 12">
            <a:hlinkClick r:id="rId5" action="ppaction://hlinksldjump" highlightClick="1"/>
          </p:cNvPr>
          <p:cNvSpPr>
            <a:spLocks noChangeArrowheads="1"/>
          </p:cNvSpPr>
          <p:nvPr/>
        </p:nvSpPr>
        <p:spPr bwMode="auto">
          <a:xfrm>
            <a:off x="1474788" y="4005263"/>
            <a:ext cx="215900" cy="217487"/>
          </a:xfrm>
          <a:prstGeom prst="actionButtonForwardNext">
            <a:avLst/>
          </a:prstGeom>
          <a:solidFill>
            <a:srgbClr val="FFFF00"/>
          </a:solidFill>
          <a:ln w="9525">
            <a:noFill/>
            <a:miter lim="800000"/>
            <a:headEnd/>
            <a:tailEnd/>
          </a:ln>
        </p:spPr>
        <p:txBody>
          <a:bodyPr wrap="none" anchor="ctr"/>
          <a:lstStyle/>
          <a:p>
            <a:endParaRPr lang="fr-FR"/>
          </a:p>
        </p:txBody>
      </p:sp>
      <p:sp>
        <p:nvSpPr>
          <p:cNvPr id="37900" name="Rectangle 13"/>
          <p:cNvSpPr>
            <a:spLocks noChangeArrowheads="1"/>
          </p:cNvSpPr>
          <p:nvPr/>
        </p:nvSpPr>
        <p:spPr bwMode="auto">
          <a:xfrm>
            <a:off x="1763713" y="1125538"/>
            <a:ext cx="5772150" cy="457200"/>
          </a:xfrm>
          <a:prstGeom prst="rect">
            <a:avLst/>
          </a:prstGeom>
          <a:noFill/>
          <a:ln w="9525">
            <a:noFill/>
            <a:miter lim="800000"/>
            <a:headEnd/>
            <a:tailEnd/>
          </a:ln>
        </p:spPr>
        <p:txBody>
          <a:bodyPr wrap="none">
            <a:spAutoFit/>
          </a:bodyPr>
          <a:lstStyle/>
          <a:p>
            <a:pPr algn="l"/>
            <a:r>
              <a:rPr lang="fr-FR" sz="2400" b="1"/>
              <a:t>Comment vous préparer à l’entretien ?</a:t>
            </a:r>
          </a:p>
        </p:txBody>
      </p:sp>
      <p:sp>
        <p:nvSpPr>
          <p:cNvPr id="39950" name="AutoShape 14">
            <a:hlinkClick r:id="" action="ppaction://noaction" highlightClick="1"/>
          </p:cNvPr>
          <p:cNvSpPr>
            <a:spLocks noChangeArrowheads="1"/>
          </p:cNvSpPr>
          <p:nvPr/>
        </p:nvSpPr>
        <p:spPr bwMode="auto">
          <a:xfrm>
            <a:off x="7715250" y="63341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39951" name="Rectangle 15"/>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6" action="ppaction://hlinkpres?slideindex=1&amp;slidetitle="/>
              </a:rPr>
              <a:t>Cliquer ici</a:t>
            </a:r>
            <a:endParaRPr lang="fr-FR" sz="1000" b="1">
              <a:solidFill>
                <a:schemeClr val="tx1"/>
              </a:solidFill>
            </a:endParaRPr>
          </a:p>
        </p:txBody>
      </p:sp>
      <p:sp>
        <p:nvSpPr>
          <p:cNvPr id="37903" name="AutoShape 16">
            <a:hlinkClick r:id="rId7" action="ppaction://hlinksldjump" highlightClick="1"/>
          </p:cNvPr>
          <p:cNvSpPr>
            <a:spLocks noChangeArrowheads="1"/>
          </p:cNvSpPr>
          <p:nvPr/>
        </p:nvSpPr>
        <p:spPr bwMode="auto">
          <a:xfrm>
            <a:off x="1474788" y="4940300"/>
            <a:ext cx="215900" cy="217488"/>
          </a:xfrm>
          <a:prstGeom prst="actionButtonForwardNext">
            <a:avLst/>
          </a:prstGeom>
          <a:solidFill>
            <a:srgbClr val="6699FF"/>
          </a:solidFill>
          <a:ln w="9525">
            <a:noFill/>
            <a:miter lim="800000"/>
            <a:headEnd/>
            <a:tailEnd/>
          </a:ln>
        </p:spPr>
        <p:txBody>
          <a:bodyPr wrap="none" anchor="ctr"/>
          <a:lstStyle/>
          <a:p>
            <a:endParaRPr lang="fr-FR"/>
          </a:p>
        </p:txBody>
      </p:sp>
      <p:sp>
        <p:nvSpPr>
          <p:cNvPr id="37904" name="AutoShape 17">
            <a:hlinkClick r:id="rId8" action="ppaction://hlinksldjump" highlightClick="1"/>
          </p:cNvPr>
          <p:cNvSpPr>
            <a:spLocks noChangeArrowheads="1"/>
          </p:cNvSpPr>
          <p:nvPr/>
        </p:nvSpPr>
        <p:spPr bwMode="auto">
          <a:xfrm>
            <a:off x="1474788" y="2060575"/>
            <a:ext cx="215900" cy="217488"/>
          </a:xfrm>
          <a:prstGeom prst="actionButtonForwardNext">
            <a:avLst/>
          </a:prstGeom>
          <a:solidFill>
            <a:srgbClr val="FFFF00"/>
          </a:solidFill>
          <a:ln w="9525">
            <a:noFill/>
            <a:miter lim="800000"/>
            <a:headEnd/>
            <a:tailEnd/>
          </a:ln>
        </p:spPr>
        <p:txBody>
          <a:bodyPr wrap="none" anchor="ctr"/>
          <a:lstStyle/>
          <a:p>
            <a:endParaRPr lang="fr-FR"/>
          </a:p>
        </p:txBody>
      </p:sp>
      <p:sp>
        <p:nvSpPr>
          <p:cNvPr id="37905" name="AutoShape 18">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37906" name="Rectangle 19"/>
          <p:cNvSpPr>
            <a:spLocks noChangeArrowheads="1"/>
          </p:cNvSpPr>
          <p:nvPr/>
        </p:nvSpPr>
        <p:spPr bwMode="auto">
          <a:xfrm>
            <a:off x="7956550" y="6237288"/>
            <a:ext cx="647700"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37907" name="AutoShape 20">
            <a:hlinkClick r:id="" action="ppaction://hlinkshowjump?jump=nextslide" highlightClick="1"/>
          </p:cNvPr>
          <p:cNvSpPr>
            <a:spLocks noChangeArrowheads="1"/>
          </p:cNvSpPr>
          <p:nvPr/>
        </p:nvSpPr>
        <p:spPr bwMode="auto">
          <a:xfrm>
            <a:off x="8604250"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37908" name="Rectangle 21"/>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
        <p:nvSpPr>
          <p:cNvPr id="37909" name="AutoShape 22">
            <a:hlinkClick r:id="rId9" action="ppaction://hlinksldjump" highlightClick="1"/>
          </p:cNvPr>
          <p:cNvSpPr>
            <a:spLocks noChangeArrowheads="1"/>
          </p:cNvSpPr>
          <p:nvPr/>
        </p:nvSpPr>
        <p:spPr bwMode="auto">
          <a:xfrm>
            <a:off x="2193925" y="6308725"/>
            <a:ext cx="215900" cy="215900"/>
          </a:xfrm>
          <a:prstGeom prst="actionButtonBackPrevious">
            <a:avLst/>
          </a:prstGeom>
          <a:solidFill>
            <a:srgbClr val="FFFF00"/>
          </a:solidFill>
          <a:ln w="9525">
            <a:noFill/>
            <a:miter lim="800000"/>
            <a:headEnd/>
            <a:tailEnd/>
          </a:ln>
        </p:spPr>
        <p:txBody>
          <a:bodyPr wrap="none" anchor="ctr"/>
          <a:lstStyle/>
          <a:p>
            <a:endParaRPr lang="fr-FR"/>
          </a:p>
        </p:txBody>
      </p:sp>
      <p:sp>
        <p:nvSpPr>
          <p:cNvPr id="37910" name="AutoShape 23">
            <a:hlinkClick r:id="rId10" action="ppaction://hlinksldjump" highlightClick="1"/>
          </p:cNvPr>
          <p:cNvSpPr>
            <a:spLocks noChangeArrowheads="1"/>
          </p:cNvSpPr>
          <p:nvPr/>
        </p:nvSpPr>
        <p:spPr bwMode="auto">
          <a:xfrm>
            <a:off x="3779838" y="5734050"/>
            <a:ext cx="215900" cy="215900"/>
          </a:xfrm>
          <a:prstGeom prst="actionButtonBackPrevious">
            <a:avLst/>
          </a:prstGeom>
          <a:solidFill>
            <a:srgbClr val="FFFF00"/>
          </a:solidFill>
          <a:ln w="9525">
            <a:noFill/>
            <a:miter lim="800000"/>
            <a:headEnd/>
            <a:tailEnd/>
          </a:ln>
        </p:spPr>
        <p:txBody>
          <a:bodyPr wrap="none" anchor="ctr"/>
          <a:lstStyle/>
          <a:p>
            <a:endParaRPr lang="fr-FR"/>
          </a:p>
        </p:txBody>
      </p:sp>
      <p:sp>
        <p:nvSpPr>
          <p:cNvPr id="37911" name="Rectangle 24"/>
          <p:cNvSpPr>
            <a:spLocks noChangeArrowheads="1"/>
          </p:cNvSpPr>
          <p:nvPr/>
        </p:nvSpPr>
        <p:spPr bwMode="auto">
          <a:xfrm>
            <a:off x="3997325" y="5661025"/>
            <a:ext cx="2301875" cy="358775"/>
          </a:xfrm>
          <a:prstGeom prst="rect">
            <a:avLst/>
          </a:prstGeom>
          <a:noFill/>
          <a:ln w="9525">
            <a:noFill/>
            <a:miter lim="800000"/>
            <a:headEnd/>
            <a:tailEnd/>
          </a:ln>
        </p:spPr>
        <p:txBody>
          <a:bodyPr wrap="none" anchor="ctr"/>
          <a:lstStyle/>
          <a:p>
            <a:pPr algn="l"/>
            <a:r>
              <a:rPr lang="fr-FR" sz="1000"/>
              <a:t>Retour « Les étapes de la préparation »</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9950"/>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951"/>
                                        </p:tgtEl>
                                        <p:attrNameLst>
                                          <p:attrName>style.visibility</p:attrName>
                                        </p:attrNameLst>
                                      </p:cBhvr>
                                      <p:to>
                                        <p:strVal val="visible"/>
                                      </p:to>
                                    </p:set>
                                  </p:childTnLst>
                                </p:cTn>
                              </p:par>
                            </p:childTnLst>
                          </p:cTn>
                        </p:par>
                      </p:childTnLst>
                    </p:cTn>
                  </p:par>
                </p:childTnLst>
              </p:cTn>
              <p:nextCondLst>
                <p:cond evt="onClick" delay="0">
                  <p:tgtEl>
                    <p:spTgt spid="39950"/>
                  </p:tgtEl>
                </p:cond>
              </p:nextCondLst>
            </p:seq>
            <p:seq concurrent="1" nextAc="seek">
              <p:cTn id="7" restart="whenNotActive" fill="hold" evtFilter="cancelBubble" nodeType="interactiveSeq">
                <p:stCondLst>
                  <p:cond evt="onClick" delay="0">
                    <p:tgtEl>
                      <p:spTgt spid="39951"/>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39951"/>
                                        </p:tgtEl>
                                        <p:attrNameLst>
                                          <p:attrName>style.visibility</p:attrName>
                                        </p:attrNameLst>
                                      </p:cBhvr>
                                      <p:to>
                                        <p:strVal val="hidden"/>
                                      </p:to>
                                    </p:set>
                                  </p:childTnLst>
                                </p:cTn>
                              </p:par>
                            </p:childTnLst>
                          </p:cTn>
                        </p:par>
                      </p:childTnLst>
                    </p:cTn>
                  </p:par>
                </p:childTnLst>
              </p:cTn>
              <p:nextCondLst>
                <p:cond evt="onClick" delay="0">
                  <p:tgtEl>
                    <p:spTgt spid="39951"/>
                  </p:tgtEl>
                </p:cond>
              </p:nextCondLst>
            </p:seq>
          </p:childTnLst>
        </p:cTn>
      </p:par>
    </p:tnLst>
    <p:bldLst>
      <p:bldP spid="39951" grpId="0" animBg="1"/>
      <p:bldP spid="39951" grpId="1"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ctrTitle"/>
          </p:nvPr>
        </p:nvSpPr>
        <p:spPr bwMode="auto">
          <a:xfrm>
            <a:off x="1476375" y="260350"/>
            <a:ext cx="2952750" cy="360363"/>
          </a:xfrm>
          <a:solidFill>
            <a:srgbClr val="FFFF00">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Comment préparer l’entretien</a:t>
            </a:r>
          </a:p>
        </p:txBody>
      </p:sp>
      <p:sp>
        <p:nvSpPr>
          <p:cNvPr id="38915" name="Rectangle 3"/>
          <p:cNvSpPr>
            <a:spLocks noGrp="1" noChangeArrowheads="1"/>
          </p:cNvSpPr>
          <p:nvPr>
            <p:ph type="subTitle" idx="1"/>
          </p:nvPr>
        </p:nvSpPr>
        <p:spPr bwMode="auto">
          <a:xfrm>
            <a:off x="4500563" y="260350"/>
            <a:ext cx="4249737" cy="360363"/>
          </a:xfrm>
          <a:solidFill>
            <a:srgbClr val="FFFF00">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1 – Liste  de thèmes de formation</a:t>
            </a:r>
          </a:p>
        </p:txBody>
      </p:sp>
      <p:sp>
        <p:nvSpPr>
          <p:cNvPr id="38916" name="Rectangle 4"/>
          <p:cNvSpPr>
            <a:spLocks noChangeArrowheads="1"/>
          </p:cNvSpPr>
          <p:nvPr/>
        </p:nvSpPr>
        <p:spPr bwMode="auto">
          <a:xfrm>
            <a:off x="250825" y="260350"/>
            <a:ext cx="1154113" cy="360363"/>
          </a:xfrm>
          <a:prstGeom prst="rect">
            <a:avLst/>
          </a:prstGeom>
          <a:solidFill>
            <a:srgbClr val="FFFF00"/>
          </a:solidFill>
          <a:ln w="9525">
            <a:solidFill>
              <a:schemeClr val="tx1"/>
            </a:solidFill>
            <a:miter lim="800000"/>
            <a:headEnd/>
            <a:tailEnd/>
          </a:ln>
        </p:spPr>
        <p:txBody>
          <a:bodyPr wrap="none" anchor="ctr"/>
          <a:lstStyle/>
          <a:p>
            <a:r>
              <a:rPr lang="fr-FR" sz="1200" b="1"/>
              <a:t>Chapitre 2.1</a:t>
            </a:r>
          </a:p>
        </p:txBody>
      </p:sp>
      <p:sp>
        <p:nvSpPr>
          <p:cNvPr id="38917" name="Rectangle 5"/>
          <p:cNvSpPr>
            <a:spLocks noChangeArrowheads="1"/>
          </p:cNvSpPr>
          <p:nvPr/>
        </p:nvSpPr>
        <p:spPr bwMode="auto">
          <a:xfrm>
            <a:off x="179388" y="188913"/>
            <a:ext cx="8785225" cy="6480175"/>
          </a:xfrm>
          <a:prstGeom prst="rect">
            <a:avLst/>
          </a:prstGeom>
          <a:noFill/>
          <a:ln w="9525">
            <a:solidFill>
              <a:schemeClr val="tx1"/>
            </a:solidFill>
            <a:miter lim="800000"/>
            <a:headEnd/>
            <a:tailEnd/>
          </a:ln>
        </p:spPr>
        <p:txBody>
          <a:bodyPr wrap="none" anchor="ctr"/>
          <a:lstStyle/>
          <a:p>
            <a:endParaRPr lang="fr-FR"/>
          </a:p>
        </p:txBody>
      </p:sp>
      <p:sp>
        <p:nvSpPr>
          <p:cNvPr id="38918" name="Rectangle 6"/>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38919" name="Rectangle 8"/>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Début du chapitre</a:t>
            </a:r>
          </a:p>
        </p:txBody>
      </p:sp>
      <p:sp>
        <p:nvSpPr>
          <p:cNvPr id="38920" name="AutoShape 9">
            <a:hlinkClick r:id="rId3"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38921" name="Rectangle 10"/>
          <p:cNvSpPr>
            <a:spLocks noChangeArrowheads="1"/>
          </p:cNvSpPr>
          <p:nvPr/>
        </p:nvSpPr>
        <p:spPr bwMode="auto">
          <a:xfrm>
            <a:off x="468313" y="1219200"/>
            <a:ext cx="8208962" cy="4257675"/>
          </a:xfrm>
          <a:prstGeom prst="rect">
            <a:avLst/>
          </a:prstGeom>
          <a:noFill/>
          <a:ln w="9525">
            <a:noFill/>
            <a:miter lim="800000"/>
            <a:headEnd/>
            <a:tailEnd/>
          </a:ln>
        </p:spPr>
        <p:txBody>
          <a:bodyPr anchor="ctr">
            <a:spAutoFit/>
          </a:bodyPr>
          <a:lstStyle/>
          <a:p>
            <a:pPr algn="l">
              <a:spcBef>
                <a:spcPct val="20000"/>
              </a:spcBef>
              <a:tabLst>
                <a:tab pos="676275" algn="l"/>
              </a:tabLst>
            </a:pPr>
            <a:r>
              <a:rPr lang="fr-FR" sz="1500"/>
              <a:t>Cette liste comprend notamment les thèmes de formation prioritaires pour le DIF, elle est un outil pratique qui peut aider le salarié dans son choix tout en restant dans les objectifs de l’entreprise. L’accord sur le choix de la formation est alors facilité et vous gagnez du temps.</a:t>
            </a:r>
          </a:p>
          <a:p>
            <a:pPr algn="l">
              <a:spcBef>
                <a:spcPct val="20000"/>
              </a:spcBef>
              <a:tabLst>
                <a:tab pos="676275" algn="l"/>
              </a:tabLst>
            </a:pPr>
            <a:r>
              <a:rPr lang="fr-FR" sz="1500"/>
              <a:t>Mais </a:t>
            </a:r>
            <a:r>
              <a:rPr lang="fr-FR" sz="1500" b="1"/>
              <a:t>la demande de DIF reste à l’initiative du salarié</a:t>
            </a:r>
            <a:r>
              <a:rPr lang="fr-FR" sz="1500"/>
              <a:t> et il peut faire un choix en dehors de cette liste. ( ce reporter au chapitre « Les généralités sur l’entretien » : le DIF).</a:t>
            </a:r>
          </a:p>
          <a:p>
            <a:pPr algn="l">
              <a:spcBef>
                <a:spcPct val="20000"/>
              </a:spcBef>
              <a:tabLst>
                <a:tab pos="676275" algn="l"/>
              </a:tabLst>
            </a:pPr>
            <a:r>
              <a:rPr lang="fr-FR" sz="1500"/>
              <a:t>Cette liste est fournit au salarié avec le « guide de préparation à l’entretien ».</a:t>
            </a:r>
          </a:p>
          <a:p>
            <a:pPr algn="l">
              <a:spcBef>
                <a:spcPct val="40000"/>
              </a:spcBef>
              <a:tabLst>
                <a:tab pos="676275" algn="l"/>
              </a:tabLst>
            </a:pPr>
            <a:r>
              <a:rPr lang="fr-FR" sz="1500" b="1"/>
              <a:t>Comment construire votre liste ?</a:t>
            </a:r>
          </a:p>
          <a:p>
            <a:pPr algn="l">
              <a:spcBef>
                <a:spcPct val="40000"/>
              </a:spcBef>
              <a:tabLst>
                <a:tab pos="676275" algn="l"/>
              </a:tabLst>
            </a:pPr>
            <a:r>
              <a:rPr lang="fr-FR" sz="1500"/>
              <a:t>Nous vous conseillons d’intégrer dans votre liste, de manière distincte :</a:t>
            </a:r>
          </a:p>
          <a:p>
            <a:pPr algn="l">
              <a:spcBef>
                <a:spcPct val="40000"/>
              </a:spcBef>
              <a:buFontTx/>
              <a:buChar char="-"/>
              <a:tabLst>
                <a:tab pos="676275" algn="l"/>
              </a:tabLst>
            </a:pPr>
            <a:r>
              <a:rPr lang="fr-FR" sz="1500"/>
              <a:t> Les thèmes de formation définis comme </a:t>
            </a:r>
            <a:r>
              <a:rPr lang="fr-FR" sz="1500" b="1"/>
              <a:t>prioritaires pour le DIF</a:t>
            </a:r>
            <a:r>
              <a:rPr lang="fr-FR" sz="1500"/>
              <a:t> au niveau de votre OPCA. Ces actions peuvent bénéficier de financement (se renseigner auprès de l’OPCA). </a:t>
            </a:r>
          </a:p>
          <a:p>
            <a:pPr algn="l">
              <a:spcBef>
                <a:spcPct val="40000"/>
              </a:spcBef>
              <a:buFontTx/>
              <a:buChar char="-"/>
              <a:tabLst>
                <a:tab pos="676275" algn="l"/>
              </a:tabLst>
            </a:pPr>
            <a:r>
              <a:rPr lang="fr-FR" sz="1500"/>
              <a:t> Les thèmes de formation définis comme </a:t>
            </a:r>
            <a:r>
              <a:rPr lang="fr-FR" sz="1500" b="1"/>
              <a:t>prioritaires de manière générale</a:t>
            </a:r>
            <a:r>
              <a:rPr lang="fr-FR" sz="1500"/>
              <a:t> par votre OPCA, complétés par les autres thèmes de formation qui sont importants pour votre entreprise.</a:t>
            </a:r>
          </a:p>
          <a:p>
            <a:pPr algn="l">
              <a:spcBef>
                <a:spcPct val="40000"/>
              </a:spcBef>
              <a:buFontTx/>
              <a:buChar char="-"/>
              <a:tabLst>
                <a:tab pos="676275" algn="l"/>
              </a:tabLst>
            </a:pPr>
            <a:r>
              <a:rPr lang="fr-FR" sz="1500"/>
              <a:t> Pour vous aider à constituer votre liste de thèmes de formation, nous vous proposons une liste d’exemples de thèmes que vous pouvez modifier et adapter à souhait.</a:t>
            </a:r>
          </a:p>
          <a:p>
            <a:pPr algn="l">
              <a:spcBef>
                <a:spcPct val="50000"/>
              </a:spcBef>
              <a:tabLst>
                <a:tab pos="676275" algn="l"/>
              </a:tabLst>
            </a:pPr>
            <a:endParaRPr lang="fr-FR" sz="800" b="1"/>
          </a:p>
          <a:p>
            <a:pPr algn="l">
              <a:spcBef>
                <a:spcPct val="50000"/>
              </a:spcBef>
              <a:tabLst>
                <a:tab pos="676275" algn="l"/>
              </a:tabLst>
            </a:pPr>
            <a:r>
              <a:rPr lang="fr-FR" sz="1000"/>
              <a:t>			         Pour accéder à la liste des thèmes de formation, cliquer ici</a:t>
            </a:r>
          </a:p>
        </p:txBody>
      </p:sp>
      <p:sp>
        <p:nvSpPr>
          <p:cNvPr id="38922" name="Rectangle 11"/>
          <p:cNvSpPr>
            <a:spLocks noChangeArrowheads="1"/>
          </p:cNvSpPr>
          <p:nvPr/>
        </p:nvSpPr>
        <p:spPr bwMode="auto">
          <a:xfrm>
            <a:off x="2543175" y="692150"/>
            <a:ext cx="3613150" cy="366713"/>
          </a:xfrm>
          <a:prstGeom prst="rect">
            <a:avLst/>
          </a:prstGeom>
          <a:noFill/>
          <a:ln w="9525" algn="ctr">
            <a:noFill/>
            <a:miter lim="800000"/>
            <a:headEnd/>
            <a:tailEnd/>
          </a:ln>
        </p:spPr>
        <p:txBody>
          <a:bodyPr wrap="none">
            <a:spAutoFit/>
          </a:bodyPr>
          <a:lstStyle/>
          <a:p>
            <a:r>
              <a:rPr lang="fr-FR" b="1"/>
              <a:t>La liste de thèmes de formation</a:t>
            </a:r>
          </a:p>
        </p:txBody>
      </p:sp>
      <p:sp>
        <p:nvSpPr>
          <p:cNvPr id="41996" name="AutoShape 12">
            <a:hlinkClick r:id="" action="ppaction://noaction" highlightClick="1"/>
          </p:cNvPr>
          <p:cNvSpPr>
            <a:spLocks noChangeArrowheads="1"/>
          </p:cNvSpPr>
          <p:nvPr/>
        </p:nvSpPr>
        <p:spPr bwMode="auto">
          <a:xfrm>
            <a:off x="7702550" y="63214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41997" name="Rectangle 13"/>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4" action="ppaction://hlinkpres?slideindex=1&amp;slidetitle="/>
              </a:rPr>
              <a:t>Cliquer ici</a:t>
            </a:r>
            <a:endParaRPr lang="fr-FR" sz="1000" b="1">
              <a:solidFill>
                <a:schemeClr val="tx1"/>
              </a:solidFill>
            </a:endParaRPr>
          </a:p>
        </p:txBody>
      </p:sp>
      <p:sp>
        <p:nvSpPr>
          <p:cNvPr id="41998" name="AutoShape 14">
            <a:hlinkClick r:id="" action="ppaction://noaction" highlightClick="1"/>
          </p:cNvPr>
          <p:cNvSpPr>
            <a:spLocks noChangeArrowheads="1"/>
          </p:cNvSpPr>
          <p:nvPr/>
        </p:nvSpPr>
        <p:spPr bwMode="auto">
          <a:xfrm>
            <a:off x="6659563" y="5157788"/>
            <a:ext cx="647700" cy="720725"/>
          </a:xfrm>
          <a:prstGeom prst="actionButtonDocument">
            <a:avLst/>
          </a:prstGeom>
          <a:solidFill>
            <a:srgbClr val="FFFF00">
              <a:alpha val="50195"/>
            </a:srgbClr>
          </a:solidFill>
          <a:ln w="9525">
            <a:noFill/>
            <a:miter lim="800000"/>
            <a:headEnd/>
            <a:tailEnd/>
          </a:ln>
        </p:spPr>
        <p:txBody>
          <a:bodyPr wrap="none" anchor="ctr"/>
          <a:lstStyle/>
          <a:p>
            <a:r>
              <a:rPr lang="fr-FR" sz="800" b="1">
                <a:solidFill>
                  <a:schemeClr val="tx1"/>
                </a:solidFill>
              </a:rPr>
              <a:t>Liste des </a:t>
            </a:r>
          </a:p>
          <a:p>
            <a:r>
              <a:rPr lang="fr-FR" sz="800" b="1">
                <a:solidFill>
                  <a:schemeClr val="tx1"/>
                </a:solidFill>
              </a:rPr>
              <a:t>thèmes </a:t>
            </a:r>
          </a:p>
          <a:p>
            <a:r>
              <a:rPr lang="fr-FR" sz="800" b="1">
                <a:solidFill>
                  <a:schemeClr val="tx1"/>
                </a:solidFill>
              </a:rPr>
              <a:t>de</a:t>
            </a:r>
          </a:p>
          <a:p>
            <a:r>
              <a:rPr lang="fr-FR" sz="800" b="1">
                <a:solidFill>
                  <a:schemeClr val="tx1"/>
                </a:solidFill>
              </a:rPr>
              <a:t> formation</a:t>
            </a:r>
          </a:p>
        </p:txBody>
      </p:sp>
      <p:sp>
        <p:nvSpPr>
          <p:cNvPr id="38926" name="AutoShape 15"/>
          <p:cNvSpPr>
            <a:spLocks noChangeArrowheads="1"/>
          </p:cNvSpPr>
          <p:nvPr/>
        </p:nvSpPr>
        <p:spPr bwMode="auto">
          <a:xfrm>
            <a:off x="6227763" y="5300663"/>
            <a:ext cx="288925" cy="144462"/>
          </a:xfrm>
          <a:prstGeom prst="rightArrow">
            <a:avLst>
              <a:gd name="adj1" fmla="val 50000"/>
              <a:gd name="adj2" fmla="val 50000"/>
            </a:avLst>
          </a:prstGeom>
          <a:solidFill>
            <a:srgbClr val="FFFF00"/>
          </a:solidFill>
          <a:ln w="9525">
            <a:solidFill>
              <a:schemeClr val="tx1"/>
            </a:solidFill>
            <a:miter lim="800000"/>
            <a:headEnd/>
            <a:tailEnd/>
          </a:ln>
        </p:spPr>
        <p:txBody>
          <a:bodyPr wrap="none" anchor="ctr"/>
          <a:lstStyle/>
          <a:p>
            <a:endParaRPr lang="fr-FR"/>
          </a:p>
        </p:txBody>
      </p:sp>
      <p:sp>
        <p:nvSpPr>
          <p:cNvPr id="42000" name="AutoShape 16"/>
          <p:cNvSpPr>
            <a:spLocks noChangeArrowheads="1"/>
          </p:cNvSpPr>
          <p:nvPr/>
        </p:nvSpPr>
        <p:spPr bwMode="auto">
          <a:xfrm>
            <a:off x="5148263" y="3644900"/>
            <a:ext cx="3527425" cy="1243013"/>
          </a:xfrm>
          <a:prstGeom prst="wedgeRoundRectCallout">
            <a:avLst>
              <a:gd name="adj1" fmla="val 2250"/>
              <a:gd name="adj2" fmla="val 91764"/>
              <a:gd name="adj3" fmla="val 16667"/>
            </a:avLst>
          </a:prstGeom>
          <a:gradFill rotWithShape="1">
            <a:gsLst>
              <a:gs pos="0">
                <a:srgbClr val="F8F8F8"/>
              </a:gs>
              <a:gs pos="100000">
                <a:schemeClr val="bg1"/>
              </a:gs>
            </a:gsLst>
            <a:lin ang="5400000" scaled="1"/>
          </a:gradFill>
          <a:ln w="9525" algn="ctr">
            <a:solidFill>
              <a:schemeClr val="tx1"/>
            </a:solidFill>
            <a:miter lim="800000"/>
            <a:headEnd/>
            <a:tailEnd/>
          </a:ln>
        </p:spPr>
        <p:txBody>
          <a:bodyPr anchor="ctr">
            <a:spAutoFit/>
          </a:bodyPr>
          <a:lstStyle/>
          <a:p>
            <a:r>
              <a:rPr lang="fr-FR" sz="1000" b="1">
                <a:solidFill>
                  <a:schemeClr val="accent2"/>
                </a:solidFill>
              </a:rPr>
              <a:t>Vous allez ouvrir un document Word modifiable !</a:t>
            </a:r>
          </a:p>
          <a:p>
            <a:pPr>
              <a:spcBef>
                <a:spcPct val="50000"/>
              </a:spcBef>
            </a:pPr>
            <a:r>
              <a:rPr lang="fr-FR" sz="900">
                <a:solidFill>
                  <a:schemeClr val="accent2"/>
                </a:solidFill>
              </a:rPr>
              <a:t>Souhaitez vous </a:t>
            </a:r>
            <a:r>
              <a:rPr lang="fr-FR" sz="800">
                <a:solidFill>
                  <a:schemeClr val="accent2"/>
                </a:solidFill>
              </a:rPr>
              <a:t>(cliquer sur votre choix)</a:t>
            </a:r>
            <a:r>
              <a:rPr lang="fr-FR" sz="900">
                <a:solidFill>
                  <a:schemeClr val="accent2"/>
                </a:solidFill>
              </a:rPr>
              <a:t> :</a:t>
            </a:r>
          </a:p>
          <a:p>
            <a:pPr algn="l">
              <a:spcBef>
                <a:spcPct val="10000"/>
              </a:spcBef>
            </a:pPr>
            <a:r>
              <a:rPr lang="fr-FR" sz="900">
                <a:solidFill>
                  <a:schemeClr val="accent2"/>
                </a:solidFill>
              </a:rPr>
              <a:t>     </a:t>
            </a:r>
            <a:r>
              <a:rPr lang="fr-FR" sz="1400" b="1">
                <a:solidFill>
                  <a:schemeClr val="accent2"/>
                </a:solidFill>
                <a:sym typeface="Wingdings" pitchFamily="2" charset="2"/>
                <a:hlinkClick r:id="rId5" action="ppaction://hlinkfile"/>
              </a:rPr>
              <a:t></a:t>
            </a:r>
            <a:r>
              <a:rPr lang="fr-FR" sz="1400">
                <a:solidFill>
                  <a:schemeClr val="accent2"/>
                </a:solidFill>
                <a:sym typeface="Wingdings" pitchFamily="2" charset="2"/>
                <a:hlinkClick r:id="rId5" action="ppaction://hlinkfile"/>
              </a:rPr>
              <a:t> </a:t>
            </a:r>
            <a:r>
              <a:rPr lang="fr-FR" sz="900" b="1">
                <a:solidFill>
                  <a:schemeClr val="accent2"/>
                </a:solidFill>
                <a:hlinkClick r:id="rId5" action="ppaction://hlinkfile"/>
              </a:rPr>
              <a:t>Ouvrir le document</a:t>
            </a:r>
            <a:r>
              <a:rPr lang="fr-FR" sz="900">
                <a:solidFill>
                  <a:schemeClr val="accent2"/>
                </a:solidFill>
                <a:hlinkClick r:id="rId5" action="ppaction://hlinkfile"/>
              </a:rPr>
              <a:t> </a:t>
            </a:r>
            <a:endParaRPr lang="fr-FR" sz="900">
              <a:solidFill>
                <a:schemeClr val="accent2"/>
              </a:solidFill>
            </a:endParaRPr>
          </a:p>
          <a:p>
            <a:pPr algn="l">
              <a:spcBef>
                <a:spcPct val="10000"/>
              </a:spcBef>
            </a:pPr>
            <a:r>
              <a:rPr lang="fr-FR" sz="1400" b="1">
                <a:solidFill>
                  <a:schemeClr val="accent2"/>
                </a:solidFill>
                <a:sym typeface="Wingdings" pitchFamily="2" charset="2"/>
              </a:rPr>
              <a:t>   </a:t>
            </a:r>
            <a:r>
              <a:rPr lang="fr-FR" sz="1400" b="1">
                <a:solidFill>
                  <a:schemeClr val="accent2"/>
                </a:solidFill>
                <a:sym typeface="Wingdings" pitchFamily="2" charset="2"/>
                <a:hlinkClick r:id="rId6" action="ppaction://hlinkpres?slideindex=1&amp;slidetitle="/>
              </a:rPr>
              <a:t></a:t>
            </a:r>
            <a:r>
              <a:rPr lang="fr-FR" sz="900">
                <a:solidFill>
                  <a:schemeClr val="accent2"/>
                </a:solidFill>
                <a:sym typeface="Wingdings" pitchFamily="2" charset="2"/>
                <a:hlinkClick r:id="rId6" action="ppaction://hlinkpres?slideindex=1&amp;slidetitle="/>
              </a:rPr>
              <a:t> </a:t>
            </a:r>
            <a:r>
              <a:rPr lang="fr-FR" sz="900">
                <a:solidFill>
                  <a:schemeClr val="accent2"/>
                </a:solidFill>
                <a:hlinkClick r:id="rId6" action="ppaction://hlinkpres?slideindex=1&amp;slidetitle="/>
              </a:rPr>
              <a:t>Consulter la procédure d’utilisation des documents</a:t>
            </a:r>
            <a:endParaRPr lang="fr-FR" sz="900">
              <a:solidFill>
                <a:schemeClr val="accent2"/>
              </a:solidFill>
              <a:sym typeface="Wingdings" pitchFamily="2" charset="2"/>
            </a:endParaRPr>
          </a:p>
          <a:p>
            <a:pPr algn="l">
              <a:spcBef>
                <a:spcPct val="10000"/>
              </a:spcBef>
            </a:pPr>
            <a:r>
              <a:rPr lang="fr-FR" sz="1400" b="1">
                <a:solidFill>
                  <a:schemeClr val="accent2"/>
                </a:solidFill>
                <a:sym typeface="Wingdings" pitchFamily="2" charset="2"/>
              </a:rPr>
              <a:t>   </a:t>
            </a:r>
            <a:r>
              <a:rPr lang="fr-FR" sz="900">
                <a:solidFill>
                  <a:schemeClr val="accent2"/>
                </a:solidFill>
                <a:sym typeface="Wingdings" pitchFamily="2" charset="2"/>
              </a:rPr>
              <a:t> </a:t>
            </a:r>
            <a:r>
              <a:rPr lang="fr-FR" sz="900">
                <a:solidFill>
                  <a:schemeClr val="accent2"/>
                </a:solidFill>
              </a:rPr>
              <a:t>Continuer à consulter le guide</a:t>
            </a:r>
          </a:p>
        </p:txBody>
      </p:sp>
      <p:sp>
        <p:nvSpPr>
          <p:cNvPr id="38928" name="AutoShape 17">
            <a:hlinkClick r:id="rId7" action="ppaction://hlinksldjump" highlightClick="1"/>
          </p:cNvPr>
          <p:cNvSpPr>
            <a:spLocks noChangeArrowheads="1"/>
          </p:cNvSpPr>
          <p:nvPr/>
        </p:nvSpPr>
        <p:spPr bwMode="auto">
          <a:xfrm>
            <a:off x="3562350" y="5876925"/>
            <a:ext cx="219075" cy="215900"/>
          </a:xfrm>
          <a:prstGeom prst="actionButtonBackPrevious">
            <a:avLst/>
          </a:prstGeom>
          <a:solidFill>
            <a:srgbClr val="FFFF00"/>
          </a:solidFill>
          <a:ln w="9525">
            <a:noFill/>
            <a:miter lim="800000"/>
            <a:headEnd/>
            <a:tailEnd/>
          </a:ln>
        </p:spPr>
        <p:txBody>
          <a:bodyPr wrap="none" anchor="ctr"/>
          <a:lstStyle/>
          <a:p>
            <a:endParaRPr lang="fr-FR"/>
          </a:p>
        </p:txBody>
      </p:sp>
      <p:sp>
        <p:nvSpPr>
          <p:cNvPr id="38929" name="Rectangle 18"/>
          <p:cNvSpPr>
            <a:spLocks noChangeArrowheads="1"/>
          </p:cNvSpPr>
          <p:nvPr/>
        </p:nvSpPr>
        <p:spPr bwMode="auto">
          <a:xfrm>
            <a:off x="3779838" y="5805488"/>
            <a:ext cx="2520950" cy="358775"/>
          </a:xfrm>
          <a:prstGeom prst="rect">
            <a:avLst/>
          </a:prstGeom>
          <a:noFill/>
          <a:ln w="9525">
            <a:noFill/>
            <a:miter lim="800000"/>
            <a:headEnd/>
            <a:tailEnd/>
          </a:ln>
        </p:spPr>
        <p:txBody>
          <a:bodyPr wrap="none" anchor="ctr"/>
          <a:lstStyle/>
          <a:p>
            <a:pPr algn="l"/>
            <a:r>
              <a:rPr lang="fr-FR" sz="1000"/>
              <a:t>Retour «le guide de préparation du salarié »</a:t>
            </a:r>
          </a:p>
        </p:txBody>
      </p:sp>
      <p:sp>
        <p:nvSpPr>
          <p:cNvPr id="38930" name="AutoShape 19">
            <a:hlinkClick r:id="rId8" action="ppaction://hlinksldjump" highlightClick="1"/>
          </p:cNvPr>
          <p:cNvSpPr>
            <a:spLocks noChangeArrowheads="1"/>
          </p:cNvSpPr>
          <p:nvPr/>
        </p:nvSpPr>
        <p:spPr bwMode="auto">
          <a:xfrm>
            <a:off x="1187450" y="5876925"/>
            <a:ext cx="217488" cy="215900"/>
          </a:xfrm>
          <a:prstGeom prst="actionButtonBackPrevious">
            <a:avLst/>
          </a:prstGeom>
          <a:solidFill>
            <a:srgbClr val="FFFF00"/>
          </a:solidFill>
          <a:ln w="9525">
            <a:noFill/>
            <a:miter lim="800000"/>
            <a:headEnd/>
            <a:tailEnd/>
          </a:ln>
        </p:spPr>
        <p:txBody>
          <a:bodyPr wrap="none" anchor="ctr"/>
          <a:lstStyle/>
          <a:p>
            <a:endParaRPr lang="fr-FR"/>
          </a:p>
        </p:txBody>
      </p:sp>
      <p:sp>
        <p:nvSpPr>
          <p:cNvPr id="38931" name="Rectangle 20"/>
          <p:cNvSpPr>
            <a:spLocks noChangeArrowheads="1"/>
          </p:cNvSpPr>
          <p:nvPr/>
        </p:nvSpPr>
        <p:spPr bwMode="auto">
          <a:xfrm>
            <a:off x="1547813" y="5805488"/>
            <a:ext cx="1512887" cy="358775"/>
          </a:xfrm>
          <a:prstGeom prst="rect">
            <a:avLst/>
          </a:prstGeom>
          <a:noFill/>
          <a:ln w="9525">
            <a:noFill/>
            <a:miter lim="800000"/>
            <a:headEnd/>
            <a:tailEnd/>
          </a:ln>
        </p:spPr>
        <p:txBody>
          <a:bodyPr wrap="none" anchor="ctr"/>
          <a:lstStyle/>
          <a:p>
            <a:pPr algn="l"/>
            <a:r>
              <a:rPr lang="fr-FR" sz="1000"/>
              <a:t>Retour «La logistique »</a:t>
            </a:r>
          </a:p>
        </p:txBody>
      </p:sp>
      <p:sp>
        <p:nvSpPr>
          <p:cNvPr id="38932" name="AutoShape 21">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38933" name="Rectangle 22"/>
          <p:cNvSpPr>
            <a:spLocks noChangeArrowheads="1"/>
          </p:cNvSpPr>
          <p:nvPr/>
        </p:nvSpPr>
        <p:spPr bwMode="auto">
          <a:xfrm>
            <a:off x="7956550" y="6237288"/>
            <a:ext cx="647700"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38934" name="AutoShape 23">
            <a:hlinkClick r:id="" action="ppaction://hlinkshowjump?jump=nextslide" highlightClick="1"/>
          </p:cNvPr>
          <p:cNvSpPr>
            <a:spLocks noChangeArrowheads="1"/>
          </p:cNvSpPr>
          <p:nvPr/>
        </p:nvSpPr>
        <p:spPr bwMode="auto">
          <a:xfrm>
            <a:off x="8604250"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38935" name="Rectangle 24"/>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
        <p:nvSpPr>
          <p:cNvPr id="38936" name="AutoShape 25">
            <a:hlinkClick r:id="rId9" action="ppaction://hlinksldjump" highlightClick="1"/>
          </p:cNvPr>
          <p:cNvSpPr>
            <a:spLocks noChangeArrowheads="1"/>
          </p:cNvSpPr>
          <p:nvPr/>
        </p:nvSpPr>
        <p:spPr bwMode="auto">
          <a:xfrm>
            <a:off x="1187450" y="5589588"/>
            <a:ext cx="215900" cy="215900"/>
          </a:xfrm>
          <a:prstGeom prst="actionButtonBackPrevious">
            <a:avLst/>
          </a:prstGeom>
          <a:solidFill>
            <a:srgbClr val="FFFF00"/>
          </a:solidFill>
          <a:ln w="9525">
            <a:noFill/>
            <a:miter lim="800000"/>
            <a:headEnd/>
            <a:tailEnd/>
          </a:ln>
        </p:spPr>
        <p:txBody>
          <a:bodyPr wrap="none" anchor="ctr"/>
          <a:lstStyle/>
          <a:p>
            <a:endParaRPr lang="fr-FR"/>
          </a:p>
        </p:txBody>
      </p:sp>
      <p:sp>
        <p:nvSpPr>
          <p:cNvPr id="38937" name="Rectangle 26"/>
          <p:cNvSpPr>
            <a:spLocks noChangeArrowheads="1"/>
          </p:cNvSpPr>
          <p:nvPr/>
        </p:nvSpPr>
        <p:spPr bwMode="auto">
          <a:xfrm>
            <a:off x="1547813" y="5516563"/>
            <a:ext cx="2087562" cy="358775"/>
          </a:xfrm>
          <a:prstGeom prst="rect">
            <a:avLst/>
          </a:prstGeom>
          <a:noFill/>
          <a:ln w="9525">
            <a:noFill/>
            <a:miter lim="800000"/>
            <a:headEnd/>
            <a:tailEnd/>
          </a:ln>
        </p:spPr>
        <p:txBody>
          <a:bodyPr wrap="none" anchor="ctr"/>
          <a:lstStyle/>
          <a:p>
            <a:pPr algn="l"/>
            <a:r>
              <a:rPr lang="fr-FR" sz="1000"/>
              <a:t>Retour «préparation générale »</a:t>
            </a:r>
          </a:p>
        </p:txBody>
      </p:sp>
      <p:sp>
        <p:nvSpPr>
          <p:cNvPr id="38938" name="AutoShape 27">
            <a:hlinkClick r:id="rId10" action="ppaction://hlinksldjump" highlightClick="1"/>
          </p:cNvPr>
          <p:cNvSpPr>
            <a:spLocks noChangeArrowheads="1"/>
          </p:cNvSpPr>
          <p:nvPr/>
        </p:nvSpPr>
        <p:spPr bwMode="auto">
          <a:xfrm>
            <a:off x="3563938" y="5589588"/>
            <a:ext cx="219075" cy="215900"/>
          </a:xfrm>
          <a:prstGeom prst="actionButtonBackPrevious">
            <a:avLst/>
          </a:prstGeom>
          <a:solidFill>
            <a:srgbClr val="FFFF00"/>
          </a:solidFill>
          <a:ln w="9525">
            <a:noFill/>
            <a:miter lim="800000"/>
            <a:headEnd/>
            <a:tailEnd/>
          </a:ln>
        </p:spPr>
        <p:txBody>
          <a:bodyPr wrap="none" anchor="ctr"/>
          <a:lstStyle/>
          <a:p>
            <a:endParaRPr lang="fr-FR"/>
          </a:p>
        </p:txBody>
      </p:sp>
      <p:sp>
        <p:nvSpPr>
          <p:cNvPr id="38939" name="Rectangle 28"/>
          <p:cNvSpPr>
            <a:spLocks noChangeArrowheads="1"/>
          </p:cNvSpPr>
          <p:nvPr/>
        </p:nvSpPr>
        <p:spPr bwMode="auto">
          <a:xfrm>
            <a:off x="3779838" y="5516563"/>
            <a:ext cx="2879725" cy="360362"/>
          </a:xfrm>
          <a:prstGeom prst="rect">
            <a:avLst/>
          </a:prstGeom>
          <a:noFill/>
          <a:ln w="9525">
            <a:noFill/>
            <a:miter lim="800000"/>
            <a:headEnd/>
            <a:tailEnd/>
          </a:ln>
        </p:spPr>
        <p:txBody>
          <a:bodyPr wrap="none" anchor="ctr"/>
          <a:lstStyle/>
          <a:p>
            <a:pPr algn="l"/>
            <a:r>
              <a:rPr lang="fr-FR" sz="1000"/>
              <a:t>Retour « Comment vous préparer à l’entretien »</a:t>
            </a:r>
          </a:p>
        </p:txBody>
      </p:sp>
      <p:sp>
        <p:nvSpPr>
          <p:cNvPr id="38940" name="AutoShape 29">
            <a:hlinkClick r:id="rId11" action="ppaction://hlinksldjump" highlightClick="1"/>
          </p:cNvPr>
          <p:cNvSpPr>
            <a:spLocks noChangeArrowheads="1"/>
          </p:cNvSpPr>
          <p:nvPr/>
        </p:nvSpPr>
        <p:spPr bwMode="auto">
          <a:xfrm>
            <a:off x="2193925" y="6308725"/>
            <a:ext cx="215900" cy="215900"/>
          </a:xfrm>
          <a:prstGeom prst="actionButtonBackPrevious">
            <a:avLst/>
          </a:prstGeom>
          <a:solidFill>
            <a:srgbClr val="FFFF00"/>
          </a:solidFill>
          <a:ln w="9525">
            <a:noFill/>
            <a:miter lim="800000"/>
            <a:headEnd/>
            <a:tailEnd/>
          </a:ln>
        </p:spPr>
        <p:txBody>
          <a:bodyPr wrap="none" anchor="ctr"/>
          <a:lstStyle/>
          <a:p>
            <a:endParaRPr lang="fr-F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1996"/>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997"/>
                                        </p:tgtEl>
                                        <p:attrNameLst>
                                          <p:attrName>style.visibility</p:attrName>
                                        </p:attrNameLst>
                                      </p:cBhvr>
                                      <p:to>
                                        <p:strVal val="visible"/>
                                      </p:to>
                                    </p:set>
                                  </p:childTnLst>
                                </p:cTn>
                              </p:par>
                            </p:childTnLst>
                          </p:cTn>
                        </p:par>
                      </p:childTnLst>
                    </p:cTn>
                  </p:par>
                </p:childTnLst>
              </p:cTn>
              <p:nextCondLst>
                <p:cond evt="onClick" delay="0">
                  <p:tgtEl>
                    <p:spTgt spid="41996"/>
                  </p:tgtEl>
                </p:cond>
              </p:nextCondLst>
            </p:seq>
            <p:seq concurrent="1" nextAc="seek">
              <p:cTn id="7" restart="whenNotActive" fill="hold" evtFilter="cancelBubble" nodeType="interactiveSeq">
                <p:stCondLst>
                  <p:cond evt="onClick" delay="0">
                    <p:tgtEl>
                      <p:spTgt spid="41997"/>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41997"/>
                                        </p:tgtEl>
                                        <p:attrNameLst>
                                          <p:attrName>style.visibility</p:attrName>
                                        </p:attrNameLst>
                                      </p:cBhvr>
                                      <p:to>
                                        <p:strVal val="hidden"/>
                                      </p:to>
                                    </p:set>
                                  </p:childTnLst>
                                </p:cTn>
                              </p:par>
                            </p:childTnLst>
                          </p:cTn>
                        </p:par>
                      </p:childTnLst>
                    </p:cTn>
                  </p:par>
                </p:childTnLst>
              </p:cTn>
              <p:nextCondLst>
                <p:cond evt="onClick" delay="0">
                  <p:tgtEl>
                    <p:spTgt spid="41997"/>
                  </p:tgtEl>
                </p:cond>
              </p:nextCondLst>
            </p:seq>
            <p:seq concurrent="1" nextAc="seek">
              <p:cTn id="12" restart="whenNotActive" fill="hold" evtFilter="cancelBubble" nodeType="interactiveSeq">
                <p:stCondLst>
                  <p:cond evt="onClick" delay="0">
                    <p:tgtEl>
                      <p:spTgt spid="41998"/>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2000"/>
                                        </p:tgtEl>
                                        <p:attrNameLst>
                                          <p:attrName>style.visibility</p:attrName>
                                        </p:attrNameLst>
                                      </p:cBhvr>
                                      <p:to>
                                        <p:strVal val="visible"/>
                                      </p:to>
                                    </p:set>
                                  </p:childTnLst>
                                </p:cTn>
                              </p:par>
                            </p:childTnLst>
                          </p:cTn>
                        </p:par>
                      </p:childTnLst>
                    </p:cTn>
                  </p:par>
                </p:childTnLst>
              </p:cTn>
              <p:nextCondLst>
                <p:cond evt="onClick" delay="0">
                  <p:tgtEl>
                    <p:spTgt spid="41998"/>
                  </p:tgtEl>
                </p:cond>
              </p:nextCondLst>
            </p:seq>
            <p:seq concurrent="1" nextAc="seek">
              <p:cTn id="17" restart="whenNotActive" fill="hold" evtFilter="cancelBubble" nodeType="interactiveSeq">
                <p:stCondLst>
                  <p:cond evt="onClick" delay="0">
                    <p:tgtEl>
                      <p:spTgt spid="42000"/>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1" nodeType="clickEffect">
                                  <p:stCondLst>
                                    <p:cond delay="0"/>
                                  </p:stCondLst>
                                  <p:childTnLst>
                                    <p:set>
                                      <p:cBhvr>
                                        <p:cTn id="21" dur="1" fill="hold">
                                          <p:stCondLst>
                                            <p:cond delay="0"/>
                                          </p:stCondLst>
                                        </p:cTn>
                                        <p:tgtEl>
                                          <p:spTgt spid="42000"/>
                                        </p:tgtEl>
                                        <p:attrNameLst>
                                          <p:attrName>style.visibility</p:attrName>
                                        </p:attrNameLst>
                                      </p:cBhvr>
                                      <p:to>
                                        <p:strVal val="hidden"/>
                                      </p:to>
                                    </p:set>
                                  </p:childTnLst>
                                </p:cTn>
                              </p:par>
                            </p:childTnLst>
                          </p:cTn>
                        </p:par>
                      </p:childTnLst>
                    </p:cTn>
                  </p:par>
                </p:childTnLst>
              </p:cTn>
              <p:nextCondLst>
                <p:cond evt="onClick" delay="0">
                  <p:tgtEl>
                    <p:spTgt spid="42000"/>
                  </p:tgtEl>
                </p:cond>
              </p:nextCondLst>
            </p:seq>
          </p:childTnLst>
        </p:cTn>
      </p:par>
    </p:tnLst>
    <p:bldLst>
      <p:bldP spid="41997" grpId="0" animBg="1"/>
      <p:bldP spid="41997" grpId="1" animBg="1"/>
      <p:bldP spid="42000" grpId="0" animBg="1"/>
      <p:bldP spid="42000" grpId="1"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bwMode="auto">
          <a:xfrm>
            <a:off x="1476375" y="260350"/>
            <a:ext cx="2952750" cy="360363"/>
          </a:xfrm>
          <a:solidFill>
            <a:srgbClr val="FFFF00">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Comment préparer l’entretien</a:t>
            </a:r>
          </a:p>
        </p:txBody>
      </p:sp>
      <p:sp>
        <p:nvSpPr>
          <p:cNvPr id="39939" name="Rectangle 3"/>
          <p:cNvSpPr>
            <a:spLocks noGrp="1" noChangeArrowheads="1"/>
          </p:cNvSpPr>
          <p:nvPr>
            <p:ph type="subTitle" idx="1"/>
          </p:nvPr>
        </p:nvSpPr>
        <p:spPr bwMode="auto">
          <a:xfrm>
            <a:off x="4500563" y="260350"/>
            <a:ext cx="4249737" cy="360363"/>
          </a:xfrm>
          <a:solidFill>
            <a:srgbClr val="FFFF00">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2 – le dossier du salarié</a:t>
            </a:r>
          </a:p>
        </p:txBody>
      </p:sp>
      <p:sp>
        <p:nvSpPr>
          <p:cNvPr id="39940" name="Rectangle 4"/>
          <p:cNvSpPr>
            <a:spLocks noChangeArrowheads="1"/>
          </p:cNvSpPr>
          <p:nvPr/>
        </p:nvSpPr>
        <p:spPr bwMode="auto">
          <a:xfrm>
            <a:off x="250825" y="260350"/>
            <a:ext cx="1154113" cy="360363"/>
          </a:xfrm>
          <a:prstGeom prst="rect">
            <a:avLst/>
          </a:prstGeom>
          <a:solidFill>
            <a:srgbClr val="FFFF00"/>
          </a:solidFill>
          <a:ln w="9525">
            <a:solidFill>
              <a:schemeClr val="tx1"/>
            </a:solidFill>
            <a:miter lim="800000"/>
            <a:headEnd/>
            <a:tailEnd/>
          </a:ln>
        </p:spPr>
        <p:txBody>
          <a:bodyPr wrap="none" anchor="ctr"/>
          <a:lstStyle/>
          <a:p>
            <a:r>
              <a:rPr lang="fr-FR" sz="1200" b="1"/>
              <a:t>Chapitre 2.1</a:t>
            </a:r>
          </a:p>
        </p:txBody>
      </p:sp>
      <p:sp>
        <p:nvSpPr>
          <p:cNvPr id="39941" name="Rectangle 5"/>
          <p:cNvSpPr>
            <a:spLocks noChangeArrowheads="1"/>
          </p:cNvSpPr>
          <p:nvPr/>
        </p:nvSpPr>
        <p:spPr bwMode="auto">
          <a:xfrm>
            <a:off x="179388" y="188913"/>
            <a:ext cx="8785225" cy="6480175"/>
          </a:xfrm>
          <a:prstGeom prst="rect">
            <a:avLst/>
          </a:prstGeom>
          <a:noFill/>
          <a:ln w="9525">
            <a:solidFill>
              <a:schemeClr val="tx1"/>
            </a:solidFill>
            <a:miter lim="800000"/>
            <a:headEnd/>
            <a:tailEnd/>
          </a:ln>
        </p:spPr>
        <p:txBody>
          <a:bodyPr wrap="none" anchor="ctr"/>
          <a:lstStyle/>
          <a:p>
            <a:endParaRPr lang="fr-FR"/>
          </a:p>
        </p:txBody>
      </p:sp>
      <p:sp>
        <p:nvSpPr>
          <p:cNvPr id="39942" name="Rectangle 6"/>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39943" name="Rectangle 7"/>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Début du chapitre</a:t>
            </a:r>
          </a:p>
        </p:txBody>
      </p:sp>
      <p:sp>
        <p:nvSpPr>
          <p:cNvPr id="39944" name="AutoShape 8">
            <a:hlinkClick r:id="rId3"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39945" name="Text Box 9"/>
          <p:cNvSpPr txBox="1">
            <a:spLocks noChangeArrowheads="1"/>
          </p:cNvSpPr>
          <p:nvPr/>
        </p:nvSpPr>
        <p:spPr bwMode="auto">
          <a:xfrm>
            <a:off x="1187450" y="1628775"/>
            <a:ext cx="7273925" cy="3576638"/>
          </a:xfrm>
          <a:prstGeom prst="rect">
            <a:avLst/>
          </a:prstGeom>
          <a:noFill/>
          <a:ln w="9525">
            <a:noFill/>
            <a:miter lim="800000"/>
            <a:headEnd/>
            <a:tailEnd/>
          </a:ln>
        </p:spPr>
        <p:txBody>
          <a:bodyPr>
            <a:spAutoFit/>
          </a:bodyPr>
          <a:lstStyle/>
          <a:p>
            <a:pPr algn="l">
              <a:tabLst>
                <a:tab pos="355600" algn="l"/>
              </a:tabLst>
            </a:pPr>
            <a:r>
              <a:rPr lang="fr-FR" sz="1500"/>
              <a:t>Pour chaque salarié nous vous recommandons d’établir un dossier, préalablement à l’entretien. Il vous fera gagner beaucoup de temps lors du face à face. </a:t>
            </a:r>
          </a:p>
          <a:p>
            <a:pPr algn="l">
              <a:tabLst>
                <a:tab pos="355600" algn="l"/>
              </a:tabLst>
            </a:pPr>
            <a:endParaRPr lang="fr-FR" sz="800"/>
          </a:p>
          <a:p>
            <a:pPr algn="l">
              <a:tabLst>
                <a:tab pos="355600" algn="l"/>
              </a:tabLst>
            </a:pPr>
            <a:r>
              <a:rPr lang="fr-FR" sz="1500"/>
              <a:t>Ce dossier comprend : </a:t>
            </a:r>
          </a:p>
          <a:p>
            <a:pPr algn="l">
              <a:tabLst>
                <a:tab pos="355600" algn="l"/>
              </a:tabLst>
            </a:pPr>
            <a:endParaRPr lang="fr-FR" sz="1500"/>
          </a:p>
          <a:p>
            <a:pPr algn="l">
              <a:tabLst>
                <a:tab pos="355600" algn="l"/>
              </a:tabLst>
            </a:pPr>
            <a:r>
              <a:rPr lang="fr-FR" sz="1500"/>
              <a:t>	</a:t>
            </a:r>
            <a:r>
              <a:rPr lang="fr-FR" sz="1500" b="1"/>
              <a:t> </a:t>
            </a:r>
            <a:r>
              <a:rPr lang="fr-FR" b="1"/>
              <a:t>La fiche de situation du salarié</a:t>
            </a:r>
          </a:p>
          <a:p>
            <a:pPr algn="l">
              <a:spcBef>
                <a:spcPct val="50000"/>
              </a:spcBef>
              <a:tabLst>
                <a:tab pos="355600" algn="l"/>
              </a:tabLst>
            </a:pPr>
            <a:r>
              <a:rPr lang="fr-FR" sz="1500"/>
              <a:t>Elle contient tous les éléments nécessaires à l’entretien dont l’éligibilité.</a:t>
            </a:r>
          </a:p>
          <a:p>
            <a:pPr algn="l">
              <a:spcBef>
                <a:spcPct val="20000"/>
              </a:spcBef>
              <a:tabLst>
                <a:tab pos="355600" algn="l"/>
              </a:tabLst>
            </a:pPr>
            <a:r>
              <a:rPr lang="fr-FR" sz="1500"/>
              <a:t>	</a:t>
            </a:r>
            <a:r>
              <a:rPr lang="fr-FR" sz="1500" b="1"/>
              <a:t> </a:t>
            </a:r>
          </a:p>
          <a:p>
            <a:pPr algn="l">
              <a:spcBef>
                <a:spcPct val="50000"/>
              </a:spcBef>
              <a:tabLst>
                <a:tab pos="355600" algn="l"/>
              </a:tabLst>
            </a:pPr>
            <a:r>
              <a:rPr lang="fr-FR" sz="1500" b="1"/>
              <a:t>	</a:t>
            </a:r>
            <a:r>
              <a:rPr lang="fr-FR" b="1"/>
              <a:t>Réflexion concernant le salarié dans son poste actuel</a:t>
            </a:r>
          </a:p>
          <a:p>
            <a:pPr algn="l">
              <a:spcBef>
                <a:spcPct val="50000"/>
              </a:spcBef>
              <a:tabLst>
                <a:tab pos="355600" algn="l"/>
              </a:tabLst>
            </a:pPr>
            <a:r>
              <a:rPr lang="fr-FR" sz="1500"/>
              <a:t>Les exigences que vous avez par rapport au poste, les évolutions éventuelles du poste, les possibilités de progression qu’offre ou non l’entreprise au salarié, permettent de définir a priori, ses besoins en compétence.	</a:t>
            </a:r>
          </a:p>
          <a:p>
            <a:pPr algn="l">
              <a:spcBef>
                <a:spcPct val="50000"/>
              </a:spcBef>
              <a:tabLst>
                <a:tab pos="355600" algn="l"/>
              </a:tabLst>
            </a:pPr>
            <a:endParaRPr lang="fr-FR" sz="1500"/>
          </a:p>
        </p:txBody>
      </p:sp>
      <p:sp>
        <p:nvSpPr>
          <p:cNvPr id="39946" name="AutoShape 10">
            <a:hlinkClick r:id="rId4" action="ppaction://hlinksldjump" highlightClick="1"/>
          </p:cNvPr>
          <p:cNvSpPr>
            <a:spLocks noChangeArrowheads="1"/>
          </p:cNvSpPr>
          <p:nvPr/>
        </p:nvSpPr>
        <p:spPr bwMode="auto">
          <a:xfrm>
            <a:off x="1284288" y="2746375"/>
            <a:ext cx="215900" cy="215900"/>
          </a:xfrm>
          <a:prstGeom prst="actionButtonForwardNext">
            <a:avLst/>
          </a:prstGeom>
          <a:solidFill>
            <a:srgbClr val="FFFF00"/>
          </a:solidFill>
          <a:ln w="9525">
            <a:noFill/>
            <a:miter lim="800000"/>
            <a:headEnd/>
            <a:tailEnd/>
          </a:ln>
        </p:spPr>
        <p:txBody>
          <a:bodyPr wrap="none" anchor="ctr"/>
          <a:lstStyle/>
          <a:p>
            <a:endParaRPr lang="fr-FR"/>
          </a:p>
        </p:txBody>
      </p:sp>
      <p:sp>
        <p:nvSpPr>
          <p:cNvPr id="39947" name="AutoShape 11">
            <a:hlinkClick r:id="rId5" action="ppaction://hlinksldjump" highlightClick="1"/>
          </p:cNvPr>
          <p:cNvSpPr>
            <a:spLocks noChangeArrowheads="1"/>
          </p:cNvSpPr>
          <p:nvPr/>
        </p:nvSpPr>
        <p:spPr bwMode="auto">
          <a:xfrm>
            <a:off x="1284288" y="3789363"/>
            <a:ext cx="215900" cy="215900"/>
          </a:xfrm>
          <a:prstGeom prst="actionButtonForwardNext">
            <a:avLst/>
          </a:prstGeom>
          <a:solidFill>
            <a:srgbClr val="FFFF00"/>
          </a:solidFill>
          <a:ln w="9525">
            <a:noFill/>
            <a:miter lim="800000"/>
            <a:headEnd/>
            <a:tailEnd/>
          </a:ln>
        </p:spPr>
        <p:txBody>
          <a:bodyPr wrap="none" anchor="ctr"/>
          <a:lstStyle/>
          <a:p>
            <a:endParaRPr lang="fr-FR"/>
          </a:p>
        </p:txBody>
      </p:sp>
      <p:sp>
        <p:nvSpPr>
          <p:cNvPr id="39948" name="Rectangle 12"/>
          <p:cNvSpPr>
            <a:spLocks noChangeArrowheads="1"/>
          </p:cNvSpPr>
          <p:nvPr/>
        </p:nvSpPr>
        <p:spPr bwMode="auto">
          <a:xfrm>
            <a:off x="2916238" y="981075"/>
            <a:ext cx="3214687" cy="457200"/>
          </a:xfrm>
          <a:prstGeom prst="rect">
            <a:avLst/>
          </a:prstGeom>
          <a:noFill/>
          <a:ln w="9525" algn="ctr">
            <a:noFill/>
            <a:miter lim="800000"/>
            <a:headEnd/>
            <a:tailEnd/>
          </a:ln>
        </p:spPr>
        <p:txBody>
          <a:bodyPr wrap="none">
            <a:spAutoFit/>
          </a:bodyPr>
          <a:lstStyle/>
          <a:p>
            <a:r>
              <a:rPr lang="fr-FR" sz="2400" b="1"/>
              <a:t>Le dossier du salarié</a:t>
            </a:r>
          </a:p>
        </p:txBody>
      </p:sp>
      <p:sp>
        <p:nvSpPr>
          <p:cNvPr id="44045" name="AutoShape 13">
            <a:hlinkClick r:id="" action="ppaction://noaction" highlightClick="1"/>
          </p:cNvPr>
          <p:cNvSpPr>
            <a:spLocks noChangeArrowheads="1"/>
          </p:cNvSpPr>
          <p:nvPr/>
        </p:nvSpPr>
        <p:spPr bwMode="auto">
          <a:xfrm>
            <a:off x="7715250" y="63214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44046" name="Rectangle 14"/>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6" action="ppaction://hlinkpres?slideindex=1&amp;slidetitle="/>
              </a:rPr>
              <a:t>Cliquer ici</a:t>
            </a:r>
            <a:endParaRPr lang="fr-FR" sz="1000" b="1">
              <a:solidFill>
                <a:schemeClr val="tx1"/>
              </a:solidFill>
            </a:endParaRPr>
          </a:p>
        </p:txBody>
      </p:sp>
      <p:sp>
        <p:nvSpPr>
          <p:cNvPr id="39951" name="AutoShape 16">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39952" name="Rectangle 17"/>
          <p:cNvSpPr>
            <a:spLocks noChangeArrowheads="1"/>
          </p:cNvSpPr>
          <p:nvPr/>
        </p:nvSpPr>
        <p:spPr bwMode="auto">
          <a:xfrm>
            <a:off x="7956550" y="6237288"/>
            <a:ext cx="647700"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39953" name="AutoShape 18">
            <a:hlinkClick r:id="" action="ppaction://hlinkshowjump?jump=nextslide" highlightClick="1"/>
          </p:cNvPr>
          <p:cNvSpPr>
            <a:spLocks noChangeArrowheads="1"/>
          </p:cNvSpPr>
          <p:nvPr/>
        </p:nvSpPr>
        <p:spPr bwMode="auto">
          <a:xfrm>
            <a:off x="8604250"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39954" name="Rectangle 19"/>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
        <p:nvSpPr>
          <p:cNvPr id="39955" name="AutoShape 20">
            <a:hlinkClick r:id="rId7" action="ppaction://hlinksldjump" highlightClick="1"/>
          </p:cNvPr>
          <p:cNvSpPr>
            <a:spLocks noChangeArrowheads="1"/>
          </p:cNvSpPr>
          <p:nvPr/>
        </p:nvSpPr>
        <p:spPr bwMode="auto">
          <a:xfrm>
            <a:off x="3348038" y="5589588"/>
            <a:ext cx="219075" cy="215900"/>
          </a:xfrm>
          <a:prstGeom prst="actionButtonBackPrevious">
            <a:avLst/>
          </a:prstGeom>
          <a:solidFill>
            <a:srgbClr val="FFFF00"/>
          </a:solidFill>
          <a:ln w="9525">
            <a:noFill/>
            <a:miter lim="800000"/>
            <a:headEnd/>
            <a:tailEnd/>
          </a:ln>
        </p:spPr>
        <p:txBody>
          <a:bodyPr wrap="none" anchor="ctr"/>
          <a:lstStyle/>
          <a:p>
            <a:endParaRPr lang="fr-FR"/>
          </a:p>
        </p:txBody>
      </p:sp>
      <p:sp>
        <p:nvSpPr>
          <p:cNvPr id="39956" name="Rectangle 21"/>
          <p:cNvSpPr>
            <a:spLocks noChangeArrowheads="1"/>
          </p:cNvSpPr>
          <p:nvPr/>
        </p:nvSpPr>
        <p:spPr bwMode="auto">
          <a:xfrm>
            <a:off x="3563938" y="5516563"/>
            <a:ext cx="2879725" cy="360362"/>
          </a:xfrm>
          <a:prstGeom prst="rect">
            <a:avLst/>
          </a:prstGeom>
          <a:noFill/>
          <a:ln w="9525">
            <a:noFill/>
            <a:miter lim="800000"/>
            <a:headEnd/>
            <a:tailEnd/>
          </a:ln>
        </p:spPr>
        <p:txBody>
          <a:bodyPr wrap="none" anchor="ctr"/>
          <a:lstStyle/>
          <a:p>
            <a:pPr algn="l"/>
            <a:r>
              <a:rPr lang="fr-FR" sz="1000"/>
              <a:t>Retour « Comment vous préparer à l’entretien »</a:t>
            </a:r>
          </a:p>
        </p:txBody>
      </p:sp>
      <p:sp>
        <p:nvSpPr>
          <p:cNvPr id="39957" name="AutoShape 22">
            <a:hlinkClick r:id="rId8" action="ppaction://hlinksldjump" highlightClick="1"/>
          </p:cNvPr>
          <p:cNvSpPr>
            <a:spLocks noChangeArrowheads="1"/>
          </p:cNvSpPr>
          <p:nvPr/>
        </p:nvSpPr>
        <p:spPr bwMode="auto">
          <a:xfrm>
            <a:off x="2193925" y="6308725"/>
            <a:ext cx="215900" cy="215900"/>
          </a:xfrm>
          <a:prstGeom prst="actionButtonBackPrevious">
            <a:avLst/>
          </a:prstGeom>
          <a:solidFill>
            <a:srgbClr val="FFFF00"/>
          </a:solidFill>
          <a:ln w="9525">
            <a:noFill/>
            <a:miter lim="800000"/>
            <a:headEnd/>
            <a:tailEnd/>
          </a:ln>
        </p:spPr>
        <p:txBody>
          <a:bodyPr wrap="none" anchor="ctr"/>
          <a:lstStyle/>
          <a:p>
            <a:endParaRPr lang="fr-F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4045"/>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046"/>
                                        </p:tgtEl>
                                        <p:attrNameLst>
                                          <p:attrName>style.visibility</p:attrName>
                                        </p:attrNameLst>
                                      </p:cBhvr>
                                      <p:to>
                                        <p:strVal val="visible"/>
                                      </p:to>
                                    </p:set>
                                  </p:childTnLst>
                                </p:cTn>
                              </p:par>
                            </p:childTnLst>
                          </p:cTn>
                        </p:par>
                      </p:childTnLst>
                    </p:cTn>
                  </p:par>
                </p:childTnLst>
              </p:cTn>
              <p:nextCondLst>
                <p:cond evt="onClick" delay="0">
                  <p:tgtEl>
                    <p:spTgt spid="44045"/>
                  </p:tgtEl>
                </p:cond>
              </p:nextCondLst>
            </p:seq>
            <p:seq concurrent="1" nextAc="seek">
              <p:cTn id="7" restart="whenNotActive" fill="hold" evtFilter="cancelBubble" nodeType="interactiveSeq">
                <p:stCondLst>
                  <p:cond evt="onClick" delay="0">
                    <p:tgtEl>
                      <p:spTgt spid="44046"/>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44046"/>
                                        </p:tgtEl>
                                        <p:attrNameLst>
                                          <p:attrName>style.visibility</p:attrName>
                                        </p:attrNameLst>
                                      </p:cBhvr>
                                      <p:to>
                                        <p:strVal val="hidden"/>
                                      </p:to>
                                    </p:set>
                                  </p:childTnLst>
                                </p:cTn>
                              </p:par>
                            </p:childTnLst>
                          </p:cTn>
                        </p:par>
                      </p:childTnLst>
                    </p:cTn>
                  </p:par>
                </p:childTnLst>
              </p:cTn>
              <p:nextCondLst>
                <p:cond evt="onClick" delay="0">
                  <p:tgtEl>
                    <p:spTgt spid="44046"/>
                  </p:tgtEl>
                </p:cond>
              </p:nextCondLst>
            </p:seq>
          </p:childTnLst>
        </p:cTn>
      </p:par>
    </p:tnLst>
    <p:bldLst>
      <p:bldP spid="44046" grpId="0" animBg="1"/>
      <p:bldP spid="44046" grpId="1"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30"/>
          <p:cNvGraphicFramePr>
            <a:graphicFrameLocks noChangeAspect="1"/>
          </p:cNvGraphicFramePr>
          <p:nvPr/>
        </p:nvGraphicFramePr>
        <p:xfrm>
          <a:off x="4787900" y="260350"/>
          <a:ext cx="4146550" cy="5856288"/>
        </p:xfrm>
        <a:graphic>
          <a:graphicData uri="http://schemas.openxmlformats.org/presentationml/2006/ole">
            <p:oleObj spid="_x0000_s1026" name="Document" r:id="rId4" imgW="5918465" imgH="8356711" progId="Word.Document.8">
              <p:embed/>
            </p:oleObj>
          </a:graphicData>
        </a:graphic>
      </p:graphicFrame>
      <p:sp>
        <p:nvSpPr>
          <p:cNvPr id="1027" name="Rectangle 3"/>
          <p:cNvSpPr>
            <a:spLocks noGrp="1" noChangeArrowheads="1"/>
          </p:cNvSpPr>
          <p:nvPr>
            <p:ph type="ctrTitle"/>
          </p:nvPr>
        </p:nvSpPr>
        <p:spPr bwMode="auto">
          <a:xfrm>
            <a:off x="1476375" y="260350"/>
            <a:ext cx="3024188" cy="360363"/>
          </a:xfrm>
          <a:solidFill>
            <a:srgbClr val="FFFF00">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Comment préparer l’entretien</a:t>
            </a:r>
          </a:p>
        </p:txBody>
      </p:sp>
      <p:sp>
        <p:nvSpPr>
          <p:cNvPr id="1028" name="Rectangle 4"/>
          <p:cNvSpPr>
            <a:spLocks noGrp="1" noChangeArrowheads="1"/>
          </p:cNvSpPr>
          <p:nvPr>
            <p:ph type="subTitle" idx="1"/>
          </p:nvPr>
        </p:nvSpPr>
        <p:spPr bwMode="auto">
          <a:xfrm>
            <a:off x="250825" y="692150"/>
            <a:ext cx="4249738" cy="360363"/>
          </a:xfrm>
          <a:solidFill>
            <a:srgbClr val="FFFF00">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la fiche de situation du salarié</a:t>
            </a:r>
          </a:p>
        </p:txBody>
      </p:sp>
      <p:sp>
        <p:nvSpPr>
          <p:cNvPr id="1029" name="Rectangle 5"/>
          <p:cNvSpPr>
            <a:spLocks noChangeArrowheads="1"/>
          </p:cNvSpPr>
          <p:nvPr/>
        </p:nvSpPr>
        <p:spPr bwMode="auto">
          <a:xfrm>
            <a:off x="250825" y="260350"/>
            <a:ext cx="1154113" cy="360363"/>
          </a:xfrm>
          <a:prstGeom prst="rect">
            <a:avLst/>
          </a:prstGeom>
          <a:solidFill>
            <a:srgbClr val="FFFF00"/>
          </a:solidFill>
          <a:ln w="9525">
            <a:solidFill>
              <a:schemeClr val="tx1"/>
            </a:solidFill>
            <a:miter lim="800000"/>
            <a:headEnd/>
            <a:tailEnd/>
          </a:ln>
        </p:spPr>
        <p:txBody>
          <a:bodyPr wrap="none" anchor="ctr"/>
          <a:lstStyle/>
          <a:p>
            <a:r>
              <a:rPr lang="fr-FR" sz="1200" b="1"/>
              <a:t>Chapitre 2.1</a:t>
            </a:r>
          </a:p>
        </p:txBody>
      </p:sp>
      <p:sp>
        <p:nvSpPr>
          <p:cNvPr id="1030" name="Rectangle 6"/>
          <p:cNvSpPr>
            <a:spLocks noChangeArrowheads="1"/>
          </p:cNvSpPr>
          <p:nvPr/>
        </p:nvSpPr>
        <p:spPr bwMode="auto">
          <a:xfrm>
            <a:off x="179388" y="188913"/>
            <a:ext cx="8785225" cy="6480175"/>
          </a:xfrm>
          <a:prstGeom prst="rect">
            <a:avLst/>
          </a:prstGeom>
          <a:noFill/>
          <a:ln w="9525">
            <a:solidFill>
              <a:schemeClr val="tx1"/>
            </a:solidFill>
            <a:miter lim="800000"/>
            <a:headEnd/>
            <a:tailEnd/>
          </a:ln>
        </p:spPr>
        <p:txBody>
          <a:bodyPr wrap="none" anchor="ctr"/>
          <a:lstStyle/>
          <a:p>
            <a:endParaRPr lang="fr-FR"/>
          </a:p>
        </p:txBody>
      </p:sp>
      <p:sp>
        <p:nvSpPr>
          <p:cNvPr id="1031" name="Rectangle 7"/>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1032" name="Rectangle 9"/>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Début du chapitre</a:t>
            </a:r>
          </a:p>
        </p:txBody>
      </p:sp>
      <p:sp>
        <p:nvSpPr>
          <p:cNvPr id="1033" name="AutoShape 10">
            <a:hlinkClick r:id="rId5"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1034" name="Text Box 11"/>
          <p:cNvSpPr txBox="1">
            <a:spLocks noChangeArrowheads="1"/>
          </p:cNvSpPr>
          <p:nvPr/>
        </p:nvSpPr>
        <p:spPr bwMode="auto">
          <a:xfrm>
            <a:off x="179388" y="1125538"/>
            <a:ext cx="4321175" cy="4173537"/>
          </a:xfrm>
          <a:prstGeom prst="rect">
            <a:avLst/>
          </a:prstGeom>
          <a:noFill/>
          <a:ln w="9525">
            <a:noFill/>
            <a:miter lim="800000"/>
            <a:headEnd/>
            <a:tailEnd/>
          </a:ln>
        </p:spPr>
        <p:txBody>
          <a:bodyPr>
            <a:spAutoFit/>
          </a:bodyPr>
          <a:lstStyle/>
          <a:p>
            <a:pPr algn="l">
              <a:spcBef>
                <a:spcPct val="45000"/>
              </a:spcBef>
            </a:pPr>
            <a:r>
              <a:rPr lang="fr-FR" sz="1400"/>
              <a:t>Cette fiche est utile lorsque l’entreprise ne dispose pas, dans un fichier relatif au personnel, de toutes les données concernant le salarié.</a:t>
            </a:r>
          </a:p>
          <a:p>
            <a:pPr algn="l">
              <a:spcBef>
                <a:spcPct val="45000"/>
              </a:spcBef>
            </a:pPr>
            <a:r>
              <a:rPr lang="fr-FR" sz="1400"/>
              <a:t>La fiche de situation du salarié permet :</a:t>
            </a:r>
          </a:p>
          <a:p>
            <a:pPr algn="l">
              <a:spcBef>
                <a:spcPct val="45000"/>
              </a:spcBef>
              <a:buFontTx/>
              <a:buChar char="-"/>
            </a:pPr>
            <a:r>
              <a:rPr lang="fr-FR" sz="1400"/>
              <a:t> de disposer des données concernant le salarié qui peuvent être nécessaires pour définir une action de formation (ancienneté, rémunération …).</a:t>
            </a:r>
          </a:p>
          <a:p>
            <a:pPr algn="l">
              <a:spcBef>
                <a:spcPct val="45000"/>
              </a:spcBef>
              <a:buFontTx/>
              <a:buChar char="-"/>
            </a:pPr>
            <a:r>
              <a:rPr lang="fr-FR" sz="1400"/>
              <a:t> de définir les dispositifs de formation pour lesquels il a un droit d’accès (éligibilité).</a:t>
            </a:r>
          </a:p>
          <a:p>
            <a:pPr algn="l">
              <a:spcBef>
                <a:spcPct val="45000"/>
              </a:spcBef>
            </a:pPr>
            <a:endParaRPr lang="fr-FR" sz="800"/>
          </a:p>
          <a:p>
            <a:pPr algn="l">
              <a:spcBef>
                <a:spcPct val="20000"/>
              </a:spcBef>
            </a:pPr>
            <a:r>
              <a:rPr lang="fr-FR" sz="1400" b="1" i="1" u="sng"/>
              <a:t>Comment utiliser la fiche de situation</a:t>
            </a:r>
            <a:r>
              <a:rPr lang="fr-FR" sz="1400" b="1" i="1"/>
              <a:t> :</a:t>
            </a:r>
            <a:r>
              <a:rPr lang="fr-FR" sz="1400" i="1"/>
              <a:t> </a:t>
            </a:r>
          </a:p>
          <a:p>
            <a:pPr algn="l">
              <a:spcBef>
                <a:spcPct val="20000"/>
              </a:spcBef>
              <a:buFontTx/>
              <a:buChar char="-"/>
            </a:pPr>
            <a:r>
              <a:rPr lang="fr-FR" sz="1400" i="1"/>
              <a:t> Saisir les données correspondant au salarié et imprimer ou bien imprimer une fiche vierge.  </a:t>
            </a:r>
          </a:p>
          <a:p>
            <a:pPr algn="l">
              <a:spcBef>
                <a:spcPct val="20000"/>
              </a:spcBef>
            </a:pPr>
            <a:r>
              <a:rPr lang="fr-FR" sz="1400" i="1"/>
              <a:t>- Remettre au salarié la fiche avant l’entretien avec son guide de préparation pour qu’il la mette à jour</a:t>
            </a:r>
          </a:p>
          <a:p>
            <a:pPr algn="l">
              <a:spcBef>
                <a:spcPct val="20000"/>
              </a:spcBef>
              <a:buFontTx/>
              <a:buChar char="-"/>
            </a:pPr>
            <a:r>
              <a:rPr lang="fr-FR" sz="1400" i="1"/>
              <a:t> La récupérer auprès du salarié avant l’entretien</a:t>
            </a:r>
          </a:p>
          <a:p>
            <a:pPr algn="l">
              <a:spcBef>
                <a:spcPct val="20000"/>
              </a:spcBef>
              <a:buFontTx/>
              <a:buChar char="-"/>
            </a:pPr>
            <a:r>
              <a:rPr lang="fr-FR" sz="1400" i="1"/>
              <a:t> Vérifier son contenu.</a:t>
            </a:r>
          </a:p>
        </p:txBody>
      </p:sp>
      <p:sp>
        <p:nvSpPr>
          <p:cNvPr id="46092" name="AutoShape 12">
            <a:hlinkClick r:id="" action="ppaction://noaction" highlightClick="1"/>
          </p:cNvPr>
          <p:cNvSpPr>
            <a:spLocks noChangeArrowheads="1"/>
          </p:cNvSpPr>
          <p:nvPr/>
        </p:nvSpPr>
        <p:spPr bwMode="auto">
          <a:xfrm>
            <a:off x="7753350" y="63341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46093" name="Rectangle 13"/>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6" action="ppaction://hlinkpres?slideindex=1&amp;slidetitle="/>
              </a:rPr>
              <a:t>Cliquer ici</a:t>
            </a:r>
            <a:endParaRPr lang="fr-FR" sz="1000" b="1">
              <a:solidFill>
                <a:schemeClr val="tx1"/>
              </a:solidFill>
            </a:endParaRPr>
          </a:p>
        </p:txBody>
      </p:sp>
      <p:sp>
        <p:nvSpPr>
          <p:cNvPr id="1037" name="AutoShape 14">
            <a:hlinkClick r:id="rId7" action="ppaction://hlinksldjump" highlightClick="1"/>
          </p:cNvPr>
          <p:cNvSpPr>
            <a:spLocks noChangeArrowheads="1"/>
          </p:cNvSpPr>
          <p:nvPr/>
        </p:nvSpPr>
        <p:spPr bwMode="auto">
          <a:xfrm>
            <a:off x="250825" y="5805488"/>
            <a:ext cx="217488" cy="215900"/>
          </a:xfrm>
          <a:prstGeom prst="actionButtonBackPrevious">
            <a:avLst/>
          </a:prstGeom>
          <a:solidFill>
            <a:srgbClr val="FFFF00"/>
          </a:solidFill>
          <a:ln w="9525">
            <a:noFill/>
            <a:miter lim="800000"/>
            <a:headEnd/>
            <a:tailEnd/>
          </a:ln>
        </p:spPr>
        <p:txBody>
          <a:bodyPr wrap="none" anchor="ctr"/>
          <a:lstStyle/>
          <a:p>
            <a:endParaRPr lang="fr-FR"/>
          </a:p>
        </p:txBody>
      </p:sp>
      <p:sp>
        <p:nvSpPr>
          <p:cNvPr id="1038" name="Rectangle 15"/>
          <p:cNvSpPr>
            <a:spLocks noChangeArrowheads="1"/>
          </p:cNvSpPr>
          <p:nvPr/>
        </p:nvSpPr>
        <p:spPr bwMode="auto">
          <a:xfrm>
            <a:off x="466725" y="5734050"/>
            <a:ext cx="1512888" cy="358775"/>
          </a:xfrm>
          <a:prstGeom prst="rect">
            <a:avLst/>
          </a:prstGeom>
          <a:noFill/>
          <a:ln w="9525">
            <a:noFill/>
            <a:miter lim="800000"/>
            <a:headEnd/>
            <a:tailEnd/>
          </a:ln>
        </p:spPr>
        <p:txBody>
          <a:bodyPr wrap="none" anchor="ctr"/>
          <a:lstStyle/>
          <a:p>
            <a:pPr algn="l"/>
            <a:r>
              <a:rPr lang="fr-FR" sz="1000"/>
              <a:t>Retour «La logistique »</a:t>
            </a:r>
          </a:p>
        </p:txBody>
      </p:sp>
      <p:sp>
        <p:nvSpPr>
          <p:cNvPr id="1039" name="AutoShape 16">
            <a:hlinkClick r:id="rId8" action="ppaction://hlinksldjump" highlightClick="1"/>
          </p:cNvPr>
          <p:cNvSpPr>
            <a:spLocks noChangeArrowheads="1"/>
          </p:cNvSpPr>
          <p:nvPr/>
        </p:nvSpPr>
        <p:spPr bwMode="auto">
          <a:xfrm>
            <a:off x="1978025" y="5805488"/>
            <a:ext cx="215900" cy="215900"/>
          </a:xfrm>
          <a:prstGeom prst="actionButtonBackPrevious">
            <a:avLst/>
          </a:prstGeom>
          <a:solidFill>
            <a:srgbClr val="FFFF00"/>
          </a:solidFill>
          <a:ln w="9525">
            <a:noFill/>
            <a:miter lim="800000"/>
            <a:headEnd/>
            <a:tailEnd/>
          </a:ln>
        </p:spPr>
        <p:txBody>
          <a:bodyPr wrap="none" anchor="ctr"/>
          <a:lstStyle/>
          <a:p>
            <a:endParaRPr lang="fr-FR"/>
          </a:p>
        </p:txBody>
      </p:sp>
      <p:sp>
        <p:nvSpPr>
          <p:cNvPr id="1040" name="Rectangle 17"/>
          <p:cNvSpPr>
            <a:spLocks noChangeArrowheads="1"/>
          </p:cNvSpPr>
          <p:nvPr/>
        </p:nvSpPr>
        <p:spPr bwMode="auto">
          <a:xfrm>
            <a:off x="2195513" y="5734050"/>
            <a:ext cx="2520950" cy="358775"/>
          </a:xfrm>
          <a:prstGeom prst="rect">
            <a:avLst/>
          </a:prstGeom>
          <a:noFill/>
          <a:ln w="9525">
            <a:noFill/>
            <a:miter lim="800000"/>
            <a:headEnd/>
            <a:tailEnd/>
          </a:ln>
        </p:spPr>
        <p:txBody>
          <a:bodyPr wrap="none" anchor="ctr"/>
          <a:lstStyle/>
          <a:p>
            <a:pPr algn="l"/>
            <a:r>
              <a:rPr lang="fr-FR" sz="1000"/>
              <a:t>Retour «Le guide de préparation du salarié »</a:t>
            </a:r>
          </a:p>
        </p:txBody>
      </p:sp>
      <p:sp>
        <p:nvSpPr>
          <p:cNvPr id="1041" name="Text Box 21"/>
          <p:cNvSpPr txBox="1">
            <a:spLocks noChangeArrowheads="1"/>
          </p:cNvSpPr>
          <p:nvPr/>
        </p:nvSpPr>
        <p:spPr bwMode="auto">
          <a:xfrm>
            <a:off x="7956550" y="5245100"/>
            <a:ext cx="792163" cy="415925"/>
          </a:xfrm>
          <a:prstGeom prst="rect">
            <a:avLst/>
          </a:prstGeom>
          <a:solidFill>
            <a:schemeClr val="bg1"/>
          </a:solidFill>
          <a:ln w="19050" algn="ctr">
            <a:solidFill>
              <a:schemeClr val="accent2"/>
            </a:solidFill>
            <a:miter lim="800000"/>
            <a:headEnd/>
            <a:tailEnd/>
          </a:ln>
        </p:spPr>
        <p:txBody>
          <a:bodyPr>
            <a:spAutoFit/>
          </a:bodyPr>
          <a:lstStyle/>
          <a:p>
            <a:r>
              <a:rPr lang="fr-FR" sz="1000"/>
              <a:t> accès au document</a:t>
            </a:r>
          </a:p>
        </p:txBody>
      </p:sp>
      <p:sp>
        <p:nvSpPr>
          <p:cNvPr id="46102" name="AutoShape 22">
            <a:hlinkClick r:id="" action="ppaction://noaction" highlightClick="1"/>
          </p:cNvPr>
          <p:cNvSpPr>
            <a:spLocks noChangeArrowheads="1"/>
          </p:cNvSpPr>
          <p:nvPr/>
        </p:nvSpPr>
        <p:spPr bwMode="auto">
          <a:xfrm>
            <a:off x="7956550" y="4021138"/>
            <a:ext cx="720725" cy="792162"/>
          </a:xfrm>
          <a:prstGeom prst="actionButtonDocument">
            <a:avLst/>
          </a:prstGeom>
          <a:solidFill>
            <a:srgbClr val="FFFF99"/>
          </a:solidFill>
          <a:ln w="9525">
            <a:noFill/>
            <a:miter lim="800000"/>
            <a:headEnd/>
            <a:tailEnd/>
          </a:ln>
        </p:spPr>
        <p:txBody>
          <a:bodyPr wrap="none" anchor="ctr"/>
          <a:lstStyle/>
          <a:p>
            <a:r>
              <a:rPr lang="fr-FR" sz="900" b="1">
                <a:solidFill>
                  <a:schemeClr val="tx1"/>
                </a:solidFill>
              </a:rPr>
              <a:t>Fiche </a:t>
            </a:r>
          </a:p>
          <a:p>
            <a:r>
              <a:rPr lang="fr-FR" sz="900" b="1">
                <a:solidFill>
                  <a:schemeClr val="tx1"/>
                </a:solidFill>
              </a:rPr>
              <a:t>de situation</a:t>
            </a:r>
          </a:p>
        </p:txBody>
      </p:sp>
      <p:sp>
        <p:nvSpPr>
          <p:cNvPr id="46103" name="AutoShape 23"/>
          <p:cNvSpPr>
            <a:spLocks noChangeArrowheads="1"/>
          </p:cNvSpPr>
          <p:nvPr/>
        </p:nvSpPr>
        <p:spPr bwMode="auto">
          <a:xfrm>
            <a:off x="3132138" y="2924175"/>
            <a:ext cx="3454400" cy="1243013"/>
          </a:xfrm>
          <a:prstGeom prst="wedgeRoundRectCallout">
            <a:avLst>
              <a:gd name="adj1" fmla="val 90718"/>
              <a:gd name="adj2" fmla="val 57153"/>
              <a:gd name="adj3" fmla="val 16667"/>
            </a:avLst>
          </a:prstGeom>
          <a:gradFill rotWithShape="1">
            <a:gsLst>
              <a:gs pos="0">
                <a:srgbClr val="F8F8F8"/>
              </a:gs>
              <a:gs pos="100000">
                <a:schemeClr val="bg1"/>
              </a:gs>
            </a:gsLst>
            <a:lin ang="5400000" scaled="1"/>
          </a:gradFill>
          <a:ln w="9525" algn="ctr">
            <a:solidFill>
              <a:schemeClr val="tx1"/>
            </a:solidFill>
            <a:miter lim="800000"/>
            <a:headEnd/>
            <a:tailEnd/>
          </a:ln>
        </p:spPr>
        <p:txBody>
          <a:bodyPr anchor="ctr">
            <a:spAutoFit/>
          </a:bodyPr>
          <a:lstStyle/>
          <a:p>
            <a:r>
              <a:rPr lang="fr-FR" sz="1000" b="1">
                <a:solidFill>
                  <a:schemeClr val="accent2"/>
                </a:solidFill>
              </a:rPr>
              <a:t>Vous allez ouvrir un document modifiable !</a:t>
            </a:r>
          </a:p>
          <a:p>
            <a:pPr>
              <a:spcBef>
                <a:spcPct val="50000"/>
              </a:spcBef>
            </a:pPr>
            <a:r>
              <a:rPr lang="fr-FR" sz="900">
                <a:solidFill>
                  <a:schemeClr val="accent2"/>
                </a:solidFill>
              </a:rPr>
              <a:t>Souhaitez vous </a:t>
            </a:r>
            <a:r>
              <a:rPr lang="fr-FR" sz="800">
                <a:solidFill>
                  <a:schemeClr val="accent2"/>
                </a:solidFill>
              </a:rPr>
              <a:t>(cliquer sur votre choix)</a:t>
            </a:r>
            <a:r>
              <a:rPr lang="fr-FR" sz="900">
                <a:solidFill>
                  <a:schemeClr val="accent2"/>
                </a:solidFill>
              </a:rPr>
              <a:t> :</a:t>
            </a:r>
          </a:p>
          <a:p>
            <a:pPr algn="l">
              <a:spcBef>
                <a:spcPct val="10000"/>
              </a:spcBef>
            </a:pPr>
            <a:r>
              <a:rPr lang="fr-FR" sz="900">
                <a:solidFill>
                  <a:schemeClr val="accent2"/>
                </a:solidFill>
              </a:rPr>
              <a:t>     </a:t>
            </a:r>
            <a:r>
              <a:rPr lang="fr-FR" sz="1400" b="1">
                <a:solidFill>
                  <a:schemeClr val="accent2"/>
                </a:solidFill>
                <a:sym typeface="Wingdings" pitchFamily="2" charset="2"/>
                <a:hlinkClick r:id="rId9" action="ppaction://hlinkfile"/>
              </a:rPr>
              <a:t></a:t>
            </a:r>
            <a:r>
              <a:rPr lang="fr-FR" sz="1400">
                <a:solidFill>
                  <a:schemeClr val="accent2"/>
                </a:solidFill>
                <a:sym typeface="Wingdings" pitchFamily="2" charset="2"/>
                <a:hlinkClick r:id="rId9" action="ppaction://hlinkfile"/>
              </a:rPr>
              <a:t> </a:t>
            </a:r>
            <a:r>
              <a:rPr lang="fr-FR" sz="900" b="1">
                <a:solidFill>
                  <a:schemeClr val="accent2"/>
                </a:solidFill>
                <a:hlinkClick r:id="rId9" action="ppaction://hlinkfile"/>
              </a:rPr>
              <a:t>Ouvrir le document</a:t>
            </a:r>
            <a:r>
              <a:rPr lang="fr-FR" sz="900">
                <a:solidFill>
                  <a:schemeClr val="accent2"/>
                </a:solidFill>
                <a:hlinkClick r:id="rId9" action="ppaction://hlinkfile"/>
              </a:rPr>
              <a:t> </a:t>
            </a:r>
            <a:endParaRPr lang="fr-FR" sz="900">
              <a:solidFill>
                <a:schemeClr val="accent2"/>
              </a:solidFill>
            </a:endParaRPr>
          </a:p>
          <a:p>
            <a:pPr algn="l">
              <a:spcBef>
                <a:spcPct val="10000"/>
              </a:spcBef>
            </a:pPr>
            <a:r>
              <a:rPr lang="fr-FR" sz="1400" b="1">
                <a:solidFill>
                  <a:schemeClr val="accent2"/>
                </a:solidFill>
                <a:sym typeface="Wingdings" pitchFamily="2" charset="2"/>
              </a:rPr>
              <a:t>   </a:t>
            </a:r>
            <a:r>
              <a:rPr lang="fr-FR" sz="1400" b="1">
                <a:solidFill>
                  <a:schemeClr val="accent2"/>
                </a:solidFill>
                <a:sym typeface="Wingdings" pitchFamily="2" charset="2"/>
                <a:hlinkClick r:id="rId10" action="ppaction://hlinkpres?slideindex=1&amp;slidetitle="/>
              </a:rPr>
              <a:t></a:t>
            </a:r>
            <a:r>
              <a:rPr lang="fr-FR" sz="900">
                <a:solidFill>
                  <a:schemeClr val="accent2"/>
                </a:solidFill>
                <a:sym typeface="Wingdings" pitchFamily="2" charset="2"/>
                <a:hlinkClick r:id="rId10" action="ppaction://hlinkpres?slideindex=1&amp;slidetitle="/>
              </a:rPr>
              <a:t> </a:t>
            </a:r>
            <a:r>
              <a:rPr lang="fr-FR" sz="900">
                <a:solidFill>
                  <a:schemeClr val="accent2"/>
                </a:solidFill>
                <a:hlinkClick r:id="rId10" action="ppaction://hlinkpres?slideindex=1&amp;slidetitle="/>
              </a:rPr>
              <a:t>Consulter la procédure d’utilisation des documents</a:t>
            </a:r>
            <a:endParaRPr lang="fr-FR" sz="900">
              <a:solidFill>
                <a:schemeClr val="accent2"/>
              </a:solidFill>
              <a:sym typeface="Wingdings" pitchFamily="2" charset="2"/>
            </a:endParaRPr>
          </a:p>
          <a:p>
            <a:pPr algn="l">
              <a:spcBef>
                <a:spcPct val="10000"/>
              </a:spcBef>
            </a:pPr>
            <a:r>
              <a:rPr lang="fr-FR" sz="1400" b="1">
                <a:solidFill>
                  <a:schemeClr val="accent2"/>
                </a:solidFill>
                <a:sym typeface="Wingdings" pitchFamily="2" charset="2"/>
              </a:rPr>
              <a:t>   </a:t>
            </a:r>
            <a:r>
              <a:rPr lang="fr-FR" sz="900">
                <a:solidFill>
                  <a:schemeClr val="accent2"/>
                </a:solidFill>
                <a:sym typeface="Wingdings" pitchFamily="2" charset="2"/>
              </a:rPr>
              <a:t> </a:t>
            </a:r>
            <a:r>
              <a:rPr lang="fr-FR" sz="900">
                <a:solidFill>
                  <a:schemeClr val="accent2"/>
                </a:solidFill>
              </a:rPr>
              <a:t>Continuer à consulter le guide     </a:t>
            </a:r>
          </a:p>
        </p:txBody>
      </p:sp>
      <p:sp>
        <p:nvSpPr>
          <p:cNvPr id="1044" name="AutoShape 24">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1045" name="Rectangle 25"/>
          <p:cNvSpPr>
            <a:spLocks noChangeArrowheads="1"/>
          </p:cNvSpPr>
          <p:nvPr/>
        </p:nvSpPr>
        <p:spPr bwMode="auto">
          <a:xfrm>
            <a:off x="8027988" y="6237288"/>
            <a:ext cx="647700"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1046" name="AutoShape 27">
            <a:hlinkClick r:id="" action="ppaction://hlinkshowjump?jump=nextslide" highlightClick="1"/>
          </p:cNvPr>
          <p:cNvSpPr>
            <a:spLocks noChangeArrowheads="1"/>
          </p:cNvSpPr>
          <p:nvPr/>
        </p:nvSpPr>
        <p:spPr bwMode="auto">
          <a:xfrm>
            <a:off x="8675688"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1047" name="Rectangle 28"/>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
        <p:nvSpPr>
          <p:cNvPr id="1048" name="AutoShape 29"/>
          <p:cNvSpPr>
            <a:spLocks noChangeArrowheads="1"/>
          </p:cNvSpPr>
          <p:nvPr/>
        </p:nvSpPr>
        <p:spPr bwMode="auto">
          <a:xfrm rot="-5400000">
            <a:off x="8173244" y="4956969"/>
            <a:ext cx="288925" cy="144463"/>
          </a:xfrm>
          <a:prstGeom prst="rightArrow">
            <a:avLst>
              <a:gd name="adj1" fmla="val 50000"/>
              <a:gd name="adj2" fmla="val 50000"/>
            </a:avLst>
          </a:prstGeom>
          <a:solidFill>
            <a:srgbClr val="FFFF00"/>
          </a:solidFill>
          <a:ln w="9525">
            <a:solidFill>
              <a:schemeClr val="tx1"/>
            </a:solidFill>
            <a:miter lim="800000"/>
            <a:headEnd/>
            <a:tailEnd/>
          </a:ln>
        </p:spPr>
        <p:txBody>
          <a:bodyPr wrap="none" anchor="ctr"/>
          <a:lstStyle/>
          <a:p>
            <a:endParaRPr lang="fr-FR"/>
          </a:p>
        </p:txBody>
      </p:sp>
      <p:sp>
        <p:nvSpPr>
          <p:cNvPr id="1049" name="AutoShape 33">
            <a:hlinkClick r:id="rId11" action="ppaction://hlinksldjump" highlightClick="1"/>
          </p:cNvPr>
          <p:cNvSpPr>
            <a:spLocks noChangeArrowheads="1"/>
          </p:cNvSpPr>
          <p:nvPr/>
        </p:nvSpPr>
        <p:spPr bwMode="auto">
          <a:xfrm>
            <a:off x="1978025" y="5445125"/>
            <a:ext cx="215900" cy="215900"/>
          </a:xfrm>
          <a:prstGeom prst="actionButtonBackPrevious">
            <a:avLst/>
          </a:prstGeom>
          <a:solidFill>
            <a:srgbClr val="FFFF00"/>
          </a:solidFill>
          <a:ln w="9525">
            <a:noFill/>
            <a:miter lim="800000"/>
            <a:headEnd/>
            <a:tailEnd/>
          </a:ln>
        </p:spPr>
        <p:txBody>
          <a:bodyPr wrap="none" anchor="ctr"/>
          <a:lstStyle/>
          <a:p>
            <a:endParaRPr lang="fr-FR"/>
          </a:p>
        </p:txBody>
      </p:sp>
      <p:sp>
        <p:nvSpPr>
          <p:cNvPr id="1050" name="Rectangle 34"/>
          <p:cNvSpPr>
            <a:spLocks noChangeArrowheads="1"/>
          </p:cNvSpPr>
          <p:nvPr/>
        </p:nvSpPr>
        <p:spPr bwMode="auto">
          <a:xfrm>
            <a:off x="2195513" y="5373688"/>
            <a:ext cx="2520950" cy="358775"/>
          </a:xfrm>
          <a:prstGeom prst="rect">
            <a:avLst/>
          </a:prstGeom>
          <a:noFill/>
          <a:ln w="9525">
            <a:noFill/>
            <a:miter lim="800000"/>
            <a:headEnd/>
            <a:tailEnd/>
          </a:ln>
        </p:spPr>
        <p:txBody>
          <a:bodyPr wrap="none" anchor="ctr"/>
          <a:lstStyle/>
          <a:p>
            <a:pPr algn="l"/>
            <a:r>
              <a:rPr lang="fr-FR" sz="1000"/>
              <a:t>Retour «Le dossier du salarié »</a:t>
            </a:r>
          </a:p>
        </p:txBody>
      </p:sp>
      <p:sp>
        <p:nvSpPr>
          <p:cNvPr id="1051" name="AutoShape 36">
            <a:hlinkClick r:id="rId12" action="ppaction://hlinksldjump" highlightClick="1"/>
          </p:cNvPr>
          <p:cNvSpPr>
            <a:spLocks noChangeArrowheads="1"/>
          </p:cNvSpPr>
          <p:nvPr/>
        </p:nvSpPr>
        <p:spPr bwMode="auto">
          <a:xfrm>
            <a:off x="2193925" y="6308725"/>
            <a:ext cx="215900" cy="215900"/>
          </a:xfrm>
          <a:prstGeom prst="actionButtonBackPrevious">
            <a:avLst/>
          </a:prstGeom>
          <a:solidFill>
            <a:srgbClr val="FFFF00"/>
          </a:solidFill>
          <a:ln w="9525">
            <a:noFill/>
            <a:miter lim="800000"/>
            <a:headEnd/>
            <a:tailEnd/>
          </a:ln>
        </p:spPr>
        <p:txBody>
          <a:bodyPr wrap="none" anchor="ctr"/>
          <a:lstStyle/>
          <a:p>
            <a:endParaRPr lang="fr-F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6092"/>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093"/>
                                        </p:tgtEl>
                                        <p:attrNameLst>
                                          <p:attrName>style.visibility</p:attrName>
                                        </p:attrNameLst>
                                      </p:cBhvr>
                                      <p:to>
                                        <p:strVal val="visible"/>
                                      </p:to>
                                    </p:set>
                                  </p:childTnLst>
                                </p:cTn>
                              </p:par>
                            </p:childTnLst>
                          </p:cTn>
                        </p:par>
                      </p:childTnLst>
                    </p:cTn>
                  </p:par>
                </p:childTnLst>
              </p:cTn>
              <p:nextCondLst>
                <p:cond evt="onClick" delay="0">
                  <p:tgtEl>
                    <p:spTgt spid="46092"/>
                  </p:tgtEl>
                </p:cond>
              </p:nextCondLst>
            </p:seq>
            <p:seq concurrent="1" nextAc="seek">
              <p:cTn id="7" restart="whenNotActive" fill="hold" evtFilter="cancelBubble" nodeType="interactiveSeq">
                <p:stCondLst>
                  <p:cond evt="onClick" delay="0">
                    <p:tgtEl>
                      <p:spTgt spid="46093"/>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46093"/>
                                        </p:tgtEl>
                                        <p:attrNameLst>
                                          <p:attrName>style.visibility</p:attrName>
                                        </p:attrNameLst>
                                      </p:cBhvr>
                                      <p:to>
                                        <p:strVal val="hidden"/>
                                      </p:to>
                                    </p:set>
                                  </p:childTnLst>
                                </p:cTn>
                              </p:par>
                            </p:childTnLst>
                          </p:cTn>
                        </p:par>
                      </p:childTnLst>
                    </p:cTn>
                  </p:par>
                </p:childTnLst>
              </p:cTn>
              <p:nextCondLst>
                <p:cond evt="onClick" delay="0">
                  <p:tgtEl>
                    <p:spTgt spid="46093"/>
                  </p:tgtEl>
                </p:cond>
              </p:nextCondLst>
            </p:seq>
            <p:seq concurrent="1" nextAc="seek">
              <p:cTn id="12" restart="whenNotActive" fill="hold" evtFilter="cancelBubble" nodeType="interactiveSeq">
                <p:stCondLst>
                  <p:cond evt="onClick" delay="0">
                    <p:tgtEl>
                      <p:spTgt spid="46102"/>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6103"/>
                                        </p:tgtEl>
                                        <p:attrNameLst>
                                          <p:attrName>style.visibility</p:attrName>
                                        </p:attrNameLst>
                                      </p:cBhvr>
                                      <p:to>
                                        <p:strVal val="visible"/>
                                      </p:to>
                                    </p:set>
                                  </p:childTnLst>
                                </p:cTn>
                              </p:par>
                            </p:childTnLst>
                          </p:cTn>
                        </p:par>
                      </p:childTnLst>
                    </p:cTn>
                  </p:par>
                </p:childTnLst>
              </p:cTn>
              <p:nextCondLst>
                <p:cond evt="onClick" delay="0">
                  <p:tgtEl>
                    <p:spTgt spid="46102"/>
                  </p:tgtEl>
                </p:cond>
              </p:nextCondLst>
            </p:seq>
            <p:seq concurrent="1" nextAc="seek">
              <p:cTn id="17" restart="whenNotActive" fill="hold" evtFilter="cancelBubble" nodeType="interactiveSeq">
                <p:stCondLst>
                  <p:cond evt="onClick" delay="0">
                    <p:tgtEl>
                      <p:spTgt spid="46103"/>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1" nodeType="clickEffect">
                                  <p:stCondLst>
                                    <p:cond delay="0"/>
                                  </p:stCondLst>
                                  <p:childTnLst>
                                    <p:set>
                                      <p:cBhvr>
                                        <p:cTn id="21" dur="1" fill="hold">
                                          <p:stCondLst>
                                            <p:cond delay="0"/>
                                          </p:stCondLst>
                                        </p:cTn>
                                        <p:tgtEl>
                                          <p:spTgt spid="46103"/>
                                        </p:tgtEl>
                                        <p:attrNameLst>
                                          <p:attrName>style.visibility</p:attrName>
                                        </p:attrNameLst>
                                      </p:cBhvr>
                                      <p:to>
                                        <p:strVal val="hidden"/>
                                      </p:to>
                                    </p:set>
                                  </p:childTnLst>
                                </p:cTn>
                              </p:par>
                            </p:childTnLst>
                          </p:cTn>
                        </p:par>
                      </p:childTnLst>
                    </p:cTn>
                  </p:par>
                </p:childTnLst>
              </p:cTn>
              <p:nextCondLst>
                <p:cond evt="onClick" delay="0">
                  <p:tgtEl>
                    <p:spTgt spid="46103"/>
                  </p:tgtEl>
                </p:cond>
              </p:nextCondLst>
            </p:seq>
          </p:childTnLst>
        </p:cTn>
      </p:par>
    </p:tnLst>
    <p:bldLst>
      <p:bldP spid="46093" grpId="0" animBg="1"/>
      <p:bldP spid="46093" grpId="1" animBg="1"/>
      <p:bldP spid="46103" grpId="0" animBg="1"/>
      <p:bldP spid="46103"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0" name="Object 1888"/>
          <p:cNvGraphicFramePr>
            <a:graphicFrameLocks noChangeAspect="1"/>
          </p:cNvGraphicFramePr>
          <p:nvPr/>
        </p:nvGraphicFramePr>
        <p:xfrm>
          <a:off x="4932363" y="261938"/>
          <a:ext cx="4002087" cy="5903912"/>
        </p:xfrm>
        <a:graphic>
          <a:graphicData uri="http://schemas.openxmlformats.org/presentationml/2006/ole">
            <p:oleObj spid="_x0000_s2050" name="Document" r:id="rId4" imgW="5918465" imgH="8730549" progId="Word.Document.8">
              <p:embed/>
            </p:oleObj>
          </a:graphicData>
        </a:graphic>
      </p:graphicFrame>
      <p:sp>
        <p:nvSpPr>
          <p:cNvPr id="2051" name="Rectangle 3"/>
          <p:cNvSpPr>
            <a:spLocks noGrp="1" noChangeArrowheads="1"/>
          </p:cNvSpPr>
          <p:nvPr>
            <p:ph type="ctrTitle"/>
          </p:nvPr>
        </p:nvSpPr>
        <p:spPr bwMode="auto">
          <a:xfrm>
            <a:off x="1476375" y="260350"/>
            <a:ext cx="3024188" cy="360363"/>
          </a:xfrm>
          <a:solidFill>
            <a:srgbClr val="FFFF00">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Comment préparer l’entretien</a:t>
            </a:r>
          </a:p>
        </p:txBody>
      </p:sp>
      <p:sp>
        <p:nvSpPr>
          <p:cNvPr id="2052" name="Rectangle 4"/>
          <p:cNvSpPr>
            <a:spLocks noGrp="1" noChangeArrowheads="1"/>
          </p:cNvSpPr>
          <p:nvPr>
            <p:ph type="subTitle" idx="1"/>
          </p:nvPr>
        </p:nvSpPr>
        <p:spPr bwMode="auto">
          <a:xfrm>
            <a:off x="250825" y="692150"/>
            <a:ext cx="4249738" cy="360363"/>
          </a:xfrm>
          <a:solidFill>
            <a:srgbClr val="FFFF00">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Réflexion concernant le salarié dans poste actuel</a:t>
            </a:r>
          </a:p>
        </p:txBody>
      </p:sp>
      <p:sp>
        <p:nvSpPr>
          <p:cNvPr id="2053" name="Rectangle 5"/>
          <p:cNvSpPr>
            <a:spLocks noChangeArrowheads="1"/>
          </p:cNvSpPr>
          <p:nvPr/>
        </p:nvSpPr>
        <p:spPr bwMode="auto">
          <a:xfrm>
            <a:off x="250825" y="260350"/>
            <a:ext cx="1154113" cy="360363"/>
          </a:xfrm>
          <a:prstGeom prst="rect">
            <a:avLst/>
          </a:prstGeom>
          <a:solidFill>
            <a:srgbClr val="FFFF00"/>
          </a:solidFill>
          <a:ln w="9525">
            <a:solidFill>
              <a:schemeClr val="tx1"/>
            </a:solidFill>
            <a:miter lim="800000"/>
            <a:headEnd/>
            <a:tailEnd/>
          </a:ln>
        </p:spPr>
        <p:txBody>
          <a:bodyPr wrap="none" anchor="ctr"/>
          <a:lstStyle/>
          <a:p>
            <a:r>
              <a:rPr lang="fr-FR" sz="1200" b="1"/>
              <a:t>Chapitre 2.1</a:t>
            </a:r>
          </a:p>
        </p:txBody>
      </p:sp>
      <p:sp>
        <p:nvSpPr>
          <p:cNvPr id="2054" name="Rectangle 6"/>
          <p:cNvSpPr>
            <a:spLocks noChangeArrowheads="1"/>
          </p:cNvSpPr>
          <p:nvPr/>
        </p:nvSpPr>
        <p:spPr bwMode="auto">
          <a:xfrm>
            <a:off x="179388" y="188913"/>
            <a:ext cx="8785225" cy="6480175"/>
          </a:xfrm>
          <a:prstGeom prst="rect">
            <a:avLst/>
          </a:prstGeom>
          <a:noFill/>
          <a:ln w="9525">
            <a:solidFill>
              <a:schemeClr val="tx1"/>
            </a:solidFill>
            <a:miter lim="800000"/>
            <a:headEnd/>
            <a:tailEnd/>
          </a:ln>
        </p:spPr>
        <p:txBody>
          <a:bodyPr wrap="none" anchor="ctr"/>
          <a:lstStyle/>
          <a:p>
            <a:endParaRPr lang="fr-FR"/>
          </a:p>
        </p:txBody>
      </p:sp>
      <p:sp>
        <p:nvSpPr>
          <p:cNvPr id="2055" name="Rectangle 7"/>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2056" name="Rectangle 8"/>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Début du chapitre</a:t>
            </a:r>
          </a:p>
        </p:txBody>
      </p:sp>
      <p:sp>
        <p:nvSpPr>
          <p:cNvPr id="2057" name="AutoShape 9">
            <a:hlinkClick r:id="rId5"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2058" name="Text Box 10"/>
          <p:cNvSpPr txBox="1">
            <a:spLocks noChangeArrowheads="1"/>
          </p:cNvSpPr>
          <p:nvPr/>
        </p:nvSpPr>
        <p:spPr bwMode="auto">
          <a:xfrm>
            <a:off x="250825" y="1125538"/>
            <a:ext cx="4249738" cy="3941762"/>
          </a:xfrm>
          <a:prstGeom prst="rect">
            <a:avLst/>
          </a:prstGeom>
          <a:noFill/>
          <a:ln w="9525">
            <a:noFill/>
            <a:miter lim="800000"/>
            <a:headEnd/>
            <a:tailEnd/>
          </a:ln>
        </p:spPr>
        <p:txBody>
          <a:bodyPr>
            <a:spAutoFit/>
          </a:bodyPr>
          <a:lstStyle/>
          <a:p>
            <a:pPr algn="l">
              <a:spcBef>
                <a:spcPct val="40000"/>
              </a:spcBef>
            </a:pPr>
            <a:r>
              <a:rPr lang="fr-FR" sz="1400"/>
              <a:t>Un des objectifs de l’entretien professionnel est de </a:t>
            </a:r>
            <a:r>
              <a:rPr lang="fr-FR" sz="1400" b="1"/>
              <a:t>déterminer les compétences</a:t>
            </a:r>
            <a:r>
              <a:rPr lang="fr-FR" sz="1400"/>
              <a:t> que doit développer le salarié. </a:t>
            </a:r>
          </a:p>
          <a:p>
            <a:pPr algn="l">
              <a:spcBef>
                <a:spcPct val="40000"/>
              </a:spcBef>
            </a:pPr>
            <a:r>
              <a:rPr lang="fr-FR" sz="1400"/>
              <a:t>Une </a:t>
            </a:r>
            <a:r>
              <a:rPr lang="fr-FR" sz="1400" u="sng"/>
              <a:t>appréciation</a:t>
            </a:r>
            <a:r>
              <a:rPr lang="fr-FR" sz="1400"/>
              <a:t> du salarié dans son  travail actuel, permettant l’analyse de ses compétences et ses </a:t>
            </a:r>
            <a:r>
              <a:rPr lang="fr-FR" sz="1400" u="sng"/>
              <a:t>possibilités d’évolution</a:t>
            </a:r>
            <a:r>
              <a:rPr lang="fr-FR" sz="1400"/>
              <a:t> au sein de l’entreprise, s’avèrent intéressante.</a:t>
            </a:r>
          </a:p>
          <a:p>
            <a:pPr algn="l">
              <a:spcBef>
                <a:spcPct val="40000"/>
              </a:spcBef>
            </a:pPr>
            <a:r>
              <a:rPr lang="fr-FR" sz="1400"/>
              <a:t>Afin d’aborder sereinement cette étape durant l’entretien, nous vous proposons de remplir préalablement la </a:t>
            </a:r>
            <a:r>
              <a:rPr lang="fr-FR" sz="1400" b="1"/>
              <a:t>fiche de réflexion du manager sur le salarié dans son poste actuel,</a:t>
            </a:r>
            <a:r>
              <a:rPr lang="fr-FR" sz="1400"/>
              <a:t> en utilisant comme référence, </a:t>
            </a:r>
            <a:r>
              <a:rPr lang="fr-FR" sz="1400" u="sng"/>
              <a:t>la fiche de poste</a:t>
            </a:r>
            <a:r>
              <a:rPr lang="fr-FR" sz="1400"/>
              <a:t> du salarié. </a:t>
            </a:r>
          </a:p>
          <a:p>
            <a:pPr algn="l">
              <a:spcBef>
                <a:spcPct val="40000"/>
              </a:spcBef>
            </a:pPr>
            <a:r>
              <a:rPr lang="fr-FR" sz="1400"/>
              <a:t>Ce document est un outil de préparation et de suivi lors de l’entretien, il reste à la discrétion du responsable.</a:t>
            </a:r>
          </a:p>
          <a:p>
            <a:pPr algn="l">
              <a:spcBef>
                <a:spcPct val="20000"/>
              </a:spcBef>
            </a:pPr>
            <a:r>
              <a:rPr lang="fr-FR" sz="1200" b="1" i="1"/>
              <a:t>Si vous ne disposez pas de fiche de poste, nous </a:t>
            </a:r>
          </a:p>
          <a:p>
            <a:pPr algn="l"/>
            <a:r>
              <a:rPr lang="fr-FR" sz="1200" b="1" i="1"/>
              <a:t>vous proposons une méthode de conception simple</a:t>
            </a:r>
          </a:p>
        </p:txBody>
      </p:sp>
      <p:sp>
        <p:nvSpPr>
          <p:cNvPr id="2059" name="Text Box 11"/>
          <p:cNvSpPr txBox="1">
            <a:spLocks noChangeArrowheads="1"/>
          </p:cNvSpPr>
          <p:nvPr/>
        </p:nvSpPr>
        <p:spPr bwMode="auto">
          <a:xfrm>
            <a:off x="7451725" y="3789363"/>
            <a:ext cx="936625" cy="374650"/>
          </a:xfrm>
          <a:prstGeom prst="rect">
            <a:avLst/>
          </a:prstGeom>
          <a:solidFill>
            <a:schemeClr val="bg1"/>
          </a:solidFill>
          <a:ln w="9525">
            <a:solidFill>
              <a:schemeClr val="accent2"/>
            </a:solidFill>
            <a:miter lim="800000"/>
            <a:headEnd/>
            <a:tailEnd/>
          </a:ln>
        </p:spPr>
        <p:txBody>
          <a:bodyPr>
            <a:spAutoFit/>
          </a:bodyPr>
          <a:lstStyle/>
          <a:p>
            <a:pPr>
              <a:spcBef>
                <a:spcPct val="50000"/>
              </a:spcBef>
            </a:pPr>
            <a:r>
              <a:rPr lang="fr-FR" sz="900"/>
              <a:t>Accès au document </a:t>
            </a:r>
          </a:p>
        </p:txBody>
      </p:sp>
      <p:sp>
        <p:nvSpPr>
          <p:cNvPr id="2060" name="AutoShape 12"/>
          <p:cNvSpPr>
            <a:spLocks noChangeArrowheads="1"/>
          </p:cNvSpPr>
          <p:nvPr/>
        </p:nvSpPr>
        <p:spPr bwMode="auto">
          <a:xfrm rot="-5400000">
            <a:off x="7739856" y="3501232"/>
            <a:ext cx="288925" cy="144462"/>
          </a:xfrm>
          <a:prstGeom prst="rightArrow">
            <a:avLst>
              <a:gd name="adj1" fmla="val 50000"/>
              <a:gd name="adj2" fmla="val 50000"/>
            </a:avLst>
          </a:prstGeom>
          <a:solidFill>
            <a:srgbClr val="FFFF00"/>
          </a:solidFill>
          <a:ln w="9525">
            <a:solidFill>
              <a:schemeClr val="tx1"/>
            </a:solidFill>
            <a:miter lim="800000"/>
            <a:headEnd/>
            <a:tailEnd/>
          </a:ln>
        </p:spPr>
        <p:txBody>
          <a:bodyPr wrap="none" anchor="ctr"/>
          <a:lstStyle/>
          <a:p>
            <a:endParaRPr lang="fr-FR"/>
          </a:p>
        </p:txBody>
      </p:sp>
      <p:sp>
        <p:nvSpPr>
          <p:cNvPr id="2061" name="AutoShape 17">
            <a:hlinkClick r:id="rId6" action="ppaction://hlinkfile" highlightClick="1"/>
          </p:cNvPr>
          <p:cNvSpPr>
            <a:spLocks noChangeArrowheads="1"/>
          </p:cNvSpPr>
          <p:nvPr/>
        </p:nvSpPr>
        <p:spPr bwMode="auto">
          <a:xfrm>
            <a:off x="6443663" y="5300663"/>
            <a:ext cx="215900" cy="215900"/>
          </a:xfrm>
          <a:prstGeom prst="actionButtonInformation">
            <a:avLst/>
          </a:prstGeom>
          <a:solidFill>
            <a:srgbClr val="FFFF00"/>
          </a:solidFill>
          <a:ln w="9525">
            <a:noFill/>
            <a:miter lim="800000"/>
            <a:headEnd/>
            <a:tailEnd/>
          </a:ln>
        </p:spPr>
        <p:txBody>
          <a:bodyPr wrap="none" anchor="ctr"/>
          <a:lstStyle/>
          <a:p>
            <a:endParaRPr lang="fr-FR"/>
          </a:p>
        </p:txBody>
      </p:sp>
      <p:sp>
        <p:nvSpPr>
          <p:cNvPr id="2062" name="Text Box 18"/>
          <p:cNvSpPr txBox="1">
            <a:spLocks noChangeArrowheads="1"/>
          </p:cNvSpPr>
          <p:nvPr/>
        </p:nvSpPr>
        <p:spPr bwMode="auto">
          <a:xfrm>
            <a:off x="1042988" y="5229225"/>
            <a:ext cx="1584325" cy="396875"/>
          </a:xfrm>
          <a:prstGeom prst="rect">
            <a:avLst/>
          </a:prstGeom>
          <a:noFill/>
          <a:ln w="9525">
            <a:noFill/>
            <a:miter lim="800000"/>
            <a:headEnd/>
            <a:tailEnd/>
          </a:ln>
        </p:spPr>
        <p:txBody>
          <a:bodyPr>
            <a:spAutoFit/>
          </a:bodyPr>
          <a:lstStyle/>
          <a:p>
            <a:pPr>
              <a:spcBef>
                <a:spcPct val="50000"/>
              </a:spcBef>
            </a:pPr>
            <a:r>
              <a:rPr lang="fr-FR" sz="1000"/>
              <a:t>Pour accéder à la méthode cliquer ici </a:t>
            </a:r>
          </a:p>
        </p:txBody>
      </p:sp>
      <p:sp>
        <p:nvSpPr>
          <p:cNvPr id="2063" name="AutoShape 19"/>
          <p:cNvSpPr>
            <a:spLocks noChangeArrowheads="1"/>
          </p:cNvSpPr>
          <p:nvPr/>
        </p:nvSpPr>
        <p:spPr bwMode="auto">
          <a:xfrm>
            <a:off x="2484438" y="5373688"/>
            <a:ext cx="288925" cy="144462"/>
          </a:xfrm>
          <a:prstGeom prst="rightArrow">
            <a:avLst>
              <a:gd name="adj1" fmla="val 50000"/>
              <a:gd name="adj2" fmla="val 50000"/>
            </a:avLst>
          </a:prstGeom>
          <a:solidFill>
            <a:srgbClr val="FFFF00"/>
          </a:solidFill>
          <a:ln w="9525">
            <a:solidFill>
              <a:schemeClr val="tx1"/>
            </a:solidFill>
            <a:miter lim="800000"/>
            <a:headEnd/>
            <a:tailEnd/>
          </a:ln>
        </p:spPr>
        <p:txBody>
          <a:bodyPr wrap="none" anchor="ctr"/>
          <a:lstStyle/>
          <a:p>
            <a:endParaRPr lang="fr-FR"/>
          </a:p>
        </p:txBody>
      </p:sp>
      <p:sp>
        <p:nvSpPr>
          <p:cNvPr id="2064" name="AutoShape 20">
            <a:hlinkClick r:id="rId7" action="ppaction://hlinkpres?slideindex=1&amp;slidetitle=Diapositive 1" highlightClick="1"/>
          </p:cNvPr>
          <p:cNvSpPr>
            <a:spLocks noChangeArrowheads="1"/>
          </p:cNvSpPr>
          <p:nvPr/>
        </p:nvSpPr>
        <p:spPr bwMode="auto">
          <a:xfrm>
            <a:off x="2916238" y="5084763"/>
            <a:ext cx="863600" cy="576262"/>
          </a:xfrm>
          <a:prstGeom prst="actionButtonBlank">
            <a:avLst/>
          </a:prstGeom>
          <a:solidFill>
            <a:srgbClr val="FFFFCC"/>
          </a:solidFill>
          <a:ln w="9525">
            <a:noFill/>
            <a:miter lim="800000"/>
            <a:headEnd/>
            <a:tailEnd/>
          </a:ln>
        </p:spPr>
        <p:txBody>
          <a:bodyPr wrap="none" anchor="ctr"/>
          <a:lstStyle/>
          <a:p>
            <a:r>
              <a:rPr lang="fr-FR" sz="800" b="1">
                <a:solidFill>
                  <a:schemeClr val="tx1"/>
                </a:solidFill>
              </a:rPr>
              <a:t>Conception </a:t>
            </a:r>
          </a:p>
          <a:p>
            <a:r>
              <a:rPr lang="fr-FR" sz="800" b="1">
                <a:solidFill>
                  <a:schemeClr val="tx1"/>
                </a:solidFill>
              </a:rPr>
              <a:t>d’une fiche</a:t>
            </a:r>
          </a:p>
          <a:p>
            <a:r>
              <a:rPr lang="fr-FR" sz="800" b="1">
                <a:solidFill>
                  <a:schemeClr val="tx1"/>
                </a:solidFill>
              </a:rPr>
              <a:t>de poste</a:t>
            </a:r>
          </a:p>
        </p:txBody>
      </p:sp>
      <p:sp>
        <p:nvSpPr>
          <p:cNvPr id="48149" name="AutoShape 21">
            <a:hlinkClick r:id="" action="ppaction://noaction" highlightClick="1"/>
          </p:cNvPr>
          <p:cNvSpPr>
            <a:spLocks noChangeArrowheads="1"/>
          </p:cNvSpPr>
          <p:nvPr/>
        </p:nvSpPr>
        <p:spPr bwMode="auto">
          <a:xfrm>
            <a:off x="7753350" y="63341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48150" name="Rectangle 22"/>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8" action="ppaction://hlinkpres?slideindex=1&amp;slidetitle="/>
              </a:rPr>
              <a:t>Cliquer ici</a:t>
            </a:r>
            <a:endParaRPr lang="fr-FR" sz="1000" b="1">
              <a:solidFill>
                <a:schemeClr val="tx1"/>
              </a:solidFill>
            </a:endParaRPr>
          </a:p>
        </p:txBody>
      </p:sp>
      <p:sp>
        <p:nvSpPr>
          <p:cNvPr id="2067" name="Text Box 23"/>
          <p:cNvSpPr txBox="1">
            <a:spLocks noChangeArrowheads="1"/>
          </p:cNvSpPr>
          <p:nvPr/>
        </p:nvSpPr>
        <p:spPr bwMode="auto">
          <a:xfrm>
            <a:off x="7164388" y="5214938"/>
            <a:ext cx="1295400" cy="374650"/>
          </a:xfrm>
          <a:prstGeom prst="rect">
            <a:avLst/>
          </a:prstGeom>
          <a:solidFill>
            <a:srgbClr val="FFFFCC"/>
          </a:solidFill>
          <a:ln w="9525">
            <a:solidFill>
              <a:srgbClr val="000099"/>
            </a:solidFill>
            <a:miter lim="800000"/>
            <a:headEnd/>
            <a:tailEnd/>
          </a:ln>
        </p:spPr>
        <p:txBody>
          <a:bodyPr>
            <a:spAutoFit/>
          </a:bodyPr>
          <a:lstStyle/>
          <a:p>
            <a:pPr>
              <a:spcBef>
                <a:spcPct val="50000"/>
              </a:spcBef>
            </a:pPr>
            <a:r>
              <a:rPr lang="fr-FR" sz="900"/>
              <a:t>Accès à la liste des thèmes de formation</a:t>
            </a:r>
          </a:p>
        </p:txBody>
      </p:sp>
      <p:sp>
        <p:nvSpPr>
          <p:cNvPr id="2068" name="AutoShape 24"/>
          <p:cNvSpPr>
            <a:spLocks noChangeArrowheads="1"/>
          </p:cNvSpPr>
          <p:nvPr/>
        </p:nvSpPr>
        <p:spPr bwMode="auto">
          <a:xfrm rot="10800000">
            <a:off x="6732588" y="5364163"/>
            <a:ext cx="360362" cy="152400"/>
          </a:xfrm>
          <a:prstGeom prst="rightArrow">
            <a:avLst>
              <a:gd name="adj1" fmla="val 50000"/>
              <a:gd name="adj2" fmla="val 59115"/>
            </a:avLst>
          </a:prstGeom>
          <a:solidFill>
            <a:srgbClr val="FFFF99"/>
          </a:solidFill>
          <a:ln w="9525">
            <a:solidFill>
              <a:schemeClr val="tx1"/>
            </a:solidFill>
            <a:miter lim="800000"/>
            <a:headEnd/>
            <a:tailEnd/>
          </a:ln>
        </p:spPr>
        <p:txBody>
          <a:bodyPr wrap="none" anchor="ctr"/>
          <a:lstStyle/>
          <a:p>
            <a:endParaRPr lang="fr-FR"/>
          </a:p>
        </p:txBody>
      </p:sp>
      <p:sp>
        <p:nvSpPr>
          <p:cNvPr id="2069" name="AutoShape 26">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2070" name="Rectangle 27"/>
          <p:cNvSpPr>
            <a:spLocks noChangeArrowheads="1"/>
          </p:cNvSpPr>
          <p:nvPr/>
        </p:nvSpPr>
        <p:spPr bwMode="auto">
          <a:xfrm>
            <a:off x="8027988" y="6237288"/>
            <a:ext cx="647700"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2071" name="AutoShape 28">
            <a:hlinkClick r:id="" action="ppaction://hlinkshowjump?jump=nextslide" highlightClick="1"/>
          </p:cNvPr>
          <p:cNvSpPr>
            <a:spLocks noChangeArrowheads="1"/>
          </p:cNvSpPr>
          <p:nvPr/>
        </p:nvSpPr>
        <p:spPr bwMode="auto">
          <a:xfrm>
            <a:off x="8675688"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2072" name="Rectangle 29"/>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
        <p:nvSpPr>
          <p:cNvPr id="48158" name="AutoShape 30">
            <a:hlinkClick r:id="" action="ppaction://noaction" highlightClick="1"/>
          </p:cNvPr>
          <p:cNvSpPr>
            <a:spLocks noChangeArrowheads="1"/>
          </p:cNvSpPr>
          <p:nvPr/>
        </p:nvSpPr>
        <p:spPr bwMode="auto">
          <a:xfrm>
            <a:off x="7524750" y="2565400"/>
            <a:ext cx="719138" cy="863600"/>
          </a:xfrm>
          <a:prstGeom prst="actionButtonDocument">
            <a:avLst/>
          </a:prstGeom>
          <a:solidFill>
            <a:srgbClr val="FFFF99"/>
          </a:solidFill>
          <a:ln w="9525">
            <a:noFill/>
            <a:miter lim="800000"/>
            <a:headEnd/>
            <a:tailEnd/>
          </a:ln>
        </p:spPr>
        <p:txBody>
          <a:bodyPr wrap="none" anchor="ctr"/>
          <a:lstStyle/>
          <a:p>
            <a:r>
              <a:rPr lang="fr-FR" sz="800" b="1">
                <a:solidFill>
                  <a:schemeClr val="tx1"/>
                </a:solidFill>
              </a:rPr>
              <a:t>Fiche</a:t>
            </a:r>
          </a:p>
          <a:p>
            <a:r>
              <a:rPr lang="fr-FR" sz="800" b="1">
                <a:solidFill>
                  <a:schemeClr val="tx1"/>
                </a:solidFill>
              </a:rPr>
              <a:t>de réflexion </a:t>
            </a:r>
          </a:p>
          <a:p>
            <a:r>
              <a:rPr lang="fr-FR" sz="800" b="1">
                <a:solidFill>
                  <a:schemeClr val="tx1"/>
                </a:solidFill>
              </a:rPr>
              <a:t>du manager</a:t>
            </a:r>
          </a:p>
        </p:txBody>
      </p:sp>
      <p:sp>
        <p:nvSpPr>
          <p:cNvPr id="48160" name="AutoShape 32"/>
          <p:cNvSpPr>
            <a:spLocks noChangeArrowheads="1"/>
          </p:cNvSpPr>
          <p:nvPr/>
        </p:nvSpPr>
        <p:spPr bwMode="auto">
          <a:xfrm>
            <a:off x="2195513" y="2852738"/>
            <a:ext cx="3384550" cy="1243012"/>
          </a:xfrm>
          <a:prstGeom prst="wedgeRoundRectCallout">
            <a:avLst>
              <a:gd name="adj1" fmla="val 110083"/>
              <a:gd name="adj2" fmla="val -48468"/>
              <a:gd name="adj3" fmla="val 16667"/>
            </a:avLst>
          </a:prstGeom>
          <a:gradFill rotWithShape="1">
            <a:gsLst>
              <a:gs pos="0">
                <a:srgbClr val="F8F8F8"/>
              </a:gs>
              <a:gs pos="100000">
                <a:schemeClr val="bg1"/>
              </a:gs>
            </a:gsLst>
            <a:lin ang="5400000" scaled="1"/>
          </a:gradFill>
          <a:ln w="9525" algn="ctr">
            <a:solidFill>
              <a:schemeClr val="tx1"/>
            </a:solidFill>
            <a:miter lim="800000"/>
            <a:headEnd/>
            <a:tailEnd/>
          </a:ln>
        </p:spPr>
        <p:txBody>
          <a:bodyPr anchor="ctr">
            <a:spAutoFit/>
          </a:bodyPr>
          <a:lstStyle/>
          <a:p>
            <a:r>
              <a:rPr lang="fr-FR" sz="1000" b="1">
                <a:solidFill>
                  <a:schemeClr val="accent2"/>
                </a:solidFill>
              </a:rPr>
              <a:t>Vous allez ouvrir un document Word modifiable !</a:t>
            </a:r>
          </a:p>
          <a:p>
            <a:pPr>
              <a:spcBef>
                <a:spcPct val="50000"/>
              </a:spcBef>
            </a:pPr>
            <a:r>
              <a:rPr lang="fr-FR" sz="900">
                <a:solidFill>
                  <a:schemeClr val="accent2"/>
                </a:solidFill>
              </a:rPr>
              <a:t>Souhaitez vous </a:t>
            </a:r>
            <a:r>
              <a:rPr lang="fr-FR" sz="800">
                <a:solidFill>
                  <a:schemeClr val="accent2"/>
                </a:solidFill>
              </a:rPr>
              <a:t>(cliquer sur votre choix)</a:t>
            </a:r>
            <a:r>
              <a:rPr lang="fr-FR" sz="900">
                <a:solidFill>
                  <a:schemeClr val="accent2"/>
                </a:solidFill>
              </a:rPr>
              <a:t> :</a:t>
            </a:r>
          </a:p>
          <a:p>
            <a:pPr algn="l">
              <a:spcBef>
                <a:spcPct val="10000"/>
              </a:spcBef>
            </a:pPr>
            <a:r>
              <a:rPr lang="fr-FR" sz="900">
                <a:solidFill>
                  <a:schemeClr val="accent2"/>
                </a:solidFill>
              </a:rPr>
              <a:t>     </a:t>
            </a:r>
            <a:r>
              <a:rPr lang="fr-FR" sz="1400" b="1">
                <a:solidFill>
                  <a:schemeClr val="accent2"/>
                </a:solidFill>
                <a:sym typeface="Wingdings" pitchFamily="2" charset="2"/>
                <a:hlinkClick r:id="rId9" action="ppaction://hlinkfile"/>
              </a:rPr>
              <a:t></a:t>
            </a:r>
            <a:r>
              <a:rPr lang="fr-FR" sz="1400">
                <a:solidFill>
                  <a:schemeClr val="accent2"/>
                </a:solidFill>
                <a:sym typeface="Wingdings" pitchFamily="2" charset="2"/>
                <a:hlinkClick r:id="rId9" action="ppaction://hlinkfile"/>
              </a:rPr>
              <a:t> </a:t>
            </a:r>
            <a:r>
              <a:rPr lang="fr-FR" sz="900" b="1">
                <a:solidFill>
                  <a:schemeClr val="accent2"/>
                </a:solidFill>
                <a:hlinkClick r:id="rId9" action="ppaction://hlinkfile"/>
              </a:rPr>
              <a:t>Ouvrir le document</a:t>
            </a:r>
            <a:r>
              <a:rPr lang="fr-FR" sz="900">
                <a:solidFill>
                  <a:schemeClr val="accent2"/>
                </a:solidFill>
                <a:hlinkClick r:id="rId9" action="ppaction://hlinkfile"/>
              </a:rPr>
              <a:t> </a:t>
            </a:r>
            <a:endParaRPr lang="fr-FR" sz="900">
              <a:solidFill>
                <a:schemeClr val="accent2"/>
              </a:solidFill>
            </a:endParaRPr>
          </a:p>
          <a:p>
            <a:pPr algn="l">
              <a:spcBef>
                <a:spcPct val="10000"/>
              </a:spcBef>
            </a:pPr>
            <a:r>
              <a:rPr lang="fr-FR" sz="1400" b="1">
                <a:solidFill>
                  <a:schemeClr val="accent2"/>
                </a:solidFill>
                <a:sym typeface="Wingdings" pitchFamily="2" charset="2"/>
              </a:rPr>
              <a:t>   </a:t>
            </a:r>
            <a:r>
              <a:rPr lang="fr-FR" sz="1400" b="1">
                <a:solidFill>
                  <a:schemeClr val="accent2"/>
                </a:solidFill>
                <a:sym typeface="Wingdings" pitchFamily="2" charset="2"/>
                <a:hlinkClick r:id="rId10" action="ppaction://hlinkpres?slideindex=1&amp;slidetitle="/>
              </a:rPr>
              <a:t></a:t>
            </a:r>
            <a:r>
              <a:rPr lang="fr-FR" sz="900">
                <a:solidFill>
                  <a:schemeClr val="accent2"/>
                </a:solidFill>
                <a:sym typeface="Wingdings" pitchFamily="2" charset="2"/>
                <a:hlinkClick r:id="rId10" action="ppaction://hlinkpres?slideindex=1&amp;slidetitle="/>
              </a:rPr>
              <a:t> </a:t>
            </a:r>
            <a:r>
              <a:rPr lang="fr-FR" sz="900">
                <a:solidFill>
                  <a:schemeClr val="accent2"/>
                </a:solidFill>
                <a:hlinkClick r:id="rId10" action="ppaction://hlinkpres?slideindex=1&amp;slidetitle="/>
              </a:rPr>
              <a:t>Consulter la procédure d’utilisation des documents</a:t>
            </a:r>
            <a:endParaRPr lang="fr-FR" sz="900">
              <a:solidFill>
                <a:schemeClr val="accent2"/>
              </a:solidFill>
              <a:sym typeface="Wingdings" pitchFamily="2" charset="2"/>
            </a:endParaRPr>
          </a:p>
          <a:p>
            <a:pPr algn="l">
              <a:spcBef>
                <a:spcPct val="10000"/>
              </a:spcBef>
            </a:pPr>
            <a:r>
              <a:rPr lang="fr-FR" sz="1400" b="1">
                <a:solidFill>
                  <a:schemeClr val="accent2"/>
                </a:solidFill>
                <a:sym typeface="Wingdings" pitchFamily="2" charset="2"/>
              </a:rPr>
              <a:t>   </a:t>
            </a:r>
            <a:r>
              <a:rPr lang="fr-FR" sz="900">
                <a:solidFill>
                  <a:schemeClr val="accent2"/>
                </a:solidFill>
                <a:sym typeface="Wingdings" pitchFamily="2" charset="2"/>
              </a:rPr>
              <a:t> </a:t>
            </a:r>
            <a:r>
              <a:rPr lang="fr-FR" sz="900">
                <a:solidFill>
                  <a:schemeClr val="accent2"/>
                </a:solidFill>
              </a:rPr>
              <a:t>Continuer à consulter le guide</a:t>
            </a:r>
          </a:p>
        </p:txBody>
      </p:sp>
      <p:sp>
        <p:nvSpPr>
          <p:cNvPr id="2075" name="AutoShape 1891">
            <a:hlinkClick r:id="rId11" action="ppaction://hlinksldjump" highlightClick="1"/>
          </p:cNvPr>
          <p:cNvSpPr>
            <a:spLocks noChangeArrowheads="1"/>
          </p:cNvSpPr>
          <p:nvPr/>
        </p:nvSpPr>
        <p:spPr bwMode="auto">
          <a:xfrm>
            <a:off x="1403350" y="5805488"/>
            <a:ext cx="215900" cy="215900"/>
          </a:xfrm>
          <a:prstGeom prst="actionButtonBackPrevious">
            <a:avLst/>
          </a:prstGeom>
          <a:solidFill>
            <a:srgbClr val="FFFF00"/>
          </a:solidFill>
          <a:ln w="9525">
            <a:noFill/>
            <a:miter lim="800000"/>
            <a:headEnd/>
            <a:tailEnd/>
          </a:ln>
        </p:spPr>
        <p:txBody>
          <a:bodyPr wrap="none" anchor="ctr"/>
          <a:lstStyle/>
          <a:p>
            <a:endParaRPr lang="fr-FR"/>
          </a:p>
        </p:txBody>
      </p:sp>
      <p:sp>
        <p:nvSpPr>
          <p:cNvPr id="2076" name="Rectangle 1892"/>
          <p:cNvSpPr>
            <a:spLocks noChangeArrowheads="1"/>
          </p:cNvSpPr>
          <p:nvPr/>
        </p:nvSpPr>
        <p:spPr bwMode="auto">
          <a:xfrm>
            <a:off x="1620838" y="5734050"/>
            <a:ext cx="2520950" cy="358775"/>
          </a:xfrm>
          <a:prstGeom prst="rect">
            <a:avLst/>
          </a:prstGeom>
          <a:noFill/>
          <a:ln w="9525">
            <a:noFill/>
            <a:miter lim="800000"/>
            <a:headEnd/>
            <a:tailEnd/>
          </a:ln>
        </p:spPr>
        <p:txBody>
          <a:bodyPr wrap="none" anchor="ctr"/>
          <a:lstStyle/>
          <a:p>
            <a:pPr algn="l"/>
            <a:r>
              <a:rPr lang="fr-FR" sz="1000"/>
              <a:t>Retour «Le dossier du salarié »</a:t>
            </a:r>
          </a:p>
        </p:txBody>
      </p:sp>
      <p:sp>
        <p:nvSpPr>
          <p:cNvPr id="2077" name="AutoShape 1894">
            <a:hlinkClick r:id="rId12" action="ppaction://hlinksldjump" highlightClick="1"/>
          </p:cNvPr>
          <p:cNvSpPr>
            <a:spLocks noChangeArrowheads="1"/>
          </p:cNvSpPr>
          <p:nvPr/>
        </p:nvSpPr>
        <p:spPr bwMode="auto">
          <a:xfrm>
            <a:off x="2193925" y="6308725"/>
            <a:ext cx="215900" cy="215900"/>
          </a:xfrm>
          <a:prstGeom prst="actionButtonBackPrevious">
            <a:avLst/>
          </a:prstGeom>
          <a:solidFill>
            <a:srgbClr val="FFFF00"/>
          </a:solidFill>
          <a:ln w="9525">
            <a:noFill/>
            <a:miter lim="800000"/>
            <a:headEnd/>
            <a:tailEnd/>
          </a:ln>
        </p:spPr>
        <p:txBody>
          <a:bodyPr wrap="none" anchor="ctr"/>
          <a:lstStyle/>
          <a:p>
            <a:endParaRPr lang="fr-F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8158"/>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160"/>
                                        </p:tgtEl>
                                        <p:attrNameLst>
                                          <p:attrName>style.visibility</p:attrName>
                                        </p:attrNameLst>
                                      </p:cBhvr>
                                      <p:to>
                                        <p:strVal val="visible"/>
                                      </p:to>
                                    </p:set>
                                  </p:childTnLst>
                                </p:cTn>
                              </p:par>
                            </p:childTnLst>
                          </p:cTn>
                        </p:par>
                      </p:childTnLst>
                    </p:cTn>
                  </p:par>
                </p:childTnLst>
              </p:cTn>
              <p:nextCondLst>
                <p:cond evt="onClick" delay="0">
                  <p:tgtEl>
                    <p:spTgt spid="48158"/>
                  </p:tgtEl>
                </p:cond>
              </p:nextCondLst>
            </p:seq>
            <p:seq concurrent="1" nextAc="seek">
              <p:cTn id="7" restart="whenNotActive" fill="hold" evtFilter="cancelBubble" nodeType="interactiveSeq">
                <p:stCondLst>
                  <p:cond evt="onClick" delay="0">
                    <p:tgtEl>
                      <p:spTgt spid="48160"/>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48160"/>
                                        </p:tgtEl>
                                        <p:attrNameLst>
                                          <p:attrName>style.visibility</p:attrName>
                                        </p:attrNameLst>
                                      </p:cBhvr>
                                      <p:to>
                                        <p:strVal val="hidden"/>
                                      </p:to>
                                    </p:set>
                                  </p:childTnLst>
                                </p:cTn>
                              </p:par>
                            </p:childTnLst>
                          </p:cTn>
                        </p:par>
                      </p:childTnLst>
                    </p:cTn>
                  </p:par>
                </p:childTnLst>
              </p:cTn>
              <p:nextCondLst>
                <p:cond evt="onClick" delay="0">
                  <p:tgtEl>
                    <p:spTgt spid="48160"/>
                  </p:tgtEl>
                </p:cond>
              </p:nextCondLst>
            </p:seq>
            <p:seq concurrent="1" nextAc="seek">
              <p:cTn id="12" restart="whenNotActive" fill="hold" evtFilter="cancelBubble" nodeType="interactiveSeq">
                <p:stCondLst>
                  <p:cond evt="onClick" delay="0">
                    <p:tgtEl>
                      <p:spTgt spid="48149"/>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8150"/>
                                        </p:tgtEl>
                                        <p:attrNameLst>
                                          <p:attrName>style.visibility</p:attrName>
                                        </p:attrNameLst>
                                      </p:cBhvr>
                                      <p:to>
                                        <p:strVal val="visible"/>
                                      </p:to>
                                    </p:set>
                                  </p:childTnLst>
                                </p:cTn>
                              </p:par>
                            </p:childTnLst>
                          </p:cTn>
                        </p:par>
                      </p:childTnLst>
                    </p:cTn>
                  </p:par>
                </p:childTnLst>
              </p:cTn>
              <p:nextCondLst>
                <p:cond evt="onClick" delay="0">
                  <p:tgtEl>
                    <p:spTgt spid="48149"/>
                  </p:tgtEl>
                </p:cond>
              </p:nextCondLst>
            </p:seq>
            <p:seq concurrent="1" nextAc="seek">
              <p:cTn id="17" restart="whenNotActive" fill="hold" evtFilter="cancelBubble" nodeType="interactiveSeq">
                <p:stCondLst>
                  <p:cond evt="onClick" delay="0">
                    <p:tgtEl>
                      <p:spTgt spid="48150"/>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1" nodeType="clickEffect">
                                  <p:stCondLst>
                                    <p:cond delay="0"/>
                                  </p:stCondLst>
                                  <p:childTnLst>
                                    <p:set>
                                      <p:cBhvr>
                                        <p:cTn id="21" dur="1" fill="hold">
                                          <p:stCondLst>
                                            <p:cond delay="0"/>
                                          </p:stCondLst>
                                        </p:cTn>
                                        <p:tgtEl>
                                          <p:spTgt spid="48150"/>
                                        </p:tgtEl>
                                        <p:attrNameLst>
                                          <p:attrName>style.visibility</p:attrName>
                                        </p:attrNameLst>
                                      </p:cBhvr>
                                      <p:to>
                                        <p:strVal val="hidden"/>
                                      </p:to>
                                    </p:set>
                                  </p:childTnLst>
                                </p:cTn>
                              </p:par>
                            </p:childTnLst>
                          </p:cTn>
                        </p:par>
                      </p:childTnLst>
                    </p:cTn>
                  </p:par>
                </p:childTnLst>
              </p:cTn>
              <p:nextCondLst>
                <p:cond evt="onClick" delay="0">
                  <p:tgtEl>
                    <p:spTgt spid="48150"/>
                  </p:tgtEl>
                </p:cond>
              </p:nextCondLst>
            </p:seq>
          </p:childTnLst>
        </p:cTn>
      </p:par>
    </p:tnLst>
    <p:bldLst>
      <p:bldP spid="48150" grpId="0" animBg="1"/>
      <p:bldP spid="48150" grpId="1" animBg="1"/>
      <p:bldP spid="48160" grpId="0" animBg="1"/>
      <p:bldP spid="48160" grpId="1"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ctrTitle"/>
          </p:nvPr>
        </p:nvSpPr>
        <p:spPr bwMode="auto">
          <a:xfrm>
            <a:off x="1476375" y="260350"/>
            <a:ext cx="2952750" cy="360363"/>
          </a:xfrm>
          <a:solidFill>
            <a:srgbClr val="FFFF00">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Comment préparer l’entretien</a:t>
            </a:r>
          </a:p>
        </p:txBody>
      </p:sp>
      <p:sp>
        <p:nvSpPr>
          <p:cNvPr id="40963" name="Rectangle 3"/>
          <p:cNvSpPr>
            <a:spLocks noGrp="1" noChangeArrowheads="1"/>
          </p:cNvSpPr>
          <p:nvPr>
            <p:ph type="subTitle" idx="1"/>
          </p:nvPr>
        </p:nvSpPr>
        <p:spPr bwMode="auto">
          <a:xfrm>
            <a:off x="4500563" y="260350"/>
            <a:ext cx="4249737" cy="360363"/>
          </a:xfrm>
          <a:solidFill>
            <a:srgbClr val="FFFF00">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3 – La logistique</a:t>
            </a:r>
          </a:p>
        </p:txBody>
      </p:sp>
      <p:sp>
        <p:nvSpPr>
          <p:cNvPr id="40964" name="Rectangle 4"/>
          <p:cNvSpPr>
            <a:spLocks noChangeArrowheads="1"/>
          </p:cNvSpPr>
          <p:nvPr/>
        </p:nvSpPr>
        <p:spPr bwMode="auto">
          <a:xfrm>
            <a:off x="250825" y="260350"/>
            <a:ext cx="1154113" cy="360363"/>
          </a:xfrm>
          <a:prstGeom prst="rect">
            <a:avLst/>
          </a:prstGeom>
          <a:solidFill>
            <a:srgbClr val="FFFF00"/>
          </a:solidFill>
          <a:ln w="9525">
            <a:solidFill>
              <a:schemeClr val="tx1"/>
            </a:solidFill>
            <a:miter lim="800000"/>
            <a:headEnd/>
            <a:tailEnd/>
          </a:ln>
        </p:spPr>
        <p:txBody>
          <a:bodyPr wrap="none" anchor="ctr"/>
          <a:lstStyle/>
          <a:p>
            <a:r>
              <a:rPr lang="fr-FR" sz="1200" b="1"/>
              <a:t>Chapitre 2.1</a:t>
            </a:r>
          </a:p>
        </p:txBody>
      </p:sp>
      <p:sp>
        <p:nvSpPr>
          <p:cNvPr id="40965" name="Rectangle 5"/>
          <p:cNvSpPr>
            <a:spLocks noChangeArrowheads="1"/>
          </p:cNvSpPr>
          <p:nvPr/>
        </p:nvSpPr>
        <p:spPr bwMode="auto">
          <a:xfrm>
            <a:off x="179388" y="188913"/>
            <a:ext cx="8785225" cy="6480175"/>
          </a:xfrm>
          <a:prstGeom prst="rect">
            <a:avLst/>
          </a:prstGeom>
          <a:noFill/>
          <a:ln w="9525">
            <a:solidFill>
              <a:schemeClr val="tx1"/>
            </a:solidFill>
            <a:miter lim="800000"/>
            <a:headEnd/>
            <a:tailEnd/>
          </a:ln>
        </p:spPr>
        <p:txBody>
          <a:bodyPr wrap="none" anchor="ctr"/>
          <a:lstStyle/>
          <a:p>
            <a:endParaRPr lang="fr-FR"/>
          </a:p>
        </p:txBody>
      </p:sp>
      <p:sp>
        <p:nvSpPr>
          <p:cNvPr id="40966" name="Rectangle 6"/>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40967" name="Rectangle 7"/>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Début du chapitre</a:t>
            </a:r>
          </a:p>
        </p:txBody>
      </p:sp>
      <p:sp>
        <p:nvSpPr>
          <p:cNvPr id="40968" name="AutoShape 8">
            <a:hlinkClick r:id="rId3"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50185" name="AutoShape 9">
            <a:hlinkClick r:id="" action="ppaction://noaction" highlightClick="1"/>
          </p:cNvPr>
          <p:cNvSpPr>
            <a:spLocks noChangeArrowheads="1"/>
          </p:cNvSpPr>
          <p:nvPr/>
        </p:nvSpPr>
        <p:spPr bwMode="auto">
          <a:xfrm>
            <a:off x="7753350" y="63341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40970" name="Text Box 10"/>
          <p:cNvSpPr txBox="1">
            <a:spLocks noChangeArrowheads="1"/>
          </p:cNvSpPr>
          <p:nvPr/>
        </p:nvSpPr>
        <p:spPr bwMode="auto">
          <a:xfrm>
            <a:off x="1042988" y="1125538"/>
            <a:ext cx="7345362" cy="4846637"/>
          </a:xfrm>
          <a:prstGeom prst="rect">
            <a:avLst/>
          </a:prstGeom>
          <a:noFill/>
          <a:ln w="9525">
            <a:noFill/>
            <a:miter lim="800000"/>
            <a:headEnd/>
            <a:tailEnd/>
          </a:ln>
        </p:spPr>
        <p:txBody>
          <a:bodyPr>
            <a:spAutoFit/>
          </a:bodyPr>
          <a:lstStyle/>
          <a:p>
            <a:pPr algn="l">
              <a:tabLst>
                <a:tab pos="355600" algn="l"/>
              </a:tabLst>
            </a:pPr>
            <a:r>
              <a:rPr lang="fr-FR" sz="1500"/>
              <a:t>Ce point est sensible, il ne faut pas le négliger. Il est une des conditions de réussite des entretiens. Trois points sont essentiels : </a:t>
            </a:r>
          </a:p>
          <a:p>
            <a:pPr algn="l">
              <a:tabLst>
                <a:tab pos="355600" algn="l"/>
              </a:tabLst>
            </a:pPr>
            <a:endParaRPr lang="fr-FR" sz="800"/>
          </a:p>
          <a:p>
            <a:pPr algn="l">
              <a:tabLst>
                <a:tab pos="355600" algn="l"/>
              </a:tabLst>
            </a:pPr>
            <a:r>
              <a:rPr lang="fr-FR" sz="1500" b="1"/>
              <a:t>1 – La prise de rendez-vous</a:t>
            </a:r>
            <a:r>
              <a:rPr lang="fr-FR" sz="1500"/>
              <a:t> : </a:t>
            </a:r>
          </a:p>
          <a:p>
            <a:pPr algn="l">
              <a:tabLst>
                <a:tab pos="355600" algn="l"/>
              </a:tabLst>
            </a:pPr>
            <a:r>
              <a:rPr lang="fr-FR" sz="1500"/>
              <a:t>Elle vous permet de planifier les entretiens. C’est aussi le moment où vous remettez les documents de préparation au salarié : </a:t>
            </a:r>
          </a:p>
          <a:p>
            <a:pPr algn="l">
              <a:spcBef>
                <a:spcPct val="30000"/>
              </a:spcBef>
              <a:tabLst>
                <a:tab pos="355600" algn="l"/>
              </a:tabLst>
            </a:pPr>
            <a:r>
              <a:rPr lang="fr-FR" sz="1500"/>
              <a:t>	</a:t>
            </a:r>
            <a:r>
              <a:rPr lang="fr-FR" sz="1500" b="1"/>
              <a:t>La fiche de situation</a:t>
            </a:r>
            <a:r>
              <a:rPr lang="fr-FR" sz="1500"/>
              <a:t> </a:t>
            </a:r>
            <a:r>
              <a:rPr lang="fr-FR" sz="1500" b="1"/>
              <a:t>du salarié</a:t>
            </a:r>
          </a:p>
          <a:p>
            <a:pPr algn="l">
              <a:spcBef>
                <a:spcPct val="30000"/>
              </a:spcBef>
              <a:tabLst>
                <a:tab pos="355600" algn="l"/>
              </a:tabLst>
            </a:pPr>
            <a:r>
              <a:rPr lang="fr-FR" sz="1500"/>
              <a:t>	</a:t>
            </a:r>
            <a:r>
              <a:rPr lang="fr-FR" sz="1500" b="1"/>
              <a:t>Le guide de préparation du salarié.</a:t>
            </a:r>
          </a:p>
          <a:p>
            <a:pPr algn="l">
              <a:spcBef>
                <a:spcPct val="30000"/>
              </a:spcBef>
              <a:tabLst>
                <a:tab pos="355600" algn="l"/>
              </a:tabLst>
            </a:pPr>
            <a:r>
              <a:rPr lang="fr-FR" sz="1500" b="1"/>
              <a:t>	La listes des thèmes de formation</a:t>
            </a:r>
          </a:p>
          <a:p>
            <a:pPr algn="l">
              <a:spcBef>
                <a:spcPct val="30000"/>
              </a:spcBef>
              <a:tabLst>
                <a:tab pos="355600" algn="l"/>
              </a:tabLst>
            </a:pPr>
            <a:r>
              <a:rPr lang="fr-FR" sz="1500"/>
              <a:t> Cette officialisation montre l’importance que vous donnez à cette rencontre et la considération que vous avez pour votre interlocuteur. Elle permet de poser les jalons de la confiance qui est nécessaire à un échange constructif lors de l’entretien.</a:t>
            </a:r>
          </a:p>
          <a:p>
            <a:pPr algn="l">
              <a:tabLst>
                <a:tab pos="355600" algn="l"/>
              </a:tabLst>
            </a:pPr>
            <a:endParaRPr lang="fr-FR" sz="800"/>
          </a:p>
          <a:p>
            <a:pPr algn="l">
              <a:tabLst>
                <a:tab pos="355600" algn="l"/>
              </a:tabLst>
            </a:pPr>
            <a:r>
              <a:rPr lang="fr-FR" sz="1500" b="1"/>
              <a:t>2 – La convocation</a:t>
            </a:r>
            <a:r>
              <a:rPr lang="fr-FR" sz="1500"/>
              <a:t> : </a:t>
            </a:r>
          </a:p>
          <a:p>
            <a:pPr algn="l">
              <a:tabLst>
                <a:tab pos="355600" algn="l"/>
              </a:tabLst>
            </a:pPr>
            <a:r>
              <a:rPr lang="fr-FR" sz="1500"/>
              <a:t>Elle se fait environ 10 jours avant l’entretien, elle confirme la date de rendez vous et concrétise l’aspect officiel de l’entretien. Les heures indiquées sur la convocation doivent être respectées, vous cultivez ainsi la sérénité  et la confiance du salarié.</a:t>
            </a:r>
          </a:p>
          <a:p>
            <a:pPr algn="l">
              <a:tabLst>
                <a:tab pos="355600" algn="l"/>
              </a:tabLst>
            </a:pPr>
            <a:endParaRPr lang="fr-FR" sz="800"/>
          </a:p>
          <a:p>
            <a:pPr algn="l">
              <a:tabLst>
                <a:tab pos="355600" algn="l"/>
              </a:tabLst>
            </a:pPr>
            <a:r>
              <a:rPr lang="fr-FR" sz="1500" b="1"/>
              <a:t>3 – Le choix du lieu d’entretien :</a:t>
            </a:r>
            <a:r>
              <a:rPr lang="fr-FR" sz="1500"/>
              <a:t>  </a:t>
            </a:r>
          </a:p>
          <a:p>
            <a:pPr algn="l">
              <a:tabLst>
                <a:tab pos="355600" algn="l"/>
              </a:tabLst>
            </a:pPr>
            <a:r>
              <a:rPr lang="fr-FR" sz="1500"/>
              <a:t>Ce doit être un lieu calme, agréable, neutre, où on ne doit pas être dérangé en aucun cas.</a:t>
            </a:r>
          </a:p>
        </p:txBody>
      </p:sp>
      <p:sp>
        <p:nvSpPr>
          <p:cNvPr id="40971" name="Rectangle 11"/>
          <p:cNvSpPr>
            <a:spLocks noChangeArrowheads="1"/>
          </p:cNvSpPr>
          <p:nvPr/>
        </p:nvSpPr>
        <p:spPr bwMode="auto">
          <a:xfrm>
            <a:off x="3635375" y="692150"/>
            <a:ext cx="1593850" cy="366713"/>
          </a:xfrm>
          <a:prstGeom prst="rect">
            <a:avLst/>
          </a:prstGeom>
          <a:noFill/>
          <a:ln w="9525" algn="ctr">
            <a:noFill/>
            <a:miter lim="800000"/>
            <a:headEnd/>
            <a:tailEnd/>
          </a:ln>
        </p:spPr>
        <p:txBody>
          <a:bodyPr wrap="none">
            <a:spAutoFit/>
          </a:bodyPr>
          <a:lstStyle/>
          <a:p>
            <a:r>
              <a:rPr lang="fr-FR" b="1"/>
              <a:t>La logistique</a:t>
            </a:r>
          </a:p>
        </p:txBody>
      </p:sp>
      <p:sp>
        <p:nvSpPr>
          <p:cNvPr id="40972" name="AutoShape 12">
            <a:hlinkClick r:id="rId4" action="ppaction://hlinksldjump" highlightClick="1"/>
          </p:cNvPr>
          <p:cNvSpPr>
            <a:spLocks noChangeArrowheads="1"/>
          </p:cNvSpPr>
          <p:nvPr/>
        </p:nvSpPr>
        <p:spPr bwMode="auto">
          <a:xfrm>
            <a:off x="1103313" y="2514600"/>
            <a:ext cx="215900" cy="215900"/>
          </a:xfrm>
          <a:prstGeom prst="actionButtonForwardNext">
            <a:avLst/>
          </a:prstGeom>
          <a:solidFill>
            <a:srgbClr val="FFFF00"/>
          </a:solidFill>
          <a:ln w="9525">
            <a:noFill/>
            <a:miter lim="800000"/>
            <a:headEnd/>
            <a:tailEnd/>
          </a:ln>
        </p:spPr>
        <p:txBody>
          <a:bodyPr wrap="none" anchor="ctr"/>
          <a:lstStyle/>
          <a:p>
            <a:endParaRPr lang="fr-FR"/>
          </a:p>
        </p:txBody>
      </p:sp>
      <p:sp>
        <p:nvSpPr>
          <p:cNvPr id="40973" name="AutoShape 13">
            <a:hlinkClick r:id="rId5" action="ppaction://hlinksldjump" highlightClick="1"/>
          </p:cNvPr>
          <p:cNvSpPr>
            <a:spLocks noChangeArrowheads="1"/>
          </p:cNvSpPr>
          <p:nvPr/>
        </p:nvSpPr>
        <p:spPr bwMode="auto">
          <a:xfrm>
            <a:off x="1116013" y="2816225"/>
            <a:ext cx="215900" cy="215900"/>
          </a:xfrm>
          <a:prstGeom prst="actionButtonForwardNext">
            <a:avLst/>
          </a:prstGeom>
          <a:solidFill>
            <a:srgbClr val="FFFF00"/>
          </a:solidFill>
          <a:ln w="9525">
            <a:noFill/>
            <a:miter lim="800000"/>
            <a:headEnd/>
            <a:tailEnd/>
          </a:ln>
        </p:spPr>
        <p:txBody>
          <a:bodyPr wrap="none" anchor="ctr"/>
          <a:lstStyle/>
          <a:p>
            <a:endParaRPr lang="fr-FR"/>
          </a:p>
        </p:txBody>
      </p:sp>
      <p:sp>
        <p:nvSpPr>
          <p:cNvPr id="40974" name="AutoShape 14">
            <a:hlinkClick r:id="rId6" action="ppaction://hlinksldjump" highlightClick="1"/>
          </p:cNvPr>
          <p:cNvSpPr>
            <a:spLocks noChangeArrowheads="1"/>
          </p:cNvSpPr>
          <p:nvPr/>
        </p:nvSpPr>
        <p:spPr bwMode="auto">
          <a:xfrm>
            <a:off x="1116013" y="3141663"/>
            <a:ext cx="215900" cy="215900"/>
          </a:xfrm>
          <a:prstGeom prst="actionButtonForwardNext">
            <a:avLst/>
          </a:prstGeom>
          <a:solidFill>
            <a:srgbClr val="FFFF00"/>
          </a:solidFill>
          <a:ln w="9525">
            <a:noFill/>
            <a:miter lim="800000"/>
            <a:headEnd/>
            <a:tailEnd/>
          </a:ln>
        </p:spPr>
        <p:txBody>
          <a:bodyPr wrap="none" anchor="ctr"/>
          <a:lstStyle/>
          <a:p>
            <a:endParaRPr lang="fr-FR"/>
          </a:p>
        </p:txBody>
      </p:sp>
      <p:sp>
        <p:nvSpPr>
          <p:cNvPr id="40975" name="AutoShape 16">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40976" name="Rectangle 17"/>
          <p:cNvSpPr>
            <a:spLocks noChangeArrowheads="1"/>
          </p:cNvSpPr>
          <p:nvPr/>
        </p:nvSpPr>
        <p:spPr bwMode="auto">
          <a:xfrm>
            <a:off x="8027988" y="6237288"/>
            <a:ext cx="647700"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40977" name="AutoShape 18">
            <a:hlinkClick r:id="" action="ppaction://hlinkshowjump?jump=nextslide" highlightClick="1"/>
          </p:cNvPr>
          <p:cNvSpPr>
            <a:spLocks noChangeArrowheads="1"/>
          </p:cNvSpPr>
          <p:nvPr/>
        </p:nvSpPr>
        <p:spPr bwMode="auto">
          <a:xfrm>
            <a:off x="8675688"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40978" name="Rectangle 19"/>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
        <p:nvSpPr>
          <p:cNvPr id="50196" name="Rectangle 20"/>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7" action="ppaction://hlinkpres?slideindex=1&amp;slidetitle="/>
              </a:rPr>
              <a:t>Cliquer ici</a:t>
            </a:r>
            <a:endParaRPr lang="fr-FR" sz="1000" b="1">
              <a:solidFill>
                <a:schemeClr val="tx1"/>
              </a:solidFill>
            </a:endParaRPr>
          </a:p>
        </p:txBody>
      </p:sp>
      <p:sp>
        <p:nvSpPr>
          <p:cNvPr id="40980" name="AutoShape 21">
            <a:hlinkClick r:id="rId8" action="ppaction://hlinksldjump" highlightClick="1"/>
          </p:cNvPr>
          <p:cNvSpPr>
            <a:spLocks noChangeArrowheads="1"/>
          </p:cNvSpPr>
          <p:nvPr/>
        </p:nvSpPr>
        <p:spPr bwMode="auto">
          <a:xfrm>
            <a:off x="2193925" y="6308725"/>
            <a:ext cx="215900" cy="215900"/>
          </a:xfrm>
          <a:prstGeom prst="actionButtonBackPrevious">
            <a:avLst/>
          </a:prstGeom>
          <a:solidFill>
            <a:srgbClr val="FFFF00"/>
          </a:solidFill>
          <a:ln w="9525">
            <a:noFill/>
            <a:miter lim="800000"/>
            <a:headEnd/>
            <a:tailEnd/>
          </a:ln>
        </p:spPr>
        <p:txBody>
          <a:bodyPr wrap="none" anchor="ctr"/>
          <a:lstStyle/>
          <a:p>
            <a:endParaRPr lang="fr-FR"/>
          </a:p>
        </p:txBody>
      </p:sp>
      <p:sp>
        <p:nvSpPr>
          <p:cNvPr id="40981" name="AutoShape 22">
            <a:hlinkClick r:id="rId9" action="ppaction://hlinksldjump" highlightClick="1"/>
          </p:cNvPr>
          <p:cNvSpPr>
            <a:spLocks noChangeArrowheads="1"/>
          </p:cNvSpPr>
          <p:nvPr/>
        </p:nvSpPr>
        <p:spPr bwMode="auto">
          <a:xfrm>
            <a:off x="3348038" y="5878513"/>
            <a:ext cx="219075" cy="215900"/>
          </a:xfrm>
          <a:prstGeom prst="actionButtonBackPrevious">
            <a:avLst/>
          </a:prstGeom>
          <a:solidFill>
            <a:srgbClr val="FFFF00"/>
          </a:solidFill>
          <a:ln w="9525">
            <a:noFill/>
            <a:miter lim="800000"/>
            <a:headEnd/>
            <a:tailEnd/>
          </a:ln>
        </p:spPr>
        <p:txBody>
          <a:bodyPr wrap="none" anchor="ctr"/>
          <a:lstStyle/>
          <a:p>
            <a:endParaRPr lang="fr-FR"/>
          </a:p>
        </p:txBody>
      </p:sp>
      <p:sp>
        <p:nvSpPr>
          <p:cNvPr id="40982" name="Rectangle 23"/>
          <p:cNvSpPr>
            <a:spLocks noChangeArrowheads="1"/>
          </p:cNvSpPr>
          <p:nvPr/>
        </p:nvSpPr>
        <p:spPr bwMode="auto">
          <a:xfrm>
            <a:off x="3563938" y="5805488"/>
            <a:ext cx="2879725" cy="360362"/>
          </a:xfrm>
          <a:prstGeom prst="rect">
            <a:avLst/>
          </a:prstGeom>
          <a:noFill/>
          <a:ln w="9525">
            <a:noFill/>
            <a:miter lim="800000"/>
            <a:headEnd/>
            <a:tailEnd/>
          </a:ln>
        </p:spPr>
        <p:txBody>
          <a:bodyPr wrap="none" anchor="ctr"/>
          <a:lstStyle/>
          <a:p>
            <a:pPr algn="l"/>
            <a:r>
              <a:rPr lang="fr-FR" sz="1000"/>
              <a:t>Retour « Comment vous préparer à l’entretien »</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0185"/>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196"/>
                                        </p:tgtEl>
                                        <p:attrNameLst>
                                          <p:attrName>style.visibility</p:attrName>
                                        </p:attrNameLst>
                                      </p:cBhvr>
                                      <p:to>
                                        <p:strVal val="visible"/>
                                      </p:to>
                                    </p:set>
                                  </p:childTnLst>
                                </p:cTn>
                              </p:par>
                            </p:childTnLst>
                          </p:cTn>
                        </p:par>
                      </p:childTnLst>
                    </p:cTn>
                  </p:par>
                </p:childTnLst>
              </p:cTn>
              <p:nextCondLst>
                <p:cond evt="onClick" delay="0">
                  <p:tgtEl>
                    <p:spTgt spid="50185"/>
                  </p:tgtEl>
                </p:cond>
              </p:nextCondLst>
            </p:seq>
            <p:seq concurrent="1" nextAc="seek">
              <p:cTn id="7" restart="whenNotActive" fill="hold" evtFilter="cancelBubble" nodeType="interactiveSeq">
                <p:stCondLst>
                  <p:cond evt="onClick" delay="0">
                    <p:tgtEl>
                      <p:spTgt spid="50196"/>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50196"/>
                                        </p:tgtEl>
                                        <p:attrNameLst>
                                          <p:attrName>style.visibility</p:attrName>
                                        </p:attrNameLst>
                                      </p:cBhvr>
                                      <p:to>
                                        <p:strVal val="hidden"/>
                                      </p:to>
                                    </p:set>
                                  </p:childTnLst>
                                </p:cTn>
                              </p:par>
                            </p:childTnLst>
                          </p:cTn>
                        </p:par>
                      </p:childTnLst>
                    </p:cTn>
                  </p:par>
                </p:childTnLst>
              </p:cTn>
              <p:nextCondLst>
                <p:cond evt="onClick" delay="0">
                  <p:tgtEl>
                    <p:spTgt spid="50196"/>
                  </p:tgtEl>
                </p:cond>
              </p:nextCondLst>
            </p:seq>
          </p:childTnLst>
        </p:cTn>
      </p:par>
    </p:tnLst>
    <p:bldLst>
      <p:bldP spid="50196" grpId="0" animBg="1"/>
      <p:bldP spid="50196" grpI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ctrTitle"/>
          </p:nvPr>
        </p:nvSpPr>
        <p:spPr bwMode="auto">
          <a:xfrm>
            <a:off x="1476375" y="260350"/>
            <a:ext cx="2952750" cy="360363"/>
          </a:xfrm>
          <a:solidFill>
            <a:srgbClr val="FFFF00">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Comment préparer l’entretien</a:t>
            </a:r>
          </a:p>
        </p:txBody>
      </p:sp>
      <p:sp>
        <p:nvSpPr>
          <p:cNvPr id="41987" name="Rectangle 3"/>
          <p:cNvSpPr>
            <a:spLocks noGrp="1" noChangeArrowheads="1"/>
          </p:cNvSpPr>
          <p:nvPr>
            <p:ph type="subTitle" idx="1"/>
          </p:nvPr>
        </p:nvSpPr>
        <p:spPr bwMode="auto">
          <a:xfrm>
            <a:off x="4500563" y="260350"/>
            <a:ext cx="4249737" cy="360363"/>
          </a:xfrm>
          <a:solidFill>
            <a:srgbClr val="FFFF00">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La préparation du salarié</a:t>
            </a:r>
          </a:p>
        </p:txBody>
      </p:sp>
      <p:sp>
        <p:nvSpPr>
          <p:cNvPr id="41988" name="Rectangle 4"/>
          <p:cNvSpPr>
            <a:spLocks noChangeArrowheads="1"/>
          </p:cNvSpPr>
          <p:nvPr/>
        </p:nvSpPr>
        <p:spPr bwMode="auto">
          <a:xfrm>
            <a:off x="250825" y="260350"/>
            <a:ext cx="1154113" cy="360363"/>
          </a:xfrm>
          <a:prstGeom prst="rect">
            <a:avLst/>
          </a:prstGeom>
          <a:solidFill>
            <a:srgbClr val="FFFF00"/>
          </a:solidFill>
          <a:ln w="9525">
            <a:solidFill>
              <a:schemeClr val="tx1"/>
            </a:solidFill>
            <a:miter lim="800000"/>
            <a:headEnd/>
            <a:tailEnd/>
          </a:ln>
        </p:spPr>
        <p:txBody>
          <a:bodyPr wrap="none" anchor="ctr"/>
          <a:lstStyle/>
          <a:p>
            <a:r>
              <a:rPr lang="fr-FR" sz="1200" b="1"/>
              <a:t>Chapitre 2.1</a:t>
            </a:r>
          </a:p>
        </p:txBody>
      </p:sp>
      <p:sp>
        <p:nvSpPr>
          <p:cNvPr id="41989" name="Rectangle 5"/>
          <p:cNvSpPr>
            <a:spLocks noChangeArrowheads="1"/>
          </p:cNvSpPr>
          <p:nvPr/>
        </p:nvSpPr>
        <p:spPr bwMode="auto">
          <a:xfrm>
            <a:off x="179388" y="188913"/>
            <a:ext cx="8785225" cy="6480175"/>
          </a:xfrm>
          <a:prstGeom prst="rect">
            <a:avLst/>
          </a:prstGeom>
          <a:noFill/>
          <a:ln w="9525">
            <a:solidFill>
              <a:schemeClr val="tx1"/>
            </a:solidFill>
            <a:miter lim="800000"/>
            <a:headEnd/>
            <a:tailEnd/>
          </a:ln>
        </p:spPr>
        <p:txBody>
          <a:bodyPr wrap="none" anchor="ctr"/>
          <a:lstStyle/>
          <a:p>
            <a:endParaRPr lang="fr-FR"/>
          </a:p>
        </p:txBody>
      </p:sp>
      <p:sp>
        <p:nvSpPr>
          <p:cNvPr id="41990" name="Rectangle 6"/>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41991" name="Rectangle 7"/>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Début du chapitre</a:t>
            </a:r>
          </a:p>
        </p:txBody>
      </p:sp>
      <p:sp>
        <p:nvSpPr>
          <p:cNvPr id="41992" name="AutoShape 8">
            <a:hlinkClick r:id="rId3"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52233" name="AutoShape 9">
            <a:hlinkClick r:id="" action="ppaction://noaction" highlightClick="1"/>
          </p:cNvPr>
          <p:cNvSpPr>
            <a:spLocks noChangeArrowheads="1"/>
          </p:cNvSpPr>
          <p:nvPr/>
        </p:nvSpPr>
        <p:spPr bwMode="auto">
          <a:xfrm>
            <a:off x="7753350" y="63341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52234" name="Rectangle 10"/>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4" action="ppaction://hlinkpres?slideindex=1&amp;slidetitle="/>
              </a:rPr>
              <a:t>Cliquer ici</a:t>
            </a:r>
            <a:endParaRPr lang="fr-FR" sz="1000" b="1">
              <a:solidFill>
                <a:schemeClr val="tx1"/>
              </a:solidFill>
            </a:endParaRPr>
          </a:p>
        </p:txBody>
      </p:sp>
      <p:sp>
        <p:nvSpPr>
          <p:cNvPr id="41995" name="Text Box 11"/>
          <p:cNvSpPr txBox="1">
            <a:spLocks noChangeArrowheads="1"/>
          </p:cNvSpPr>
          <p:nvPr/>
        </p:nvSpPr>
        <p:spPr bwMode="auto">
          <a:xfrm>
            <a:off x="1258888" y="1196975"/>
            <a:ext cx="7056437" cy="4654550"/>
          </a:xfrm>
          <a:prstGeom prst="rect">
            <a:avLst/>
          </a:prstGeom>
          <a:noFill/>
          <a:ln w="9525">
            <a:noFill/>
            <a:miter lim="800000"/>
            <a:headEnd/>
            <a:tailEnd/>
          </a:ln>
        </p:spPr>
        <p:txBody>
          <a:bodyPr>
            <a:spAutoFit/>
          </a:bodyPr>
          <a:lstStyle/>
          <a:p>
            <a:pPr algn="l">
              <a:tabLst>
                <a:tab pos="355600" algn="l"/>
              </a:tabLst>
            </a:pPr>
            <a:r>
              <a:rPr lang="fr-FR" sz="1500"/>
              <a:t>Ce guide est conçu pour aider le salarié à se préparer à l’entretien professionnel. </a:t>
            </a:r>
          </a:p>
          <a:p>
            <a:pPr algn="l">
              <a:tabLst>
                <a:tab pos="355600" algn="l"/>
              </a:tabLst>
            </a:pPr>
            <a:r>
              <a:rPr lang="fr-FR" sz="1500"/>
              <a:t>Les avantages de cette préparation sont de :</a:t>
            </a:r>
          </a:p>
          <a:p>
            <a:pPr algn="l">
              <a:buFontTx/>
              <a:buChar char="-"/>
              <a:tabLst>
                <a:tab pos="355600" algn="l"/>
              </a:tabLst>
            </a:pPr>
            <a:r>
              <a:rPr lang="fr-FR" sz="1500"/>
              <a:t> favoriser un climat de confiance grâce la transparence de la démarche</a:t>
            </a:r>
          </a:p>
          <a:p>
            <a:pPr algn="l">
              <a:buFontTx/>
              <a:buChar char="-"/>
              <a:tabLst>
                <a:tab pos="355600" algn="l"/>
              </a:tabLst>
            </a:pPr>
            <a:r>
              <a:rPr lang="fr-FR" sz="1500"/>
              <a:t> créer une réflexion du salarié concernant son projet professionnel</a:t>
            </a:r>
          </a:p>
          <a:p>
            <a:pPr algn="l">
              <a:buFontTx/>
              <a:buChar char="-"/>
              <a:tabLst>
                <a:tab pos="355600" algn="l"/>
              </a:tabLst>
            </a:pPr>
            <a:r>
              <a:rPr lang="fr-FR" sz="1500"/>
              <a:t> habituer le salarié aux termes et aux documents employés</a:t>
            </a:r>
          </a:p>
          <a:p>
            <a:pPr algn="l">
              <a:tabLst>
                <a:tab pos="355600" algn="l"/>
              </a:tabLst>
            </a:pPr>
            <a:r>
              <a:rPr lang="fr-FR" sz="1500"/>
              <a:t>- et globalement, gagner du temps lors de l’entretien</a:t>
            </a:r>
          </a:p>
          <a:p>
            <a:pPr algn="l">
              <a:tabLst>
                <a:tab pos="355600" algn="l"/>
              </a:tabLst>
            </a:pPr>
            <a:endParaRPr lang="fr-FR" sz="1500"/>
          </a:p>
          <a:p>
            <a:pPr algn="l">
              <a:tabLst>
                <a:tab pos="355600" algn="l"/>
              </a:tabLst>
            </a:pPr>
            <a:endParaRPr lang="fr-FR" sz="1500"/>
          </a:p>
          <a:p>
            <a:pPr algn="l">
              <a:tabLst>
                <a:tab pos="355600" algn="l"/>
              </a:tabLst>
            </a:pPr>
            <a:endParaRPr lang="fr-FR" sz="1500"/>
          </a:p>
          <a:p>
            <a:pPr algn="l">
              <a:tabLst>
                <a:tab pos="355600" algn="l"/>
              </a:tabLst>
            </a:pPr>
            <a:endParaRPr lang="fr-FR" sz="1500"/>
          </a:p>
          <a:p>
            <a:pPr algn="l">
              <a:tabLst>
                <a:tab pos="355600" algn="l"/>
              </a:tabLst>
            </a:pPr>
            <a:endParaRPr lang="fr-FR" sz="1500"/>
          </a:p>
          <a:p>
            <a:pPr algn="l">
              <a:tabLst>
                <a:tab pos="355600" algn="l"/>
              </a:tabLst>
            </a:pPr>
            <a:endParaRPr lang="fr-FR" sz="1500"/>
          </a:p>
          <a:p>
            <a:pPr algn="l">
              <a:tabLst>
                <a:tab pos="355600" algn="l"/>
              </a:tabLst>
            </a:pPr>
            <a:r>
              <a:rPr lang="fr-FR" sz="1500"/>
              <a:t>Pour vous aider nous vous proposons un modèle de lettre d’accompagnement du guide de préparation.</a:t>
            </a:r>
          </a:p>
          <a:p>
            <a:pPr algn="l">
              <a:spcBef>
                <a:spcPct val="40000"/>
              </a:spcBef>
              <a:tabLst>
                <a:tab pos="355600" algn="l"/>
              </a:tabLst>
            </a:pPr>
            <a:endParaRPr lang="fr-FR" sz="800"/>
          </a:p>
          <a:p>
            <a:pPr algn="l">
              <a:spcBef>
                <a:spcPct val="40000"/>
              </a:spcBef>
              <a:tabLst>
                <a:tab pos="355600" algn="l"/>
              </a:tabLst>
            </a:pPr>
            <a:r>
              <a:rPr lang="fr-FR" sz="1500"/>
              <a:t>A ce guide viennent s’ajouter  : </a:t>
            </a:r>
          </a:p>
          <a:p>
            <a:pPr lvl="1" algn="l">
              <a:spcBef>
                <a:spcPct val="40000"/>
              </a:spcBef>
              <a:tabLst>
                <a:tab pos="355600" algn="l"/>
              </a:tabLst>
            </a:pPr>
            <a:r>
              <a:rPr lang="fr-FR" sz="1500" b="1"/>
              <a:t>La liste des thèmes de formation</a:t>
            </a:r>
            <a:r>
              <a:rPr lang="fr-FR" sz="1500"/>
              <a:t> que vous devez adapter</a:t>
            </a:r>
          </a:p>
          <a:p>
            <a:pPr lvl="1" algn="l">
              <a:spcBef>
                <a:spcPct val="40000"/>
              </a:spcBef>
              <a:tabLst>
                <a:tab pos="355600" algn="l"/>
              </a:tabLst>
            </a:pPr>
            <a:r>
              <a:rPr lang="fr-FR" sz="1500" b="1"/>
              <a:t>La fiche de situation du salarié </a:t>
            </a:r>
            <a:endParaRPr lang="fr-FR" sz="1500"/>
          </a:p>
          <a:p>
            <a:pPr lvl="1" algn="l">
              <a:tabLst>
                <a:tab pos="355600" algn="l"/>
              </a:tabLst>
            </a:pPr>
            <a:endParaRPr lang="fr-FR" sz="1500"/>
          </a:p>
        </p:txBody>
      </p:sp>
      <p:sp>
        <p:nvSpPr>
          <p:cNvPr id="41996" name="Rectangle 12"/>
          <p:cNvSpPr>
            <a:spLocks noChangeArrowheads="1"/>
          </p:cNvSpPr>
          <p:nvPr/>
        </p:nvSpPr>
        <p:spPr bwMode="auto">
          <a:xfrm>
            <a:off x="2339975" y="765175"/>
            <a:ext cx="3905250" cy="366713"/>
          </a:xfrm>
          <a:prstGeom prst="rect">
            <a:avLst/>
          </a:prstGeom>
          <a:noFill/>
          <a:ln w="9525" algn="ctr">
            <a:noFill/>
            <a:miter lim="800000"/>
            <a:headEnd/>
            <a:tailEnd/>
          </a:ln>
        </p:spPr>
        <p:txBody>
          <a:bodyPr wrap="none">
            <a:spAutoFit/>
          </a:bodyPr>
          <a:lstStyle/>
          <a:p>
            <a:r>
              <a:rPr lang="fr-FR" b="1"/>
              <a:t>Le guide de préparation du salarié</a:t>
            </a:r>
          </a:p>
        </p:txBody>
      </p:sp>
      <p:sp>
        <p:nvSpPr>
          <p:cNvPr id="41997" name="AutoShape 13">
            <a:hlinkClick r:id="rId5" action="ppaction://hlinksldjump" highlightClick="1"/>
          </p:cNvPr>
          <p:cNvSpPr>
            <a:spLocks noChangeArrowheads="1"/>
          </p:cNvSpPr>
          <p:nvPr/>
        </p:nvSpPr>
        <p:spPr bwMode="auto">
          <a:xfrm>
            <a:off x="1489075" y="5021263"/>
            <a:ext cx="215900" cy="217487"/>
          </a:xfrm>
          <a:prstGeom prst="actionButtonForwardNext">
            <a:avLst/>
          </a:prstGeom>
          <a:solidFill>
            <a:srgbClr val="FFFF00"/>
          </a:solidFill>
          <a:ln w="9525">
            <a:noFill/>
            <a:miter lim="800000"/>
            <a:headEnd/>
            <a:tailEnd/>
          </a:ln>
        </p:spPr>
        <p:txBody>
          <a:bodyPr wrap="none" anchor="ctr"/>
          <a:lstStyle/>
          <a:p>
            <a:endParaRPr lang="fr-FR"/>
          </a:p>
        </p:txBody>
      </p:sp>
      <p:sp>
        <p:nvSpPr>
          <p:cNvPr id="41998" name="AutoShape 14">
            <a:hlinkClick r:id="rId6" action="ppaction://hlinksldjump" highlightClick="1"/>
          </p:cNvPr>
          <p:cNvSpPr>
            <a:spLocks noChangeArrowheads="1"/>
          </p:cNvSpPr>
          <p:nvPr/>
        </p:nvSpPr>
        <p:spPr bwMode="auto">
          <a:xfrm>
            <a:off x="1489075" y="5381625"/>
            <a:ext cx="215900" cy="215900"/>
          </a:xfrm>
          <a:prstGeom prst="actionButtonForwardNext">
            <a:avLst/>
          </a:prstGeom>
          <a:solidFill>
            <a:srgbClr val="FFFF00"/>
          </a:solidFill>
          <a:ln w="9525">
            <a:noFill/>
            <a:miter lim="800000"/>
            <a:headEnd/>
            <a:tailEnd/>
          </a:ln>
        </p:spPr>
        <p:txBody>
          <a:bodyPr wrap="none" anchor="ctr"/>
          <a:lstStyle/>
          <a:p>
            <a:endParaRPr lang="fr-FR"/>
          </a:p>
        </p:txBody>
      </p:sp>
      <p:sp>
        <p:nvSpPr>
          <p:cNvPr id="41999" name="AutoShape 15">
            <a:hlinkClick r:id="rId7" action="ppaction://hlinksldjump" highlightClick="1"/>
          </p:cNvPr>
          <p:cNvSpPr>
            <a:spLocks noChangeArrowheads="1"/>
          </p:cNvSpPr>
          <p:nvPr/>
        </p:nvSpPr>
        <p:spPr bwMode="auto">
          <a:xfrm>
            <a:off x="5505450" y="5805488"/>
            <a:ext cx="215900" cy="215900"/>
          </a:xfrm>
          <a:prstGeom prst="actionButtonBackPrevious">
            <a:avLst/>
          </a:prstGeom>
          <a:solidFill>
            <a:srgbClr val="FFFF00"/>
          </a:solidFill>
          <a:ln w="9525">
            <a:noFill/>
            <a:miter lim="800000"/>
            <a:headEnd/>
            <a:tailEnd/>
          </a:ln>
        </p:spPr>
        <p:txBody>
          <a:bodyPr wrap="none" anchor="ctr"/>
          <a:lstStyle/>
          <a:p>
            <a:endParaRPr lang="fr-FR"/>
          </a:p>
        </p:txBody>
      </p:sp>
      <p:sp>
        <p:nvSpPr>
          <p:cNvPr id="42000" name="Rectangle 16"/>
          <p:cNvSpPr>
            <a:spLocks noChangeArrowheads="1"/>
          </p:cNvSpPr>
          <p:nvPr/>
        </p:nvSpPr>
        <p:spPr bwMode="auto">
          <a:xfrm>
            <a:off x="5722938" y="5734050"/>
            <a:ext cx="1512887" cy="358775"/>
          </a:xfrm>
          <a:prstGeom prst="rect">
            <a:avLst/>
          </a:prstGeom>
          <a:noFill/>
          <a:ln w="9525">
            <a:noFill/>
            <a:miter lim="800000"/>
            <a:headEnd/>
            <a:tailEnd/>
          </a:ln>
        </p:spPr>
        <p:txBody>
          <a:bodyPr wrap="none" anchor="ctr"/>
          <a:lstStyle/>
          <a:p>
            <a:pPr algn="l"/>
            <a:r>
              <a:rPr lang="fr-FR" sz="1000"/>
              <a:t>Retour «La logistique »</a:t>
            </a:r>
          </a:p>
        </p:txBody>
      </p:sp>
      <p:sp>
        <p:nvSpPr>
          <p:cNvPr id="42001" name="Text Box 17"/>
          <p:cNvSpPr txBox="1">
            <a:spLocks noChangeArrowheads="1"/>
          </p:cNvSpPr>
          <p:nvPr/>
        </p:nvSpPr>
        <p:spPr bwMode="auto">
          <a:xfrm>
            <a:off x="4140200" y="3070225"/>
            <a:ext cx="2808288" cy="406400"/>
          </a:xfrm>
          <a:prstGeom prst="rect">
            <a:avLst/>
          </a:prstGeom>
          <a:noFill/>
          <a:ln w="9525">
            <a:solidFill>
              <a:schemeClr val="accent2"/>
            </a:solidFill>
            <a:miter lim="800000"/>
            <a:headEnd/>
            <a:tailEnd/>
          </a:ln>
        </p:spPr>
        <p:txBody>
          <a:bodyPr>
            <a:spAutoFit/>
          </a:bodyPr>
          <a:lstStyle/>
          <a:p>
            <a:pPr>
              <a:spcBef>
                <a:spcPct val="50000"/>
              </a:spcBef>
            </a:pPr>
            <a:r>
              <a:rPr lang="fr-FR" sz="1000"/>
              <a:t>Vous pouvez accéder directement au guide de préparation du salarié en cliquant ici </a:t>
            </a:r>
          </a:p>
        </p:txBody>
      </p:sp>
      <p:sp>
        <p:nvSpPr>
          <p:cNvPr id="52242" name="AutoShape 18">
            <a:hlinkClick r:id="" action="ppaction://noaction" highlightClick="1"/>
          </p:cNvPr>
          <p:cNvSpPr>
            <a:spLocks noChangeArrowheads="1"/>
          </p:cNvSpPr>
          <p:nvPr/>
        </p:nvSpPr>
        <p:spPr bwMode="auto">
          <a:xfrm>
            <a:off x="2700338" y="2781300"/>
            <a:ext cx="793750" cy="865188"/>
          </a:xfrm>
          <a:prstGeom prst="actionButtonDocument">
            <a:avLst/>
          </a:prstGeom>
          <a:solidFill>
            <a:srgbClr val="FFFF00">
              <a:alpha val="50195"/>
            </a:srgbClr>
          </a:solidFill>
          <a:ln w="9525">
            <a:noFill/>
            <a:miter lim="800000"/>
            <a:headEnd/>
            <a:tailEnd/>
          </a:ln>
        </p:spPr>
        <p:txBody>
          <a:bodyPr wrap="none" anchor="ctr"/>
          <a:lstStyle/>
          <a:p>
            <a:r>
              <a:rPr lang="fr-FR" sz="800" b="1">
                <a:solidFill>
                  <a:schemeClr val="tx1"/>
                </a:solidFill>
              </a:rPr>
              <a:t>Guide</a:t>
            </a:r>
          </a:p>
          <a:p>
            <a:r>
              <a:rPr lang="fr-FR" sz="800" b="1">
                <a:solidFill>
                  <a:schemeClr val="tx1"/>
                </a:solidFill>
              </a:rPr>
              <a:t>Préparation</a:t>
            </a:r>
          </a:p>
          <a:p>
            <a:r>
              <a:rPr lang="fr-FR" sz="800" b="1">
                <a:solidFill>
                  <a:schemeClr val="tx1"/>
                </a:solidFill>
              </a:rPr>
              <a:t>salarié</a:t>
            </a:r>
          </a:p>
        </p:txBody>
      </p:sp>
      <p:sp>
        <p:nvSpPr>
          <p:cNvPr id="42003" name="AutoShape 19"/>
          <p:cNvSpPr>
            <a:spLocks noChangeArrowheads="1"/>
          </p:cNvSpPr>
          <p:nvPr/>
        </p:nvSpPr>
        <p:spPr bwMode="auto">
          <a:xfrm flipH="1">
            <a:off x="3636963" y="3214688"/>
            <a:ext cx="288925" cy="144462"/>
          </a:xfrm>
          <a:prstGeom prst="rightArrow">
            <a:avLst>
              <a:gd name="adj1" fmla="val 50000"/>
              <a:gd name="adj2" fmla="val 50000"/>
            </a:avLst>
          </a:prstGeom>
          <a:solidFill>
            <a:srgbClr val="FFFF00"/>
          </a:solidFill>
          <a:ln w="9525">
            <a:solidFill>
              <a:schemeClr val="tx1"/>
            </a:solidFill>
            <a:miter lim="800000"/>
            <a:headEnd/>
            <a:tailEnd/>
          </a:ln>
        </p:spPr>
        <p:txBody>
          <a:bodyPr wrap="none" anchor="ctr"/>
          <a:lstStyle/>
          <a:p>
            <a:endParaRPr lang="fr-FR"/>
          </a:p>
        </p:txBody>
      </p:sp>
      <p:sp>
        <p:nvSpPr>
          <p:cNvPr id="52244" name="AutoShape 20"/>
          <p:cNvSpPr>
            <a:spLocks noChangeArrowheads="1"/>
          </p:cNvSpPr>
          <p:nvPr/>
        </p:nvSpPr>
        <p:spPr bwMode="auto">
          <a:xfrm>
            <a:off x="4284663" y="2636838"/>
            <a:ext cx="3384550" cy="1243012"/>
          </a:xfrm>
          <a:prstGeom prst="wedgeRoundRectCallout">
            <a:avLst>
              <a:gd name="adj1" fmla="val -78894"/>
              <a:gd name="adj2" fmla="val -22287"/>
              <a:gd name="adj3" fmla="val 16667"/>
            </a:avLst>
          </a:prstGeom>
          <a:gradFill rotWithShape="1">
            <a:gsLst>
              <a:gs pos="0">
                <a:srgbClr val="F8F8F8"/>
              </a:gs>
              <a:gs pos="100000">
                <a:schemeClr val="bg1"/>
              </a:gs>
            </a:gsLst>
            <a:lin ang="5400000" scaled="1"/>
          </a:gradFill>
          <a:ln w="9525" algn="ctr">
            <a:solidFill>
              <a:schemeClr val="tx1"/>
            </a:solidFill>
            <a:miter lim="800000"/>
            <a:headEnd/>
            <a:tailEnd/>
          </a:ln>
        </p:spPr>
        <p:txBody>
          <a:bodyPr anchor="ctr">
            <a:spAutoFit/>
          </a:bodyPr>
          <a:lstStyle/>
          <a:p>
            <a:r>
              <a:rPr lang="fr-FR" sz="1000" b="1">
                <a:solidFill>
                  <a:schemeClr val="accent2"/>
                </a:solidFill>
              </a:rPr>
              <a:t>Vous allez ouvrir un document Word modifiable !</a:t>
            </a:r>
          </a:p>
          <a:p>
            <a:pPr>
              <a:spcBef>
                <a:spcPct val="50000"/>
              </a:spcBef>
            </a:pPr>
            <a:r>
              <a:rPr lang="fr-FR" sz="900">
                <a:solidFill>
                  <a:schemeClr val="accent2"/>
                </a:solidFill>
              </a:rPr>
              <a:t>Souhaitez vous </a:t>
            </a:r>
            <a:r>
              <a:rPr lang="fr-FR" sz="800">
                <a:solidFill>
                  <a:schemeClr val="accent2"/>
                </a:solidFill>
              </a:rPr>
              <a:t>(cliquer sur votre choix)</a:t>
            </a:r>
            <a:r>
              <a:rPr lang="fr-FR" sz="900">
                <a:solidFill>
                  <a:schemeClr val="accent2"/>
                </a:solidFill>
              </a:rPr>
              <a:t> :</a:t>
            </a:r>
          </a:p>
          <a:p>
            <a:pPr algn="l">
              <a:spcBef>
                <a:spcPct val="10000"/>
              </a:spcBef>
            </a:pPr>
            <a:r>
              <a:rPr lang="fr-FR" sz="900">
                <a:solidFill>
                  <a:schemeClr val="accent2"/>
                </a:solidFill>
                <a:hlinkClick r:id="rId8" action="ppaction://hlinkfile"/>
              </a:rPr>
              <a:t>     </a:t>
            </a:r>
            <a:r>
              <a:rPr lang="fr-FR" sz="1400" b="1">
                <a:solidFill>
                  <a:schemeClr val="accent2"/>
                </a:solidFill>
                <a:sym typeface="Wingdings" pitchFamily="2" charset="2"/>
                <a:hlinkClick r:id="rId8" action="ppaction://hlinkfile"/>
              </a:rPr>
              <a:t></a:t>
            </a:r>
            <a:r>
              <a:rPr lang="fr-FR" sz="1400">
                <a:solidFill>
                  <a:schemeClr val="accent2"/>
                </a:solidFill>
                <a:sym typeface="Wingdings" pitchFamily="2" charset="2"/>
                <a:hlinkClick r:id="rId8" action="ppaction://hlinkfile"/>
              </a:rPr>
              <a:t> </a:t>
            </a:r>
            <a:r>
              <a:rPr lang="fr-FR" sz="900" b="1">
                <a:solidFill>
                  <a:schemeClr val="accent2"/>
                </a:solidFill>
                <a:hlinkClick r:id="rId8" action="ppaction://hlinkfile"/>
              </a:rPr>
              <a:t>Ouvrir le document</a:t>
            </a:r>
            <a:r>
              <a:rPr lang="fr-FR" sz="900">
                <a:solidFill>
                  <a:schemeClr val="accent2"/>
                </a:solidFill>
                <a:hlinkClick r:id="rId8" action="ppaction://hlinkfile"/>
              </a:rPr>
              <a:t> </a:t>
            </a:r>
            <a:endParaRPr lang="fr-FR" sz="900">
              <a:solidFill>
                <a:schemeClr val="accent2"/>
              </a:solidFill>
            </a:endParaRPr>
          </a:p>
          <a:p>
            <a:pPr algn="l">
              <a:spcBef>
                <a:spcPct val="10000"/>
              </a:spcBef>
            </a:pPr>
            <a:r>
              <a:rPr lang="fr-FR" sz="1400" b="1">
                <a:solidFill>
                  <a:schemeClr val="accent2"/>
                </a:solidFill>
                <a:sym typeface="Wingdings" pitchFamily="2" charset="2"/>
              </a:rPr>
              <a:t>   </a:t>
            </a:r>
            <a:r>
              <a:rPr lang="fr-FR" sz="1400" b="1">
                <a:solidFill>
                  <a:schemeClr val="accent2"/>
                </a:solidFill>
                <a:sym typeface="Wingdings" pitchFamily="2" charset="2"/>
                <a:hlinkClick r:id="rId9" action="ppaction://hlinkpres?slideindex=1&amp;slidetitle="/>
              </a:rPr>
              <a:t></a:t>
            </a:r>
            <a:r>
              <a:rPr lang="fr-FR" sz="900">
                <a:solidFill>
                  <a:schemeClr val="accent2"/>
                </a:solidFill>
                <a:sym typeface="Wingdings" pitchFamily="2" charset="2"/>
                <a:hlinkClick r:id="rId9" action="ppaction://hlinkpres?slideindex=1&amp;slidetitle="/>
              </a:rPr>
              <a:t> </a:t>
            </a:r>
            <a:r>
              <a:rPr lang="fr-FR" sz="900">
                <a:solidFill>
                  <a:schemeClr val="accent2"/>
                </a:solidFill>
                <a:hlinkClick r:id="rId9" action="ppaction://hlinkpres?slideindex=1&amp;slidetitle="/>
              </a:rPr>
              <a:t>Consulter la procédure d’utilisation des documents </a:t>
            </a:r>
            <a:endParaRPr lang="fr-FR" sz="900">
              <a:solidFill>
                <a:schemeClr val="accent2"/>
              </a:solidFill>
              <a:sym typeface="Wingdings" pitchFamily="2" charset="2"/>
            </a:endParaRPr>
          </a:p>
          <a:p>
            <a:pPr algn="l">
              <a:spcBef>
                <a:spcPct val="10000"/>
              </a:spcBef>
            </a:pPr>
            <a:r>
              <a:rPr lang="fr-FR" sz="1400" b="1">
                <a:solidFill>
                  <a:schemeClr val="accent2"/>
                </a:solidFill>
                <a:sym typeface="Wingdings" pitchFamily="2" charset="2"/>
              </a:rPr>
              <a:t>   </a:t>
            </a:r>
            <a:r>
              <a:rPr lang="fr-FR" sz="900">
                <a:solidFill>
                  <a:schemeClr val="accent2"/>
                </a:solidFill>
                <a:sym typeface="Wingdings" pitchFamily="2" charset="2"/>
              </a:rPr>
              <a:t> </a:t>
            </a:r>
            <a:r>
              <a:rPr lang="fr-FR" sz="900">
                <a:solidFill>
                  <a:schemeClr val="accent2"/>
                </a:solidFill>
              </a:rPr>
              <a:t>Continuer à consulter le guide   </a:t>
            </a:r>
          </a:p>
        </p:txBody>
      </p:sp>
      <p:sp>
        <p:nvSpPr>
          <p:cNvPr id="42005" name="AutoShape 21">
            <a:hlinkClick r:id="rId10" action="ppaction://hlinkfile" highlightClick="1"/>
          </p:cNvPr>
          <p:cNvSpPr>
            <a:spLocks noChangeArrowheads="1"/>
          </p:cNvSpPr>
          <p:nvPr/>
        </p:nvSpPr>
        <p:spPr bwMode="auto">
          <a:xfrm>
            <a:off x="3851275" y="4292600"/>
            <a:ext cx="3313113" cy="287338"/>
          </a:xfrm>
          <a:prstGeom prst="actionButtonBlank">
            <a:avLst/>
          </a:prstGeom>
          <a:solidFill>
            <a:srgbClr val="FFFF66"/>
          </a:solidFill>
          <a:ln w="9525">
            <a:solidFill>
              <a:srgbClr val="FFFF00"/>
            </a:solidFill>
            <a:miter lim="800000"/>
            <a:headEnd/>
            <a:tailEnd/>
          </a:ln>
        </p:spPr>
        <p:txBody>
          <a:bodyPr wrap="none" anchor="ctr"/>
          <a:lstStyle/>
          <a:p>
            <a:r>
              <a:rPr lang="fr-FR" sz="1000"/>
              <a:t>Modèle de lettre d’accompagnement : cliquer ici</a:t>
            </a:r>
          </a:p>
        </p:txBody>
      </p:sp>
      <p:sp>
        <p:nvSpPr>
          <p:cNvPr id="42006" name="AutoShape 23">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42007" name="Rectangle 24"/>
          <p:cNvSpPr>
            <a:spLocks noChangeArrowheads="1"/>
          </p:cNvSpPr>
          <p:nvPr/>
        </p:nvSpPr>
        <p:spPr bwMode="auto">
          <a:xfrm>
            <a:off x="8027988" y="6237288"/>
            <a:ext cx="647700"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42008" name="AutoShape 25">
            <a:hlinkClick r:id="" action="ppaction://hlinkshowjump?jump=nextslide" highlightClick="1"/>
          </p:cNvPr>
          <p:cNvSpPr>
            <a:spLocks noChangeArrowheads="1"/>
          </p:cNvSpPr>
          <p:nvPr/>
        </p:nvSpPr>
        <p:spPr bwMode="auto">
          <a:xfrm>
            <a:off x="8675688"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42009" name="Rectangle 26"/>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
        <p:nvSpPr>
          <p:cNvPr id="42010" name="AutoShape 27">
            <a:hlinkClick r:id="rId11" action="ppaction://hlinksldjump" highlightClick="1"/>
          </p:cNvPr>
          <p:cNvSpPr>
            <a:spLocks noChangeArrowheads="1"/>
          </p:cNvSpPr>
          <p:nvPr/>
        </p:nvSpPr>
        <p:spPr bwMode="auto">
          <a:xfrm>
            <a:off x="2193925" y="6308725"/>
            <a:ext cx="215900" cy="215900"/>
          </a:xfrm>
          <a:prstGeom prst="actionButtonBackPrevious">
            <a:avLst/>
          </a:prstGeom>
          <a:solidFill>
            <a:srgbClr val="FFFF00"/>
          </a:solidFill>
          <a:ln w="9525">
            <a:noFill/>
            <a:miter lim="800000"/>
            <a:headEnd/>
            <a:tailEnd/>
          </a:ln>
        </p:spPr>
        <p:txBody>
          <a:bodyPr wrap="none" anchor="ctr"/>
          <a:lstStyle/>
          <a:p>
            <a:endParaRPr lang="fr-FR"/>
          </a:p>
        </p:txBody>
      </p:sp>
      <p:sp>
        <p:nvSpPr>
          <p:cNvPr id="42011" name="AutoShape 28">
            <a:hlinkClick r:id="rId12" action="ppaction://hlinksldjump" highlightClick="1"/>
          </p:cNvPr>
          <p:cNvSpPr>
            <a:spLocks noChangeArrowheads="1"/>
          </p:cNvSpPr>
          <p:nvPr/>
        </p:nvSpPr>
        <p:spPr bwMode="auto">
          <a:xfrm>
            <a:off x="2409825" y="5807075"/>
            <a:ext cx="215900" cy="215900"/>
          </a:xfrm>
          <a:prstGeom prst="actionButtonBackPrevious">
            <a:avLst/>
          </a:prstGeom>
          <a:solidFill>
            <a:srgbClr val="FFFF00"/>
          </a:solidFill>
          <a:ln w="9525">
            <a:noFill/>
            <a:miter lim="800000"/>
            <a:headEnd/>
            <a:tailEnd/>
          </a:ln>
        </p:spPr>
        <p:txBody>
          <a:bodyPr wrap="none" anchor="ctr"/>
          <a:lstStyle/>
          <a:p>
            <a:endParaRPr lang="fr-FR"/>
          </a:p>
        </p:txBody>
      </p:sp>
      <p:sp>
        <p:nvSpPr>
          <p:cNvPr id="42012" name="Rectangle 29"/>
          <p:cNvSpPr>
            <a:spLocks noChangeArrowheads="1"/>
          </p:cNvSpPr>
          <p:nvPr/>
        </p:nvSpPr>
        <p:spPr bwMode="auto">
          <a:xfrm>
            <a:off x="2627313" y="5734050"/>
            <a:ext cx="2301875" cy="358775"/>
          </a:xfrm>
          <a:prstGeom prst="rect">
            <a:avLst/>
          </a:prstGeom>
          <a:noFill/>
          <a:ln w="9525">
            <a:noFill/>
            <a:miter lim="800000"/>
            <a:headEnd/>
            <a:tailEnd/>
          </a:ln>
        </p:spPr>
        <p:txBody>
          <a:bodyPr wrap="none" anchor="ctr"/>
          <a:lstStyle/>
          <a:p>
            <a:pPr algn="l"/>
            <a:r>
              <a:rPr lang="fr-FR" sz="1000"/>
              <a:t>Retour « Les étapes de la préparation »</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2233"/>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234"/>
                                        </p:tgtEl>
                                        <p:attrNameLst>
                                          <p:attrName>style.visibility</p:attrName>
                                        </p:attrNameLst>
                                      </p:cBhvr>
                                      <p:to>
                                        <p:strVal val="visible"/>
                                      </p:to>
                                    </p:set>
                                  </p:childTnLst>
                                </p:cTn>
                              </p:par>
                            </p:childTnLst>
                          </p:cTn>
                        </p:par>
                      </p:childTnLst>
                    </p:cTn>
                  </p:par>
                </p:childTnLst>
              </p:cTn>
              <p:nextCondLst>
                <p:cond evt="onClick" delay="0">
                  <p:tgtEl>
                    <p:spTgt spid="52233"/>
                  </p:tgtEl>
                </p:cond>
              </p:nextCondLst>
            </p:seq>
            <p:seq concurrent="1" nextAc="seek">
              <p:cTn id="7" restart="whenNotActive" fill="hold" evtFilter="cancelBubble" nodeType="interactiveSeq">
                <p:stCondLst>
                  <p:cond evt="onClick" delay="0">
                    <p:tgtEl>
                      <p:spTgt spid="52234"/>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52234"/>
                                        </p:tgtEl>
                                        <p:attrNameLst>
                                          <p:attrName>style.visibility</p:attrName>
                                        </p:attrNameLst>
                                      </p:cBhvr>
                                      <p:to>
                                        <p:strVal val="hidden"/>
                                      </p:to>
                                    </p:set>
                                  </p:childTnLst>
                                </p:cTn>
                              </p:par>
                            </p:childTnLst>
                          </p:cTn>
                        </p:par>
                      </p:childTnLst>
                    </p:cTn>
                  </p:par>
                </p:childTnLst>
              </p:cTn>
              <p:nextCondLst>
                <p:cond evt="onClick" delay="0">
                  <p:tgtEl>
                    <p:spTgt spid="52234"/>
                  </p:tgtEl>
                </p:cond>
              </p:nextCondLst>
            </p:seq>
            <p:seq concurrent="1" nextAc="seek">
              <p:cTn id="12" restart="whenNotActive" fill="hold" evtFilter="cancelBubble" nodeType="interactiveSeq">
                <p:stCondLst>
                  <p:cond evt="onClick" delay="0">
                    <p:tgtEl>
                      <p:spTgt spid="52242"/>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2244"/>
                                        </p:tgtEl>
                                        <p:attrNameLst>
                                          <p:attrName>style.visibility</p:attrName>
                                        </p:attrNameLst>
                                      </p:cBhvr>
                                      <p:to>
                                        <p:strVal val="visible"/>
                                      </p:to>
                                    </p:set>
                                  </p:childTnLst>
                                </p:cTn>
                              </p:par>
                            </p:childTnLst>
                          </p:cTn>
                        </p:par>
                      </p:childTnLst>
                    </p:cTn>
                  </p:par>
                </p:childTnLst>
              </p:cTn>
              <p:nextCondLst>
                <p:cond evt="onClick" delay="0">
                  <p:tgtEl>
                    <p:spTgt spid="52242"/>
                  </p:tgtEl>
                </p:cond>
              </p:nextCondLst>
            </p:seq>
            <p:seq concurrent="1" nextAc="seek">
              <p:cTn id="17" restart="whenNotActive" fill="hold" evtFilter="cancelBubble" nodeType="interactiveSeq">
                <p:stCondLst>
                  <p:cond evt="onClick" delay="0">
                    <p:tgtEl>
                      <p:spTgt spid="52244"/>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1" nodeType="clickEffect">
                                  <p:stCondLst>
                                    <p:cond delay="0"/>
                                  </p:stCondLst>
                                  <p:childTnLst>
                                    <p:set>
                                      <p:cBhvr>
                                        <p:cTn id="21" dur="1" fill="hold">
                                          <p:stCondLst>
                                            <p:cond delay="0"/>
                                          </p:stCondLst>
                                        </p:cTn>
                                        <p:tgtEl>
                                          <p:spTgt spid="52244"/>
                                        </p:tgtEl>
                                        <p:attrNameLst>
                                          <p:attrName>style.visibility</p:attrName>
                                        </p:attrNameLst>
                                      </p:cBhvr>
                                      <p:to>
                                        <p:strVal val="hidden"/>
                                      </p:to>
                                    </p:set>
                                  </p:childTnLst>
                                </p:cTn>
                              </p:par>
                            </p:childTnLst>
                          </p:cTn>
                        </p:par>
                      </p:childTnLst>
                    </p:cTn>
                  </p:par>
                </p:childTnLst>
              </p:cTn>
              <p:nextCondLst>
                <p:cond evt="onClick" delay="0">
                  <p:tgtEl>
                    <p:spTgt spid="52244"/>
                  </p:tgtEl>
                </p:cond>
              </p:nextCondLst>
            </p:seq>
          </p:childTnLst>
        </p:cTn>
      </p:par>
    </p:tnLst>
    <p:bldLst>
      <p:bldP spid="52234" grpId="0" animBg="1"/>
      <p:bldP spid="52234" grpId="1" animBg="1"/>
      <p:bldP spid="52244" grpId="0" animBg="1"/>
      <p:bldP spid="52244"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ctrTitle"/>
          </p:nvPr>
        </p:nvSpPr>
        <p:spPr bwMode="auto">
          <a:xfrm>
            <a:off x="1476375" y="260350"/>
            <a:ext cx="2952750" cy="360363"/>
          </a:xfrm>
          <a:solidFill>
            <a:srgbClr val="3366FF">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Comment conduire l’entretien </a:t>
            </a:r>
          </a:p>
        </p:txBody>
      </p:sp>
      <p:sp>
        <p:nvSpPr>
          <p:cNvPr id="43011" name="Rectangle 3"/>
          <p:cNvSpPr>
            <a:spLocks noGrp="1" noChangeArrowheads="1"/>
          </p:cNvSpPr>
          <p:nvPr>
            <p:ph type="subTitle" idx="1"/>
          </p:nvPr>
        </p:nvSpPr>
        <p:spPr bwMode="auto">
          <a:xfrm>
            <a:off x="4500563" y="260350"/>
            <a:ext cx="4249737" cy="360363"/>
          </a:xfrm>
          <a:solidFill>
            <a:srgbClr val="3366FF">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Préambule</a:t>
            </a:r>
          </a:p>
        </p:txBody>
      </p:sp>
      <p:sp>
        <p:nvSpPr>
          <p:cNvPr id="43012" name="Rectangle 4"/>
          <p:cNvSpPr>
            <a:spLocks noChangeArrowheads="1"/>
          </p:cNvSpPr>
          <p:nvPr/>
        </p:nvSpPr>
        <p:spPr bwMode="auto">
          <a:xfrm>
            <a:off x="250825" y="260350"/>
            <a:ext cx="1154113" cy="360363"/>
          </a:xfrm>
          <a:prstGeom prst="rect">
            <a:avLst/>
          </a:prstGeom>
          <a:solidFill>
            <a:srgbClr val="3366FF"/>
          </a:solidFill>
          <a:ln w="9525">
            <a:solidFill>
              <a:schemeClr val="tx1"/>
            </a:solidFill>
            <a:miter lim="800000"/>
            <a:headEnd/>
            <a:tailEnd/>
          </a:ln>
        </p:spPr>
        <p:txBody>
          <a:bodyPr wrap="none" anchor="ctr"/>
          <a:lstStyle/>
          <a:p>
            <a:r>
              <a:rPr lang="fr-FR" sz="1200" b="1"/>
              <a:t>Chapitre 2.2</a:t>
            </a:r>
          </a:p>
        </p:txBody>
      </p:sp>
      <p:sp>
        <p:nvSpPr>
          <p:cNvPr id="43013" name="Rectangle 5"/>
          <p:cNvSpPr>
            <a:spLocks noChangeArrowheads="1"/>
          </p:cNvSpPr>
          <p:nvPr/>
        </p:nvSpPr>
        <p:spPr bwMode="auto">
          <a:xfrm>
            <a:off x="179388" y="188913"/>
            <a:ext cx="8785225" cy="6480175"/>
          </a:xfrm>
          <a:prstGeom prst="rect">
            <a:avLst/>
          </a:prstGeom>
          <a:noFill/>
          <a:ln w="9525">
            <a:solidFill>
              <a:schemeClr val="tx1"/>
            </a:solidFill>
            <a:miter lim="800000"/>
            <a:headEnd/>
            <a:tailEnd/>
          </a:ln>
        </p:spPr>
        <p:txBody>
          <a:bodyPr wrap="none" anchor="ctr"/>
          <a:lstStyle/>
          <a:p>
            <a:endParaRPr lang="fr-FR"/>
          </a:p>
        </p:txBody>
      </p:sp>
      <p:sp>
        <p:nvSpPr>
          <p:cNvPr id="43014" name="Rectangle 6"/>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43015" name="AutoShape 7">
            <a:hlinkClick r:id="rId3"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54280" name="AutoShape 8">
            <a:hlinkClick r:id="" action="ppaction://noaction" highlightClick="1"/>
          </p:cNvPr>
          <p:cNvSpPr>
            <a:spLocks noChangeArrowheads="1"/>
          </p:cNvSpPr>
          <p:nvPr/>
        </p:nvSpPr>
        <p:spPr bwMode="auto">
          <a:xfrm>
            <a:off x="7753350" y="63341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54281" name="Rectangle 9"/>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4" action="ppaction://hlinkpres?slideindex=1&amp;slidetitle="/>
              </a:rPr>
              <a:t>Cliquer ici</a:t>
            </a:r>
            <a:endParaRPr lang="fr-FR" sz="1000" b="1">
              <a:solidFill>
                <a:schemeClr val="tx1"/>
              </a:solidFill>
            </a:endParaRPr>
          </a:p>
        </p:txBody>
      </p:sp>
      <p:sp>
        <p:nvSpPr>
          <p:cNvPr id="43018" name="Rectangle 10"/>
          <p:cNvSpPr>
            <a:spLocks noChangeArrowheads="1"/>
          </p:cNvSpPr>
          <p:nvPr/>
        </p:nvSpPr>
        <p:spPr bwMode="auto">
          <a:xfrm>
            <a:off x="2339975" y="1412875"/>
            <a:ext cx="4424363" cy="457200"/>
          </a:xfrm>
          <a:prstGeom prst="rect">
            <a:avLst/>
          </a:prstGeom>
          <a:noFill/>
          <a:ln w="9525">
            <a:noFill/>
            <a:miter lim="800000"/>
            <a:headEnd/>
            <a:tailEnd/>
          </a:ln>
        </p:spPr>
        <p:txBody>
          <a:bodyPr wrap="none">
            <a:spAutoFit/>
          </a:bodyPr>
          <a:lstStyle/>
          <a:p>
            <a:pPr algn="l"/>
            <a:r>
              <a:rPr lang="fr-FR" sz="2400"/>
              <a:t>Comment conduire l’entretien ?</a:t>
            </a:r>
          </a:p>
        </p:txBody>
      </p:sp>
      <p:sp>
        <p:nvSpPr>
          <p:cNvPr id="43019" name="Text Box 11"/>
          <p:cNvSpPr txBox="1">
            <a:spLocks noChangeArrowheads="1"/>
          </p:cNvSpPr>
          <p:nvPr/>
        </p:nvSpPr>
        <p:spPr bwMode="auto">
          <a:xfrm>
            <a:off x="1692275" y="2133600"/>
            <a:ext cx="5761038" cy="2289175"/>
          </a:xfrm>
          <a:prstGeom prst="rect">
            <a:avLst/>
          </a:prstGeom>
          <a:noFill/>
          <a:ln w="9525">
            <a:noFill/>
            <a:miter lim="800000"/>
            <a:headEnd/>
            <a:tailEnd/>
          </a:ln>
        </p:spPr>
        <p:txBody>
          <a:bodyPr>
            <a:spAutoFit/>
          </a:bodyPr>
          <a:lstStyle/>
          <a:p>
            <a:pPr algn="l">
              <a:tabLst>
                <a:tab pos="355600" algn="l"/>
              </a:tabLst>
            </a:pPr>
            <a:r>
              <a:rPr lang="fr-FR"/>
              <a:t>Cette méthode d’entretien s’appuie sur les obligations légales et une approche relationnelle adaptée. </a:t>
            </a:r>
          </a:p>
          <a:p>
            <a:pPr algn="l">
              <a:tabLst>
                <a:tab pos="355600" algn="l"/>
              </a:tabLst>
            </a:pPr>
            <a:r>
              <a:rPr lang="fr-FR"/>
              <a:t>Pour qu’elle soit efficace, il est nécessaire de créer un climat de confiance avec le salarié et de respecter les étapes de la conduite décrite dans ce chapitre.</a:t>
            </a:r>
          </a:p>
          <a:p>
            <a:pPr algn="l">
              <a:tabLst>
                <a:tab pos="355600" algn="l"/>
              </a:tabLst>
            </a:pPr>
            <a:endParaRPr lang="fr-FR"/>
          </a:p>
          <a:p>
            <a:pPr algn="l">
              <a:tabLst>
                <a:tab pos="355600" algn="l"/>
              </a:tabLst>
            </a:pPr>
            <a:r>
              <a:rPr lang="fr-FR"/>
              <a:t>Lors de l’entretien, vous pouvez utiliser les documents sous forme papier.</a:t>
            </a:r>
            <a:endParaRPr lang="fr-FR" sz="2400"/>
          </a:p>
        </p:txBody>
      </p:sp>
      <p:sp>
        <p:nvSpPr>
          <p:cNvPr id="43020" name="AutoShape 12">
            <a:hlinkClick r:id="rId5" action="ppaction://hlinksldjump" highlightClick="1"/>
          </p:cNvPr>
          <p:cNvSpPr>
            <a:spLocks noChangeArrowheads="1"/>
          </p:cNvSpPr>
          <p:nvPr/>
        </p:nvSpPr>
        <p:spPr bwMode="auto">
          <a:xfrm>
            <a:off x="5508625" y="4508500"/>
            <a:ext cx="215900" cy="215900"/>
          </a:xfrm>
          <a:prstGeom prst="actionButtonForwardNext">
            <a:avLst/>
          </a:prstGeom>
          <a:solidFill>
            <a:srgbClr val="CC66FF"/>
          </a:solidFill>
          <a:ln w="9525">
            <a:noFill/>
            <a:miter lim="800000"/>
            <a:headEnd/>
            <a:tailEnd/>
          </a:ln>
        </p:spPr>
        <p:txBody>
          <a:bodyPr wrap="none" anchor="ctr"/>
          <a:lstStyle/>
          <a:p>
            <a:endParaRPr lang="fr-FR"/>
          </a:p>
        </p:txBody>
      </p:sp>
      <p:sp>
        <p:nvSpPr>
          <p:cNvPr id="43021" name="Text Box 13"/>
          <p:cNvSpPr txBox="1">
            <a:spLocks noChangeArrowheads="1"/>
          </p:cNvSpPr>
          <p:nvPr/>
        </p:nvSpPr>
        <p:spPr bwMode="auto">
          <a:xfrm>
            <a:off x="2771775" y="4508500"/>
            <a:ext cx="2681288" cy="244475"/>
          </a:xfrm>
          <a:prstGeom prst="rect">
            <a:avLst/>
          </a:prstGeom>
          <a:noFill/>
          <a:ln w="9525" algn="ctr">
            <a:noFill/>
            <a:miter lim="800000"/>
            <a:headEnd/>
            <a:tailEnd/>
          </a:ln>
        </p:spPr>
        <p:txBody>
          <a:bodyPr>
            <a:spAutoFit/>
          </a:bodyPr>
          <a:lstStyle/>
          <a:p>
            <a:pPr algn="r">
              <a:spcBef>
                <a:spcPct val="50000"/>
              </a:spcBef>
            </a:pPr>
            <a:r>
              <a:rPr lang="fr-FR" sz="1000"/>
              <a:t>Pour accéder aux documents cliquer ici</a:t>
            </a:r>
            <a:endParaRPr lang="fr-FR" sz="1000">
              <a:solidFill>
                <a:schemeClr val="tx1"/>
              </a:solidFill>
            </a:endParaRPr>
          </a:p>
        </p:txBody>
      </p:sp>
      <p:sp>
        <p:nvSpPr>
          <p:cNvPr id="43022" name="AutoShape 14">
            <a:hlinkClick r:id="rId6" action="ppaction://hlinksldjump" highlightClick="1"/>
          </p:cNvPr>
          <p:cNvSpPr>
            <a:spLocks noChangeArrowheads="1"/>
          </p:cNvSpPr>
          <p:nvPr/>
        </p:nvSpPr>
        <p:spPr bwMode="auto">
          <a:xfrm>
            <a:off x="2193925" y="6308725"/>
            <a:ext cx="215900" cy="215900"/>
          </a:xfrm>
          <a:prstGeom prst="actionButtonBackPrevious">
            <a:avLst/>
          </a:prstGeom>
          <a:solidFill>
            <a:srgbClr val="3366FF">
              <a:alpha val="50195"/>
            </a:srgbClr>
          </a:solidFill>
          <a:ln w="9525">
            <a:noFill/>
            <a:miter lim="800000"/>
            <a:headEnd/>
            <a:tailEnd/>
          </a:ln>
        </p:spPr>
        <p:txBody>
          <a:bodyPr wrap="none" anchor="ctr"/>
          <a:lstStyle/>
          <a:p>
            <a:endParaRPr lang="fr-FR"/>
          </a:p>
        </p:txBody>
      </p:sp>
      <p:sp>
        <p:nvSpPr>
          <p:cNvPr id="43023" name="Rectangle 15"/>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Début du chapitre</a:t>
            </a:r>
          </a:p>
        </p:txBody>
      </p:sp>
      <p:sp>
        <p:nvSpPr>
          <p:cNvPr id="43024" name="AutoShape 16">
            <a:hlinkClick r:id="" action="ppaction://hlinkshowjump?jump=nextslide" highlightClick="1"/>
          </p:cNvPr>
          <p:cNvSpPr>
            <a:spLocks noChangeArrowheads="1"/>
          </p:cNvSpPr>
          <p:nvPr/>
        </p:nvSpPr>
        <p:spPr bwMode="auto">
          <a:xfrm>
            <a:off x="5580063" y="5084763"/>
            <a:ext cx="215900" cy="215900"/>
          </a:xfrm>
          <a:prstGeom prst="actionButtonForwardNext">
            <a:avLst/>
          </a:prstGeom>
          <a:solidFill>
            <a:srgbClr val="3366FF"/>
          </a:solidFill>
          <a:ln w="9525">
            <a:noFill/>
            <a:miter lim="800000"/>
            <a:headEnd/>
            <a:tailEnd/>
          </a:ln>
        </p:spPr>
        <p:txBody>
          <a:bodyPr wrap="none" anchor="ctr"/>
          <a:lstStyle/>
          <a:p>
            <a:endParaRPr lang="fr-FR"/>
          </a:p>
        </p:txBody>
      </p:sp>
      <p:sp>
        <p:nvSpPr>
          <p:cNvPr id="43025" name="Rectangle 17"/>
          <p:cNvSpPr>
            <a:spLocks noChangeArrowheads="1"/>
          </p:cNvSpPr>
          <p:nvPr/>
        </p:nvSpPr>
        <p:spPr bwMode="auto">
          <a:xfrm>
            <a:off x="3203575" y="5013325"/>
            <a:ext cx="2232025" cy="360363"/>
          </a:xfrm>
          <a:prstGeom prst="rect">
            <a:avLst/>
          </a:prstGeom>
          <a:noFill/>
          <a:ln w="9525">
            <a:noFill/>
            <a:miter lim="800000"/>
            <a:headEnd/>
            <a:tailEnd/>
          </a:ln>
        </p:spPr>
        <p:txBody>
          <a:bodyPr wrap="none" anchor="ctr"/>
          <a:lstStyle/>
          <a:p>
            <a:pPr algn="r"/>
            <a:r>
              <a:rPr lang="fr-FR" sz="1400"/>
              <a:t>Pour continuer cliquer ici</a:t>
            </a:r>
          </a:p>
        </p:txBody>
      </p:sp>
      <p:sp>
        <p:nvSpPr>
          <p:cNvPr id="43026" name="Rectangle 18"/>
          <p:cNvSpPr>
            <a:spLocks noChangeArrowheads="1"/>
          </p:cNvSpPr>
          <p:nvPr/>
        </p:nvSpPr>
        <p:spPr bwMode="auto">
          <a:xfrm>
            <a:off x="3059113" y="4941888"/>
            <a:ext cx="2952750" cy="503237"/>
          </a:xfrm>
          <a:prstGeom prst="rect">
            <a:avLst/>
          </a:prstGeom>
          <a:noFill/>
          <a:ln w="9525" algn="ctr">
            <a:solidFill>
              <a:schemeClr val="accent2"/>
            </a:solidFill>
            <a:miter lim="800000"/>
            <a:headEnd/>
            <a:tailEnd/>
          </a:ln>
        </p:spPr>
        <p:txBody>
          <a:bodyPr wrap="none" anchor="ctr"/>
          <a:lstStyle/>
          <a:p>
            <a:endParaRPr lang="fr-FR"/>
          </a:p>
        </p:txBody>
      </p:sp>
      <p:sp>
        <p:nvSpPr>
          <p:cNvPr id="43027" name="AutoShape 19">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43028" name="Rectangle 20"/>
          <p:cNvSpPr>
            <a:spLocks noChangeArrowheads="1"/>
          </p:cNvSpPr>
          <p:nvPr/>
        </p:nvSpPr>
        <p:spPr bwMode="auto">
          <a:xfrm>
            <a:off x="8027988" y="6237288"/>
            <a:ext cx="647700"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43029" name="AutoShape 21">
            <a:hlinkClick r:id="" action="ppaction://hlinkshowjump?jump=nextslide" highlightClick="1"/>
          </p:cNvPr>
          <p:cNvSpPr>
            <a:spLocks noChangeArrowheads="1"/>
          </p:cNvSpPr>
          <p:nvPr/>
        </p:nvSpPr>
        <p:spPr bwMode="auto">
          <a:xfrm>
            <a:off x="8675688"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43030" name="Rectangle 22"/>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4280"/>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4281"/>
                                        </p:tgtEl>
                                        <p:attrNameLst>
                                          <p:attrName>style.visibility</p:attrName>
                                        </p:attrNameLst>
                                      </p:cBhvr>
                                      <p:to>
                                        <p:strVal val="visible"/>
                                      </p:to>
                                    </p:set>
                                  </p:childTnLst>
                                </p:cTn>
                              </p:par>
                            </p:childTnLst>
                          </p:cTn>
                        </p:par>
                      </p:childTnLst>
                    </p:cTn>
                  </p:par>
                </p:childTnLst>
              </p:cTn>
              <p:nextCondLst>
                <p:cond evt="onClick" delay="0">
                  <p:tgtEl>
                    <p:spTgt spid="54280"/>
                  </p:tgtEl>
                </p:cond>
              </p:nextCondLst>
            </p:seq>
            <p:seq concurrent="1" nextAc="seek">
              <p:cTn id="7" restart="whenNotActive" fill="hold" evtFilter="cancelBubble" nodeType="interactiveSeq">
                <p:stCondLst>
                  <p:cond evt="onClick" delay="0">
                    <p:tgtEl>
                      <p:spTgt spid="54281"/>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54281"/>
                                        </p:tgtEl>
                                        <p:attrNameLst>
                                          <p:attrName>style.visibility</p:attrName>
                                        </p:attrNameLst>
                                      </p:cBhvr>
                                      <p:to>
                                        <p:strVal val="hidden"/>
                                      </p:to>
                                    </p:set>
                                  </p:childTnLst>
                                </p:cTn>
                              </p:par>
                            </p:childTnLst>
                          </p:cTn>
                        </p:par>
                      </p:childTnLst>
                    </p:cTn>
                  </p:par>
                </p:childTnLst>
              </p:cTn>
              <p:nextCondLst>
                <p:cond evt="onClick" delay="0">
                  <p:tgtEl>
                    <p:spTgt spid="54281"/>
                  </p:tgtEl>
                </p:cond>
              </p:nextCondLst>
            </p:seq>
          </p:childTnLst>
        </p:cTn>
      </p:par>
    </p:tnLst>
    <p:bldLst>
      <p:bldP spid="54281" grpId="0" animBg="1"/>
      <p:bldP spid="54281"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6516688" y="5051425"/>
            <a:ext cx="1081087" cy="431800"/>
          </a:xfrm>
          <a:prstGeom prst="rect">
            <a:avLst/>
          </a:prstGeom>
          <a:solidFill>
            <a:schemeClr val="bg1"/>
          </a:solidFill>
          <a:ln w="9525" algn="ctr">
            <a:solidFill>
              <a:schemeClr val="accent2"/>
            </a:solidFill>
            <a:miter lim="800000"/>
            <a:headEnd/>
            <a:tailEnd/>
          </a:ln>
        </p:spPr>
        <p:txBody>
          <a:bodyPr wrap="none" anchor="ctr"/>
          <a:lstStyle/>
          <a:p>
            <a:endParaRPr lang="fr-FR"/>
          </a:p>
        </p:txBody>
      </p:sp>
      <p:sp>
        <p:nvSpPr>
          <p:cNvPr id="44035" name="Rectangle 3"/>
          <p:cNvSpPr>
            <a:spLocks noGrp="1" noChangeArrowheads="1"/>
          </p:cNvSpPr>
          <p:nvPr>
            <p:ph type="ctrTitle"/>
          </p:nvPr>
        </p:nvSpPr>
        <p:spPr bwMode="auto">
          <a:xfrm>
            <a:off x="1476375" y="260350"/>
            <a:ext cx="2952750" cy="360363"/>
          </a:xfrm>
          <a:solidFill>
            <a:srgbClr val="3366FF">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Comment conduire l’entretien </a:t>
            </a:r>
          </a:p>
        </p:txBody>
      </p:sp>
      <p:sp>
        <p:nvSpPr>
          <p:cNvPr id="44036" name="Rectangle 4"/>
          <p:cNvSpPr>
            <a:spLocks noGrp="1" noChangeArrowheads="1"/>
          </p:cNvSpPr>
          <p:nvPr>
            <p:ph type="subTitle" idx="1"/>
          </p:nvPr>
        </p:nvSpPr>
        <p:spPr bwMode="auto">
          <a:xfrm>
            <a:off x="4500563" y="260350"/>
            <a:ext cx="4249737" cy="360363"/>
          </a:xfrm>
          <a:solidFill>
            <a:srgbClr val="3366FF">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Le plan de l’entretien</a:t>
            </a:r>
          </a:p>
        </p:txBody>
      </p:sp>
      <p:sp>
        <p:nvSpPr>
          <p:cNvPr id="44037" name="Rectangle 5"/>
          <p:cNvSpPr>
            <a:spLocks noChangeArrowheads="1"/>
          </p:cNvSpPr>
          <p:nvPr/>
        </p:nvSpPr>
        <p:spPr bwMode="auto">
          <a:xfrm>
            <a:off x="250825" y="260350"/>
            <a:ext cx="1154113" cy="360363"/>
          </a:xfrm>
          <a:prstGeom prst="rect">
            <a:avLst/>
          </a:prstGeom>
          <a:solidFill>
            <a:srgbClr val="3366FF"/>
          </a:solidFill>
          <a:ln w="9525">
            <a:solidFill>
              <a:schemeClr val="tx1"/>
            </a:solidFill>
            <a:miter lim="800000"/>
            <a:headEnd/>
            <a:tailEnd/>
          </a:ln>
        </p:spPr>
        <p:txBody>
          <a:bodyPr wrap="none" anchor="ctr"/>
          <a:lstStyle/>
          <a:p>
            <a:r>
              <a:rPr lang="fr-FR" sz="1200" b="1"/>
              <a:t>Chapitre 2.2</a:t>
            </a:r>
          </a:p>
        </p:txBody>
      </p:sp>
      <p:sp>
        <p:nvSpPr>
          <p:cNvPr id="44038" name="Rectangle 6"/>
          <p:cNvSpPr>
            <a:spLocks noChangeArrowheads="1"/>
          </p:cNvSpPr>
          <p:nvPr/>
        </p:nvSpPr>
        <p:spPr bwMode="auto">
          <a:xfrm>
            <a:off x="179388" y="188913"/>
            <a:ext cx="8785225" cy="6480175"/>
          </a:xfrm>
          <a:prstGeom prst="rect">
            <a:avLst/>
          </a:prstGeom>
          <a:noFill/>
          <a:ln w="9525">
            <a:solidFill>
              <a:schemeClr val="tx1"/>
            </a:solidFill>
            <a:miter lim="800000"/>
            <a:headEnd/>
            <a:tailEnd/>
          </a:ln>
        </p:spPr>
        <p:txBody>
          <a:bodyPr wrap="none" anchor="ctr"/>
          <a:lstStyle/>
          <a:p>
            <a:endParaRPr lang="fr-FR"/>
          </a:p>
        </p:txBody>
      </p:sp>
      <p:sp>
        <p:nvSpPr>
          <p:cNvPr id="44039" name="Rectangle 7"/>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44040" name="AutoShape 8">
            <a:hlinkClick r:id="rId3" action="ppaction://hlinksldjump" highlightClick="1"/>
          </p:cNvPr>
          <p:cNvSpPr>
            <a:spLocks noChangeArrowheads="1"/>
          </p:cNvSpPr>
          <p:nvPr/>
        </p:nvSpPr>
        <p:spPr bwMode="auto">
          <a:xfrm>
            <a:off x="2193925" y="6308725"/>
            <a:ext cx="215900" cy="215900"/>
          </a:xfrm>
          <a:prstGeom prst="actionButtonBackPrevious">
            <a:avLst/>
          </a:prstGeom>
          <a:solidFill>
            <a:srgbClr val="3366FF"/>
          </a:solidFill>
          <a:ln w="9525">
            <a:noFill/>
            <a:miter lim="800000"/>
            <a:headEnd/>
            <a:tailEnd/>
          </a:ln>
        </p:spPr>
        <p:txBody>
          <a:bodyPr wrap="none" anchor="ctr"/>
          <a:lstStyle/>
          <a:p>
            <a:endParaRPr lang="fr-FR"/>
          </a:p>
        </p:txBody>
      </p:sp>
      <p:sp>
        <p:nvSpPr>
          <p:cNvPr id="44041" name="Rectangle 9"/>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Début du chapitre</a:t>
            </a:r>
          </a:p>
        </p:txBody>
      </p:sp>
      <p:sp>
        <p:nvSpPr>
          <p:cNvPr id="44042" name="AutoShape 10">
            <a:hlinkClick r:id="rId4"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56331" name="AutoShape 11">
            <a:hlinkClick r:id="" action="ppaction://noaction" highlightClick="1"/>
          </p:cNvPr>
          <p:cNvSpPr>
            <a:spLocks noChangeArrowheads="1"/>
          </p:cNvSpPr>
          <p:nvPr/>
        </p:nvSpPr>
        <p:spPr bwMode="auto">
          <a:xfrm>
            <a:off x="7753350" y="63341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56332" name="Rectangle 12"/>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5" action="ppaction://hlinkpres?slideindex=1&amp;slidetitle="/>
              </a:rPr>
              <a:t>Cliquer ici</a:t>
            </a:r>
            <a:endParaRPr lang="fr-FR" sz="1000" b="1">
              <a:solidFill>
                <a:schemeClr val="tx1"/>
              </a:solidFill>
            </a:endParaRPr>
          </a:p>
        </p:txBody>
      </p:sp>
      <p:sp>
        <p:nvSpPr>
          <p:cNvPr id="44045" name="Rectangle 13"/>
          <p:cNvSpPr>
            <a:spLocks noChangeArrowheads="1"/>
          </p:cNvSpPr>
          <p:nvPr/>
        </p:nvSpPr>
        <p:spPr bwMode="auto">
          <a:xfrm>
            <a:off x="3059113" y="981075"/>
            <a:ext cx="3228975" cy="457200"/>
          </a:xfrm>
          <a:prstGeom prst="rect">
            <a:avLst/>
          </a:prstGeom>
          <a:noFill/>
          <a:ln w="9525">
            <a:noFill/>
            <a:miter lim="800000"/>
            <a:headEnd/>
            <a:tailEnd/>
          </a:ln>
        </p:spPr>
        <p:txBody>
          <a:bodyPr wrap="none">
            <a:spAutoFit/>
          </a:bodyPr>
          <a:lstStyle/>
          <a:p>
            <a:pPr algn="l"/>
            <a:r>
              <a:rPr lang="fr-FR" sz="2400" b="1"/>
              <a:t>Le plan de l’entretien</a:t>
            </a:r>
          </a:p>
        </p:txBody>
      </p:sp>
      <p:sp>
        <p:nvSpPr>
          <p:cNvPr id="44046" name="Text Box 14"/>
          <p:cNvSpPr txBox="1">
            <a:spLocks noChangeArrowheads="1"/>
          </p:cNvSpPr>
          <p:nvPr/>
        </p:nvSpPr>
        <p:spPr bwMode="auto">
          <a:xfrm>
            <a:off x="2700338" y="1557338"/>
            <a:ext cx="4608512" cy="3362325"/>
          </a:xfrm>
          <a:prstGeom prst="rect">
            <a:avLst/>
          </a:prstGeom>
          <a:noFill/>
          <a:ln w="9525">
            <a:noFill/>
            <a:miter lim="800000"/>
            <a:headEnd/>
            <a:tailEnd/>
          </a:ln>
        </p:spPr>
        <p:txBody>
          <a:bodyPr>
            <a:spAutoFit/>
          </a:bodyPr>
          <a:lstStyle/>
          <a:p>
            <a:pPr algn="l">
              <a:tabLst>
                <a:tab pos="355600" algn="l"/>
              </a:tabLst>
            </a:pPr>
            <a:r>
              <a:rPr lang="fr-FR"/>
              <a:t>1 - Introduction à l’entretien</a:t>
            </a:r>
          </a:p>
          <a:p>
            <a:pPr algn="l">
              <a:spcBef>
                <a:spcPct val="80000"/>
              </a:spcBef>
              <a:tabLst>
                <a:tab pos="355600" algn="l"/>
              </a:tabLst>
            </a:pPr>
            <a:r>
              <a:rPr lang="fr-FR"/>
              <a:t>2 - Bilan par rapport au poste actuel</a:t>
            </a:r>
          </a:p>
          <a:p>
            <a:pPr algn="l">
              <a:spcBef>
                <a:spcPct val="80000"/>
              </a:spcBef>
              <a:tabLst>
                <a:tab pos="355600" algn="l"/>
              </a:tabLst>
            </a:pPr>
            <a:r>
              <a:rPr lang="fr-FR"/>
              <a:t>3 - Identification du projet</a:t>
            </a:r>
          </a:p>
          <a:p>
            <a:pPr algn="l">
              <a:spcBef>
                <a:spcPct val="80000"/>
              </a:spcBef>
              <a:tabLst>
                <a:tab pos="355600" algn="l"/>
              </a:tabLst>
            </a:pPr>
            <a:r>
              <a:rPr lang="fr-FR"/>
              <a:t>4 – Cadrage du bilan et du projet du salarié</a:t>
            </a:r>
          </a:p>
          <a:p>
            <a:pPr algn="l">
              <a:spcBef>
                <a:spcPct val="80000"/>
              </a:spcBef>
              <a:tabLst>
                <a:tab pos="355600" algn="l"/>
              </a:tabLst>
            </a:pPr>
            <a:r>
              <a:rPr lang="fr-FR"/>
              <a:t>5 – Recherche de solutions</a:t>
            </a:r>
          </a:p>
          <a:p>
            <a:pPr algn="l">
              <a:spcBef>
                <a:spcPct val="80000"/>
              </a:spcBef>
              <a:tabLst>
                <a:tab pos="355600" algn="l"/>
              </a:tabLst>
            </a:pPr>
            <a:r>
              <a:rPr lang="fr-FR"/>
              <a:t>6 – Conclusion de l’entretien </a:t>
            </a:r>
          </a:p>
          <a:p>
            <a:pPr algn="l">
              <a:spcBef>
                <a:spcPct val="50000"/>
              </a:spcBef>
              <a:tabLst>
                <a:tab pos="355600" algn="l"/>
              </a:tabLst>
            </a:pPr>
            <a:endParaRPr lang="fr-FR" sz="800"/>
          </a:p>
          <a:p>
            <a:pPr algn="l">
              <a:spcBef>
                <a:spcPct val="50000"/>
              </a:spcBef>
              <a:tabLst>
                <a:tab pos="355600" algn="l"/>
              </a:tabLst>
            </a:pPr>
            <a:r>
              <a:rPr lang="fr-FR" sz="1500"/>
              <a:t>Enchaînez les pages et laissez vous guider</a:t>
            </a:r>
          </a:p>
        </p:txBody>
      </p:sp>
      <p:sp>
        <p:nvSpPr>
          <p:cNvPr id="44047" name="AutoShape 15">
            <a:hlinkClick r:id="rId6" action="ppaction://hlinksldjump" highlightClick="1"/>
          </p:cNvPr>
          <p:cNvSpPr>
            <a:spLocks noChangeArrowheads="1"/>
          </p:cNvSpPr>
          <p:nvPr/>
        </p:nvSpPr>
        <p:spPr bwMode="auto">
          <a:xfrm>
            <a:off x="2413000" y="1628775"/>
            <a:ext cx="215900" cy="215900"/>
          </a:xfrm>
          <a:prstGeom prst="actionButtonForwardNext">
            <a:avLst/>
          </a:prstGeom>
          <a:solidFill>
            <a:srgbClr val="6699FF"/>
          </a:solidFill>
          <a:ln w="9525">
            <a:noFill/>
            <a:miter lim="800000"/>
            <a:headEnd/>
            <a:tailEnd/>
          </a:ln>
        </p:spPr>
        <p:txBody>
          <a:bodyPr wrap="none" anchor="ctr"/>
          <a:lstStyle/>
          <a:p>
            <a:endParaRPr lang="fr-FR"/>
          </a:p>
        </p:txBody>
      </p:sp>
      <p:sp>
        <p:nvSpPr>
          <p:cNvPr id="44048" name="AutoShape 16">
            <a:hlinkClick r:id="rId7" action="ppaction://hlinksldjump" highlightClick="1"/>
          </p:cNvPr>
          <p:cNvSpPr>
            <a:spLocks noChangeArrowheads="1"/>
          </p:cNvSpPr>
          <p:nvPr/>
        </p:nvSpPr>
        <p:spPr bwMode="auto">
          <a:xfrm>
            <a:off x="2413000" y="2133600"/>
            <a:ext cx="215900" cy="215900"/>
          </a:xfrm>
          <a:prstGeom prst="actionButtonForwardNext">
            <a:avLst/>
          </a:prstGeom>
          <a:solidFill>
            <a:srgbClr val="6699FF"/>
          </a:solidFill>
          <a:ln w="9525">
            <a:noFill/>
            <a:miter lim="800000"/>
            <a:headEnd/>
            <a:tailEnd/>
          </a:ln>
        </p:spPr>
        <p:txBody>
          <a:bodyPr wrap="none" anchor="ctr"/>
          <a:lstStyle/>
          <a:p>
            <a:endParaRPr lang="fr-FR"/>
          </a:p>
        </p:txBody>
      </p:sp>
      <p:sp>
        <p:nvSpPr>
          <p:cNvPr id="44049" name="AutoShape 17">
            <a:hlinkClick r:id="rId8" action="ppaction://hlinksldjump" highlightClick="1"/>
          </p:cNvPr>
          <p:cNvSpPr>
            <a:spLocks noChangeArrowheads="1"/>
          </p:cNvSpPr>
          <p:nvPr/>
        </p:nvSpPr>
        <p:spPr bwMode="auto">
          <a:xfrm>
            <a:off x="2413000" y="2636838"/>
            <a:ext cx="215900" cy="215900"/>
          </a:xfrm>
          <a:prstGeom prst="actionButtonForwardNext">
            <a:avLst/>
          </a:prstGeom>
          <a:solidFill>
            <a:srgbClr val="6699FF"/>
          </a:solidFill>
          <a:ln w="9525">
            <a:noFill/>
            <a:miter lim="800000"/>
            <a:headEnd/>
            <a:tailEnd/>
          </a:ln>
        </p:spPr>
        <p:txBody>
          <a:bodyPr wrap="none" anchor="ctr"/>
          <a:lstStyle/>
          <a:p>
            <a:endParaRPr lang="fr-FR"/>
          </a:p>
        </p:txBody>
      </p:sp>
      <p:sp>
        <p:nvSpPr>
          <p:cNvPr id="44050" name="AutoShape 18">
            <a:hlinkClick r:id="rId9" action="ppaction://hlinksldjump" highlightClick="1"/>
          </p:cNvPr>
          <p:cNvSpPr>
            <a:spLocks noChangeArrowheads="1"/>
          </p:cNvSpPr>
          <p:nvPr/>
        </p:nvSpPr>
        <p:spPr bwMode="auto">
          <a:xfrm>
            <a:off x="2411413" y="3646488"/>
            <a:ext cx="215900" cy="215900"/>
          </a:xfrm>
          <a:prstGeom prst="actionButtonForwardNext">
            <a:avLst/>
          </a:prstGeom>
          <a:solidFill>
            <a:srgbClr val="6699FF"/>
          </a:solidFill>
          <a:ln w="9525">
            <a:noFill/>
            <a:miter lim="800000"/>
            <a:headEnd/>
            <a:tailEnd/>
          </a:ln>
        </p:spPr>
        <p:txBody>
          <a:bodyPr wrap="none" anchor="ctr"/>
          <a:lstStyle/>
          <a:p>
            <a:endParaRPr lang="fr-FR"/>
          </a:p>
        </p:txBody>
      </p:sp>
      <p:sp>
        <p:nvSpPr>
          <p:cNvPr id="44051" name="AutoShape 20">
            <a:hlinkClick r:id="rId10" action="ppaction://hlinksldjump" highlightClick="1"/>
          </p:cNvPr>
          <p:cNvSpPr>
            <a:spLocks noChangeArrowheads="1"/>
          </p:cNvSpPr>
          <p:nvPr/>
        </p:nvSpPr>
        <p:spPr bwMode="auto">
          <a:xfrm>
            <a:off x="2411413" y="4076700"/>
            <a:ext cx="215900" cy="215900"/>
          </a:xfrm>
          <a:prstGeom prst="actionButtonForwardNext">
            <a:avLst/>
          </a:prstGeom>
          <a:solidFill>
            <a:srgbClr val="6699FF"/>
          </a:solidFill>
          <a:ln w="9525">
            <a:noFill/>
            <a:miter lim="800000"/>
            <a:headEnd/>
            <a:tailEnd/>
          </a:ln>
        </p:spPr>
        <p:txBody>
          <a:bodyPr wrap="none" anchor="ctr"/>
          <a:lstStyle/>
          <a:p>
            <a:endParaRPr lang="fr-FR"/>
          </a:p>
        </p:txBody>
      </p:sp>
      <p:sp>
        <p:nvSpPr>
          <p:cNvPr id="44052" name="AutoShape 21">
            <a:hlinkClick r:id="rId11" action="ppaction://hlinksldjump" highlightClick="1"/>
          </p:cNvPr>
          <p:cNvSpPr>
            <a:spLocks noChangeArrowheads="1"/>
          </p:cNvSpPr>
          <p:nvPr/>
        </p:nvSpPr>
        <p:spPr bwMode="auto">
          <a:xfrm>
            <a:off x="2411413" y="3141663"/>
            <a:ext cx="215900" cy="215900"/>
          </a:xfrm>
          <a:prstGeom prst="actionButtonForwardNext">
            <a:avLst/>
          </a:prstGeom>
          <a:solidFill>
            <a:srgbClr val="6699FF"/>
          </a:solidFill>
          <a:ln w="9525">
            <a:noFill/>
            <a:miter lim="800000"/>
            <a:headEnd/>
            <a:tailEnd/>
          </a:ln>
        </p:spPr>
        <p:txBody>
          <a:bodyPr wrap="none" anchor="ctr"/>
          <a:lstStyle/>
          <a:p>
            <a:endParaRPr lang="fr-FR"/>
          </a:p>
        </p:txBody>
      </p:sp>
      <p:sp>
        <p:nvSpPr>
          <p:cNvPr id="44053" name="AutoShape 22">
            <a:hlinkClick r:id="rId12" action="ppaction://hlinksldjump" highlightClick="1"/>
          </p:cNvPr>
          <p:cNvSpPr>
            <a:spLocks noChangeArrowheads="1"/>
          </p:cNvSpPr>
          <p:nvPr/>
        </p:nvSpPr>
        <p:spPr bwMode="auto">
          <a:xfrm>
            <a:off x="2771775" y="5734050"/>
            <a:ext cx="215900" cy="215900"/>
          </a:xfrm>
          <a:prstGeom prst="actionButtonBackPrevious">
            <a:avLst/>
          </a:prstGeom>
          <a:solidFill>
            <a:srgbClr val="FFFF00"/>
          </a:solidFill>
          <a:ln w="9525">
            <a:noFill/>
            <a:miter lim="800000"/>
            <a:headEnd/>
            <a:tailEnd/>
          </a:ln>
        </p:spPr>
        <p:txBody>
          <a:bodyPr wrap="none" anchor="ctr"/>
          <a:lstStyle/>
          <a:p>
            <a:endParaRPr lang="fr-FR"/>
          </a:p>
        </p:txBody>
      </p:sp>
      <p:sp>
        <p:nvSpPr>
          <p:cNvPr id="44054" name="Rectangle 23"/>
          <p:cNvSpPr>
            <a:spLocks noChangeArrowheads="1"/>
          </p:cNvSpPr>
          <p:nvPr/>
        </p:nvSpPr>
        <p:spPr bwMode="auto">
          <a:xfrm>
            <a:off x="3059113" y="5661025"/>
            <a:ext cx="2879725" cy="358775"/>
          </a:xfrm>
          <a:prstGeom prst="rect">
            <a:avLst/>
          </a:prstGeom>
          <a:noFill/>
          <a:ln w="9525">
            <a:noFill/>
            <a:miter lim="800000"/>
            <a:headEnd/>
            <a:tailEnd/>
          </a:ln>
        </p:spPr>
        <p:txBody>
          <a:bodyPr wrap="none" anchor="ctr"/>
          <a:lstStyle/>
          <a:p>
            <a:pPr algn="l"/>
            <a:r>
              <a:rPr lang="fr-FR" sz="1000"/>
              <a:t>Retour « Comment vous préparer à l’entretien »</a:t>
            </a:r>
          </a:p>
        </p:txBody>
      </p:sp>
      <p:sp>
        <p:nvSpPr>
          <p:cNvPr id="44055" name="AutoShape 24">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44056" name="Rectangle 25"/>
          <p:cNvSpPr>
            <a:spLocks noChangeArrowheads="1"/>
          </p:cNvSpPr>
          <p:nvPr/>
        </p:nvSpPr>
        <p:spPr bwMode="auto">
          <a:xfrm>
            <a:off x="8027988" y="6237288"/>
            <a:ext cx="647700"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44057" name="AutoShape 26">
            <a:hlinkClick r:id="" action="ppaction://hlinkshowjump?jump=nextslide" highlightClick="1"/>
          </p:cNvPr>
          <p:cNvSpPr>
            <a:spLocks noChangeArrowheads="1"/>
          </p:cNvSpPr>
          <p:nvPr/>
        </p:nvSpPr>
        <p:spPr bwMode="auto">
          <a:xfrm>
            <a:off x="8675688"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44058" name="Rectangle 27"/>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
        <p:nvSpPr>
          <p:cNvPr id="44059" name="Rectangle 28"/>
          <p:cNvSpPr>
            <a:spLocks noChangeArrowheads="1"/>
          </p:cNvSpPr>
          <p:nvPr/>
        </p:nvSpPr>
        <p:spPr bwMode="auto">
          <a:xfrm>
            <a:off x="6516688" y="5084763"/>
            <a:ext cx="647700" cy="358775"/>
          </a:xfrm>
          <a:prstGeom prst="rect">
            <a:avLst/>
          </a:prstGeom>
          <a:noFill/>
          <a:ln w="9525">
            <a:noFill/>
            <a:miter lim="800000"/>
            <a:headEnd/>
            <a:tailEnd/>
          </a:ln>
        </p:spPr>
        <p:txBody>
          <a:bodyPr wrap="none" anchor="ctr"/>
          <a:lstStyle/>
          <a:p>
            <a:pPr algn="r"/>
            <a:r>
              <a:rPr lang="fr-FR" sz="1400"/>
              <a:t>Suite</a:t>
            </a:r>
          </a:p>
        </p:txBody>
      </p:sp>
      <p:sp>
        <p:nvSpPr>
          <p:cNvPr id="44060" name="AutoShape 29">
            <a:hlinkClick r:id="" action="ppaction://hlinkshowjump?jump=nextslide" highlightClick="1"/>
          </p:cNvPr>
          <p:cNvSpPr>
            <a:spLocks noChangeArrowheads="1"/>
          </p:cNvSpPr>
          <p:nvPr/>
        </p:nvSpPr>
        <p:spPr bwMode="auto">
          <a:xfrm>
            <a:off x="7164388" y="5122863"/>
            <a:ext cx="288925" cy="287337"/>
          </a:xfrm>
          <a:prstGeom prst="actionButtonForwardNext">
            <a:avLst/>
          </a:prstGeom>
          <a:solidFill>
            <a:schemeClr val="accent1"/>
          </a:solidFill>
          <a:ln w="9525">
            <a:noFill/>
            <a:miter lim="800000"/>
            <a:headEnd/>
            <a:tailEnd/>
          </a:ln>
        </p:spPr>
        <p:txBody>
          <a:bodyPr wrap="none" anchor="ctr"/>
          <a:lstStyle/>
          <a:p>
            <a:endParaRPr lang="fr-F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6331"/>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6332"/>
                                        </p:tgtEl>
                                        <p:attrNameLst>
                                          <p:attrName>style.visibility</p:attrName>
                                        </p:attrNameLst>
                                      </p:cBhvr>
                                      <p:to>
                                        <p:strVal val="visible"/>
                                      </p:to>
                                    </p:set>
                                  </p:childTnLst>
                                </p:cTn>
                              </p:par>
                            </p:childTnLst>
                          </p:cTn>
                        </p:par>
                      </p:childTnLst>
                    </p:cTn>
                  </p:par>
                </p:childTnLst>
              </p:cTn>
              <p:nextCondLst>
                <p:cond evt="onClick" delay="0">
                  <p:tgtEl>
                    <p:spTgt spid="56331"/>
                  </p:tgtEl>
                </p:cond>
              </p:nextCondLst>
            </p:seq>
            <p:seq concurrent="1" nextAc="seek">
              <p:cTn id="7" restart="whenNotActive" fill="hold" evtFilter="cancelBubble" nodeType="interactiveSeq">
                <p:stCondLst>
                  <p:cond evt="onClick" delay="0">
                    <p:tgtEl>
                      <p:spTgt spid="56332"/>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56332"/>
                                        </p:tgtEl>
                                        <p:attrNameLst>
                                          <p:attrName>style.visibility</p:attrName>
                                        </p:attrNameLst>
                                      </p:cBhvr>
                                      <p:to>
                                        <p:strVal val="hidden"/>
                                      </p:to>
                                    </p:set>
                                  </p:childTnLst>
                                </p:cTn>
                              </p:par>
                            </p:childTnLst>
                          </p:cTn>
                        </p:par>
                      </p:childTnLst>
                    </p:cTn>
                  </p:par>
                </p:childTnLst>
              </p:cTn>
              <p:nextCondLst>
                <p:cond evt="onClick" delay="0">
                  <p:tgtEl>
                    <p:spTgt spid="56332"/>
                  </p:tgtEl>
                </p:cond>
              </p:nextCondLst>
            </p:seq>
          </p:childTnLst>
        </p:cTn>
      </p:par>
    </p:tnLst>
    <p:bldLst>
      <p:bldP spid="56332" grpId="0" animBg="1"/>
      <p:bldP spid="56332"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1258888" y="2349500"/>
            <a:ext cx="6191250" cy="3038475"/>
          </a:xfrm>
          <a:prstGeom prst="rect">
            <a:avLst/>
          </a:prstGeom>
          <a:noFill/>
          <a:ln w="9525">
            <a:noFill/>
            <a:miter lim="800000"/>
            <a:headEnd/>
            <a:tailEnd/>
          </a:ln>
        </p:spPr>
        <p:txBody>
          <a:bodyPr>
            <a:spAutoFit/>
          </a:bodyPr>
          <a:lstStyle/>
          <a:p>
            <a:pPr algn="l">
              <a:spcBef>
                <a:spcPct val="50000"/>
              </a:spcBef>
            </a:pPr>
            <a:r>
              <a:rPr lang="fr-FR" sz="2400" b="1"/>
              <a:t>Pourquoi l’entretien professionnel</a:t>
            </a:r>
          </a:p>
          <a:p>
            <a:pPr algn="l">
              <a:spcBef>
                <a:spcPct val="30000"/>
              </a:spcBef>
            </a:pPr>
            <a:r>
              <a:rPr lang="fr-FR"/>
              <a:t>Ce chapitre explique le fondement de l’entretien professionnel : objectifs et avantages.</a:t>
            </a:r>
          </a:p>
          <a:p>
            <a:pPr algn="l">
              <a:spcBef>
                <a:spcPct val="30000"/>
              </a:spcBef>
            </a:pPr>
            <a:endParaRPr lang="fr-FR"/>
          </a:p>
          <a:p>
            <a:pPr algn="l">
              <a:spcBef>
                <a:spcPct val="50000"/>
              </a:spcBef>
            </a:pPr>
            <a:r>
              <a:rPr lang="fr-FR" sz="2400" b="1"/>
              <a:t>Quelles sont les obligations légales</a:t>
            </a:r>
          </a:p>
          <a:p>
            <a:pPr algn="l">
              <a:spcBef>
                <a:spcPct val="30000"/>
              </a:spcBef>
            </a:pPr>
            <a:r>
              <a:rPr lang="fr-FR"/>
              <a:t>Ce chapitre explique le cadre réglementaire de l’entretien professionnel et les éléments juridiques à connaître.</a:t>
            </a:r>
          </a:p>
          <a:p>
            <a:pPr algn="l">
              <a:spcBef>
                <a:spcPct val="50000"/>
              </a:spcBef>
            </a:pPr>
            <a:endParaRPr lang="fr-FR"/>
          </a:p>
        </p:txBody>
      </p:sp>
      <p:sp>
        <p:nvSpPr>
          <p:cNvPr id="18435" name="AutoShape 3">
            <a:hlinkClick r:id="rId3" action="ppaction://hlinksldjump" highlightClick="1"/>
          </p:cNvPr>
          <p:cNvSpPr>
            <a:spLocks noChangeAspect="1" noChangeArrowheads="1"/>
          </p:cNvSpPr>
          <p:nvPr/>
        </p:nvSpPr>
        <p:spPr bwMode="auto">
          <a:xfrm>
            <a:off x="6915150" y="2420938"/>
            <a:ext cx="392113" cy="360362"/>
          </a:xfrm>
          <a:prstGeom prst="actionButtonHelp">
            <a:avLst/>
          </a:prstGeom>
          <a:solidFill>
            <a:srgbClr val="FF6600"/>
          </a:solidFill>
          <a:ln w="9525">
            <a:noFill/>
            <a:miter lim="800000"/>
            <a:headEnd/>
            <a:tailEnd/>
          </a:ln>
        </p:spPr>
        <p:txBody>
          <a:bodyPr wrap="none" anchor="ctr"/>
          <a:lstStyle/>
          <a:p>
            <a:endParaRPr lang="fr-FR"/>
          </a:p>
        </p:txBody>
      </p:sp>
      <p:sp>
        <p:nvSpPr>
          <p:cNvPr id="18436" name="AutoShape 4">
            <a:hlinkClick r:id="rId4" action="ppaction://hlinksldjump" highlightClick="1"/>
          </p:cNvPr>
          <p:cNvSpPr>
            <a:spLocks noChangeAspect="1" noChangeArrowheads="1"/>
          </p:cNvSpPr>
          <p:nvPr/>
        </p:nvSpPr>
        <p:spPr bwMode="auto">
          <a:xfrm>
            <a:off x="6948488" y="3933825"/>
            <a:ext cx="392112" cy="360363"/>
          </a:xfrm>
          <a:prstGeom prst="actionButtonHelp">
            <a:avLst/>
          </a:prstGeom>
          <a:solidFill>
            <a:srgbClr val="33CC33"/>
          </a:solidFill>
          <a:ln w="9525">
            <a:noFill/>
            <a:miter lim="800000"/>
            <a:headEnd/>
            <a:tailEnd/>
          </a:ln>
        </p:spPr>
        <p:txBody>
          <a:bodyPr wrap="none" anchor="ctr"/>
          <a:lstStyle/>
          <a:p>
            <a:endParaRPr lang="fr-FR"/>
          </a:p>
        </p:txBody>
      </p:sp>
      <p:sp>
        <p:nvSpPr>
          <p:cNvPr id="18437" name="Rectangle 6"/>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18438" name="AutoShape 7">
            <a:hlinkClick r:id="rId5"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18439" name="Rectangle 8"/>
          <p:cNvSpPr>
            <a:spLocks noChangeArrowheads="1"/>
          </p:cNvSpPr>
          <p:nvPr/>
        </p:nvSpPr>
        <p:spPr bwMode="auto">
          <a:xfrm>
            <a:off x="1331913" y="1414463"/>
            <a:ext cx="6583362" cy="457200"/>
          </a:xfrm>
          <a:prstGeom prst="rect">
            <a:avLst/>
          </a:prstGeom>
          <a:noFill/>
          <a:ln w="9525">
            <a:noFill/>
            <a:miter lim="800000"/>
            <a:headEnd/>
            <a:tailEnd/>
          </a:ln>
        </p:spPr>
        <p:txBody>
          <a:bodyPr wrap="none">
            <a:spAutoFit/>
          </a:bodyPr>
          <a:lstStyle/>
          <a:p>
            <a:pPr algn="l"/>
            <a:r>
              <a:rPr lang="fr-FR" sz="2400" b="1"/>
              <a:t>Les généralités sur l’entretien professionnel</a:t>
            </a:r>
          </a:p>
        </p:txBody>
      </p:sp>
      <p:sp>
        <p:nvSpPr>
          <p:cNvPr id="18440" name="Rectangle 9"/>
          <p:cNvSpPr>
            <a:spLocks noGrp="1" noChangeArrowheads="1"/>
          </p:cNvSpPr>
          <p:nvPr>
            <p:ph type="ctrTitle"/>
          </p:nvPr>
        </p:nvSpPr>
        <p:spPr bwMode="auto">
          <a:xfrm>
            <a:off x="1476375" y="260350"/>
            <a:ext cx="2952750" cy="360363"/>
          </a:xfrm>
          <a:solidFill>
            <a:srgbClr val="FF3300">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Les généralités</a:t>
            </a:r>
          </a:p>
        </p:txBody>
      </p:sp>
      <p:sp>
        <p:nvSpPr>
          <p:cNvPr id="18441" name="Rectangle 10"/>
          <p:cNvSpPr>
            <a:spLocks noGrp="1" noChangeArrowheads="1"/>
          </p:cNvSpPr>
          <p:nvPr>
            <p:ph type="subTitle" idx="1"/>
          </p:nvPr>
        </p:nvSpPr>
        <p:spPr bwMode="auto">
          <a:xfrm>
            <a:off x="4500563" y="260350"/>
            <a:ext cx="4249737" cy="360363"/>
          </a:xfrm>
          <a:solidFill>
            <a:srgbClr val="FF3300">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sommaire</a:t>
            </a:r>
          </a:p>
        </p:txBody>
      </p:sp>
      <p:sp>
        <p:nvSpPr>
          <p:cNvPr id="18442" name="Rectangle 11"/>
          <p:cNvSpPr>
            <a:spLocks noChangeArrowheads="1"/>
          </p:cNvSpPr>
          <p:nvPr/>
        </p:nvSpPr>
        <p:spPr bwMode="auto">
          <a:xfrm>
            <a:off x="250825" y="260350"/>
            <a:ext cx="1154113" cy="360363"/>
          </a:xfrm>
          <a:prstGeom prst="rect">
            <a:avLst/>
          </a:prstGeom>
          <a:solidFill>
            <a:srgbClr val="FF3300"/>
          </a:solidFill>
          <a:ln w="9525">
            <a:solidFill>
              <a:schemeClr val="tx1"/>
            </a:solidFill>
            <a:miter lim="800000"/>
            <a:headEnd/>
            <a:tailEnd/>
          </a:ln>
        </p:spPr>
        <p:txBody>
          <a:bodyPr wrap="none" anchor="ctr"/>
          <a:lstStyle/>
          <a:p>
            <a:r>
              <a:rPr lang="fr-FR" sz="1200" b="1"/>
              <a:t>Chapitre 1</a:t>
            </a:r>
          </a:p>
        </p:txBody>
      </p:sp>
      <p:sp>
        <p:nvSpPr>
          <p:cNvPr id="7180" name="Rectangle 12"/>
          <p:cNvSpPr>
            <a:spLocks noChangeArrowheads="1"/>
          </p:cNvSpPr>
          <p:nvPr/>
        </p:nvSpPr>
        <p:spPr bwMode="auto">
          <a:xfrm>
            <a:off x="7400925" y="57213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6" action="ppaction://hlinkpres?slideindex=1&amp;slidetitle="/>
              </a:rPr>
              <a:t>Cliquer ici</a:t>
            </a:r>
            <a:endParaRPr lang="fr-FR" sz="1000" b="1">
              <a:solidFill>
                <a:schemeClr val="tx1"/>
              </a:solidFill>
            </a:endParaRPr>
          </a:p>
        </p:txBody>
      </p:sp>
      <p:sp>
        <p:nvSpPr>
          <p:cNvPr id="18444" name="AutoShape 13">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18445" name="Rectangle 14"/>
          <p:cNvSpPr>
            <a:spLocks noChangeArrowheads="1"/>
          </p:cNvSpPr>
          <p:nvPr/>
        </p:nvSpPr>
        <p:spPr bwMode="auto">
          <a:xfrm>
            <a:off x="7596188" y="6237288"/>
            <a:ext cx="1008062"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18446" name="AutoShape 15">
            <a:hlinkClick r:id="" action="ppaction://hlinkshowjump?jump=nextslide" highlightClick="1"/>
          </p:cNvPr>
          <p:cNvSpPr>
            <a:spLocks noChangeArrowheads="1"/>
          </p:cNvSpPr>
          <p:nvPr/>
        </p:nvSpPr>
        <p:spPr bwMode="auto">
          <a:xfrm>
            <a:off x="8604250"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7184" name="AutoShape 16">
            <a:hlinkClick r:id="" action="ppaction://noaction" highlightClick="1"/>
          </p:cNvPr>
          <p:cNvSpPr>
            <a:spLocks noChangeArrowheads="1"/>
          </p:cNvSpPr>
          <p:nvPr/>
        </p:nvSpPr>
        <p:spPr bwMode="auto">
          <a:xfrm>
            <a:off x="7718425" y="63087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18448" name="Rectangle 17"/>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184"/>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80"/>
                                        </p:tgtEl>
                                        <p:attrNameLst>
                                          <p:attrName>style.visibility</p:attrName>
                                        </p:attrNameLst>
                                      </p:cBhvr>
                                      <p:to>
                                        <p:strVal val="visible"/>
                                      </p:to>
                                    </p:set>
                                  </p:childTnLst>
                                </p:cTn>
                              </p:par>
                            </p:childTnLst>
                          </p:cTn>
                        </p:par>
                      </p:childTnLst>
                    </p:cTn>
                  </p:par>
                </p:childTnLst>
              </p:cTn>
              <p:nextCondLst>
                <p:cond evt="onClick" delay="0">
                  <p:tgtEl>
                    <p:spTgt spid="7184"/>
                  </p:tgtEl>
                </p:cond>
              </p:nextCondLst>
            </p:seq>
            <p:seq concurrent="1" nextAc="seek">
              <p:cTn id="7" restart="whenNotActive" fill="hold" evtFilter="cancelBubble" nodeType="interactiveSeq">
                <p:stCondLst>
                  <p:cond evt="onClick" delay="0">
                    <p:tgtEl>
                      <p:spTgt spid="7180"/>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7180"/>
                                        </p:tgtEl>
                                        <p:attrNameLst>
                                          <p:attrName>style.visibility</p:attrName>
                                        </p:attrNameLst>
                                      </p:cBhvr>
                                      <p:to>
                                        <p:strVal val="hidden"/>
                                      </p:to>
                                    </p:set>
                                  </p:childTnLst>
                                </p:cTn>
                              </p:par>
                            </p:childTnLst>
                          </p:cTn>
                        </p:par>
                      </p:childTnLst>
                    </p:cTn>
                  </p:par>
                </p:childTnLst>
              </p:cTn>
              <p:nextCondLst>
                <p:cond evt="onClick" delay="0">
                  <p:tgtEl>
                    <p:spTgt spid="7180"/>
                  </p:tgtEl>
                </p:cond>
              </p:nextCondLst>
            </p:seq>
          </p:childTnLst>
        </p:cTn>
      </p:par>
    </p:tnLst>
    <p:bldLst>
      <p:bldP spid="7180" grpId="0" animBg="1"/>
      <p:bldP spid="7180" grpId="1"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179388" y="188913"/>
            <a:ext cx="8785225" cy="6480175"/>
          </a:xfrm>
          <a:prstGeom prst="rect">
            <a:avLst/>
          </a:prstGeom>
          <a:noFill/>
          <a:ln w="9525">
            <a:solidFill>
              <a:schemeClr val="tx1"/>
            </a:solidFill>
            <a:miter lim="800000"/>
            <a:headEnd/>
            <a:tailEnd/>
          </a:ln>
        </p:spPr>
        <p:txBody>
          <a:bodyPr wrap="none" anchor="ctr"/>
          <a:lstStyle/>
          <a:p>
            <a:endParaRPr lang="fr-FR"/>
          </a:p>
        </p:txBody>
      </p:sp>
      <p:sp>
        <p:nvSpPr>
          <p:cNvPr id="45059" name="Rectangle 3"/>
          <p:cNvSpPr>
            <a:spLocks noChangeArrowheads="1"/>
          </p:cNvSpPr>
          <p:nvPr/>
        </p:nvSpPr>
        <p:spPr bwMode="auto">
          <a:xfrm>
            <a:off x="1476375" y="260350"/>
            <a:ext cx="2952750" cy="360363"/>
          </a:xfrm>
          <a:prstGeom prst="rect">
            <a:avLst/>
          </a:prstGeom>
          <a:solidFill>
            <a:srgbClr val="3366FF">
              <a:alpha val="25098"/>
            </a:srgbClr>
          </a:solidFill>
          <a:ln w="9525">
            <a:solidFill>
              <a:schemeClr val="tx1"/>
            </a:solidFill>
            <a:miter lim="800000"/>
            <a:headEnd/>
            <a:tailEnd/>
          </a:ln>
        </p:spPr>
        <p:txBody>
          <a:bodyPr anchor="ctr"/>
          <a:lstStyle/>
          <a:p>
            <a:r>
              <a:rPr lang="fr-FR" sz="1200" b="1"/>
              <a:t>Comment conduire l’entretien </a:t>
            </a:r>
          </a:p>
        </p:txBody>
      </p:sp>
      <p:sp>
        <p:nvSpPr>
          <p:cNvPr id="45060" name="Rectangle 4"/>
          <p:cNvSpPr>
            <a:spLocks noChangeArrowheads="1"/>
          </p:cNvSpPr>
          <p:nvPr/>
        </p:nvSpPr>
        <p:spPr bwMode="auto">
          <a:xfrm>
            <a:off x="4500563" y="260350"/>
            <a:ext cx="4249737" cy="360363"/>
          </a:xfrm>
          <a:prstGeom prst="rect">
            <a:avLst/>
          </a:prstGeom>
          <a:solidFill>
            <a:srgbClr val="3366FF">
              <a:alpha val="25098"/>
            </a:srgbClr>
          </a:solidFill>
          <a:ln w="9525">
            <a:solidFill>
              <a:schemeClr val="tx1"/>
            </a:solidFill>
            <a:miter lim="800000"/>
            <a:headEnd/>
            <a:tailEnd/>
          </a:ln>
        </p:spPr>
        <p:txBody>
          <a:bodyPr anchor="ctr"/>
          <a:lstStyle/>
          <a:p>
            <a:pPr marL="342900" indent="-342900">
              <a:spcBef>
                <a:spcPct val="20000"/>
              </a:spcBef>
            </a:pPr>
            <a:r>
              <a:rPr lang="fr-FR" sz="1200" b="1"/>
              <a:t>1 - Introduction à l’entretien</a:t>
            </a:r>
          </a:p>
        </p:txBody>
      </p:sp>
      <p:sp>
        <p:nvSpPr>
          <p:cNvPr id="45061" name="Rectangle 5"/>
          <p:cNvSpPr>
            <a:spLocks noChangeArrowheads="1"/>
          </p:cNvSpPr>
          <p:nvPr/>
        </p:nvSpPr>
        <p:spPr bwMode="auto">
          <a:xfrm>
            <a:off x="250825" y="260350"/>
            <a:ext cx="1154113" cy="360363"/>
          </a:xfrm>
          <a:prstGeom prst="rect">
            <a:avLst/>
          </a:prstGeom>
          <a:solidFill>
            <a:srgbClr val="3366FF"/>
          </a:solidFill>
          <a:ln w="9525">
            <a:solidFill>
              <a:schemeClr val="tx1"/>
            </a:solidFill>
            <a:miter lim="800000"/>
            <a:headEnd/>
            <a:tailEnd/>
          </a:ln>
        </p:spPr>
        <p:txBody>
          <a:bodyPr wrap="none" anchor="ctr"/>
          <a:lstStyle/>
          <a:p>
            <a:r>
              <a:rPr lang="fr-FR" sz="1200" b="1"/>
              <a:t>Chapitre 2.2</a:t>
            </a:r>
          </a:p>
        </p:txBody>
      </p:sp>
      <p:sp>
        <p:nvSpPr>
          <p:cNvPr id="45062" name="Rectangle 6"/>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45063" name="AutoShape 7">
            <a:hlinkClick r:id="rId3" action="ppaction://hlinksldjump" highlightClick="1"/>
          </p:cNvPr>
          <p:cNvSpPr>
            <a:spLocks noChangeArrowheads="1"/>
          </p:cNvSpPr>
          <p:nvPr/>
        </p:nvSpPr>
        <p:spPr bwMode="auto">
          <a:xfrm>
            <a:off x="2193925" y="6308725"/>
            <a:ext cx="215900" cy="215900"/>
          </a:xfrm>
          <a:prstGeom prst="actionButtonBackPrevious">
            <a:avLst/>
          </a:prstGeom>
          <a:solidFill>
            <a:srgbClr val="3366FF"/>
          </a:solidFill>
          <a:ln w="9525">
            <a:noFill/>
            <a:miter lim="800000"/>
            <a:headEnd/>
            <a:tailEnd/>
          </a:ln>
        </p:spPr>
        <p:txBody>
          <a:bodyPr wrap="none" anchor="ctr"/>
          <a:lstStyle/>
          <a:p>
            <a:endParaRPr lang="fr-FR"/>
          </a:p>
        </p:txBody>
      </p:sp>
      <p:sp>
        <p:nvSpPr>
          <p:cNvPr id="45064" name="Rectangle 8"/>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Début du chapitre</a:t>
            </a:r>
          </a:p>
        </p:txBody>
      </p:sp>
      <p:sp>
        <p:nvSpPr>
          <p:cNvPr id="45065" name="AutoShape 9">
            <a:hlinkClick r:id="rId4"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58378" name="AutoShape 10">
            <a:hlinkClick r:id="" action="ppaction://noaction" highlightClick="1"/>
          </p:cNvPr>
          <p:cNvSpPr>
            <a:spLocks noChangeArrowheads="1"/>
          </p:cNvSpPr>
          <p:nvPr/>
        </p:nvSpPr>
        <p:spPr bwMode="auto">
          <a:xfrm>
            <a:off x="7753350" y="63341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58379" name="Rectangle 11"/>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5" action="ppaction://hlinkpres?slideindex=1&amp;slidetitle="/>
              </a:rPr>
              <a:t>Cliquer ici</a:t>
            </a:r>
            <a:endParaRPr lang="fr-FR" sz="1000" b="1">
              <a:solidFill>
                <a:schemeClr val="tx1"/>
              </a:solidFill>
            </a:endParaRPr>
          </a:p>
        </p:txBody>
      </p:sp>
      <p:sp>
        <p:nvSpPr>
          <p:cNvPr id="45068" name="AutoShape 12">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45069" name="Rectangle 13"/>
          <p:cNvSpPr>
            <a:spLocks noChangeArrowheads="1"/>
          </p:cNvSpPr>
          <p:nvPr/>
        </p:nvSpPr>
        <p:spPr bwMode="auto">
          <a:xfrm>
            <a:off x="8027988" y="6237288"/>
            <a:ext cx="647700"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45070" name="AutoShape 14">
            <a:hlinkClick r:id="" action="ppaction://hlinkshowjump?jump=nextslide" highlightClick="1"/>
          </p:cNvPr>
          <p:cNvSpPr>
            <a:spLocks noChangeArrowheads="1"/>
          </p:cNvSpPr>
          <p:nvPr/>
        </p:nvSpPr>
        <p:spPr bwMode="auto">
          <a:xfrm>
            <a:off x="8675688"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45071" name="Rectangle 15"/>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
        <p:nvSpPr>
          <p:cNvPr id="45072" name="Rectangle 16"/>
          <p:cNvSpPr>
            <a:spLocks noChangeArrowheads="1"/>
          </p:cNvSpPr>
          <p:nvPr/>
        </p:nvSpPr>
        <p:spPr bwMode="auto">
          <a:xfrm>
            <a:off x="3419475" y="1052513"/>
            <a:ext cx="1487488" cy="457200"/>
          </a:xfrm>
          <a:prstGeom prst="rect">
            <a:avLst/>
          </a:prstGeom>
          <a:noFill/>
          <a:ln w="9525">
            <a:noFill/>
            <a:miter lim="800000"/>
            <a:headEnd/>
            <a:tailEnd/>
          </a:ln>
        </p:spPr>
        <p:txBody>
          <a:bodyPr wrap="none">
            <a:spAutoFit/>
          </a:bodyPr>
          <a:lstStyle/>
          <a:p>
            <a:pPr algn="l"/>
            <a:r>
              <a:rPr lang="fr-FR" sz="2400" b="1"/>
              <a:t>L’accueil</a:t>
            </a:r>
          </a:p>
        </p:txBody>
      </p:sp>
      <p:sp>
        <p:nvSpPr>
          <p:cNvPr id="45073" name="Text Box 17"/>
          <p:cNvSpPr txBox="1">
            <a:spLocks noChangeArrowheads="1"/>
          </p:cNvSpPr>
          <p:nvPr/>
        </p:nvSpPr>
        <p:spPr bwMode="auto">
          <a:xfrm>
            <a:off x="1763713" y="1700213"/>
            <a:ext cx="5905500" cy="3355975"/>
          </a:xfrm>
          <a:prstGeom prst="rect">
            <a:avLst/>
          </a:prstGeom>
          <a:noFill/>
          <a:ln w="9525" algn="ctr">
            <a:noFill/>
            <a:miter lim="800000"/>
            <a:headEnd/>
            <a:tailEnd/>
          </a:ln>
        </p:spPr>
        <p:txBody>
          <a:bodyPr>
            <a:spAutoFit/>
          </a:bodyPr>
          <a:lstStyle/>
          <a:p>
            <a:pPr algn="l">
              <a:spcBef>
                <a:spcPct val="50000"/>
              </a:spcBef>
            </a:pPr>
            <a:r>
              <a:rPr lang="fr-FR" b="1"/>
              <a:t>Créer un climat de confiance :</a:t>
            </a:r>
            <a:r>
              <a:rPr lang="fr-FR"/>
              <a:t> </a:t>
            </a:r>
          </a:p>
          <a:p>
            <a:pPr algn="l">
              <a:spcBef>
                <a:spcPct val="30000"/>
              </a:spcBef>
            </a:pPr>
            <a:r>
              <a:rPr lang="fr-FR"/>
              <a:t>L’accueil doit être chaleureux : Souriez, soyez détendu, aimable, proposez une boisson…</a:t>
            </a:r>
          </a:p>
          <a:p>
            <a:pPr algn="l">
              <a:spcBef>
                <a:spcPct val="30000"/>
              </a:spcBef>
            </a:pPr>
            <a:r>
              <a:rPr lang="fr-FR"/>
              <a:t>Remerciez votre collaborateur de sa présence </a:t>
            </a:r>
          </a:p>
          <a:p>
            <a:pPr algn="l">
              <a:spcBef>
                <a:spcPct val="30000"/>
              </a:spcBef>
            </a:pPr>
            <a:r>
              <a:rPr lang="fr-FR"/>
              <a:t>Rappelez les conditions : horaires, confidentialité…</a:t>
            </a:r>
          </a:p>
          <a:p>
            <a:pPr algn="l">
              <a:spcBef>
                <a:spcPct val="30000"/>
              </a:spcBef>
            </a:pPr>
            <a:endParaRPr lang="fr-FR" sz="800"/>
          </a:p>
          <a:p>
            <a:pPr algn="l">
              <a:spcBef>
                <a:spcPct val="50000"/>
              </a:spcBef>
            </a:pPr>
            <a:r>
              <a:rPr lang="fr-FR" b="1"/>
              <a:t>Être disponible :</a:t>
            </a:r>
            <a:r>
              <a:rPr lang="fr-FR"/>
              <a:t> </a:t>
            </a:r>
          </a:p>
          <a:p>
            <a:pPr algn="l">
              <a:spcBef>
                <a:spcPct val="30000"/>
              </a:spcBef>
            </a:pPr>
            <a:r>
              <a:rPr lang="fr-FR"/>
              <a:t>Bureau rangé</a:t>
            </a:r>
          </a:p>
          <a:p>
            <a:pPr algn="l">
              <a:spcBef>
                <a:spcPct val="30000"/>
              </a:spcBef>
            </a:pPr>
            <a:r>
              <a:rPr lang="fr-FR"/>
              <a:t>Dossier du collaborateur prêt</a:t>
            </a:r>
          </a:p>
          <a:p>
            <a:pPr algn="l">
              <a:spcBef>
                <a:spcPct val="30000"/>
              </a:spcBef>
            </a:pPr>
            <a:r>
              <a:rPr lang="fr-FR"/>
              <a:t>Ne pas être dérangé (Pas de téléphone, …)</a:t>
            </a:r>
          </a:p>
        </p:txBody>
      </p:sp>
      <p:sp>
        <p:nvSpPr>
          <p:cNvPr id="45074" name="Rectangle 18"/>
          <p:cNvSpPr>
            <a:spLocks noChangeArrowheads="1"/>
          </p:cNvSpPr>
          <p:nvPr/>
        </p:nvSpPr>
        <p:spPr bwMode="auto">
          <a:xfrm>
            <a:off x="4211638" y="5518150"/>
            <a:ext cx="1081087" cy="431800"/>
          </a:xfrm>
          <a:prstGeom prst="rect">
            <a:avLst/>
          </a:prstGeom>
          <a:solidFill>
            <a:schemeClr val="bg1"/>
          </a:solidFill>
          <a:ln w="9525" algn="ctr">
            <a:solidFill>
              <a:schemeClr val="accent2"/>
            </a:solidFill>
            <a:miter lim="800000"/>
            <a:headEnd/>
            <a:tailEnd/>
          </a:ln>
        </p:spPr>
        <p:txBody>
          <a:bodyPr wrap="none" anchor="ctr"/>
          <a:lstStyle/>
          <a:p>
            <a:endParaRPr lang="fr-FR"/>
          </a:p>
        </p:txBody>
      </p:sp>
      <p:sp>
        <p:nvSpPr>
          <p:cNvPr id="45075" name="Rectangle 19"/>
          <p:cNvSpPr>
            <a:spLocks noChangeArrowheads="1"/>
          </p:cNvSpPr>
          <p:nvPr/>
        </p:nvSpPr>
        <p:spPr bwMode="auto">
          <a:xfrm>
            <a:off x="4211638" y="5538788"/>
            <a:ext cx="647700" cy="358775"/>
          </a:xfrm>
          <a:prstGeom prst="rect">
            <a:avLst/>
          </a:prstGeom>
          <a:noFill/>
          <a:ln w="9525">
            <a:noFill/>
            <a:miter lim="800000"/>
            <a:headEnd/>
            <a:tailEnd/>
          </a:ln>
        </p:spPr>
        <p:txBody>
          <a:bodyPr wrap="none" anchor="ctr"/>
          <a:lstStyle/>
          <a:p>
            <a:pPr algn="r"/>
            <a:r>
              <a:rPr lang="fr-FR" sz="1400"/>
              <a:t>Suite</a:t>
            </a:r>
          </a:p>
        </p:txBody>
      </p:sp>
      <p:sp>
        <p:nvSpPr>
          <p:cNvPr id="45076" name="AutoShape 20">
            <a:hlinkClick r:id="" action="ppaction://hlinkshowjump?jump=nextslide" highlightClick="1"/>
          </p:cNvPr>
          <p:cNvSpPr>
            <a:spLocks noChangeArrowheads="1"/>
          </p:cNvSpPr>
          <p:nvPr/>
        </p:nvSpPr>
        <p:spPr bwMode="auto">
          <a:xfrm>
            <a:off x="4859338" y="5589588"/>
            <a:ext cx="288925" cy="287337"/>
          </a:xfrm>
          <a:prstGeom prst="actionButtonForwardNext">
            <a:avLst/>
          </a:prstGeom>
          <a:solidFill>
            <a:schemeClr val="accent1"/>
          </a:solidFill>
          <a:ln w="9525">
            <a:noFill/>
            <a:miter lim="800000"/>
            <a:headEnd/>
            <a:tailEnd/>
          </a:ln>
        </p:spPr>
        <p:txBody>
          <a:bodyPr wrap="none" anchor="ctr"/>
          <a:lstStyle/>
          <a:p>
            <a:endParaRPr lang="fr-F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8378"/>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8379"/>
                                        </p:tgtEl>
                                        <p:attrNameLst>
                                          <p:attrName>style.visibility</p:attrName>
                                        </p:attrNameLst>
                                      </p:cBhvr>
                                      <p:to>
                                        <p:strVal val="visible"/>
                                      </p:to>
                                    </p:set>
                                  </p:childTnLst>
                                </p:cTn>
                              </p:par>
                            </p:childTnLst>
                          </p:cTn>
                        </p:par>
                      </p:childTnLst>
                    </p:cTn>
                  </p:par>
                </p:childTnLst>
              </p:cTn>
              <p:nextCondLst>
                <p:cond evt="onClick" delay="0">
                  <p:tgtEl>
                    <p:spTgt spid="58378"/>
                  </p:tgtEl>
                </p:cond>
              </p:nextCondLst>
            </p:seq>
            <p:seq concurrent="1" nextAc="seek">
              <p:cTn id="7" restart="whenNotActive" fill="hold" evtFilter="cancelBubble" nodeType="interactiveSeq">
                <p:stCondLst>
                  <p:cond evt="onClick" delay="0">
                    <p:tgtEl>
                      <p:spTgt spid="58379"/>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58379"/>
                                        </p:tgtEl>
                                        <p:attrNameLst>
                                          <p:attrName>style.visibility</p:attrName>
                                        </p:attrNameLst>
                                      </p:cBhvr>
                                      <p:to>
                                        <p:strVal val="hidden"/>
                                      </p:to>
                                    </p:set>
                                  </p:childTnLst>
                                </p:cTn>
                              </p:par>
                            </p:childTnLst>
                          </p:cTn>
                        </p:par>
                      </p:childTnLst>
                    </p:cTn>
                  </p:par>
                </p:childTnLst>
              </p:cTn>
              <p:nextCondLst>
                <p:cond evt="onClick" delay="0">
                  <p:tgtEl>
                    <p:spTgt spid="58379"/>
                  </p:tgtEl>
                </p:cond>
              </p:nextCondLst>
            </p:seq>
          </p:childTnLst>
        </p:cTn>
      </p:par>
    </p:tnLst>
    <p:bldLst>
      <p:bldP spid="58379" grpId="0" animBg="1"/>
      <p:bldP spid="58379"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p:cNvSpPr>
          <p:nvPr/>
        </p:nvSpPr>
        <p:spPr bwMode="auto">
          <a:xfrm>
            <a:off x="4211638" y="5518150"/>
            <a:ext cx="1081087" cy="431800"/>
          </a:xfrm>
          <a:prstGeom prst="rect">
            <a:avLst/>
          </a:prstGeom>
          <a:solidFill>
            <a:schemeClr val="bg1"/>
          </a:solidFill>
          <a:ln w="9525" algn="ctr">
            <a:solidFill>
              <a:schemeClr val="accent2"/>
            </a:solidFill>
            <a:miter lim="800000"/>
            <a:headEnd/>
            <a:tailEnd/>
          </a:ln>
        </p:spPr>
        <p:txBody>
          <a:bodyPr wrap="none" anchor="ctr"/>
          <a:lstStyle/>
          <a:p>
            <a:endParaRPr lang="fr-FR"/>
          </a:p>
        </p:txBody>
      </p:sp>
      <p:sp>
        <p:nvSpPr>
          <p:cNvPr id="46083" name="Rectangle 3"/>
          <p:cNvSpPr>
            <a:spLocks noGrp="1" noChangeArrowheads="1"/>
          </p:cNvSpPr>
          <p:nvPr>
            <p:ph type="ctrTitle"/>
          </p:nvPr>
        </p:nvSpPr>
        <p:spPr bwMode="auto">
          <a:xfrm>
            <a:off x="1476375" y="260350"/>
            <a:ext cx="2952750" cy="360363"/>
          </a:xfrm>
          <a:solidFill>
            <a:srgbClr val="3366FF">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Comment conduire l’entretien</a:t>
            </a:r>
          </a:p>
        </p:txBody>
      </p:sp>
      <p:sp>
        <p:nvSpPr>
          <p:cNvPr id="46084" name="Rectangle 4"/>
          <p:cNvSpPr>
            <a:spLocks noGrp="1" noChangeArrowheads="1"/>
          </p:cNvSpPr>
          <p:nvPr>
            <p:ph type="subTitle" idx="1"/>
          </p:nvPr>
        </p:nvSpPr>
        <p:spPr bwMode="auto">
          <a:xfrm>
            <a:off x="4500563" y="260350"/>
            <a:ext cx="4249737" cy="360363"/>
          </a:xfrm>
          <a:solidFill>
            <a:srgbClr val="3366FF">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1 - Introduction à l’entretien</a:t>
            </a:r>
          </a:p>
        </p:txBody>
      </p:sp>
      <p:sp>
        <p:nvSpPr>
          <p:cNvPr id="46085" name="Rectangle 5"/>
          <p:cNvSpPr>
            <a:spLocks noChangeArrowheads="1"/>
          </p:cNvSpPr>
          <p:nvPr/>
        </p:nvSpPr>
        <p:spPr bwMode="auto">
          <a:xfrm>
            <a:off x="250825" y="260350"/>
            <a:ext cx="1154113" cy="360363"/>
          </a:xfrm>
          <a:prstGeom prst="rect">
            <a:avLst/>
          </a:prstGeom>
          <a:solidFill>
            <a:srgbClr val="3366FF"/>
          </a:solidFill>
          <a:ln w="9525">
            <a:solidFill>
              <a:schemeClr val="tx1"/>
            </a:solidFill>
            <a:miter lim="800000"/>
            <a:headEnd/>
            <a:tailEnd/>
          </a:ln>
        </p:spPr>
        <p:txBody>
          <a:bodyPr wrap="none" anchor="ctr"/>
          <a:lstStyle/>
          <a:p>
            <a:r>
              <a:rPr lang="fr-FR" sz="1200" b="1"/>
              <a:t>Chapitre 2.2</a:t>
            </a:r>
          </a:p>
        </p:txBody>
      </p:sp>
      <p:sp>
        <p:nvSpPr>
          <p:cNvPr id="46086" name="Rectangle 6"/>
          <p:cNvSpPr>
            <a:spLocks noChangeArrowheads="1"/>
          </p:cNvSpPr>
          <p:nvPr/>
        </p:nvSpPr>
        <p:spPr bwMode="auto">
          <a:xfrm>
            <a:off x="179388" y="188913"/>
            <a:ext cx="8785225" cy="6480175"/>
          </a:xfrm>
          <a:prstGeom prst="rect">
            <a:avLst/>
          </a:prstGeom>
          <a:noFill/>
          <a:ln w="9525">
            <a:solidFill>
              <a:schemeClr val="tx1"/>
            </a:solidFill>
            <a:miter lim="800000"/>
            <a:headEnd/>
            <a:tailEnd/>
          </a:ln>
        </p:spPr>
        <p:txBody>
          <a:bodyPr wrap="none" anchor="ctr"/>
          <a:lstStyle/>
          <a:p>
            <a:endParaRPr lang="fr-FR"/>
          </a:p>
        </p:txBody>
      </p:sp>
      <p:sp>
        <p:nvSpPr>
          <p:cNvPr id="46087" name="Rectangle 7"/>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46088" name="AutoShape 8">
            <a:hlinkClick r:id="rId3" action="ppaction://hlinksldjump" highlightClick="1"/>
          </p:cNvPr>
          <p:cNvSpPr>
            <a:spLocks noChangeArrowheads="1"/>
          </p:cNvSpPr>
          <p:nvPr/>
        </p:nvSpPr>
        <p:spPr bwMode="auto">
          <a:xfrm>
            <a:off x="2193925" y="6308725"/>
            <a:ext cx="215900" cy="215900"/>
          </a:xfrm>
          <a:prstGeom prst="actionButtonBackPrevious">
            <a:avLst/>
          </a:prstGeom>
          <a:solidFill>
            <a:srgbClr val="3366FF"/>
          </a:solidFill>
          <a:ln w="9525">
            <a:noFill/>
            <a:miter lim="800000"/>
            <a:headEnd/>
            <a:tailEnd/>
          </a:ln>
        </p:spPr>
        <p:txBody>
          <a:bodyPr wrap="none" anchor="ctr"/>
          <a:lstStyle/>
          <a:p>
            <a:endParaRPr lang="fr-FR"/>
          </a:p>
        </p:txBody>
      </p:sp>
      <p:sp>
        <p:nvSpPr>
          <p:cNvPr id="46089" name="Rectangle 9"/>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Sommaire </a:t>
            </a:r>
          </a:p>
          <a:p>
            <a:pPr algn="l"/>
            <a:r>
              <a:rPr lang="fr-FR" sz="1000"/>
              <a:t>entretien</a:t>
            </a:r>
          </a:p>
        </p:txBody>
      </p:sp>
      <p:sp>
        <p:nvSpPr>
          <p:cNvPr id="46090" name="AutoShape 10">
            <a:hlinkClick r:id="rId4"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59403" name="AutoShape 11">
            <a:hlinkClick r:id="" action="ppaction://noaction" highlightClick="1"/>
          </p:cNvPr>
          <p:cNvSpPr>
            <a:spLocks noChangeArrowheads="1"/>
          </p:cNvSpPr>
          <p:nvPr/>
        </p:nvSpPr>
        <p:spPr bwMode="auto">
          <a:xfrm>
            <a:off x="7753350" y="63341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59404" name="Rectangle 12"/>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5" action="ppaction://hlinkpres?slideindex=1&amp;slidetitle="/>
              </a:rPr>
              <a:t>Cliquer ici</a:t>
            </a:r>
            <a:endParaRPr lang="fr-FR" sz="1000" b="1">
              <a:solidFill>
                <a:schemeClr val="tx1"/>
              </a:solidFill>
            </a:endParaRPr>
          </a:p>
        </p:txBody>
      </p:sp>
      <p:sp>
        <p:nvSpPr>
          <p:cNvPr id="46093" name="Rectangle 13"/>
          <p:cNvSpPr>
            <a:spLocks noChangeArrowheads="1"/>
          </p:cNvSpPr>
          <p:nvPr/>
        </p:nvSpPr>
        <p:spPr bwMode="auto">
          <a:xfrm>
            <a:off x="827088" y="692150"/>
            <a:ext cx="7345362" cy="1873250"/>
          </a:xfrm>
          <a:prstGeom prst="rect">
            <a:avLst/>
          </a:prstGeom>
          <a:noFill/>
          <a:ln w="9525">
            <a:noFill/>
            <a:miter lim="800000"/>
            <a:headEnd/>
            <a:tailEnd/>
          </a:ln>
        </p:spPr>
        <p:txBody>
          <a:bodyPr/>
          <a:lstStyle/>
          <a:p>
            <a:pPr algn="l"/>
            <a:endParaRPr lang="fr-FR" b="1"/>
          </a:p>
          <a:p>
            <a:r>
              <a:rPr lang="fr-FR" sz="2400" b="1"/>
              <a:t>L’objectif de l’entretien</a:t>
            </a:r>
          </a:p>
          <a:p>
            <a:pPr algn="l"/>
            <a:endParaRPr lang="fr-FR" sz="1200" b="1"/>
          </a:p>
          <a:p>
            <a:pPr algn="l"/>
            <a:r>
              <a:rPr lang="fr-FR" sz="1600" b="1"/>
              <a:t>Action :  </a:t>
            </a:r>
            <a:r>
              <a:rPr lang="fr-FR" sz="1600"/>
              <a:t>Rappeler l’objectif de l’entretien</a:t>
            </a:r>
          </a:p>
          <a:p>
            <a:pPr algn="l"/>
            <a:endParaRPr lang="fr-FR" sz="1200"/>
          </a:p>
          <a:p>
            <a:pPr algn="l"/>
            <a:r>
              <a:rPr lang="fr-FR" sz="1600" b="1"/>
              <a:t>Proposition  :</a:t>
            </a:r>
            <a:r>
              <a:rPr lang="fr-FR" b="1"/>
              <a:t> </a:t>
            </a:r>
          </a:p>
          <a:p>
            <a:pPr algn="l"/>
            <a:endParaRPr lang="fr-FR" b="1"/>
          </a:p>
        </p:txBody>
      </p:sp>
      <p:sp>
        <p:nvSpPr>
          <p:cNvPr id="46094" name="AutoShape 14"/>
          <p:cNvSpPr>
            <a:spLocks noChangeArrowheads="1"/>
          </p:cNvSpPr>
          <p:nvPr/>
        </p:nvSpPr>
        <p:spPr bwMode="auto">
          <a:xfrm>
            <a:off x="1258888" y="2781300"/>
            <a:ext cx="7129462" cy="2592388"/>
          </a:xfrm>
          <a:prstGeom prst="wedgeRoundRectCallout">
            <a:avLst>
              <a:gd name="adj1" fmla="val -40338"/>
              <a:gd name="adj2" fmla="val -65921"/>
              <a:gd name="adj3" fmla="val 16667"/>
            </a:avLst>
          </a:prstGeom>
          <a:solidFill>
            <a:srgbClr val="CCECFF">
              <a:alpha val="50195"/>
            </a:srgbClr>
          </a:solidFill>
          <a:ln w="9525" algn="ctr">
            <a:solidFill>
              <a:srgbClr val="000099"/>
            </a:solidFill>
            <a:miter lim="800000"/>
            <a:headEnd/>
            <a:tailEnd/>
          </a:ln>
        </p:spPr>
        <p:txBody>
          <a:bodyPr anchor="ctr"/>
          <a:lstStyle/>
          <a:p>
            <a:pPr algn="l">
              <a:spcBef>
                <a:spcPct val="10000"/>
              </a:spcBef>
            </a:pPr>
            <a:r>
              <a:rPr lang="fr-FR" i="1"/>
              <a:t>Cet entretien va nous permettre de faire le point sur votre évolution professionnelle  dans l’entreprise</a:t>
            </a:r>
          </a:p>
          <a:p>
            <a:pPr algn="l">
              <a:spcBef>
                <a:spcPct val="10000"/>
              </a:spcBef>
            </a:pPr>
            <a:r>
              <a:rPr lang="fr-FR" i="1"/>
              <a:t>Nous allons tenir compte  : </a:t>
            </a:r>
          </a:p>
          <a:p>
            <a:pPr algn="l">
              <a:spcBef>
                <a:spcPct val="10000"/>
              </a:spcBef>
            </a:pPr>
            <a:r>
              <a:rPr lang="fr-FR" i="1"/>
              <a:t>- de vos souhaits et de vos capacités d’évolution </a:t>
            </a:r>
          </a:p>
          <a:p>
            <a:pPr algn="l">
              <a:spcBef>
                <a:spcPct val="10000"/>
              </a:spcBef>
            </a:pPr>
            <a:r>
              <a:rPr lang="fr-FR" i="1"/>
              <a:t>- de la situation actuelle et future de l’entreprise </a:t>
            </a:r>
          </a:p>
          <a:p>
            <a:pPr algn="l">
              <a:spcBef>
                <a:spcPct val="10000"/>
              </a:spcBef>
            </a:pPr>
            <a:r>
              <a:rPr lang="fr-FR" i="1"/>
              <a:t>Nous en déduirons les formations ou les actions que nous pourrions éventuellement mettre en place !</a:t>
            </a:r>
          </a:p>
        </p:txBody>
      </p:sp>
      <p:sp>
        <p:nvSpPr>
          <p:cNvPr id="46095" name="AutoShape 15">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46096" name="Rectangle 16"/>
          <p:cNvSpPr>
            <a:spLocks noChangeArrowheads="1"/>
          </p:cNvSpPr>
          <p:nvPr/>
        </p:nvSpPr>
        <p:spPr bwMode="auto">
          <a:xfrm>
            <a:off x="8027988" y="6237288"/>
            <a:ext cx="647700"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46097" name="AutoShape 17">
            <a:hlinkClick r:id="" action="ppaction://hlinkshowjump?jump=nextslide" highlightClick="1"/>
          </p:cNvPr>
          <p:cNvSpPr>
            <a:spLocks noChangeArrowheads="1"/>
          </p:cNvSpPr>
          <p:nvPr/>
        </p:nvSpPr>
        <p:spPr bwMode="auto">
          <a:xfrm>
            <a:off x="8675688"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46098" name="Rectangle 18"/>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
        <p:nvSpPr>
          <p:cNvPr id="46099" name="Rectangle 19"/>
          <p:cNvSpPr>
            <a:spLocks noChangeArrowheads="1"/>
          </p:cNvSpPr>
          <p:nvPr/>
        </p:nvSpPr>
        <p:spPr bwMode="auto">
          <a:xfrm>
            <a:off x="4211638" y="5538788"/>
            <a:ext cx="647700" cy="358775"/>
          </a:xfrm>
          <a:prstGeom prst="rect">
            <a:avLst/>
          </a:prstGeom>
          <a:noFill/>
          <a:ln w="9525">
            <a:noFill/>
            <a:miter lim="800000"/>
            <a:headEnd/>
            <a:tailEnd/>
          </a:ln>
        </p:spPr>
        <p:txBody>
          <a:bodyPr wrap="none" anchor="ctr"/>
          <a:lstStyle/>
          <a:p>
            <a:pPr algn="r"/>
            <a:r>
              <a:rPr lang="fr-FR" sz="1400"/>
              <a:t>Suite</a:t>
            </a:r>
          </a:p>
        </p:txBody>
      </p:sp>
      <p:sp>
        <p:nvSpPr>
          <p:cNvPr id="46100" name="AutoShape 20">
            <a:hlinkClick r:id="" action="ppaction://hlinkshowjump?jump=nextslide" highlightClick="1"/>
          </p:cNvPr>
          <p:cNvSpPr>
            <a:spLocks noChangeArrowheads="1"/>
          </p:cNvSpPr>
          <p:nvPr/>
        </p:nvSpPr>
        <p:spPr bwMode="auto">
          <a:xfrm>
            <a:off x="4859338" y="5589588"/>
            <a:ext cx="288925" cy="287337"/>
          </a:xfrm>
          <a:prstGeom prst="actionButtonForwardNext">
            <a:avLst/>
          </a:prstGeom>
          <a:solidFill>
            <a:schemeClr val="accent1"/>
          </a:solidFill>
          <a:ln w="9525">
            <a:noFill/>
            <a:miter lim="800000"/>
            <a:headEnd/>
            <a:tailEnd/>
          </a:ln>
        </p:spPr>
        <p:txBody>
          <a:bodyPr wrap="none" anchor="ctr"/>
          <a:lstStyle/>
          <a:p>
            <a:endParaRPr lang="fr-F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9403"/>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9404"/>
                                        </p:tgtEl>
                                        <p:attrNameLst>
                                          <p:attrName>style.visibility</p:attrName>
                                        </p:attrNameLst>
                                      </p:cBhvr>
                                      <p:to>
                                        <p:strVal val="visible"/>
                                      </p:to>
                                    </p:set>
                                  </p:childTnLst>
                                </p:cTn>
                              </p:par>
                            </p:childTnLst>
                          </p:cTn>
                        </p:par>
                      </p:childTnLst>
                    </p:cTn>
                  </p:par>
                </p:childTnLst>
              </p:cTn>
              <p:nextCondLst>
                <p:cond evt="onClick" delay="0">
                  <p:tgtEl>
                    <p:spTgt spid="59403"/>
                  </p:tgtEl>
                </p:cond>
              </p:nextCondLst>
            </p:seq>
            <p:seq concurrent="1" nextAc="seek">
              <p:cTn id="7" restart="whenNotActive" fill="hold" evtFilter="cancelBubble" nodeType="interactiveSeq">
                <p:stCondLst>
                  <p:cond evt="onClick" delay="0">
                    <p:tgtEl>
                      <p:spTgt spid="59404"/>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59404"/>
                                        </p:tgtEl>
                                        <p:attrNameLst>
                                          <p:attrName>style.visibility</p:attrName>
                                        </p:attrNameLst>
                                      </p:cBhvr>
                                      <p:to>
                                        <p:strVal val="hidden"/>
                                      </p:to>
                                    </p:set>
                                  </p:childTnLst>
                                </p:cTn>
                              </p:par>
                            </p:childTnLst>
                          </p:cTn>
                        </p:par>
                      </p:childTnLst>
                    </p:cTn>
                  </p:par>
                </p:childTnLst>
              </p:cTn>
              <p:nextCondLst>
                <p:cond evt="onClick" delay="0">
                  <p:tgtEl>
                    <p:spTgt spid="59404"/>
                  </p:tgtEl>
                </p:cond>
              </p:nextCondLst>
            </p:seq>
          </p:childTnLst>
        </p:cTn>
      </p:par>
    </p:tnLst>
    <p:bldLst>
      <p:bldP spid="59404" grpId="0" animBg="1"/>
      <p:bldP spid="59404"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ChangeArrowheads="1"/>
          </p:cNvSpPr>
          <p:nvPr/>
        </p:nvSpPr>
        <p:spPr bwMode="auto">
          <a:xfrm>
            <a:off x="4284663" y="5678488"/>
            <a:ext cx="1081087" cy="431800"/>
          </a:xfrm>
          <a:prstGeom prst="rect">
            <a:avLst/>
          </a:prstGeom>
          <a:solidFill>
            <a:schemeClr val="bg1"/>
          </a:solidFill>
          <a:ln w="9525" algn="ctr">
            <a:solidFill>
              <a:schemeClr val="accent2"/>
            </a:solidFill>
            <a:miter lim="800000"/>
            <a:headEnd/>
            <a:tailEnd/>
          </a:ln>
        </p:spPr>
        <p:txBody>
          <a:bodyPr wrap="none" anchor="ctr"/>
          <a:lstStyle/>
          <a:p>
            <a:endParaRPr lang="fr-FR"/>
          </a:p>
        </p:txBody>
      </p:sp>
      <p:sp>
        <p:nvSpPr>
          <p:cNvPr id="47107" name="Rectangle 3"/>
          <p:cNvSpPr>
            <a:spLocks noGrp="1" noChangeArrowheads="1"/>
          </p:cNvSpPr>
          <p:nvPr>
            <p:ph type="ctrTitle"/>
          </p:nvPr>
        </p:nvSpPr>
        <p:spPr bwMode="auto">
          <a:xfrm>
            <a:off x="1476375" y="260350"/>
            <a:ext cx="2952750" cy="360363"/>
          </a:xfrm>
          <a:solidFill>
            <a:srgbClr val="3366FF">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Comment conduire l’entretien</a:t>
            </a:r>
          </a:p>
        </p:txBody>
      </p:sp>
      <p:sp>
        <p:nvSpPr>
          <p:cNvPr id="47108" name="Rectangle 4"/>
          <p:cNvSpPr>
            <a:spLocks noGrp="1" noChangeArrowheads="1"/>
          </p:cNvSpPr>
          <p:nvPr>
            <p:ph type="subTitle" idx="1"/>
          </p:nvPr>
        </p:nvSpPr>
        <p:spPr bwMode="auto">
          <a:xfrm>
            <a:off x="4500563" y="260350"/>
            <a:ext cx="4249737" cy="360363"/>
          </a:xfrm>
          <a:solidFill>
            <a:srgbClr val="3366FF">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Déroulement de l’entretien</a:t>
            </a:r>
          </a:p>
        </p:txBody>
      </p:sp>
      <p:sp>
        <p:nvSpPr>
          <p:cNvPr id="47109" name="Rectangle 5"/>
          <p:cNvSpPr>
            <a:spLocks noChangeArrowheads="1"/>
          </p:cNvSpPr>
          <p:nvPr/>
        </p:nvSpPr>
        <p:spPr bwMode="auto">
          <a:xfrm>
            <a:off x="250825" y="260350"/>
            <a:ext cx="1154113" cy="360363"/>
          </a:xfrm>
          <a:prstGeom prst="rect">
            <a:avLst/>
          </a:prstGeom>
          <a:solidFill>
            <a:srgbClr val="3366FF"/>
          </a:solidFill>
          <a:ln w="9525">
            <a:solidFill>
              <a:schemeClr val="tx1"/>
            </a:solidFill>
            <a:miter lim="800000"/>
            <a:headEnd/>
            <a:tailEnd/>
          </a:ln>
        </p:spPr>
        <p:txBody>
          <a:bodyPr wrap="none" anchor="ctr"/>
          <a:lstStyle/>
          <a:p>
            <a:r>
              <a:rPr lang="fr-FR" sz="1200" b="1"/>
              <a:t>Chapitre 2.2</a:t>
            </a:r>
          </a:p>
        </p:txBody>
      </p:sp>
      <p:sp>
        <p:nvSpPr>
          <p:cNvPr id="47110" name="Rectangle 6"/>
          <p:cNvSpPr>
            <a:spLocks noChangeArrowheads="1"/>
          </p:cNvSpPr>
          <p:nvPr/>
        </p:nvSpPr>
        <p:spPr bwMode="auto">
          <a:xfrm>
            <a:off x="179388" y="188913"/>
            <a:ext cx="8785225" cy="6480175"/>
          </a:xfrm>
          <a:prstGeom prst="rect">
            <a:avLst/>
          </a:prstGeom>
          <a:noFill/>
          <a:ln w="9525">
            <a:solidFill>
              <a:schemeClr val="tx1"/>
            </a:solidFill>
            <a:miter lim="800000"/>
            <a:headEnd/>
            <a:tailEnd/>
          </a:ln>
        </p:spPr>
        <p:txBody>
          <a:bodyPr wrap="none" anchor="ctr"/>
          <a:lstStyle/>
          <a:p>
            <a:endParaRPr lang="fr-FR"/>
          </a:p>
        </p:txBody>
      </p:sp>
      <p:sp>
        <p:nvSpPr>
          <p:cNvPr id="47111" name="Rectangle 7"/>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47112" name="AutoShape 8">
            <a:hlinkClick r:id="rId3"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63497" name="AutoShape 9">
            <a:hlinkClick r:id="" action="ppaction://noaction" highlightClick="1"/>
          </p:cNvPr>
          <p:cNvSpPr>
            <a:spLocks noChangeArrowheads="1"/>
          </p:cNvSpPr>
          <p:nvPr/>
        </p:nvSpPr>
        <p:spPr bwMode="auto">
          <a:xfrm>
            <a:off x="7753350" y="63341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47114" name="Rectangle 10"/>
          <p:cNvSpPr>
            <a:spLocks noChangeArrowheads="1"/>
          </p:cNvSpPr>
          <p:nvPr/>
        </p:nvSpPr>
        <p:spPr bwMode="auto">
          <a:xfrm>
            <a:off x="611188" y="620713"/>
            <a:ext cx="4824412" cy="360362"/>
          </a:xfrm>
          <a:prstGeom prst="rect">
            <a:avLst/>
          </a:prstGeom>
          <a:noFill/>
          <a:ln w="9525">
            <a:noFill/>
            <a:miter lim="800000"/>
            <a:headEnd/>
            <a:tailEnd/>
          </a:ln>
        </p:spPr>
        <p:txBody>
          <a:bodyPr/>
          <a:lstStyle/>
          <a:p>
            <a:pPr marL="342900" indent="-342900" algn="l"/>
            <a:r>
              <a:rPr lang="fr-FR" sz="1600" b="1"/>
              <a:t>Action :	 </a:t>
            </a:r>
            <a:r>
              <a:rPr lang="fr-FR" sz="1600"/>
              <a:t>expliquer le déroulement de l’entretien</a:t>
            </a:r>
          </a:p>
        </p:txBody>
      </p:sp>
      <p:sp>
        <p:nvSpPr>
          <p:cNvPr id="47115" name="AutoShape 11"/>
          <p:cNvSpPr>
            <a:spLocks noChangeArrowheads="1"/>
          </p:cNvSpPr>
          <p:nvPr/>
        </p:nvSpPr>
        <p:spPr bwMode="auto">
          <a:xfrm>
            <a:off x="468313" y="981075"/>
            <a:ext cx="8208962" cy="4319588"/>
          </a:xfrm>
          <a:prstGeom prst="wedgeRoundRectCallout">
            <a:avLst>
              <a:gd name="adj1" fmla="val -36231"/>
              <a:gd name="adj2" fmla="val 59190"/>
              <a:gd name="adj3" fmla="val 16667"/>
            </a:avLst>
          </a:prstGeom>
          <a:solidFill>
            <a:srgbClr val="CCECFF">
              <a:alpha val="50195"/>
            </a:srgbClr>
          </a:solidFill>
          <a:ln w="9525" algn="ctr">
            <a:solidFill>
              <a:srgbClr val="000099"/>
            </a:solidFill>
            <a:miter lim="800000"/>
            <a:headEnd/>
            <a:tailEnd/>
          </a:ln>
        </p:spPr>
        <p:txBody>
          <a:bodyPr anchor="ctr"/>
          <a:lstStyle/>
          <a:p>
            <a:pPr>
              <a:spcBef>
                <a:spcPct val="50000"/>
              </a:spcBef>
            </a:pPr>
            <a:r>
              <a:rPr lang="fr-FR" sz="1700" b="1" i="1"/>
              <a:t>Voilà comment nous allons procéder : </a:t>
            </a:r>
          </a:p>
          <a:p>
            <a:pPr algn="l">
              <a:spcBef>
                <a:spcPct val="30000"/>
              </a:spcBef>
            </a:pPr>
            <a:r>
              <a:rPr lang="fr-FR" sz="1700" b="1" i="1"/>
              <a:t>Vous allez d’abord me parler de vous, dans votre poste actuel : </a:t>
            </a:r>
          </a:p>
          <a:p>
            <a:pPr algn="l">
              <a:spcBef>
                <a:spcPct val="30000"/>
              </a:spcBef>
            </a:pPr>
            <a:r>
              <a:rPr lang="fr-FR" sz="1700" b="1" i="1"/>
              <a:t>Les satisfactions et les difficultés que vous rencontrez ; </a:t>
            </a:r>
          </a:p>
          <a:p>
            <a:pPr algn="l">
              <a:spcBef>
                <a:spcPct val="30000"/>
              </a:spcBef>
            </a:pPr>
            <a:r>
              <a:rPr lang="fr-FR" sz="1700" b="1" i="1"/>
              <a:t>Les axes de progrès qu’on pourrait mettre en place.</a:t>
            </a:r>
          </a:p>
          <a:p>
            <a:pPr algn="l">
              <a:spcBef>
                <a:spcPct val="30000"/>
              </a:spcBef>
            </a:pPr>
            <a:r>
              <a:rPr lang="fr-FR" sz="1700" b="1" i="1"/>
              <a:t>Puis vous me direz comment vous souhaitez évoluer professionnellement et ce dont vous avez besoin pour réussir.</a:t>
            </a:r>
          </a:p>
          <a:p>
            <a:pPr algn="l">
              <a:spcBef>
                <a:spcPct val="30000"/>
              </a:spcBef>
            </a:pPr>
            <a:r>
              <a:rPr lang="fr-FR" sz="1700" b="1" i="1"/>
              <a:t>Je vous donnerai mon avis et nous discuterons des actions qu’il serait possible de réaliser.</a:t>
            </a:r>
          </a:p>
          <a:p>
            <a:pPr algn="l">
              <a:spcBef>
                <a:spcPct val="30000"/>
              </a:spcBef>
            </a:pPr>
            <a:r>
              <a:rPr lang="fr-FR" sz="1700" b="1" i="1"/>
              <a:t>Nous ferons une synthèse et nous définirons des priorités. </a:t>
            </a:r>
          </a:p>
          <a:p>
            <a:pPr algn="l">
              <a:spcBef>
                <a:spcPct val="30000"/>
              </a:spcBef>
            </a:pPr>
            <a:r>
              <a:rPr lang="fr-FR" sz="1700" b="1" i="1"/>
              <a:t>Vous me direz comment vous envisagez utiliser votre DIF.</a:t>
            </a:r>
          </a:p>
          <a:p>
            <a:pPr algn="l">
              <a:spcBef>
                <a:spcPct val="30000"/>
              </a:spcBef>
            </a:pPr>
            <a:r>
              <a:rPr lang="fr-FR" sz="1700" b="1" i="1"/>
              <a:t>Enfin, nous définirons les actions, notamment les formations, que nous pourrions éventuellement envisager.</a:t>
            </a:r>
          </a:p>
        </p:txBody>
      </p:sp>
      <p:sp>
        <p:nvSpPr>
          <p:cNvPr id="47116" name="AutoShape 12">
            <a:hlinkClick r:id="rId4" action="ppaction://hlinksldjump" highlightClick="1"/>
          </p:cNvPr>
          <p:cNvSpPr>
            <a:spLocks noChangeArrowheads="1"/>
          </p:cNvSpPr>
          <p:nvPr/>
        </p:nvSpPr>
        <p:spPr bwMode="auto">
          <a:xfrm>
            <a:off x="2193925" y="6308725"/>
            <a:ext cx="215900" cy="215900"/>
          </a:xfrm>
          <a:prstGeom prst="actionButtonBackPrevious">
            <a:avLst/>
          </a:prstGeom>
          <a:solidFill>
            <a:srgbClr val="3366FF"/>
          </a:solidFill>
          <a:ln w="9525">
            <a:noFill/>
            <a:miter lim="800000"/>
            <a:headEnd/>
            <a:tailEnd/>
          </a:ln>
        </p:spPr>
        <p:txBody>
          <a:bodyPr wrap="none" anchor="ctr"/>
          <a:lstStyle/>
          <a:p>
            <a:endParaRPr lang="fr-FR"/>
          </a:p>
        </p:txBody>
      </p:sp>
      <p:sp>
        <p:nvSpPr>
          <p:cNvPr id="47117" name="Rectangle 13"/>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Sommaire </a:t>
            </a:r>
          </a:p>
          <a:p>
            <a:pPr algn="l"/>
            <a:r>
              <a:rPr lang="fr-FR" sz="1000"/>
              <a:t>entretien</a:t>
            </a:r>
          </a:p>
        </p:txBody>
      </p:sp>
      <p:sp>
        <p:nvSpPr>
          <p:cNvPr id="47118" name="AutoShape 14">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47119" name="Rectangle 15"/>
          <p:cNvSpPr>
            <a:spLocks noChangeArrowheads="1"/>
          </p:cNvSpPr>
          <p:nvPr/>
        </p:nvSpPr>
        <p:spPr bwMode="auto">
          <a:xfrm>
            <a:off x="8027988" y="6237288"/>
            <a:ext cx="647700"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47120" name="AutoShape 16">
            <a:hlinkClick r:id="" action="ppaction://hlinkshowjump?jump=nextslide" highlightClick="1"/>
          </p:cNvPr>
          <p:cNvSpPr>
            <a:spLocks noChangeArrowheads="1"/>
          </p:cNvSpPr>
          <p:nvPr/>
        </p:nvSpPr>
        <p:spPr bwMode="auto">
          <a:xfrm>
            <a:off x="8675688"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47121" name="Rectangle 17"/>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
        <p:nvSpPr>
          <p:cNvPr id="63506" name="Rectangle 18"/>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5" action="ppaction://hlinkpres?slideindex=1&amp;slidetitle="/>
              </a:rPr>
              <a:t>Cliquer ici</a:t>
            </a:r>
            <a:endParaRPr lang="fr-FR" sz="1000" b="1">
              <a:solidFill>
                <a:schemeClr val="tx1"/>
              </a:solidFill>
            </a:endParaRPr>
          </a:p>
        </p:txBody>
      </p:sp>
      <p:sp>
        <p:nvSpPr>
          <p:cNvPr id="47123" name="Rectangle 19"/>
          <p:cNvSpPr>
            <a:spLocks noChangeArrowheads="1"/>
          </p:cNvSpPr>
          <p:nvPr/>
        </p:nvSpPr>
        <p:spPr bwMode="auto">
          <a:xfrm>
            <a:off x="4271963" y="5699125"/>
            <a:ext cx="647700" cy="358775"/>
          </a:xfrm>
          <a:prstGeom prst="rect">
            <a:avLst/>
          </a:prstGeom>
          <a:noFill/>
          <a:ln w="9525">
            <a:noFill/>
            <a:miter lim="800000"/>
            <a:headEnd/>
            <a:tailEnd/>
          </a:ln>
        </p:spPr>
        <p:txBody>
          <a:bodyPr wrap="none" anchor="ctr"/>
          <a:lstStyle/>
          <a:p>
            <a:pPr algn="r"/>
            <a:r>
              <a:rPr lang="fr-FR" sz="1400"/>
              <a:t>Suite</a:t>
            </a:r>
          </a:p>
        </p:txBody>
      </p:sp>
      <p:sp>
        <p:nvSpPr>
          <p:cNvPr id="47124" name="AutoShape 20">
            <a:hlinkClick r:id="" action="ppaction://hlinkshowjump?jump=nextslide" highlightClick="1"/>
          </p:cNvPr>
          <p:cNvSpPr>
            <a:spLocks noChangeArrowheads="1"/>
          </p:cNvSpPr>
          <p:nvPr/>
        </p:nvSpPr>
        <p:spPr bwMode="auto">
          <a:xfrm>
            <a:off x="4932363" y="5749925"/>
            <a:ext cx="288925" cy="287338"/>
          </a:xfrm>
          <a:prstGeom prst="actionButtonForwardNext">
            <a:avLst/>
          </a:prstGeom>
          <a:solidFill>
            <a:schemeClr val="accent1"/>
          </a:solidFill>
          <a:ln w="9525">
            <a:noFill/>
            <a:miter lim="800000"/>
            <a:headEnd/>
            <a:tailEnd/>
          </a:ln>
        </p:spPr>
        <p:txBody>
          <a:bodyPr wrap="none" anchor="ctr"/>
          <a:lstStyle/>
          <a:p>
            <a:endParaRPr lang="fr-FR"/>
          </a:p>
        </p:txBody>
      </p:sp>
      <p:sp>
        <p:nvSpPr>
          <p:cNvPr id="47125" name="Rectangle 21"/>
          <p:cNvSpPr>
            <a:spLocks noChangeArrowheads="1"/>
          </p:cNvSpPr>
          <p:nvPr/>
        </p:nvSpPr>
        <p:spPr bwMode="auto">
          <a:xfrm>
            <a:off x="323850" y="5661025"/>
            <a:ext cx="1512888" cy="360363"/>
          </a:xfrm>
          <a:prstGeom prst="rect">
            <a:avLst/>
          </a:prstGeom>
          <a:noFill/>
          <a:ln w="9525">
            <a:noFill/>
            <a:miter lim="800000"/>
            <a:headEnd/>
            <a:tailEnd/>
          </a:ln>
        </p:spPr>
        <p:txBody>
          <a:bodyPr/>
          <a:lstStyle/>
          <a:p>
            <a:pPr marL="342900" indent="-342900" algn="l"/>
            <a:r>
              <a:rPr lang="fr-FR" sz="1600" b="1"/>
              <a:t>Proposition :</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3497"/>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3506"/>
                                        </p:tgtEl>
                                        <p:attrNameLst>
                                          <p:attrName>style.visibility</p:attrName>
                                        </p:attrNameLst>
                                      </p:cBhvr>
                                      <p:to>
                                        <p:strVal val="visible"/>
                                      </p:to>
                                    </p:set>
                                  </p:childTnLst>
                                </p:cTn>
                              </p:par>
                            </p:childTnLst>
                          </p:cTn>
                        </p:par>
                      </p:childTnLst>
                    </p:cTn>
                  </p:par>
                </p:childTnLst>
              </p:cTn>
              <p:nextCondLst>
                <p:cond evt="onClick" delay="0">
                  <p:tgtEl>
                    <p:spTgt spid="63497"/>
                  </p:tgtEl>
                </p:cond>
              </p:nextCondLst>
            </p:seq>
            <p:seq concurrent="1" nextAc="seek">
              <p:cTn id="7" restart="whenNotActive" fill="hold" evtFilter="cancelBubble" nodeType="interactiveSeq">
                <p:stCondLst>
                  <p:cond evt="onClick" delay="0">
                    <p:tgtEl>
                      <p:spTgt spid="63506"/>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63506"/>
                                        </p:tgtEl>
                                        <p:attrNameLst>
                                          <p:attrName>style.visibility</p:attrName>
                                        </p:attrNameLst>
                                      </p:cBhvr>
                                      <p:to>
                                        <p:strVal val="hidden"/>
                                      </p:to>
                                    </p:set>
                                  </p:childTnLst>
                                </p:cTn>
                              </p:par>
                            </p:childTnLst>
                          </p:cTn>
                        </p:par>
                      </p:childTnLst>
                    </p:cTn>
                  </p:par>
                </p:childTnLst>
              </p:cTn>
              <p:nextCondLst>
                <p:cond evt="onClick" delay="0">
                  <p:tgtEl>
                    <p:spTgt spid="63506"/>
                  </p:tgtEl>
                </p:cond>
              </p:nextCondLst>
            </p:seq>
          </p:childTnLst>
        </p:cTn>
      </p:par>
    </p:tnLst>
    <p:bldLst>
      <p:bldP spid="63506"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4" name="Object 42"/>
          <p:cNvGraphicFramePr>
            <a:graphicFrameLocks noChangeAspect="1"/>
          </p:cNvGraphicFramePr>
          <p:nvPr/>
        </p:nvGraphicFramePr>
        <p:xfrm>
          <a:off x="4859338" y="260350"/>
          <a:ext cx="4030662" cy="5903913"/>
        </p:xfrm>
        <a:graphic>
          <a:graphicData uri="http://schemas.openxmlformats.org/presentationml/2006/ole">
            <p:oleObj spid="_x0000_s3074" name="Document" r:id="rId4" imgW="5918465" imgH="8670160" progId="Word.Document.8">
              <p:embed/>
            </p:oleObj>
          </a:graphicData>
        </a:graphic>
      </p:graphicFrame>
      <p:sp>
        <p:nvSpPr>
          <p:cNvPr id="3075" name="Rectangle 2"/>
          <p:cNvSpPr>
            <a:spLocks noGrp="1" noChangeArrowheads="1"/>
          </p:cNvSpPr>
          <p:nvPr>
            <p:ph type="ctrTitle"/>
          </p:nvPr>
        </p:nvSpPr>
        <p:spPr bwMode="auto">
          <a:xfrm>
            <a:off x="1476375" y="260350"/>
            <a:ext cx="2952750" cy="360363"/>
          </a:xfrm>
          <a:solidFill>
            <a:srgbClr val="3366FF">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2 - Bilan par rapport au poste </a:t>
            </a:r>
          </a:p>
        </p:txBody>
      </p:sp>
      <p:sp>
        <p:nvSpPr>
          <p:cNvPr id="3076" name="Rectangle 3"/>
          <p:cNvSpPr>
            <a:spLocks noChangeArrowheads="1"/>
          </p:cNvSpPr>
          <p:nvPr/>
        </p:nvSpPr>
        <p:spPr bwMode="auto">
          <a:xfrm>
            <a:off x="250825" y="260350"/>
            <a:ext cx="1154113" cy="360363"/>
          </a:xfrm>
          <a:prstGeom prst="rect">
            <a:avLst/>
          </a:prstGeom>
          <a:solidFill>
            <a:srgbClr val="3366FF"/>
          </a:solidFill>
          <a:ln w="9525">
            <a:solidFill>
              <a:schemeClr val="tx1"/>
            </a:solidFill>
            <a:miter lim="800000"/>
            <a:headEnd/>
            <a:tailEnd/>
          </a:ln>
        </p:spPr>
        <p:txBody>
          <a:bodyPr wrap="none" anchor="ctr"/>
          <a:lstStyle/>
          <a:p>
            <a:r>
              <a:rPr lang="fr-FR" sz="1200" b="1"/>
              <a:t>Chapitre 2.2</a:t>
            </a:r>
          </a:p>
        </p:txBody>
      </p:sp>
      <p:sp>
        <p:nvSpPr>
          <p:cNvPr id="3077" name="Rectangle 4"/>
          <p:cNvSpPr>
            <a:spLocks noChangeArrowheads="1"/>
          </p:cNvSpPr>
          <p:nvPr/>
        </p:nvSpPr>
        <p:spPr bwMode="auto">
          <a:xfrm>
            <a:off x="179388" y="188913"/>
            <a:ext cx="8785225" cy="6480175"/>
          </a:xfrm>
          <a:prstGeom prst="rect">
            <a:avLst/>
          </a:prstGeom>
          <a:noFill/>
          <a:ln w="9525">
            <a:solidFill>
              <a:schemeClr val="tx1"/>
            </a:solidFill>
            <a:miter lim="800000"/>
            <a:headEnd/>
            <a:tailEnd/>
          </a:ln>
        </p:spPr>
        <p:txBody>
          <a:bodyPr wrap="none" anchor="ctr"/>
          <a:lstStyle/>
          <a:p>
            <a:endParaRPr lang="fr-FR"/>
          </a:p>
        </p:txBody>
      </p:sp>
      <p:sp>
        <p:nvSpPr>
          <p:cNvPr id="3078" name="Rectangle 5"/>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3079" name="AutoShape 6">
            <a:hlinkClick r:id="rId5"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65543" name="AutoShape 7">
            <a:hlinkClick r:id="" action="ppaction://noaction" highlightClick="1"/>
          </p:cNvPr>
          <p:cNvSpPr>
            <a:spLocks noChangeArrowheads="1"/>
          </p:cNvSpPr>
          <p:nvPr/>
        </p:nvSpPr>
        <p:spPr bwMode="auto">
          <a:xfrm>
            <a:off x="7753350" y="63341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3081" name="AutoShape 8">
            <a:hlinkClick r:id="rId6" action="ppaction://hlinksldjump" highlightClick="1"/>
          </p:cNvPr>
          <p:cNvSpPr>
            <a:spLocks noChangeArrowheads="1"/>
          </p:cNvSpPr>
          <p:nvPr/>
        </p:nvSpPr>
        <p:spPr bwMode="auto">
          <a:xfrm>
            <a:off x="2193925" y="6308725"/>
            <a:ext cx="215900" cy="215900"/>
          </a:xfrm>
          <a:prstGeom prst="actionButtonBackPrevious">
            <a:avLst/>
          </a:prstGeom>
          <a:solidFill>
            <a:srgbClr val="3366FF"/>
          </a:solidFill>
          <a:ln w="9525">
            <a:noFill/>
            <a:miter lim="800000"/>
            <a:headEnd/>
            <a:tailEnd/>
          </a:ln>
        </p:spPr>
        <p:txBody>
          <a:bodyPr wrap="none" anchor="ctr"/>
          <a:lstStyle/>
          <a:p>
            <a:endParaRPr lang="fr-FR"/>
          </a:p>
        </p:txBody>
      </p:sp>
      <p:sp>
        <p:nvSpPr>
          <p:cNvPr id="3082" name="Rectangle 9"/>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Sommaire </a:t>
            </a:r>
          </a:p>
          <a:p>
            <a:pPr algn="l"/>
            <a:r>
              <a:rPr lang="fr-FR" sz="1000"/>
              <a:t>entretien</a:t>
            </a:r>
          </a:p>
        </p:txBody>
      </p:sp>
      <p:sp>
        <p:nvSpPr>
          <p:cNvPr id="3083" name="AutoShape 10">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3084" name="Rectangle 11"/>
          <p:cNvSpPr>
            <a:spLocks noChangeArrowheads="1"/>
          </p:cNvSpPr>
          <p:nvPr/>
        </p:nvSpPr>
        <p:spPr bwMode="auto">
          <a:xfrm>
            <a:off x="8027988" y="6237288"/>
            <a:ext cx="647700"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3085" name="AutoShape 12">
            <a:hlinkClick r:id="" action="ppaction://hlinkshowjump?jump=nextslide" highlightClick="1"/>
          </p:cNvPr>
          <p:cNvSpPr>
            <a:spLocks noChangeArrowheads="1"/>
          </p:cNvSpPr>
          <p:nvPr/>
        </p:nvSpPr>
        <p:spPr bwMode="auto">
          <a:xfrm>
            <a:off x="8675688"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3086" name="Rectangle 13"/>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
        <p:nvSpPr>
          <p:cNvPr id="3087" name="Text Box 15"/>
          <p:cNvSpPr txBox="1">
            <a:spLocks noChangeArrowheads="1"/>
          </p:cNvSpPr>
          <p:nvPr/>
        </p:nvSpPr>
        <p:spPr bwMode="auto">
          <a:xfrm>
            <a:off x="7237413" y="3860800"/>
            <a:ext cx="936625" cy="374650"/>
          </a:xfrm>
          <a:prstGeom prst="rect">
            <a:avLst/>
          </a:prstGeom>
          <a:solidFill>
            <a:schemeClr val="bg1"/>
          </a:solidFill>
          <a:ln w="9525">
            <a:solidFill>
              <a:schemeClr val="accent2"/>
            </a:solidFill>
            <a:miter lim="800000"/>
            <a:headEnd/>
            <a:tailEnd/>
          </a:ln>
        </p:spPr>
        <p:txBody>
          <a:bodyPr>
            <a:spAutoFit/>
          </a:bodyPr>
          <a:lstStyle/>
          <a:p>
            <a:pPr>
              <a:spcBef>
                <a:spcPct val="50000"/>
              </a:spcBef>
            </a:pPr>
            <a:r>
              <a:rPr lang="fr-FR" sz="900"/>
              <a:t>Accès au document </a:t>
            </a:r>
          </a:p>
        </p:txBody>
      </p:sp>
      <p:sp>
        <p:nvSpPr>
          <p:cNvPr id="3088" name="AutoShape 16"/>
          <p:cNvSpPr>
            <a:spLocks noChangeArrowheads="1"/>
          </p:cNvSpPr>
          <p:nvPr/>
        </p:nvSpPr>
        <p:spPr bwMode="auto">
          <a:xfrm flipH="1">
            <a:off x="6950075" y="4005263"/>
            <a:ext cx="215900" cy="144462"/>
          </a:xfrm>
          <a:prstGeom prst="rightArrow">
            <a:avLst>
              <a:gd name="adj1" fmla="val 50000"/>
              <a:gd name="adj2" fmla="val 37363"/>
            </a:avLst>
          </a:prstGeom>
          <a:solidFill>
            <a:srgbClr val="6699FF"/>
          </a:solidFill>
          <a:ln w="9525">
            <a:solidFill>
              <a:schemeClr val="tx1"/>
            </a:solidFill>
            <a:miter lim="800000"/>
            <a:headEnd/>
            <a:tailEnd/>
          </a:ln>
        </p:spPr>
        <p:txBody>
          <a:bodyPr wrap="none" anchor="ctr"/>
          <a:lstStyle/>
          <a:p>
            <a:endParaRPr lang="fr-FR"/>
          </a:p>
        </p:txBody>
      </p:sp>
      <p:sp>
        <p:nvSpPr>
          <p:cNvPr id="3089" name="AutoShape 17">
            <a:hlinkClick r:id="rId7" action="ppaction://hlinkfile" highlightClick="1"/>
          </p:cNvPr>
          <p:cNvSpPr>
            <a:spLocks noChangeArrowheads="1"/>
          </p:cNvSpPr>
          <p:nvPr/>
        </p:nvSpPr>
        <p:spPr bwMode="auto">
          <a:xfrm>
            <a:off x="7265988" y="5508625"/>
            <a:ext cx="215900" cy="215900"/>
          </a:xfrm>
          <a:prstGeom prst="actionButtonInformation">
            <a:avLst/>
          </a:prstGeom>
          <a:solidFill>
            <a:srgbClr val="CCECFF"/>
          </a:solidFill>
          <a:ln w="9525">
            <a:noFill/>
            <a:miter lim="800000"/>
            <a:headEnd/>
            <a:tailEnd/>
          </a:ln>
        </p:spPr>
        <p:txBody>
          <a:bodyPr wrap="none" anchor="ctr"/>
          <a:lstStyle/>
          <a:p>
            <a:endParaRPr lang="fr-FR"/>
          </a:p>
        </p:txBody>
      </p:sp>
      <p:sp>
        <p:nvSpPr>
          <p:cNvPr id="3090" name="Text Box 18"/>
          <p:cNvSpPr txBox="1">
            <a:spLocks noChangeArrowheads="1"/>
          </p:cNvSpPr>
          <p:nvPr/>
        </p:nvSpPr>
        <p:spPr bwMode="auto">
          <a:xfrm>
            <a:off x="5651500" y="5373688"/>
            <a:ext cx="1295400" cy="511175"/>
          </a:xfrm>
          <a:prstGeom prst="rect">
            <a:avLst/>
          </a:prstGeom>
          <a:solidFill>
            <a:schemeClr val="bg1"/>
          </a:solidFill>
          <a:ln w="9525">
            <a:solidFill>
              <a:srgbClr val="000099"/>
            </a:solidFill>
            <a:miter lim="800000"/>
            <a:headEnd/>
            <a:tailEnd/>
          </a:ln>
        </p:spPr>
        <p:txBody>
          <a:bodyPr>
            <a:spAutoFit/>
          </a:bodyPr>
          <a:lstStyle/>
          <a:p>
            <a:pPr>
              <a:spcBef>
                <a:spcPct val="50000"/>
              </a:spcBef>
            </a:pPr>
            <a:r>
              <a:rPr lang="fr-FR" sz="900"/>
              <a:t>Accès à la liste des domaines de formation</a:t>
            </a:r>
          </a:p>
        </p:txBody>
      </p:sp>
      <p:sp>
        <p:nvSpPr>
          <p:cNvPr id="3091" name="AutoShape 19"/>
          <p:cNvSpPr>
            <a:spLocks noChangeArrowheads="1"/>
          </p:cNvSpPr>
          <p:nvPr/>
        </p:nvSpPr>
        <p:spPr bwMode="auto">
          <a:xfrm rot="10800000" flipH="1">
            <a:off x="6986588" y="5572125"/>
            <a:ext cx="223837" cy="131763"/>
          </a:xfrm>
          <a:prstGeom prst="rightArrow">
            <a:avLst>
              <a:gd name="adj1" fmla="val 50000"/>
              <a:gd name="adj2" fmla="val 42470"/>
            </a:avLst>
          </a:prstGeom>
          <a:solidFill>
            <a:srgbClr val="6699FF"/>
          </a:solidFill>
          <a:ln w="9525">
            <a:solidFill>
              <a:schemeClr val="tx1"/>
            </a:solidFill>
            <a:miter lim="800000"/>
            <a:headEnd/>
            <a:tailEnd/>
          </a:ln>
        </p:spPr>
        <p:txBody>
          <a:bodyPr wrap="none" anchor="ctr"/>
          <a:lstStyle/>
          <a:p>
            <a:endParaRPr lang="fr-FR"/>
          </a:p>
        </p:txBody>
      </p:sp>
      <p:sp>
        <p:nvSpPr>
          <p:cNvPr id="65556" name="AutoShape 20">
            <a:hlinkClick r:id="" action="ppaction://noaction" highlightClick="1"/>
          </p:cNvPr>
          <p:cNvSpPr>
            <a:spLocks noChangeArrowheads="1"/>
          </p:cNvSpPr>
          <p:nvPr/>
        </p:nvSpPr>
        <p:spPr bwMode="auto">
          <a:xfrm>
            <a:off x="6084888" y="3644900"/>
            <a:ext cx="792162" cy="792163"/>
          </a:xfrm>
          <a:prstGeom prst="actionButtonDocument">
            <a:avLst/>
          </a:prstGeom>
          <a:solidFill>
            <a:srgbClr val="CCECFF"/>
          </a:solidFill>
          <a:ln w="9525">
            <a:noFill/>
            <a:miter lim="800000"/>
            <a:headEnd/>
            <a:tailEnd/>
          </a:ln>
        </p:spPr>
        <p:txBody>
          <a:bodyPr wrap="none" anchor="ctr"/>
          <a:lstStyle/>
          <a:p>
            <a:r>
              <a:rPr lang="fr-FR" sz="800" b="1">
                <a:solidFill>
                  <a:schemeClr val="tx1"/>
                </a:solidFill>
              </a:rPr>
              <a:t>Fiche</a:t>
            </a:r>
          </a:p>
          <a:p>
            <a:r>
              <a:rPr lang="fr-FR" sz="800" b="1">
                <a:solidFill>
                  <a:schemeClr val="tx1"/>
                </a:solidFill>
              </a:rPr>
              <a:t>Bilan salarié</a:t>
            </a:r>
          </a:p>
          <a:p>
            <a:r>
              <a:rPr lang="fr-FR" sz="800" b="1">
                <a:solidFill>
                  <a:schemeClr val="tx1"/>
                </a:solidFill>
              </a:rPr>
              <a:t> dans son  </a:t>
            </a:r>
          </a:p>
          <a:p>
            <a:r>
              <a:rPr lang="fr-FR" sz="800" b="1">
                <a:solidFill>
                  <a:schemeClr val="tx1"/>
                </a:solidFill>
              </a:rPr>
              <a:t>poste actuel</a:t>
            </a:r>
          </a:p>
        </p:txBody>
      </p:sp>
      <p:sp>
        <p:nvSpPr>
          <p:cNvPr id="3093" name="AutoShape 21"/>
          <p:cNvSpPr>
            <a:spLocks noChangeArrowheads="1"/>
          </p:cNvSpPr>
          <p:nvPr/>
        </p:nvSpPr>
        <p:spPr bwMode="auto">
          <a:xfrm>
            <a:off x="323850" y="2205038"/>
            <a:ext cx="3959225" cy="431800"/>
          </a:xfrm>
          <a:prstGeom prst="wedgeRoundRectCallout">
            <a:avLst>
              <a:gd name="adj1" fmla="val 82037"/>
              <a:gd name="adj2" fmla="val -145588"/>
              <a:gd name="adj3" fmla="val 16667"/>
            </a:avLst>
          </a:prstGeom>
          <a:solidFill>
            <a:srgbClr val="CCECFF">
              <a:alpha val="50195"/>
            </a:srgbClr>
          </a:solidFill>
          <a:ln w="9525" algn="ctr">
            <a:solidFill>
              <a:srgbClr val="000099"/>
            </a:solidFill>
            <a:miter lim="800000"/>
            <a:headEnd/>
            <a:tailEnd/>
          </a:ln>
        </p:spPr>
        <p:txBody>
          <a:bodyPr anchor="ctr"/>
          <a:lstStyle/>
          <a:p>
            <a:r>
              <a:rPr lang="fr-FR" sz="1500" b="1" i="1"/>
              <a:t>Quels sont les points de satisfaction ? </a:t>
            </a:r>
          </a:p>
        </p:txBody>
      </p:sp>
      <p:sp>
        <p:nvSpPr>
          <p:cNvPr id="65558" name="Rectangle 22"/>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8" action="ppaction://hlinkpres?slideindex=1&amp;slidetitle="/>
              </a:rPr>
              <a:t>Cliquer ici</a:t>
            </a:r>
            <a:endParaRPr lang="fr-FR" sz="1000" b="1">
              <a:solidFill>
                <a:schemeClr val="tx1"/>
              </a:solidFill>
            </a:endParaRPr>
          </a:p>
        </p:txBody>
      </p:sp>
      <p:sp>
        <p:nvSpPr>
          <p:cNvPr id="3095" name="AutoShape 23"/>
          <p:cNvSpPr>
            <a:spLocks noChangeArrowheads="1"/>
          </p:cNvSpPr>
          <p:nvPr/>
        </p:nvSpPr>
        <p:spPr bwMode="auto">
          <a:xfrm>
            <a:off x="263525" y="3221038"/>
            <a:ext cx="3959225" cy="1000125"/>
          </a:xfrm>
          <a:prstGeom prst="wedgeRoundRectCallout">
            <a:avLst>
              <a:gd name="adj1" fmla="val 83759"/>
              <a:gd name="adj2" fmla="val -45713"/>
              <a:gd name="adj3" fmla="val 16667"/>
            </a:avLst>
          </a:prstGeom>
          <a:solidFill>
            <a:srgbClr val="CCECFF">
              <a:alpha val="50195"/>
            </a:srgbClr>
          </a:solidFill>
          <a:ln w="9525" algn="ctr">
            <a:solidFill>
              <a:srgbClr val="000099"/>
            </a:solidFill>
            <a:miter lim="800000"/>
            <a:headEnd/>
            <a:tailEnd/>
          </a:ln>
        </p:spPr>
        <p:txBody>
          <a:bodyPr anchor="ctr"/>
          <a:lstStyle/>
          <a:p>
            <a:pPr algn="l"/>
            <a:r>
              <a:rPr lang="fr-FR" sz="1500" b="1" i="1"/>
              <a:t>Que faites vous face à cela ?</a:t>
            </a:r>
          </a:p>
          <a:p>
            <a:pPr algn="l"/>
            <a:r>
              <a:rPr lang="fr-FR" sz="1500" b="1" i="1"/>
              <a:t>Qu’est ce qui aurait pu être fait pour éviter les difficultés ? </a:t>
            </a:r>
            <a:endParaRPr lang="fr-FR" sz="1500">
              <a:solidFill>
                <a:schemeClr val="tx1"/>
              </a:solidFill>
            </a:endParaRPr>
          </a:p>
        </p:txBody>
      </p:sp>
      <p:sp>
        <p:nvSpPr>
          <p:cNvPr id="3096" name="AutoShape 24"/>
          <p:cNvSpPr>
            <a:spLocks noChangeArrowheads="1"/>
          </p:cNvSpPr>
          <p:nvPr/>
        </p:nvSpPr>
        <p:spPr bwMode="auto">
          <a:xfrm>
            <a:off x="250825" y="5157788"/>
            <a:ext cx="4105275" cy="863600"/>
          </a:xfrm>
          <a:prstGeom prst="wedgeRoundRectCallout">
            <a:avLst>
              <a:gd name="adj1" fmla="val 77806"/>
              <a:gd name="adj2" fmla="val -53491"/>
              <a:gd name="adj3" fmla="val 16667"/>
            </a:avLst>
          </a:prstGeom>
          <a:solidFill>
            <a:srgbClr val="CCECFF">
              <a:alpha val="50195"/>
            </a:srgbClr>
          </a:solidFill>
          <a:ln w="9525" algn="ctr">
            <a:solidFill>
              <a:srgbClr val="000099"/>
            </a:solidFill>
            <a:miter lim="800000"/>
            <a:headEnd/>
            <a:tailEnd/>
          </a:ln>
        </p:spPr>
        <p:txBody>
          <a:bodyPr anchor="ctr"/>
          <a:lstStyle/>
          <a:p>
            <a:pPr algn="l">
              <a:spcBef>
                <a:spcPct val="5000"/>
              </a:spcBef>
            </a:pPr>
            <a:r>
              <a:rPr lang="fr-FR" sz="1500" b="1" i="1"/>
              <a:t>Quelles actions et formations envisagez-vous pour progresser dans votre fonction actuelle ?</a:t>
            </a:r>
          </a:p>
        </p:txBody>
      </p:sp>
      <p:sp>
        <p:nvSpPr>
          <p:cNvPr id="3097" name="AutoShape 25"/>
          <p:cNvSpPr>
            <a:spLocks noChangeArrowheads="1"/>
          </p:cNvSpPr>
          <p:nvPr/>
        </p:nvSpPr>
        <p:spPr bwMode="auto">
          <a:xfrm>
            <a:off x="323850" y="1341438"/>
            <a:ext cx="3311525" cy="720725"/>
          </a:xfrm>
          <a:prstGeom prst="wedgeRoundRectCallout">
            <a:avLst>
              <a:gd name="adj1" fmla="val -51102"/>
              <a:gd name="adj2" fmla="val -80616"/>
              <a:gd name="adj3" fmla="val 16667"/>
            </a:avLst>
          </a:prstGeom>
          <a:solidFill>
            <a:srgbClr val="CCECFF">
              <a:alpha val="50195"/>
            </a:srgbClr>
          </a:solidFill>
          <a:ln w="9525" algn="ctr">
            <a:solidFill>
              <a:srgbClr val="000099"/>
            </a:solidFill>
            <a:miter lim="800000"/>
            <a:headEnd/>
            <a:tailEnd/>
          </a:ln>
        </p:spPr>
        <p:txBody>
          <a:bodyPr anchor="ctr"/>
          <a:lstStyle/>
          <a:p>
            <a:r>
              <a:rPr lang="fr-FR" sz="1500" b="1" i="1"/>
              <a:t>Que souhaitez vous me dire par rapport à votre travail actuel ?</a:t>
            </a:r>
            <a:r>
              <a:rPr lang="fr-FR" sz="1500"/>
              <a:t> </a:t>
            </a:r>
            <a:r>
              <a:rPr lang="fr-FR" sz="1500" b="1" i="1"/>
              <a:t> </a:t>
            </a:r>
          </a:p>
        </p:txBody>
      </p:sp>
      <p:sp>
        <p:nvSpPr>
          <p:cNvPr id="3098" name="AutoShape 26"/>
          <p:cNvSpPr>
            <a:spLocks noChangeArrowheads="1"/>
          </p:cNvSpPr>
          <p:nvPr/>
        </p:nvSpPr>
        <p:spPr bwMode="auto">
          <a:xfrm>
            <a:off x="395288" y="2781300"/>
            <a:ext cx="3959225" cy="360363"/>
          </a:xfrm>
          <a:prstGeom prst="wedgeRoundRectCallout">
            <a:avLst>
              <a:gd name="adj1" fmla="val 79593"/>
              <a:gd name="adj2" fmla="val -64537"/>
              <a:gd name="adj3" fmla="val 16667"/>
            </a:avLst>
          </a:prstGeom>
          <a:solidFill>
            <a:srgbClr val="CCECFF">
              <a:alpha val="50195"/>
            </a:srgbClr>
          </a:solidFill>
          <a:ln w="9525" algn="ctr">
            <a:solidFill>
              <a:srgbClr val="000099"/>
            </a:solidFill>
            <a:miter lim="800000"/>
            <a:headEnd/>
            <a:tailEnd/>
          </a:ln>
        </p:spPr>
        <p:txBody>
          <a:bodyPr anchor="ctr"/>
          <a:lstStyle/>
          <a:p>
            <a:r>
              <a:rPr lang="fr-FR" sz="1500" b="1" i="1"/>
              <a:t>Quelles difficultés rencontrez vous ? </a:t>
            </a:r>
          </a:p>
        </p:txBody>
      </p:sp>
      <p:sp>
        <p:nvSpPr>
          <p:cNvPr id="3099" name="AutoShape 27"/>
          <p:cNvSpPr>
            <a:spLocks noChangeArrowheads="1"/>
          </p:cNvSpPr>
          <p:nvPr/>
        </p:nvSpPr>
        <p:spPr bwMode="auto">
          <a:xfrm>
            <a:off x="298450" y="4381500"/>
            <a:ext cx="3960813" cy="703263"/>
          </a:xfrm>
          <a:prstGeom prst="wedgeRoundRectCallout">
            <a:avLst>
              <a:gd name="adj1" fmla="val 82106"/>
              <a:gd name="adj2" fmla="val -79796"/>
              <a:gd name="adj3" fmla="val 16667"/>
            </a:avLst>
          </a:prstGeom>
          <a:solidFill>
            <a:srgbClr val="CCECFF">
              <a:alpha val="50195"/>
            </a:srgbClr>
          </a:solidFill>
          <a:ln w="9525" algn="ctr">
            <a:solidFill>
              <a:srgbClr val="000099"/>
            </a:solidFill>
            <a:miter lim="800000"/>
            <a:headEnd/>
            <a:tailEnd/>
          </a:ln>
        </p:spPr>
        <p:txBody>
          <a:bodyPr anchor="ctr"/>
          <a:lstStyle/>
          <a:p>
            <a:pPr algn="l"/>
            <a:r>
              <a:rPr lang="fr-FR" sz="1500" b="1" i="1"/>
              <a:t>Que voulez vous améliorer dans votre fonction actuelle ?</a:t>
            </a:r>
          </a:p>
        </p:txBody>
      </p:sp>
      <p:sp>
        <p:nvSpPr>
          <p:cNvPr id="3100" name="Rectangle 28"/>
          <p:cNvSpPr>
            <a:spLocks noChangeArrowheads="1"/>
          </p:cNvSpPr>
          <p:nvPr/>
        </p:nvSpPr>
        <p:spPr bwMode="auto">
          <a:xfrm>
            <a:off x="8320088" y="5313363"/>
            <a:ext cx="512762" cy="638175"/>
          </a:xfrm>
          <a:prstGeom prst="rect">
            <a:avLst/>
          </a:prstGeom>
          <a:solidFill>
            <a:schemeClr val="bg1"/>
          </a:solidFill>
          <a:ln w="9525" algn="ctr">
            <a:solidFill>
              <a:schemeClr val="accent2"/>
            </a:solidFill>
            <a:miter lim="800000"/>
            <a:headEnd/>
            <a:tailEnd/>
          </a:ln>
        </p:spPr>
        <p:txBody>
          <a:bodyPr wrap="none" anchor="ctr"/>
          <a:lstStyle/>
          <a:p>
            <a:endParaRPr lang="fr-FR"/>
          </a:p>
        </p:txBody>
      </p:sp>
      <p:sp>
        <p:nvSpPr>
          <p:cNvPr id="3101" name="Rectangle 29"/>
          <p:cNvSpPr>
            <a:spLocks noChangeArrowheads="1"/>
          </p:cNvSpPr>
          <p:nvPr/>
        </p:nvSpPr>
        <p:spPr bwMode="auto">
          <a:xfrm>
            <a:off x="8243888" y="5300663"/>
            <a:ext cx="647700" cy="358775"/>
          </a:xfrm>
          <a:prstGeom prst="rect">
            <a:avLst/>
          </a:prstGeom>
          <a:noFill/>
          <a:ln w="9525">
            <a:noFill/>
            <a:miter lim="800000"/>
            <a:headEnd/>
            <a:tailEnd/>
          </a:ln>
        </p:spPr>
        <p:txBody>
          <a:bodyPr wrap="none" anchor="ctr"/>
          <a:lstStyle/>
          <a:p>
            <a:pPr algn="r"/>
            <a:r>
              <a:rPr lang="fr-FR" sz="1400"/>
              <a:t>Suite</a:t>
            </a:r>
          </a:p>
        </p:txBody>
      </p:sp>
      <p:sp>
        <p:nvSpPr>
          <p:cNvPr id="3102" name="AutoShape 30">
            <a:hlinkClick r:id="" action="ppaction://hlinkshowjump?jump=nextslide" highlightClick="1"/>
          </p:cNvPr>
          <p:cNvSpPr>
            <a:spLocks noChangeArrowheads="1"/>
          </p:cNvSpPr>
          <p:nvPr/>
        </p:nvSpPr>
        <p:spPr bwMode="auto">
          <a:xfrm>
            <a:off x="8459788" y="5589588"/>
            <a:ext cx="288925" cy="287337"/>
          </a:xfrm>
          <a:prstGeom prst="actionButtonForwardNext">
            <a:avLst/>
          </a:prstGeom>
          <a:solidFill>
            <a:schemeClr val="accent1"/>
          </a:solidFill>
          <a:ln w="9525">
            <a:noFill/>
            <a:miter lim="800000"/>
            <a:headEnd/>
            <a:tailEnd/>
          </a:ln>
        </p:spPr>
        <p:txBody>
          <a:bodyPr wrap="none" anchor="ctr"/>
          <a:lstStyle/>
          <a:p>
            <a:endParaRPr lang="fr-FR"/>
          </a:p>
        </p:txBody>
      </p:sp>
      <p:sp>
        <p:nvSpPr>
          <p:cNvPr id="3103" name="Rectangle 38"/>
          <p:cNvSpPr>
            <a:spLocks noChangeArrowheads="1"/>
          </p:cNvSpPr>
          <p:nvPr/>
        </p:nvSpPr>
        <p:spPr bwMode="auto">
          <a:xfrm>
            <a:off x="898525" y="620713"/>
            <a:ext cx="3241675" cy="601662"/>
          </a:xfrm>
          <a:prstGeom prst="rect">
            <a:avLst/>
          </a:prstGeom>
          <a:noFill/>
          <a:ln w="9525">
            <a:noFill/>
            <a:miter lim="800000"/>
            <a:headEnd/>
            <a:tailEnd/>
          </a:ln>
        </p:spPr>
        <p:txBody>
          <a:bodyPr/>
          <a:lstStyle/>
          <a:p>
            <a:pPr algn="l"/>
            <a:r>
              <a:rPr lang="fr-FR" sz="1600" b="1"/>
              <a:t>Action : </a:t>
            </a:r>
            <a:r>
              <a:rPr lang="fr-FR" sz="1600"/>
              <a:t>Aider le salarié avec vos questions et laisser le s’exprimer.</a:t>
            </a:r>
          </a:p>
        </p:txBody>
      </p:sp>
      <p:sp>
        <p:nvSpPr>
          <p:cNvPr id="65567" name="AutoShape 31"/>
          <p:cNvSpPr>
            <a:spLocks noChangeArrowheads="1"/>
          </p:cNvSpPr>
          <p:nvPr/>
        </p:nvSpPr>
        <p:spPr bwMode="auto">
          <a:xfrm>
            <a:off x="4284663" y="1557338"/>
            <a:ext cx="3384550" cy="1243012"/>
          </a:xfrm>
          <a:prstGeom prst="wedgeRoundRectCallout">
            <a:avLst>
              <a:gd name="adj1" fmla="val 11306"/>
              <a:gd name="adj2" fmla="val 124329"/>
              <a:gd name="adj3" fmla="val 16667"/>
            </a:avLst>
          </a:prstGeom>
          <a:gradFill rotWithShape="1">
            <a:gsLst>
              <a:gs pos="0">
                <a:srgbClr val="F8F8F8"/>
              </a:gs>
              <a:gs pos="100000">
                <a:schemeClr val="bg1"/>
              </a:gs>
            </a:gsLst>
            <a:lin ang="5400000" scaled="1"/>
          </a:gradFill>
          <a:ln w="9525" algn="ctr">
            <a:solidFill>
              <a:schemeClr val="tx1"/>
            </a:solidFill>
            <a:miter lim="800000"/>
            <a:headEnd/>
            <a:tailEnd/>
          </a:ln>
        </p:spPr>
        <p:txBody>
          <a:bodyPr anchor="ctr">
            <a:spAutoFit/>
          </a:bodyPr>
          <a:lstStyle/>
          <a:p>
            <a:r>
              <a:rPr lang="fr-FR" sz="1000" b="1">
                <a:solidFill>
                  <a:schemeClr val="accent2"/>
                </a:solidFill>
              </a:rPr>
              <a:t>Vous allez ouvrir un document Word modifiable !</a:t>
            </a:r>
          </a:p>
          <a:p>
            <a:pPr>
              <a:spcBef>
                <a:spcPct val="50000"/>
              </a:spcBef>
            </a:pPr>
            <a:r>
              <a:rPr lang="fr-FR" sz="900">
                <a:solidFill>
                  <a:schemeClr val="accent2"/>
                </a:solidFill>
              </a:rPr>
              <a:t>Souhaitez vous </a:t>
            </a:r>
            <a:r>
              <a:rPr lang="fr-FR" sz="800">
                <a:solidFill>
                  <a:schemeClr val="accent2"/>
                </a:solidFill>
              </a:rPr>
              <a:t>(cliquer sur votre choix)</a:t>
            </a:r>
            <a:r>
              <a:rPr lang="fr-FR" sz="900">
                <a:solidFill>
                  <a:schemeClr val="accent2"/>
                </a:solidFill>
              </a:rPr>
              <a:t> :</a:t>
            </a:r>
          </a:p>
          <a:p>
            <a:pPr algn="l">
              <a:spcBef>
                <a:spcPct val="10000"/>
              </a:spcBef>
            </a:pPr>
            <a:r>
              <a:rPr lang="fr-FR" sz="900">
                <a:solidFill>
                  <a:schemeClr val="accent2"/>
                </a:solidFill>
              </a:rPr>
              <a:t>     </a:t>
            </a:r>
            <a:r>
              <a:rPr lang="fr-FR" sz="1400" b="1">
                <a:solidFill>
                  <a:schemeClr val="accent2"/>
                </a:solidFill>
                <a:sym typeface="Wingdings" pitchFamily="2" charset="2"/>
                <a:hlinkClick r:id="rId9" action="ppaction://hlinkfile"/>
              </a:rPr>
              <a:t></a:t>
            </a:r>
            <a:r>
              <a:rPr lang="fr-FR" sz="1400">
                <a:solidFill>
                  <a:schemeClr val="accent2"/>
                </a:solidFill>
                <a:sym typeface="Wingdings" pitchFamily="2" charset="2"/>
                <a:hlinkClick r:id="rId9" action="ppaction://hlinkfile"/>
              </a:rPr>
              <a:t> </a:t>
            </a:r>
            <a:r>
              <a:rPr lang="fr-FR" sz="900" b="1">
                <a:solidFill>
                  <a:schemeClr val="accent2"/>
                </a:solidFill>
                <a:hlinkClick r:id="rId9" action="ppaction://hlinkfile"/>
              </a:rPr>
              <a:t>Ouvrir le document</a:t>
            </a:r>
            <a:r>
              <a:rPr lang="fr-FR" sz="900">
                <a:solidFill>
                  <a:schemeClr val="accent2"/>
                </a:solidFill>
                <a:hlinkClick r:id="rId9" action="ppaction://hlinkfile"/>
              </a:rPr>
              <a:t> </a:t>
            </a:r>
            <a:endParaRPr lang="fr-FR" sz="900">
              <a:solidFill>
                <a:schemeClr val="accent2"/>
              </a:solidFill>
            </a:endParaRPr>
          </a:p>
          <a:p>
            <a:pPr algn="l">
              <a:spcBef>
                <a:spcPct val="10000"/>
              </a:spcBef>
            </a:pPr>
            <a:r>
              <a:rPr lang="fr-FR" sz="1400" b="1">
                <a:solidFill>
                  <a:schemeClr val="accent2"/>
                </a:solidFill>
                <a:sym typeface="Wingdings" pitchFamily="2" charset="2"/>
              </a:rPr>
              <a:t>   </a:t>
            </a:r>
            <a:r>
              <a:rPr lang="fr-FR" sz="1400" b="1">
                <a:solidFill>
                  <a:schemeClr val="accent2"/>
                </a:solidFill>
                <a:sym typeface="Wingdings" pitchFamily="2" charset="2"/>
                <a:hlinkClick r:id="rId10" action="ppaction://hlinkpres?slideindex=1&amp;slidetitle="/>
              </a:rPr>
              <a:t></a:t>
            </a:r>
            <a:r>
              <a:rPr lang="fr-FR" sz="900">
                <a:solidFill>
                  <a:schemeClr val="accent2"/>
                </a:solidFill>
                <a:sym typeface="Wingdings" pitchFamily="2" charset="2"/>
                <a:hlinkClick r:id="rId10" action="ppaction://hlinkpres?slideindex=1&amp;slidetitle="/>
              </a:rPr>
              <a:t> </a:t>
            </a:r>
            <a:r>
              <a:rPr lang="fr-FR" sz="900">
                <a:solidFill>
                  <a:schemeClr val="accent2"/>
                </a:solidFill>
                <a:hlinkClick r:id="rId10" action="ppaction://hlinkpres?slideindex=1&amp;slidetitle="/>
              </a:rPr>
              <a:t>Consulter la procédure d’utilisation des documents</a:t>
            </a:r>
            <a:endParaRPr lang="fr-FR" sz="900">
              <a:solidFill>
                <a:schemeClr val="accent2"/>
              </a:solidFill>
              <a:sym typeface="Wingdings" pitchFamily="2" charset="2"/>
            </a:endParaRPr>
          </a:p>
          <a:p>
            <a:pPr algn="l">
              <a:spcBef>
                <a:spcPct val="10000"/>
              </a:spcBef>
            </a:pPr>
            <a:r>
              <a:rPr lang="fr-FR" sz="1400" b="1">
                <a:solidFill>
                  <a:schemeClr val="accent2"/>
                </a:solidFill>
                <a:sym typeface="Wingdings" pitchFamily="2" charset="2"/>
              </a:rPr>
              <a:t>   </a:t>
            </a:r>
            <a:r>
              <a:rPr lang="fr-FR" sz="900">
                <a:solidFill>
                  <a:schemeClr val="accent2"/>
                </a:solidFill>
                <a:sym typeface="Wingdings" pitchFamily="2" charset="2"/>
              </a:rPr>
              <a:t> </a:t>
            </a:r>
            <a:r>
              <a:rPr lang="fr-FR" sz="900">
                <a:solidFill>
                  <a:schemeClr val="accent2"/>
                </a:solidFill>
              </a:rPr>
              <a:t>Continuer à consulter le guide</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5543"/>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5558"/>
                                        </p:tgtEl>
                                        <p:attrNameLst>
                                          <p:attrName>style.visibility</p:attrName>
                                        </p:attrNameLst>
                                      </p:cBhvr>
                                      <p:to>
                                        <p:strVal val="visible"/>
                                      </p:to>
                                    </p:set>
                                  </p:childTnLst>
                                </p:cTn>
                              </p:par>
                            </p:childTnLst>
                          </p:cTn>
                        </p:par>
                      </p:childTnLst>
                    </p:cTn>
                  </p:par>
                </p:childTnLst>
              </p:cTn>
              <p:nextCondLst>
                <p:cond evt="onClick" delay="0">
                  <p:tgtEl>
                    <p:spTgt spid="65543"/>
                  </p:tgtEl>
                </p:cond>
              </p:nextCondLst>
            </p:seq>
            <p:seq concurrent="1" nextAc="seek">
              <p:cTn id="7" restart="whenNotActive" fill="hold" evtFilter="cancelBubble" nodeType="interactiveSeq">
                <p:stCondLst>
                  <p:cond evt="onClick" delay="0">
                    <p:tgtEl>
                      <p:spTgt spid="65558"/>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65558"/>
                                        </p:tgtEl>
                                        <p:attrNameLst>
                                          <p:attrName>style.visibility</p:attrName>
                                        </p:attrNameLst>
                                      </p:cBhvr>
                                      <p:to>
                                        <p:strVal val="hidden"/>
                                      </p:to>
                                    </p:set>
                                  </p:childTnLst>
                                </p:cTn>
                              </p:par>
                            </p:childTnLst>
                          </p:cTn>
                        </p:par>
                      </p:childTnLst>
                    </p:cTn>
                  </p:par>
                </p:childTnLst>
              </p:cTn>
              <p:nextCondLst>
                <p:cond evt="onClick" delay="0">
                  <p:tgtEl>
                    <p:spTgt spid="65558"/>
                  </p:tgtEl>
                </p:cond>
              </p:nextCondLst>
            </p:seq>
            <p:seq concurrent="1" nextAc="seek">
              <p:cTn id="12" restart="whenNotActive" fill="hold" evtFilter="cancelBubble" nodeType="interactiveSeq">
                <p:stCondLst>
                  <p:cond evt="onClick" delay="0">
                    <p:tgtEl>
                      <p:spTgt spid="65556"/>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5567"/>
                                        </p:tgtEl>
                                        <p:attrNameLst>
                                          <p:attrName>style.visibility</p:attrName>
                                        </p:attrNameLst>
                                      </p:cBhvr>
                                      <p:to>
                                        <p:strVal val="visible"/>
                                      </p:to>
                                    </p:set>
                                  </p:childTnLst>
                                </p:cTn>
                              </p:par>
                            </p:childTnLst>
                          </p:cTn>
                        </p:par>
                      </p:childTnLst>
                    </p:cTn>
                  </p:par>
                </p:childTnLst>
              </p:cTn>
              <p:nextCondLst>
                <p:cond evt="onClick" delay="0">
                  <p:tgtEl>
                    <p:spTgt spid="65556"/>
                  </p:tgtEl>
                </p:cond>
              </p:nextCondLst>
            </p:seq>
            <p:seq concurrent="1" nextAc="seek">
              <p:cTn id="17" restart="whenNotActive" fill="hold" evtFilter="cancelBubble" nodeType="interactiveSeq">
                <p:stCondLst>
                  <p:cond evt="onClick" delay="0">
                    <p:tgtEl>
                      <p:spTgt spid="65567"/>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1" nodeType="clickEffect">
                                  <p:stCondLst>
                                    <p:cond delay="0"/>
                                  </p:stCondLst>
                                  <p:childTnLst>
                                    <p:set>
                                      <p:cBhvr>
                                        <p:cTn id="21" dur="1" fill="hold">
                                          <p:stCondLst>
                                            <p:cond delay="0"/>
                                          </p:stCondLst>
                                        </p:cTn>
                                        <p:tgtEl>
                                          <p:spTgt spid="65567"/>
                                        </p:tgtEl>
                                        <p:attrNameLst>
                                          <p:attrName>style.visibility</p:attrName>
                                        </p:attrNameLst>
                                      </p:cBhvr>
                                      <p:to>
                                        <p:strVal val="hidden"/>
                                      </p:to>
                                    </p:set>
                                  </p:childTnLst>
                                </p:cTn>
                              </p:par>
                            </p:childTnLst>
                          </p:cTn>
                        </p:par>
                      </p:childTnLst>
                    </p:cTn>
                  </p:par>
                </p:childTnLst>
              </p:cTn>
              <p:nextCondLst>
                <p:cond evt="onClick" delay="0">
                  <p:tgtEl>
                    <p:spTgt spid="65567"/>
                  </p:tgtEl>
                </p:cond>
              </p:nextCondLst>
            </p:seq>
          </p:childTnLst>
        </p:cTn>
      </p:par>
    </p:tnLst>
    <p:bldLst>
      <p:bldP spid="65558" grpId="0" animBg="1"/>
      <p:bldP spid="65567" grpId="0" animBg="1"/>
      <p:bldP spid="65567" grpId="1"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98" name="Object 36"/>
          <p:cNvGraphicFramePr>
            <a:graphicFrameLocks noChangeAspect="1"/>
          </p:cNvGraphicFramePr>
          <p:nvPr/>
        </p:nvGraphicFramePr>
        <p:xfrm>
          <a:off x="4872038" y="260350"/>
          <a:ext cx="4092575" cy="5830888"/>
        </p:xfrm>
        <a:graphic>
          <a:graphicData uri="http://schemas.openxmlformats.org/presentationml/2006/ole">
            <p:oleObj spid="_x0000_s4098" name="Document" r:id="rId4" imgW="6045670" imgH="8613725" progId="Word.Document.8">
              <p:embed/>
            </p:oleObj>
          </a:graphicData>
        </a:graphic>
      </p:graphicFrame>
      <p:sp>
        <p:nvSpPr>
          <p:cNvPr id="4099" name="Rectangle 3"/>
          <p:cNvSpPr>
            <a:spLocks noChangeArrowheads="1"/>
          </p:cNvSpPr>
          <p:nvPr/>
        </p:nvSpPr>
        <p:spPr bwMode="auto">
          <a:xfrm>
            <a:off x="400050" y="5386388"/>
            <a:ext cx="512763" cy="638175"/>
          </a:xfrm>
          <a:prstGeom prst="rect">
            <a:avLst/>
          </a:prstGeom>
          <a:solidFill>
            <a:schemeClr val="bg1"/>
          </a:solidFill>
          <a:ln w="9525" algn="ctr">
            <a:solidFill>
              <a:schemeClr val="accent2"/>
            </a:solidFill>
            <a:miter lim="800000"/>
            <a:headEnd/>
            <a:tailEnd/>
          </a:ln>
        </p:spPr>
        <p:txBody>
          <a:bodyPr wrap="none" anchor="ctr"/>
          <a:lstStyle/>
          <a:p>
            <a:endParaRPr lang="fr-FR"/>
          </a:p>
        </p:txBody>
      </p:sp>
      <p:sp>
        <p:nvSpPr>
          <p:cNvPr id="4100" name="Rectangle 4"/>
          <p:cNvSpPr>
            <a:spLocks noChangeArrowheads="1"/>
          </p:cNvSpPr>
          <p:nvPr/>
        </p:nvSpPr>
        <p:spPr bwMode="auto">
          <a:xfrm>
            <a:off x="323850" y="5373688"/>
            <a:ext cx="647700" cy="358775"/>
          </a:xfrm>
          <a:prstGeom prst="rect">
            <a:avLst/>
          </a:prstGeom>
          <a:noFill/>
          <a:ln w="9525">
            <a:noFill/>
            <a:miter lim="800000"/>
            <a:headEnd/>
            <a:tailEnd/>
          </a:ln>
        </p:spPr>
        <p:txBody>
          <a:bodyPr wrap="none" anchor="ctr"/>
          <a:lstStyle/>
          <a:p>
            <a:pPr algn="r"/>
            <a:r>
              <a:rPr lang="fr-FR" sz="1400"/>
              <a:t>Suite</a:t>
            </a:r>
          </a:p>
        </p:txBody>
      </p:sp>
      <p:sp>
        <p:nvSpPr>
          <p:cNvPr id="4101" name="AutoShape 5">
            <a:hlinkClick r:id="" action="ppaction://hlinkshowjump?jump=nextslide" highlightClick="1"/>
          </p:cNvPr>
          <p:cNvSpPr>
            <a:spLocks noChangeArrowheads="1"/>
          </p:cNvSpPr>
          <p:nvPr/>
        </p:nvSpPr>
        <p:spPr bwMode="auto">
          <a:xfrm>
            <a:off x="527050" y="5662613"/>
            <a:ext cx="288925" cy="287337"/>
          </a:xfrm>
          <a:prstGeom prst="actionButtonForwardNext">
            <a:avLst/>
          </a:prstGeom>
          <a:solidFill>
            <a:schemeClr val="accent1"/>
          </a:solidFill>
          <a:ln w="9525">
            <a:noFill/>
            <a:miter lim="800000"/>
            <a:headEnd/>
            <a:tailEnd/>
          </a:ln>
        </p:spPr>
        <p:txBody>
          <a:bodyPr wrap="none" anchor="ctr"/>
          <a:lstStyle/>
          <a:p>
            <a:endParaRPr lang="fr-FR"/>
          </a:p>
        </p:txBody>
      </p:sp>
      <p:sp>
        <p:nvSpPr>
          <p:cNvPr id="4102" name="Rectangle 6"/>
          <p:cNvSpPr>
            <a:spLocks noGrp="1" noChangeArrowheads="1"/>
          </p:cNvSpPr>
          <p:nvPr>
            <p:ph type="ctrTitle"/>
          </p:nvPr>
        </p:nvSpPr>
        <p:spPr bwMode="auto">
          <a:xfrm>
            <a:off x="1476375" y="260350"/>
            <a:ext cx="3240088" cy="360363"/>
          </a:xfrm>
          <a:solidFill>
            <a:srgbClr val="3366FF">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3 - Identification du projet professionnel </a:t>
            </a:r>
          </a:p>
        </p:txBody>
      </p:sp>
      <p:sp>
        <p:nvSpPr>
          <p:cNvPr id="4103" name="Rectangle 7"/>
          <p:cNvSpPr>
            <a:spLocks noChangeArrowheads="1"/>
          </p:cNvSpPr>
          <p:nvPr/>
        </p:nvSpPr>
        <p:spPr bwMode="auto">
          <a:xfrm>
            <a:off x="250825" y="260350"/>
            <a:ext cx="1154113" cy="360363"/>
          </a:xfrm>
          <a:prstGeom prst="rect">
            <a:avLst/>
          </a:prstGeom>
          <a:solidFill>
            <a:srgbClr val="3366FF"/>
          </a:solidFill>
          <a:ln w="9525">
            <a:solidFill>
              <a:schemeClr val="tx1"/>
            </a:solidFill>
            <a:miter lim="800000"/>
            <a:headEnd/>
            <a:tailEnd/>
          </a:ln>
        </p:spPr>
        <p:txBody>
          <a:bodyPr wrap="none" anchor="ctr"/>
          <a:lstStyle/>
          <a:p>
            <a:r>
              <a:rPr lang="fr-FR" sz="1200" b="1"/>
              <a:t>Chapitre 2.2</a:t>
            </a:r>
          </a:p>
        </p:txBody>
      </p:sp>
      <p:sp>
        <p:nvSpPr>
          <p:cNvPr id="4104" name="Rectangle 8"/>
          <p:cNvSpPr>
            <a:spLocks noChangeArrowheads="1"/>
          </p:cNvSpPr>
          <p:nvPr/>
        </p:nvSpPr>
        <p:spPr bwMode="auto">
          <a:xfrm>
            <a:off x="179388" y="188913"/>
            <a:ext cx="8785225" cy="6480175"/>
          </a:xfrm>
          <a:prstGeom prst="rect">
            <a:avLst/>
          </a:prstGeom>
          <a:noFill/>
          <a:ln w="9525">
            <a:solidFill>
              <a:schemeClr val="tx1"/>
            </a:solidFill>
            <a:miter lim="800000"/>
            <a:headEnd/>
            <a:tailEnd/>
          </a:ln>
        </p:spPr>
        <p:txBody>
          <a:bodyPr wrap="none" anchor="ctr"/>
          <a:lstStyle/>
          <a:p>
            <a:endParaRPr lang="fr-FR"/>
          </a:p>
        </p:txBody>
      </p:sp>
      <p:sp>
        <p:nvSpPr>
          <p:cNvPr id="4105" name="Rectangle 9"/>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4106" name="AutoShape 10">
            <a:hlinkClick r:id="rId5"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67595" name="AutoShape 11">
            <a:hlinkClick r:id="" action="ppaction://noaction" highlightClick="1"/>
          </p:cNvPr>
          <p:cNvSpPr>
            <a:spLocks noChangeArrowheads="1"/>
          </p:cNvSpPr>
          <p:nvPr/>
        </p:nvSpPr>
        <p:spPr bwMode="auto">
          <a:xfrm>
            <a:off x="7753350" y="63341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67596" name="Rectangle 12"/>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6" action="ppaction://hlinkpres?slideindex=1&amp;slidetitle="/>
              </a:rPr>
              <a:t>Cliquer ici</a:t>
            </a:r>
            <a:endParaRPr lang="fr-FR" sz="1000" b="1">
              <a:solidFill>
                <a:schemeClr val="tx1"/>
              </a:solidFill>
            </a:endParaRPr>
          </a:p>
        </p:txBody>
      </p:sp>
      <p:sp>
        <p:nvSpPr>
          <p:cNvPr id="4109" name="AutoShape 13"/>
          <p:cNvSpPr>
            <a:spLocks noChangeArrowheads="1"/>
          </p:cNvSpPr>
          <p:nvPr/>
        </p:nvSpPr>
        <p:spPr bwMode="auto">
          <a:xfrm>
            <a:off x="250825" y="2203450"/>
            <a:ext cx="3241675" cy="1081088"/>
          </a:xfrm>
          <a:prstGeom prst="wedgeRoundRectCallout">
            <a:avLst>
              <a:gd name="adj1" fmla="val 151861"/>
              <a:gd name="adj2" fmla="val -140454"/>
              <a:gd name="adj3" fmla="val 16667"/>
            </a:avLst>
          </a:prstGeom>
          <a:solidFill>
            <a:srgbClr val="CCECFF">
              <a:alpha val="50195"/>
            </a:srgbClr>
          </a:solidFill>
          <a:ln w="9525" algn="ctr">
            <a:solidFill>
              <a:srgbClr val="000099"/>
            </a:solidFill>
            <a:miter lim="800000"/>
            <a:headEnd/>
            <a:tailEnd/>
          </a:ln>
        </p:spPr>
        <p:txBody>
          <a:bodyPr anchor="ctr"/>
          <a:lstStyle/>
          <a:p>
            <a:pPr algn="l"/>
            <a:r>
              <a:rPr lang="fr-FR" sz="1500" b="1" i="1"/>
              <a:t>Comment vous imaginez vous professionnellement dans quelques années ? Avez-vous un objectif à long terme ? </a:t>
            </a:r>
          </a:p>
        </p:txBody>
      </p:sp>
      <p:sp>
        <p:nvSpPr>
          <p:cNvPr id="4110" name="AutoShape 14"/>
          <p:cNvSpPr>
            <a:spLocks noChangeArrowheads="1"/>
          </p:cNvSpPr>
          <p:nvPr/>
        </p:nvSpPr>
        <p:spPr bwMode="auto">
          <a:xfrm>
            <a:off x="1044575" y="3500438"/>
            <a:ext cx="2951163" cy="863600"/>
          </a:xfrm>
          <a:prstGeom prst="wedgeRoundRectCallout">
            <a:avLst>
              <a:gd name="adj1" fmla="val 143435"/>
              <a:gd name="adj2" fmla="val -223713"/>
              <a:gd name="adj3" fmla="val 16667"/>
            </a:avLst>
          </a:prstGeom>
          <a:solidFill>
            <a:srgbClr val="CCECFF">
              <a:alpha val="50195"/>
            </a:srgbClr>
          </a:solidFill>
          <a:ln w="9525" algn="ctr">
            <a:solidFill>
              <a:srgbClr val="000099"/>
            </a:solidFill>
            <a:miter lim="800000"/>
            <a:headEnd/>
            <a:tailEnd/>
          </a:ln>
        </p:spPr>
        <p:txBody>
          <a:bodyPr anchor="ctr"/>
          <a:lstStyle/>
          <a:p>
            <a:pPr algn="l"/>
            <a:r>
              <a:rPr lang="fr-FR" sz="1500" b="1" i="1"/>
              <a:t>Envisagez –vous une étape à moyen terme avant d’atteindre cet objectif ?</a:t>
            </a:r>
          </a:p>
        </p:txBody>
      </p:sp>
      <p:sp>
        <p:nvSpPr>
          <p:cNvPr id="4111" name="AutoShape 15"/>
          <p:cNvSpPr>
            <a:spLocks noChangeArrowheads="1"/>
          </p:cNvSpPr>
          <p:nvPr/>
        </p:nvSpPr>
        <p:spPr bwMode="auto">
          <a:xfrm>
            <a:off x="1044575" y="4797425"/>
            <a:ext cx="3743325" cy="1152525"/>
          </a:xfrm>
          <a:prstGeom prst="wedgeRoundRectCallout">
            <a:avLst>
              <a:gd name="adj1" fmla="val 101019"/>
              <a:gd name="adj2" fmla="val -229477"/>
              <a:gd name="adj3" fmla="val 16667"/>
            </a:avLst>
          </a:prstGeom>
          <a:solidFill>
            <a:srgbClr val="CCECFF">
              <a:alpha val="50195"/>
            </a:srgbClr>
          </a:solidFill>
          <a:ln w="9525" algn="ctr">
            <a:solidFill>
              <a:srgbClr val="000099"/>
            </a:solidFill>
            <a:miter lim="800000"/>
            <a:headEnd/>
            <a:tailEnd/>
          </a:ln>
        </p:spPr>
        <p:txBody>
          <a:bodyPr anchor="ctr"/>
          <a:lstStyle/>
          <a:p>
            <a:pPr algn="l"/>
            <a:r>
              <a:rPr lang="fr-FR" sz="1500" b="1" i="1"/>
              <a:t>Quelles capacités (connaissances, savoir-faire …) devez vous développer pour réussir ce projet à long et moyen termes ?</a:t>
            </a:r>
          </a:p>
        </p:txBody>
      </p:sp>
      <p:sp>
        <p:nvSpPr>
          <p:cNvPr id="4112" name="Text Box 16"/>
          <p:cNvSpPr txBox="1">
            <a:spLocks noChangeArrowheads="1"/>
          </p:cNvSpPr>
          <p:nvPr/>
        </p:nvSpPr>
        <p:spPr bwMode="auto">
          <a:xfrm>
            <a:off x="7667625" y="3284538"/>
            <a:ext cx="1150938" cy="511175"/>
          </a:xfrm>
          <a:prstGeom prst="rect">
            <a:avLst/>
          </a:prstGeom>
          <a:solidFill>
            <a:srgbClr val="E7F9FF"/>
          </a:solidFill>
          <a:ln w="9525">
            <a:solidFill>
              <a:srgbClr val="000099"/>
            </a:solidFill>
            <a:miter lim="800000"/>
            <a:headEnd/>
            <a:tailEnd/>
          </a:ln>
        </p:spPr>
        <p:txBody>
          <a:bodyPr>
            <a:spAutoFit/>
          </a:bodyPr>
          <a:lstStyle/>
          <a:p>
            <a:pPr>
              <a:spcBef>
                <a:spcPct val="50000"/>
              </a:spcBef>
            </a:pPr>
            <a:r>
              <a:rPr lang="fr-FR" sz="900"/>
              <a:t>Accès à la liste des domaines de formation </a:t>
            </a:r>
          </a:p>
        </p:txBody>
      </p:sp>
      <p:sp>
        <p:nvSpPr>
          <p:cNvPr id="4113" name="AutoShape 17"/>
          <p:cNvSpPr>
            <a:spLocks noChangeArrowheads="1"/>
          </p:cNvSpPr>
          <p:nvPr/>
        </p:nvSpPr>
        <p:spPr bwMode="auto">
          <a:xfrm rot="10800000">
            <a:off x="7315200" y="3500438"/>
            <a:ext cx="287338" cy="142875"/>
          </a:xfrm>
          <a:prstGeom prst="rightArrow">
            <a:avLst>
              <a:gd name="adj1" fmla="val 50000"/>
              <a:gd name="adj2" fmla="val 50278"/>
            </a:avLst>
          </a:prstGeom>
          <a:solidFill>
            <a:srgbClr val="3366FF"/>
          </a:solidFill>
          <a:ln w="9525">
            <a:solidFill>
              <a:schemeClr val="tx1"/>
            </a:solidFill>
            <a:miter lim="800000"/>
            <a:headEnd/>
            <a:tailEnd/>
          </a:ln>
        </p:spPr>
        <p:txBody>
          <a:bodyPr wrap="none" anchor="ctr"/>
          <a:lstStyle/>
          <a:p>
            <a:endParaRPr lang="fr-FR"/>
          </a:p>
        </p:txBody>
      </p:sp>
      <p:sp>
        <p:nvSpPr>
          <p:cNvPr id="4114" name="AutoShape 21">
            <a:hlinkClick r:id="rId7" action="ppaction://hlinkfile" highlightClick="1"/>
          </p:cNvPr>
          <p:cNvSpPr>
            <a:spLocks noChangeArrowheads="1"/>
          </p:cNvSpPr>
          <p:nvPr/>
        </p:nvSpPr>
        <p:spPr bwMode="auto">
          <a:xfrm>
            <a:off x="7019925" y="3429000"/>
            <a:ext cx="215900" cy="215900"/>
          </a:xfrm>
          <a:prstGeom prst="actionButtonInformation">
            <a:avLst/>
          </a:prstGeom>
          <a:solidFill>
            <a:srgbClr val="3399FF"/>
          </a:solidFill>
          <a:ln w="9525">
            <a:noFill/>
            <a:miter lim="800000"/>
            <a:headEnd/>
            <a:tailEnd/>
          </a:ln>
        </p:spPr>
        <p:txBody>
          <a:bodyPr wrap="none" anchor="ctr"/>
          <a:lstStyle/>
          <a:p>
            <a:endParaRPr lang="fr-FR"/>
          </a:p>
        </p:txBody>
      </p:sp>
      <p:sp>
        <p:nvSpPr>
          <p:cNvPr id="4115" name="Text Box 22"/>
          <p:cNvSpPr txBox="1">
            <a:spLocks noChangeArrowheads="1"/>
          </p:cNvSpPr>
          <p:nvPr/>
        </p:nvSpPr>
        <p:spPr bwMode="auto">
          <a:xfrm>
            <a:off x="6148388" y="5173663"/>
            <a:ext cx="935037" cy="374650"/>
          </a:xfrm>
          <a:prstGeom prst="rect">
            <a:avLst/>
          </a:prstGeom>
          <a:solidFill>
            <a:srgbClr val="E7F9FF"/>
          </a:solidFill>
          <a:ln w="9525">
            <a:solidFill>
              <a:srgbClr val="000099"/>
            </a:solidFill>
            <a:miter lim="800000"/>
            <a:headEnd/>
            <a:tailEnd/>
          </a:ln>
        </p:spPr>
        <p:txBody>
          <a:bodyPr>
            <a:spAutoFit/>
          </a:bodyPr>
          <a:lstStyle/>
          <a:p>
            <a:pPr>
              <a:spcBef>
                <a:spcPct val="50000"/>
              </a:spcBef>
            </a:pPr>
            <a:r>
              <a:rPr lang="fr-FR" sz="900"/>
              <a:t>Accès au document</a:t>
            </a:r>
          </a:p>
        </p:txBody>
      </p:sp>
      <p:sp>
        <p:nvSpPr>
          <p:cNvPr id="67607" name="AutoShape 23">
            <a:hlinkClick r:id="" action="ppaction://noaction" highlightClick="1"/>
          </p:cNvPr>
          <p:cNvSpPr>
            <a:spLocks noChangeArrowheads="1"/>
          </p:cNvSpPr>
          <p:nvPr/>
        </p:nvSpPr>
        <p:spPr bwMode="auto">
          <a:xfrm>
            <a:off x="7524750" y="4941888"/>
            <a:ext cx="719138" cy="792162"/>
          </a:xfrm>
          <a:prstGeom prst="actionButtonDocument">
            <a:avLst/>
          </a:prstGeom>
          <a:solidFill>
            <a:srgbClr val="CCECFF"/>
          </a:solidFill>
          <a:ln w="9525">
            <a:noFill/>
            <a:miter lim="800000"/>
            <a:headEnd/>
            <a:tailEnd/>
          </a:ln>
        </p:spPr>
        <p:txBody>
          <a:bodyPr wrap="none" anchor="ctr"/>
          <a:lstStyle/>
          <a:p>
            <a:r>
              <a:rPr lang="fr-FR" sz="800" b="1">
                <a:solidFill>
                  <a:schemeClr val="tx1"/>
                </a:solidFill>
              </a:rPr>
              <a:t>Fiche </a:t>
            </a:r>
          </a:p>
          <a:p>
            <a:r>
              <a:rPr lang="fr-FR" sz="800" b="1">
                <a:solidFill>
                  <a:schemeClr val="tx1"/>
                </a:solidFill>
              </a:rPr>
              <a:t>Identification</a:t>
            </a:r>
          </a:p>
          <a:p>
            <a:r>
              <a:rPr lang="fr-FR" sz="800" b="1">
                <a:solidFill>
                  <a:schemeClr val="tx1"/>
                </a:solidFill>
              </a:rPr>
              <a:t>projet</a:t>
            </a:r>
          </a:p>
        </p:txBody>
      </p:sp>
      <p:sp>
        <p:nvSpPr>
          <p:cNvPr id="4117" name="AutoShape 24"/>
          <p:cNvSpPr>
            <a:spLocks noChangeArrowheads="1"/>
          </p:cNvSpPr>
          <p:nvPr/>
        </p:nvSpPr>
        <p:spPr bwMode="auto">
          <a:xfrm>
            <a:off x="7164388" y="5300663"/>
            <a:ext cx="288925" cy="144462"/>
          </a:xfrm>
          <a:prstGeom prst="rightArrow">
            <a:avLst>
              <a:gd name="adj1" fmla="val 50000"/>
              <a:gd name="adj2" fmla="val 50000"/>
            </a:avLst>
          </a:prstGeom>
          <a:solidFill>
            <a:srgbClr val="3366FF"/>
          </a:solidFill>
          <a:ln w="9525">
            <a:solidFill>
              <a:schemeClr val="tx1"/>
            </a:solidFill>
            <a:miter lim="800000"/>
            <a:headEnd/>
            <a:tailEnd/>
          </a:ln>
        </p:spPr>
        <p:txBody>
          <a:bodyPr wrap="none" anchor="ctr"/>
          <a:lstStyle/>
          <a:p>
            <a:endParaRPr lang="fr-FR"/>
          </a:p>
        </p:txBody>
      </p:sp>
      <p:sp>
        <p:nvSpPr>
          <p:cNvPr id="67609" name="AutoShape 25"/>
          <p:cNvSpPr>
            <a:spLocks noChangeArrowheads="1"/>
          </p:cNvSpPr>
          <p:nvPr/>
        </p:nvSpPr>
        <p:spPr bwMode="auto">
          <a:xfrm>
            <a:off x="5076825" y="3716338"/>
            <a:ext cx="3384550" cy="1243012"/>
          </a:xfrm>
          <a:prstGeom prst="wedgeRoundRectCallout">
            <a:avLst>
              <a:gd name="adj1" fmla="val 33208"/>
              <a:gd name="adj2" fmla="val 66986"/>
              <a:gd name="adj3" fmla="val 16667"/>
            </a:avLst>
          </a:prstGeom>
          <a:gradFill rotWithShape="1">
            <a:gsLst>
              <a:gs pos="0">
                <a:srgbClr val="F8F8F8"/>
              </a:gs>
              <a:gs pos="100000">
                <a:schemeClr val="bg1"/>
              </a:gs>
            </a:gsLst>
            <a:lin ang="5400000" scaled="1"/>
          </a:gradFill>
          <a:ln w="9525" algn="ctr">
            <a:solidFill>
              <a:schemeClr val="tx1"/>
            </a:solidFill>
            <a:miter lim="800000"/>
            <a:headEnd/>
            <a:tailEnd/>
          </a:ln>
        </p:spPr>
        <p:txBody>
          <a:bodyPr anchor="ctr">
            <a:spAutoFit/>
          </a:bodyPr>
          <a:lstStyle/>
          <a:p>
            <a:r>
              <a:rPr lang="fr-FR" sz="1000" b="1">
                <a:solidFill>
                  <a:schemeClr val="accent2"/>
                </a:solidFill>
              </a:rPr>
              <a:t>Vous allez ouvrir un document modifiable !</a:t>
            </a:r>
          </a:p>
          <a:p>
            <a:pPr>
              <a:spcBef>
                <a:spcPct val="50000"/>
              </a:spcBef>
            </a:pPr>
            <a:r>
              <a:rPr lang="fr-FR" sz="900">
                <a:solidFill>
                  <a:schemeClr val="accent2"/>
                </a:solidFill>
              </a:rPr>
              <a:t>Souhaitez vous </a:t>
            </a:r>
            <a:r>
              <a:rPr lang="fr-FR" sz="800">
                <a:solidFill>
                  <a:schemeClr val="accent2"/>
                </a:solidFill>
              </a:rPr>
              <a:t>(cliquer sur votre choix)</a:t>
            </a:r>
            <a:r>
              <a:rPr lang="fr-FR" sz="900">
                <a:solidFill>
                  <a:schemeClr val="accent2"/>
                </a:solidFill>
              </a:rPr>
              <a:t> :</a:t>
            </a:r>
          </a:p>
          <a:p>
            <a:pPr algn="l">
              <a:spcBef>
                <a:spcPct val="10000"/>
              </a:spcBef>
            </a:pPr>
            <a:r>
              <a:rPr lang="fr-FR" sz="900">
                <a:solidFill>
                  <a:schemeClr val="accent2"/>
                </a:solidFill>
              </a:rPr>
              <a:t>     </a:t>
            </a:r>
            <a:r>
              <a:rPr lang="fr-FR" sz="1400" b="1">
                <a:solidFill>
                  <a:schemeClr val="accent2"/>
                </a:solidFill>
                <a:sym typeface="Wingdings" pitchFamily="2" charset="2"/>
                <a:hlinkClick r:id="rId8" action="ppaction://hlinkfile"/>
              </a:rPr>
              <a:t></a:t>
            </a:r>
            <a:r>
              <a:rPr lang="fr-FR" sz="1400">
                <a:solidFill>
                  <a:schemeClr val="accent2"/>
                </a:solidFill>
                <a:sym typeface="Wingdings" pitchFamily="2" charset="2"/>
                <a:hlinkClick r:id="rId8" action="ppaction://hlinkfile"/>
              </a:rPr>
              <a:t> </a:t>
            </a:r>
            <a:r>
              <a:rPr lang="fr-FR" sz="900" b="1">
                <a:solidFill>
                  <a:schemeClr val="accent2"/>
                </a:solidFill>
                <a:hlinkClick r:id="rId8" action="ppaction://hlinkfile"/>
              </a:rPr>
              <a:t>Ouvrir le document</a:t>
            </a:r>
            <a:r>
              <a:rPr lang="fr-FR" sz="900">
                <a:solidFill>
                  <a:schemeClr val="accent2"/>
                </a:solidFill>
                <a:hlinkClick r:id="rId8" action="ppaction://hlinkfile"/>
              </a:rPr>
              <a:t> </a:t>
            </a:r>
            <a:endParaRPr lang="fr-FR" sz="900">
              <a:solidFill>
                <a:schemeClr val="accent2"/>
              </a:solidFill>
            </a:endParaRPr>
          </a:p>
          <a:p>
            <a:pPr algn="l">
              <a:spcBef>
                <a:spcPct val="10000"/>
              </a:spcBef>
            </a:pPr>
            <a:r>
              <a:rPr lang="fr-FR" sz="1400" b="1">
                <a:solidFill>
                  <a:schemeClr val="accent2"/>
                </a:solidFill>
                <a:sym typeface="Wingdings" pitchFamily="2" charset="2"/>
              </a:rPr>
              <a:t>   </a:t>
            </a:r>
            <a:r>
              <a:rPr lang="fr-FR" sz="1400" b="1">
                <a:solidFill>
                  <a:schemeClr val="accent2"/>
                </a:solidFill>
                <a:sym typeface="Wingdings" pitchFamily="2" charset="2"/>
                <a:hlinkClick r:id="rId9" action="ppaction://hlinkpres?slideindex=1&amp;slidetitle="/>
              </a:rPr>
              <a:t></a:t>
            </a:r>
            <a:r>
              <a:rPr lang="fr-FR" sz="900">
                <a:solidFill>
                  <a:schemeClr val="accent2"/>
                </a:solidFill>
                <a:sym typeface="Wingdings" pitchFamily="2" charset="2"/>
                <a:hlinkClick r:id="rId9" action="ppaction://hlinkpres?slideindex=1&amp;slidetitle="/>
              </a:rPr>
              <a:t> </a:t>
            </a:r>
            <a:r>
              <a:rPr lang="fr-FR" sz="900">
                <a:solidFill>
                  <a:schemeClr val="accent2"/>
                </a:solidFill>
                <a:hlinkClick r:id="rId9" action="ppaction://hlinkpres?slideindex=1&amp;slidetitle="/>
              </a:rPr>
              <a:t>Consulter la procédure d’utilisation des documents </a:t>
            </a:r>
            <a:endParaRPr lang="fr-FR" sz="900">
              <a:solidFill>
                <a:schemeClr val="accent2"/>
              </a:solidFill>
              <a:sym typeface="Wingdings" pitchFamily="2" charset="2"/>
            </a:endParaRPr>
          </a:p>
          <a:p>
            <a:pPr algn="l">
              <a:spcBef>
                <a:spcPct val="10000"/>
              </a:spcBef>
            </a:pPr>
            <a:r>
              <a:rPr lang="fr-FR" sz="1400" b="1">
                <a:solidFill>
                  <a:schemeClr val="accent2"/>
                </a:solidFill>
                <a:sym typeface="Wingdings" pitchFamily="2" charset="2"/>
              </a:rPr>
              <a:t>   </a:t>
            </a:r>
            <a:r>
              <a:rPr lang="fr-FR" sz="900">
                <a:solidFill>
                  <a:schemeClr val="accent2"/>
                </a:solidFill>
                <a:sym typeface="Wingdings" pitchFamily="2" charset="2"/>
              </a:rPr>
              <a:t> </a:t>
            </a:r>
            <a:r>
              <a:rPr lang="fr-FR" sz="900">
                <a:solidFill>
                  <a:schemeClr val="accent2"/>
                </a:solidFill>
              </a:rPr>
              <a:t>Continuer à consulter le guide</a:t>
            </a:r>
          </a:p>
        </p:txBody>
      </p:sp>
      <p:sp>
        <p:nvSpPr>
          <p:cNvPr id="4119" name="Text Box 26"/>
          <p:cNvSpPr txBox="1">
            <a:spLocks noChangeArrowheads="1"/>
          </p:cNvSpPr>
          <p:nvPr/>
        </p:nvSpPr>
        <p:spPr bwMode="auto">
          <a:xfrm>
            <a:off x="1476375" y="692150"/>
            <a:ext cx="2203450" cy="314325"/>
          </a:xfrm>
          <a:prstGeom prst="rect">
            <a:avLst/>
          </a:prstGeom>
          <a:noFill/>
          <a:ln w="9525" algn="ctr">
            <a:solidFill>
              <a:srgbClr val="000099"/>
            </a:solidFill>
            <a:miter lim="800000"/>
            <a:headEnd/>
            <a:tailEnd/>
          </a:ln>
        </p:spPr>
        <p:txBody>
          <a:bodyPr wrap="none">
            <a:spAutoFit/>
          </a:bodyPr>
          <a:lstStyle/>
          <a:p>
            <a:r>
              <a:rPr lang="fr-FR" sz="1400" b="1"/>
              <a:t>A long et moyen termes</a:t>
            </a:r>
          </a:p>
        </p:txBody>
      </p:sp>
      <p:sp>
        <p:nvSpPr>
          <p:cNvPr id="4120" name="AutoShape 27"/>
          <p:cNvSpPr>
            <a:spLocks noChangeArrowheads="1"/>
          </p:cNvSpPr>
          <p:nvPr/>
        </p:nvSpPr>
        <p:spPr bwMode="auto">
          <a:xfrm>
            <a:off x="468313" y="1412875"/>
            <a:ext cx="3527425" cy="647700"/>
          </a:xfrm>
          <a:prstGeom prst="wedgeRoundRectCallout">
            <a:avLst>
              <a:gd name="adj1" fmla="val -51352"/>
              <a:gd name="adj2" fmla="val -66176"/>
              <a:gd name="adj3" fmla="val 16667"/>
            </a:avLst>
          </a:prstGeom>
          <a:solidFill>
            <a:srgbClr val="CCECFF">
              <a:alpha val="50195"/>
            </a:srgbClr>
          </a:solidFill>
          <a:ln w="9525" algn="ctr">
            <a:solidFill>
              <a:srgbClr val="000099"/>
            </a:solidFill>
            <a:miter lim="800000"/>
            <a:headEnd/>
            <a:tailEnd/>
          </a:ln>
        </p:spPr>
        <p:txBody>
          <a:bodyPr anchor="ctr"/>
          <a:lstStyle/>
          <a:p>
            <a:pPr>
              <a:spcBef>
                <a:spcPct val="5000"/>
              </a:spcBef>
            </a:pPr>
            <a:r>
              <a:rPr lang="fr-FR" sz="1500" b="1" i="1"/>
              <a:t>Nous allons maintenant parler de votre projet professionnel</a:t>
            </a:r>
          </a:p>
        </p:txBody>
      </p:sp>
      <p:sp>
        <p:nvSpPr>
          <p:cNvPr id="4121" name="AutoShape 28">
            <a:hlinkClick r:id="rId10" action="ppaction://hlinksldjump" highlightClick="1"/>
          </p:cNvPr>
          <p:cNvSpPr>
            <a:spLocks noChangeArrowheads="1"/>
          </p:cNvSpPr>
          <p:nvPr/>
        </p:nvSpPr>
        <p:spPr bwMode="auto">
          <a:xfrm>
            <a:off x="2193925" y="6308725"/>
            <a:ext cx="215900" cy="215900"/>
          </a:xfrm>
          <a:prstGeom prst="actionButtonBackPrevious">
            <a:avLst/>
          </a:prstGeom>
          <a:solidFill>
            <a:srgbClr val="3366FF"/>
          </a:solidFill>
          <a:ln w="9525">
            <a:noFill/>
            <a:miter lim="800000"/>
            <a:headEnd/>
            <a:tailEnd/>
          </a:ln>
        </p:spPr>
        <p:txBody>
          <a:bodyPr wrap="none" anchor="ctr"/>
          <a:lstStyle/>
          <a:p>
            <a:endParaRPr lang="fr-FR"/>
          </a:p>
        </p:txBody>
      </p:sp>
      <p:sp>
        <p:nvSpPr>
          <p:cNvPr id="4122" name="Rectangle 29"/>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Sommaire </a:t>
            </a:r>
          </a:p>
          <a:p>
            <a:pPr algn="l"/>
            <a:r>
              <a:rPr lang="fr-FR" sz="1000"/>
              <a:t>entretien</a:t>
            </a:r>
          </a:p>
        </p:txBody>
      </p:sp>
      <p:sp>
        <p:nvSpPr>
          <p:cNvPr id="4123" name="AutoShape 30">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4124" name="Rectangle 31"/>
          <p:cNvSpPr>
            <a:spLocks noChangeArrowheads="1"/>
          </p:cNvSpPr>
          <p:nvPr/>
        </p:nvSpPr>
        <p:spPr bwMode="auto">
          <a:xfrm>
            <a:off x="8027988" y="6237288"/>
            <a:ext cx="647700"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4125" name="AutoShape 32">
            <a:hlinkClick r:id="" action="ppaction://hlinkshowjump?jump=nextslide" highlightClick="1"/>
          </p:cNvPr>
          <p:cNvSpPr>
            <a:spLocks noChangeArrowheads="1"/>
          </p:cNvSpPr>
          <p:nvPr/>
        </p:nvSpPr>
        <p:spPr bwMode="auto">
          <a:xfrm>
            <a:off x="8675688"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4126" name="Rectangle 33"/>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
        <p:nvSpPr>
          <p:cNvPr id="4127" name="Rectangle 34"/>
          <p:cNvSpPr>
            <a:spLocks noChangeArrowheads="1"/>
          </p:cNvSpPr>
          <p:nvPr/>
        </p:nvSpPr>
        <p:spPr bwMode="auto">
          <a:xfrm>
            <a:off x="827088" y="981075"/>
            <a:ext cx="3816350" cy="360363"/>
          </a:xfrm>
          <a:prstGeom prst="rect">
            <a:avLst/>
          </a:prstGeom>
          <a:noFill/>
          <a:ln w="9525">
            <a:noFill/>
            <a:miter lim="800000"/>
            <a:headEnd/>
            <a:tailEnd/>
          </a:ln>
        </p:spPr>
        <p:txBody>
          <a:bodyPr/>
          <a:lstStyle/>
          <a:p>
            <a:pPr algn="l"/>
            <a:r>
              <a:rPr lang="fr-FR" sz="1600" b="1"/>
              <a:t>Action : </a:t>
            </a:r>
            <a:r>
              <a:rPr lang="fr-FR" sz="1600"/>
              <a:t>laisser le salarié s’exprimer.</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7595"/>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596"/>
                                        </p:tgtEl>
                                        <p:attrNameLst>
                                          <p:attrName>style.visibility</p:attrName>
                                        </p:attrNameLst>
                                      </p:cBhvr>
                                      <p:to>
                                        <p:strVal val="visible"/>
                                      </p:to>
                                    </p:set>
                                  </p:childTnLst>
                                </p:cTn>
                              </p:par>
                            </p:childTnLst>
                          </p:cTn>
                        </p:par>
                      </p:childTnLst>
                    </p:cTn>
                  </p:par>
                </p:childTnLst>
              </p:cTn>
              <p:nextCondLst>
                <p:cond evt="onClick" delay="0">
                  <p:tgtEl>
                    <p:spTgt spid="67595"/>
                  </p:tgtEl>
                </p:cond>
              </p:nextCondLst>
            </p:seq>
            <p:seq concurrent="1" nextAc="seek">
              <p:cTn id="7" restart="whenNotActive" fill="hold" evtFilter="cancelBubble" nodeType="interactiveSeq">
                <p:stCondLst>
                  <p:cond evt="onClick" delay="0">
                    <p:tgtEl>
                      <p:spTgt spid="67596"/>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67596"/>
                                        </p:tgtEl>
                                        <p:attrNameLst>
                                          <p:attrName>style.visibility</p:attrName>
                                        </p:attrNameLst>
                                      </p:cBhvr>
                                      <p:to>
                                        <p:strVal val="hidden"/>
                                      </p:to>
                                    </p:set>
                                  </p:childTnLst>
                                </p:cTn>
                              </p:par>
                            </p:childTnLst>
                          </p:cTn>
                        </p:par>
                      </p:childTnLst>
                    </p:cTn>
                  </p:par>
                </p:childTnLst>
              </p:cTn>
              <p:nextCondLst>
                <p:cond evt="onClick" delay="0">
                  <p:tgtEl>
                    <p:spTgt spid="67596"/>
                  </p:tgtEl>
                </p:cond>
              </p:nextCondLst>
            </p:seq>
            <p:seq concurrent="1" nextAc="seek">
              <p:cTn id="12" restart="whenNotActive" fill="hold" evtFilter="cancelBubble" nodeType="interactiveSeq">
                <p:stCondLst>
                  <p:cond evt="onClick" delay="0">
                    <p:tgtEl>
                      <p:spTgt spid="67607"/>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7609"/>
                                        </p:tgtEl>
                                        <p:attrNameLst>
                                          <p:attrName>style.visibility</p:attrName>
                                        </p:attrNameLst>
                                      </p:cBhvr>
                                      <p:to>
                                        <p:strVal val="visible"/>
                                      </p:to>
                                    </p:set>
                                  </p:childTnLst>
                                </p:cTn>
                              </p:par>
                            </p:childTnLst>
                          </p:cTn>
                        </p:par>
                      </p:childTnLst>
                    </p:cTn>
                  </p:par>
                </p:childTnLst>
              </p:cTn>
              <p:nextCondLst>
                <p:cond evt="onClick" delay="0">
                  <p:tgtEl>
                    <p:spTgt spid="67607"/>
                  </p:tgtEl>
                </p:cond>
              </p:nextCondLst>
            </p:seq>
            <p:seq concurrent="1" nextAc="seek">
              <p:cTn id="17" restart="whenNotActive" fill="hold" evtFilter="cancelBubble" nodeType="interactiveSeq">
                <p:stCondLst>
                  <p:cond evt="onClick" delay="0">
                    <p:tgtEl>
                      <p:spTgt spid="67609"/>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1" nodeType="clickEffect">
                                  <p:stCondLst>
                                    <p:cond delay="0"/>
                                  </p:stCondLst>
                                  <p:childTnLst>
                                    <p:set>
                                      <p:cBhvr>
                                        <p:cTn id="21" dur="1" fill="hold">
                                          <p:stCondLst>
                                            <p:cond delay="0"/>
                                          </p:stCondLst>
                                        </p:cTn>
                                        <p:tgtEl>
                                          <p:spTgt spid="67609"/>
                                        </p:tgtEl>
                                        <p:attrNameLst>
                                          <p:attrName>style.visibility</p:attrName>
                                        </p:attrNameLst>
                                      </p:cBhvr>
                                      <p:to>
                                        <p:strVal val="hidden"/>
                                      </p:to>
                                    </p:set>
                                  </p:childTnLst>
                                </p:cTn>
                              </p:par>
                            </p:childTnLst>
                          </p:cTn>
                        </p:par>
                      </p:childTnLst>
                    </p:cTn>
                  </p:par>
                </p:childTnLst>
              </p:cTn>
              <p:nextCondLst>
                <p:cond evt="onClick" delay="0">
                  <p:tgtEl>
                    <p:spTgt spid="67609"/>
                  </p:tgtEl>
                </p:cond>
              </p:nextCondLst>
            </p:seq>
          </p:childTnLst>
        </p:cTn>
      </p:par>
    </p:tnLst>
    <p:bldLst>
      <p:bldP spid="67596" grpId="0" animBg="1"/>
      <p:bldP spid="67609" grpId="0" animBg="1"/>
      <p:bldP spid="67609" grpId="1"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122" name="Object 38"/>
          <p:cNvGraphicFramePr>
            <a:graphicFrameLocks noChangeAspect="1"/>
          </p:cNvGraphicFramePr>
          <p:nvPr/>
        </p:nvGraphicFramePr>
        <p:xfrm>
          <a:off x="4872038" y="260350"/>
          <a:ext cx="4092575" cy="5830888"/>
        </p:xfrm>
        <a:graphic>
          <a:graphicData uri="http://schemas.openxmlformats.org/presentationml/2006/ole">
            <p:oleObj spid="_x0000_s5122" name="Document" r:id="rId4" imgW="6045670" imgH="8613725" progId="Word.Document.8">
              <p:embed/>
            </p:oleObj>
          </a:graphicData>
        </a:graphic>
      </p:graphicFrame>
      <p:sp>
        <p:nvSpPr>
          <p:cNvPr id="5123" name="Rectangle 3"/>
          <p:cNvSpPr>
            <a:spLocks noGrp="1" noChangeArrowheads="1"/>
          </p:cNvSpPr>
          <p:nvPr>
            <p:ph type="ctrTitle"/>
          </p:nvPr>
        </p:nvSpPr>
        <p:spPr bwMode="auto">
          <a:xfrm>
            <a:off x="1476375" y="260350"/>
            <a:ext cx="3240088" cy="360363"/>
          </a:xfrm>
          <a:solidFill>
            <a:srgbClr val="3366FF">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3 - Identification du projet professionnel </a:t>
            </a:r>
          </a:p>
        </p:txBody>
      </p:sp>
      <p:sp>
        <p:nvSpPr>
          <p:cNvPr id="5124" name="Rectangle 4"/>
          <p:cNvSpPr>
            <a:spLocks noChangeArrowheads="1"/>
          </p:cNvSpPr>
          <p:nvPr/>
        </p:nvSpPr>
        <p:spPr bwMode="auto">
          <a:xfrm>
            <a:off x="250825" y="260350"/>
            <a:ext cx="1154113" cy="360363"/>
          </a:xfrm>
          <a:prstGeom prst="rect">
            <a:avLst/>
          </a:prstGeom>
          <a:solidFill>
            <a:srgbClr val="3366FF"/>
          </a:solidFill>
          <a:ln w="9525">
            <a:solidFill>
              <a:schemeClr val="tx1"/>
            </a:solidFill>
            <a:miter lim="800000"/>
            <a:headEnd/>
            <a:tailEnd/>
          </a:ln>
        </p:spPr>
        <p:txBody>
          <a:bodyPr wrap="none" anchor="ctr"/>
          <a:lstStyle/>
          <a:p>
            <a:r>
              <a:rPr lang="fr-FR" sz="1200" b="1"/>
              <a:t>Chapitre 2.2</a:t>
            </a:r>
          </a:p>
        </p:txBody>
      </p:sp>
      <p:sp>
        <p:nvSpPr>
          <p:cNvPr id="5125" name="Rectangle 5"/>
          <p:cNvSpPr>
            <a:spLocks noChangeArrowheads="1"/>
          </p:cNvSpPr>
          <p:nvPr/>
        </p:nvSpPr>
        <p:spPr bwMode="auto">
          <a:xfrm>
            <a:off x="179388" y="188913"/>
            <a:ext cx="8785225" cy="6480175"/>
          </a:xfrm>
          <a:prstGeom prst="rect">
            <a:avLst/>
          </a:prstGeom>
          <a:noFill/>
          <a:ln w="9525">
            <a:solidFill>
              <a:schemeClr val="tx1"/>
            </a:solidFill>
            <a:miter lim="800000"/>
            <a:headEnd/>
            <a:tailEnd/>
          </a:ln>
        </p:spPr>
        <p:txBody>
          <a:bodyPr wrap="none" anchor="ctr"/>
          <a:lstStyle/>
          <a:p>
            <a:endParaRPr lang="fr-FR"/>
          </a:p>
        </p:txBody>
      </p:sp>
      <p:sp>
        <p:nvSpPr>
          <p:cNvPr id="5126" name="Rectangle 6"/>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5127" name="AutoShape 7">
            <a:hlinkClick r:id="rId5"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69640" name="AutoShape 8">
            <a:hlinkClick r:id="" action="ppaction://noaction" highlightClick="1"/>
          </p:cNvPr>
          <p:cNvSpPr>
            <a:spLocks noChangeArrowheads="1"/>
          </p:cNvSpPr>
          <p:nvPr/>
        </p:nvSpPr>
        <p:spPr bwMode="auto">
          <a:xfrm>
            <a:off x="7753350" y="63341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69641" name="Rectangle 9"/>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6" action="ppaction://hlinkpres?slideindex=1&amp;slidetitle="/>
              </a:rPr>
              <a:t>Cliquer ici</a:t>
            </a:r>
            <a:endParaRPr lang="fr-FR" sz="1000" b="1">
              <a:solidFill>
                <a:schemeClr val="tx1"/>
              </a:solidFill>
            </a:endParaRPr>
          </a:p>
        </p:txBody>
      </p:sp>
      <p:sp>
        <p:nvSpPr>
          <p:cNvPr id="5130" name="Text Box 10"/>
          <p:cNvSpPr txBox="1">
            <a:spLocks noChangeArrowheads="1"/>
          </p:cNvSpPr>
          <p:nvPr/>
        </p:nvSpPr>
        <p:spPr bwMode="auto">
          <a:xfrm>
            <a:off x="7451725" y="4797425"/>
            <a:ext cx="1079500" cy="511175"/>
          </a:xfrm>
          <a:prstGeom prst="rect">
            <a:avLst/>
          </a:prstGeom>
          <a:solidFill>
            <a:srgbClr val="E7F9FF"/>
          </a:solidFill>
          <a:ln w="9525">
            <a:solidFill>
              <a:srgbClr val="000099"/>
            </a:solidFill>
            <a:miter lim="800000"/>
            <a:headEnd/>
            <a:tailEnd/>
          </a:ln>
        </p:spPr>
        <p:txBody>
          <a:bodyPr>
            <a:spAutoFit/>
          </a:bodyPr>
          <a:lstStyle/>
          <a:p>
            <a:pPr>
              <a:spcBef>
                <a:spcPct val="50000"/>
              </a:spcBef>
            </a:pPr>
            <a:r>
              <a:rPr lang="fr-FR" sz="900"/>
              <a:t>Accès à la liste des domaines de formation </a:t>
            </a:r>
          </a:p>
        </p:txBody>
      </p:sp>
      <p:sp>
        <p:nvSpPr>
          <p:cNvPr id="5131" name="AutoShape 11"/>
          <p:cNvSpPr>
            <a:spLocks noChangeArrowheads="1"/>
          </p:cNvSpPr>
          <p:nvPr/>
        </p:nvSpPr>
        <p:spPr bwMode="auto">
          <a:xfrm flipH="1" flipV="1">
            <a:off x="7104063" y="4979988"/>
            <a:ext cx="288925" cy="144462"/>
          </a:xfrm>
          <a:prstGeom prst="rightArrow">
            <a:avLst>
              <a:gd name="adj1" fmla="val 50000"/>
              <a:gd name="adj2" fmla="val 50000"/>
            </a:avLst>
          </a:prstGeom>
          <a:solidFill>
            <a:srgbClr val="3366FF"/>
          </a:solidFill>
          <a:ln w="9525">
            <a:solidFill>
              <a:schemeClr val="tx1"/>
            </a:solidFill>
            <a:miter lim="800000"/>
            <a:headEnd/>
            <a:tailEnd/>
          </a:ln>
        </p:spPr>
        <p:txBody>
          <a:bodyPr wrap="none" anchor="ctr"/>
          <a:lstStyle/>
          <a:p>
            <a:endParaRPr lang="fr-FR"/>
          </a:p>
        </p:txBody>
      </p:sp>
      <p:sp>
        <p:nvSpPr>
          <p:cNvPr id="5132" name="AutoShape 13">
            <a:hlinkClick r:id="rId7" action="ppaction://hlinkfile" highlightClick="1"/>
          </p:cNvPr>
          <p:cNvSpPr>
            <a:spLocks noChangeArrowheads="1"/>
          </p:cNvSpPr>
          <p:nvPr/>
        </p:nvSpPr>
        <p:spPr bwMode="auto">
          <a:xfrm>
            <a:off x="6804025" y="4941888"/>
            <a:ext cx="215900" cy="215900"/>
          </a:xfrm>
          <a:prstGeom prst="actionButtonInformation">
            <a:avLst/>
          </a:prstGeom>
          <a:solidFill>
            <a:srgbClr val="3399FF"/>
          </a:solidFill>
          <a:ln w="9525">
            <a:noFill/>
            <a:miter lim="800000"/>
            <a:headEnd/>
            <a:tailEnd/>
          </a:ln>
        </p:spPr>
        <p:txBody>
          <a:bodyPr wrap="none" anchor="ctr"/>
          <a:lstStyle/>
          <a:p>
            <a:endParaRPr lang="fr-FR"/>
          </a:p>
        </p:txBody>
      </p:sp>
      <p:sp>
        <p:nvSpPr>
          <p:cNvPr id="5133" name="Text Box 14"/>
          <p:cNvSpPr txBox="1">
            <a:spLocks noChangeArrowheads="1"/>
          </p:cNvSpPr>
          <p:nvPr/>
        </p:nvSpPr>
        <p:spPr bwMode="auto">
          <a:xfrm>
            <a:off x="6299200" y="2565400"/>
            <a:ext cx="1079500" cy="374650"/>
          </a:xfrm>
          <a:prstGeom prst="rect">
            <a:avLst/>
          </a:prstGeom>
          <a:solidFill>
            <a:srgbClr val="E7F9FF"/>
          </a:solidFill>
          <a:ln w="9525">
            <a:solidFill>
              <a:srgbClr val="000099"/>
            </a:solidFill>
            <a:miter lim="800000"/>
            <a:headEnd/>
            <a:tailEnd/>
          </a:ln>
        </p:spPr>
        <p:txBody>
          <a:bodyPr>
            <a:spAutoFit/>
          </a:bodyPr>
          <a:lstStyle/>
          <a:p>
            <a:pPr>
              <a:spcBef>
                <a:spcPct val="50000"/>
              </a:spcBef>
            </a:pPr>
            <a:r>
              <a:rPr lang="fr-FR" sz="900"/>
              <a:t>Accès au document </a:t>
            </a:r>
          </a:p>
        </p:txBody>
      </p:sp>
      <p:sp>
        <p:nvSpPr>
          <p:cNvPr id="69647" name="AutoShape 15">
            <a:hlinkClick r:id="" action="ppaction://noaction" highlightClick="1"/>
          </p:cNvPr>
          <p:cNvSpPr>
            <a:spLocks noChangeArrowheads="1"/>
          </p:cNvSpPr>
          <p:nvPr/>
        </p:nvSpPr>
        <p:spPr bwMode="auto">
          <a:xfrm>
            <a:off x="7812088" y="2349500"/>
            <a:ext cx="719137" cy="792163"/>
          </a:xfrm>
          <a:prstGeom prst="actionButtonDocument">
            <a:avLst/>
          </a:prstGeom>
          <a:solidFill>
            <a:srgbClr val="CCECFF"/>
          </a:solidFill>
          <a:ln w="9525">
            <a:noFill/>
            <a:miter lim="800000"/>
            <a:headEnd/>
            <a:tailEnd/>
          </a:ln>
        </p:spPr>
        <p:txBody>
          <a:bodyPr wrap="none" anchor="ctr"/>
          <a:lstStyle/>
          <a:p>
            <a:r>
              <a:rPr lang="fr-FR" sz="800" b="1">
                <a:solidFill>
                  <a:schemeClr val="tx1"/>
                </a:solidFill>
              </a:rPr>
              <a:t>Fiche </a:t>
            </a:r>
          </a:p>
          <a:p>
            <a:r>
              <a:rPr lang="fr-FR" sz="800" b="1">
                <a:solidFill>
                  <a:schemeClr val="tx1"/>
                </a:solidFill>
              </a:rPr>
              <a:t>Identification</a:t>
            </a:r>
          </a:p>
          <a:p>
            <a:r>
              <a:rPr lang="fr-FR" sz="800" b="1">
                <a:solidFill>
                  <a:schemeClr val="tx1"/>
                </a:solidFill>
              </a:rPr>
              <a:t>projet</a:t>
            </a:r>
          </a:p>
        </p:txBody>
      </p:sp>
      <p:sp>
        <p:nvSpPr>
          <p:cNvPr id="5135" name="AutoShape 16"/>
          <p:cNvSpPr>
            <a:spLocks noChangeArrowheads="1"/>
          </p:cNvSpPr>
          <p:nvPr/>
        </p:nvSpPr>
        <p:spPr bwMode="auto">
          <a:xfrm>
            <a:off x="7451725" y="2708275"/>
            <a:ext cx="288925" cy="144463"/>
          </a:xfrm>
          <a:prstGeom prst="rightArrow">
            <a:avLst>
              <a:gd name="adj1" fmla="val 50000"/>
              <a:gd name="adj2" fmla="val 50000"/>
            </a:avLst>
          </a:prstGeom>
          <a:solidFill>
            <a:srgbClr val="3366FF"/>
          </a:solidFill>
          <a:ln w="9525">
            <a:solidFill>
              <a:schemeClr val="tx1"/>
            </a:solidFill>
            <a:miter lim="800000"/>
            <a:headEnd/>
            <a:tailEnd/>
          </a:ln>
        </p:spPr>
        <p:txBody>
          <a:bodyPr wrap="none" anchor="ctr"/>
          <a:lstStyle/>
          <a:p>
            <a:endParaRPr lang="fr-FR"/>
          </a:p>
        </p:txBody>
      </p:sp>
      <p:sp>
        <p:nvSpPr>
          <p:cNvPr id="5136" name="AutoShape 17"/>
          <p:cNvSpPr>
            <a:spLocks noChangeArrowheads="1"/>
          </p:cNvSpPr>
          <p:nvPr/>
        </p:nvSpPr>
        <p:spPr bwMode="auto">
          <a:xfrm>
            <a:off x="323850" y="4005263"/>
            <a:ext cx="4284663" cy="1008062"/>
          </a:xfrm>
          <a:prstGeom prst="wedgeRoundRectCallout">
            <a:avLst>
              <a:gd name="adj1" fmla="val 83977"/>
              <a:gd name="adj2" fmla="val 51731"/>
              <a:gd name="adj3" fmla="val 16667"/>
            </a:avLst>
          </a:prstGeom>
          <a:solidFill>
            <a:srgbClr val="CCECFF">
              <a:alpha val="50195"/>
            </a:srgbClr>
          </a:solidFill>
          <a:ln w="9525" algn="ctr">
            <a:solidFill>
              <a:srgbClr val="000099"/>
            </a:solidFill>
            <a:miter lim="800000"/>
            <a:headEnd/>
            <a:tailEnd/>
          </a:ln>
        </p:spPr>
        <p:txBody>
          <a:bodyPr anchor="ctr"/>
          <a:lstStyle/>
          <a:p>
            <a:pPr algn="l"/>
            <a:r>
              <a:rPr lang="fr-FR" sz="1500" b="1" i="1"/>
              <a:t>Par rapport à votre projet (à long, moyen et court termes), quelles actions concrètes souhaitez- vous réaliser dans l’immédiat ?</a:t>
            </a:r>
          </a:p>
        </p:txBody>
      </p:sp>
      <p:sp>
        <p:nvSpPr>
          <p:cNvPr id="5137" name="Text Box 18"/>
          <p:cNvSpPr txBox="1">
            <a:spLocks noChangeArrowheads="1"/>
          </p:cNvSpPr>
          <p:nvPr/>
        </p:nvSpPr>
        <p:spPr bwMode="auto">
          <a:xfrm>
            <a:off x="1476375" y="692150"/>
            <a:ext cx="1347788" cy="314325"/>
          </a:xfrm>
          <a:prstGeom prst="rect">
            <a:avLst/>
          </a:prstGeom>
          <a:noFill/>
          <a:ln w="9525" algn="ctr">
            <a:solidFill>
              <a:srgbClr val="000099"/>
            </a:solidFill>
            <a:miter lim="800000"/>
            <a:headEnd/>
            <a:tailEnd/>
          </a:ln>
        </p:spPr>
        <p:txBody>
          <a:bodyPr wrap="none">
            <a:spAutoFit/>
          </a:bodyPr>
          <a:lstStyle/>
          <a:p>
            <a:r>
              <a:rPr lang="fr-FR" sz="1400" b="1"/>
              <a:t>A court terme</a:t>
            </a:r>
          </a:p>
        </p:txBody>
      </p:sp>
      <p:sp>
        <p:nvSpPr>
          <p:cNvPr id="5138" name="AutoShape 19">
            <a:hlinkClick r:id="rId8" action="ppaction://hlinksldjump" highlightClick="1"/>
          </p:cNvPr>
          <p:cNvSpPr>
            <a:spLocks noChangeArrowheads="1"/>
          </p:cNvSpPr>
          <p:nvPr/>
        </p:nvSpPr>
        <p:spPr bwMode="auto">
          <a:xfrm>
            <a:off x="2193925" y="6308725"/>
            <a:ext cx="215900" cy="215900"/>
          </a:xfrm>
          <a:prstGeom prst="actionButtonBackPrevious">
            <a:avLst/>
          </a:prstGeom>
          <a:solidFill>
            <a:srgbClr val="3366FF"/>
          </a:solidFill>
          <a:ln w="9525">
            <a:noFill/>
            <a:miter lim="800000"/>
            <a:headEnd/>
            <a:tailEnd/>
          </a:ln>
        </p:spPr>
        <p:txBody>
          <a:bodyPr wrap="none" anchor="ctr"/>
          <a:lstStyle/>
          <a:p>
            <a:endParaRPr lang="fr-FR"/>
          </a:p>
        </p:txBody>
      </p:sp>
      <p:sp>
        <p:nvSpPr>
          <p:cNvPr id="5139" name="Rectangle 20"/>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Sommaire </a:t>
            </a:r>
          </a:p>
          <a:p>
            <a:pPr algn="l"/>
            <a:r>
              <a:rPr lang="fr-FR" sz="1000"/>
              <a:t>entretien</a:t>
            </a:r>
          </a:p>
        </p:txBody>
      </p:sp>
      <p:sp>
        <p:nvSpPr>
          <p:cNvPr id="5140" name="AutoShape 21">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5141" name="Rectangle 22"/>
          <p:cNvSpPr>
            <a:spLocks noChangeArrowheads="1"/>
          </p:cNvSpPr>
          <p:nvPr/>
        </p:nvSpPr>
        <p:spPr bwMode="auto">
          <a:xfrm>
            <a:off x="8027988" y="6237288"/>
            <a:ext cx="647700"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5142" name="AutoShape 23">
            <a:hlinkClick r:id="" action="ppaction://hlinkshowjump?jump=nextslide" highlightClick="1"/>
          </p:cNvPr>
          <p:cNvSpPr>
            <a:spLocks noChangeArrowheads="1"/>
          </p:cNvSpPr>
          <p:nvPr/>
        </p:nvSpPr>
        <p:spPr bwMode="auto">
          <a:xfrm>
            <a:off x="8675688"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5143" name="Rectangle 24"/>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
        <p:nvSpPr>
          <p:cNvPr id="5144" name="Rectangle 25"/>
          <p:cNvSpPr>
            <a:spLocks noChangeArrowheads="1"/>
          </p:cNvSpPr>
          <p:nvPr/>
        </p:nvSpPr>
        <p:spPr bwMode="auto">
          <a:xfrm>
            <a:off x="615950" y="5386388"/>
            <a:ext cx="512763" cy="638175"/>
          </a:xfrm>
          <a:prstGeom prst="rect">
            <a:avLst/>
          </a:prstGeom>
          <a:solidFill>
            <a:schemeClr val="bg1"/>
          </a:solidFill>
          <a:ln w="9525" algn="ctr">
            <a:solidFill>
              <a:schemeClr val="accent2"/>
            </a:solidFill>
            <a:miter lim="800000"/>
            <a:headEnd/>
            <a:tailEnd/>
          </a:ln>
        </p:spPr>
        <p:txBody>
          <a:bodyPr wrap="none" anchor="ctr"/>
          <a:lstStyle/>
          <a:p>
            <a:endParaRPr lang="fr-FR"/>
          </a:p>
        </p:txBody>
      </p:sp>
      <p:sp>
        <p:nvSpPr>
          <p:cNvPr id="5145" name="Rectangle 26"/>
          <p:cNvSpPr>
            <a:spLocks noChangeArrowheads="1"/>
          </p:cNvSpPr>
          <p:nvPr/>
        </p:nvSpPr>
        <p:spPr bwMode="auto">
          <a:xfrm>
            <a:off x="539750" y="5373688"/>
            <a:ext cx="647700" cy="358775"/>
          </a:xfrm>
          <a:prstGeom prst="rect">
            <a:avLst/>
          </a:prstGeom>
          <a:noFill/>
          <a:ln w="9525">
            <a:noFill/>
            <a:miter lim="800000"/>
            <a:headEnd/>
            <a:tailEnd/>
          </a:ln>
        </p:spPr>
        <p:txBody>
          <a:bodyPr wrap="none" anchor="ctr"/>
          <a:lstStyle/>
          <a:p>
            <a:pPr algn="r"/>
            <a:r>
              <a:rPr lang="fr-FR" sz="1400"/>
              <a:t>Suite</a:t>
            </a:r>
          </a:p>
        </p:txBody>
      </p:sp>
      <p:sp>
        <p:nvSpPr>
          <p:cNvPr id="5146" name="AutoShape 27"/>
          <p:cNvSpPr>
            <a:spLocks noChangeArrowheads="1"/>
          </p:cNvSpPr>
          <p:nvPr/>
        </p:nvSpPr>
        <p:spPr bwMode="auto">
          <a:xfrm>
            <a:off x="1331913" y="5229225"/>
            <a:ext cx="3348037" cy="863600"/>
          </a:xfrm>
          <a:prstGeom prst="wedgeRoundRectCallout">
            <a:avLst>
              <a:gd name="adj1" fmla="val 93005"/>
              <a:gd name="adj2" fmla="val 16912"/>
              <a:gd name="adj3" fmla="val 16667"/>
            </a:avLst>
          </a:prstGeom>
          <a:solidFill>
            <a:srgbClr val="CCECFF">
              <a:alpha val="50195"/>
            </a:srgbClr>
          </a:solidFill>
          <a:ln w="9525" algn="ctr">
            <a:solidFill>
              <a:srgbClr val="000099"/>
            </a:solidFill>
            <a:miter lim="800000"/>
            <a:headEnd/>
            <a:tailEnd/>
          </a:ln>
        </p:spPr>
        <p:txBody>
          <a:bodyPr anchor="ctr"/>
          <a:lstStyle/>
          <a:p>
            <a:pPr algn="l"/>
            <a:r>
              <a:rPr lang="fr-FR" sz="1500" b="1" i="1"/>
              <a:t>Avez-vous d’autres demandes concernant le développement de vos compétences ?</a:t>
            </a:r>
          </a:p>
        </p:txBody>
      </p:sp>
      <p:sp>
        <p:nvSpPr>
          <p:cNvPr id="5147" name="AutoShape 28">
            <a:hlinkClick r:id="" action="ppaction://hlinkshowjump?jump=nextslide" highlightClick="1"/>
          </p:cNvPr>
          <p:cNvSpPr>
            <a:spLocks noChangeArrowheads="1"/>
          </p:cNvSpPr>
          <p:nvPr/>
        </p:nvSpPr>
        <p:spPr bwMode="auto">
          <a:xfrm>
            <a:off x="755650" y="5662613"/>
            <a:ext cx="288925" cy="287337"/>
          </a:xfrm>
          <a:prstGeom prst="actionButtonForwardNext">
            <a:avLst/>
          </a:prstGeom>
          <a:solidFill>
            <a:schemeClr val="accent1"/>
          </a:solidFill>
          <a:ln w="9525">
            <a:noFill/>
            <a:miter lim="800000"/>
            <a:headEnd/>
            <a:tailEnd/>
          </a:ln>
        </p:spPr>
        <p:txBody>
          <a:bodyPr wrap="none" anchor="ctr"/>
          <a:lstStyle/>
          <a:p>
            <a:endParaRPr lang="fr-FR"/>
          </a:p>
        </p:txBody>
      </p:sp>
      <p:sp>
        <p:nvSpPr>
          <p:cNvPr id="5148" name="Rectangle 31"/>
          <p:cNvSpPr>
            <a:spLocks noChangeArrowheads="1"/>
          </p:cNvSpPr>
          <p:nvPr/>
        </p:nvSpPr>
        <p:spPr bwMode="auto">
          <a:xfrm>
            <a:off x="611188" y="1052513"/>
            <a:ext cx="3816350" cy="360362"/>
          </a:xfrm>
          <a:prstGeom prst="rect">
            <a:avLst/>
          </a:prstGeom>
          <a:noFill/>
          <a:ln w="9525">
            <a:noFill/>
            <a:miter lim="800000"/>
            <a:headEnd/>
            <a:tailEnd/>
          </a:ln>
        </p:spPr>
        <p:txBody>
          <a:bodyPr/>
          <a:lstStyle/>
          <a:p>
            <a:pPr algn="l"/>
            <a:r>
              <a:rPr lang="fr-FR" sz="1600" b="1"/>
              <a:t>Action : </a:t>
            </a:r>
            <a:r>
              <a:rPr lang="fr-FR" sz="1600"/>
              <a:t>laisser le salarié s’exprimer.</a:t>
            </a:r>
          </a:p>
        </p:txBody>
      </p:sp>
      <p:sp>
        <p:nvSpPr>
          <p:cNvPr id="5149" name="AutoShape 33"/>
          <p:cNvSpPr>
            <a:spLocks noChangeArrowheads="1"/>
          </p:cNvSpPr>
          <p:nvPr/>
        </p:nvSpPr>
        <p:spPr bwMode="auto">
          <a:xfrm>
            <a:off x="755650" y="1628775"/>
            <a:ext cx="3960813" cy="719138"/>
          </a:xfrm>
          <a:prstGeom prst="wedgeRoundRectCallout">
            <a:avLst>
              <a:gd name="adj1" fmla="val 84347"/>
              <a:gd name="adj2" fmla="val 201435"/>
              <a:gd name="adj3" fmla="val 16667"/>
            </a:avLst>
          </a:prstGeom>
          <a:solidFill>
            <a:srgbClr val="CCECFF">
              <a:alpha val="50195"/>
            </a:srgbClr>
          </a:solidFill>
          <a:ln w="9525" algn="ctr">
            <a:solidFill>
              <a:srgbClr val="000099"/>
            </a:solidFill>
            <a:miter lim="800000"/>
            <a:headEnd/>
            <a:tailEnd/>
          </a:ln>
        </p:spPr>
        <p:txBody>
          <a:bodyPr anchor="ctr"/>
          <a:lstStyle/>
          <a:p>
            <a:pPr algn="l"/>
            <a:r>
              <a:rPr lang="fr-FR" sz="1500" b="1" i="1"/>
              <a:t>Envisagez vous une étape à court terme ?</a:t>
            </a:r>
          </a:p>
        </p:txBody>
      </p:sp>
      <p:sp>
        <p:nvSpPr>
          <p:cNvPr id="5150" name="AutoShape 34"/>
          <p:cNvSpPr>
            <a:spLocks noChangeArrowheads="1"/>
          </p:cNvSpPr>
          <p:nvPr/>
        </p:nvSpPr>
        <p:spPr bwMode="auto">
          <a:xfrm>
            <a:off x="466725" y="2781300"/>
            <a:ext cx="3889375" cy="936625"/>
          </a:xfrm>
          <a:prstGeom prst="wedgeRoundRectCallout">
            <a:avLst>
              <a:gd name="adj1" fmla="val 93634"/>
              <a:gd name="adj2" fmla="val 92032"/>
              <a:gd name="adj3" fmla="val 16667"/>
            </a:avLst>
          </a:prstGeom>
          <a:solidFill>
            <a:srgbClr val="CCECFF">
              <a:alpha val="50195"/>
            </a:srgbClr>
          </a:solidFill>
          <a:ln w="9525" algn="ctr">
            <a:solidFill>
              <a:srgbClr val="000099"/>
            </a:solidFill>
            <a:miter lim="800000"/>
            <a:headEnd/>
            <a:tailEnd/>
          </a:ln>
        </p:spPr>
        <p:txBody>
          <a:bodyPr anchor="ctr"/>
          <a:lstStyle/>
          <a:p>
            <a:pPr algn="l"/>
            <a:r>
              <a:rPr lang="fr-FR" sz="1500" b="1" i="1"/>
              <a:t>Quelles capacités (connaissances, savoir-faire …) devez vous développer pour réussir cette étape ?</a:t>
            </a:r>
          </a:p>
        </p:txBody>
      </p:sp>
      <p:sp>
        <p:nvSpPr>
          <p:cNvPr id="69661" name="AutoShape 29"/>
          <p:cNvSpPr>
            <a:spLocks noChangeArrowheads="1"/>
          </p:cNvSpPr>
          <p:nvPr/>
        </p:nvSpPr>
        <p:spPr bwMode="auto">
          <a:xfrm>
            <a:off x="5148263" y="620713"/>
            <a:ext cx="3457575" cy="1243012"/>
          </a:xfrm>
          <a:prstGeom prst="wedgeRoundRectCallout">
            <a:avLst>
              <a:gd name="adj1" fmla="val 33472"/>
              <a:gd name="adj2" fmla="val 102620"/>
              <a:gd name="adj3" fmla="val 16667"/>
            </a:avLst>
          </a:prstGeom>
          <a:gradFill rotWithShape="1">
            <a:gsLst>
              <a:gs pos="0">
                <a:srgbClr val="F8F8F8"/>
              </a:gs>
              <a:gs pos="100000">
                <a:schemeClr val="bg1"/>
              </a:gs>
            </a:gsLst>
            <a:lin ang="5400000" scaled="1"/>
          </a:gradFill>
          <a:ln w="9525" algn="ctr">
            <a:solidFill>
              <a:schemeClr val="tx1"/>
            </a:solidFill>
            <a:miter lim="800000"/>
            <a:headEnd/>
            <a:tailEnd/>
          </a:ln>
        </p:spPr>
        <p:txBody>
          <a:bodyPr anchor="ctr">
            <a:spAutoFit/>
          </a:bodyPr>
          <a:lstStyle/>
          <a:p>
            <a:r>
              <a:rPr lang="fr-FR" sz="1000" b="1">
                <a:solidFill>
                  <a:schemeClr val="accent2"/>
                </a:solidFill>
              </a:rPr>
              <a:t>Vous allez ouvrir un document modifiable !</a:t>
            </a:r>
          </a:p>
          <a:p>
            <a:pPr>
              <a:spcBef>
                <a:spcPct val="50000"/>
              </a:spcBef>
            </a:pPr>
            <a:r>
              <a:rPr lang="fr-FR" sz="900">
                <a:solidFill>
                  <a:schemeClr val="accent2"/>
                </a:solidFill>
              </a:rPr>
              <a:t>Souhaitez vous </a:t>
            </a:r>
            <a:r>
              <a:rPr lang="fr-FR" sz="800">
                <a:solidFill>
                  <a:schemeClr val="accent2"/>
                </a:solidFill>
              </a:rPr>
              <a:t>(cliquer sur votre choix)</a:t>
            </a:r>
            <a:r>
              <a:rPr lang="fr-FR" sz="900">
                <a:solidFill>
                  <a:schemeClr val="accent2"/>
                </a:solidFill>
              </a:rPr>
              <a:t> :</a:t>
            </a:r>
          </a:p>
          <a:p>
            <a:pPr algn="l">
              <a:spcBef>
                <a:spcPct val="10000"/>
              </a:spcBef>
            </a:pPr>
            <a:r>
              <a:rPr lang="fr-FR" sz="900">
                <a:solidFill>
                  <a:schemeClr val="accent2"/>
                </a:solidFill>
              </a:rPr>
              <a:t>     </a:t>
            </a:r>
            <a:r>
              <a:rPr lang="fr-FR" sz="1400" b="1">
                <a:solidFill>
                  <a:schemeClr val="accent2"/>
                </a:solidFill>
                <a:sym typeface="Wingdings" pitchFamily="2" charset="2"/>
                <a:hlinkClick r:id="rId9" action="ppaction://hlinkfile"/>
              </a:rPr>
              <a:t></a:t>
            </a:r>
            <a:r>
              <a:rPr lang="fr-FR" sz="1400">
                <a:solidFill>
                  <a:schemeClr val="accent2"/>
                </a:solidFill>
                <a:sym typeface="Wingdings" pitchFamily="2" charset="2"/>
                <a:hlinkClick r:id="rId9" action="ppaction://hlinkfile"/>
              </a:rPr>
              <a:t> </a:t>
            </a:r>
            <a:r>
              <a:rPr lang="fr-FR" sz="900" b="1">
                <a:solidFill>
                  <a:schemeClr val="accent2"/>
                </a:solidFill>
                <a:hlinkClick r:id="rId9" action="ppaction://hlinkfile"/>
              </a:rPr>
              <a:t>Ouvrir le document</a:t>
            </a:r>
            <a:r>
              <a:rPr lang="fr-FR" sz="900">
                <a:solidFill>
                  <a:schemeClr val="accent2"/>
                </a:solidFill>
                <a:hlinkClick r:id="rId9" action="ppaction://hlinkfile"/>
              </a:rPr>
              <a:t> </a:t>
            </a:r>
            <a:endParaRPr lang="fr-FR" sz="900">
              <a:solidFill>
                <a:schemeClr val="accent2"/>
              </a:solidFill>
            </a:endParaRPr>
          </a:p>
          <a:p>
            <a:pPr algn="l">
              <a:spcBef>
                <a:spcPct val="10000"/>
              </a:spcBef>
            </a:pPr>
            <a:r>
              <a:rPr lang="fr-FR" sz="1400" b="1">
                <a:solidFill>
                  <a:schemeClr val="accent2"/>
                </a:solidFill>
                <a:sym typeface="Wingdings" pitchFamily="2" charset="2"/>
              </a:rPr>
              <a:t>   </a:t>
            </a:r>
            <a:r>
              <a:rPr lang="fr-FR" sz="1400" b="1">
                <a:solidFill>
                  <a:schemeClr val="accent2"/>
                </a:solidFill>
                <a:sym typeface="Wingdings" pitchFamily="2" charset="2"/>
                <a:hlinkClick r:id="rId10" action="ppaction://hlinkpres?slideindex=1&amp;slidetitle="/>
              </a:rPr>
              <a:t></a:t>
            </a:r>
            <a:r>
              <a:rPr lang="fr-FR" sz="900">
                <a:solidFill>
                  <a:schemeClr val="accent2"/>
                </a:solidFill>
                <a:sym typeface="Wingdings" pitchFamily="2" charset="2"/>
                <a:hlinkClick r:id="rId10" action="ppaction://hlinkpres?slideindex=1&amp;slidetitle="/>
              </a:rPr>
              <a:t> </a:t>
            </a:r>
            <a:r>
              <a:rPr lang="fr-FR" sz="900">
                <a:solidFill>
                  <a:schemeClr val="accent2"/>
                </a:solidFill>
                <a:hlinkClick r:id="rId10" action="ppaction://hlinkpres?slideindex=1&amp;slidetitle="/>
              </a:rPr>
              <a:t>Consulter la procédure d’utilisation des documents</a:t>
            </a:r>
            <a:endParaRPr lang="fr-FR" sz="900">
              <a:solidFill>
                <a:schemeClr val="accent2"/>
              </a:solidFill>
              <a:sym typeface="Wingdings" pitchFamily="2" charset="2"/>
            </a:endParaRPr>
          </a:p>
          <a:p>
            <a:pPr algn="l">
              <a:spcBef>
                <a:spcPct val="10000"/>
              </a:spcBef>
            </a:pPr>
            <a:r>
              <a:rPr lang="fr-FR" sz="1400" b="1">
                <a:solidFill>
                  <a:schemeClr val="accent2"/>
                </a:solidFill>
                <a:sym typeface="Wingdings" pitchFamily="2" charset="2"/>
              </a:rPr>
              <a:t>   </a:t>
            </a:r>
            <a:r>
              <a:rPr lang="fr-FR" sz="900">
                <a:solidFill>
                  <a:schemeClr val="accent2"/>
                </a:solidFill>
                <a:sym typeface="Wingdings" pitchFamily="2" charset="2"/>
              </a:rPr>
              <a:t> </a:t>
            </a:r>
            <a:r>
              <a:rPr lang="fr-FR" sz="900">
                <a:solidFill>
                  <a:schemeClr val="accent2"/>
                </a:solidFill>
              </a:rPr>
              <a:t>Continuer à consulter le guide</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9640"/>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9641"/>
                                        </p:tgtEl>
                                        <p:attrNameLst>
                                          <p:attrName>style.visibility</p:attrName>
                                        </p:attrNameLst>
                                      </p:cBhvr>
                                      <p:to>
                                        <p:strVal val="visible"/>
                                      </p:to>
                                    </p:set>
                                  </p:childTnLst>
                                </p:cTn>
                              </p:par>
                            </p:childTnLst>
                          </p:cTn>
                        </p:par>
                      </p:childTnLst>
                    </p:cTn>
                  </p:par>
                </p:childTnLst>
              </p:cTn>
              <p:nextCondLst>
                <p:cond evt="onClick" delay="0">
                  <p:tgtEl>
                    <p:spTgt spid="69640"/>
                  </p:tgtEl>
                </p:cond>
              </p:nextCondLst>
            </p:seq>
            <p:seq concurrent="1" nextAc="seek">
              <p:cTn id="7" restart="whenNotActive" fill="hold" evtFilter="cancelBubble" nodeType="interactiveSeq">
                <p:stCondLst>
                  <p:cond evt="onClick" delay="0">
                    <p:tgtEl>
                      <p:spTgt spid="69641"/>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69641"/>
                                        </p:tgtEl>
                                        <p:attrNameLst>
                                          <p:attrName>style.visibility</p:attrName>
                                        </p:attrNameLst>
                                      </p:cBhvr>
                                      <p:to>
                                        <p:strVal val="hidden"/>
                                      </p:to>
                                    </p:set>
                                  </p:childTnLst>
                                </p:cTn>
                              </p:par>
                            </p:childTnLst>
                          </p:cTn>
                        </p:par>
                      </p:childTnLst>
                    </p:cTn>
                  </p:par>
                </p:childTnLst>
              </p:cTn>
              <p:nextCondLst>
                <p:cond evt="onClick" delay="0">
                  <p:tgtEl>
                    <p:spTgt spid="69641"/>
                  </p:tgtEl>
                </p:cond>
              </p:nextCondLst>
            </p:seq>
            <p:seq concurrent="1" nextAc="seek">
              <p:cTn id="12" restart="whenNotActive" fill="hold" evtFilter="cancelBubble" nodeType="interactiveSeq">
                <p:stCondLst>
                  <p:cond evt="onClick" delay="0">
                    <p:tgtEl>
                      <p:spTgt spid="69647"/>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9661"/>
                                        </p:tgtEl>
                                        <p:attrNameLst>
                                          <p:attrName>style.visibility</p:attrName>
                                        </p:attrNameLst>
                                      </p:cBhvr>
                                      <p:to>
                                        <p:strVal val="visible"/>
                                      </p:to>
                                    </p:set>
                                  </p:childTnLst>
                                </p:cTn>
                              </p:par>
                            </p:childTnLst>
                          </p:cTn>
                        </p:par>
                      </p:childTnLst>
                    </p:cTn>
                  </p:par>
                </p:childTnLst>
              </p:cTn>
              <p:nextCondLst>
                <p:cond evt="onClick" delay="0">
                  <p:tgtEl>
                    <p:spTgt spid="69647"/>
                  </p:tgtEl>
                </p:cond>
              </p:nextCondLst>
            </p:seq>
            <p:seq concurrent="1" nextAc="seek">
              <p:cTn id="17" restart="whenNotActive" fill="hold" evtFilter="cancelBubble" nodeType="interactiveSeq">
                <p:stCondLst>
                  <p:cond evt="onClick" delay="0">
                    <p:tgtEl>
                      <p:spTgt spid="69661"/>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1" nodeType="clickEffect">
                                  <p:stCondLst>
                                    <p:cond delay="0"/>
                                  </p:stCondLst>
                                  <p:childTnLst>
                                    <p:set>
                                      <p:cBhvr>
                                        <p:cTn id="21" dur="1" fill="hold">
                                          <p:stCondLst>
                                            <p:cond delay="0"/>
                                          </p:stCondLst>
                                        </p:cTn>
                                        <p:tgtEl>
                                          <p:spTgt spid="69661"/>
                                        </p:tgtEl>
                                        <p:attrNameLst>
                                          <p:attrName>style.visibility</p:attrName>
                                        </p:attrNameLst>
                                      </p:cBhvr>
                                      <p:to>
                                        <p:strVal val="hidden"/>
                                      </p:to>
                                    </p:set>
                                  </p:childTnLst>
                                </p:cTn>
                              </p:par>
                            </p:childTnLst>
                          </p:cTn>
                        </p:par>
                      </p:childTnLst>
                    </p:cTn>
                  </p:par>
                </p:childTnLst>
              </p:cTn>
              <p:nextCondLst>
                <p:cond evt="onClick" delay="0">
                  <p:tgtEl>
                    <p:spTgt spid="69661"/>
                  </p:tgtEl>
                </p:cond>
              </p:nextCondLst>
            </p:seq>
          </p:childTnLst>
        </p:cTn>
      </p:par>
    </p:tnLst>
    <p:bldLst>
      <p:bldP spid="69641" grpId="0" animBg="1"/>
      <p:bldP spid="69661" grpId="0" animBg="1"/>
      <p:bldP spid="69661" grpId="1"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46" name="Object 2"/>
          <p:cNvGraphicFramePr>
            <a:graphicFrameLocks noChangeAspect="1"/>
          </p:cNvGraphicFramePr>
          <p:nvPr/>
        </p:nvGraphicFramePr>
        <p:xfrm>
          <a:off x="4938713" y="260350"/>
          <a:ext cx="3954462" cy="5889625"/>
        </p:xfrm>
        <a:graphic>
          <a:graphicData uri="http://schemas.openxmlformats.org/presentationml/2006/ole">
            <p:oleObj spid="_x0000_s6146" name="Document" r:id="rId4" imgW="5918465" imgH="8812865" progId="Word.Document.8">
              <p:embed/>
            </p:oleObj>
          </a:graphicData>
        </a:graphic>
      </p:graphicFrame>
      <p:sp>
        <p:nvSpPr>
          <p:cNvPr id="6147" name="Rectangle 3"/>
          <p:cNvSpPr>
            <a:spLocks noChangeArrowheads="1"/>
          </p:cNvSpPr>
          <p:nvPr/>
        </p:nvSpPr>
        <p:spPr bwMode="auto">
          <a:xfrm>
            <a:off x="250825" y="260350"/>
            <a:ext cx="1154113" cy="360363"/>
          </a:xfrm>
          <a:prstGeom prst="rect">
            <a:avLst/>
          </a:prstGeom>
          <a:solidFill>
            <a:srgbClr val="3366FF"/>
          </a:solidFill>
          <a:ln w="9525">
            <a:solidFill>
              <a:schemeClr val="tx1"/>
            </a:solidFill>
            <a:miter lim="800000"/>
            <a:headEnd/>
            <a:tailEnd/>
          </a:ln>
        </p:spPr>
        <p:txBody>
          <a:bodyPr wrap="none" anchor="ctr"/>
          <a:lstStyle/>
          <a:p>
            <a:r>
              <a:rPr lang="fr-FR" sz="1200" b="1"/>
              <a:t>Chapitre 2.2</a:t>
            </a:r>
          </a:p>
        </p:txBody>
      </p:sp>
      <p:sp>
        <p:nvSpPr>
          <p:cNvPr id="6148" name="Rectangle 4"/>
          <p:cNvSpPr>
            <a:spLocks noChangeArrowheads="1"/>
          </p:cNvSpPr>
          <p:nvPr/>
        </p:nvSpPr>
        <p:spPr bwMode="auto">
          <a:xfrm>
            <a:off x="179388" y="188913"/>
            <a:ext cx="8785225" cy="6480175"/>
          </a:xfrm>
          <a:prstGeom prst="rect">
            <a:avLst/>
          </a:prstGeom>
          <a:noFill/>
          <a:ln w="9525">
            <a:solidFill>
              <a:schemeClr val="tx1"/>
            </a:solidFill>
            <a:miter lim="800000"/>
            <a:headEnd/>
            <a:tailEnd/>
          </a:ln>
        </p:spPr>
        <p:txBody>
          <a:bodyPr wrap="none" anchor="ctr"/>
          <a:lstStyle/>
          <a:p>
            <a:endParaRPr lang="fr-FR"/>
          </a:p>
        </p:txBody>
      </p:sp>
      <p:sp>
        <p:nvSpPr>
          <p:cNvPr id="6149" name="Rectangle 5"/>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6150" name="AutoShape 6">
            <a:hlinkClick r:id="rId5"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112647" name="AutoShape 7">
            <a:hlinkClick r:id="" action="ppaction://noaction" highlightClick="1"/>
          </p:cNvPr>
          <p:cNvSpPr>
            <a:spLocks noChangeArrowheads="1"/>
          </p:cNvSpPr>
          <p:nvPr/>
        </p:nvSpPr>
        <p:spPr bwMode="auto">
          <a:xfrm>
            <a:off x="7753350" y="63341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6152" name="Rectangle 8"/>
          <p:cNvSpPr>
            <a:spLocks noChangeArrowheads="1"/>
          </p:cNvSpPr>
          <p:nvPr/>
        </p:nvSpPr>
        <p:spPr bwMode="auto">
          <a:xfrm>
            <a:off x="250825" y="620713"/>
            <a:ext cx="4465638" cy="1155700"/>
          </a:xfrm>
          <a:prstGeom prst="rect">
            <a:avLst/>
          </a:prstGeom>
          <a:noFill/>
          <a:ln w="9525" algn="ctr">
            <a:noFill/>
            <a:miter lim="800000"/>
            <a:headEnd/>
            <a:tailEnd/>
          </a:ln>
        </p:spPr>
        <p:txBody>
          <a:bodyPr>
            <a:spAutoFit/>
          </a:bodyPr>
          <a:lstStyle/>
          <a:p>
            <a:pPr algn="l"/>
            <a:r>
              <a:rPr lang="fr-FR" sz="1400" b="1"/>
              <a:t>Action</a:t>
            </a:r>
            <a:r>
              <a:rPr lang="fr-FR" sz="1400"/>
              <a:t> : Donner votre appréciation concernant le travail du salarié dans son poste actuel en tenant compte de la situation de l’entreprise et des possibilités qu’elle offre au salarié, </a:t>
            </a:r>
            <a:r>
              <a:rPr lang="fr-FR" sz="1400" b="1"/>
              <a:t>tout en dialoguant</a:t>
            </a:r>
            <a:r>
              <a:rPr lang="fr-FR" sz="1400"/>
              <a:t>.</a:t>
            </a:r>
          </a:p>
        </p:txBody>
      </p:sp>
      <p:sp>
        <p:nvSpPr>
          <p:cNvPr id="6153" name="AutoShape 9"/>
          <p:cNvSpPr>
            <a:spLocks noChangeArrowheads="1"/>
          </p:cNvSpPr>
          <p:nvPr/>
        </p:nvSpPr>
        <p:spPr bwMode="auto">
          <a:xfrm>
            <a:off x="827088" y="3789363"/>
            <a:ext cx="3313112" cy="863600"/>
          </a:xfrm>
          <a:prstGeom prst="wedgeRoundRectCallout">
            <a:avLst>
              <a:gd name="adj1" fmla="val 124366"/>
              <a:gd name="adj2" fmla="val -305884"/>
              <a:gd name="adj3" fmla="val 16667"/>
            </a:avLst>
          </a:prstGeom>
          <a:solidFill>
            <a:srgbClr val="CCECFF"/>
          </a:solidFill>
          <a:ln w="9525" algn="ctr">
            <a:solidFill>
              <a:srgbClr val="000099"/>
            </a:solidFill>
            <a:miter lim="800000"/>
            <a:headEnd/>
            <a:tailEnd/>
          </a:ln>
        </p:spPr>
        <p:txBody>
          <a:bodyPr anchor="ctr"/>
          <a:lstStyle/>
          <a:p>
            <a:pPr algn="l"/>
            <a:r>
              <a:rPr lang="fr-FR" sz="1500" b="1" i="1"/>
              <a:t>Concernant le bilan de votre travail actuel, voilà mon avis …</a:t>
            </a:r>
          </a:p>
        </p:txBody>
      </p:sp>
      <p:sp>
        <p:nvSpPr>
          <p:cNvPr id="112652" name="Rectangle 12"/>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6" action="ppaction://hlinkpres?slideindex=1&amp;slidetitle="/>
              </a:rPr>
              <a:t>Cliquer ici</a:t>
            </a:r>
            <a:endParaRPr lang="fr-FR" sz="1000" b="1">
              <a:solidFill>
                <a:schemeClr val="tx1"/>
              </a:solidFill>
            </a:endParaRPr>
          </a:p>
        </p:txBody>
      </p:sp>
      <p:sp>
        <p:nvSpPr>
          <p:cNvPr id="6155" name="Text Box 13"/>
          <p:cNvSpPr txBox="1">
            <a:spLocks noChangeArrowheads="1"/>
          </p:cNvSpPr>
          <p:nvPr/>
        </p:nvSpPr>
        <p:spPr bwMode="auto">
          <a:xfrm>
            <a:off x="7164388" y="3644900"/>
            <a:ext cx="936625" cy="377825"/>
          </a:xfrm>
          <a:prstGeom prst="rect">
            <a:avLst/>
          </a:prstGeom>
          <a:solidFill>
            <a:srgbClr val="E7F9FF"/>
          </a:solidFill>
          <a:ln w="12700">
            <a:solidFill>
              <a:srgbClr val="000099"/>
            </a:solidFill>
            <a:miter lim="800000"/>
            <a:headEnd/>
            <a:tailEnd/>
          </a:ln>
        </p:spPr>
        <p:txBody>
          <a:bodyPr>
            <a:spAutoFit/>
          </a:bodyPr>
          <a:lstStyle/>
          <a:p>
            <a:pPr>
              <a:spcBef>
                <a:spcPct val="50000"/>
              </a:spcBef>
            </a:pPr>
            <a:r>
              <a:rPr lang="fr-FR" sz="900"/>
              <a:t>Accès au document</a:t>
            </a:r>
          </a:p>
        </p:txBody>
      </p:sp>
      <p:sp>
        <p:nvSpPr>
          <p:cNvPr id="112654" name="AutoShape 14">
            <a:hlinkClick r:id="" action="ppaction://noaction" highlightClick="1"/>
          </p:cNvPr>
          <p:cNvSpPr>
            <a:spLocks noChangeArrowheads="1"/>
          </p:cNvSpPr>
          <p:nvPr/>
        </p:nvSpPr>
        <p:spPr bwMode="auto">
          <a:xfrm>
            <a:off x="6084888" y="3500438"/>
            <a:ext cx="719137" cy="792162"/>
          </a:xfrm>
          <a:prstGeom prst="actionButtonDocument">
            <a:avLst/>
          </a:prstGeom>
          <a:solidFill>
            <a:srgbClr val="CCECFF"/>
          </a:solidFill>
          <a:ln w="9525">
            <a:noFill/>
            <a:miter lim="800000"/>
            <a:headEnd/>
            <a:tailEnd/>
          </a:ln>
        </p:spPr>
        <p:txBody>
          <a:bodyPr wrap="none" anchor="ctr"/>
          <a:lstStyle/>
          <a:p>
            <a:r>
              <a:rPr lang="fr-FR" sz="800" b="1">
                <a:solidFill>
                  <a:schemeClr val="tx1"/>
                </a:solidFill>
              </a:rPr>
              <a:t>Fiche </a:t>
            </a:r>
          </a:p>
          <a:p>
            <a:r>
              <a:rPr lang="fr-FR" sz="800" b="1">
                <a:solidFill>
                  <a:schemeClr val="tx1"/>
                </a:solidFill>
              </a:rPr>
              <a:t>de cadrage</a:t>
            </a:r>
          </a:p>
        </p:txBody>
      </p:sp>
      <p:sp>
        <p:nvSpPr>
          <p:cNvPr id="6157" name="AutoShape 15"/>
          <p:cNvSpPr>
            <a:spLocks noChangeArrowheads="1"/>
          </p:cNvSpPr>
          <p:nvPr/>
        </p:nvSpPr>
        <p:spPr bwMode="auto">
          <a:xfrm flipH="1">
            <a:off x="6805613" y="3789363"/>
            <a:ext cx="288925" cy="144462"/>
          </a:xfrm>
          <a:prstGeom prst="rightArrow">
            <a:avLst>
              <a:gd name="adj1" fmla="val 50000"/>
              <a:gd name="adj2" fmla="val 50000"/>
            </a:avLst>
          </a:prstGeom>
          <a:solidFill>
            <a:srgbClr val="3366FF"/>
          </a:solidFill>
          <a:ln w="9525">
            <a:solidFill>
              <a:schemeClr val="tx1"/>
            </a:solidFill>
            <a:miter lim="800000"/>
            <a:headEnd/>
            <a:tailEnd/>
          </a:ln>
        </p:spPr>
        <p:txBody>
          <a:bodyPr wrap="none" anchor="ctr"/>
          <a:lstStyle/>
          <a:p>
            <a:endParaRPr lang="fr-FR"/>
          </a:p>
        </p:txBody>
      </p:sp>
      <p:sp>
        <p:nvSpPr>
          <p:cNvPr id="6158" name="AutoShape 17">
            <a:hlinkClick r:id="rId7" action="ppaction://hlinksldjump" highlightClick="1"/>
          </p:cNvPr>
          <p:cNvSpPr>
            <a:spLocks noChangeArrowheads="1"/>
          </p:cNvSpPr>
          <p:nvPr/>
        </p:nvSpPr>
        <p:spPr bwMode="auto">
          <a:xfrm>
            <a:off x="2193925" y="6308725"/>
            <a:ext cx="215900" cy="215900"/>
          </a:xfrm>
          <a:prstGeom prst="actionButtonBackPrevious">
            <a:avLst/>
          </a:prstGeom>
          <a:solidFill>
            <a:srgbClr val="3366FF"/>
          </a:solidFill>
          <a:ln w="9525">
            <a:noFill/>
            <a:miter lim="800000"/>
            <a:headEnd/>
            <a:tailEnd/>
          </a:ln>
        </p:spPr>
        <p:txBody>
          <a:bodyPr wrap="none" anchor="ctr"/>
          <a:lstStyle/>
          <a:p>
            <a:endParaRPr lang="fr-FR"/>
          </a:p>
        </p:txBody>
      </p:sp>
      <p:sp>
        <p:nvSpPr>
          <p:cNvPr id="6159" name="Rectangle 18"/>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Sommaire </a:t>
            </a:r>
          </a:p>
          <a:p>
            <a:pPr algn="l"/>
            <a:r>
              <a:rPr lang="fr-FR" sz="1000"/>
              <a:t>entretien</a:t>
            </a:r>
          </a:p>
        </p:txBody>
      </p:sp>
      <p:sp>
        <p:nvSpPr>
          <p:cNvPr id="6160" name="AutoShape 19">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6161" name="Rectangle 20"/>
          <p:cNvSpPr>
            <a:spLocks noChangeArrowheads="1"/>
          </p:cNvSpPr>
          <p:nvPr/>
        </p:nvSpPr>
        <p:spPr bwMode="auto">
          <a:xfrm>
            <a:off x="8027988" y="6237288"/>
            <a:ext cx="647700"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6162" name="AutoShape 21">
            <a:hlinkClick r:id="" action="ppaction://hlinkshowjump?jump=nextslide" highlightClick="1"/>
          </p:cNvPr>
          <p:cNvSpPr>
            <a:spLocks noChangeArrowheads="1"/>
          </p:cNvSpPr>
          <p:nvPr/>
        </p:nvSpPr>
        <p:spPr bwMode="auto">
          <a:xfrm>
            <a:off x="8675688"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6163" name="Rectangle 22"/>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
        <p:nvSpPr>
          <p:cNvPr id="6164" name="Rectangle 23"/>
          <p:cNvSpPr>
            <a:spLocks noChangeArrowheads="1"/>
          </p:cNvSpPr>
          <p:nvPr/>
        </p:nvSpPr>
        <p:spPr bwMode="auto">
          <a:xfrm>
            <a:off x="4211638" y="5445125"/>
            <a:ext cx="512762" cy="638175"/>
          </a:xfrm>
          <a:prstGeom prst="rect">
            <a:avLst/>
          </a:prstGeom>
          <a:solidFill>
            <a:schemeClr val="bg1"/>
          </a:solidFill>
          <a:ln w="9525" algn="ctr">
            <a:solidFill>
              <a:schemeClr val="accent2"/>
            </a:solidFill>
            <a:miter lim="800000"/>
            <a:headEnd/>
            <a:tailEnd/>
          </a:ln>
        </p:spPr>
        <p:txBody>
          <a:bodyPr wrap="none" anchor="ctr"/>
          <a:lstStyle/>
          <a:p>
            <a:endParaRPr lang="fr-FR"/>
          </a:p>
        </p:txBody>
      </p:sp>
      <p:sp>
        <p:nvSpPr>
          <p:cNvPr id="6165" name="Rectangle 24"/>
          <p:cNvSpPr>
            <a:spLocks noChangeArrowheads="1"/>
          </p:cNvSpPr>
          <p:nvPr/>
        </p:nvSpPr>
        <p:spPr bwMode="auto">
          <a:xfrm>
            <a:off x="4135438" y="5432425"/>
            <a:ext cx="647700" cy="358775"/>
          </a:xfrm>
          <a:prstGeom prst="rect">
            <a:avLst/>
          </a:prstGeom>
          <a:noFill/>
          <a:ln w="9525">
            <a:noFill/>
            <a:miter lim="800000"/>
            <a:headEnd/>
            <a:tailEnd/>
          </a:ln>
        </p:spPr>
        <p:txBody>
          <a:bodyPr wrap="none" anchor="ctr"/>
          <a:lstStyle/>
          <a:p>
            <a:pPr algn="r"/>
            <a:r>
              <a:rPr lang="fr-FR" sz="1400"/>
              <a:t>Suite</a:t>
            </a:r>
          </a:p>
        </p:txBody>
      </p:sp>
      <p:sp>
        <p:nvSpPr>
          <p:cNvPr id="6166" name="AutoShape 25">
            <a:hlinkClick r:id="" action="ppaction://hlinkshowjump?jump=nextslide" highlightClick="1"/>
          </p:cNvPr>
          <p:cNvSpPr>
            <a:spLocks noChangeArrowheads="1"/>
          </p:cNvSpPr>
          <p:nvPr/>
        </p:nvSpPr>
        <p:spPr bwMode="auto">
          <a:xfrm>
            <a:off x="4325938" y="5721350"/>
            <a:ext cx="288925" cy="287338"/>
          </a:xfrm>
          <a:prstGeom prst="actionButtonForwardNext">
            <a:avLst/>
          </a:prstGeom>
          <a:solidFill>
            <a:schemeClr val="accent1"/>
          </a:solidFill>
          <a:ln w="9525">
            <a:noFill/>
            <a:miter lim="800000"/>
            <a:headEnd/>
            <a:tailEnd/>
          </a:ln>
        </p:spPr>
        <p:txBody>
          <a:bodyPr wrap="none" anchor="ctr"/>
          <a:lstStyle/>
          <a:p>
            <a:endParaRPr lang="fr-FR"/>
          </a:p>
        </p:txBody>
      </p:sp>
      <p:sp>
        <p:nvSpPr>
          <p:cNvPr id="6167" name="Text Box 26"/>
          <p:cNvSpPr txBox="1">
            <a:spLocks noChangeArrowheads="1"/>
          </p:cNvSpPr>
          <p:nvPr/>
        </p:nvSpPr>
        <p:spPr bwMode="auto">
          <a:xfrm>
            <a:off x="7740650" y="2349500"/>
            <a:ext cx="1079500" cy="511175"/>
          </a:xfrm>
          <a:prstGeom prst="rect">
            <a:avLst/>
          </a:prstGeom>
          <a:solidFill>
            <a:srgbClr val="E7F9FF"/>
          </a:solidFill>
          <a:ln w="9525">
            <a:solidFill>
              <a:srgbClr val="000099"/>
            </a:solidFill>
            <a:miter lim="800000"/>
            <a:headEnd/>
            <a:tailEnd/>
          </a:ln>
        </p:spPr>
        <p:txBody>
          <a:bodyPr>
            <a:spAutoFit/>
          </a:bodyPr>
          <a:lstStyle/>
          <a:p>
            <a:pPr>
              <a:spcBef>
                <a:spcPct val="50000"/>
              </a:spcBef>
            </a:pPr>
            <a:r>
              <a:rPr lang="fr-FR" sz="900"/>
              <a:t>Accès à la liste des domaines de formation </a:t>
            </a:r>
          </a:p>
        </p:txBody>
      </p:sp>
      <p:sp>
        <p:nvSpPr>
          <p:cNvPr id="6168" name="AutoShape 27"/>
          <p:cNvSpPr>
            <a:spLocks noChangeArrowheads="1"/>
          </p:cNvSpPr>
          <p:nvPr/>
        </p:nvSpPr>
        <p:spPr bwMode="auto">
          <a:xfrm flipH="1" flipV="1">
            <a:off x="7451725" y="2565400"/>
            <a:ext cx="204788" cy="177800"/>
          </a:xfrm>
          <a:prstGeom prst="rightArrow">
            <a:avLst>
              <a:gd name="adj1" fmla="val 50000"/>
              <a:gd name="adj2" fmla="val 28795"/>
            </a:avLst>
          </a:prstGeom>
          <a:solidFill>
            <a:srgbClr val="3366FF"/>
          </a:solidFill>
          <a:ln w="9525">
            <a:solidFill>
              <a:schemeClr val="tx1"/>
            </a:solidFill>
            <a:miter lim="800000"/>
            <a:headEnd/>
            <a:tailEnd/>
          </a:ln>
        </p:spPr>
        <p:txBody>
          <a:bodyPr wrap="none" anchor="ctr"/>
          <a:lstStyle/>
          <a:p>
            <a:endParaRPr lang="fr-FR"/>
          </a:p>
        </p:txBody>
      </p:sp>
      <p:sp>
        <p:nvSpPr>
          <p:cNvPr id="6169" name="AutoShape 28">
            <a:hlinkClick r:id="rId8" action="ppaction://hlinkfile" highlightClick="1"/>
          </p:cNvPr>
          <p:cNvSpPr>
            <a:spLocks noChangeArrowheads="1"/>
          </p:cNvSpPr>
          <p:nvPr/>
        </p:nvSpPr>
        <p:spPr bwMode="auto">
          <a:xfrm>
            <a:off x="7185025" y="2544763"/>
            <a:ext cx="215900" cy="215900"/>
          </a:xfrm>
          <a:prstGeom prst="actionButtonInformation">
            <a:avLst/>
          </a:prstGeom>
          <a:solidFill>
            <a:srgbClr val="3399FF"/>
          </a:solidFill>
          <a:ln w="9525">
            <a:noFill/>
            <a:miter lim="800000"/>
            <a:headEnd/>
            <a:tailEnd/>
          </a:ln>
        </p:spPr>
        <p:txBody>
          <a:bodyPr wrap="none" anchor="ctr"/>
          <a:lstStyle/>
          <a:p>
            <a:endParaRPr lang="fr-FR"/>
          </a:p>
        </p:txBody>
      </p:sp>
      <p:sp>
        <p:nvSpPr>
          <p:cNvPr id="6170" name="Rectangle 30"/>
          <p:cNvSpPr>
            <a:spLocks noChangeArrowheads="1"/>
          </p:cNvSpPr>
          <p:nvPr/>
        </p:nvSpPr>
        <p:spPr bwMode="auto">
          <a:xfrm>
            <a:off x="1476375" y="260350"/>
            <a:ext cx="3382963" cy="360363"/>
          </a:xfrm>
          <a:prstGeom prst="rect">
            <a:avLst/>
          </a:prstGeom>
          <a:solidFill>
            <a:srgbClr val="3366FF">
              <a:alpha val="25098"/>
            </a:srgbClr>
          </a:solidFill>
          <a:ln w="9525">
            <a:solidFill>
              <a:schemeClr val="tx1"/>
            </a:solidFill>
            <a:miter lim="800000"/>
            <a:headEnd/>
            <a:tailEnd/>
          </a:ln>
        </p:spPr>
        <p:txBody>
          <a:bodyPr anchor="ctr"/>
          <a:lstStyle/>
          <a:p>
            <a:r>
              <a:rPr lang="fr-FR" sz="1200" b="1"/>
              <a:t>4- cadrage du bilan et du projet du salarié</a:t>
            </a:r>
          </a:p>
        </p:txBody>
      </p:sp>
      <p:sp>
        <p:nvSpPr>
          <p:cNvPr id="6171" name="AutoShape 31"/>
          <p:cNvSpPr>
            <a:spLocks noChangeArrowheads="1"/>
          </p:cNvSpPr>
          <p:nvPr/>
        </p:nvSpPr>
        <p:spPr bwMode="auto">
          <a:xfrm>
            <a:off x="250825" y="2060575"/>
            <a:ext cx="3097213" cy="1368425"/>
          </a:xfrm>
          <a:prstGeom prst="wedgeRoundRectCallout">
            <a:avLst>
              <a:gd name="adj1" fmla="val -35801"/>
              <a:gd name="adj2" fmla="val -67519"/>
              <a:gd name="adj3" fmla="val 16667"/>
            </a:avLst>
          </a:prstGeom>
          <a:solidFill>
            <a:srgbClr val="CCECFF">
              <a:alpha val="50195"/>
            </a:srgbClr>
          </a:solidFill>
          <a:ln w="9525" algn="ctr">
            <a:solidFill>
              <a:srgbClr val="000099"/>
            </a:solidFill>
            <a:miter lim="800000"/>
            <a:headEnd/>
            <a:tailEnd/>
          </a:ln>
        </p:spPr>
        <p:txBody>
          <a:bodyPr anchor="ctr"/>
          <a:lstStyle/>
          <a:p>
            <a:pPr algn="l">
              <a:spcBef>
                <a:spcPct val="5000"/>
              </a:spcBef>
            </a:pPr>
            <a:r>
              <a:rPr lang="fr-FR" sz="1500" b="1" i="1"/>
              <a:t>Maintenant, je vais vous donner mon avis sur votre travail actuel dans un premier temps et ensuite sur votre projet professionnel </a:t>
            </a:r>
          </a:p>
        </p:txBody>
      </p:sp>
      <p:sp>
        <p:nvSpPr>
          <p:cNvPr id="6172" name="AutoShape 32"/>
          <p:cNvSpPr>
            <a:spLocks noChangeArrowheads="1"/>
          </p:cNvSpPr>
          <p:nvPr/>
        </p:nvSpPr>
        <p:spPr bwMode="auto">
          <a:xfrm>
            <a:off x="2051050" y="5084763"/>
            <a:ext cx="1873250" cy="720725"/>
          </a:xfrm>
          <a:prstGeom prst="wedgeRoundRectCallout">
            <a:avLst>
              <a:gd name="adj1" fmla="val 175764"/>
              <a:gd name="adj2" fmla="val -220264"/>
              <a:gd name="adj3" fmla="val 16667"/>
            </a:avLst>
          </a:prstGeom>
          <a:solidFill>
            <a:srgbClr val="CCECFF">
              <a:alpha val="50195"/>
            </a:srgbClr>
          </a:solidFill>
          <a:ln w="9525" algn="ctr">
            <a:solidFill>
              <a:srgbClr val="000099"/>
            </a:solidFill>
            <a:miter lim="800000"/>
            <a:headEnd/>
            <a:tailEnd/>
          </a:ln>
        </p:spPr>
        <p:txBody>
          <a:bodyPr anchor="ctr"/>
          <a:lstStyle/>
          <a:p>
            <a:r>
              <a:rPr lang="fr-FR" sz="1500" b="1" i="1"/>
              <a:t>Qu’en pensez vous ?</a:t>
            </a:r>
            <a:endParaRPr lang="fr-FR" sz="1500"/>
          </a:p>
        </p:txBody>
      </p:sp>
      <p:sp>
        <p:nvSpPr>
          <p:cNvPr id="112656" name="AutoShape 16"/>
          <p:cNvSpPr>
            <a:spLocks noChangeArrowheads="1"/>
          </p:cNvSpPr>
          <p:nvPr/>
        </p:nvSpPr>
        <p:spPr bwMode="auto">
          <a:xfrm>
            <a:off x="5292725" y="1052513"/>
            <a:ext cx="3382963" cy="1243012"/>
          </a:xfrm>
          <a:prstGeom prst="wedgeRoundRectCallout">
            <a:avLst>
              <a:gd name="adj1" fmla="val -15181"/>
              <a:gd name="adj2" fmla="val 160088"/>
              <a:gd name="adj3" fmla="val 16667"/>
            </a:avLst>
          </a:prstGeom>
          <a:gradFill rotWithShape="1">
            <a:gsLst>
              <a:gs pos="0">
                <a:srgbClr val="F8F8F8"/>
              </a:gs>
              <a:gs pos="100000">
                <a:schemeClr val="bg1"/>
              </a:gs>
            </a:gsLst>
            <a:lin ang="5400000" scaled="1"/>
          </a:gradFill>
          <a:ln w="9525" algn="ctr">
            <a:solidFill>
              <a:schemeClr val="tx1"/>
            </a:solidFill>
            <a:miter lim="800000"/>
            <a:headEnd/>
            <a:tailEnd/>
          </a:ln>
        </p:spPr>
        <p:txBody>
          <a:bodyPr anchor="ctr">
            <a:spAutoFit/>
          </a:bodyPr>
          <a:lstStyle/>
          <a:p>
            <a:r>
              <a:rPr lang="fr-FR" sz="1000" b="1">
                <a:solidFill>
                  <a:schemeClr val="accent2"/>
                </a:solidFill>
              </a:rPr>
              <a:t>Vous allez ouvrir un document modifiable !</a:t>
            </a:r>
          </a:p>
          <a:p>
            <a:pPr>
              <a:spcBef>
                <a:spcPct val="50000"/>
              </a:spcBef>
            </a:pPr>
            <a:r>
              <a:rPr lang="fr-FR" sz="900">
                <a:solidFill>
                  <a:schemeClr val="accent2"/>
                </a:solidFill>
              </a:rPr>
              <a:t>Souhaitez vous </a:t>
            </a:r>
            <a:r>
              <a:rPr lang="fr-FR" sz="800">
                <a:solidFill>
                  <a:schemeClr val="accent2"/>
                </a:solidFill>
              </a:rPr>
              <a:t>(cliquer sur votre choix)</a:t>
            </a:r>
            <a:r>
              <a:rPr lang="fr-FR" sz="900">
                <a:solidFill>
                  <a:schemeClr val="accent2"/>
                </a:solidFill>
              </a:rPr>
              <a:t> :</a:t>
            </a:r>
          </a:p>
          <a:p>
            <a:pPr algn="l">
              <a:spcBef>
                <a:spcPct val="10000"/>
              </a:spcBef>
            </a:pPr>
            <a:r>
              <a:rPr lang="fr-FR" sz="900">
                <a:solidFill>
                  <a:schemeClr val="accent2"/>
                </a:solidFill>
              </a:rPr>
              <a:t>     </a:t>
            </a:r>
            <a:r>
              <a:rPr lang="fr-FR" sz="1400" b="1">
                <a:solidFill>
                  <a:schemeClr val="accent2"/>
                </a:solidFill>
                <a:sym typeface="Wingdings" pitchFamily="2" charset="2"/>
                <a:hlinkClick r:id="rId9" action="ppaction://hlinkfile"/>
              </a:rPr>
              <a:t></a:t>
            </a:r>
            <a:r>
              <a:rPr lang="fr-FR" sz="1400">
                <a:solidFill>
                  <a:schemeClr val="accent2"/>
                </a:solidFill>
                <a:sym typeface="Wingdings" pitchFamily="2" charset="2"/>
                <a:hlinkClick r:id="rId9" action="ppaction://hlinkfile"/>
              </a:rPr>
              <a:t> </a:t>
            </a:r>
            <a:r>
              <a:rPr lang="fr-FR" sz="900" b="1">
                <a:solidFill>
                  <a:schemeClr val="accent2"/>
                </a:solidFill>
                <a:hlinkClick r:id="rId9" action="ppaction://hlinkfile"/>
              </a:rPr>
              <a:t>Ouvrir le document</a:t>
            </a:r>
            <a:r>
              <a:rPr lang="fr-FR" sz="900">
                <a:solidFill>
                  <a:schemeClr val="accent2"/>
                </a:solidFill>
                <a:hlinkClick r:id="rId9" action="ppaction://hlinkfile"/>
              </a:rPr>
              <a:t> </a:t>
            </a:r>
            <a:endParaRPr lang="fr-FR" sz="900">
              <a:solidFill>
                <a:schemeClr val="accent2"/>
              </a:solidFill>
            </a:endParaRPr>
          </a:p>
          <a:p>
            <a:pPr algn="l">
              <a:spcBef>
                <a:spcPct val="10000"/>
              </a:spcBef>
            </a:pPr>
            <a:r>
              <a:rPr lang="fr-FR" sz="1400" b="1">
                <a:solidFill>
                  <a:schemeClr val="accent2"/>
                </a:solidFill>
                <a:sym typeface="Wingdings" pitchFamily="2" charset="2"/>
              </a:rPr>
              <a:t>   </a:t>
            </a:r>
            <a:r>
              <a:rPr lang="fr-FR" sz="1400" b="1">
                <a:solidFill>
                  <a:schemeClr val="accent2"/>
                </a:solidFill>
                <a:sym typeface="Wingdings" pitchFamily="2" charset="2"/>
                <a:hlinkClick r:id="rId10" action="ppaction://hlinkpres?slideindex=1&amp;slidetitle="/>
              </a:rPr>
              <a:t></a:t>
            </a:r>
            <a:r>
              <a:rPr lang="fr-FR" sz="900">
                <a:solidFill>
                  <a:schemeClr val="accent2"/>
                </a:solidFill>
                <a:sym typeface="Wingdings" pitchFamily="2" charset="2"/>
                <a:hlinkClick r:id="rId10" action="ppaction://hlinkpres?slideindex=1&amp;slidetitle="/>
              </a:rPr>
              <a:t> </a:t>
            </a:r>
            <a:r>
              <a:rPr lang="fr-FR" sz="900">
                <a:solidFill>
                  <a:schemeClr val="accent2"/>
                </a:solidFill>
                <a:hlinkClick r:id="rId10" action="ppaction://hlinkpres?slideindex=1&amp;slidetitle="/>
              </a:rPr>
              <a:t>Consulter la procédure d’utilisation des documents</a:t>
            </a:r>
            <a:endParaRPr lang="fr-FR" sz="900">
              <a:solidFill>
                <a:schemeClr val="accent2"/>
              </a:solidFill>
              <a:sym typeface="Wingdings" pitchFamily="2" charset="2"/>
            </a:endParaRPr>
          </a:p>
          <a:p>
            <a:pPr algn="l">
              <a:spcBef>
                <a:spcPct val="10000"/>
              </a:spcBef>
            </a:pPr>
            <a:r>
              <a:rPr lang="fr-FR" sz="1400" b="1">
                <a:solidFill>
                  <a:schemeClr val="accent2"/>
                </a:solidFill>
                <a:sym typeface="Wingdings" pitchFamily="2" charset="2"/>
              </a:rPr>
              <a:t>   </a:t>
            </a:r>
            <a:r>
              <a:rPr lang="fr-FR" sz="900">
                <a:solidFill>
                  <a:schemeClr val="accent2"/>
                </a:solidFill>
                <a:sym typeface="Wingdings" pitchFamily="2" charset="2"/>
              </a:rPr>
              <a:t> </a:t>
            </a:r>
            <a:r>
              <a:rPr lang="fr-FR" sz="900">
                <a:solidFill>
                  <a:schemeClr val="accent2"/>
                </a:solidFill>
              </a:rPr>
              <a:t>Continuer à consulter le guide</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12647"/>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52"/>
                                        </p:tgtEl>
                                        <p:attrNameLst>
                                          <p:attrName>style.visibility</p:attrName>
                                        </p:attrNameLst>
                                      </p:cBhvr>
                                      <p:to>
                                        <p:strVal val="visible"/>
                                      </p:to>
                                    </p:set>
                                  </p:childTnLst>
                                </p:cTn>
                              </p:par>
                            </p:childTnLst>
                          </p:cTn>
                        </p:par>
                      </p:childTnLst>
                    </p:cTn>
                  </p:par>
                </p:childTnLst>
              </p:cTn>
              <p:nextCondLst>
                <p:cond evt="onClick" delay="0">
                  <p:tgtEl>
                    <p:spTgt spid="112647"/>
                  </p:tgtEl>
                </p:cond>
              </p:nextCondLst>
            </p:seq>
            <p:seq concurrent="1" nextAc="seek">
              <p:cTn id="7" restart="whenNotActive" fill="hold" evtFilter="cancelBubble" nodeType="interactiveSeq">
                <p:stCondLst>
                  <p:cond evt="onClick" delay="0">
                    <p:tgtEl>
                      <p:spTgt spid="112652"/>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112652"/>
                                        </p:tgtEl>
                                        <p:attrNameLst>
                                          <p:attrName>style.visibility</p:attrName>
                                        </p:attrNameLst>
                                      </p:cBhvr>
                                      <p:to>
                                        <p:strVal val="hidden"/>
                                      </p:to>
                                    </p:set>
                                  </p:childTnLst>
                                </p:cTn>
                              </p:par>
                            </p:childTnLst>
                          </p:cTn>
                        </p:par>
                      </p:childTnLst>
                    </p:cTn>
                  </p:par>
                </p:childTnLst>
              </p:cTn>
              <p:nextCondLst>
                <p:cond evt="onClick" delay="0">
                  <p:tgtEl>
                    <p:spTgt spid="112652"/>
                  </p:tgtEl>
                </p:cond>
              </p:nextCondLst>
            </p:seq>
            <p:seq concurrent="1" nextAc="seek">
              <p:cTn id="12" restart="whenNotActive" fill="hold" evtFilter="cancelBubble" nodeType="interactiveSeq">
                <p:stCondLst>
                  <p:cond evt="onClick" delay="0">
                    <p:tgtEl>
                      <p:spTgt spid="112654"/>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2656"/>
                                        </p:tgtEl>
                                        <p:attrNameLst>
                                          <p:attrName>style.visibility</p:attrName>
                                        </p:attrNameLst>
                                      </p:cBhvr>
                                      <p:to>
                                        <p:strVal val="visible"/>
                                      </p:to>
                                    </p:set>
                                  </p:childTnLst>
                                </p:cTn>
                              </p:par>
                            </p:childTnLst>
                          </p:cTn>
                        </p:par>
                      </p:childTnLst>
                    </p:cTn>
                  </p:par>
                </p:childTnLst>
              </p:cTn>
              <p:nextCondLst>
                <p:cond evt="onClick" delay="0">
                  <p:tgtEl>
                    <p:spTgt spid="112654"/>
                  </p:tgtEl>
                </p:cond>
              </p:nextCondLst>
            </p:seq>
            <p:seq concurrent="1" nextAc="seek">
              <p:cTn id="17" restart="whenNotActive" fill="hold" evtFilter="cancelBubble" nodeType="interactiveSeq">
                <p:stCondLst>
                  <p:cond evt="onClick" delay="0">
                    <p:tgtEl>
                      <p:spTgt spid="112656"/>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1" nodeType="clickEffect">
                                  <p:stCondLst>
                                    <p:cond delay="0"/>
                                  </p:stCondLst>
                                  <p:childTnLst>
                                    <p:set>
                                      <p:cBhvr>
                                        <p:cTn id="21" dur="1" fill="hold">
                                          <p:stCondLst>
                                            <p:cond delay="0"/>
                                          </p:stCondLst>
                                        </p:cTn>
                                        <p:tgtEl>
                                          <p:spTgt spid="112656"/>
                                        </p:tgtEl>
                                        <p:attrNameLst>
                                          <p:attrName>style.visibility</p:attrName>
                                        </p:attrNameLst>
                                      </p:cBhvr>
                                      <p:to>
                                        <p:strVal val="hidden"/>
                                      </p:to>
                                    </p:set>
                                  </p:childTnLst>
                                </p:cTn>
                              </p:par>
                            </p:childTnLst>
                          </p:cTn>
                        </p:par>
                      </p:childTnLst>
                    </p:cTn>
                  </p:par>
                </p:childTnLst>
              </p:cTn>
              <p:nextCondLst>
                <p:cond evt="onClick" delay="0">
                  <p:tgtEl>
                    <p:spTgt spid="112656"/>
                  </p:tgtEl>
                </p:cond>
              </p:nextCondLst>
            </p:seq>
          </p:childTnLst>
        </p:cTn>
      </p:par>
    </p:tnLst>
    <p:bldLst>
      <p:bldP spid="112652" grpId="0" animBg="1"/>
      <p:bldP spid="112656" grpId="0" animBg="1"/>
      <p:bldP spid="112656" grpId="1"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4284663" y="5589588"/>
            <a:ext cx="1081087" cy="431800"/>
          </a:xfrm>
          <a:prstGeom prst="rect">
            <a:avLst/>
          </a:prstGeom>
          <a:solidFill>
            <a:schemeClr val="bg1"/>
          </a:solidFill>
          <a:ln w="9525" algn="ctr">
            <a:solidFill>
              <a:schemeClr val="accent2"/>
            </a:solidFill>
            <a:miter lim="800000"/>
            <a:headEnd/>
            <a:tailEnd/>
          </a:ln>
        </p:spPr>
        <p:txBody>
          <a:bodyPr wrap="none" anchor="ctr"/>
          <a:lstStyle/>
          <a:p>
            <a:endParaRPr lang="fr-FR"/>
          </a:p>
        </p:txBody>
      </p:sp>
      <p:sp>
        <p:nvSpPr>
          <p:cNvPr id="48131" name="Rectangle 4"/>
          <p:cNvSpPr>
            <a:spLocks noChangeArrowheads="1"/>
          </p:cNvSpPr>
          <p:nvPr/>
        </p:nvSpPr>
        <p:spPr bwMode="auto">
          <a:xfrm>
            <a:off x="250825" y="260350"/>
            <a:ext cx="1154113" cy="360363"/>
          </a:xfrm>
          <a:prstGeom prst="rect">
            <a:avLst/>
          </a:prstGeom>
          <a:solidFill>
            <a:srgbClr val="3366FF"/>
          </a:solidFill>
          <a:ln w="9525">
            <a:solidFill>
              <a:schemeClr val="tx1"/>
            </a:solidFill>
            <a:miter lim="800000"/>
            <a:headEnd/>
            <a:tailEnd/>
          </a:ln>
        </p:spPr>
        <p:txBody>
          <a:bodyPr wrap="none" anchor="ctr"/>
          <a:lstStyle/>
          <a:p>
            <a:r>
              <a:rPr lang="fr-FR" sz="1200" b="1"/>
              <a:t>Chapitre 2.2</a:t>
            </a:r>
          </a:p>
        </p:txBody>
      </p:sp>
      <p:sp>
        <p:nvSpPr>
          <p:cNvPr id="48132" name="Rectangle 5"/>
          <p:cNvSpPr>
            <a:spLocks noChangeArrowheads="1"/>
          </p:cNvSpPr>
          <p:nvPr/>
        </p:nvSpPr>
        <p:spPr bwMode="auto">
          <a:xfrm>
            <a:off x="179388" y="188913"/>
            <a:ext cx="8785225" cy="6480175"/>
          </a:xfrm>
          <a:prstGeom prst="rect">
            <a:avLst/>
          </a:prstGeom>
          <a:noFill/>
          <a:ln w="9525">
            <a:solidFill>
              <a:schemeClr val="tx1"/>
            </a:solidFill>
            <a:miter lim="800000"/>
            <a:headEnd/>
            <a:tailEnd/>
          </a:ln>
        </p:spPr>
        <p:txBody>
          <a:bodyPr wrap="none" anchor="ctr"/>
          <a:lstStyle/>
          <a:p>
            <a:endParaRPr lang="fr-FR"/>
          </a:p>
        </p:txBody>
      </p:sp>
      <p:sp>
        <p:nvSpPr>
          <p:cNvPr id="48133" name="Rectangle 6"/>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48134" name="AutoShape 7">
            <a:hlinkClick r:id="rId3"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71688" name="AutoShape 8">
            <a:hlinkClick r:id="" action="ppaction://noaction" highlightClick="1"/>
          </p:cNvPr>
          <p:cNvSpPr>
            <a:spLocks noChangeArrowheads="1"/>
          </p:cNvSpPr>
          <p:nvPr/>
        </p:nvSpPr>
        <p:spPr bwMode="auto">
          <a:xfrm>
            <a:off x="7753350" y="63341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71689" name="Rectangle 9"/>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4" action="ppaction://hlinkpres?slideindex=1&amp;slidetitle="/>
              </a:rPr>
              <a:t>Cliquer ici</a:t>
            </a:r>
            <a:endParaRPr lang="fr-FR" sz="1000" b="1">
              <a:solidFill>
                <a:schemeClr val="tx1"/>
              </a:solidFill>
            </a:endParaRPr>
          </a:p>
        </p:txBody>
      </p:sp>
      <p:sp>
        <p:nvSpPr>
          <p:cNvPr id="48137" name="Rectangle 10"/>
          <p:cNvSpPr>
            <a:spLocks noChangeArrowheads="1"/>
          </p:cNvSpPr>
          <p:nvPr/>
        </p:nvSpPr>
        <p:spPr bwMode="auto">
          <a:xfrm>
            <a:off x="2362200" y="692150"/>
            <a:ext cx="3865563" cy="812800"/>
          </a:xfrm>
          <a:prstGeom prst="rect">
            <a:avLst/>
          </a:prstGeom>
          <a:noFill/>
          <a:ln w="9525" algn="ctr">
            <a:noFill/>
            <a:miter lim="800000"/>
            <a:headEnd/>
            <a:tailEnd/>
          </a:ln>
        </p:spPr>
        <p:txBody>
          <a:bodyPr wrap="none">
            <a:spAutoFit/>
          </a:bodyPr>
          <a:lstStyle/>
          <a:p>
            <a:pPr algn="l"/>
            <a:r>
              <a:rPr lang="fr-FR" sz="1600" b="1"/>
              <a:t>Action</a:t>
            </a:r>
            <a:r>
              <a:rPr lang="fr-FR" sz="1600"/>
              <a:t> : Reformuler l’ensemble du projet</a:t>
            </a:r>
          </a:p>
          <a:p>
            <a:pPr algn="l">
              <a:spcBef>
                <a:spcPct val="30000"/>
              </a:spcBef>
            </a:pPr>
            <a:endParaRPr lang="fr-FR" sz="800" b="1"/>
          </a:p>
          <a:p>
            <a:pPr algn="l">
              <a:spcBef>
                <a:spcPct val="30000"/>
              </a:spcBef>
            </a:pPr>
            <a:r>
              <a:rPr lang="fr-FR" sz="1600" b="1"/>
              <a:t>Proposition : </a:t>
            </a:r>
          </a:p>
        </p:txBody>
      </p:sp>
      <p:sp>
        <p:nvSpPr>
          <p:cNvPr id="48138" name="AutoShape 11"/>
          <p:cNvSpPr>
            <a:spLocks noChangeArrowheads="1"/>
          </p:cNvSpPr>
          <p:nvPr/>
        </p:nvSpPr>
        <p:spPr bwMode="auto">
          <a:xfrm>
            <a:off x="1258888" y="1628775"/>
            <a:ext cx="6408737" cy="2376488"/>
          </a:xfrm>
          <a:prstGeom prst="wedgeRoundRectCallout">
            <a:avLst>
              <a:gd name="adj1" fmla="val -60875"/>
              <a:gd name="adj2" fmla="val 66833"/>
              <a:gd name="adj3" fmla="val 16667"/>
            </a:avLst>
          </a:prstGeom>
          <a:solidFill>
            <a:srgbClr val="CCECFF"/>
          </a:solidFill>
          <a:ln w="9525" algn="ctr">
            <a:solidFill>
              <a:srgbClr val="000099"/>
            </a:solidFill>
            <a:miter lim="800000"/>
            <a:headEnd/>
            <a:tailEnd/>
          </a:ln>
        </p:spPr>
        <p:txBody>
          <a:bodyPr anchor="ctr"/>
          <a:lstStyle/>
          <a:p>
            <a:pPr algn="l"/>
            <a:r>
              <a:rPr lang="fr-FR" i="1"/>
              <a:t>Maintenant parlons de votre projet professionnel, si j’ai bien compris, votre projet c’est :</a:t>
            </a:r>
          </a:p>
          <a:p>
            <a:pPr algn="l"/>
            <a:endParaRPr lang="fr-FR" sz="800" i="1"/>
          </a:p>
          <a:p>
            <a:pPr algn="l"/>
            <a:r>
              <a:rPr lang="fr-FR" i="1"/>
              <a:t>. A long terme, de devenir …….</a:t>
            </a:r>
          </a:p>
          <a:p>
            <a:pPr algn="l"/>
            <a:endParaRPr lang="fr-FR" sz="800" i="1"/>
          </a:p>
          <a:p>
            <a:pPr algn="l"/>
            <a:r>
              <a:rPr lang="fr-FR" i="1"/>
              <a:t>. Entre deux,  d’être  …….</a:t>
            </a:r>
          </a:p>
          <a:p>
            <a:pPr algn="l"/>
            <a:endParaRPr lang="fr-FR" sz="800" i="1"/>
          </a:p>
          <a:p>
            <a:pPr algn="l"/>
            <a:r>
              <a:rPr lang="fr-FR" i="1"/>
              <a:t>. Et immédiatement de faire ……</a:t>
            </a:r>
          </a:p>
        </p:txBody>
      </p:sp>
      <p:sp>
        <p:nvSpPr>
          <p:cNvPr id="48139" name="AutoShape 12"/>
          <p:cNvSpPr>
            <a:spLocks noChangeArrowheads="1"/>
          </p:cNvSpPr>
          <p:nvPr/>
        </p:nvSpPr>
        <p:spPr bwMode="auto">
          <a:xfrm>
            <a:off x="1835150" y="4365625"/>
            <a:ext cx="5689600" cy="1081088"/>
          </a:xfrm>
          <a:prstGeom prst="wedgeRoundRectCallout">
            <a:avLst>
              <a:gd name="adj1" fmla="val -73324"/>
              <a:gd name="adj2" fmla="val -35023"/>
              <a:gd name="adj3" fmla="val 16667"/>
            </a:avLst>
          </a:prstGeom>
          <a:solidFill>
            <a:srgbClr val="CCECFF">
              <a:alpha val="50195"/>
            </a:srgbClr>
          </a:solidFill>
          <a:ln w="9525" algn="ctr">
            <a:solidFill>
              <a:srgbClr val="000099"/>
            </a:solidFill>
            <a:miter lim="800000"/>
            <a:headEnd/>
            <a:tailEnd/>
          </a:ln>
        </p:spPr>
        <p:txBody>
          <a:bodyPr anchor="ctr"/>
          <a:lstStyle/>
          <a:p>
            <a:r>
              <a:rPr lang="fr-FR" i="1"/>
              <a:t>En quoi l’évolution que vous souhaitez peut-elle être intéressante pour l’entreprise ?</a:t>
            </a:r>
          </a:p>
        </p:txBody>
      </p:sp>
      <p:sp>
        <p:nvSpPr>
          <p:cNvPr id="48140" name="AutoShape 13">
            <a:hlinkClick r:id="rId5" action="ppaction://hlinksldjump" highlightClick="1"/>
          </p:cNvPr>
          <p:cNvSpPr>
            <a:spLocks noChangeArrowheads="1"/>
          </p:cNvSpPr>
          <p:nvPr/>
        </p:nvSpPr>
        <p:spPr bwMode="auto">
          <a:xfrm>
            <a:off x="2193925" y="6308725"/>
            <a:ext cx="215900" cy="215900"/>
          </a:xfrm>
          <a:prstGeom prst="actionButtonBackPrevious">
            <a:avLst/>
          </a:prstGeom>
          <a:solidFill>
            <a:srgbClr val="3366FF"/>
          </a:solidFill>
          <a:ln w="9525">
            <a:noFill/>
            <a:miter lim="800000"/>
            <a:headEnd/>
            <a:tailEnd/>
          </a:ln>
        </p:spPr>
        <p:txBody>
          <a:bodyPr wrap="none" anchor="ctr"/>
          <a:lstStyle/>
          <a:p>
            <a:endParaRPr lang="fr-FR"/>
          </a:p>
        </p:txBody>
      </p:sp>
      <p:sp>
        <p:nvSpPr>
          <p:cNvPr id="48141" name="Rectangle 14"/>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Sommaire </a:t>
            </a:r>
          </a:p>
          <a:p>
            <a:pPr algn="l"/>
            <a:r>
              <a:rPr lang="fr-FR" sz="1000"/>
              <a:t>entretien</a:t>
            </a:r>
          </a:p>
        </p:txBody>
      </p:sp>
      <p:sp>
        <p:nvSpPr>
          <p:cNvPr id="48142" name="AutoShape 15">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48143" name="Rectangle 16"/>
          <p:cNvSpPr>
            <a:spLocks noChangeArrowheads="1"/>
          </p:cNvSpPr>
          <p:nvPr/>
        </p:nvSpPr>
        <p:spPr bwMode="auto">
          <a:xfrm>
            <a:off x="8027988" y="6237288"/>
            <a:ext cx="647700"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48144" name="AutoShape 17">
            <a:hlinkClick r:id="" action="ppaction://hlinkshowjump?jump=nextslide" highlightClick="1"/>
          </p:cNvPr>
          <p:cNvSpPr>
            <a:spLocks noChangeArrowheads="1"/>
          </p:cNvSpPr>
          <p:nvPr/>
        </p:nvSpPr>
        <p:spPr bwMode="auto">
          <a:xfrm>
            <a:off x="8675688"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48145" name="Rectangle 18"/>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
        <p:nvSpPr>
          <p:cNvPr id="48146" name="Rectangle 19"/>
          <p:cNvSpPr>
            <a:spLocks noChangeArrowheads="1"/>
          </p:cNvSpPr>
          <p:nvPr/>
        </p:nvSpPr>
        <p:spPr bwMode="auto">
          <a:xfrm>
            <a:off x="4271963" y="5610225"/>
            <a:ext cx="647700" cy="358775"/>
          </a:xfrm>
          <a:prstGeom prst="rect">
            <a:avLst/>
          </a:prstGeom>
          <a:noFill/>
          <a:ln w="9525">
            <a:noFill/>
            <a:miter lim="800000"/>
            <a:headEnd/>
            <a:tailEnd/>
          </a:ln>
        </p:spPr>
        <p:txBody>
          <a:bodyPr wrap="none" anchor="ctr"/>
          <a:lstStyle/>
          <a:p>
            <a:pPr algn="r"/>
            <a:r>
              <a:rPr lang="fr-FR" sz="1400"/>
              <a:t>Suite</a:t>
            </a:r>
          </a:p>
        </p:txBody>
      </p:sp>
      <p:sp>
        <p:nvSpPr>
          <p:cNvPr id="48147" name="AutoShape 20">
            <a:hlinkClick r:id="" action="ppaction://hlinkshowjump?jump=nextslide" highlightClick="1"/>
          </p:cNvPr>
          <p:cNvSpPr>
            <a:spLocks noChangeArrowheads="1"/>
          </p:cNvSpPr>
          <p:nvPr/>
        </p:nvSpPr>
        <p:spPr bwMode="auto">
          <a:xfrm>
            <a:off x="4932363" y="5661025"/>
            <a:ext cx="288925" cy="287338"/>
          </a:xfrm>
          <a:prstGeom prst="actionButtonForwardNext">
            <a:avLst/>
          </a:prstGeom>
          <a:solidFill>
            <a:schemeClr val="accent1"/>
          </a:solidFill>
          <a:ln w="9525">
            <a:noFill/>
            <a:miter lim="800000"/>
            <a:headEnd/>
            <a:tailEnd/>
          </a:ln>
        </p:spPr>
        <p:txBody>
          <a:bodyPr wrap="none" anchor="ctr"/>
          <a:lstStyle/>
          <a:p>
            <a:endParaRPr lang="fr-FR"/>
          </a:p>
        </p:txBody>
      </p:sp>
      <p:sp>
        <p:nvSpPr>
          <p:cNvPr id="48148" name="Rectangle 22"/>
          <p:cNvSpPr>
            <a:spLocks noChangeArrowheads="1"/>
          </p:cNvSpPr>
          <p:nvPr/>
        </p:nvSpPr>
        <p:spPr bwMode="auto">
          <a:xfrm>
            <a:off x="1476375" y="260350"/>
            <a:ext cx="3382963" cy="360363"/>
          </a:xfrm>
          <a:prstGeom prst="rect">
            <a:avLst/>
          </a:prstGeom>
          <a:solidFill>
            <a:srgbClr val="3366FF">
              <a:alpha val="25098"/>
            </a:srgbClr>
          </a:solidFill>
          <a:ln w="9525">
            <a:solidFill>
              <a:schemeClr val="tx1"/>
            </a:solidFill>
            <a:miter lim="800000"/>
            <a:headEnd/>
            <a:tailEnd/>
          </a:ln>
        </p:spPr>
        <p:txBody>
          <a:bodyPr anchor="ctr"/>
          <a:lstStyle/>
          <a:p>
            <a:r>
              <a:rPr lang="fr-FR" sz="1200" b="1"/>
              <a:t>4- cadrage du bilan et du projet du salarié</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1688"/>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689"/>
                                        </p:tgtEl>
                                        <p:attrNameLst>
                                          <p:attrName>style.visibility</p:attrName>
                                        </p:attrNameLst>
                                      </p:cBhvr>
                                      <p:to>
                                        <p:strVal val="visible"/>
                                      </p:to>
                                    </p:set>
                                  </p:childTnLst>
                                </p:cTn>
                              </p:par>
                            </p:childTnLst>
                          </p:cTn>
                        </p:par>
                      </p:childTnLst>
                    </p:cTn>
                  </p:par>
                </p:childTnLst>
              </p:cTn>
              <p:nextCondLst>
                <p:cond evt="onClick" delay="0">
                  <p:tgtEl>
                    <p:spTgt spid="71688"/>
                  </p:tgtEl>
                </p:cond>
              </p:nextCondLst>
            </p:seq>
            <p:seq concurrent="1" nextAc="seek">
              <p:cTn id="7" restart="whenNotActive" fill="hold" evtFilter="cancelBubble" nodeType="interactiveSeq">
                <p:stCondLst>
                  <p:cond evt="onClick" delay="0">
                    <p:tgtEl>
                      <p:spTgt spid="71689"/>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71689"/>
                                        </p:tgtEl>
                                        <p:attrNameLst>
                                          <p:attrName>style.visibility</p:attrName>
                                        </p:attrNameLst>
                                      </p:cBhvr>
                                      <p:to>
                                        <p:strVal val="hidden"/>
                                      </p:to>
                                    </p:set>
                                  </p:childTnLst>
                                </p:cTn>
                              </p:par>
                            </p:childTnLst>
                          </p:cTn>
                        </p:par>
                      </p:childTnLst>
                    </p:cTn>
                  </p:par>
                </p:childTnLst>
              </p:cTn>
              <p:nextCondLst>
                <p:cond evt="onClick" delay="0">
                  <p:tgtEl>
                    <p:spTgt spid="71689"/>
                  </p:tgtEl>
                </p:cond>
              </p:nextCondLst>
            </p:seq>
          </p:childTnLst>
        </p:cTn>
      </p:par>
    </p:tnLst>
    <p:bldLst>
      <p:bldP spid="71689"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0" name="Object 33"/>
          <p:cNvGraphicFramePr>
            <a:graphicFrameLocks noChangeAspect="1"/>
          </p:cNvGraphicFramePr>
          <p:nvPr/>
        </p:nvGraphicFramePr>
        <p:xfrm>
          <a:off x="4938713" y="260350"/>
          <a:ext cx="3954462" cy="5889625"/>
        </p:xfrm>
        <a:graphic>
          <a:graphicData uri="http://schemas.openxmlformats.org/presentationml/2006/ole">
            <p:oleObj spid="_x0000_s7170" name="Document" r:id="rId4" imgW="5918465" imgH="8812865" progId="Word.Document.8">
              <p:embed/>
            </p:oleObj>
          </a:graphicData>
        </a:graphic>
      </p:graphicFrame>
      <p:sp>
        <p:nvSpPr>
          <p:cNvPr id="7171" name="Rectangle 4"/>
          <p:cNvSpPr>
            <a:spLocks noChangeArrowheads="1"/>
          </p:cNvSpPr>
          <p:nvPr/>
        </p:nvSpPr>
        <p:spPr bwMode="auto">
          <a:xfrm>
            <a:off x="250825" y="260350"/>
            <a:ext cx="1154113" cy="360363"/>
          </a:xfrm>
          <a:prstGeom prst="rect">
            <a:avLst/>
          </a:prstGeom>
          <a:solidFill>
            <a:srgbClr val="3366FF"/>
          </a:solidFill>
          <a:ln w="9525">
            <a:solidFill>
              <a:schemeClr val="tx1"/>
            </a:solidFill>
            <a:miter lim="800000"/>
            <a:headEnd/>
            <a:tailEnd/>
          </a:ln>
        </p:spPr>
        <p:txBody>
          <a:bodyPr wrap="none" anchor="ctr"/>
          <a:lstStyle/>
          <a:p>
            <a:r>
              <a:rPr lang="fr-FR" sz="1200" b="1"/>
              <a:t>Chapitre 2.2</a:t>
            </a:r>
          </a:p>
        </p:txBody>
      </p:sp>
      <p:sp>
        <p:nvSpPr>
          <p:cNvPr id="7172" name="Rectangle 5"/>
          <p:cNvSpPr>
            <a:spLocks noChangeArrowheads="1"/>
          </p:cNvSpPr>
          <p:nvPr/>
        </p:nvSpPr>
        <p:spPr bwMode="auto">
          <a:xfrm>
            <a:off x="179388" y="188913"/>
            <a:ext cx="8785225" cy="6480175"/>
          </a:xfrm>
          <a:prstGeom prst="rect">
            <a:avLst/>
          </a:prstGeom>
          <a:noFill/>
          <a:ln w="9525">
            <a:solidFill>
              <a:schemeClr val="tx1"/>
            </a:solidFill>
            <a:miter lim="800000"/>
            <a:headEnd/>
            <a:tailEnd/>
          </a:ln>
        </p:spPr>
        <p:txBody>
          <a:bodyPr wrap="none" anchor="ctr"/>
          <a:lstStyle/>
          <a:p>
            <a:endParaRPr lang="fr-FR"/>
          </a:p>
        </p:txBody>
      </p:sp>
      <p:sp>
        <p:nvSpPr>
          <p:cNvPr id="7173" name="Rectangle 6"/>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7174" name="AutoShape 7">
            <a:hlinkClick r:id="rId5"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73736" name="AutoShape 8">
            <a:hlinkClick r:id="" action="ppaction://noaction" highlightClick="1"/>
          </p:cNvPr>
          <p:cNvSpPr>
            <a:spLocks noChangeArrowheads="1"/>
          </p:cNvSpPr>
          <p:nvPr/>
        </p:nvSpPr>
        <p:spPr bwMode="auto">
          <a:xfrm>
            <a:off x="7753350" y="63341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7176" name="Rectangle 9"/>
          <p:cNvSpPr>
            <a:spLocks noChangeArrowheads="1"/>
          </p:cNvSpPr>
          <p:nvPr/>
        </p:nvSpPr>
        <p:spPr bwMode="auto">
          <a:xfrm>
            <a:off x="250825" y="620713"/>
            <a:ext cx="4465638" cy="942975"/>
          </a:xfrm>
          <a:prstGeom prst="rect">
            <a:avLst/>
          </a:prstGeom>
          <a:noFill/>
          <a:ln w="9525" algn="ctr">
            <a:noFill/>
            <a:miter lim="800000"/>
            <a:headEnd/>
            <a:tailEnd/>
          </a:ln>
        </p:spPr>
        <p:txBody>
          <a:bodyPr>
            <a:spAutoFit/>
          </a:bodyPr>
          <a:lstStyle/>
          <a:p>
            <a:pPr algn="l"/>
            <a:r>
              <a:rPr lang="fr-FR" sz="1400" b="1"/>
              <a:t>Action</a:t>
            </a:r>
            <a:r>
              <a:rPr lang="fr-FR" sz="1400"/>
              <a:t> : Cadrer le projet du salarié en tenant compte à la fois de ses souhaits, de votre appréciation de son travail, de la situation de l’entreprise et des possibilités qu’elle offre au salarié, </a:t>
            </a:r>
            <a:r>
              <a:rPr lang="fr-FR" sz="1400" b="1"/>
              <a:t>tout en dialoguant</a:t>
            </a:r>
            <a:r>
              <a:rPr lang="fr-FR" sz="1400"/>
              <a:t>.</a:t>
            </a:r>
          </a:p>
        </p:txBody>
      </p:sp>
      <p:sp>
        <p:nvSpPr>
          <p:cNvPr id="7177" name="AutoShape 11"/>
          <p:cNvSpPr>
            <a:spLocks noChangeArrowheads="1"/>
          </p:cNvSpPr>
          <p:nvPr/>
        </p:nvSpPr>
        <p:spPr bwMode="auto">
          <a:xfrm>
            <a:off x="323850" y="4581525"/>
            <a:ext cx="3743325" cy="1295400"/>
          </a:xfrm>
          <a:prstGeom prst="wedgeRoundRectCallout">
            <a:avLst>
              <a:gd name="adj1" fmla="val 104963"/>
              <a:gd name="adj2" fmla="val -25981"/>
              <a:gd name="adj3" fmla="val 16667"/>
            </a:avLst>
          </a:prstGeom>
          <a:solidFill>
            <a:srgbClr val="CCECFF">
              <a:alpha val="50195"/>
            </a:srgbClr>
          </a:solidFill>
          <a:ln w="9525" algn="ctr">
            <a:solidFill>
              <a:srgbClr val="000099"/>
            </a:solidFill>
            <a:miter lim="800000"/>
            <a:headEnd/>
            <a:tailEnd/>
          </a:ln>
        </p:spPr>
        <p:txBody>
          <a:bodyPr anchor="ctr"/>
          <a:lstStyle/>
          <a:p>
            <a:pPr algn="l"/>
            <a:r>
              <a:rPr lang="fr-FR" sz="1600" b="1" i="1">
                <a:solidFill>
                  <a:srgbClr val="003399"/>
                </a:solidFill>
              </a:rPr>
              <a:t>Compte tenu de tout cela, quelles sont les priorités que nous pouvons donner aux actions que nous avons évoquées ?</a:t>
            </a:r>
          </a:p>
        </p:txBody>
      </p:sp>
      <p:sp>
        <p:nvSpPr>
          <p:cNvPr id="7178" name="AutoShape 12"/>
          <p:cNvSpPr>
            <a:spLocks noChangeArrowheads="1"/>
          </p:cNvSpPr>
          <p:nvPr/>
        </p:nvSpPr>
        <p:spPr bwMode="auto">
          <a:xfrm>
            <a:off x="2339975" y="3429000"/>
            <a:ext cx="1873250" cy="576263"/>
          </a:xfrm>
          <a:prstGeom prst="wedgeRoundRectCallout">
            <a:avLst>
              <a:gd name="adj1" fmla="val 152287"/>
              <a:gd name="adj2" fmla="val 59093"/>
              <a:gd name="adj3" fmla="val 16667"/>
            </a:avLst>
          </a:prstGeom>
          <a:solidFill>
            <a:srgbClr val="CCECFF">
              <a:alpha val="50195"/>
            </a:srgbClr>
          </a:solidFill>
          <a:ln w="9525" algn="ctr">
            <a:solidFill>
              <a:srgbClr val="000099"/>
            </a:solidFill>
            <a:miter lim="800000"/>
            <a:headEnd/>
            <a:tailEnd/>
          </a:ln>
        </p:spPr>
        <p:txBody>
          <a:bodyPr anchor="ctr"/>
          <a:lstStyle/>
          <a:p>
            <a:r>
              <a:rPr lang="fr-FR" sz="1600" b="1" i="1">
                <a:solidFill>
                  <a:srgbClr val="003399"/>
                </a:solidFill>
              </a:rPr>
              <a:t>Qu’en pensez vous ?</a:t>
            </a:r>
            <a:endParaRPr lang="fr-FR" sz="1600"/>
          </a:p>
        </p:txBody>
      </p:sp>
      <p:sp>
        <p:nvSpPr>
          <p:cNvPr id="73742" name="Rectangle 14"/>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6" action="ppaction://hlinkpres?slideindex=1&amp;slidetitle="/>
              </a:rPr>
              <a:t>Cliquer ici</a:t>
            </a:r>
            <a:endParaRPr lang="fr-FR" sz="1000" b="1">
              <a:solidFill>
                <a:schemeClr val="tx1"/>
              </a:solidFill>
            </a:endParaRPr>
          </a:p>
        </p:txBody>
      </p:sp>
      <p:sp>
        <p:nvSpPr>
          <p:cNvPr id="7180" name="Text Box 15"/>
          <p:cNvSpPr txBox="1">
            <a:spLocks noChangeArrowheads="1"/>
          </p:cNvSpPr>
          <p:nvPr/>
        </p:nvSpPr>
        <p:spPr bwMode="auto">
          <a:xfrm>
            <a:off x="7596188" y="1916113"/>
            <a:ext cx="936625" cy="377825"/>
          </a:xfrm>
          <a:prstGeom prst="rect">
            <a:avLst/>
          </a:prstGeom>
          <a:solidFill>
            <a:srgbClr val="E7F9FF"/>
          </a:solidFill>
          <a:ln w="12700">
            <a:solidFill>
              <a:srgbClr val="000099"/>
            </a:solidFill>
            <a:miter lim="800000"/>
            <a:headEnd/>
            <a:tailEnd/>
          </a:ln>
        </p:spPr>
        <p:txBody>
          <a:bodyPr>
            <a:spAutoFit/>
          </a:bodyPr>
          <a:lstStyle/>
          <a:p>
            <a:pPr>
              <a:spcBef>
                <a:spcPct val="50000"/>
              </a:spcBef>
            </a:pPr>
            <a:r>
              <a:rPr lang="fr-FR" sz="900"/>
              <a:t>Accès au document</a:t>
            </a:r>
          </a:p>
        </p:txBody>
      </p:sp>
      <p:sp>
        <p:nvSpPr>
          <p:cNvPr id="73744" name="AutoShape 16">
            <a:hlinkClick r:id="" action="ppaction://noaction" highlightClick="1"/>
          </p:cNvPr>
          <p:cNvSpPr>
            <a:spLocks noChangeArrowheads="1"/>
          </p:cNvSpPr>
          <p:nvPr/>
        </p:nvSpPr>
        <p:spPr bwMode="auto">
          <a:xfrm>
            <a:off x="6516688" y="1771650"/>
            <a:ext cx="719137" cy="792163"/>
          </a:xfrm>
          <a:prstGeom prst="actionButtonDocument">
            <a:avLst/>
          </a:prstGeom>
          <a:solidFill>
            <a:srgbClr val="CCECFF"/>
          </a:solidFill>
          <a:ln w="9525">
            <a:noFill/>
            <a:miter lim="800000"/>
            <a:headEnd/>
            <a:tailEnd/>
          </a:ln>
        </p:spPr>
        <p:txBody>
          <a:bodyPr wrap="none" anchor="ctr"/>
          <a:lstStyle/>
          <a:p>
            <a:r>
              <a:rPr lang="fr-FR" sz="800" b="1">
                <a:solidFill>
                  <a:schemeClr val="tx1"/>
                </a:solidFill>
              </a:rPr>
              <a:t>Fiche </a:t>
            </a:r>
          </a:p>
          <a:p>
            <a:r>
              <a:rPr lang="fr-FR" sz="800" b="1">
                <a:solidFill>
                  <a:schemeClr val="tx1"/>
                </a:solidFill>
              </a:rPr>
              <a:t>de cadrage</a:t>
            </a:r>
          </a:p>
        </p:txBody>
      </p:sp>
      <p:sp>
        <p:nvSpPr>
          <p:cNvPr id="7182" name="AutoShape 17"/>
          <p:cNvSpPr>
            <a:spLocks noChangeArrowheads="1"/>
          </p:cNvSpPr>
          <p:nvPr/>
        </p:nvSpPr>
        <p:spPr bwMode="auto">
          <a:xfrm flipH="1">
            <a:off x="7237413" y="2060575"/>
            <a:ext cx="288925" cy="144463"/>
          </a:xfrm>
          <a:prstGeom prst="rightArrow">
            <a:avLst>
              <a:gd name="adj1" fmla="val 50000"/>
              <a:gd name="adj2" fmla="val 50000"/>
            </a:avLst>
          </a:prstGeom>
          <a:solidFill>
            <a:srgbClr val="3366FF"/>
          </a:solidFill>
          <a:ln w="9525">
            <a:solidFill>
              <a:schemeClr val="tx1"/>
            </a:solidFill>
            <a:miter lim="800000"/>
            <a:headEnd/>
            <a:tailEnd/>
          </a:ln>
        </p:spPr>
        <p:txBody>
          <a:bodyPr wrap="none" anchor="ctr"/>
          <a:lstStyle/>
          <a:p>
            <a:endParaRPr lang="fr-FR"/>
          </a:p>
        </p:txBody>
      </p:sp>
      <p:sp>
        <p:nvSpPr>
          <p:cNvPr id="73747" name="AutoShape 19"/>
          <p:cNvSpPr>
            <a:spLocks noChangeArrowheads="1"/>
          </p:cNvSpPr>
          <p:nvPr/>
        </p:nvSpPr>
        <p:spPr bwMode="auto">
          <a:xfrm>
            <a:off x="5076825" y="3141663"/>
            <a:ext cx="3382963" cy="1243012"/>
          </a:xfrm>
          <a:prstGeom prst="wedgeRoundRectCallout">
            <a:avLst>
              <a:gd name="adj1" fmla="val 6875"/>
              <a:gd name="adj2" fmla="val -111685"/>
              <a:gd name="adj3" fmla="val 16667"/>
            </a:avLst>
          </a:prstGeom>
          <a:gradFill rotWithShape="1">
            <a:gsLst>
              <a:gs pos="0">
                <a:srgbClr val="F8F8F8"/>
              </a:gs>
              <a:gs pos="100000">
                <a:schemeClr val="bg1"/>
              </a:gs>
            </a:gsLst>
            <a:lin ang="5400000" scaled="1"/>
          </a:gradFill>
          <a:ln w="9525" algn="ctr">
            <a:solidFill>
              <a:schemeClr val="tx1"/>
            </a:solidFill>
            <a:miter lim="800000"/>
            <a:headEnd/>
            <a:tailEnd/>
          </a:ln>
        </p:spPr>
        <p:txBody>
          <a:bodyPr anchor="ctr">
            <a:spAutoFit/>
          </a:bodyPr>
          <a:lstStyle/>
          <a:p>
            <a:r>
              <a:rPr lang="fr-FR" sz="1000" b="1">
                <a:solidFill>
                  <a:schemeClr val="accent2"/>
                </a:solidFill>
              </a:rPr>
              <a:t>Vous allez ouvrir un document modifiable !</a:t>
            </a:r>
          </a:p>
          <a:p>
            <a:pPr>
              <a:spcBef>
                <a:spcPct val="50000"/>
              </a:spcBef>
            </a:pPr>
            <a:r>
              <a:rPr lang="fr-FR" sz="900">
                <a:solidFill>
                  <a:schemeClr val="accent2"/>
                </a:solidFill>
              </a:rPr>
              <a:t>Souhaitez vous </a:t>
            </a:r>
            <a:r>
              <a:rPr lang="fr-FR" sz="800">
                <a:solidFill>
                  <a:schemeClr val="accent2"/>
                </a:solidFill>
              </a:rPr>
              <a:t>(cliquer sur votre choix)</a:t>
            </a:r>
            <a:r>
              <a:rPr lang="fr-FR" sz="900">
                <a:solidFill>
                  <a:schemeClr val="accent2"/>
                </a:solidFill>
              </a:rPr>
              <a:t> :</a:t>
            </a:r>
          </a:p>
          <a:p>
            <a:pPr algn="l">
              <a:spcBef>
                <a:spcPct val="10000"/>
              </a:spcBef>
            </a:pPr>
            <a:r>
              <a:rPr lang="fr-FR" sz="900">
                <a:solidFill>
                  <a:schemeClr val="accent2"/>
                </a:solidFill>
              </a:rPr>
              <a:t>     </a:t>
            </a:r>
            <a:r>
              <a:rPr lang="fr-FR" sz="1400" b="1">
                <a:solidFill>
                  <a:schemeClr val="accent2"/>
                </a:solidFill>
                <a:sym typeface="Wingdings" pitchFamily="2" charset="2"/>
                <a:hlinkClick r:id="rId7" action="ppaction://hlinkfile"/>
              </a:rPr>
              <a:t></a:t>
            </a:r>
            <a:r>
              <a:rPr lang="fr-FR" sz="1400">
                <a:solidFill>
                  <a:schemeClr val="accent2"/>
                </a:solidFill>
                <a:sym typeface="Wingdings" pitchFamily="2" charset="2"/>
                <a:hlinkClick r:id="rId7" action="ppaction://hlinkfile"/>
              </a:rPr>
              <a:t> </a:t>
            </a:r>
            <a:r>
              <a:rPr lang="fr-FR" sz="900" b="1">
                <a:solidFill>
                  <a:schemeClr val="accent2"/>
                </a:solidFill>
                <a:hlinkClick r:id="rId7" action="ppaction://hlinkfile"/>
              </a:rPr>
              <a:t>Ouvrir le document</a:t>
            </a:r>
            <a:r>
              <a:rPr lang="fr-FR" sz="900">
                <a:solidFill>
                  <a:schemeClr val="accent2"/>
                </a:solidFill>
                <a:hlinkClick r:id="rId7" action="ppaction://hlinkfile"/>
              </a:rPr>
              <a:t> </a:t>
            </a:r>
            <a:endParaRPr lang="fr-FR" sz="900">
              <a:solidFill>
                <a:schemeClr val="accent2"/>
              </a:solidFill>
            </a:endParaRPr>
          </a:p>
          <a:p>
            <a:pPr algn="l">
              <a:spcBef>
                <a:spcPct val="10000"/>
              </a:spcBef>
            </a:pPr>
            <a:r>
              <a:rPr lang="fr-FR" sz="1400" b="1">
                <a:solidFill>
                  <a:schemeClr val="accent2"/>
                </a:solidFill>
                <a:sym typeface="Wingdings" pitchFamily="2" charset="2"/>
              </a:rPr>
              <a:t>   </a:t>
            </a:r>
            <a:r>
              <a:rPr lang="fr-FR" sz="1400" b="1">
                <a:solidFill>
                  <a:schemeClr val="accent2"/>
                </a:solidFill>
                <a:sym typeface="Wingdings" pitchFamily="2" charset="2"/>
                <a:hlinkClick r:id="rId8" action="ppaction://hlinkpres?slideindex=1&amp;slidetitle="/>
              </a:rPr>
              <a:t></a:t>
            </a:r>
            <a:r>
              <a:rPr lang="fr-FR" sz="900">
                <a:solidFill>
                  <a:schemeClr val="accent2"/>
                </a:solidFill>
                <a:sym typeface="Wingdings" pitchFamily="2" charset="2"/>
                <a:hlinkClick r:id="rId8" action="ppaction://hlinkpres?slideindex=1&amp;slidetitle="/>
              </a:rPr>
              <a:t> </a:t>
            </a:r>
            <a:r>
              <a:rPr lang="fr-FR" sz="900">
                <a:solidFill>
                  <a:schemeClr val="accent2"/>
                </a:solidFill>
                <a:hlinkClick r:id="rId8" action="ppaction://hlinkpres?slideindex=1&amp;slidetitle="/>
              </a:rPr>
              <a:t>Consulter la procédure d’utilisation des documents</a:t>
            </a:r>
            <a:endParaRPr lang="fr-FR" sz="900">
              <a:solidFill>
                <a:schemeClr val="accent2"/>
              </a:solidFill>
              <a:sym typeface="Wingdings" pitchFamily="2" charset="2"/>
            </a:endParaRPr>
          </a:p>
          <a:p>
            <a:pPr algn="l">
              <a:spcBef>
                <a:spcPct val="10000"/>
              </a:spcBef>
            </a:pPr>
            <a:r>
              <a:rPr lang="fr-FR" sz="1400" b="1">
                <a:solidFill>
                  <a:schemeClr val="accent2"/>
                </a:solidFill>
                <a:sym typeface="Wingdings" pitchFamily="2" charset="2"/>
              </a:rPr>
              <a:t>   </a:t>
            </a:r>
            <a:r>
              <a:rPr lang="fr-FR" sz="900">
                <a:solidFill>
                  <a:schemeClr val="accent2"/>
                </a:solidFill>
                <a:sym typeface="Wingdings" pitchFamily="2" charset="2"/>
              </a:rPr>
              <a:t> </a:t>
            </a:r>
            <a:r>
              <a:rPr lang="fr-FR" sz="900">
                <a:solidFill>
                  <a:schemeClr val="accent2"/>
                </a:solidFill>
              </a:rPr>
              <a:t>Continuer à consulter le guide</a:t>
            </a:r>
          </a:p>
        </p:txBody>
      </p:sp>
      <p:sp>
        <p:nvSpPr>
          <p:cNvPr id="7184" name="AutoShape 20">
            <a:hlinkClick r:id="rId9" action="ppaction://hlinksldjump" highlightClick="1"/>
          </p:cNvPr>
          <p:cNvSpPr>
            <a:spLocks noChangeArrowheads="1"/>
          </p:cNvSpPr>
          <p:nvPr/>
        </p:nvSpPr>
        <p:spPr bwMode="auto">
          <a:xfrm>
            <a:off x="2193925" y="6308725"/>
            <a:ext cx="215900" cy="215900"/>
          </a:xfrm>
          <a:prstGeom prst="actionButtonBackPrevious">
            <a:avLst/>
          </a:prstGeom>
          <a:solidFill>
            <a:srgbClr val="3366FF"/>
          </a:solidFill>
          <a:ln w="9525">
            <a:noFill/>
            <a:miter lim="800000"/>
            <a:headEnd/>
            <a:tailEnd/>
          </a:ln>
        </p:spPr>
        <p:txBody>
          <a:bodyPr wrap="none" anchor="ctr"/>
          <a:lstStyle/>
          <a:p>
            <a:endParaRPr lang="fr-FR"/>
          </a:p>
        </p:txBody>
      </p:sp>
      <p:sp>
        <p:nvSpPr>
          <p:cNvPr id="7185" name="Rectangle 21"/>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Sommaire </a:t>
            </a:r>
          </a:p>
          <a:p>
            <a:pPr algn="l"/>
            <a:r>
              <a:rPr lang="fr-FR" sz="1000"/>
              <a:t>entretien</a:t>
            </a:r>
          </a:p>
        </p:txBody>
      </p:sp>
      <p:sp>
        <p:nvSpPr>
          <p:cNvPr id="7186" name="AutoShape 22">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7187" name="Rectangle 23"/>
          <p:cNvSpPr>
            <a:spLocks noChangeArrowheads="1"/>
          </p:cNvSpPr>
          <p:nvPr/>
        </p:nvSpPr>
        <p:spPr bwMode="auto">
          <a:xfrm>
            <a:off x="8027988" y="6237288"/>
            <a:ext cx="647700"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7188" name="AutoShape 24">
            <a:hlinkClick r:id="" action="ppaction://hlinkshowjump?jump=nextslide" highlightClick="1"/>
          </p:cNvPr>
          <p:cNvSpPr>
            <a:spLocks noChangeArrowheads="1"/>
          </p:cNvSpPr>
          <p:nvPr/>
        </p:nvSpPr>
        <p:spPr bwMode="auto">
          <a:xfrm>
            <a:off x="8675688"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7189" name="Rectangle 25"/>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
        <p:nvSpPr>
          <p:cNvPr id="7190" name="Rectangle 26"/>
          <p:cNvSpPr>
            <a:spLocks noChangeArrowheads="1"/>
          </p:cNvSpPr>
          <p:nvPr/>
        </p:nvSpPr>
        <p:spPr bwMode="auto">
          <a:xfrm>
            <a:off x="4211638" y="5445125"/>
            <a:ext cx="512762" cy="638175"/>
          </a:xfrm>
          <a:prstGeom prst="rect">
            <a:avLst/>
          </a:prstGeom>
          <a:solidFill>
            <a:schemeClr val="bg1"/>
          </a:solidFill>
          <a:ln w="9525" algn="ctr">
            <a:solidFill>
              <a:schemeClr val="accent2"/>
            </a:solidFill>
            <a:miter lim="800000"/>
            <a:headEnd/>
            <a:tailEnd/>
          </a:ln>
        </p:spPr>
        <p:txBody>
          <a:bodyPr wrap="none" anchor="ctr"/>
          <a:lstStyle/>
          <a:p>
            <a:endParaRPr lang="fr-FR"/>
          </a:p>
        </p:txBody>
      </p:sp>
      <p:sp>
        <p:nvSpPr>
          <p:cNvPr id="7191" name="Rectangle 27"/>
          <p:cNvSpPr>
            <a:spLocks noChangeArrowheads="1"/>
          </p:cNvSpPr>
          <p:nvPr/>
        </p:nvSpPr>
        <p:spPr bwMode="auto">
          <a:xfrm>
            <a:off x="4135438" y="5432425"/>
            <a:ext cx="647700" cy="358775"/>
          </a:xfrm>
          <a:prstGeom prst="rect">
            <a:avLst/>
          </a:prstGeom>
          <a:noFill/>
          <a:ln w="9525">
            <a:noFill/>
            <a:miter lim="800000"/>
            <a:headEnd/>
            <a:tailEnd/>
          </a:ln>
        </p:spPr>
        <p:txBody>
          <a:bodyPr wrap="none" anchor="ctr"/>
          <a:lstStyle/>
          <a:p>
            <a:pPr algn="r"/>
            <a:r>
              <a:rPr lang="fr-FR" sz="1400"/>
              <a:t>Suite</a:t>
            </a:r>
          </a:p>
        </p:txBody>
      </p:sp>
      <p:sp>
        <p:nvSpPr>
          <p:cNvPr id="7192" name="AutoShape 28">
            <a:hlinkClick r:id="" action="ppaction://hlinkshowjump?jump=nextslide" highlightClick="1"/>
          </p:cNvPr>
          <p:cNvSpPr>
            <a:spLocks noChangeArrowheads="1"/>
          </p:cNvSpPr>
          <p:nvPr/>
        </p:nvSpPr>
        <p:spPr bwMode="auto">
          <a:xfrm>
            <a:off x="4325938" y="5721350"/>
            <a:ext cx="288925" cy="287338"/>
          </a:xfrm>
          <a:prstGeom prst="actionButtonForwardNext">
            <a:avLst/>
          </a:prstGeom>
          <a:solidFill>
            <a:schemeClr val="accent1"/>
          </a:solidFill>
          <a:ln w="9525">
            <a:noFill/>
            <a:miter lim="800000"/>
            <a:headEnd/>
            <a:tailEnd/>
          </a:ln>
        </p:spPr>
        <p:txBody>
          <a:bodyPr wrap="none" anchor="ctr"/>
          <a:lstStyle/>
          <a:p>
            <a:endParaRPr lang="fr-FR"/>
          </a:p>
        </p:txBody>
      </p:sp>
      <p:sp>
        <p:nvSpPr>
          <p:cNvPr id="7193" name="Text Box 29"/>
          <p:cNvSpPr txBox="1">
            <a:spLocks noChangeArrowheads="1"/>
          </p:cNvSpPr>
          <p:nvPr/>
        </p:nvSpPr>
        <p:spPr bwMode="auto">
          <a:xfrm>
            <a:off x="6588125" y="5013325"/>
            <a:ext cx="1079500" cy="511175"/>
          </a:xfrm>
          <a:prstGeom prst="rect">
            <a:avLst/>
          </a:prstGeom>
          <a:solidFill>
            <a:srgbClr val="E7F9FF"/>
          </a:solidFill>
          <a:ln w="9525">
            <a:solidFill>
              <a:srgbClr val="000099"/>
            </a:solidFill>
            <a:miter lim="800000"/>
            <a:headEnd/>
            <a:tailEnd/>
          </a:ln>
        </p:spPr>
        <p:txBody>
          <a:bodyPr>
            <a:spAutoFit/>
          </a:bodyPr>
          <a:lstStyle/>
          <a:p>
            <a:pPr>
              <a:spcBef>
                <a:spcPct val="50000"/>
              </a:spcBef>
            </a:pPr>
            <a:r>
              <a:rPr lang="fr-FR" sz="900"/>
              <a:t>Accès à la liste des domaines de formation </a:t>
            </a:r>
          </a:p>
        </p:txBody>
      </p:sp>
      <p:sp>
        <p:nvSpPr>
          <p:cNvPr id="7194" name="AutoShape 30"/>
          <p:cNvSpPr>
            <a:spLocks noChangeArrowheads="1"/>
          </p:cNvSpPr>
          <p:nvPr/>
        </p:nvSpPr>
        <p:spPr bwMode="auto">
          <a:xfrm flipH="1" flipV="1">
            <a:off x="6299200" y="5229225"/>
            <a:ext cx="204788" cy="177800"/>
          </a:xfrm>
          <a:prstGeom prst="rightArrow">
            <a:avLst>
              <a:gd name="adj1" fmla="val 50000"/>
              <a:gd name="adj2" fmla="val 28795"/>
            </a:avLst>
          </a:prstGeom>
          <a:solidFill>
            <a:srgbClr val="3366FF"/>
          </a:solidFill>
          <a:ln w="9525">
            <a:solidFill>
              <a:schemeClr val="tx1"/>
            </a:solidFill>
            <a:miter lim="800000"/>
            <a:headEnd/>
            <a:tailEnd/>
          </a:ln>
        </p:spPr>
        <p:txBody>
          <a:bodyPr wrap="none" anchor="ctr"/>
          <a:lstStyle/>
          <a:p>
            <a:endParaRPr lang="fr-FR"/>
          </a:p>
        </p:txBody>
      </p:sp>
      <p:sp>
        <p:nvSpPr>
          <p:cNvPr id="7195" name="AutoShape 32">
            <a:hlinkClick r:id="rId10" action="ppaction://hlinkfile" highlightClick="1"/>
          </p:cNvPr>
          <p:cNvSpPr>
            <a:spLocks noChangeArrowheads="1"/>
          </p:cNvSpPr>
          <p:nvPr/>
        </p:nvSpPr>
        <p:spPr bwMode="auto">
          <a:xfrm>
            <a:off x="6032500" y="5208588"/>
            <a:ext cx="215900" cy="215900"/>
          </a:xfrm>
          <a:prstGeom prst="actionButtonInformation">
            <a:avLst/>
          </a:prstGeom>
          <a:solidFill>
            <a:srgbClr val="3399FF"/>
          </a:solidFill>
          <a:ln w="9525">
            <a:noFill/>
            <a:miter lim="800000"/>
            <a:headEnd/>
            <a:tailEnd/>
          </a:ln>
        </p:spPr>
        <p:txBody>
          <a:bodyPr wrap="none" anchor="ctr"/>
          <a:lstStyle/>
          <a:p>
            <a:endParaRPr lang="fr-FR"/>
          </a:p>
        </p:txBody>
      </p:sp>
      <p:sp>
        <p:nvSpPr>
          <p:cNvPr id="7196" name="AutoShape 34"/>
          <p:cNvSpPr>
            <a:spLocks noChangeArrowheads="1"/>
          </p:cNvSpPr>
          <p:nvPr/>
        </p:nvSpPr>
        <p:spPr bwMode="auto">
          <a:xfrm>
            <a:off x="395288" y="1844675"/>
            <a:ext cx="4248150" cy="1152525"/>
          </a:xfrm>
          <a:prstGeom prst="wedgeRoundRectCallout">
            <a:avLst>
              <a:gd name="adj1" fmla="val 84380"/>
              <a:gd name="adj2" fmla="val -963"/>
              <a:gd name="adj3" fmla="val 16667"/>
            </a:avLst>
          </a:prstGeom>
          <a:solidFill>
            <a:srgbClr val="CCECFF"/>
          </a:solidFill>
          <a:ln w="9525" algn="ctr">
            <a:solidFill>
              <a:srgbClr val="000099"/>
            </a:solidFill>
            <a:miter lim="800000"/>
            <a:headEnd/>
            <a:tailEnd/>
          </a:ln>
        </p:spPr>
        <p:txBody>
          <a:bodyPr anchor="ctr"/>
          <a:lstStyle/>
          <a:p>
            <a:pPr algn="l"/>
            <a:r>
              <a:rPr lang="fr-FR" sz="1600" b="1" i="1"/>
              <a:t>Concernant votre projet professionnel dans le contexte de l’entreprise, voilà mes commentaires …</a:t>
            </a:r>
            <a:endParaRPr lang="fr-FR" sz="800" b="1" i="1"/>
          </a:p>
        </p:txBody>
      </p:sp>
      <p:sp>
        <p:nvSpPr>
          <p:cNvPr id="7197" name="Rectangle 36"/>
          <p:cNvSpPr>
            <a:spLocks noChangeArrowheads="1"/>
          </p:cNvSpPr>
          <p:nvPr/>
        </p:nvSpPr>
        <p:spPr bwMode="auto">
          <a:xfrm>
            <a:off x="1476375" y="260350"/>
            <a:ext cx="3382963" cy="360363"/>
          </a:xfrm>
          <a:prstGeom prst="rect">
            <a:avLst/>
          </a:prstGeom>
          <a:solidFill>
            <a:srgbClr val="3366FF">
              <a:alpha val="25098"/>
            </a:srgbClr>
          </a:solidFill>
          <a:ln w="9525">
            <a:solidFill>
              <a:schemeClr val="tx1"/>
            </a:solidFill>
            <a:miter lim="800000"/>
            <a:headEnd/>
            <a:tailEnd/>
          </a:ln>
        </p:spPr>
        <p:txBody>
          <a:bodyPr anchor="ctr"/>
          <a:lstStyle/>
          <a:p>
            <a:r>
              <a:rPr lang="fr-FR" sz="1200" b="1"/>
              <a:t>4- cadrage du bilan et du projet du salarié</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3736"/>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742"/>
                                        </p:tgtEl>
                                        <p:attrNameLst>
                                          <p:attrName>style.visibility</p:attrName>
                                        </p:attrNameLst>
                                      </p:cBhvr>
                                      <p:to>
                                        <p:strVal val="visible"/>
                                      </p:to>
                                    </p:set>
                                  </p:childTnLst>
                                </p:cTn>
                              </p:par>
                            </p:childTnLst>
                          </p:cTn>
                        </p:par>
                      </p:childTnLst>
                    </p:cTn>
                  </p:par>
                </p:childTnLst>
              </p:cTn>
              <p:nextCondLst>
                <p:cond evt="onClick" delay="0">
                  <p:tgtEl>
                    <p:spTgt spid="73736"/>
                  </p:tgtEl>
                </p:cond>
              </p:nextCondLst>
            </p:seq>
            <p:seq concurrent="1" nextAc="seek">
              <p:cTn id="7" restart="whenNotActive" fill="hold" evtFilter="cancelBubble" nodeType="interactiveSeq">
                <p:stCondLst>
                  <p:cond evt="onClick" delay="0">
                    <p:tgtEl>
                      <p:spTgt spid="73742"/>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73742"/>
                                        </p:tgtEl>
                                        <p:attrNameLst>
                                          <p:attrName>style.visibility</p:attrName>
                                        </p:attrNameLst>
                                      </p:cBhvr>
                                      <p:to>
                                        <p:strVal val="hidden"/>
                                      </p:to>
                                    </p:set>
                                  </p:childTnLst>
                                </p:cTn>
                              </p:par>
                            </p:childTnLst>
                          </p:cTn>
                        </p:par>
                      </p:childTnLst>
                    </p:cTn>
                  </p:par>
                </p:childTnLst>
              </p:cTn>
              <p:nextCondLst>
                <p:cond evt="onClick" delay="0">
                  <p:tgtEl>
                    <p:spTgt spid="73742"/>
                  </p:tgtEl>
                </p:cond>
              </p:nextCondLst>
            </p:seq>
            <p:seq concurrent="1" nextAc="seek">
              <p:cTn id="12" restart="whenNotActive" fill="hold" evtFilter="cancelBubble" nodeType="interactiveSeq">
                <p:stCondLst>
                  <p:cond evt="onClick" delay="0">
                    <p:tgtEl>
                      <p:spTgt spid="73744"/>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3747"/>
                                        </p:tgtEl>
                                        <p:attrNameLst>
                                          <p:attrName>style.visibility</p:attrName>
                                        </p:attrNameLst>
                                      </p:cBhvr>
                                      <p:to>
                                        <p:strVal val="visible"/>
                                      </p:to>
                                    </p:set>
                                  </p:childTnLst>
                                </p:cTn>
                              </p:par>
                            </p:childTnLst>
                          </p:cTn>
                        </p:par>
                      </p:childTnLst>
                    </p:cTn>
                  </p:par>
                </p:childTnLst>
              </p:cTn>
              <p:nextCondLst>
                <p:cond evt="onClick" delay="0">
                  <p:tgtEl>
                    <p:spTgt spid="73744"/>
                  </p:tgtEl>
                </p:cond>
              </p:nextCondLst>
            </p:seq>
            <p:seq concurrent="1" nextAc="seek">
              <p:cTn id="17" restart="whenNotActive" fill="hold" evtFilter="cancelBubble" nodeType="interactiveSeq">
                <p:stCondLst>
                  <p:cond evt="onClick" delay="0">
                    <p:tgtEl>
                      <p:spTgt spid="73747"/>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1" nodeType="clickEffect">
                                  <p:stCondLst>
                                    <p:cond delay="0"/>
                                  </p:stCondLst>
                                  <p:childTnLst>
                                    <p:set>
                                      <p:cBhvr>
                                        <p:cTn id="21" dur="1" fill="hold">
                                          <p:stCondLst>
                                            <p:cond delay="0"/>
                                          </p:stCondLst>
                                        </p:cTn>
                                        <p:tgtEl>
                                          <p:spTgt spid="73747"/>
                                        </p:tgtEl>
                                        <p:attrNameLst>
                                          <p:attrName>style.visibility</p:attrName>
                                        </p:attrNameLst>
                                      </p:cBhvr>
                                      <p:to>
                                        <p:strVal val="hidden"/>
                                      </p:to>
                                    </p:set>
                                  </p:childTnLst>
                                </p:cTn>
                              </p:par>
                            </p:childTnLst>
                          </p:cTn>
                        </p:par>
                      </p:childTnLst>
                    </p:cTn>
                  </p:par>
                </p:childTnLst>
              </p:cTn>
              <p:nextCondLst>
                <p:cond evt="onClick" delay="0">
                  <p:tgtEl>
                    <p:spTgt spid="73747"/>
                  </p:tgtEl>
                </p:cond>
              </p:nextCondLst>
            </p:seq>
          </p:childTnLst>
        </p:cTn>
      </p:par>
    </p:tnLst>
    <p:bldLst>
      <p:bldP spid="73742" grpId="0" animBg="1"/>
      <p:bldP spid="73747" grpId="0" animBg="1"/>
      <p:bldP spid="73747" grpId="1"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ChangeArrowheads="1"/>
          </p:cNvSpPr>
          <p:nvPr/>
        </p:nvSpPr>
        <p:spPr bwMode="auto">
          <a:xfrm>
            <a:off x="6227763" y="5661025"/>
            <a:ext cx="1081087" cy="431800"/>
          </a:xfrm>
          <a:prstGeom prst="rect">
            <a:avLst/>
          </a:prstGeom>
          <a:solidFill>
            <a:schemeClr val="bg1"/>
          </a:solidFill>
          <a:ln w="9525" algn="ctr">
            <a:solidFill>
              <a:schemeClr val="accent2"/>
            </a:solidFill>
            <a:miter lim="800000"/>
            <a:headEnd/>
            <a:tailEnd/>
          </a:ln>
        </p:spPr>
        <p:txBody>
          <a:bodyPr wrap="none" anchor="ctr"/>
          <a:lstStyle/>
          <a:p>
            <a:endParaRPr lang="fr-FR"/>
          </a:p>
        </p:txBody>
      </p:sp>
      <p:sp>
        <p:nvSpPr>
          <p:cNvPr id="49155" name="Rectangle 3"/>
          <p:cNvSpPr>
            <a:spLocks noGrp="1" noChangeArrowheads="1"/>
          </p:cNvSpPr>
          <p:nvPr>
            <p:ph type="ctrTitle"/>
          </p:nvPr>
        </p:nvSpPr>
        <p:spPr bwMode="auto">
          <a:xfrm>
            <a:off x="1476375" y="260350"/>
            <a:ext cx="3240088" cy="360363"/>
          </a:xfrm>
          <a:solidFill>
            <a:srgbClr val="3366FF">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5 - Recherche de solutions </a:t>
            </a:r>
          </a:p>
        </p:txBody>
      </p:sp>
      <p:sp>
        <p:nvSpPr>
          <p:cNvPr id="49156" name="Rectangle 4"/>
          <p:cNvSpPr>
            <a:spLocks noChangeArrowheads="1"/>
          </p:cNvSpPr>
          <p:nvPr/>
        </p:nvSpPr>
        <p:spPr bwMode="auto">
          <a:xfrm>
            <a:off x="250825" y="260350"/>
            <a:ext cx="1154113" cy="360363"/>
          </a:xfrm>
          <a:prstGeom prst="rect">
            <a:avLst/>
          </a:prstGeom>
          <a:solidFill>
            <a:srgbClr val="3366FF"/>
          </a:solidFill>
          <a:ln w="9525">
            <a:solidFill>
              <a:schemeClr val="tx1"/>
            </a:solidFill>
            <a:miter lim="800000"/>
            <a:headEnd/>
            <a:tailEnd/>
          </a:ln>
        </p:spPr>
        <p:txBody>
          <a:bodyPr wrap="none" anchor="ctr"/>
          <a:lstStyle/>
          <a:p>
            <a:r>
              <a:rPr lang="fr-FR" sz="1200" b="1"/>
              <a:t>Chapitre 2.2</a:t>
            </a:r>
          </a:p>
        </p:txBody>
      </p:sp>
      <p:sp>
        <p:nvSpPr>
          <p:cNvPr id="49157" name="Rectangle 5"/>
          <p:cNvSpPr>
            <a:spLocks noChangeArrowheads="1"/>
          </p:cNvSpPr>
          <p:nvPr/>
        </p:nvSpPr>
        <p:spPr bwMode="auto">
          <a:xfrm>
            <a:off x="179388" y="188913"/>
            <a:ext cx="8785225" cy="6480175"/>
          </a:xfrm>
          <a:prstGeom prst="rect">
            <a:avLst/>
          </a:prstGeom>
          <a:noFill/>
          <a:ln w="9525">
            <a:solidFill>
              <a:schemeClr val="tx1"/>
            </a:solidFill>
            <a:miter lim="800000"/>
            <a:headEnd/>
            <a:tailEnd/>
          </a:ln>
        </p:spPr>
        <p:txBody>
          <a:bodyPr wrap="none" anchor="ctr"/>
          <a:lstStyle/>
          <a:p>
            <a:endParaRPr lang="fr-FR"/>
          </a:p>
        </p:txBody>
      </p:sp>
      <p:sp>
        <p:nvSpPr>
          <p:cNvPr id="49158" name="Rectangle 6"/>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49159" name="AutoShape 7">
            <a:hlinkClick r:id="rId3"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75784" name="AutoShape 8">
            <a:hlinkClick r:id="" action="ppaction://noaction" highlightClick="1"/>
          </p:cNvPr>
          <p:cNvSpPr>
            <a:spLocks noChangeArrowheads="1"/>
          </p:cNvSpPr>
          <p:nvPr/>
        </p:nvSpPr>
        <p:spPr bwMode="auto">
          <a:xfrm>
            <a:off x="7753350" y="63341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49161" name="Rectangle 9"/>
          <p:cNvSpPr>
            <a:spLocks noChangeArrowheads="1"/>
          </p:cNvSpPr>
          <p:nvPr/>
        </p:nvSpPr>
        <p:spPr bwMode="auto">
          <a:xfrm>
            <a:off x="900113" y="836613"/>
            <a:ext cx="4824412" cy="304800"/>
          </a:xfrm>
          <a:prstGeom prst="rect">
            <a:avLst/>
          </a:prstGeom>
          <a:noFill/>
          <a:ln w="9525" algn="ctr">
            <a:noFill/>
            <a:miter lim="800000"/>
            <a:headEnd/>
            <a:tailEnd/>
          </a:ln>
        </p:spPr>
        <p:txBody>
          <a:bodyPr>
            <a:spAutoFit/>
          </a:bodyPr>
          <a:lstStyle/>
          <a:p>
            <a:pPr algn="l"/>
            <a:r>
              <a:rPr lang="fr-FR" sz="1400" b="1"/>
              <a:t>Action</a:t>
            </a:r>
            <a:r>
              <a:rPr lang="fr-FR" sz="1400"/>
              <a:t> : Rappel des conditions de réalisation du DIF</a:t>
            </a:r>
            <a:endParaRPr lang="fr-FR" sz="1400" b="1"/>
          </a:p>
        </p:txBody>
      </p:sp>
      <p:sp>
        <p:nvSpPr>
          <p:cNvPr id="75786" name="Rectangle 10"/>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4" action="ppaction://hlinkpres?slideindex=1&amp;slidetitle="/>
              </a:rPr>
              <a:t>Cliquer ici</a:t>
            </a:r>
            <a:endParaRPr lang="fr-FR" sz="1000" b="1">
              <a:solidFill>
                <a:schemeClr val="tx1"/>
              </a:solidFill>
            </a:endParaRPr>
          </a:p>
        </p:txBody>
      </p:sp>
      <p:sp>
        <p:nvSpPr>
          <p:cNvPr id="49163" name="AutoShape 11"/>
          <p:cNvSpPr>
            <a:spLocks noChangeArrowheads="1"/>
          </p:cNvSpPr>
          <p:nvPr/>
        </p:nvSpPr>
        <p:spPr bwMode="auto">
          <a:xfrm>
            <a:off x="395288" y="1341438"/>
            <a:ext cx="8353425" cy="3240087"/>
          </a:xfrm>
          <a:prstGeom prst="wedgeRoundRectCallout">
            <a:avLst>
              <a:gd name="adj1" fmla="val -37551"/>
              <a:gd name="adj2" fmla="val 76995"/>
              <a:gd name="adj3" fmla="val 16667"/>
            </a:avLst>
          </a:prstGeom>
          <a:solidFill>
            <a:srgbClr val="CCECFF">
              <a:alpha val="50195"/>
            </a:srgbClr>
          </a:solidFill>
          <a:ln w="9525" algn="ctr">
            <a:solidFill>
              <a:srgbClr val="000099"/>
            </a:solidFill>
            <a:miter lim="800000"/>
            <a:headEnd/>
            <a:tailEnd/>
          </a:ln>
        </p:spPr>
        <p:txBody>
          <a:bodyPr anchor="ctr"/>
          <a:lstStyle/>
          <a:p>
            <a:pPr algn="l">
              <a:spcBef>
                <a:spcPct val="20000"/>
              </a:spcBef>
            </a:pPr>
            <a:r>
              <a:rPr lang="fr-FR" sz="1600" b="1" i="1"/>
              <a:t>Vous disposez d’un droit individuel à la formation de 20 heures par an cumulables sur 6 ans jusqu’à 120 heures maximum.</a:t>
            </a:r>
          </a:p>
          <a:p>
            <a:pPr algn="l"/>
            <a:endParaRPr lang="fr-FR" sz="800" b="1" i="1"/>
          </a:p>
          <a:p>
            <a:pPr algn="l"/>
            <a:endParaRPr lang="fr-FR" sz="800" b="1" i="1"/>
          </a:p>
          <a:p>
            <a:pPr algn="l"/>
            <a:r>
              <a:rPr lang="fr-FR" sz="1600" b="1" i="1"/>
              <a:t>- Vous pouvez utiliser votre DIF pour une ou plusieurs actions de formation. </a:t>
            </a:r>
          </a:p>
          <a:p>
            <a:pPr algn="l"/>
            <a:r>
              <a:rPr lang="fr-FR" sz="1600" b="1" i="1"/>
              <a:t>- Vous pouvez choisir des formations concernant des domaines que nous venons de prioriser, ou d’autres actions.</a:t>
            </a:r>
          </a:p>
          <a:p>
            <a:pPr algn="l"/>
            <a:r>
              <a:rPr lang="fr-FR" sz="1600" b="1" i="1"/>
              <a:t>- Vous pouvez ne pas utiliser votre DIF pour l’instant et le garder pour plus tard !</a:t>
            </a:r>
          </a:p>
          <a:p>
            <a:pPr algn="l"/>
            <a:endParaRPr lang="fr-FR" sz="800" b="1" i="1"/>
          </a:p>
          <a:p>
            <a:pPr algn="l"/>
            <a:r>
              <a:rPr lang="fr-FR" sz="1600" b="1" i="1"/>
              <a:t>Pour vous aider dans votre choix, vous avez à disposition la liste des formations prioritaires pour le DIF.</a:t>
            </a:r>
          </a:p>
        </p:txBody>
      </p:sp>
      <p:sp>
        <p:nvSpPr>
          <p:cNvPr id="49164" name="AutoShape 15">
            <a:hlinkClick r:id="rId5" action="ppaction://hlinksldjump" highlightClick="1"/>
          </p:cNvPr>
          <p:cNvSpPr>
            <a:spLocks noChangeArrowheads="1"/>
          </p:cNvSpPr>
          <p:nvPr/>
        </p:nvSpPr>
        <p:spPr bwMode="auto">
          <a:xfrm>
            <a:off x="2193925" y="6308725"/>
            <a:ext cx="215900" cy="215900"/>
          </a:xfrm>
          <a:prstGeom prst="actionButtonBackPrevious">
            <a:avLst/>
          </a:prstGeom>
          <a:solidFill>
            <a:srgbClr val="3366FF"/>
          </a:solidFill>
          <a:ln w="9525">
            <a:noFill/>
            <a:miter lim="800000"/>
            <a:headEnd/>
            <a:tailEnd/>
          </a:ln>
        </p:spPr>
        <p:txBody>
          <a:bodyPr wrap="none" anchor="ctr"/>
          <a:lstStyle/>
          <a:p>
            <a:endParaRPr lang="fr-FR"/>
          </a:p>
        </p:txBody>
      </p:sp>
      <p:sp>
        <p:nvSpPr>
          <p:cNvPr id="49165" name="Rectangle 16"/>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Sommaire </a:t>
            </a:r>
          </a:p>
          <a:p>
            <a:pPr algn="l"/>
            <a:r>
              <a:rPr lang="fr-FR" sz="1000"/>
              <a:t>entretien</a:t>
            </a:r>
          </a:p>
        </p:txBody>
      </p:sp>
      <p:sp>
        <p:nvSpPr>
          <p:cNvPr id="49166" name="AutoShape 17">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49167" name="Rectangle 18"/>
          <p:cNvSpPr>
            <a:spLocks noChangeArrowheads="1"/>
          </p:cNvSpPr>
          <p:nvPr/>
        </p:nvSpPr>
        <p:spPr bwMode="auto">
          <a:xfrm>
            <a:off x="8027988" y="6237288"/>
            <a:ext cx="647700"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49168" name="AutoShape 19">
            <a:hlinkClick r:id="" action="ppaction://hlinkshowjump?jump=nextslide" highlightClick="1"/>
          </p:cNvPr>
          <p:cNvSpPr>
            <a:spLocks noChangeArrowheads="1"/>
          </p:cNvSpPr>
          <p:nvPr/>
        </p:nvSpPr>
        <p:spPr bwMode="auto">
          <a:xfrm>
            <a:off x="8675688"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49169" name="Rectangle 20"/>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
        <p:nvSpPr>
          <p:cNvPr id="49170" name="Rectangle 21"/>
          <p:cNvSpPr>
            <a:spLocks noChangeArrowheads="1"/>
          </p:cNvSpPr>
          <p:nvPr/>
        </p:nvSpPr>
        <p:spPr bwMode="auto">
          <a:xfrm>
            <a:off x="6215063" y="5681663"/>
            <a:ext cx="647700" cy="358775"/>
          </a:xfrm>
          <a:prstGeom prst="rect">
            <a:avLst/>
          </a:prstGeom>
          <a:noFill/>
          <a:ln w="9525">
            <a:noFill/>
            <a:miter lim="800000"/>
            <a:headEnd/>
            <a:tailEnd/>
          </a:ln>
        </p:spPr>
        <p:txBody>
          <a:bodyPr wrap="none" anchor="ctr"/>
          <a:lstStyle/>
          <a:p>
            <a:pPr algn="r"/>
            <a:r>
              <a:rPr lang="fr-FR" sz="1400"/>
              <a:t>Suite</a:t>
            </a:r>
          </a:p>
        </p:txBody>
      </p:sp>
      <p:sp>
        <p:nvSpPr>
          <p:cNvPr id="49171" name="AutoShape 22">
            <a:hlinkClick r:id="" action="ppaction://hlinkshowjump?jump=nextslide" highlightClick="1"/>
          </p:cNvPr>
          <p:cNvSpPr>
            <a:spLocks noChangeArrowheads="1"/>
          </p:cNvSpPr>
          <p:nvPr/>
        </p:nvSpPr>
        <p:spPr bwMode="auto">
          <a:xfrm>
            <a:off x="6875463" y="5732463"/>
            <a:ext cx="288925" cy="287337"/>
          </a:xfrm>
          <a:prstGeom prst="actionButtonForwardNext">
            <a:avLst/>
          </a:prstGeom>
          <a:solidFill>
            <a:schemeClr val="accent1"/>
          </a:solidFill>
          <a:ln w="9525">
            <a:noFill/>
            <a:miter lim="800000"/>
            <a:headEnd/>
            <a:tailEnd/>
          </a:ln>
        </p:spPr>
        <p:txBody>
          <a:bodyPr wrap="none" anchor="ctr"/>
          <a:lstStyle/>
          <a:p>
            <a:endParaRPr lang="fr-FR"/>
          </a:p>
        </p:txBody>
      </p:sp>
      <p:sp>
        <p:nvSpPr>
          <p:cNvPr id="49172" name="Text Box 23"/>
          <p:cNvSpPr txBox="1">
            <a:spLocks noChangeArrowheads="1"/>
          </p:cNvSpPr>
          <p:nvPr/>
        </p:nvSpPr>
        <p:spPr bwMode="auto">
          <a:xfrm>
            <a:off x="4643438" y="4868863"/>
            <a:ext cx="1079500" cy="511175"/>
          </a:xfrm>
          <a:prstGeom prst="rect">
            <a:avLst/>
          </a:prstGeom>
          <a:solidFill>
            <a:srgbClr val="E7F9FF"/>
          </a:solidFill>
          <a:ln w="9525">
            <a:solidFill>
              <a:srgbClr val="000099"/>
            </a:solidFill>
            <a:miter lim="800000"/>
            <a:headEnd/>
            <a:tailEnd/>
          </a:ln>
        </p:spPr>
        <p:txBody>
          <a:bodyPr>
            <a:spAutoFit/>
          </a:bodyPr>
          <a:lstStyle/>
          <a:p>
            <a:pPr>
              <a:spcBef>
                <a:spcPct val="50000"/>
              </a:spcBef>
            </a:pPr>
            <a:r>
              <a:rPr lang="fr-FR" sz="900"/>
              <a:t>Accès à la liste des domaines de formation </a:t>
            </a:r>
          </a:p>
        </p:txBody>
      </p:sp>
      <p:sp>
        <p:nvSpPr>
          <p:cNvPr id="49173" name="AutoShape 24"/>
          <p:cNvSpPr>
            <a:spLocks noChangeArrowheads="1"/>
          </p:cNvSpPr>
          <p:nvPr/>
        </p:nvSpPr>
        <p:spPr bwMode="auto">
          <a:xfrm flipH="1" flipV="1">
            <a:off x="4354513" y="5084763"/>
            <a:ext cx="204787" cy="177800"/>
          </a:xfrm>
          <a:prstGeom prst="rightArrow">
            <a:avLst>
              <a:gd name="adj1" fmla="val 50000"/>
              <a:gd name="adj2" fmla="val 28795"/>
            </a:avLst>
          </a:prstGeom>
          <a:solidFill>
            <a:srgbClr val="3366FF"/>
          </a:solidFill>
          <a:ln w="9525">
            <a:solidFill>
              <a:schemeClr val="tx1"/>
            </a:solidFill>
            <a:miter lim="800000"/>
            <a:headEnd/>
            <a:tailEnd/>
          </a:ln>
        </p:spPr>
        <p:txBody>
          <a:bodyPr wrap="none" anchor="ctr"/>
          <a:lstStyle/>
          <a:p>
            <a:endParaRPr lang="fr-FR"/>
          </a:p>
        </p:txBody>
      </p:sp>
      <p:sp>
        <p:nvSpPr>
          <p:cNvPr id="49174" name="AutoShape 25">
            <a:hlinkClick r:id="rId6" action="ppaction://hlinkfile" highlightClick="1"/>
          </p:cNvPr>
          <p:cNvSpPr>
            <a:spLocks noChangeArrowheads="1"/>
          </p:cNvSpPr>
          <p:nvPr/>
        </p:nvSpPr>
        <p:spPr bwMode="auto">
          <a:xfrm>
            <a:off x="4087813" y="5064125"/>
            <a:ext cx="215900" cy="215900"/>
          </a:xfrm>
          <a:prstGeom prst="actionButtonInformation">
            <a:avLst/>
          </a:prstGeom>
          <a:solidFill>
            <a:srgbClr val="3399FF"/>
          </a:solidFill>
          <a:ln w="9525">
            <a:noFill/>
            <a:miter lim="800000"/>
            <a:headEnd/>
            <a:tailEnd/>
          </a:ln>
        </p:spPr>
        <p:txBody>
          <a:bodyPr wrap="none" anchor="ctr"/>
          <a:lstStyle/>
          <a:p>
            <a:endParaRPr lang="fr-F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5784"/>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5786"/>
                                        </p:tgtEl>
                                        <p:attrNameLst>
                                          <p:attrName>style.visibility</p:attrName>
                                        </p:attrNameLst>
                                      </p:cBhvr>
                                      <p:to>
                                        <p:strVal val="visible"/>
                                      </p:to>
                                    </p:set>
                                  </p:childTnLst>
                                </p:cTn>
                              </p:par>
                            </p:childTnLst>
                          </p:cTn>
                        </p:par>
                      </p:childTnLst>
                    </p:cTn>
                  </p:par>
                </p:childTnLst>
              </p:cTn>
              <p:nextCondLst>
                <p:cond evt="onClick" delay="0">
                  <p:tgtEl>
                    <p:spTgt spid="75784"/>
                  </p:tgtEl>
                </p:cond>
              </p:nextCondLst>
            </p:seq>
            <p:seq concurrent="1" nextAc="seek">
              <p:cTn id="7" restart="whenNotActive" fill="hold" evtFilter="cancelBubble" nodeType="interactiveSeq">
                <p:stCondLst>
                  <p:cond evt="onClick" delay="0">
                    <p:tgtEl>
                      <p:spTgt spid="75786"/>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75786"/>
                                        </p:tgtEl>
                                        <p:attrNameLst>
                                          <p:attrName>style.visibility</p:attrName>
                                        </p:attrNameLst>
                                      </p:cBhvr>
                                      <p:to>
                                        <p:strVal val="hidden"/>
                                      </p:to>
                                    </p:set>
                                  </p:childTnLst>
                                </p:cTn>
                              </p:par>
                            </p:childTnLst>
                          </p:cTn>
                        </p:par>
                      </p:childTnLst>
                    </p:cTn>
                  </p:par>
                </p:childTnLst>
              </p:cTn>
              <p:nextCondLst>
                <p:cond evt="onClick" delay="0">
                  <p:tgtEl>
                    <p:spTgt spid="75786"/>
                  </p:tgtEl>
                </p:cond>
              </p:nextCondLst>
            </p:seq>
          </p:childTnLst>
        </p:cTn>
      </p:par>
    </p:tnLst>
    <p:bldLst>
      <p:bldP spid="7578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bwMode="auto">
          <a:xfrm>
            <a:off x="1476375" y="260350"/>
            <a:ext cx="2952750" cy="360363"/>
          </a:xfrm>
          <a:solidFill>
            <a:srgbClr val="FF3300">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Pourquoi l’entretien professionnel ?</a:t>
            </a:r>
          </a:p>
        </p:txBody>
      </p:sp>
      <p:sp>
        <p:nvSpPr>
          <p:cNvPr id="19459" name="Rectangle 3"/>
          <p:cNvSpPr>
            <a:spLocks noGrp="1" noChangeArrowheads="1"/>
          </p:cNvSpPr>
          <p:nvPr>
            <p:ph type="subTitle" idx="1"/>
          </p:nvPr>
        </p:nvSpPr>
        <p:spPr bwMode="auto">
          <a:xfrm>
            <a:off x="4500563" y="260350"/>
            <a:ext cx="4249737" cy="360363"/>
          </a:xfrm>
          <a:solidFill>
            <a:srgbClr val="FF3300">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sommaire</a:t>
            </a:r>
          </a:p>
        </p:txBody>
      </p:sp>
      <p:sp>
        <p:nvSpPr>
          <p:cNvPr id="19460" name="Rectangle 4"/>
          <p:cNvSpPr>
            <a:spLocks noChangeArrowheads="1"/>
          </p:cNvSpPr>
          <p:nvPr/>
        </p:nvSpPr>
        <p:spPr bwMode="auto">
          <a:xfrm>
            <a:off x="250825" y="260350"/>
            <a:ext cx="1154113" cy="360363"/>
          </a:xfrm>
          <a:prstGeom prst="rect">
            <a:avLst/>
          </a:prstGeom>
          <a:solidFill>
            <a:srgbClr val="FF3300"/>
          </a:solidFill>
          <a:ln w="9525">
            <a:solidFill>
              <a:schemeClr val="tx1"/>
            </a:solidFill>
            <a:miter lim="800000"/>
            <a:headEnd/>
            <a:tailEnd/>
          </a:ln>
        </p:spPr>
        <p:txBody>
          <a:bodyPr wrap="none" anchor="ctr"/>
          <a:lstStyle/>
          <a:p>
            <a:r>
              <a:rPr lang="fr-FR" sz="1200" b="1"/>
              <a:t>Chapitre 1.1</a:t>
            </a:r>
          </a:p>
        </p:txBody>
      </p:sp>
      <p:sp>
        <p:nvSpPr>
          <p:cNvPr id="19461" name="AutoShape 6">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19462" name="Text Box 7"/>
          <p:cNvSpPr txBox="1">
            <a:spLocks noChangeArrowheads="1"/>
          </p:cNvSpPr>
          <p:nvPr/>
        </p:nvSpPr>
        <p:spPr bwMode="auto">
          <a:xfrm>
            <a:off x="1692275" y="1989138"/>
            <a:ext cx="6696075" cy="3255962"/>
          </a:xfrm>
          <a:prstGeom prst="rect">
            <a:avLst/>
          </a:prstGeom>
          <a:noFill/>
          <a:ln w="9525">
            <a:noFill/>
            <a:miter lim="800000"/>
            <a:headEnd/>
            <a:tailEnd/>
          </a:ln>
        </p:spPr>
        <p:txBody>
          <a:bodyPr>
            <a:spAutoFit/>
          </a:bodyPr>
          <a:lstStyle/>
          <a:p>
            <a:pPr algn="l">
              <a:spcBef>
                <a:spcPct val="50000"/>
              </a:spcBef>
              <a:tabLst>
                <a:tab pos="723900" algn="l"/>
              </a:tabLst>
            </a:pPr>
            <a:r>
              <a:rPr lang="fr-FR"/>
              <a:t>1 – Pour répondre à des objectifs professionnels !</a:t>
            </a:r>
          </a:p>
          <a:p>
            <a:pPr algn="l">
              <a:spcBef>
                <a:spcPct val="50000"/>
              </a:spcBef>
              <a:tabLst>
                <a:tab pos="723900" algn="l"/>
              </a:tabLst>
            </a:pPr>
            <a:r>
              <a:rPr lang="fr-FR"/>
              <a:t>	Quels sont les objectifs de l’entretien ?</a:t>
            </a:r>
          </a:p>
          <a:p>
            <a:pPr algn="l">
              <a:spcBef>
                <a:spcPct val="50000"/>
              </a:spcBef>
              <a:tabLst>
                <a:tab pos="723900" algn="l"/>
              </a:tabLst>
            </a:pPr>
            <a:endParaRPr lang="fr-FR"/>
          </a:p>
          <a:p>
            <a:pPr algn="l">
              <a:spcBef>
                <a:spcPct val="50000"/>
              </a:spcBef>
              <a:tabLst>
                <a:tab pos="723900" algn="l"/>
              </a:tabLst>
            </a:pPr>
            <a:r>
              <a:rPr lang="fr-FR"/>
              <a:t>2 – Parce qu’il présente des avantages pour l’employeur !</a:t>
            </a:r>
          </a:p>
          <a:p>
            <a:pPr algn="l">
              <a:spcBef>
                <a:spcPct val="50000"/>
              </a:spcBef>
              <a:tabLst>
                <a:tab pos="723900" algn="l"/>
              </a:tabLst>
            </a:pPr>
            <a:r>
              <a:rPr lang="fr-FR"/>
              <a:t>	Quels sont les avantages pour l’entreprise ?</a:t>
            </a:r>
          </a:p>
          <a:p>
            <a:pPr algn="l">
              <a:spcBef>
                <a:spcPct val="50000"/>
              </a:spcBef>
              <a:tabLst>
                <a:tab pos="723900" algn="l"/>
              </a:tabLst>
            </a:pPr>
            <a:endParaRPr lang="fr-FR"/>
          </a:p>
          <a:p>
            <a:pPr algn="l">
              <a:spcBef>
                <a:spcPct val="50000"/>
              </a:spcBef>
              <a:tabLst>
                <a:tab pos="723900" algn="l"/>
              </a:tabLst>
            </a:pPr>
            <a:r>
              <a:rPr lang="fr-FR"/>
              <a:t>3 – Parce qu’il présente des avantages pour le salarié !</a:t>
            </a:r>
          </a:p>
          <a:p>
            <a:pPr algn="l">
              <a:spcBef>
                <a:spcPct val="50000"/>
              </a:spcBef>
              <a:tabLst>
                <a:tab pos="723900" algn="l"/>
              </a:tabLst>
            </a:pPr>
            <a:r>
              <a:rPr lang="fr-FR"/>
              <a:t>	Quels sont les avantages pour les salariés ?</a:t>
            </a:r>
          </a:p>
        </p:txBody>
      </p:sp>
      <p:sp>
        <p:nvSpPr>
          <p:cNvPr id="19463" name="AutoShape 8">
            <a:hlinkClick r:id="rId3" action="ppaction://hlinksldjump" highlightClick="1"/>
          </p:cNvPr>
          <p:cNvSpPr>
            <a:spLocks noChangeArrowheads="1"/>
          </p:cNvSpPr>
          <p:nvPr/>
        </p:nvSpPr>
        <p:spPr bwMode="auto">
          <a:xfrm>
            <a:off x="2124075" y="2492375"/>
            <a:ext cx="215900" cy="215900"/>
          </a:xfrm>
          <a:prstGeom prst="actionButtonForwardNext">
            <a:avLst/>
          </a:prstGeom>
          <a:solidFill>
            <a:srgbClr val="FF0000"/>
          </a:solidFill>
          <a:ln w="9525">
            <a:noFill/>
            <a:miter lim="800000"/>
            <a:headEnd/>
            <a:tailEnd/>
          </a:ln>
        </p:spPr>
        <p:txBody>
          <a:bodyPr wrap="none" anchor="ctr"/>
          <a:lstStyle/>
          <a:p>
            <a:endParaRPr lang="fr-FR"/>
          </a:p>
        </p:txBody>
      </p:sp>
      <p:sp>
        <p:nvSpPr>
          <p:cNvPr id="19464" name="AutoShape 9">
            <a:hlinkClick r:id="rId4" action="ppaction://hlinksldjump" highlightClick="1"/>
          </p:cNvPr>
          <p:cNvSpPr>
            <a:spLocks noChangeArrowheads="1"/>
          </p:cNvSpPr>
          <p:nvPr/>
        </p:nvSpPr>
        <p:spPr bwMode="auto">
          <a:xfrm>
            <a:off x="2124075" y="3716338"/>
            <a:ext cx="215900" cy="215900"/>
          </a:xfrm>
          <a:prstGeom prst="actionButtonForwardNext">
            <a:avLst/>
          </a:prstGeom>
          <a:solidFill>
            <a:srgbClr val="FF0000"/>
          </a:solidFill>
          <a:ln w="9525">
            <a:noFill/>
            <a:miter lim="800000"/>
            <a:headEnd/>
            <a:tailEnd/>
          </a:ln>
        </p:spPr>
        <p:txBody>
          <a:bodyPr wrap="none" anchor="ctr"/>
          <a:lstStyle/>
          <a:p>
            <a:endParaRPr lang="fr-FR"/>
          </a:p>
        </p:txBody>
      </p:sp>
      <p:sp>
        <p:nvSpPr>
          <p:cNvPr id="19465" name="AutoShape 10">
            <a:hlinkClick r:id="rId5" action="ppaction://hlinksldjump" highlightClick="1"/>
          </p:cNvPr>
          <p:cNvSpPr>
            <a:spLocks noChangeArrowheads="1"/>
          </p:cNvSpPr>
          <p:nvPr/>
        </p:nvSpPr>
        <p:spPr bwMode="auto">
          <a:xfrm>
            <a:off x="2124075" y="4941888"/>
            <a:ext cx="215900" cy="215900"/>
          </a:xfrm>
          <a:prstGeom prst="actionButtonForwardNext">
            <a:avLst/>
          </a:prstGeom>
          <a:solidFill>
            <a:srgbClr val="FF0000"/>
          </a:solidFill>
          <a:ln w="9525">
            <a:noFill/>
            <a:miter lim="800000"/>
            <a:headEnd/>
            <a:tailEnd/>
          </a:ln>
        </p:spPr>
        <p:txBody>
          <a:bodyPr wrap="none" anchor="ctr"/>
          <a:lstStyle/>
          <a:p>
            <a:endParaRPr lang="fr-FR"/>
          </a:p>
        </p:txBody>
      </p:sp>
      <p:sp>
        <p:nvSpPr>
          <p:cNvPr id="19466" name="Rectangle 11"/>
          <p:cNvSpPr>
            <a:spLocks noChangeArrowheads="1"/>
          </p:cNvSpPr>
          <p:nvPr/>
        </p:nvSpPr>
        <p:spPr bwMode="auto">
          <a:xfrm>
            <a:off x="2051050" y="1196975"/>
            <a:ext cx="4968875" cy="457200"/>
          </a:xfrm>
          <a:prstGeom prst="rect">
            <a:avLst/>
          </a:prstGeom>
          <a:noFill/>
          <a:ln w="9525">
            <a:noFill/>
            <a:miter lim="800000"/>
            <a:headEnd/>
            <a:tailEnd/>
          </a:ln>
        </p:spPr>
        <p:txBody>
          <a:bodyPr wrap="none">
            <a:spAutoFit/>
          </a:bodyPr>
          <a:lstStyle/>
          <a:p>
            <a:pPr algn="l"/>
            <a:r>
              <a:rPr lang="fr-FR" sz="2400"/>
              <a:t>Pourquoi l’entretien professionnel ?</a:t>
            </a:r>
          </a:p>
        </p:txBody>
      </p:sp>
      <p:sp>
        <p:nvSpPr>
          <p:cNvPr id="19467" name="Rectangle 12"/>
          <p:cNvSpPr>
            <a:spLocks noChangeArrowheads="1"/>
          </p:cNvSpPr>
          <p:nvPr/>
        </p:nvSpPr>
        <p:spPr bwMode="auto">
          <a:xfrm>
            <a:off x="7596188" y="6237288"/>
            <a:ext cx="1008062"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19468" name="AutoShape 13">
            <a:hlinkClick r:id="" action="ppaction://hlinkshowjump?jump=nextslide" highlightClick="1"/>
          </p:cNvPr>
          <p:cNvSpPr>
            <a:spLocks noChangeArrowheads="1"/>
          </p:cNvSpPr>
          <p:nvPr/>
        </p:nvSpPr>
        <p:spPr bwMode="auto">
          <a:xfrm>
            <a:off x="8604250"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8206" name="AutoShape 14">
            <a:hlinkClick r:id="" action="ppaction://noaction" highlightClick="1"/>
          </p:cNvPr>
          <p:cNvSpPr>
            <a:spLocks noChangeArrowheads="1"/>
          </p:cNvSpPr>
          <p:nvPr/>
        </p:nvSpPr>
        <p:spPr bwMode="auto">
          <a:xfrm>
            <a:off x="7718425" y="63087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8207" name="Rectangle 15"/>
          <p:cNvSpPr>
            <a:spLocks noChangeArrowheads="1"/>
          </p:cNvSpPr>
          <p:nvPr/>
        </p:nvSpPr>
        <p:spPr bwMode="auto">
          <a:xfrm>
            <a:off x="7400925" y="57213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6" action="ppaction://hlinkpres?slideindex=1&amp;slidetitle="/>
              </a:rPr>
              <a:t>Cliquer ici</a:t>
            </a:r>
            <a:endParaRPr lang="fr-FR" sz="1000" b="1">
              <a:solidFill>
                <a:schemeClr val="tx1"/>
              </a:solidFill>
            </a:endParaRPr>
          </a:p>
        </p:txBody>
      </p:sp>
      <p:sp>
        <p:nvSpPr>
          <p:cNvPr id="19471" name="Rectangle 16"/>
          <p:cNvSpPr>
            <a:spLocks noChangeArrowheads="1"/>
          </p:cNvSpPr>
          <p:nvPr/>
        </p:nvSpPr>
        <p:spPr bwMode="auto">
          <a:xfrm>
            <a:off x="468313" y="6237288"/>
            <a:ext cx="719137" cy="358775"/>
          </a:xfrm>
          <a:prstGeom prst="rect">
            <a:avLst/>
          </a:prstGeom>
          <a:noFill/>
          <a:ln w="9525">
            <a:noFill/>
            <a:miter lim="800000"/>
            <a:headEnd/>
            <a:tailEnd/>
          </a:ln>
        </p:spPr>
        <p:txBody>
          <a:bodyPr wrap="none" anchor="ctr"/>
          <a:lstStyle/>
          <a:p>
            <a:pPr algn="l"/>
            <a:r>
              <a:rPr lang="fr-FR" sz="1000"/>
              <a:t>Retour </a:t>
            </a:r>
          </a:p>
          <a:p>
            <a:pPr algn="l"/>
            <a:r>
              <a:rPr lang="fr-FR" sz="1000"/>
              <a:t>sommaire</a:t>
            </a:r>
          </a:p>
        </p:txBody>
      </p:sp>
      <p:sp>
        <p:nvSpPr>
          <p:cNvPr id="19472" name="Rectangle 17"/>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
        <p:nvSpPr>
          <p:cNvPr id="19473" name="AutoShape 18">
            <a:hlinkClick r:id="rId7"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19474" name="Text Box 19"/>
          <p:cNvSpPr txBox="1">
            <a:spLocks noChangeArrowheads="1"/>
          </p:cNvSpPr>
          <p:nvPr/>
        </p:nvSpPr>
        <p:spPr bwMode="auto">
          <a:xfrm>
            <a:off x="1763713" y="6237288"/>
            <a:ext cx="1871662" cy="396875"/>
          </a:xfrm>
          <a:prstGeom prst="rect">
            <a:avLst/>
          </a:prstGeom>
          <a:noFill/>
          <a:ln w="9525" algn="ctr">
            <a:noFill/>
            <a:miter lim="800000"/>
            <a:headEnd/>
            <a:tailEnd/>
          </a:ln>
        </p:spPr>
        <p:txBody>
          <a:bodyPr>
            <a:spAutoFit/>
          </a:bodyPr>
          <a:lstStyle/>
          <a:p>
            <a:pPr algn="l"/>
            <a:r>
              <a:rPr lang="fr-FR" sz="1000"/>
              <a:t>Retour «  les généralités </a:t>
            </a:r>
          </a:p>
          <a:p>
            <a:pPr algn="l"/>
            <a:r>
              <a:rPr lang="fr-FR" sz="1000"/>
              <a:t>sur l’entretien professionnel »</a:t>
            </a:r>
          </a:p>
        </p:txBody>
      </p:sp>
      <p:sp>
        <p:nvSpPr>
          <p:cNvPr id="19475" name="AutoShape 20">
            <a:hlinkClick r:id="rId8" action="ppaction://hlinksldjump" highlightClick="1"/>
          </p:cNvPr>
          <p:cNvSpPr>
            <a:spLocks noChangeArrowheads="1"/>
          </p:cNvSpPr>
          <p:nvPr/>
        </p:nvSpPr>
        <p:spPr bwMode="auto">
          <a:xfrm>
            <a:off x="1547813"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8206"/>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207"/>
                                        </p:tgtEl>
                                        <p:attrNameLst>
                                          <p:attrName>style.visibility</p:attrName>
                                        </p:attrNameLst>
                                      </p:cBhvr>
                                      <p:to>
                                        <p:strVal val="visible"/>
                                      </p:to>
                                    </p:set>
                                  </p:childTnLst>
                                </p:cTn>
                              </p:par>
                            </p:childTnLst>
                          </p:cTn>
                        </p:par>
                      </p:childTnLst>
                    </p:cTn>
                  </p:par>
                </p:childTnLst>
              </p:cTn>
              <p:nextCondLst>
                <p:cond evt="onClick" delay="0">
                  <p:tgtEl>
                    <p:spTgt spid="8206"/>
                  </p:tgtEl>
                </p:cond>
              </p:nextCondLst>
            </p:seq>
            <p:seq concurrent="1" nextAc="seek">
              <p:cTn id="7" restart="whenNotActive" fill="hold" evtFilter="cancelBubble" nodeType="interactiveSeq">
                <p:stCondLst>
                  <p:cond evt="onClick" delay="0">
                    <p:tgtEl>
                      <p:spTgt spid="8207"/>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8207"/>
                                        </p:tgtEl>
                                        <p:attrNameLst>
                                          <p:attrName>style.visibility</p:attrName>
                                        </p:attrNameLst>
                                      </p:cBhvr>
                                      <p:to>
                                        <p:strVal val="hidden"/>
                                      </p:to>
                                    </p:set>
                                  </p:childTnLst>
                                </p:cTn>
                              </p:par>
                            </p:childTnLst>
                          </p:cTn>
                        </p:par>
                      </p:childTnLst>
                    </p:cTn>
                  </p:par>
                </p:childTnLst>
              </p:cTn>
              <p:nextCondLst>
                <p:cond evt="onClick" delay="0">
                  <p:tgtEl>
                    <p:spTgt spid="8207"/>
                  </p:tgtEl>
                </p:cond>
              </p:nextCondLst>
            </p:seq>
          </p:childTnLst>
        </p:cTn>
      </p:par>
    </p:tnLst>
    <p:bldLst>
      <p:bldP spid="8207" grpId="0" animBg="1"/>
      <p:bldP spid="8207" grpId="1"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194" name="Object 33"/>
          <p:cNvGraphicFramePr>
            <a:graphicFrameLocks noChangeAspect="1"/>
          </p:cNvGraphicFramePr>
          <p:nvPr/>
        </p:nvGraphicFramePr>
        <p:xfrm>
          <a:off x="4932363" y="260350"/>
          <a:ext cx="4033837" cy="5830888"/>
        </p:xfrm>
        <a:graphic>
          <a:graphicData uri="http://schemas.openxmlformats.org/presentationml/2006/ole">
            <p:oleObj spid="_x0000_s8194" name="Document" r:id="rId4" imgW="5918465" imgH="8553695" progId="Word.Document.8">
              <p:embed/>
            </p:oleObj>
          </a:graphicData>
        </a:graphic>
      </p:graphicFrame>
      <p:sp>
        <p:nvSpPr>
          <p:cNvPr id="8195" name="Rectangle 3"/>
          <p:cNvSpPr>
            <a:spLocks noGrp="1" noChangeArrowheads="1"/>
          </p:cNvSpPr>
          <p:nvPr>
            <p:ph type="ctrTitle"/>
          </p:nvPr>
        </p:nvSpPr>
        <p:spPr bwMode="auto">
          <a:xfrm>
            <a:off x="1476375" y="260350"/>
            <a:ext cx="3240088" cy="360363"/>
          </a:xfrm>
          <a:solidFill>
            <a:srgbClr val="3366FF">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5 - Recherche de solutions</a:t>
            </a:r>
            <a:endParaRPr lang="fr-FR" sz="1400" b="1" smtClean="0">
              <a:solidFill>
                <a:srgbClr val="000099"/>
              </a:solidFill>
            </a:endParaRPr>
          </a:p>
        </p:txBody>
      </p:sp>
      <p:sp>
        <p:nvSpPr>
          <p:cNvPr id="8196" name="Rectangle 4"/>
          <p:cNvSpPr>
            <a:spLocks noChangeArrowheads="1"/>
          </p:cNvSpPr>
          <p:nvPr/>
        </p:nvSpPr>
        <p:spPr bwMode="auto">
          <a:xfrm>
            <a:off x="250825" y="260350"/>
            <a:ext cx="1154113" cy="360363"/>
          </a:xfrm>
          <a:prstGeom prst="rect">
            <a:avLst/>
          </a:prstGeom>
          <a:solidFill>
            <a:srgbClr val="3366FF"/>
          </a:solidFill>
          <a:ln w="9525">
            <a:solidFill>
              <a:schemeClr val="tx1"/>
            </a:solidFill>
            <a:miter lim="800000"/>
            <a:headEnd/>
            <a:tailEnd/>
          </a:ln>
        </p:spPr>
        <p:txBody>
          <a:bodyPr wrap="none" anchor="ctr"/>
          <a:lstStyle/>
          <a:p>
            <a:r>
              <a:rPr lang="fr-FR" sz="1200" b="1"/>
              <a:t>Chapitre 2.2</a:t>
            </a:r>
          </a:p>
        </p:txBody>
      </p:sp>
      <p:sp>
        <p:nvSpPr>
          <p:cNvPr id="8197" name="Rectangle 5"/>
          <p:cNvSpPr>
            <a:spLocks noChangeArrowheads="1"/>
          </p:cNvSpPr>
          <p:nvPr/>
        </p:nvSpPr>
        <p:spPr bwMode="auto">
          <a:xfrm>
            <a:off x="179388" y="188913"/>
            <a:ext cx="8785225" cy="6480175"/>
          </a:xfrm>
          <a:prstGeom prst="rect">
            <a:avLst/>
          </a:prstGeom>
          <a:noFill/>
          <a:ln w="9525">
            <a:solidFill>
              <a:schemeClr val="tx1"/>
            </a:solidFill>
            <a:miter lim="800000"/>
            <a:headEnd/>
            <a:tailEnd/>
          </a:ln>
        </p:spPr>
        <p:txBody>
          <a:bodyPr wrap="none" anchor="ctr"/>
          <a:lstStyle/>
          <a:p>
            <a:endParaRPr lang="fr-FR"/>
          </a:p>
        </p:txBody>
      </p:sp>
      <p:sp>
        <p:nvSpPr>
          <p:cNvPr id="8198" name="Rectangle 6"/>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8199" name="AutoShape 7">
            <a:hlinkClick r:id="rId5"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77832" name="AutoShape 8">
            <a:hlinkClick r:id="" action="ppaction://noaction" highlightClick="1"/>
          </p:cNvPr>
          <p:cNvSpPr>
            <a:spLocks noChangeArrowheads="1"/>
          </p:cNvSpPr>
          <p:nvPr/>
        </p:nvSpPr>
        <p:spPr bwMode="auto">
          <a:xfrm>
            <a:off x="7753350" y="63341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77833" name="Rectangle 9"/>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6" action="ppaction://hlinkpres?slideindex=1&amp;slidetitle="/>
              </a:rPr>
              <a:t>Cliquer ici</a:t>
            </a:r>
            <a:endParaRPr lang="fr-FR" sz="1000" b="1">
              <a:solidFill>
                <a:schemeClr val="tx1"/>
              </a:solidFill>
            </a:endParaRPr>
          </a:p>
        </p:txBody>
      </p:sp>
      <p:sp>
        <p:nvSpPr>
          <p:cNvPr id="8202" name="Text Box 10"/>
          <p:cNvSpPr txBox="1">
            <a:spLocks noChangeArrowheads="1"/>
          </p:cNvSpPr>
          <p:nvPr/>
        </p:nvSpPr>
        <p:spPr bwMode="auto">
          <a:xfrm>
            <a:off x="7524750" y="5013325"/>
            <a:ext cx="790575" cy="377825"/>
          </a:xfrm>
          <a:prstGeom prst="rect">
            <a:avLst/>
          </a:prstGeom>
          <a:solidFill>
            <a:srgbClr val="E7F9FF"/>
          </a:solidFill>
          <a:ln w="12700">
            <a:solidFill>
              <a:srgbClr val="000099"/>
            </a:solidFill>
            <a:miter lim="800000"/>
            <a:headEnd/>
            <a:tailEnd/>
          </a:ln>
        </p:spPr>
        <p:txBody>
          <a:bodyPr>
            <a:spAutoFit/>
          </a:bodyPr>
          <a:lstStyle/>
          <a:p>
            <a:pPr>
              <a:spcBef>
                <a:spcPct val="50000"/>
              </a:spcBef>
            </a:pPr>
            <a:r>
              <a:rPr lang="fr-FR" sz="900"/>
              <a:t>Accès au document</a:t>
            </a:r>
          </a:p>
        </p:txBody>
      </p:sp>
      <p:sp>
        <p:nvSpPr>
          <p:cNvPr id="77835" name="AutoShape 11">
            <a:hlinkClick r:id="" action="ppaction://noaction" highlightClick="1"/>
          </p:cNvPr>
          <p:cNvSpPr>
            <a:spLocks noChangeArrowheads="1"/>
          </p:cNvSpPr>
          <p:nvPr/>
        </p:nvSpPr>
        <p:spPr bwMode="auto">
          <a:xfrm>
            <a:off x="6372225" y="4868863"/>
            <a:ext cx="719138" cy="792162"/>
          </a:xfrm>
          <a:prstGeom prst="actionButtonDocument">
            <a:avLst/>
          </a:prstGeom>
          <a:solidFill>
            <a:srgbClr val="CCECFF"/>
          </a:solidFill>
          <a:ln w="9525">
            <a:noFill/>
            <a:miter lim="800000"/>
            <a:headEnd/>
            <a:tailEnd/>
          </a:ln>
        </p:spPr>
        <p:txBody>
          <a:bodyPr wrap="none" anchor="ctr"/>
          <a:lstStyle/>
          <a:p>
            <a:r>
              <a:rPr lang="fr-FR" sz="800" b="1">
                <a:solidFill>
                  <a:schemeClr val="tx1"/>
                </a:solidFill>
              </a:rPr>
              <a:t>Fiche </a:t>
            </a:r>
          </a:p>
          <a:p>
            <a:r>
              <a:rPr lang="fr-FR" sz="800" b="1">
                <a:solidFill>
                  <a:schemeClr val="tx1"/>
                </a:solidFill>
              </a:rPr>
              <a:t>des actions</a:t>
            </a:r>
          </a:p>
          <a:p>
            <a:r>
              <a:rPr lang="fr-FR" sz="800" b="1">
                <a:solidFill>
                  <a:schemeClr val="tx1"/>
                </a:solidFill>
              </a:rPr>
              <a:t> pouvant être </a:t>
            </a:r>
          </a:p>
          <a:p>
            <a:r>
              <a:rPr lang="fr-FR" sz="800" b="1">
                <a:solidFill>
                  <a:schemeClr val="tx1"/>
                </a:solidFill>
              </a:rPr>
              <a:t>retenues</a:t>
            </a:r>
          </a:p>
        </p:txBody>
      </p:sp>
      <p:sp>
        <p:nvSpPr>
          <p:cNvPr id="8204" name="AutoShape 12"/>
          <p:cNvSpPr>
            <a:spLocks noChangeArrowheads="1"/>
          </p:cNvSpPr>
          <p:nvPr/>
        </p:nvSpPr>
        <p:spPr bwMode="auto">
          <a:xfrm flipH="1">
            <a:off x="7164388" y="5156200"/>
            <a:ext cx="288925" cy="144463"/>
          </a:xfrm>
          <a:prstGeom prst="rightArrow">
            <a:avLst>
              <a:gd name="adj1" fmla="val 50000"/>
              <a:gd name="adj2" fmla="val 50000"/>
            </a:avLst>
          </a:prstGeom>
          <a:solidFill>
            <a:srgbClr val="3366FF"/>
          </a:solidFill>
          <a:ln w="9525">
            <a:solidFill>
              <a:schemeClr val="tx1"/>
            </a:solidFill>
            <a:miter lim="800000"/>
            <a:headEnd/>
            <a:tailEnd/>
          </a:ln>
        </p:spPr>
        <p:txBody>
          <a:bodyPr wrap="none" anchor="ctr"/>
          <a:lstStyle/>
          <a:p>
            <a:endParaRPr lang="fr-FR"/>
          </a:p>
        </p:txBody>
      </p:sp>
      <p:sp>
        <p:nvSpPr>
          <p:cNvPr id="8205" name="AutoShape 14">
            <a:hlinkClick r:id="rId7" action="ppaction://hlinksldjump" highlightClick="1"/>
          </p:cNvPr>
          <p:cNvSpPr>
            <a:spLocks noChangeArrowheads="1"/>
          </p:cNvSpPr>
          <p:nvPr/>
        </p:nvSpPr>
        <p:spPr bwMode="auto">
          <a:xfrm>
            <a:off x="2193925" y="6308725"/>
            <a:ext cx="215900" cy="215900"/>
          </a:xfrm>
          <a:prstGeom prst="actionButtonBackPrevious">
            <a:avLst/>
          </a:prstGeom>
          <a:solidFill>
            <a:srgbClr val="3366FF"/>
          </a:solidFill>
          <a:ln w="9525">
            <a:noFill/>
            <a:miter lim="800000"/>
            <a:headEnd/>
            <a:tailEnd/>
          </a:ln>
        </p:spPr>
        <p:txBody>
          <a:bodyPr wrap="none" anchor="ctr"/>
          <a:lstStyle/>
          <a:p>
            <a:endParaRPr lang="fr-FR"/>
          </a:p>
        </p:txBody>
      </p:sp>
      <p:sp>
        <p:nvSpPr>
          <p:cNvPr id="8206" name="Rectangle 15"/>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Sommaire </a:t>
            </a:r>
          </a:p>
          <a:p>
            <a:pPr algn="l"/>
            <a:r>
              <a:rPr lang="fr-FR" sz="1000"/>
              <a:t>entretien</a:t>
            </a:r>
          </a:p>
        </p:txBody>
      </p:sp>
      <p:sp>
        <p:nvSpPr>
          <p:cNvPr id="8207" name="AutoShape 16">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8208" name="Rectangle 17"/>
          <p:cNvSpPr>
            <a:spLocks noChangeArrowheads="1"/>
          </p:cNvSpPr>
          <p:nvPr/>
        </p:nvSpPr>
        <p:spPr bwMode="auto">
          <a:xfrm>
            <a:off x="8027988" y="6237288"/>
            <a:ext cx="647700"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8209" name="AutoShape 18">
            <a:hlinkClick r:id="" action="ppaction://hlinkshowjump?jump=nextslide" highlightClick="1"/>
          </p:cNvPr>
          <p:cNvSpPr>
            <a:spLocks noChangeArrowheads="1"/>
          </p:cNvSpPr>
          <p:nvPr/>
        </p:nvSpPr>
        <p:spPr bwMode="auto">
          <a:xfrm>
            <a:off x="8675688"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8210" name="Rectangle 19"/>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
        <p:nvSpPr>
          <p:cNvPr id="8211" name="Rectangle 20"/>
          <p:cNvSpPr>
            <a:spLocks noChangeArrowheads="1"/>
          </p:cNvSpPr>
          <p:nvPr/>
        </p:nvSpPr>
        <p:spPr bwMode="auto">
          <a:xfrm>
            <a:off x="395288" y="747713"/>
            <a:ext cx="4392612" cy="304800"/>
          </a:xfrm>
          <a:prstGeom prst="rect">
            <a:avLst/>
          </a:prstGeom>
          <a:noFill/>
          <a:ln w="9525" algn="ctr">
            <a:noFill/>
            <a:miter lim="800000"/>
            <a:headEnd/>
            <a:tailEnd/>
          </a:ln>
        </p:spPr>
        <p:txBody>
          <a:bodyPr>
            <a:spAutoFit/>
          </a:bodyPr>
          <a:lstStyle/>
          <a:p>
            <a:pPr algn="l"/>
            <a:r>
              <a:rPr lang="fr-FR" sz="1400" b="1"/>
              <a:t>Action</a:t>
            </a:r>
            <a:r>
              <a:rPr lang="fr-FR" sz="1400"/>
              <a:t> : Relever les initiatives du salarié / DIF</a:t>
            </a:r>
            <a:endParaRPr lang="fr-FR" sz="1400" b="1"/>
          </a:p>
        </p:txBody>
      </p:sp>
      <p:sp>
        <p:nvSpPr>
          <p:cNvPr id="8212" name="AutoShape 21"/>
          <p:cNvSpPr>
            <a:spLocks noChangeArrowheads="1"/>
          </p:cNvSpPr>
          <p:nvPr/>
        </p:nvSpPr>
        <p:spPr bwMode="auto">
          <a:xfrm>
            <a:off x="1187450" y="2492375"/>
            <a:ext cx="3168650" cy="574675"/>
          </a:xfrm>
          <a:prstGeom prst="wedgeRoundRectCallout">
            <a:avLst>
              <a:gd name="adj1" fmla="val 88278"/>
              <a:gd name="adj2" fmla="val -135361"/>
              <a:gd name="adj3" fmla="val 16667"/>
            </a:avLst>
          </a:prstGeom>
          <a:solidFill>
            <a:srgbClr val="CCECFF">
              <a:alpha val="50195"/>
            </a:srgbClr>
          </a:solidFill>
          <a:ln w="9525" algn="ctr">
            <a:solidFill>
              <a:srgbClr val="000099"/>
            </a:solidFill>
            <a:miter lim="800000"/>
            <a:headEnd/>
            <a:tailEnd/>
          </a:ln>
        </p:spPr>
        <p:txBody>
          <a:bodyPr anchor="ctr"/>
          <a:lstStyle/>
          <a:p>
            <a:pPr algn="l"/>
            <a:r>
              <a:rPr lang="fr-FR" sz="1500" b="1" i="1"/>
              <a:t>Quel est l’objectif de votre DIF</a:t>
            </a:r>
          </a:p>
        </p:txBody>
      </p:sp>
      <p:sp>
        <p:nvSpPr>
          <p:cNvPr id="8213" name="AutoShape 22"/>
          <p:cNvSpPr>
            <a:spLocks noChangeArrowheads="1"/>
          </p:cNvSpPr>
          <p:nvPr/>
        </p:nvSpPr>
        <p:spPr bwMode="auto">
          <a:xfrm>
            <a:off x="395288" y="1125538"/>
            <a:ext cx="4016375" cy="1008062"/>
          </a:xfrm>
          <a:prstGeom prst="wedgeRoundRectCallout">
            <a:avLst>
              <a:gd name="adj1" fmla="val 103398"/>
              <a:gd name="adj2" fmla="val -25120"/>
              <a:gd name="adj3" fmla="val 16667"/>
            </a:avLst>
          </a:prstGeom>
          <a:solidFill>
            <a:srgbClr val="CCECFF">
              <a:alpha val="50195"/>
            </a:srgbClr>
          </a:solidFill>
          <a:ln w="9525" algn="ctr">
            <a:solidFill>
              <a:srgbClr val="000099"/>
            </a:solidFill>
            <a:miter lim="800000"/>
            <a:headEnd/>
            <a:tailEnd/>
          </a:ln>
        </p:spPr>
        <p:txBody>
          <a:bodyPr anchor="ctr"/>
          <a:lstStyle/>
          <a:p>
            <a:pPr algn="l"/>
            <a:r>
              <a:rPr lang="fr-FR" sz="1500" b="1" i="1"/>
              <a:t>Vous disposez actuellement de « ... » heures de DIF.</a:t>
            </a:r>
          </a:p>
          <a:p>
            <a:pPr algn="l"/>
            <a:r>
              <a:rPr lang="fr-FR" sz="1500" b="1" i="1"/>
              <a:t>Comment souhaitez vous les utiliser ?</a:t>
            </a:r>
          </a:p>
        </p:txBody>
      </p:sp>
      <p:sp>
        <p:nvSpPr>
          <p:cNvPr id="8214" name="AutoShape 23"/>
          <p:cNvSpPr>
            <a:spLocks noChangeArrowheads="1"/>
          </p:cNvSpPr>
          <p:nvPr/>
        </p:nvSpPr>
        <p:spPr bwMode="auto">
          <a:xfrm>
            <a:off x="323850" y="3213100"/>
            <a:ext cx="4032250" cy="1871663"/>
          </a:xfrm>
          <a:prstGeom prst="wedgeRoundRectCallout">
            <a:avLst>
              <a:gd name="adj1" fmla="val 121574"/>
              <a:gd name="adj2" fmla="val -113106"/>
              <a:gd name="adj3" fmla="val 16667"/>
            </a:avLst>
          </a:prstGeom>
          <a:solidFill>
            <a:srgbClr val="CCECFF">
              <a:alpha val="50195"/>
            </a:srgbClr>
          </a:solidFill>
          <a:ln w="9525" algn="ctr">
            <a:solidFill>
              <a:srgbClr val="000099"/>
            </a:solidFill>
            <a:miter lim="800000"/>
            <a:headEnd/>
            <a:tailEnd/>
          </a:ln>
        </p:spPr>
        <p:txBody>
          <a:bodyPr anchor="ctr"/>
          <a:lstStyle/>
          <a:p>
            <a:pPr algn="l"/>
            <a:r>
              <a:rPr lang="fr-FR" sz="1400" b="1" i="1"/>
              <a:t>Quelles actions envisagez vous?</a:t>
            </a:r>
          </a:p>
          <a:p>
            <a:pPr algn="l"/>
            <a:r>
              <a:rPr lang="fr-FR" sz="1400" b="1" i="1"/>
              <a:t>A quel moment ? Avez vous déjà une idée précise sur cette formation ? </a:t>
            </a:r>
            <a:r>
              <a:rPr lang="fr-FR" sz="1400" i="1"/>
              <a:t>(organisme, coût …)</a:t>
            </a:r>
          </a:p>
          <a:p>
            <a:pPr algn="l"/>
            <a:endParaRPr lang="fr-FR" sz="800" i="1"/>
          </a:p>
          <a:p>
            <a:pPr algn="l"/>
            <a:r>
              <a:rPr lang="fr-FR" sz="1400" b="1" i="1"/>
              <a:t>Combien d’heures souhaitez vous prendre ?</a:t>
            </a:r>
          </a:p>
        </p:txBody>
      </p:sp>
      <p:sp>
        <p:nvSpPr>
          <p:cNvPr id="8215" name="Text Box 24"/>
          <p:cNvSpPr txBox="1">
            <a:spLocks noChangeArrowheads="1"/>
          </p:cNvSpPr>
          <p:nvPr/>
        </p:nvSpPr>
        <p:spPr bwMode="auto">
          <a:xfrm>
            <a:off x="5795963" y="3789363"/>
            <a:ext cx="1079500" cy="511175"/>
          </a:xfrm>
          <a:prstGeom prst="rect">
            <a:avLst/>
          </a:prstGeom>
          <a:solidFill>
            <a:srgbClr val="E7F9FF"/>
          </a:solidFill>
          <a:ln w="9525">
            <a:solidFill>
              <a:srgbClr val="000099"/>
            </a:solidFill>
            <a:miter lim="800000"/>
            <a:headEnd/>
            <a:tailEnd/>
          </a:ln>
        </p:spPr>
        <p:txBody>
          <a:bodyPr>
            <a:spAutoFit/>
          </a:bodyPr>
          <a:lstStyle/>
          <a:p>
            <a:pPr>
              <a:spcBef>
                <a:spcPct val="50000"/>
              </a:spcBef>
            </a:pPr>
            <a:r>
              <a:rPr lang="fr-FR" sz="900"/>
              <a:t>Accès à la liste des domaines de formation </a:t>
            </a:r>
          </a:p>
        </p:txBody>
      </p:sp>
      <p:sp>
        <p:nvSpPr>
          <p:cNvPr id="8216" name="AutoShape 25"/>
          <p:cNvSpPr>
            <a:spLocks noChangeArrowheads="1"/>
          </p:cNvSpPr>
          <p:nvPr/>
        </p:nvSpPr>
        <p:spPr bwMode="auto">
          <a:xfrm flipV="1">
            <a:off x="6948488" y="3933825"/>
            <a:ext cx="288925" cy="177800"/>
          </a:xfrm>
          <a:prstGeom prst="rightArrow">
            <a:avLst>
              <a:gd name="adj1" fmla="val 50000"/>
              <a:gd name="adj2" fmla="val 40625"/>
            </a:avLst>
          </a:prstGeom>
          <a:solidFill>
            <a:srgbClr val="3366FF"/>
          </a:solidFill>
          <a:ln w="9525">
            <a:solidFill>
              <a:schemeClr val="tx1"/>
            </a:solidFill>
            <a:miter lim="800000"/>
            <a:headEnd/>
            <a:tailEnd/>
          </a:ln>
        </p:spPr>
        <p:txBody>
          <a:bodyPr wrap="none" anchor="ctr"/>
          <a:lstStyle/>
          <a:p>
            <a:endParaRPr lang="fr-FR"/>
          </a:p>
        </p:txBody>
      </p:sp>
      <p:sp>
        <p:nvSpPr>
          <p:cNvPr id="8217" name="AutoShape 26">
            <a:hlinkClick r:id="rId8" action="ppaction://hlinkfile" highlightClick="1"/>
          </p:cNvPr>
          <p:cNvSpPr>
            <a:spLocks noChangeArrowheads="1"/>
          </p:cNvSpPr>
          <p:nvPr/>
        </p:nvSpPr>
        <p:spPr bwMode="auto">
          <a:xfrm>
            <a:off x="7380288" y="3933825"/>
            <a:ext cx="215900" cy="215900"/>
          </a:xfrm>
          <a:prstGeom prst="actionButtonInformation">
            <a:avLst/>
          </a:prstGeom>
          <a:solidFill>
            <a:srgbClr val="3399FF"/>
          </a:solidFill>
          <a:ln w="9525">
            <a:noFill/>
            <a:miter lim="800000"/>
            <a:headEnd/>
            <a:tailEnd/>
          </a:ln>
        </p:spPr>
        <p:txBody>
          <a:bodyPr wrap="none" anchor="ctr"/>
          <a:lstStyle/>
          <a:p>
            <a:endParaRPr lang="fr-FR"/>
          </a:p>
        </p:txBody>
      </p:sp>
      <p:sp>
        <p:nvSpPr>
          <p:cNvPr id="8218" name="Rectangle 30"/>
          <p:cNvSpPr>
            <a:spLocks noChangeArrowheads="1"/>
          </p:cNvSpPr>
          <p:nvPr/>
        </p:nvSpPr>
        <p:spPr bwMode="auto">
          <a:xfrm>
            <a:off x="3576638" y="5640388"/>
            <a:ext cx="1081087" cy="431800"/>
          </a:xfrm>
          <a:prstGeom prst="rect">
            <a:avLst/>
          </a:prstGeom>
          <a:solidFill>
            <a:schemeClr val="bg1"/>
          </a:solidFill>
          <a:ln w="9525" algn="ctr">
            <a:solidFill>
              <a:schemeClr val="accent2"/>
            </a:solidFill>
            <a:miter lim="800000"/>
            <a:headEnd/>
            <a:tailEnd/>
          </a:ln>
        </p:spPr>
        <p:txBody>
          <a:bodyPr wrap="none" anchor="ctr"/>
          <a:lstStyle/>
          <a:p>
            <a:endParaRPr lang="fr-FR"/>
          </a:p>
        </p:txBody>
      </p:sp>
      <p:sp>
        <p:nvSpPr>
          <p:cNvPr id="8219" name="Rectangle 31"/>
          <p:cNvSpPr>
            <a:spLocks noChangeArrowheads="1"/>
          </p:cNvSpPr>
          <p:nvPr/>
        </p:nvSpPr>
        <p:spPr bwMode="auto">
          <a:xfrm>
            <a:off x="3563938" y="5661025"/>
            <a:ext cx="647700" cy="358775"/>
          </a:xfrm>
          <a:prstGeom prst="rect">
            <a:avLst/>
          </a:prstGeom>
          <a:noFill/>
          <a:ln w="9525">
            <a:noFill/>
            <a:miter lim="800000"/>
            <a:headEnd/>
            <a:tailEnd/>
          </a:ln>
        </p:spPr>
        <p:txBody>
          <a:bodyPr wrap="none" anchor="ctr"/>
          <a:lstStyle/>
          <a:p>
            <a:pPr algn="r"/>
            <a:r>
              <a:rPr lang="fr-FR" sz="1400"/>
              <a:t>Suite</a:t>
            </a:r>
          </a:p>
        </p:txBody>
      </p:sp>
      <p:sp>
        <p:nvSpPr>
          <p:cNvPr id="8220" name="AutoShape 32">
            <a:hlinkClick r:id="" action="ppaction://hlinkshowjump?jump=nextslide" highlightClick="1"/>
          </p:cNvPr>
          <p:cNvSpPr>
            <a:spLocks noChangeArrowheads="1"/>
          </p:cNvSpPr>
          <p:nvPr/>
        </p:nvSpPr>
        <p:spPr bwMode="auto">
          <a:xfrm>
            <a:off x="4224338" y="5711825"/>
            <a:ext cx="288925" cy="287338"/>
          </a:xfrm>
          <a:prstGeom prst="actionButtonForwardNext">
            <a:avLst/>
          </a:prstGeom>
          <a:solidFill>
            <a:schemeClr val="accent1"/>
          </a:solidFill>
          <a:ln w="9525">
            <a:noFill/>
            <a:miter lim="800000"/>
            <a:headEnd/>
            <a:tailEnd/>
          </a:ln>
        </p:spPr>
        <p:txBody>
          <a:bodyPr wrap="none" anchor="ctr"/>
          <a:lstStyle/>
          <a:p>
            <a:endParaRPr lang="fr-FR"/>
          </a:p>
        </p:txBody>
      </p:sp>
      <p:sp>
        <p:nvSpPr>
          <p:cNvPr id="77837" name="AutoShape 13"/>
          <p:cNvSpPr>
            <a:spLocks noChangeArrowheads="1"/>
          </p:cNvSpPr>
          <p:nvPr/>
        </p:nvSpPr>
        <p:spPr bwMode="auto">
          <a:xfrm>
            <a:off x="5292725" y="2708275"/>
            <a:ext cx="3382963" cy="1243013"/>
          </a:xfrm>
          <a:prstGeom prst="wedgeRoundRectCallout">
            <a:avLst>
              <a:gd name="adj1" fmla="val -8801"/>
              <a:gd name="adj2" fmla="val 132375"/>
              <a:gd name="adj3" fmla="val 16667"/>
            </a:avLst>
          </a:prstGeom>
          <a:gradFill rotWithShape="1">
            <a:gsLst>
              <a:gs pos="0">
                <a:srgbClr val="F8F8F8"/>
              </a:gs>
              <a:gs pos="100000">
                <a:schemeClr val="bg1"/>
              </a:gs>
            </a:gsLst>
            <a:lin ang="5400000" scaled="1"/>
          </a:gradFill>
          <a:ln w="9525" algn="ctr">
            <a:solidFill>
              <a:schemeClr val="tx1"/>
            </a:solidFill>
            <a:miter lim="800000"/>
            <a:headEnd/>
            <a:tailEnd/>
          </a:ln>
        </p:spPr>
        <p:txBody>
          <a:bodyPr anchor="ctr">
            <a:spAutoFit/>
          </a:bodyPr>
          <a:lstStyle/>
          <a:p>
            <a:r>
              <a:rPr lang="fr-FR" sz="1000" b="1">
                <a:solidFill>
                  <a:schemeClr val="accent2"/>
                </a:solidFill>
              </a:rPr>
              <a:t>Vous allez ouvrir un document modifiable !</a:t>
            </a:r>
          </a:p>
          <a:p>
            <a:pPr>
              <a:spcBef>
                <a:spcPct val="50000"/>
              </a:spcBef>
            </a:pPr>
            <a:r>
              <a:rPr lang="fr-FR" sz="900">
                <a:solidFill>
                  <a:schemeClr val="accent2"/>
                </a:solidFill>
              </a:rPr>
              <a:t>Souhaitez vous </a:t>
            </a:r>
            <a:r>
              <a:rPr lang="fr-FR" sz="800">
                <a:solidFill>
                  <a:schemeClr val="accent2"/>
                </a:solidFill>
              </a:rPr>
              <a:t>(cliquer sur votre choix)</a:t>
            </a:r>
            <a:r>
              <a:rPr lang="fr-FR" sz="900">
                <a:solidFill>
                  <a:schemeClr val="accent2"/>
                </a:solidFill>
              </a:rPr>
              <a:t> :</a:t>
            </a:r>
          </a:p>
          <a:p>
            <a:pPr algn="l">
              <a:spcBef>
                <a:spcPct val="10000"/>
              </a:spcBef>
            </a:pPr>
            <a:r>
              <a:rPr lang="fr-FR" sz="900">
                <a:solidFill>
                  <a:schemeClr val="accent2"/>
                </a:solidFill>
              </a:rPr>
              <a:t>     </a:t>
            </a:r>
            <a:r>
              <a:rPr lang="fr-FR" sz="1400" b="1">
                <a:solidFill>
                  <a:schemeClr val="accent2"/>
                </a:solidFill>
                <a:sym typeface="Wingdings" pitchFamily="2" charset="2"/>
                <a:hlinkClick r:id="rId9" action="ppaction://hlinkfile"/>
              </a:rPr>
              <a:t></a:t>
            </a:r>
            <a:r>
              <a:rPr lang="fr-FR" sz="1400">
                <a:solidFill>
                  <a:schemeClr val="accent2"/>
                </a:solidFill>
                <a:sym typeface="Wingdings" pitchFamily="2" charset="2"/>
                <a:hlinkClick r:id="rId9" action="ppaction://hlinkfile"/>
              </a:rPr>
              <a:t> </a:t>
            </a:r>
            <a:r>
              <a:rPr lang="fr-FR" sz="900" b="1">
                <a:solidFill>
                  <a:schemeClr val="accent2"/>
                </a:solidFill>
                <a:hlinkClick r:id="rId9" action="ppaction://hlinkfile"/>
              </a:rPr>
              <a:t>Ouvrir le document</a:t>
            </a:r>
            <a:r>
              <a:rPr lang="fr-FR" sz="900">
                <a:solidFill>
                  <a:schemeClr val="accent2"/>
                </a:solidFill>
                <a:hlinkClick r:id="rId9" action="ppaction://hlinkfile"/>
              </a:rPr>
              <a:t> </a:t>
            </a:r>
            <a:endParaRPr lang="fr-FR" sz="900">
              <a:solidFill>
                <a:schemeClr val="accent2"/>
              </a:solidFill>
            </a:endParaRPr>
          </a:p>
          <a:p>
            <a:pPr algn="l">
              <a:spcBef>
                <a:spcPct val="10000"/>
              </a:spcBef>
            </a:pPr>
            <a:r>
              <a:rPr lang="fr-FR" sz="1400" b="1">
                <a:solidFill>
                  <a:schemeClr val="accent2"/>
                </a:solidFill>
                <a:sym typeface="Wingdings" pitchFamily="2" charset="2"/>
              </a:rPr>
              <a:t>   </a:t>
            </a:r>
            <a:r>
              <a:rPr lang="fr-FR" sz="1400" b="1">
                <a:solidFill>
                  <a:schemeClr val="accent2"/>
                </a:solidFill>
                <a:sym typeface="Wingdings" pitchFamily="2" charset="2"/>
                <a:hlinkClick r:id="rId10" action="ppaction://hlinkpres?slideindex=1&amp;slidetitle="/>
              </a:rPr>
              <a:t></a:t>
            </a:r>
            <a:r>
              <a:rPr lang="fr-FR" sz="900">
                <a:solidFill>
                  <a:schemeClr val="accent2"/>
                </a:solidFill>
                <a:sym typeface="Wingdings" pitchFamily="2" charset="2"/>
                <a:hlinkClick r:id="rId10" action="ppaction://hlinkpres?slideindex=1&amp;slidetitle="/>
              </a:rPr>
              <a:t> </a:t>
            </a:r>
            <a:r>
              <a:rPr lang="fr-FR" sz="900">
                <a:solidFill>
                  <a:schemeClr val="accent2"/>
                </a:solidFill>
                <a:hlinkClick r:id="rId10" action="ppaction://hlinkpres?slideindex=1&amp;slidetitle="/>
              </a:rPr>
              <a:t>Consulter la procédure d’utilisation des documents</a:t>
            </a:r>
            <a:endParaRPr lang="fr-FR" sz="900">
              <a:solidFill>
                <a:schemeClr val="accent2"/>
              </a:solidFill>
              <a:sym typeface="Wingdings" pitchFamily="2" charset="2"/>
            </a:endParaRPr>
          </a:p>
          <a:p>
            <a:pPr algn="l">
              <a:spcBef>
                <a:spcPct val="10000"/>
              </a:spcBef>
            </a:pPr>
            <a:r>
              <a:rPr lang="fr-FR" sz="1400" b="1">
                <a:solidFill>
                  <a:schemeClr val="accent2"/>
                </a:solidFill>
                <a:sym typeface="Wingdings" pitchFamily="2" charset="2"/>
              </a:rPr>
              <a:t>   </a:t>
            </a:r>
            <a:r>
              <a:rPr lang="fr-FR" sz="900">
                <a:solidFill>
                  <a:schemeClr val="accent2"/>
                </a:solidFill>
                <a:sym typeface="Wingdings" pitchFamily="2" charset="2"/>
              </a:rPr>
              <a:t> </a:t>
            </a:r>
            <a:r>
              <a:rPr lang="fr-FR" sz="900">
                <a:solidFill>
                  <a:schemeClr val="accent2"/>
                </a:solidFill>
              </a:rPr>
              <a:t>Continuer à consulter le guide</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7832"/>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7833"/>
                                        </p:tgtEl>
                                        <p:attrNameLst>
                                          <p:attrName>style.visibility</p:attrName>
                                        </p:attrNameLst>
                                      </p:cBhvr>
                                      <p:to>
                                        <p:strVal val="visible"/>
                                      </p:to>
                                    </p:set>
                                  </p:childTnLst>
                                </p:cTn>
                              </p:par>
                            </p:childTnLst>
                          </p:cTn>
                        </p:par>
                      </p:childTnLst>
                    </p:cTn>
                  </p:par>
                </p:childTnLst>
              </p:cTn>
              <p:nextCondLst>
                <p:cond evt="onClick" delay="0">
                  <p:tgtEl>
                    <p:spTgt spid="77832"/>
                  </p:tgtEl>
                </p:cond>
              </p:nextCondLst>
            </p:seq>
            <p:seq concurrent="1" nextAc="seek">
              <p:cTn id="7" restart="whenNotActive" fill="hold" evtFilter="cancelBubble" nodeType="interactiveSeq">
                <p:stCondLst>
                  <p:cond evt="onClick" delay="0">
                    <p:tgtEl>
                      <p:spTgt spid="77833"/>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77833"/>
                                        </p:tgtEl>
                                        <p:attrNameLst>
                                          <p:attrName>style.visibility</p:attrName>
                                        </p:attrNameLst>
                                      </p:cBhvr>
                                      <p:to>
                                        <p:strVal val="hidden"/>
                                      </p:to>
                                    </p:set>
                                  </p:childTnLst>
                                </p:cTn>
                              </p:par>
                            </p:childTnLst>
                          </p:cTn>
                        </p:par>
                      </p:childTnLst>
                    </p:cTn>
                  </p:par>
                </p:childTnLst>
              </p:cTn>
              <p:nextCondLst>
                <p:cond evt="onClick" delay="0">
                  <p:tgtEl>
                    <p:spTgt spid="77833"/>
                  </p:tgtEl>
                </p:cond>
              </p:nextCondLst>
            </p:seq>
            <p:seq concurrent="1" nextAc="seek">
              <p:cTn id="12" restart="whenNotActive" fill="hold" evtFilter="cancelBubble" nodeType="interactiveSeq">
                <p:stCondLst>
                  <p:cond evt="onClick" delay="0">
                    <p:tgtEl>
                      <p:spTgt spid="77835"/>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7837"/>
                                        </p:tgtEl>
                                        <p:attrNameLst>
                                          <p:attrName>style.visibility</p:attrName>
                                        </p:attrNameLst>
                                      </p:cBhvr>
                                      <p:to>
                                        <p:strVal val="visible"/>
                                      </p:to>
                                    </p:set>
                                  </p:childTnLst>
                                </p:cTn>
                              </p:par>
                            </p:childTnLst>
                          </p:cTn>
                        </p:par>
                      </p:childTnLst>
                    </p:cTn>
                  </p:par>
                </p:childTnLst>
              </p:cTn>
              <p:nextCondLst>
                <p:cond evt="onClick" delay="0">
                  <p:tgtEl>
                    <p:spTgt spid="77835"/>
                  </p:tgtEl>
                </p:cond>
              </p:nextCondLst>
            </p:seq>
            <p:seq concurrent="1" nextAc="seek">
              <p:cTn id="17" restart="whenNotActive" fill="hold" evtFilter="cancelBubble" nodeType="interactiveSeq">
                <p:stCondLst>
                  <p:cond evt="onClick" delay="0">
                    <p:tgtEl>
                      <p:spTgt spid="77837"/>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1" nodeType="clickEffect">
                                  <p:stCondLst>
                                    <p:cond delay="0"/>
                                  </p:stCondLst>
                                  <p:childTnLst>
                                    <p:set>
                                      <p:cBhvr>
                                        <p:cTn id="21" dur="1" fill="hold">
                                          <p:stCondLst>
                                            <p:cond delay="0"/>
                                          </p:stCondLst>
                                        </p:cTn>
                                        <p:tgtEl>
                                          <p:spTgt spid="77837"/>
                                        </p:tgtEl>
                                        <p:attrNameLst>
                                          <p:attrName>style.visibility</p:attrName>
                                        </p:attrNameLst>
                                      </p:cBhvr>
                                      <p:to>
                                        <p:strVal val="hidden"/>
                                      </p:to>
                                    </p:set>
                                  </p:childTnLst>
                                </p:cTn>
                              </p:par>
                            </p:childTnLst>
                          </p:cTn>
                        </p:par>
                      </p:childTnLst>
                    </p:cTn>
                  </p:par>
                </p:childTnLst>
              </p:cTn>
              <p:nextCondLst>
                <p:cond evt="onClick" delay="0">
                  <p:tgtEl>
                    <p:spTgt spid="77837"/>
                  </p:tgtEl>
                </p:cond>
              </p:nextCondLst>
            </p:seq>
          </p:childTnLst>
        </p:cTn>
      </p:par>
    </p:tnLst>
    <p:bldLst>
      <p:bldP spid="77833" grpId="0" animBg="1"/>
      <p:bldP spid="77837" grpId="0" animBg="1"/>
      <p:bldP spid="77837" grpId="1"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218" name="Object 30"/>
          <p:cNvGraphicFramePr>
            <a:graphicFrameLocks noChangeAspect="1"/>
          </p:cNvGraphicFramePr>
          <p:nvPr/>
        </p:nvGraphicFramePr>
        <p:xfrm>
          <a:off x="4930775" y="261938"/>
          <a:ext cx="4033838" cy="5830887"/>
        </p:xfrm>
        <a:graphic>
          <a:graphicData uri="http://schemas.openxmlformats.org/presentationml/2006/ole">
            <p:oleObj spid="_x0000_s9218" name="Document" r:id="rId4" imgW="5918465" imgH="8553695" progId="Word.Document.8">
              <p:embed/>
            </p:oleObj>
          </a:graphicData>
        </a:graphic>
      </p:graphicFrame>
      <p:sp>
        <p:nvSpPr>
          <p:cNvPr id="9219" name="Rectangle 3"/>
          <p:cNvSpPr>
            <a:spLocks noGrp="1" noChangeArrowheads="1"/>
          </p:cNvSpPr>
          <p:nvPr>
            <p:ph type="ctrTitle"/>
          </p:nvPr>
        </p:nvSpPr>
        <p:spPr bwMode="auto">
          <a:xfrm>
            <a:off x="1476375" y="260350"/>
            <a:ext cx="3240088" cy="360363"/>
          </a:xfrm>
          <a:solidFill>
            <a:srgbClr val="3366FF">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5 - Recherche de solutions</a:t>
            </a:r>
            <a:r>
              <a:rPr lang="fr-FR" sz="1400" b="1" smtClean="0">
                <a:solidFill>
                  <a:srgbClr val="000099"/>
                </a:solidFill>
              </a:rPr>
              <a:t> </a:t>
            </a:r>
          </a:p>
        </p:txBody>
      </p:sp>
      <p:sp>
        <p:nvSpPr>
          <p:cNvPr id="9220" name="Rectangle 4"/>
          <p:cNvSpPr>
            <a:spLocks noChangeArrowheads="1"/>
          </p:cNvSpPr>
          <p:nvPr/>
        </p:nvSpPr>
        <p:spPr bwMode="auto">
          <a:xfrm>
            <a:off x="250825" y="260350"/>
            <a:ext cx="1154113" cy="360363"/>
          </a:xfrm>
          <a:prstGeom prst="rect">
            <a:avLst/>
          </a:prstGeom>
          <a:solidFill>
            <a:srgbClr val="3366FF"/>
          </a:solidFill>
          <a:ln w="9525">
            <a:solidFill>
              <a:schemeClr val="tx1"/>
            </a:solidFill>
            <a:miter lim="800000"/>
            <a:headEnd/>
            <a:tailEnd/>
          </a:ln>
        </p:spPr>
        <p:txBody>
          <a:bodyPr wrap="none" anchor="ctr"/>
          <a:lstStyle/>
          <a:p>
            <a:r>
              <a:rPr lang="fr-FR" sz="1200" b="1"/>
              <a:t>Chapitre 2.2</a:t>
            </a:r>
          </a:p>
        </p:txBody>
      </p:sp>
      <p:sp>
        <p:nvSpPr>
          <p:cNvPr id="9221" name="Rectangle 5"/>
          <p:cNvSpPr>
            <a:spLocks noChangeArrowheads="1"/>
          </p:cNvSpPr>
          <p:nvPr/>
        </p:nvSpPr>
        <p:spPr bwMode="auto">
          <a:xfrm>
            <a:off x="179388" y="188913"/>
            <a:ext cx="8785225" cy="6480175"/>
          </a:xfrm>
          <a:prstGeom prst="rect">
            <a:avLst/>
          </a:prstGeom>
          <a:noFill/>
          <a:ln w="9525">
            <a:solidFill>
              <a:schemeClr val="tx1"/>
            </a:solidFill>
            <a:miter lim="800000"/>
            <a:headEnd/>
            <a:tailEnd/>
          </a:ln>
        </p:spPr>
        <p:txBody>
          <a:bodyPr wrap="none" anchor="ctr"/>
          <a:lstStyle/>
          <a:p>
            <a:endParaRPr lang="fr-FR"/>
          </a:p>
        </p:txBody>
      </p:sp>
      <p:sp>
        <p:nvSpPr>
          <p:cNvPr id="9222" name="Rectangle 6"/>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9223" name="AutoShape 7">
            <a:hlinkClick r:id="rId5"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79880" name="AutoShape 8">
            <a:hlinkClick r:id="" action="ppaction://noaction" highlightClick="1"/>
          </p:cNvPr>
          <p:cNvSpPr>
            <a:spLocks noChangeArrowheads="1"/>
          </p:cNvSpPr>
          <p:nvPr/>
        </p:nvSpPr>
        <p:spPr bwMode="auto">
          <a:xfrm>
            <a:off x="7753350" y="63341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79881" name="Rectangle 9"/>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6" action="ppaction://hlinkpres?slideindex=1&amp;slidetitle="/>
              </a:rPr>
              <a:t>Cliquer ici</a:t>
            </a:r>
            <a:endParaRPr lang="fr-FR" sz="1000" b="1">
              <a:solidFill>
                <a:schemeClr val="tx1"/>
              </a:solidFill>
            </a:endParaRPr>
          </a:p>
        </p:txBody>
      </p:sp>
      <p:sp>
        <p:nvSpPr>
          <p:cNvPr id="9226" name="Text Box 10"/>
          <p:cNvSpPr txBox="1">
            <a:spLocks noChangeArrowheads="1"/>
          </p:cNvSpPr>
          <p:nvPr/>
        </p:nvSpPr>
        <p:spPr bwMode="auto">
          <a:xfrm>
            <a:off x="7308850" y="5086350"/>
            <a:ext cx="790575" cy="377825"/>
          </a:xfrm>
          <a:prstGeom prst="rect">
            <a:avLst/>
          </a:prstGeom>
          <a:solidFill>
            <a:srgbClr val="E7F9FF"/>
          </a:solidFill>
          <a:ln w="12700">
            <a:solidFill>
              <a:srgbClr val="000099"/>
            </a:solidFill>
            <a:miter lim="800000"/>
            <a:headEnd/>
            <a:tailEnd/>
          </a:ln>
        </p:spPr>
        <p:txBody>
          <a:bodyPr>
            <a:spAutoFit/>
          </a:bodyPr>
          <a:lstStyle/>
          <a:p>
            <a:pPr>
              <a:spcBef>
                <a:spcPct val="50000"/>
              </a:spcBef>
            </a:pPr>
            <a:r>
              <a:rPr lang="fr-FR" sz="900"/>
              <a:t>Accès au document</a:t>
            </a:r>
          </a:p>
        </p:txBody>
      </p:sp>
      <p:sp>
        <p:nvSpPr>
          <p:cNvPr id="79883" name="AutoShape 11">
            <a:hlinkClick r:id="" action="ppaction://noaction" highlightClick="1"/>
          </p:cNvPr>
          <p:cNvSpPr>
            <a:spLocks noChangeArrowheads="1"/>
          </p:cNvSpPr>
          <p:nvPr/>
        </p:nvSpPr>
        <p:spPr bwMode="auto">
          <a:xfrm>
            <a:off x="6156325" y="4941888"/>
            <a:ext cx="719138" cy="792162"/>
          </a:xfrm>
          <a:prstGeom prst="actionButtonDocument">
            <a:avLst/>
          </a:prstGeom>
          <a:solidFill>
            <a:srgbClr val="CCECFF"/>
          </a:solidFill>
          <a:ln w="9525">
            <a:noFill/>
            <a:miter lim="800000"/>
            <a:headEnd/>
            <a:tailEnd/>
          </a:ln>
        </p:spPr>
        <p:txBody>
          <a:bodyPr wrap="none" anchor="ctr"/>
          <a:lstStyle/>
          <a:p>
            <a:r>
              <a:rPr lang="fr-FR" sz="800" b="1">
                <a:solidFill>
                  <a:schemeClr val="tx1"/>
                </a:solidFill>
              </a:rPr>
              <a:t>Fiche </a:t>
            </a:r>
          </a:p>
          <a:p>
            <a:r>
              <a:rPr lang="fr-FR" sz="800" b="1">
                <a:solidFill>
                  <a:schemeClr val="tx1"/>
                </a:solidFill>
              </a:rPr>
              <a:t>des actions </a:t>
            </a:r>
          </a:p>
          <a:p>
            <a:r>
              <a:rPr lang="fr-FR" sz="800" b="1">
                <a:solidFill>
                  <a:schemeClr val="tx1"/>
                </a:solidFill>
              </a:rPr>
              <a:t>pouvant être</a:t>
            </a:r>
          </a:p>
          <a:p>
            <a:r>
              <a:rPr lang="fr-FR" sz="800" b="1">
                <a:solidFill>
                  <a:schemeClr val="tx1"/>
                </a:solidFill>
              </a:rPr>
              <a:t> retenues</a:t>
            </a:r>
          </a:p>
        </p:txBody>
      </p:sp>
      <p:sp>
        <p:nvSpPr>
          <p:cNvPr id="9228" name="AutoShape 12"/>
          <p:cNvSpPr>
            <a:spLocks noChangeArrowheads="1"/>
          </p:cNvSpPr>
          <p:nvPr/>
        </p:nvSpPr>
        <p:spPr bwMode="auto">
          <a:xfrm flipH="1">
            <a:off x="6948488" y="5229225"/>
            <a:ext cx="288925" cy="144463"/>
          </a:xfrm>
          <a:prstGeom prst="rightArrow">
            <a:avLst>
              <a:gd name="adj1" fmla="val 50000"/>
              <a:gd name="adj2" fmla="val 50000"/>
            </a:avLst>
          </a:prstGeom>
          <a:solidFill>
            <a:srgbClr val="3366FF"/>
          </a:solidFill>
          <a:ln w="9525">
            <a:solidFill>
              <a:schemeClr val="tx1"/>
            </a:solidFill>
            <a:miter lim="800000"/>
            <a:headEnd/>
            <a:tailEnd/>
          </a:ln>
        </p:spPr>
        <p:txBody>
          <a:bodyPr wrap="none" anchor="ctr"/>
          <a:lstStyle/>
          <a:p>
            <a:endParaRPr lang="fr-FR"/>
          </a:p>
        </p:txBody>
      </p:sp>
      <p:sp>
        <p:nvSpPr>
          <p:cNvPr id="9229" name="AutoShape 13">
            <a:hlinkClick r:id="rId7" action="ppaction://hlinksldjump" highlightClick="1"/>
          </p:cNvPr>
          <p:cNvSpPr>
            <a:spLocks noChangeArrowheads="1"/>
          </p:cNvSpPr>
          <p:nvPr/>
        </p:nvSpPr>
        <p:spPr bwMode="auto">
          <a:xfrm>
            <a:off x="2193925" y="6308725"/>
            <a:ext cx="215900" cy="215900"/>
          </a:xfrm>
          <a:prstGeom prst="actionButtonBackPrevious">
            <a:avLst/>
          </a:prstGeom>
          <a:solidFill>
            <a:srgbClr val="3366FF"/>
          </a:solidFill>
          <a:ln w="9525">
            <a:noFill/>
            <a:miter lim="800000"/>
            <a:headEnd/>
            <a:tailEnd/>
          </a:ln>
        </p:spPr>
        <p:txBody>
          <a:bodyPr wrap="none" anchor="ctr"/>
          <a:lstStyle/>
          <a:p>
            <a:endParaRPr lang="fr-FR"/>
          </a:p>
        </p:txBody>
      </p:sp>
      <p:sp>
        <p:nvSpPr>
          <p:cNvPr id="9230" name="Rectangle 14"/>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Sommaire </a:t>
            </a:r>
          </a:p>
          <a:p>
            <a:pPr algn="l"/>
            <a:r>
              <a:rPr lang="fr-FR" sz="1000"/>
              <a:t>entretien</a:t>
            </a:r>
          </a:p>
        </p:txBody>
      </p:sp>
      <p:sp>
        <p:nvSpPr>
          <p:cNvPr id="9231" name="AutoShape 15">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9232" name="Rectangle 16"/>
          <p:cNvSpPr>
            <a:spLocks noChangeArrowheads="1"/>
          </p:cNvSpPr>
          <p:nvPr/>
        </p:nvSpPr>
        <p:spPr bwMode="auto">
          <a:xfrm>
            <a:off x="8027988" y="6237288"/>
            <a:ext cx="647700"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9233" name="AutoShape 17">
            <a:hlinkClick r:id="" action="ppaction://hlinkshowjump?jump=nextslide" highlightClick="1"/>
          </p:cNvPr>
          <p:cNvSpPr>
            <a:spLocks noChangeArrowheads="1"/>
          </p:cNvSpPr>
          <p:nvPr/>
        </p:nvSpPr>
        <p:spPr bwMode="auto">
          <a:xfrm>
            <a:off x="8675688"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9234" name="Rectangle 18"/>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
        <p:nvSpPr>
          <p:cNvPr id="9235" name="AutoShape 19"/>
          <p:cNvSpPr>
            <a:spLocks noChangeArrowheads="1"/>
          </p:cNvSpPr>
          <p:nvPr/>
        </p:nvSpPr>
        <p:spPr bwMode="auto">
          <a:xfrm>
            <a:off x="395288" y="1341438"/>
            <a:ext cx="4249737" cy="2232025"/>
          </a:xfrm>
          <a:prstGeom prst="wedgeRoundRectCallout">
            <a:avLst>
              <a:gd name="adj1" fmla="val 65801"/>
              <a:gd name="adj2" fmla="val -20912"/>
              <a:gd name="adj3" fmla="val 16667"/>
            </a:avLst>
          </a:prstGeom>
          <a:solidFill>
            <a:srgbClr val="CCECFF">
              <a:alpha val="50195"/>
            </a:srgbClr>
          </a:solidFill>
          <a:ln w="9525" algn="ctr">
            <a:solidFill>
              <a:srgbClr val="000099"/>
            </a:solidFill>
            <a:miter lim="800000"/>
            <a:headEnd/>
            <a:tailEnd/>
          </a:ln>
        </p:spPr>
        <p:txBody>
          <a:bodyPr anchor="ctr"/>
          <a:lstStyle/>
          <a:p>
            <a:pPr algn="l"/>
            <a:r>
              <a:rPr lang="fr-FR" sz="1500" b="1" i="1"/>
              <a:t>En quoi votre choix  a-t-il un lien avec : </a:t>
            </a:r>
          </a:p>
          <a:p>
            <a:pPr algn="l"/>
            <a:r>
              <a:rPr lang="fr-FR" sz="1500" b="1" i="1"/>
              <a:t>- l’activité de l’entreprise ? </a:t>
            </a:r>
          </a:p>
          <a:p>
            <a:pPr algn="l"/>
            <a:r>
              <a:rPr lang="fr-FR" sz="1500" b="1" i="1"/>
              <a:t>- la branche professionnelle ? </a:t>
            </a:r>
          </a:p>
          <a:p>
            <a:pPr algn="l"/>
            <a:r>
              <a:rPr lang="fr-FR" sz="1500" b="1" i="1"/>
              <a:t>- votre projet professionnel ? </a:t>
            </a:r>
          </a:p>
          <a:p>
            <a:pPr algn="l"/>
            <a:r>
              <a:rPr lang="fr-FR" sz="1500" b="1" i="1"/>
              <a:t>Quel est l’intérêt pour l’entreprise de vous accorder ce DIF ?</a:t>
            </a:r>
          </a:p>
          <a:p>
            <a:pPr algn="l"/>
            <a:endParaRPr lang="fr-FR" sz="1500" b="1" i="1"/>
          </a:p>
          <a:p>
            <a:pPr algn="l"/>
            <a:r>
              <a:rPr lang="fr-FR" sz="1500" b="1" i="1"/>
              <a:t>Voilà ce que je pense de votre choix…</a:t>
            </a:r>
          </a:p>
        </p:txBody>
      </p:sp>
      <p:sp>
        <p:nvSpPr>
          <p:cNvPr id="79892" name="AutoShape 20"/>
          <p:cNvSpPr>
            <a:spLocks noChangeArrowheads="1"/>
          </p:cNvSpPr>
          <p:nvPr/>
        </p:nvSpPr>
        <p:spPr bwMode="auto">
          <a:xfrm>
            <a:off x="5292725" y="3357563"/>
            <a:ext cx="3382963" cy="1243012"/>
          </a:xfrm>
          <a:prstGeom prst="wedgeRoundRectCallout">
            <a:avLst>
              <a:gd name="adj1" fmla="val -16120"/>
              <a:gd name="adj2" fmla="val 102361"/>
              <a:gd name="adj3" fmla="val 16667"/>
            </a:avLst>
          </a:prstGeom>
          <a:gradFill rotWithShape="1">
            <a:gsLst>
              <a:gs pos="0">
                <a:srgbClr val="F8F8F8"/>
              </a:gs>
              <a:gs pos="100000">
                <a:schemeClr val="bg1"/>
              </a:gs>
            </a:gsLst>
            <a:lin ang="5400000" scaled="1"/>
          </a:gradFill>
          <a:ln w="9525" algn="ctr">
            <a:solidFill>
              <a:schemeClr val="tx1"/>
            </a:solidFill>
            <a:miter lim="800000"/>
            <a:headEnd/>
            <a:tailEnd/>
          </a:ln>
        </p:spPr>
        <p:txBody>
          <a:bodyPr anchor="ctr">
            <a:spAutoFit/>
          </a:bodyPr>
          <a:lstStyle/>
          <a:p>
            <a:r>
              <a:rPr lang="fr-FR" sz="1000" b="1">
                <a:solidFill>
                  <a:schemeClr val="accent2"/>
                </a:solidFill>
              </a:rPr>
              <a:t>Vous allez ouvrir un document modifiable !</a:t>
            </a:r>
          </a:p>
          <a:p>
            <a:pPr>
              <a:spcBef>
                <a:spcPct val="50000"/>
              </a:spcBef>
            </a:pPr>
            <a:r>
              <a:rPr lang="fr-FR" sz="900">
                <a:solidFill>
                  <a:schemeClr val="accent2"/>
                </a:solidFill>
              </a:rPr>
              <a:t>Souhaitez vous </a:t>
            </a:r>
            <a:r>
              <a:rPr lang="fr-FR" sz="800">
                <a:solidFill>
                  <a:schemeClr val="accent2"/>
                </a:solidFill>
              </a:rPr>
              <a:t>(cliquer sur votre choix)</a:t>
            </a:r>
            <a:r>
              <a:rPr lang="fr-FR" sz="900">
                <a:solidFill>
                  <a:schemeClr val="accent2"/>
                </a:solidFill>
              </a:rPr>
              <a:t> :</a:t>
            </a:r>
          </a:p>
          <a:p>
            <a:pPr algn="l">
              <a:spcBef>
                <a:spcPct val="10000"/>
              </a:spcBef>
            </a:pPr>
            <a:r>
              <a:rPr lang="fr-FR" sz="900">
                <a:solidFill>
                  <a:schemeClr val="accent2"/>
                </a:solidFill>
              </a:rPr>
              <a:t>     </a:t>
            </a:r>
            <a:r>
              <a:rPr lang="fr-FR" sz="1400" b="1">
                <a:solidFill>
                  <a:schemeClr val="accent2"/>
                </a:solidFill>
                <a:sym typeface="Wingdings" pitchFamily="2" charset="2"/>
                <a:hlinkClick r:id="rId8" action="ppaction://hlinkfile"/>
              </a:rPr>
              <a:t></a:t>
            </a:r>
            <a:r>
              <a:rPr lang="fr-FR" sz="1400">
                <a:solidFill>
                  <a:schemeClr val="accent2"/>
                </a:solidFill>
                <a:sym typeface="Wingdings" pitchFamily="2" charset="2"/>
                <a:hlinkClick r:id="rId8" action="ppaction://hlinkfile"/>
              </a:rPr>
              <a:t> </a:t>
            </a:r>
            <a:r>
              <a:rPr lang="fr-FR" sz="900" b="1">
                <a:solidFill>
                  <a:schemeClr val="accent2"/>
                </a:solidFill>
                <a:hlinkClick r:id="rId8" action="ppaction://hlinkfile"/>
              </a:rPr>
              <a:t>Ouvrir le document</a:t>
            </a:r>
            <a:r>
              <a:rPr lang="fr-FR" sz="900">
                <a:solidFill>
                  <a:schemeClr val="accent2"/>
                </a:solidFill>
                <a:hlinkClick r:id="rId8" action="ppaction://hlinkfile"/>
              </a:rPr>
              <a:t> </a:t>
            </a:r>
            <a:endParaRPr lang="fr-FR" sz="900">
              <a:solidFill>
                <a:schemeClr val="accent2"/>
              </a:solidFill>
            </a:endParaRPr>
          </a:p>
          <a:p>
            <a:pPr algn="l">
              <a:spcBef>
                <a:spcPct val="10000"/>
              </a:spcBef>
            </a:pPr>
            <a:r>
              <a:rPr lang="fr-FR" sz="1400" b="1">
                <a:solidFill>
                  <a:schemeClr val="accent2"/>
                </a:solidFill>
                <a:sym typeface="Wingdings" pitchFamily="2" charset="2"/>
              </a:rPr>
              <a:t>   </a:t>
            </a:r>
            <a:r>
              <a:rPr lang="fr-FR" sz="1400" b="1">
                <a:solidFill>
                  <a:schemeClr val="accent2"/>
                </a:solidFill>
                <a:sym typeface="Wingdings" pitchFamily="2" charset="2"/>
                <a:hlinkClick r:id="rId9" action="ppaction://hlinkpres?slideindex=1&amp;slidetitle="/>
              </a:rPr>
              <a:t></a:t>
            </a:r>
            <a:r>
              <a:rPr lang="fr-FR" sz="900">
                <a:solidFill>
                  <a:schemeClr val="accent2"/>
                </a:solidFill>
                <a:sym typeface="Wingdings" pitchFamily="2" charset="2"/>
                <a:hlinkClick r:id="rId9" action="ppaction://hlinkpres?slideindex=1&amp;slidetitle="/>
              </a:rPr>
              <a:t> </a:t>
            </a:r>
            <a:r>
              <a:rPr lang="fr-FR" sz="900">
                <a:solidFill>
                  <a:schemeClr val="accent2"/>
                </a:solidFill>
                <a:hlinkClick r:id="rId9" action="ppaction://hlinkpres?slideindex=1&amp;slidetitle="/>
              </a:rPr>
              <a:t>Consulter la procédure d’utilisation des documents</a:t>
            </a:r>
            <a:endParaRPr lang="fr-FR" sz="900">
              <a:solidFill>
                <a:schemeClr val="accent2"/>
              </a:solidFill>
              <a:sym typeface="Wingdings" pitchFamily="2" charset="2"/>
            </a:endParaRPr>
          </a:p>
          <a:p>
            <a:pPr algn="l">
              <a:spcBef>
                <a:spcPct val="10000"/>
              </a:spcBef>
            </a:pPr>
            <a:r>
              <a:rPr lang="fr-FR" sz="1400" b="1">
                <a:solidFill>
                  <a:schemeClr val="accent2"/>
                </a:solidFill>
                <a:sym typeface="Wingdings" pitchFamily="2" charset="2"/>
              </a:rPr>
              <a:t>   </a:t>
            </a:r>
            <a:r>
              <a:rPr lang="fr-FR" sz="900">
                <a:solidFill>
                  <a:schemeClr val="accent2"/>
                </a:solidFill>
                <a:sym typeface="Wingdings" pitchFamily="2" charset="2"/>
              </a:rPr>
              <a:t> </a:t>
            </a:r>
            <a:r>
              <a:rPr lang="fr-FR" sz="900">
                <a:solidFill>
                  <a:schemeClr val="accent2"/>
                </a:solidFill>
              </a:rPr>
              <a:t>Continuer à consulter le guide</a:t>
            </a:r>
          </a:p>
        </p:txBody>
      </p:sp>
      <p:sp>
        <p:nvSpPr>
          <p:cNvPr id="9237" name="Rectangle 26"/>
          <p:cNvSpPr>
            <a:spLocks noChangeArrowheads="1"/>
          </p:cNvSpPr>
          <p:nvPr/>
        </p:nvSpPr>
        <p:spPr bwMode="auto">
          <a:xfrm>
            <a:off x="250825" y="820738"/>
            <a:ext cx="4392613" cy="304800"/>
          </a:xfrm>
          <a:prstGeom prst="rect">
            <a:avLst/>
          </a:prstGeom>
          <a:noFill/>
          <a:ln w="9525" algn="ctr">
            <a:noFill/>
            <a:miter lim="800000"/>
            <a:headEnd/>
            <a:tailEnd/>
          </a:ln>
        </p:spPr>
        <p:txBody>
          <a:bodyPr>
            <a:spAutoFit/>
          </a:bodyPr>
          <a:lstStyle/>
          <a:p>
            <a:pPr algn="l"/>
            <a:r>
              <a:rPr lang="fr-FR" sz="1400" b="1"/>
              <a:t>Action</a:t>
            </a:r>
            <a:r>
              <a:rPr lang="fr-FR" sz="1400"/>
              <a:t> : Donner votre avis sur l’option DIF du salarié</a:t>
            </a:r>
            <a:endParaRPr lang="fr-FR" sz="1400" b="1"/>
          </a:p>
        </p:txBody>
      </p:sp>
      <p:sp>
        <p:nvSpPr>
          <p:cNvPr id="9238" name="Rectangle 32"/>
          <p:cNvSpPr>
            <a:spLocks noChangeArrowheads="1"/>
          </p:cNvSpPr>
          <p:nvPr/>
        </p:nvSpPr>
        <p:spPr bwMode="auto">
          <a:xfrm>
            <a:off x="611188" y="3860800"/>
            <a:ext cx="3959225" cy="2160588"/>
          </a:xfrm>
          <a:prstGeom prst="rect">
            <a:avLst/>
          </a:prstGeom>
          <a:solidFill>
            <a:schemeClr val="bg1"/>
          </a:solidFill>
          <a:ln w="9525" algn="ctr">
            <a:solidFill>
              <a:srgbClr val="000066"/>
            </a:solidFill>
            <a:miter lim="800000"/>
            <a:headEnd/>
            <a:tailEnd/>
          </a:ln>
        </p:spPr>
        <p:txBody>
          <a:bodyPr anchor="ctr"/>
          <a:lstStyle/>
          <a:p>
            <a:pPr algn="l"/>
            <a:r>
              <a:rPr lang="fr-FR" sz="1400" i="1"/>
              <a:t>Rappel des règles concernant le refus du DIF : </a:t>
            </a:r>
          </a:p>
          <a:p>
            <a:pPr algn="l"/>
            <a:endParaRPr lang="fr-FR" sz="1400" i="1"/>
          </a:p>
          <a:p>
            <a:pPr algn="l"/>
            <a:r>
              <a:rPr lang="fr-FR" sz="1400" i="1"/>
              <a:t>L’entreprise peut refuser la demande de DIF.</a:t>
            </a:r>
          </a:p>
          <a:p>
            <a:pPr algn="l"/>
            <a:r>
              <a:rPr lang="fr-FR" sz="1400" i="1"/>
              <a:t>Après 2 années civiles le salarié peut faire une demande à un organisme qui s’appelle le FONGECIF. </a:t>
            </a:r>
          </a:p>
          <a:p>
            <a:pPr algn="l"/>
            <a:r>
              <a:rPr lang="fr-FR" sz="1400" i="1"/>
              <a:t>Cet organisme peut accorder ou refuser la formation en invoquant ses propres critères de sélection</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9880"/>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881"/>
                                        </p:tgtEl>
                                        <p:attrNameLst>
                                          <p:attrName>style.visibility</p:attrName>
                                        </p:attrNameLst>
                                      </p:cBhvr>
                                      <p:to>
                                        <p:strVal val="visible"/>
                                      </p:to>
                                    </p:set>
                                  </p:childTnLst>
                                </p:cTn>
                              </p:par>
                            </p:childTnLst>
                          </p:cTn>
                        </p:par>
                      </p:childTnLst>
                    </p:cTn>
                  </p:par>
                </p:childTnLst>
              </p:cTn>
              <p:nextCondLst>
                <p:cond evt="onClick" delay="0">
                  <p:tgtEl>
                    <p:spTgt spid="79880"/>
                  </p:tgtEl>
                </p:cond>
              </p:nextCondLst>
            </p:seq>
            <p:seq concurrent="1" nextAc="seek">
              <p:cTn id="7" restart="whenNotActive" fill="hold" evtFilter="cancelBubble" nodeType="interactiveSeq">
                <p:stCondLst>
                  <p:cond evt="onClick" delay="0">
                    <p:tgtEl>
                      <p:spTgt spid="79881"/>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79881"/>
                                        </p:tgtEl>
                                        <p:attrNameLst>
                                          <p:attrName>style.visibility</p:attrName>
                                        </p:attrNameLst>
                                      </p:cBhvr>
                                      <p:to>
                                        <p:strVal val="hidden"/>
                                      </p:to>
                                    </p:set>
                                  </p:childTnLst>
                                </p:cTn>
                              </p:par>
                            </p:childTnLst>
                          </p:cTn>
                        </p:par>
                      </p:childTnLst>
                    </p:cTn>
                  </p:par>
                </p:childTnLst>
              </p:cTn>
              <p:nextCondLst>
                <p:cond evt="onClick" delay="0">
                  <p:tgtEl>
                    <p:spTgt spid="79881"/>
                  </p:tgtEl>
                </p:cond>
              </p:nextCondLst>
            </p:seq>
            <p:seq concurrent="1" nextAc="seek">
              <p:cTn id="12" restart="whenNotActive" fill="hold" evtFilter="cancelBubble" nodeType="interactiveSeq">
                <p:stCondLst>
                  <p:cond evt="onClick" delay="0">
                    <p:tgtEl>
                      <p:spTgt spid="79883"/>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9892"/>
                                        </p:tgtEl>
                                        <p:attrNameLst>
                                          <p:attrName>style.visibility</p:attrName>
                                        </p:attrNameLst>
                                      </p:cBhvr>
                                      <p:to>
                                        <p:strVal val="visible"/>
                                      </p:to>
                                    </p:set>
                                  </p:childTnLst>
                                </p:cTn>
                              </p:par>
                            </p:childTnLst>
                          </p:cTn>
                        </p:par>
                      </p:childTnLst>
                    </p:cTn>
                  </p:par>
                </p:childTnLst>
              </p:cTn>
              <p:nextCondLst>
                <p:cond evt="onClick" delay="0">
                  <p:tgtEl>
                    <p:spTgt spid="79883"/>
                  </p:tgtEl>
                </p:cond>
              </p:nextCondLst>
            </p:seq>
            <p:seq concurrent="1" nextAc="seek">
              <p:cTn id="17" restart="whenNotActive" fill="hold" evtFilter="cancelBubble" nodeType="interactiveSeq">
                <p:stCondLst>
                  <p:cond evt="onClick" delay="0">
                    <p:tgtEl>
                      <p:spTgt spid="79892"/>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1" nodeType="clickEffect">
                                  <p:stCondLst>
                                    <p:cond delay="0"/>
                                  </p:stCondLst>
                                  <p:childTnLst>
                                    <p:set>
                                      <p:cBhvr>
                                        <p:cTn id="21" dur="1" fill="hold">
                                          <p:stCondLst>
                                            <p:cond delay="0"/>
                                          </p:stCondLst>
                                        </p:cTn>
                                        <p:tgtEl>
                                          <p:spTgt spid="79892"/>
                                        </p:tgtEl>
                                        <p:attrNameLst>
                                          <p:attrName>style.visibility</p:attrName>
                                        </p:attrNameLst>
                                      </p:cBhvr>
                                      <p:to>
                                        <p:strVal val="hidden"/>
                                      </p:to>
                                    </p:set>
                                  </p:childTnLst>
                                </p:cTn>
                              </p:par>
                            </p:childTnLst>
                          </p:cTn>
                        </p:par>
                      </p:childTnLst>
                    </p:cTn>
                  </p:par>
                </p:childTnLst>
              </p:cTn>
              <p:nextCondLst>
                <p:cond evt="onClick" delay="0">
                  <p:tgtEl>
                    <p:spTgt spid="79892"/>
                  </p:tgtEl>
                </p:cond>
              </p:nextCondLst>
            </p:seq>
          </p:childTnLst>
        </p:cTn>
      </p:par>
    </p:tnLst>
    <p:bldLst>
      <p:bldP spid="79881" grpId="0" animBg="1"/>
      <p:bldP spid="79892" grpId="0" animBg="1"/>
      <p:bldP spid="79892" grpId="1"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42" name="Object 31"/>
          <p:cNvGraphicFramePr>
            <a:graphicFrameLocks noChangeAspect="1"/>
          </p:cNvGraphicFramePr>
          <p:nvPr/>
        </p:nvGraphicFramePr>
        <p:xfrm>
          <a:off x="4930775" y="261938"/>
          <a:ext cx="4033838" cy="5830887"/>
        </p:xfrm>
        <a:graphic>
          <a:graphicData uri="http://schemas.openxmlformats.org/presentationml/2006/ole">
            <p:oleObj spid="_x0000_s10242" name="Document" r:id="rId4" imgW="5918465" imgH="8553695" progId="Word.Document.8">
              <p:embed/>
            </p:oleObj>
          </a:graphicData>
        </a:graphic>
      </p:graphicFrame>
      <p:sp>
        <p:nvSpPr>
          <p:cNvPr id="10243" name="Rectangle 3"/>
          <p:cNvSpPr>
            <a:spLocks noGrp="1" noChangeArrowheads="1"/>
          </p:cNvSpPr>
          <p:nvPr>
            <p:ph type="ctrTitle"/>
          </p:nvPr>
        </p:nvSpPr>
        <p:spPr bwMode="auto">
          <a:xfrm>
            <a:off x="1476375" y="260350"/>
            <a:ext cx="3240088" cy="360363"/>
          </a:xfrm>
          <a:solidFill>
            <a:srgbClr val="3366FF">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5 - Recherche de solutions</a:t>
            </a:r>
            <a:r>
              <a:rPr lang="fr-FR" sz="1400" b="1" smtClean="0">
                <a:solidFill>
                  <a:srgbClr val="000099"/>
                </a:solidFill>
              </a:rPr>
              <a:t> </a:t>
            </a:r>
          </a:p>
        </p:txBody>
      </p:sp>
      <p:sp>
        <p:nvSpPr>
          <p:cNvPr id="10244" name="Rectangle 4"/>
          <p:cNvSpPr>
            <a:spLocks noChangeArrowheads="1"/>
          </p:cNvSpPr>
          <p:nvPr/>
        </p:nvSpPr>
        <p:spPr bwMode="auto">
          <a:xfrm>
            <a:off x="250825" y="260350"/>
            <a:ext cx="1154113" cy="360363"/>
          </a:xfrm>
          <a:prstGeom prst="rect">
            <a:avLst/>
          </a:prstGeom>
          <a:solidFill>
            <a:srgbClr val="3366FF"/>
          </a:solidFill>
          <a:ln w="9525">
            <a:solidFill>
              <a:schemeClr val="tx1"/>
            </a:solidFill>
            <a:miter lim="800000"/>
            <a:headEnd/>
            <a:tailEnd/>
          </a:ln>
        </p:spPr>
        <p:txBody>
          <a:bodyPr wrap="none" anchor="ctr"/>
          <a:lstStyle/>
          <a:p>
            <a:r>
              <a:rPr lang="fr-FR" sz="1200" b="1"/>
              <a:t>Chapitre 2.2</a:t>
            </a:r>
          </a:p>
        </p:txBody>
      </p:sp>
      <p:sp>
        <p:nvSpPr>
          <p:cNvPr id="10245" name="Rectangle 5"/>
          <p:cNvSpPr>
            <a:spLocks noChangeArrowheads="1"/>
          </p:cNvSpPr>
          <p:nvPr/>
        </p:nvSpPr>
        <p:spPr bwMode="auto">
          <a:xfrm>
            <a:off x="179388" y="188913"/>
            <a:ext cx="8785225" cy="6480175"/>
          </a:xfrm>
          <a:prstGeom prst="rect">
            <a:avLst/>
          </a:prstGeom>
          <a:noFill/>
          <a:ln w="9525">
            <a:solidFill>
              <a:schemeClr val="tx1"/>
            </a:solidFill>
            <a:miter lim="800000"/>
            <a:headEnd/>
            <a:tailEnd/>
          </a:ln>
        </p:spPr>
        <p:txBody>
          <a:bodyPr wrap="none" anchor="ctr"/>
          <a:lstStyle/>
          <a:p>
            <a:endParaRPr lang="fr-FR"/>
          </a:p>
        </p:txBody>
      </p:sp>
      <p:sp>
        <p:nvSpPr>
          <p:cNvPr id="10246" name="Rectangle 6"/>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10247" name="AutoShape 7">
            <a:hlinkClick r:id="rId5"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83976" name="AutoShape 8">
            <a:hlinkClick r:id="" action="ppaction://noaction" highlightClick="1"/>
          </p:cNvPr>
          <p:cNvSpPr>
            <a:spLocks noChangeArrowheads="1"/>
          </p:cNvSpPr>
          <p:nvPr/>
        </p:nvSpPr>
        <p:spPr bwMode="auto">
          <a:xfrm>
            <a:off x="7753350" y="63341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83977" name="Rectangle 9"/>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6" action="ppaction://hlinkpres?slideindex=1&amp;slidetitle="/>
              </a:rPr>
              <a:t>Cliquer ici</a:t>
            </a:r>
            <a:endParaRPr lang="fr-FR" sz="1000" b="1">
              <a:solidFill>
                <a:schemeClr val="tx1"/>
              </a:solidFill>
            </a:endParaRPr>
          </a:p>
        </p:txBody>
      </p:sp>
      <p:sp>
        <p:nvSpPr>
          <p:cNvPr id="10250" name="Text Box 10"/>
          <p:cNvSpPr txBox="1">
            <a:spLocks noChangeArrowheads="1"/>
          </p:cNvSpPr>
          <p:nvPr/>
        </p:nvSpPr>
        <p:spPr bwMode="auto">
          <a:xfrm>
            <a:off x="7164388" y="1557338"/>
            <a:ext cx="790575" cy="377825"/>
          </a:xfrm>
          <a:prstGeom prst="rect">
            <a:avLst/>
          </a:prstGeom>
          <a:solidFill>
            <a:srgbClr val="E7F9FF"/>
          </a:solidFill>
          <a:ln w="12700">
            <a:solidFill>
              <a:srgbClr val="000099"/>
            </a:solidFill>
            <a:miter lim="800000"/>
            <a:headEnd/>
            <a:tailEnd/>
          </a:ln>
        </p:spPr>
        <p:txBody>
          <a:bodyPr>
            <a:spAutoFit/>
          </a:bodyPr>
          <a:lstStyle/>
          <a:p>
            <a:pPr>
              <a:spcBef>
                <a:spcPct val="50000"/>
              </a:spcBef>
            </a:pPr>
            <a:r>
              <a:rPr lang="fr-FR" sz="900"/>
              <a:t>Accès au document</a:t>
            </a:r>
          </a:p>
        </p:txBody>
      </p:sp>
      <p:sp>
        <p:nvSpPr>
          <p:cNvPr id="83979" name="AutoShape 11">
            <a:hlinkClick r:id="" action="ppaction://noaction" highlightClick="1"/>
          </p:cNvPr>
          <p:cNvSpPr>
            <a:spLocks noChangeArrowheads="1"/>
          </p:cNvSpPr>
          <p:nvPr/>
        </p:nvSpPr>
        <p:spPr bwMode="auto">
          <a:xfrm>
            <a:off x="6011863" y="1412875"/>
            <a:ext cx="719137" cy="792163"/>
          </a:xfrm>
          <a:prstGeom prst="actionButtonDocument">
            <a:avLst/>
          </a:prstGeom>
          <a:solidFill>
            <a:srgbClr val="CCECFF"/>
          </a:solidFill>
          <a:ln w="9525">
            <a:noFill/>
            <a:miter lim="800000"/>
            <a:headEnd/>
            <a:tailEnd/>
          </a:ln>
        </p:spPr>
        <p:txBody>
          <a:bodyPr wrap="none" anchor="ctr"/>
          <a:lstStyle/>
          <a:p>
            <a:r>
              <a:rPr lang="fr-FR" sz="800" b="1">
                <a:solidFill>
                  <a:schemeClr val="tx1"/>
                </a:solidFill>
              </a:rPr>
              <a:t>Fiche </a:t>
            </a:r>
          </a:p>
          <a:p>
            <a:r>
              <a:rPr lang="fr-FR" sz="800" b="1">
                <a:solidFill>
                  <a:schemeClr val="tx1"/>
                </a:solidFill>
              </a:rPr>
              <a:t>des actions </a:t>
            </a:r>
          </a:p>
          <a:p>
            <a:r>
              <a:rPr lang="fr-FR" sz="800" b="1">
                <a:solidFill>
                  <a:schemeClr val="tx1"/>
                </a:solidFill>
              </a:rPr>
              <a:t>pouvant être</a:t>
            </a:r>
          </a:p>
          <a:p>
            <a:r>
              <a:rPr lang="fr-FR" sz="800" b="1">
                <a:solidFill>
                  <a:schemeClr val="tx1"/>
                </a:solidFill>
              </a:rPr>
              <a:t> retenues</a:t>
            </a:r>
          </a:p>
        </p:txBody>
      </p:sp>
      <p:sp>
        <p:nvSpPr>
          <p:cNvPr id="10252" name="AutoShape 12"/>
          <p:cNvSpPr>
            <a:spLocks noChangeArrowheads="1"/>
          </p:cNvSpPr>
          <p:nvPr/>
        </p:nvSpPr>
        <p:spPr bwMode="auto">
          <a:xfrm flipH="1">
            <a:off x="6804025" y="1700213"/>
            <a:ext cx="288925" cy="144462"/>
          </a:xfrm>
          <a:prstGeom prst="rightArrow">
            <a:avLst>
              <a:gd name="adj1" fmla="val 50000"/>
              <a:gd name="adj2" fmla="val 50000"/>
            </a:avLst>
          </a:prstGeom>
          <a:solidFill>
            <a:srgbClr val="3366FF"/>
          </a:solidFill>
          <a:ln w="9525">
            <a:solidFill>
              <a:schemeClr val="tx1"/>
            </a:solidFill>
            <a:miter lim="800000"/>
            <a:headEnd/>
            <a:tailEnd/>
          </a:ln>
        </p:spPr>
        <p:txBody>
          <a:bodyPr wrap="none" anchor="ctr"/>
          <a:lstStyle/>
          <a:p>
            <a:endParaRPr lang="fr-FR"/>
          </a:p>
        </p:txBody>
      </p:sp>
      <p:sp>
        <p:nvSpPr>
          <p:cNvPr id="10253" name="AutoShape 13">
            <a:hlinkClick r:id="rId7" action="ppaction://hlinksldjump" highlightClick="1"/>
          </p:cNvPr>
          <p:cNvSpPr>
            <a:spLocks noChangeArrowheads="1"/>
          </p:cNvSpPr>
          <p:nvPr/>
        </p:nvSpPr>
        <p:spPr bwMode="auto">
          <a:xfrm>
            <a:off x="2193925" y="6308725"/>
            <a:ext cx="215900" cy="215900"/>
          </a:xfrm>
          <a:prstGeom prst="actionButtonBackPrevious">
            <a:avLst/>
          </a:prstGeom>
          <a:solidFill>
            <a:srgbClr val="3366FF"/>
          </a:solidFill>
          <a:ln w="9525">
            <a:noFill/>
            <a:miter lim="800000"/>
            <a:headEnd/>
            <a:tailEnd/>
          </a:ln>
        </p:spPr>
        <p:txBody>
          <a:bodyPr wrap="none" anchor="ctr"/>
          <a:lstStyle/>
          <a:p>
            <a:endParaRPr lang="fr-FR"/>
          </a:p>
        </p:txBody>
      </p:sp>
      <p:sp>
        <p:nvSpPr>
          <p:cNvPr id="10254" name="Rectangle 14"/>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Sommaire </a:t>
            </a:r>
          </a:p>
          <a:p>
            <a:pPr algn="l"/>
            <a:r>
              <a:rPr lang="fr-FR" sz="1000"/>
              <a:t>entretien</a:t>
            </a:r>
          </a:p>
        </p:txBody>
      </p:sp>
      <p:sp>
        <p:nvSpPr>
          <p:cNvPr id="10255" name="AutoShape 15">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10256" name="Rectangle 16"/>
          <p:cNvSpPr>
            <a:spLocks noChangeArrowheads="1"/>
          </p:cNvSpPr>
          <p:nvPr/>
        </p:nvSpPr>
        <p:spPr bwMode="auto">
          <a:xfrm>
            <a:off x="8027988" y="6237288"/>
            <a:ext cx="647700"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10257" name="AutoShape 17">
            <a:hlinkClick r:id="" action="ppaction://hlinkshowjump?jump=nextslide" highlightClick="1"/>
          </p:cNvPr>
          <p:cNvSpPr>
            <a:spLocks noChangeArrowheads="1"/>
          </p:cNvSpPr>
          <p:nvPr/>
        </p:nvSpPr>
        <p:spPr bwMode="auto">
          <a:xfrm>
            <a:off x="8675688"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10258" name="Rectangle 18"/>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
        <p:nvSpPr>
          <p:cNvPr id="10259" name="Rectangle 19"/>
          <p:cNvSpPr>
            <a:spLocks noChangeArrowheads="1"/>
          </p:cNvSpPr>
          <p:nvPr/>
        </p:nvSpPr>
        <p:spPr bwMode="auto">
          <a:xfrm>
            <a:off x="250825" y="820738"/>
            <a:ext cx="4392613" cy="304800"/>
          </a:xfrm>
          <a:prstGeom prst="rect">
            <a:avLst/>
          </a:prstGeom>
          <a:noFill/>
          <a:ln w="9525" algn="ctr">
            <a:noFill/>
            <a:miter lim="800000"/>
            <a:headEnd/>
            <a:tailEnd/>
          </a:ln>
        </p:spPr>
        <p:txBody>
          <a:bodyPr>
            <a:spAutoFit/>
          </a:bodyPr>
          <a:lstStyle/>
          <a:p>
            <a:pPr algn="l"/>
            <a:r>
              <a:rPr lang="fr-FR" sz="1400" b="1"/>
              <a:t>Action</a:t>
            </a:r>
            <a:r>
              <a:rPr lang="fr-FR" sz="1400"/>
              <a:t> : faire le bilan des actions retenues</a:t>
            </a:r>
            <a:endParaRPr lang="fr-FR" sz="1400" b="1"/>
          </a:p>
        </p:txBody>
      </p:sp>
      <p:sp>
        <p:nvSpPr>
          <p:cNvPr id="10260" name="AutoShape 20"/>
          <p:cNvSpPr>
            <a:spLocks noChangeArrowheads="1"/>
          </p:cNvSpPr>
          <p:nvPr/>
        </p:nvSpPr>
        <p:spPr bwMode="auto">
          <a:xfrm>
            <a:off x="323850" y="2565400"/>
            <a:ext cx="4392613" cy="2447925"/>
          </a:xfrm>
          <a:prstGeom prst="wedgeRoundRectCallout">
            <a:avLst>
              <a:gd name="adj1" fmla="val 75116"/>
              <a:gd name="adj2" fmla="val -37222"/>
              <a:gd name="adj3" fmla="val 16667"/>
            </a:avLst>
          </a:prstGeom>
          <a:solidFill>
            <a:srgbClr val="CCECFF">
              <a:alpha val="50195"/>
            </a:srgbClr>
          </a:solidFill>
          <a:ln w="9525" algn="ctr">
            <a:solidFill>
              <a:srgbClr val="000099"/>
            </a:solidFill>
            <a:miter lim="800000"/>
            <a:headEnd/>
            <a:tailEnd/>
          </a:ln>
        </p:spPr>
        <p:txBody>
          <a:bodyPr anchor="ctr"/>
          <a:lstStyle/>
          <a:p>
            <a:pPr algn="l"/>
            <a:r>
              <a:rPr lang="fr-FR" sz="1500" b="1" i="1"/>
              <a:t>Finalement, en tenant compte de tout ce que nous avons dit, nous retenons les  possibilités d’action suivantes … </a:t>
            </a:r>
            <a:endParaRPr lang="fr-FR" sz="1200" b="1" i="1"/>
          </a:p>
          <a:p>
            <a:pPr algn="l"/>
            <a:r>
              <a:rPr lang="fr-FR" sz="1500" b="1" i="1"/>
              <a:t>Pour cela, il existe plusieurs dispositifs. </a:t>
            </a:r>
          </a:p>
          <a:p>
            <a:pPr algn="l"/>
            <a:endParaRPr lang="fr-FR" sz="1500" b="1" i="1"/>
          </a:p>
          <a:p>
            <a:pPr algn="l"/>
            <a:r>
              <a:rPr lang="fr-FR" sz="1500" b="1" i="1"/>
              <a:t>Pour vous informer de manière précise sur ces dispositifs l’entreprise a prévue … (un affichage ; un document à disposition ; une note interne ; intranet …)</a:t>
            </a:r>
          </a:p>
        </p:txBody>
      </p:sp>
      <p:sp>
        <p:nvSpPr>
          <p:cNvPr id="83990" name="AutoShape 22"/>
          <p:cNvSpPr>
            <a:spLocks noChangeArrowheads="1"/>
          </p:cNvSpPr>
          <p:nvPr/>
        </p:nvSpPr>
        <p:spPr bwMode="auto">
          <a:xfrm>
            <a:off x="1763713" y="908050"/>
            <a:ext cx="3382962" cy="1243013"/>
          </a:xfrm>
          <a:prstGeom prst="wedgeRoundRectCallout">
            <a:avLst>
              <a:gd name="adj1" fmla="val 82097"/>
              <a:gd name="adj2" fmla="val 25736"/>
              <a:gd name="adj3" fmla="val 16667"/>
            </a:avLst>
          </a:prstGeom>
          <a:gradFill rotWithShape="1">
            <a:gsLst>
              <a:gs pos="0">
                <a:srgbClr val="F8F8F8"/>
              </a:gs>
              <a:gs pos="100000">
                <a:schemeClr val="bg1"/>
              </a:gs>
            </a:gsLst>
            <a:lin ang="5400000" scaled="1"/>
          </a:gradFill>
          <a:ln w="9525" algn="ctr">
            <a:solidFill>
              <a:schemeClr val="tx1"/>
            </a:solidFill>
            <a:miter lim="800000"/>
            <a:headEnd/>
            <a:tailEnd/>
          </a:ln>
        </p:spPr>
        <p:txBody>
          <a:bodyPr anchor="ctr">
            <a:spAutoFit/>
          </a:bodyPr>
          <a:lstStyle/>
          <a:p>
            <a:r>
              <a:rPr lang="fr-FR" sz="1000" b="1">
                <a:solidFill>
                  <a:schemeClr val="accent2"/>
                </a:solidFill>
              </a:rPr>
              <a:t>Vous allez ouvrir un document modifiable !</a:t>
            </a:r>
          </a:p>
          <a:p>
            <a:pPr>
              <a:spcBef>
                <a:spcPct val="50000"/>
              </a:spcBef>
            </a:pPr>
            <a:r>
              <a:rPr lang="fr-FR" sz="900">
                <a:solidFill>
                  <a:schemeClr val="accent2"/>
                </a:solidFill>
              </a:rPr>
              <a:t>Souhaitez vous </a:t>
            </a:r>
            <a:r>
              <a:rPr lang="fr-FR" sz="800">
                <a:solidFill>
                  <a:schemeClr val="accent2"/>
                </a:solidFill>
              </a:rPr>
              <a:t>(cliquer sur votre choix)</a:t>
            </a:r>
            <a:r>
              <a:rPr lang="fr-FR" sz="900">
                <a:solidFill>
                  <a:schemeClr val="accent2"/>
                </a:solidFill>
              </a:rPr>
              <a:t> :</a:t>
            </a:r>
          </a:p>
          <a:p>
            <a:pPr algn="l">
              <a:spcBef>
                <a:spcPct val="10000"/>
              </a:spcBef>
            </a:pPr>
            <a:r>
              <a:rPr lang="fr-FR" sz="900">
                <a:solidFill>
                  <a:schemeClr val="accent2"/>
                </a:solidFill>
              </a:rPr>
              <a:t>     </a:t>
            </a:r>
            <a:r>
              <a:rPr lang="fr-FR" sz="1400" b="1">
                <a:solidFill>
                  <a:schemeClr val="accent2"/>
                </a:solidFill>
                <a:sym typeface="Wingdings" pitchFamily="2" charset="2"/>
                <a:hlinkClick r:id="rId8" action="ppaction://hlinkfile"/>
              </a:rPr>
              <a:t></a:t>
            </a:r>
            <a:r>
              <a:rPr lang="fr-FR" sz="1400">
                <a:solidFill>
                  <a:schemeClr val="accent2"/>
                </a:solidFill>
                <a:sym typeface="Wingdings" pitchFamily="2" charset="2"/>
                <a:hlinkClick r:id="rId8" action="ppaction://hlinkfile"/>
              </a:rPr>
              <a:t> </a:t>
            </a:r>
            <a:r>
              <a:rPr lang="fr-FR" sz="900" b="1">
                <a:solidFill>
                  <a:schemeClr val="accent2"/>
                </a:solidFill>
                <a:hlinkClick r:id="rId8" action="ppaction://hlinkfile"/>
              </a:rPr>
              <a:t>Ouvrir le document</a:t>
            </a:r>
            <a:r>
              <a:rPr lang="fr-FR" sz="900">
                <a:solidFill>
                  <a:schemeClr val="accent2"/>
                </a:solidFill>
                <a:hlinkClick r:id="rId8" action="ppaction://hlinkfile"/>
              </a:rPr>
              <a:t> </a:t>
            </a:r>
            <a:endParaRPr lang="fr-FR" sz="900">
              <a:solidFill>
                <a:schemeClr val="accent2"/>
              </a:solidFill>
            </a:endParaRPr>
          </a:p>
          <a:p>
            <a:pPr algn="l">
              <a:spcBef>
                <a:spcPct val="10000"/>
              </a:spcBef>
            </a:pPr>
            <a:r>
              <a:rPr lang="fr-FR" sz="1400" b="1">
                <a:solidFill>
                  <a:schemeClr val="accent2"/>
                </a:solidFill>
                <a:sym typeface="Wingdings" pitchFamily="2" charset="2"/>
              </a:rPr>
              <a:t>   </a:t>
            </a:r>
            <a:r>
              <a:rPr lang="fr-FR" sz="1400" b="1">
                <a:solidFill>
                  <a:schemeClr val="accent2"/>
                </a:solidFill>
                <a:sym typeface="Wingdings" pitchFamily="2" charset="2"/>
                <a:hlinkClick r:id="rId9" action="ppaction://hlinkpres?slideindex=1&amp;slidetitle="/>
              </a:rPr>
              <a:t></a:t>
            </a:r>
            <a:r>
              <a:rPr lang="fr-FR" sz="900">
                <a:solidFill>
                  <a:schemeClr val="accent2"/>
                </a:solidFill>
                <a:sym typeface="Wingdings" pitchFamily="2" charset="2"/>
                <a:hlinkClick r:id="rId9" action="ppaction://hlinkpres?slideindex=1&amp;slidetitle="/>
              </a:rPr>
              <a:t> </a:t>
            </a:r>
            <a:r>
              <a:rPr lang="fr-FR" sz="900">
                <a:solidFill>
                  <a:schemeClr val="accent2"/>
                </a:solidFill>
                <a:hlinkClick r:id="rId9" action="ppaction://hlinkpres?slideindex=1&amp;slidetitle="/>
              </a:rPr>
              <a:t>Consulter la procédure d’utilisation des documents</a:t>
            </a:r>
            <a:endParaRPr lang="fr-FR" sz="900">
              <a:solidFill>
                <a:schemeClr val="accent2"/>
              </a:solidFill>
              <a:sym typeface="Wingdings" pitchFamily="2" charset="2"/>
            </a:endParaRPr>
          </a:p>
          <a:p>
            <a:pPr algn="l">
              <a:spcBef>
                <a:spcPct val="10000"/>
              </a:spcBef>
            </a:pPr>
            <a:r>
              <a:rPr lang="fr-FR" sz="1400" b="1">
                <a:solidFill>
                  <a:schemeClr val="accent2"/>
                </a:solidFill>
                <a:sym typeface="Wingdings" pitchFamily="2" charset="2"/>
              </a:rPr>
              <a:t>   </a:t>
            </a:r>
            <a:r>
              <a:rPr lang="fr-FR" sz="900">
                <a:solidFill>
                  <a:schemeClr val="accent2"/>
                </a:solidFill>
                <a:sym typeface="Wingdings" pitchFamily="2" charset="2"/>
              </a:rPr>
              <a:t> </a:t>
            </a:r>
            <a:r>
              <a:rPr lang="fr-FR" sz="900">
                <a:solidFill>
                  <a:schemeClr val="accent2"/>
                </a:solidFill>
              </a:rPr>
              <a:t>Continuer à consulter le guide</a:t>
            </a:r>
          </a:p>
        </p:txBody>
      </p:sp>
      <p:sp>
        <p:nvSpPr>
          <p:cNvPr id="10262" name="Rectangle 23"/>
          <p:cNvSpPr>
            <a:spLocks noChangeArrowheads="1"/>
          </p:cNvSpPr>
          <p:nvPr/>
        </p:nvSpPr>
        <p:spPr bwMode="auto">
          <a:xfrm>
            <a:off x="3927475" y="5311775"/>
            <a:ext cx="512763" cy="638175"/>
          </a:xfrm>
          <a:prstGeom prst="rect">
            <a:avLst/>
          </a:prstGeom>
          <a:solidFill>
            <a:schemeClr val="bg1"/>
          </a:solidFill>
          <a:ln w="9525" algn="ctr">
            <a:solidFill>
              <a:schemeClr val="accent2"/>
            </a:solidFill>
            <a:miter lim="800000"/>
            <a:headEnd/>
            <a:tailEnd/>
          </a:ln>
        </p:spPr>
        <p:txBody>
          <a:bodyPr wrap="none" anchor="ctr"/>
          <a:lstStyle/>
          <a:p>
            <a:endParaRPr lang="fr-FR"/>
          </a:p>
        </p:txBody>
      </p:sp>
      <p:sp>
        <p:nvSpPr>
          <p:cNvPr id="10263" name="Rectangle 24"/>
          <p:cNvSpPr>
            <a:spLocks noChangeArrowheads="1"/>
          </p:cNvSpPr>
          <p:nvPr/>
        </p:nvSpPr>
        <p:spPr bwMode="auto">
          <a:xfrm>
            <a:off x="3851275" y="5299075"/>
            <a:ext cx="647700" cy="358775"/>
          </a:xfrm>
          <a:prstGeom prst="rect">
            <a:avLst/>
          </a:prstGeom>
          <a:noFill/>
          <a:ln w="9525">
            <a:noFill/>
            <a:miter lim="800000"/>
            <a:headEnd/>
            <a:tailEnd/>
          </a:ln>
        </p:spPr>
        <p:txBody>
          <a:bodyPr wrap="none" anchor="ctr"/>
          <a:lstStyle/>
          <a:p>
            <a:pPr algn="r"/>
            <a:r>
              <a:rPr lang="fr-FR" sz="1400"/>
              <a:t>Suite</a:t>
            </a:r>
          </a:p>
        </p:txBody>
      </p:sp>
      <p:sp>
        <p:nvSpPr>
          <p:cNvPr id="10264" name="AutoShape 25">
            <a:hlinkClick r:id="" action="ppaction://hlinkshowjump?jump=nextslide" highlightClick="1"/>
          </p:cNvPr>
          <p:cNvSpPr>
            <a:spLocks noChangeArrowheads="1"/>
          </p:cNvSpPr>
          <p:nvPr/>
        </p:nvSpPr>
        <p:spPr bwMode="auto">
          <a:xfrm>
            <a:off x="4054475" y="5575300"/>
            <a:ext cx="288925" cy="287338"/>
          </a:xfrm>
          <a:prstGeom prst="actionButtonForwardNext">
            <a:avLst/>
          </a:prstGeom>
          <a:solidFill>
            <a:schemeClr val="accent1"/>
          </a:solidFill>
          <a:ln w="9525">
            <a:noFill/>
            <a:miter lim="800000"/>
            <a:headEnd/>
            <a:tailEnd/>
          </a:ln>
        </p:spPr>
        <p:txBody>
          <a:bodyPr wrap="none" anchor="ctr"/>
          <a:lstStyle/>
          <a:p>
            <a:endParaRPr lang="fr-FR"/>
          </a:p>
        </p:txBody>
      </p:sp>
      <p:sp>
        <p:nvSpPr>
          <p:cNvPr id="10265" name="AutoShape 32">
            <a:hlinkClick r:id="rId10" action="ppaction://hlinksldjump" highlightClick="1"/>
          </p:cNvPr>
          <p:cNvSpPr>
            <a:spLocks noChangeArrowheads="1"/>
          </p:cNvSpPr>
          <p:nvPr/>
        </p:nvSpPr>
        <p:spPr bwMode="auto">
          <a:xfrm flipH="1">
            <a:off x="3419475" y="5518150"/>
            <a:ext cx="215900" cy="215900"/>
          </a:xfrm>
          <a:prstGeom prst="actionButtonBackPrevious">
            <a:avLst/>
          </a:prstGeom>
          <a:solidFill>
            <a:srgbClr val="33CC33"/>
          </a:solidFill>
          <a:ln w="9525">
            <a:noFill/>
            <a:miter lim="800000"/>
            <a:headEnd/>
            <a:tailEnd/>
          </a:ln>
        </p:spPr>
        <p:txBody>
          <a:bodyPr wrap="none" anchor="ctr"/>
          <a:lstStyle/>
          <a:p>
            <a:endParaRPr lang="fr-FR"/>
          </a:p>
        </p:txBody>
      </p:sp>
      <p:sp>
        <p:nvSpPr>
          <p:cNvPr id="10266" name="Rectangle 33"/>
          <p:cNvSpPr>
            <a:spLocks noChangeArrowheads="1"/>
          </p:cNvSpPr>
          <p:nvPr/>
        </p:nvSpPr>
        <p:spPr bwMode="auto">
          <a:xfrm>
            <a:off x="827088" y="5446713"/>
            <a:ext cx="2447925" cy="358775"/>
          </a:xfrm>
          <a:prstGeom prst="rect">
            <a:avLst/>
          </a:prstGeom>
          <a:noFill/>
          <a:ln w="9525">
            <a:noFill/>
            <a:miter lim="800000"/>
            <a:headEnd/>
            <a:tailEnd/>
          </a:ln>
        </p:spPr>
        <p:txBody>
          <a:bodyPr wrap="none" anchor="ctr"/>
          <a:lstStyle/>
          <a:p>
            <a:pPr algn="l"/>
            <a:r>
              <a:rPr lang="fr-FR" sz="1000"/>
              <a:t>Pour en savoir plus sur « Les dispositifs»</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83976"/>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3977"/>
                                        </p:tgtEl>
                                        <p:attrNameLst>
                                          <p:attrName>style.visibility</p:attrName>
                                        </p:attrNameLst>
                                      </p:cBhvr>
                                      <p:to>
                                        <p:strVal val="visible"/>
                                      </p:to>
                                    </p:set>
                                  </p:childTnLst>
                                </p:cTn>
                              </p:par>
                            </p:childTnLst>
                          </p:cTn>
                        </p:par>
                      </p:childTnLst>
                    </p:cTn>
                  </p:par>
                </p:childTnLst>
              </p:cTn>
              <p:nextCondLst>
                <p:cond evt="onClick" delay="0">
                  <p:tgtEl>
                    <p:spTgt spid="83976"/>
                  </p:tgtEl>
                </p:cond>
              </p:nextCondLst>
            </p:seq>
            <p:seq concurrent="1" nextAc="seek">
              <p:cTn id="7" restart="whenNotActive" fill="hold" evtFilter="cancelBubble" nodeType="interactiveSeq">
                <p:stCondLst>
                  <p:cond evt="onClick" delay="0">
                    <p:tgtEl>
                      <p:spTgt spid="83977"/>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83977"/>
                                        </p:tgtEl>
                                        <p:attrNameLst>
                                          <p:attrName>style.visibility</p:attrName>
                                        </p:attrNameLst>
                                      </p:cBhvr>
                                      <p:to>
                                        <p:strVal val="hidden"/>
                                      </p:to>
                                    </p:set>
                                  </p:childTnLst>
                                </p:cTn>
                              </p:par>
                            </p:childTnLst>
                          </p:cTn>
                        </p:par>
                      </p:childTnLst>
                    </p:cTn>
                  </p:par>
                </p:childTnLst>
              </p:cTn>
              <p:nextCondLst>
                <p:cond evt="onClick" delay="0">
                  <p:tgtEl>
                    <p:spTgt spid="83977"/>
                  </p:tgtEl>
                </p:cond>
              </p:nextCondLst>
            </p:seq>
            <p:seq concurrent="1" nextAc="seek">
              <p:cTn id="12" restart="whenNotActive" fill="hold" evtFilter="cancelBubble" nodeType="interactiveSeq">
                <p:stCondLst>
                  <p:cond evt="onClick" delay="0">
                    <p:tgtEl>
                      <p:spTgt spid="83979"/>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3990"/>
                                        </p:tgtEl>
                                        <p:attrNameLst>
                                          <p:attrName>style.visibility</p:attrName>
                                        </p:attrNameLst>
                                      </p:cBhvr>
                                      <p:to>
                                        <p:strVal val="visible"/>
                                      </p:to>
                                    </p:set>
                                  </p:childTnLst>
                                </p:cTn>
                              </p:par>
                            </p:childTnLst>
                          </p:cTn>
                        </p:par>
                      </p:childTnLst>
                    </p:cTn>
                  </p:par>
                </p:childTnLst>
              </p:cTn>
              <p:nextCondLst>
                <p:cond evt="onClick" delay="0">
                  <p:tgtEl>
                    <p:spTgt spid="83979"/>
                  </p:tgtEl>
                </p:cond>
              </p:nextCondLst>
            </p:seq>
            <p:seq concurrent="1" nextAc="seek">
              <p:cTn id="17" restart="whenNotActive" fill="hold" evtFilter="cancelBubble" nodeType="interactiveSeq">
                <p:stCondLst>
                  <p:cond evt="onClick" delay="0">
                    <p:tgtEl>
                      <p:spTgt spid="83990"/>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1" nodeType="clickEffect">
                                  <p:stCondLst>
                                    <p:cond delay="0"/>
                                  </p:stCondLst>
                                  <p:childTnLst>
                                    <p:set>
                                      <p:cBhvr>
                                        <p:cTn id="21" dur="1" fill="hold">
                                          <p:stCondLst>
                                            <p:cond delay="0"/>
                                          </p:stCondLst>
                                        </p:cTn>
                                        <p:tgtEl>
                                          <p:spTgt spid="83990"/>
                                        </p:tgtEl>
                                        <p:attrNameLst>
                                          <p:attrName>style.visibility</p:attrName>
                                        </p:attrNameLst>
                                      </p:cBhvr>
                                      <p:to>
                                        <p:strVal val="hidden"/>
                                      </p:to>
                                    </p:set>
                                  </p:childTnLst>
                                </p:cTn>
                              </p:par>
                            </p:childTnLst>
                          </p:cTn>
                        </p:par>
                      </p:childTnLst>
                    </p:cTn>
                  </p:par>
                </p:childTnLst>
              </p:cTn>
              <p:nextCondLst>
                <p:cond evt="onClick" delay="0">
                  <p:tgtEl>
                    <p:spTgt spid="83990"/>
                  </p:tgtEl>
                </p:cond>
              </p:nextCondLst>
            </p:seq>
          </p:childTnLst>
        </p:cTn>
      </p:par>
    </p:tnLst>
    <p:bldLst>
      <p:bldP spid="83977" grpId="0" animBg="1"/>
      <p:bldP spid="83990" grpId="0" animBg="1"/>
      <p:bldP spid="83990" grpId="1"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266" name="Object 28"/>
          <p:cNvGraphicFramePr>
            <a:graphicFrameLocks noChangeAspect="1"/>
          </p:cNvGraphicFramePr>
          <p:nvPr/>
        </p:nvGraphicFramePr>
        <p:xfrm>
          <a:off x="4930775" y="261938"/>
          <a:ext cx="4033838" cy="5830887"/>
        </p:xfrm>
        <a:graphic>
          <a:graphicData uri="http://schemas.openxmlformats.org/presentationml/2006/ole">
            <p:oleObj spid="_x0000_s11266" name="Document" r:id="rId4" imgW="5918465" imgH="8553695" progId="Word.Document.8">
              <p:embed/>
            </p:oleObj>
          </a:graphicData>
        </a:graphic>
      </p:graphicFrame>
      <p:sp>
        <p:nvSpPr>
          <p:cNvPr id="11267" name="Rectangle 4"/>
          <p:cNvSpPr>
            <a:spLocks noChangeArrowheads="1"/>
          </p:cNvSpPr>
          <p:nvPr/>
        </p:nvSpPr>
        <p:spPr bwMode="auto">
          <a:xfrm>
            <a:off x="250825" y="260350"/>
            <a:ext cx="1154113" cy="360363"/>
          </a:xfrm>
          <a:prstGeom prst="rect">
            <a:avLst/>
          </a:prstGeom>
          <a:solidFill>
            <a:srgbClr val="3366FF"/>
          </a:solidFill>
          <a:ln w="9525">
            <a:solidFill>
              <a:schemeClr val="tx1"/>
            </a:solidFill>
            <a:miter lim="800000"/>
            <a:headEnd/>
            <a:tailEnd/>
          </a:ln>
        </p:spPr>
        <p:txBody>
          <a:bodyPr wrap="none" anchor="ctr"/>
          <a:lstStyle/>
          <a:p>
            <a:r>
              <a:rPr lang="fr-FR" sz="1200" b="1"/>
              <a:t>Chapitre 2.2</a:t>
            </a:r>
          </a:p>
        </p:txBody>
      </p:sp>
      <p:sp>
        <p:nvSpPr>
          <p:cNvPr id="11268" name="Rectangle 5"/>
          <p:cNvSpPr>
            <a:spLocks noChangeArrowheads="1"/>
          </p:cNvSpPr>
          <p:nvPr/>
        </p:nvSpPr>
        <p:spPr bwMode="auto">
          <a:xfrm>
            <a:off x="179388" y="188913"/>
            <a:ext cx="8785225" cy="6480175"/>
          </a:xfrm>
          <a:prstGeom prst="rect">
            <a:avLst/>
          </a:prstGeom>
          <a:noFill/>
          <a:ln w="9525">
            <a:solidFill>
              <a:schemeClr val="tx1"/>
            </a:solidFill>
            <a:miter lim="800000"/>
            <a:headEnd/>
            <a:tailEnd/>
          </a:ln>
        </p:spPr>
        <p:txBody>
          <a:bodyPr wrap="none" anchor="ctr"/>
          <a:lstStyle/>
          <a:p>
            <a:endParaRPr lang="fr-FR"/>
          </a:p>
        </p:txBody>
      </p:sp>
      <p:sp>
        <p:nvSpPr>
          <p:cNvPr id="11269" name="Rectangle 6"/>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11270" name="AutoShape 7">
            <a:hlinkClick r:id="rId5"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86024" name="AutoShape 8">
            <a:hlinkClick r:id="" action="ppaction://noaction" highlightClick="1"/>
          </p:cNvPr>
          <p:cNvSpPr>
            <a:spLocks noChangeArrowheads="1"/>
          </p:cNvSpPr>
          <p:nvPr/>
        </p:nvSpPr>
        <p:spPr bwMode="auto">
          <a:xfrm>
            <a:off x="7753350" y="63341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11272" name="Rectangle 9"/>
          <p:cNvSpPr>
            <a:spLocks noChangeArrowheads="1"/>
          </p:cNvSpPr>
          <p:nvPr/>
        </p:nvSpPr>
        <p:spPr bwMode="auto">
          <a:xfrm>
            <a:off x="250825" y="765175"/>
            <a:ext cx="4249738" cy="836613"/>
          </a:xfrm>
          <a:prstGeom prst="rect">
            <a:avLst/>
          </a:prstGeom>
          <a:noFill/>
          <a:ln w="9525" algn="ctr">
            <a:noFill/>
            <a:miter lim="800000"/>
            <a:headEnd/>
            <a:tailEnd/>
          </a:ln>
        </p:spPr>
        <p:txBody>
          <a:bodyPr>
            <a:spAutoFit/>
          </a:bodyPr>
          <a:lstStyle/>
          <a:p>
            <a:pPr algn="l"/>
            <a:r>
              <a:rPr lang="fr-FR" sz="1400" b="1"/>
              <a:t>Action</a:t>
            </a:r>
            <a:r>
              <a:rPr lang="fr-FR" sz="1400"/>
              <a:t> : Relever l’avis du salarié sur la formation hors temps de travail (autre que le DIF).</a:t>
            </a:r>
          </a:p>
          <a:p>
            <a:pPr algn="l">
              <a:spcBef>
                <a:spcPct val="50000"/>
              </a:spcBef>
            </a:pPr>
            <a:r>
              <a:rPr lang="fr-FR" sz="1400" b="1"/>
              <a:t>Proposition : </a:t>
            </a:r>
          </a:p>
        </p:txBody>
      </p:sp>
      <p:sp>
        <p:nvSpPr>
          <p:cNvPr id="86028" name="Rectangle 12"/>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6" action="ppaction://hlinkpres?slideindex=1&amp;slidetitle="/>
              </a:rPr>
              <a:t>Cliquer ici</a:t>
            </a:r>
            <a:endParaRPr lang="fr-FR" sz="1000" b="1">
              <a:solidFill>
                <a:schemeClr val="tx1"/>
              </a:solidFill>
            </a:endParaRPr>
          </a:p>
        </p:txBody>
      </p:sp>
      <p:sp>
        <p:nvSpPr>
          <p:cNvPr id="11274" name="AutoShape 13"/>
          <p:cNvSpPr>
            <a:spLocks noChangeArrowheads="1"/>
          </p:cNvSpPr>
          <p:nvPr/>
        </p:nvSpPr>
        <p:spPr bwMode="auto">
          <a:xfrm>
            <a:off x="250825" y="1700213"/>
            <a:ext cx="4465638" cy="2305050"/>
          </a:xfrm>
          <a:prstGeom prst="wedgeRoundRectCallout">
            <a:avLst>
              <a:gd name="adj1" fmla="val 73713"/>
              <a:gd name="adj2" fmla="val 60949"/>
              <a:gd name="adj3" fmla="val 16667"/>
            </a:avLst>
          </a:prstGeom>
          <a:solidFill>
            <a:srgbClr val="CCECFF">
              <a:alpha val="50195"/>
            </a:srgbClr>
          </a:solidFill>
          <a:ln w="9525" algn="ctr">
            <a:solidFill>
              <a:srgbClr val="000099"/>
            </a:solidFill>
            <a:miter lim="800000"/>
            <a:headEnd/>
            <a:tailEnd/>
          </a:ln>
        </p:spPr>
        <p:txBody>
          <a:bodyPr anchor="ctr"/>
          <a:lstStyle/>
          <a:p>
            <a:pPr algn="l"/>
            <a:r>
              <a:rPr lang="fr-FR" sz="1500" b="1" i="1"/>
              <a:t>Indépendamment du DIF, seriez vous d’accord pour réaliser de la formation hors temps de travail ?</a:t>
            </a:r>
          </a:p>
          <a:p>
            <a:pPr algn="l"/>
            <a:r>
              <a:rPr lang="fr-FR" sz="1500" b="1" i="1"/>
              <a:t>Dans ce cas, pendant les heures hors temps de travail vous toucheriez une allocation équivalente à la moitié de votre salaire net.</a:t>
            </a:r>
          </a:p>
          <a:p>
            <a:pPr algn="l"/>
            <a:endParaRPr lang="fr-FR" sz="600" b="1" i="1"/>
          </a:p>
        </p:txBody>
      </p:sp>
      <p:sp>
        <p:nvSpPr>
          <p:cNvPr id="11275" name="AutoShape 14"/>
          <p:cNvSpPr>
            <a:spLocks noChangeArrowheads="1"/>
          </p:cNvSpPr>
          <p:nvPr/>
        </p:nvSpPr>
        <p:spPr bwMode="auto">
          <a:xfrm>
            <a:off x="755650" y="4149725"/>
            <a:ext cx="3744913" cy="1079500"/>
          </a:xfrm>
          <a:prstGeom prst="wedgeRoundRectCallout">
            <a:avLst>
              <a:gd name="adj1" fmla="val -52838"/>
              <a:gd name="adj2" fmla="val 74264"/>
              <a:gd name="adj3" fmla="val 16667"/>
            </a:avLst>
          </a:prstGeom>
          <a:solidFill>
            <a:srgbClr val="CCECFF">
              <a:alpha val="50195"/>
            </a:srgbClr>
          </a:solidFill>
          <a:ln w="9525" algn="ctr">
            <a:solidFill>
              <a:srgbClr val="000099"/>
            </a:solidFill>
            <a:miter lim="800000"/>
            <a:headEnd/>
            <a:tailEnd/>
          </a:ln>
        </p:spPr>
        <p:txBody>
          <a:bodyPr anchor="ctr"/>
          <a:lstStyle/>
          <a:p>
            <a:pPr algn="l"/>
            <a:r>
              <a:rPr lang="fr-FR" sz="1500" b="1" i="1"/>
              <a:t>Dans ce cas nous devrons établir un accord par écrit mentionnant des engagements réciproques.</a:t>
            </a:r>
          </a:p>
        </p:txBody>
      </p:sp>
      <p:sp>
        <p:nvSpPr>
          <p:cNvPr id="86031" name="AutoShape 15">
            <a:hlinkClick r:id="" action="ppaction://noaction" highlightClick="1"/>
          </p:cNvPr>
          <p:cNvSpPr>
            <a:spLocks noChangeArrowheads="1"/>
          </p:cNvSpPr>
          <p:nvPr/>
        </p:nvSpPr>
        <p:spPr bwMode="auto">
          <a:xfrm>
            <a:off x="5868988" y="2781300"/>
            <a:ext cx="719137" cy="792163"/>
          </a:xfrm>
          <a:prstGeom prst="actionButtonDocument">
            <a:avLst/>
          </a:prstGeom>
          <a:solidFill>
            <a:srgbClr val="CCECFF"/>
          </a:solidFill>
          <a:ln w="9525">
            <a:noFill/>
            <a:miter lim="800000"/>
            <a:headEnd/>
            <a:tailEnd/>
          </a:ln>
        </p:spPr>
        <p:txBody>
          <a:bodyPr wrap="none" anchor="ctr"/>
          <a:lstStyle/>
          <a:p>
            <a:r>
              <a:rPr lang="fr-FR" sz="800" b="1">
                <a:solidFill>
                  <a:schemeClr val="tx1"/>
                </a:solidFill>
              </a:rPr>
              <a:t>Fiche </a:t>
            </a:r>
          </a:p>
          <a:p>
            <a:r>
              <a:rPr lang="fr-FR" sz="800" b="1">
                <a:solidFill>
                  <a:schemeClr val="tx1"/>
                </a:solidFill>
              </a:rPr>
              <a:t>des actions</a:t>
            </a:r>
          </a:p>
          <a:p>
            <a:r>
              <a:rPr lang="fr-FR" sz="800" b="1">
                <a:solidFill>
                  <a:schemeClr val="tx1"/>
                </a:solidFill>
              </a:rPr>
              <a:t>pouvant être</a:t>
            </a:r>
          </a:p>
          <a:p>
            <a:r>
              <a:rPr lang="fr-FR" sz="800" b="1">
                <a:solidFill>
                  <a:schemeClr val="tx1"/>
                </a:solidFill>
              </a:rPr>
              <a:t>retenues</a:t>
            </a:r>
          </a:p>
        </p:txBody>
      </p:sp>
      <p:sp>
        <p:nvSpPr>
          <p:cNvPr id="11277" name="AutoShape 16"/>
          <p:cNvSpPr>
            <a:spLocks noChangeArrowheads="1"/>
          </p:cNvSpPr>
          <p:nvPr/>
        </p:nvSpPr>
        <p:spPr bwMode="auto">
          <a:xfrm flipH="1">
            <a:off x="6661150" y="3068638"/>
            <a:ext cx="288925" cy="144462"/>
          </a:xfrm>
          <a:prstGeom prst="rightArrow">
            <a:avLst>
              <a:gd name="adj1" fmla="val 50000"/>
              <a:gd name="adj2" fmla="val 50000"/>
            </a:avLst>
          </a:prstGeom>
          <a:solidFill>
            <a:srgbClr val="3366FF"/>
          </a:solidFill>
          <a:ln w="9525">
            <a:solidFill>
              <a:schemeClr val="tx1"/>
            </a:solidFill>
            <a:miter lim="800000"/>
            <a:headEnd/>
            <a:tailEnd/>
          </a:ln>
        </p:spPr>
        <p:txBody>
          <a:bodyPr wrap="none" anchor="ctr"/>
          <a:lstStyle/>
          <a:p>
            <a:endParaRPr lang="fr-FR"/>
          </a:p>
        </p:txBody>
      </p:sp>
      <p:sp>
        <p:nvSpPr>
          <p:cNvPr id="86033" name="AutoShape 17"/>
          <p:cNvSpPr>
            <a:spLocks noChangeArrowheads="1"/>
          </p:cNvSpPr>
          <p:nvPr/>
        </p:nvSpPr>
        <p:spPr bwMode="auto">
          <a:xfrm>
            <a:off x="5219700" y="981075"/>
            <a:ext cx="3382963" cy="1243013"/>
          </a:xfrm>
          <a:prstGeom prst="wedgeRoundRectCallout">
            <a:avLst>
              <a:gd name="adj1" fmla="val -21986"/>
              <a:gd name="adj2" fmla="val 100958"/>
              <a:gd name="adj3" fmla="val 16667"/>
            </a:avLst>
          </a:prstGeom>
          <a:gradFill rotWithShape="1">
            <a:gsLst>
              <a:gs pos="0">
                <a:srgbClr val="F8F8F8"/>
              </a:gs>
              <a:gs pos="100000">
                <a:schemeClr val="bg1"/>
              </a:gs>
            </a:gsLst>
            <a:lin ang="5400000" scaled="1"/>
          </a:gradFill>
          <a:ln w="9525" algn="ctr">
            <a:solidFill>
              <a:schemeClr val="tx1"/>
            </a:solidFill>
            <a:miter lim="800000"/>
            <a:headEnd/>
            <a:tailEnd/>
          </a:ln>
        </p:spPr>
        <p:txBody>
          <a:bodyPr anchor="ctr">
            <a:spAutoFit/>
          </a:bodyPr>
          <a:lstStyle/>
          <a:p>
            <a:r>
              <a:rPr lang="fr-FR" sz="1000" b="1">
                <a:solidFill>
                  <a:schemeClr val="accent2"/>
                </a:solidFill>
              </a:rPr>
              <a:t>Vous allez ouvrir un document modifiable !</a:t>
            </a:r>
          </a:p>
          <a:p>
            <a:pPr>
              <a:spcBef>
                <a:spcPct val="50000"/>
              </a:spcBef>
            </a:pPr>
            <a:r>
              <a:rPr lang="fr-FR" sz="900">
                <a:solidFill>
                  <a:schemeClr val="accent2"/>
                </a:solidFill>
              </a:rPr>
              <a:t>Souhaitez vous </a:t>
            </a:r>
            <a:r>
              <a:rPr lang="fr-FR" sz="800">
                <a:solidFill>
                  <a:schemeClr val="accent2"/>
                </a:solidFill>
              </a:rPr>
              <a:t>(cliquer sur votre choix)</a:t>
            </a:r>
            <a:r>
              <a:rPr lang="fr-FR" sz="900">
                <a:solidFill>
                  <a:schemeClr val="accent2"/>
                </a:solidFill>
              </a:rPr>
              <a:t> :</a:t>
            </a:r>
          </a:p>
          <a:p>
            <a:pPr algn="l">
              <a:spcBef>
                <a:spcPct val="10000"/>
              </a:spcBef>
            </a:pPr>
            <a:r>
              <a:rPr lang="fr-FR" sz="900">
                <a:solidFill>
                  <a:schemeClr val="accent2"/>
                </a:solidFill>
              </a:rPr>
              <a:t>     </a:t>
            </a:r>
            <a:r>
              <a:rPr lang="fr-FR" sz="1400" b="1">
                <a:solidFill>
                  <a:schemeClr val="accent2"/>
                </a:solidFill>
                <a:sym typeface="Wingdings" pitchFamily="2" charset="2"/>
                <a:hlinkClick r:id="rId7" action="ppaction://hlinkfile"/>
              </a:rPr>
              <a:t></a:t>
            </a:r>
            <a:r>
              <a:rPr lang="fr-FR" sz="1400">
                <a:solidFill>
                  <a:schemeClr val="accent2"/>
                </a:solidFill>
                <a:sym typeface="Wingdings" pitchFamily="2" charset="2"/>
                <a:hlinkClick r:id="rId7" action="ppaction://hlinkfile"/>
              </a:rPr>
              <a:t> </a:t>
            </a:r>
            <a:r>
              <a:rPr lang="fr-FR" sz="900" b="1">
                <a:solidFill>
                  <a:schemeClr val="accent2"/>
                </a:solidFill>
                <a:hlinkClick r:id="rId7" action="ppaction://hlinkfile"/>
              </a:rPr>
              <a:t>Ouvrir le document</a:t>
            </a:r>
            <a:r>
              <a:rPr lang="fr-FR" sz="900">
                <a:solidFill>
                  <a:schemeClr val="accent2"/>
                </a:solidFill>
                <a:hlinkClick r:id="rId7" action="ppaction://hlinkfile"/>
              </a:rPr>
              <a:t> </a:t>
            </a:r>
            <a:endParaRPr lang="fr-FR" sz="900">
              <a:solidFill>
                <a:schemeClr val="accent2"/>
              </a:solidFill>
            </a:endParaRPr>
          </a:p>
          <a:p>
            <a:pPr algn="l">
              <a:spcBef>
                <a:spcPct val="10000"/>
              </a:spcBef>
            </a:pPr>
            <a:r>
              <a:rPr lang="fr-FR" sz="1400" b="1">
                <a:solidFill>
                  <a:schemeClr val="accent2"/>
                </a:solidFill>
                <a:sym typeface="Wingdings" pitchFamily="2" charset="2"/>
              </a:rPr>
              <a:t>   </a:t>
            </a:r>
            <a:r>
              <a:rPr lang="fr-FR" sz="1400" b="1">
                <a:solidFill>
                  <a:schemeClr val="accent2"/>
                </a:solidFill>
                <a:sym typeface="Wingdings" pitchFamily="2" charset="2"/>
                <a:hlinkClick r:id="rId8" action="ppaction://hlinkpres?slideindex=1&amp;slidetitle="/>
              </a:rPr>
              <a:t></a:t>
            </a:r>
            <a:r>
              <a:rPr lang="fr-FR" sz="900">
                <a:solidFill>
                  <a:schemeClr val="accent2"/>
                </a:solidFill>
                <a:sym typeface="Wingdings" pitchFamily="2" charset="2"/>
                <a:hlinkClick r:id="rId8" action="ppaction://hlinkpres?slideindex=1&amp;slidetitle="/>
              </a:rPr>
              <a:t> </a:t>
            </a:r>
            <a:r>
              <a:rPr lang="fr-FR" sz="900">
                <a:solidFill>
                  <a:schemeClr val="accent2"/>
                </a:solidFill>
                <a:hlinkClick r:id="rId8" action="ppaction://hlinkpres?slideindex=1&amp;slidetitle="/>
              </a:rPr>
              <a:t>Consulter la procédure d’utilisation des documents</a:t>
            </a:r>
            <a:endParaRPr lang="fr-FR" sz="900">
              <a:solidFill>
                <a:schemeClr val="accent2"/>
              </a:solidFill>
              <a:sym typeface="Wingdings" pitchFamily="2" charset="2"/>
            </a:endParaRPr>
          </a:p>
          <a:p>
            <a:pPr algn="l">
              <a:spcBef>
                <a:spcPct val="10000"/>
              </a:spcBef>
            </a:pPr>
            <a:r>
              <a:rPr lang="fr-FR" sz="1400" b="1">
                <a:solidFill>
                  <a:schemeClr val="accent2"/>
                </a:solidFill>
                <a:sym typeface="Wingdings" pitchFamily="2" charset="2"/>
              </a:rPr>
              <a:t>   </a:t>
            </a:r>
            <a:r>
              <a:rPr lang="fr-FR" sz="900">
                <a:solidFill>
                  <a:schemeClr val="accent2"/>
                </a:solidFill>
                <a:sym typeface="Wingdings" pitchFamily="2" charset="2"/>
              </a:rPr>
              <a:t> </a:t>
            </a:r>
            <a:r>
              <a:rPr lang="fr-FR" sz="900">
                <a:solidFill>
                  <a:schemeClr val="accent2"/>
                </a:solidFill>
              </a:rPr>
              <a:t>Continuer à consulter le guide</a:t>
            </a:r>
          </a:p>
        </p:txBody>
      </p:sp>
      <p:sp>
        <p:nvSpPr>
          <p:cNvPr id="11279" name="AutoShape 18">
            <a:hlinkClick r:id="rId9" action="ppaction://hlinksldjump" highlightClick="1"/>
          </p:cNvPr>
          <p:cNvSpPr>
            <a:spLocks noChangeArrowheads="1"/>
          </p:cNvSpPr>
          <p:nvPr/>
        </p:nvSpPr>
        <p:spPr bwMode="auto">
          <a:xfrm>
            <a:off x="2193925" y="6308725"/>
            <a:ext cx="215900" cy="215900"/>
          </a:xfrm>
          <a:prstGeom prst="actionButtonBackPrevious">
            <a:avLst/>
          </a:prstGeom>
          <a:solidFill>
            <a:srgbClr val="3366FF"/>
          </a:solidFill>
          <a:ln w="9525">
            <a:noFill/>
            <a:miter lim="800000"/>
            <a:headEnd/>
            <a:tailEnd/>
          </a:ln>
        </p:spPr>
        <p:txBody>
          <a:bodyPr wrap="none" anchor="ctr"/>
          <a:lstStyle/>
          <a:p>
            <a:endParaRPr lang="fr-FR"/>
          </a:p>
        </p:txBody>
      </p:sp>
      <p:sp>
        <p:nvSpPr>
          <p:cNvPr id="11280" name="Rectangle 19"/>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Sommaire </a:t>
            </a:r>
          </a:p>
          <a:p>
            <a:pPr algn="l"/>
            <a:r>
              <a:rPr lang="fr-FR" sz="1000"/>
              <a:t>entretien</a:t>
            </a:r>
          </a:p>
        </p:txBody>
      </p:sp>
      <p:sp>
        <p:nvSpPr>
          <p:cNvPr id="11281" name="AutoShape 20">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11282" name="Rectangle 21"/>
          <p:cNvSpPr>
            <a:spLocks noChangeArrowheads="1"/>
          </p:cNvSpPr>
          <p:nvPr/>
        </p:nvSpPr>
        <p:spPr bwMode="auto">
          <a:xfrm>
            <a:off x="8027988" y="6237288"/>
            <a:ext cx="647700"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11283" name="AutoShape 22">
            <a:hlinkClick r:id="" action="ppaction://hlinkshowjump?jump=nextslide" highlightClick="1"/>
          </p:cNvPr>
          <p:cNvSpPr>
            <a:spLocks noChangeArrowheads="1"/>
          </p:cNvSpPr>
          <p:nvPr/>
        </p:nvSpPr>
        <p:spPr bwMode="auto">
          <a:xfrm>
            <a:off x="8675688"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11284" name="Rectangle 23"/>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
        <p:nvSpPr>
          <p:cNvPr id="11285" name="Rectangle 24"/>
          <p:cNvSpPr>
            <a:spLocks noChangeArrowheads="1"/>
          </p:cNvSpPr>
          <p:nvPr/>
        </p:nvSpPr>
        <p:spPr bwMode="auto">
          <a:xfrm>
            <a:off x="4140200" y="5300663"/>
            <a:ext cx="512763" cy="638175"/>
          </a:xfrm>
          <a:prstGeom prst="rect">
            <a:avLst/>
          </a:prstGeom>
          <a:solidFill>
            <a:schemeClr val="bg1"/>
          </a:solidFill>
          <a:ln w="9525" algn="ctr">
            <a:solidFill>
              <a:schemeClr val="accent2"/>
            </a:solidFill>
            <a:miter lim="800000"/>
            <a:headEnd/>
            <a:tailEnd/>
          </a:ln>
        </p:spPr>
        <p:txBody>
          <a:bodyPr wrap="none" anchor="ctr"/>
          <a:lstStyle/>
          <a:p>
            <a:endParaRPr lang="fr-FR"/>
          </a:p>
        </p:txBody>
      </p:sp>
      <p:sp>
        <p:nvSpPr>
          <p:cNvPr id="11286" name="Rectangle 25"/>
          <p:cNvSpPr>
            <a:spLocks noChangeArrowheads="1"/>
          </p:cNvSpPr>
          <p:nvPr/>
        </p:nvSpPr>
        <p:spPr bwMode="auto">
          <a:xfrm>
            <a:off x="4064000" y="5287963"/>
            <a:ext cx="647700" cy="358775"/>
          </a:xfrm>
          <a:prstGeom prst="rect">
            <a:avLst/>
          </a:prstGeom>
          <a:noFill/>
          <a:ln w="9525">
            <a:noFill/>
            <a:miter lim="800000"/>
            <a:headEnd/>
            <a:tailEnd/>
          </a:ln>
        </p:spPr>
        <p:txBody>
          <a:bodyPr wrap="none" anchor="ctr"/>
          <a:lstStyle/>
          <a:p>
            <a:pPr algn="r"/>
            <a:r>
              <a:rPr lang="fr-FR" sz="1400"/>
              <a:t>Suite</a:t>
            </a:r>
          </a:p>
        </p:txBody>
      </p:sp>
      <p:sp>
        <p:nvSpPr>
          <p:cNvPr id="11287" name="AutoShape 26">
            <a:hlinkClick r:id="" action="ppaction://hlinkshowjump?jump=nextslide" highlightClick="1"/>
          </p:cNvPr>
          <p:cNvSpPr>
            <a:spLocks noChangeArrowheads="1"/>
          </p:cNvSpPr>
          <p:nvPr/>
        </p:nvSpPr>
        <p:spPr bwMode="auto">
          <a:xfrm>
            <a:off x="4267200" y="5564188"/>
            <a:ext cx="288925" cy="287337"/>
          </a:xfrm>
          <a:prstGeom prst="actionButtonForwardNext">
            <a:avLst/>
          </a:prstGeom>
          <a:solidFill>
            <a:schemeClr val="accent1"/>
          </a:solidFill>
          <a:ln w="9525">
            <a:noFill/>
            <a:miter lim="800000"/>
            <a:headEnd/>
            <a:tailEnd/>
          </a:ln>
        </p:spPr>
        <p:txBody>
          <a:bodyPr wrap="none" anchor="ctr"/>
          <a:lstStyle/>
          <a:p>
            <a:endParaRPr lang="fr-FR"/>
          </a:p>
        </p:txBody>
      </p:sp>
      <p:sp>
        <p:nvSpPr>
          <p:cNvPr id="11288" name="Text Box 27"/>
          <p:cNvSpPr txBox="1">
            <a:spLocks noChangeArrowheads="1"/>
          </p:cNvSpPr>
          <p:nvPr/>
        </p:nvSpPr>
        <p:spPr bwMode="auto">
          <a:xfrm>
            <a:off x="7021513" y="2925763"/>
            <a:ext cx="790575" cy="377825"/>
          </a:xfrm>
          <a:prstGeom prst="rect">
            <a:avLst/>
          </a:prstGeom>
          <a:solidFill>
            <a:srgbClr val="E7F9FF"/>
          </a:solidFill>
          <a:ln w="12700">
            <a:solidFill>
              <a:srgbClr val="000099"/>
            </a:solidFill>
            <a:miter lim="800000"/>
            <a:headEnd/>
            <a:tailEnd/>
          </a:ln>
        </p:spPr>
        <p:txBody>
          <a:bodyPr>
            <a:spAutoFit/>
          </a:bodyPr>
          <a:lstStyle/>
          <a:p>
            <a:pPr>
              <a:spcBef>
                <a:spcPct val="50000"/>
              </a:spcBef>
            </a:pPr>
            <a:r>
              <a:rPr lang="fr-FR" sz="900"/>
              <a:t>Accès au document</a:t>
            </a:r>
          </a:p>
        </p:txBody>
      </p:sp>
      <p:sp>
        <p:nvSpPr>
          <p:cNvPr id="11289" name="Rectangle 34"/>
          <p:cNvSpPr>
            <a:spLocks noGrp="1" noChangeArrowheads="1"/>
          </p:cNvSpPr>
          <p:nvPr>
            <p:ph type="ctrTitle"/>
          </p:nvPr>
        </p:nvSpPr>
        <p:spPr bwMode="auto">
          <a:xfrm>
            <a:off x="1476375" y="260350"/>
            <a:ext cx="3240088" cy="360363"/>
          </a:xfrm>
          <a:solidFill>
            <a:srgbClr val="3366FF">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5 - Recherche de solutions</a:t>
            </a:r>
            <a:r>
              <a:rPr lang="fr-FR" sz="1200" smtClean="0"/>
              <a:t> </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86024"/>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6028"/>
                                        </p:tgtEl>
                                        <p:attrNameLst>
                                          <p:attrName>style.visibility</p:attrName>
                                        </p:attrNameLst>
                                      </p:cBhvr>
                                      <p:to>
                                        <p:strVal val="visible"/>
                                      </p:to>
                                    </p:set>
                                  </p:childTnLst>
                                </p:cTn>
                              </p:par>
                            </p:childTnLst>
                          </p:cTn>
                        </p:par>
                      </p:childTnLst>
                    </p:cTn>
                  </p:par>
                </p:childTnLst>
              </p:cTn>
              <p:nextCondLst>
                <p:cond evt="onClick" delay="0">
                  <p:tgtEl>
                    <p:spTgt spid="86024"/>
                  </p:tgtEl>
                </p:cond>
              </p:nextCondLst>
            </p:seq>
            <p:seq concurrent="1" nextAc="seek">
              <p:cTn id="7" restart="whenNotActive" fill="hold" evtFilter="cancelBubble" nodeType="interactiveSeq">
                <p:stCondLst>
                  <p:cond evt="onClick" delay="0">
                    <p:tgtEl>
                      <p:spTgt spid="86028"/>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86028"/>
                                        </p:tgtEl>
                                        <p:attrNameLst>
                                          <p:attrName>style.visibility</p:attrName>
                                        </p:attrNameLst>
                                      </p:cBhvr>
                                      <p:to>
                                        <p:strVal val="hidden"/>
                                      </p:to>
                                    </p:set>
                                  </p:childTnLst>
                                </p:cTn>
                              </p:par>
                            </p:childTnLst>
                          </p:cTn>
                        </p:par>
                      </p:childTnLst>
                    </p:cTn>
                  </p:par>
                </p:childTnLst>
              </p:cTn>
              <p:nextCondLst>
                <p:cond evt="onClick" delay="0">
                  <p:tgtEl>
                    <p:spTgt spid="86028"/>
                  </p:tgtEl>
                </p:cond>
              </p:nextCondLst>
            </p:seq>
            <p:seq concurrent="1" nextAc="seek">
              <p:cTn id="12" restart="whenNotActive" fill="hold" evtFilter="cancelBubble" nodeType="interactiveSeq">
                <p:stCondLst>
                  <p:cond evt="onClick" delay="0">
                    <p:tgtEl>
                      <p:spTgt spid="86031"/>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6033"/>
                                        </p:tgtEl>
                                        <p:attrNameLst>
                                          <p:attrName>style.visibility</p:attrName>
                                        </p:attrNameLst>
                                      </p:cBhvr>
                                      <p:to>
                                        <p:strVal val="visible"/>
                                      </p:to>
                                    </p:set>
                                  </p:childTnLst>
                                </p:cTn>
                              </p:par>
                            </p:childTnLst>
                          </p:cTn>
                        </p:par>
                      </p:childTnLst>
                    </p:cTn>
                  </p:par>
                </p:childTnLst>
              </p:cTn>
              <p:nextCondLst>
                <p:cond evt="onClick" delay="0">
                  <p:tgtEl>
                    <p:spTgt spid="86031"/>
                  </p:tgtEl>
                </p:cond>
              </p:nextCondLst>
            </p:seq>
            <p:seq concurrent="1" nextAc="seek">
              <p:cTn id="17" restart="whenNotActive" fill="hold" evtFilter="cancelBubble" nodeType="interactiveSeq">
                <p:stCondLst>
                  <p:cond evt="onClick" delay="0">
                    <p:tgtEl>
                      <p:spTgt spid="86033"/>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1" nodeType="clickEffect">
                                  <p:stCondLst>
                                    <p:cond delay="0"/>
                                  </p:stCondLst>
                                  <p:childTnLst>
                                    <p:set>
                                      <p:cBhvr>
                                        <p:cTn id="21" dur="1" fill="hold">
                                          <p:stCondLst>
                                            <p:cond delay="0"/>
                                          </p:stCondLst>
                                        </p:cTn>
                                        <p:tgtEl>
                                          <p:spTgt spid="86033"/>
                                        </p:tgtEl>
                                        <p:attrNameLst>
                                          <p:attrName>style.visibility</p:attrName>
                                        </p:attrNameLst>
                                      </p:cBhvr>
                                      <p:to>
                                        <p:strVal val="hidden"/>
                                      </p:to>
                                    </p:set>
                                  </p:childTnLst>
                                </p:cTn>
                              </p:par>
                            </p:childTnLst>
                          </p:cTn>
                        </p:par>
                      </p:childTnLst>
                    </p:cTn>
                  </p:par>
                </p:childTnLst>
              </p:cTn>
              <p:nextCondLst>
                <p:cond evt="onClick" delay="0">
                  <p:tgtEl>
                    <p:spTgt spid="86033"/>
                  </p:tgtEl>
                </p:cond>
              </p:nextCondLst>
            </p:seq>
          </p:childTnLst>
        </p:cTn>
      </p:par>
    </p:tnLst>
    <p:bldLst>
      <p:bldP spid="86028" grpId="0" animBg="1"/>
      <p:bldP spid="86033" grpId="0" animBg="1"/>
      <p:bldP spid="86033" grpId="1"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290" name="Object 27"/>
          <p:cNvGraphicFramePr>
            <a:graphicFrameLocks noChangeAspect="1"/>
          </p:cNvGraphicFramePr>
          <p:nvPr/>
        </p:nvGraphicFramePr>
        <p:xfrm>
          <a:off x="4930775" y="261938"/>
          <a:ext cx="4033838" cy="5830887"/>
        </p:xfrm>
        <a:graphic>
          <a:graphicData uri="http://schemas.openxmlformats.org/presentationml/2006/ole">
            <p:oleObj spid="_x0000_s12290" name="Document" r:id="rId4" imgW="5918465" imgH="8553695" progId="Word.Document.8">
              <p:embed/>
            </p:oleObj>
          </a:graphicData>
        </a:graphic>
      </p:graphicFrame>
      <p:sp>
        <p:nvSpPr>
          <p:cNvPr id="12291" name="Rectangle 3"/>
          <p:cNvSpPr>
            <a:spLocks noGrp="1" noChangeArrowheads="1"/>
          </p:cNvSpPr>
          <p:nvPr>
            <p:ph type="ctrTitle"/>
          </p:nvPr>
        </p:nvSpPr>
        <p:spPr bwMode="auto">
          <a:xfrm>
            <a:off x="1476375" y="260350"/>
            <a:ext cx="3240088" cy="360363"/>
          </a:xfrm>
          <a:solidFill>
            <a:srgbClr val="3366FF">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6 – conclusion de l’entretien </a:t>
            </a:r>
          </a:p>
        </p:txBody>
      </p:sp>
      <p:sp>
        <p:nvSpPr>
          <p:cNvPr id="12292" name="Rectangle 4"/>
          <p:cNvSpPr>
            <a:spLocks noChangeArrowheads="1"/>
          </p:cNvSpPr>
          <p:nvPr/>
        </p:nvSpPr>
        <p:spPr bwMode="auto">
          <a:xfrm>
            <a:off x="250825" y="260350"/>
            <a:ext cx="1154113" cy="360363"/>
          </a:xfrm>
          <a:prstGeom prst="rect">
            <a:avLst/>
          </a:prstGeom>
          <a:solidFill>
            <a:srgbClr val="3366FF"/>
          </a:solidFill>
          <a:ln w="9525">
            <a:solidFill>
              <a:schemeClr val="tx1"/>
            </a:solidFill>
            <a:miter lim="800000"/>
            <a:headEnd/>
            <a:tailEnd/>
          </a:ln>
        </p:spPr>
        <p:txBody>
          <a:bodyPr wrap="none" anchor="ctr"/>
          <a:lstStyle/>
          <a:p>
            <a:r>
              <a:rPr lang="fr-FR" sz="1200" b="1"/>
              <a:t>Chapitre 2.2</a:t>
            </a:r>
          </a:p>
        </p:txBody>
      </p:sp>
      <p:sp>
        <p:nvSpPr>
          <p:cNvPr id="12293" name="Rectangle 5"/>
          <p:cNvSpPr>
            <a:spLocks noChangeArrowheads="1"/>
          </p:cNvSpPr>
          <p:nvPr/>
        </p:nvSpPr>
        <p:spPr bwMode="auto">
          <a:xfrm>
            <a:off x="179388" y="188913"/>
            <a:ext cx="8785225" cy="6480175"/>
          </a:xfrm>
          <a:prstGeom prst="rect">
            <a:avLst/>
          </a:prstGeom>
          <a:noFill/>
          <a:ln w="9525">
            <a:solidFill>
              <a:schemeClr val="tx1"/>
            </a:solidFill>
            <a:miter lim="800000"/>
            <a:headEnd/>
            <a:tailEnd/>
          </a:ln>
        </p:spPr>
        <p:txBody>
          <a:bodyPr wrap="none" anchor="ctr"/>
          <a:lstStyle/>
          <a:p>
            <a:endParaRPr lang="fr-FR"/>
          </a:p>
        </p:txBody>
      </p:sp>
      <p:sp>
        <p:nvSpPr>
          <p:cNvPr id="12294" name="Rectangle 6"/>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12295" name="AutoShape 7">
            <a:hlinkClick r:id="rId5"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88072" name="AutoShape 8">
            <a:hlinkClick r:id="" action="ppaction://noaction" highlightClick="1"/>
          </p:cNvPr>
          <p:cNvSpPr>
            <a:spLocks noChangeArrowheads="1"/>
          </p:cNvSpPr>
          <p:nvPr/>
        </p:nvSpPr>
        <p:spPr bwMode="auto">
          <a:xfrm>
            <a:off x="7753350" y="63341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12297" name="Rectangle 9"/>
          <p:cNvSpPr>
            <a:spLocks noChangeArrowheads="1"/>
          </p:cNvSpPr>
          <p:nvPr/>
        </p:nvSpPr>
        <p:spPr bwMode="auto">
          <a:xfrm>
            <a:off x="250825" y="620713"/>
            <a:ext cx="4465638" cy="517525"/>
          </a:xfrm>
          <a:prstGeom prst="rect">
            <a:avLst/>
          </a:prstGeom>
          <a:noFill/>
          <a:ln w="9525" algn="ctr">
            <a:noFill/>
            <a:miter lim="800000"/>
            <a:headEnd/>
            <a:tailEnd/>
          </a:ln>
        </p:spPr>
        <p:txBody>
          <a:bodyPr>
            <a:spAutoFit/>
          </a:bodyPr>
          <a:lstStyle/>
          <a:p>
            <a:pPr algn="l"/>
            <a:r>
              <a:rPr lang="fr-FR" sz="1400" b="1"/>
              <a:t>Action</a:t>
            </a:r>
            <a:r>
              <a:rPr lang="fr-FR" sz="1400"/>
              <a:t> : Faire une synthèse générale de l’entretien </a:t>
            </a:r>
            <a:r>
              <a:rPr lang="fr-FR" sz="1400" b="1"/>
              <a:t>Proposition : </a:t>
            </a:r>
          </a:p>
        </p:txBody>
      </p:sp>
      <p:sp>
        <p:nvSpPr>
          <p:cNvPr id="12298" name="AutoShape 10"/>
          <p:cNvSpPr>
            <a:spLocks noChangeArrowheads="1"/>
          </p:cNvSpPr>
          <p:nvPr/>
        </p:nvSpPr>
        <p:spPr bwMode="auto">
          <a:xfrm>
            <a:off x="323850" y="1196975"/>
            <a:ext cx="4319588" cy="3744913"/>
          </a:xfrm>
          <a:prstGeom prst="wedgeRoundRectCallout">
            <a:avLst>
              <a:gd name="adj1" fmla="val 81204"/>
              <a:gd name="adj2" fmla="val 49704"/>
              <a:gd name="adj3" fmla="val 16667"/>
            </a:avLst>
          </a:prstGeom>
          <a:solidFill>
            <a:srgbClr val="CCECFF">
              <a:alpha val="50195"/>
            </a:srgbClr>
          </a:solidFill>
          <a:ln w="9525" algn="ctr">
            <a:solidFill>
              <a:srgbClr val="000099"/>
            </a:solidFill>
            <a:miter lim="800000"/>
            <a:headEnd/>
            <a:tailEnd/>
          </a:ln>
        </p:spPr>
        <p:txBody>
          <a:bodyPr anchor="ctr"/>
          <a:lstStyle/>
          <a:p>
            <a:pPr algn="l">
              <a:spcBef>
                <a:spcPct val="40000"/>
              </a:spcBef>
            </a:pPr>
            <a:r>
              <a:rPr lang="fr-FR" sz="1500" b="1" i="1"/>
              <a:t>Nous avons abordés tous les points à l’ordre du jour de cet entretien.</a:t>
            </a:r>
          </a:p>
          <a:p>
            <a:pPr algn="l">
              <a:spcBef>
                <a:spcPct val="40000"/>
              </a:spcBef>
            </a:pPr>
            <a:r>
              <a:rPr lang="fr-FR" sz="1500" b="1" i="1"/>
              <a:t>Voilà ce que j’en retiens principalement … Quelles sont vos propres conclusions ? </a:t>
            </a:r>
          </a:p>
          <a:p>
            <a:pPr algn="l">
              <a:spcBef>
                <a:spcPct val="40000"/>
              </a:spcBef>
            </a:pPr>
            <a:r>
              <a:rPr lang="fr-FR" sz="1500" b="1" i="1"/>
              <a:t>Je vais vous fournir une fiche de synthèse de notre entretien.</a:t>
            </a:r>
          </a:p>
          <a:p>
            <a:pPr algn="l">
              <a:spcBef>
                <a:spcPct val="40000"/>
              </a:spcBef>
            </a:pPr>
            <a:r>
              <a:rPr lang="fr-FR" sz="1500" b="1" i="1"/>
              <a:t>Les éléments nous serviront de base pour donner suite à votre projet professionnel.</a:t>
            </a:r>
          </a:p>
          <a:p>
            <a:pPr algn="l">
              <a:spcBef>
                <a:spcPct val="40000"/>
              </a:spcBef>
            </a:pPr>
            <a:r>
              <a:rPr lang="fr-FR" sz="1500" b="1" i="1"/>
              <a:t>Vous pourrez le porter en annexe à votre passeport formation si vous en avez un. Notre prochain rendez vous pour un entretien professionnel est prévu  aux environs du …</a:t>
            </a:r>
          </a:p>
        </p:txBody>
      </p:sp>
      <p:sp>
        <p:nvSpPr>
          <p:cNvPr id="88075" name="Rectangle 11"/>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6" action="ppaction://hlinkpres?slideindex=1&amp;slidetitle="/>
              </a:rPr>
              <a:t>Cliquer ici</a:t>
            </a:r>
            <a:endParaRPr lang="fr-FR" sz="1000" b="1">
              <a:solidFill>
                <a:schemeClr val="tx1"/>
              </a:solidFill>
            </a:endParaRPr>
          </a:p>
        </p:txBody>
      </p:sp>
      <p:sp>
        <p:nvSpPr>
          <p:cNvPr id="12300" name="AutoShape 12"/>
          <p:cNvSpPr>
            <a:spLocks noChangeArrowheads="1"/>
          </p:cNvSpPr>
          <p:nvPr/>
        </p:nvSpPr>
        <p:spPr bwMode="auto">
          <a:xfrm>
            <a:off x="1116013" y="5084763"/>
            <a:ext cx="3384550" cy="792162"/>
          </a:xfrm>
          <a:prstGeom prst="wedgeRoundRectCallout">
            <a:avLst>
              <a:gd name="adj1" fmla="val 28611"/>
              <a:gd name="adj2" fmla="val 20741"/>
              <a:gd name="adj3" fmla="val 16667"/>
            </a:avLst>
          </a:prstGeom>
          <a:solidFill>
            <a:srgbClr val="CCECFF">
              <a:alpha val="50195"/>
            </a:srgbClr>
          </a:solidFill>
          <a:ln w="9525" algn="ctr">
            <a:solidFill>
              <a:srgbClr val="000099"/>
            </a:solidFill>
            <a:miter lim="800000"/>
            <a:headEnd/>
            <a:tailEnd/>
          </a:ln>
        </p:spPr>
        <p:txBody>
          <a:bodyPr anchor="ctr"/>
          <a:lstStyle/>
          <a:p>
            <a:r>
              <a:rPr lang="fr-FR" sz="1500" b="1" i="1"/>
              <a:t>Je vous remercie du temps que vous m’avez consacré</a:t>
            </a:r>
          </a:p>
        </p:txBody>
      </p:sp>
      <p:sp>
        <p:nvSpPr>
          <p:cNvPr id="12301" name="AutoShape 13">
            <a:hlinkClick r:id="rId7" action="ppaction://hlinksldjump" highlightClick="1"/>
          </p:cNvPr>
          <p:cNvSpPr>
            <a:spLocks noChangeArrowheads="1"/>
          </p:cNvSpPr>
          <p:nvPr/>
        </p:nvSpPr>
        <p:spPr bwMode="auto">
          <a:xfrm>
            <a:off x="2193925" y="6308725"/>
            <a:ext cx="215900" cy="215900"/>
          </a:xfrm>
          <a:prstGeom prst="actionButtonBackPrevious">
            <a:avLst/>
          </a:prstGeom>
          <a:solidFill>
            <a:srgbClr val="3366FF"/>
          </a:solidFill>
          <a:ln w="9525">
            <a:noFill/>
            <a:miter lim="800000"/>
            <a:headEnd/>
            <a:tailEnd/>
          </a:ln>
        </p:spPr>
        <p:txBody>
          <a:bodyPr wrap="none" anchor="ctr"/>
          <a:lstStyle/>
          <a:p>
            <a:endParaRPr lang="fr-FR"/>
          </a:p>
        </p:txBody>
      </p:sp>
      <p:sp>
        <p:nvSpPr>
          <p:cNvPr id="12302" name="Rectangle 14"/>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Sommaire </a:t>
            </a:r>
          </a:p>
          <a:p>
            <a:pPr algn="l"/>
            <a:r>
              <a:rPr lang="fr-FR" sz="1000"/>
              <a:t>entretien</a:t>
            </a:r>
          </a:p>
        </p:txBody>
      </p:sp>
      <p:sp>
        <p:nvSpPr>
          <p:cNvPr id="12303" name="AutoShape 15">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12304" name="Rectangle 16"/>
          <p:cNvSpPr>
            <a:spLocks noChangeArrowheads="1"/>
          </p:cNvSpPr>
          <p:nvPr/>
        </p:nvSpPr>
        <p:spPr bwMode="auto">
          <a:xfrm>
            <a:off x="8027988" y="6237288"/>
            <a:ext cx="647700"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12305" name="AutoShape 17">
            <a:hlinkClick r:id="" action="ppaction://hlinkshowjump?jump=nextslide" highlightClick="1"/>
          </p:cNvPr>
          <p:cNvSpPr>
            <a:spLocks noChangeArrowheads="1"/>
          </p:cNvSpPr>
          <p:nvPr/>
        </p:nvSpPr>
        <p:spPr bwMode="auto">
          <a:xfrm>
            <a:off x="8675688"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12306" name="Rectangle 18"/>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
        <p:nvSpPr>
          <p:cNvPr id="12307" name="Rectangle 19"/>
          <p:cNvSpPr>
            <a:spLocks noChangeArrowheads="1"/>
          </p:cNvSpPr>
          <p:nvPr/>
        </p:nvSpPr>
        <p:spPr bwMode="auto">
          <a:xfrm>
            <a:off x="250825" y="5445125"/>
            <a:ext cx="674688" cy="638175"/>
          </a:xfrm>
          <a:prstGeom prst="rect">
            <a:avLst/>
          </a:prstGeom>
          <a:solidFill>
            <a:schemeClr val="bg1"/>
          </a:solidFill>
          <a:ln w="9525" algn="ctr">
            <a:solidFill>
              <a:schemeClr val="accent2"/>
            </a:solidFill>
            <a:miter lim="800000"/>
            <a:headEnd/>
            <a:tailEnd/>
          </a:ln>
        </p:spPr>
        <p:txBody>
          <a:bodyPr wrap="none" anchor="ctr"/>
          <a:lstStyle/>
          <a:p>
            <a:endParaRPr lang="fr-FR"/>
          </a:p>
        </p:txBody>
      </p:sp>
      <p:sp>
        <p:nvSpPr>
          <p:cNvPr id="12308" name="Rectangle 20"/>
          <p:cNvSpPr>
            <a:spLocks noChangeArrowheads="1"/>
          </p:cNvSpPr>
          <p:nvPr/>
        </p:nvSpPr>
        <p:spPr bwMode="auto">
          <a:xfrm>
            <a:off x="301625" y="5432425"/>
            <a:ext cx="647700" cy="358775"/>
          </a:xfrm>
          <a:prstGeom prst="rect">
            <a:avLst/>
          </a:prstGeom>
          <a:noFill/>
          <a:ln w="9525">
            <a:noFill/>
            <a:miter lim="800000"/>
            <a:headEnd/>
            <a:tailEnd/>
          </a:ln>
        </p:spPr>
        <p:txBody>
          <a:bodyPr wrap="none" anchor="ctr"/>
          <a:lstStyle/>
          <a:p>
            <a:pPr algn="r"/>
            <a:r>
              <a:rPr lang="fr-FR" sz="1400"/>
              <a:t>Retour</a:t>
            </a:r>
          </a:p>
        </p:txBody>
      </p:sp>
      <p:sp>
        <p:nvSpPr>
          <p:cNvPr id="12309" name="AutoShape 21">
            <a:hlinkClick r:id="rId7" action="ppaction://hlinksldjump" highlightClick="1"/>
          </p:cNvPr>
          <p:cNvSpPr>
            <a:spLocks noChangeArrowheads="1"/>
          </p:cNvSpPr>
          <p:nvPr/>
        </p:nvSpPr>
        <p:spPr bwMode="auto">
          <a:xfrm flipH="1">
            <a:off x="428625" y="5746750"/>
            <a:ext cx="288925" cy="287338"/>
          </a:xfrm>
          <a:prstGeom prst="actionButtonForwardNext">
            <a:avLst/>
          </a:prstGeom>
          <a:solidFill>
            <a:schemeClr val="accent1"/>
          </a:solidFill>
          <a:ln w="9525">
            <a:noFill/>
            <a:miter lim="800000"/>
            <a:headEnd/>
            <a:tailEnd/>
          </a:ln>
        </p:spPr>
        <p:txBody>
          <a:bodyPr wrap="none" anchor="ctr"/>
          <a:lstStyle/>
          <a:p>
            <a:endParaRPr lang="fr-FR"/>
          </a:p>
        </p:txBody>
      </p:sp>
      <p:sp>
        <p:nvSpPr>
          <p:cNvPr id="88087" name="AutoShape 23">
            <a:hlinkClick r:id="" action="ppaction://noaction" highlightClick="1"/>
          </p:cNvPr>
          <p:cNvSpPr>
            <a:spLocks noChangeArrowheads="1"/>
          </p:cNvSpPr>
          <p:nvPr/>
        </p:nvSpPr>
        <p:spPr bwMode="auto">
          <a:xfrm>
            <a:off x="5867400" y="2924175"/>
            <a:ext cx="719138" cy="792163"/>
          </a:xfrm>
          <a:prstGeom prst="actionButtonDocument">
            <a:avLst/>
          </a:prstGeom>
          <a:solidFill>
            <a:srgbClr val="CCECFF"/>
          </a:solidFill>
          <a:ln w="9525">
            <a:noFill/>
            <a:miter lim="800000"/>
            <a:headEnd/>
            <a:tailEnd/>
          </a:ln>
        </p:spPr>
        <p:txBody>
          <a:bodyPr wrap="none" anchor="ctr"/>
          <a:lstStyle/>
          <a:p>
            <a:r>
              <a:rPr lang="fr-FR" sz="800" b="1">
                <a:solidFill>
                  <a:schemeClr val="tx1"/>
                </a:solidFill>
              </a:rPr>
              <a:t>Fiche </a:t>
            </a:r>
          </a:p>
          <a:p>
            <a:r>
              <a:rPr lang="fr-FR" sz="800" b="1">
                <a:solidFill>
                  <a:schemeClr val="tx1"/>
                </a:solidFill>
              </a:rPr>
              <a:t>des actions</a:t>
            </a:r>
          </a:p>
          <a:p>
            <a:r>
              <a:rPr lang="fr-FR" sz="800" b="1">
                <a:solidFill>
                  <a:schemeClr val="tx1"/>
                </a:solidFill>
              </a:rPr>
              <a:t>pouvant être</a:t>
            </a:r>
          </a:p>
          <a:p>
            <a:r>
              <a:rPr lang="fr-FR" sz="800" b="1">
                <a:solidFill>
                  <a:schemeClr val="tx1"/>
                </a:solidFill>
              </a:rPr>
              <a:t>retenues</a:t>
            </a:r>
          </a:p>
        </p:txBody>
      </p:sp>
      <p:sp>
        <p:nvSpPr>
          <p:cNvPr id="12311" name="AutoShape 24"/>
          <p:cNvSpPr>
            <a:spLocks noChangeArrowheads="1"/>
          </p:cNvSpPr>
          <p:nvPr/>
        </p:nvSpPr>
        <p:spPr bwMode="auto">
          <a:xfrm flipH="1">
            <a:off x="6659563" y="3211513"/>
            <a:ext cx="288925" cy="144462"/>
          </a:xfrm>
          <a:prstGeom prst="rightArrow">
            <a:avLst>
              <a:gd name="adj1" fmla="val 50000"/>
              <a:gd name="adj2" fmla="val 50000"/>
            </a:avLst>
          </a:prstGeom>
          <a:solidFill>
            <a:srgbClr val="3366FF"/>
          </a:solidFill>
          <a:ln w="9525">
            <a:solidFill>
              <a:schemeClr val="tx1"/>
            </a:solidFill>
            <a:miter lim="800000"/>
            <a:headEnd/>
            <a:tailEnd/>
          </a:ln>
        </p:spPr>
        <p:txBody>
          <a:bodyPr wrap="none" anchor="ctr"/>
          <a:lstStyle/>
          <a:p>
            <a:endParaRPr lang="fr-FR"/>
          </a:p>
        </p:txBody>
      </p:sp>
      <p:sp>
        <p:nvSpPr>
          <p:cNvPr id="88089" name="AutoShape 25"/>
          <p:cNvSpPr>
            <a:spLocks noChangeArrowheads="1"/>
          </p:cNvSpPr>
          <p:nvPr/>
        </p:nvSpPr>
        <p:spPr bwMode="auto">
          <a:xfrm>
            <a:off x="5148263" y="981075"/>
            <a:ext cx="3382962" cy="1243013"/>
          </a:xfrm>
          <a:prstGeom prst="wedgeRoundRectCallout">
            <a:avLst>
              <a:gd name="adj1" fmla="val -18745"/>
              <a:gd name="adj2" fmla="val 108750"/>
              <a:gd name="adj3" fmla="val 16667"/>
            </a:avLst>
          </a:prstGeom>
          <a:gradFill rotWithShape="1">
            <a:gsLst>
              <a:gs pos="0">
                <a:srgbClr val="F8F8F8"/>
              </a:gs>
              <a:gs pos="100000">
                <a:schemeClr val="bg1"/>
              </a:gs>
            </a:gsLst>
            <a:lin ang="5400000" scaled="1"/>
          </a:gradFill>
          <a:ln w="9525" algn="ctr">
            <a:solidFill>
              <a:schemeClr val="tx1"/>
            </a:solidFill>
            <a:miter lim="800000"/>
            <a:headEnd/>
            <a:tailEnd/>
          </a:ln>
        </p:spPr>
        <p:txBody>
          <a:bodyPr anchor="ctr">
            <a:spAutoFit/>
          </a:bodyPr>
          <a:lstStyle/>
          <a:p>
            <a:r>
              <a:rPr lang="fr-FR" sz="1000" b="1">
                <a:solidFill>
                  <a:schemeClr val="accent2"/>
                </a:solidFill>
              </a:rPr>
              <a:t>Vous allez ouvrir un document modifiable !</a:t>
            </a:r>
          </a:p>
          <a:p>
            <a:pPr>
              <a:spcBef>
                <a:spcPct val="50000"/>
              </a:spcBef>
            </a:pPr>
            <a:r>
              <a:rPr lang="fr-FR" sz="900">
                <a:solidFill>
                  <a:schemeClr val="accent2"/>
                </a:solidFill>
              </a:rPr>
              <a:t>Souhaitez vous </a:t>
            </a:r>
            <a:r>
              <a:rPr lang="fr-FR" sz="800">
                <a:solidFill>
                  <a:schemeClr val="accent2"/>
                </a:solidFill>
              </a:rPr>
              <a:t>(cliquer sur votre choix)</a:t>
            </a:r>
            <a:r>
              <a:rPr lang="fr-FR" sz="900">
                <a:solidFill>
                  <a:schemeClr val="accent2"/>
                </a:solidFill>
              </a:rPr>
              <a:t> :</a:t>
            </a:r>
          </a:p>
          <a:p>
            <a:pPr algn="l">
              <a:spcBef>
                <a:spcPct val="10000"/>
              </a:spcBef>
            </a:pPr>
            <a:r>
              <a:rPr lang="fr-FR" sz="900">
                <a:solidFill>
                  <a:schemeClr val="accent2"/>
                </a:solidFill>
              </a:rPr>
              <a:t>     </a:t>
            </a:r>
            <a:r>
              <a:rPr lang="fr-FR" sz="1400" b="1">
                <a:solidFill>
                  <a:schemeClr val="accent2"/>
                </a:solidFill>
                <a:sym typeface="Wingdings" pitchFamily="2" charset="2"/>
                <a:hlinkClick r:id="rId8" action="ppaction://hlinkfile"/>
              </a:rPr>
              <a:t></a:t>
            </a:r>
            <a:r>
              <a:rPr lang="fr-FR" sz="1400">
                <a:solidFill>
                  <a:schemeClr val="accent2"/>
                </a:solidFill>
                <a:sym typeface="Wingdings" pitchFamily="2" charset="2"/>
                <a:hlinkClick r:id="rId8" action="ppaction://hlinkfile"/>
              </a:rPr>
              <a:t> </a:t>
            </a:r>
            <a:r>
              <a:rPr lang="fr-FR" sz="900" b="1">
                <a:solidFill>
                  <a:schemeClr val="accent2"/>
                </a:solidFill>
                <a:hlinkClick r:id="rId8" action="ppaction://hlinkfile"/>
              </a:rPr>
              <a:t>Ouvrir le document</a:t>
            </a:r>
            <a:r>
              <a:rPr lang="fr-FR" sz="900">
                <a:solidFill>
                  <a:schemeClr val="accent2"/>
                </a:solidFill>
                <a:hlinkClick r:id="rId8" action="ppaction://hlinkfile"/>
              </a:rPr>
              <a:t> </a:t>
            </a:r>
            <a:endParaRPr lang="fr-FR" sz="900">
              <a:solidFill>
                <a:schemeClr val="accent2"/>
              </a:solidFill>
            </a:endParaRPr>
          </a:p>
          <a:p>
            <a:pPr algn="l">
              <a:spcBef>
                <a:spcPct val="10000"/>
              </a:spcBef>
            </a:pPr>
            <a:r>
              <a:rPr lang="fr-FR" sz="1400" b="1">
                <a:solidFill>
                  <a:schemeClr val="accent2"/>
                </a:solidFill>
                <a:sym typeface="Wingdings" pitchFamily="2" charset="2"/>
              </a:rPr>
              <a:t>   </a:t>
            </a:r>
            <a:r>
              <a:rPr lang="fr-FR" sz="1400" b="1">
                <a:solidFill>
                  <a:schemeClr val="accent2"/>
                </a:solidFill>
                <a:sym typeface="Wingdings" pitchFamily="2" charset="2"/>
                <a:hlinkClick r:id="rId9" action="ppaction://hlinkpres?slideindex=1&amp;slidetitle="/>
              </a:rPr>
              <a:t></a:t>
            </a:r>
            <a:r>
              <a:rPr lang="fr-FR" sz="900">
                <a:solidFill>
                  <a:schemeClr val="accent2"/>
                </a:solidFill>
                <a:sym typeface="Wingdings" pitchFamily="2" charset="2"/>
                <a:hlinkClick r:id="rId9" action="ppaction://hlinkpres?slideindex=1&amp;slidetitle="/>
              </a:rPr>
              <a:t> </a:t>
            </a:r>
            <a:r>
              <a:rPr lang="fr-FR" sz="900">
                <a:solidFill>
                  <a:schemeClr val="accent2"/>
                </a:solidFill>
                <a:hlinkClick r:id="rId9" action="ppaction://hlinkpres?slideindex=1&amp;slidetitle="/>
              </a:rPr>
              <a:t>Consulter la procédure d’utilisation des documents</a:t>
            </a:r>
            <a:endParaRPr lang="fr-FR" sz="900">
              <a:solidFill>
                <a:schemeClr val="accent2"/>
              </a:solidFill>
              <a:sym typeface="Wingdings" pitchFamily="2" charset="2"/>
            </a:endParaRPr>
          </a:p>
          <a:p>
            <a:pPr algn="l">
              <a:spcBef>
                <a:spcPct val="10000"/>
              </a:spcBef>
            </a:pPr>
            <a:r>
              <a:rPr lang="fr-FR" sz="1400" b="1">
                <a:solidFill>
                  <a:schemeClr val="accent2"/>
                </a:solidFill>
                <a:sym typeface="Wingdings" pitchFamily="2" charset="2"/>
              </a:rPr>
              <a:t>   </a:t>
            </a:r>
            <a:r>
              <a:rPr lang="fr-FR" sz="900">
                <a:solidFill>
                  <a:schemeClr val="accent2"/>
                </a:solidFill>
                <a:sym typeface="Wingdings" pitchFamily="2" charset="2"/>
              </a:rPr>
              <a:t> </a:t>
            </a:r>
            <a:r>
              <a:rPr lang="fr-FR" sz="900">
                <a:solidFill>
                  <a:schemeClr val="accent2"/>
                </a:solidFill>
              </a:rPr>
              <a:t>Continuer à consulter le guide</a:t>
            </a:r>
          </a:p>
        </p:txBody>
      </p:sp>
      <p:sp>
        <p:nvSpPr>
          <p:cNvPr id="12313" name="Text Box 26"/>
          <p:cNvSpPr txBox="1">
            <a:spLocks noChangeArrowheads="1"/>
          </p:cNvSpPr>
          <p:nvPr/>
        </p:nvSpPr>
        <p:spPr bwMode="auto">
          <a:xfrm>
            <a:off x="7019925" y="3068638"/>
            <a:ext cx="790575" cy="377825"/>
          </a:xfrm>
          <a:prstGeom prst="rect">
            <a:avLst/>
          </a:prstGeom>
          <a:solidFill>
            <a:srgbClr val="E7F9FF"/>
          </a:solidFill>
          <a:ln w="12700">
            <a:solidFill>
              <a:srgbClr val="000099"/>
            </a:solidFill>
            <a:miter lim="800000"/>
            <a:headEnd/>
            <a:tailEnd/>
          </a:ln>
        </p:spPr>
        <p:txBody>
          <a:bodyPr>
            <a:spAutoFit/>
          </a:bodyPr>
          <a:lstStyle/>
          <a:p>
            <a:pPr>
              <a:spcBef>
                <a:spcPct val="50000"/>
              </a:spcBef>
            </a:pPr>
            <a:r>
              <a:rPr lang="fr-FR" sz="900"/>
              <a:t>Accès au document</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88072"/>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8075"/>
                                        </p:tgtEl>
                                        <p:attrNameLst>
                                          <p:attrName>style.visibility</p:attrName>
                                        </p:attrNameLst>
                                      </p:cBhvr>
                                      <p:to>
                                        <p:strVal val="visible"/>
                                      </p:to>
                                    </p:set>
                                  </p:childTnLst>
                                </p:cTn>
                              </p:par>
                            </p:childTnLst>
                          </p:cTn>
                        </p:par>
                      </p:childTnLst>
                    </p:cTn>
                  </p:par>
                </p:childTnLst>
              </p:cTn>
              <p:nextCondLst>
                <p:cond evt="onClick" delay="0">
                  <p:tgtEl>
                    <p:spTgt spid="88072"/>
                  </p:tgtEl>
                </p:cond>
              </p:nextCondLst>
            </p:seq>
            <p:seq concurrent="1" nextAc="seek">
              <p:cTn id="7" restart="whenNotActive" fill="hold" evtFilter="cancelBubble" nodeType="interactiveSeq">
                <p:stCondLst>
                  <p:cond evt="onClick" delay="0">
                    <p:tgtEl>
                      <p:spTgt spid="88075"/>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88075"/>
                                        </p:tgtEl>
                                        <p:attrNameLst>
                                          <p:attrName>style.visibility</p:attrName>
                                        </p:attrNameLst>
                                      </p:cBhvr>
                                      <p:to>
                                        <p:strVal val="hidden"/>
                                      </p:to>
                                    </p:set>
                                  </p:childTnLst>
                                </p:cTn>
                              </p:par>
                            </p:childTnLst>
                          </p:cTn>
                        </p:par>
                      </p:childTnLst>
                    </p:cTn>
                  </p:par>
                </p:childTnLst>
              </p:cTn>
              <p:nextCondLst>
                <p:cond evt="onClick" delay="0">
                  <p:tgtEl>
                    <p:spTgt spid="88075"/>
                  </p:tgtEl>
                </p:cond>
              </p:nextCondLst>
            </p:seq>
            <p:seq concurrent="1" nextAc="seek">
              <p:cTn id="12" restart="whenNotActive" fill="hold" evtFilter="cancelBubble" nodeType="interactiveSeq">
                <p:stCondLst>
                  <p:cond evt="onClick" delay="0">
                    <p:tgtEl>
                      <p:spTgt spid="88087"/>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8089"/>
                                        </p:tgtEl>
                                        <p:attrNameLst>
                                          <p:attrName>style.visibility</p:attrName>
                                        </p:attrNameLst>
                                      </p:cBhvr>
                                      <p:to>
                                        <p:strVal val="visible"/>
                                      </p:to>
                                    </p:set>
                                  </p:childTnLst>
                                </p:cTn>
                              </p:par>
                            </p:childTnLst>
                          </p:cTn>
                        </p:par>
                      </p:childTnLst>
                    </p:cTn>
                  </p:par>
                </p:childTnLst>
              </p:cTn>
              <p:nextCondLst>
                <p:cond evt="onClick" delay="0">
                  <p:tgtEl>
                    <p:spTgt spid="88087"/>
                  </p:tgtEl>
                </p:cond>
              </p:nextCondLst>
            </p:seq>
            <p:seq concurrent="1" nextAc="seek">
              <p:cTn id="17" restart="whenNotActive" fill="hold" evtFilter="cancelBubble" nodeType="interactiveSeq">
                <p:stCondLst>
                  <p:cond evt="onClick" delay="0">
                    <p:tgtEl>
                      <p:spTgt spid="88089"/>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1" nodeType="clickEffect">
                                  <p:stCondLst>
                                    <p:cond delay="0"/>
                                  </p:stCondLst>
                                  <p:childTnLst>
                                    <p:set>
                                      <p:cBhvr>
                                        <p:cTn id="21" dur="1" fill="hold">
                                          <p:stCondLst>
                                            <p:cond delay="0"/>
                                          </p:stCondLst>
                                        </p:cTn>
                                        <p:tgtEl>
                                          <p:spTgt spid="88089"/>
                                        </p:tgtEl>
                                        <p:attrNameLst>
                                          <p:attrName>style.visibility</p:attrName>
                                        </p:attrNameLst>
                                      </p:cBhvr>
                                      <p:to>
                                        <p:strVal val="hidden"/>
                                      </p:to>
                                    </p:set>
                                  </p:childTnLst>
                                </p:cTn>
                              </p:par>
                            </p:childTnLst>
                          </p:cTn>
                        </p:par>
                      </p:childTnLst>
                    </p:cTn>
                  </p:par>
                </p:childTnLst>
              </p:cTn>
              <p:nextCondLst>
                <p:cond evt="onClick" delay="0">
                  <p:tgtEl>
                    <p:spTgt spid="88089"/>
                  </p:tgtEl>
                </p:cond>
              </p:nextCondLst>
            </p:seq>
          </p:childTnLst>
        </p:cTn>
      </p:par>
    </p:tnLst>
    <p:bldLst>
      <p:bldP spid="88075" grpId="0" animBg="1"/>
      <p:bldP spid="88089" grpId="0" animBg="1"/>
      <p:bldP spid="88089" grpId="1"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ctrTitle"/>
          </p:nvPr>
        </p:nvSpPr>
        <p:spPr bwMode="auto">
          <a:xfrm>
            <a:off x="1476375" y="260350"/>
            <a:ext cx="2952750" cy="360363"/>
          </a:xfrm>
          <a:solidFill>
            <a:srgbClr val="CC66FF">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Les documents nécessaires</a:t>
            </a:r>
          </a:p>
        </p:txBody>
      </p:sp>
      <p:sp>
        <p:nvSpPr>
          <p:cNvPr id="50179" name="Rectangle 3"/>
          <p:cNvSpPr>
            <a:spLocks noGrp="1" noChangeArrowheads="1"/>
          </p:cNvSpPr>
          <p:nvPr>
            <p:ph type="subTitle" idx="1"/>
          </p:nvPr>
        </p:nvSpPr>
        <p:spPr bwMode="auto">
          <a:xfrm>
            <a:off x="4500563" y="260350"/>
            <a:ext cx="4249737" cy="360363"/>
          </a:xfrm>
          <a:solidFill>
            <a:srgbClr val="CC66FF">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Sommaire</a:t>
            </a:r>
          </a:p>
        </p:txBody>
      </p:sp>
      <p:sp>
        <p:nvSpPr>
          <p:cNvPr id="50180" name="Rectangle 4"/>
          <p:cNvSpPr>
            <a:spLocks noChangeArrowheads="1"/>
          </p:cNvSpPr>
          <p:nvPr/>
        </p:nvSpPr>
        <p:spPr bwMode="auto">
          <a:xfrm>
            <a:off x="250825" y="260350"/>
            <a:ext cx="1154113" cy="360363"/>
          </a:xfrm>
          <a:prstGeom prst="rect">
            <a:avLst/>
          </a:prstGeom>
          <a:solidFill>
            <a:srgbClr val="CC66FF"/>
          </a:solidFill>
          <a:ln w="9525">
            <a:solidFill>
              <a:srgbClr val="9900CC"/>
            </a:solidFill>
            <a:miter lim="800000"/>
            <a:headEnd/>
            <a:tailEnd/>
          </a:ln>
        </p:spPr>
        <p:txBody>
          <a:bodyPr wrap="none" anchor="ctr"/>
          <a:lstStyle/>
          <a:p>
            <a:r>
              <a:rPr lang="fr-FR" sz="1200" b="1"/>
              <a:t>Chapitre 5</a:t>
            </a:r>
          </a:p>
        </p:txBody>
      </p:sp>
      <p:sp>
        <p:nvSpPr>
          <p:cNvPr id="50181" name="Rectangle 5"/>
          <p:cNvSpPr>
            <a:spLocks noChangeArrowheads="1"/>
          </p:cNvSpPr>
          <p:nvPr/>
        </p:nvSpPr>
        <p:spPr bwMode="auto">
          <a:xfrm>
            <a:off x="179388" y="188913"/>
            <a:ext cx="8785225" cy="6480175"/>
          </a:xfrm>
          <a:prstGeom prst="rect">
            <a:avLst/>
          </a:prstGeom>
          <a:noFill/>
          <a:ln w="9525">
            <a:solidFill>
              <a:schemeClr val="tx1"/>
            </a:solidFill>
            <a:miter lim="800000"/>
            <a:headEnd/>
            <a:tailEnd/>
          </a:ln>
        </p:spPr>
        <p:txBody>
          <a:bodyPr wrap="none" anchor="ctr"/>
          <a:lstStyle/>
          <a:p>
            <a:endParaRPr lang="fr-FR"/>
          </a:p>
        </p:txBody>
      </p:sp>
      <p:sp>
        <p:nvSpPr>
          <p:cNvPr id="50182" name="Rectangle 6"/>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50183" name="Rectangle 7"/>
          <p:cNvSpPr>
            <a:spLocks noChangeArrowheads="1"/>
          </p:cNvSpPr>
          <p:nvPr/>
        </p:nvSpPr>
        <p:spPr bwMode="auto">
          <a:xfrm>
            <a:off x="3490913" y="5229225"/>
            <a:ext cx="2305050" cy="433388"/>
          </a:xfrm>
          <a:prstGeom prst="rect">
            <a:avLst/>
          </a:prstGeom>
          <a:noFill/>
          <a:ln w="9525">
            <a:noFill/>
            <a:miter lim="800000"/>
            <a:headEnd/>
            <a:tailEnd/>
          </a:ln>
        </p:spPr>
        <p:txBody>
          <a:bodyPr wrap="none" anchor="ctr"/>
          <a:lstStyle/>
          <a:p>
            <a:pPr algn="l"/>
            <a:r>
              <a:rPr lang="fr-FR" sz="1000"/>
              <a:t>Retour comment conduire l’entretien</a:t>
            </a:r>
          </a:p>
        </p:txBody>
      </p:sp>
      <p:sp>
        <p:nvSpPr>
          <p:cNvPr id="50184" name="AutoShape 8">
            <a:hlinkClick r:id="rId3"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90121" name="AutoShape 9">
            <a:hlinkClick r:id="" action="ppaction://noaction" highlightClick="1"/>
          </p:cNvPr>
          <p:cNvSpPr>
            <a:spLocks noChangeArrowheads="1"/>
          </p:cNvSpPr>
          <p:nvPr/>
        </p:nvSpPr>
        <p:spPr bwMode="auto">
          <a:xfrm>
            <a:off x="7753350" y="63341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90122" name="Rectangle 10"/>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4" action="ppaction://hlinkpres?slideindex=1&amp;slidetitle="/>
              </a:rPr>
              <a:t>Cliquer ici</a:t>
            </a:r>
            <a:endParaRPr lang="fr-FR" sz="1000" b="1">
              <a:solidFill>
                <a:schemeClr val="tx1"/>
              </a:solidFill>
            </a:endParaRPr>
          </a:p>
        </p:txBody>
      </p:sp>
      <p:sp>
        <p:nvSpPr>
          <p:cNvPr id="50187" name="Text Box 11"/>
          <p:cNvSpPr txBox="1">
            <a:spLocks noChangeArrowheads="1"/>
          </p:cNvSpPr>
          <p:nvPr/>
        </p:nvSpPr>
        <p:spPr bwMode="auto">
          <a:xfrm>
            <a:off x="1908175" y="1989138"/>
            <a:ext cx="6624638" cy="2517775"/>
          </a:xfrm>
          <a:prstGeom prst="rect">
            <a:avLst/>
          </a:prstGeom>
          <a:noFill/>
          <a:ln w="9525">
            <a:noFill/>
            <a:miter lim="800000"/>
            <a:headEnd/>
            <a:tailEnd/>
          </a:ln>
        </p:spPr>
        <p:txBody>
          <a:bodyPr>
            <a:spAutoFit/>
          </a:bodyPr>
          <a:lstStyle/>
          <a:p>
            <a:pPr algn="l">
              <a:spcBef>
                <a:spcPct val="20000"/>
              </a:spcBef>
              <a:tabLst>
                <a:tab pos="444500" algn="l"/>
              </a:tabLst>
            </a:pPr>
            <a:r>
              <a:rPr lang="fr-FR" sz="2000" b="1"/>
              <a:t>1 – Les documents de préparation du responsable</a:t>
            </a:r>
          </a:p>
          <a:p>
            <a:pPr lvl="1" algn="l">
              <a:spcBef>
                <a:spcPct val="20000"/>
              </a:spcBef>
              <a:tabLst>
                <a:tab pos="444500" algn="l"/>
              </a:tabLst>
            </a:pPr>
            <a:endParaRPr lang="fr-FR"/>
          </a:p>
          <a:p>
            <a:pPr algn="l">
              <a:spcBef>
                <a:spcPct val="20000"/>
              </a:spcBef>
              <a:tabLst>
                <a:tab pos="444500" algn="l"/>
              </a:tabLst>
            </a:pPr>
            <a:r>
              <a:rPr lang="fr-FR" sz="2000" b="1"/>
              <a:t>2 – Les documents de préparation du salarié</a:t>
            </a:r>
          </a:p>
          <a:p>
            <a:pPr algn="l">
              <a:spcBef>
                <a:spcPct val="20000"/>
              </a:spcBef>
              <a:tabLst>
                <a:tab pos="444500" algn="l"/>
              </a:tabLst>
            </a:pPr>
            <a:r>
              <a:rPr lang="fr-FR"/>
              <a:t>		</a:t>
            </a:r>
          </a:p>
          <a:p>
            <a:pPr algn="l">
              <a:spcBef>
                <a:spcPct val="20000"/>
              </a:spcBef>
              <a:tabLst>
                <a:tab pos="444500" algn="l"/>
              </a:tabLst>
            </a:pPr>
            <a:r>
              <a:rPr lang="fr-FR" sz="2000" b="1"/>
              <a:t>3 – Les documents de l’entretien en face à face</a:t>
            </a:r>
          </a:p>
          <a:p>
            <a:pPr algn="l">
              <a:spcBef>
                <a:spcPct val="20000"/>
              </a:spcBef>
              <a:tabLst>
                <a:tab pos="444500" algn="l"/>
              </a:tabLst>
            </a:pPr>
            <a:endParaRPr lang="fr-FR" sz="2000" b="1"/>
          </a:p>
          <a:p>
            <a:pPr algn="l">
              <a:spcBef>
                <a:spcPct val="20000"/>
              </a:spcBef>
              <a:tabLst>
                <a:tab pos="444500" algn="l"/>
              </a:tabLst>
            </a:pPr>
            <a:r>
              <a:rPr lang="fr-FR" sz="2000" b="1"/>
              <a:t>4 – Le document de synthèse de l’entretien</a:t>
            </a:r>
          </a:p>
        </p:txBody>
      </p:sp>
      <p:sp>
        <p:nvSpPr>
          <p:cNvPr id="50188" name="Rectangle 12"/>
          <p:cNvSpPr>
            <a:spLocks noChangeArrowheads="1"/>
          </p:cNvSpPr>
          <p:nvPr/>
        </p:nvSpPr>
        <p:spPr bwMode="auto">
          <a:xfrm>
            <a:off x="2916238" y="1196975"/>
            <a:ext cx="3727450" cy="457200"/>
          </a:xfrm>
          <a:prstGeom prst="rect">
            <a:avLst/>
          </a:prstGeom>
          <a:noFill/>
          <a:ln w="9525">
            <a:noFill/>
            <a:miter lim="800000"/>
            <a:headEnd/>
            <a:tailEnd/>
          </a:ln>
        </p:spPr>
        <p:txBody>
          <a:bodyPr wrap="none">
            <a:spAutoFit/>
          </a:bodyPr>
          <a:lstStyle/>
          <a:p>
            <a:pPr algn="l"/>
            <a:r>
              <a:rPr lang="fr-FR" sz="2400"/>
              <a:t>Sommaire des documents</a:t>
            </a:r>
          </a:p>
        </p:txBody>
      </p:sp>
      <p:sp>
        <p:nvSpPr>
          <p:cNvPr id="50189" name="AutoShape 13">
            <a:hlinkClick r:id="rId5" action="ppaction://hlinksldjump" highlightClick="1"/>
          </p:cNvPr>
          <p:cNvSpPr>
            <a:spLocks noChangeArrowheads="1"/>
          </p:cNvSpPr>
          <p:nvPr/>
        </p:nvSpPr>
        <p:spPr bwMode="auto">
          <a:xfrm flipH="1">
            <a:off x="1547813" y="2060575"/>
            <a:ext cx="215900" cy="215900"/>
          </a:xfrm>
          <a:prstGeom prst="actionButtonBackPrevious">
            <a:avLst/>
          </a:prstGeom>
          <a:solidFill>
            <a:srgbClr val="CC66FF"/>
          </a:solidFill>
          <a:ln w="9525">
            <a:noFill/>
            <a:miter lim="800000"/>
            <a:headEnd/>
            <a:tailEnd/>
          </a:ln>
        </p:spPr>
        <p:txBody>
          <a:bodyPr wrap="none" anchor="ctr"/>
          <a:lstStyle/>
          <a:p>
            <a:endParaRPr lang="fr-FR"/>
          </a:p>
        </p:txBody>
      </p:sp>
      <p:sp>
        <p:nvSpPr>
          <p:cNvPr id="50190" name="AutoShape 14">
            <a:hlinkClick r:id="rId6" action="ppaction://hlinksldjump" highlightClick="1"/>
          </p:cNvPr>
          <p:cNvSpPr>
            <a:spLocks noChangeArrowheads="1"/>
          </p:cNvSpPr>
          <p:nvPr/>
        </p:nvSpPr>
        <p:spPr bwMode="auto">
          <a:xfrm flipH="1">
            <a:off x="1535113" y="2755900"/>
            <a:ext cx="215900" cy="215900"/>
          </a:xfrm>
          <a:prstGeom prst="actionButtonBackPrevious">
            <a:avLst/>
          </a:prstGeom>
          <a:solidFill>
            <a:srgbClr val="CC66FF"/>
          </a:solidFill>
          <a:ln w="9525">
            <a:noFill/>
            <a:miter lim="800000"/>
            <a:headEnd/>
            <a:tailEnd/>
          </a:ln>
        </p:spPr>
        <p:txBody>
          <a:bodyPr wrap="none" anchor="ctr"/>
          <a:lstStyle/>
          <a:p>
            <a:endParaRPr lang="fr-FR"/>
          </a:p>
        </p:txBody>
      </p:sp>
      <p:sp>
        <p:nvSpPr>
          <p:cNvPr id="50191" name="AutoShape 15">
            <a:hlinkClick r:id="rId7" action="ppaction://hlinksldjump" highlightClick="1"/>
          </p:cNvPr>
          <p:cNvSpPr>
            <a:spLocks noChangeArrowheads="1"/>
          </p:cNvSpPr>
          <p:nvPr/>
        </p:nvSpPr>
        <p:spPr bwMode="auto">
          <a:xfrm flipH="1">
            <a:off x="1535113" y="3449638"/>
            <a:ext cx="215900" cy="215900"/>
          </a:xfrm>
          <a:prstGeom prst="actionButtonBackPrevious">
            <a:avLst/>
          </a:prstGeom>
          <a:solidFill>
            <a:srgbClr val="CC66FF"/>
          </a:solidFill>
          <a:ln w="9525">
            <a:noFill/>
            <a:miter lim="800000"/>
            <a:headEnd/>
            <a:tailEnd/>
          </a:ln>
        </p:spPr>
        <p:txBody>
          <a:bodyPr wrap="none" anchor="ctr"/>
          <a:lstStyle/>
          <a:p>
            <a:endParaRPr lang="fr-FR"/>
          </a:p>
        </p:txBody>
      </p:sp>
      <p:sp>
        <p:nvSpPr>
          <p:cNvPr id="50192" name="AutoShape 16">
            <a:hlinkClick r:id="rId8" action="ppaction://hlinksldjump" highlightClick="1"/>
          </p:cNvPr>
          <p:cNvSpPr>
            <a:spLocks noChangeArrowheads="1"/>
          </p:cNvSpPr>
          <p:nvPr/>
        </p:nvSpPr>
        <p:spPr bwMode="auto">
          <a:xfrm flipH="1">
            <a:off x="1535113" y="4175125"/>
            <a:ext cx="215900" cy="215900"/>
          </a:xfrm>
          <a:prstGeom prst="actionButtonBackPrevious">
            <a:avLst/>
          </a:prstGeom>
          <a:solidFill>
            <a:srgbClr val="CC66FF"/>
          </a:solidFill>
          <a:ln w="9525">
            <a:noFill/>
            <a:miter lim="800000"/>
            <a:headEnd/>
            <a:tailEnd/>
          </a:ln>
        </p:spPr>
        <p:txBody>
          <a:bodyPr wrap="none" anchor="ctr"/>
          <a:lstStyle/>
          <a:p>
            <a:endParaRPr lang="fr-FR"/>
          </a:p>
        </p:txBody>
      </p:sp>
      <p:sp>
        <p:nvSpPr>
          <p:cNvPr id="50193" name="AutoShape 17">
            <a:hlinkClick r:id="rId9" action="ppaction://hlinksldjump" highlightClick="1"/>
          </p:cNvPr>
          <p:cNvSpPr>
            <a:spLocks noChangeArrowheads="1"/>
          </p:cNvSpPr>
          <p:nvPr/>
        </p:nvSpPr>
        <p:spPr bwMode="auto">
          <a:xfrm>
            <a:off x="3254375" y="5335588"/>
            <a:ext cx="215900" cy="215900"/>
          </a:xfrm>
          <a:prstGeom prst="actionButtonBackPrevious">
            <a:avLst/>
          </a:prstGeom>
          <a:solidFill>
            <a:srgbClr val="3366FF"/>
          </a:solidFill>
          <a:ln w="9525">
            <a:noFill/>
            <a:miter lim="800000"/>
            <a:headEnd/>
            <a:tailEnd/>
          </a:ln>
        </p:spPr>
        <p:txBody>
          <a:bodyPr wrap="none" anchor="ctr"/>
          <a:lstStyle/>
          <a:p>
            <a:endParaRPr lang="fr-FR"/>
          </a:p>
        </p:txBody>
      </p:sp>
      <p:sp>
        <p:nvSpPr>
          <p:cNvPr id="50194" name="AutoShape 18">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50195" name="Rectangle 19"/>
          <p:cNvSpPr>
            <a:spLocks noChangeArrowheads="1"/>
          </p:cNvSpPr>
          <p:nvPr/>
        </p:nvSpPr>
        <p:spPr bwMode="auto">
          <a:xfrm>
            <a:off x="8027988" y="6237288"/>
            <a:ext cx="647700"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50196" name="AutoShape 20">
            <a:hlinkClick r:id="" action="ppaction://hlinkshowjump?jump=nextslide" highlightClick="1"/>
          </p:cNvPr>
          <p:cNvSpPr>
            <a:spLocks noChangeArrowheads="1"/>
          </p:cNvSpPr>
          <p:nvPr/>
        </p:nvSpPr>
        <p:spPr bwMode="auto">
          <a:xfrm>
            <a:off x="8675688"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50197" name="Rectangle 21"/>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90121"/>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0122"/>
                                        </p:tgtEl>
                                        <p:attrNameLst>
                                          <p:attrName>style.visibility</p:attrName>
                                        </p:attrNameLst>
                                      </p:cBhvr>
                                      <p:to>
                                        <p:strVal val="visible"/>
                                      </p:to>
                                    </p:set>
                                  </p:childTnLst>
                                </p:cTn>
                              </p:par>
                            </p:childTnLst>
                          </p:cTn>
                        </p:par>
                      </p:childTnLst>
                    </p:cTn>
                  </p:par>
                </p:childTnLst>
              </p:cTn>
              <p:nextCondLst>
                <p:cond evt="onClick" delay="0">
                  <p:tgtEl>
                    <p:spTgt spid="90121"/>
                  </p:tgtEl>
                </p:cond>
              </p:nextCondLst>
            </p:seq>
            <p:seq concurrent="1" nextAc="seek">
              <p:cTn id="7" restart="whenNotActive" fill="hold" evtFilter="cancelBubble" nodeType="interactiveSeq">
                <p:stCondLst>
                  <p:cond evt="onClick" delay="0">
                    <p:tgtEl>
                      <p:spTgt spid="90122"/>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90122"/>
                                        </p:tgtEl>
                                        <p:attrNameLst>
                                          <p:attrName>style.visibility</p:attrName>
                                        </p:attrNameLst>
                                      </p:cBhvr>
                                      <p:to>
                                        <p:strVal val="hidden"/>
                                      </p:to>
                                    </p:set>
                                  </p:childTnLst>
                                </p:cTn>
                              </p:par>
                            </p:childTnLst>
                          </p:cTn>
                        </p:par>
                      </p:childTnLst>
                    </p:cTn>
                  </p:par>
                </p:childTnLst>
              </p:cTn>
              <p:nextCondLst>
                <p:cond evt="onClick" delay="0">
                  <p:tgtEl>
                    <p:spTgt spid="90122"/>
                  </p:tgtEl>
                </p:cond>
              </p:nextCondLst>
            </p:seq>
          </p:childTnLst>
        </p:cTn>
      </p:par>
    </p:tnLst>
    <p:bldLst>
      <p:bldP spid="90122" grpId="0" animBg="1"/>
      <p:bldP spid="90122" grpId="1"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p:nvPr>
        </p:nvSpPr>
        <p:spPr bwMode="auto">
          <a:xfrm>
            <a:off x="1476375" y="260350"/>
            <a:ext cx="2952750" cy="360363"/>
          </a:xfrm>
          <a:solidFill>
            <a:srgbClr val="CC66FF">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Les documents nécessaires</a:t>
            </a:r>
          </a:p>
        </p:txBody>
      </p:sp>
      <p:sp>
        <p:nvSpPr>
          <p:cNvPr id="51203" name="Rectangle 3"/>
          <p:cNvSpPr>
            <a:spLocks noGrp="1" noChangeArrowheads="1"/>
          </p:cNvSpPr>
          <p:nvPr>
            <p:ph type="subTitle" idx="1"/>
          </p:nvPr>
        </p:nvSpPr>
        <p:spPr bwMode="auto">
          <a:xfrm>
            <a:off x="4500563" y="260350"/>
            <a:ext cx="4249737" cy="360363"/>
          </a:xfrm>
          <a:solidFill>
            <a:srgbClr val="CC66FF">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Document de préparation du responsable</a:t>
            </a:r>
          </a:p>
        </p:txBody>
      </p:sp>
      <p:sp>
        <p:nvSpPr>
          <p:cNvPr id="51204" name="Rectangle 4"/>
          <p:cNvSpPr>
            <a:spLocks noChangeArrowheads="1"/>
          </p:cNvSpPr>
          <p:nvPr/>
        </p:nvSpPr>
        <p:spPr bwMode="auto">
          <a:xfrm>
            <a:off x="250825" y="260350"/>
            <a:ext cx="1154113" cy="360363"/>
          </a:xfrm>
          <a:prstGeom prst="rect">
            <a:avLst/>
          </a:prstGeom>
          <a:solidFill>
            <a:srgbClr val="CC66FF"/>
          </a:solidFill>
          <a:ln w="9525">
            <a:solidFill>
              <a:srgbClr val="9900CC"/>
            </a:solidFill>
            <a:miter lim="800000"/>
            <a:headEnd/>
            <a:tailEnd/>
          </a:ln>
        </p:spPr>
        <p:txBody>
          <a:bodyPr wrap="none" anchor="ctr"/>
          <a:lstStyle/>
          <a:p>
            <a:r>
              <a:rPr lang="fr-FR" sz="1200" b="1"/>
              <a:t>Chapitre 5</a:t>
            </a:r>
          </a:p>
        </p:txBody>
      </p:sp>
      <p:sp>
        <p:nvSpPr>
          <p:cNvPr id="51205" name="Rectangle 5"/>
          <p:cNvSpPr>
            <a:spLocks noChangeArrowheads="1"/>
          </p:cNvSpPr>
          <p:nvPr/>
        </p:nvSpPr>
        <p:spPr bwMode="auto">
          <a:xfrm>
            <a:off x="179388" y="188913"/>
            <a:ext cx="8785225" cy="6480175"/>
          </a:xfrm>
          <a:prstGeom prst="rect">
            <a:avLst/>
          </a:prstGeom>
          <a:noFill/>
          <a:ln w="9525">
            <a:solidFill>
              <a:schemeClr val="tx1"/>
            </a:solidFill>
            <a:miter lim="800000"/>
            <a:headEnd/>
            <a:tailEnd/>
          </a:ln>
        </p:spPr>
        <p:txBody>
          <a:bodyPr wrap="none" anchor="ctr"/>
          <a:lstStyle/>
          <a:p>
            <a:endParaRPr lang="fr-FR"/>
          </a:p>
        </p:txBody>
      </p:sp>
      <p:sp>
        <p:nvSpPr>
          <p:cNvPr id="51206" name="Rectangle 6"/>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51207" name="AutoShape 7">
            <a:hlinkClick r:id="rId3" action="ppaction://hlinksldjump" highlightClick="1"/>
          </p:cNvPr>
          <p:cNvSpPr>
            <a:spLocks noChangeArrowheads="1"/>
          </p:cNvSpPr>
          <p:nvPr/>
        </p:nvSpPr>
        <p:spPr bwMode="auto">
          <a:xfrm>
            <a:off x="2193925" y="6308725"/>
            <a:ext cx="215900" cy="215900"/>
          </a:xfrm>
          <a:prstGeom prst="actionButtonBackPrevious">
            <a:avLst/>
          </a:prstGeom>
          <a:solidFill>
            <a:srgbClr val="CC66FF"/>
          </a:solidFill>
          <a:ln w="9525">
            <a:noFill/>
            <a:miter lim="800000"/>
            <a:headEnd/>
            <a:tailEnd/>
          </a:ln>
        </p:spPr>
        <p:txBody>
          <a:bodyPr wrap="none" anchor="ctr"/>
          <a:lstStyle/>
          <a:p>
            <a:endParaRPr lang="fr-FR"/>
          </a:p>
        </p:txBody>
      </p:sp>
      <p:sp>
        <p:nvSpPr>
          <p:cNvPr id="51208" name="Rectangle 8"/>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Début du chapitre</a:t>
            </a:r>
          </a:p>
        </p:txBody>
      </p:sp>
      <p:sp>
        <p:nvSpPr>
          <p:cNvPr id="51209" name="AutoShape 9">
            <a:hlinkClick r:id="rId4"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92170" name="AutoShape 10">
            <a:hlinkClick r:id="" action="ppaction://noaction" highlightClick="1"/>
          </p:cNvPr>
          <p:cNvSpPr>
            <a:spLocks noChangeArrowheads="1"/>
          </p:cNvSpPr>
          <p:nvPr/>
        </p:nvSpPr>
        <p:spPr bwMode="auto">
          <a:xfrm>
            <a:off x="7753350" y="63341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92171" name="Rectangle 11"/>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5" action="ppaction://hlinkpres?slideindex=1&amp;slidetitle="/>
              </a:rPr>
              <a:t>Cliquer ici</a:t>
            </a:r>
            <a:endParaRPr lang="fr-FR" sz="1000" b="1">
              <a:solidFill>
                <a:schemeClr val="tx1"/>
              </a:solidFill>
            </a:endParaRPr>
          </a:p>
        </p:txBody>
      </p:sp>
      <p:sp>
        <p:nvSpPr>
          <p:cNvPr id="51212" name="Rectangle 12"/>
          <p:cNvSpPr>
            <a:spLocks noChangeArrowheads="1"/>
          </p:cNvSpPr>
          <p:nvPr/>
        </p:nvSpPr>
        <p:spPr bwMode="auto">
          <a:xfrm>
            <a:off x="2051050" y="3116263"/>
            <a:ext cx="4895850" cy="1465262"/>
          </a:xfrm>
          <a:prstGeom prst="rect">
            <a:avLst/>
          </a:prstGeom>
          <a:noFill/>
          <a:ln w="9525" algn="ctr">
            <a:noFill/>
            <a:miter lim="800000"/>
            <a:headEnd/>
            <a:tailEnd/>
          </a:ln>
        </p:spPr>
        <p:txBody>
          <a:bodyPr>
            <a:spAutoFit/>
          </a:bodyPr>
          <a:lstStyle/>
          <a:p>
            <a:pPr algn="l">
              <a:spcBef>
                <a:spcPct val="100000"/>
              </a:spcBef>
            </a:pPr>
            <a:r>
              <a:rPr lang="fr-FR"/>
              <a:t>	La fiche de situation </a:t>
            </a:r>
          </a:p>
          <a:p>
            <a:pPr algn="l">
              <a:spcBef>
                <a:spcPct val="100000"/>
              </a:spcBef>
            </a:pPr>
            <a:r>
              <a:rPr lang="fr-FR"/>
              <a:t>	La fiche de réflexion du manager</a:t>
            </a:r>
          </a:p>
          <a:p>
            <a:pPr lvl="1" algn="l">
              <a:spcBef>
                <a:spcPct val="100000"/>
              </a:spcBef>
            </a:pPr>
            <a:r>
              <a:rPr lang="fr-FR"/>
              <a:t>	Liste des thèmes de formation</a:t>
            </a:r>
          </a:p>
        </p:txBody>
      </p:sp>
      <p:sp>
        <p:nvSpPr>
          <p:cNvPr id="51213" name="Rectangle 13"/>
          <p:cNvSpPr>
            <a:spLocks noChangeArrowheads="1"/>
          </p:cNvSpPr>
          <p:nvPr/>
        </p:nvSpPr>
        <p:spPr bwMode="auto">
          <a:xfrm>
            <a:off x="1403350" y="1316038"/>
            <a:ext cx="6477000" cy="457200"/>
          </a:xfrm>
          <a:prstGeom prst="rect">
            <a:avLst/>
          </a:prstGeom>
          <a:noFill/>
          <a:ln w="9525">
            <a:noFill/>
            <a:miter lim="800000"/>
            <a:headEnd/>
            <a:tailEnd/>
          </a:ln>
        </p:spPr>
        <p:txBody>
          <a:bodyPr wrap="none">
            <a:spAutoFit/>
          </a:bodyPr>
          <a:lstStyle/>
          <a:p>
            <a:pPr algn="l"/>
            <a:r>
              <a:rPr lang="fr-FR" sz="2400"/>
              <a:t>Les documents de préparation du responsable</a:t>
            </a:r>
          </a:p>
        </p:txBody>
      </p:sp>
      <p:sp>
        <p:nvSpPr>
          <p:cNvPr id="51214" name="AutoShape 15">
            <a:hlinkClick r:id="rId6" action="ppaction://hlinkfile" highlightClick="1"/>
          </p:cNvPr>
          <p:cNvSpPr>
            <a:spLocks noChangeArrowheads="1"/>
          </p:cNvSpPr>
          <p:nvPr/>
        </p:nvSpPr>
        <p:spPr bwMode="auto">
          <a:xfrm flipH="1">
            <a:off x="2698750" y="3717925"/>
            <a:ext cx="215900" cy="215900"/>
          </a:xfrm>
          <a:prstGeom prst="actionButtonBackPrevious">
            <a:avLst/>
          </a:prstGeom>
          <a:solidFill>
            <a:srgbClr val="CC66FF"/>
          </a:solidFill>
          <a:ln w="9525">
            <a:noFill/>
            <a:miter lim="800000"/>
            <a:headEnd/>
            <a:tailEnd/>
          </a:ln>
        </p:spPr>
        <p:txBody>
          <a:bodyPr wrap="none" anchor="ctr"/>
          <a:lstStyle/>
          <a:p>
            <a:endParaRPr lang="fr-FR"/>
          </a:p>
        </p:txBody>
      </p:sp>
      <p:sp>
        <p:nvSpPr>
          <p:cNvPr id="51215" name="AutoShape 16">
            <a:hlinkClick r:id="rId7" action="ppaction://hlinkfile" highlightClick="1"/>
          </p:cNvPr>
          <p:cNvSpPr>
            <a:spLocks noChangeArrowheads="1"/>
          </p:cNvSpPr>
          <p:nvPr/>
        </p:nvSpPr>
        <p:spPr bwMode="auto">
          <a:xfrm flipH="1">
            <a:off x="2698750" y="4268788"/>
            <a:ext cx="215900" cy="215900"/>
          </a:xfrm>
          <a:prstGeom prst="actionButtonBackPrevious">
            <a:avLst/>
          </a:prstGeom>
          <a:solidFill>
            <a:srgbClr val="CC66FF"/>
          </a:solidFill>
          <a:ln w="9525">
            <a:noFill/>
            <a:miter lim="800000"/>
            <a:headEnd/>
            <a:tailEnd/>
          </a:ln>
        </p:spPr>
        <p:txBody>
          <a:bodyPr wrap="none" anchor="ctr"/>
          <a:lstStyle/>
          <a:p>
            <a:endParaRPr lang="fr-FR"/>
          </a:p>
        </p:txBody>
      </p:sp>
      <p:sp>
        <p:nvSpPr>
          <p:cNvPr id="51216" name="Text Box 17"/>
          <p:cNvSpPr txBox="1">
            <a:spLocks noChangeArrowheads="1"/>
          </p:cNvSpPr>
          <p:nvPr/>
        </p:nvSpPr>
        <p:spPr bwMode="auto">
          <a:xfrm>
            <a:off x="2482850" y="2395538"/>
            <a:ext cx="4032250" cy="284162"/>
          </a:xfrm>
          <a:prstGeom prst="rect">
            <a:avLst/>
          </a:prstGeom>
          <a:solidFill>
            <a:srgbClr val="CC99FF"/>
          </a:solidFill>
          <a:ln w="9525" algn="ctr">
            <a:solidFill>
              <a:srgbClr val="9900CC"/>
            </a:solidFill>
            <a:miter lim="800000"/>
            <a:headEnd/>
            <a:tailEnd/>
          </a:ln>
        </p:spPr>
        <p:txBody>
          <a:bodyPr>
            <a:spAutoFit/>
          </a:bodyPr>
          <a:lstStyle/>
          <a:p>
            <a:r>
              <a:rPr lang="fr-FR" sz="1200"/>
              <a:t>Cliquer suivant votre choix et imprimer </a:t>
            </a:r>
          </a:p>
        </p:txBody>
      </p:sp>
      <p:sp>
        <p:nvSpPr>
          <p:cNvPr id="51217" name="AutoShape 18"/>
          <p:cNvSpPr>
            <a:spLocks noChangeArrowheads="1"/>
          </p:cNvSpPr>
          <p:nvPr/>
        </p:nvSpPr>
        <p:spPr bwMode="auto">
          <a:xfrm rot="5400000" flipV="1">
            <a:off x="2645569" y="2809081"/>
            <a:ext cx="287338" cy="180975"/>
          </a:xfrm>
          <a:prstGeom prst="rightArrow">
            <a:avLst>
              <a:gd name="adj1" fmla="val 50000"/>
              <a:gd name="adj2" fmla="val 39693"/>
            </a:avLst>
          </a:prstGeom>
          <a:solidFill>
            <a:srgbClr val="CC66FF"/>
          </a:solidFill>
          <a:ln w="9525">
            <a:solidFill>
              <a:srgbClr val="9900CC"/>
            </a:solidFill>
            <a:miter lim="800000"/>
            <a:headEnd/>
            <a:tailEnd/>
          </a:ln>
        </p:spPr>
        <p:txBody>
          <a:bodyPr wrap="none" anchor="ctr"/>
          <a:lstStyle/>
          <a:p>
            <a:endParaRPr lang="fr-FR"/>
          </a:p>
        </p:txBody>
      </p:sp>
      <p:sp>
        <p:nvSpPr>
          <p:cNvPr id="51218" name="AutoShape 19">
            <a:hlinkClick r:id="rId8" action="ppaction://hlinkfile" highlightClick="1"/>
          </p:cNvPr>
          <p:cNvSpPr>
            <a:spLocks noChangeArrowheads="1"/>
          </p:cNvSpPr>
          <p:nvPr/>
        </p:nvSpPr>
        <p:spPr bwMode="auto">
          <a:xfrm flipH="1">
            <a:off x="2698750" y="3189288"/>
            <a:ext cx="215900" cy="215900"/>
          </a:xfrm>
          <a:prstGeom prst="actionButtonBackPrevious">
            <a:avLst/>
          </a:prstGeom>
          <a:solidFill>
            <a:srgbClr val="CC66FF"/>
          </a:solidFill>
          <a:ln w="9525">
            <a:noFill/>
            <a:miter lim="800000"/>
            <a:headEnd/>
            <a:tailEnd/>
          </a:ln>
        </p:spPr>
        <p:txBody>
          <a:bodyPr wrap="none" anchor="ctr"/>
          <a:lstStyle/>
          <a:p>
            <a:endParaRPr lang="fr-FR"/>
          </a:p>
        </p:txBody>
      </p:sp>
      <p:sp>
        <p:nvSpPr>
          <p:cNvPr id="51219" name="AutoShape 20">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51220" name="Rectangle 21"/>
          <p:cNvSpPr>
            <a:spLocks noChangeArrowheads="1"/>
          </p:cNvSpPr>
          <p:nvPr/>
        </p:nvSpPr>
        <p:spPr bwMode="auto">
          <a:xfrm>
            <a:off x="8027988" y="6237288"/>
            <a:ext cx="647700"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51221" name="AutoShape 22">
            <a:hlinkClick r:id="" action="ppaction://hlinkshowjump?jump=nextslide" highlightClick="1"/>
          </p:cNvPr>
          <p:cNvSpPr>
            <a:spLocks noChangeArrowheads="1"/>
          </p:cNvSpPr>
          <p:nvPr/>
        </p:nvSpPr>
        <p:spPr bwMode="auto">
          <a:xfrm>
            <a:off x="8675688"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51222" name="Rectangle 23"/>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92170"/>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2171"/>
                                        </p:tgtEl>
                                        <p:attrNameLst>
                                          <p:attrName>style.visibility</p:attrName>
                                        </p:attrNameLst>
                                      </p:cBhvr>
                                      <p:to>
                                        <p:strVal val="visible"/>
                                      </p:to>
                                    </p:set>
                                  </p:childTnLst>
                                </p:cTn>
                              </p:par>
                            </p:childTnLst>
                          </p:cTn>
                        </p:par>
                      </p:childTnLst>
                    </p:cTn>
                  </p:par>
                </p:childTnLst>
              </p:cTn>
              <p:nextCondLst>
                <p:cond evt="onClick" delay="0">
                  <p:tgtEl>
                    <p:spTgt spid="92170"/>
                  </p:tgtEl>
                </p:cond>
              </p:nextCondLst>
            </p:seq>
            <p:seq concurrent="1" nextAc="seek">
              <p:cTn id="7" restart="whenNotActive" fill="hold" evtFilter="cancelBubble" nodeType="interactiveSeq">
                <p:stCondLst>
                  <p:cond evt="onClick" delay="0">
                    <p:tgtEl>
                      <p:spTgt spid="92171"/>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92171"/>
                                        </p:tgtEl>
                                        <p:attrNameLst>
                                          <p:attrName>style.visibility</p:attrName>
                                        </p:attrNameLst>
                                      </p:cBhvr>
                                      <p:to>
                                        <p:strVal val="hidden"/>
                                      </p:to>
                                    </p:set>
                                  </p:childTnLst>
                                </p:cTn>
                              </p:par>
                            </p:childTnLst>
                          </p:cTn>
                        </p:par>
                      </p:childTnLst>
                    </p:cTn>
                  </p:par>
                </p:childTnLst>
              </p:cTn>
              <p:nextCondLst>
                <p:cond evt="onClick" delay="0">
                  <p:tgtEl>
                    <p:spTgt spid="92171"/>
                  </p:tgtEl>
                </p:cond>
              </p:nextCondLst>
            </p:seq>
          </p:childTnLst>
        </p:cTn>
      </p:par>
    </p:tnLst>
    <p:bldLst>
      <p:bldP spid="92171" grpId="0" animBg="1"/>
      <p:bldP spid="92171" grpId="1"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p:nvPr>
        </p:nvSpPr>
        <p:spPr bwMode="auto">
          <a:xfrm>
            <a:off x="1476375" y="260350"/>
            <a:ext cx="2952750" cy="360363"/>
          </a:xfrm>
          <a:solidFill>
            <a:srgbClr val="CC66FF">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Les documents nécessaires</a:t>
            </a:r>
          </a:p>
        </p:txBody>
      </p:sp>
      <p:sp>
        <p:nvSpPr>
          <p:cNvPr id="52227" name="Rectangle 3"/>
          <p:cNvSpPr>
            <a:spLocks noGrp="1" noChangeArrowheads="1"/>
          </p:cNvSpPr>
          <p:nvPr>
            <p:ph type="subTitle" idx="1"/>
          </p:nvPr>
        </p:nvSpPr>
        <p:spPr bwMode="auto">
          <a:xfrm>
            <a:off x="4500563" y="260350"/>
            <a:ext cx="4249737" cy="360363"/>
          </a:xfrm>
          <a:solidFill>
            <a:srgbClr val="CC66FF">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400" b="1" smtClean="0">
                <a:solidFill>
                  <a:srgbClr val="000099"/>
                </a:solidFill>
              </a:rPr>
              <a:t>Guide de préparation du salarié</a:t>
            </a:r>
          </a:p>
        </p:txBody>
      </p:sp>
      <p:sp>
        <p:nvSpPr>
          <p:cNvPr id="52228" name="Rectangle 4"/>
          <p:cNvSpPr>
            <a:spLocks noChangeArrowheads="1"/>
          </p:cNvSpPr>
          <p:nvPr/>
        </p:nvSpPr>
        <p:spPr bwMode="auto">
          <a:xfrm>
            <a:off x="250825" y="260350"/>
            <a:ext cx="1154113" cy="360363"/>
          </a:xfrm>
          <a:prstGeom prst="rect">
            <a:avLst/>
          </a:prstGeom>
          <a:solidFill>
            <a:srgbClr val="CC66FF"/>
          </a:solidFill>
          <a:ln w="9525">
            <a:solidFill>
              <a:schemeClr val="tx1"/>
            </a:solidFill>
            <a:miter lim="800000"/>
            <a:headEnd/>
            <a:tailEnd/>
          </a:ln>
        </p:spPr>
        <p:txBody>
          <a:bodyPr wrap="none" anchor="ctr"/>
          <a:lstStyle/>
          <a:p>
            <a:r>
              <a:rPr lang="fr-FR" sz="1200" b="1"/>
              <a:t>Chapitre 5</a:t>
            </a:r>
          </a:p>
        </p:txBody>
      </p:sp>
      <p:sp>
        <p:nvSpPr>
          <p:cNvPr id="52229" name="Rectangle 5"/>
          <p:cNvSpPr>
            <a:spLocks noChangeArrowheads="1"/>
          </p:cNvSpPr>
          <p:nvPr/>
        </p:nvSpPr>
        <p:spPr bwMode="auto">
          <a:xfrm>
            <a:off x="179388" y="188913"/>
            <a:ext cx="8785225" cy="6480175"/>
          </a:xfrm>
          <a:prstGeom prst="rect">
            <a:avLst/>
          </a:prstGeom>
          <a:noFill/>
          <a:ln w="9525">
            <a:solidFill>
              <a:schemeClr val="tx1"/>
            </a:solidFill>
            <a:miter lim="800000"/>
            <a:headEnd/>
            <a:tailEnd/>
          </a:ln>
        </p:spPr>
        <p:txBody>
          <a:bodyPr wrap="none" anchor="ctr"/>
          <a:lstStyle/>
          <a:p>
            <a:endParaRPr lang="fr-FR"/>
          </a:p>
        </p:txBody>
      </p:sp>
      <p:sp>
        <p:nvSpPr>
          <p:cNvPr id="52230" name="Rectangle 6"/>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52231" name="AutoShape 7">
            <a:hlinkClick r:id="rId3" action="ppaction://hlinksldjump" highlightClick="1"/>
          </p:cNvPr>
          <p:cNvSpPr>
            <a:spLocks noChangeArrowheads="1"/>
          </p:cNvSpPr>
          <p:nvPr/>
        </p:nvSpPr>
        <p:spPr bwMode="auto">
          <a:xfrm>
            <a:off x="2193925" y="6308725"/>
            <a:ext cx="215900" cy="215900"/>
          </a:xfrm>
          <a:prstGeom prst="actionButtonBackPrevious">
            <a:avLst/>
          </a:prstGeom>
          <a:solidFill>
            <a:srgbClr val="CC66FF"/>
          </a:solidFill>
          <a:ln w="9525">
            <a:noFill/>
            <a:miter lim="800000"/>
            <a:headEnd/>
            <a:tailEnd/>
          </a:ln>
        </p:spPr>
        <p:txBody>
          <a:bodyPr wrap="none" anchor="ctr"/>
          <a:lstStyle/>
          <a:p>
            <a:endParaRPr lang="fr-FR"/>
          </a:p>
        </p:txBody>
      </p:sp>
      <p:sp>
        <p:nvSpPr>
          <p:cNvPr id="52232" name="Rectangle 8"/>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Début du chapitre</a:t>
            </a:r>
          </a:p>
        </p:txBody>
      </p:sp>
      <p:sp>
        <p:nvSpPr>
          <p:cNvPr id="52233" name="AutoShape 9">
            <a:hlinkClick r:id="rId4"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94218" name="AutoShape 10">
            <a:hlinkClick r:id="" action="ppaction://noaction" highlightClick="1"/>
          </p:cNvPr>
          <p:cNvSpPr>
            <a:spLocks noChangeArrowheads="1"/>
          </p:cNvSpPr>
          <p:nvPr/>
        </p:nvSpPr>
        <p:spPr bwMode="auto">
          <a:xfrm>
            <a:off x="7753350" y="63341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94219" name="Rectangle 11"/>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5" action="ppaction://hlinkpres?slideindex=1&amp;slidetitle="/>
              </a:rPr>
              <a:t>Cliquer ici</a:t>
            </a:r>
            <a:endParaRPr lang="fr-FR" sz="1000" b="1">
              <a:solidFill>
                <a:schemeClr val="tx1"/>
              </a:solidFill>
            </a:endParaRPr>
          </a:p>
        </p:txBody>
      </p:sp>
      <p:sp>
        <p:nvSpPr>
          <p:cNvPr id="52236" name="Rectangle 12"/>
          <p:cNvSpPr>
            <a:spLocks noChangeArrowheads="1"/>
          </p:cNvSpPr>
          <p:nvPr/>
        </p:nvSpPr>
        <p:spPr bwMode="auto">
          <a:xfrm>
            <a:off x="2987675" y="2868613"/>
            <a:ext cx="3960813" cy="2289175"/>
          </a:xfrm>
          <a:prstGeom prst="rect">
            <a:avLst/>
          </a:prstGeom>
          <a:noFill/>
          <a:ln w="9525" algn="ctr">
            <a:noFill/>
            <a:miter lim="800000"/>
            <a:headEnd/>
            <a:tailEnd/>
          </a:ln>
        </p:spPr>
        <p:txBody>
          <a:bodyPr>
            <a:spAutoFit/>
          </a:bodyPr>
          <a:lstStyle/>
          <a:p>
            <a:pPr algn="l"/>
            <a:r>
              <a:rPr lang="fr-FR"/>
              <a:t>La fiche de situation</a:t>
            </a:r>
          </a:p>
          <a:p>
            <a:pPr algn="l"/>
            <a:endParaRPr lang="fr-FR"/>
          </a:p>
          <a:p>
            <a:pPr algn="l"/>
            <a:endParaRPr lang="fr-FR"/>
          </a:p>
          <a:p>
            <a:pPr algn="l"/>
            <a:r>
              <a:rPr lang="fr-FR"/>
              <a:t>Le guide de préparation du salarié</a:t>
            </a:r>
          </a:p>
          <a:p>
            <a:pPr algn="l"/>
            <a:endParaRPr lang="fr-FR"/>
          </a:p>
          <a:p>
            <a:pPr algn="l"/>
            <a:endParaRPr lang="fr-FR"/>
          </a:p>
          <a:p>
            <a:pPr algn="l"/>
            <a:r>
              <a:rPr lang="fr-FR"/>
              <a:t>La listes des thèmes de formation</a:t>
            </a:r>
          </a:p>
          <a:p>
            <a:pPr algn="l"/>
            <a:endParaRPr lang="fr-FR"/>
          </a:p>
        </p:txBody>
      </p:sp>
      <p:sp>
        <p:nvSpPr>
          <p:cNvPr id="52237" name="Rectangle 13"/>
          <p:cNvSpPr>
            <a:spLocks noChangeArrowheads="1"/>
          </p:cNvSpPr>
          <p:nvPr/>
        </p:nvSpPr>
        <p:spPr bwMode="auto">
          <a:xfrm>
            <a:off x="1908175" y="1196975"/>
            <a:ext cx="5713413" cy="457200"/>
          </a:xfrm>
          <a:prstGeom prst="rect">
            <a:avLst/>
          </a:prstGeom>
          <a:noFill/>
          <a:ln w="9525">
            <a:noFill/>
            <a:miter lim="800000"/>
            <a:headEnd/>
            <a:tailEnd/>
          </a:ln>
        </p:spPr>
        <p:txBody>
          <a:bodyPr wrap="none">
            <a:spAutoFit/>
          </a:bodyPr>
          <a:lstStyle/>
          <a:p>
            <a:pPr algn="l"/>
            <a:r>
              <a:rPr lang="fr-FR" sz="2400"/>
              <a:t>Les documents de préparation du salarié</a:t>
            </a:r>
          </a:p>
        </p:txBody>
      </p:sp>
      <p:sp>
        <p:nvSpPr>
          <p:cNvPr id="52238" name="AutoShape 14">
            <a:hlinkClick r:id="rId6" action="ppaction://hlinkfile" highlightClick="1"/>
          </p:cNvPr>
          <p:cNvSpPr>
            <a:spLocks noChangeArrowheads="1"/>
          </p:cNvSpPr>
          <p:nvPr/>
        </p:nvSpPr>
        <p:spPr bwMode="auto">
          <a:xfrm flipH="1">
            <a:off x="2698750" y="2941638"/>
            <a:ext cx="215900" cy="215900"/>
          </a:xfrm>
          <a:prstGeom prst="actionButtonBackPrevious">
            <a:avLst/>
          </a:prstGeom>
          <a:solidFill>
            <a:srgbClr val="CC66FF"/>
          </a:solidFill>
          <a:ln w="9525">
            <a:noFill/>
            <a:miter lim="800000"/>
            <a:headEnd/>
            <a:tailEnd/>
          </a:ln>
        </p:spPr>
        <p:txBody>
          <a:bodyPr wrap="none" anchor="ctr"/>
          <a:lstStyle/>
          <a:p>
            <a:endParaRPr lang="fr-FR"/>
          </a:p>
        </p:txBody>
      </p:sp>
      <p:sp>
        <p:nvSpPr>
          <p:cNvPr id="52239" name="AutoShape 15">
            <a:hlinkClick r:id="rId7" action="ppaction://hlinkfile" highlightClick="1"/>
          </p:cNvPr>
          <p:cNvSpPr>
            <a:spLocks noChangeArrowheads="1"/>
          </p:cNvSpPr>
          <p:nvPr/>
        </p:nvSpPr>
        <p:spPr bwMode="auto">
          <a:xfrm flipH="1">
            <a:off x="2698750" y="3733800"/>
            <a:ext cx="215900" cy="215900"/>
          </a:xfrm>
          <a:prstGeom prst="actionButtonBackPrevious">
            <a:avLst/>
          </a:prstGeom>
          <a:solidFill>
            <a:srgbClr val="CC66FF"/>
          </a:solidFill>
          <a:ln w="9525">
            <a:noFill/>
            <a:miter lim="800000"/>
            <a:headEnd/>
            <a:tailEnd/>
          </a:ln>
        </p:spPr>
        <p:txBody>
          <a:bodyPr wrap="none" anchor="ctr"/>
          <a:lstStyle/>
          <a:p>
            <a:endParaRPr lang="fr-FR"/>
          </a:p>
        </p:txBody>
      </p:sp>
      <p:sp>
        <p:nvSpPr>
          <p:cNvPr id="52240" name="AutoShape 16">
            <a:hlinkClick r:id="rId8" action="ppaction://hlinkfile" highlightClick="1"/>
          </p:cNvPr>
          <p:cNvSpPr>
            <a:spLocks noChangeArrowheads="1"/>
          </p:cNvSpPr>
          <p:nvPr/>
        </p:nvSpPr>
        <p:spPr bwMode="auto">
          <a:xfrm flipH="1">
            <a:off x="2698750" y="4597400"/>
            <a:ext cx="215900" cy="215900"/>
          </a:xfrm>
          <a:prstGeom prst="actionButtonBackPrevious">
            <a:avLst/>
          </a:prstGeom>
          <a:solidFill>
            <a:srgbClr val="CC66FF"/>
          </a:solidFill>
          <a:ln w="9525">
            <a:noFill/>
            <a:miter lim="800000"/>
            <a:headEnd/>
            <a:tailEnd/>
          </a:ln>
        </p:spPr>
        <p:txBody>
          <a:bodyPr wrap="none" anchor="ctr"/>
          <a:lstStyle/>
          <a:p>
            <a:endParaRPr lang="fr-FR"/>
          </a:p>
        </p:txBody>
      </p:sp>
      <p:sp>
        <p:nvSpPr>
          <p:cNvPr id="52241" name="Text Box 18"/>
          <p:cNvSpPr txBox="1">
            <a:spLocks noChangeArrowheads="1"/>
          </p:cNvSpPr>
          <p:nvPr/>
        </p:nvSpPr>
        <p:spPr bwMode="auto">
          <a:xfrm>
            <a:off x="2517775" y="2182813"/>
            <a:ext cx="4214813" cy="284162"/>
          </a:xfrm>
          <a:prstGeom prst="rect">
            <a:avLst/>
          </a:prstGeom>
          <a:solidFill>
            <a:srgbClr val="CC99FF"/>
          </a:solidFill>
          <a:ln w="9525" algn="ctr">
            <a:solidFill>
              <a:srgbClr val="9900CC"/>
            </a:solidFill>
            <a:miter lim="800000"/>
            <a:headEnd/>
            <a:tailEnd/>
          </a:ln>
        </p:spPr>
        <p:txBody>
          <a:bodyPr>
            <a:spAutoFit/>
          </a:bodyPr>
          <a:lstStyle/>
          <a:p>
            <a:r>
              <a:rPr lang="fr-FR" sz="1200"/>
              <a:t>Cliquer suivant votre choix et imprimer </a:t>
            </a:r>
          </a:p>
        </p:txBody>
      </p:sp>
      <p:sp>
        <p:nvSpPr>
          <p:cNvPr id="52242" name="AutoShape 19"/>
          <p:cNvSpPr>
            <a:spLocks noChangeArrowheads="1"/>
          </p:cNvSpPr>
          <p:nvPr/>
        </p:nvSpPr>
        <p:spPr bwMode="auto">
          <a:xfrm rot="5400000" flipV="1">
            <a:off x="2680494" y="2596356"/>
            <a:ext cx="287338" cy="180975"/>
          </a:xfrm>
          <a:prstGeom prst="rightArrow">
            <a:avLst>
              <a:gd name="adj1" fmla="val 50000"/>
              <a:gd name="adj2" fmla="val 39693"/>
            </a:avLst>
          </a:prstGeom>
          <a:solidFill>
            <a:srgbClr val="CC66FF"/>
          </a:solidFill>
          <a:ln w="9525">
            <a:solidFill>
              <a:srgbClr val="9900CC"/>
            </a:solidFill>
            <a:miter lim="800000"/>
            <a:headEnd/>
            <a:tailEnd/>
          </a:ln>
        </p:spPr>
        <p:txBody>
          <a:bodyPr wrap="none" anchor="ctr"/>
          <a:lstStyle/>
          <a:p>
            <a:endParaRPr lang="fr-FR"/>
          </a:p>
        </p:txBody>
      </p:sp>
      <p:sp>
        <p:nvSpPr>
          <p:cNvPr id="52243" name="AutoShape 20">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52244" name="Rectangle 21"/>
          <p:cNvSpPr>
            <a:spLocks noChangeArrowheads="1"/>
          </p:cNvSpPr>
          <p:nvPr/>
        </p:nvSpPr>
        <p:spPr bwMode="auto">
          <a:xfrm>
            <a:off x="8027988" y="6237288"/>
            <a:ext cx="647700"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52245" name="AutoShape 22">
            <a:hlinkClick r:id="" action="ppaction://hlinkshowjump?jump=nextslide" highlightClick="1"/>
          </p:cNvPr>
          <p:cNvSpPr>
            <a:spLocks noChangeArrowheads="1"/>
          </p:cNvSpPr>
          <p:nvPr/>
        </p:nvSpPr>
        <p:spPr bwMode="auto">
          <a:xfrm>
            <a:off x="8675688"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52246" name="Rectangle 23"/>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94218"/>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4219"/>
                                        </p:tgtEl>
                                        <p:attrNameLst>
                                          <p:attrName>style.visibility</p:attrName>
                                        </p:attrNameLst>
                                      </p:cBhvr>
                                      <p:to>
                                        <p:strVal val="visible"/>
                                      </p:to>
                                    </p:set>
                                  </p:childTnLst>
                                </p:cTn>
                              </p:par>
                            </p:childTnLst>
                          </p:cTn>
                        </p:par>
                      </p:childTnLst>
                    </p:cTn>
                  </p:par>
                </p:childTnLst>
              </p:cTn>
              <p:nextCondLst>
                <p:cond evt="onClick" delay="0">
                  <p:tgtEl>
                    <p:spTgt spid="94218"/>
                  </p:tgtEl>
                </p:cond>
              </p:nextCondLst>
            </p:seq>
            <p:seq concurrent="1" nextAc="seek">
              <p:cTn id="7" restart="whenNotActive" fill="hold" evtFilter="cancelBubble" nodeType="interactiveSeq">
                <p:stCondLst>
                  <p:cond evt="onClick" delay="0">
                    <p:tgtEl>
                      <p:spTgt spid="94219"/>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94219"/>
                                        </p:tgtEl>
                                        <p:attrNameLst>
                                          <p:attrName>style.visibility</p:attrName>
                                        </p:attrNameLst>
                                      </p:cBhvr>
                                      <p:to>
                                        <p:strVal val="hidden"/>
                                      </p:to>
                                    </p:set>
                                  </p:childTnLst>
                                </p:cTn>
                              </p:par>
                            </p:childTnLst>
                          </p:cTn>
                        </p:par>
                      </p:childTnLst>
                    </p:cTn>
                  </p:par>
                </p:childTnLst>
              </p:cTn>
              <p:nextCondLst>
                <p:cond evt="onClick" delay="0">
                  <p:tgtEl>
                    <p:spTgt spid="94219"/>
                  </p:tgtEl>
                </p:cond>
              </p:nextCondLst>
            </p:seq>
          </p:childTnLst>
        </p:cTn>
      </p:par>
    </p:tnLst>
    <p:bldLst>
      <p:bldP spid="94219" grpId="0" animBg="1"/>
      <p:bldP spid="94219" grpId="1"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p:nvPr>
        </p:nvSpPr>
        <p:spPr bwMode="auto">
          <a:xfrm>
            <a:off x="1476375" y="260350"/>
            <a:ext cx="2952750" cy="360363"/>
          </a:xfrm>
          <a:solidFill>
            <a:srgbClr val="CC66FF">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Les documents nécessaires</a:t>
            </a:r>
          </a:p>
        </p:txBody>
      </p:sp>
      <p:sp>
        <p:nvSpPr>
          <p:cNvPr id="53251" name="Rectangle 3"/>
          <p:cNvSpPr>
            <a:spLocks noGrp="1" noChangeArrowheads="1"/>
          </p:cNvSpPr>
          <p:nvPr>
            <p:ph type="subTitle" idx="1"/>
          </p:nvPr>
        </p:nvSpPr>
        <p:spPr bwMode="auto">
          <a:xfrm>
            <a:off x="4500563" y="260350"/>
            <a:ext cx="4249737" cy="360363"/>
          </a:xfrm>
          <a:solidFill>
            <a:srgbClr val="CC66FF">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400" b="1" smtClean="0">
                <a:solidFill>
                  <a:srgbClr val="000099"/>
                </a:solidFill>
              </a:rPr>
              <a:t>Guide de préparation du salarié</a:t>
            </a:r>
          </a:p>
        </p:txBody>
      </p:sp>
      <p:sp>
        <p:nvSpPr>
          <p:cNvPr id="53252" name="Rectangle 4"/>
          <p:cNvSpPr>
            <a:spLocks noChangeArrowheads="1"/>
          </p:cNvSpPr>
          <p:nvPr/>
        </p:nvSpPr>
        <p:spPr bwMode="auto">
          <a:xfrm>
            <a:off x="250825" y="260350"/>
            <a:ext cx="1154113" cy="360363"/>
          </a:xfrm>
          <a:prstGeom prst="rect">
            <a:avLst/>
          </a:prstGeom>
          <a:solidFill>
            <a:srgbClr val="CC66FF"/>
          </a:solidFill>
          <a:ln w="9525">
            <a:solidFill>
              <a:schemeClr val="tx1"/>
            </a:solidFill>
            <a:miter lim="800000"/>
            <a:headEnd/>
            <a:tailEnd/>
          </a:ln>
        </p:spPr>
        <p:txBody>
          <a:bodyPr wrap="none" anchor="ctr"/>
          <a:lstStyle/>
          <a:p>
            <a:r>
              <a:rPr lang="fr-FR" sz="1200" b="1"/>
              <a:t>Chapitre 5</a:t>
            </a:r>
          </a:p>
        </p:txBody>
      </p:sp>
      <p:sp>
        <p:nvSpPr>
          <p:cNvPr id="53253" name="Rectangle 5"/>
          <p:cNvSpPr>
            <a:spLocks noChangeArrowheads="1"/>
          </p:cNvSpPr>
          <p:nvPr/>
        </p:nvSpPr>
        <p:spPr bwMode="auto">
          <a:xfrm>
            <a:off x="179388" y="188913"/>
            <a:ext cx="8785225" cy="6480175"/>
          </a:xfrm>
          <a:prstGeom prst="rect">
            <a:avLst/>
          </a:prstGeom>
          <a:noFill/>
          <a:ln w="9525">
            <a:solidFill>
              <a:schemeClr val="tx1"/>
            </a:solidFill>
            <a:miter lim="800000"/>
            <a:headEnd/>
            <a:tailEnd/>
          </a:ln>
        </p:spPr>
        <p:txBody>
          <a:bodyPr wrap="none" anchor="ctr"/>
          <a:lstStyle/>
          <a:p>
            <a:endParaRPr lang="fr-FR"/>
          </a:p>
        </p:txBody>
      </p:sp>
      <p:sp>
        <p:nvSpPr>
          <p:cNvPr id="53254" name="Rectangle 6"/>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53255" name="AutoShape 7">
            <a:hlinkClick r:id="rId3" action="ppaction://hlinksldjump" highlightClick="1"/>
          </p:cNvPr>
          <p:cNvSpPr>
            <a:spLocks noChangeArrowheads="1"/>
          </p:cNvSpPr>
          <p:nvPr/>
        </p:nvSpPr>
        <p:spPr bwMode="auto">
          <a:xfrm>
            <a:off x="2193925" y="6308725"/>
            <a:ext cx="215900" cy="215900"/>
          </a:xfrm>
          <a:prstGeom prst="actionButtonBackPrevious">
            <a:avLst/>
          </a:prstGeom>
          <a:solidFill>
            <a:srgbClr val="CC66FF"/>
          </a:solidFill>
          <a:ln w="9525">
            <a:noFill/>
            <a:miter lim="800000"/>
            <a:headEnd/>
            <a:tailEnd/>
          </a:ln>
        </p:spPr>
        <p:txBody>
          <a:bodyPr wrap="none" anchor="ctr"/>
          <a:lstStyle/>
          <a:p>
            <a:endParaRPr lang="fr-FR"/>
          </a:p>
        </p:txBody>
      </p:sp>
      <p:sp>
        <p:nvSpPr>
          <p:cNvPr id="53256" name="Rectangle 8"/>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Début du chapitre</a:t>
            </a:r>
          </a:p>
        </p:txBody>
      </p:sp>
      <p:sp>
        <p:nvSpPr>
          <p:cNvPr id="53257" name="AutoShape 9">
            <a:hlinkClick r:id="rId4"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96266" name="AutoShape 10">
            <a:hlinkClick r:id="" action="ppaction://noaction" highlightClick="1"/>
          </p:cNvPr>
          <p:cNvSpPr>
            <a:spLocks noChangeArrowheads="1"/>
          </p:cNvSpPr>
          <p:nvPr/>
        </p:nvSpPr>
        <p:spPr bwMode="auto">
          <a:xfrm>
            <a:off x="7753350" y="63341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96267" name="Rectangle 11"/>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5" action="ppaction://hlinkpres?slideindex=1&amp;slidetitle="/>
              </a:rPr>
              <a:t>Cliquer ici</a:t>
            </a:r>
            <a:endParaRPr lang="fr-FR" sz="1000" b="1">
              <a:solidFill>
                <a:schemeClr val="tx1"/>
              </a:solidFill>
            </a:endParaRPr>
          </a:p>
        </p:txBody>
      </p:sp>
      <p:sp>
        <p:nvSpPr>
          <p:cNvPr id="53260" name="Rectangle 12"/>
          <p:cNvSpPr>
            <a:spLocks noChangeArrowheads="1"/>
          </p:cNvSpPr>
          <p:nvPr/>
        </p:nvSpPr>
        <p:spPr bwMode="auto">
          <a:xfrm>
            <a:off x="1476375" y="1052513"/>
            <a:ext cx="6083300" cy="457200"/>
          </a:xfrm>
          <a:prstGeom prst="rect">
            <a:avLst/>
          </a:prstGeom>
          <a:noFill/>
          <a:ln w="9525" algn="ctr">
            <a:noFill/>
            <a:miter lim="800000"/>
            <a:headEnd/>
            <a:tailEnd/>
          </a:ln>
        </p:spPr>
        <p:txBody>
          <a:bodyPr wrap="none">
            <a:spAutoFit/>
          </a:bodyPr>
          <a:lstStyle/>
          <a:p>
            <a:r>
              <a:rPr lang="fr-FR" sz="2400"/>
              <a:t>Les documents de l’entretien en face à face</a:t>
            </a:r>
          </a:p>
        </p:txBody>
      </p:sp>
      <p:sp>
        <p:nvSpPr>
          <p:cNvPr id="53261" name="Rectangle 13"/>
          <p:cNvSpPr>
            <a:spLocks noChangeArrowheads="1"/>
          </p:cNvSpPr>
          <p:nvPr/>
        </p:nvSpPr>
        <p:spPr bwMode="auto">
          <a:xfrm>
            <a:off x="2339975" y="2390775"/>
            <a:ext cx="5040313" cy="2838450"/>
          </a:xfrm>
          <a:prstGeom prst="rect">
            <a:avLst/>
          </a:prstGeom>
          <a:noFill/>
          <a:ln w="9525" algn="ctr">
            <a:noFill/>
            <a:miter lim="800000"/>
            <a:headEnd/>
            <a:tailEnd/>
          </a:ln>
        </p:spPr>
        <p:txBody>
          <a:bodyPr>
            <a:spAutoFit/>
          </a:bodyPr>
          <a:lstStyle/>
          <a:p>
            <a:pPr algn="l">
              <a:lnSpc>
                <a:spcPct val="200000"/>
              </a:lnSpc>
            </a:pPr>
            <a:r>
              <a:rPr lang="fr-FR"/>
              <a:t>La fiche de situation</a:t>
            </a:r>
          </a:p>
          <a:p>
            <a:pPr algn="l">
              <a:lnSpc>
                <a:spcPct val="200000"/>
              </a:lnSpc>
            </a:pPr>
            <a:r>
              <a:rPr lang="fr-FR"/>
              <a:t>La fiche de bilan par rapport au poste</a:t>
            </a:r>
          </a:p>
          <a:p>
            <a:pPr algn="l">
              <a:lnSpc>
                <a:spcPct val="200000"/>
              </a:lnSpc>
            </a:pPr>
            <a:r>
              <a:rPr lang="fr-FR"/>
              <a:t>La fiche d’identification du projet professionnel </a:t>
            </a:r>
          </a:p>
          <a:p>
            <a:pPr algn="l">
              <a:lnSpc>
                <a:spcPct val="200000"/>
              </a:lnSpc>
            </a:pPr>
            <a:r>
              <a:rPr lang="fr-FR"/>
              <a:t>La fiche de cadrage du projet du salarié</a:t>
            </a:r>
          </a:p>
          <a:p>
            <a:pPr algn="l">
              <a:lnSpc>
                <a:spcPct val="200000"/>
              </a:lnSpc>
            </a:pPr>
            <a:r>
              <a:rPr lang="fr-FR"/>
              <a:t>La fiche de synthèse</a:t>
            </a:r>
          </a:p>
        </p:txBody>
      </p:sp>
      <p:sp>
        <p:nvSpPr>
          <p:cNvPr id="53262" name="AutoShape 14">
            <a:hlinkClick r:id="rId6" action="ppaction://hlinkfile" highlightClick="1"/>
          </p:cNvPr>
          <p:cNvSpPr>
            <a:spLocks noChangeArrowheads="1"/>
          </p:cNvSpPr>
          <p:nvPr/>
        </p:nvSpPr>
        <p:spPr bwMode="auto">
          <a:xfrm flipH="1">
            <a:off x="2051050" y="2679700"/>
            <a:ext cx="215900" cy="215900"/>
          </a:xfrm>
          <a:prstGeom prst="actionButtonBackPrevious">
            <a:avLst/>
          </a:prstGeom>
          <a:solidFill>
            <a:srgbClr val="CC66FF"/>
          </a:solidFill>
          <a:ln w="9525">
            <a:noFill/>
            <a:miter lim="800000"/>
            <a:headEnd/>
            <a:tailEnd/>
          </a:ln>
        </p:spPr>
        <p:txBody>
          <a:bodyPr wrap="none" anchor="ctr"/>
          <a:lstStyle/>
          <a:p>
            <a:endParaRPr lang="fr-FR"/>
          </a:p>
        </p:txBody>
      </p:sp>
      <p:sp>
        <p:nvSpPr>
          <p:cNvPr id="53263" name="AutoShape 15">
            <a:hlinkClick r:id="rId7" action="ppaction://hlinkfile" highlightClick="1"/>
          </p:cNvPr>
          <p:cNvSpPr>
            <a:spLocks noChangeArrowheads="1"/>
          </p:cNvSpPr>
          <p:nvPr/>
        </p:nvSpPr>
        <p:spPr bwMode="auto">
          <a:xfrm flipH="1">
            <a:off x="2038350" y="3236913"/>
            <a:ext cx="215900" cy="215900"/>
          </a:xfrm>
          <a:prstGeom prst="actionButtonBackPrevious">
            <a:avLst/>
          </a:prstGeom>
          <a:solidFill>
            <a:srgbClr val="CC66FF"/>
          </a:solidFill>
          <a:ln w="9525">
            <a:noFill/>
            <a:miter lim="800000"/>
            <a:headEnd/>
            <a:tailEnd/>
          </a:ln>
        </p:spPr>
        <p:txBody>
          <a:bodyPr wrap="none" anchor="ctr"/>
          <a:lstStyle/>
          <a:p>
            <a:endParaRPr lang="fr-FR"/>
          </a:p>
        </p:txBody>
      </p:sp>
      <p:sp>
        <p:nvSpPr>
          <p:cNvPr id="53264" name="AutoShape 16">
            <a:hlinkClick r:id="rId8" action="ppaction://hlinkfile" highlightClick="1"/>
          </p:cNvPr>
          <p:cNvSpPr>
            <a:spLocks noChangeArrowheads="1"/>
          </p:cNvSpPr>
          <p:nvPr/>
        </p:nvSpPr>
        <p:spPr bwMode="auto">
          <a:xfrm flipH="1">
            <a:off x="2051050" y="3779838"/>
            <a:ext cx="215900" cy="215900"/>
          </a:xfrm>
          <a:prstGeom prst="actionButtonBackPrevious">
            <a:avLst/>
          </a:prstGeom>
          <a:solidFill>
            <a:srgbClr val="CC66FF"/>
          </a:solidFill>
          <a:ln w="9525">
            <a:noFill/>
            <a:miter lim="800000"/>
            <a:headEnd/>
            <a:tailEnd/>
          </a:ln>
        </p:spPr>
        <p:txBody>
          <a:bodyPr wrap="none" anchor="ctr"/>
          <a:lstStyle/>
          <a:p>
            <a:endParaRPr lang="fr-FR"/>
          </a:p>
        </p:txBody>
      </p:sp>
      <p:sp>
        <p:nvSpPr>
          <p:cNvPr id="53265" name="AutoShape 17">
            <a:hlinkClick r:id="rId9" action="ppaction://hlinkfile" highlightClick="1"/>
          </p:cNvPr>
          <p:cNvSpPr>
            <a:spLocks noChangeArrowheads="1"/>
          </p:cNvSpPr>
          <p:nvPr/>
        </p:nvSpPr>
        <p:spPr bwMode="auto">
          <a:xfrm flipH="1">
            <a:off x="2051050" y="4356100"/>
            <a:ext cx="215900" cy="215900"/>
          </a:xfrm>
          <a:prstGeom prst="actionButtonBackPrevious">
            <a:avLst/>
          </a:prstGeom>
          <a:solidFill>
            <a:srgbClr val="CC66FF"/>
          </a:solidFill>
          <a:ln w="9525">
            <a:noFill/>
            <a:miter lim="800000"/>
            <a:headEnd/>
            <a:tailEnd/>
          </a:ln>
        </p:spPr>
        <p:txBody>
          <a:bodyPr wrap="none" anchor="ctr"/>
          <a:lstStyle/>
          <a:p>
            <a:endParaRPr lang="fr-FR"/>
          </a:p>
        </p:txBody>
      </p:sp>
      <p:sp>
        <p:nvSpPr>
          <p:cNvPr id="53266" name="AutoShape 18">
            <a:hlinkClick r:id="rId10" action="ppaction://hlinkfile" highlightClick="1"/>
          </p:cNvPr>
          <p:cNvSpPr>
            <a:spLocks noChangeArrowheads="1"/>
          </p:cNvSpPr>
          <p:nvPr/>
        </p:nvSpPr>
        <p:spPr bwMode="auto">
          <a:xfrm flipH="1">
            <a:off x="2038350" y="4897438"/>
            <a:ext cx="215900" cy="215900"/>
          </a:xfrm>
          <a:prstGeom prst="actionButtonBackPrevious">
            <a:avLst/>
          </a:prstGeom>
          <a:solidFill>
            <a:srgbClr val="CC66FF"/>
          </a:solidFill>
          <a:ln w="9525">
            <a:noFill/>
            <a:miter lim="800000"/>
            <a:headEnd/>
            <a:tailEnd/>
          </a:ln>
        </p:spPr>
        <p:txBody>
          <a:bodyPr wrap="none" anchor="ctr"/>
          <a:lstStyle/>
          <a:p>
            <a:endParaRPr lang="fr-FR"/>
          </a:p>
        </p:txBody>
      </p:sp>
      <p:sp>
        <p:nvSpPr>
          <p:cNvPr id="53267" name="Text Box 20"/>
          <p:cNvSpPr txBox="1">
            <a:spLocks noChangeArrowheads="1"/>
          </p:cNvSpPr>
          <p:nvPr/>
        </p:nvSpPr>
        <p:spPr bwMode="auto">
          <a:xfrm>
            <a:off x="1839913" y="1933575"/>
            <a:ext cx="5468937" cy="284163"/>
          </a:xfrm>
          <a:prstGeom prst="rect">
            <a:avLst/>
          </a:prstGeom>
          <a:solidFill>
            <a:srgbClr val="CC99FF"/>
          </a:solidFill>
          <a:ln w="9525" algn="ctr">
            <a:solidFill>
              <a:srgbClr val="9900CC"/>
            </a:solidFill>
            <a:miter lim="800000"/>
            <a:headEnd/>
            <a:tailEnd/>
          </a:ln>
        </p:spPr>
        <p:txBody>
          <a:bodyPr>
            <a:spAutoFit/>
          </a:bodyPr>
          <a:lstStyle/>
          <a:p>
            <a:r>
              <a:rPr lang="fr-FR" sz="1200"/>
              <a:t>Cliquer suivant votre choix et imprimer </a:t>
            </a:r>
          </a:p>
        </p:txBody>
      </p:sp>
      <p:sp>
        <p:nvSpPr>
          <p:cNvPr id="53268" name="AutoShape 21"/>
          <p:cNvSpPr>
            <a:spLocks noChangeArrowheads="1"/>
          </p:cNvSpPr>
          <p:nvPr/>
        </p:nvSpPr>
        <p:spPr bwMode="auto">
          <a:xfrm rot="5400000" flipV="1">
            <a:off x="2002632" y="2347119"/>
            <a:ext cx="287337" cy="180975"/>
          </a:xfrm>
          <a:prstGeom prst="rightArrow">
            <a:avLst>
              <a:gd name="adj1" fmla="val 50000"/>
              <a:gd name="adj2" fmla="val 39693"/>
            </a:avLst>
          </a:prstGeom>
          <a:solidFill>
            <a:srgbClr val="CC66FF"/>
          </a:solidFill>
          <a:ln w="9525">
            <a:solidFill>
              <a:srgbClr val="9900CC"/>
            </a:solidFill>
            <a:miter lim="800000"/>
            <a:headEnd/>
            <a:tailEnd/>
          </a:ln>
        </p:spPr>
        <p:txBody>
          <a:bodyPr wrap="none" anchor="ctr"/>
          <a:lstStyle/>
          <a:p>
            <a:endParaRPr lang="fr-FR"/>
          </a:p>
        </p:txBody>
      </p:sp>
      <p:sp>
        <p:nvSpPr>
          <p:cNvPr id="53269" name="AutoShape 22">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53270" name="Rectangle 23"/>
          <p:cNvSpPr>
            <a:spLocks noChangeArrowheads="1"/>
          </p:cNvSpPr>
          <p:nvPr/>
        </p:nvSpPr>
        <p:spPr bwMode="auto">
          <a:xfrm>
            <a:off x="8027988" y="6237288"/>
            <a:ext cx="647700"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53271" name="AutoShape 24">
            <a:hlinkClick r:id="" action="ppaction://hlinkshowjump?jump=nextslide" highlightClick="1"/>
          </p:cNvPr>
          <p:cNvSpPr>
            <a:spLocks noChangeArrowheads="1"/>
          </p:cNvSpPr>
          <p:nvPr/>
        </p:nvSpPr>
        <p:spPr bwMode="auto">
          <a:xfrm>
            <a:off x="8675688"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53272" name="Rectangle 25"/>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96266"/>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6267"/>
                                        </p:tgtEl>
                                        <p:attrNameLst>
                                          <p:attrName>style.visibility</p:attrName>
                                        </p:attrNameLst>
                                      </p:cBhvr>
                                      <p:to>
                                        <p:strVal val="visible"/>
                                      </p:to>
                                    </p:set>
                                  </p:childTnLst>
                                </p:cTn>
                              </p:par>
                            </p:childTnLst>
                          </p:cTn>
                        </p:par>
                      </p:childTnLst>
                    </p:cTn>
                  </p:par>
                </p:childTnLst>
              </p:cTn>
              <p:nextCondLst>
                <p:cond evt="onClick" delay="0">
                  <p:tgtEl>
                    <p:spTgt spid="96266"/>
                  </p:tgtEl>
                </p:cond>
              </p:nextCondLst>
            </p:seq>
            <p:seq concurrent="1" nextAc="seek">
              <p:cTn id="7" restart="whenNotActive" fill="hold" evtFilter="cancelBubble" nodeType="interactiveSeq">
                <p:stCondLst>
                  <p:cond evt="onClick" delay="0">
                    <p:tgtEl>
                      <p:spTgt spid="96267"/>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96267"/>
                                        </p:tgtEl>
                                        <p:attrNameLst>
                                          <p:attrName>style.visibility</p:attrName>
                                        </p:attrNameLst>
                                      </p:cBhvr>
                                      <p:to>
                                        <p:strVal val="hidden"/>
                                      </p:to>
                                    </p:set>
                                  </p:childTnLst>
                                </p:cTn>
                              </p:par>
                            </p:childTnLst>
                          </p:cTn>
                        </p:par>
                      </p:childTnLst>
                    </p:cTn>
                  </p:par>
                </p:childTnLst>
              </p:cTn>
              <p:nextCondLst>
                <p:cond evt="onClick" delay="0">
                  <p:tgtEl>
                    <p:spTgt spid="96267"/>
                  </p:tgtEl>
                </p:cond>
              </p:nextCondLst>
            </p:seq>
          </p:childTnLst>
        </p:cTn>
      </p:par>
    </p:tnLst>
    <p:bldLst>
      <p:bldP spid="96267" grpId="0" animBg="1"/>
      <p:bldP spid="96267" grpId="1"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p:nvPr>
        </p:nvSpPr>
        <p:spPr bwMode="auto">
          <a:xfrm>
            <a:off x="1476375" y="260350"/>
            <a:ext cx="2952750" cy="360363"/>
          </a:xfrm>
          <a:solidFill>
            <a:srgbClr val="CC66FF">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Les documents nécessaires</a:t>
            </a:r>
          </a:p>
        </p:txBody>
      </p:sp>
      <p:sp>
        <p:nvSpPr>
          <p:cNvPr id="54275" name="Rectangle 3"/>
          <p:cNvSpPr>
            <a:spLocks noGrp="1" noChangeArrowheads="1"/>
          </p:cNvSpPr>
          <p:nvPr>
            <p:ph type="subTitle" idx="1"/>
          </p:nvPr>
        </p:nvSpPr>
        <p:spPr bwMode="auto">
          <a:xfrm>
            <a:off x="4500563" y="260350"/>
            <a:ext cx="4249737" cy="360363"/>
          </a:xfrm>
          <a:solidFill>
            <a:srgbClr val="CC66FF">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400" b="1" smtClean="0">
                <a:solidFill>
                  <a:srgbClr val="000099"/>
                </a:solidFill>
              </a:rPr>
              <a:t>Guide de préparation du salarié</a:t>
            </a:r>
          </a:p>
        </p:txBody>
      </p:sp>
      <p:sp>
        <p:nvSpPr>
          <p:cNvPr id="54276" name="Rectangle 4"/>
          <p:cNvSpPr>
            <a:spLocks noChangeArrowheads="1"/>
          </p:cNvSpPr>
          <p:nvPr/>
        </p:nvSpPr>
        <p:spPr bwMode="auto">
          <a:xfrm>
            <a:off x="250825" y="260350"/>
            <a:ext cx="1154113" cy="360363"/>
          </a:xfrm>
          <a:prstGeom prst="rect">
            <a:avLst/>
          </a:prstGeom>
          <a:solidFill>
            <a:srgbClr val="CC66FF"/>
          </a:solidFill>
          <a:ln w="9525">
            <a:solidFill>
              <a:schemeClr val="tx1"/>
            </a:solidFill>
            <a:miter lim="800000"/>
            <a:headEnd/>
            <a:tailEnd/>
          </a:ln>
        </p:spPr>
        <p:txBody>
          <a:bodyPr wrap="none" anchor="ctr"/>
          <a:lstStyle/>
          <a:p>
            <a:r>
              <a:rPr lang="fr-FR" sz="1200" b="1"/>
              <a:t>Chapitre 5</a:t>
            </a:r>
          </a:p>
        </p:txBody>
      </p:sp>
      <p:sp>
        <p:nvSpPr>
          <p:cNvPr id="54277" name="Rectangle 5"/>
          <p:cNvSpPr>
            <a:spLocks noChangeArrowheads="1"/>
          </p:cNvSpPr>
          <p:nvPr/>
        </p:nvSpPr>
        <p:spPr bwMode="auto">
          <a:xfrm>
            <a:off x="179388" y="188913"/>
            <a:ext cx="8785225" cy="6480175"/>
          </a:xfrm>
          <a:prstGeom prst="rect">
            <a:avLst/>
          </a:prstGeom>
          <a:noFill/>
          <a:ln w="9525">
            <a:solidFill>
              <a:schemeClr val="tx1"/>
            </a:solidFill>
            <a:miter lim="800000"/>
            <a:headEnd/>
            <a:tailEnd/>
          </a:ln>
        </p:spPr>
        <p:txBody>
          <a:bodyPr wrap="none" anchor="ctr"/>
          <a:lstStyle/>
          <a:p>
            <a:endParaRPr lang="fr-FR"/>
          </a:p>
        </p:txBody>
      </p:sp>
      <p:sp>
        <p:nvSpPr>
          <p:cNvPr id="54278" name="Rectangle 6"/>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54279" name="AutoShape 7">
            <a:hlinkClick r:id="rId3" action="ppaction://hlinksldjump" highlightClick="1"/>
          </p:cNvPr>
          <p:cNvSpPr>
            <a:spLocks noChangeArrowheads="1"/>
          </p:cNvSpPr>
          <p:nvPr/>
        </p:nvSpPr>
        <p:spPr bwMode="auto">
          <a:xfrm>
            <a:off x="2193925" y="6308725"/>
            <a:ext cx="215900" cy="215900"/>
          </a:xfrm>
          <a:prstGeom prst="actionButtonBackPrevious">
            <a:avLst/>
          </a:prstGeom>
          <a:solidFill>
            <a:srgbClr val="CC66FF"/>
          </a:solidFill>
          <a:ln w="9525">
            <a:noFill/>
            <a:miter lim="800000"/>
            <a:headEnd/>
            <a:tailEnd/>
          </a:ln>
        </p:spPr>
        <p:txBody>
          <a:bodyPr wrap="none" anchor="ctr"/>
          <a:lstStyle/>
          <a:p>
            <a:endParaRPr lang="fr-FR"/>
          </a:p>
        </p:txBody>
      </p:sp>
      <p:sp>
        <p:nvSpPr>
          <p:cNvPr id="54280" name="Rectangle 8"/>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Début du chapitre</a:t>
            </a:r>
          </a:p>
        </p:txBody>
      </p:sp>
      <p:sp>
        <p:nvSpPr>
          <p:cNvPr id="54281" name="AutoShape 9">
            <a:hlinkClick r:id="rId4"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98314" name="AutoShape 10">
            <a:hlinkClick r:id="" action="ppaction://noaction" highlightClick="1"/>
          </p:cNvPr>
          <p:cNvSpPr>
            <a:spLocks noChangeArrowheads="1"/>
          </p:cNvSpPr>
          <p:nvPr/>
        </p:nvSpPr>
        <p:spPr bwMode="auto">
          <a:xfrm>
            <a:off x="7753350" y="63341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98315" name="Rectangle 11"/>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5" action="ppaction://hlinkpres?slideindex=1&amp;slidetitle="/>
              </a:rPr>
              <a:t>Cliquer ici</a:t>
            </a:r>
            <a:endParaRPr lang="fr-FR" sz="1000" b="1">
              <a:solidFill>
                <a:schemeClr val="tx1"/>
              </a:solidFill>
            </a:endParaRPr>
          </a:p>
        </p:txBody>
      </p:sp>
      <p:sp>
        <p:nvSpPr>
          <p:cNvPr id="54284" name="Rectangle 12"/>
          <p:cNvSpPr>
            <a:spLocks noChangeArrowheads="1"/>
          </p:cNvSpPr>
          <p:nvPr/>
        </p:nvSpPr>
        <p:spPr bwMode="auto">
          <a:xfrm>
            <a:off x="1800225" y="1773238"/>
            <a:ext cx="5508625" cy="457200"/>
          </a:xfrm>
          <a:prstGeom prst="rect">
            <a:avLst/>
          </a:prstGeom>
          <a:noFill/>
          <a:ln w="9525" algn="ctr">
            <a:noFill/>
            <a:miter lim="800000"/>
            <a:headEnd/>
            <a:tailEnd/>
          </a:ln>
        </p:spPr>
        <p:txBody>
          <a:bodyPr wrap="none">
            <a:spAutoFit/>
          </a:bodyPr>
          <a:lstStyle/>
          <a:p>
            <a:r>
              <a:rPr lang="fr-FR" sz="2400"/>
              <a:t>Le document de synthèse de l’entretien</a:t>
            </a:r>
          </a:p>
        </p:txBody>
      </p:sp>
      <p:sp>
        <p:nvSpPr>
          <p:cNvPr id="54285" name="Rectangle 13"/>
          <p:cNvSpPr>
            <a:spLocks noChangeArrowheads="1"/>
          </p:cNvSpPr>
          <p:nvPr/>
        </p:nvSpPr>
        <p:spPr bwMode="auto">
          <a:xfrm>
            <a:off x="1619250" y="2781300"/>
            <a:ext cx="6192838" cy="1651000"/>
          </a:xfrm>
          <a:prstGeom prst="rect">
            <a:avLst/>
          </a:prstGeom>
          <a:noFill/>
          <a:ln w="9525">
            <a:noFill/>
            <a:miter lim="800000"/>
            <a:headEnd/>
            <a:tailEnd/>
          </a:ln>
        </p:spPr>
        <p:txBody>
          <a:bodyPr anchor="ctr">
            <a:spAutoFit/>
          </a:bodyPr>
          <a:lstStyle/>
          <a:p>
            <a:pPr algn="l">
              <a:spcBef>
                <a:spcPct val="50000"/>
              </a:spcBef>
              <a:tabLst>
                <a:tab pos="676275" algn="l"/>
              </a:tabLst>
            </a:pPr>
            <a:r>
              <a:rPr lang="fr-FR"/>
              <a:t>Le document de synthèse peut regrouper toutes les fiches, il doit contenir au minimum : </a:t>
            </a:r>
          </a:p>
          <a:p>
            <a:pPr algn="l">
              <a:spcBef>
                <a:spcPct val="50000"/>
              </a:spcBef>
              <a:tabLst>
                <a:tab pos="676275" algn="l"/>
              </a:tabLst>
            </a:pPr>
            <a:endParaRPr lang="fr-FR" sz="800"/>
          </a:p>
          <a:p>
            <a:pPr algn="l">
              <a:spcBef>
                <a:spcPct val="50000"/>
              </a:spcBef>
              <a:tabLst>
                <a:tab pos="676275" algn="l"/>
              </a:tabLst>
            </a:pPr>
            <a:r>
              <a:rPr lang="fr-FR"/>
              <a:t> 			La fiche de synthèse</a:t>
            </a:r>
          </a:p>
          <a:p>
            <a:pPr algn="l">
              <a:spcBef>
                <a:spcPct val="50000"/>
              </a:spcBef>
              <a:tabLst>
                <a:tab pos="676275" algn="l"/>
              </a:tabLst>
            </a:pPr>
            <a:endParaRPr lang="fr-FR"/>
          </a:p>
        </p:txBody>
      </p:sp>
      <p:sp>
        <p:nvSpPr>
          <p:cNvPr id="54286" name="AutoShape 14">
            <a:hlinkClick r:id="rId6" action="ppaction://hlinkfile" highlightClick="1"/>
          </p:cNvPr>
          <p:cNvSpPr>
            <a:spLocks noChangeArrowheads="1"/>
          </p:cNvSpPr>
          <p:nvPr/>
        </p:nvSpPr>
        <p:spPr bwMode="auto">
          <a:xfrm flipH="1">
            <a:off x="3060700" y="3716338"/>
            <a:ext cx="215900" cy="215900"/>
          </a:xfrm>
          <a:prstGeom prst="actionButtonBackPrevious">
            <a:avLst/>
          </a:prstGeom>
          <a:solidFill>
            <a:srgbClr val="CC66FF"/>
          </a:solidFill>
          <a:ln w="9525">
            <a:noFill/>
            <a:miter lim="800000"/>
            <a:headEnd/>
            <a:tailEnd/>
          </a:ln>
        </p:spPr>
        <p:txBody>
          <a:bodyPr wrap="none" anchor="ctr"/>
          <a:lstStyle/>
          <a:p>
            <a:endParaRPr lang="fr-FR"/>
          </a:p>
        </p:txBody>
      </p:sp>
      <p:sp>
        <p:nvSpPr>
          <p:cNvPr id="54287" name="AutoShape 19">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54288" name="Rectangle 20"/>
          <p:cNvSpPr>
            <a:spLocks noChangeArrowheads="1"/>
          </p:cNvSpPr>
          <p:nvPr/>
        </p:nvSpPr>
        <p:spPr bwMode="auto">
          <a:xfrm>
            <a:off x="8027988" y="6237288"/>
            <a:ext cx="647700"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54289" name="AutoShape 21">
            <a:hlinkClick r:id="" action="ppaction://hlinkshowjump?jump=nextslide" highlightClick="1"/>
          </p:cNvPr>
          <p:cNvSpPr>
            <a:spLocks noChangeArrowheads="1"/>
          </p:cNvSpPr>
          <p:nvPr/>
        </p:nvSpPr>
        <p:spPr bwMode="auto">
          <a:xfrm>
            <a:off x="8675688"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54290" name="Rectangle 22"/>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98314"/>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8315"/>
                                        </p:tgtEl>
                                        <p:attrNameLst>
                                          <p:attrName>style.visibility</p:attrName>
                                        </p:attrNameLst>
                                      </p:cBhvr>
                                      <p:to>
                                        <p:strVal val="visible"/>
                                      </p:to>
                                    </p:set>
                                  </p:childTnLst>
                                </p:cTn>
                              </p:par>
                            </p:childTnLst>
                          </p:cTn>
                        </p:par>
                      </p:childTnLst>
                    </p:cTn>
                  </p:par>
                </p:childTnLst>
              </p:cTn>
              <p:nextCondLst>
                <p:cond evt="onClick" delay="0">
                  <p:tgtEl>
                    <p:spTgt spid="98314"/>
                  </p:tgtEl>
                </p:cond>
              </p:nextCondLst>
            </p:seq>
            <p:seq concurrent="1" nextAc="seek">
              <p:cTn id="7" restart="whenNotActive" fill="hold" evtFilter="cancelBubble" nodeType="interactiveSeq">
                <p:stCondLst>
                  <p:cond evt="onClick" delay="0">
                    <p:tgtEl>
                      <p:spTgt spid="98315"/>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98315"/>
                                        </p:tgtEl>
                                        <p:attrNameLst>
                                          <p:attrName>style.visibility</p:attrName>
                                        </p:attrNameLst>
                                      </p:cBhvr>
                                      <p:to>
                                        <p:strVal val="hidden"/>
                                      </p:to>
                                    </p:set>
                                  </p:childTnLst>
                                </p:cTn>
                              </p:par>
                            </p:childTnLst>
                          </p:cTn>
                        </p:par>
                      </p:childTnLst>
                    </p:cTn>
                  </p:par>
                </p:childTnLst>
              </p:cTn>
              <p:nextCondLst>
                <p:cond evt="onClick" delay="0">
                  <p:tgtEl>
                    <p:spTgt spid="98315"/>
                  </p:tgtEl>
                </p:cond>
              </p:nextCondLst>
            </p:seq>
          </p:childTnLst>
        </p:cTn>
      </p:par>
    </p:tnLst>
    <p:bldLst>
      <p:bldP spid="98315" grpId="0" animBg="1"/>
      <p:bldP spid="98315"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ctrTitle"/>
          </p:nvPr>
        </p:nvSpPr>
        <p:spPr bwMode="auto">
          <a:xfrm>
            <a:off x="1476375" y="260350"/>
            <a:ext cx="2952750" cy="360363"/>
          </a:xfrm>
          <a:solidFill>
            <a:srgbClr val="FF3300">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Pourquoi l’entretien professionnel ?</a:t>
            </a:r>
          </a:p>
        </p:txBody>
      </p:sp>
      <p:sp>
        <p:nvSpPr>
          <p:cNvPr id="20483" name="Rectangle 3"/>
          <p:cNvSpPr>
            <a:spLocks noGrp="1" noChangeArrowheads="1"/>
          </p:cNvSpPr>
          <p:nvPr>
            <p:ph type="subTitle" idx="1"/>
          </p:nvPr>
        </p:nvSpPr>
        <p:spPr bwMode="auto">
          <a:xfrm>
            <a:off x="4500563" y="260350"/>
            <a:ext cx="4249737" cy="360363"/>
          </a:xfrm>
          <a:solidFill>
            <a:srgbClr val="FF3300">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lnSpc>
                <a:spcPct val="80000"/>
              </a:lnSpc>
            </a:pPr>
            <a:r>
              <a:rPr lang="fr-FR" sz="1200" b="1" smtClean="0">
                <a:solidFill>
                  <a:srgbClr val="000099"/>
                </a:solidFill>
              </a:rPr>
              <a:t>1 - Quels sont les objectifs de l’entretien ?</a:t>
            </a:r>
          </a:p>
        </p:txBody>
      </p:sp>
      <p:sp>
        <p:nvSpPr>
          <p:cNvPr id="20484" name="Rectangle 4"/>
          <p:cNvSpPr>
            <a:spLocks noChangeArrowheads="1"/>
          </p:cNvSpPr>
          <p:nvPr/>
        </p:nvSpPr>
        <p:spPr bwMode="auto">
          <a:xfrm>
            <a:off x="250825" y="260350"/>
            <a:ext cx="1154113" cy="360363"/>
          </a:xfrm>
          <a:prstGeom prst="rect">
            <a:avLst/>
          </a:prstGeom>
          <a:solidFill>
            <a:srgbClr val="FF3300"/>
          </a:solidFill>
          <a:ln w="9525">
            <a:solidFill>
              <a:schemeClr val="tx1"/>
            </a:solidFill>
            <a:miter lim="800000"/>
            <a:headEnd/>
            <a:tailEnd/>
          </a:ln>
        </p:spPr>
        <p:txBody>
          <a:bodyPr wrap="none" anchor="ctr"/>
          <a:lstStyle/>
          <a:p>
            <a:r>
              <a:rPr lang="fr-FR" sz="1200" b="1"/>
              <a:t>Chapitre 1.1</a:t>
            </a:r>
          </a:p>
        </p:txBody>
      </p:sp>
      <p:sp>
        <p:nvSpPr>
          <p:cNvPr id="20485" name="Text Box 6"/>
          <p:cNvSpPr txBox="1">
            <a:spLocks noChangeArrowheads="1"/>
          </p:cNvSpPr>
          <p:nvPr/>
        </p:nvSpPr>
        <p:spPr bwMode="auto">
          <a:xfrm>
            <a:off x="1476375" y="1700213"/>
            <a:ext cx="184150" cy="366712"/>
          </a:xfrm>
          <a:prstGeom prst="rect">
            <a:avLst/>
          </a:prstGeom>
          <a:noFill/>
          <a:ln w="9525">
            <a:noFill/>
            <a:miter lim="800000"/>
            <a:headEnd/>
            <a:tailEnd/>
          </a:ln>
        </p:spPr>
        <p:txBody>
          <a:bodyPr wrap="none">
            <a:spAutoFit/>
          </a:bodyPr>
          <a:lstStyle/>
          <a:p>
            <a:pPr algn="l"/>
            <a:endParaRPr lang="fr-FR">
              <a:solidFill>
                <a:schemeClr val="tx1"/>
              </a:solidFill>
            </a:endParaRPr>
          </a:p>
        </p:txBody>
      </p:sp>
      <p:sp>
        <p:nvSpPr>
          <p:cNvPr id="20486" name="Text Box 7"/>
          <p:cNvSpPr txBox="1">
            <a:spLocks noChangeArrowheads="1"/>
          </p:cNvSpPr>
          <p:nvPr/>
        </p:nvSpPr>
        <p:spPr bwMode="auto">
          <a:xfrm>
            <a:off x="827088" y="1628775"/>
            <a:ext cx="7416800" cy="3795713"/>
          </a:xfrm>
          <a:prstGeom prst="rect">
            <a:avLst/>
          </a:prstGeom>
          <a:noFill/>
          <a:ln w="9525">
            <a:noFill/>
            <a:miter lim="800000"/>
            <a:headEnd/>
            <a:tailEnd/>
          </a:ln>
        </p:spPr>
        <p:txBody>
          <a:bodyPr>
            <a:spAutoFit/>
          </a:bodyPr>
          <a:lstStyle/>
          <a:p>
            <a:pPr algn="l">
              <a:spcBef>
                <a:spcPct val="100000"/>
              </a:spcBef>
            </a:pPr>
            <a:r>
              <a:rPr lang="fr-FR" sz="1500" b="1"/>
              <a:t>Élaborer un projet professionnel : </a:t>
            </a:r>
            <a:r>
              <a:rPr lang="fr-FR" sz="1500"/>
              <a:t> L’objectif officiel est défini dans l ’Accord National Interprofessionnel (ANI) du 05/12/03 :</a:t>
            </a:r>
          </a:p>
          <a:p>
            <a:pPr algn="l">
              <a:spcBef>
                <a:spcPct val="20000"/>
              </a:spcBef>
            </a:pPr>
            <a:r>
              <a:rPr lang="fr-FR" sz="1500"/>
              <a:t>« L’entretien professionnel a pour finalité de permettre à chaque salarié d’élaborer son projet professionnel à partir de ses souhaits d’évolution dans l’entreprise, de ses aptitudes et en fonction de la situation de l’entreprise »</a:t>
            </a:r>
          </a:p>
          <a:p>
            <a:pPr algn="l">
              <a:spcBef>
                <a:spcPct val="100000"/>
              </a:spcBef>
            </a:pPr>
            <a:r>
              <a:rPr lang="fr-FR" sz="1500" b="1"/>
              <a:t>Élaborer un plan de formation : </a:t>
            </a:r>
            <a:r>
              <a:rPr lang="fr-FR" sz="1500"/>
              <a:t> Cet entretien est l’occasion de déterminer les compétences que doit développer le salarié et de faire le point sur les possibilités de formation.</a:t>
            </a:r>
          </a:p>
          <a:p>
            <a:pPr algn="l">
              <a:spcBef>
                <a:spcPct val="100000"/>
              </a:spcBef>
            </a:pPr>
            <a:r>
              <a:rPr lang="fr-FR" sz="1500" b="1"/>
              <a:t>Entretenir des relations professionnelles : </a:t>
            </a:r>
            <a:r>
              <a:rPr lang="fr-FR" sz="1500"/>
              <a:t> C’est un moment privilégié où l’employeur et le salarié se retrouvent pour s’exprimer sur ce qu’ils vont réaliser ensemble au sein de l’entreprise dans la période à venir.</a:t>
            </a:r>
          </a:p>
          <a:p>
            <a:pPr algn="l">
              <a:spcBef>
                <a:spcPct val="100000"/>
              </a:spcBef>
            </a:pPr>
            <a:r>
              <a:rPr lang="fr-FR" sz="1500" b="1"/>
              <a:t>Gérer le DIF (Droit Individuel à la Formation) : </a:t>
            </a:r>
            <a:r>
              <a:rPr lang="fr-FR" sz="1500"/>
              <a:t>C’est le moment opportun de discuter de ce que souhaite faire le salarié de son DIF.</a:t>
            </a:r>
          </a:p>
        </p:txBody>
      </p:sp>
      <p:sp>
        <p:nvSpPr>
          <p:cNvPr id="20487" name="Rectangle 8"/>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20488" name="AutoShape 9">
            <a:hlinkClick r:id="rId3" action="ppaction://hlinksldjump" highlightClick="1"/>
          </p:cNvPr>
          <p:cNvSpPr>
            <a:spLocks noChangeArrowheads="1"/>
          </p:cNvSpPr>
          <p:nvPr/>
        </p:nvSpPr>
        <p:spPr bwMode="auto">
          <a:xfrm>
            <a:off x="2195513" y="6308725"/>
            <a:ext cx="215900" cy="215900"/>
          </a:xfrm>
          <a:prstGeom prst="actionButtonBackPrevious">
            <a:avLst/>
          </a:prstGeom>
          <a:solidFill>
            <a:srgbClr val="FF0000"/>
          </a:solidFill>
          <a:ln w="9525">
            <a:noFill/>
            <a:miter lim="800000"/>
            <a:headEnd/>
            <a:tailEnd/>
          </a:ln>
        </p:spPr>
        <p:txBody>
          <a:bodyPr wrap="none" anchor="ctr"/>
          <a:lstStyle/>
          <a:p>
            <a:endParaRPr lang="fr-FR"/>
          </a:p>
        </p:txBody>
      </p:sp>
      <p:sp>
        <p:nvSpPr>
          <p:cNvPr id="20489" name="Rectangle 10"/>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Début du chapitre</a:t>
            </a:r>
          </a:p>
        </p:txBody>
      </p:sp>
      <p:sp>
        <p:nvSpPr>
          <p:cNvPr id="20490" name="AutoShape 11">
            <a:hlinkClick r:id="rId4"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20491" name="Rectangle 12"/>
          <p:cNvSpPr>
            <a:spLocks noChangeArrowheads="1"/>
          </p:cNvSpPr>
          <p:nvPr/>
        </p:nvSpPr>
        <p:spPr bwMode="auto">
          <a:xfrm>
            <a:off x="1116013" y="1052513"/>
            <a:ext cx="6840537" cy="366712"/>
          </a:xfrm>
          <a:prstGeom prst="rect">
            <a:avLst/>
          </a:prstGeom>
          <a:noFill/>
          <a:ln w="9525">
            <a:noFill/>
            <a:miter lim="800000"/>
            <a:headEnd/>
            <a:tailEnd/>
          </a:ln>
        </p:spPr>
        <p:txBody>
          <a:bodyPr>
            <a:spAutoFit/>
          </a:bodyPr>
          <a:lstStyle/>
          <a:p>
            <a:pPr algn="l"/>
            <a:r>
              <a:rPr lang="fr-FR" b="1"/>
              <a:t> Quels sont les objectifs de l’entretien professionnel ?</a:t>
            </a:r>
          </a:p>
        </p:txBody>
      </p:sp>
      <p:sp>
        <p:nvSpPr>
          <p:cNvPr id="20492" name="Text Box 13"/>
          <p:cNvSpPr txBox="1">
            <a:spLocks noChangeArrowheads="1"/>
          </p:cNvSpPr>
          <p:nvPr/>
        </p:nvSpPr>
        <p:spPr bwMode="auto">
          <a:xfrm>
            <a:off x="4429125" y="5661025"/>
            <a:ext cx="2735263" cy="244475"/>
          </a:xfrm>
          <a:prstGeom prst="rect">
            <a:avLst/>
          </a:prstGeom>
          <a:noFill/>
          <a:ln w="9525" algn="ctr">
            <a:noFill/>
            <a:miter lim="800000"/>
            <a:headEnd/>
            <a:tailEnd/>
          </a:ln>
        </p:spPr>
        <p:txBody>
          <a:bodyPr>
            <a:spAutoFit/>
          </a:bodyPr>
          <a:lstStyle/>
          <a:p>
            <a:pPr algn="l">
              <a:spcBef>
                <a:spcPct val="50000"/>
              </a:spcBef>
            </a:pPr>
            <a:r>
              <a:rPr lang="fr-FR" sz="1000"/>
              <a:t>En savoir plus sur le DIF</a:t>
            </a:r>
          </a:p>
        </p:txBody>
      </p:sp>
      <p:sp>
        <p:nvSpPr>
          <p:cNvPr id="20493" name="AutoShape 14">
            <a:hlinkClick r:id="rId3" action="ppaction://hlinksldjump" highlightClick="1"/>
          </p:cNvPr>
          <p:cNvSpPr>
            <a:spLocks noChangeArrowheads="1"/>
          </p:cNvSpPr>
          <p:nvPr/>
        </p:nvSpPr>
        <p:spPr bwMode="auto">
          <a:xfrm>
            <a:off x="6038850" y="5634038"/>
            <a:ext cx="215900" cy="215900"/>
          </a:xfrm>
          <a:prstGeom prst="actionButtonForwardNext">
            <a:avLst/>
          </a:prstGeom>
          <a:solidFill>
            <a:srgbClr val="33CC33"/>
          </a:solidFill>
          <a:ln w="9525">
            <a:noFill/>
            <a:miter lim="800000"/>
            <a:headEnd/>
            <a:tailEnd/>
          </a:ln>
        </p:spPr>
        <p:txBody>
          <a:bodyPr wrap="none" anchor="ctr"/>
          <a:lstStyle/>
          <a:p>
            <a:endParaRPr lang="fr-FR"/>
          </a:p>
        </p:txBody>
      </p:sp>
      <p:sp>
        <p:nvSpPr>
          <p:cNvPr id="20494" name="Text Box 15"/>
          <p:cNvSpPr txBox="1">
            <a:spLocks noChangeArrowheads="1"/>
          </p:cNvSpPr>
          <p:nvPr/>
        </p:nvSpPr>
        <p:spPr bwMode="auto">
          <a:xfrm>
            <a:off x="1547813" y="5661025"/>
            <a:ext cx="2735262" cy="244475"/>
          </a:xfrm>
          <a:prstGeom prst="rect">
            <a:avLst/>
          </a:prstGeom>
          <a:noFill/>
          <a:ln w="9525" algn="ctr">
            <a:noFill/>
            <a:miter lim="800000"/>
            <a:headEnd/>
            <a:tailEnd/>
          </a:ln>
        </p:spPr>
        <p:txBody>
          <a:bodyPr>
            <a:spAutoFit/>
          </a:bodyPr>
          <a:lstStyle/>
          <a:p>
            <a:pPr algn="l">
              <a:spcBef>
                <a:spcPct val="50000"/>
              </a:spcBef>
            </a:pPr>
            <a:r>
              <a:rPr lang="fr-FR" sz="1000"/>
              <a:t>En savoir plus sur l’ANI</a:t>
            </a:r>
          </a:p>
        </p:txBody>
      </p:sp>
      <p:sp>
        <p:nvSpPr>
          <p:cNvPr id="20495" name="AutoShape 16">
            <a:hlinkClick r:id="rId5" action="ppaction://hlinksldjump" highlightClick="1"/>
          </p:cNvPr>
          <p:cNvSpPr>
            <a:spLocks noChangeArrowheads="1"/>
          </p:cNvSpPr>
          <p:nvPr/>
        </p:nvSpPr>
        <p:spPr bwMode="auto">
          <a:xfrm>
            <a:off x="3159125" y="5641975"/>
            <a:ext cx="215900" cy="215900"/>
          </a:xfrm>
          <a:prstGeom prst="actionButtonForwardNext">
            <a:avLst/>
          </a:prstGeom>
          <a:solidFill>
            <a:srgbClr val="33CC33"/>
          </a:solidFill>
          <a:ln w="9525">
            <a:noFill/>
            <a:miter lim="800000"/>
            <a:headEnd/>
            <a:tailEnd/>
          </a:ln>
        </p:spPr>
        <p:txBody>
          <a:bodyPr wrap="none" anchor="ctr"/>
          <a:lstStyle/>
          <a:p>
            <a:endParaRPr lang="fr-FR"/>
          </a:p>
        </p:txBody>
      </p:sp>
      <p:sp>
        <p:nvSpPr>
          <p:cNvPr id="10257" name="Rectangle 17"/>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6" action="ppaction://hlinkpres?slideindex=1&amp;slidetitle="/>
              </a:rPr>
              <a:t>Cliquer ici</a:t>
            </a:r>
            <a:endParaRPr lang="fr-FR" sz="1000" b="1">
              <a:solidFill>
                <a:schemeClr val="tx1"/>
              </a:solidFill>
            </a:endParaRPr>
          </a:p>
        </p:txBody>
      </p:sp>
      <p:sp>
        <p:nvSpPr>
          <p:cNvPr id="20497" name="AutoShape 18">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20498" name="Rectangle 19"/>
          <p:cNvSpPr>
            <a:spLocks noChangeArrowheads="1"/>
          </p:cNvSpPr>
          <p:nvPr/>
        </p:nvSpPr>
        <p:spPr bwMode="auto">
          <a:xfrm>
            <a:off x="7596188" y="6237288"/>
            <a:ext cx="1008062"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20499" name="AutoShape 20">
            <a:hlinkClick r:id="" action="ppaction://hlinkshowjump?jump=nextslide" highlightClick="1"/>
          </p:cNvPr>
          <p:cNvSpPr>
            <a:spLocks noChangeArrowheads="1"/>
          </p:cNvSpPr>
          <p:nvPr/>
        </p:nvSpPr>
        <p:spPr bwMode="auto">
          <a:xfrm>
            <a:off x="8604250"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10261" name="AutoShape 21">
            <a:hlinkClick r:id="" action="ppaction://noaction" highlightClick="1"/>
          </p:cNvPr>
          <p:cNvSpPr>
            <a:spLocks noChangeArrowheads="1"/>
          </p:cNvSpPr>
          <p:nvPr/>
        </p:nvSpPr>
        <p:spPr bwMode="auto">
          <a:xfrm>
            <a:off x="7718425" y="63087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20501" name="Rectangle 22"/>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0261"/>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57"/>
                                        </p:tgtEl>
                                        <p:attrNameLst>
                                          <p:attrName>style.visibility</p:attrName>
                                        </p:attrNameLst>
                                      </p:cBhvr>
                                      <p:to>
                                        <p:strVal val="visible"/>
                                      </p:to>
                                    </p:set>
                                  </p:childTnLst>
                                </p:cTn>
                              </p:par>
                            </p:childTnLst>
                          </p:cTn>
                        </p:par>
                      </p:childTnLst>
                    </p:cTn>
                  </p:par>
                </p:childTnLst>
              </p:cTn>
              <p:nextCondLst>
                <p:cond evt="onClick" delay="0">
                  <p:tgtEl>
                    <p:spTgt spid="10261"/>
                  </p:tgtEl>
                </p:cond>
              </p:nextCondLst>
            </p:seq>
            <p:seq concurrent="1" nextAc="seek">
              <p:cTn id="7" restart="whenNotActive" fill="hold" evtFilter="cancelBubble" nodeType="interactiveSeq">
                <p:stCondLst>
                  <p:cond evt="onClick" delay="0">
                    <p:tgtEl>
                      <p:spTgt spid="10257"/>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10257"/>
                                        </p:tgtEl>
                                        <p:attrNameLst>
                                          <p:attrName>style.visibility</p:attrName>
                                        </p:attrNameLst>
                                      </p:cBhvr>
                                      <p:to>
                                        <p:strVal val="hidden"/>
                                      </p:to>
                                    </p:set>
                                  </p:childTnLst>
                                </p:cTn>
                              </p:par>
                            </p:childTnLst>
                          </p:cTn>
                        </p:par>
                      </p:childTnLst>
                    </p:cTn>
                  </p:par>
                </p:childTnLst>
              </p:cTn>
              <p:nextCondLst>
                <p:cond evt="onClick" delay="0">
                  <p:tgtEl>
                    <p:spTgt spid="10257"/>
                  </p:tgtEl>
                </p:cond>
              </p:nextCondLst>
            </p:seq>
          </p:childTnLst>
        </p:cTn>
      </p:par>
    </p:tnLst>
    <p:bldLst>
      <p:bldP spid="10257" grpId="0" animBg="1"/>
      <p:bldP spid="10257" grpId="1"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AutoShape 3">
            <a:hlinkClick r:id="rId3" action="ppaction://hlinksldjump" highlightClick="1"/>
          </p:cNvPr>
          <p:cNvSpPr>
            <a:spLocks noChangeArrowheads="1"/>
          </p:cNvSpPr>
          <p:nvPr/>
        </p:nvSpPr>
        <p:spPr bwMode="auto">
          <a:xfrm>
            <a:off x="3059113" y="3644900"/>
            <a:ext cx="3097212" cy="503238"/>
          </a:xfrm>
          <a:prstGeom prst="actionButtonBlank">
            <a:avLst/>
          </a:prstGeom>
          <a:solidFill>
            <a:srgbClr val="FFFF66"/>
          </a:solidFill>
          <a:ln w="9525">
            <a:solidFill>
              <a:srgbClr val="FFFF00"/>
            </a:solidFill>
            <a:miter lim="800000"/>
            <a:headEnd/>
            <a:tailEnd/>
          </a:ln>
        </p:spPr>
        <p:txBody>
          <a:bodyPr wrap="none" anchor="ctr"/>
          <a:lstStyle/>
          <a:p>
            <a:r>
              <a:rPr lang="fr-FR"/>
              <a:t>Retour sommaire</a:t>
            </a:r>
          </a:p>
        </p:txBody>
      </p:sp>
      <p:sp>
        <p:nvSpPr>
          <p:cNvPr id="55300" name="AutoShape 4">
            <a:hlinkClick r:id="" action="ppaction://hlinkshowjump?jump=endshow" highlightClick="1"/>
          </p:cNvPr>
          <p:cNvSpPr>
            <a:spLocks noChangeArrowheads="1"/>
          </p:cNvSpPr>
          <p:nvPr/>
        </p:nvSpPr>
        <p:spPr bwMode="auto">
          <a:xfrm>
            <a:off x="3132138" y="4725988"/>
            <a:ext cx="3024187" cy="503237"/>
          </a:xfrm>
          <a:prstGeom prst="actionButtonBlank">
            <a:avLst/>
          </a:prstGeom>
          <a:solidFill>
            <a:srgbClr val="CCECFF"/>
          </a:solidFill>
          <a:ln w="9525">
            <a:solidFill>
              <a:srgbClr val="CC99FF"/>
            </a:solidFill>
            <a:miter lim="800000"/>
            <a:headEnd/>
            <a:tailEnd/>
          </a:ln>
        </p:spPr>
        <p:txBody>
          <a:bodyPr wrap="none" anchor="ctr"/>
          <a:lstStyle/>
          <a:p>
            <a:r>
              <a:rPr lang="fr-FR"/>
              <a:t>Mettre fin au programme</a:t>
            </a:r>
          </a:p>
        </p:txBody>
      </p:sp>
      <p:sp>
        <p:nvSpPr>
          <p:cNvPr id="55301" name="Rectangle 6"/>
          <p:cNvSpPr>
            <a:spLocks noChangeArrowheads="1"/>
          </p:cNvSpPr>
          <p:nvPr/>
        </p:nvSpPr>
        <p:spPr bwMode="auto">
          <a:xfrm>
            <a:off x="179388" y="188913"/>
            <a:ext cx="8785225" cy="6480175"/>
          </a:xfrm>
          <a:prstGeom prst="rect">
            <a:avLst/>
          </a:prstGeom>
          <a:noFill/>
          <a:ln w="9525" algn="ctr">
            <a:solidFill>
              <a:schemeClr val="tx1"/>
            </a:solidFill>
            <a:miter lim="800000"/>
            <a:headEnd/>
            <a:tailEnd/>
          </a:ln>
        </p:spPr>
        <p:txBody>
          <a:bodyPr wrap="none" anchor="ctr"/>
          <a:lstStyle/>
          <a:p>
            <a:endParaRPr lang="fr-F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bwMode="auto">
          <a:xfrm>
            <a:off x="1476375" y="260350"/>
            <a:ext cx="2952750" cy="360363"/>
          </a:xfrm>
          <a:solidFill>
            <a:srgbClr val="FF3300">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Pourquoi l’entretien professionnel ?</a:t>
            </a:r>
          </a:p>
        </p:txBody>
      </p:sp>
      <p:sp>
        <p:nvSpPr>
          <p:cNvPr id="21507" name="Rectangle 3"/>
          <p:cNvSpPr>
            <a:spLocks noGrp="1" noChangeArrowheads="1"/>
          </p:cNvSpPr>
          <p:nvPr>
            <p:ph type="subTitle" idx="1"/>
          </p:nvPr>
        </p:nvSpPr>
        <p:spPr bwMode="auto">
          <a:xfrm>
            <a:off x="4500563" y="260350"/>
            <a:ext cx="4249737" cy="360363"/>
          </a:xfrm>
          <a:solidFill>
            <a:srgbClr val="FF3300">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2 - Les avantages pour l’employeur</a:t>
            </a:r>
          </a:p>
        </p:txBody>
      </p:sp>
      <p:sp>
        <p:nvSpPr>
          <p:cNvPr id="21508" name="Rectangle 4"/>
          <p:cNvSpPr>
            <a:spLocks noChangeArrowheads="1"/>
          </p:cNvSpPr>
          <p:nvPr/>
        </p:nvSpPr>
        <p:spPr bwMode="auto">
          <a:xfrm>
            <a:off x="250825" y="260350"/>
            <a:ext cx="1154113" cy="360363"/>
          </a:xfrm>
          <a:prstGeom prst="rect">
            <a:avLst/>
          </a:prstGeom>
          <a:solidFill>
            <a:srgbClr val="FF3300"/>
          </a:solidFill>
          <a:ln w="9525">
            <a:solidFill>
              <a:schemeClr val="tx1"/>
            </a:solidFill>
            <a:miter lim="800000"/>
            <a:headEnd/>
            <a:tailEnd/>
          </a:ln>
        </p:spPr>
        <p:txBody>
          <a:bodyPr wrap="none" anchor="ctr"/>
          <a:lstStyle/>
          <a:p>
            <a:r>
              <a:rPr lang="fr-FR" sz="1200" b="1"/>
              <a:t>Chapitre 1.1</a:t>
            </a:r>
          </a:p>
        </p:txBody>
      </p:sp>
      <p:sp>
        <p:nvSpPr>
          <p:cNvPr id="21509" name="Text Box 6"/>
          <p:cNvSpPr txBox="1">
            <a:spLocks noChangeArrowheads="1"/>
          </p:cNvSpPr>
          <p:nvPr/>
        </p:nvSpPr>
        <p:spPr bwMode="auto">
          <a:xfrm>
            <a:off x="900113" y="1412875"/>
            <a:ext cx="7345362" cy="4206875"/>
          </a:xfrm>
          <a:prstGeom prst="rect">
            <a:avLst/>
          </a:prstGeom>
          <a:noFill/>
          <a:ln w="9525">
            <a:noFill/>
            <a:miter lim="800000"/>
            <a:headEnd/>
            <a:tailEnd/>
          </a:ln>
        </p:spPr>
        <p:txBody>
          <a:bodyPr>
            <a:spAutoFit/>
          </a:bodyPr>
          <a:lstStyle/>
          <a:p>
            <a:pPr algn="l">
              <a:spcBef>
                <a:spcPct val="100000"/>
              </a:spcBef>
            </a:pPr>
            <a:r>
              <a:rPr lang="fr-FR" sz="1500"/>
              <a:t>L’entretien professionnel facilite la discussion autour des projets du salarié. Cet échange privilégié, sur un sujet constructif, permet à l’employeur : </a:t>
            </a:r>
          </a:p>
          <a:p>
            <a:pPr algn="l">
              <a:spcBef>
                <a:spcPct val="100000"/>
              </a:spcBef>
            </a:pPr>
            <a:r>
              <a:rPr lang="fr-FR" sz="1500" b="1"/>
              <a:t>de gérer le climat social</a:t>
            </a:r>
            <a:r>
              <a:rPr lang="fr-FR" sz="1500"/>
              <a:t> : il offre la possibilité de donner une image positive, de créer un échange personnel et une compréhension mutuelle, </a:t>
            </a:r>
          </a:p>
          <a:p>
            <a:pPr algn="l">
              <a:spcBef>
                <a:spcPct val="100000"/>
              </a:spcBef>
            </a:pPr>
            <a:r>
              <a:rPr lang="fr-FR" sz="1500" b="1"/>
              <a:t>de gérer les compétences</a:t>
            </a:r>
            <a:r>
              <a:rPr lang="fr-FR" sz="1500"/>
              <a:t> : la synthèse des entretiens fournit une vue globale du potentiel des ressources humaines ; elle permet de prévoir les évolutions des emplois et de construire le plan de formation selon des besoins concrets.</a:t>
            </a:r>
          </a:p>
          <a:p>
            <a:pPr algn="l">
              <a:spcBef>
                <a:spcPct val="100000"/>
              </a:spcBef>
            </a:pPr>
            <a:r>
              <a:rPr lang="fr-FR" sz="1500" b="1"/>
              <a:t>d’optimiser son management : </a:t>
            </a:r>
            <a:r>
              <a:rPr lang="fr-FR" sz="1500"/>
              <a:t> la connaissance des projets de chacun permet d’adapter son management aux équipes et aux individus. </a:t>
            </a:r>
          </a:p>
          <a:p>
            <a:pPr algn="l">
              <a:spcBef>
                <a:spcPct val="100000"/>
              </a:spcBef>
            </a:pPr>
            <a:r>
              <a:rPr lang="fr-FR" sz="1500" b="1"/>
              <a:t>de canaliser les demandes : </a:t>
            </a:r>
            <a:r>
              <a:rPr lang="fr-FR" sz="1500"/>
              <a:t>le face à face est le moment idéal pour gérer les sollicitations, notamment les demandes de formation et particulièrement de DIF.</a:t>
            </a:r>
          </a:p>
          <a:p>
            <a:pPr algn="l">
              <a:spcBef>
                <a:spcPct val="100000"/>
              </a:spcBef>
            </a:pPr>
            <a:r>
              <a:rPr lang="fr-FR" sz="1500" b="1"/>
              <a:t>d’entretenir la motivation</a:t>
            </a:r>
            <a:r>
              <a:rPr lang="fr-FR" sz="1500"/>
              <a:t>  : le simple fait d’avoir écouté le salarié est une reconnaissance. Elle peut engendrer une motivation au travail non négligeable.</a:t>
            </a:r>
          </a:p>
        </p:txBody>
      </p:sp>
      <p:sp>
        <p:nvSpPr>
          <p:cNvPr id="21510" name="Rectangle 7"/>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21511" name="AutoShape 8">
            <a:hlinkClick r:id="rId3" action="ppaction://hlinksldjump" highlightClick="1"/>
          </p:cNvPr>
          <p:cNvSpPr>
            <a:spLocks noChangeArrowheads="1"/>
          </p:cNvSpPr>
          <p:nvPr/>
        </p:nvSpPr>
        <p:spPr bwMode="auto">
          <a:xfrm>
            <a:off x="2193925" y="6308725"/>
            <a:ext cx="215900" cy="215900"/>
          </a:xfrm>
          <a:prstGeom prst="actionButtonBackPrevious">
            <a:avLst/>
          </a:prstGeom>
          <a:solidFill>
            <a:srgbClr val="FF0000"/>
          </a:solidFill>
          <a:ln w="9525">
            <a:noFill/>
            <a:miter lim="800000"/>
            <a:headEnd/>
            <a:tailEnd/>
          </a:ln>
        </p:spPr>
        <p:txBody>
          <a:bodyPr wrap="none" anchor="ctr"/>
          <a:lstStyle/>
          <a:p>
            <a:endParaRPr lang="fr-FR"/>
          </a:p>
        </p:txBody>
      </p:sp>
      <p:sp>
        <p:nvSpPr>
          <p:cNvPr id="21512" name="Rectangle 9"/>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Début du chapitre</a:t>
            </a:r>
          </a:p>
        </p:txBody>
      </p:sp>
      <p:sp>
        <p:nvSpPr>
          <p:cNvPr id="21513" name="AutoShape 10">
            <a:hlinkClick r:id="rId4"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21514" name="Rectangle 11"/>
          <p:cNvSpPr>
            <a:spLocks noChangeArrowheads="1"/>
          </p:cNvSpPr>
          <p:nvPr/>
        </p:nvSpPr>
        <p:spPr bwMode="auto">
          <a:xfrm>
            <a:off x="1835150" y="981075"/>
            <a:ext cx="5111750" cy="366713"/>
          </a:xfrm>
          <a:prstGeom prst="rect">
            <a:avLst/>
          </a:prstGeom>
          <a:noFill/>
          <a:ln w="9525">
            <a:noFill/>
            <a:miter lim="800000"/>
            <a:headEnd/>
            <a:tailEnd/>
          </a:ln>
        </p:spPr>
        <p:txBody>
          <a:bodyPr wrap="none">
            <a:spAutoFit/>
          </a:bodyPr>
          <a:lstStyle/>
          <a:p>
            <a:pPr algn="l"/>
            <a:r>
              <a:rPr lang="fr-FR" b="1"/>
              <a:t> Quels sont les avantages pour l’employeur ?</a:t>
            </a:r>
          </a:p>
        </p:txBody>
      </p:sp>
      <p:sp>
        <p:nvSpPr>
          <p:cNvPr id="12300" name="Rectangle 12"/>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5" action="ppaction://hlinkpres?slideindex=1&amp;slidetitle="/>
              </a:rPr>
              <a:t>Cliquer ici</a:t>
            </a:r>
            <a:endParaRPr lang="fr-FR" sz="1000" b="1">
              <a:solidFill>
                <a:schemeClr val="tx1"/>
              </a:solidFill>
            </a:endParaRPr>
          </a:p>
        </p:txBody>
      </p:sp>
      <p:sp>
        <p:nvSpPr>
          <p:cNvPr id="21516" name="AutoShape 13">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21517" name="Rectangle 14"/>
          <p:cNvSpPr>
            <a:spLocks noChangeArrowheads="1"/>
          </p:cNvSpPr>
          <p:nvPr/>
        </p:nvSpPr>
        <p:spPr bwMode="auto">
          <a:xfrm>
            <a:off x="7596188" y="6237288"/>
            <a:ext cx="1008062"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21518" name="AutoShape 15">
            <a:hlinkClick r:id="" action="ppaction://hlinkshowjump?jump=nextslide" highlightClick="1"/>
          </p:cNvPr>
          <p:cNvSpPr>
            <a:spLocks noChangeArrowheads="1"/>
          </p:cNvSpPr>
          <p:nvPr/>
        </p:nvSpPr>
        <p:spPr bwMode="auto">
          <a:xfrm>
            <a:off x="8604250"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12304" name="AutoShape 16">
            <a:hlinkClick r:id="" action="ppaction://noaction" highlightClick="1"/>
          </p:cNvPr>
          <p:cNvSpPr>
            <a:spLocks noChangeArrowheads="1"/>
          </p:cNvSpPr>
          <p:nvPr/>
        </p:nvSpPr>
        <p:spPr bwMode="auto">
          <a:xfrm>
            <a:off x="7718425" y="63087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21520" name="Rectangle 17"/>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2304"/>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300"/>
                                        </p:tgtEl>
                                        <p:attrNameLst>
                                          <p:attrName>style.visibility</p:attrName>
                                        </p:attrNameLst>
                                      </p:cBhvr>
                                      <p:to>
                                        <p:strVal val="visible"/>
                                      </p:to>
                                    </p:set>
                                  </p:childTnLst>
                                </p:cTn>
                              </p:par>
                            </p:childTnLst>
                          </p:cTn>
                        </p:par>
                      </p:childTnLst>
                    </p:cTn>
                  </p:par>
                </p:childTnLst>
              </p:cTn>
              <p:nextCondLst>
                <p:cond evt="onClick" delay="0">
                  <p:tgtEl>
                    <p:spTgt spid="12304"/>
                  </p:tgtEl>
                </p:cond>
              </p:nextCondLst>
            </p:seq>
            <p:seq concurrent="1" nextAc="seek">
              <p:cTn id="7" restart="whenNotActive" fill="hold" evtFilter="cancelBubble" nodeType="interactiveSeq">
                <p:stCondLst>
                  <p:cond evt="onClick" delay="0">
                    <p:tgtEl>
                      <p:spTgt spid="12300"/>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12300"/>
                                        </p:tgtEl>
                                        <p:attrNameLst>
                                          <p:attrName>style.visibility</p:attrName>
                                        </p:attrNameLst>
                                      </p:cBhvr>
                                      <p:to>
                                        <p:strVal val="hidden"/>
                                      </p:to>
                                    </p:set>
                                  </p:childTnLst>
                                </p:cTn>
                              </p:par>
                            </p:childTnLst>
                          </p:cTn>
                        </p:par>
                      </p:childTnLst>
                    </p:cTn>
                  </p:par>
                </p:childTnLst>
              </p:cTn>
              <p:nextCondLst>
                <p:cond evt="onClick" delay="0">
                  <p:tgtEl>
                    <p:spTgt spid="12300"/>
                  </p:tgtEl>
                </p:cond>
              </p:nextCondLst>
            </p:seq>
          </p:childTnLst>
        </p:cTn>
      </p:par>
    </p:tnLst>
    <p:bldLst>
      <p:bldP spid="12300" grpId="0" animBg="1"/>
      <p:bldP spid="12300"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ctrTitle"/>
          </p:nvPr>
        </p:nvSpPr>
        <p:spPr bwMode="auto">
          <a:xfrm>
            <a:off x="1476375" y="260350"/>
            <a:ext cx="2952750" cy="360363"/>
          </a:xfrm>
          <a:solidFill>
            <a:srgbClr val="FF3300">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Pourquoi l’entretien professionnel ?</a:t>
            </a:r>
          </a:p>
        </p:txBody>
      </p:sp>
      <p:sp>
        <p:nvSpPr>
          <p:cNvPr id="22531" name="Rectangle 3"/>
          <p:cNvSpPr>
            <a:spLocks noGrp="1" noChangeArrowheads="1"/>
          </p:cNvSpPr>
          <p:nvPr>
            <p:ph type="subTitle" idx="1"/>
          </p:nvPr>
        </p:nvSpPr>
        <p:spPr bwMode="auto">
          <a:xfrm>
            <a:off x="4500563" y="260350"/>
            <a:ext cx="4249737" cy="360363"/>
          </a:xfrm>
          <a:solidFill>
            <a:srgbClr val="FF3300">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3 - Les avantages pour le salarié</a:t>
            </a:r>
          </a:p>
        </p:txBody>
      </p:sp>
      <p:sp>
        <p:nvSpPr>
          <p:cNvPr id="22532" name="Rectangle 4"/>
          <p:cNvSpPr>
            <a:spLocks noChangeArrowheads="1"/>
          </p:cNvSpPr>
          <p:nvPr/>
        </p:nvSpPr>
        <p:spPr bwMode="auto">
          <a:xfrm>
            <a:off x="250825" y="260350"/>
            <a:ext cx="1154113" cy="360363"/>
          </a:xfrm>
          <a:prstGeom prst="rect">
            <a:avLst/>
          </a:prstGeom>
          <a:solidFill>
            <a:srgbClr val="FF3300"/>
          </a:solidFill>
          <a:ln w="9525">
            <a:solidFill>
              <a:schemeClr val="tx1"/>
            </a:solidFill>
            <a:miter lim="800000"/>
            <a:headEnd/>
            <a:tailEnd/>
          </a:ln>
        </p:spPr>
        <p:txBody>
          <a:bodyPr wrap="none" anchor="ctr"/>
          <a:lstStyle/>
          <a:p>
            <a:r>
              <a:rPr lang="fr-FR" sz="1200" b="1"/>
              <a:t>Chapitre 1.1</a:t>
            </a:r>
          </a:p>
        </p:txBody>
      </p:sp>
      <p:sp>
        <p:nvSpPr>
          <p:cNvPr id="22533" name="Rectangle 6"/>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22534" name="AutoShape 7">
            <a:hlinkClick r:id="rId3" action="ppaction://hlinksldjump" highlightClick="1"/>
          </p:cNvPr>
          <p:cNvSpPr>
            <a:spLocks noChangeArrowheads="1"/>
          </p:cNvSpPr>
          <p:nvPr/>
        </p:nvSpPr>
        <p:spPr bwMode="auto">
          <a:xfrm>
            <a:off x="2193925" y="6308725"/>
            <a:ext cx="215900" cy="215900"/>
          </a:xfrm>
          <a:prstGeom prst="actionButtonBackPrevious">
            <a:avLst/>
          </a:prstGeom>
          <a:solidFill>
            <a:srgbClr val="FF0000"/>
          </a:solidFill>
          <a:ln w="9525">
            <a:noFill/>
            <a:miter lim="800000"/>
            <a:headEnd/>
            <a:tailEnd/>
          </a:ln>
        </p:spPr>
        <p:txBody>
          <a:bodyPr wrap="none" anchor="ctr"/>
          <a:lstStyle/>
          <a:p>
            <a:endParaRPr lang="fr-FR"/>
          </a:p>
        </p:txBody>
      </p:sp>
      <p:sp>
        <p:nvSpPr>
          <p:cNvPr id="22535" name="Rectangle 8"/>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Début du chapitre</a:t>
            </a:r>
          </a:p>
        </p:txBody>
      </p:sp>
      <p:sp>
        <p:nvSpPr>
          <p:cNvPr id="22536" name="AutoShape 9">
            <a:hlinkClick r:id="rId4"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22537" name="Rectangle 10"/>
          <p:cNvSpPr>
            <a:spLocks noChangeArrowheads="1"/>
          </p:cNvSpPr>
          <p:nvPr/>
        </p:nvSpPr>
        <p:spPr bwMode="auto">
          <a:xfrm>
            <a:off x="1979613" y="1268413"/>
            <a:ext cx="4743450" cy="366712"/>
          </a:xfrm>
          <a:prstGeom prst="rect">
            <a:avLst/>
          </a:prstGeom>
          <a:noFill/>
          <a:ln w="9525">
            <a:noFill/>
            <a:miter lim="800000"/>
            <a:headEnd/>
            <a:tailEnd/>
          </a:ln>
        </p:spPr>
        <p:txBody>
          <a:bodyPr wrap="none">
            <a:spAutoFit/>
          </a:bodyPr>
          <a:lstStyle/>
          <a:p>
            <a:pPr algn="l"/>
            <a:r>
              <a:rPr lang="fr-FR" b="1"/>
              <a:t>Quels sont les avantages pour le salarié ?</a:t>
            </a:r>
          </a:p>
        </p:txBody>
      </p:sp>
      <p:sp>
        <p:nvSpPr>
          <p:cNvPr id="22538" name="Text Box 11"/>
          <p:cNvSpPr txBox="1">
            <a:spLocks noChangeArrowheads="1"/>
          </p:cNvSpPr>
          <p:nvPr/>
        </p:nvSpPr>
        <p:spPr bwMode="auto">
          <a:xfrm>
            <a:off x="1331913" y="1844675"/>
            <a:ext cx="6769100" cy="3419475"/>
          </a:xfrm>
          <a:prstGeom prst="rect">
            <a:avLst/>
          </a:prstGeom>
          <a:noFill/>
          <a:ln w="9525">
            <a:noFill/>
            <a:miter lim="800000"/>
            <a:headEnd/>
            <a:tailEnd/>
          </a:ln>
        </p:spPr>
        <p:txBody>
          <a:bodyPr>
            <a:spAutoFit/>
          </a:bodyPr>
          <a:lstStyle/>
          <a:p>
            <a:pPr algn="l">
              <a:spcBef>
                <a:spcPct val="90000"/>
              </a:spcBef>
            </a:pPr>
            <a:r>
              <a:rPr lang="fr-FR" sz="1600"/>
              <a:t>L’entretien professionnel en face à face est un moment privilégié  pour le salarié, il ouvre une discussion sur un sujet constructif, qui n’est pas centré sur la question du salaire, et de ce fait, dans un contexte qui peut être plus détendu  que celui d’un entretien d’évaluation de performance. Cet entretien  lui permet notamment de : </a:t>
            </a:r>
          </a:p>
          <a:p>
            <a:pPr algn="l">
              <a:spcBef>
                <a:spcPct val="90000"/>
              </a:spcBef>
              <a:buFontTx/>
              <a:buChar char="-"/>
            </a:pPr>
            <a:r>
              <a:rPr lang="fr-FR" sz="1600" b="1"/>
              <a:t> s’interroger</a:t>
            </a:r>
            <a:r>
              <a:rPr lang="fr-FR" sz="1600"/>
              <a:t> </a:t>
            </a:r>
            <a:r>
              <a:rPr lang="fr-FR" sz="1600" b="1"/>
              <a:t>et s’exprimer</a:t>
            </a:r>
            <a:r>
              <a:rPr lang="fr-FR" sz="1600"/>
              <a:t> sur son projet professionnel, </a:t>
            </a:r>
          </a:p>
          <a:p>
            <a:pPr algn="l">
              <a:spcBef>
                <a:spcPct val="90000"/>
              </a:spcBef>
              <a:buFontTx/>
              <a:buChar char="-"/>
            </a:pPr>
            <a:r>
              <a:rPr lang="fr-FR" sz="1600"/>
              <a:t> </a:t>
            </a:r>
            <a:r>
              <a:rPr lang="fr-FR" sz="1600" b="1"/>
              <a:t>construire</a:t>
            </a:r>
            <a:r>
              <a:rPr lang="fr-FR" sz="1600"/>
              <a:t> son projet professionnel avec l’aide d’un tiers,</a:t>
            </a:r>
          </a:p>
          <a:p>
            <a:pPr algn="l">
              <a:spcBef>
                <a:spcPct val="90000"/>
              </a:spcBef>
              <a:buFontTx/>
              <a:buChar char="-"/>
            </a:pPr>
            <a:r>
              <a:rPr lang="fr-FR" sz="1600" b="1"/>
              <a:t> exposer </a:t>
            </a:r>
            <a:r>
              <a:rPr lang="fr-FR" sz="1600"/>
              <a:t>ses intentions d’évolution professionnelle,</a:t>
            </a:r>
          </a:p>
          <a:p>
            <a:pPr algn="l">
              <a:spcBef>
                <a:spcPct val="90000"/>
              </a:spcBef>
              <a:buFontTx/>
              <a:buChar char="-"/>
            </a:pPr>
            <a:r>
              <a:rPr lang="fr-FR" sz="1600" b="1"/>
              <a:t> exprimer</a:t>
            </a:r>
            <a:r>
              <a:rPr lang="fr-FR" sz="1600"/>
              <a:t>, face à son employeur, tout ce qu’il souhaite lui dire concernant son travail.</a:t>
            </a:r>
          </a:p>
        </p:txBody>
      </p:sp>
      <p:sp>
        <p:nvSpPr>
          <p:cNvPr id="14348" name="Rectangle 12"/>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5" action="ppaction://hlinkpres?slideindex=1&amp;slidetitle="/>
              </a:rPr>
              <a:t>Cliquer ici</a:t>
            </a:r>
            <a:endParaRPr lang="fr-FR" sz="1000" b="1">
              <a:solidFill>
                <a:schemeClr val="tx1"/>
              </a:solidFill>
            </a:endParaRPr>
          </a:p>
        </p:txBody>
      </p:sp>
      <p:sp>
        <p:nvSpPr>
          <p:cNvPr id="22540" name="Text Box 13"/>
          <p:cNvSpPr txBox="1">
            <a:spLocks noChangeArrowheads="1"/>
          </p:cNvSpPr>
          <p:nvPr/>
        </p:nvSpPr>
        <p:spPr bwMode="auto">
          <a:xfrm>
            <a:off x="3276600" y="5589588"/>
            <a:ext cx="3527425" cy="244475"/>
          </a:xfrm>
          <a:prstGeom prst="rect">
            <a:avLst/>
          </a:prstGeom>
          <a:noFill/>
          <a:ln w="9525" algn="ctr">
            <a:noFill/>
            <a:miter lim="800000"/>
            <a:headEnd/>
            <a:tailEnd/>
          </a:ln>
        </p:spPr>
        <p:txBody>
          <a:bodyPr>
            <a:spAutoFit/>
          </a:bodyPr>
          <a:lstStyle/>
          <a:p>
            <a:pPr algn="l">
              <a:spcBef>
                <a:spcPct val="50000"/>
              </a:spcBef>
            </a:pPr>
            <a:r>
              <a:rPr lang="fr-FR" sz="1000"/>
              <a:t>Retour «  les généralités sur l’entretien professionnel »</a:t>
            </a:r>
          </a:p>
        </p:txBody>
      </p:sp>
      <p:sp>
        <p:nvSpPr>
          <p:cNvPr id="22541" name="AutoShape 14">
            <a:hlinkClick r:id="rId6" action="ppaction://hlinksldjump" highlightClick="1"/>
          </p:cNvPr>
          <p:cNvSpPr>
            <a:spLocks noChangeArrowheads="1"/>
          </p:cNvSpPr>
          <p:nvPr/>
        </p:nvSpPr>
        <p:spPr bwMode="auto">
          <a:xfrm>
            <a:off x="3059113" y="5589588"/>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22542" name="AutoShape 15">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22543" name="Rectangle 16"/>
          <p:cNvSpPr>
            <a:spLocks noChangeArrowheads="1"/>
          </p:cNvSpPr>
          <p:nvPr/>
        </p:nvSpPr>
        <p:spPr bwMode="auto">
          <a:xfrm>
            <a:off x="7596188" y="6237288"/>
            <a:ext cx="1008062"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22544" name="AutoShape 17">
            <a:hlinkClick r:id="" action="ppaction://hlinkshowjump?jump=nextslide" highlightClick="1"/>
          </p:cNvPr>
          <p:cNvSpPr>
            <a:spLocks noChangeArrowheads="1"/>
          </p:cNvSpPr>
          <p:nvPr/>
        </p:nvSpPr>
        <p:spPr bwMode="auto">
          <a:xfrm>
            <a:off x="8604250"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14354" name="AutoShape 18">
            <a:hlinkClick r:id="" action="ppaction://noaction" highlightClick="1"/>
          </p:cNvPr>
          <p:cNvSpPr>
            <a:spLocks noChangeArrowheads="1"/>
          </p:cNvSpPr>
          <p:nvPr/>
        </p:nvSpPr>
        <p:spPr bwMode="auto">
          <a:xfrm>
            <a:off x="7718425" y="63087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22546" name="Rectangle 19"/>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4354"/>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48"/>
                                        </p:tgtEl>
                                        <p:attrNameLst>
                                          <p:attrName>style.visibility</p:attrName>
                                        </p:attrNameLst>
                                      </p:cBhvr>
                                      <p:to>
                                        <p:strVal val="visible"/>
                                      </p:to>
                                    </p:set>
                                  </p:childTnLst>
                                </p:cTn>
                              </p:par>
                            </p:childTnLst>
                          </p:cTn>
                        </p:par>
                      </p:childTnLst>
                    </p:cTn>
                  </p:par>
                </p:childTnLst>
              </p:cTn>
              <p:nextCondLst>
                <p:cond evt="onClick" delay="0">
                  <p:tgtEl>
                    <p:spTgt spid="14354"/>
                  </p:tgtEl>
                </p:cond>
              </p:nextCondLst>
            </p:seq>
            <p:seq concurrent="1" nextAc="seek">
              <p:cTn id="7" restart="whenNotActive" fill="hold" evtFilter="cancelBubble" nodeType="interactiveSeq">
                <p:stCondLst>
                  <p:cond evt="onClick" delay="0">
                    <p:tgtEl>
                      <p:spTgt spid="14348"/>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14348"/>
                                        </p:tgtEl>
                                        <p:attrNameLst>
                                          <p:attrName>style.visibility</p:attrName>
                                        </p:attrNameLst>
                                      </p:cBhvr>
                                      <p:to>
                                        <p:strVal val="hidden"/>
                                      </p:to>
                                    </p:set>
                                  </p:childTnLst>
                                </p:cTn>
                              </p:par>
                            </p:childTnLst>
                          </p:cTn>
                        </p:par>
                      </p:childTnLst>
                    </p:cTn>
                  </p:par>
                </p:childTnLst>
              </p:cTn>
              <p:nextCondLst>
                <p:cond evt="onClick" delay="0">
                  <p:tgtEl>
                    <p:spTgt spid="14348"/>
                  </p:tgtEl>
                </p:cond>
              </p:nextCondLst>
            </p:seq>
          </p:childTnLst>
        </p:cTn>
      </p:par>
    </p:tnLst>
    <p:bldLst>
      <p:bldP spid="14348" grpId="0" animBg="1"/>
      <p:bldP spid="14348"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bwMode="auto">
          <a:xfrm>
            <a:off x="1476375" y="260350"/>
            <a:ext cx="2952750" cy="360363"/>
          </a:xfrm>
          <a:solidFill>
            <a:srgbClr val="33CC33">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Quelles sont les obligations ?</a:t>
            </a:r>
          </a:p>
        </p:txBody>
      </p:sp>
      <p:sp>
        <p:nvSpPr>
          <p:cNvPr id="23555" name="Rectangle 3"/>
          <p:cNvSpPr>
            <a:spLocks noGrp="1" noChangeArrowheads="1"/>
          </p:cNvSpPr>
          <p:nvPr>
            <p:ph type="subTitle" idx="1"/>
          </p:nvPr>
        </p:nvSpPr>
        <p:spPr bwMode="auto">
          <a:xfrm>
            <a:off x="4500563" y="260350"/>
            <a:ext cx="4249737" cy="360363"/>
          </a:xfrm>
          <a:solidFill>
            <a:srgbClr val="33CC33">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Sommaire</a:t>
            </a:r>
          </a:p>
        </p:txBody>
      </p:sp>
      <p:sp>
        <p:nvSpPr>
          <p:cNvPr id="23556" name="Rectangle 4"/>
          <p:cNvSpPr>
            <a:spLocks noChangeArrowheads="1"/>
          </p:cNvSpPr>
          <p:nvPr/>
        </p:nvSpPr>
        <p:spPr bwMode="auto">
          <a:xfrm>
            <a:off x="250825" y="260350"/>
            <a:ext cx="1154113" cy="360363"/>
          </a:xfrm>
          <a:prstGeom prst="rect">
            <a:avLst/>
          </a:prstGeom>
          <a:solidFill>
            <a:srgbClr val="33CC33"/>
          </a:solidFill>
          <a:ln w="9525">
            <a:solidFill>
              <a:schemeClr val="tx1"/>
            </a:solidFill>
            <a:miter lim="800000"/>
            <a:headEnd/>
            <a:tailEnd/>
          </a:ln>
        </p:spPr>
        <p:txBody>
          <a:bodyPr wrap="none" anchor="ctr"/>
          <a:lstStyle/>
          <a:p>
            <a:r>
              <a:rPr lang="fr-FR" sz="1200" b="1"/>
              <a:t>Chapitre 1.2</a:t>
            </a:r>
          </a:p>
        </p:txBody>
      </p:sp>
      <p:sp>
        <p:nvSpPr>
          <p:cNvPr id="23557" name="Text Box 6"/>
          <p:cNvSpPr txBox="1">
            <a:spLocks noChangeArrowheads="1"/>
          </p:cNvSpPr>
          <p:nvPr/>
        </p:nvSpPr>
        <p:spPr bwMode="auto">
          <a:xfrm>
            <a:off x="1042988" y="1341438"/>
            <a:ext cx="7345362" cy="4418012"/>
          </a:xfrm>
          <a:prstGeom prst="rect">
            <a:avLst/>
          </a:prstGeom>
          <a:noFill/>
          <a:ln w="9525">
            <a:noFill/>
            <a:miter lim="800000"/>
            <a:headEnd/>
            <a:tailEnd/>
          </a:ln>
        </p:spPr>
        <p:txBody>
          <a:bodyPr>
            <a:spAutoFit/>
          </a:bodyPr>
          <a:lstStyle/>
          <a:p>
            <a:pPr algn="l">
              <a:spcBef>
                <a:spcPct val="60000"/>
              </a:spcBef>
            </a:pPr>
            <a:r>
              <a:rPr lang="fr-FR" dirty="0"/>
              <a:t>Quel est le cadre réglementaire de l’entretien professionnel ?</a:t>
            </a:r>
          </a:p>
          <a:p>
            <a:pPr algn="l">
              <a:spcBef>
                <a:spcPct val="34000"/>
              </a:spcBef>
            </a:pPr>
            <a:r>
              <a:rPr lang="fr-FR" dirty="0"/>
              <a:t>	1 – Quelles sont les entreprises concernées ?</a:t>
            </a:r>
          </a:p>
          <a:p>
            <a:pPr algn="l">
              <a:spcBef>
                <a:spcPct val="34000"/>
              </a:spcBef>
            </a:pPr>
            <a:r>
              <a:rPr lang="fr-FR" dirty="0"/>
              <a:t>	2 – Quelle doit être la mise en œuvre ?</a:t>
            </a:r>
          </a:p>
          <a:p>
            <a:pPr algn="l">
              <a:spcBef>
                <a:spcPct val="34000"/>
              </a:spcBef>
            </a:pPr>
            <a:r>
              <a:rPr lang="fr-FR" dirty="0"/>
              <a:t>	3 – Quel doit être le contenu de l’entretien ?</a:t>
            </a:r>
          </a:p>
          <a:p>
            <a:pPr algn="l">
              <a:spcBef>
                <a:spcPct val="34000"/>
              </a:spcBef>
            </a:pPr>
            <a:r>
              <a:rPr lang="fr-FR" dirty="0"/>
              <a:t>	4 – Quels sont les risques de ne rien faire ?</a:t>
            </a:r>
          </a:p>
          <a:p>
            <a:pPr algn="l">
              <a:spcBef>
                <a:spcPct val="34000"/>
              </a:spcBef>
            </a:pPr>
            <a:r>
              <a:rPr lang="fr-FR" dirty="0"/>
              <a:t>Quels sont les éléments juridiques à connaître ?</a:t>
            </a:r>
          </a:p>
          <a:p>
            <a:pPr algn="l">
              <a:spcBef>
                <a:spcPct val="34000"/>
              </a:spcBef>
            </a:pPr>
            <a:r>
              <a:rPr lang="fr-FR" dirty="0"/>
              <a:t>	5 – Le DIF</a:t>
            </a:r>
          </a:p>
          <a:p>
            <a:pPr algn="l">
              <a:spcBef>
                <a:spcPct val="34000"/>
              </a:spcBef>
            </a:pPr>
            <a:r>
              <a:rPr lang="fr-FR" dirty="0"/>
              <a:t>	6 – La portabilité du DIF</a:t>
            </a:r>
          </a:p>
          <a:p>
            <a:pPr algn="l">
              <a:spcBef>
                <a:spcPct val="34000"/>
              </a:spcBef>
            </a:pPr>
            <a:r>
              <a:rPr lang="fr-FR" dirty="0"/>
              <a:t>	7 – Les dispositifs de formation</a:t>
            </a:r>
          </a:p>
          <a:p>
            <a:pPr algn="l">
              <a:spcBef>
                <a:spcPct val="34000"/>
              </a:spcBef>
            </a:pPr>
            <a:r>
              <a:rPr lang="fr-FR" dirty="0"/>
              <a:t>	8 – L’éligibilité aux dispositifs</a:t>
            </a:r>
          </a:p>
          <a:p>
            <a:pPr algn="l">
              <a:spcBef>
                <a:spcPct val="34000"/>
              </a:spcBef>
            </a:pPr>
            <a:r>
              <a:rPr lang="fr-FR" dirty="0"/>
              <a:t>	9 – La gestion des temps de formation</a:t>
            </a:r>
          </a:p>
          <a:p>
            <a:pPr algn="l">
              <a:spcBef>
                <a:spcPct val="34000"/>
              </a:spcBef>
            </a:pPr>
            <a:r>
              <a:rPr lang="fr-FR" dirty="0"/>
              <a:t>	10 – Le bilan d’étape professionnel</a:t>
            </a:r>
          </a:p>
        </p:txBody>
      </p:sp>
      <p:sp>
        <p:nvSpPr>
          <p:cNvPr id="23558" name="AutoShape 7">
            <a:hlinkClick r:id="rId3" action="ppaction://hlinksldjump" highlightClick="1"/>
          </p:cNvPr>
          <p:cNvSpPr>
            <a:spLocks noChangeArrowheads="1"/>
          </p:cNvSpPr>
          <p:nvPr/>
        </p:nvSpPr>
        <p:spPr bwMode="auto">
          <a:xfrm>
            <a:off x="1547813" y="3644900"/>
            <a:ext cx="288925" cy="215900"/>
          </a:xfrm>
          <a:prstGeom prst="actionButtonForwardNext">
            <a:avLst/>
          </a:prstGeom>
          <a:solidFill>
            <a:srgbClr val="33CC33"/>
          </a:solidFill>
          <a:ln w="9525">
            <a:noFill/>
            <a:miter lim="800000"/>
            <a:headEnd/>
            <a:tailEnd/>
          </a:ln>
        </p:spPr>
        <p:txBody>
          <a:bodyPr wrap="none" anchor="ctr"/>
          <a:lstStyle/>
          <a:p>
            <a:endParaRPr lang="fr-FR"/>
          </a:p>
        </p:txBody>
      </p:sp>
      <p:sp>
        <p:nvSpPr>
          <p:cNvPr id="23559" name="AutoShape 8">
            <a:hlinkClick r:id="rId4" action="ppaction://hlinksldjump" highlightClick="1"/>
          </p:cNvPr>
          <p:cNvSpPr>
            <a:spLocks noChangeArrowheads="1"/>
          </p:cNvSpPr>
          <p:nvPr/>
        </p:nvSpPr>
        <p:spPr bwMode="auto">
          <a:xfrm>
            <a:off x="1547813" y="4364038"/>
            <a:ext cx="288925" cy="215900"/>
          </a:xfrm>
          <a:prstGeom prst="actionButtonForwardNext">
            <a:avLst/>
          </a:prstGeom>
          <a:solidFill>
            <a:srgbClr val="33CC33"/>
          </a:solidFill>
          <a:ln w="9525">
            <a:noFill/>
            <a:miter lim="800000"/>
            <a:headEnd/>
            <a:tailEnd/>
          </a:ln>
        </p:spPr>
        <p:txBody>
          <a:bodyPr wrap="none" anchor="ctr"/>
          <a:lstStyle/>
          <a:p>
            <a:endParaRPr lang="fr-FR"/>
          </a:p>
        </p:txBody>
      </p:sp>
      <p:sp>
        <p:nvSpPr>
          <p:cNvPr id="23560" name="AutoShape 9">
            <a:hlinkClick r:id="rId5" action="ppaction://hlinksldjump" highlightClick="1"/>
          </p:cNvPr>
          <p:cNvSpPr>
            <a:spLocks noChangeArrowheads="1"/>
          </p:cNvSpPr>
          <p:nvPr/>
        </p:nvSpPr>
        <p:spPr bwMode="auto">
          <a:xfrm>
            <a:off x="1547813" y="5084763"/>
            <a:ext cx="288925" cy="215900"/>
          </a:xfrm>
          <a:prstGeom prst="actionButtonForwardNext">
            <a:avLst/>
          </a:prstGeom>
          <a:solidFill>
            <a:srgbClr val="33CC33"/>
          </a:solidFill>
          <a:ln w="9525">
            <a:noFill/>
            <a:miter lim="800000"/>
            <a:headEnd/>
            <a:tailEnd/>
          </a:ln>
        </p:spPr>
        <p:txBody>
          <a:bodyPr wrap="none" anchor="ctr"/>
          <a:lstStyle/>
          <a:p>
            <a:endParaRPr lang="fr-FR"/>
          </a:p>
        </p:txBody>
      </p:sp>
      <p:sp>
        <p:nvSpPr>
          <p:cNvPr id="23561" name="Rectangle 10"/>
          <p:cNvSpPr>
            <a:spLocks noChangeArrowheads="1"/>
          </p:cNvSpPr>
          <p:nvPr/>
        </p:nvSpPr>
        <p:spPr bwMode="auto">
          <a:xfrm>
            <a:off x="468313" y="6237288"/>
            <a:ext cx="719137" cy="358775"/>
          </a:xfrm>
          <a:prstGeom prst="rect">
            <a:avLst/>
          </a:prstGeom>
          <a:noFill/>
          <a:ln w="9525">
            <a:noFill/>
            <a:miter lim="800000"/>
            <a:headEnd/>
            <a:tailEnd/>
          </a:ln>
        </p:spPr>
        <p:txBody>
          <a:bodyPr wrap="none" anchor="ctr"/>
          <a:lstStyle/>
          <a:p>
            <a:pPr algn="l"/>
            <a:r>
              <a:rPr lang="fr-FR" sz="1000"/>
              <a:t>Retour </a:t>
            </a:r>
          </a:p>
          <a:p>
            <a:pPr algn="l"/>
            <a:r>
              <a:rPr lang="fr-FR" sz="1000"/>
              <a:t>sommaire</a:t>
            </a:r>
          </a:p>
        </p:txBody>
      </p:sp>
      <p:sp>
        <p:nvSpPr>
          <p:cNvPr id="23562" name="AutoShape 11">
            <a:hlinkClick r:id="rId6" action="ppaction://hlinksldjump" highlightClick="1"/>
          </p:cNvPr>
          <p:cNvSpPr>
            <a:spLocks noChangeArrowheads="1"/>
          </p:cNvSpPr>
          <p:nvPr/>
        </p:nvSpPr>
        <p:spPr bwMode="auto">
          <a:xfrm>
            <a:off x="1547813" y="1773238"/>
            <a:ext cx="287337" cy="215900"/>
          </a:xfrm>
          <a:prstGeom prst="actionButtonForwardNext">
            <a:avLst/>
          </a:prstGeom>
          <a:solidFill>
            <a:srgbClr val="33CC33"/>
          </a:solidFill>
          <a:ln w="9525">
            <a:noFill/>
            <a:miter lim="800000"/>
            <a:headEnd/>
            <a:tailEnd/>
          </a:ln>
        </p:spPr>
        <p:txBody>
          <a:bodyPr wrap="none" anchor="ctr"/>
          <a:lstStyle/>
          <a:p>
            <a:endParaRPr lang="fr-FR"/>
          </a:p>
        </p:txBody>
      </p:sp>
      <p:sp>
        <p:nvSpPr>
          <p:cNvPr id="23563" name="AutoShape 12">
            <a:hlinkClick r:id="rId7"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23564" name="AutoShape 13">
            <a:hlinkClick r:id="rId8" action="ppaction://hlinksldjump" highlightClick="1"/>
          </p:cNvPr>
          <p:cNvSpPr>
            <a:spLocks noChangeArrowheads="1"/>
          </p:cNvSpPr>
          <p:nvPr/>
        </p:nvSpPr>
        <p:spPr bwMode="auto">
          <a:xfrm>
            <a:off x="1547813" y="2493963"/>
            <a:ext cx="287337" cy="215900"/>
          </a:xfrm>
          <a:prstGeom prst="actionButtonForwardNext">
            <a:avLst/>
          </a:prstGeom>
          <a:solidFill>
            <a:srgbClr val="33CC33"/>
          </a:solidFill>
          <a:ln w="9525">
            <a:noFill/>
            <a:miter lim="800000"/>
            <a:headEnd/>
            <a:tailEnd/>
          </a:ln>
        </p:spPr>
        <p:txBody>
          <a:bodyPr wrap="none" anchor="ctr"/>
          <a:lstStyle/>
          <a:p>
            <a:endParaRPr lang="fr-FR"/>
          </a:p>
        </p:txBody>
      </p:sp>
      <p:sp>
        <p:nvSpPr>
          <p:cNvPr id="23565" name="Rectangle 14"/>
          <p:cNvSpPr>
            <a:spLocks noChangeArrowheads="1"/>
          </p:cNvSpPr>
          <p:nvPr/>
        </p:nvSpPr>
        <p:spPr bwMode="auto">
          <a:xfrm>
            <a:off x="2124075" y="836613"/>
            <a:ext cx="5205413" cy="457200"/>
          </a:xfrm>
          <a:prstGeom prst="rect">
            <a:avLst/>
          </a:prstGeom>
          <a:noFill/>
          <a:ln w="9525">
            <a:noFill/>
            <a:miter lim="800000"/>
            <a:headEnd/>
            <a:tailEnd/>
          </a:ln>
        </p:spPr>
        <p:txBody>
          <a:bodyPr wrap="none">
            <a:spAutoFit/>
          </a:bodyPr>
          <a:lstStyle/>
          <a:p>
            <a:pPr algn="l"/>
            <a:r>
              <a:rPr lang="fr-FR" sz="2400" dirty="0"/>
              <a:t>Quelles sont les obligations légales ?</a:t>
            </a:r>
          </a:p>
        </p:txBody>
      </p:sp>
      <p:sp>
        <p:nvSpPr>
          <p:cNvPr id="23566" name="AutoShape 15">
            <a:hlinkClick r:id="rId9" action="ppaction://hlinksldjump" highlightClick="1"/>
          </p:cNvPr>
          <p:cNvSpPr>
            <a:spLocks noChangeArrowheads="1"/>
          </p:cNvSpPr>
          <p:nvPr/>
        </p:nvSpPr>
        <p:spPr bwMode="auto">
          <a:xfrm>
            <a:off x="1547813" y="2133600"/>
            <a:ext cx="287337" cy="215900"/>
          </a:xfrm>
          <a:prstGeom prst="actionButtonForwardNext">
            <a:avLst/>
          </a:prstGeom>
          <a:solidFill>
            <a:srgbClr val="33CC33"/>
          </a:solidFill>
          <a:ln w="9525">
            <a:noFill/>
            <a:miter lim="800000"/>
            <a:headEnd/>
            <a:tailEnd/>
          </a:ln>
        </p:spPr>
        <p:txBody>
          <a:bodyPr wrap="none" anchor="ctr"/>
          <a:lstStyle/>
          <a:p>
            <a:endParaRPr lang="fr-FR"/>
          </a:p>
        </p:txBody>
      </p:sp>
      <p:sp>
        <p:nvSpPr>
          <p:cNvPr id="23567" name="AutoShape 16">
            <a:hlinkClick r:id="rId10" action="ppaction://hlinksldjump" highlightClick="1"/>
          </p:cNvPr>
          <p:cNvSpPr>
            <a:spLocks noChangeArrowheads="1"/>
          </p:cNvSpPr>
          <p:nvPr/>
        </p:nvSpPr>
        <p:spPr bwMode="auto">
          <a:xfrm>
            <a:off x="1547813" y="2852738"/>
            <a:ext cx="287337" cy="215900"/>
          </a:xfrm>
          <a:prstGeom prst="actionButtonForwardNext">
            <a:avLst/>
          </a:prstGeom>
          <a:solidFill>
            <a:srgbClr val="33CC33"/>
          </a:solidFill>
          <a:ln w="9525">
            <a:noFill/>
            <a:miter lim="800000"/>
            <a:headEnd/>
            <a:tailEnd/>
          </a:ln>
        </p:spPr>
        <p:txBody>
          <a:bodyPr wrap="none" anchor="ctr"/>
          <a:lstStyle/>
          <a:p>
            <a:endParaRPr lang="fr-FR"/>
          </a:p>
        </p:txBody>
      </p:sp>
      <p:sp>
        <p:nvSpPr>
          <p:cNvPr id="16401" name="Rectangle 17"/>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11" action="ppaction://hlinkpres?slideindex=1&amp;slidetitle="/>
              </a:rPr>
              <a:t>Cliquer ici</a:t>
            </a:r>
            <a:endParaRPr lang="fr-FR" sz="1000" b="1">
              <a:solidFill>
                <a:schemeClr val="tx1"/>
              </a:solidFill>
            </a:endParaRPr>
          </a:p>
        </p:txBody>
      </p:sp>
      <p:sp>
        <p:nvSpPr>
          <p:cNvPr id="23569" name="AutoShape 18">
            <a:hlinkClick r:id="rId12" action="ppaction://hlinksldjump" highlightClick="1"/>
          </p:cNvPr>
          <p:cNvSpPr>
            <a:spLocks noChangeArrowheads="1"/>
          </p:cNvSpPr>
          <p:nvPr/>
        </p:nvSpPr>
        <p:spPr bwMode="auto">
          <a:xfrm>
            <a:off x="1547813" y="4724400"/>
            <a:ext cx="288925" cy="215900"/>
          </a:xfrm>
          <a:prstGeom prst="actionButtonForwardNext">
            <a:avLst/>
          </a:prstGeom>
          <a:solidFill>
            <a:srgbClr val="33CC33"/>
          </a:solidFill>
          <a:ln w="9525">
            <a:noFill/>
            <a:miter lim="800000"/>
            <a:headEnd/>
            <a:tailEnd/>
          </a:ln>
        </p:spPr>
        <p:txBody>
          <a:bodyPr wrap="none" anchor="ctr"/>
          <a:lstStyle/>
          <a:p>
            <a:endParaRPr lang="fr-FR"/>
          </a:p>
        </p:txBody>
      </p:sp>
      <p:sp>
        <p:nvSpPr>
          <p:cNvPr id="23570" name="Text Box 19"/>
          <p:cNvSpPr txBox="1">
            <a:spLocks noChangeArrowheads="1"/>
          </p:cNvSpPr>
          <p:nvPr/>
        </p:nvSpPr>
        <p:spPr bwMode="auto">
          <a:xfrm>
            <a:off x="1547813" y="6237288"/>
            <a:ext cx="1871662" cy="396875"/>
          </a:xfrm>
          <a:prstGeom prst="rect">
            <a:avLst/>
          </a:prstGeom>
          <a:noFill/>
          <a:ln w="9525" algn="ctr">
            <a:noFill/>
            <a:miter lim="800000"/>
            <a:headEnd/>
            <a:tailEnd/>
          </a:ln>
        </p:spPr>
        <p:txBody>
          <a:bodyPr>
            <a:spAutoFit/>
          </a:bodyPr>
          <a:lstStyle/>
          <a:p>
            <a:pPr algn="l"/>
            <a:r>
              <a:rPr lang="fr-FR" sz="1000"/>
              <a:t>Retour «  les généralités </a:t>
            </a:r>
          </a:p>
          <a:p>
            <a:pPr algn="l"/>
            <a:r>
              <a:rPr lang="fr-FR" sz="1000"/>
              <a:t>sur l’entretien professionnel »</a:t>
            </a:r>
          </a:p>
        </p:txBody>
      </p:sp>
      <p:sp>
        <p:nvSpPr>
          <p:cNvPr id="23571" name="AutoShape 20">
            <a:hlinkClick r:id="rId13" action="ppaction://hlinksldjump" highlightClick="1"/>
          </p:cNvPr>
          <p:cNvSpPr>
            <a:spLocks noChangeArrowheads="1"/>
          </p:cNvSpPr>
          <p:nvPr/>
        </p:nvSpPr>
        <p:spPr bwMode="auto">
          <a:xfrm>
            <a:off x="1331913"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23572" name="AutoShape 21">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23573" name="Rectangle 22"/>
          <p:cNvSpPr>
            <a:spLocks noChangeArrowheads="1"/>
          </p:cNvSpPr>
          <p:nvPr/>
        </p:nvSpPr>
        <p:spPr bwMode="auto">
          <a:xfrm>
            <a:off x="7596188" y="6237288"/>
            <a:ext cx="1008062"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23574" name="AutoShape 23">
            <a:hlinkClick r:id="" action="ppaction://hlinkshowjump?jump=nextslide" highlightClick="1"/>
          </p:cNvPr>
          <p:cNvSpPr>
            <a:spLocks noChangeArrowheads="1"/>
          </p:cNvSpPr>
          <p:nvPr/>
        </p:nvSpPr>
        <p:spPr bwMode="auto">
          <a:xfrm>
            <a:off x="8604250"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23575" name="Rectangle 24"/>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
        <p:nvSpPr>
          <p:cNvPr id="16409" name="AutoShape 25">
            <a:hlinkClick r:id="" action="ppaction://noaction" highlightClick="1"/>
          </p:cNvPr>
          <p:cNvSpPr>
            <a:spLocks noChangeArrowheads="1"/>
          </p:cNvSpPr>
          <p:nvPr/>
        </p:nvSpPr>
        <p:spPr bwMode="auto">
          <a:xfrm>
            <a:off x="7753350" y="63341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23577" name="AutoShape 26">
            <a:hlinkClick r:id="rId14" action="ppaction://hlinksldjump" highlightClick="1"/>
          </p:cNvPr>
          <p:cNvSpPr>
            <a:spLocks noChangeArrowheads="1"/>
          </p:cNvSpPr>
          <p:nvPr/>
        </p:nvSpPr>
        <p:spPr bwMode="auto">
          <a:xfrm>
            <a:off x="1547813" y="4003675"/>
            <a:ext cx="288925" cy="215900"/>
          </a:xfrm>
          <a:prstGeom prst="actionButtonForwardNext">
            <a:avLst/>
          </a:prstGeom>
          <a:solidFill>
            <a:srgbClr val="33CC33"/>
          </a:solidFill>
          <a:ln w="9525">
            <a:noFill/>
            <a:miter lim="800000"/>
            <a:headEnd/>
            <a:tailEnd/>
          </a:ln>
        </p:spPr>
        <p:txBody>
          <a:bodyPr wrap="none" anchor="ctr"/>
          <a:lstStyle/>
          <a:p>
            <a:endParaRPr lang="fr-FR"/>
          </a:p>
        </p:txBody>
      </p:sp>
      <p:sp>
        <p:nvSpPr>
          <p:cNvPr id="23578" name="AutoShape 27">
            <a:hlinkClick r:id="rId15" action="ppaction://hlinksldjump" highlightClick="1"/>
          </p:cNvPr>
          <p:cNvSpPr>
            <a:spLocks noChangeArrowheads="1"/>
          </p:cNvSpPr>
          <p:nvPr/>
        </p:nvSpPr>
        <p:spPr bwMode="auto">
          <a:xfrm>
            <a:off x="1547813" y="5443538"/>
            <a:ext cx="288925" cy="215900"/>
          </a:xfrm>
          <a:prstGeom prst="actionButtonForwardNext">
            <a:avLst/>
          </a:prstGeom>
          <a:solidFill>
            <a:srgbClr val="33CC33"/>
          </a:solidFill>
          <a:ln w="9525">
            <a:noFill/>
            <a:miter lim="800000"/>
            <a:headEnd/>
            <a:tailEnd/>
          </a:ln>
        </p:spPr>
        <p:txBody>
          <a:bodyPr wrap="none" anchor="ctr"/>
          <a:lstStyle/>
          <a:p>
            <a:endParaRPr lang="fr-F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6409"/>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401"/>
                                        </p:tgtEl>
                                        <p:attrNameLst>
                                          <p:attrName>style.visibility</p:attrName>
                                        </p:attrNameLst>
                                      </p:cBhvr>
                                      <p:to>
                                        <p:strVal val="visible"/>
                                      </p:to>
                                    </p:set>
                                  </p:childTnLst>
                                </p:cTn>
                              </p:par>
                            </p:childTnLst>
                          </p:cTn>
                        </p:par>
                      </p:childTnLst>
                    </p:cTn>
                  </p:par>
                </p:childTnLst>
              </p:cTn>
              <p:nextCondLst>
                <p:cond evt="onClick" delay="0">
                  <p:tgtEl>
                    <p:spTgt spid="16409"/>
                  </p:tgtEl>
                </p:cond>
              </p:nextCondLst>
            </p:seq>
            <p:seq concurrent="1" nextAc="seek">
              <p:cTn id="7" restart="whenNotActive" fill="hold" evtFilter="cancelBubble" nodeType="interactiveSeq">
                <p:stCondLst>
                  <p:cond evt="onClick" delay="0">
                    <p:tgtEl>
                      <p:spTgt spid="16401"/>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16401"/>
                                        </p:tgtEl>
                                        <p:attrNameLst>
                                          <p:attrName>style.visibility</p:attrName>
                                        </p:attrNameLst>
                                      </p:cBhvr>
                                      <p:to>
                                        <p:strVal val="hidden"/>
                                      </p:to>
                                    </p:set>
                                  </p:childTnLst>
                                </p:cTn>
                              </p:par>
                            </p:childTnLst>
                          </p:cTn>
                        </p:par>
                      </p:childTnLst>
                    </p:cTn>
                  </p:par>
                </p:childTnLst>
              </p:cTn>
              <p:nextCondLst>
                <p:cond evt="onClick" delay="0">
                  <p:tgtEl>
                    <p:spTgt spid="16401"/>
                  </p:tgtEl>
                </p:cond>
              </p:nextCondLst>
            </p:seq>
          </p:childTnLst>
        </p:cTn>
      </p:par>
    </p:tnLst>
    <p:bldLst>
      <p:bldP spid="16401" grpId="0" animBg="1"/>
      <p:bldP spid="16401"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ctrTitle"/>
          </p:nvPr>
        </p:nvSpPr>
        <p:spPr bwMode="auto">
          <a:xfrm>
            <a:off x="1476375" y="260350"/>
            <a:ext cx="2952750" cy="360363"/>
          </a:xfrm>
          <a:solidFill>
            <a:srgbClr val="33CC33">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Quelles sont les obligations ?</a:t>
            </a:r>
          </a:p>
        </p:txBody>
      </p:sp>
      <p:sp>
        <p:nvSpPr>
          <p:cNvPr id="25603" name="Rectangle 3"/>
          <p:cNvSpPr>
            <a:spLocks noGrp="1" noChangeArrowheads="1"/>
          </p:cNvSpPr>
          <p:nvPr>
            <p:ph type="subTitle" idx="1"/>
          </p:nvPr>
        </p:nvSpPr>
        <p:spPr bwMode="auto">
          <a:xfrm>
            <a:off x="4500563" y="260350"/>
            <a:ext cx="4249737" cy="360363"/>
          </a:xfrm>
          <a:solidFill>
            <a:srgbClr val="33CC33">
              <a:alpha val="25098"/>
            </a:srgbClr>
          </a:solidFill>
          <a:ln>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fr-FR" sz="1200" b="1" smtClean="0">
                <a:solidFill>
                  <a:srgbClr val="000099"/>
                </a:solidFill>
              </a:rPr>
              <a:t>2 – La mise en œuvre</a:t>
            </a:r>
          </a:p>
        </p:txBody>
      </p:sp>
      <p:sp>
        <p:nvSpPr>
          <p:cNvPr id="25604" name="Rectangle 4"/>
          <p:cNvSpPr>
            <a:spLocks noChangeArrowheads="1"/>
          </p:cNvSpPr>
          <p:nvPr/>
        </p:nvSpPr>
        <p:spPr bwMode="auto">
          <a:xfrm>
            <a:off x="250825" y="260350"/>
            <a:ext cx="1154113" cy="360363"/>
          </a:xfrm>
          <a:prstGeom prst="rect">
            <a:avLst/>
          </a:prstGeom>
          <a:solidFill>
            <a:srgbClr val="33CC33"/>
          </a:solidFill>
          <a:ln w="9525">
            <a:solidFill>
              <a:schemeClr val="tx1"/>
            </a:solidFill>
            <a:miter lim="800000"/>
            <a:headEnd/>
            <a:tailEnd/>
          </a:ln>
        </p:spPr>
        <p:txBody>
          <a:bodyPr wrap="none" anchor="ctr"/>
          <a:lstStyle/>
          <a:p>
            <a:r>
              <a:rPr lang="fr-FR" sz="1200" b="1"/>
              <a:t>Chapitre 1.2</a:t>
            </a:r>
          </a:p>
        </p:txBody>
      </p:sp>
      <p:sp>
        <p:nvSpPr>
          <p:cNvPr id="25605" name="Text Box 6"/>
          <p:cNvSpPr txBox="1">
            <a:spLocks noChangeArrowheads="1"/>
          </p:cNvSpPr>
          <p:nvPr/>
        </p:nvSpPr>
        <p:spPr bwMode="auto">
          <a:xfrm>
            <a:off x="900113" y="1700213"/>
            <a:ext cx="7632700" cy="3865562"/>
          </a:xfrm>
          <a:prstGeom prst="rect">
            <a:avLst/>
          </a:prstGeom>
          <a:noFill/>
          <a:ln w="9525">
            <a:noFill/>
            <a:miter lim="800000"/>
            <a:headEnd/>
            <a:tailEnd/>
          </a:ln>
        </p:spPr>
        <p:txBody>
          <a:bodyPr>
            <a:spAutoFit/>
          </a:bodyPr>
          <a:lstStyle/>
          <a:p>
            <a:pPr algn="l">
              <a:spcBef>
                <a:spcPct val="70000"/>
              </a:spcBef>
            </a:pPr>
            <a:r>
              <a:rPr lang="fr-FR" sz="1500"/>
              <a:t>Un salarié a droit à un entretien professionnel :</a:t>
            </a:r>
          </a:p>
          <a:p>
            <a:pPr algn="l">
              <a:spcBef>
                <a:spcPct val="70000"/>
              </a:spcBef>
              <a:buFontTx/>
              <a:buChar char="•"/>
            </a:pPr>
            <a:r>
              <a:rPr lang="fr-FR" sz="1500"/>
              <a:t> Au moins tous les 2 ans, s’il a 2 ans d’ancienneté dans l’entreprise (lorsque celle-ci est soumise à un accord concernant l’entretien professionnel : voir page précédente). </a:t>
            </a:r>
          </a:p>
          <a:p>
            <a:pPr algn="l">
              <a:spcBef>
                <a:spcPct val="70000"/>
              </a:spcBef>
              <a:buFontTx/>
              <a:buChar char="•"/>
            </a:pPr>
            <a:r>
              <a:rPr lang="fr-FR" sz="1500"/>
              <a:t> L’année qui suit son 45</a:t>
            </a:r>
            <a:r>
              <a:rPr lang="fr-FR" sz="1500" baseline="30000"/>
              <a:t>ème</a:t>
            </a:r>
            <a:r>
              <a:rPr lang="fr-FR" sz="1500"/>
              <a:t> anniversaire (quelque soit l’entreprise ou groupe d’entreprises dont l’effectif est de 50 salariés et plus : voir page précédente)</a:t>
            </a:r>
          </a:p>
          <a:p>
            <a:pPr algn="l">
              <a:spcBef>
                <a:spcPct val="70000"/>
              </a:spcBef>
            </a:pPr>
            <a:r>
              <a:rPr lang="fr-FR" sz="1500"/>
              <a:t>L’entretien peut être à l’initiative du salarié ou de l’employeur (ou de son représentant). Il est réalisé par l’employeur qui peut, s’il le souhaite, demander le concours d’un organisme extérieur spécialisé.</a:t>
            </a:r>
          </a:p>
          <a:p>
            <a:pPr algn="l">
              <a:spcBef>
                <a:spcPct val="70000"/>
              </a:spcBef>
            </a:pPr>
            <a:r>
              <a:rPr lang="fr-FR" sz="1500"/>
              <a:t>Cet entretien ne doit pas être confondu avec l’entretien annuel d’évaluation (s’il existe). Il peut être cependant réalisé à la même occasion si l’accord de votre branche le prévoit.</a:t>
            </a:r>
          </a:p>
          <a:p>
            <a:pPr algn="l">
              <a:spcBef>
                <a:spcPct val="70000"/>
              </a:spcBef>
            </a:pPr>
            <a:r>
              <a:rPr lang="fr-FR" sz="1500"/>
              <a:t>D’autres modalités peuvent être précisées par l’accord de votre branche, (consulter cet accord).</a:t>
            </a:r>
          </a:p>
        </p:txBody>
      </p:sp>
      <p:sp>
        <p:nvSpPr>
          <p:cNvPr id="25606" name="Rectangle 7"/>
          <p:cNvSpPr>
            <a:spLocks noChangeArrowheads="1"/>
          </p:cNvSpPr>
          <p:nvPr/>
        </p:nvSpPr>
        <p:spPr bwMode="auto">
          <a:xfrm>
            <a:off x="468313" y="6237288"/>
            <a:ext cx="1655762" cy="358775"/>
          </a:xfrm>
          <a:prstGeom prst="rect">
            <a:avLst/>
          </a:prstGeom>
          <a:noFill/>
          <a:ln w="9525">
            <a:noFill/>
            <a:miter lim="800000"/>
            <a:headEnd/>
            <a:tailEnd/>
          </a:ln>
        </p:spPr>
        <p:txBody>
          <a:bodyPr wrap="none" anchor="ctr"/>
          <a:lstStyle/>
          <a:p>
            <a:pPr algn="l"/>
            <a:r>
              <a:rPr lang="fr-FR" sz="1000"/>
              <a:t>Retour sommaire</a:t>
            </a:r>
          </a:p>
        </p:txBody>
      </p:sp>
      <p:sp>
        <p:nvSpPr>
          <p:cNvPr id="25607" name="AutoShape 8">
            <a:hlinkClick r:id="rId3" action="ppaction://hlinksldjump" highlightClick="1"/>
          </p:cNvPr>
          <p:cNvSpPr>
            <a:spLocks noChangeArrowheads="1"/>
          </p:cNvSpPr>
          <p:nvPr/>
        </p:nvSpPr>
        <p:spPr bwMode="auto">
          <a:xfrm>
            <a:off x="2193925" y="6308725"/>
            <a:ext cx="215900" cy="215900"/>
          </a:xfrm>
          <a:prstGeom prst="actionButtonBackPrevious">
            <a:avLst/>
          </a:prstGeom>
          <a:solidFill>
            <a:srgbClr val="33CC33"/>
          </a:solidFill>
          <a:ln w="9525">
            <a:noFill/>
            <a:miter lim="800000"/>
            <a:headEnd/>
            <a:tailEnd/>
          </a:ln>
        </p:spPr>
        <p:txBody>
          <a:bodyPr wrap="none" anchor="ctr"/>
          <a:lstStyle/>
          <a:p>
            <a:endParaRPr lang="fr-FR"/>
          </a:p>
        </p:txBody>
      </p:sp>
      <p:sp>
        <p:nvSpPr>
          <p:cNvPr id="25608" name="Rectangle 9"/>
          <p:cNvSpPr>
            <a:spLocks noChangeArrowheads="1"/>
          </p:cNvSpPr>
          <p:nvPr/>
        </p:nvSpPr>
        <p:spPr bwMode="auto">
          <a:xfrm>
            <a:off x="2411413" y="6237288"/>
            <a:ext cx="1655762" cy="358775"/>
          </a:xfrm>
          <a:prstGeom prst="rect">
            <a:avLst/>
          </a:prstGeom>
          <a:noFill/>
          <a:ln w="9525">
            <a:noFill/>
            <a:miter lim="800000"/>
            <a:headEnd/>
            <a:tailEnd/>
          </a:ln>
        </p:spPr>
        <p:txBody>
          <a:bodyPr wrap="none" anchor="ctr"/>
          <a:lstStyle/>
          <a:p>
            <a:pPr algn="l"/>
            <a:r>
              <a:rPr lang="fr-FR" sz="1000"/>
              <a:t>Début du chapitre</a:t>
            </a:r>
          </a:p>
        </p:txBody>
      </p:sp>
      <p:sp>
        <p:nvSpPr>
          <p:cNvPr id="25609" name="AutoShape 10">
            <a:hlinkClick r:id="rId4" action="ppaction://hlinksldjump" highlightClick="1"/>
          </p:cNvPr>
          <p:cNvSpPr>
            <a:spLocks noChangeArrowheads="1"/>
          </p:cNvSpPr>
          <p:nvPr/>
        </p:nvSpPr>
        <p:spPr bwMode="auto">
          <a:xfrm>
            <a:off x="252413" y="6310313"/>
            <a:ext cx="215900" cy="215900"/>
          </a:xfrm>
          <a:prstGeom prst="actionButtonBackPrevious">
            <a:avLst/>
          </a:prstGeom>
          <a:solidFill>
            <a:srgbClr val="C0C0C0"/>
          </a:solidFill>
          <a:ln w="9525">
            <a:noFill/>
            <a:miter lim="800000"/>
            <a:headEnd/>
            <a:tailEnd/>
          </a:ln>
        </p:spPr>
        <p:txBody>
          <a:bodyPr wrap="none" anchor="ctr"/>
          <a:lstStyle/>
          <a:p>
            <a:endParaRPr lang="fr-FR"/>
          </a:p>
        </p:txBody>
      </p:sp>
      <p:sp>
        <p:nvSpPr>
          <p:cNvPr id="25610" name="Rectangle 11"/>
          <p:cNvSpPr>
            <a:spLocks noChangeArrowheads="1"/>
          </p:cNvSpPr>
          <p:nvPr/>
        </p:nvSpPr>
        <p:spPr bwMode="auto">
          <a:xfrm>
            <a:off x="2627313" y="908050"/>
            <a:ext cx="3841750" cy="641350"/>
          </a:xfrm>
          <a:prstGeom prst="rect">
            <a:avLst/>
          </a:prstGeom>
          <a:noFill/>
          <a:ln w="9525" algn="ctr">
            <a:noFill/>
            <a:miter lim="800000"/>
            <a:headEnd/>
            <a:tailEnd/>
          </a:ln>
        </p:spPr>
        <p:txBody>
          <a:bodyPr wrap="none">
            <a:spAutoFit/>
          </a:bodyPr>
          <a:lstStyle/>
          <a:p>
            <a:r>
              <a:rPr lang="fr-FR" b="1"/>
              <a:t>Quelle doit être la mise en œuvre </a:t>
            </a:r>
          </a:p>
          <a:p>
            <a:r>
              <a:rPr lang="fr-FR" b="1"/>
              <a:t>de l’entretien professionnel ?</a:t>
            </a:r>
          </a:p>
        </p:txBody>
      </p:sp>
      <p:sp>
        <p:nvSpPr>
          <p:cNvPr id="20492" name="Rectangle 12"/>
          <p:cNvSpPr>
            <a:spLocks noChangeArrowheads="1"/>
          </p:cNvSpPr>
          <p:nvPr/>
        </p:nvSpPr>
        <p:spPr bwMode="auto">
          <a:xfrm>
            <a:off x="7451725" y="5734050"/>
            <a:ext cx="792163" cy="504825"/>
          </a:xfrm>
          <a:prstGeom prst="rect">
            <a:avLst/>
          </a:prstGeom>
          <a:solidFill>
            <a:srgbClr val="99FFCC"/>
          </a:solidFill>
          <a:ln w="9525" algn="ctr">
            <a:solidFill>
              <a:srgbClr val="00CC00"/>
            </a:solidFill>
            <a:miter lim="800000"/>
            <a:headEnd/>
            <a:tailEnd/>
          </a:ln>
        </p:spPr>
        <p:txBody>
          <a:bodyPr wrap="none" anchor="ctr"/>
          <a:lstStyle/>
          <a:p>
            <a:r>
              <a:rPr lang="fr-FR" sz="1000">
                <a:solidFill>
                  <a:schemeClr val="tx1"/>
                </a:solidFill>
              </a:rPr>
              <a:t>Vocabulaire </a:t>
            </a:r>
          </a:p>
          <a:p>
            <a:r>
              <a:rPr lang="fr-FR" sz="1000">
                <a:solidFill>
                  <a:schemeClr val="tx1"/>
                </a:solidFill>
              </a:rPr>
              <a:t>utile</a:t>
            </a:r>
          </a:p>
          <a:p>
            <a:r>
              <a:rPr lang="fr-FR" sz="1000" b="1">
                <a:solidFill>
                  <a:schemeClr val="tx1"/>
                </a:solidFill>
                <a:hlinkClick r:id="rId5" action="ppaction://hlinkpres?slideindex=1&amp;slidetitle="/>
              </a:rPr>
              <a:t>Cliquer ici</a:t>
            </a:r>
            <a:endParaRPr lang="fr-FR" sz="1000" b="1">
              <a:solidFill>
                <a:schemeClr val="tx1"/>
              </a:solidFill>
            </a:endParaRPr>
          </a:p>
        </p:txBody>
      </p:sp>
      <p:sp>
        <p:nvSpPr>
          <p:cNvPr id="25612" name="AutoShape 13">
            <a:hlinkClick r:id="" action="ppaction://hlinkshowjump?jump=previousslide" highlightClick="1"/>
          </p:cNvPr>
          <p:cNvSpPr>
            <a:spLocks noChangeArrowheads="1"/>
          </p:cNvSpPr>
          <p:nvPr/>
        </p:nvSpPr>
        <p:spPr bwMode="auto">
          <a:xfrm>
            <a:off x="6661150" y="6308725"/>
            <a:ext cx="215900" cy="215900"/>
          </a:xfrm>
          <a:prstGeom prst="actionButtonBackPrevious">
            <a:avLst/>
          </a:prstGeom>
          <a:solidFill>
            <a:srgbClr val="FF0000">
              <a:alpha val="50195"/>
            </a:srgbClr>
          </a:solidFill>
          <a:ln w="9525">
            <a:noFill/>
            <a:miter lim="800000"/>
            <a:headEnd/>
            <a:tailEnd/>
          </a:ln>
        </p:spPr>
        <p:txBody>
          <a:bodyPr wrap="none" anchor="ctr"/>
          <a:lstStyle/>
          <a:p>
            <a:endParaRPr lang="fr-FR"/>
          </a:p>
        </p:txBody>
      </p:sp>
      <p:sp>
        <p:nvSpPr>
          <p:cNvPr id="25613" name="Rectangle 14"/>
          <p:cNvSpPr>
            <a:spLocks noChangeArrowheads="1"/>
          </p:cNvSpPr>
          <p:nvPr/>
        </p:nvSpPr>
        <p:spPr bwMode="auto">
          <a:xfrm>
            <a:off x="7596188" y="6237288"/>
            <a:ext cx="1008062" cy="358775"/>
          </a:xfrm>
          <a:prstGeom prst="rect">
            <a:avLst/>
          </a:prstGeom>
          <a:noFill/>
          <a:ln w="9525">
            <a:noFill/>
            <a:miter lim="800000"/>
            <a:headEnd/>
            <a:tailEnd/>
          </a:ln>
        </p:spPr>
        <p:txBody>
          <a:bodyPr wrap="none" anchor="ctr"/>
          <a:lstStyle/>
          <a:p>
            <a:pPr algn="r"/>
            <a:r>
              <a:rPr lang="fr-FR" sz="1000"/>
              <a:t>Page </a:t>
            </a:r>
          </a:p>
          <a:p>
            <a:pPr algn="r"/>
            <a:r>
              <a:rPr lang="fr-FR" sz="1000"/>
              <a:t>suivante</a:t>
            </a:r>
          </a:p>
        </p:txBody>
      </p:sp>
      <p:sp>
        <p:nvSpPr>
          <p:cNvPr id="25614" name="AutoShape 15">
            <a:hlinkClick r:id="" action="ppaction://hlinkshowjump?jump=nextslide" highlightClick="1"/>
          </p:cNvPr>
          <p:cNvSpPr>
            <a:spLocks noChangeArrowheads="1"/>
          </p:cNvSpPr>
          <p:nvPr/>
        </p:nvSpPr>
        <p:spPr bwMode="auto">
          <a:xfrm>
            <a:off x="8604250" y="6308725"/>
            <a:ext cx="215900" cy="215900"/>
          </a:xfrm>
          <a:prstGeom prst="actionButtonForwardNext">
            <a:avLst/>
          </a:prstGeom>
          <a:solidFill>
            <a:schemeClr val="accent1"/>
          </a:solidFill>
          <a:ln w="9525">
            <a:noFill/>
            <a:miter lim="800000"/>
            <a:headEnd/>
            <a:tailEnd/>
          </a:ln>
        </p:spPr>
        <p:txBody>
          <a:bodyPr wrap="none" anchor="ctr"/>
          <a:lstStyle/>
          <a:p>
            <a:endParaRPr lang="fr-FR"/>
          </a:p>
        </p:txBody>
      </p:sp>
      <p:sp>
        <p:nvSpPr>
          <p:cNvPr id="20496" name="AutoShape 16">
            <a:hlinkClick r:id="" action="ppaction://noaction" highlightClick="1"/>
          </p:cNvPr>
          <p:cNvSpPr>
            <a:spLocks noChangeArrowheads="1"/>
          </p:cNvSpPr>
          <p:nvPr/>
        </p:nvSpPr>
        <p:spPr bwMode="auto">
          <a:xfrm>
            <a:off x="7718425" y="6308725"/>
            <a:ext cx="215900" cy="215900"/>
          </a:xfrm>
          <a:prstGeom prst="actionButtonInformation">
            <a:avLst/>
          </a:prstGeom>
          <a:solidFill>
            <a:srgbClr val="33CC33"/>
          </a:solidFill>
          <a:ln w="9525">
            <a:noFill/>
            <a:miter lim="800000"/>
            <a:headEnd/>
            <a:tailEnd/>
          </a:ln>
        </p:spPr>
        <p:txBody>
          <a:bodyPr wrap="none" anchor="ctr"/>
          <a:lstStyle/>
          <a:p>
            <a:endParaRPr lang="fr-FR"/>
          </a:p>
        </p:txBody>
      </p:sp>
      <p:sp>
        <p:nvSpPr>
          <p:cNvPr id="25616" name="Rectangle 17"/>
          <p:cNvSpPr>
            <a:spLocks noChangeArrowheads="1"/>
          </p:cNvSpPr>
          <p:nvPr/>
        </p:nvSpPr>
        <p:spPr bwMode="auto">
          <a:xfrm>
            <a:off x="6877050" y="6237288"/>
            <a:ext cx="792163" cy="358775"/>
          </a:xfrm>
          <a:prstGeom prst="rect">
            <a:avLst/>
          </a:prstGeom>
          <a:noFill/>
          <a:ln w="9525">
            <a:noFill/>
            <a:miter lim="800000"/>
            <a:headEnd/>
            <a:tailEnd/>
          </a:ln>
        </p:spPr>
        <p:txBody>
          <a:bodyPr wrap="none" anchor="ctr"/>
          <a:lstStyle/>
          <a:p>
            <a:pPr algn="l"/>
            <a:r>
              <a:rPr lang="fr-FR" sz="1000"/>
              <a:t>Page </a:t>
            </a:r>
          </a:p>
          <a:p>
            <a:pPr algn="l"/>
            <a:r>
              <a:rPr lang="fr-FR" sz="1000"/>
              <a:t>précédente</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0496"/>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492"/>
                                        </p:tgtEl>
                                        <p:attrNameLst>
                                          <p:attrName>style.visibility</p:attrName>
                                        </p:attrNameLst>
                                      </p:cBhvr>
                                      <p:to>
                                        <p:strVal val="visible"/>
                                      </p:to>
                                    </p:set>
                                  </p:childTnLst>
                                </p:cTn>
                              </p:par>
                            </p:childTnLst>
                          </p:cTn>
                        </p:par>
                      </p:childTnLst>
                    </p:cTn>
                  </p:par>
                </p:childTnLst>
              </p:cTn>
              <p:nextCondLst>
                <p:cond evt="onClick" delay="0">
                  <p:tgtEl>
                    <p:spTgt spid="20496"/>
                  </p:tgtEl>
                </p:cond>
              </p:nextCondLst>
            </p:seq>
            <p:seq concurrent="1" nextAc="seek">
              <p:cTn id="7" restart="whenNotActive" fill="hold" evtFilter="cancelBubble" nodeType="interactiveSeq">
                <p:stCondLst>
                  <p:cond evt="onClick" delay="0">
                    <p:tgtEl>
                      <p:spTgt spid="20492"/>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20492"/>
                                        </p:tgtEl>
                                        <p:attrNameLst>
                                          <p:attrName>style.visibility</p:attrName>
                                        </p:attrNameLst>
                                      </p:cBhvr>
                                      <p:to>
                                        <p:strVal val="hidden"/>
                                      </p:to>
                                    </p:set>
                                  </p:childTnLst>
                                </p:cTn>
                              </p:par>
                            </p:childTnLst>
                          </p:cTn>
                        </p:par>
                      </p:childTnLst>
                    </p:cTn>
                  </p:par>
                </p:childTnLst>
              </p:cTn>
              <p:nextCondLst>
                <p:cond evt="onClick" delay="0">
                  <p:tgtEl>
                    <p:spTgt spid="20492"/>
                  </p:tgtEl>
                </p:cond>
              </p:nextCondLst>
            </p:seq>
          </p:childTnLst>
        </p:cTn>
      </p:par>
    </p:tnLst>
    <p:bldLst>
      <p:bldP spid="20492" grpId="0" animBg="1"/>
      <p:bldP spid="20492" grpId="1"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5628</Words>
  <Application>Microsoft Office PowerPoint</Application>
  <PresentationFormat>Affichage à l'écran (4:3)</PresentationFormat>
  <Paragraphs>1288</Paragraphs>
  <Slides>50</Slides>
  <Notes>50</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50</vt:i4>
      </vt:variant>
    </vt:vector>
  </HeadingPairs>
  <TitlesOfParts>
    <vt:vector size="52" baseType="lpstr">
      <vt:lpstr>Thème Office</vt:lpstr>
      <vt:lpstr>Document Microsoft Word</vt:lpstr>
      <vt:lpstr>Diapositive 1</vt:lpstr>
      <vt:lpstr>Quelles sont les obligations ?</vt:lpstr>
      <vt:lpstr>Les généralités</vt:lpstr>
      <vt:lpstr>Pourquoi l’entretien professionnel ?</vt:lpstr>
      <vt:lpstr>Pourquoi l’entretien professionnel ?</vt:lpstr>
      <vt:lpstr>Pourquoi l’entretien professionnel ?</vt:lpstr>
      <vt:lpstr>Pourquoi l’entretien professionnel ?</vt:lpstr>
      <vt:lpstr>Quelles sont les obligations ?</vt:lpstr>
      <vt:lpstr>Quelles sont les obligations ?</vt:lpstr>
      <vt:lpstr>Quelles sont les obligations ?</vt:lpstr>
      <vt:lpstr>Quelles sont les obligations ?</vt:lpstr>
      <vt:lpstr>Quelles sont les obligations ?</vt:lpstr>
      <vt:lpstr>Quelles sont les obligations ?</vt:lpstr>
      <vt:lpstr>Quelles sont les obligations ?</vt:lpstr>
      <vt:lpstr>Quelles sont les obligations ?</vt:lpstr>
      <vt:lpstr>Diapositive 16</vt:lpstr>
      <vt:lpstr>Diapositive 17</vt:lpstr>
      <vt:lpstr>La réalisation de l’entretien </vt:lpstr>
      <vt:lpstr>Comment préparer l’entretien </vt:lpstr>
      <vt:lpstr>Diapositive 20</vt:lpstr>
      <vt:lpstr>Comment préparer l’entretien </vt:lpstr>
      <vt:lpstr>Comment préparer l’entretien</vt:lpstr>
      <vt:lpstr>Comment préparer l’entretien</vt:lpstr>
      <vt:lpstr>Comment préparer l’entretien</vt:lpstr>
      <vt:lpstr>Comment préparer l’entretien</vt:lpstr>
      <vt:lpstr>Comment préparer l’entretien</vt:lpstr>
      <vt:lpstr>Comment préparer l’entretien</vt:lpstr>
      <vt:lpstr>Comment conduire l’entretien </vt:lpstr>
      <vt:lpstr>Comment conduire l’entretien </vt:lpstr>
      <vt:lpstr>Diapositive 30</vt:lpstr>
      <vt:lpstr>Comment conduire l’entretien</vt:lpstr>
      <vt:lpstr>Comment conduire l’entretien</vt:lpstr>
      <vt:lpstr>2 - Bilan par rapport au poste </vt:lpstr>
      <vt:lpstr>3 - Identification du projet professionnel </vt:lpstr>
      <vt:lpstr>3 - Identification du projet professionnel </vt:lpstr>
      <vt:lpstr>Diapositive 36</vt:lpstr>
      <vt:lpstr>Diapositive 37</vt:lpstr>
      <vt:lpstr>Diapositive 38</vt:lpstr>
      <vt:lpstr>5 - Recherche de solutions </vt:lpstr>
      <vt:lpstr>5 - Recherche de solutions</vt:lpstr>
      <vt:lpstr>5 - Recherche de solutions </vt:lpstr>
      <vt:lpstr>5 - Recherche de solutions </vt:lpstr>
      <vt:lpstr>5 - Recherche de solutions </vt:lpstr>
      <vt:lpstr>6 – conclusion de l’entretien </vt:lpstr>
      <vt:lpstr>Les documents nécessaires</vt:lpstr>
      <vt:lpstr>Les documents nécessaires</vt:lpstr>
      <vt:lpstr>Les documents nécessaires</vt:lpstr>
      <vt:lpstr>Les documents nécessaires</vt:lpstr>
      <vt:lpstr>Les documents nécessaires</vt:lpstr>
      <vt:lpstr>Diapositive 50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evelyne</dc:creator>
  <cp:lastModifiedBy>evelyne</cp:lastModifiedBy>
  <cp:revision>2</cp:revision>
  <dcterms:created xsi:type="dcterms:W3CDTF">2010-10-13T18:29:36Z</dcterms:created>
  <dcterms:modified xsi:type="dcterms:W3CDTF">2010-10-13T18:33:32Z</dcterms:modified>
</cp:coreProperties>
</file>