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138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C056E4C-F92F-4BB2-8D64-791B8E6B6366}" type="datetimeFigureOut">
              <a:rPr lang="fr-FR" smtClean="0"/>
              <a:pPr/>
              <a:t>14/10/2010</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52CF0DE-9B8B-4E91-BAA3-81CD93C74655}"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08EECAF0-9322-4768-A84D-833A816C3B74}" type="slidenum">
              <a:rPr lang="fr-FR"/>
              <a:pPr/>
              <a:t>1</a:t>
            </a:fld>
            <a:endParaRPr lang="fr-FR"/>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p:spPr>
        <p:txBody>
          <a:bodyPr/>
          <a:lstStyle/>
          <a:p>
            <a:pPr eaLnBrk="1" hangingPunct="1"/>
            <a:endParaRPr lang="fr-FR"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p>
            <a:fld id="{F4D6D5B0-33D3-43D1-9E5C-B75A4BC83534}" type="slidenum">
              <a:rPr lang="fr-FR"/>
              <a:pPr/>
              <a:t>10</a:t>
            </a:fld>
            <a:endParaRPr lang="fr-FR"/>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a:ln/>
        </p:spPr>
        <p:txBody>
          <a:bodyPr/>
          <a:lstStyle/>
          <a:p>
            <a:pPr eaLnBrk="1" hangingPunct="1"/>
            <a:endParaRPr lang="fr-FR"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p>
            <a:fld id="{2BE8D4A5-20EF-4DE4-8B8E-0B0788CD2813}" type="slidenum">
              <a:rPr lang="fr-FR"/>
              <a:pPr/>
              <a:t>11</a:t>
            </a:fld>
            <a:endParaRPr lang="fr-FR"/>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a:ln/>
        </p:spPr>
        <p:txBody>
          <a:bodyPr/>
          <a:lstStyle/>
          <a:p>
            <a:pPr eaLnBrk="1" hangingPunct="1"/>
            <a:endParaRPr lang="fr-FR"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p>
            <a:fld id="{1B3D1101-D708-48BB-A6AE-775CD9CD5FE0}" type="slidenum">
              <a:rPr lang="fr-FR"/>
              <a:pPr/>
              <a:t>12</a:t>
            </a:fld>
            <a:endParaRPr lang="fr-FR"/>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a:ln/>
        </p:spPr>
        <p:txBody>
          <a:bodyPr/>
          <a:lstStyle/>
          <a:p>
            <a:pPr eaLnBrk="1" hangingPunct="1"/>
            <a:endParaRPr lang="fr-FR"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p:spPr>
        <p:txBody>
          <a:bodyPr/>
          <a:lstStyle/>
          <a:p>
            <a:fld id="{2422E0D5-41AA-4F0E-93FB-6612F8443C07}" type="slidenum">
              <a:rPr lang="fr-FR"/>
              <a:pPr/>
              <a:t>13</a:t>
            </a:fld>
            <a:endParaRPr lang="fr-FR"/>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p:spPr>
        <p:txBody>
          <a:bodyPr/>
          <a:lstStyle/>
          <a:p>
            <a:pPr eaLnBrk="1" hangingPunct="1"/>
            <a:endParaRPr lang="fr-FR"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p>
            <a:fld id="{77AAC191-8F0E-4356-B6A4-FD95E5CB93C9}" type="slidenum">
              <a:rPr lang="fr-FR"/>
              <a:pPr/>
              <a:t>14</a:t>
            </a:fld>
            <a:endParaRPr lang="fr-FR"/>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p:spPr>
        <p:txBody>
          <a:bodyPr/>
          <a:lstStyle/>
          <a:p>
            <a:pPr eaLnBrk="1" hangingPunct="1"/>
            <a:endParaRPr lang="fr-FR"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p>
            <a:fld id="{027DA33A-6AAD-4531-8C73-DF6FBC477692}" type="slidenum">
              <a:rPr lang="fr-FR"/>
              <a:pPr/>
              <a:t>15</a:t>
            </a:fld>
            <a:endParaRPr lang="fr-FR"/>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a:ln/>
        </p:spPr>
        <p:txBody>
          <a:bodyPr/>
          <a:lstStyle/>
          <a:p>
            <a:pPr eaLnBrk="1" hangingPunct="1"/>
            <a:endParaRPr lang="fr-FR"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p:spPr>
        <p:txBody>
          <a:bodyPr/>
          <a:lstStyle/>
          <a:p>
            <a:fld id="{5694C4EB-BBD6-4BE8-B8F5-DB178FA3E439}" type="slidenum">
              <a:rPr lang="fr-FR"/>
              <a:pPr/>
              <a:t>16</a:t>
            </a:fld>
            <a:endParaRPr lang="fr-FR"/>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noFill/>
          <a:ln/>
        </p:spPr>
        <p:txBody>
          <a:bodyPr/>
          <a:lstStyle/>
          <a:p>
            <a:pPr eaLnBrk="1" hangingPunct="1"/>
            <a:endParaRPr lang="fr-FR"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p:spPr>
        <p:txBody>
          <a:bodyPr/>
          <a:lstStyle/>
          <a:p>
            <a:fld id="{8FE2A9A5-FBF6-4064-88AC-B4CDC724F8D4}" type="slidenum">
              <a:rPr lang="fr-FR"/>
              <a:pPr/>
              <a:t>17</a:t>
            </a:fld>
            <a:endParaRPr lang="fr-FR"/>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a:ln/>
        </p:spPr>
        <p:txBody>
          <a:bodyPr/>
          <a:lstStyle/>
          <a:p>
            <a:pPr eaLnBrk="1" hangingPunct="1"/>
            <a:endParaRPr lang="fr-F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p>
            <a:fld id="{B3899228-B881-4CAD-BB49-76A0E179E672}" type="slidenum">
              <a:rPr lang="fr-FR"/>
              <a:pPr/>
              <a:t>2</a:t>
            </a:fld>
            <a:endParaRPr lang="fr-FR"/>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p:spPr>
        <p:txBody>
          <a:bodyPr/>
          <a:lstStyle/>
          <a:p>
            <a:pPr eaLnBrk="1" hangingPunct="1"/>
            <a:endParaRPr lang="fr-F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p>
            <a:fld id="{6607DADE-5F0B-42D0-B8FB-626AB01E8477}" type="slidenum">
              <a:rPr lang="fr-FR"/>
              <a:pPr/>
              <a:t>3</a:t>
            </a:fld>
            <a:endParaRPr lang="fr-FR"/>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p:spPr>
        <p:txBody>
          <a:bodyPr/>
          <a:lstStyle/>
          <a:p>
            <a:pPr eaLnBrk="1" hangingPunct="1"/>
            <a:endParaRPr lang="fr-F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35536627-6E02-4D85-BDBA-B55C7C1B4820}" type="slidenum">
              <a:rPr lang="fr-FR"/>
              <a:pPr/>
              <a:t>4</a:t>
            </a:fld>
            <a:endParaRPr lang="fr-FR"/>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p:spPr>
        <p:txBody>
          <a:bodyPr/>
          <a:lstStyle/>
          <a:p>
            <a:pPr eaLnBrk="1" hangingPunct="1"/>
            <a:endParaRPr lang="fr-FR"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B4D47907-E70A-4859-9E36-CCC20B82A1A3}" type="slidenum">
              <a:rPr lang="fr-FR"/>
              <a:pPr/>
              <a:t>5</a:t>
            </a:fld>
            <a:endParaRPr lang="fr-FR"/>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a:ln/>
        </p:spPr>
        <p:txBody>
          <a:bodyPr/>
          <a:lstStyle/>
          <a:p>
            <a:pPr eaLnBrk="1" hangingPunct="1"/>
            <a:endParaRPr lang="fr-FR"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p>
            <a:fld id="{D3C91D56-7670-41CF-BCDE-7396EE9AD935}" type="slidenum">
              <a:rPr lang="fr-FR"/>
              <a:pPr/>
              <a:t>6</a:t>
            </a:fld>
            <a:endParaRPr lang="fr-FR"/>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p:spPr>
        <p:txBody>
          <a:bodyPr/>
          <a:lstStyle/>
          <a:p>
            <a:pPr eaLnBrk="1" hangingPunct="1"/>
            <a:endParaRPr lang="fr-FR"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p>
            <a:fld id="{695A17AC-FEBA-4FA6-B9E6-D53822B1C3ED}" type="slidenum">
              <a:rPr lang="fr-FR"/>
              <a:pPr/>
              <a:t>7</a:t>
            </a:fld>
            <a:endParaRPr lang="fr-FR"/>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a:ln/>
        </p:spPr>
        <p:txBody>
          <a:bodyPr/>
          <a:lstStyle/>
          <a:p>
            <a:pPr eaLnBrk="1" hangingPunct="1"/>
            <a:endParaRPr lang="fr-FR"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p>
            <a:fld id="{484D882E-8956-4705-B033-CDA1CD6A3D46}" type="slidenum">
              <a:rPr lang="fr-FR"/>
              <a:pPr/>
              <a:t>8</a:t>
            </a:fld>
            <a:endParaRPr lang="fr-FR"/>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p:spPr>
        <p:txBody>
          <a:bodyPr/>
          <a:lstStyle/>
          <a:p>
            <a:pPr eaLnBrk="1" hangingPunct="1"/>
            <a:endParaRPr lang="fr-FR"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p>
            <a:fld id="{80519715-E96D-4DFC-9E9B-4C0A547E41E5}" type="slidenum">
              <a:rPr lang="fr-FR"/>
              <a:pPr/>
              <a:t>9</a:t>
            </a:fld>
            <a:endParaRPr lang="fr-FR"/>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p:spPr>
        <p:txBody>
          <a:bodyPr/>
          <a:lstStyle/>
          <a:p>
            <a:pPr eaLnBrk="1" hangingPunct="1"/>
            <a:endParaRPr lang="fr-F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83E54065-4294-47AD-8928-BCF67BE04A9B}" type="datetimeFigureOut">
              <a:rPr lang="fr-FR" smtClean="0"/>
              <a:pPr/>
              <a:t>14/10/2010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C960C90-49EC-4032-9075-CCFEB33EC6F6}"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3E54065-4294-47AD-8928-BCF67BE04A9B}" type="datetimeFigureOut">
              <a:rPr lang="fr-FR" smtClean="0"/>
              <a:pPr/>
              <a:t>14/10/2010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C960C90-49EC-4032-9075-CCFEB33EC6F6}"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3E54065-4294-47AD-8928-BCF67BE04A9B}" type="datetimeFigureOut">
              <a:rPr lang="fr-FR" smtClean="0"/>
              <a:pPr/>
              <a:t>14/10/2010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C960C90-49EC-4032-9075-CCFEB33EC6F6}"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3E54065-4294-47AD-8928-BCF67BE04A9B}" type="datetimeFigureOut">
              <a:rPr lang="fr-FR" smtClean="0"/>
              <a:pPr/>
              <a:t>14/10/2010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C960C90-49EC-4032-9075-CCFEB33EC6F6}"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83E54065-4294-47AD-8928-BCF67BE04A9B}" type="datetimeFigureOut">
              <a:rPr lang="fr-FR" smtClean="0"/>
              <a:pPr/>
              <a:t>14/10/2010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C960C90-49EC-4032-9075-CCFEB33EC6F6}"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83E54065-4294-47AD-8928-BCF67BE04A9B}" type="datetimeFigureOut">
              <a:rPr lang="fr-FR" smtClean="0"/>
              <a:pPr/>
              <a:t>14/10/2010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C960C90-49EC-4032-9075-CCFEB33EC6F6}"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83E54065-4294-47AD-8928-BCF67BE04A9B}" type="datetimeFigureOut">
              <a:rPr lang="fr-FR" smtClean="0"/>
              <a:pPr/>
              <a:t>14/10/2010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1C960C90-49EC-4032-9075-CCFEB33EC6F6}"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83E54065-4294-47AD-8928-BCF67BE04A9B}" type="datetimeFigureOut">
              <a:rPr lang="fr-FR" smtClean="0"/>
              <a:pPr/>
              <a:t>14/10/2010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1C960C90-49EC-4032-9075-CCFEB33EC6F6}"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83E54065-4294-47AD-8928-BCF67BE04A9B}" type="datetimeFigureOut">
              <a:rPr lang="fr-FR" smtClean="0"/>
              <a:pPr/>
              <a:t>14/10/2010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1C960C90-49EC-4032-9075-CCFEB33EC6F6}"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83E54065-4294-47AD-8928-BCF67BE04A9B}" type="datetimeFigureOut">
              <a:rPr lang="fr-FR" smtClean="0"/>
              <a:pPr/>
              <a:t>14/10/2010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C960C90-49EC-4032-9075-CCFEB33EC6F6}"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83E54065-4294-47AD-8928-BCF67BE04A9B}" type="datetimeFigureOut">
              <a:rPr lang="fr-FR" smtClean="0"/>
              <a:pPr/>
              <a:t>14/10/2010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C960C90-49EC-4032-9075-CCFEB33EC6F6}"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E54065-4294-47AD-8928-BCF67BE04A9B}" type="datetimeFigureOut">
              <a:rPr lang="fr-FR" smtClean="0"/>
              <a:pPr/>
              <a:t>14/10/2010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960C90-49EC-4032-9075-CCFEB33EC6F6}"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 Target="slide11.xml"/><Relationship Id="rId3" Type="http://schemas.openxmlformats.org/officeDocument/2006/relationships/slide" Target="slide10.xml"/><Relationship Id="rId7" Type="http://schemas.openxmlformats.org/officeDocument/2006/relationships/slide" Target="slide5.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Conception%20d'une%20fiche%20de%20poste.ppt" TargetMode="External"/><Relationship Id="rId5" Type="http://schemas.openxmlformats.org/officeDocument/2006/relationships/hyperlink" Target="Mode%20d'emploi.ppt" TargetMode="External"/><Relationship Id="rId4" Type="http://schemas.openxmlformats.org/officeDocument/2006/relationships/slide" Target="slide8.xml"/></Relationships>
</file>

<file path=ppt/slides/_rels/slide10.xml.rels><?xml version="1.0" encoding="UTF-8" standalone="yes"?>
<Relationships xmlns="http://schemas.openxmlformats.org/package/2006/relationships"><Relationship Id="rId3" Type="http://schemas.openxmlformats.org/officeDocument/2006/relationships/slide" Target="slide5.xml"/><Relationship Id="rId7" Type="http://schemas.openxmlformats.org/officeDocument/2006/relationships/hyperlink" Target="Vocabulaire%20utile.ppt"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slide" Target="slide14.xml"/><Relationship Id="rId5" Type="http://schemas.openxmlformats.org/officeDocument/2006/relationships/slide" Target="slide4.xml"/><Relationship Id="rId4" Type="http://schemas.openxmlformats.org/officeDocument/2006/relationships/slide" Target="slide11.xml"/></Relationships>
</file>

<file path=ppt/slides/_rels/slide11.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hyperlink" Target="Vocabulaire%20utile.ppt" TargetMode="External"/><Relationship Id="rId4" Type="http://schemas.openxmlformats.org/officeDocument/2006/relationships/slide" Target="slide11.xml"/></Relationships>
</file>

<file path=ppt/slides/_rels/slide12.xml.rels><?xml version="1.0" encoding="UTF-8" standalone="yes"?>
<Relationships xmlns="http://schemas.openxmlformats.org/package/2006/relationships"><Relationship Id="rId3" Type="http://schemas.openxmlformats.org/officeDocument/2006/relationships/slide" Target="slide5.xml"/><Relationship Id="rId7" Type="http://schemas.openxmlformats.org/officeDocument/2006/relationships/slide" Target="slide13.xml"/><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hyperlink" Target="Vocabulaire%20utile.ppt" TargetMode="External"/><Relationship Id="rId5" Type="http://schemas.openxmlformats.org/officeDocument/2006/relationships/slide" Target="slide6.xml"/><Relationship Id="rId4" Type="http://schemas.openxmlformats.org/officeDocument/2006/relationships/slide" Target="slide11.xml"/></Relationships>
</file>

<file path=ppt/slides/_rels/slide13.xml.rels><?xml version="1.0" encoding="UTF-8" standalone="yes"?>
<Relationships xmlns="http://schemas.openxmlformats.org/package/2006/relationships"><Relationship Id="rId3" Type="http://schemas.openxmlformats.org/officeDocument/2006/relationships/slide" Target="slide5.xml"/><Relationship Id="rId7" Type="http://schemas.openxmlformats.org/officeDocument/2006/relationships/slide" Target="slide4.xml"/><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slide" Target="slide14.xml"/><Relationship Id="rId5" Type="http://schemas.openxmlformats.org/officeDocument/2006/relationships/hyperlink" Target="Vocabulaire%20utile.ppt" TargetMode="External"/><Relationship Id="rId4" Type="http://schemas.openxmlformats.org/officeDocument/2006/relationships/slide" Target="slide11.xml"/></Relationships>
</file>

<file path=ppt/slides/_rels/slide14.xml.rels><?xml version="1.0" encoding="UTF-8" standalone="yes"?>
<Relationships xmlns="http://schemas.openxmlformats.org/package/2006/relationships"><Relationship Id="rId3" Type="http://schemas.openxmlformats.org/officeDocument/2006/relationships/slide" Target="slide5.xml"/><Relationship Id="rId7" Type="http://schemas.openxmlformats.org/officeDocument/2006/relationships/slide" Target="slide17.xml"/><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slide" Target="slide4.xml"/><Relationship Id="rId5" Type="http://schemas.openxmlformats.org/officeDocument/2006/relationships/hyperlink" Target="Vocabulaire%20utile.ppt" TargetMode="External"/><Relationship Id="rId4" Type="http://schemas.openxmlformats.org/officeDocument/2006/relationships/slide" Target="slide11.xml"/></Relationships>
</file>

<file path=ppt/slides/_rels/slide15.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slide" Target="slide13.xml"/><Relationship Id="rId5" Type="http://schemas.openxmlformats.org/officeDocument/2006/relationships/hyperlink" Target="Vocabulaire%20utile.ppt" TargetMode="External"/><Relationship Id="rId4" Type="http://schemas.openxmlformats.org/officeDocument/2006/relationships/slide" Target="slide11.xml"/></Relationships>
</file>

<file path=ppt/slides/_rels/slide16.xml.rels><?xml version="1.0" encoding="UTF-8" standalone="yes"?>
<Relationships xmlns="http://schemas.openxmlformats.org/package/2006/relationships"><Relationship Id="rId3" Type="http://schemas.openxmlformats.org/officeDocument/2006/relationships/slide" Target="slide5.xml"/><Relationship Id="rId7" Type="http://schemas.openxmlformats.org/officeDocument/2006/relationships/slide" Target="slide15.xml"/><Relationship Id="rId2" Type="http://schemas.openxmlformats.org/officeDocument/2006/relationships/notesSlide" Target="../notesSlides/notesSlide16.xml"/><Relationship Id="rId1" Type="http://schemas.openxmlformats.org/officeDocument/2006/relationships/slideLayout" Target="../slideLayouts/slideLayout1.xml"/><Relationship Id="rId6" Type="http://schemas.openxmlformats.org/officeDocument/2006/relationships/hyperlink" Target="Vocabulaire%20utile.ppt" TargetMode="External"/><Relationship Id="rId5" Type="http://schemas.openxmlformats.org/officeDocument/2006/relationships/slide" Target="slide4.xml"/><Relationship Id="rId4" Type="http://schemas.openxmlformats.org/officeDocument/2006/relationships/slide" Target="slide11.xml"/></Relationships>
</file>

<file path=ppt/slides/_rels/slide17.xml.rels><?xml version="1.0" encoding="UTF-8" standalone="yes"?>
<Relationships xmlns="http://schemas.openxmlformats.org/package/2006/relationships"><Relationship Id="rId3" Type="http://schemas.openxmlformats.org/officeDocument/2006/relationships/slide" Target="slide5.xml"/><Relationship Id="rId7" Type="http://schemas.openxmlformats.org/officeDocument/2006/relationships/slide" Target="slide8.xml"/><Relationship Id="rId2" Type="http://schemas.openxmlformats.org/officeDocument/2006/relationships/notesSlide" Target="../notesSlides/notesSlide17.xml"/><Relationship Id="rId1" Type="http://schemas.openxmlformats.org/officeDocument/2006/relationships/slideLayout" Target="../slideLayouts/slideLayout1.xml"/><Relationship Id="rId6" Type="http://schemas.openxmlformats.org/officeDocument/2006/relationships/hyperlink" Target="Vocabulaire%20utile.ppt" TargetMode="External"/><Relationship Id="rId5" Type="http://schemas.openxmlformats.org/officeDocument/2006/relationships/slide" Target="slide4.xml"/><Relationship Id="rId4" Type="http://schemas.openxmlformats.org/officeDocument/2006/relationships/slide" Target="slide11.xml"/></Relationships>
</file>

<file path=ppt/slides/_rels/slide2.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hyperlink" Target="Vocabulaire%20utile.ppt" TargetMode="External"/><Relationship Id="rId5" Type="http://schemas.openxmlformats.org/officeDocument/2006/relationships/slide" Target="slide6.xml"/><Relationship Id="rId4" Type="http://schemas.openxmlformats.org/officeDocument/2006/relationships/slide" Target="slide11.xml"/></Relationships>
</file>

<file path=ppt/slides/_rels/slide3.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Vocabulaire%20utile.ppt" TargetMode="External"/><Relationship Id="rId5" Type="http://schemas.openxmlformats.org/officeDocument/2006/relationships/slide" Target="slide11.xml"/><Relationship Id="rId4" Type="http://schemas.openxmlformats.org/officeDocument/2006/relationships/slide" Target="slide5.xml"/></Relationships>
</file>

<file path=ppt/slides/_rels/slide4.xml.rels><?xml version="1.0" encoding="UTF-8" standalone="yes"?>
<Relationships xmlns="http://schemas.openxmlformats.org/package/2006/relationships"><Relationship Id="rId8" Type="http://schemas.openxmlformats.org/officeDocument/2006/relationships/slide" Target="slide4.xml"/><Relationship Id="rId3" Type="http://schemas.openxmlformats.org/officeDocument/2006/relationships/slide" Target="slide6.xml"/><Relationship Id="rId7" Type="http://schemas.openxmlformats.org/officeDocument/2006/relationships/slide" Target="slide11.xml"/><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hyperlink" Target="Vocabulaire%20utile.ppt" TargetMode="External"/><Relationship Id="rId5" Type="http://schemas.openxmlformats.org/officeDocument/2006/relationships/slide" Target="slide7.xml"/><Relationship Id="rId4" Type="http://schemas.openxmlformats.org/officeDocument/2006/relationships/slide" Target="slide3.xml"/></Relationships>
</file>

<file path=ppt/slides/_rels/slide5.xml.rels><?xml version="1.0" encoding="UTF-8" standalone="yes"?>
<Relationships xmlns="http://schemas.openxmlformats.org/package/2006/relationships"><Relationship Id="rId3" Type="http://schemas.openxmlformats.org/officeDocument/2006/relationships/slide" Target="slide2.xml"/><Relationship Id="rId7" Type="http://schemas.openxmlformats.org/officeDocument/2006/relationships/hyperlink" Target="Vocabulaire%20utile.ppt"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slide" Target="slide9.xml"/><Relationship Id="rId5" Type="http://schemas.openxmlformats.org/officeDocument/2006/relationships/slide" Target="slide4.xml"/><Relationship Id="rId4" Type="http://schemas.openxmlformats.org/officeDocument/2006/relationships/slide" Target="slide11.xml"/></Relationships>
</file>

<file path=ppt/slides/_rels/slide6.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hyperlink" Target="Vocabulaire%20utile.ppt" TargetMode="External"/><Relationship Id="rId4" Type="http://schemas.openxmlformats.org/officeDocument/2006/relationships/slide" Target="slide11.xml"/></Relationships>
</file>

<file path=ppt/slides/_rels/slide7.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slide" Target="slide4.xml"/><Relationship Id="rId5" Type="http://schemas.openxmlformats.org/officeDocument/2006/relationships/hyperlink" Target="Vocabulaire%20utile.ppt" TargetMode="External"/><Relationship Id="rId4" Type="http://schemas.openxmlformats.org/officeDocument/2006/relationships/slide" Target="slide11.xml"/></Relationships>
</file>

<file path=ppt/slides/_rels/slide8.xml.rels><?xml version="1.0" encoding="UTF-8" standalone="yes"?>
<Relationships xmlns="http://schemas.openxmlformats.org/package/2006/relationships"><Relationship Id="rId8" Type="http://schemas.openxmlformats.org/officeDocument/2006/relationships/slide" Target="slide10.xml"/><Relationship Id="rId3" Type="http://schemas.openxmlformats.org/officeDocument/2006/relationships/slide" Target="slide4.xml"/><Relationship Id="rId7" Type="http://schemas.openxmlformats.org/officeDocument/2006/relationships/slide" Target="slide11.xml"/><Relationship Id="rId12" Type="http://schemas.openxmlformats.org/officeDocument/2006/relationships/slide" Target="slide15.xm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slide" Target="slide9.xml"/><Relationship Id="rId11" Type="http://schemas.openxmlformats.org/officeDocument/2006/relationships/slide" Target="slide16.xml"/><Relationship Id="rId5" Type="http://schemas.openxmlformats.org/officeDocument/2006/relationships/slide" Target="slide14.xml"/><Relationship Id="rId10" Type="http://schemas.openxmlformats.org/officeDocument/2006/relationships/hyperlink" Target="Vocabulaire%20utile.ppt" TargetMode="External"/><Relationship Id="rId4" Type="http://schemas.openxmlformats.org/officeDocument/2006/relationships/slide" Target="slide13.xml"/><Relationship Id="rId9" Type="http://schemas.openxmlformats.org/officeDocument/2006/relationships/slide" Target="slide12.xml"/></Relationships>
</file>

<file path=ppt/slides/_rels/slide9.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hyperlink" Target="Vocabulaire%20utile.ppt" TargetMode="External"/><Relationship Id="rId4" Type="http://schemas.openxmlformats.org/officeDocument/2006/relationships/slide" Target="slide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WordArt 3"/>
          <p:cNvSpPr>
            <a:spLocks noChangeArrowheads="1" noChangeShapeType="1" noTextEdit="1"/>
          </p:cNvSpPr>
          <p:nvPr/>
        </p:nvSpPr>
        <p:spPr bwMode="auto">
          <a:xfrm>
            <a:off x="6372225" y="549275"/>
            <a:ext cx="1066800" cy="228600"/>
          </a:xfrm>
          <a:prstGeom prst="rect">
            <a:avLst/>
          </a:prstGeom>
        </p:spPr>
        <p:txBody>
          <a:bodyPr wrap="none" fromWordArt="1">
            <a:prstTxWarp prst="textPlain">
              <a:avLst>
                <a:gd name="adj" fmla="val 50000"/>
              </a:avLst>
            </a:prstTxWarp>
          </a:bodyPr>
          <a:lstStyle/>
          <a:p>
            <a:r>
              <a:rPr lang="fr-FR" sz="1600" kern="10">
                <a:ln w="9525">
                  <a:solidFill>
                    <a:srgbClr val="000000"/>
                  </a:solidFill>
                  <a:round/>
                  <a:headEnd/>
                  <a:tailEnd/>
                </a:ln>
                <a:latin typeface="Arial"/>
                <a:cs typeface="Arial"/>
              </a:rPr>
              <a:t>SOMMAIRE</a:t>
            </a:r>
          </a:p>
        </p:txBody>
      </p:sp>
      <p:sp>
        <p:nvSpPr>
          <p:cNvPr id="17411" name="Oval 5">
            <a:hlinkClick r:id="rId3" action="ppaction://hlinksldjump"/>
          </p:cNvPr>
          <p:cNvSpPr>
            <a:spLocks noChangeArrowheads="1"/>
          </p:cNvSpPr>
          <p:nvPr/>
        </p:nvSpPr>
        <p:spPr bwMode="auto">
          <a:xfrm>
            <a:off x="5076825" y="3573463"/>
            <a:ext cx="3671888" cy="1368425"/>
          </a:xfrm>
          <a:prstGeom prst="ellipse">
            <a:avLst/>
          </a:prstGeom>
          <a:solidFill>
            <a:srgbClr val="FF00FF">
              <a:alpha val="59999"/>
            </a:srgbClr>
          </a:solidFill>
          <a:ln w="76200" algn="ctr">
            <a:solidFill>
              <a:srgbClr val="9900CC"/>
            </a:solidFill>
            <a:round/>
            <a:headEnd/>
            <a:tailEnd/>
          </a:ln>
        </p:spPr>
        <p:txBody>
          <a:bodyPr anchor="ctr"/>
          <a:lstStyle/>
          <a:p>
            <a:r>
              <a:rPr lang="fr-FR" sz="2000" b="1"/>
              <a:t>Les documents</a:t>
            </a:r>
          </a:p>
        </p:txBody>
      </p:sp>
      <p:sp>
        <p:nvSpPr>
          <p:cNvPr id="17412" name="Oval 6">
            <a:hlinkClick r:id="rId4" action="ppaction://hlinksldjump"/>
          </p:cNvPr>
          <p:cNvSpPr>
            <a:spLocks noChangeAspect="1" noChangeArrowheads="1"/>
          </p:cNvSpPr>
          <p:nvPr/>
        </p:nvSpPr>
        <p:spPr bwMode="auto">
          <a:xfrm>
            <a:off x="5076825" y="2493963"/>
            <a:ext cx="3671888" cy="1366837"/>
          </a:xfrm>
          <a:prstGeom prst="ellipse">
            <a:avLst/>
          </a:prstGeom>
          <a:solidFill>
            <a:srgbClr val="FFFF00">
              <a:alpha val="50980"/>
            </a:srgbClr>
          </a:solidFill>
          <a:ln w="76200" algn="ctr">
            <a:solidFill>
              <a:srgbClr val="FFFF00"/>
            </a:solidFill>
            <a:round/>
            <a:headEnd/>
            <a:tailEnd/>
          </a:ln>
        </p:spPr>
        <p:txBody>
          <a:bodyPr anchor="ctr"/>
          <a:lstStyle/>
          <a:p>
            <a:r>
              <a:rPr lang="fr-FR" sz="2000" b="1"/>
              <a:t>La réalisation </a:t>
            </a:r>
          </a:p>
        </p:txBody>
      </p:sp>
      <p:sp>
        <p:nvSpPr>
          <p:cNvPr id="17413" name="Text Box 7"/>
          <p:cNvSpPr txBox="1">
            <a:spLocks noChangeArrowheads="1"/>
          </p:cNvSpPr>
          <p:nvPr/>
        </p:nvSpPr>
        <p:spPr bwMode="auto">
          <a:xfrm>
            <a:off x="5292725" y="1066800"/>
            <a:ext cx="3168650" cy="274638"/>
          </a:xfrm>
          <a:prstGeom prst="rect">
            <a:avLst/>
          </a:prstGeom>
          <a:noFill/>
          <a:ln w="9525">
            <a:noFill/>
            <a:miter lim="800000"/>
            <a:headEnd/>
            <a:tailEnd/>
          </a:ln>
        </p:spPr>
        <p:txBody>
          <a:bodyPr>
            <a:spAutoFit/>
          </a:bodyPr>
          <a:lstStyle/>
          <a:p>
            <a:r>
              <a:rPr lang="fr-FR" sz="1200" b="1"/>
              <a:t>Cliquer sur le chapitre de votre choix</a:t>
            </a:r>
          </a:p>
        </p:txBody>
      </p:sp>
      <p:sp>
        <p:nvSpPr>
          <p:cNvPr id="17414" name="Text Box 8">
            <a:hlinkClick r:id="rId5" action="ppaction://hlinkpres?slideindex=1&amp;slidetitle="/>
          </p:cNvPr>
          <p:cNvSpPr txBox="1">
            <a:spLocks noChangeArrowheads="1"/>
          </p:cNvSpPr>
          <p:nvPr/>
        </p:nvSpPr>
        <p:spPr bwMode="auto">
          <a:xfrm>
            <a:off x="1403350" y="5661025"/>
            <a:ext cx="2376488" cy="284163"/>
          </a:xfrm>
          <a:prstGeom prst="rect">
            <a:avLst/>
          </a:prstGeom>
          <a:solidFill>
            <a:srgbClr val="CCECFF"/>
          </a:solidFill>
          <a:ln w="9525" algn="ctr">
            <a:solidFill>
              <a:srgbClr val="9900CC"/>
            </a:solidFill>
            <a:miter lim="800000"/>
            <a:headEnd/>
            <a:tailEnd/>
          </a:ln>
        </p:spPr>
        <p:txBody>
          <a:bodyPr>
            <a:spAutoFit/>
          </a:bodyPr>
          <a:lstStyle/>
          <a:p>
            <a:pPr>
              <a:spcBef>
                <a:spcPct val="50000"/>
              </a:spcBef>
            </a:pPr>
            <a:r>
              <a:rPr lang="fr-FR" sz="1200" b="1"/>
              <a:t>Mode d’emploi du guide</a:t>
            </a:r>
          </a:p>
        </p:txBody>
      </p:sp>
      <p:sp>
        <p:nvSpPr>
          <p:cNvPr id="17415" name="Rectangle 10">
            <a:hlinkClick r:id="rId6" action="ppaction://hlinkpres?slideindex=1&amp;slidetitle="/>
          </p:cNvPr>
          <p:cNvSpPr>
            <a:spLocks noChangeArrowheads="1"/>
          </p:cNvSpPr>
          <p:nvPr/>
        </p:nvSpPr>
        <p:spPr bwMode="auto">
          <a:xfrm>
            <a:off x="5362575" y="5445125"/>
            <a:ext cx="3313113" cy="431800"/>
          </a:xfrm>
          <a:prstGeom prst="rect">
            <a:avLst/>
          </a:prstGeom>
          <a:solidFill>
            <a:srgbClr val="CCFFCC"/>
          </a:solidFill>
          <a:ln w="9525" algn="ctr">
            <a:solidFill>
              <a:schemeClr val="accent2"/>
            </a:solidFill>
            <a:miter lim="800000"/>
            <a:headEnd/>
            <a:tailEnd/>
          </a:ln>
        </p:spPr>
        <p:txBody>
          <a:bodyPr wrap="none" anchor="ctr"/>
          <a:lstStyle/>
          <a:p>
            <a:r>
              <a:rPr lang="fr-FR" sz="1200" b="1"/>
              <a:t>Programme d’aide à la conception </a:t>
            </a:r>
          </a:p>
          <a:p>
            <a:r>
              <a:rPr lang="fr-FR" sz="1200" b="1"/>
              <a:t>d’une fiche de poste</a:t>
            </a:r>
          </a:p>
        </p:txBody>
      </p:sp>
      <p:sp>
        <p:nvSpPr>
          <p:cNvPr id="17416" name="AutoShape 13">
            <a:hlinkClick r:id="" action="ppaction://hlinkshowjump?jump=endshow" highlightClick="1"/>
          </p:cNvPr>
          <p:cNvSpPr>
            <a:spLocks noChangeArrowheads="1"/>
          </p:cNvSpPr>
          <p:nvPr/>
        </p:nvSpPr>
        <p:spPr bwMode="auto">
          <a:xfrm>
            <a:off x="7740650" y="6237288"/>
            <a:ext cx="1079500" cy="360362"/>
          </a:xfrm>
          <a:prstGeom prst="actionButtonBlank">
            <a:avLst/>
          </a:prstGeom>
          <a:solidFill>
            <a:srgbClr val="CCECFF"/>
          </a:solidFill>
          <a:ln w="9525">
            <a:noFill/>
            <a:miter lim="800000"/>
            <a:headEnd/>
            <a:tailEnd/>
          </a:ln>
        </p:spPr>
        <p:txBody>
          <a:bodyPr wrap="none" anchor="ctr"/>
          <a:lstStyle/>
          <a:p>
            <a:r>
              <a:rPr lang="fr-FR" sz="1000"/>
              <a:t>Mettre fin </a:t>
            </a:r>
          </a:p>
          <a:p>
            <a:r>
              <a:rPr lang="fr-FR" sz="1000"/>
              <a:t>au programme</a:t>
            </a:r>
          </a:p>
        </p:txBody>
      </p:sp>
      <p:sp>
        <p:nvSpPr>
          <p:cNvPr id="17417" name="Oval 4">
            <a:hlinkClick r:id="rId7" action="ppaction://hlinksldjump"/>
          </p:cNvPr>
          <p:cNvSpPr>
            <a:spLocks noChangeArrowheads="1"/>
          </p:cNvSpPr>
          <p:nvPr/>
        </p:nvSpPr>
        <p:spPr bwMode="auto">
          <a:xfrm>
            <a:off x="5078413" y="1411288"/>
            <a:ext cx="3670300" cy="1368425"/>
          </a:xfrm>
          <a:prstGeom prst="ellipse">
            <a:avLst/>
          </a:prstGeom>
          <a:solidFill>
            <a:srgbClr val="FF0000">
              <a:alpha val="41176"/>
            </a:srgbClr>
          </a:solidFill>
          <a:ln w="76200" algn="ctr">
            <a:solidFill>
              <a:srgbClr val="FF0000"/>
            </a:solidFill>
            <a:round/>
            <a:headEnd/>
            <a:tailEnd/>
          </a:ln>
        </p:spPr>
        <p:txBody>
          <a:bodyPr anchor="ctr"/>
          <a:lstStyle/>
          <a:p>
            <a:r>
              <a:rPr lang="fr-FR" sz="2000" b="1"/>
              <a:t>Les généralités </a:t>
            </a:r>
          </a:p>
        </p:txBody>
      </p:sp>
      <p:sp>
        <p:nvSpPr>
          <p:cNvPr id="17418" name="Text Box 19"/>
          <p:cNvSpPr txBox="1">
            <a:spLocks noChangeArrowheads="1"/>
          </p:cNvSpPr>
          <p:nvPr/>
        </p:nvSpPr>
        <p:spPr bwMode="auto">
          <a:xfrm>
            <a:off x="5435600" y="5200650"/>
            <a:ext cx="3168650" cy="244475"/>
          </a:xfrm>
          <a:prstGeom prst="rect">
            <a:avLst/>
          </a:prstGeom>
          <a:noFill/>
          <a:ln w="9525">
            <a:noFill/>
            <a:miter lim="800000"/>
            <a:headEnd/>
            <a:tailEnd/>
          </a:ln>
        </p:spPr>
        <p:txBody>
          <a:bodyPr>
            <a:spAutoFit/>
          </a:bodyPr>
          <a:lstStyle/>
          <a:p>
            <a:r>
              <a:rPr lang="fr-FR" sz="1000" b="1"/>
              <a:t>En complément</a:t>
            </a:r>
          </a:p>
        </p:txBody>
      </p:sp>
      <p:sp>
        <p:nvSpPr>
          <p:cNvPr id="12" name="Text Box 17"/>
          <p:cNvSpPr txBox="1">
            <a:spLocks noChangeArrowheads="1"/>
          </p:cNvSpPr>
          <p:nvPr/>
        </p:nvSpPr>
        <p:spPr bwMode="auto">
          <a:xfrm>
            <a:off x="971426" y="1412875"/>
            <a:ext cx="3384550" cy="1563688"/>
          </a:xfrm>
          <a:prstGeom prst="rect">
            <a:avLst/>
          </a:prstGeom>
          <a:solidFill>
            <a:srgbClr val="FFFF99"/>
          </a:solidFill>
          <a:ln w="9525">
            <a:solidFill>
              <a:srgbClr val="000099"/>
            </a:solidFill>
            <a:miter lim="800000"/>
            <a:headEnd/>
            <a:tailEnd/>
          </a:ln>
        </p:spPr>
        <p:txBody>
          <a:bodyPr>
            <a:spAutoFit/>
          </a:bodyPr>
          <a:lstStyle/>
          <a:p>
            <a:r>
              <a:rPr lang="fr-FR" sz="3200" b="1" dirty="0"/>
              <a:t>Le guide de </a:t>
            </a:r>
          </a:p>
          <a:p>
            <a:r>
              <a:rPr lang="fr-FR" sz="3200" b="1" dirty="0"/>
              <a:t>l’entretien </a:t>
            </a:r>
            <a:r>
              <a:rPr lang="fr-FR" sz="3200" b="1" dirty="0" smtClean="0"/>
              <a:t>professionnel</a:t>
            </a:r>
            <a:endParaRPr lang="fr-FR" sz="3200" b="1" dirty="0"/>
          </a:p>
        </p:txBody>
      </p:sp>
      <p:grpSp>
        <p:nvGrpSpPr>
          <p:cNvPr id="14" name="Group 54"/>
          <p:cNvGrpSpPr>
            <a:grpSpLocks/>
          </p:cNvGrpSpPr>
          <p:nvPr/>
        </p:nvGrpSpPr>
        <p:grpSpPr bwMode="auto">
          <a:xfrm>
            <a:off x="1763688" y="3830811"/>
            <a:ext cx="1944688" cy="822325"/>
            <a:chOff x="3923" y="2232"/>
            <a:chExt cx="1225" cy="518"/>
          </a:xfrm>
        </p:grpSpPr>
        <p:sp>
          <p:nvSpPr>
            <p:cNvPr id="15" name="Rectangle 5">
              <a:hlinkClick r:id="rId8" action="ppaction://hlinksldjump"/>
            </p:cNvPr>
            <p:cNvSpPr>
              <a:spLocks noChangeArrowheads="1"/>
            </p:cNvSpPr>
            <p:nvPr/>
          </p:nvSpPr>
          <p:spPr bwMode="auto">
            <a:xfrm>
              <a:off x="3923" y="2232"/>
              <a:ext cx="907" cy="518"/>
            </a:xfrm>
            <a:prstGeom prst="rect">
              <a:avLst/>
            </a:prstGeom>
            <a:solidFill>
              <a:srgbClr val="5F5F5F"/>
            </a:solidFill>
            <a:ln w="9525">
              <a:solidFill>
                <a:schemeClr val="tx1"/>
              </a:solidFill>
              <a:miter lim="800000"/>
              <a:headEnd/>
              <a:tailEnd/>
            </a:ln>
          </p:spPr>
          <p:txBody>
            <a:bodyPr wrap="none" anchor="ctr"/>
            <a:lstStyle/>
            <a:p>
              <a:endParaRPr lang="fr-FR"/>
            </a:p>
          </p:txBody>
        </p:sp>
        <p:sp>
          <p:nvSpPr>
            <p:cNvPr id="16" name="Rectangle 6">
              <a:hlinkClick r:id="rId8" action="ppaction://hlinksldjump"/>
            </p:cNvPr>
            <p:cNvSpPr>
              <a:spLocks noChangeArrowheads="1"/>
            </p:cNvSpPr>
            <p:nvPr/>
          </p:nvSpPr>
          <p:spPr bwMode="auto">
            <a:xfrm>
              <a:off x="4014" y="2283"/>
              <a:ext cx="1134" cy="249"/>
            </a:xfrm>
            <a:prstGeom prst="rect">
              <a:avLst/>
            </a:prstGeom>
            <a:noFill/>
            <a:ln w="9525">
              <a:noFill/>
              <a:miter lim="800000"/>
              <a:headEnd/>
              <a:tailEnd/>
            </a:ln>
          </p:spPr>
          <p:txBody>
            <a:bodyPr wrap="none" anchor="ctr"/>
            <a:lstStyle/>
            <a:p>
              <a:r>
                <a:rPr lang="fr-FR" sz="1200" b="1" dirty="0">
                  <a:solidFill>
                    <a:srgbClr val="FFFF99"/>
                  </a:solidFill>
                </a:rPr>
                <a:t>Démarrer </a:t>
              </a:r>
            </a:p>
            <a:p>
              <a:r>
                <a:rPr lang="fr-FR" sz="1200" b="1" dirty="0">
                  <a:solidFill>
                    <a:srgbClr val="FFFF99"/>
                  </a:solidFill>
                </a:rPr>
                <a:t>le programme</a:t>
              </a:r>
            </a:p>
          </p:txBody>
        </p:sp>
      </p:grpSp>
      <p:sp>
        <p:nvSpPr>
          <p:cNvPr id="20" name="Text Box 15">
            <a:hlinkClick r:id="rId8" action="ppaction://hlinksldjump"/>
          </p:cNvPr>
          <p:cNvSpPr txBox="1">
            <a:spLocks noChangeArrowheads="1"/>
          </p:cNvSpPr>
          <p:nvPr/>
        </p:nvSpPr>
        <p:spPr bwMode="auto">
          <a:xfrm>
            <a:off x="1979712" y="4365104"/>
            <a:ext cx="1152525" cy="244475"/>
          </a:xfrm>
          <a:prstGeom prst="rect">
            <a:avLst/>
          </a:prstGeom>
          <a:noFill/>
          <a:ln w="9525" algn="ctr">
            <a:noFill/>
            <a:miter lim="800000"/>
            <a:headEnd/>
            <a:tailEnd/>
          </a:ln>
        </p:spPr>
        <p:txBody>
          <a:bodyPr>
            <a:spAutoFit/>
          </a:bodyPr>
          <a:lstStyle/>
          <a:p>
            <a:pPr>
              <a:spcBef>
                <a:spcPct val="50000"/>
              </a:spcBef>
            </a:pPr>
            <a:r>
              <a:rPr lang="fr-FR" sz="1000" b="1" dirty="0">
                <a:solidFill>
                  <a:srgbClr val="FFFF00"/>
                </a:solidFill>
              </a:rPr>
              <a:t>Cliquer ici</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up)">
                                      <p:cBhvr>
                                        <p:cTn id="7" dur="2000"/>
                                        <p:tgtEl>
                                          <p:spTgt spid="12"/>
                                        </p:tgtEl>
                                      </p:cBhvr>
                                    </p:animEffect>
                                  </p:childTnLst>
                                </p:cTn>
                              </p:par>
                            </p:childTnLst>
                          </p:cTn>
                        </p:par>
                        <p:par>
                          <p:cTn id="8" fill="hold">
                            <p:stCondLst>
                              <p:cond delay="2000"/>
                            </p:stCondLst>
                            <p:childTnLst>
                              <p:par>
                                <p:cTn id="9" presetID="1" presetClass="entr" presetSubtype="0" fill="hold" nodeType="afterEffect">
                                  <p:stCondLst>
                                    <p:cond delay="500"/>
                                  </p:stCondLst>
                                  <p:childTnLst>
                                    <p:set>
                                      <p:cBhvr>
                                        <p:cTn id="10" dur="1" fill="hold">
                                          <p:stCondLst>
                                            <p:cond delay="0"/>
                                          </p:stCondLst>
                                        </p:cTn>
                                        <p:tgtEl>
                                          <p:spTgt spid="14"/>
                                        </p:tgtEl>
                                        <p:attrNameLst>
                                          <p:attrName>style.visibility</p:attrName>
                                        </p:attrNameLst>
                                      </p:cBhvr>
                                      <p:to>
                                        <p:strVal val="visible"/>
                                      </p:to>
                                    </p:set>
                                  </p:childTnLst>
                                </p:cTn>
                              </p:par>
                            </p:childTnLst>
                          </p:cTn>
                        </p:par>
                        <p:par>
                          <p:cTn id="11" fill="hold">
                            <p:stCondLst>
                              <p:cond delay="2500"/>
                            </p:stCondLst>
                            <p:childTnLst>
                              <p:par>
                                <p:cTn id="12" presetID="1" presetClass="entr" presetSubtype="0" fill="hold" grpId="0" nodeType="afterEffect">
                                  <p:stCondLst>
                                    <p:cond delay="0"/>
                                  </p:stCondLst>
                                  <p:childTnLst>
                                    <p:set>
                                      <p:cBhvr>
                                        <p:cTn id="13" dur="1" fill="hold">
                                          <p:stCondLst>
                                            <p:cond delay="0"/>
                                          </p:stCondLst>
                                        </p:cTn>
                                        <p:tgtEl>
                                          <p:spTgt spid="20"/>
                                        </p:tgtEl>
                                        <p:attrNameLst>
                                          <p:attrName>style.visibility</p:attrName>
                                        </p:attrNameLst>
                                      </p:cBhvr>
                                      <p:to>
                                        <p:strVal val="visible"/>
                                      </p:to>
                                    </p:set>
                                  </p:childTnLst>
                                </p:cTn>
                              </p:par>
                              <p:par>
                                <p:cTn id="14" presetID="35" presetClass="emph" presetSubtype="0" repeatCount="indefinite" fill="hold" grpId="1" nodeType="withEffect">
                                  <p:stCondLst>
                                    <p:cond delay="0"/>
                                  </p:stCondLst>
                                  <p:endCondLst>
                                    <p:cond evt="onNext" delay="0">
                                      <p:tgtEl>
                                        <p:sldTgt/>
                                      </p:tgtEl>
                                    </p:cond>
                                  </p:endCondLst>
                                  <p:childTnLst>
                                    <p:anim calcmode="discrete" valueType="str">
                                      <p:cBhvr>
                                        <p:cTn id="15" dur="1000" fill="hold"/>
                                        <p:tgtEl>
                                          <p:spTgt spid="20"/>
                                        </p:tgtEl>
                                        <p:attrNameLst>
                                          <p:attrName>style.visibility</p:attrName>
                                        </p:attrNameLst>
                                      </p:cBhvr>
                                      <p:tavLst>
                                        <p:tav tm="0">
                                          <p:val>
                                            <p:strVal val="hidden"/>
                                          </p:val>
                                        </p:tav>
                                        <p:tav tm="50000">
                                          <p:val>
                                            <p:strVal val="visible"/>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20" grpId="0"/>
      <p:bldP spid="20" grpId="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bwMode="auto">
          <a:xfrm>
            <a:off x="1476375" y="260350"/>
            <a:ext cx="2952750" cy="360363"/>
          </a:xfrm>
          <a:solidFill>
            <a:srgbClr val="33CC33">
              <a:alpha val="25098"/>
            </a:srgbClr>
          </a:solidFill>
          <a:ln>
            <a:solidFill>
              <a:schemeClr val="tx1"/>
            </a:solidFill>
            <a:miter lim="800000"/>
            <a:headEnd/>
            <a:tailEnd/>
          </a:ln>
        </p:spPr>
        <p:txBody>
          <a:bodyPr vert="horz" wrap="square" lIns="91440" tIns="45720" rIns="91440" bIns="45720" numCol="1" anchor="ctr" anchorCtr="0" compatLnSpc="1">
            <a:prstTxWarp prst="textNoShape">
              <a:avLst/>
            </a:prstTxWarp>
          </a:bodyPr>
          <a:lstStyle/>
          <a:p>
            <a:pPr eaLnBrk="1" hangingPunct="1"/>
            <a:r>
              <a:rPr lang="fr-FR" sz="1200" b="1" smtClean="0">
                <a:solidFill>
                  <a:srgbClr val="000099"/>
                </a:solidFill>
              </a:rPr>
              <a:t>Quelles sont les obligations ?</a:t>
            </a:r>
          </a:p>
        </p:txBody>
      </p:sp>
      <p:sp>
        <p:nvSpPr>
          <p:cNvPr id="26627" name="Rectangle 3"/>
          <p:cNvSpPr>
            <a:spLocks noGrp="1" noChangeArrowheads="1"/>
          </p:cNvSpPr>
          <p:nvPr>
            <p:ph type="subTitle" idx="1"/>
          </p:nvPr>
        </p:nvSpPr>
        <p:spPr bwMode="auto">
          <a:xfrm>
            <a:off x="4500563" y="260350"/>
            <a:ext cx="4249737" cy="360363"/>
          </a:xfrm>
          <a:solidFill>
            <a:srgbClr val="33CC33">
              <a:alpha val="25098"/>
            </a:srgbClr>
          </a:solidFill>
          <a:ln>
            <a:solidFill>
              <a:schemeClr val="tx1"/>
            </a:solidFill>
            <a:miter lim="800000"/>
            <a:headEnd/>
            <a:tailEnd/>
          </a:ln>
        </p:spPr>
        <p:txBody>
          <a:bodyPr vert="horz" wrap="square" lIns="91440" tIns="45720" rIns="91440" bIns="45720" numCol="1" anchor="ctr" anchorCtr="0" compatLnSpc="1">
            <a:prstTxWarp prst="textNoShape">
              <a:avLst/>
            </a:prstTxWarp>
          </a:bodyPr>
          <a:lstStyle/>
          <a:p>
            <a:pPr eaLnBrk="1" hangingPunct="1"/>
            <a:r>
              <a:rPr lang="fr-FR" sz="1200" b="1" smtClean="0">
                <a:solidFill>
                  <a:srgbClr val="000099"/>
                </a:solidFill>
              </a:rPr>
              <a:t>3 – Le contenu de l’entretien</a:t>
            </a:r>
          </a:p>
        </p:txBody>
      </p:sp>
      <p:sp>
        <p:nvSpPr>
          <p:cNvPr id="26628" name="Rectangle 4"/>
          <p:cNvSpPr>
            <a:spLocks noChangeArrowheads="1"/>
          </p:cNvSpPr>
          <p:nvPr/>
        </p:nvSpPr>
        <p:spPr bwMode="auto">
          <a:xfrm>
            <a:off x="250825" y="260350"/>
            <a:ext cx="1154113" cy="360363"/>
          </a:xfrm>
          <a:prstGeom prst="rect">
            <a:avLst/>
          </a:prstGeom>
          <a:solidFill>
            <a:srgbClr val="33CC33"/>
          </a:solidFill>
          <a:ln w="9525">
            <a:solidFill>
              <a:schemeClr val="tx1"/>
            </a:solidFill>
            <a:miter lim="800000"/>
            <a:headEnd/>
            <a:tailEnd/>
          </a:ln>
        </p:spPr>
        <p:txBody>
          <a:bodyPr wrap="none" anchor="ctr"/>
          <a:lstStyle/>
          <a:p>
            <a:r>
              <a:rPr lang="fr-FR" sz="1200" b="1"/>
              <a:t>Chapitre 1.2</a:t>
            </a:r>
          </a:p>
        </p:txBody>
      </p:sp>
      <p:sp>
        <p:nvSpPr>
          <p:cNvPr id="26629" name="Text Box 6"/>
          <p:cNvSpPr txBox="1">
            <a:spLocks noChangeArrowheads="1"/>
          </p:cNvSpPr>
          <p:nvPr/>
        </p:nvSpPr>
        <p:spPr bwMode="auto">
          <a:xfrm>
            <a:off x="611188" y="1268413"/>
            <a:ext cx="8064500" cy="4214812"/>
          </a:xfrm>
          <a:prstGeom prst="rect">
            <a:avLst/>
          </a:prstGeom>
          <a:noFill/>
          <a:ln w="9525">
            <a:noFill/>
            <a:miter lim="800000"/>
            <a:headEnd/>
            <a:tailEnd/>
          </a:ln>
        </p:spPr>
        <p:txBody>
          <a:bodyPr>
            <a:spAutoFit/>
          </a:bodyPr>
          <a:lstStyle/>
          <a:p>
            <a:pPr algn="l">
              <a:spcBef>
                <a:spcPct val="50000"/>
              </a:spcBef>
            </a:pPr>
            <a:r>
              <a:rPr lang="fr-FR" sz="1500" b="1"/>
              <a:t>Selon l’ANI de 2003</a:t>
            </a:r>
            <a:r>
              <a:rPr lang="fr-FR" sz="1500"/>
              <a:t>, les 5 points suivants sont à aborder durant l’entretien professionnel : </a:t>
            </a:r>
          </a:p>
          <a:p>
            <a:pPr algn="l">
              <a:spcBef>
                <a:spcPct val="50000"/>
              </a:spcBef>
            </a:pPr>
            <a:r>
              <a:rPr lang="fr-FR" sz="1500"/>
              <a:t>1 – Les moyens que donne l’entreprise aux salariés pour s’informer sur les dispositifs de</a:t>
            </a:r>
            <a:br>
              <a:rPr lang="fr-FR" sz="1500"/>
            </a:br>
            <a:r>
              <a:rPr lang="fr-FR" sz="1500"/>
              <a:t>      formation.</a:t>
            </a:r>
          </a:p>
          <a:p>
            <a:pPr algn="l">
              <a:spcBef>
                <a:spcPct val="50000"/>
              </a:spcBef>
            </a:pPr>
            <a:r>
              <a:rPr lang="fr-FR" sz="1500"/>
              <a:t>2 – L’identification des objectifs de professionnalisation du salarié (projet professionnel), </a:t>
            </a:r>
            <a:br>
              <a:rPr lang="fr-FR" sz="1500"/>
            </a:br>
            <a:r>
              <a:rPr lang="fr-FR" sz="1500"/>
              <a:t>      destinés à améliorer ses compétences ou à renforcer sa qualification.</a:t>
            </a:r>
          </a:p>
          <a:p>
            <a:pPr algn="l">
              <a:spcBef>
                <a:spcPct val="50000"/>
              </a:spcBef>
            </a:pPr>
            <a:r>
              <a:rPr lang="fr-FR" sz="1500"/>
              <a:t>3 – L’identification des dispositifs de formation pouvant répondre aux objectifs retenus.</a:t>
            </a:r>
          </a:p>
          <a:p>
            <a:pPr algn="l">
              <a:spcBef>
                <a:spcPct val="50000"/>
              </a:spcBef>
            </a:pPr>
            <a:r>
              <a:rPr lang="fr-FR" sz="1500"/>
              <a:t>4 – Les initiatives du salarié concernant l’utilisation de son DIF.</a:t>
            </a:r>
          </a:p>
          <a:p>
            <a:pPr algn="l">
              <a:spcBef>
                <a:spcPct val="50000"/>
              </a:spcBef>
            </a:pPr>
            <a:r>
              <a:rPr lang="fr-FR" sz="1500"/>
              <a:t>5 – Les conditions de réalisation de la formation, notamment en ce qui concerne la gestion</a:t>
            </a:r>
            <a:br>
              <a:rPr lang="fr-FR" sz="1500"/>
            </a:br>
            <a:r>
              <a:rPr lang="fr-FR" sz="1500"/>
              <a:t>      des temps de formation (pendant ou hors temps de travail).</a:t>
            </a:r>
          </a:p>
          <a:p>
            <a:pPr algn="l"/>
            <a:endParaRPr lang="fr-FR" sz="800"/>
          </a:p>
          <a:p>
            <a:pPr algn="l">
              <a:spcBef>
                <a:spcPct val="50000"/>
              </a:spcBef>
            </a:pPr>
            <a:r>
              <a:rPr lang="fr-FR" sz="1500" b="1"/>
              <a:t>Selon la loi du 24 novembre 2009</a:t>
            </a:r>
            <a:r>
              <a:rPr lang="fr-FR" sz="1500"/>
              <a:t> : </a:t>
            </a:r>
          </a:p>
          <a:p>
            <a:pPr algn="l">
              <a:spcBef>
                <a:spcPct val="50000"/>
              </a:spcBef>
            </a:pPr>
            <a:r>
              <a:rPr lang="fr-FR" sz="1500"/>
              <a:t>Lors de « l’entretien professionnel pour les séniors » (durant l’année du 45</a:t>
            </a:r>
            <a:r>
              <a:rPr lang="fr-FR" sz="1500" baseline="30000"/>
              <a:t>ème</a:t>
            </a:r>
            <a:r>
              <a:rPr lang="fr-FR" sz="1500"/>
              <a:t> anniversaire) l’employeur ou son représentant, est tenu d’informer le salarié notamment sur ses droits en matière d’accès à un </a:t>
            </a:r>
            <a:r>
              <a:rPr lang="fr-FR" sz="1500" b="1"/>
              <a:t>bilan d’étape professionnel</a:t>
            </a:r>
            <a:r>
              <a:rPr lang="fr-FR" sz="1500"/>
              <a:t>, à un bilan de compétences ou à une action de professionnalisation. </a:t>
            </a:r>
          </a:p>
        </p:txBody>
      </p:sp>
      <p:sp>
        <p:nvSpPr>
          <p:cNvPr id="26630" name="Rectangle 7"/>
          <p:cNvSpPr>
            <a:spLocks noChangeArrowheads="1"/>
          </p:cNvSpPr>
          <p:nvPr/>
        </p:nvSpPr>
        <p:spPr bwMode="auto">
          <a:xfrm>
            <a:off x="468313" y="6237288"/>
            <a:ext cx="1655762" cy="358775"/>
          </a:xfrm>
          <a:prstGeom prst="rect">
            <a:avLst/>
          </a:prstGeom>
          <a:noFill/>
          <a:ln w="9525">
            <a:noFill/>
            <a:miter lim="800000"/>
            <a:headEnd/>
            <a:tailEnd/>
          </a:ln>
        </p:spPr>
        <p:txBody>
          <a:bodyPr wrap="none" anchor="ctr"/>
          <a:lstStyle/>
          <a:p>
            <a:pPr algn="l"/>
            <a:r>
              <a:rPr lang="fr-FR" sz="1000"/>
              <a:t>Retour sommaire</a:t>
            </a:r>
          </a:p>
        </p:txBody>
      </p:sp>
      <p:sp>
        <p:nvSpPr>
          <p:cNvPr id="26631" name="AutoShape 8">
            <a:hlinkClick r:id="rId3" action="ppaction://hlinksldjump" highlightClick="1"/>
          </p:cNvPr>
          <p:cNvSpPr>
            <a:spLocks noChangeArrowheads="1"/>
          </p:cNvSpPr>
          <p:nvPr/>
        </p:nvSpPr>
        <p:spPr bwMode="auto">
          <a:xfrm>
            <a:off x="2193925" y="6308725"/>
            <a:ext cx="215900" cy="215900"/>
          </a:xfrm>
          <a:prstGeom prst="actionButtonBackPrevious">
            <a:avLst/>
          </a:prstGeom>
          <a:solidFill>
            <a:srgbClr val="33CC33"/>
          </a:solidFill>
          <a:ln w="9525">
            <a:noFill/>
            <a:miter lim="800000"/>
            <a:headEnd/>
            <a:tailEnd/>
          </a:ln>
        </p:spPr>
        <p:txBody>
          <a:bodyPr wrap="none" anchor="ctr"/>
          <a:lstStyle/>
          <a:p>
            <a:endParaRPr lang="fr-FR"/>
          </a:p>
        </p:txBody>
      </p:sp>
      <p:sp>
        <p:nvSpPr>
          <p:cNvPr id="26632" name="Rectangle 9"/>
          <p:cNvSpPr>
            <a:spLocks noChangeArrowheads="1"/>
          </p:cNvSpPr>
          <p:nvPr/>
        </p:nvSpPr>
        <p:spPr bwMode="auto">
          <a:xfrm>
            <a:off x="2411413" y="6237288"/>
            <a:ext cx="1655762" cy="358775"/>
          </a:xfrm>
          <a:prstGeom prst="rect">
            <a:avLst/>
          </a:prstGeom>
          <a:noFill/>
          <a:ln w="9525">
            <a:noFill/>
            <a:miter lim="800000"/>
            <a:headEnd/>
            <a:tailEnd/>
          </a:ln>
        </p:spPr>
        <p:txBody>
          <a:bodyPr wrap="none" anchor="ctr"/>
          <a:lstStyle/>
          <a:p>
            <a:pPr algn="l"/>
            <a:r>
              <a:rPr lang="fr-FR" sz="1000"/>
              <a:t>Début du chapitre</a:t>
            </a:r>
          </a:p>
        </p:txBody>
      </p:sp>
      <p:sp>
        <p:nvSpPr>
          <p:cNvPr id="26633" name="AutoShape 10">
            <a:hlinkClick r:id="rId4" action="ppaction://hlinksldjump" highlightClick="1"/>
          </p:cNvPr>
          <p:cNvSpPr>
            <a:spLocks noChangeArrowheads="1"/>
          </p:cNvSpPr>
          <p:nvPr/>
        </p:nvSpPr>
        <p:spPr bwMode="auto">
          <a:xfrm>
            <a:off x="252413" y="6310313"/>
            <a:ext cx="215900" cy="215900"/>
          </a:xfrm>
          <a:prstGeom prst="actionButtonBackPrevious">
            <a:avLst/>
          </a:prstGeom>
          <a:solidFill>
            <a:srgbClr val="C0C0C0"/>
          </a:solidFill>
          <a:ln w="9525">
            <a:noFill/>
            <a:miter lim="800000"/>
            <a:headEnd/>
            <a:tailEnd/>
          </a:ln>
        </p:spPr>
        <p:txBody>
          <a:bodyPr wrap="none" anchor="ctr"/>
          <a:lstStyle/>
          <a:p>
            <a:endParaRPr lang="fr-FR"/>
          </a:p>
        </p:txBody>
      </p:sp>
      <p:sp>
        <p:nvSpPr>
          <p:cNvPr id="26634" name="Rectangle 11"/>
          <p:cNvSpPr>
            <a:spLocks noChangeArrowheads="1"/>
          </p:cNvSpPr>
          <p:nvPr/>
        </p:nvSpPr>
        <p:spPr bwMode="auto">
          <a:xfrm>
            <a:off x="1547813" y="765175"/>
            <a:ext cx="6115050" cy="366713"/>
          </a:xfrm>
          <a:prstGeom prst="rect">
            <a:avLst/>
          </a:prstGeom>
          <a:noFill/>
          <a:ln w="9525" algn="ctr">
            <a:noFill/>
            <a:miter lim="800000"/>
            <a:headEnd/>
            <a:tailEnd/>
          </a:ln>
        </p:spPr>
        <p:txBody>
          <a:bodyPr wrap="none">
            <a:spAutoFit/>
          </a:bodyPr>
          <a:lstStyle/>
          <a:p>
            <a:r>
              <a:rPr lang="fr-FR" b="1"/>
              <a:t>Quel doit être le contenu de l’entretien professionnel ?</a:t>
            </a:r>
          </a:p>
        </p:txBody>
      </p:sp>
      <p:sp>
        <p:nvSpPr>
          <p:cNvPr id="26635" name="Text Box 12"/>
          <p:cNvSpPr txBox="1">
            <a:spLocks noChangeArrowheads="1"/>
          </p:cNvSpPr>
          <p:nvPr/>
        </p:nvSpPr>
        <p:spPr bwMode="auto">
          <a:xfrm>
            <a:off x="5076825" y="5848350"/>
            <a:ext cx="2735263" cy="244475"/>
          </a:xfrm>
          <a:prstGeom prst="rect">
            <a:avLst/>
          </a:prstGeom>
          <a:noFill/>
          <a:ln w="9525" algn="ctr">
            <a:noFill/>
            <a:miter lim="800000"/>
            <a:headEnd/>
            <a:tailEnd/>
          </a:ln>
        </p:spPr>
        <p:txBody>
          <a:bodyPr>
            <a:spAutoFit/>
          </a:bodyPr>
          <a:lstStyle/>
          <a:p>
            <a:pPr algn="l">
              <a:spcBef>
                <a:spcPct val="50000"/>
              </a:spcBef>
            </a:pPr>
            <a:r>
              <a:rPr lang="fr-FR" sz="1000"/>
              <a:t>En savoir plus sur « le DIF »</a:t>
            </a:r>
          </a:p>
        </p:txBody>
      </p:sp>
      <p:sp>
        <p:nvSpPr>
          <p:cNvPr id="26636" name="AutoShape 13">
            <a:hlinkClick r:id="rId5" action="ppaction://hlinksldjump" highlightClick="1"/>
          </p:cNvPr>
          <p:cNvSpPr>
            <a:spLocks noChangeArrowheads="1"/>
          </p:cNvSpPr>
          <p:nvPr/>
        </p:nvSpPr>
        <p:spPr bwMode="auto">
          <a:xfrm>
            <a:off x="6804025" y="5848350"/>
            <a:ext cx="215900" cy="215900"/>
          </a:xfrm>
          <a:prstGeom prst="actionButtonForwardNext">
            <a:avLst/>
          </a:prstGeom>
          <a:solidFill>
            <a:srgbClr val="33CC33"/>
          </a:solidFill>
          <a:ln w="9525">
            <a:noFill/>
            <a:miter lim="800000"/>
            <a:headEnd/>
            <a:tailEnd/>
          </a:ln>
        </p:spPr>
        <p:txBody>
          <a:bodyPr wrap="none" anchor="ctr"/>
          <a:lstStyle/>
          <a:p>
            <a:endParaRPr lang="fr-FR"/>
          </a:p>
        </p:txBody>
      </p:sp>
      <p:sp>
        <p:nvSpPr>
          <p:cNvPr id="26637" name="Text Box 14"/>
          <p:cNvSpPr txBox="1">
            <a:spLocks noChangeArrowheads="1"/>
          </p:cNvSpPr>
          <p:nvPr/>
        </p:nvSpPr>
        <p:spPr bwMode="auto">
          <a:xfrm>
            <a:off x="1187450" y="5848350"/>
            <a:ext cx="3455988" cy="244475"/>
          </a:xfrm>
          <a:prstGeom prst="rect">
            <a:avLst/>
          </a:prstGeom>
          <a:noFill/>
          <a:ln w="9525" algn="ctr">
            <a:noFill/>
            <a:miter lim="800000"/>
            <a:headEnd/>
            <a:tailEnd/>
          </a:ln>
        </p:spPr>
        <p:txBody>
          <a:bodyPr>
            <a:spAutoFit/>
          </a:bodyPr>
          <a:lstStyle/>
          <a:p>
            <a:pPr>
              <a:spcBef>
                <a:spcPct val="50000"/>
              </a:spcBef>
            </a:pPr>
            <a:r>
              <a:rPr lang="fr-FR" sz="1000"/>
              <a:t>En savoir plus sur « la gestion des temps de formation »</a:t>
            </a:r>
          </a:p>
        </p:txBody>
      </p:sp>
      <p:sp>
        <p:nvSpPr>
          <p:cNvPr id="26638" name="AutoShape 15">
            <a:hlinkClick r:id="rId6" action="ppaction://hlinksldjump" highlightClick="1"/>
          </p:cNvPr>
          <p:cNvSpPr>
            <a:spLocks noChangeArrowheads="1"/>
          </p:cNvSpPr>
          <p:nvPr/>
        </p:nvSpPr>
        <p:spPr bwMode="auto">
          <a:xfrm>
            <a:off x="4572000" y="5849938"/>
            <a:ext cx="215900" cy="214312"/>
          </a:xfrm>
          <a:prstGeom prst="actionButtonForwardNext">
            <a:avLst/>
          </a:prstGeom>
          <a:solidFill>
            <a:srgbClr val="33CC33"/>
          </a:solidFill>
          <a:ln w="9525">
            <a:noFill/>
            <a:miter lim="800000"/>
            <a:headEnd/>
            <a:tailEnd/>
          </a:ln>
        </p:spPr>
        <p:txBody>
          <a:bodyPr wrap="none" anchor="ctr"/>
          <a:lstStyle/>
          <a:p>
            <a:endParaRPr lang="fr-FR"/>
          </a:p>
        </p:txBody>
      </p:sp>
      <p:sp>
        <p:nvSpPr>
          <p:cNvPr id="22544" name="Rectangle 16"/>
          <p:cNvSpPr>
            <a:spLocks noChangeArrowheads="1"/>
          </p:cNvSpPr>
          <p:nvPr/>
        </p:nvSpPr>
        <p:spPr bwMode="auto">
          <a:xfrm>
            <a:off x="7451725" y="5734050"/>
            <a:ext cx="792163" cy="504825"/>
          </a:xfrm>
          <a:prstGeom prst="rect">
            <a:avLst/>
          </a:prstGeom>
          <a:solidFill>
            <a:srgbClr val="99FFCC"/>
          </a:solidFill>
          <a:ln w="9525" algn="ctr">
            <a:solidFill>
              <a:srgbClr val="00CC00"/>
            </a:solidFill>
            <a:miter lim="800000"/>
            <a:headEnd/>
            <a:tailEnd/>
          </a:ln>
        </p:spPr>
        <p:txBody>
          <a:bodyPr wrap="none" anchor="ctr"/>
          <a:lstStyle/>
          <a:p>
            <a:r>
              <a:rPr lang="fr-FR" sz="1000">
                <a:solidFill>
                  <a:schemeClr val="tx1"/>
                </a:solidFill>
              </a:rPr>
              <a:t>Vocabulaire </a:t>
            </a:r>
          </a:p>
          <a:p>
            <a:r>
              <a:rPr lang="fr-FR" sz="1000">
                <a:solidFill>
                  <a:schemeClr val="tx1"/>
                </a:solidFill>
              </a:rPr>
              <a:t>utile</a:t>
            </a:r>
          </a:p>
          <a:p>
            <a:r>
              <a:rPr lang="fr-FR" sz="1000" b="1">
                <a:solidFill>
                  <a:schemeClr val="tx1"/>
                </a:solidFill>
                <a:hlinkClick r:id="rId7" action="ppaction://hlinkpres?slideindex=1&amp;slidetitle="/>
              </a:rPr>
              <a:t>Cliquer ici</a:t>
            </a:r>
            <a:endParaRPr lang="fr-FR" sz="1000" b="1">
              <a:solidFill>
                <a:schemeClr val="tx1"/>
              </a:solidFill>
            </a:endParaRPr>
          </a:p>
        </p:txBody>
      </p:sp>
      <p:sp>
        <p:nvSpPr>
          <p:cNvPr id="26640" name="AutoShape 17">
            <a:hlinkClick r:id="" action="ppaction://hlinkshowjump?jump=previousslide" highlightClick="1"/>
          </p:cNvPr>
          <p:cNvSpPr>
            <a:spLocks noChangeArrowheads="1"/>
          </p:cNvSpPr>
          <p:nvPr/>
        </p:nvSpPr>
        <p:spPr bwMode="auto">
          <a:xfrm>
            <a:off x="6661150" y="6308725"/>
            <a:ext cx="215900" cy="215900"/>
          </a:xfrm>
          <a:prstGeom prst="actionButtonBackPrevious">
            <a:avLst/>
          </a:prstGeom>
          <a:solidFill>
            <a:srgbClr val="FF0000">
              <a:alpha val="50195"/>
            </a:srgbClr>
          </a:solidFill>
          <a:ln w="9525">
            <a:noFill/>
            <a:miter lim="800000"/>
            <a:headEnd/>
            <a:tailEnd/>
          </a:ln>
        </p:spPr>
        <p:txBody>
          <a:bodyPr wrap="none" anchor="ctr"/>
          <a:lstStyle/>
          <a:p>
            <a:endParaRPr lang="fr-FR"/>
          </a:p>
        </p:txBody>
      </p:sp>
      <p:sp>
        <p:nvSpPr>
          <p:cNvPr id="26641" name="Rectangle 18"/>
          <p:cNvSpPr>
            <a:spLocks noChangeArrowheads="1"/>
          </p:cNvSpPr>
          <p:nvPr/>
        </p:nvSpPr>
        <p:spPr bwMode="auto">
          <a:xfrm>
            <a:off x="7596188" y="6237288"/>
            <a:ext cx="1008062" cy="358775"/>
          </a:xfrm>
          <a:prstGeom prst="rect">
            <a:avLst/>
          </a:prstGeom>
          <a:noFill/>
          <a:ln w="9525">
            <a:noFill/>
            <a:miter lim="800000"/>
            <a:headEnd/>
            <a:tailEnd/>
          </a:ln>
        </p:spPr>
        <p:txBody>
          <a:bodyPr wrap="none" anchor="ctr"/>
          <a:lstStyle/>
          <a:p>
            <a:pPr algn="r"/>
            <a:r>
              <a:rPr lang="fr-FR" sz="1000"/>
              <a:t>Page </a:t>
            </a:r>
          </a:p>
          <a:p>
            <a:pPr algn="r"/>
            <a:r>
              <a:rPr lang="fr-FR" sz="1000"/>
              <a:t>suivante</a:t>
            </a:r>
          </a:p>
        </p:txBody>
      </p:sp>
      <p:sp>
        <p:nvSpPr>
          <p:cNvPr id="26642" name="AutoShape 19">
            <a:hlinkClick r:id="" action="ppaction://hlinkshowjump?jump=nextslide" highlightClick="1"/>
          </p:cNvPr>
          <p:cNvSpPr>
            <a:spLocks noChangeArrowheads="1"/>
          </p:cNvSpPr>
          <p:nvPr/>
        </p:nvSpPr>
        <p:spPr bwMode="auto">
          <a:xfrm>
            <a:off x="8604250" y="6308725"/>
            <a:ext cx="215900" cy="215900"/>
          </a:xfrm>
          <a:prstGeom prst="actionButtonForwardNext">
            <a:avLst/>
          </a:prstGeom>
          <a:solidFill>
            <a:schemeClr val="accent1"/>
          </a:solidFill>
          <a:ln w="9525">
            <a:noFill/>
            <a:miter lim="800000"/>
            <a:headEnd/>
            <a:tailEnd/>
          </a:ln>
        </p:spPr>
        <p:txBody>
          <a:bodyPr wrap="none" anchor="ctr"/>
          <a:lstStyle/>
          <a:p>
            <a:endParaRPr lang="fr-FR"/>
          </a:p>
        </p:txBody>
      </p:sp>
      <p:sp>
        <p:nvSpPr>
          <p:cNvPr id="22548" name="AutoShape 20">
            <a:hlinkClick r:id="" action="ppaction://noaction" highlightClick="1"/>
          </p:cNvPr>
          <p:cNvSpPr>
            <a:spLocks noChangeArrowheads="1"/>
          </p:cNvSpPr>
          <p:nvPr/>
        </p:nvSpPr>
        <p:spPr bwMode="auto">
          <a:xfrm>
            <a:off x="7718425" y="6308725"/>
            <a:ext cx="215900" cy="215900"/>
          </a:xfrm>
          <a:prstGeom prst="actionButtonInformation">
            <a:avLst/>
          </a:prstGeom>
          <a:solidFill>
            <a:srgbClr val="33CC33"/>
          </a:solidFill>
          <a:ln w="9525">
            <a:noFill/>
            <a:miter lim="800000"/>
            <a:headEnd/>
            <a:tailEnd/>
          </a:ln>
        </p:spPr>
        <p:txBody>
          <a:bodyPr wrap="none" anchor="ctr"/>
          <a:lstStyle/>
          <a:p>
            <a:endParaRPr lang="fr-FR"/>
          </a:p>
        </p:txBody>
      </p:sp>
      <p:sp>
        <p:nvSpPr>
          <p:cNvPr id="26644" name="Rectangle 21"/>
          <p:cNvSpPr>
            <a:spLocks noChangeArrowheads="1"/>
          </p:cNvSpPr>
          <p:nvPr/>
        </p:nvSpPr>
        <p:spPr bwMode="auto">
          <a:xfrm>
            <a:off x="6877050" y="6237288"/>
            <a:ext cx="792163" cy="358775"/>
          </a:xfrm>
          <a:prstGeom prst="rect">
            <a:avLst/>
          </a:prstGeom>
          <a:noFill/>
          <a:ln w="9525">
            <a:noFill/>
            <a:miter lim="800000"/>
            <a:headEnd/>
            <a:tailEnd/>
          </a:ln>
        </p:spPr>
        <p:txBody>
          <a:bodyPr wrap="none" anchor="ctr"/>
          <a:lstStyle/>
          <a:p>
            <a:pPr algn="l"/>
            <a:r>
              <a:rPr lang="fr-FR" sz="1000"/>
              <a:t>Page </a:t>
            </a:r>
          </a:p>
          <a:p>
            <a:pPr algn="l"/>
            <a:r>
              <a:rPr lang="fr-FR" sz="1000"/>
              <a:t>précédente</a:t>
            </a:r>
          </a:p>
        </p:txBody>
      </p:sp>
      <p:sp>
        <p:nvSpPr>
          <p:cNvPr id="26645" name="AutoShape 22">
            <a:hlinkClick r:id="" action="ppaction://noaction" highlightClick="1"/>
          </p:cNvPr>
          <p:cNvSpPr>
            <a:spLocks noChangeArrowheads="1"/>
          </p:cNvSpPr>
          <p:nvPr/>
        </p:nvSpPr>
        <p:spPr bwMode="auto">
          <a:xfrm>
            <a:off x="6804025" y="5519738"/>
            <a:ext cx="215900" cy="214312"/>
          </a:xfrm>
          <a:prstGeom prst="actionButtonForwardNext">
            <a:avLst/>
          </a:prstGeom>
          <a:solidFill>
            <a:srgbClr val="33CC33"/>
          </a:solidFill>
          <a:ln w="9525">
            <a:noFill/>
            <a:miter lim="800000"/>
            <a:headEnd/>
            <a:tailEnd/>
          </a:ln>
        </p:spPr>
        <p:txBody>
          <a:bodyPr wrap="none" anchor="ctr"/>
          <a:lstStyle/>
          <a:p>
            <a:endParaRPr lang="fr-FR"/>
          </a:p>
        </p:txBody>
      </p:sp>
      <p:sp>
        <p:nvSpPr>
          <p:cNvPr id="26646" name="Text Box 23"/>
          <p:cNvSpPr txBox="1">
            <a:spLocks noChangeArrowheads="1"/>
          </p:cNvSpPr>
          <p:nvPr/>
        </p:nvSpPr>
        <p:spPr bwMode="auto">
          <a:xfrm>
            <a:off x="3708400" y="5516563"/>
            <a:ext cx="3311525" cy="244475"/>
          </a:xfrm>
          <a:prstGeom prst="rect">
            <a:avLst/>
          </a:prstGeom>
          <a:noFill/>
          <a:ln w="9525" algn="ctr">
            <a:noFill/>
            <a:miter lim="800000"/>
            <a:headEnd/>
            <a:tailEnd/>
          </a:ln>
        </p:spPr>
        <p:txBody>
          <a:bodyPr>
            <a:spAutoFit/>
          </a:bodyPr>
          <a:lstStyle/>
          <a:p>
            <a:pPr algn="l">
              <a:spcBef>
                <a:spcPct val="50000"/>
              </a:spcBef>
            </a:pPr>
            <a:r>
              <a:rPr lang="fr-FR" sz="1000"/>
              <a:t>En savoir plus sur « le Bilan d’Etape Professionnel »</a:t>
            </a:r>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22548"/>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544"/>
                                        </p:tgtEl>
                                        <p:attrNameLst>
                                          <p:attrName>style.visibility</p:attrName>
                                        </p:attrNameLst>
                                      </p:cBhvr>
                                      <p:to>
                                        <p:strVal val="visible"/>
                                      </p:to>
                                    </p:set>
                                  </p:childTnLst>
                                </p:cTn>
                              </p:par>
                            </p:childTnLst>
                          </p:cTn>
                        </p:par>
                      </p:childTnLst>
                    </p:cTn>
                  </p:par>
                </p:childTnLst>
              </p:cTn>
              <p:nextCondLst>
                <p:cond evt="onClick" delay="0">
                  <p:tgtEl>
                    <p:spTgt spid="22548"/>
                  </p:tgtEl>
                </p:cond>
              </p:nextCondLst>
            </p:seq>
            <p:seq concurrent="1" nextAc="seek">
              <p:cTn id="7" restart="whenNotActive" fill="hold" evtFilter="cancelBubble" nodeType="interactiveSeq">
                <p:stCondLst>
                  <p:cond evt="onClick" delay="0">
                    <p:tgtEl>
                      <p:spTgt spid="22544"/>
                    </p:tgtEl>
                  </p:cond>
                </p:stCondLst>
                <p:endSync evt="end" delay="0">
                  <p:rtn val="all"/>
                </p:endSync>
                <p:childTnLst>
                  <p:par>
                    <p:cTn id="8" fill="hold">
                      <p:stCondLst>
                        <p:cond delay="0"/>
                      </p:stCondLst>
                      <p:childTnLst>
                        <p:par>
                          <p:cTn id="9" fill="hold">
                            <p:stCondLst>
                              <p:cond delay="0"/>
                            </p:stCondLst>
                            <p:childTnLst>
                              <p:par>
                                <p:cTn id="10" presetID="1" presetClass="exit" presetSubtype="0" fill="hold" grpId="1" nodeType="clickEffect">
                                  <p:stCondLst>
                                    <p:cond delay="0"/>
                                  </p:stCondLst>
                                  <p:childTnLst>
                                    <p:set>
                                      <p:cBhvr>
                                        <p:cTn id="11" dur="1" fill="hold">
                                          <p:stCondLst>
                                            <p:cond delay="0"/>
                                          </p:stCondLst>
                                        </p:cTn>
                                        <p:tgtEl>
                                          <p:spTgt spid="22544"/>
                                        </p:tgtEl>
                                        <p:attrNameLst>
                                          <p:attrName>style.visibility</p:attrName>
                                        </p:attrNameLst>
                                      </p:cBhvr>
                                      <p:to>
                                        <p:strVal val="hidden"/>
                                      </p:to>
                                    </p:set>
                                  </p:childTnLst>
                                </p:cTn>
                              </p:par>
                            </p:childTnLst>
                          </p:cTn>
                        </p:par>
                      </p:childTnLst>
                    </p:cTn>
                  </p:par>
                </p:childTnLst>
              </p:cTn>
              <p:nextCondLst>
                <p:cond evt="onClick" delay="0">
                  <p:tgtEl>
                    <p:spTgt spid="22544"/>
                  </p:tgtEl>
                </p:cond>
              </p:nextCondLst>
            </p:seq>
          </p:childTnLst>
        </p:cTn>
      </p:par>
    </p:tnLst>
    <p:bldLst>
      <p:bldP spid="22544" grpId="0" animBg="1"/>
      <p:bldP spid="22544" grpId="1"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ctrTitle"/>
          </p:nvPr>
        </p:nvSpPr>
        <p:spPr bwMode="auto">
          <a:xfrm>
            <a:off x="1476375" y="260350"/>
            <a:ext cx="2952750" cy="360363"/>
          </a:xfrm>
          <a:solidFill>
            <a:srgbClr val="33CC33">
              <a:alpha val="25098"/>
            </a:srgbClr>
          </a:solidFill>
          <a:ln>
            <a:solidFill>
              <a:schemeClr val="tx1"/>
            </a:solidFill>
            <a:miter lim="800000"/>
            <a:headEnd/>
            <a:tailEnd/>
          </a:ln>
        </p:spPr>
        <p:txBody>
          <a:bodyPr vert="horz" wrap="square" lIns="91440" tIns="45720" rIns="91440" bIns="45720" numCol="1" anchor="ctr" anchorCtr="0" compatLnSpc="1">
            <a:prstTxWarp prst="textNoShape">
              <a:avLst/>
            </a:prstTxWarp>
          </a:bodyPr>
          <a:lstStyle/>
          <a:p>
            <a:pPr eaLnBrk="1" hangingPunct="1"/>
            <a:r>
              <a:rPr lang="fr-FR" sz="1200" b="1" smtClean="0">
                <a:solidFill>
                  <a:srgbClr val="000099"/>
                </a:solidFill>
              </a:rPr>
              <a:t>Quelles sont les obligations ?</a:t>
            </a:r>
          </a:p>
        </p:txBody>
      </p:sp>
      <p:sp>
        <p:nvSpPr>
          <p:cNvPr id="27651" name="Rectangle 3"/>
          <p:cNvSpPr>
            <a:spLocks noGrp="1" noChangeArrowheads="1"/>
          </p:cNvSpPr>
          <p:nvPr>
            <p:ph type="subTitle" idx="1"/>
          </p:nvPr>
        </p:nvSpPr>
        <p:spPr bwMode="auto">
          <a:xfrm>
            <a:off x="4500563" y="260350"/>
            <a:ext cx="4249737" cy="360363"/>
          </a:xfrm>
          <a:solidFill>
            <a:srgbClr val="33CC33">
              <a:alpha val="25098"/>
            </a:srgbClr>
          </a:solidFill>
          <a:ln>
            <a:solidFill>
              <a:schemeClr val="tx1"/>
            </a:solidFill>
            <a:miter lim="800000"/>
            <a:headEnd/>
            <a:tailEnd/>
          </a:ln>
        </p:spPr>
        <p:txBody>
          <a:bodyPr vert="horz" wrap="square" lIns="91440" tIns="45720" rIns="91440" bIns="45720" numCol="1" anchor="ctr" anchorCtr="0" compatLnSpc="1">
            <a:prstTxWarp prst="textNoShape">
              <a:avLst/>
            </a:prstTxWarp>
          </a:bodyPr>
          <a:lstStyle/>
          <a:p>
            <a:pPr eaLnBrk="1" hangingPunct="1"/>
            <a:r>
              <a:rPr lang="fr-FR" sz="1200" b="1" smtClean="0">
                <a:solidFill>
                  <a:srgbClr val="000099"/>
                </a:solidFill>
              </a:rPr>
              <a:t>4 – Les risques de ne rien faire</a:t>
            </a:r>
          </a:p>
        </p:txBody>
      </p:sp>
      <p:sp>
        <p:nvSpPr>
          <p:cNvPr id="27652" name="Rectangle 4"/>
          <p:cNvSpPr>
            <a:spLocks noChangeArrowheads="1"/>
          </p:cNvSpPr>
          <p:nvPr/>
        </p:nvSpPr>
        <p:spPr bwMode="auto">
          <a:xfrm>
            <a:off x="250825" y="260350"/>
            <a:ext cx="1154113" cy="360363"/>
          </a:xfrm>
          <a:prstGeom prst="rect">
            <a:avLst/>
          </a:prstGeom>
          <a:solidFill>
            <a:srgbClr val="33CC33"/>
          </a:solidFill>
          <a:ln w="9525">
            <a:solidFill>
              <a:schemeClr val="tx1"/>
            </a:solidFill>
            <a:miter lim="800000"/>
            <a:headEnd/>
            <a:tailEnd/>
          </a:ln>
        </p:spPr>
        <p:txBody>
          <a:bodyPr wrap="none" anchor="ctr"/>
          <a:lstStyle/>
          <a:p>
            <a:r>
              <a:rPr lang="fr-FR" sz="1200" b="1"/>
              <a:t>Chapitre 1.2</a:t>
            </a:r>
          </a:p>
        </p:txBody>
      </p:sp>
      <p:sp>
        <p:nvSpPr>
          <p:cNvPr id="27653" name="Rectangle 5"/>
          <p:cNvSpPr>
            <a:spLocks noChangeArrowheads="1"/>
          </p:cNvSpPr>
          <p:nvPr/>
        </p:nvSpPr>
        <p:spPr bwMode="auto">
          <a:xfrm>
            <a:off x="179388" y="188913"/>
            <a:ext cx="8785225" cy="6480175"/>
          </a:xfrm>
          <a:prstGeom prst="rect">
            <a:avLst/>
          </a:prstGeom>
          <a:noFill/>
          <a:ln w="9525">
            <a:solidFill>
              <a:schemeClr val="tx1"/>
            </a:solidFill>
            <a:miter lim="800000"/>
            <a:headEnd/>
            <a:tailEnd/>
          </a:ln>
        </p:spPr>
        <p:txBody>
          <a:bodyPr wrap="none" anchor="ctr"/>
          <a:lstStyle/>
          <a:p>
            <a:endParaRPr lang="fr-FR"/>
          </a:p>
        </p:txBody>
      </p:sp>
      <p:sp>
        <p:nvSpPr>
          <p:cNvPr id="27654" name="Text Box 6"/>
          <p:cNvSpPr txBox="1">
            <a:spLocks noChangeArrowheads="1"/>
          </p:cNvSpPr>
          <p:nvPr/>
        </p:nvSpPr>
        <p:spPr bwMode="auto">
          <a:xfrm>
            <a:off x="755650" y="2074863"/>
            <a:ext cx="7777163" cy="3154362"/>
          </a:xfrm>
          <a:prstGeom prst="rect">
            <a:avLst/>
          </a:prstGeom>
          <a:noFill/>
          <a:ln w="9525">
            <a:noFill/>
            <a:miter lim="800000"/>
            <a:headEnd/>
            <a:tailEnd/>
          </a:ln>
        </p:spPr>
        <p:txBody>
          <a:bodyPr>
            <a:spAutoFit/>
          </a:bodyPr>
          <a:lstStyle/>
          <a:p>
            <a:pPr algn="l">
              <a:spcBef>
                <a:spcPct val="80000"/>
              </a:spcBef>
            </a:pPr>
            <a:r>
              <a:rPr lang="fr-FR" sz="1500" dirty="0"/>
              <a:t>Un salarié licencié, qui n’a pas bénéficié des entretiens professionnels dont il avait droit, peut mener  l’entreprise devant les instances des prud’hommes : l’entreprise risque de perdre le procès et d’être obligé de requalifier le licenciement.</a:t>
            </a:r>
          </a:p>
          <a:p>
            <a:pPr algn="l">
              <a:spcBef>
                <a:spcPct val="80000"/>
              </a:spcBef>
            </a:pPr>
            <a:r>
              <a:rPr lang="fr-FR" sz="1500" dirty="0"/>
              <a:t>En effet, l’entreprise a une obligation de moyen vis-à-vis de ses salariés en terme d’adaptation au poste et à l’emploi. Elle ne peut licencier un salarié, notamment pour insuffisance professionnelle, si elle n’a pas mis en œuvre tous les moyens dont elle dispose pour lui donner les possibilités d’évoluer. </a:t>
            </a:r>
          </a:p>
          <a:p>
            <a:pPr algn="l">
              <a:spcBef>
                <a:spcPct val="80000"/>
              </a:spcBef>
            </a:pPr>
            <a:r>
              <a:rPr lang="fr-FR" sz="1500" dirty="0"/>
              <a:t>L’entretien professionnel est défini comme étant un de ces moyens.</a:t>
            </a:r>
          </a:p>
          <a:p>
            <a:pPr algn="l">
              <a:spcBef>
                <a:spcPct val="80000"/>
              </a:spcBef>
            </a:pPr>
            <a:r>
              <a:rPr lang="fr-FR" sz="1500" dirty="0"/>
              <a:t>Si les entretiens professionnels pour les séniors ne sont pas réalisés dans une entreprise ou groupe d’entreprises de 50 salariés et plus, l’infraction tombe sous le régime des sanctions pénales.</a:t>
            </a:r>
          </a:p>
        </p:txBody>
      </p:sp>
      <p:sp>
        <p:nvSpPr>
          <p:cNvPr id="27655" name="Rectangle 7"/>
          <p:cNvSpPr>
            <a:spLocks noChangeArrowheads="1"/>
          </p:cNvSpPr>
          <p:nvPr/>
        </p:nvSpPr>
        <p:spPr bwMode="auto">
          <a:xfrm>
            <a:off x="468313" y="6237288"/>
            <a:ext cx="1655762" cy="358775"/>
          </a:xfrm>
          <a:prstGeom prst="rect">
            <a:avLst/>
          </a:prstGeom>
          <a:noFill/>
          <a:ln w="9525">
            <a:noFill/>
            <a:miter lim="800000"/>
            <a:headEnd/>
            <a:tailEnd/>
          </a:ln>
        </p:spPr>
        <p:txBody>
          <a:bodyPr wrap="none" anchor="ctr"/>
          <a:lstStyle/>
          <a:p>
            <a:pPr algn="l"/>
            <a:r>
              <a:rPr lang="fr-FR" sz="1000"/>
              <a:t>Retour sommaire</a:t>
            </a:r>
          </a:p>
        </p:txBody>
      </p:sp>
      <p:sp>
        <p:nvSpPr>
          <p:cNvPr id="27656" name="AutoShape 8">
            <a:hlinkClick r:id="rId3" action="ppaction://hlinksldjump" highlightClick="1"/>
          </p:cNvPr>
          <p:cNvSpPr>
            <a:spLocks noChangeArrowheads="1"/>
          </p:cNvSpPr>
          <p:nvPr/>
        </p:nvSpPr>
        <p:spPr bwMode="auto">
          <a:xfrm>
            <a:off x="2193925" y="6308725"/>
            <a:ext cx="215900" cy="215900"/>
          </a:xfrm>
          <a:prstGeom prst="actionButtonBackPrevious">
            <a:avLst/>
          </a:prstGeom>
          <a:solidFill>
            <a:srgbClr val="33CC33"/>
          </a:solidFill>
          <a:ln w="9525">
            <a:noFill/>
            <a:miter lim="800000"/>
            <a:headEnd/>
            <a:tailEnd/>
          </a:ln>
        </p:spPr>
        <p:txBody>
          <a:bodyPr wrap="none" anchor="ctr"/>
          <a:lstStyle/>
          <a:p>
            <a:endParaRPr lang="fr-FR"/>
          </a:p>
        </p:txBody>
      </p:sp>
      <p:sp>
        <p:nvSpPr>
          <p:cNvPr id="27657" name="Rectangle 9"/>
          <p:cNvSpPr>
            <a:spLocks noChangeArrowheads="1"/>
          </p:cNvSpPr>
          <p:nvPr/>
        </p:nvSpPr>
        <p:spPr bwMode="auto">
          <a:xfrm>
            <a:off x="2411413" y="6237288"/>
            <a:ext cx="1655762" cy="358775"/>
          </a:xfrm>
          <a:prstGeom prst="rect">
            <a:avLst/>
          </a:prstGeom>
          <a:noFill/>
          <a:ln w="9525">
            <a:noFill/>
            <a:miter lim="800000"/>
            <a:headEnd/>
            <a:tailEnd/>
          </a:ln>
        </p:spPr>
        <p:txBody>
          <a:bodyPr wrap="none" anchor="ctr"/>
          <a:lstStyle/>
          <a:p>
            <a:pPr algn="l"/>
            <a:r>
              <a:rPr lang="fr-FR" sz="1000"/>
              <a:t>Début du chapitre</a:t>
            </a:r>
          </a:p>
        </p:txBody>
      </p:sp>
      <p:sp>
        <p:nvSpPr>
          <p:cNvPr id="27658" name="AutoShape 10">
            <a:hlinkClick r:id="rId4" action="ppaction://hlinksldjump" highlightClick="1"/>
          </p:cNvPr>
          <p:cNvSpPr>
            <a:spLocks noChangeArrowheads="1"/>
          </p:cNvSpPr>
          <p:nvPr/>
        </p:nvSpPr>
        <p:spPr bwMode="auto">
          <a:xfrm>
            <a:off x="252413" y="6310313"/>
            <a:ext cx="215900" cy="215900"/>
          </a:xfrm>
          <a:prstGeom prst="actionButtonBackPrevious">
            <a:avLst/>
          </a:prstGeom>
          <a:solidFill>
            <a:srgbClr val="C0C0C0"/>
          </a:solidFill>
          <a:ln w="9525">
            <a:noFill/>
            <a:miter lim="800000"/>
            <a:headEnd/>
            <a:tailEnd/>
          </a:ln>
        </p:spPr>
        <p:txBody>
          <a:bodyPr wrap="none" anchor="ctr"/>
          <a:lstStyle/>
          <a:p>
            <a:endParaRPr lang="fr-FR"/>
          </a:p>
        </p:txBody>
      </p:sp>
      <p:sp>
        <p:nvSpPr>
          <p:cNvPr id="27659" name="Rectangle 11"/>
          <p:cNvSpPr>
            <a:spLocks noChangeArrowheads="1"/>
          </p:cNvSpPr>
          <p:nvPr/>
        </p:nvSpPr>
        <p:spPr bwMode="auto">
          <a:xfrm>
            <a:off x="2411413" y="1341438"/>
            <a:ext cx="4514850" cy="366712"/>
          </a:xfrm>
          <a:prstGeom prst="rect">
            <a:avLst/>
          </a:prstGeom>
          <a:noFill/>
          <a:ln w="9525" algn="ctr">
            <a:noFill/>
            <a:miter lim="800000"/>
            <a:headEnd/>
            <a:tailEnd/>
          </a:ln>
        </p:spPr>
        <p:txBody>
          <a:bodyPr wrap="none">
            <a:spAutoFit/>
          </a:bodyPr>
          <a:lstStyle/>
          <a:p>
            <a:r>
              <a:rPr lang="fr-FR" b="1"/>
              <a:t>Quels sont les risques de ne rien faire ?</a:t>
            </a:r>
          </a:p>
        </p:txBody>
      </p:sp>
      <p:sp>
        <p:nvSpPr>
          <p:cNvPr id="24588" name="Rectangle 12"/>
          <p:cNvSpPr>
            <a:spLocks noChangeArrowheads="1"/>
          </p:cNvSpPr>
          <p:nvPr/>
        </p:nvSpPr>
        <p:spPr bwMode="auto">
          <a:xfrm>
            <a:off x="7451725" y="5734050"/>
            <a:ext cx="792163" cy="504825"/>
          </a:xfrm>
          <a:prstGeom prst="rect">
            <a:avLst/>
          </a:prstGeom>
          <a:solidFill>
            <a:srgbClr val="99FFCC"/>
          </a:solidFill>
          <a:ln w="9525" algn="ctr">
            <a:solidFill>
              <a:srgbClr val="00CC00"/>
            </a:solidFill>
            <a:miter lim="800000"/>
            <a:headEnd/>
            <a:tailEnd/>
          </a:ln>
        </p:spPr>
        <p:txBody>
          <a:bodyPr wrap="none" anchor="ctr"/>
          <a:lstStyle/>
          <a:p>
            <a:r>
              <a:rPr lang="fr-FR" sz="1000">
                <a:solidFill>
                  <a:schemeClr val="tx1"/>
                </a:solidFill>
              </a:rPr>
              <a:t>Vocabulaire </a:t>
            </a:r>
          </a:p>
          <a:p>
            <a:r>
              <a:rPr lang="fr-FR" sz="1000">
                <a:solidFill>
                  <a:schemeClr val="tx1"/>
                </a:solidFill>
              </a:rPr>
              <a:t>utile</a:t>
            </a:r>
          </a:p>
          <a:p>
            <a:r>
              <a:rPr lang="fr-FR" sz="1000" b="1">
                <a:solidFill>
                  <a:schemeClr val="tx1"/>
                </a:solidFill>
                <a:hlinkClick r:id="rId5" action="ppaction://hlinkpres?slideindex=1&amp;slidetitle="/>
              </a:rPr>
              <a:t>Cliquer ici</a:t>
            </a:r>
            <a:endParaRPr lang="fr-FR" sz="1000" b="1">
              <a:solidFill>
                <a:schemeClr val="tx1"/>
              </a:solidFill>
            </a:endParaRPr>
          </a:p>
        </p:txBody>
      </p:sp>
      <p:sp>
        <p:nvSpPr>
          <p:cNvPr id="27661" name="AutoShape 13">
            <a:hlinkClick r:id="" action="ppaction://hlinkshowjump?jump=previousslide" highlightClick="1"/>
          </p:cNvPr>
          <p:cNvSpPr>
            <a:spLocks noChangeArrowheads="1"/>
          </p:cNvSpPr>
          <p:nvPr/>
        </p:nvSpPr>
        <p:spPr bwMode="auto">
          <a:xfrm>
            <a:off x="6661150" y="6308725"/>
            <a:ext cx="215900" cy="215900"/>
          </a:xfrm>
          <a:prstGeom prst="actionButtonBackPrevious">
            <a:avLst/>
          </a:prstGeom>
          <a:solidFill>
            <a:srgbClr val="FF0000">
              <a:alpha val="50195"/>
            </a:srgbClr>
          </a:solidFill>
          <a:ln w="9525">
            <a:noFill/>
            <a:miter lim="800000"/>
            <a:headEnd/>
            <a:tailEnd/>
          </a:ln>
        </p:spPr>
        <p:txBody>
          <a:bodyPr wrap="none" anchor="ctr"/>
          <a:lstStyle/>
          <a:p>
            <a:endParaRPr lang="fr-FR"/>
          </a:p>
        </p:txBody>
      </p:sp>
      <p:sp>
        <p:nvSpPr>
          <p:cNvPr id="27662" name="Rectangle 14"/>
          <p:cNvSpPr>
            <a:spLocks noChangeArrowheads="1"/>
          </p:cNvSpPr>
          <p:nvPr/>
        </p:nvSpPr>
        <p:spPr bwMode="auto">
          <a:xfrm>
            <a:off x="7956550" y="6237288"/>
            <a:ext cx="647700" cy="358775"/>
          </a:xfrm>
          <a:prstGeom prst="rect">
            <a:avLst/>
          </a:prstGeom>
          <a:noFill/>
          <a:ln w="9525">
            <a:noFill/>
            <a:miter lim="800000"/>
            <a:headEnd/>
            <a:tailEnd/>
          </a:ln>
        </p:spPr>
        <p:txBody>
          <a:bodyPr wrap="none" anchor="ctr"/>
          <a:lstStyle/>
          <a:p>
            <a:pPr algn="r"/>
            <a:r>
              <a:rPr lang="fr-FR" sz="1000"/>
              <a:t>Page </a:t>
            </a:r>
          </a:p>
          <a:p>
            <a:pPr algn="r"/>
            <a:r>
              <a:rPr lang="fr-FR" sz="1000"/>
              <a:t>suivante</a:t>
            </a:r>
          </a:p>
        </p:txBody>
      </p:sp>
      <p:sp>
        <p:nvSpPr>
          <p:cNvPr id="27663" name="AutoShape 15">
            <a:hlinkClick r:id="" action="ppaction://hlinkshowjump?jump=nextslide" highlightClick="1"/>
          </p:cNvPr>
          <p:cNvSpPr>
            <a:spLocks noChangeArrowheads="1"/>
          </p:cNvSpPr>
          <p:nvPr/>
        </p:nvSpPr>
        <p:spPr bwMode="auto">
          <a:xfrm>
            <a:off x="8604250" y="6308725"/>
            <a:ext cx="215900" cy="215900"/>
          </a:xfrm>
          <a:prstGeom prst="actionButtonForwardNext">
            <a:avLst/>
          </a:prstGeom>
          <a:solidFill>
            <a:schemeClr val="accent1"/>
          </a:solidFill>
          <a:ln w="9525">
            <a:noFill/>
            <a:miter lim="800000"/>
            <a:headEnd/>
            <a:tailEnd/>
          </a:ln>
        </p:spPr>
        <p:txBody>
          <a:bodyPr wrap="none" anchor="ctr"/>
          <a:lstStyle/>
          <a:p>
            <a:endParaRPr lang="fr-FR"/>
          </a:p>
        </p:txBody>
      </p:sp>
      <p:sp>
        <p:nvSpPr>
          <p:cNvPr id="24592" name="AutoShape 16">
            <a:hlinkClick r:id="" action="ppaction://noaction" highlightClick="1"/>
          </p:cNvPr>
          <p:cNvSpPr>
            <a:spLocks noChangeArrowheads="1"/>
          </p:cNvSpPr>
          <p:nvPr/>
        </p:nvSpPr>
        <p:spPr bwMode="auto">
          <a:xfrm>
            <a:off x="7718425" y="6308725"/>
            <a:ext cx="215900" cy="215900"/>
          </a:xfrm>
          <a:prstGeom prst="actionButtonInformation">
            <a:avLst/>
          </a:prstGeom>
          <a:solidFill>
            <a:srgbClr val="33CC33"/>
          </a:solidFill>
          <a:ln w="9525">
            <a:noFill/>
            <a:miter lim="800000"/>
            <a:headEnd/>
            <a:tailEnd/>
          </a:ln>
        </p:spPr>
        <p:txBody>
          <a:bodyPr wrap="none" anchor="ctr"/>
          <a:lstStyle/>
          <a:p>
            <a:endParaRPr lang="fr-FR"/>
          </a:p>
        </p:txBody>
      </p:sp>
      <p:sp>
        <p:nvSpPr>
          <p:cNvPr id="27665" name="Rectangle 17"/>
          <p:cNvSpPr>
            <a:spLocks noChangeArrowheads="1"/>
          </p:cNvSpPr>
          <p:nvPr/>
        </p:nvSpPr>
        <p:spPr bwMode="auto">
          <a:xfrm>
            <a:off x="6877050" y="6237288"/>
            <a:ext cx="792163" cy="358775"/>
          </a:xfrm>
          <a:prstGeom prst="rect">
            <a:avLst/>
          </a:prstGeom>
          <a:noFill/>
          <a:ln w="9525">
            <a:noFill/>
            <a:miter lim="800000"/>
            <a:headEnd/>
            <a:tailEnd/>
          </a:ln>
        </p:spPr>
        <p:txBody>
          <a:bodyPr wrap="none" anchor="ctr"/>
          <a:lstStyle/>
          <a:p>
            <a:pPr algn="l"/>
            <a:r>
              <a:rPr lang="fr-FR" sz="1000"/>
              <a:t>Page </a:t>
            </a:r>
          </a:p>
          <a:p>
            <a:pPr algn="l"/>
            <a:r>
              <a:rPr lang="fr-FR" sz="1000"/>
              <a:t>précédente</a:t>
            </a:r>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24592"/>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588"/>
                                        </p:tgtEl>
                                        <p:attrNameLst>
                                          <p:attrName>style.visibility</p:attrName>
                                        </p:attrNameLst>
                                      </p:cBhvr>
                                      <p:to>
                                        <p:strVal val="visible"/>
                                      </p:to>
                                    </p:set>
                                  </p:childTnLst>
                                </p:cTn>
                              </p:par>
                            </p:childTnLst>
                          </p:cTn>
                        </p:par>
                      </p:childTnLst>
                    </p:cTn>
                  </p:par>
                </p:childTnLst>
              </p:cTn>
              <p:nextCondLst>
                <p:cond evt="onClick" delay="0">
                  <p:tgtEl>
                    <p:spTgt spid="24592"/>
                  </p:tgtEl>
                </p:cond>
              </p:nextCondLst>
            </p:seq>
            <p:seq concurrent="1" nextAc="seek">
              <p:cTn id="7" restart="whenNotActive" fill="hold" evtFilter="cancelBubble" nodeType="interactiveSeq">
                <p:stCondLst>
                  <p:cond evt="onClick" delay="0">
                    <p:tgtEl>
                      <p:spTgt spid="24588"/>
                    </p:tgtEl>
                  </p:cond>
                </p:stCondLst>
                <p:endSync evt="end" delay="0">
                  <p:rtn val="all"/>
                </p:endSync>
                <p:childTnLst>
                  <p:par>
                    <p:cTn id="8" fill="hold">
                      <p:stCondLst>
                        <p:cond delay="0"/>
                      </p:stCondLst>
                      <p:childTnLst>
                        <p:par>
                          <p:cTn id="9" fill="hold">
                            <p:stCondLst>
                              <p:cond delay="0"/>
                            </p:stCondLst>
                            <p:childTnLst>
                              <p:par>
                                <p:cTn id="10" presetID="1" presetClass="exit" presetSubtype="0" fill="hold" grpId="1" nodeType="clickEffect">
                                  <p:stCondLst>
                                    <p:cond delay="0"/>
                                  </p:stCondLst>
                                  <p:childTnLst>
                                    <p:set>
                                      <p:cBhvr>
                                        <p:cTn id="11" dur="1" fill="hold">
                                          <p:stCondLst>
                                            <p:cond delay="0"/>
                                          </p:stCondLst>
                                        </p:cTn>
                                        <p:tgtEl>
                                          <p:spTgt spid="24588"/>
                                        </p:tgtEl>
                                        <p:attrNameLst>
                                          <p:attrName>style.visibility</p:attrName>
                                        </p:attrNameLst>
                                      </p:cBhvr>
                                      <p:to>
                                        <p:strVal val="hidden"/>
                                      </p:to>
                                    </p:set>
                                  </p:childTnLst>
                                </p:cTn>
                              </p:par>
                            </p:childTnLst>
                          </p:cTn>
                        </p:par>
                      </p:childTnLst>
                    </p:cTn>
                  </p:par>
                </p:childTnLst>
              </p:cTn>
              <p:nextCondLst>
                <p:cond evt="onClick" delay="0">
                  <p:tgtEl>
                    <p:spTgt spid="24588"/>
                  </p:tgtEl>
                </p:cond>
              </p:nextCondLst>
            </p:seq>
          </p:childTnLst>
        </p:cTn>
      </p:par>
    </p:tnLst>
    <p:bldLst>
      <p:bldP spid="24588" grpId="0" animBg="1"/>
      <p:bldP spid="24588" grpId="1"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ctrTitle"/>
          </p:nvPr>
        </p:nvSpPr>
        <p:spPr bwMode="auto">
          <a:xfrm>
            <a:off x="1476375" y="260350"/>
            <a:ext cx="2952750" cy="360363"/>
          </a:xfrm>
          <a:solidFill>
            <a:srgbClr val="33CC33">
              <a:alpha val="25098"/>
            </a:srgbClr>
          </a:solidFill>
          <a:ln>
            <a:solidFill>
              <a:schemeClr val="tx1"/>
            </a:solidFill>
            <a:miter lim="800000"/>
            <a:headEnd/>
            <a:tailEnd/>
          </a:ln>
        </p:spPr>
        <p:txBody>
          <a:bodyPr vert="horz" wrap="square" lIns="91440" tIns="45720" rIns="91440" bIns="45720" numCol="1" anchor="ctr" anchorCtr="0" compatLnSpc="1">
            <a:prstTxWarp prst="textNoShape">
              <a:avLst/>
            </a:prstTxWarp>
          </a:bodyPr>
          <a:lstStyle/>
          <a:p>
            <a:pPr eaLnBrk="1" hangingPunct="1"/>
            <a:r>
              <a:rPr lang="fr-FR" sz="1200" b="1" smtClean="0">
                <a:solidFill>
                  <a:srgbClr val="000099"/>
                </a:solidFill>
              </a:rPr>
              <a:t>Quelles sont les obligations ?</a:t>
            </a:r>
          </a:p>
        </p:txBody>
      </p:sp>
      <p:sp>
        <p:nvSpPr>
          <p:cNvPr id="28675" name="Rectangle 3"/>
          <p:cNvSpPr>
            <a:spLocks noGrp="1" noChangeArrowheads="1"/>
          </p:cNvSpPr>
          <p:nvPr>
            <p:ph type="subTitle" idx="1"/>
          </p:nvPr>
        </p:nvSpPr>
        <p:spPr bwMode="auto">
          <a:xfrm>
            <a:off x="4500563" y="260350"/>
            <a:ext cx="4249737" cy="360363"/>
          </a:xfrm>
          <a:solidFill>
            <a:srgbClr val="33CC33">
              <a:alpha val="25098"/>
            </a:srgbClr>
          </a:solidFill>
          <a:ln>
            <a:solidFill>
              <a:schemeClr val="tx1"/>
            </a:solidFill>
            <a:miter lim="800000"/>
            <a:headEnd/>
            <a:tailEnd/>
          </a:ln>
        </p:spPr>
        <p:txBody>
          <a:bodyPr vert="horz" wrap="square" lIns="91440" tIns="45720" rIns="91440" bIns="45720" numCol="1" anchor="ctr" anchorCtr="0" compatLnSpc="1">
            <a:prstTxWarp prst="textNoShape">
              <a:avLst/>
            </a:prstTxWarp>
          </a:bodyPr>
          <a:lstStyle/>
          <a:p>
            <a:pPr eaLnBrk="1" hangingPunct="1"/>
            <a:r>
              <a:rPr lang="fr-FR" sz="1200" b="1" smtClean="0">
                <a:solidFill>
                  <a:srgbClr val="000099"/>
                </a:solidFill>
              </a:rPr>
              <a:t>5 – Le Droit Individuel à la Formation (DIF)</a:t>
            </a:r>
          </a:p>
        </p:txBody>
      </p:sp>
      <p:sp>
        <p:nvSpPr>
          <p:cNvPr id="28676" name="Rectangle 4"/>
          <p:cNvSpPr>
            <a:spLocks noChangeArrowheads="1"/>
          </p:cNvSpPr>
          <p:nvPr/>
        </p:nvSpPr>
        <p:spPr bwMode="auto">
          <a:xfrm>
            <a:off x="250825" y="260350"/>
            <a:ext cx="1154113" cy="360363"/>
          </a:xfrm>
          <a:prstGeom prst="rect">
            <a:avLst/>
          </a:prstGeom>
          <a:solidFill>
            <a:srgbClr val="33CC33"/>
          </a:solidFill>
          <a:ln w="9525">
            <a:solidFill>
              <a:schemeClr val="tx1"/>
            </a:solidFill>
            <a:miter lim="800000"/>
            <a:headEnd/>
            <a:tailEnd/>
          </a:ln>
        </p:spPr>
        <p:txBody>
          <a:bodyPr wrap="none" anchor="ctr"/>
          <a:lstStyle/>
          <a:p>
            <a:r>
              <a:rPr lang="fr-FR" sz="1200" b="1"/>
              <a:t>Chapitre 1.2</a:t>
            </a:r>
          </a:p>
        </p:txBody>
      </p:sp>
      <p:sp>
        <p:nvSpPr>
          <p:cNvPr id="28677" name="Rectangle 5"/>
          <p:cNvSpPr>
            <a:spLocks noChangeArrowheads="1"/>
          </p:cNvSpPr>
          <p:nvPr/>
        </p:nvSpPr>
        <p:spPr bwMode="auto">
          <a:xfrm>
            <a:off x="179388" y="188913"/>
            <a:ext cx="8785225" cy="6480175"/>
          </a:xfrm>
          <a:prstGeom prst="rect">
            <a:avLst/>
          </a:prstGeom>
          <a:noFill/>
          <a:ln w="9525">
            <a:solidFill>
              <a:schemeClr val="tx1"/>
            </a:solidFill>
            <a:miter lim="800000"/>
            <a:headEnd/>
            <a:tailEnd/>
          </a:ln>
        </p:spPr>
        <p:txBody>
          <a:bodyPr wrap="none" anchor="ctr"/>
          <a:lstStyle/>
          <a:p>
            <a:endParaRPr lang="fr-FR"/>
          </a:p>
        </p:txBody>
      </p:sp>
      <p:sp>
        <p:nvSpPr>
          <p:cNvPr id="28678" name="Rectangle 6"/>
          <p:cNvSpPr>
            <a:spLocks noChangeArrowheads="1"/>
          </p:cNvSpPr>
          <p:nvPr/>
        </p:nvSpPr>
        <p:spPr bwMode="auto">
          <a:xfrm>
            <a:off x="468313" y="6237288"/>
            <a:ext cx="1655762" cy="358775"/>
          </a:xfrm>
          <a:prstGeom prst="rect">
            <a:avLst/>
          </a:prstGeom>
          <a:noFill/>
          <a:ln w="9525">
            <a:noFill/>
            <a:miter lim="800000"/>
            <a:headEnd/>
            <a:tailEnd/>
          </a:ln>
        </p:spPr>
        <p:txBody>
          <a:bodyPr wrap="none" anchor="ctr"/>
          <a:lstStyle/>
          <a:p>
            <a:pPr algn="l"/>
            <a:r>
              <a:rPr lang="fr-FR" sz="1000"/>
              <a:t>Retour sommaire</a:t>
            </a:r>
          </a:p>
        </p:txBody>
      </p:sp>
      <p:sp>
        <p:nvSpPr>
          <p:cNvPr id="28679" name="AutoShape 7">
            <a:hlinkClick r:id="rId3" action="ppaction://hlinksldjump" highlightClick="1"/>
          </p:cNvPr>
          <p:cNvSpPr>
            <a:spLocks noChangeArrowheads="1"/>
          </p:cNvSpPr>
          <p:nvPr/>
        </p:nvSpPr>
        <p:spPr bwMode="auto">
          <a:xfrm>
            <a:off x="2193925" y="6308725"/>
            <a:ext cx="215900" cy="215900"/>
          </a:xfrm>
          <a:prstGeom prst="actionButtonBackPrevious">
            <a:avLst/>
          </a:prstGeom>
          <a:solidFill>
            <a:srgbClr val="33CC33"/>
          </a:solidFill>
          <a:ln w="9525">
            <a:noFill/>
            <a:miter lim="800000"/>
            <a:headEnd/>
            <a:tailEnd/>
          </a:ln>
        </p:spPr>
        <p:txBody>
          <a:bodyPr wrap="none" anchor="ctr"/>
          <a:lstStyle/>
          <a:p>
            <a:endParaRPr lang="fr-FR"/>
          </a:p>
        </p:txBody>
      </p:sp>
      <p:sp>
        <p:nvSpPr>
          <p:cNvPr id="28680" name="Rectangle 8"/>
          <p:cNvSpPr>
            <a:spLocks noChangeArrowheads="1"/>
          </p:cNvSpPr>
          <p:nvPr/>
        </p:nvSpPr>
        <p:spPr bwMode="auto">
          <a:xfrm>
            <a:off x="2411413" y="6237288"/>
            <a:ext cx="1655762" cy="358775"/>
          </a:xfrm>
          <a:prstGeom prst="rect">
            <a:avLst/>
          </a:prstGeom>
          <a:noFill/>
          <a:ln w="9525">
            <a:noFill/>
            <a:miter lim="800000"/>
            <a:headEnd/>
            <a:tailEnd/>
          </a:ln>
        </p:spPr>
        <p:txBody>
          <a:bodyPr wrap="none" anchor="ctr"/>
          <a:lstStyle/>
          <a:p>
            <a:pPr algn="l"/>
            <a:r>
              <a:rPr lang="fr-FR" sz="1000"/>
              <a:t>Début du chapitre</a:t>
            </a:r>
          </a:p>
        </p:txBody>
      </p:sp>
      <p:sp>
        <p:nvSpPr>
          <p:cNvPr id="28681" name="AutoShape 9">
            <a:hlinkClick r:id="rId4" action="ppaction://hlinksldjump" highlightClick="1"/>
          </p:cNvPr>
          <p:cNvSpPr>
            <a:spLocks noChangeArrowheads="1"/>
          </p:cNvSpPr>
          <p:nvPr/>
        </p:nvSpPr>
        <p:spPr bwMode="auto">
          <a:xfrm>
            <a:off x="252413" y="6310313"/>
            <a:ext cx="215900" cy="215900"/>
          </a:xfrm>
          <a:prstGeom prst="actionButtonBackPrevious">
            <a:avLst/>
          </a:prstGeom>
          <a:solidFill>
            <a:srgbClr val="C0C0C0"/>
          </a:solidFill>
          <a:ln w="9525">
            <a:noFill/>
            <a:miter lim="800000"/>
            <a:headEnd/>
            <a:tailEnd/>
          </a:ln>
        </p:spPr>
        <p:txBody>
          <a:bodyPr wrap="none" anchor="ctr"/>
          <a:lstStyle/>
          <a:p>
            <a:endParaRPr lang="fr-FR"/>
          </a:p>
        </p:txBody>
      </p:sp>
      <p:sp>
        <p:nvSpPr>
          <p:cNvPr id="28682" name="AutoShape 10">
            <a:hlinkClick r:id="rId5" action="ppaction://hlinksldjump" highlightClick="1"/>
          </p:cNvPr>
          <p:cNvSpPr>
            <a:spLocks noChangeArrowheads="1"/>
          </p:cNvSpPr>
          <p:nvPr/>
        </p:nvSpPr>
        <p:spPr bwMode="auto">
          <a:xfrm>
            <a:off x="1116013" y="5661025"/>
            <a:ext cx="215900" cy="215900"/>
          </a:xfrm>
          <a:prstGeom prst="actionButtonBackPrevious">
            <a:avLst/>
          </a:prstGeom>
          <a:solidFill>
            <a:srgbClr val="FF0000"/>
          </a:solidFill>
          <a:ln w="9525">
            <a:noFill/>
            <a:miter lim="800000"/>
            <a:headEnd/>
            <a:tailEnd/>
          </a:ln>
        </p:spPr>
        <p:txBody>
          <a:bodyPr wrap="none" anchor="ctr"/>
          <a:lstStyle/>
          <a:p>
            <a:endParaRPr lang="fr-FR"/>
          </a:p>
        </p:txBody>
      </p:sp>
      <p:sp>
        <p:nvSpPr>
          <p:cNvPr id="28683" name="Rectangle 11"/>
          <p:cNvSpPr>
            <a:spLocks noChangeArrowheads="1"/>
          </p:cNvSpPr>
          <p:nvPr/>
        </p:nvSpPr>
        <p:spPr bwMode="auto">
          <a:xfrm>
            <a:off x="1403350" y="5589588"/>
            <a:ext cx="2879725" cy="358775"/>
          </a:xfrm>
          <a:prstGeom prst="rect">
            <a:avLst/>
          </a:prstGeom>
          <a:noFill/>
          <a:ln w="9525">
            <a:noFill/>
            <a:miter lim="800000"/>
            <a:headEnd/>
            <a:tailEnd/>
          </a:ln>
        </p:spPr>
        <p:txBody>
          <a:bodyPr wrap="none" anchor="ctr"/>
          <a:lstStyle/>
          <a:p>
            <a:pPr algn="l"/>
            <a:r>
              <a:rPr lang="fr-FR" sz="1000"/>
              <a:t>Retour « Quels sont les objectifs de l’entretien ? »</a:t>
            </a:r>
          </a:p>
        </p:txBody>
      </p:sp>
      <p:sp>
        <p:nvSpPr>
          <p:cNvPr id="28684" name="AutoShape 12">
            <a:hlinkClick r:id="rId4" action="ppaction://hlinksldjump" highlightClick="1"/>
          </p:cNvPr>
          <p:cNvSpPr>
            <a:spLocks noChangeArrowheads="1"/>
          </p:cNvSpPr>
          <p:nvPr/>
        </p:nvSpPr>
        <p:spPr bwMode="auto">
          <a:xfrm>
            <a:off x="4789488" y="5661025"/>
            <a:ext cx="215900" cy="215900"/>
          </a:xfrm>
          <a:prstGeom prst="actionButtonBackPrevious">
            <a:avLst/>
          </a:prstGeom>
          <a:solidFill>
            <a:srgbClr val="33CC33"/>
          </a:solidFill>
          <a:ln w="9525">
            <a:noFill/>
            <a:miter lim="800000"/>
            <a:headEnd/>
            <a:tailEnd/>
          </a:ln>
        </p:spPr>
        <p:txBody>
          <a:bodyPr wrap="none" anchor="ctr"/>
          <a:lstStyle/>
          <a:p>
            <a:endParaRPr lang="fr-FR"/>
          </a:p>
        </p:txBody>
      </p:sp>
      <p:sp>
        <p:nvSpPr>
          <p:cNvPr id="28685" name="Rectangle 13"/>
          <p:cNvSpPr>
            <a:spLocks noChangeArrowheads="1"/>
          </p:cNvSpPr>
          <p:nvPr/>
        </p:nvSpPr>
        <p:spPr bwMode="auto">
          <a:xfrm>
            <a:off x="5076825" y="5589588"/>
            <a:ext cx="3024188" cy="358775"/>
          </a:xfrm>
          <a:prstGeom prst="rect">
            <a:avLst/>
          </a:prstGeom>
          <a:noFill/>
          <a:ln w="9525">
            <a:noFill/>
            <a:miter lim="800000"/>
            <a:headEnd/>
            <a:tailEnd/>
          </a:ln>
        </p:spPr>
        <p:txBody>
          <a:bodyPr wrap="none" anchor="ctr"/>
          <a:lstStyle/>
          <a:p>
            <a:pPr algn="l"/>
            <a:r>
              <a:rPr lang="fr-FR" sz="1000"/>
              <a:t>Retour « Quels doit être le contenu de l’entretien ? »</a:t>
            </a:r>
          </a:p>
        </p:txBody>
      </p:sp>
      <p:sp>
        <p:nvSpPr>
          <p:cNvPr id="28686" name="Rectangle 14"/>
          <p:cNvSpPr>
            <a:spLocks noChangeArrowheads="1"/>
          </p:cNvSpPr>
          <p:nvPr/>
        </p:nvSpPr>
        <p:spPr bwMode="auto">
          <a:xfrm>
            <a:off x="2406650" y="836613"/>
            <a:ext cx="4387850" cy="366712"/>
          </a:xfrm>
          <a:prstGeom prst="rect">
            <a:avLst/>
          </a:prstGeom>
          <a:noFill/>
          <a:ln w="9525" algn="ctr">
            <a:noFill/>
            <a:miter lim="800000"/>
            <a:headEnd/>
            <a:tailEnd/>
          </a:ln>
        </p:spPr>
        <p:txBody>
          <a:bodyPr wrap="none">
            <a:spAutoFit/>
          </a:bodyPr>
          <a:lstStyle/>
          <a:p>
            <a:r>
              <a:rPr lang="fr-FR" b="1"/>
              <a:t>Le Droit Individuel à la Formation (DIF)</a:t>
            </a:r>
          </a:p>
        </p:txBody>
      </p:sp>
      <p:sp>
        <p:nvSpPr>
          <p:cNvPr id="28687" name="Text Box 15"/>
          <p:cNvSpPr txBox="1">
            <a:spLocks noChangeArrowheads="1"/>
          </p:cNvSpPr>
          <p:nvPr/>
        </p:nvSpPr>
        <p:spPr bwMode="auto">
          <a:xfrm>
            <a:off x="684213" y="1196975"/>
            <a:ext cx="7704137" cy="3978275"/>
          </a:xfrm>
          <a:prstGeom prst="rect">
            <a:avLst/>
          </a:prstGeom>
          <a:noFill/>
          <a:ln w="9525">
            <a:noFill/>
            <a:miter lim="800000"/>
            <a:headEnd/>
            <a:tailEnd/>
          </a:ln>
        </p:spPr>
        <p:txBody>
          <a:bodyPr>
            <a:spAutoFit/>
          </a:bodyPr>
          <a:lstStyle/>
          <a:p>
            <a:pPr algn="l">
              <a:spcBef>
                <a:spcPct val="50000"/>
              </a:spcBef>
            </a:pPr>
            <a:r>
              <a:rPr lang="fr-FR" sz="1500"/>
              <a:t>C’est un dispositif qui permet à tout salarié ayant un minimum d’ancienneté de se constituer un capital de temps utilisable pour sa formation  : </a:t>
            </a:r>
          </a:p>
          <a:p>
            <a:pPr algn="l">
              <a:spcBef>
                <a:spcPct val="50000"/>
              </a:spcBef>
            </a:pPr>
            <a:r>
              <a:rPr lang="fr-FR" sz="1500" b="1"/>
              <a:t>Ancienneté</a:t>
            </a:r>
            <a:r>
              <a:rPr lang="fr-FR" sz="1500"/>
              <a:t> : 1 an dans l’entreprise pour les CDI ; 4 mois travaillés durant les 12 derniers mois pour les CDD. </a:t>
            </a:r>
          </a:p>
          <a:p>
            <a:pPr algn="l">
              <a:spcBef>
                <a:spcPct val="50000"/>
              </a:spcBef>
            </a:pPr>
            <a:r>
              <a:rPr lang="fr-FR" sz="1500" b="1"/>
              <a:t>Capital temps</a:t>
            </a:r>
            <a:r>
              <a:rPr lang="fr-FR" sz="1500"/>
              <a:t> : 20 heures par an cumulables sur 6 ans pour un contrat à temps plein et au prorata temporis pour un contrat à temps partiel.</a:t>
            </a:r>
          </a:p>
          <a:p>
            <a:pPr algn="l">
              <a:spcBef>
                <a:spcPct val="50000"/>
              </a:spcBef>
            </a:pPr>
            <a:r>
              <a:rPr lang="fr-FR" sz="1500" b="1"/>
              <a:t>Utilisation</a:t>
            </a:r>
            <a:r>
              <a:rPr lang="fr-FR" sz="1500"/>
              <a:t> : à l’initiative du salarié mais avec l’accord de l’employeur. </a:t>
            </a:r>
          </a:p>
          <a:p>
            <a:pPr algn="l">
              <a:spcBef>
                <a:spcPct val="50000"/>
              </a:spcBef>
            </a:pPr>
            <a:r>
              <a:rPr lang="fr-FR" sz="1500" b="1"/>
              <a:t>Formalisation</a:t>
            </a:r>
            <a:r>
              <a:rPr lang="fr-FR" sz="1500"/>
              <a:t> : le salarié fait sa demande par écrit. L’employeur a un mois pour notifier sa réponse. L’accord entre l’employeur et le salarié doit être formalisé.</a:t>
            </a:r>
          </a:p>
          <a:p>
            <a:pPr algn="l">
              <a:spcBef>
                <a:spcPct val="50000"/>
              </a:spcBef>
            </a:pPr>
            <a:r>
              <a:rPr lang="fr-FR" sz="1500" b="1"/>
              <a:t>En cas de désaccord</a:t>
            </a:r>
            <a:r>
              <a:rPr lang="fr-FR" sz="1500"/>
              <a:t> : l’employeur peut refuser le DIF. Après 2 années de désaccord, le salarié peut faire sa demande auprès du FONGECIF.</a:t>
            </a:r>
          </a:p>
          <a:p>
            <a:pPr algn="l">
              <a:spcBef>
                <a:spcPct val="50000"/>
              </a:spcBef>
            </a:pPr>
            <a:r>
              <a:rPr lang="fr-FR" sz="1500" b="1"/>
              <a:t>Temps de formation</a:t>
            </a:r>
            <a:r>
              <a:rPr lang="fr-FR" sz="1500"/>
              <a:t> : selon la loi, le DIF se déroule hors temps de travail, (le salarié touche une allocation de  50 % de son salaire net). La branche peut prévoir que le DIF se déroule pendant le temps de travail (le salarié touche alors sa rémunération normale).</a:t>
            </a:r>
          </a:p>
        </p:txBody>
      </p:sp>
      <p:sp>
        <p:nvSpPr>
          <p:cNvPr id="26640" name="Rectangle 16"/>
          <p:cNvSpPr>
            <a:spLocks noChangeArrowheads="1"/>
          </p:cNvSpPr>
          <p:nvPr/>
        </p:nvSpPr>
        <p:spPr bwMode="auto">
          <a:xfrm>
            <a:off x="7451725" y="5734050"/>
            <a:ext cx="792163" cy="504825"/>
          </a:xfrm>
          <a:prstGeom prst="rect">
            <a:avLst/>
          </a:prstGeom>
          <a:solidFill>
            <a:srgbClr val="99FFCC"/>
          </a:solidFill>
          <a:ln w="9525" algn="ctr">
            <a:solidFill>
              <a:srgbClr val="00CC00"/>
            </a:solidFill>
            <a:miter lim="800000"/>
            <a:headEnd/>
            <a:tailEnd/>
          </a:ln>
        </p:spPr>
        <p:txBody>
          <a:bodyPr wrap="none" anchor="ctr"/>
          <a:lstStyle/>
          <a:p>
            <a:r>
              <a:rPr lang="fr-FR" sz="1000">
                <a:solidFill>
                  <a:schemeClr val="tx1"/>
                </a:solidFill>
              </a:rPr>
              <a:t>Vocabulaire </a:t>
            </a:r>
          </a:p>
          <a:p>
            <a:r>
              <a:rPr lang="fr-FR" sz="1000">
                <a:solidFill>
                  <a:schemeClr val="tx1"/>
                </a:solidFill>
              </a:rPr>
              <a:t>utile</a:t>
            </a:r>
          </a:p>
          <a:p>
            <a:r>
              <a:rPr lang="fr-FR" sz="1000" b="1">
                <a:solidFill>
                  <a:schemeClr val="tx1"/>
                </a:solidFill>
                <a:hlinkClick r:id="rId6" action="ppaction://hlinkpres?slideindex=1&amp;slidetitle="/>
              </a:rPr>
              <a:t>Cliquer ici</a:t>
            </a:r>
            <a:endParaRPr lang="fr-FR" sz="1000" b="1">
              <a:solidFill>
                <a:schemeClr val="tx1"/>
              </a:solidFill>
            </a:endParaRPr>
          </a:p>
        </p:txBody>
      </p:sp>
      <p:sp>
        <p:nvSpPr>
          <p:cNvPr id="28689" name="AutoShape 17">
            <a:hlinkClick r:id="" action="ppaction://hlinkshowjump?jump=previousslide" highlightClick="1"/>
          </p:cNvPr>
          <p:cNvSpPr>
            <a:spLocks noChangeArrowheads="1"/>
          </p:cNvSpPr>
          <p:nvPr/>
        </p:nvSpPr>
        <p:spPr bwMode="auto">
          <a:xfrm>
            <a:off x="6661150" y="6308725"/>
            <a:ext cx="215900" cy="215900"/>
          </a:xfrm>
          <a:prstGeom prst="actionButtonBackPrevious">
            <a:avLst/>
          </a:prstGeom>
          <a:solidFill>
            <a:srgbClr val="FF0000">
              <a:alpha val="50195"/>
            </a:srgbClr>
          </a:solidFill>
          <a:ln w="9525">
            <a:noFill/>
            <a:miter lim="800000"/>
            <a:headEnd/>
            <a:tailEnd/>
          </a:ln>
        </p:spPr>
        <p:txBody>
          <a:bodyPr wrap="none" anchor="ctr"/>
          <a:lstStyle/>
          <a:p>
            <a:endParaRPr lang="fr-FR"/>
          </a:p>
        </p:txBody>
      </p:sp>
      <p:sp>
        <p:nvSpPr>
          <p:cNvPr id="28690" name="Rectangle 18"/>
          <p:cNvSpPr>
            <a:spLocks noChangeArrowheads="1"/>
          </p:cNvSpPr>
          <p:nvPr/>
        </p:nvSpPr>
        <p:spPr bwMode="auto">
          <a:xfrm>
            <a:off x="7596188" y="6237288"/>
            <a:ext cx="1008062" cy="358775"/>
          </a:xfrm>
          <a:prstGeom prst="rect">
            <a:avLst/>
          </a:prstGeom>
          <a:noFill/>
          <a:ln w="9525">
            <a:noFill/>
            <a:miter lim="800000"/>
            <a:headEnd/>
            <a:tailEnd/>
          </a:ln>
        </p:spPr>
        <p:txBody>
          <a:bodyPr wrap="none" anchor="ctr"/>
          <a:lstStyle/>
          <a:p>
            <a:pPr algn="r"/>
            <a:r>
              <a:rPr lang="fr-FR" sz="1000"/>
              <a:t>Page </a:t>
            </a:r>
          </a:p>
          <a:p>
            <a:pPr algn="r"/>
            <a:r>
              <a:rPr lang="fr-FR" sz="1000"/>
              <a:t>suivante</a:t>
            </a:r>
          </a:p>
        </p:txBody>
      </p:sp>
      <p:sp>
        <p:nvSpPr>
          <p:cNvPr id="28691" name="AutoShape 19">
            <a:hlinkClick r:id="" action="ppaction://hlinkshowjump?jump=nextslide" highlightClick="1"/>
          </p:cNvPr>
          <p:cNvSpPr>
            <a:spLocks noChangeArrowheads="1"/>
          </p:cNvSpPr>
          <p:nvPr/>
        </p:nvSpPr>
        <p:spPr bwMode="auto">
          <a:xfrm>
            <a:off x="8604250" y="6308725"/>
            <a:ext cx="215900" cy="215900"/>
          </a:xfrm>
          <a:prstGeom prst="actionButtonForwardNext">
            <a:avLst/>
          </a:prstGeom>
          <a:solidFill>
            <a:schemeClr val="accent1"/>
          </a:solidFill>
          <a:ln w="9525">
            <a:noFill/>
            <a:miter lim="800000"/>
            <a:headEnd/>
            <a:tailEnd/>
          </a:ln>
        </p:spPr>
        <p:txBody>
          <a:bodyPr wrap="none" anchor="ctr"/>
          <a:lstStyle/>
          <a:p>
            <a:endParaRPr lang="fr-FR"/>
          </a:p>
        </p:txBody>
      </p:sp>
      <p:sp>
        <p:nvSpPr>
          <p:cNvPr id="26644" name="AutoShape 20">
            <a:hlinkClick r:id="" action="ppaction://noaction" highlightClick="1"/>
          </p:cNvPr>
          <p:cNvSpPr>
            <a:spLocks noChangeArrowheads="1"/>
          </p:cNvSpPr>
          <p:nvPr/>
        </p:nvSpPr>
        <p:spPr bwMode="auto">
          <a:xfrm>
            <a:off x="7718425" y="6308725"/>
            <a:ext cx="215900" cy="215900"/>
          </a:xfrm>
          <a:prstGeom prst="actionButtonInformation">
            <a:avLst/>
          </a:prstGeom>
          <a:solidFill>
            <a:srgbClr val="33CC33"/>
          </a:solidFill>
          <a:ln w="9525">
            <a:noFill/>
            <a:miter lim="800000"/>
            <a:headEnd/>
            <a:tailEnd/>
          </a:ln>
        </p:spPr>
        <p:txBody>
          <a:bodyPr wrap="none" anchor="ctr"/>
          <a:lstStyle/>
          <a:p>
            <a:endParaRPr lang="fr-FR"/>
          </a:p>
        </p:txBody>
      </p:sp>
      <p:sp>
        <p:nvSpPr>
          <p:cNvPr id="28693" name="Rectangle 21"/>
          <p:cNvSpPr>
            <a:spLocks noChangeArrowheads="1"/>
          </p:cNvSpPr>
          <p:nvPr/>
        </p:nvSpPr>
        <p:spPr bwMode="auto">
          <a:xfrm>
            <a:off x="6877050" y="6237288"/>
            <a:ext cx="792163" cy="358775"/>
          </a:xfrm>
          <a:prstGeom prst="rect">
            <a:avLst/>
          </a:prstGeom>
          <a:noFill/>
          <a:ln w="9525">
            <a:noFill/>
            <a:miter lim="800000"/>
            <a:headEnd/>
            <a:tailEnd/>
          </a:ln>
        </p:spPr>
        <p:txBody>
          <a:bodyPr wrap="none" anchor="ctr"/>
          <a:lstStyle/>
          <a:p>
            <a:pPr algn="l"/>
            <a:r>
              <a:rPr lang="fr-FR" sz="1000"/>
              <a:t>Page </a:t>
            </a:r>
          </a:p>
          <a:p>
            <a:pPr algn="l"/>
            <a:r>
              <a:rPr lang="fr-FR" sz="1000"/>
              <a:t>précédente</a:t>
            </a:r>
          </a:p>
        </p:txBody>
      </p:sp>
      <p:sp>
        <p:nvSpPr>
          <p:cNvPr id="28694" name="AutoShape 22">
            <a:hlinkClick r:id="" action="ppaction://hlinkshowjump?jump=nextslide" highlightClick="1"/>
          </p:cNvPr>
          <p:cNvSpPr>
            <a:spLocks noChangeArrowheads="1"/>
          </p:cNvSpPr>
          <p:nvPr/>
        </p:nvSpPr>
        <p:spPr bwMode="auto">
          <a:xfrm>
            <a:off x="4787900" y="5300663"/>
            <a:ext cx="215900" cy="215900"/>
          </a:xfrm>
          <a:prstGeom prst="actionButtonForwardNext">
            <a:avLst/>
          </a:prstGeom>
          <a:solidFill>
            <a:srgbClr val="33CC33"/>
          </a:solidFill>
          <a:ln w="9525">
            <a:noFill/>
            <a:miter lim="800000"/>
            <a:headEnd/>
            <a:tailEnd/>
          </a:ln>
        </p:spPr>
        <p:txBody>
          <a:bodyPr wrap="none" anchor="ctr"/>
          <a:lstStyle/>
          <a:p>
            <a:endParaRPr lang="fr-FR"/>
          </a:p>
        </p:txBody>
      </p:sp>
      <p:sp>
        <p:nvSpPr>
          <p:cNvPr id="28695" name="Rectangle 23"/>
          <p:cNvSpPr>
            <a:spLocks noChangeArrowheads="1"/>
          </p:cNvSpPr>
          <p:nvPr/>
        </p:nvSpPr>
        <p:spPr bwMode="auto">
          <a:xfrm>
            <a:off x="5076825" y="5229225"/>
            <a:ext cx="3024188" cy="358775"/>
          </a:xfrm>
          <a:prstGeom prst="rect">
            <a:avLst/>
          </a:prstGeom>
          <a:noFill/>
          <a:ln w="9525">
            <a:noFill/>
            <a:miter lim="800000"/>
            <a:headEnd/>
            <a:tailEnd/>
          </a:ln>
        </p:spPr>
        <p:txBody>
          <a:bodyPr wrap="none" anchor="ctr"/>
          <a:lstStyle/>
          <a:p>
            <a:pPr algn="l"/>
            <a:r>
              <a:rPr lang="fr-FR" sz="1000"/>
              <a:t>La portabilité du DIF</a:t>
            </a:r>
          </a:p>
        </p:txBody>
      </p:sp>
      <p:sp>
        <p:nvSpPr>
          <p:cNvPr id="28696" name="AutoShape 24">
            <a:hlinkClick r:id="rId7" action="ppaction://hlinksldjump" highlightClick="1"/>
          </p:cNvPr>
          <p:cNvSpPr>
            <a:spLocks noChangeArrowheads="1"/>
          </p:cNvSpPr>
          <p:nvPr/>
        </p:nvSpPr>
        <p:spPr bwMode="auto">
          <a:xfrm>
            <a:off x="1116013" y="5302250"/>
            <a:ext cx="215900" cy="215900"/>
          </a:xfrm>
          <a:prstGeom prst="actionButtonBackPrevious">
            <a:avLst/>
          </a:prstGeom>
          <a:solidFill>
            <a:srgbClr val="33CC33"/>
          </a:solidFill>
          <a:ln w="9525">
            <a:noFill/>
            <a:miter lim="800000"/>
            <a:headEnd/>
            <a:tailEnd/>
          </a:ln>
        </p:spPr>
        <p:txBody>
          <a:bodyPr wrap="none" anchor="ctr"/>
          <a:lstStyle/>
          <a:p>
            <a:endParaRPr lang="fr-FR"/>
          </a:p>
        </p:txBody>
      </p:sp>
      <p:sp>
        <p:nvSpPr>
          <p:cNvPr id="28697" name="Rectangle 25"/>
          <p:cNvSpPr>
            <a:spLocks noChangeArrowheads="1"/>
          </p:cNvSpPr>
          <p:nvPr/>
        </p:nvSpPr>
        <p:spPr bwMode="auto">
          <a:xfrm>
            <a:off x="1403350" y="5230813"/>
            <a:ext cx="3024188" cy="358775"/>
          </a:xfrm>
          <a:prstGeom prst="rect">
            <a:avLst/>
          </a:prstGeom>
          <a:noFill/>
          <a:ln w="9525">
            <a:noFill/>
            <a:miter lim="800000"/>
            <a:headEnd/>
            <a:tailEnd/>
          </a:ln>
        </p:spPr>
        <p:txBody>
          <a:bodyPr wrap="none" anchor="ctr"/>
          <a:lstStyle/>
          <a:p>
            <a:pPr algn="l"/>
            <a:r>
              <a:rPr lang="fr-FR" sz="1000"/>
              <a:t>Retour « Les dispositifs»</a:t>
            </a:r>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26644"/>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640"/>
                                        </p:tgtEl>
                                        <p:attrNameLst>
                                          <p:attrName>style.visibility</p:attrName>
                                        </p:attrNameLst>
                                      </p:cBhvr>
                                      <p:to>
                                        <p:strVal val="visible"/>
                                      </p:to>
                                    </p:set>
                                  </p:childTnLst>
                                </p:cTn>
                              </p:par>
                            </p:childTnLst>
                          </p:cTn>
                        </p:par>
                      </p:childTnLst>
                    </p:cTn>
                  </p:par>
                </p:childTnLst>
              </p:cTn>
              <p:nextCondLst>
                <p:cond evt="onClick" delay="0">
                  <p:tgtEl>
                    <p:spTgt spid="26644"/>
                  </p:tgtEl>
                </p:cond>
              </p:nextCondLst>
            </p:seq>
            <p:seq concurrent="1" nextAc="seek">
              <p:cTn id="7" restart="whenNotActive" fill="hold" evtFilter="cancelBubble" nodeType="interactiveSeq">
                <p:stCondLst>
                  <p:cond evt="onClick" delay="0">
                    <p:tgtEl>
                      <p:spTgt spid="26640"/>
                    </p:tgtEl>
                  </p:cond>
                </p:stCondLst>
                <p:endSync evt="end" delay="0">
                  <p:rtn val="all"/>
                </p:endSync>
                <p:childTnLst>
                  <p:par>
                    <p:cTn id="8" fill="hold">
                      <p:stCondLst>
                        <p:cond delay="0"/>
                      </p:stCondLst>
                      <p:childTnLst>
                        <p:par>
                          <p:cTn id="9" fill="hold">
                            <p:stCondLst>
                              <p:cond delay="0"/>
                            </p:stCondLst>
                            <p:childTnLst>
                              <p:par>
                                <p:cTn id="10" presetID="1" presetClass="exit" presetSubtype="0" fill="hold" grpId="1" nodeType="clickEffect">
                                  <p:stCondLst>
                                    <p:cond delay="0"/>
                                  </p:stCondLst>
                                  <p:childTnLst>
                                    <p:set>
                                      <p:cBhvr>
                                        <p:cTn id="11" dur="1" fill="hold">
                                          <p:stCondLst>
                                            <p:cond delay="0"/>
                                          </p:stCondLst>
                                        </p:cTn>
                                        <p:tgtEl>
                                          <p:spTgt spid="26640"/>
                                        </p:tgtEl>
                                        <p:attrNameLst>
                                          <p:attrName>style.visibility</p:attrName>
                                        </p:attrNameLst>
                                      </p:cBhvr>
                                      <p:to>
                                        <p:strVal val="hidden"/>
                                      </p:to>
                                    </p:set>
                                  </p:childTnLst>
                                </p:cTn>
                              </p:par>
                            </p:childTnLst>
                          </p:cTn>
                        </p:par>
                      </p:childTnLst>
                    </p:cTn>
                  </p:par>
                </p:childTnLst>
              </p:cTn>
              <p:nextCondLst>
                <p:cond evt="onClick" delay="0">
                  <p:tgtEl>
                    <p:spTgt spid="26640"/>
                  </p:tgtEl>
                </p:cond>
              </p:nextCondLst>
            </p:seq>
          </p:childTnLst>
        </p:cTn>
      </p:par>
    </p:tnLst>
    <p:bldLst>
      <p:bldP spid="26640" grpId="0" animBg="1"/>
      <p:bldP spid="26640" grpId="1"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ctrTitle"/>
          </p:nvPr>
        </p:nvSpPr>
        <p:spPr bwMode="auto">
          <a:xfrm>
            <a:off x="1476375" y="260350"/>
            <a:ext cx="2952750" cy="360363"/>
          </a:xfrm>
          <a:solidFill>
            <a:srgbClr val="33CC33">
              <a:alpha val="25098"/>
            </a:srgbClr>
          </a:solidFill>
          <a:ln>
            <a:solidFill>
              <a:schemeClr val="tx1"/>
            </a:solidFill>
            <a:miter lim="800000"/>
            <a:headEnd/>
            <a:tailEnd/>
          </a:ln>
        </p:spPr>
        <p:txBody>
          <a:bodyPr vert="horz" wrap="square" lIns="91440" tIns="45720" rIns="91440" bIns="45720" numCol="1" anchor="ctr" anchorCtr="0" compatLnSpc="1">
            <a:prstTxWarp prst="textNoShape">
              <a:avLst/>
            </a:prstTxWarp>
          </a:bodyPr>
          <a:lstStyle/>
          <a:p>
            <a:pPr eaLnBrk="1" hangingPunct="1"/>
            <a:r>
              <a:rPr lang="fr-FR" sz="1200" b="1" smtClean="0">
                <a:solidFill>
                  <a:srgbClr val="000099"/>
                </a:solidFill>
              </a:rPr>
              <a:t>Quelles sont les obligations ?</a:t>
            </a:r>
          </a:p>
        </p:txBody>
      </p:sp>
      <p:sp>
        <p:nvSpPr>
          <p:cNvPr id="29699" name="Rectangle 3"/>
          <p:cNvSpPr>
            <a:spLocks noGrp="1" noChangeArrowheads="1"/>
          </p:cNvSpPr>
          <p:nvPr>
            <p:ph type="subTitle" idx="1"/>
          </p:nvPr>
        </p:nvSpPr>
        <p:spPr bwMode="auto">
          <a:xfrm>
            <a:off x="4500563" y="260350"/>
            <a:ext cx="4249737" cy="360363"/>
          </a:xfrm>
          <a:solidFill>
            <a:srgbClr val="33CC33">
              <a:alpha val="25098"/>
            </a:srgbClr>
          </a:solidFill>
          <a:ln>
            <a:solidFill>
              <a:schemeClr val="tx1"/>
            </a:solidFill>
            <a:miter lim="800000"/>
            <a:headEnd/>
            <a:tailEnd/>
          </a:ln>
        </p:spPr>
        <p:txBody>
          <a:bodyPr vert="horz" wrap="square" lIns="91440" tIns="45720" rIns="91440" bIns="45720" numCol="1" anchor="ctr" anchorCtr="0" compatLnSpc="1">
            <a:prstTxWarp prst="textNoShape">
              <a:avLst/>
            </a:prstTxWarp>
          </a:bodyPr>
          <a:lstStyle/>
          <a:p>
            <a:pPr eaLnBrk="1" hangingPunct="1"/>
            <a:r>
              <a:rPr lang="fr-FR" sz="1200" b="1" smtClean="0">
                <a:solidFill>
                  <a:srgbClr val="000099"/>
                </a:solidFill>
              </a:rPr>
              <a:t>6 – La portabilité du DIF</a:t>
            </a:r>
          </a:p>
        </p:txBody>
      </p:sp>
      <p:sp>
        <p:nvSpPr>
          <p:cNvPr id="29700" name="Rectangle 4"/>
          <p:cNvSpPr>
            <a:spLocks noChangeArrowheads="1"/>
          </p:cNvSpPr>
          <p:nvPr/>
        </p:nvSpPr>
        <p:spPr bwMode="auto">
          <a:xfrm>
            <a:off x="250825" y="260350"/>
            <a:ext cx="1154113" cy="360363"/>
          </a:xfrm>
          <a:prstGeom prst="rect">
            <a:avLst/>
          </a:prstGeom>
          <a:solidFill>
            <a:srgbClr val="33CC33"/>
          </a:solidFill>
          <a:ln w="9525">
            <a:solidFill>
              <a:schemeClr val="tx1"/>
            </a:solidFill>
            <a:miter lim="800000"/>
            <a:headEnd/>
            <a:tailEnd/>
          </a:ln>
        </p:spPr>
        <p:txBody>
          <a:bodyPr wrap="none" anchor="ctr"/>
          <a:lstStyle/>
          <a:p>
            <a:r>
              <a:rPr lang="fr-FR" sz="1200" b="1"/>
              <a:t>Chapitre 1.2</a:t>
            </a:r>
          </a:p>
        </p:txBody>
      </p:sp>
      <p:sp>
        <p:nvSpPr>
          <p:cNvPr id="29701" name="Rectangle 5"/>
          <p:cNvSpPr>
            <a:spLocks noChangeArrowheads="1"/>
          </p:cNvSpPr>
          <p:nvPr/>
        </p:nvSpPr>
        <p:spPr bwMode="auto">
          <a:xfrm>
            <a:off x="179388" y="188913"/>
            <a:ext cx="8785225" cy="6480175"/>
          </a:xfrm>
          <a:prstGeom prst="rect">
            <a:avLst/>
          </a:prstGeom>
          <a:noFill/>
          <a:ln w="9525">
            <a:solidFill>
              <a:schemeClr val="tx1"/>
            </a:solidFill>
            <a:miter lim="800000"/>
            <a:headEnd/>
            <a:tailEnd/>
          </a:ln>
        </p:spPr>
        <p:txBody>
          <a:bodyPr wrap="none" anchor="ctr"/>
          <a:lstStyle/>
          <a:p>
            <a:endParaRPr lang="fr-FR"/>
          </a:p>
        </p:txBody>
      </p:sp>
      <p:sp>
        <p:nvSpPr>
          <p:cNvPr id="29702" name="Rectangle 6"/>
          <p:cNvSpPr>
            <a:spLocks noChangeArrowheads="1"/>
          </p:cNvSpPr>
          <p:nvPr/>
        </p:nvSpPr>
        <p:spPr bwMode="auto">
          <a:xfrm>
            <a:off x="468313" y="6237288"/>
            <a:ext cx="1655762" cy="358775"/>
          </a:xfrm>
          <a:prstGeom prst="rect">
            <a:avLst/>
          </a:prstGeom>
          <a:noFill/>
          <a:ln w="9525">
            <a:noFill/>
            <a:miter lim="800000"/>
            <a:headEnd/>
            <a:tailEnd/>
          </a:ln>
        </p:spPr>
        <p:txBody>
          <a:bodyPr wrap="none" anchor="ctr"/>
          <a:lstStyle/>
          <a:p>
            <a:pPr algn="l"/>
            <a:r>
              <a:rPr lang="fr-FR" sz="1000"/>
              <a:t>Retour sommaire</a:t>
            </a:r>
          </a:p>
        </p:txBody>
      </p:sp>
      <p:sp>
        <p:nvSpPr>
          <p:cNvPr id="29703" name="AutoShape 7">
            <a:hlinkClick r:id="rId3" action="ppaction://hlinksldjump" highlightClick="1"/>
          </p:cNvPr>
          <p:cNvSpPr>
            <a:spLocks noChangeArrowheads="1"/>
          </p:cNvSpPr>
          <p:nvPr/>
        </p:nvSpPr>
        <p:spPr bwMode="auto">
          <a:xfrm>
            <a:off x="2193925" y="6308725"/>
            <a:ext cx="215900" cy="215900"/>
          </a:xfrm>
          <a:prstGeom prst="actionButtonBackPrevious">
            <a:avLst/>
          </a:prstGeom>
          <a:solidFill>
            <a:srgbClr val="33CC33"/>
          </a:solidFill>
          <a:ln w="9525">
            <a:noFill/>
            <a:miter lim="800000"/>
            <a:headEnd/>
            <a:tailEnd/>
          </a:ln>
        </p:spPr>
        <p:txBody>
          <a:bodyPr wrap="none" anchor="ctr"/>
          <a:lstStyle/>
          <a:p>
            <a:endParaRPr lang="fr-FR"/>
          </a:p>
        </p:txBody>
      </p:sp>
      <p:sp>
        <p:nvSpPr>
          <p:cNvPr id="29704" name="Rectangle 8"/>
          <p:cNvSpPr>
            <a:spLocks noChangeArrowheads="1"/>
          </p:cNvSpPr>
          <p:nvPr/>
        </p:nvSpPr>
        <p:spPr bwMode="auto">
          <a:xfrm>
            <a:off x="2411413" y="6237288"/>
            <a:ext cx="1655762" cy="358775"/>
          </a:xfrm>
          <a:prstGeom prst="rect">
            <a:avLst/>
          </a:prstGeom>
          <a:noFill/>
          <a:ln w="9525">
            <a:noFill/>
            <a:miter lim="800000"/>
            <a:headEnd/>
            <a:tailEnd/>
          </a:ln>
        </p:spPr>
        <p:txBody>
          <a:bodyPr wrap="none" anchor="ctr"/>
          <a:lstStyle/>
          <a:p>
            <a:pPr algn="l"/>
            <a:r>
              <a:rPr lang="fr-FR" sz="1000"/>
              <a:t>Début du chapitre</a:t>
            </a:r>
          </a:p>
        </p:txBody>
      </p:sp>
      <p:sp>
        <p:nvSpPr>
          <p:cNvPr id="29705" name="AutoShape 9">
            <a:hlinkClick r:id="rId4" action="ppaction://hlinksldjump" highlightClick="1"/>
          </p:cNvPr>
          <p:cNvSpPr>
            <a:spLocks noChangeArrowheads="1"/>
          </p:cNvSpPr>
          <p:nvPr/>
        </p:nvSpPr>
        <p:spPr bwMode="auto">
          <a:xfrm>
            <a:off x="252413" y="6310313"/>
            <a:ext cx="215900" cy="215900"/>
          </a:xfrm>
          <a:prstGeom prst="actionButtonBackPrevious">
            <a:avLst/>
          </a:prstGeom>
          <a:solidFill>
            <a:srgbClr val="C0C0C0"/>
          </a:solidFill>
          <a:ln w="9525">
            <a:noFill/>
            <a:miter lim="800000"/>
            <a:headEnd/>
            <a:tailEnd/>
          </a:ln>
        </p:spPr>
        <p:txBody>
          <a:bodyPr wrap="none" anchor="ctr"/>
          <a:lstStyle/>
          <a:p>
            <a:endParaRPr lang="fr-FR"/>
          </a:p>
        </p:txBody>
      </p:sp>
      <p:sp>
        <p:nvSpPr>
          <p:cNvPr id="29706" name="Rectangle 14"/>
          <p:cNvSpPr>
            <a:spLocks noChangeArrowheads="1"/>
          </p:cNvSpPr>
          <p:nvPr/>
        </p:nvSpPr>
        <p:spPr bwMode="auto">
          <a:xfrm>
            <a:off x="3419475" y="758825"/>
            <a:ext cx="2393950" cy="366713"/>
          </a:xfrm>
          <a:prstGeom prst="rect">
            <a:avLst/>
          </a:prstGeom>
          <a:noFill/>
          <a:ln w="9525" algn="ctr">
            <a:noFill/>
            <a:miter lim="800000"/>
            <a:headEnd/>
            <a:tailEnd/>
          </a:ln>
        </p:spPr>
        <p:txBody>
          <a:bodyPr wrap="none">
            <a:spAutoFit/>
          </a:bodyPr>
          <a:lstStyle/>
          <a:p>
            <a:r>
              <a:rPr lang="fr-FR" b="1"/>
              <a:t>La portabilité du DIF</a:t>
            </a:r>
          </a:p>
        </p:txBody>
      </p:sp>
      <p:sp>
        <p:nvSpPr>
          <p:cNvPr id="29707" name="Text Box 15"/>
          <p:cNvSpPr txBox="1">
            <a:spLocks noChangeArrowheads="1"/>
          </p:cNvSpPr>
          <p:nvPr/>
        </p:nvSpPr>
        <p:spPr bwMode="auto">
          <a:xfrm>
            <a:off x="468313" y="1146175"/>
            <a:ext cx="8351837" cy="5251450"/>
          </a:xfrm>
          <a:prstGeom prst="rect">
            <a:avLst/>
          </a:prstGeom>
          <a:noFill/>
          <a:ln w="9525">
            <a:noFill/>
            <a:miter lim="800000"/>
            <a:headEnd/>
            <a:tailEnd/>
          </a:ln>
        </p:spPr>
        <p:txBody>
          <a:bodyPr>
            <a:spAutoFit/>
          </a:bodyPr>
          <a:lstStyle/>
          <a:p>
            <a:pPr algn="l" defTabSz="185738">
              <a:spcBef>
                <a:spcPct val="50000"/>
              </a:spcBef>
            </a:pPr>
            <a:r>
              <a:rPr lang="fr-FR" sz="1500" b="1"/>
              <a:t>Le DIF lors d’un licenciement</a:t>
            </a:r>
            <a:r>
              <a:rPr lang="fr-FR" sz="1500"/>
              <a:t> (sauf faute lourde) : si le salarié fait la demande avant la fin du préavis, il peut bénéficier de </a:t>
            </a:r>
            <a:r>
              <a:rPr lang="fr-FR" sz="1500" u="sng"/>
              <a:t>la valorisation de son DIF*</a:t>
            </a:r>
            <a:r>
              <a:rPr lang="fr-FR" sz="1500"/>
              <a:t>, pour financer une</a:t>
            </a:r>
            <a:r>
              <a:rPr lang="fr-FR" sz="1500" i="1"/>
              <a:t> </a:t>
            </a:r>
            <a:r>
              <a:rPr lang="fr-FR" sz="1500" i="1" u="sng"/>
              <a:t>action de formation</a:t>
            </a:r>
            <a:r>
              <a:rPr lang="fr-FR" sz="1500" i="1"/>
              <a:t>**</a:t>
            </a:r>
            <a:r>
              <a:rPr lang="fr-FR" sz="1500"/>
              <a:t>.</a:t>
            </a:r>
          </a:p>
          <a:p>
            <a:pPr algn="l" defTabSz="185738">
              <a:spcBef>
                <a:spcPct val="50000"/>
              </a:spcBef>
            </a:pPr>
            <a:r>
              <a:rPr lang="fr-FR" sz="1500" b="1"/>
              <a:t>Le DIF lors d’une démission</a:t>
            </a:r>
            <a:r>
              <a:rPr lang="fr-FR" sz="1500"/>
              <a:t> : le salarié peut bénéficier de ses heures de DIF, si </a:t>
            </a:r>
            <a:r>
              <a:rPr lang="fr-FR" sz="1500" i="1" u="sng"/>
              <a:t>l’action de formation</a:t>
            </a:r>
            <a:r>
              <a:rPr lang="fr-FR" sz="1500" i="1"/>
              <a:t>**</a:t>
            </a:r>
            <a:r>
              <a:rPr lang="fr-FR" sz="1500"/>
              <a:t> est engagée avant la fin de son préavis (L’employeur peut refuser le DIF).</a:t>
            </a:r>
          </a:p>
          <a:p>
            <a:pPr algn="l" defTabSz="185738">
              <a:spcBef>
                <a:spcPct val="50000"/>
              </a:spcBef>
            </a:pPr>
            <a:r>
              <a:rPr lang="fr-FR" sz="1500" b="1"/>
              <a:t>Le DIF lors d’un changement d’employeur</a:t>
            </a:r>
            <a:r>
              <a:rPr lang="fr-FR" sz="1500"/>
              <a:t> : si le salarié en fait la demande à son nouvel employeur, au cours des deux années suivant son embauche, </a:t>
            </a:r>
            <a:r>
              <a:rPr lang="fr-FR" sz="1500" u="sng"/>
              <a:t>la valorisation de son DIF*</a:t>
            </a:r>
            <a:r>
              <a:rPr lang="fr-FR" sz="1500"/>
              <a:t> acquis avant le nouvel emploi peut permettre : </a:t>
            </a:r>
          </a:p>
          <a:p>
            <a:pPr algn="l" defTabSz="185738">
              <a:spcBef>
                <a:spcPct val="20000"/>
              </a:spcBef>
            </a:pPr>
            <a:r>
              <a:rPr lang="fr-FR" sz="1500"/>
              <a:t>	. Avec l’accord de son nouvel employeur, de financer une </a:t>
            </a:r>
            <a:r>
              <a:rPr lang="fr-FR" sz="1500" i="1" u="sng"/>
              <a:t>action de formation</a:t>
            </a:r>
            <a:r>
              <a:rPr lang="fr-FR" sz="1500" i="1"/>
              <a:t>**</a:t>
            </a:r>
          </a:p>
          <a:p>
            <a:pPr algn="l" defTabSz="185738">
              <a:spcBef>
                <a:spcPct val="20000"/>
              </a:spcBef>
            </a:pPr>
            <a:r>
              <a:rPr lang="fr-FR" sz="1500"/>
              <a:t>	. Sans l’accord de son nouvel employeur, de financer une </a:t>
            </a:r>
            <a:r>
              <a:rPr lang="fr-FR" sz="1500" i="1" u="sng"/>
              <a:t>action de formation</a:t>
            </a:r>
            <a:r>
              <a:rPr lang="fr-FR" sz="1500" i="1"/>
              <a:t>**</a:t>
            </a:r>
            <a:r>
              <a:rPr lang="fr-FR" sz="1500"/>
              <a:t> relevant</a:t>
            </a:r>
            <a:br>
              <a:rPr lang="fr-FR" sz="1500"/>
            </a:br>
            <a:r>
              <a:rPr lang="fr-FR" sz="1500"/>
              <a:t>     des priorités de branche ou relatives à un accord d’entreprise. Dans ce cas, la formation</a:t>
            </a:r>
            <a:br>
              <a:rPr lang="fr-FR" sz="1500"/>
            </a:br>
            <a:r>
              <a:rPr lang="fr-FR" sz="1500"/>
              <a:t>     a lieu hors temps de travail mais l’allocation n’est pas versée.</a:t>
            </a:r>
          </a:p>
          <a:p>
            <a:pPr algn="l" defTabSz="185738">
              <a:spcBef>
                <a:spcPct val="50000"/>
              </a:spcBef>
            </a:pPr>
            <a:r>
              <a:rPr lang="fr-FR" sz="1500" b="1"/>
              <a:t>Le DIF pour un demandeur d’emploi</a:t>
            </a:r>
            <a:r>
              <a:rPr lang="fr-FR" sz="1500"/>
              <a:t> (D.E.) : si le D.E. en fait la demande, </a:t>
            </a:r>
            <a:r>
              <a:rPr lang="fr-FR" sz="1500" u="sng"/>
              <a:t>la valorisation de son DIF*</a:t>
            </a:r>
            <a:r>
              <a:rPr lang="fr-FR" sz="1500"/>
              <a:t>  permet, avec l’avis de son référent Pôle Emploi, de financer une </a:t>
            </a:r>
            <a:r>
              <a:rPr lang="fr-FR" sz="1500" i="1" u="sng"/>
              <a:t>action de formation</a:t>
            </a:r>
            <a:r>
              <a:rPr lang="fr-FR" sz="1500" i="1"/>
              <a:t>**</a:t>
            </a:r>
            <a:r>
              <a:rPr lang="fr-FR" sz="1500"/>
              <a:t>, qui a lieu en priorité pendant la période de prise en charge de l’assurance chômage.</a:t>
            </a:r>
          </a:p>
          <a:p>
            <a:pPr algn="l" defTabSz="185738">
              <a:spcBef>
                <a:spcPct val="50000"/>
              </a:spcBef>
            </a:pPr>
            <a:r>
              <a:rPr lang="fr-FR" sz="1500" b="1"/>
              <a:t>Le DIF lors du départ à la retraite</a:t>
            </a:r>
            <a:r>
              <a:rPr lang="fr-FR" sz="1500"/>
              <a:t> : dans ce cas le DIF est perdu.</a:t>
            </a:r>
          </a:p>
          <a:p>
            <a:pPr algn="l" defTabSz="185738">
              <a:spcBef>
                <a:spcPct val="100000"/>
              </a:spcBef>
            </a:pPr>
            <a:r>
              <a:rPr lang="fr-FR" sz="1000" b="1" u="sng"/>
              <a:t>* La valorisation de son DIF</a:t>
            </a:r>
            <a:r>
              <a:rPr lang="fr-FR" sz="1000" b="1" i="1"/>
              <a:t> : 	</a:t>
            </a:r>
          </a:p>
          <a:p>
            <a:pPr algn="l" defTabSz="185738"/>
            <a:r>
              <a:rPr lang="fr-FR" sz="1000"/>
              <a:t>Le DIF peut être, dans certains cas, valorisé en une somme correspondant au solde </a:t>
            </a:r>
          </a:p>
          <a:p>
            <a:pPr algn="l" defTabSz="185738"/>
            <a:r>
              <a:rPr lang="fr-FR" sz="1000"/>
              <a:t>des heures de DIF acquises multiplié par le forfait horaire en vigueur (défini par décret).</a:t>
            </a:r>
          </a:p>
          <a:p>
            <a:pPr algn="l" defTabSz="185738">
              <a:spcBef>
                <a:spcPct val="50000"/>
              </a:spcBef>
            </a:pPr>
            <a:r>
              <a:rPr lang="fr-FR" sz="1000" b="1" i="1" u="sng"/>
              <a:t>** action de formation</a:t>
            </a:r>
            <a:r>
              <a:rPr lang="fr-FR" sz="1000" b="1" i="1"/>
              <a:t> :</a:t>
            </a:r>
            <a:r>
              <a:rPr lang="fr-FR" sz="1000" i="1"/>
              <a:t> 	</a:t>
            </a:r>
            <a:r>
              <a:rPr lang="fr-FR" sz="1000"/>
              <a:t>action de bilan de compétences ou de VAE ou de formation</a:t>
            </a:r>
          </a:p>
          <a:p>
            <a:pPr algn="l" defTabSz="185738">
              <a:spcBef>
                <a:spcPct val="50000"/>
              </a:spcBef>
            </a:pPr>
            <a:endParaRPr lang="fr-FR" sz="1500"/>
          </a:p>
        </p:txBody>
      </p:sp>
      <p:sp>
        <p:nvSpPr>
          <p:cNvPr id="114704" name="Rectangle 16"/>
          <p:cNvSpPr>
            <a:spLocks noChangeArrowheads="1"/>
          </p:cNvSpPr>
          <p:nvPr/>
        </p:nvSpPr>
        <p:spPr bwMode="auto">
          <a:xfrm>
            <a:off x="7451725" y="5734050"/>
            <a:ext cx="792163" cy="504825"/>
          </a:xfrm>
          <a:prstGeom prst="rect">
            <a:avLst/>
          </a:prstGeom>
          <a:solidFill>
            <a:srgbClr val="99FFCC"/>
          </a:solidFill>
          <a:ln w="9525" algn="ctr">
            <a:solidFill>
              <a:srgbClr val="00CC00"/>
            </a:solidFill>
            <a:miter lim="800000"/>
            <a:headEnd/>
            <a:tailEnd/>
          </a:ln>
        </p:spPr>
        <p:txBody>
          <a:bodyPr wrap="none" anchor="ctr"/>
          <a:lstStyle/>
          <a:p>
            <a:r>
              <a:rPr lang="fr-FR" sz="1000">
                <a:solidFill>
                  <a:schemeClr val="tx1"/>
                </a:solidFill>
              </a:rPr>
              <a:t>Vocabulaire </a:t>
            </a:r>
          </a:p>
          <a:p>
            <a:r>
              <a:rPr lang="fr-FR" sz="1000">
                <a:solidFill>
                  <a:schemeClr val="tx1"/>
                </a:solidFill>
              </a:rPr>
              <a:t>utile</a:t>
            </a:r>
          </a:p>
          <a:p>
            <a:r>
              <a:rPr lang="fr-FR" sz="1000" b="1">
                <a:solidFill>
                  <a:schemeClr val="tx1"/>
                </a:solidFill>
                <a:hlinkClick r:id="rId5" action="ppaction://hlinkpres?slideindex=1&amp;slidetitle="/>
              </a:rPr>
              <a:t>Cliquer ici</a:t>
            </a:r>
            <a:endParaRPr lang="fr-FR" sz="1000" b="1">
              <a:solidFill>
                <a:schemeClr val="tx1"/>
              </a:solidFill>
            </a:endParaRPr>
          </a:p>
        </p:txBody>
      </p:sp>
      <p:sp>
        <p:nvSpPr>
          <p:cNvPr id="29709" name="AutoShape 17">
            <a:hlinkClick r:id="" action="ppaction://hlinkshowjump?jump=previousslide" highlightClick="1"/>
          </p:cNvPr>
          <p:cNvSpPr>
            <a:spLocks noChangeArrowheads="1"/>
          </p:cNvSpPr>
          <p:nvPr/>
        </p:nvSpPr>
        <p:spPr bwMode="auto">
          <a:xfrm>
            <a:off x="6661150" y="6308725"/>
            <a:ext cx="215900" cy="215900"/>
          </a:xfrm>
          <a:prstGeom prst="actionButtonBackPrevious">
            <a:avLst/>
          </a:prstGeom>
          <a:solidFill>
            <a:srgbClr val="FF0000">
              <a:alpha val="50195"/>
            </a:srgbClr>
          </a:solidFill>
          <a:ln w="9525">
            <a:noFill/>
            <a:miter lim="800000"/>
            <a:headEnd/>
            <a:tailEnd/>
          </a:ln>
        </p:spPr>
        <p:txBody>
          <a:bodyPr wrap="none" anchor="ctr"/>
          <a:lstStyle/>
          <a:p>
            <a:endParaRPr lang="fr-FR"/>
          </a:p>
        </p:txBody>
      </p:sp>
      <p:sp>
        <p:nvSpPr>
          <p:cNvPr id="29710" name="Rectangle 18"/>
          <p:cNvSpPr>
            <a:spLocks noChangeArrowheads="1"/>
          </p:cNvSpPr>
          <p:nvPr/>
        </p:nvSpPr>
        <p:spPr bwMode="auto">
          <a:xfrm>
            <a:off x="7596188" y="6237288"/>
            <a:ext cx="1008062" cy="358775"/>
          </a:xfrm>
          <a:prstGeom prst="rect">
            <a:avLst/>
          </a:prstGeom>
          <a:noFill/>
          <a:ln w="9525">
            <a:noFill/>
            <a:miter lim="800000"/>
            <a:headEnd/>
            <a:tailEnd/>
          </a:ln>
        </p:spPr>
        <p:txBody>
          <a:bodyPr wrap="none" anchor="ctr"/>
          <a:lstStyle/>
          <a:p>
            <a:pPr algn="r"/>
            <a:r>
              <a:rPr lang="fr-FR" sz="1000"/>
              <a:t>Page </a:t>
            </a:r>
          </a:p>
          <a:p>
            <a:pPr algn="r"/>
            <a:r>
              <a:rPr lang="fr-FR" sz="1000"/>
              <a:t>suivante</a:t>
            </a:r>
          </a:p>
        </p:txBody>
      </p:sp>
      <p:sp>
        <p:nvSpPr>
          <p:cNvPr id="29711" name="AutoShape 19">
            <a:hlinkClick r:id="" action="ppaction://hlinkshowjump?jump=nextslide" highlightClick="1"/>
          </p:cNvPr>
          <p:cNvSpPr>
            <a:spLocks noChangeArrowheads="1"/>
          </p:cNvSpPr>
          <p:nvPr/>
        </p:nvSpPr>
        <p:spPr bwMode="auto">
          <a:xfrm>
            <a:off x="8604250" y="6308725"/>
            <a:ext cx="215900" cy="215900"/>
          </a:xfrm>
          <a:prstGeom prst="actionButtonForwardNext">
            <a:avLst/>
          </a:prstGeom>
          <a:solidFill>
            <a:schemeClr val="accent1"/>
          </a:solidFill>
          <a:ln w="9525">
            <a:noFill/>
            <a:miter lim="800000"/>
            <a:headEnd/>
            <a:tailEnd/>
          </a:ln>
        </p:spPr>
        <p:txBody>
          <a:bodyPr wrap="none" anchor="ctr"/>
          <a:lstStyle/>
          <a:p>
            <a:endParaRPr lang="fr-FR"/>
          </a:p>
        </p:txBody>
      </p:sp>
      <p:sp>
        <p:nvSpPr>
          <p:cNvPr id="114708" name="AutoShape 20">
            <a:hlinkClick r:id="" action="ppaction://noaction" highlightClick="1"/>
          </p:cNvPr>
          <p:cNvSpPr>
            <a:spLocks noChangeArrowheads="1"/>
          </p:cNvSpPr>
          <p:nvPr/>
        </p:nvSpPr>
        <p:spPr bwMode="auto">
          <a:xfrm>
            <a:off x="7718425" y="6308725"/>
            <a:ext cx="215900" cy="215900"/>
          </a:xfrm>
          <a:prstGeom prst="actionButtonInformation">
            <a:avLst/>
          </a:prstGeom>
          <a:solidFill>
            <a:srgbClr val="33CC33"/>
          </a:solidFill>
          <a:ln w="9525">
            <a:noFill/>
            <a:miter lim="800000"/>
            <a:headEnd/>
            <a:tailEnd/>
          </a:ln>
        </p:spPr>
        <p:txBody>
          <a:bodyPr wrap="none" anchor="ctr"/>
          <a:lstStyle/>
          <a:p>
            <a:endParaRPr lang="fr-FR"/>
          </a:p>
        </p:txBody>
      </p:sp>
      <p:sp>
        <p:nvSpPr>
          <p:cNvPr id="29713" name="Rectangle 21"/>
          <p:cNvSpPr>
            <a:spLocks noChangeArrowheads="1"/>
          </p:cNvSpPr>
          <p:nvPr/>
        </p:nvSpPr>
        <p:spPr bwMode="auto">
          <a:xfrm>
            <a:off x="6877050" y="6237288"/>
            <a:ext cx="792163" cy="358775"/>
          </a:xfrm>
          <a:prstGeom prst="rect">
            <a:avLst/>
          </a:prstGeom>
          <a:noFill/>
          <a:ln w="9525">
            <a:noFill/>
            <a:miter lim="800000"/>
            <a:headEnd/>
            <a:tailEnd/>
          </a:ln>
        </p:spPr>
        <p:txBody>
          <a:bodyPr wrap="none" anchor="ctr"/>
          <a:lstStyle/>
          <a:p>
            <a:pPr algn="l"/>
            <a:r>
              <a:rPr lang="fr-FR" sz="1000"/>
              <a:t>Page </a:t>
            </a:r>
          </a:p>
          <a:p>
            <a:pPr algn="l"/>
            <a:r>
              <a:rPr lang="fr-FR" sz="1000"/>
              <a:t>précédente</a:t>
            </a:r>
          </a:p>
        </p:txBody>
      </p:sp>
      <p:sp>
        <p:nvSpPr>
          <p:cNvPr id="29714" name="AutoShape 22">
            <a:hlinkClick r:id="rId6" action="ppaction://hlinksldjump" highlightClick="1"/>
          </p:cNvPr>
          <p:cNvSpPr>
            <a:spLocks noChangeArrowheads="1"/>
          </p:cNvSpPr>
          <p:nvPr/>
        </p:nvSpPr>
        <p:spPr bwMode="auto">
          <a:xfrm flipH="1">
            <a:off x="5867400" y="5805488"/>
            <a:ext cx="215900" cy="215900"/>
          </a:xfrm>
          <a:prstGeom prst="actionButtonForwardNext">
            <a:avLst/>
          </a:prstGeom>
          <a:solidFill>
            <a:srgbClr val="33CC33"/>
          </a:solidFill>
          <a:ln w="9525">
            <a:noFill/>
            <a:miter lim="800000"/>
            <a:headEnd/>
            <a:tailEnd/>
          </a:ln>
        </p:spPr>
        <p:txBody>
          <a:bodyPr wrap="none" anchor="ctr"/>
          <a:lstStyle/>
          <a:p>
            <a:endParaRPr lang="fr-FR"/>
          </a:p>
        </p:txBody>
      </p:sp>
      <p:sp>
        <p:nvSpPr>
          <p:cNvPr id="29715" name="Rectangle 23"/>
          <p:cNvSpPr>
            <a:spLocks noChangeArrowheads="1"/>
          </p:cNvSpPr>
          <p:nvPr/>
        </p:nvSpPr>
        <p:spPr bwMode="auto">
          <a:xfrm>
            <a:off x="6156325" y="5734050"/>
            <a:ext cx="2773363" cy="358775"/>
          </a:xfrm>
          <a:prstGeom prst="rect">
            <a:avLst/>
          </a:prstGeom>
          <a:noFill/>
          <a:ln w="9525">
            <a:noFill/>
            <a:miter lim="800000"/>
            <a:headEnd/>
            <a:tailEnd/>
          </a:ln>
        </p:spPr>
        <p:txBody>
          <a:bodyPr wrap="none" anchor="ctr"/>
          <a:lstStyle/>
          <a:p>
            <a:pPr algn="l"/>
            <a:r>
              <a:rPr lang="fr-FR" sz="1000"/>
              <a:t>Retour « La gestion des temps de formation »</a:t>
            </a:r>
          </a:p>
        </p:txBody>
      </p:sp>
      <p:sp>
        <p:nvSpPr>
          <p:cNvPr id="29716" name="AutoShape 12">
            <a:hlinkClick r:id="rId7" action="ppaction://hlinksldjump" highlightClick="1"/>
          </p:cNvPr>
          <p:cNvSpPr>
            <a:spLocks noChangeArrowheads="1"/>
          </p:cNvSpPr>
          <p:nvPr/>
        </p:nvSpPr>
        <p:spPr bwMode="auto">
          <a:xfrm>
            <a:off x="5867400" y="5516563"/>
            <a:ext cx="215900" cy="215900"/>
          </a:xfrm>
          <a:prstGeom prst="actionButtonBackPrevious">
            <a:avLst/>
          </a:prstGeom>
          <a:solidFill>
            <a:srgbClr val="33CC33"/>
          </a:solidFill>
          <a:ln w="9525">
            <a:noFill/>
            <a:miter lim="800000"/>
            <a:headEnd/>
            <a:tailEnd/>
          </a:ln>
        </p:spPr>
        <p:txBody>
          <a:bodyPr wrap="none" anchor="ctr"/>
          <a:lstStyle/>
          <a:p>
            <a:endParaRPr lang="fr-FR"/>
          </a:p>
        </p:txBody>
      </p:sp>
      <p:sp>
        <p:nvSpPr>
          <p:cNvPr id="29717" name="Rectangle 13"/>
          <p:cNvSpPr>
            <a:spLocks noChangeArrowheads="1"/>
          </p:cNvSpPr>
          <p:nvPr/>
        </p:nvSpPr>
        <p:spPr bwMode="auto">
          <a:xfrm>
            <a:off x="6156325" y="5445125"/>
            <a:ext cx="1008063" cy="358775"/>
          </a:xfrm>
          <a:prstGeom prst="rect">
            <a:avLst/>
          </a:prstGeom>
          <a:noFill/>
          <a:ln w="9525">
            <a:noFill/>
            <a:miter lim="800000"/>
            <a:headEnd/>
            <a:tailEnd/>
          </a:ln>
        </p:spPr>
        <p:txBody>
          <a:bodyPr wrap="none" anchor="ctr"/>
          <a:lstStyle/>
          <a:p>
            <a:pPr algn="l"/>
            <a:r>
              <a:rPr lang="fr-FR" sz="1000"/>
              <a:t>Retour « Le DIF »</a:t>
            </a:r>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14708"/>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4704"/>
                                        </p:tgtEl>
                                        <p:attrNameLst>
                                          <p:attrName>style.visibility</p:attrName>
                                        </p:attrNameLst>
                                      </p:cBhvr>
                                      <p:to>
                                        <p:strVal val="visible"/>
                                      </p:to>
                                    </p:set>
                                  </p:childTnLst>
                                </p:cTn>
                              </p:par>
                            </p:childTnLst>
                          </p:cTn>
                        </p:par>
                      </p:childTnLst>
                    </p:cTn>
                  </p:par>
                </p:childTnLst>
              </p:cTn>
              <p:nextCondLst>
                <p:cond evt="onClick" delay="0">
                  <p:tgtEl>
                    <p:spTgt spid="114708"/>
                  </p:tgtEl>
                </p:cond>
              </p:nextCondLst>
            </p:seq>
            <p:seq concurrent="1" nextAc="seek">
              <p:cTn id="7" restart="whenNotActive" fill="hold" evtFilter="cancelBubble" nodeType="interactiveSeq">
                <p:stCondLst>
                  <p:cond evt="onClick" delay="0">
                    <p:tgtEl>
                      <p:spTgt spid="114704"/>
                    </p:tgtEl>
                  </p:cond>
                </p:stCondLst>
                <p:endSync evt="end" delay="0">
                  <p:rtn val="all"/>
                </p:endSync>
                <p:childTnLst>
                  <p:par>
                    <p:cTn id="8" fill="hold">
                      <p:stCondLst>
                        <p:cond delay="0"/>
                      </p:stCondLst>
                      <p:childTnLst>
                        <p:par>
                          <p:cTn id="9" fill="hold">
                            <p:stCondLst>
                              <p:cond delay="0"/>
                            </p:stCondLst>
                            <p:childTnLst>
                              <p:par>
                                <p:cTn id="10" presetID="1" presetClass="exit" presetSubtype="0" fill="hold" grpId="1" nodeType="clickEffect">
                                  <p:stCondLst>
                                    <p:cond delay="0"/>
                                  </p:stCondLst>
                                  <p:childTnLst>
                                    <p:set>
                                      <p:cBhvr>
                                        <p:cTn id="11" dur="1" fill="hold">
                                          <p:stCondLst>
                                            <p:cond delay="0"/>
                                          </p:stCondLst>
                                        </p:cTn>
                                        <p:tgtEl>
                                          <p:spTgt spid="114704"/>
                                        </p:tgtEl>
                                        <p:attrNameLst>
                                          <p:attrName>style.visibility</p:attrName>
                                        </p:attrNameLst>
                                      </p:cBhvr>
                                      <p:to>
                                        <p:strVal val="hidden"/>
                                      </p:to>
                                    </p:set>
                                  </p:childTnLst>
                                </p:cTn>
                              </p:par>
                            </p:childTnLst>
                          </p:cTn>
                        </p:par>
                      </p:childTnLst>
                    </p:cTn>
                  </p:par>
                </p:childTnLst>
              </p:cTn>
              <p:nextCondLst>
                <p:cond evt="onClick" delay="0">
                  <p:tgtEl>
                    <p:spTgt spid="114704"/>
                  </p:tgtEl>
                </p:cond>
              </p:nextCondLst>
            </p:seq>
          </p:childTnLst>
        </p:cTn>
      </p:par>
    </p:tnLst>
    <p:bldLst>
      <p:bldP spid="114704" grpId="0" animBg="1"/>
      <p:bldP spid="114704" grpId="1"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ChangeArrowheads="1"/>
          </p:cNvSpPr>
          <p:nvPr/>
        </p:nvSpPr>
        <p:spPr bwMode="auto">
          <a:xfrm>
            <a:off x="250825" y="260350"/>
            <a:ext cx="1154113" cy="360363"/>
          </a:xfrm>
          <a:prstGeom prst="rect">
            <a:avLst/>
          </a:prstGeom>
          <a:solidFill>
            <a:srgbClr val="33CC33"/>
          </a:solidFill>
          <a:ln w="9525">
            <a:solidFill>
              <a:schemeClr val="tx1"/>
            </a:solidFill>
            <a:miter lim="800000"/>
            <a:headEnd/>
            <a:tailEnd/>
          </a:ln>
        </p:spPr>
        <p:txBody>
          <a:bodyPr wrap="none" anchor="ctr"/>
          <a:lstStyle/>
          <a:p>
            <a:r>
              <a:rPr lang="fr-FR" sz="1200" b="1"/>
              <a:t>Chapitre 1.2</a:t>
            </a:r>
          </a:p>
        </p:txBody>
      </p:sp>
      <p:sp>
        <p:nvSpPr>
          <p:cNvPr id="30723" name="Rectangle 3"/>
          <p:cNvSpPr>
            <a:spLocks noChangeArrowheads="1"/>
          </p:cNvSpPr>
          <p:nvPr/>
        </p:nvSpPr>
        <p:spPr bwMode="auto">
          <a:xfrm>
            <a:off x="179388" y="188913"/>
            <a:ext cx="8785225" cy="6480175"/>
          </a:xfrm>
          <a:prstGeom prst="rect">
            <a:avLst/>
          </a:prstGeom>
          <a:noFill/>
          <a:ln w="9525">
            <a:solidFill>
              <a:schemeClr val="tx1"/>
            </a:solidFill>
            <a:miter lim="800000"/>
            <a:headEnd/>
            <a:tailEnd/>
          </a:ln>
        </p:spPr>
        <p:txBody>
          <a:bodyPr wrap="none" anchor="ctr"/>
          <a:lstStyle/>
          <a:p>
            <a:endParaRPr lang="fr-FR"/>
          </a:p>
        </p:txBody>
      </p:sp>
      <p:sp>
        <p:nvSpPr>
          <p:cNvPr id="30724" name="Rectangle 4"/>
          <p:cNvSpPr>
            <a:spLocks noChangeArrowheads="1"/>
          </p:cNvSpPr>
          <p:nvPr/>
        </p:nvSpPr>
        <p:spPr bwMode="auto">
          <a:xfrm>
            <a:off x="468313" y="6237288"/>
            <a:ext cx="1655762" cy="358775"/>
          </a:xfrm>
          <a:prstGeom prst="rect">
            <a:avLst/>
          </a:prstGeom>
          <a:noFill/>
          <a:ln w="9525">
            <a:noFill/>
            <a:miter lim="800000"/>
            <a:headEnd/>
            <a:tailEnd/>
          </a:ln>
        </p:spPr>
        <p:txBody>
          <a:bodyPr wrap="none" anchor="ctr"/>
          <a:lstStyle/>
          <a:p>
            <a:pPr algn="l"/>
            <a:r>
              <a:rPr lang="fr-FR" sz="1000"/>
              <a:t>Retour sommaire</a:t>
            </a:r>
          </a:p>
        </p:txBody>
      </p:sp>
      <p:sp>
        <p:nvSpPr>
          <p:cNvPr id="30725" name="AutoShape 5">
            <a:hlinkClick r:id="rId3" action="ppaction://hlinksldjump" highlightClick="1"/>
          </p:cNvPr>
          <p:cNvSpPr>
            <a:spLocks noChangeArrowheads="1"/>
          </p:cNvSpPr>
          <p:nvPr/>
        </p:nvSpPr>
        <p:spPr bwMode="auto">
          <a:xfrm>
            <a:off x="2193925" y="6308725"/>
            <a:ext cx="215900" cy="215900"/>
          </a:xfrm>
          <a:prstGeom prst="actionButtonBackPrevious">
            <a:avLst/>
          </a:prstGeom>
          <a:solidFill>
            <a:srgbClr val="33CC33"/>
          </a:solidFill>
          <a:ln w="9525">
            <a:noFill/>
            <a:miter lim="800000"/>
            <a:headEnd/>
            <a:tailEnd/>
          </a:ln>
        </p:spPr>
        <p:txBody>
          <a:bodyPr wrap="none" anchor="ctr"/>
          <a:lstStyle/>
          <a:p>
            <a:endParaRPr lang="fr-FR"/>
          </a:p>
        </p:txBody>
      </p:sp>
      <p:sp>
        <p:nvSpPr>
          <p:cNvPr id="30726" name="Rectangle 6"/>
          <p:cNvSpPr>
            <a:spLocks noChangeArrowheads="1"/>
          </p:cNvSpPr>
          <p:nvPr/>
        </p:nvSpPr>
        <p:spPr bwMode="auto">
          <a:xfrm>
            <a:off x="2411413" y="6237288"/>
            <a:ext cx="1655762" cy="358775"/>
          </a:xfrm>
          <a:prstGeom prst="rect">
            <a:avLst/>
          </a:prstGeom>
          <a:noFill/>
          <a:ln w="9525">
            <a:noFill/>
            <a:miter lim="800000"/>
            <a:headEnd/>
            <a:tailEnd/>
          </a:ln>
        </p:spPr>
        <p:txBody>
          <a:bodyPr wrap="none" anchor="ctr"/>
          <a:lstStyle/>
          <a:p>
            <a:pPr algn="l"/>
            <a:r>
              <a:rPr lang="fr-FR" sz="1000"/>
              <a:t>Début du chapitre</a:t>
            </a:r>
          </a:p>
        </p:txBody>
      </p:sp>
      <p:sp>
        <p:nvSpPr>
          <p:cNvPr id="30727" name="AutoShape 7">
            <a:hlinkClick r:id="rId4" action="ppaction://hlinksldjump" highlightClick="1"/>
          </p:cNvPr>
          <p:cNvSpPr>
            <a:spLocks noChangeArrowheads="1"/>
          </p:cNvSpPr>
          <p:nvPr/>
        </p:nvSpPr>
        <p:spPr bwMode="auto">
          <a:xfrm>
            <a:off x="252413" y="6310313"/>
            <a:ext cx="215900" cy="215900"/>
          </a:xfrm>
          <a:prstGeom prst="actionButtonBackPrevious">
            <a:avLst/>
          </a:prstGeom>
          <a:solidFill>
            <a:srgbClr val="C0C0C0"/>
          </a:solidFill>
          <a:ln w="9525">
            <a:noFill/>
            <a:miter lim="800000"/>
            <a:headEnd/>
            <a:tailEnd/>
          </a:ln>
        </p:spPr>
        <p:txBody>
          <a:bodyPr wrap="none" anchor="ctr"/>
          <a:lstStyle/>
          <a:p>
            <a:endParaRPr lang="fr-FR"/>
          </a:p>
        </p:txBody>
      </p:sp>
      <p:sp>
        <p:nvSpPr>
          <p:cNvPr id="30728" name="Rectangle 8"/>
          <p:cNvSpPr>
            <a:spLocks noChangeArrowheads="1"/>
          </p:cNvSpPr>
          <p:nvPr/>
        </p:nvSpPr>
        <p:spPr bwMode="auto">
          <a:xfrm>
            <a:off x="4500563" y="260350"/>
            <a:ext cx="4249737" cy="360363"/>
          </a:xfrm>
          <a:prstGeom prst="rect">
            <a:avLst/>
          </a:prstGeom>
          <a:solidFill>
            <a:srgbClr val="33CC33">
              <a:alpha val="25098"/>
            </a:srgbClr>
          </a:solidFill>
          <a:ln w="9525">
            <a:solidFill>
              <a:schemeClr val="tx1"/>
            </a:solidFill>
            <a:miter lim="800000"/>
            <a:headEnd/>
            <a:tailEnd/>
          </a:ln>
        </p:spPr>
        <p:txBody>
          <a:bodyPr anchor="ctr"/>
          <a:lstStyle/>
          <a:p>
            <a:pPr>
              <a:spcBef>
                <a:spcPct val="20000"/>
              </a:spcBef>
            </a:pPr>
            <a:r>
              <a:rPr lang="fr-FR" sz="1200" b="1"/>
              <a:t>7 – Les dispositifs de formation</a:t>
            </a:r>
          </a:p>
        </p:txBody>
      </p:sp>
      <p:sp>
        <p:nvSpPr>
          <p:cNvPr id="30729" name="Rectangle 9"/>
          <p:cNvSpPr>
            <a:spLocks noChangeArrowheads="1"/>
          </p:cNvSpPr>
          <p:nvPr/>
        </p:nvSpPr>
        <p:spPr bwMode="auto">
          <a:xfrm>
            <a:off x="1666875" y="685800"/>
            <a:ext cx="5721350" cy="366713"/>
          </a:xfrm>
          <a:prstGeom prst="rect">
            <a:avLst/>
          </a:prstGeom>
          <a:noFill/>
          <a:ln w="9525" algn="ctr">
            <a:noFill/>
            <a:miter lim="800000"/>
            <a:headEnd/>
            <a:tailEnd/>
          </a:ln>
        </p:spPr>
        <p:txBody>
          <a:bodyPr wrap="none">
            <a:spAutoFit/>
          </a:bodyPr>
          <a:lstStyle/>
          <a:p>
            <a:r>
              <a:rPr lang="fr-FR" b="1"/>
              <a:t>Les dispositifs de formation pour un salarié en CDI</a:t>
            </a:r>
          </a:p>
        </p:txBody>
      </p:sp>
      <p:sp>
        <p:nvSpPr>
          <p:cNvPr id="30730" name="Text Box 10"/>
          <p:cNvSpPr txBox="1">
            <a:spLocks noChangeArrowheads="1"/>
          </p:cNvSpPr>
          <p:nvPr/>
        </p:nvSpPr>
        <p:spPr bwMode="auto">
          <a:xfrm>
            <a:off x="539750" y="981075"/>
            <a:ext cx="8351838" cy="549275"/>
          </a:xfrm>
          <a:prstGeom prst="rect">
            <a:avLst/>
          </a:prstGeom>
          <a:noFill/>
          <a:ln w="9525">
            <a:noFill/>
            <a:miter lim="800000"/>
            <a:headEnd/>
            <a:tailEnd/>
          </a:ln>
        </p:spPr>
        <p:txBody>
          <a:bodyPr>
            <a:spAutoFit/>
          </a:bodyPr>
          <a:lstStyle/>
          <a:p>
            <a:pPr algn="l">
              <a:spcBef>
                <a:spcPct val="50000"/>
              </a:spcBef>
            </a:pPr>
            <a:r>
              <a:rPr lang="fr-FR" sz="1500"/>
              <a:t>Un des points obligés de l’entretien professionnel est d’identifier les dispositifs de formation pouvant répondre aux objectifs de professionnalisation du salarié. Ces dispositifs sont : </a:t>
            </a:r>
            <a:endParaRPr lang="fr-FR" sz="1000"/>
          </a:p>
        </p:txBody>
      </p:sp>
      <p:graphicFrame>
        <p:nvGraphicFramePr>
          <p:cNvPr id="28818" name="Group 146"/>
          <p:cNvGraphicFramePr>
            <a:graphicFrameLocks noGrp="1"/>
          </p:cNvGraphicFramePr>
          <p:nvPr/>
        </p:nvGraphicFramePr>
        <p:xfrm>
          <a:off x="468313" y="1630363"/>
          <a:ext cx="8280400" cy="4103689"/>
        </p:xfrm>
        <a:graphic>
          <a:graphicData uri="http://schemas.openxmlformats.org/drawingml/2006/table">
            <a:tbl>
              <a:tblPr/>
              <a:tblGrid>
                <a:gridCol w="1512887"/>
                <a:gridCol w="935038"/>
                <a:gridCol w="4968875"/>
                <a:gridCol w="863600"/>
              </a:tblGrid>
              <a:tr h="3825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1" i="0" u="none" strike="noStrike" cap="none" normalizeH="0" baseline="0" smtClean="0">
                          <a:ln>
                            <a:noFill/>
                          </a:ln>
                          <a:solidFill>
                            <a:srgbClr val="000099"/>
                          </a:solidFill>
                          <a:effectLst/>
                          <a:latin typeface="Arial" charset="0"/>
                          <a:cs typeface="Arial" charset="0"/>
                        </a:rPr>
                        <a:t>Dispositif</a:t>
                      </a:r>
                    </a:p>
                  </a:txBody>
                  <a:tcPr marL="0" marR="0" marT="0" marB="0" anchor="ctr" horzOverflow="overflow">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1" i="0" u="none" strike="noStrike" cap="none" normalizeH="0" baseline="0" smtClean="0">
                          <a:ln>
                            <a:noFill/>
                          </a:ln>
                          <a:solidFill>
                            <a:srgbClr val="000099"/>
                          </a:solidFill>
                          <a:effectLst/>
                          <a:latin typeface="Arial" charset="0"/>
                          <a:cs typeface="Arial" charset="0"/>
                        </a:rPr>
                        <a:t>Initiative</a:t>
                      </a:r>
                    </a:p>
                  </a:txBody>
                  <a:tcPr marL="0" marR="0" marT="0" marB="0" anchor="ctr" anchorCtr="1" horzOverflow="overflow">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1" i="0" u="none" strike="noStrike" cap="none" normalizeH="0" baseline="0" smtClean="0">
                          <a:ln>
                            <a:noFill/>
                          </a:ln>
                          <a:solidFill>
                            <a:srgbClr val="000099"/>
                          </a:solidFill>
                          <a:effectLst/>
                          <a:latin typeface="Arial" charset="0"/>
                          <a:cs typeface="Arial" charset="0"/>
                        </a:rPr>
                        <a:t>Objectif</a:t>
                      </a:r>
                    </a:p>
                  </a:txBody>
                  <a:tcPr marL="0" marR="0" marT="0" marB="0" anchor="ctr" horzOverflow="overflow">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1" i="0" u="none" strike="noStrike" cap="none" normalizeH="0" baseline="0" smtClean="0">
                          <a:ln>
                            <a:noFill/>
                          </a:ln>
                          <a:solidFill>
                            <a:srgbClr val="000099"/>
                          </a:solidFill>
                          <a:effectLst/>
                          <a:latin typeface="Arial" charset="0"/>
                          <a:cs typeface="Arial" charset="0"/>
                        </a:rPr>
                        <a:t>Info</a:t>
                      </a:r>
                    </a:p>
                  </a:txBody>
                  <a:tcPr marL="0" marR="0" marT="0" marB="0" anchor="ctr" anchorCtr="1" horzOverflow="overflow">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r>
              <a:tr h="787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1400" b="1" i="0" u="none" strike="noStrike" cap="none" normalizeH="0" baseline="0" smtClean="0">
                          <a:ln>
                            <a:noFill/>
                          </a:ln>
                          <a:solidFill>
                            <a:srgbClr val="000099"/>
                          </a:solidFill>
                          <a:effectLst/>
                          <a:latin typeface="Arial" charset="0"/>
                          <a:cs typeface="Arial" charset="0"/>
                        </a:rPr>
                        <a:t>Bilan de compétences</a:t>
                      </a:r>
                    </a:p>
                  </a:txBody>
                  <a:tcPr marL="108000" marR="72000" marT="0" marB="0" anchor="ctr" horzOverflow="overflow">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1200" b="0" i="0" u="none" strike="noStrike" cap="none" normalizeH="0" baseline="0" smtClean="0">
                          <a:ln>
                            <a:noFill/>
                          </a:ln>
                          <a:solidFill>
                            <a:srgbClr val="000099"/>
                          </a:solidFill>
                          <a:effectLst/>
                          <a:latin typeface="Arial" charset="0"/>
                          <a:cs typeface="Arial" charset="0"/>
                        </a:rPr>
                        <a:t>Salarié ou employeur</a:t>
                      </a:r>
                    </a:p>
                  </a:txBody>
                  <a:tcPr marL="0" marR="0" marT="0" marB="0" anchor="ctr" anchorCtr="1" horzOverflow="overflow">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1200" b="0" i="0" u="none" strike="noStrike" cap="none" normalizeH="0" baseline="0" smtClean="0">
                          <a:ln>
                            <a:noFill/>
                          </a:ln>
                          <a:solidFill>
                            <a:srgbClr val="000099"/>
                          </a:solidFill>
                          <a:effectLst/>
                          <a:latin typeface="Arial" charset="0"/>
                          <a:cs typeface="Arial" charset="0"/>
                        </a:rPr>
                        <a:t>Analyse des compétences professionnelles et personnelles, des aptitudes et de la motivation pour définir un projet professionnel et éventuellement un projet de formation.</a:t>
                      </a:r>
                    </a:p>
                  </a:txBody>
                  <a:tcPr marL="108000" marR="72000" marT="72000" marB="72000" anchor="ctr" horzOverflow="overflow">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1200" b="0" i="0" u="none" strike="noStrike" cap="none" normalizeH="0" baseline="0" smtClean="0">
                          <a:ln>
                            <a:noFill/>
                          </a:ln>
                          <a:solidFill>
                            <a:srgbClr val="000099"/>
                          </a:solidFill>
                          <a:effectLst/>
                          <a:latin typeface="Arial" charset="0"/>
                          <a:cs typeface="Arial" charset="0"/>
                        </a:rPr>
                        <a:t>Fongecif</a:t>
                      </a:r>
                    </a:p>
                  </a:txBody>
                  <a:tcPr marL="0" marR="0" marT="0" marB="0" anchor="ctr" anchorCtr="1" horzOverflow="overflow">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r>
              <a:tr h="5778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1200" b="0" i="0" u="none" strike="noStrike" cap="none" normalizeH="0" baseline="0" smtClean="0">
                          <a:ln>
                            <a:noFill/>
                          </a:ln>
                          <a:solidFill>
                            <a:srgbClr val="000099"/>
                          </a:solidFill>
                          <a:effectLst/>
                          <a:latin typeface="Arial" charset="0"/>
                          <a:cs typeface="Arial" charset="0"/>
                        </a:rPr>
                        <a:t> </a:t>
                      </a:r>
                      <a:r>
                        <a:rPr kumimoji="0" lang="fr-FR" sz="1400" b="1" i="0" u="none" strike="noStrike" cap="none" normalizeH="0" baseline="0" smtClean="0">
                          <a:ln>
                            <a:noFill/>
                          </a:ln>
                          <a:solidFill>
                            <a:srgbClr val="000099"/>
                          </a:solidFill>
                          <a:effectLst/>
                          <a:latin typeface="Arial" charset="0"/>
                          <a:cs typeface="Arial" charset="0"/>
                        </a:rPr>
                        <a:t>VAE </a:t>
                      </a:r>
                      <a:r>
                        <a:rPr kumimoji="0" lang="fr-FR" sz="1000" b="0" i="0" u="none" strike="noStrike" cap="none" normalizeH="0" baseline="0" smtClean="0">
                          <a:ln>
                            <a:noFill/>
                          </a:ln>
                          <a:solidFill>
                            <a:srgbClr val="000099"/>
                          </a:solidFill>
                          <a:effectLst/>
                          <a:latin typeface="Arial" charset="0"/>
                          <a:cs typeface="Arial" charset="0"/>
                        </a:rPr>
                        <a:t>(validation des acquis de l’expérience)</a:t>
                      </a:r>
                    </a:p>
                  </a:txBody>
                  <a:tcPr marL="108000" marR="72000" marT="0" marB="0" anchor="ctr" horzOverflow="overflow">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1200" b="0" i="0" u="none" strike="noStrike" cap="none" normalizeH="0" baseline="0" smtClean="0">
                          <a:ln>
                            <a:noFill/>
                          </a:ln>
                          <a:solidFill>
                            <a:srgbClr val="000099"/>
                          </a:solidFill>
                          <a:effectLst/>
                          <a:latin typeface="Arial" charset="0"/>
                          <a:cs typeface="Arial" charset="0"/>
                        </a:rPr>
                        <a:t>Salarié ou employeur</a:t>
                      </a:r>
                    </a:p>
                  </a:txBody>
                  <a:tcPr marL="0" marR="0" marT="0" marB="0" anchor="ctr" anchorCtr="1" horzOverflow="overflow">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1200" b="0" i="0" u="none" strike="noStrike" cap="none" normalizeH="0" baseline="0" smtClean="0">
                          <a:ln>
                            <a:noFill/>
                          </a:ln>
                          <a:solidFill>
                            <a:srgbClr val="000099"/>
                          </a:solidFill>
                          <a:effectLst/>
                          <a:latin typeface="Arial" charset="0"/>
                          <a:cs typeface="Arial" charset="0"/>
                        </a:rPr>
                        <a:t>Validation d’une expérience par une certification reconnue, moyennant des actions de mise à niveau définies par un jury.</a:t>
                      </a:r>
                    </a:p>
                  </a:txBody>
                  <a:tcPr marL="108000" marR="72000" marT="72000" marB="72000" anchor="ctr" horzOverflow="overflow">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1200" b="0" i="0" u="none" strike="noStrike" cap="none" normalizeH="0" baseline="0" smtClean="0">
                          <a:ln>
                            <a:noFill/>
                          </a:ln>
                          <a:solidFill>
                            <a:srgbClr val="000099"/>
                          </a:solidFill>
                          <a:effectLst/>
                          <a:latin typeface="Arial" charset="0"/>
                          <a:cs typeface="Arial" charset="0"/>
                        </a:rPr>
                        <a:t>Fongecif</a:t>
                      </a:r>
                    </a:p>
                  </a:txBody>
                  <a:tcPr marL="0" marR="0" marT="0" marB="0" anchor="ctr" anchorCtr="1" horzOverflow="overflow">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r>
              <a:tr h="5794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1400" b="1" i="0" u="none" strike="noStrike" cap="none" normalizeH="0" baseline="0" smtClean="0">
                          <a:ln>
                            <a:noFill/>
                          </a:ln>
                          <a:solidFill>
                            <a:srgbClr val="000099"/>
                          </a:solidFill>
                          <a:effectLst/>
                          <a:latin typeface="Arial" charset="0"/>
                          <a:cs typeface="Arial" charset="0"/>
                        </a:rPr>
                        <a:t>Période de pro.</a:t>
                      </a:r>
                    </a:p>
                  </a:txBody>
                  <a:tcPr marL="108000" marR="72000" marT="0" marB="0" anchor="ctr" horzOverflow="overflow">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1200" b="0" i="0" u="none" strike="noStrike" cap="none" normalizeH="0" baseline="0" smtClean="0">
                          <a:ln>
                            <a:noFill/>
                          </a:ln>
                          <a:solidFill>
                            <a:srgbClr val="000099"/>
                          </a:solidFill>
                          <a:effectLst/>
                          <a:latin typeface="Arial" charset="0"/>
                          <a:cs typeface="Arial" charset="0"/>
                        </a:rPr>
                        <a:t>Salarié ou employeur</a:t>
                      </a:r>
                    </a:p>
                  </a:txBody>
                  <a:tcPr marL="0" marR="0" marT="0" marB="0" anchor="ctr" anchorCtr="1" horzOverflow="overflow">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1200" b="0" i="0" u="none" strike="noStrike" cap="none" normalizeH="0" baseline="0" smtClean="0">
                          <a:ln>
                            <a:noFill/>
                          </a:ln>
                          <a:solidFill>
                            <a:srgbClr val="000099"/>
                          </a:solidFill>
                          <a:effectLst/>
                          <a:latin typeface="Arial" charset="0"/>
                          <a:cs typeface="Arial" charset="0"/>
                        </a:rPr>
                        <a:t>Maintien en activité des salariés en CDI par l’acquisition d’une qualification. Ouvert à des publics prioritaires et réalisé en alternance.</a:t>
                      </a:r>
                    </a:p>
                  </a:txBody>
                  <a:tcPr marL="108000" marR="72000" marT="72000" marB="72000" anchor="ctr" horzOverflow="overflow">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1200" b="0" i="0" u="none" strike="noStrike" cap="none" normalizeH="0" baseline="0" smtClean="0">
                          <a:ln>
                            <a:noFill/>
                          </a:ln>
                          <a:solidFill>
                            <a:srgbClr val="000099"/>
                          </a:solidFill>
                          <a:effectLst/>
                          <a:latin typeface="Arial" charset="0"/>
                          <a:cs typeface="Arial" charset="0"/>
                        </a:rPr>
                        <a:t>OPCA</a:t>
                      </a:r>
                    </a:p>
                  </a:txBody>
                  <a:tcPr marL="0" marR="0" marT="0" marB="0" anchor="ctr" anchorCtr="1" horzOverflow="overflow">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r>
              <a:tr h="5778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1400" b="1" i="0" u="none" strike="noStrike" cap="none" normalizeH="0" baseline="0" smtClean="0">
                          <a:ln>
                            <a:noFill/>
                          </a:ln>
                          <a:solidFill>
                            <a:srgbClr val="000099"/>
                          </a:solidFill>
                          <a:effectLst/>
                          <a:latin typeface="Arial" charset="0"/>
                          <a:cs typeface="Arial" charset="0"/>
                        </a:rPr>
                        <a:t>CIF </a:t>
                      </a:r>
                      <a:r>
                        <a:rPr kumimoji="0" lang="fr-FR" sz="1000" b="0" i="0" u="none" strike="noStrike" cap="none" normalizeH="0" baseline="0" smtClean="0">
                          <a:ln>
                            <a:noFill/>
                          </a:ln>
                          <a:solidFill>
                            <a:srgbClr val="000099"/>
                          </a:solidFill>
                          <a:effectLst/>
                          <a:latin typeface="Arial" charset="0"/>
                          <a:cs typeface="Arial" charset="0"/>
                        </a:rPr>
                        <a:t>(congés individuel de formation)</a:t>
                      </a:r>
                    </a:p>
                  </a:txBody>
                  <a:tcPr marL="108000" marR="72000" marT="0" marB="0" anchor="ctr" horzOverflow="overflow">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1200" b="0" i="0" u="none" strike="noStrike" cap="none" normalizeH="0" baseline="0" smtClean="0">
                          <a:ln>
                            <a:noFill/>
                          </a:ln>
                          <a:solidFill>
                            <a:srgbClr val="000099"/>
                          </a:solidFill>
                          <a:effectLst/>
                          <a:latin typeface="Arial" charset="0"/>
                          <a:cs typeface="Arial" charset="0"/>
                        </a:rPr>
                        <a:t>salarié</a:t>
                      </a:r>
                    </a:p>
                  </a:txBody>
                  <a:tcPr marL="0" marR="0" marT="0" marB="0" anchor="ctr" anchorCtr="1" horzOverflow="overflow">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1200" b="0" i="0" u="none" strike="noStrike" cap="none" normalizeH="0" baseline="0" smtClean="0">
                          <a:ln>
                            <a:noFill/>
                          </a:ln>
                          <a:solidFill>
                            <a:srgbClr val="000099"/>
                          </a:solidFill>
                          <a:effectLst/>
                          <a:latin typeface="Arial" charset="0"/>
                          <a:cs typeface="Arial" charset="0"/>
                        </a:rPr>
                        <a:t>Accès à un niveau supérieur de qualification ou changement d’activité ou de profession ou ouverture sur la culture et la vie sociale.</a:t>
                      </a:r>
                    </a:p>
                  </a:txBody>
                  <a:tcPr marL="108000" marR="72000" marT="72000" marB="72000" anchor="ctr" horzOverflow="overflow">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1200" b="0" i="0" u="none" strike="noStrike" cap="none" normalizeH="0" baseline="0" smtClean="0">
                          <a:ln>
                            <a:noFill/>
                          </a:ln>
                          <a:solidFill>
                            <a:srgbClr val="000099"/>
                          </a:solidFill>
                          <a:effectLst/>
                          <a:latin typeface="Arial" charset="0"/>
                          <a:cs typeface="Arial" charset="0"/>
                        </a:rPr>
                        <a:t>Fongecif</a:t>
                      </a:r>
                    </a:p>
                  </a:txBody>
                  <a:tcPr marL="0" marR="0" marT="0" marB="0" anchor="ctr" anchorCtr="1" horzOverflow="overflow">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r>
              <a:tr h="6207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1400" b="1" i="0" u="none" strike="noStrike" cap="none" normalizeH="0" baseline="0" smtClean="0">
                          <a:ln>
                            <a:noFill/>
                          </a:ln>
                          <a:solidFill>
                            <a:srgbClr val="000099"/>
                          </a:solidFill>
                          <a:effectLst/>
                          <a:latin typeface="Arial" charset="0"/>
                          <a:cs typeface="Arial" charset="0"/>
                        </a:rPr>
                        <a:t>DIF</a:t>
                      </a:r>
                    </a:p>
                  </a:txBody>
                  <a:tcPr marL="108000" marR="72000" marT="0" marB="0" anchor="ctr" horzOverflow="overflow">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1200" b="0" i="0" u="none" strike="noStrike" cap="none" normalizeH="0" baseline="0" smtClean="0">
                          <a:ln>
                            <a:noFill/>
                          </a:ln>
                          <a:solidFill>
                            <a:srgbClr val="000099"/>
                          </a:solidFill>
                          <a:effectLst/>
                          <a:latin typeface="Arial" charset="0"/>
                          <a:cs typeface="Arial" charset="0"/>
                        </a:rPr>
                        <a:t>salarié</a:t>
                      </a:r>
                    </a:p>
                  </a:txBody>
                  <a:tcPr marL="0" marR="0" marT="0" marB="0" anchor="ctr" anchorCtr="1" horzOverflow="overflow">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1200" b="0" i="0" u="none" strike="noStrike" cap="none" normalizeH="0" baseline="0" smtClean="0">
                          <a:ln>
                            <a:noFill/>
                          </a:ln>
                          <a:solidFill>
                            <a:srgbClr val="000099"/>
                          </a:solidFill>
                          <a:effectLst/>
                          <a:latin typeface="Arial" charset="0"/>
                          <a:cs typeface="Arial" charset="0"/>
                        </a:rPr>
                        <a:t>Pour en savoir plus sur le DIF cliquer ici</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fr-FR" sz="1200" b="0" i="0" u="none" strike="noStrike" cap="none" normalizeH="0" baseline="0" smtClean="0">
                          <a:ln>
                            <a:noFill/>
                          </a:ln>
                          <a:solidFill>
                            <a:srgbClr val="000099"/>
                          </a:solidFill>
                          <a:effectLst/>
                          <a:latin typeface="Arial" charset="0"/>
                          <a:cs typeface="Arial" charset="0"/>
                        </a:rPr>
                        <a:t>Puis cliquer sur Retour «  Les dispositifs » pour revenir à cette page.</a:t>
                      </a:r>
                    </a:p>
                  </a:txBody>
                  <a:tcPr marL="108000" marR="72000" marT="72000" marB="72000" anchor="ctr" horzOverflow="overflow">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1200" b="0" i="0" u="none" strike="noStrike" cap="none" normalizeH="0" baseline="0" smtClean="0">
                          <a:ln>
                            <a:noFill/>
                          </a:ln>
                          <a:solidFill>
                            <a:srgbClr val="000099"/>
                          </a:solidFill>
                          <a:effectLst/>
                          <a:latin typeface="Arial" charset="0"/>
                          <a:cs typeface="Arial" charset="0"/>
                        </a:rPr>
                        <a:t>OPCA</a:t>
                      </a:r>
                    </a:p>
                  </a:txBody>
                  <a:tcPr marL="0" marR="0" marT="0" marB="0" anchor="ctr" anchorCtr="1" horzOverflow="overflow">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r>
              <a:tr h="5778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1400" b="1" i="0" u="none" strike="noStrike" cap="none" normalizeH="0" baseline="0" smtClean="0">
                          <a:ln>
                            <a:noFill/>
                          </a:ln>
                          <a:solidFill>
                            <a:srgbClr val="000099"/>
                          </a:solidFill>
                          <a:effectLst/>
                          <a:latin typeface="Arial" charset="0"/>
                          <a:cs typeface="Arial" charset="0"/>
                        </a:rPr>
                        <a:t>Plan de formation</a:t>
                      </a:r>
                    </a:p>
                  </a:txBody>
                  <a:tcPr marL="108000" marR="72000" marT="0" marB="0" anchor="ctr" horzOverflow="overflow">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1200" b="0" i="0" u="none" strike="noStrike" cap="none" normalizeH="0" baseline="0" smtClean="0">
                          <a:ln>
                            <a:noFill/>
                          </a:ln>
                          <a:solidFill>
                            <a:srgbClr val="000099"/>
                          </a:solidFill>
                          <a:effectLst/>
                          <a:latin typeface="Arial" charset="0"/>
                          <a:cs typeface="Arial" charset="0"/>
                        </a:rPr>
                        <a:t>Employeur</a:t>
                      </a:r>
                    </a:p>
                  </a:txBody>
                  <a:tcPr marL="0" marR="0" marT="0" marB="0" anchor="ctr" anchorCtr="1" horzOverflow="overflow">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1200" b="0" i="0" u="none" strike="noStrike" cap="none" normalizeH="0" baseline="0" smtClean="0">
                          <a:ln>
                            <a:noFill/>
                          </a:ln>
                          <a:solidFill>
                            <a:srgbClr val="000099"/>
                          </a:solidFill>
                          <a:effectLst/>
                          <a:latin typeface="Arial" charset="0"/>
                          <a:cs typeface="Arial" charset="0"/>
                        </a:rPr>
                        <a:t>Actions d’adaptation au poste de travail, de maintien dans l’emploi, ou de développement des compétences.</a:t>
                      </a:r>
                    </a:p>
                  </a:txBody>
                  <a:tcPr marL="108000" marR="72000" marT="72000" marB="72000" anchor="ctr" horzOverflow="overflow">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1200" b="0" i="0" u="none" strike="noStrike" cap="none" normalizeH="0" baseline="0" smtClean="0">
                          <a:ln>
                            <a:noFill/>
                          </a:ln>
                          <a:solidFill>
                            <a:srgbClr val="000099"/>
                          </a:solidFill>
                          <a:effectLst/>
                          <a:latin typeface="Arial" charset="0"/>
                          <a:cs typeface="Arial" charset="0"/>
                        </a:rPr>
                        <a:t>OPCA</a:t>
                      </a:r>
                    </a:p>
                  </a:txBody>
                  <a:tcPr marL="0" marR="0" marT="0" marB="0" anchor="ctr" anchorCtr="1" horzOverflow="overflow">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r>
            </a:tbl>
          </a:graphicData>
        </a:graphic>
      </p:graphicFrame>
      <p:sp>
        <p:nvSpPr>
          <p:cNvPr id="30773" name="Rectangle 69"/>
          <p:cNvSpPr>
            <a:spLocks noGrp="1" noChangeArrowheads="1"/>
          </p:cNvSpPr>
          <p:nvPr>
            <p:ph type="ctrTitle"/>
          </p:nvPr>
        </p:nvSpPr>
        <p:spPr bwMode="auto">
          <a:xfrm>
            <a:off x="1476375" y="260350"/>
            <a:ext cx="2952750" cy="360363"/>
          </a:xfrm>
          <a:solidFill>
            <a:srgbClr val="33CC33">
              <a:alpha val="25098"/>
            </a:srgbClr>
          </a:solidFill>
          <a:ln>
            <a:solidFill>
              <a:schemeClr val="tx1"/>
            </a:solidFill>
            <a:miter lim="800000"/>
            <a:headEnd/>
            <a:tailEnd/>
          </a:ln>
        </p:spPr>
        <p:txBody>
          <a:bodyPr vert="horz" wrap="square" lIns="91440" tIns="45720" rIns="91440" bIns="45720" numCol="1" anchor="ctr" anchorCtr="0" compatLnSpc="1">
            <a:prstTxWarp prst="textNoShape">
              <a:avLst/>
            </a:prstTxWarp>
          </a:bodyPr>
          <a:lstStyle/>
          <a:p>
            <a:pPr eaLnBrk="1" hangingPunct="1"/>
            <a:r>
              <a:rPr lang="fr-FR" sz="1200" b="1" smtClean="0">
                <a:solidFill>
                  <a:srgbClr val="000099"/>
                </a:solidFill>
              </a:rPr>
              <a:t>Quelles sont les obligations ?</a:t>
            </a:r>
          </a:p>
        </p:txBody>
      </p:sp>
      <p:sp>
        <p:nvSpPr>
          <p:cNvPr id="28742" name="AutoShape 70">
            <a:hlinkClick r:id="" action="ppaction://noaction" highlightClick="1"/>
          </p:cNvPr>
          <p:cNvSpPr>
            <a:spLocks noChangeArrowheads="1"/>
          </p:cNvSpPr>
          <p:nvPr/>
        </p:nvSpPr>
        <p:spPr bwMode="auto">
          <a:xfrm>
            <a:off x="7715250" y="6321425"/>
            <a:ext cx="215900" cy="215900"/>
          </a:xfrm>
          <a:prstGeom prst="actionButtonInformation">
            <a:avLst/>
          </a:prstGeom>
          <a:solidFill>
            <a:srgbClr val="33CC33"/>
          </a:solidFill>
          <a:ln w="9525">
            <a:noFill/>
            <a:miter lim="800000"/>
            <a:headEnd/>
            <a:tailEnd/>
          </a:ln>
        </p:spPr>
        <p:txBody>
          <a:bodyPr wrap="none" anchor="ctr"/>
          <a:lstStyle/>
          <a:p>
            <a:endParaRPr lang="fr-FR"/>
          </a:p>
        </p:txBody>
      </p:sp>
      <p:sp>
        <p:nvSpPr>
          <p:cNvPr id="28743" name="Rectangle 71"/>
          <p:cNvSpPr>
            <a:spLocks noChangeArrowheads="1"/>
          </p:cNvSpPr>
          <p:nvPr/>
        </p:nvSpPr>
        <p:spPr bwMode="auto">
          <a:xfrm>
            <a:off x="7451725" y="5734050"/>
            <a:ext cx="792163" cy="504825"/>
          </a:xfrm>
          <a:prstGeom prst="rect">
            <a:avLst/>
          </a:prstGeom>
          <a:solidFill>
            <a:srgbClr val="99FFCC"/>
          </a:solidFill>
          <a:ln w="9525" algn="ctr">
            <a:solidFill>
              <a:srgbClr val="00CC00"/>
            </a:solidFill>
            <a:miter lim="800000"/>
            <a:headEnd/>
            <a:tailEnd/>
          </a:ln>
        </p:spPr>
        <p:txBody>
          <a:bodyPr wrap="none" anchor="ctr"/>
          <a:lstStyle/>
          <a:p>
            <a:r>
              <a:rPr lang="fr-FR" sz="1000">
                <a:solidFill>
                  <a:schemeClr val="tx1"/>
                </a:solidFill>
              </a:rPr>
              <a:t>Vocabulaire </a:t>
            </a:r>
          </a:p>
          <a:p>
            <a:r>
              <a:rPr lang="fr-FR" sz="1000">
                <a:solidFill>
                  <a:schemeClr val="tx1"/>
                </a:solidFill>
              </a:rPr>
              <a:t>utile</a:t>
            </a:r>
          </a:p>
          <a:p>
            <a:r>
              <a:rPr lang="fr-FR" sz="1000" b="1">
                <a:solidFill>
                  <a:schemeClr val="tx1"/>
                </a:solidFill>
                <a:hlinkClick r:id="rId5" action="ppaction://hlinkpres?slideindex=1&amp;slidetitle="/>
              </a:rPr>
              <a:t>Cliquer ici</a:t>
            </a:r>
            <a:endParaRPr lang="fr-FR" sz="1000" b="1">
              <a:solidFill>
                <a:schemeClr val="tx1"/>
              </a:solidFill>
            </a:endParaRPr>
          </a:p>
        </p:txBody>
      </p:sp>
      <p:sp>
        <p:nvSpPr>
          <p:cNvPr id="30776" name="AutoShape 72">
            <a:hlinkClick r:id="" action="ppaction://noaction" highlightClick="1"/>
          </p:cNvPr>
          <p:cNvSpPr>
            <a:spLocks noChangeArrowheads="1"/>
          </p:cNvSpPr>
          <p:nvPr/>
        </p:nvSpPr>
        <p:spPr bwMode="auto">
          <a:xfrm flipH="1">
            <a:off x="1547813" y="5876925"/>
            <a:ext cx="215900" cy="215900"/>
          </a:xfrm>
          <a:prstGeom prst="actionButtonForwardNext">
            <a:avLst/>
          </a:prstGeom>
          <a:solidFill>
            <a:srgbClr val="3366FF"/>
          </a:solidFill>
          <a:ln w="9525">
            <a:noFill/>
            <a:miter lim="800000"/>
            <a:headEnd/>
            <a:tailEnd/>
          </a:ln>
        </p:spPr>
        <p:txBody>
          <a:bodyPr wrap="none" anchor="ctr"/>
          <a:lstStyle/>
          <a:p>
            <a:endParaRPr lang="fr-FR"/>
          </a:p>
        </p:txBody>
      </p:sp>
      <p:sp>
        <p:nvSpPr>
          <p:cNvPr id="30777" name="Rectangle 73"/>
          <p:cNvSpPr>
            <a:spLocks noChangeArrowheads="1"/>
          </p:cNvSpPr>
          <p:nvPr/>
        </p:nvSpPr>
        <p:spPr bwMode="auto">
          <a:xfrm>
            <a:off x="1763713" y="5807075"/>
            <a:ext cx="1439862" cy="358775"/>
          </a:xfrm>
          <a:prstGeom prst="rect">
            <a:avLst/>
          </a:prstGeom>
          <a:noFill/>
          <a:ln w="9525">
            <a:noFill/>
            <a:miter lim="800000"/>
            <a:headEnd/>
            <a:tailEnd/>
          </a:ln>
        </p:spPr>
        <p:txBody>
          <a:bodyPr wrap="none" anchor="ctr"/>
          <a:lstStyle/>
          <a:p>
            <a:pPr algn="l"/>
            <a:r>
              <a:rPr lang="fr-FR" sz="1000"/>
              <a:t>Retour  fiche de solution </a:t>
            </a:r>
          </a:p>
        </p:txBody>
      </p:sp>
      <p:sp>
        <p:nvSpPr>
          <p:cNvPr id="30778" name="AutoShape 74">
            <a:hlinkClick r:id="" action="ppaction://hlinkshowjump?jump=previousslide" highlightClick="1"/>
          </p:cNvPr>
          <p:cNvSpPr>
            <a:spLocks noChangeArrowheads="1"/>
          </p:cNvSpPr>
          <p:nvPr/>
        </p:nvSpPr>
        <p:spPr bwMode="auto">
          <a:xfrm>
            <a:off x="6661150" y="6308725"/>
            <a:ext cx="215900" cy="215900"/>
          </a:xfrm>
          <a:prstGeom prst="actionButtonBackPrevious">
            <a:avLst/>
          </a:prstGeom>
          <a:solidFill>
            <a:srgbClr val="FF0000">
              <a:alpha val="50195"/>
            </a:srgbClr>
          </a:solidFill>
          <a:ln w="9525">
            <a:noFill/>
            <a:miter lim="800000"/>
            <a:headEnd/>
            <a:tailEnd/>
          </a:ln>
        </p:spPr>
        <p:txBody>
          <a:bodyPr wrap="none" anchor="ctr"/>
          <a:lstStyle/>
          <a:p>
            <a:endParaRPr lang="fr-FR"/>
          </a:p>
        </p:txBody>
      </p:sp>
      <p:sp>
        <p:nvSpPr>
          <p:cNvPr id="30779" name="Rectangle 75"/>
          <p:cNvSpPr>
            <a:spLocks noChangeArrowheads="1"/>
          </p:cNvSpPr>
          <p:nvPr/>
        </p:nvSpPr>
        <p:spPr bwMode="auto">
          <a:xfrm>
            <a:off x="7956550" y="6237288"/>
            <a:ext cx="647700" cy="358775"/>
          </a:xfrm>
          <a:prstGeom prst="rect">
            <a:avLst/>
          </a:prstGeom>
          <a:noFill/>
          <a:ln w="9525">
            <a:noFill/>
            <a:miter lim="800000"/>
            <a:headEnd/>
            <a:tailEnd/>
          </a:ln>
        </p:spPr>
        <p:txBody>
          <a:bodyPr wrap="none" anchor="ctr"/>
          <a:lstStyle/>
          <a:p>
            <a:pPr algn="r"/>
            <a:r>
              <a:rPr lang="fr-FR" sz="1000"/>
              <a:t>Page </a:t>
            </a:r>
          </a:p>
          <a:p>
            <a:pPr algn="r"/>
            <a:r>
              <a:rPr lang="fr-FR" sz="1000"/>
              <a:t>suivante</a:t>
            </a:r>
          </a:p>
        </p:txBody>
      </p:sp>
      <p:sp>
        <p:nvSpPr>
          <p:cNvPr id="30780" name="AutoShape 76">
            <a:hlinkClick r:id="" action="ppaction://hlinkshowjump?jump=nextslide" highlightClick="1"/>
          </p:cNvPr>
          <p:cNvSpPr>
            <a:spLocks noChangeArrowheads="1"/>
          </p:cNvSpPr>
          <p:nvPr/>
        </p:nvSpPr>
        <p:spPr bwMode="auto">
          <a:xfrm>
            <a:off x="8604250" y="6308725"/>
            <a:ext cx="215900" cy="215900"/>
          </a:xfrm>
          <a:prstGeom prst="actionButtonForwardNext">
            <a:avLst/>
          </a:prstGeom>
          <a:solidFill>
            <a:schemeClr val="accent1"/>
          </a:solidFill>
          <a:ln w="9525">
            <a:noFill/>
            <a:miter lim="800000"/>
            <a:headEnd/>
            <a:tailEnd/>
          </a:ln>
        </p:spPr>
        <p:txBody>
          <a:bodyPr wrap="none" anchor="ctr"/>
          <a:lstStyle/>
          <a:p>
            <a:endParaRPr lang="fr-FR"/>
          </a:p>
        </p:txBody>
      </p:sp>
      <p:sp>
        <p:nvSpPr>
          <p:cNvPr id="30781" name="Rectangle 77"/>
          <p:cNvSpPr>
            <a:spLocks noChangeArrowheads="1"/>
          </p:cNvSpPr>
          <p:nvPr/>
        </p:nvSpPr>
        <p:spPr bwMode="auto">
          <a:xfrm>
            <a:off x="6877050" y="6237288"/>
            <a:ext cx="792163" cy="358775"/>
          </a:xfrm>
          <a:prstGeom prst="rect">
            <a:avLst/>
          </a:prstGeom>
          <a:noFill/>
          <a:ln w="9525">
            <a:noFill/>
            <a:miter lim="800000"/>
            <a:headEnd/>
            <a:tailEnd/>
          </a:ln>
        </p:spPr>
        <p:txBody>
          <a:bodyPr wrap="none" anchor="ctr"/>
          <a:lstStyle/>
          <a:p>
            <a:pPr algn="l"/>
            <a:r>
              <a:rPr lang="fr-FR" sz="1000"/>
              <a:t>Page </a:t>
            </a:r>
          </a:p>
          <a:p>
            <a:pPr algn="l"/>
            <a:r>
              <a:rPr lang="fr-FR" sz="1000"/>
              <a:t>précédente</a:t>
            </a:r>
          </a:p>
        </p:txBody>
      </p:sp>
      <p:sp>
        <p:nvSpPr>
          <p:cNvPr id="30782" name="AutoShape 147">
            <a:hlinkClick r:id="rId6" action="ppaction://hlinksldjump" highlightClick="1"/>
          </p:cNvPr>
          <p:cNvSpPr>
            <a:spLocks noChangeArrowheads="1"/>
          </p:cNvSpPr>
          <p:nvPr/>
        </p:nvSpPr>
        <p:spPr bwMode="auto">
          <a:xfrm flipH="1">
            <a:off x="5868988" y="4652963"/>
            <a:ext cx="215900" cy="215900"/>
          </a:xfrm>
          <a:prstGeom prst="actionButtonBackPrevious">
            <a:avLst/>
          </a:prstGeom>
          <a:solidFill>
            <a:srgbClr val="33CC33"/>
          </a:solidFill>
          <a:ln w="9525">
            <a:noFill/>
            <a:miter lim="800000"/>
            <a:headEnd/>
            <a:tailEnd/>
          </a:ln>
        </p:spPr>
        <p:txBody>
          <a:bodyPr wrap="none" anchor="ctr"/>
          <a:lstStyle/>
          <a:p>
            <a:endParaRPr lang="fr-FR"/>
          </a:p>
        </p:txBody>
      </p:sp>
      <p:sp>
        <p:nvSpPr>
          <p:cNvPr id="30783" name="Rectangle 148"/>
          <p:cNvSpPr>
            <a:spLocks noChangeArrowheads="1"/>
          </p:cNvSpPr>
          <p:nvPr/>
        </p:nvSpPr>
        <p:spPr bwMode="auto">
          <a:xfrm>
            <a:off x="6084888" y="4581525"/>
            <a:ext cx="1008062" cy="358775"/>
          </a:xfrm>
          <a:prstGeom prst="rect">
            <a:avLst/>
          </a:prstGeom>
          <a:noFill/>
          <a:ln w="9525">
            <a:noFill/>
            <a:miter lim="800000"/>
            <a:headEnd/>
            <a:tailEnd/>
          </a:ln>
        </p:spPr>
        <p:txBody>
          <a:bodyPr wrap="none" anchor="ctr"/>
          <a:lstStyle/>
          <a:p>
            <a:pPr algn="l"/>
            <a:r>
              <a:rPr lang="fr-FR" sz="1000"/>
              <a:t>« Le DIF »</a:t>
            </a:r>
          </a:p>
        </p:txBody>
      </p:sp>
      <p:sp>
        <p:nvSpPr>
          <p:cNvPr id="30784" name="AutoShape 149">
            <a:hlinkClick r:id="rId7" action="ppaction://hlinksldjump" highlightClick="1"/>
          </p:cNvPr>
          <p:cNvSpPr>
            <a:spLocks noChangeArrowheads="1"/>
          </p:cNvSpPr>
          <p:nvPr/>
        </p:nvSpPr>
        <p:spPr bwMode="auto">
          <a:xfrm>
            <a:off x="3995738" y="5878513"/>
            <a:ext cx="215900" cy="215900"/>
          </a:xfrm>
          <a:prstGeom prst="actionButtonBackPrevious">
            <a:avLst/>
          </a:prstGeom>
          <a:solidFill>
            <a:srgbClr val="33CC33"/>
          </a:solidFill>
          <a:ln w="9525">
            <a:noFill/>
            <a:miter lim="800000"/>
            <a:headEnd/>
            <a:tailEnd/>
          </a:ln>
        </p:spPr>
        <p:txBody>
          <a:bodyPr wrap="none" anchor="ctr"/>
          <a:lstStyle/>
          <a:p>
            <a:endParaRPr lang="fr-FR"/>
          </a:p>
        </p:txBody>
      </p:sp>
      <p:sp>
        <p:nvSpPr>
          <p:cNvPr id="30785" name="Rectangle 150"/>
          <p:cNvSpPr>
            <a:spLocks noChangeArrowheads="1"/>
          </p:cNvSpPr>
          <p:nvPr/>
        </p:nvSpPr>
        <p:spPr bwMode="auto">
          <a:xfrm>
            <a:off x="4284663" y="5807075"/>
            <a:ext cx="2447925" cy="358775"/>
          </a:xfrm>
          <a:prstGeom prst="rect">
            <a:avLst/>
          </a:prstGeom>
          <a:noFill/>
          <a:ln w="9525">
            <a:noFill/>
            <a:miter lim="800000"/>
            <a:headEnd/>
            <a:tailEnd/>
          </a:ln>
        </p:spPr>
        <p:txBody>
          <a:bodyPr wrap="none" anchor="ctr"/>
          <a:lstStyle/>
          <a:p>
            <a:pPr algn="l"/>
            <a:r>
              <a:rPr lang="fr-FR" sz="1000"/>
              <a:t>Retour « L’éligibilité aux dispositifs»</a:t>
            </a:r>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28742"/>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8743"/>
                                        </p:tgtEl>
                                        <p:attrNameLst>
                                          <p:attrName>style.visibility</p:attrName>
                                        </p:attrNameLst>
                                      </p:cBhvr>
                                      <p:to>
                                        <p:strVal val="visible"/>
                                      </p:to>
                                    </p:set>
                                  </p:childTnLst>
                                </p:cTn>
                              </p:par>
                            </p:childTnLst>
                          </p:cTn>
                        </p:par>
                      </p:childTnLst>
                    </p:cTn>
                  </p:par>
                </p:childTnLst>
              </p:cTn>
              <p:nextCondLst>
                <p:cond evt="onClick" delay="0">
                  <p:tgtEl>
                    <p:spTgt spid="28742"/>
                  </p:tgtEl>
                </p:cond>
              </p:nextCondLst>
            </p:seq>
            <p:seq concurrent="1" nextAc="seek">
              <p:cTn id="7" restart="whenNotActive" fill="hold" evtFilter="cancelBubble" nodeType="interactiveSeq">
                <p:stCondLst>
                  <p:cond evt="onClick" delay="0">
                    <p:tgtEl>
                      <p:spTgt spid="28743"/>
                    </p:tgtEl>
                  </p:cond>
                </p:stCondLst>
                <p:endSync evt="end" delay="0">
                  <p:rtn val="all"/>
                </p:endSync>
                <p:childTnLst>
                  <p:par>
                    <p:cTn id="8" fill="hold">
                      <p:stCondLst>
                        <p:cond delay="0"/>
                      </p:stCondLst>
                      <p:childTnLst>
                        <p:par>
                          <p:cTn id="9" fill="hold">
                            <p:stCondLst>
                              <p:cond delay="0"/>
                            </p:stCondLst>
                            <p:childTnLst>
                              <p:par>
                                <p:cTn id="10" presetID="1" presetClass="exit" presetSubtype="0" fill="hold" grpId="1" nodeType="clickEffect">
                                  <p:stCondLst>
                                    <p:cond delay="0"/>
                                  </p:stCondLst>
                                  <p:childTnLst>
                                    <p:set>
                                      <p:cBhvr>
                                        <p:cTn id="11" dur="1" fill="hold">
                                          <p:stCondLst>
                                            <p:cond delay="0"/>
                                          </p:stCondLst>
                                        </p:cTn>
                                        <p:tgtEl>
                                          <p:spTgt spid="28743"/>
                                        </p:tgtEl>
                                        <p:attrNameLst>
                                          <p:attrName>style.visibility</p:attrName>
                                        </p:attrNameLst>
                                      </p:cBhvr>
                                      <p:to>
                                        <p:strVal val="hidden"/>
                                      </p:to>
                                    </p:set>
                                  </p:childTnLst>
                                </p:cTn>
                              </p:par>
                            </p:childTnLst>
                          </p:cTn>
                        </p:par>
                      </p:childTnLst>
                    </p:cTn>
                  </p:par>
                </p:childTnLst>
              </p:cTn>
              <p:nextCondLst>
                <p:cond evt="onClick" delay="0">
                  <p:tgtEl>
                    <p:spTgt spid="28743"/>
                  </p:tgtEl>
                </p:cond>
              </p:nextCondLst>
            </p:seq>
          </p:childTnLst>
        </p:cTn>
      </p:par>
    </p:tnLst>
    <p:bldLst>
      <p:bldP spid="28743" grpId="0" animBg="1"/>
      <p:bldP spid="28743" grpId="1"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ChangeArrowheads="1"/>
          </p:cNvSpPr>
          <p:nvPr/>
        </p:nvSpPr>
        <p:spPr bwMode="auto">
          <a:xfrm>
            <a:off x="250825" y="260350"/>
            <a:ext cx="1154113" cy="360363"/>
          </a:xfrm>
          <a:prstGeom prst="rect">
            <a:avLst/>
          </a:prstGeom>
          <a:solidFill>
            <a:srgbClr val="33CC33"/>
          </a:solidFill>
          <a:ln w="9525">
            <a:solidFill>
              <a:schemeClr val="tx1"/>
            </a:solidFill>
            <a:miter lim="800000"/>
            <a:headEnd/>
            <a:tailEnd/>
          </a:ln>
        </p:spPr>
        <p:txBody>
          <a:bodyPr wrap="none" anchor="ctr"/>
          <a:lstStyle/>
          <a:p>
            <a:r>
              <a:rPr lang="fr-FR" sz="1200" b="1"/>
              <a:t>Chapitre 1.2</a:t>
            </a:r>
          </a:p>
        </p:txBody>
      </p:sp>
      <p:sp>
        <p:nvSpPr>
          <p:cNvPr id="31747" name="Rectangle 3"/>
          <p:cNvSpPr>
            <a:spLocks noChangeArrowheads="1"/>
          </p:cNvSpPr>
          <p:nvPr/>
        </p:nvSpPr>
        <p:spPr bwMode="auto">
          <a:xfrm>
            <a:off x="179388" y="188913"/>
            <a:ext cx="8785225" cy="6480175"/>
          </a:xfrm>
          <a:prstGeom prst="rect">
            <a:avLst/>
          </a:prstGeom>
          <a:noFill/>
          <a:ln w="9525">
            <a:solidFill>
              <a:schemeClr val="tx1"/>
            </a:solidFill>
            <a:miter lim="800000"/>
            <a:headEnd/>
            <a:tailEnd/>
          </a:ln>
        </p:spPr>
        <p:txBody>
          <a:bodyPr wrap="none" anchor="ctr"/>
          <a:lstStyle/>
          <a:p>
            <a:endParaRPr lang="fr-FR"/>
          </a:p>
        </p:txBody>
      </p:sp>
      <p:sp>
        <p:nvSpPr>
          <p:cNvPr id="31748" name="Rectangle 4"/>
          <p:cNvSpPr>
            <a:spLocks noChangeArrowheads="1"/>
          </p:cNvSpPr>
          <p:nvPr/>
        </p:nvSpPr>
        <p:spPr bwMode="auto">
          <a:xfrm>
            <a:off x="468313" y="6237288"/>
            <a:ext cx="1655762" cy="358775"/>
          </a:xfrm>
          <a:prstGeom prst="rect">
            <a:avLst/>
          </a:prstGeom>
          <a:noFill/>
          <a:ln w="9525">
            <a:noFill/>
            <a:miter lim="800000"/>
            <a:headEnd/>
            <a:tailEnd/>
          </a:ln>
        </p:spPr>
        <p:txBody>
          <a:bodyPr wrap="none" anchor="ctr"/>
          <a:lstStyle/>
          <a:p>
            <a:pPr algn="l"/>
            <a:r>
              <a:rPr lang="fr-FR" sz="1000"/>
              <a:t>Retour sommaire</a:t>
            </a:r>
          </a:p>
        </p:txBody>
      </p:sp>
      <p:sp>
        <p:nvSpPr>
          <p:cNvPr id="31749" name="AutoShape 5">
            <a:hlinkClick r:id="rId3" action="ppaction://hlinksldjump" highlightClick="1"/>
          </p:cNvPr>
          <p:cNvSpPr>
            <a:spLocks noChangeArrowheads="1"/>
          </p:cNvSpPr>
          <p:nvPr/>
        </p:nvSpPr>
        <p:spPr bwMode="auto">
          <a:xfrm>
            <a:off x="2193925" y="6308725"/>
            <a:ext cx="215900" cy="215900"/>
          </a:xfrm>
          <a:prstGeom prst="actionButtonBackPrevious">
            <a:avLst/>
          </a:prstGeom>
          <a:solidFill>
            <a:srgbClr val="33CC33"/>
          </a:solidFill>
          <a:ln w="9525">
            <a:noFill/>
            <a:miter lim="800000"/>
            <a:headEnd/>
            <a:tailEnd/>
          </a:ln>
        </p:spPr>
        <p:txBody>
          <a:bodyPr wrap="none" anchor="ctr"/>
          <a:lstStyle/>
          <a:p>
            <a:endParaRPr lang="fr-FR"/>
          </a:p>
        </p:txBody>
      </p:sp>
      <p:sp>
        <p:nvSpPr>
          <p:cNvPr id="31750" name="Rectangle 6"/>
          <p:cNvSpPr>
            <a:spLocks noChangeArrowheads="1"/>
          </p:cNvSpPr>
          <p:nvPr/>
        </p:nvSpPr>
        <p:spPr bwMode="auto">
          <a:xfrm>
            <a:off x="2411413" y="6237288"/>
            <a:ext cx="1655762" cy="358775"/>
          </a:xfrm>
          <a:prstGeom prst="rect">
            <a:avLst/>
          </a:prstGeom>
          <a:noFill/>
          <a:ln w="9525">
            <a:noFill/>
            <a:miter lim="800000"/>
            <a:headEnd/>
            <a:tailEnd/>
          </a:ln>
        </p:spPr>
        <p:txBody>
          <a:bodyPr wrap="none" anchor="ctr"/>
          <a:lstStyle/>
          <a:p>
            <a:pPr algn="l"/>
            <a:r>
              <a:rPr lang="fr-FR" sz="1000"/>
              <a:t>Début du chapitre</a:t>
            </a:r>
          </a:p>
        </p:txBody>
      </p:sp>
      <p:sp>
        <p:nvSpPr>
          <p:cNvPr id="31751" name="AutoShape 7">
            <a:hlinkClick r:id="rId4" action="ppaction://hlinksldjump" highlightClick="1"/>
          </p:cNvPr>
          <p:cNvSpPr>
            <a:spLocks noChangeArrowheads="1"/>
          </p:cNvSpPr>
          <p:nvPr/>
        </p:nvSpPr>
        <p:spPr bwMode="auto">
          <a:xfrm>
            <a:off x="252413" y="6310313"/>
            <a:ext cx="215900" cy="215900"/>
          </a:xfrm>
          <a:prstGeom prst="actionButtonBackPrevious">
            <a:avLst/>
          </a:prstGeom>
          <a:solidFill>
            <a:srgbClr val="C0C0C0"/>
          </a:solidFill>
          <a:ln w="9525">
            <a:noFill/>
            <a:miter lim="800000"/>
            <a:headEnd/>
            <a:tailEnd/>
          </a:ln>
        </p:spPr>
        <p:txBody>
          <a:bodyPr wrap="none" anchor="ctr"/>
          <a:lstStyle/>
          <a:p>
            <a:endParaRPr lang="fr-FR"/>
          </a:p>
        </p:txBody>
      </p:sp>
      <p:sp>
        <p:nvSpPr>
          <p:cNvPr id="31752" name="Rectangle 8"/>
          <p:cNvSpPr>
            <a:spLocks noChangeArrowheads="1"/>
          </p:cNvSpPr>
          <p:nvPr/>
        </p:nvSpPr>
        <p:spPr bwMode="auto">
          <a:xfrm>
            <a:off x="4500563" y="260350"/>
            <a:ext cx="4249737" cy="360363"/>
          </a:xfrm>
          <a:prstGeom prst="rect">
            <a:avLst/>
          </a:prstGeom>
          <a:solidFill>
            <a:srgbClr val="33CC33">
              <a:alpha val="25098"/>
            </a:srgbClr>
          </a:solidFill>
          <a:ln w="9525">
            <a:solidFill>
              <a:schemeClr val="tx1"/>
            </a:solidFill>
            <a:miter lim="800000"/>
            <a:headEnd/>
            <a:tailEnd/>
          </a:ln>
        </p:spPr>
        <p:txBody>
          <a:bodyPr anchor="ctr"/>
          <a:lstStyle/>
          <a:p>
            <a:pPr>
              <a:spcBef>
                <a:spcPct val="20000"/>
              </a:spcBef>
            </a:pPr>
            <a:r>
              <a:rPr lang="fr-FR" sz="1200" b="1"/>
              <a:t>8 – L’éligibilité aux dispositifs</a:t>
            </a:r>
          </a:p>
        </p:txBody>
      </p:sp>
      <p:sp>
        <p:nvSpPr>
          <p:cNvPr id="31753" name="Rectangle 9"/>
          <p:cNvSpPr>
            <a:spLocks noChangeArrowheads="1"/>
          </p:cNvSpPr>
          <p:nvPr/>
        </p:nvSpPr>
        <p:spPr bwMode="auto">
          <a:xfrm>
            <a:off x="1681163" y="1052513"/>
            <a:ext cx="5734050" cy="366712"/>
          </a:xfrm>
          <a:prstGeom prst="rect">
            <a:avLst/>
          </a:prstGeom>
          <a:noFill/>
          <a:ln w="9525" algn="ctr">
            <a:noFill/>
            <a:miter lim="800000"/>
            <a:headEnd/>
            <a:tailEnd/>
          </a:ln>
        </p:spPr>
        <p:txBody>
          <a:bodyPr wrap="none">
            <a:spAutoFit/>
          </a:bodyPr>
          <a:lstStyle/>
          <a:p>
            <a:r>
              <a:rPr lang="fr-FR" b="1"/>
              <a:t>Quels sont les conditions d’accès aux dispositifs ?</a:t>
            </a:r>
          </a:p>
        </p:txBody>
      </p:sp>
      <p:sp>
        <p:nvSpPr>
          <p:cNvPr id="31754" name="Text Box 10"/>
          <p:cNvSpPr txBox="1">
            <a:spLocks noChangeArrowheads="1"/>
          </p:cNvSpPr>
          <p:nvPr/>
        </p:nvSpPr>
        <p:spPr bwMode="auto">
          <a:xfrm>
            <a:off x="468313" y="1628775"/>
            <a:ext cx="8351837" cy="3341688"/>
          </a:xfrm>
          <a:prstGeom prst="rect">
            <a:avLst/>
          </a:prstGeom>
          <a:noFill/>
          <a:ln w="9525">
            <a:noFill/>
            <a:miter lim="800000"/>
            <a:headEnd/>
            <a:tailEnd/>
          </a:ln>
        </p:spPr>
        <p:txBody>
          <a:bodyPr>
            <a:spAutoFit/>
          </a:bodyPr>
          <a:lstStyle/>
          <a:p>
            <a:pPr algn="l"/>
            <a:r>
              <a:rPr lang="fr-FR"/>
              <a:t>Les dispositifs de formations pour réaliser les actions que vous allez retenir lors de l’entretien présentent chacun des particularités, notamment en terme de financement. </a:t>
            </a:r>
          </a:p>
          <a:p>
            <a:pPr algn="l"/>
            <a:endParaRPr lang="fr-FR"/>
          </a:p>
          <a:p>
            <a:pPr algn="l"/>
            <a:r>
              <a:rPr lang="fr-FR"/>
              <a:t>Pour bénéficier d’un dispositif, il faut que le salarié ait le droit d’y accéder c’est ce qu’on appelle « l’éligibilité ». </a:t>
            </a:r>
          </a:p>
          <a:p>
            <a:pPr algn="l"/>
            <a:endParaRPr lang="fr-FR"/>
          </a:p>
          <a:p>
            <a:pPr algn="l"/>
            <a:r>
              <a:rPr lang="fr-FR"/>
              <a:t>Cela dépend de diverses variables, comme son âge, son ancienneté, sa situation …</a:t>
            </a:r>
            <a:r>
              <a:rPr lang="fr-FR">
                <a:solidFill>
                  <a:schemeClr val="tx1"/>
                </a:solidFill>
              </a:rPr>
              <a:t> </a:t>
            </a:r>
            <a:endParaRPr lang="fr-FR" sz="1500"/>
          </a:p>
          <a:p>
            <a:pPr algn="l"/>
            <a:endParaRPr lang="fr-FR" sz="1500"/>
          </a:p>
          <a:p>
            <a:pPr algn="l"/>
            <a:r>
              <a:rPr lang="fr-FR"/>
              <a:t>Exemple : pour qu’un salarié en CDI soit éligible au DIF, il doit avoir un an d’ancienneté dans l’entreprise.</a:t>
            </a:r>
          </a:p>
        </p:txBody>
      </p:sp>
      <p:sp>
        <p:nvSpPr>
          <p:cNvPr id="31755" name="Rectangle 11"/>
          <p:cNvSpPr>
            <a:spLocks noGrp="1" noChangeArrowheads="1"/>
          </p:cNvSpPr>
          <p:nvPr>
            <p:ph type="ctrTitle"/>
          </p:nvPr>
        </p:nvSpPr>
        <p:spPr bwMode="auto">
          <a:xfrm>
            <a:off x="1476375" y="260350"/>
            <a:ext cx="2952750" cy="360363"/>
          </a:xfrm>
          <a:solidFill>
            <a:srgbClr val="33CC33">
              <a:alpha val="25098"/>
            </a:srgbClr>
          </a:solidFill>
          <a:ln>
            <a:solidFill>
              <a:schemeClr val="tx1"/>
            </a:solidFill>
            <a:miter lim="800000"/>
            <a:headEnd/>
            <a:tailEnd/>
          </a:ln>
        </p:spPr>
        <p:txBody>
          <a:bodyPr vert="horz" wrap="square" lIns="91440" tIns="45720" rIns="91440" bIns="45720" numCol="1" anchor="ctr" anchorCtr="0" compatLnSpc="1">
            <a:prstTxWarp prst="textNoShape">
              <a:avLst/>
            </a:prstTxWarp>
          </a:bodyPr>
          <a:lstStyle/>
          <a:p>
            <a:pPr eaLnBrk="1" hangingPunct="1"/>
            <a:r>
              <a:rPr lang="fr-FR" sz="1200" b="1" smtClean="0">
                <a:solidFill>
                  <a:srgbClr val="000099"/>
                </a:solidFill>
              </a:rPr>
              <a:t>Quelles sont les obligations ?</a:t>
            </a:r>
          </a:p>
        </p:txBody>
      </p:sp>
      <p:sp>
        <p:nvSpPr>
          <p:cNvPr id="30732" name="AutoShape 12">
            <a:hlinkClick r:id="" action="ppaction://noaction" highlightClick="1"/>
          </p:cNvPr>
          <p:cNvSpPr>
            <a:spLocks noChangeArrowheads="1"/>
          </p:cNvSpPr>
          <p:nvPr/>
        </p:nvSpPr>
        <p:spPr bwMode="auto">
          <a:xfrm>
            <a:off x="7702550" y="6321425"/>
            <a:ext cx="215900" cy="215900"/>
          </a:xfrm>
          <a:prstGeom prst="actionButtonInformation">
            <a:avLst/>
          </a:prstGeom>
          <a:solidFill>
            <a:srgbClr val="33CC33"/>
          </a:solidFill>
          <a:ln w="9525">
            <a:noFill/>
            <a:miter lim="800000"/>
            <a:headEnd/>
            <a:tailEnd/>
          </a:ln>
        </p:spPr>
        <p:txBody>
          <a:bodyPr wrap="none" anchor="ctr"/>
          <a:lstStyle/>
          <a:p>
            <a:endParaRPr lang="fr-FR"/>
          </a:p>
        </p:txBody>
      </p:sp>
      <p:sp>
        <p:nvSpPr>
          <p:cNvPr id="30733" name="Rectangle 13"/>
          <p:cNvSpPr>
            <a:spLocks noChangeArrowheads="1"/>
          </p:cNvSpPr>
          <p:nvPr/>
        </p:nvSpPr>
        <p:spPr bwMode="auto">
          <a:xfrm>
            <a:off x="7451725" y="5734050"/>
            <a:ext cx="792163" cy="504825"/>
          </a:xfrm>
          <a:prstGeom prst="rect">
            <a:avLst/>
          </a:prstGeom>
          <a:solidFill>
            <a:srgbClr val="99FFCC"/>
          </a:solidFill>
          <a:ln w="9525" algn="ctr">
            <a:solidFill>
              <a:srgbClr val="00CC00"/>
            </a:solidFill>
            <a:miter lim="800000"/>
            <a:headEnd/>
            <a:tailEnd/>
          </a:ln>
        </p:spPr>
        <p:txBody>
          <a:bodyPr wrap="none" anchor="ctr"/>
          <a:lstStyle/>
          <a:p>
            <a:r>
              <a:rPr lang="fr-FR" sz="1000">
                <a:solidFill>
                  <a:schemeClr val="tx1"/>
                </a:solidFill>
              </a:rPr>
              <a:t>Vocabulaire </a:t>
            </a:r>
          </a:p>
          <a:p>
            <a:r>
              <a:rPr lang="fr-FR" sz="1000">
                <a:solidFill>
                  <a:schemeClr val="tx1"/>
                </a:solidFill>
              </a:rPr>
              <a:t>utile</a:t>
            </a:r>
          </a:p>
          <a:p>
            <a:r>
              <a:rPr lang="fr-FR" sz="1000" b="1">
                <a:solidFill>
                  <a:schemeClr val="tx1"/>
                </a:solidFill>
                <a:hlinkClick r:id="rId5" action="ppaction://hlinkpres?slideindex=1&amp;slidetitle="/>
              </a:rPr>
              <a:t>Cliquer ici</a:t>
            </a:r>
            <a:endParaRPr lang="fr-FR" sz="1000" b="1">
              <a:solidFill>
                <a:schemeClr val="tx1"/>
              </a:solidFill>
            </a:endParaRPr>
          </a:p>
        </p:txBody>
      </p:sp>
      <p:sp>
        <p:nvSpPr>
          <p:cNvPr id="31758" name="AutoShape 14">
            <a:hlinkClick r:id="" action="ppaction://hlinkshowjump?jump=previousslide" highlightClick="1"/>
          </p:cNvPr>
          <p:cNvSpPr>
            <a:spLocks noChangeArrowheads="1"/>
          </p:cNvSpPr>
          <p:nvPr/>
        </p:nvSpPr>
        <p:spPr bwMode="auto">
          <a:xfrm>
            <a:off x="6661150" y="6308725"/>
            <a:ext cx="215900" cy="215900"/>
          </a:xfrm>
          <a:prstGeom prst="actionButtonBackPrevious">
            <a:avLst/>
          </a:prstGeom>
          <a:solidFill>
            <a:srgbClr val="FF0000">
              <a:alpha val="50195"/>
            </a:srgbClr>
          </a:solidFill>
          <a:ln w="9525">
            <a:noFill/>
            <a:miter lim="800000"/>
            <a:headEnd/>
            <a:tailEnd/>
          </a:ln>
        </p:spPr>
        <p:txBody>
          <a:bodyPr wrap="none" anchor="ctr"/>
          <a:lstStyle/>
          <a:p>
            <a:endParaRPr lang="fr-FR"/>
          </a:p>
        </p:txBody>
      </p:sp>
      <p:sp>
        <p:nvSpPr>
          <p:cNvPr id="31759" name="Rectangle 15"/>
          <p:cNvSpPr>
            <a:spLocks noChangeArrowheads="1"/>
          </p:cNvSpPr>
          <p:nvPr/>
        </p:nvSpPr>
        <p:spPr bwMode="auto">
          <a:xfrm>
            <a:off x="7956550" y="6237288"/>
            <a:ext cx="647700" cy="358775"/>
          </a:xfrm>
          <a:prstGeom prst="rect">
            <a:avLst/>
          </a:prstGeom>
          <a:noFill/>
          <a:ln w="9525">
            <a:noFill/>
            <a:miter lim="800000"/>
            <a:headEnd/>
            <a:tailEnd/>
          </a:ln>
        </p:spPr>
        <p:txBody>
          <a:bodyPr wrap="none" anchor="ctr"/>
          <a:lstStyle/>
          <a:p>
            <a:pPr algn="r"/>
            <a:r>
              <a:rPr lang="fr-FR" sz="1000"/>
              <a:t>Page </a:t>
            </a:r>
          </a:p>
          <a:p>
            <a:pPr algn="r"/>
            <a:r>
              <a:rPr lang="fr-FR" sz="1000"/>
              <a:t>suivante</a:t>
            </a:r>
          </a:p>
        </p:txBody>
      </p:sp>
      <p:sp>
        <p:nvSpPr>
          <p:cNvPr id="31760" name="AutoShape 16">
            <a:hlinkClick r:id="" action="ppaction://hlinkshowjump?jump=nextslide" highlightClick="1"/>
          </p:cNvPr>
          <p:cNvSpPr>
            <a:spLocks noChangeArrowheads="1"/>
          </p:cNvSpPr>
          <p:nvPr/>
        </p:nvSpPr>
        <p:spPr bwMode="auto">
          <a:xfrm>
            <a:off x="8604250" y="6308725"/>
            <a:ext cx="215900" cy="215900"/>
          </a:xfrm>
          <a:prstGeom prst="actionButtonForwardNext">
            <a:avLst/>
          </a:prstGeom>
          <a:solidFill>
            <a:schemeClr val="accent1"/>
          </a:solidFill>
          <a:ln w="9525">
            <a:noFill/>
            <a:miter lim="800000"/>
            <a:headEnd/>
            <a:tailEnd/>
          </a:ln>
        </p:spPr>
        <p:txBody>
          <a:bodyPr wrap="none" anchor="ctr"/>
          <a:lstStyle/>
          <a:p>
            <a:endParaRPr lang="fr-FR"/>
          </a:p>
        </p:txBody>
      </p:sp>
      <p:sp>
        <p:nvSpPr>
          <p:cNvPr id="31761" name="Rectangle 17"/>
          <p:cNvSpPr>
            <a:spLocks noChangeArrowheads="1"/>
          </p:cNvSpPr>
          <p:nvPr/>
        </p:nvSpPr>
        <p:spPr bwMode="auto">
          <a:xfrm>
            <a:off x="6877050" y="6237288"/>
            <a:ext cx="792163" cy="358775"/>
          </a:xfrm>
          <a:prstGeom prst="rect">
            <a:avLst/>
          </a:prstGeom>
          <a:noFill/>
          <a:ln w="9525">
            <a:noFill/>
            <a:miter lim="800000"/>
            <a:headEnd/>
            <a:tailEnd/>
          </a:ln>
        </p:spPr>
        <p:txBody>
          <a:bodyPr wrap="none" anchor="ctr"/>
          <a:lstStyle/>
          <a:p>
            <a:pPr algn="l"/>
            <a:r>
              <a:rPr lang="fr-FR" sz="1000"/>
              <a:t>Page </a:t>
            </a:r>
          </a:p>
          <a:p>
            <a:pPr algn="l"/>
            <a:r>
              <a:rPr lang="fr-FR" sz="1000"/>
              <a:t>précédente</a:t>
            </a:r>
          </a:p>
        </p:txBody>
      </p:sp>
      <p:sp>
        <p:nvSpPr>
          <p:cNvPr id="31762" name="AutoShape 18">
            <a:hlinkClick r:id="rId6" action="ppaction://hlinksldjump" highlightClick="1"/>
          </p:cNvPr>
          <p:cNvSpPr>
            <a:spLocks noChangeArrowheads="1"/>
          </p:cNvSpPr>
          <p:nvPr/>
        </p:nvSpPr>
        <p:spPr bwMode="auto">
          <a:xfrm flipH="1">
            <a:off x="5651500" y="5516563"/>
            <a:ext cx="215900" cy="215900"/>
          </a:xfrm>
          <a:prstGeom prst="actionButtonBackPrevious">
            <a:avLst/>
          </a:prstGeom>
          <a:solidFill>
            <a:srgbClr val="33CC33"/>
          </a:solidFill>
          <a:ln w="9525">
            <a:noFill/>
            <a:miter lim="800000"/>
            <a:headEnd/>
            <a:tailEnd/>
          </a:ln>
        </p:spPr>
        <p:txBody>
          <a:bodyPr wrap="none" anchor="ctr"/>
          <a:lstStyle/>
          <a:p>
            <a:endParaRPr lang="fr-FR"/>
          </a:p>
        </p:txBody>
      </p:sp>
      <p:sp>
        <p:nvSpPr>
          <p:cNvPr id="31763" name="Rectangle 19"/>
          <p:cNvSpPr>
            <a:spLocks noChangeArrowheads="1"/>
          </p:cNvSpPr>
          <p:nvPr/>
        </p:nvSpPr>
        <p:spPr bwMode="auto">
          <a:xfrm>
            <a:off x="3059113" y="5445125"/>
            <a:ext cx="2447925" cy="358775"/>
          </a:xfrm>
          <a:prstGeom prst="rect">
            <a:avLst/>
          </a:prstGeom>
          <a:noFill/>
          <a:ln w="9525">
            <a:noFill/>
            <a:miter lim="800000"/>
            <a:headEnd/>
            <a:tailEnd/>
          </a:ln>
        </p:spPr>
        <p:txBody>
          <a:bodyPr wrap="none" anchor="ctr"/>
          <a:lstStyle/>
          <a:p>
            <a:pPr algn="l"/>
            <a:r>
              <a:rPr lang="fr-FR" sz="1000"/>
              <a:t>Pour en savoir plus sur « Les dispositifs»</a:t>
            </a:r>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30732"/>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733"/>
                                        </p:tgtEl>
                                        <p:attrNameLst>
                                          <p:attrName>style.visibility</p:attrName>
                                        </p:attrNameLst>
                                      </p:cBhvr>
                                      <p:to>
                                        <p:strVal val="visible"/>
                                      </p:to>
                                    </p:set>
                                  </p:childTnLst>
                                </p:cTn>
                              </p:par>
                            </p:childTnLst>
                          </p:cTn>
                        </p:par>
                      </p:childTnLst>
                    </p:cTn>
                  </p:par>
                </p:childTnLst>
              </p:cTn>
              <p:nextCondLst>
                <p:cond evt="onClick" delay="0">
                  <p:tgtEl>
                    <p:spTgt spid="30732"/>
                  </p:tgtEl>
                </p:cond>
              </p:nextCondLst>
            </p:seq>
            <p:seq concurrent="1" nextAc="seek">
              <p:cTn id="7" restart="whenNotActive" fill="hold" evtFilter="cancelBubble" nodeType="interactiveSeq">
                <p:stCondLst>
                  <p:cond evt="onClick" delay="0">
                    <p:tgtEl>
                      <p:spTgt spid="30733"/>
                    </p:tgtEl>
                  </p:cond>
                </p:stCondLst>
                <p:endSync evt="end" delay="0">
                  <p:rtn val="all"/>
                </p:endSync>
                <p:childTnLst>
                  <p:par>
                    <p:cTn id="8" fill="hold">
                      <p:stCondLst>
                        <p:cond delay="0"/>
                      </p:stCondLst>
                      <p:childTnLst>
                        <p:par>
                          <p:cTn id="9" fill="hold">
                            <p:stCondLst>
                              <p:cond delay="0"/>
                            </p:stCondLst>
                            <p:childTnLst>
                              <p:par>
                                <p:cTn id="10" presetID="1" presetClass="exit" presetSubtype="0" fill="hold" grpId="1" nodeType="clickEffect">
                                  <p:stCondLst>
                                    <p:cond delay="0"/>
                                  </p:stCondLst>
                                  <p:childTnLst>
                                    <p:set>
                                      <p:cBhvr>
                                        <p:cTn id="11" dur="1" fill="hold">
                                          <p:stCondLst>
                                            <p:cond delay="0"/>
                                          </p:stCondLst>
                                        </p:cTn>
                                        <p:tgtEl>
                                          <p:spTgt spid="30733"/>
                                        </p:tgtEl>
                                        <p:attrNameLst>
                                          <p:attrName>style.visibility</p:attrName>
                                        </p:attrNameLst>
                                      </p:cBhvr>
                                      <p:to>
                                        <p:strVal val="hidden"/>
                                      </p:to>
                                    </p:set>
                                  </p:childTnLst>
                                </p:cTn>
                              </p:par>
                            </p:childTnLst>
                          </p:cTn>
                        </p:par>
                      </p:childTnLst>
                    </p:cTn>
                  </p:par>
                </p:childTnLst>
              </p:cTn>
              <p:nextCondLst>
                <p:cond evt="onClick" delay="0">
                  <p:tgtEl>
                    <p:spTgt spid="30733"/>
                  </p:tgtEl>
                </p:cond>
              </p:nextCondLst>
            </p:seq>
          </p:childTnLst>
        </p:cTn>
      </p:par>
    </p:tnLst>
    <p:bldLst>
      <p:bldP spid="30733" grpId="0" animBg="1"/>
      <p:bldP spid="30733" grpId="1"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ChangeArrowheads="1"/>
          </p:cNvSpPr>
          <p:nvPr/>
        </p:nvSpPr>
        <p:spPr bwMode="auto">
          <a:xfrm>
            <a:off x="250825" y="260350"/>
            <a:ext cx="1154113" cy="360363"/>
          </a:xfrm>
          <a:prstGeom prst="rect">
            <a:avLst/>
          </a:prstGeom>
          <a:solidFill>
            <a:srgbClr val="33CC33"/>
          </a:solidFill>
          <a:ln w="9525">
            <a:solidFill>
              <a:schemeClr val="tx1"/>
            </a:solidFill>
            <a:miter lim="800000"/>
            <a:headEnd/>
            <a:tailEnd/>
          </a:ln>
        </p:spPr>
        <p:txBody>
          <a:bodyPr wrap="none" anchor="ctr"/>
          <a:lstStyle/>
          <a:p>
            <a:r>
              <a:rPr lang="fr-FR" sz="1200" b="1"/>
              <a:t>Chapitre 1.2</a:t>
            </a:r>
          </a:p>
        </p:txBody>
      </p:sp>
      <p:sp>
        <p:nvSpPr>
          <p:cNvPr id="32771" name="Rectangle 3"/>
          <p:cNvSpPr>
            <a:spLocks noChangeArrowheads="1"/>
          </p:cNvSpPr>
          <p:nvPr/>
        </p:nvSpPr>
        <p:spPr bwMode="auto">
          <a:xfrm>
            <a:off x="179388" y="188913"/>
            <a:ext cx="8785225" cy="6480175"/>
          </a:xfrm>
          <a:prstGeom prst="rect">
            <a:avLst/>
          </a:prstGeom>
          <a:noFill/>
          <a:ln w="9525">
            <a:solidFill>
              <a:schemeClr val="tx1"/>
            </a:solidFill>
            <a:miter lim="800000"/>
            <a:headEnd/>
            <a:tailEnd/>
          </a:ln>
        </p:spPr>
        <p:txBody>
          <a:bodyPr wrap="none" anchor="ctr"/>
          <a:lstStyle/>
          <a:p>
            <a:endParaRPr lang="fr-FR"/>
          </a:p>
        </p:txBody>
      </p:sp>
      <p:sp>
        <p:nvSpPr>
          <p:cNvPr id="32772" name="Rectangle 4"/>
          <p:cNvSpPr>
            <a:spLocks noChangeArrowheads="1"/>
          </p:cNvSpPr>
          <p:nvPr/>
        </p:nvSpPr>
        <p:spPr bwMode="auto">
          <a:xfrm>
            <a:off x="468313" y="6237288"/>
            <a:ext cx="1655762" cy="358775"/>
          </a:xfrm>
          <a:prstGeom prst="rect">
            <a:avLst/>
          </a:prstGeom>
          <a:noFill/>
          <a:ln w="9525">
            <a:noFill/>
            <a:miter lim="800000"/>
            <a:headEnd/>
            <a:tailEnd/>
          </a:ln>
        </p:spPr>
        <p:txBody>
          <a:bodyPr wrap="none" anchor="ctr"/>
          <a:lstStyle/>
          <a:p>
            <a:pPr algn="l"/>
            <a:r>
              <a:rPr lang="fr-FR" sz="1000"/>
              <a:t>Retour sommaire</a:t>
            </a:r>
          </a:p>
        </p:txBody>
      </p:sp>
      <p:sp>
        <p:nvSpPr>
          <p:cNvPr id="32773" name="AutoShape 5">
            <a:hlinkClick r:id="rId3" action="ppaction://hlinksldjump" highlightClick="1"/>
          </p:cNvPr>
          <p:cNvSpPr>
            <a:spLocks noChangeArrowheads="1"/>
          </p:cNvSpPr>
          <p:nvPr/>
        </p:nvSpPr>
        <p:spPr bwMode="auto">
          <a:xfrm>
            <a:off x="2193925" y="6308725"/>
            <a:ext cx="215900" cy="215900"/>
          </a:xfrm>
          <a:prstGeom prst="actionButtonBackPrevious">
            <a:avLst/>
          </a:prstGeom>
          <a:solidFill>
            <a:srgbClr val="33CC33"/>
          </a:solidFill>
          <a:ln w="9525">
            <a:noFill/>
            <a:miter lim="800000"/>
            <a:headEnd/>
            <a:tailEnd/>
          </a:ln>
        </p:spPr>
        <p:txBody>
          <a:bodyPr wrap="none" anchor="ctr"/>
          <a:lstStyle/>
          <a:p>
            <a:endParaRPr lang="fr-FR"/>
          </a:p>
        </p:txBody>
      </p:sp>
      <p:sp>
        <p:nvSpPr>
          <p:cNvPr id="32774" name="Rectangle 6"/>
          <p:cNvSpPr>
            <a:spLocks noChangeArrowheads="1"/>
          </p:cNvSpPr>
          <p:nvPr/>
        </p:nvSpPr>
        <p:spPr bwMode="auto">
          <a:xfrm>
            <a:off x="2411413" y="6237288"/>
            <a:ext cx="1655762" cy="358775"/>
          </a:xfrm>
          <a:prstGeom prst="rect">
            <a:avLst/>
          </a:prstGeom>
          <a:noFill/>
          <a:ln w="9525">
            <a:noFill/>
            <a:miter lim="800000"/>
            <a:headEnd/>
            <a:tailEnd/>
          </a:ln>
        </p:spPr>
        <p:txBody>
          <a:bodyPr wrap="none" anchor="ctr"/>
          <a:lstStyle/>
          <a:p>
            <a:pPr algn="l"/>
            <a:r>
              <a:rPr lang="fr-FR" sz="1000"/>
              <a:t>Début du chapitre</a:t>
            </a:r>
          </a:p>
        </p:txBody>
      </p:sp>
      <p:sp>
        <p:nvSpPr>
          <p:cNvPr id="32775" name="AutoShape 7">
            <a:hlinkClick r:id="rId4" action="ppaction://hlinksldjump" highlightClick="1"/>
          </p:cNvPr>
          <p:cNvSpPr>
            <a:spLocks noChangeArrowheads="1"/>
          </p:cNvSpPr>
          <p:nvPr/>
        </p:nvSpPr>
        <p:spPr bwMode="auto">
          <a:xfrm>
            <a:off x="252413" y="6310313"/>
            <a:ext cx="215900" cy="215900"/>
          </a:xfrm>
          <a:prstGeom prst="actionButtonBackPrevious">
            <a:avLst/>
          </a:prstGeom>
          <a:solidFill>
            <a:srgbClr val="C0C0C0"/>
          </a:solidFill>
          <a:ln w="9525">
            <a:noFill/>
            <a:miter lim="800000"/>
            <a:headEnd/>
            <a:tailEnd/>
          </a:ln>
        </p:spPr>
        <p:txBody>
          <a:bodyPr wrap="none" anchor="ctr"/>
          <a:lstStyle/>
          <a:p>
            <a:endParaRPr lang="fr-FR"/>
          </a:p>
        </p:txBody>
      </p:sp>
      <p:sp>
        <p:nvSpPr>
          <p:cNvPr id="32776" name="AutoShape 8">
            <a:hlinkClick r:id="rId4" action="ppaction://hlinksldjump" highlightClick="1"/>
          </p:cNvPr>
          <p:cNvSpPr>
            <a:spLocks noChangeArrowheads="1"/>
          </p:cNvSpPr>
          <p:nvPr/>
        </p:nvSpPr>
        <p:spPr bwMode="auto">
          <a:xfrm>
            <a:off x="755650" y="5732463"/>
            <a:ext cx="215900" cy="215900"/>
          </a:xfrm>
          <a:prstGeom prst="actionButtonBackPrevious">
            <a:avLst/>
          </a:prstGeom>
          <a:solidFill>
            <a:srgbClr val="33CC33"/>
          </a:solidFill>
          <a:ln w="9525">
            <a:noFill/>
            <a:miter lim="800000"/>
            <a:headEnd/>
            <a:tailEnd/>
          </a:ln>
        </p:spPr>
        <p:txBody>
          <a:bodyPr wrap="none" anchor="ctr"/>
          <a:lstStyle/>
          <a:p>
            <a:endParaRPr lang="fr-FR"/>
          </a:p>
        </p:txBody>
      </p:sp>
      <p:sp>
        <p:nvSpPr>
          <p:cNvPr id="32777" name="Rectangle 9"/>
          <p:cNvSpPr>
            <a:spLocks noChangeArrowheads="1"/>
          </p:cNvSpPr>
          <p:nvPr/>
        </p:nvSpPr>
        <p:spPr bwMode="auto">
          <a:xfrm>
            <a:off x="1042988" y="5661025"/>
            <a:ext cx="3024187" cy="358775"/>
          </a:xfrm>
          <a:prstGeom prst="rect">
            <a:avLst/>
          </a:prstGeom>
          <a:noFill/>
          <a:ln w="9525">
            <a:noFill/>
            <a:miter lim="800000"/>
            <a:headEnd/>
            <a:tailEnd/>
          </a:ln>
        </p:spPr>
        <p:txBody>
          <a:bodyPr wrap="none" anchor="ctr"/>
          <a:lstStyle/>
          <a:p>
            <a:pPr algn="l"/>
            <a:r>
              <a:rPr lang="fr-FR" sz="1000"/>
              <a:t>Retour « Quels doit être le contenu de l’entretien ? »</a:t>
            </a:r>
          </a:p>
        </p:txBody>
      </p:sp>
      <p:sp>
        <p:nvSpPr>
          <p:cNvPr id="32778" name="Rectangle 10"/>
          <p:cNvSpPr>
            <a:spLocks noChangeArrowheads="1"/>
          </p:cNvSpPr>
          <p:nvPr/>
        </p:nvSpPr>
        <p:spPr bwMode="auto">
          <a:xfrm>
            <a:off x="4500563" y="260350"/>
            <a:ext cx="4249737" cy="360363"/>
          </a:xfrm>
          <a:prstGeom prst="rect">
            <a:avLst/>
          </a:prstGeom>
          <a:solidFill>
            <a:srgbClr val="33CC33">
              <a:alpha val="25098"/>
            </a:srgbClr>
          </a:solidFill>
          <a:ln w="9525">
            <a:solidFill>
              <a:schemeClr val="tx1"/>
            </a:solidFill>
            <a:miter lim="800000"/>
            <a:headEnd/>
            <a:tailEnd/>
          </a:ln>
        </p:spPr>
        <p:txBody>
          <a:bodyPr anchor="ctr"/>
          <a:lstStyle/>
          <a:p>
            <a:pPr>
              <a:spcBef>
                <a:spcPct val="20000"/>
              </a:spcBef>
            </a:pPr>
            <a:r>
              <a:rPr lang="fr-FR" sz="1200" b="1"/>
              <a:t>9 – La gestion des temps de formation</a:t>
            </a:r>
          </a:p>
        </p:txBody>
      </p:sp>
      <p:sp>
        <p:nvSpPr>
          <p:cNvPr id="32779" name="Rectangle 11"/>
          <p:cNvSpPr>
            <a:spLocks noChangeArrowheads="1"/>
          </p:cNvSpPr>
          <p:nvPr/>
        </p:nvSpPr>
        <p:spPr bwMode="auto">
          <a:xfrm>
            <a:off x="2555875" y="765175"/>
            <a:ext cx="3968750" cy="366713"/>
          </a:xfrm>
          <a:prstGeom prst="rect">
            <a:avLst/>
          </a:prstGeom>
          <a:noFill/>
          <a:ln w="9525" algn="ctr">
            <a:noFill/>
            <a:miter lim="800000"/>
            <a:headEnd/>
            <a:tailEnd/>
          </a:ln>
        </p:spPr>
        <p:txBody>
          <a:bodyPr wrap="none">
            <a:spAutoFit/>
          </a:bodyPr>
          <a:lstStyle/>
          <a:p>
            <a:r>
              <a:rPr lang="fr-FR" b="1"/>
              <a:t>La gestion des temps de formation</a:t>
            </a:r>
          </a:p>
        </p:txBody>
      </p:sp>
      <p:sp>
        <p:nvSpPr>
          <p:cNvPr id="32780" name="Text Box 12"/>
          <p:cNvSpPr txBox="1">
            <a:spLocks noChangeArrowheads="1"/>
          </p:cNvSpPr>
          <p:nvPr/>
        </p:nvSpPr>
        <p:spPr bwMode="auto">
          <a:xfrm>
            <a:off x="684213" y="1196975"/>
            <a:ext cx="7920037" cy="4416425"/>
          </a:xfrm>
          <a:prstGeom prst="rect">
            <a:avLst/>
          </a:prstGeom>
          <a:noFill/>
          <a:ln w="9525">
            <a:noFill/>
            <a:miter lim="800000"/>
            <a:headEnd/>
            <a:tailEnd/>
          </a:ln>
        </p:spPr>
        <p:txBody>
          <a:bodyPr>
            <a:spAutoFit/>
          </a:bodyPr>
          <a:lstStyle/>
          <a:p>
            <a:pPr algn="l">
              <a:spcBef>
                <a:spcPct val="20000"/>
              </a:spcBef>
            </a:pPr>
            <a:r>
              <a:rPr lang="fr-FR" sz="1500"/>
              <a:t>La loi prévoit que la formation peut avoir lieu : </a:t>
            </a:r>
          </a:p>
          <a:p>
            <a:pPr algn="l">
              <a:spcBef>
                <a:spcPct val="40000"/>
              </a:spcBef>
            </a:pPr>
            <a:r>
              <a:rPr lang="fr-FR" sz="1500" b="1"/>
              <a:t>- Hors temps de travail</a:t>
            </a:r>
            <a:r>
              <a:rPr lang="fr-FR" sz="1500"/>
              <a:t> : </a:t>
            </a:r>
          </a:p>
          <a:p>
            <a:pPr algn="l">
              <a:spcBef>
                <a:spcPct val="20000"/>
              </a:spcBef>
            </a:pPr>
            <a:r>
              <a:rPr lang="fr-FR" sz="1500"/>
              <a:t>Si la formation est réalisée en dehors du temps de travail, le salarié touche une « allocation formation » d’un montant équivalent à 50 % de son salaire net de référence </a:t>
            </a:r>
          </a:p>
          <a:p>
            <a:pPr algn="l">
              <a:spcBef>
                <a:spcPct val="20000"/>
              </a:spcBef>
            </a:pPr>
            <a:r>
              <a:rPr lang="fr-FR" sz="1500"/>
              <a:t>(sauf  dans le cas d’une portabilité de DIF avec désaccord entre employeur et salarié).         </a:t>
            </a:r>
          </a:p>
          <a:p>
            <a:pPr algn="l">
              <a:spcBef>
                <a:spcPct val="20000"/>
              </a:spcBef>
            </a:pPr>
            <a:r>
              <a:rPr lang="fr-FR" sz="1500"/>
              <a:t>			 </a:t>
            </a:r>
            <a:r>
              <a:rPr lang="fr-FR" sz="1000"/>
              <a:t>La portabilité du DIF </a:t>
            </a:r>
          </a:p>
          <a:p>
            <a:pPr algn="l">
              <a:spcBef>
                <a:spcPct val="50000"/>
              </a:spcBef>
            </a:pPr>
            <a:r>
              <a:rPr lang="fr-FR" sz="1500"/>
              <a:t>Les formations pouvant être réalisées hors temps de travail sont : </a:t>
            </a:r>
          </a:p>
          <a:p>
            <a:pPr algn="l">
              <a:spcBef>
                <a:spcPct val="20000"/>
              </a:spcBef>
              <a:buFontTx/>
              <a:buChar char="-"/>
            </a:pPr>
            <a:r>
              <a:rPr lang="fr-FR" sz="1500"/>
              <a:t> le DIF</a:t>
            </a:r>
          </a:p>
          <a:p>
            <a:pPr algn="l">
              <a:spcBef>
                <a:spcPct val="20000"/>
              </a:spcBef>
              <a:buFontTx/>
              <a:buChar char="-"/>
            </a:pPr>
            <a:r>
              <a:rPr lang="fr-FR" sz="1500"/>
              <a:t> les « actions de développement des compétences » dans la limite de 80 heures par an et par salarié (formations dites de catégorie II).</a:t>
            </a:r>
          </a:p>
          <a:p>
            <a:pPr algn="l">
              <a:spcBef>
                <a:spcPct val="20000"/>
              </a:spcBef>
            </a:pPr>
            <a:r>
              <a:rPr lang="fr-FR" sz="1500"/>
              <a:t>Les heures de formations hors temps de travail donnent lieu à une formalisation signée entre l’employeur et le salarié.</a:t>
            </a:r>
          </a:p>
          <a:p>
            <a:pPr algn="l">
              <a:spcBef>
                <a:spcPct val="40000"/>
              </a:spcBef>
            </a:pPr>
            <a:r>
              <a:rPr lang="fr-FR" sz="1500" b="1"/>
              <a:t>- Pendant le temps de travail</a:t>
            </a:r>
            <a:r>
              <a:rPr lang="fr-FR" sz="1500"/>
              <a:t> : </a:t>
            </a:r>
          </a:p>
          <a:p>
            <a:pPr algn="l">
              <a:spcBef>
                <a:spcPct val="20000"/>
              </a:spcBef>
            </a:pPr>
            <a:r>
              <a:rPr lang="fr-FR" sz="1500"/>
              <a:t>Dans ce cas le salarié touche sa rémunération normale</a:t>
            </a:r>
          </a:p>
          <a:p>
            <a:pPr algn="l">
              <a:spcBef>
                <a:spcPct val="20000"/>
              </a:spcBef>
            </a:pPr>
            <a:r>
              <a:rPr lang="fr-FR" sz="1500"/>
              <a:t>Les actions d’adaptation au poste de travail et les actions d’évolution et de maintien dans l’emploi (catégorie I) doivent avoir impérativement lieu durant le temps de travail.</a:t>
            </a:r>
          </a:p>
        </p:txBody>
      </p:sp>
      <p:sp>
        <p:nvSpPr>
          <p:cNvPr id="32781" name="Rectangle 13"/>
          <p:cNvSpPr>
            <a:spLocks noChangeArrowheads="1"/>
          </p:cNvSpPr>
          <p:nvPr/>
        </p:nvSpPr>
        <p:spPr bwMode="auto">
          <a:xfrm>
            <a:off x="1476375" y="260350"/>
            <a:ext cx="2952750" cy="360363"/>
          </a:xfrm>
          <a:prstGeom prst="rect">
            <a:avLst/>
          </a:prstGeom>
          <a:solidFill>
            <a:srgbClr val="33CC33">
              <a:alpha val="25098"/>
            </a:srgbClr>
          </a:solidFill>
          <a:ln w="9525">
            <a:solidFill>
              <a:schemeClr val="tx1"/>
            </a:solidFill>
            <a:miter lim="800000"/>
            <a:headEnd/>
            <a:tailEnd/>
          </a:ln>
        </p:spPr>
        <p:txBody>
          <a:bodyPr anchor="ctr"/>
          <a:lstStyle/>
          <a:p>
            <a:r>
              <a:rPr lang="fr-FR" sz="1200" b="1"/>
              <a:t>Quelles sont les obligations ?</a:t>
            </a:r>
          </a:p>
        </p:txBody>
      </p:sp>
      <p:sp>
        <p:nvSpPr>
          <p:cNvPr id="32782" name="AutoShape 14">
            <a:hlinkClick r:id="" action="ppaction://noaction" highlightClick="1"/>
          </p:cNvPr>
          <p:cNvSpPr>
            <a:spLocks noChangeArrowheads="1"/>
          </p:cNvSpPr>
          <p:nvPr/>
        </p:nvSpPr>
        <p:spPr bwMode="auto">
          <a:xfrm>
            <a:off x="7715250" y="6334125"/>
            <a:ext cx="215900" cy="215900"/>
          </a:xfrm>
          <a:prstGeom prst="actionButtonInformation">
            <a:avLst/>
          </a:prstGeom>
          <a:solidFill>
            <a:srgbClr val="33CC33"/>
          </a:solidFill>
          <a:ln w="9525">
            <a:noFill/>
            <a:miter lim="800000"/>
            <a:headEnd/>
            <a:tailEnd/>
          </a:ln>
        </p:spPr>
        <p:txBody>
          <a:bodyPr wrap="none" anchor="ctr"/>
          <a:lstStyle/>
          <a:p>
            <a:endParaRPr lang="fr-FR"/>
          </a:p>
        </p:txBody>
      </p:sp>
      <p:sp>
        <p:nvSpPr>
          <p:cNvPr id="32783" name="Text Box 15"/>
          <p:cNvSpPr txBox="1">
            <a:spLocks noChangeArrowheads="1"/>
          </p:cNvSpPr>
          <p:nvPr/>
        </p:nvSpPr>
        <p:spPr bwMode="auto">
          <a:xfrm>
            <a:off x="4787900" y="5734050"/>
            <a:ext cx="3527425" cy="244475"/>
          </a:xfrm>
          <a:prstGeom prst="rect">
            <a:avLst/>
          </a:prstGeom>
          <a:noFill/>
          <a:ln w="9525" algn="ctr">
            <a:noFill/>
            <a:miter lim="800000"/>
            <a:headEnd/>
            <a:tailEnd/>
          </a:ln>
        </p:spPr>
        <p:txBody>
          <a:bodyPr>
            <a:spAutoFit/>
          </a:bodyPr>
          <a:lstStyle/>
          <a:p>
            <a:pPr algn="l">
              <a:spcBef>
                <a:spcPct val="50000"/>
              </a:spcBef>
            </a:pPr>
            <a:r>
              <a:rPr lang="fr-FR" sz="1000"/>
              <a:t>Retour «  les généralités sur l’entretien professionnel »</a:t>
            </a:r>
          </a:p>
        </p:txBody>
      </p:sp>
      <p:sp>
        <p:nvSpPr>
          <p:cNvPr id="32784" name="AutoShape 16">
            <a:hlinkClick r:id="rId5" action="ppaction://hlinksldjump" highlightClick="1"/>
          </p:cNvPr>
          <p:cNvSpPr>
            <a:spLocks noChangeArrowheads="1"/>
          </p:cNvSpPr>
          <p:nvPr/>
        </p:nvSpPr>
        <p:spPr bwMode="auto">
          <a:xfrm>
            <a:off x="4570413" y="5734050"/>
            <a:ext cx="215900" cy="215900"/>
          </a:xfrm>
          <a:prstGeom prst="actionButtonBackPrevious">
            <a:avLst/>
          </a:prstGeom>
          <a:solidFill>
            <a:srgbClr val="FF0000">
              <a:alpha val="50195"/>
            </a:srgbClr>
          </a:solidFill>
          <a:ln w="9525">
            <a:noFill/>
            <a:miter lim="800000"/>
            <a:headEnd/>
            <a:tailEnd/>
          </a:ln>
        </p:spPr>
        <p:txBody>
          <a:bodyPr wrap="none" anchor="ctr"/>
          <a:lstStyle/>
          <a:p>
            <a:endParaRPr lang="fr-FR"/>
          </a:p>
        </p:txBody>
      </p:sp>
      <p:sp>
        <p:nvSpPr>
          <p:cNvPr id="32785" name="AutoShape 17">
            <a:hlinkClick r:id="" action="ppaction://hlinkshowjump?jump=previousslide" highlightClick="1"/>
          </p:cNvPr>
          <p:cNvSpPr>
            <a:spLocks noChangeArrowheads="1"/>
          </p:cNvSpPr>
          <p:nvPr/>
        </p:nvSpPr>
        <p:spPr bwMode="auto">
          <a:xfrm>
            <a:off x="6661150" y="6308725"/>
            <a:ext cx="215900" cy="215900"/>
          </a:xfrm>
          <a:prstGeom prst="actionButtonBackPrevious">
            <a:avLst/>
          </a:prstGeom>
          <a:solidFill>
            <a:srgbClr val="FF0000">
              <a:alpha val="50195"/>
            </a:srgbClr>
          </a:solidFill>
          <a:ln w="9525">
            <a:noFill/>
            <a:miter lim="800000"/>
            <a:headEnd/>
            <a:tailEnd/>
          </a:ln>
        </p:spPr>
        <p:txBody>
          <a:bodyPr wrap="none" anchor="ctr"/>
          <a:lstStyle/>
          <a:p>
            <a:endParaRPr lang="fr-FR"/>
          </a:p>
        </p:txBody>
      </p:sp>
      <p:sp>
        <p:nvSpPr>
          <p:cNvPr id="32786" name="Rectangle 18"/>
          <p:cNvSpPr>
            <a:spLocks noChangeArrowheads="1"/>
          </p:cNvSpPr>
          <p:nvPr/>
        </p:nvSpPr>
        <p:spPr bwMode="auto">
          <a:xfrm>
            <a:off x="7956550" y="6237288"/>
            <a:ext cx="647700" cy="358775"/>
          </a:xfrm>
          <a:prstGeom prst="rect">
            <a:avLst/>
          </a:prstGeom>
          <a:noFill/>
          <a:ln w="9525">
            <a:noFill/>
            <a:miter lim="800000"/>
            <a:headEnd/>
            <a:tailEnd/>
          </a:ln>
        </p:spPr>
        <p:txBody>
          <a:bodyPr wrap="none" anchor="ctr"/>
          <a:lstStyle/>
          <a:p>
            <a:pPr algn="r"/>
            <a:r>
              <a:rPr lang="fr-FR" sz="1000"/>
              <a:t>Page </a:t>
            </a:r>
          </a:p>
          <a:p>
            <a:pPr algn="r"/>
            <a:r>
              <a:rPr lang="fr-FR" sz="1000"/>
              <a:t>suivante</a:t>
            </a:r>
          </a:p>
        </p:txBody>
      </p:sp>
      <p:sp>
        <p:nvSpPr>
          <p:cNvPr id="32787" name="AutoShape 19">
            <a:hlinkClick r:id="" action="ppaction://hlinkshowjump?jump=nextslide" highlightClick="1"/>
          </p:cNvPr>
          <p:cNvSpPr>
            <a:spLocks noChangeArrowheads="1"/>
          </p:cNvSpPr>
          <p:nvPr/>
        </p:nvSpPr>
        <p:spPr bwMode="auto">
          <a:xfrm>
            <a:off x="8604250" y="6308725"/>
            <a:ext cx="215900" cy="215900"/>
          </a:xfrm>
          <a:prstGeom prst="actionButtonForwardNext">
            <a:avLst/>
          </a:prstGeom>
          <a:solidFill>
            <a:schemeClr val="accent1"/>
          </a:solidFill>
          <a:ln w="9525">
            <a:noFill/>
            <a:miter lim="800000"/>
            <a:headEnd/>
            <a:tailEnd/>
          </a:ln>
        </p:spPr>
        <p:txBody>
          <a:bodyPr wrap="none" anchor="ctr"/>
          <a:lstStyle/>
          <a:p>
            <a:endParaRPr lang="fr-FR"/>
          </a:p>
        </p:txBody>
      </p:sp>
      <p:sp>
        <p:nvSpPr>
          <p:cNvPr id="32788" name="Rectangle 20"/>
          <p:cNvSpPr>
            <a:spLocks noChangeArrowheads="1"/>
          </p:cNvSpPr>
          <p:nvPr/>
        </p:nvSpPr>
        <p:spPr bwMode="auto">
          <a:xfrm>
            <a:off x="6877050" y="6237288"/>
            <a:ext cx="792163" cy="358775"/>
          </a:xfrm>
          <a:prstGeom prst="rect">
            <a:avLst/>
          </a:prstGeom>
          <a:noFill/>
          <a:ln w="9525">
            <a:noFill/>
            <a:miter lim="800000"/>
            <a:headEnd/>
            <a:tailEnd/>
          </a:ln>
        </p:spPr>
        <p:txBody>
          <a:bodyPr wrap="none" anchor="ctr"/>
          <a:lstStyle/>
          <a:p>
            <a:pPr algn="l"/>
            <a:r>
              <a:rPr lang="fr-FR" sz="1000"/>
              <a:t>Page </a:t>
            </a:r>
          </a:p>
          <a:p>
            <a:pPr algn="l"/>
            <a:r>
              <a:rPr lang="fr-FR" sz="1000"/>
              <a:t>précédente</a:t>
            </a:r>
          </a:p>
        </p:txBody>
      </p:sp>
      <p:sp>
        <p:nvSpPr>
          <p:cNvPr id="32789" name="Rectangle 21"/>
          <p:cNvSpPr>
            <a:spLocks noChangeArrowheads="1"/>
          </p:cNvSpPr>
          <p:nvPr/>
        </p:nvSpPr>
        <p:spPr bwMode="auto">
          <a:xfrm>
            <a:off x="7451725" y="5734050"/>
            <a:ext cx="792163" cy="504825"/>
          </a:xfrm>
          <a:prstGeom prst="rect">
            <a:avLst/>
          </a:prstGeom>
          <a:solidFill>
            <a:srgbClr val="99FFCC"/>
          </a:solidFill>
          <a:ln w="9525" algn="ctr">
            <a:solidFill>
              <a:srgbClr val="00CC00"/>
            </a:solidFill>
            <a:miter lim="800000"/>
            <a:headEnd/>
            <a:tailEnd/>
          </a:ln>
        </p:spPr>
        <p:txBody>
          <a:bodyPr wrap="none" anchor="ctr"/>
          <a:lstStyle/>
          <a:p>
            <a:r>
              <a:rPr lang="fr-FR" sz="1000">
                <a:solidFill>
                  <a:schemeClr val="tx1"/>
                </a:solidFill>
              </a:rPr>
              <a:t>Vocabulaire </a:t>
            </a:r>
          </a:p>
          <a:p>
            <a:r>
              <a:rPr lang="fr-FR" sz="1000">
                <a:solidFill>
                  <a:schemeClr val="tx1"/>
                </a:solidFill>
              </a:rPr>
              <a:t>utile</a:t>
            </a:r>
          </a:p>
          <a:p>
            <a:r>
              <a:rPr lang="fr-FR" sz="1000" b="1">
                <a:solidFill>
                  <a:schemeClr val="tx1"/>
                </a:solidFill>
                <a:hlinkClick r:id="rId6" action="ppaction://hlinkpres?slideindex=1&amp;slidetitle="/>
              </a:rPr>
              <a:t>Cliquer ici</a:t>
            </a:r>
            <a:endParaRPr lang="fr-FR" sz="1000" b="1">
              <a:solidFill>
                <a:schemeClr val="tx1"/>
              </a:solidFill>
            </a:endParaRPr>
          </a:p>
        </p:txBody>
      </p:sp>
      <p:sp>
        <p:nvSpPr>
          <p:cNvPr id="32790" name="AutoShape 22">
            <a:hlinkClick r:id="rId7" action="ppaction://hlinksldjump" highlightClick="1"/>
          </p:cNvPr>
          <p:cNvSpPr>
            <a:spLocks noChangeArrowheads="1"/>
          </p:cNvSpPr>
          <p:nvPr/>
        </p:nvSpPr>
        <p:spPr bwMode="auto">
          <a:xfrm flipH="1">
            <a:off x="3203575" y="2636838"/>
            <a:ext cx="215900" cy="215900"/>
          </a:xfrm>
          <a:prstGeom prst="actionButtonBackPrevious">
            <a:avLst/>
          </a:prstGeom>
          <a:solidFill>
            <a:srgbClr val="33CC33"/>
          </a:solidFill>
          <a:ln w="9525">
            <a:noFill/>
            <a:miter lim="800000"/>
            <a:headEnd/>
            <a:tailEnd/>
          </a:ln>
        </p:spPr>
        <p:txBody>
          <a:bodyPr wrap="none" anchor="ctr"/>
          <a:lstStyle/>
          <a:p>
            <a:endParaRPr lang="fr-FR"/>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32782"/>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2789"/>
                                        </p:tgtEl>
                                        <p:attrNameLst>
                                          <p:attrName>style.visibility</p:attrName>
                                        </p:attrNameLst>
                                      </p:cBhvr>
                                      <p:to>
                                        <p:strVal val="visible"/>
                                      </p:to>
                                    </p:set>
                                  </p:childTnLst>
                                </p:cTn>
                              </p:par>
                            </p:childTnLst>
                          </p:cTn>
                        </p:par>
                      </p:childTnLst>
                    </p:cTn>
                  </p:par>
                </p:childTnLst>
              </p:cTn>
              <p:nextCondLst>
                <p:cond evt="onClick" delay="0">
                  <p:tgtEl>
                    <p:spTgt spid="32782"/>
                  </p:tgtEl>
                </p:cond>
              </p:nextCondLst>
            </p:seq>
            <p:seq concurrent="1" nextAc="seek">
              <p:cTn id="7" restart="whenNotActive" fill="hold" evtFilter="cancelBubble" nodeType="interactiveSeq">
                <p:stCondLst>
                  <p:cond evt="onClick" delay="0">
                    <p:tgtEl>
                      <p:spTgt spid="32789"/>
                    </p:tgtEl>
                  </p:cond>
                </p:stCondLst>
                <p:endSync evt="end" delay="0">
                  <p:rtn val="all"/>
                </p:endSync>
                <p:childTnLst>
                  <p:par>
                    <p:cTn id="8" fill="hold">
                      <p:stCondLst>
                        <p:cond delay="0"/>
                      </p:stCondLst>
                      <p:childTnLst>
                        <p:par>
                          <p:cTn id="9" fill="hold">
                            <p:stCondLst>
                              <p:cond delay="0"/>
                            </p:stCondLst>
                            <p:childTnLst>
                              <p:par>
                                <p:cTn id="10" presetID="1" presetClass="exit" presetSubtype="0" fill="hold" grpId="1" nodeType="clickEffect">
                                  <p:stCondLst>
                                    <p:cond delay="0"/>
                                  </p:stCondLst>
                                  <p:childTnLst>
                                    <p:set>
                                      <p:cBhvr>
                                        <p:cTn id="11" dur="1" fill="hold">
                                          <p:stCondLst>
                                            <p:cond delay="0"/>
                                          </p:stCondLst>
                                        </p:cTn>
                                        <p:tgtEl>
                                          <p:spTgt spid="32789"/>
                                        </p:tgtEl>
                                        <p:attrNameLst>
                                          <p:attrName>style.visibility</p:attrName>
                                        </p:attrNameLst>
                                      </p:cBhvr>
                                      <p:to>
                                        <p:strVal val="hidden"/>
                                      </p:to>
                                    </p:set>
                                  </p:childTnLst>
                                </p:cTn>
                              </p:par>
                            </p:childTnLst>
                          </p:cTn>
                        </p:par>
                      </p:childTnLst>
                    </p:cTn>
                  </p:par>
                </p:childTnLst>
              </p:cTn>
              <p:nextCondLst>
                <p:cond evt="onClick" delay="0">
                  <p:tgtEl>
                    <p:spTgt spid="32789"/>
                  </p:tgtEl>
                </p:cond>
              </p:nextCondLst>
            </p:seq>
          </p:childTnLst>
        </p:cTn>
      </p:par>
    </p:tnLst>
    <p:bldLst>
      <p:bldP spid="32789" grpId="0" animBg="1"/>
      <p:bldP spid="32789" grpId="1"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ChangeArrowheads="1"/>
          </p:cNvSpPr>
          <p:nvPr/>
        </p:nvSpPr>
        <p:spPr bwMode="auto">
          <a:xfrm>
            <a:off x="250825" y="260350"/>
            <a:ext cx="1154113" cy="360363"/>
          </a:xfrm>
          <a:prstGeom prst="rect">
            <a:avLst/>
          </a:prstGeom>
          <a:solidFill>
            <a:srgbClr val="33CC33"/>
          </a:solidFill>
          <a:ln w="9525">
            <a:solidFill>
              <a:schemeClr val="tx1"/>
            </a:solidFill>
            <a:miter lim="800000"/>
            <a:headEnd/>
            <a:tailEnd/>
          </a:ln>
        </p:spPr>
        <p:txBody>
          <a:bodyPr wrap="none" anchor="ctr"/>
          <a:lstStyle/>
          <a:p>
            <a:r>
              <a:rPr lang="fr-FR" sz="1200" b="1"/>
              <a:t>Chapitre 1.2</a:t>
            </a:r>
          </a:p>
        </p:txBody>
      </p:sp>
      <p:sp>
        <p:nvSpPr>
          <p:cNvPr id="33795" name="Rectangle 3"/>
          <p:cNvSpPr>
            <a:spLocks noChangeArrowheads="1"/>
          </p:cNvSpPr>
          <p:nvPr/>
        </p:nvSpPr>
        <p:spPr bwMode="auto">
          <a:xfrm>
            <a:off x="179388" y="188913"/>
            <a:ext cx="8785225" cy="6480175"/>
          </a:xfrm>
          <a:prstGeom prst="rect">
            <a:avLst/>
          </a:prstGeom>
          <a:noFill/>
          <a:ln w="9525">
            <a:solidFill>
              <a:schemeClr val="tx1"/>
            </a:solidFill>
            <a:miter lim="800000"/>
            <a:headEnd/>
            <a:tailEnd/>
          </a:ln>
        </p:spPr>
        <p:txBody>
          <a:bodyPr wrap="none" anchor="ctr"/>
          <a:lstStyle/>
          <a:p>
            <a:endParaRPr lang="fr-FR"/>
          </a:p>
        </p:txBody>
      </p:sp>
      <p:sp>
        <p:nvSpPr>
          <p:cNvPr id="33796" name="Rectangle 4"/>
          <p:cNvSpPr>
            <a:spLocks noChangeArrowheads="1"/>
          </p:cNvSpPr>
          <p:nvPr/>
        </p:nvSpPr>
        <p:spPr bwMode="auto">
          <a:xfrm>
            <a:off x="468313" y="6237288"/>
            <a:ext cx="1655762" cy="358775"/>
          </a:xfrm>
          <a:prstGeom prst="rect">
            <a:avLst/>
          </a:prstGeom>
          <a:noFill/>
          <a:ln w="9525">
            <a:noFill/>
            <a:miter lim="800000"/>
            <a:headEnd/>
            <a:tailEnd/>
          </a:ln>
        </p:spPr>
        <p:txBody>
          <a:bodyPr wrap="none" anchor="ctr"/>
          <a:lstStyle/>
          <a:p>
            <a:pPr algn="l"/>
            <a:r>
              <a:rPr lang="fr-FR" sz="1000"/>
              <a:t>Retour sommaire</a:t>
            </a:r>
          </a:p>
        </p:txBody>
      </p:sp>
      <p:sp>
        <p:nvSpPr>
          <p:cNvPr id="33797" name="AutoShape 5">
            <a:hlinkClick r:id="rId3" action="ppaction://hlinksldjump" highlightClick="1"/>
          </p:cNvPr>
          <p:cNvSpPr>
            <a:spLocks noChangeArrowheads="1"/>
          </p:cNvSpPr>
          <p:nvPr/>
        </p:nvSpPr>
        <p:spPr bwMode="auto">
          <a:xfrm>
            <a:off x="2193925" y="6308725"/>
            <a:ext cx="215900" cy="215900"/>
          </a:xfrm>
          <a:prstGeom prst="actionButtonBackPrevious">
            <a:avLst/>
          </a:prstGeom>
          <a:solidFill>
            <a:srgbClr val="33CC33"/>
          </a:solidFill>
          <a:ln w="9525">
            <a:noFill/>
            <a:miter lim="800000"/>
            <a:headEnd/>
            <a:tailEnd/>
          </a:ln>
        </p:spPr>
        <p:txBody>
          <a:bodyPr wrap="none" anchor="ctr"/>
          <a:lstStyle/>
          <a:p>
            <a:endParaRPr lang="fr-FR"/>
          </a:p>
        </p:txBody>
      </p:sp>
      <p:sp>
        <p:nvSpPr>
          <p:cNvPr id="33798" name="Rectangle 6"/>
          <p:cNvSpPr>
            <a:spLocks noChangeArrowheads="1"/>
          </p:cNvSpPr>
          <p:nvPr/>
        </p:nvSpPr>
        <p:spPr bwMode="auto">
          <a:xfrm>
            <a:off x="2411413" y="6237288"/>
            <a:ext cx="1655762" cy="358775"/>
          </a:xfrm>
          <a:prstGeom prst="rect">
            <a:avLst/>
          </a:prstGeom>
          <a:noFill/>
          <a:ln w="9525">
            <a:noFill/>
            <a:miter lim="800000"/>
            <a:headEnd/>
            <a:tailEnd/>
          </a:ln>
        </p:spPr>
        <p:txBody>
          <a:bodyPr wrap="none" anchor="ctr"/>
          <a:lstStyle/>
          <a:p>
            <a:pPr algn="l"/>
            <a:r>
              <a:rPr lang="fr-FR" sz="1000"/>
              <a:t>Début du chapitre</a:t>
            </a:r>
          </a:p>
        </p:txBody>
      </p:sp>
      <p:sp>
        <p:nvSpPr>
          <p:cNvPr id="33799" name="AutoShape 7">
            <a:hlinkClick r:id="rId4" action="ppaction://hlinksldjump" highlightClick="1"/>
          </p:cNvPr>
          <p:cNvSpPr>
            <a:spLocks noChangeArrowheads="1"/>
          </p:cNvSpPr>
          <p:nvPr/>
        </p:nvSpPr>
        <p:spPr bwMode="auto">
          <a:xfrm>
            <a:off x="252413" y="6310313"/>
            <a:ext cx="215900" cy="215900"/>
          </a:xfrm>
          <a:prstGeom prst="actionButtonBackPrevious">
            <a:avLst/>
          </a:prstGeom>
          <a:solidFill>
            <a:srgbClr val="C0C0C0"/>
          </a:solidFill>
          <a:ln w="9525">
            <a:noFill/>
            <a:miter lim="800000"/>
            <a:headEnd/>
            <a:tailEnd/>
          </a:ln>
        </p:spPr>
        <p:txBody>
          <a:bodyPr wrap="none" anchor="ctr"/>
          <a:lstStyle/>
          <a:p>
            <a:endParaRPr lang="fr-FR"/>
          </a:p>
        </p:txBody>
      </p:sp>
      <p:sp>
        <p:nvSpPr>
          <p:cNvPr id="33800" name="AutoShape 8">
            <a:hlinkClick r:id="rId4" action="ppaction://hlinksldjump" highlightClick="1"/>
          </p:cNvPr>
          <p:cNvSpPr>
            <a:spLocks noChangeArrowheads="1"/>
          </p:cNvSpPr>
          <p:nvPr/>
        </p:nvSpPr>
        <p:spPr bwMode="auto">
          <a:xfrm>
            <a:off x="755650" y="5732463"/>
            <a:ext cx="215900" cy="215900"/>
          </a:xfrm>
          <a:prstGeom prst="actionButtonBackPrevious">
            <a:avLst/>
          </a:prstGeom>
          <a:solidFill>
            <a:srgbClr val="33CC33"/>
          </a:solidFill>
          <a:ln w="9525">
            <a:noFill/>
            <a:miter lim="800000"/>
            <a:headEnd/>
            <a:tailEnd/>
          </a:ln>
        </p:spPr>
        <p:txBody>
          <a:bodyPr wrap="none" anchor="ctr"/>
          <a:lstStyle/>
          <a:p>
            <a:endParaRPr lang="fr-FR"/>
          </a:p>
        </p:txBody>
      </p:sp>
      <p:sp>
        <p:nvSpPr>
          <p:cNvPr id="33801" name="Rectangle 9"/>
          <p:cNvSpPr>
            <a:spLocks noChangeArrowheads="1"/>
          </p:cNvSpPr>
          <p:nvPr/>
        </p:nvSpPr>
        <p:spPr bwMode="auto">
          <a:xfrm>
            <a:off x="1042988" y="5661025"/>
            <a:ext cx="3024187" cy="358775"/>
          </a:xfrm>
          <a:prstGeom prst="rect">
            <a:avLst/>
          </a:prstGeom>
          <a:noFill/>
          <a:ln w="9525">
            <a:noFill/>
            <a:miter lim="800000"/>
            <a:headEnd/>
            <a:tailEnd/>
          </a:ln>
        </p:spPr>
        <p:txBody>
          <a:bodyPr wrap="none" anchor="ctr"/>
          <a:lstStyle/>
          <a:p>
            <a:pPr algn="l"/>
            <a:r>
              <a:rPr lang="fr-FR" sz="1000"/>
              <a:t>Retour « Quels doit être le contenu de l’entretien ? »</a:t>
            </a:r>
          </a:p>
        </p:txBody>
      </p:sp>
      <p:sp>
        <p:nvSpPr>
          <p:cNvPr id="33802" name="Rectangle 10"/>
          <p:cNvSpPr>
            <a:spLocks noChangeArrowheads="1"/>
          </p:cNvSpPr>
          <p:nvPr/>
        </p:nvSpPr>
        <p:spPr bwMode="auto">
          <a:xfrm>
            <a:off x="4500563" y="260350"/>
            <a:ext cx="4249737" cy="360363"/>
          </a:xfrm>
          <a:prstGeom prst="rect">
            <a:avLst/>
          </a:prstGeom>
          <a:solidFill>
            <a:srgbClr val="33CC33">
              <a:alpha val="25098"/>
            </a:srgbClr>
          </a:solidFill>
          <a:ln w="9525">
            <a:solidFill>
              <a:schemeClr val="tx1"/>
            </a:solidFill>
            <a:miter lim="800000"/>
            <a:headEnd/>
            <a:tailEnd/>
          </a:ln>
        </p:spPr>
        <p:txBody>
          <a:bodyPr anchor="ctr"/>
          <a:lstStyle/>
          <a:p>
            <a:pPr>
              <a:spcBef>
                <a:spcPct val="20000"/>
              </a:spcBef>
            </a:pPr>
            <a:r>
              <a:rPr lang="fr-FR" sz="1200" b="1"/>
              <a:t>10 – Le bilan d’étape professionnel</a:t>
            </a:r>
          </a:p>
        </p:txBody>
      </p:sp>
      <p:sp>
        <p:nvSpPr>
          <p:cNvPr id="33803" name="Rectangle 11"/>
          <p:cNvSpPr>
            <a:spLocks noChangeArrowheads="1"/>
          </p:cNvSpPr>
          <p:nvPr/>
        </p:nvSpPr>
        <p:spPr bwMode="auto">
          <a:xfrm>
            <a:off x="2843213" y="981075"/>
            <a:ext cx="3473450" cy="366713"/>
          </a:xfrm>
          <a:prstGeom prst="rect">
            <a:avLst/>
          </a:prstGeom>
          <a:noFill/>
          <a:ln w="9525" algn="ctr">
            <a:noFill/>
            <a:miter lim="800000"/>
            <a:headEnd/>
            <a:tailEnd/>
          </a:ln>
        </p:spPr>
        <p:txBody>
          <a:bodyPr wrap="none">
            <a:spAutoFit/>
          </a:bodyPr>
          <a:lstStyle/>
          <a:p>
            <a:r>
              <a:rPr lang="fr-FR" b="1"/>
              <a:t>Le bilan d’étape professionnel</a:t>
            </a:r>
          </a:p>
        </p:txBody>
      </p:sp>
      <p:sp>
        <p:nvSpPr>
          <p:cNvPr id="33804" name="Text Box 12"/>
          <p:cNvSpPr txBox="1">
            <a:spLocks noChangeArrowheads="1"/>
          </p:cNvSpPr>
          <p:nvPr/>
        </p:nvSpPr>
        <p:spPr bwMode="auto">
          <a:xfrm>
            <a:off x="611188" y="1700213"/>
            <a:ext cx="8135937" cy="3403600"/>
          </a:xfrm>
          <a:prstGeom prst="rect">
            <a:avLst/>
          </a:prstGeom>
          <a:noFill/>
          <a:ln w="9525">
            <a:noFill/>
            <a:miter lim="800000"/>
            <a:headEnd/>
            <a:tailEnd/>
          </a:ln>
        </p:spPr>
        <p:txBody>
          <a:bodyPr>
            <a:spAutoFit/>
          </a:bodyPr>
          <a:lstStyle/>
          <a:p>
            <a:pPr algn="l">
              <a:spcBef>
                <a:spcPct val="20000"/>
              </a:spcBef>
            </a:pPr>
            <a:r>
              <a:rPr lang="fr-FR" sz="1500"/>
              <a:t>La loi du 24 novembre 2009 prévoit (art L 6315-1) : </a:t>
            </a:r>
          </a:p>
          <a:p>
            <a:pPr algn="l">
              <a:spcBef>
                <a:spcPct val="20000"/>
              </a:spcBef>
            </a:pPr>
            <a:r>
              <a:rPr lang="fr-FR" sz="1500"/>
              <a:t>A l’occasion de son embauche, le salarié est informé que dès lors qu’il dispose de deux ans d’ancienneté dans la même entreprise, il bénéficie à sa demande d’un bilan d’étape professionnel. Toujours à sa demande, ce bilan peut être renouvelé tous les cinq ans.</a:t>
            </a:r>
          </a:p>
          <a:p>
            <a:pPr algn="l">
              <a:spcBef>
                <a:spcPct val="20000"/>
              </a:spcBef>
            </a:pPr>
            <a:endParaRPr lang="fr-FR" sz="800"/>
          </a:p>
          <a:p>
            <a:pPr algn="l">
              <a:spcBef>
                <a:spcPct val="20000"/>
              </a:spcBef>
            </a:pPr>
            <a:r>
              <a:rPr lang="fr-FR" sz="1500"/>
              <a:t>«  Le bilan d’étape professionnel a pour objet, à partir d’un diagnostic réalisé en commun par le salarié et son employeur, de permettre au salarié d’évaluer ses capacités professionnelles et ses compétences, et à son employeur de déterminer les objectifs de formation du salarié ».</a:t>
            </a:r>
          </a:p>
          <a:p>
            <a:pPr algn="l">
              <a:spcBef>
                <a:spcPct val="20000"/>
              </a:spcBef>
            </a:pPr>
            <a:endParaRPr lang="fr-FR" sz="800"/>
          </a:p>
          <a:p>
            <a:pPr algn="l">
              <a:spcBef>
                <a:spcPct val="20000"/>
              </a:spcBef>
            </a:pPr>
            <a:r>
              <a:rPr lang="fr-FR" sz="1500"/>
              <a:t>Les modalités de réalisation sont préciser dans un ANI (en cours).</a:t>
            </a:r>
          </a:p>
          <a:p>
            <a:pPr algn="l">
              <a:spcBef>
                <a:spcPct val="20000"/>
              </a:spcBef>
            </a:pPr>
            <a:endParaRPr lang="fr-FR" sz="1500"/>
          </a:p>
          <a:p>
            <a:pPr algn="l">
              <a:spcBef>
                <a:spcPct val="20000"/>
              </a:spcBef>
            </a:pPr>
            <a:r>
              <a:rPr lang="fr-FR" sz="1500" b="1"/>
              <a:t>Remarque </a:t>
            </a:r>
            <a:r>
              <a:rPr lang="fr-FR" sz="1500"/>
              <a:t>: la méthode de réalisation d’un bilan d’étape professionnel est globalement, identique dans ses étapes, à celle de la réalisation d’un entretien professionnel.</a:t>
            </a:r>
          </a:p>
          <a:p>
            <a:pPr algn="l">
              <a:spcBef>
                <a:spcPct val="20000"/>
              </a:spcBef>
            </a:pPr>
            <a:r>
              <a:rPr lang="fr-FR" sz="1500"/>
              <a:t>(voir chapitre 2 : La réalisation de l’entretien)</a:t>
            </a:r>
          </a:p>
        </p:txBody>
      </p:sp>
      <p:sp>
        <p:nvSpPr>
          <p:cNvPr id="33805" name="Rectangle 13"/>
          <p:cNvSpPr>
            <a:spLocks noChangeArrowheads="1"/>
          </p:cNvSpPr>
          <p:nvPr/>
        </p:nvSpPr>
        <p:spPr bwMode="auto">
          <a:xfrm>
            <a:off x="1476375" y="260350"/>
            <a:ext cx="2952750" cy="360363"/>
          </a:xfrm>
          <a:prstGeom prst="rect">
            <a:avLst/>
          </a:prstGeom>
          <a:solidFill>
            <a:srgbClr val="33CC33">
              <a:alpha val="25098"/>
            </a:srgbClr>
          </a:solidFill>
          <a:ln w="9525">
            <a:solidFill>
              <a:schemeClr val="tx1"/>
            </a:solidFill>
            <a:miter lim="800000"/>
            <a:headEnd/>
            <a:tailEnd/>
          </a:ln>
        </p:spPr>
        <p:txBody>
          <a:bodyPr anchor="ctr"/>
          <a:lstStyle/>
          <a:p>
            <a:r>
              <a:rPr lang="fr-FR" sz="1200" b="1"/>
              <a:t>Quelles sont les obligations ?</a:t>
            </a:r>
          </a:p>
        </p:txBody>
      </p:sp>
      <p:sp>
        <p:nvSpPr>
          <p:cNvPr id="116750" name="AutoShape 14">
            <a:hlinkClick r:id="" action="ppaction://noaction" highlightClick="1"/>
          </p:cNvPr>
          <p:cNvSpPr>
            <a:spLocks noChangeArrowheads="1"/>
          </p:cNvSpPr>
          <p:nvPr/>
        </p:nvSpPr>
        <p:spPr bwMode="auto">
          <a:xfrm>
            <a:off x="7715250" y="6334125"/>
            <a:ext cx="215900" cy="215900"/>
          </a:xfrm>
          <a:prstGeom prst="actionButtonInformation">
            <a:avLst/>
          </a:prstGeom>
          <a:solidFill>
            <a:srgbClr val="33CC33"/>
          </a:solidFill>
          <a:ln w="9525">
            <a:noFill/>
            <a:miter lim="800000"/>
            <a:headEnd/>
            <a:tailEnd/>
          </a:ln>
        </p:spPr>
        <p:txBody>
          <a:bodyPr wrap="none" anchor="ctr"/>
          <a:lstStyle/>
          <a:p>
            <a:endParaRPr lang="fr-FR"/>
          </a:p>
        </p:txBody>
      </p:sp>
      <p:sp>
        <p:nvSpPr>
          <p:cNvPr id="33807" name="Text Box 15"/>
          <p:cNvSpPr txBox="1">
            <a:spLocks noChangeArrowheads="1"/>
          </p:cNvSpPr>
          <p:nvPr/>
        </p:nvSpPr>
        <p:spPr bwMode="auto">
          <a:xfrm>
            <a:off x="4787900" y="5734050"/>
            <a:ext cx="3527425" cy="244475"/>
          </a:xfrm>
          <a:prstGeom prst="rect">
            <a:avLst/>
          </a:prstGeom>
          <a:noFill/>
          <a:ln w="9525" algn="ctr">
            <a:noFill/>
            <a:miter lim="800000"/>
            <a:headEnd/>
            <a:tailEnd/>
          </a:ln>
        </p:spPr>
        <p:txBody>
          <a:bodyPr>
            <a:spAutoFit/>
          </a:bodyPr>
          <a:lstStyle/>
          <a:p>
            <a:pPr algn="l">
              <a:spcBef>
                <a:spcPct val="50000"/>
              </a:spcBef>
            </a:pPr>
            <a:r>
              <a:rPr lang="fr-FR" sz="1000"/>
              <a:t>Retour «  les généralités sur l’entretien professionnel »</a:t>
            </a:r>
          </a:p>
        </p:txBody>
      </p:sp>
      <p:sp>
        <p:nvSpPr>
          <p:cNvPr id="33808" name="AutoShape 16">
            <a:hlinkClick r:id="rId5" action="ppaction://hlinksldjump" highlightClick="1"/>
          </p:cNvPr>
          <p:cNvSpPr>
            <a:spLocks noChangeArrowheads="1"/>
          </p:cNvSpPr>
          <p:nvPr/>
        </p:nvSpPr>
        <p:spPr bwMode="auto">
          <a:xfrm>
            <a:off x="4570413" y="5734050"/>
            <a:ext cx="215900" cy="215900"/>
          </a:xfrm>
          <a:prstGeom prst="actionButtonBackPrevious">
            <a:avLst/>
          </a:prstGeom>
          <a:solidFill>
            <a:srgbClr val="FF0000">
              <a:alpha val="50195"/>
            </a:srgbClr>
          </a:solidFill>
          <a:ln w="9525">
            <a:noFill/>
            <a:miter lim="800000"/>
            <a:headEnd/>
            <a:tailEnd/>
          </a:ln>
        </p:spPr>
        <p:txBody>
          <a:bodyPr wrap="none" anchor="ctr"/>
          <a:lstStyle/>
          <a:p>
            <a:endParaRPr lang="fr-FR"/>
          </a:p>
        </p:txBody>
      </p:sp>
      <p:sp>
        <p:nvSpPr>
          <p:cNvPr id="33809" name="AutoShape 17">
            <a:hlinkClick r:id="" action="ppaction://hlinkshowjump?jump=previousslide" highlightClick="1"/>
          </p:cNvPr>
          <p:cNvSpPr>
            <a:spLocks noChangeArrowheads="1"/>
          </p:cNvSpPr>
          <p:nvPr/>
        </p:nvSpPr>
        <p:spPr bwMode="auto">
          <a:xfrm>
            <a:off x="6661150" y="6308725"/>
            <a:ext cx="215900" cy="215900"/>
          </a:xfrm>
          <a:prstGeom prst="actionButtonBackPrevious">
            <a:avLst/>
          </a:prstGeom>
          <a:solidFill>
            <a:srgbClr val="FF0000">
              <a:alpha val="50195"/>
            </a:srgbClr>
          </a:solidFill>
          <a:ln w="9525">
            <a:noFill/>
            <a:miter lim="800000"/>
            <a:headEnd/>
            <a:tailEnd/>
          </a:ln>
        </p:spPr>
        <p:txBody>
          <a:bodyPr wrap="none" anchor="ctr"/>
          <a:lstStyle/>
          <a:p>
            <a:endParaRPr lang="fr-FR"/>
          </a:p>
        </p:txBody>
      </p:sp>
      <p:sp>
        <p:nvSpPr>
          <p:cNvPr id="33810" name="Rectangle 18"/>
          <p:cNvSpPr>
            <a:spLocks noChangeArrowheads="1"/>
          </p:cNvSpPr>
          <p:nvPr/>
        </p:nvSpPr>
        <p:spPr bwMode="auto">
          <a:xfrm>
            <a:off x="7956550" y="6237288"/>
            <a:ext cx="647700" cy="358775"/>
          </a:xfrm>
          <a:prstGeom prst="rect">
            <a:avLst/>
          </a:prstGeom>
          <a:noFill/>
          <a:ln w="9525">
            <a:noFill/>
            <a:miter lim="800000"/>
            <a:headEnd/>
            <a:tailEnd/>
          </a:ln>
        </p:spPr>
        <p:txBody>
          <a:bodyPr wrap="none" anchor="ctr"/>
          <a:lstStyle/>
          <a:p>
            <a:pPr algn="r"/>
            <a:r>
              <a:rPr lang="fr-FR" sz="1000"/>
              <a:t>Page </a:t>
            </a:r>
          </a:p>
          <a:p>
            <a:pPr algn="r"/>
            <a:r>
              <a:rPr lang="fr-FR" sz="1000"/>
              <a:t>suivante</a:t>
            </a:r>
          </a:p>
        </p:txBody>
      </p:sp>
      <p:sp>
        <p:nvSpPr>
          <p:cNvPr id="33811" name="AutoShape 19">
            <a:hlinkClick r:id="" action="ppaction://hlinkshowjump?jump=nextslide" highlightClick="1"/>
          </p:cNvPr>
          <p:cNvSpPr>
            <a:spLocks noChangeArrowheads="1"/>
          </p:cNvSpPr>
          <p:nvPr/>
        </p:nvSpPr>
        <p:spPr bwMode="auto">
          <a:xfrm>
            <a:off x="8604250" y="6308725"/>
            <a:ext cx="215900" cy="215900"/>
          </a:xfrm>
          <a:prstGeom prst="actionButtonForwardNext">
            <a:avLst/>
          </a:prstGeom>
          <a:solidFill>
            <a:schemeClr val="accent1"/>
          </a:solidFill>
          <a:ln w="9525">
            <a:noFill/>
            <a:miter lim="800000"/>
            <a:headEnd/>
            <a:tailEnd/>
          </a:ln>
        </p:spPr>
        <p:txBody>
          <a:bodyPr wrap="none" anchor="ctr"/>
          <a:lstStyle/>
          <a:p>
            <a:endParaRPr lang="fr-FR"/>
          </a:p>
        </p:txBody>
      </p:sp>
      <p:sp>
        <p:nvSpPr>
          <p:cNvPr id="33812" name="Rectangle 20"/>
          <p:cNvSpPr>
            <a:spLocks noChangeArrowheads="1"/>
          </p:cNvSpPr>
          <p:nvPr/>
        </p:nvSpPr>
        <p:spPr bwMode="auto">
          <a:xfrm>
            <a:off x="6877050" y="6237288"/>
            <a:ext cx="792163" cy="358775"/>
          </a:xfrm>
          <a:prstGeom prst="rect">
            <a:avLst/>
          </a:prstGeom>
          <a:noFill/>
          <a:ln w="9525">
            <a:noFill/>
            <a:miter lim="800000"/>
            <a:headEnd/>
            <a:tailEnd/>
          </a:ln>
        </p:spPr>
        <p:txBody>
          <a:bodyPr wrap="none" anchor="ctr"/>
          <a:lstStyle/>
          <a:p>
            <a:pPr algn="l"/>
            <a:r>
              <a:rPr lang="fr-FR" sz="1000"/>
              <a:t>Page </a:t>
            </a:r>
          </a:p>
          <a:p>
            <a:pPr algn="l"/>
            <a:r>
              <a:rPr lang="fr-FR" sz="1000"/>
              <a:t>précédente</a:t>
            </a:r>
          </a:p>
        </p:txBody>
      </p:sp>
      <p:sp>
        <p:nvSpPr>
          <p:cNvPr id="116757" name="Rectangle 21"/>
          <p:cNvSpPr>
            <a:spLocks noChangeArrowheads="1"/>
          </p:cNvSpPr>
          <p:nvPr/>
        </p:nvSpPr>
        <p:spPr bwMode="auto">
          <a:xfrm>
            <a:off x="7451725" y="5734050"/>
            <a:ext cx="792163" cy="504825"/>
          </a:xfrm>
          <a:prstGeom prst="rect">
            <a:avLst/>
          </a:prstGeom>
          <a:solidFill>
            <a:srgbClr val="99FFCC"/>
          </a:solidFill>
          <a:ln w="9525" algn="ctr">
            <a:solidFill>
              <a:srgbClr val="00CC00"/>
            </a:solidFill>
            <a:miter lim="800000"/>
            <a:headEnd/>
            <a:tailEnd/>
          </a:ln>
        </p:spPr>
        <p:txBody>
          <a:bodyPr wrap="none" anchor="ctr"/>
          <a:lstStyle/>
          <a:p>
            <a:r>
              <a:rPr lang="fr-FR" sz="1000">
                <a:solidFill>
                  <a:schemeClr val="tx1"/>
                </a:solidFill>
              </a:rPr>
              <a:t>Vocabulaire </a:t>
            </a:r>
          </a:p>
          <a:p>
            <a:r>
              <a:rPr lang="fr-FR" sz="1000">
                <a:solidFill>
                  <a:schemeClr val="tx1"/>
                </a:solidFill>
              </a:rPr>
              <a:t>utile</a:t>
            </a:r>
          </a:p>
          <a:p>
            <a:r>
              <a:rPr lang="fr-FR" sz="1000" b="1">
                <a:solidFill>
                  <a:schemeClr val="tx1"/>
                </a:solidFill>
                <a:hlinkClick r:id="rId6" action="ppaction://hlinkpres?slideindex=1&amp;slidetitle="/>
              </a:rPr>
              <a:t>Cliquer ici</a:t>
            </a:r>
            <a:endParaRPr lang="fr-FR" sz="1000" b="1">
              <a:solidFill>
                <a:schemeClr val="tx1"/>
              </a:solidFill>
            </a:endParaRPr>
          </a:p>
        </p:txBody>
      </p:sp>
      <p:sp>
        <p:nvSpPr>
          <p:cNvPr id="33814" name="AutoShape 22">
            <a:hlinkClick r:id="rId7" action="ppaction://hlinksldjump" highlightClick="1"/>
          </p:cNvPr>
          <p:cNvSpPr>
            <a:spLocks noChangeArrowheads="1"/>
          </p:cNvSpPr>
          <p:nvPr/>
        </p:nvSpPr>
        <p:spPr bwMode="auto">
          <a:xfrm flipH="1">
            <a:off x="4789488" y="4868863"/>
            <a:ext cx="215900" cy="215900"/>
          </a:xfrm>
          <a:prstGeom prst="actionButtonBackPrevious">
            <a:avLst/>
          </a:prstGeom>
          <a:solidFill>
            <a:srgbClr val="FFFF00"/>
          </a:solidFill>
          <a:ln w="9525">
            <a:noFill/>
            <a:miter lim="800000"/>
            <a:headEnd/>
            <a:tailEnd/>
          </a:ln>
        </p:spPr>
        <p:txBody>
          <a:bodyPr wrap="none" anchor="ctr"/>
          <a:lstStyle/>
          <a:p>
            <a:endParaRPr lang="fr-FR"/>
          </a:p>
        </p:txBody>
      </p:sp>
      <p:sp>
        <p:nvSpPr>
          <p:cNvPr id="33815" name="Text Box 23"/>
          <p:cNvSpPr txBox="1">
            <a:spLocks noChangeArrowheads="1"/>
          </p:cNvSpPr>
          <p:nvPr/>
        </p:nvSpPr>
        <p:spPr bwMode="auto">
          <a:xfrm>
            <a:off x="5005388" y="4868863"/>
            <a:ext cx="3527425" cy="244475"/>
          </a:xfrm>
          <a:prstGeom prst="rect">
            <a:avLst/>
          </a:prstGeom>
          <a:noFill/>
          <a:ln w="9525" algn="ctr">
            <a:noFill/>
            <a:miter lim="800000"/>
            <a:headEnd/>
            <a:tailEnd/>
          </a:ln>
        </p:spPr>
        <p:txBody>
          <a:bodyPr>
            <a:spAutoFit/>
          </a:bodyPr>
          <a:lstStyle/>
          <a:p>
            <a:pPr algn="l">
              <a:spcBef>
                <a:spcPct val="50000"/>
              </a:spcBef>
            </a:pPr>
            <a:r>
              <a:rPr lang="fr-FR" sz="1000"/>
              <a:t>La réalisation de l’entretien professionnel</a:t>
            </a:r>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16750"/>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6757"/>
                                        </p:tgtEl>
                                        <p:attrNameLst>
                                          <p:attrName>style.visibility</p:attrName>
                                        </p:attrNameLst>
                                      </p:cBhvr>
                                      <p:to>
                                        <p:strVal val="visible"/>
                                      </p:to>
                                    </p:set>
                                  </p:childTnLst>
                                </p:cTn>
                              </p:par>
                            </p:childTnLst>
                          </p:cTn>
                        </p:par>
                      </p:childTnLst>
                    </p:cTn>
                  </p:par>
                </p:childTnLst>
              </p:cTn>
              <p:nextCondLst>
                <p:cond evt="onClick" delay="0">
                  <p:tgtEl>
                    <p:spTgt spid="116750"/>
                  </p:tgtEl>
                </p:cond>
              </p:nextCondLst>
            </p:seq>
            <p:seq concurrent="1" nextAc="seek">
              <p:cTn id="7" restart="whenNotActive" fill="hold" evtFilter="cancelBubble" nodeType="interactiveSeq">
                <p:stCondLst>
                  <p:cond evt="onClick" delay="0">
                    <p:tgtEl>
                      <p:spTgt spid="116757"/>
                    </p:tgtEl>
                  </p:cond>
                </p:stCondLst>
                <p:endSync evt="end" delay="0">
                  <p:rtn val="all"/>
                </p:endSync>
                <p:childTnLst>
                  <p:par>
                    <p:cTn id="8" fill="hold">
                      <p:stCondLst>
                        <p:cond delay="0"/>
                      </p:stCondLst>
                      <p:childTnLst>
                        <p:par>
                          <p:cTn id="9" fill="hold">
                            <p:stCondLst>
                              <p:cond delay="0"/>
                            </p:stCondLst>
                            <p:childTnLst>
                              <p:par>
                                <p:cTn id="10" presetID="1" presetClass="exit" presetSubtype="0" fill="hold" grpId="1" nodeType="clickEffect">
                                  <p:stCondLst>
                                    <p:cond delay="0"/>
                                  </p:stCondLst>
                                  <p:childTnLst>
                                    <p:set>
                                      <p:cBhvr>
                                        <p:cTn id="11" dur="1" fill="hold">
                                          <p:stCondLst>
                                            <p:cond delay="0"/>
                                          </p:stCondLst>
                                        </p:cTn>
                                        <p:tgtEl>
                                          <p:spTgt spid="116757"/>
                                        </p:tgtEl>
                                        <p:attrNameLst>
                                          <p:attrName>style.visibility</p:attrName>
                                        </p:attrNameLst>
                                      </p:cBhvr>
                                      <p:to>
                                        <p:strVal val="hidden"/>
                                      </p:to>
                                    </p:set>
                                  </p:childTnLst>
                                </p:cTn>
                              </p:par>
                            </p:childTnLst>
                          </p:cTn>
                        </p:par>
                      </p:childTnLst>
                    </p:cTn>
                  </p:par>
                </p:childTnLst>
              </p:cTn>
              <p:nextCondLst>
                <p:cond evt="onClick" delay="0">
                  <p:tgtEl>
                    <p:spTgt spid="116757"/>
                  </p:tgtEl>
                </p:cond>
              </p:nextCondLst>
            </p:seq>
          </p:childTnLst>
        </p:cTn>
      </p:par>
    </p:tnLst>
    <p:bldLst>
      <p:bldP spid="116757" grpId="0" animBg="1"/>
      <p:bldP spid="116757" grpId="1"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ctrTitle"/>
          </p:nvPr>
        </p:nvSpPr>
        <p:spPr bwMode="auto">
          <a:xfrm>
            <a:off x="1476375" y="260350"/>
            <a:ext cx="2952750" cy="360363"/>
          </a:xfrm>
          <a:solidFill>
            <a:srgbClr val="33CC33">
              <a:alpha val="25098"/>
            </a:srgbClr>
          </a:solidFill>
          <a:ln>
            <a:solidFill>
              <a:schemeClr val="tx1"/>
            </a:solidFill>
            <a:miter lim="800000"/>
            <a:headEnd/>
            <a:tailEnd/>
          </a:ln>
        </p:spPr>
        <p:txBody>
          <a:bodyPr vert="horz" wrap="square" lIns="91440" tIns="45720" rIns="91440" bIns="45720" numCol="1" anchor="ctr" anchorCtr="0" compatLnSpc="1">
            <a:prstTxWarp prst="textNoShape">
              <a:avLst/>
            </a:prstTxWarp>
          </a:bodyPr>
          <a:lstStyle/>
          <a:p>
            <a:pPr eaLnBrk="1" hangingPunct="1"/>
            <a:r>
              <a:rPr lang="fr-FR" sz="1200" b="1" smtClean="0">
                <a:solidFill>
                  <a:srgbClr val="000099"/>
                </a:solidFill>
              </a:rPr>
              <a:t>Quelles sont les obligations ?</a:t>
            </a:r>
          </a:p>
        </p:txBody>
      </p:sp>
      <p:sp>
        <p:nvSpPr>
          <p:cNvPr id="24579" name="Rectangle 3"/>
          <p:cNvSpPr>
            <a:spLocks noGrp="1" noChangeArrowheads="1"/>
          </p:cNvSpPr>
          <p:nvPr>
            <p:ph type="subTitle" idx="1"/>
          </p:nvPr>
        </p:nvSpPr>
        <p:spPr bwMode="auto">
          <a:xfrm>
            <a:off x="4500563" y="260350"/>
            <a:ext cx="4249737" cy="360363"/>
          </a:xfrm>
          <a:solidFill>
            <a:srgbClr val="33CC33">
              <a:alpha val="25098"/>
            </a:srgbClr>
          </a:solidFill>
          <a:ln>
            <a:solidFill>
              <a:schemeClr val="tx1"/>
            </a:solidFill>
            <a:miter lim="800000"/>
            <a:headEnd/>
            <a:tailEnd/>
          </a:ln>
        </p:spPr>
        <p:txBody>
          <a:bodyPr vert="horz" wrap="square" lIns="91440" tIns="45720" rIns="91440" bIns="45720" numCol="1" anchor="ctr" anchorCtr="0" compatLnSpc="1">
            <a:prstTxWarp prst="textNoShape">
              <a:avLst/>
            </a:prstTxWarp>
          </a:bodyPr>
          <a:lstStyle/>
          <a:p>
            <a:pPr eaLnBrk="1" hangingPunct="1"/>
            <a:r>
              <a:rPr lang="fr-FR" sz="1200" b="1" smtClean="0">
                <a:solidFill>
                  <a:srgbClr val="000099"/>
                </a:solidFill>
              </a:rPr>
              <a:t>1 – Les entreprises concernées</a:t>
            </a:r>
          </a:p>
        </p:txBody>
      </p:sp>
      <p:sp>
        <p:nvSpPr>
          <p:cNvPr id="24580" name="Rectangle 4"/>
          <p:cNvSpPr>
            <a:spLocks noChangeArrowheads="1"/>
          </p:cNvSpPr>
          <p:nvPr/>
        </p:nvSpPr>
        <p:spPr bwMode="auto">
          <a:xfrm>
            <a:off x="250825" y="260350"/>
            <a:ext cx="1154113" cy="360363"/>
          </a:xfrm>
          <a:prstGeom prst="rect">
            <a:avLst/>
          </a:prstGeom>
          <a:solidFill>
            <a:srgbClr val="33CC33"/>
          </a:solidFill>
          <a:ln w="9525">
            <a:solidFill>
              <a:schemeClr val="tx1"/>
            </a:solidFill>
            <a:miter lim="800000"/>
            <a:headEnd/>
            <a:tailEnd/>
          </a:ln>
        </p:spPr>
        <p:txBody>
          <a:bodyPr wrap="none" anchor="ctr"/>
          <a:lstStyle/>
          <a:p>
            <a:r>
              <a:rPr lang="fr-FR" sz="1200" b="1"/>
              <a:t>Chapitre 1.2</a:t>
            </a:r>
          </a:p>
        </p:txBody>
      </p:sp>
      <p:sp>
        <p:nvSpPr>
          <p:cNvPr id="24581" name="Text Box 6"/>
          <p:cNvSpPr txBox="1">
            <a:spLocks noChangeArrowheads="1"/>
          </p:cNvSpPr>
          <p:nvPr/>
        </p:nvSpPr>
        <p:spPr bwMode="auto">
          <a:xfrm>
            <a:off x="611560" y="1268760"/>
            <a:ext cx="8137525" cy="3785652"/>
          </a:xfrm>
          <a:prstGeom prst="rect">
            <a:avLst/>
          </a:prstGeom>
          <a:noFill/>
          <a:ln w="9525">
            <a:noFill/>
            <a:miter lim="800000"/>
            <a:headEnd/>
            <a:tailEnd/>
          </a:ln>
        </p:spPr>
        <p:txBody>
          <a:bodyPr>
            <a:spAutoFit/>
          </a:bodyPr>
          <a:lstStyle/>
          <a:p>
            <a:pPr algn="l">
              <a:spcBef>
                <a:spcPct val="100000"/>
              </a:spcBef>
            </a:pPr>
            <a:r>
              <a:rPr lang="fr-FR" sz="1500" b="1" dirty="0">
                <a:solidFill>
                  <a:schemeClr val="tx2">
                    <a:lumMod val="75000"/>
                  </a:schemeClr>
                </a:solidFill>
              </a:rPr>
              <a:t>L’entretien professionnel est imposé par L’Accord National Interprofessionnel (ANI) relatif à l’accès des salariés à la formation tout au long de la vie. Cet entretien doit avoir lieu au moins tous les 2 ans.</a:t>
            </a:r>
          </a:p>
          <a:p>
            <a:pPr algn="l">
              <a:spcBef>
                <a:spcPct val="40000"/>
              </a:spcBef>
            </a:pPr>
            <a:r>
              <a:rPr lang="fr-FR" sz="1500" b="1" dirty="0">
                <a:solidFill>
                  <a:schemeClr val="tx2">
                    <a:lumMod val="75000"/>
                  </a:schemeClr>
                </a:solidFill>
              </a:rPr>
              <a:t>Cette accord a été conclu à l’unanimité le 20 septembre 2003 par les chambres syndicales patronales et salariées représentatives et repris dans l’ANI du 05 octobre 2009.</a:t>
            </a:r>
          </a:p>
          <a:p>
            <a:pPr algn="l">
              <a:spcBef>
                <a:spcPct val="40000"/>
              </a:spcBef>
            </a:pPr>
            <a:r>
              <a:rPr lang="fr-FR" sz="1500" b="1" dirty="0">
                <a:solidFill>
                  <a:schemeClr val="tx2">
                    <a:lumMod val="75000"/>
                  </a:schemeClr>
                </a:solidFill>
              </a:rPr>
              <a:t>La loi du 4 mai 2004 reprend pratiquement l’ANI de décembre 2003 sauf quelques dispositions dont l’entretien professionnel. La loi du 24 novembre 2009, oblige les entreprises ou groupe d’entreprises de 50 salariés et plus, à réaliser un entretien professionnel dans l’année qui suit le 45</a:t>
            </a:r>
            <a:r>
              <a:rPr lang="fr-FR" sz="1500" b="1" baseline="30000" dirty="0">
                <a:solidFill>
                  <a:schemeClr val="tx2">
                    <a:lumMod val="75000"/>
                  </a:schemeClr>
                </a:solidFill>
              </a:rPr>
              <a:t>ème</a:t>
            </a:r>
            <a:r>
              <a:rPr lang="fr-FR" sz="1500" b="1" dirty="0">
                <a:solidFill>
                  <a:schemeClr val="tx2">
                    <a:lumMod val="75000"/>
                  </a:schemeClr>
                </a:solidFill>
              </a:rPr>
              <a:t> anniversaire du salarié : « l’entretien professionnel pour les séniors ».</a:t>
            </a:r>
          </a:p>
          <a:p>
            <a:pPr algn="l">
              <a:spcBef>
                <a:spcPct val="40000"/>
              </a:spcBef>
            </a:pPr>
            <a:r>
              <a:rPr lang="fr-FR" sz="1500" b="1" dirty="0">
                <a:solidFill>
                  <a:schemeClr val="tx2">
                    <a:lumMod val="75000"/>
                  </a:schemeClr>
                </a:solidFill>
              </a:rPr>
              <a:t>Par conséquent : </a:t>
            </a:r>
          </a:p>
          <a:p>
            <a:pPr algn="l">
              <a:spcBef>
                <a:spcPct val="40000"/>
              </a:spcBef>
            </a:pPr>
            <a:r>
              <a:rPr lang="fr-FR" sz="1500" b="1" dirty="0">
                <a:solidFill>
                  <a:schemeClr val="tx2">
                    <a:lumMod val="75000"/>
                  </a:schemeClr>
                </a:solidFill>
              </a:rPr>
              <a:t>L’entretien professionnel tous les 2 ans minimum, ne s’impose qu’aux entreprises soumises à l’application de l’ANI. Les autres employeurs ne doivent mettre en place les entretiens professionnels tous les 2 ans minimum, que s’ils y sont obligés par un accord de branche ou un accord d’entreprise.</a:t>
            </a:r>
          </a:p>
          <a:p>
            <a:pPr algn="l">
              <a:spcBef>
                <a:spcPct val="40000"/>
              </a:spcBef>
            </a:pPr>
            <a:r>
              <a:rPr lang="fr-FR" sz="1500" b="1" dirty="0">
                <a:solidFill>
                  <a:schemeClr val="tx2">
                    <a:lumMod val="75000"/>
                  </a:schemeClr>
                </a:solidFill>
              </a:rPr>
              <a:t>« L’entretien professionnel pour les séniors » défini ci-dessus, est obligatoire dans les entreprises ou groupe d’entreprises de 50 salariés et plus.</a:t>
            </a:r>
          </a:p>
        </p:txBody>
      </p:sp>
      <p:sp>
        <p:nvSpPr>
          <p:cNvPr id="24582" name="Rectangle 7"/>
          <p:cNvSpPr>
            <a:spLocks noChangeArrowheads="1"/>
          </p:cNvSpPr>
          <p:nvPr/>
        </p:nvSpPr>
        <p:spPr bwMode="auto">
          <a:xfrm>
            <a:off x="468313" y="6237288"/>
            <a:ext cx="1655762" cy="358775"/>
          </a:xfrm>
          <a:prstGeom prst="rect">
            <a:avLst/>
          </a:prstGeom>
          <a:noFill/>
          <a:ln w="9525">
            <a:noFill/>
            <a:miter lim="800000"/>
            <a:headEnd/>
            <a:tailEnd/>
          </a:ln>
        </p:spPr>
        <p:txBody>
          <a:bodyPr wrap="none" anchor="ctr"/>
          <a:lstStyle/>
          <a:p>
            <a:pPr algn="l"/>
            <a:r>
              <a:rPr lang="fr-FR" sz="1000"/>
              <a:t>Retour sommaire</a:t>
            </a:r>
          </a:p>
        </p:txBody>
      </p:sp>
      <p:sp>
        <p:nvSpPr>
          <p:cNvPr id="24583" name="AutoShape 8">
            <a:hlinkClick r:id="rId3" action="ppaction://hlinksldjump" highlightClick="1"/>
          </p:cNvPr>
          <p:cNvSpPr>
            <a:spLocks noChangeArrowheads="1"/>
          </p:cNvSpPr>
          <p:nvPr/>
        </p:nvSpPr>
        <p:spPr bwMode="auto">
          <a:xfrm>
            <a:off x="2193925" y="6308725"/>
            <a:ext cx="215900" cy="215900"/>
          </a:xfrm>
          <a:prstGeom prst="actionButtonBackPrevious">
            <a:avLst/>
          </a:prstGeom>
          <a:solidFill>
            <a:srgbClr val="33CC33"/>
          </a:solidFill>
          <a:ln w="9525">
            <a:noFill/>
            <a:miter lim="800000"/>
            <a:headEnd/>
            <a:tailEnd/>
          </a:ln>
        </p:spPr>
        <p:txBody>
          <a:bodyPr wrap="none" anchor="ctr"/>
          <a:lstStyle/>
          <a:p>
            <a:endParaRPr lang="fr-FR"/>
          </a:p>
        </p:txBody>
      </p:sp>
      <p:sp>
        <p:nvSpPr>
          <p:cNvPr id="24584" name="Rectangle 9"/>
          <p:cNvSpPr>
            <a:spLocks noChangeArrowheads="1"/>
          </p:cNvSpPr>
          <p:nvPr/>
        </p:nvSpPr>
        <p:spPr bwMode="auto">
          <a:xfrm>
            <a:off x="2411413" y="6237288"/>
            <a:ext cx="1655762" cy="358775"/>
          </a:xfrm>
          <a:prstGeom prst="rect">
            <a:avLst/>
          </a:prstGeom>
          <a:noFill/>
          <a:ln w="9525">
            <a:noFill/>
            <a:miter lim="800000"/>
            <a:headEnd/>
            <a:tailEnd/>
          </a:ln>
        </p:spPr>
        <p:txBody>
          <a:bodyPr wrap="none" anchor="ctr"/>
          <a:lstStyle/>
          <a:p>
            <a:pPr algn="l"/>
            <a:r>
              <a:rPr lang="fr-FR" sz="1000"/>
              <a:t>Début du chapitre</a:t>
            </a:r>
          </a:p>
        </p:txBody>
      </p:sp>
      <p:sp>
        <p:nvSpPr>
          <p:cNvPr id="24585" name="AutoShape 10">
            <a:hlinkClick r:id="rId4" action="ppaction://hlinksldjump" highlightClick="1"/>
          </p:cNvPr>
          <p:cNvSpPr>
            <a:spLocks noChangeArrowheads="1"/>
          </p:cNvSpPr>
          <p:nvPr/>
        </p:nvSpPr>
        <p:spPr bwMode="auto">
          <a:xfrm>
            <a:off x="252413" y="6310313"/>
            <a:ext cx="215900" cy="215900"/>
          </a:xfrm>
          <a:prstGeom prst="actionButtonBackPrevious">
            <a:avLst/>
          </a:prstGeom>
          <a:solidFill>
            <a:srgbClr val="C0C0C0"/>
          </a:solidFill>
          <a:ln w="9525">
            <a:noFill/>
            <a:miter lim="800000"/>
            <a:headEnd/>
            <a:tailEnd/>
          </a:ln>
        </p:spPr>
        <p:txBody>
          <a:bodyPr wrap="none" anchor="ctr"/>
          <a:lstStyle/>
          <a:p>
            <a:endParaRPr lang="fr-FR"/>
          </a:p>
        </p:txBody>
      </p:sp>
      <p:sp>
        <p:nvSpPr>
          <p:cNvPr id="24586" name="AutoShape 11">
            <a:hlinkClick r:id="rId5" action="ppaction://hlinksldjump" highlightClick="1"/>
          </p:cNvPr>
          <p:cNvSpPr>
            <a:spLocks noChangeArrowheads="1"/>
          </p:cNvSpPr>
          <p:nvPr/>
        </p:nvSpPr>
        <p:spPr bwMode="auto">
          <a:xfrm>
            <a:off x="2989263" y="5805488"/>
            <a:ext cx="215900" cy="215900"/>
          </a:xfrm>
          <a:prstGeom prst="actionButtonBackPrevious">
            <a:avLst/>
          </a:prstGeom>
          <a:solidFill>
            <a:srgbClr val="FF0000"/>
          </a:solidFill>
          <a:ln w="9525">
            <a:noFill/>
            <a:miter lim="800000"/>
            <a:headEnd/>
            <a:tailEnd/>
          </a:ln>
        </p:spPr>
        <p:txBody>
          <a:bodyPr wrap="none" anchor="ctr"/>
          <a:lstStyle/>
          <a:p>
            <a:endParaRPr lang="fr-FR"/>
          </a:p>
        </p:txBody>
      </p:sp>
      <p:sp>
        <p:nvSpPr>
          <p:cNvPr id="24587" name="Rectangle 12"/>
          <p:cNvSpPr>
            <a:spLocks noChangeArrowheads="1"/>
          </p:cNvSpPr>
          <p:nvPr/>
        </p:nvSpPr>
        <p:spPr bwMode="auto">
          <a:xfrm>
            <a:off x="3276600" y="5734050"/>
            <a:ext cx="2879725" cy="358775"/>
          </a:xfrm>
          <a:prstGeom prst="rect">
            <a:avLst/>
          </a:prstGeom>
          <a:noFill/>
          <a:ln w="9525">
            <a:noFill/>
            <a:miter lim="800000"/>
            <a:headEnd/>
            <a:tailEnd/>
          </a:ln>
        </p:spPr>
        <p:txBody>
          <a:bodyPr wrap="none" anchor="ctr"/>
          <a:lstStyle/>
          <a:p>
            <a:pPr algn="l"/>
            <a:r>
              <a:rPr lang="fr-FR" sz="1000"/>
              <a:t>Retour « Quels sont les objectifs de l’entretien ?</a:t>
            </a:r>
          </a:p>
        </p:txBody>
      </p:sp>
      <p:sp>
        <p:nvSpPr>
          <p:cNvPr id="24588" name="Rectangle 13"/>
          <p:cNvSpPr>
            <a:spLocks noChangeArrowheads="1"/>
          </p:cNvSpPr>
          <p:nvPr/>
        </p:nvSpPr>
        <p:spPr bwMode="auto">
          <a:xfrm>
            <a:off x="2051720" y="830040"/>
            <a:ext cx="4768850" cy="366712"/>
          </a:xfrm>
          <a:prstGeom prst="rect">
            <a:avLst/>
          </a:prstGeom>
          <a:noFill/>
          <a:ln w="9525" algn="ctr">
            <a:noFill/>
            <a:miter lim="800000"/>
            <a:headEnd/>
            <a:tailEnd/>
          </a:ln>
        </p:spPr>
        <p:txBody>
          <a:bodyPr wrap="none">
            <a:spAutoFit/>
          </a:bodyPr>
          <a:lstStyle/>
          <a:p>
            <a:r>
              <a:rPr lang="fr-FR" b="1" dirty="0"/>
              <a:t>Quelles sont les entreprises concernées ?</a:t>
            </a:r>
          </a:p>
        </p:txBody>
      </p:sp>
      <p:sp>
        <p:nvSpPr>
          <p:cNvPr id="18446" name="Rectangle 14"/>
          <p:cNvSpPr>
            <a:spLocks noChangeArrowheads="1"/>
          </p:cNvSpPr>
          <p:nvPr/>
        </p:nvSpPr>
        <p:spPr bwMode="auto">
          <a:xfrm>
            <a:off x="7451725" y="5734050"/>
            <a:ext cx="792163" cy="504825"/>
          </a:xfrm>
          <a:prstGeom prst="rect">
            <a:avLst/>
          </a:prstGeom>
          <a:solidFill>
            <a:srgbClr val="99FFCC"/>
          </a:solidFill>
          <a:ln w="9525" algn="ctr">
            <a:solidFill>
              <a:srgbClr val="00CC00"/>
            </a:solidFill>
            <a:miter lim="800000"/>
            <a:headEnd/>
            <a:tailEnd/>
          </a:ln>
        </p:spPr>
        <p:txBody>
          <a:bodyPr wrap="none" anchor="ctr"/>
          <a:lstStyle/>
          <a:p>
            <a:r>
              <a:rPr lang="fr-FR" sz="1000">
                <a:solidFill>
                  <a:schemeClr val="tx1"/>
                </a:solidFill>
              </a:rPr>
              <a:t>Vocabulaire </a:t>
            </a:r>
          </a:p>
          <a:p>
            <a:r>
              <a:rPr lang="fr-FR" sz="1000">
                <a:solidFill>
                  <a:schemeClr val="tx1"/>
                </a:solidFill>
              </a:rPr>
              <a:t>utile</a:t>
            </a:r>
          </a:p>
          <a:p>
            <a:r>
              <a:rPr lang="fr-FR" sz="1000" b="1">
                <a:solidFill>
                  <a:schemeClr val="tx1"/>
                </a:solidFill>
                <a:hlinkClick r:id="rId6" action="ppaction://hlinkpres?slideindex=1&amp;slidetitle="/>
              </a:rPr>
              <a:t>Cliquer ici</a:t>
            </a:r>
            <a:endParaRPr lang="fr-FR" sz="1000" b="1">
              <a:solidFill>
                <a:schemeClr val="tx1"/>
              </a:solidFill>
            </a:endParaRPr>
          </a:p>
        </p:txBody>
      </p:sp>
      <p:sp>
        <p:nvSpPr>
          <p:cNvPr id="24590" name="AutoShape 15">
            <a:hlinkClick r:id="" action="ppaction://hlinkshowjump?jump=previousslide" highlightClick="1"/>
          </p:cNvPr>
          <p:cNvSpPr>
            <a:spLocks noChangeArrowheads="1"/>
          </p:cNvSpPr>
          <p:nvPr/>
        </p:nvSpPr>
        <p:spPr bwMode="auto">
          <a:xfrm>
            <a:off x="6661150" y="6308725"/>
            <a:ext cx="215900" cy="215900"/>
          </a:xfrm>
          <a:prstGeom prst="actionButtonBackPrevious">
            <a:avLst/>
          </a:prstGeom>
          <a:solidFill>
            <a:srgbClr val="FF0000">
              <a:alpha val="50195"/>
            </a:srgbClr>
          </a:solidFill>
          <a:ln w="9525">
            <a:noFill/>
            <a:miter lim="800000"/>
            <a:headEnd/>
            <a:tailEnd/>
          </a:ln>
        </p:spPr>
        <p:txBody>
          <a:bodyPr wrap="none" anchor="ctr"/>
          <a:lstStyle/>
          <a:p>
            <a:endParaRPr lang="fr-FR"/>
          </a:p>
        </p:txBody>
      </p:sp>
      <p:sp>
        <p:nvSpPr>
          <p:cNvPr id="24591" name="Rectangle 16"/>
          <p:cNvSpPr>
            <a:spLocks noChangeArrowheads="1"/>
          </p:cNvSpPr>
          <p:nvPr/>
        </p:nvSpPr>
        <p:spPr bwMode="auto">
          <a:xfrm>
            <a:off x="8027988" y="6237288"/>
            <a:ext cx="576262" cy="358775"/>
          </a:xfrm>
          <a:prstGeom prst="rect">
            <a:avLst/>
          </a:prstGeom>
          <a:noFill/>
          <a:ln w="9525">
            <a:noFill/>
            <a:miter lim="800000"/>
            <a:headEnd/>
            <a:tailEnd/>
          </a:ln>
        </p:spPr>
        <p:txBody>
          <a:bodyPr wrap="none" anchor="ctr"/>
          <a:lstStyle/>
          <a:p>
            <a:pPr algn="r"/>
            <a:r>
              <a:rPr lang="fr-FR" sz="1000"/>
              <a:t>Page </a:t>
            </a:r>
          </a:p>
          <a:p>
            <a:pPr algn="r"/>
            <a:r>
              <a:rPr lang="fr-FR" sz="1000"/>
              <a:t>suivante</a:t>
            </a:r>
          </a:p>
        </p:txBody>
      </p:sp>
      <p:sp>
        <p:nvSpPr>
          <p:cNvPr id="24592" name="AutoShape 17">
            <a:hlinkClick r:id="" action="ppaction://hlinkshowjump?jump=nextslide" highlightClick="1"/>
          </p:cNvPr>
          <p:cNvSpPr>
            <a:spLocks noChangeArrowheads="1"/>
          </p:cNvSpPr>
          <p:nvPr/>
        </p:nvSpPr>
        <p:spPr bwMode="auto">
          <a:xfrm>
            <a:off x="8604250" y="6308725"/>
            <a:ext cx="215900" cy="215900"/>
          </a:xfrm>
          <a:prstGeom prst="actionButtonForwardNext">
            <a:avLst/>
          </a:prstGeom>
          <a:solidFill>
            <a:schemeClr val="accent1"/>
          </a:solidFill>
          <a:ln w="9525">
            <a:noFill/>
            <a:miter lim="800000"/>
            <a:headEnd/>
            <a:tailEnd/>
          </a:ln>
        </p:spPr>
        <p:txBody>
          <a:bodyPr wrap="none" anchor="ctr"/>
          <a:lstStyle/>
          <a:p>
            <a:endParaRPr lang="fr-FR"/>
          </a:p>
        </p:txBody>
      </p:sp>
      <p:sp>
        <p:nvSpPr>
          <p:cNvPr id="24593" name="Rectangle 18"/>
          <p:cNvSpPr>
            <a:spLocks noChangeArrowheads="1"/>
          </p:cNvSpPr>
          <p:nvPr/>
        </p:nvSpPr>
        <p:spPr bwMode="auto">
          <a:xfrm>
            <a:off x="6877050" y="6237288"/>
            <a:ext cx="792163" cy="358775"/>
          </a:xfrm>
          <a:prstGeom prst="rect">
            <a:avLst/>
          </a:prstGeom>
          <a:noFill/>
          <a:ln w="9525">
            <a:noFill/>
            <a:miter lim="800000"/>
            <a:headEnd/>
            <a:tailEnd/>
          </a:ln>
        </p:spPr>
        <p:txBody>
          <a:bodyPr wrap="none" anchor="ctr"/>
          <a:lstStyle/>
          <a:p>
            <a:pPr algn="l"/>
            <a:r>
              <a:rPr lang="fr-FR" sz="1000"/>
              <a:t>Page </a:t>
            </a:r>
          </a:p>
          <a:p>
            <a:pPr algn="l"/>
            <a:r>
              <a:rPr lang="fr-FR" sz="1000"/>
              <a:t>précédente</a:t>
            </a:r>
          </a:p>
        </p:txBody>
      </p:sp>
      <p:sp>
        <p:nvSpPr>
          <p:cNvPr id="18451" name="AutoShape 19">
            <a:hlinkClick r:id="" action="ppaction://noaction" highlightClick="1"/>
          </p:cNvPr>
          <p:cNvSpPr>
            <a:spLocks noChangeArrowheads="1"/>
          </p:cNvSpPr>
          <p:nvPr/>
        </p:nvSpPr>
        <p:spPr bwMode="auto">
          <a:xfrm>
            <a:off x="7753350" y="6334125"/>
            <a:ext cx="215900" cy="215900"/>
          </a:xfrm>
          <a:prstGeom prst="actionButtonInformation">
            <a:avLst/>
          </a:prstGeom>
          <a:solidFill>
            <a:srgbClr val="33CC33"/>
          </a:solidFill>
          <a:ln w="9525">
            <a:noFill/>
            <a:miter lim="800000"/>
            <a:headEnd/>
            <a:tailEnd/>
          </a:ln>
        </p:spPr>
        <p:txBody>
          <a:bodyPr wrap="none" anchor="ctr"/>
          <a:lstStyle/>
          <a:p>
            <a:endParaRPr lang="fr-FR"/>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8451"/>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446"/>
                                        </p:tgtEl>
                                        <p:attrNameLst>
                                          <p:attrName>style.visibility</p:attrName>
                                        </p:attrNameLst>
                                      </p:cBhvr>
                                      <p:to>
                                        <p:strVal val="visible"/>
                                      </p:to>
                                    </p:set>
                                  </p:childTnLst>
                                </p:cTn>
                              </p:par>
                            </p:childTnLst>
                          </p:cTn>
                        </p:par>
                      </p:childTnLst>
                    </p:cTn>
                  </p:par>
                </p:childTnLst>
              </p:cTn>
              <p:nextCondLst>
                <p:cond evt="onClick" delay="0">
                  <p:tgtEl>
                    <p:spTgt spid="18451"/>
                  </p:tgtEl>
                </p:cond>
              </p:nextCondLst>
            </p:seq>
            <p:seq concurrent="1" nextAc="seek">
              <p:cTn id="7" restart="whenNotActive" fill="hold" evtFilter="cancelBubble" nodeType="interactiveSeq">
                <p:stCondLst>
                  <p:cond evt="onClick" delay="0">
                    <p:tgtEl>
                      <p:spTgt spid="18446"/>
                    </p:tgtEl>
                  </p:cond>
                </p:stCondLst>
                <p:endSync evt="end" delay="0">
                  <p:rtn val="all"/>
                </p:endSync>
                <p:childTnLst>
                  <p:par>
                    <p:cTn id="8" fill="hold">
                      <p:stCondLst>
                        <p:cond delay="0"/>
                      </p:stCondLst>
                      <p:childTnLst>
                        <p:par>
                          <p:cTn id="9" fill="hold">
                            <p:stCondLst>
                              <p:cond delay="0"/>
                            </p:stCondLst>
                            <p:childTnLst>
                              <p:par>
                                <p:cTn id="10" presetID="1" presetClass="exit" presetSubtype="0" fill="hold" grpId="1" nodeType="clickEffect">
                                  <p:stCondLst>
                                    <p:cond delay="0"/>
                                  </p:stCondLst>
                                  <p:childTnLst>
                                    <p:set>
                                      <p:cBhvr>
                                        <p:cTn id="11" dur="1" fill="hold">
                                          <p:stCondLst>
                                            <p:cond delay="0"/>
                                          </p:stCondLst>
                                        </p:cTn>
                                        <p:tgtEl>
                                          <p:spTgt spid="18446"/>
                                        </p:tgtEl>
                                        <p:attrNameLst>
                                          <p:attrName>style.visibility</p:attrName>
                                        </p:attrNameLst>
                                      </p:cBhvr>
                                      <p:to>
                                        <p:strVal val="hidden"/>
                                      </p:to>
                                    </p:set>
                                  </p:childTnLst>
                                </p:cTn>
                              </p:par>
                            </p:childTnLst>
                          </p:cTn>
                        </p:par>
                      </p:childTnLst>
                    </p:cTn>
                  </p:par>
                </p:childTnLst>
              </p:cTn>
              <p:nextCondLst>
                <p:cond evt="onClick" delay="0">
                  <p:tgtEl>
                    <p:spTgt spid="18446"/>
                  </p:tgtEl>
                </p:cond>
              </p:nextCondLst>
            </p:seq>
          </p:childTnLst>
        </p:cTn>
      </p:par>
    </p:tnLst>
    <p:bldLst>
      <p:bldP spid="18446" grpId="0" animBg="1"/>
      <p:bldP spid="18446"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2"/>
          <p:cNvSpPr txBox="1">
            <a:spLocks noChangeArrowheads="1"/>
          </p:cNvSpPr>
          <p:nvPr/>
        </p:nvSpPr>
        <p:spPr bwMode="auto">
          <a:xfrm>
            <a:off x="1258888" y="2349500"/>
            <a:ext cx="6191250" cy="3038475"/>
          </a:xfrm>
          <a:prstGeom prst="rect">
            <a:avLst/>
          </a:prstGeom>
          <a:noFill/>
          <a:ln w="9525">
            <a:noFill/>
            <a:miter lim="800000"/>
            <a:headEnd/>
            <a:tailEnd/>
          </a:ln>
        </p:spPr>
        <p:txBody>
          <a:bodyPr>
            <a:spAutoFit/>
          </a:bodyPr>
          <a:lstStyle/>
          <a:p>
            <a:pPr algn="l">
              <a:spcBef>
                <a:spcPct val="50000"/>
              </a:spcBef>
            </a:pPr>
            <a:r>
              <a:rPr lang="fr-FR" sz="2400" b="1"/>
              <a:t>Pourquoi l’entretien professionnel</a:t>
            </a:r>
          </a:p>
          <a:p>
            <a:pPr algn="l">
              <a:spcBef>
                <a:spcPct val="30000"/>
              </a:spcBef>
            </a:pPr>
            <a:r>
              <a:rPr lang="fr-FR"/>
              <a:t>Ce chapitre explique le fondement de l’entretien professionnel : objectifs et avantages.</a:t>
            </a:r>
          </a:p>
          <a:p>
            <a:pPr algn="l">
              <a:spcBef>
                <a:spcPct val="30000"/>
              </a:spcBef>
            </a:pPr>
            <a:endParaRPr lang="fr-FR"/>
          </a:p>
          <a:p>
            <a:pPr algn="l">
              <a:spcBef>
                <a:spcPct val="50000"/>
              </a:spcBef>
            </a:pPr>
            <a:r>
              <a:rPr lang="fr-FR" sz="2400" b="1"/>
              <a:t>Quelles sont les obligations légales</a:t>
            </a:r>
          </a:p>
          <a:p>
            <a:pPr algn="l">
              <a:spcBef>
                <a:spcPct val="30000"/>
              </a:spcBef>
            </a:pPr>
            <a:r>
              <a:rPr lang="fr-FR"/>
              <a:t>Ce chapitre explique le cadre réglementaire de l’entretien professionnel et les éléments juridiques à connaître.</a:t>
            </a:r>
          </a:p>
          <a:p>
            <a:pPr algn="l">
              <a:spcBef>
                <a:spcPct val="50000"/>
              </a:spcBef>
            </a:pPr>
            <a:endParaRPr lang="fr-FR"/>
          </a:p>
        </p:txBody>
      </p:sp>
      <p:sp>
        <p:nvSpPr>
          <p:cNvPr id="18435" name="AutoShape 3">
            <a:hlinkClick r:id="rId3" action="ppaction://hlinksldjump" highlightClick="1"/>
          </p:cNvPr>
          <p:cNvSpPr>
            <a:spLocks noChangeAspect="1" noChangeArrowheads="1"/>
          </p:cNvSpPr>
          <p:nvPr/>
        </p:nvSpPr>
        <p:spPr bwMode="auto">
          <a:xfrm>
            <a:off x="6915150" y="2420938"/>
            <a:ext cx="392113" cy="360362"/>
          </a:xfrm>
          <a:prstGeom prst="actionButtonHelp">
            <a:avLst/>
          </a:prstGeom>
          <a:solidFill>
            <a:srgbClr val="FF6600"/>
          </a:solidFill>
          <a:ln w="9525">
            <a:noFill/>
            <a:miter lim="800000"/>
            <a:headEnd/>
            <a:tailEnd/>
          </a:ln>
        </p:spPr>
        <p:txBody>
          <a:bodyPr wrap="none" anchor="ctr"/>
          <a:lstStyle/>
          <a:p>
            <a:endParaRPr lang="fr-FR"/>
          </a:p>
        </p:txBody>
      </p:sp>
      <p:sp>
        <p:nvSpPr>
          <p:cNvPr id="18436" name="AutoShape 4">
            <a:hlinkClick r:id="rId4" action="ppaction://hlinksldjump" highlightClick="1"/>
          </p:cNvPr>
          <p:cNvSpPr>
            <a:spLocks noChangeAspect="1" noChangeArrowheads="1"/>
          </p:cNvSpPr>
          <p:nvPr/>
        </p:nvSpPr>
        <p:spPr bwMode="auto">
          <a:xfrm>
            <a:off x="6948488" y="3933825"/>
            <a:ext cx="392112" cy="360363"/>
          </a:xfrm>
          <a:prstGeom prst="actionButtonHelp">
            <a:avLst/>
          </a:prstGeom>
          <a:solidFill>
            <a:srgbClr val="33CC33"/>
          </a:solidFill>
          <a:ln w="9525">
            <a:noFill/>
            <a:miter lim="800000"/>
            <a:headEnd/>
            <a:tailEnd/>
          </a:ln>
        </p:spPr>
        <p:txBody>
          <a:bodyPr wrap="none" anchor="ctr"/>
          <a:lstStyle/>
          <a:p>
            <a:endParaRPr lang="fr-FR"/>
          </a:p>
        </p:txBody>
      </p:sp>
      <p:sp>
        <p:nvSpPr>
          <p:cNvPr id="18437" name="Rectangle 6"/>
          <p:cNvSpPr>
            <a:spLocks noChangeArrowheads="1"/>
          </p:cNvSpPr>
          <p:nvPr/>
        </p:nvSpPr>
        <p:spPr bwMode="auto">
          <a:xfrm>
            <a:off x="468313" y="6237288"/>
            <a:ext cx="1655762" cy="358775"/>
          </a:xfrm>
          <a:prstGeom prst="rect">
            <a:avLst/>
          </a:prstGeom>
          <a:noFill/>
          <a:ln w="9525">
            <a:noFill/>
            <a:miter lim="800000"/>
            <a:headEnd/>
            <a:tailEnd/>
          </a:ln>
        </p:spPr>
        <p:txBody>
          <a:bodyPr wrap="none" anchor="ctr"/>
          <a:lstStyle/>
          <a:p>
            <a:pPr algn="l"/>
            <a:r>
              <a:rPr lang="fr-FR" sz="1000"/>
              <a:t>Retour sommaire</a:t>
            </a:r>
          </a:p>
        </p:txBody>
      </p:sp>
      <p:sp>
        <p:nvSpPr>
          <p:cNvPr id="18438" name="AutoShape 7">
            <a:hlinkClick r:id="rId5" action="ppaction://hlinksldjump" highlightClick="1"/>
          </p:cNvPr>
          <p:cNvSpPr>
            <a:spLocks noChangeArrowheads="1"/>
          </p:cNvSpPr>
          <p:nvPr/>
        </p:nvSpPr>
        <p:spPr bwMode="auto">
          <a:xfrm>
            <a:off x="252413" y="6310313"/>
            <a:ext cx="215900" cy="215900"/>
          </a:xfrm>
          <a:prstGeom prst="actionButtonBackPrevious">
            <a:avLst/>
          </a:prstGeom>
          <a:solidFill>
            <a:srgbClr val="C0C0C0"/>
          </a:solidFill>
          <a:ln w="9525">
            <a:noFill/>
            <a:miter lim="800000"/>
            <a:headEnd/>
            <a:tailEnd/>
          </a:ln>
        </p:spPr>
        <p:txBody>
          <a:bodyPr wrap="none" anchor="ctr"/>
          <a:lstStyle/>
          <a:p>
            <a:endParaRPr lang="fr-FR"/>
          </a:p>
        </p:txBody>
      </p:sp>
      <p:sp>
        <p:nvSpPr>
          <p:cNvPr id="18439" name="Rectangle 8"/>
          <p:cNvSpPr>
            <a:spLocks noChangeArrowheads="1"/>
          </p:cNvSpPr>
          <p:nvPr/>
        </p:nvSpPr>
        <p:spPr bwMode="auto">
          <a:xfrm>
            <a:off x="1331913" y="1414463"/>
            <a:ext cx="6583362" cy="457200"/>
          </a:xfrm>
          <a:prstGeom prst="rect">
            <a:avLst/>
          </a:prstGeom>
          <a:noFill/>
          <a:ln w="9525">
            <a:noFill/>
            <a:miter lim="800000"/>
            <a:headEnd/>
            <a:tailEnd/>
          </a:ln>
        </p:spPr>
        <p:txBody>
          <a:bodyPr wrap="none">
            <a:spAutoFit/>
          </a:bodyPr>
          <a:lstStyle/>
          <a:p>
            <a:pPr algn="l"/>
            <a:r>
              <a:rPr lang="fr-FR" sz="2400" b="1"/>
              <a:t>Les généralités sur l’entretien professionnel</a:t>
            </a:r>
          </a:p>
        </p:txBody>
      </p:sp>
      <p:sp>
        <p:nvSpPr>
          <p:cNvPr id="18440" name="Rectangle 9"/>
          <p:cNvSpPr>
            <a:spLocks noGrp="1" noChangeArrowheads="1"/>
          </p:cNvSpPr>
          <p:nvPr>
            <p:ph type="ctrTitle"/>
          </p:nvPr>
        </p:nvSpPr>
        <p:spPr bwMode="auto">
          <a:xfrm>
            <a:off x="1476375" y="260350"/>
            <a:ext cx="2952750" cy="360363"/>
          </a:xfrm>
          <a:solidFill>
            <a:srgbClr val="FF3300">
              <a:alpha val="25098"/>
            </a:srgbClr>
          </a:solidFill>
          <a:ln>
            <a:solidFill>
              <a:schemeClr val="tx1"/>
            </a:solidFill>
            <a:miter lim="800000"/>
            <a:headEnd/>
            <a:tailEnd/>
          </a:ln>
        </p:spPr>
        <p:txBody>
          <a:bodyPr vert="horz" wrap="square" lIns="91440" tIns="45720" rIns="91440" bIns="45720" numCol="1" anchor="ctr" anchorCtr="0" compatLnSpc="1">
            <a:prstTxWarp prst="textNoShape">
              <a:avLst/>
            </a:prstTxWarp>
          </a:bodyPr>
          <a:lstStyle/>
          <a:p>
            <a:pPr eaLnBrk="1" hangingPunct="1"/>
            <a:r>
              <a:rPr lang="fr-FR" sz="1200" b="1" smtClean="0">
                <a:solidFill>
                  <a:srgbClr val="000099"/>
                </a:solidFill>
              </a:rPr>
              <a:t>Les généralités</a:t>
            </a:r>
          </a:p>
        </p:txBody>
      </p:sp>
      <p:sp>
        <p:nvSpPr>
          <p:cNvPr id="18441" name="Rectangle 10"/>
          <p:cNvSpPr>
            <a:spLocks noGrp="1" noChangeArrowheads="1"/>
          </p:cNvSpPr>
          <p:nvPr>
            <p:ph type="subTitle" idx="1"/>
          </p:nvPr>
        </p:nvSpPr>
        <p:spPr bwMode="auto">
          <a:xfrm>
            <a:off x="4500563" y="260350"/>
            <a:ext cx="4249737" cy="360363"/>
          </a:xfrm>
          <a:solidFill>
            <a:srgbClr val="FF3300">
              <a:alpha val="25098"/>
            </a:srgbClr>
          </a:solidFill>
          <a:ln>
            <a:solidFill>
              <a:schemeClr val="tx1"/>
            </a:solidFill>
            <a:miter lim="800000"/>
            <a:headEnd/>
            <a:tailEnd/>
          </a:ln>
        </p:spPr>
        <p:txBody>
          <a:bodyPr vert="horz" wrap="square" lIns="91440" tIns="45720" rIns="91440" bIns="45720" numCol="1" anchor="ctr" anchorCtr="0" compatLnSpc="1">
            <a:prstTxWarp prst="textNoShape">
              <a:avLst/>
            </a:prstTxWarp>
          </a:bodyPr>
          <a:lstStyle/>
          <a:p>
            <a:pPr eaLnBrk="1" hangingPunct="1"/>
            <a:r>
              <a:rPr lang="fr-FR" sz="1200" b="1" smtClean="0">
                <a:solidFill>
                  <a:srgbClr val="000099"/>
                </a:solidFill>
              </a:rPr>
              <a:t>sommaire</a:t>
            </a:r>
          </a:p>
        </p:txBody>
      </p:sp>
      <p:sp>
        <p:nvSpPr>
          <p:cNvPr id="18442" name="Rectangle 11"/>
          <p:cNvSpPr>
            <a:spLocks noChangeArrowheads="1"/>
          </p:cNvSpPr>
          <p:nvPr/>
        </p:nvSpPr>
        <p:spPr bwMode="auto">
          <a:xfrm>
            <a:off x="250825" y="260350"/>
            <a:ext cx="1154113" cy="360363"/>
          </a:xfrm>
          <a:prstGeom prst="rect">
            <a:avLst/>
          </a:prstGeom>
          <a:solidFill>
            <a:srgbClr val="FF3300"/>
          </a:solidFill>
          <a:ln w="9525">
            <a:solidFill>
              <a:schemeClr val="tx1"/>
            </a:solidFill>
            <a:miter lim="800000"/>
            <a:headEnd/>
            <a:tailEnd/>
          </a:ln>
        </p:spPr>
        <p:txBody>
          <a:bodyPr wrap="none" anchor="ctr"/>
          <a:lstStyle/>
          <a:p>
            <a:r>
              <a:rPr lang="fr-FR" sz="1200" b="1"/>
              <a:t>Chapitre 1</a:t>
            </a:r>
          </a:p>
        </p:txBody>
      </p:sp>
      <p:sp>
        <p:nvSpPr>
          <p:cNvPr id="7180" name="Rectangle 12"/>
          <p:cNvSpPr>
            <a:spLocks noChangeArrowheads="1"/>
          </p:cNvSpPr>
          <p:nvPr/>
        </p:nvSpPr>
        <p:spPr bwMode="auto">
          <a:xfrm>
            <a:off x="7400925" y="5721350"/>
            <a:ext cx="792163" cy="504825"/>
          </a:xfrm>
          <a:prstGeom prst="rect">
            <a:avLst/>
          </a:prstGeom>
          <a:solidFill>
            <a:srgbClr val="99FFCC"/>
          </a:solidFill>
          <a:ln w="9525" algn="ctr">
            <a:solidFill>
              <a:srgbClr val="00CC00"/>
            </a:solidFill>
            <a:miter lim="800000"/>
            <a:headEnd/>
            <a:tailEnd/>
          </a:ln>
        </p:spPr>
        <p:txBody>
          <a:bodyPr wrap="none" anchor="ctr"/>
          <a:lstStyle/>
          <a:p>
            <a:r>
              <a:rPr lang="fr-FR" sz="1000">
                <a:solidFill>
                  <a:schemeClr val="tx1"/>
                </a:solidFill>
              </a:rPr>
              <a:t>Vocabulaire </a:t>
            </a:r>
          </a:p>
          <a:p>
            <a:r>
              <a:rPr lang="fr-FR" sz="1000">
                <a:solidFill>
                  <a:schemeClr val="tx1"/>
                </a:solidFill>
              </a:rPr>
              <a:t>utile</a:t>
            </a:r>
          </a:p>
          <a:p>
            <a:r>
              <a:rPr lang="fr-FR" sz="1000" b="1">
                <a:solidFill>
                  <a:schemeClr val="tx1"/>
                </a:solidFill>
                <a:hlinkClick r:id="rId6" action="ppaction://hlinkpres?slideindex=1&amp;slidetitle="/>
              </a:rPr>
              <a:t>Cliquer ici</a:t>
            </a:r>
            <a:endParaRPr lang="fr-FR" sz="1000" b="1">
              <a:solidFill>
                <a:schemeClr val="tx1"/>
              </a:solidFill>
            </a:endParaRPr>
          </a:p>
        </p:txBody>
      </p:sp>
      <p:sp>
        <p:nvSpPr>
          <p:cNvPr id="18444" name="AutoShape 13">
            <a:hlinkClick r:id="" action="ppaction://hlinkshowjump?jump=previousslide" highlightClick="1"/>
          </p:cNvPr>
          <p:cNvSpPr>
            <a:spLocks noChangeArrowheads="1"/>
          </p:cNvSpPr>
          <p:nvPr/>
        </p:nvSpPr>
        <p:spPr bwMode="auto">
          <a:xfrm>
            <a:off x="6661150" y="6308725"/>
            <a:ext cx="215900" cy="215900"/>
          </a:xfrm>
          <a:prstGeom prst="actionButtonBackPrevious">
            <a:avLst/>
          </a:prstGeom>
          <a:solidFill>
            <a:srgbClr val="FF0000">
              <a:alpha val="50195"/>
            </a:srgbClr>
          </a:solidFill>
          <a:ln w="9525">
            <a:noFill/>
            <a:miter lim="800000"/>
            <a:headEnd/>
            <a:tailEnd/>
          </a:ln>
        </p:spPr>
        <p:txBody>
          <a:bodyPr wrap="none" anchor="ctr"/>
          <a:lstStyle/>
          <a:p>
            <a:endParaRPr lang="fr-FR"/>
          </a:p>
        </p:txBody>
      </p:sp>
      <p:sp>
        <p:nvSpPr>
          <p:cNvPr id="18445" name="Rectangle 14"/>
          <p:cNvSpPr>
            <a:spLocks noChangeArrowheads="1"/>
          </p:cNvSpPr>
          <p:nvPr/>
        </p:nvSpPr>
        <p:spPr bwMode="auto">
          <a:xfrm>
            <a:off x="7596188" y="6237288"/>
            <a:ext cx="1008062" cy="358775"/>
          </a:xfrm>
          <a:prstGeom prst="rect">
            <a:avLst/>
          </a:prstGeom>
          <a:noFill/>
          <a:ln w="9525">
            <a:noFill/>
            <a:miter lim="800000"/>
            <a:headEnd/>
            <a:tailEnd/>
          </a:ln>
        </p:spPr>
        <p:txBody>
          <a:bodyPr wrap="none" anchor="ctr"/>
          <a:lstStyle/>
          <a:p>
            <a:pPr algn="r"/>
            <a:r>
              <a:rPr lang="fr-FR" sz="1000"/>
              <a:t>Page </a:t>
            </a:r>
          </a:p>
          <a:p>
            <a:pPr algn="r"/>
            <a:r>
              <a:rPr lang="fr-FR" sz="1000"/>
              <a:t>suivante</a:t>
            </a:r>
          </a:p>
        </p:txBody>
      </p:sp>
      <p:sp>
        <p:nvSpPr>
          <p:cNvPr id="18446" name="AutoShape 15">
            <a:hlinkClick r:id="" action="ppaction://hlinkshowjump?jump=nextslide" highlightClick="1"/>
          </p:cNvPr>
          <p:cNvSpPr>
            <a:spLocks noChangeArrowheads="1"/>
          </p:cNvSpPr>
          <p:nvPr/>
        </p:nvSpPr>
        <p:spPr bwMode="auto">
          <a:xfrm>
            <a:off x="8604250" y="6308725"/>
            <a:ext cx="215900" cy="215900"/>
          </a:xfrm>
          <a:prstGeom prst="actionButtonForwardNext">
            <a:avLst/>
          </a:prstGeom>
          <a:solidFill>
            <a:schemeClr val="accent1"/>
          </a:solidFill>
          <a:ln w="9525">
            <a:noFill/>
            <a:miter lim="800000"/>
            <a:headEnd/>
            <a:tailEnd/>
          </a:ln>
        </p:spPr>
        <p:txBody>
          <a:bodyPr wrap="none" anchor="ctr"/>
          <a:lstStyle/>
          <a:p>
            <a:endParaRPr lang="fr-FR"/>
          </a:p>
        </p:txBody>
      </p:sp>
      <p:sp>
        <p:nvSpPr>
          <p:cNvPr id="7184" name="AutoShape 16">
            <a:hlinkClick r:id="" action="ppaction://noaction" highlightClick="1"/>
          </p:cNvPr>
          <p:cNvSpPr>
            <a:spLocks noChangeArrowheads="1"/>
          </p:cNvSpPr>
          <p:nvPr/>
        </p:nvSpPr>
        <p:spPr bwMode="auto">
          <a:xfrm>
            <a:off x="7718425" y="6308725"/>
            <a:ext cx="215900" cy="215900"/>
          </a:xfrm>
          <a:prstGeom prst="actionButtonInformation">
            <a:avLst/>
          </a:prstGeom>
          <a:solidFill>
            <a:srgbClr val="33CC33"/>
          </a:solidFill>
          <a:ln w="9525">
            <a:noFill/>
            <a:miter lim="800000"/>
            <a:headEnd/>
            <a:tailEnd/>
          </a:ln>
        </p:spPr>
        <p:txBody>
          <a:bodyPr wrap="none" anchor="ctr"/>
          <a:lstStyle/>
          <a:p>
            <a:endParaRPr lang="fr-FR"/>
          </a:p>
        </p:txBody>
      </p:sp>
      <p:sp>
        <p:nvSpPr>
          <p:cNvPr id="18448" name="Rectangle 17"/>
          <p:cNvSpPr>
            <a:spLocks noChangeArrowheads="1"/>
          </p:cNvSpPr>
          <p:nvPr/>
        </p:nvSpPr>
        <p:spPr bwMode="auto">
          <a:xfrm>
            <a:off x="6877050" y="6237288"/>
            <a:ext cx="792163" cy="358775"/>
          </a:xfrm>
          <a:prstGeom prst="rect">
            <a:avLst/>
          </a:prstGeom>
          <a:noFill/>
          <a:ln w="9525">
            <a:noFill/>
            <a:miter lim="800000"/>
            <a:headEnd/>
            <a:tailEnd/>
          </a:ln>
        </p:spPr>
        <p:txBody>
          <a:bodyPr wrap="none" anchor="ctr"/>
          <a:lstStyle/>
          <a:p>
            <a:pPr algn="l"/>
            <a:r>
              <a:rPr lang="fr-FR" sz="1000"/>
              <a:t>Page </a:t>
            </a:r>
          </a:p>
          <a:p>
            <a:pPr algn="l"/>
            <a:r>
              <a:rPr lang="fr-FR" sz="1000"/>
              <a:t>précédente</a:t>
            </a:r>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7184"/>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80"/>
                                        </p:tgtEl>
                                        <p:attrNameLst>
                                          <p:attrName>style.visibility</p:attrName>
                                        </p:attrNameLst>
                                      </p:cBhvr>
                                      <p:to>
                                        <p:strVal val="visible"/>
                                      </p:to>
                                    </p:set>
                                  </p:childTnLst>
                                </p:cTn>
                              </p:par>
                            </p:childTnLst>
                          </p:cTn>
                        </p:par>
                      </p:childTnLst>
                    </p:cTn>
                  </p:par>
                </p:childTnLst>
              </p:cTn>
              <p:nextCondLst>
                <p:cond evt="onClick" delay="0">
                  <p:tgtEl>
                    <p:spTgt spid="7184"/>
                  </p:tgtEl>
                </p:cond>
              </p:nextCondLst>
            </p:seq>
            <p:seq concurrent="1" nextAc="seek">
              <p:cTn id="7" restart="whenNotActive" fill="hold" evtFilter="cancelBubble" nodeType="interactiveSeq">
                <p:stCondLst>
                  <p:cond evt="onClick" delay="0">
                    <p:tgtEl>
                      <p:spTgt spid="7180"/>
                    </p:tgtEl>
                  </p:cond>
                </p:stCondLst>
                <p:endSync evt="end" delay="0">
                  <p:rtn val="all"/>
                </p:endSync>
                <p:childTnLst>
                  <p:par>
                    <p:cTn id="8" fill="hold">
                      <p:stCondLst>
                        <p:cond delay="0"/>
                      </p:stCondLst>
                      <p:childTnLst>
                        <p:par>
                          <p:cTn id="9" fill="hold">
                            <p:stCondLst>
                              <p:cond delay="0"/>
                            </p:stCondLst>
                            <p:childTnLst>
                              <p:par>
                                <p:cTn id="10" presetID="1" presetClass="exit" presetSubtype="0" fill="hold" grpId="1" nodeType="clickEffect">
                                  <p:stCondLst>
                                    <p:cond delay="0"/>
                                  </p:stCondLst>
                                  <p:childTnLst>
                                    <p:set>
                                      <p:cBhvr>
                                        <p:cTn id="11" dur="1" fill="hold">
                                          <p:stCondLst>
                                            <p:cond delay="0"/>
                                          </p:stCondLst>
                                        </p:cTn>
                                        <p:tgtEl>
                                          <p:spTgt spid="7180"/>
                                        </p:tgtEl>
                                        <p:attrNameLst>
                                          <p:attrName>style.visibility</p:attrName>
                                        </p:attrNameLst>
                                      </p:cBhvr>
                                      <p:to>
                                        <p:strVal val="hidden"/>
                                      </p:to>
                                    </p:set>
                                  </p:childTnLst>
                                </p:cTn>
                              </p:par>
                            </p:childTnLst>
                          </p:cTn>
                        </p:par>
                      </p:childTnLst>
                    </p:cTn>
                  </p:par>
                </p:childTnLst>
              </p:cTn>
              <p:nextCondLst>
                <p:cond evt="onClick" delay="0">
                  <p:tgtEl>
                    <p:spTgt spid="7180"/>
                  </p:tgtEl>
                </p:cond>
              </p:nextCondLst>
            </p:seq>
          </p:childTnLst>
        </p:cTn>
      </p:par>
    </p:tnLst>
    <p:bldLst>
      <p:bldP spid="7180" grpId="0" animBg="1"/>
      <p:bldP spid="7180" grpId="1"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bwMode="auto">
          <a:xfrm>
            <a:off x="1476375" y="260350"/>
            <a:ext cx="2952750" cy="360363"/>
          </a:xfrm>
          <a:solidFill>
            <a:srgbClr val="FF3300">
              <a:alpha val="25098"/>
            </a:srgbClr>
          </a:solidFill>
          <a:ln>
            <a:solidFill>
              <a:schemeClr val="tx1"/>
            </a:solidFill>
            <a:miter lim="800000"/>
            <a:headEnd/>
            <a:tailEnd/>
          </a:ln>
        </p:spPr>
        <p:txBody>
          <a:bodyPr vert="horz" wrap="square" lIns="91440" tIns="45720" rIns="91440" bIns="45720" numCol="1" anchor="ctr" anchorCtr="0" compatLnSpc="1">
            <a:prstTxWarp prst="textNoShape">
              <a:avLst/>
            </a:prstTxWarp>
          </a:bodyPr>
          <a:lstStyle/>
          <a:p>
            <a:pPr eaLnBrk="1" hangingPunct="1"/>
            <a:r>
              <a:rPr lang="fr-FR" sz="1200" b="1" smtClean="0">
                <a:solidFill>
                  <a:srgbClr val="000099"/>
                </a:solidFill>
              </a:rPr>
              <a:t>Pourquoi l’entretien professionnel ?</a:t>
            </a:r>
          </a:p>
        </p:txBody>
      </p:sp>
      <p:sp>
        <p:nvSpPr>
          <p:cNvPr id="19459" name="Rectangle 3"/>
          <p:cNvSpPr>
            <a:spLocks noGrp="1" noChangeArrowheads="1"/>
          </p:cNvSpPr>
          <p:nvPr>
            <p:ph type="subTitle" idx="1"/>
          </p:nvPr>
        </p:nvSpPr>
        <p:spPr bwMode="auto">
          <a:xfrm>
            <a:off x="4500563" y="260350"/>
            <a:ext cx="4249737" cy="360363"/>
          </a:xfrm>
          <a:solidFill>
            <a:srgbClr val="FF3300">
              <a:alpha val="25098"/>
            </a:srgbClr>
          </a:solidFill>
          <a:ln>
            <a:solidFill>
              <a:schemeClr val="tx1"/>
            </a:solidFill>
            <a:miter lim="800000"/>
            <a:headEnd/>
            <a:tailEnd/>
          </a:ln>
        </p:spPr>
        <p:txBody>
          <a:bodyPr vert="horz" wrap="square" lIns="91440" tIns="45720" rIns="91440" bIns="45720" numCol="1" anchor="ctr" anchorCtr="0" compatLnSpc="1">
            <a:prstTxWarp prst="textNoShape">
              <a:avLst/>
            </a:prstTxWarp>
          </a:bodyPr>
          <a:lstStyle/>
          <a:p>
            <a:pPr eaLnBrk="1" hangingPunct="1"/>
            <a:r>
              <a:rPr lang="fr-FR" sz="1200" b="1" smtClean="0">
                <a:solidFill>
                  <a:srgbClr val="000099"/>
                </a:solidFill>
              </a:rPr>
              <a:t>sommaire</a:t>
            </a:r>
          </a:p>
        </p:txBody>
      </p:sp>
      <p:sp>
        <p:nvSpPr>
          <p:cNvPr id="19460" name="Rectangle 4"/>
          <p:cNvSpPr>
            <a:spLocks noChangeArrowheads="1"/>
          </p:cNvSpPr>
          <p:nvPr/>
        </p:nvSpPr>
        <p:spPr bwMode="auto">
          <a:xfrm>
            <a:off x="250825" y="260350"/>
            <a:ext cx="1154113" cy="360363"/>
          </a:xfrm>
          <a:prstGeom prst="rect">
            <a:avLst/>
          </a:prstGeom>
          <a:solidFill>
            <a:srgbClr val="FF3300"/>
          </a:solidFill>
          <a:ln w="9525">
            <a:solidFill>
              <a:schemeClr val="tx1"/>
            </a:solidFill>
            <a:miter lim="800000"/>
            <a:headEnd/>
            <a:tailEnd/>
          </a:ln>
        </p:spPr>
        <p:txBody>
          <a:bodyPr wrap="none" anchor="ctr"/>
          <a:lstStyle/>
          <a:p>
            <a:r>
              <a:rPr lang="fr-FR" sz="1200" b="1"/>
              <a:t>Chapitre 1.1</a:t>
            </a:r>
          </a:p>
        </p:txBody>
      </p:sp>
      <p:sp>
        <p:nvSpPr>
          <p:cNvPr id="19461" name="AutoShape 6">
            <a:hlinkClick r:id="" action="ppaction://hlinkshowjump?jump=previousslide" highlightClick="1"/>
          </p:cNvPr>
          <p:cNvSpPr>
            <a:spLocks noChangeArrowheads="1"/>
          </p:cNvSpPr>
          <p:nvPr/>
        </p:nvSpPr>
        <p:spPr bwMode="auto">
          <a:xfrm>
            <a:off x="6661150" y="6308725"/>
            <a:ext cx="215900" cy="215900"/>
          </a:xfrm>
          <a:prstGeom prst="actionButtonBackPrevious">
            <a:avLst/>
          </a:prstGeom>
          <a:solidFill>
            <a:srgbClr val="FF0000">
              <a:alpha val="50195"/>
            </a:srgbClr>
          </a:solidFill>
          <a:ln w="9525">
            <a:noFill/>
            <a:miter lim="800000"/>
            <a:headEnd/>
            <a:tailEnd/>
          </a:ln>
        </p:spPr>
        <p:txBody>
          <a:bodyPr wrap="none" anchor="ctr"/>
          <a:lstStyle/>
          <a:p>
            <a:endParaRPr lang="fr-FR"/>
          </a:p>
        </p:txBody>
      </p:sp>
      <p:sp>
        <p:nvSpPr>
          <p:cNvPr id="19462" name="Text Box 7"/>
          <p:cNvSpPr txBox="1">
            <a:spLocks noChangeArrowheads="1"/>
          </p:cNvSpPr>
          <p:nvPr/>
        </p:nvSpPr>
        <p:spPr bwMode="auto">
          <a:xfrm>
            <a:off x="1692275" y="1989138"/>
            <a:ext cx="6696075" cy="3255962"/>
          </a:xfrm>
          <a:prstGeom prst="rect">
            <a:avLst/>
          </a:prstGeom>
          <a:noFill/>
          <a:ln w="9525">
            <a:noFill/>
            <a:miter lim="800000"/>
            <a:headEnd/>
            <a:tailEnd/>
          </a:ln>
        </p:spPr>
        <p:txBody>
          <a:bodyPr>
            <a:spAutoFit/>
          </a:bodyPr>
          <a:lstStyle/>
          <a:p>
            <a:pPr algn="l">
              <a:spcBef>
                <a:spcPct val="50000"/>
              </a:spcBef>
              <a:tabLst>
                <a:tab pos="723900" algn="l"/>
              </a:tabLst>
            </a:pPr>
            <a:r>
              <a:rPr lang="fr-FR"/>
              <a:t>1 – Pour répondre à des objectifs professionnels !</a:t>
            </a:r>
          </a:p>
          <a:p>
            <a:pPr algn="l">
              <a:spcBef>
                <a:spcPct val="50000"/>
              </a:spcBef>
              <a:tabLst>
                <a:tab pos="723900" algn="l"/>
              </a:tabLst>
            </a:pPr>
            <a:r>
              <a:rPr lang="fr-FR"/>
              <a:t>	Quels sont les objectifs de l’entretien ?</a:t>
            </a:r>
          </a:p>
          <a:p>
            <a:pPr algn="l">
              <a:spcBef>
                <a:spcPct val="50000"/>
              </a:spcBef>
              <a:tabLst>
                <a:tab pos="723900" algn="l"/>
              </a:tabLst>
            </a:pPr>
            <a:endParaRPr lang="fr-FR"/>
          </a:p>
          <a:p>
            <a:pPr algn="l">
              <a:spcBef>
                <a:spcPct val="50000"/>
              </a:spcBef>
              <a:tabLst>
                <a:tab pos="723900" algn="l"/>
              </a:tabLst>
            </a:pPr>
            <a:r>
              <a:rPr lang="fr-FR"/>
              <a:t>2 – Parce qu’il présente des avantages pour l’employeur !</a:t>
            </a:r>
          </a:p>
          <a:p>
            <a:pPr algn="l">
              <a:spcBef>
                <a:spcPct val="50000"/>
              </a:spcBef>
              <a:tabLst>
                <a:tab pos="723900" algn="l"/>
              </a:tabLst>
            </a:pPr>
            <a:r>
              <a:rPr lang="fr-FR"/>
              <a:t>	Quels sont les avantages pour l’entreprise ?</a:t>
            </a:r>
          </a:p>
          <a:p>
            <a:pPr algn="l">
              <a:spcBef>
                <a:spcPct val="50000"/>
              </a:spcBef>
              <a:tabLst>
                <a:tab pos="723900" algn="l"/>
              </a:tabLst>
            </a:pPr>
            <a:endParaRPr lang="fr-FR"/>
          </a:p>
          <a:p>
            <a:pPr algn="l">
              <a:spcBef>
                <a:spcPct val="50000"/>
              </a:spcBef>
              <a:tabLst>
                <a:tab pos="723900" algn="l"/>
              </a:tabLst>
            </a:pPr>
            <a:r>
              <a:rPr lang="fr-FR"/>
              <a:t>3 – Parce qu’il présente des avantages pour le salarié !</a:t>
            </a:r>
          </a:p>
          <a:p>
            <a:pPr algn="l">
              <a:spcBef>
                <a:spcPct val="50000"/>
              </a:spcBef>
              <a:tabLst>
                <a:tab pos="723900" algn="l"/>
              </a:tabLst>
            </a:pPr>
            <a:r>
              <a:rPr lang="fr-FR"/>
              <a:t>	Quels sont les avantages pour les salariés ?</a:t>
            </a:r>
          </a:p>
        </p:txBody>
      </p:sp>
      <p:sp>
        <p:nvSpPr>
          <p:cNvPr id="19463" name="AutoShape 8">
            <a:hlinkClick r:id="rId3" action="ppaction://hlinksldjump" highlightClick="1"/>
          </p:cNvPr>
          <p:cNvSpPr>
            <a:spLocks noChangeArrowheads="1"/>
          </p:cNvSpPr>
          <p:nvPr/>
        </p:nvSpPr>
        <p:spPr bwMode="auto">
          <a:xfrm>
            <a:off x="2124075" y="2492375"/>
            <a:ext cx="215900" cy="215900"/>
          </a:xfrm>
          <a:prstGeom prst="actionButtonForwardNext">
            <a:avLst/>
          </a:prstGeom>
          <a:solidFill>
            <a:srgbClr val="FF0000"/>
          </a:solidFill>
          <a:ln w="9525">
            <a:noFill/>
            <a:miter lim="800000"/>
            <a:headEnd/>
            <a:tailEnd/>
          </a:ln>
        </p:spPr>
        <p:txBody>
          <a:bodyPr wrap="none" anchor="ctr"/>
          <a:lstStyle/>
          <a:p>
            <a:endParaRPr lang="fr-FR"/>
          </a:p>
        </p:txBody>
      </p:sp>
      <p:sp>
        <p:nvSpPr>
          <p:cNvPr id="19464" name="AutoShape 9">
            <a:hlinkClick r:id="rId4" action="ppaction://hlinksldjump" highlightClick="1"/>
          </p:cNvPr>
          <p:cNvSpPr>
            <a:spLocks noChangeArrowheads="1"/>
          </p:cNvSpPr>
          <p:nvPr/>
        </p:nvSpPr>
        <p:spPr bwMode="auto">
          <a:xfrm>
            <a:off x="2124075" y="3716338"/>
            <a:ext cx="215900" cy="215900"/>
          </a:xfrm>
          <a:prstGeom prst="actionButtonForwardNext">
            <a:avLst/>
          </a:prstGeom>
          <a:solidFill>
            <a:srgbClr val="FF0000"/>
          </a:solidFill>
          <a:ln w="9525">
            <a:noFill/>
            <a:miter lim="800000"/>
            <a:headEnd/>
            <a:tailEnd/>
          </a:ln>
        </p:spPr>
        <p:txBody>
          <a:bodyPr wrap="none" anchor="ctr"/>
          <a:lstStyle/>
          <a:p>
            <a:endParaRPr lang="fr-FR"/>
          </a:p>
        </p:txBody>
      </p:sp>
      <p:sp>
        <p:nvSpPr>
          <p:cNvPr id="19465" name="AutoShape 10">
            <a:hlinkClick r:id="rId5" action="ppaction://hlinksldjump" highlightClick="1"/>
          </p:cNvPr>
          <p:cNvSpPr>
            <a:spLocks noChangeArrowheads="1"/>
          </p:cNvSpPr>
          <p:nvPr/>
        </p:nvSpPr>
        <p:spPr bwMode="auto">
          <a:xfrm>
            <a:off x="2124075" y="4941888"/>
            <a:ext cx="215900" cy="215900"/>
          </a:xfrm>
          <a:prstGeom prst="actionButtonForwardNext">
            <a:avLst/>
          </a:prstGeom>
          <a:solidFill>
            <a:srgbClr val="FF0000"/>
          </a:solidFill>
          <a:ln w="9525">
            <a:noFill/>
            <a:miter lim="800000"/>
            <a:headEnd/>
            <a:tailEnd/>
          </a:ln>
        </p:spPr>
        <p:txBody>
          <a:bodyPr wrap="none" anchor="ctr"/>
          <a:lstStyle/>
          <a:p>
            <a:endParaRPr lang="fr-FR"/>
          </a:p>
        </p:txBody>
      </p:sp>
      <p:sp>
        <p:nvSpPr>
          <p:cNvPr id="19466" name="Rectangle 11"/>
          <p:cNvSpPr>
            <a:spLocks noChangeArrowheads="1"/>
          </p:cNvSpPr>
          <p:nvPr/>
        </p:nvSpPr>
        <p:spPr bwMode="auto">
          <a:xfrm>
            <a:off x="2051050" y="1196975"/>
            <a:ext cx="4968875" cy="457200"/>
          </a:xfrm>
          <a:prstGeom prst="rect">
            <a:avLst/>
          </a:prstGeom>
          <a:noFill/>
          <a:ln w="9525">
            <a:noFill/>
            <a:miter lim="800000"/>
            <a:headEnd/>
            <a:tailEnd/>
          </a:ln>
        </p:spPr>
        <p:txBody>
          <a:bodyPr wrap="none">
            <a:spAutoFit/>
          </a:bodyPr>
          <a:lstStyle/>
          <a:p>
            <a:pPr algn="l"/>
            <a:r>
              <a:rPr lang="fr-FR" sz="2400"/>
              <a:t>Pourquoi l’entretien professionnel ?</a:t>
            </a:r>
          </a:p>
        </p:txBody>
      </p:sp>
      <p:sp>
        <p:nvSpPr>
          <p:cNvPr id="19467" name="Rectangle 12"/>
          <p:cNvSpPr>
            <a:spLocks noChangeArrowheads="1"/>
          </p:cNvSpPr>
          <p:nvPr/>
        </p:nvSpPr>
        <p:spPr bwMode="auto">
          <a:xfrm>
            <a:off x="7596188" y="6237288"/>
            <a:ext cx="1008062" cy="358775"/>
          </a:xfrm>
          <a:prstGeom prst="rect">
            <a:avLst/>
          </a:prstGeom>
          <a:noFill/>
          <a:ln w="9525">
            <a:noFill/>
            <a:miter lim="800000"/>
            <a:headEnd/>
            <a:tailEnd/>
          </a:ln>
        </p:spPr>
        <p:txBody>
          <a:bodyPr wrap="none" anchor="ctr"/>
          <a:lstStyle/>
          <a:p>
            <a:pPr algn="r"/>
            <a:r>
              <a:rPr lang="fr-FR" sz="1000"/>
              <a:t>Page </a:t>
            </a:r>
          </a:p>
          <a:p>
            <a:pPr algn="r"/>
            <a:r>
              <a:rPr lang="fr-FR" sz="1000"/>
              <a:t>suivante</a:t>
            </a:r>
          </a:p>
        </p:txBody>
      </p:sp>
      <p:sp>
        <p:nvSpPr>
          <p:cNvPr id="19468" name="AutoShape 13">
            <a:hlinkClick r:id="" action="ppaction://hlinkshowjump?jump=nextslide" highlightClick="1"/>
          </p:cNvPr>
          <p:cNvSpPr>
            <a:spLocks noChangeArrowheads="1"/>
          </p:cNvSpPr>
          <p:nvPr/>
        </p:nvSpPr>
        <p:spPr bwMode="auto">
          <a:xfrm>
            <a:off x="8604250" y="6308725"/>
            <a:ext cx="215900" cy="215900"/>
          </a:xfrm>
          <a:prstGeom prst="actionButtonForwardNext">
            <a:avLst/>
          </a:prstGeom>
          <a:solidFill>
            <a:schemeClr val="accent1"/>
          </a:solidFill>
          <a:ln w="9525">
            <a:noFill/>
            <a:miter lim="800000"/>
            <a:headEnd/>
            <a:tailEnd/>
          </a:ln>
        </p:spPr>
        <p:txBody>
          <a:bodyPr wrap="none" anchor="ctr"/>
          <a:lstStyle/>
          <a:p>
            <a:endParaRPr lang="fr-FR"/>
          </a:p>
        </p:txBody>
      </p:sp>
      <p:sp>
        <p:nvSpPr>
          <p:cNvPr id="8206" name="AutoShape 14">
            <a:hlinkClick r:id="" action="ppaction://noaction" highlightClick="1"/>
          </p:cNvPr>
          <p:cNvSpPr>
            <a:spLocks noChangeArrowheads="1"/>
          </p:cNvSpPr>
          <p:nvPr/>
        </p:nvSpPr>
        <p:spPr bwMode="auto">
          <a:xfrm>
            <a:off x="7718425" y="6308725"/>
            <a:ext cx="215900" cy="215900"/>
          </a:xfrm>
          <a:prstGeom prst="actionButtonInformation">
            <a:avLst/>
          </a:prstGeom>
          <a:solidFill>
            <a:srgbClr val="33CC33"/>
          </a:solidFill>
          <a:ln w="9525">
            <a:noFill/>
            <a:miter lim="800000"/>
            <a:headEnd/>
            <a:tailEnd/>
          </a:ln>
        </p:spPr>
        <p:txBody>
          <a:bodyPr wrap="none" anchor="ctr"/>
          <a:lstStyle/>
          <a:p>
            <a:endParaRPr lang="fr-FR"/>
          </a:p>
        </p:txBody>
      </p:sp>
      <p:sp>
        <p:nvSpPr>
          <p:cNvPr id="8207" name="Rectangle 15"/>
          <p:cNvSpPr>
            <a:spLocks noChangeArrowheads="1"/>
          </p:cNvSpPr>
          <p:nvPr/>
        </p:nvSpPr>
        <p:spPr bwMode="auto">
          <a:xfrm>
            <a:off x="7400925" y="5721350"/>
            <a:ext cx="792163" cy="504825"/>
          </a:xfrm>
          <a:prstGeom prst="rect">
            <a:avLst/>
          </a:prstGeom>
          <a:solidFill>
            <a:srgbClr val="99FFCC"/>
          </a:solidFill>
          <a:ln w="9525" algn="ctr">
            <a:solidFill>
              <a:srgbClr val="00CC00"/>
            </a:solidFill>
            <a:miter lim="800000"/>
            <a:headEnd/>
            <a:tailEnd/>
          </a:ln>
        </p:spPr>
        <p:txBody>
          <a:bodyPr wrap="none" anchor="ctr"/>
          <a:lstStyle/>
          <a:p>
            <a:r>
              <a:rPr lang="fr-FR" sz="1000">
                <a:solidFill>
                  <a:schemeClr val="tx1"/>
                </a:solidFill>
              </a:rPr>
              <a:t>Vocabulaire </a:t>
            </a:r>
          </a:p>
          <a:p>
            <a:r>
              <a:rPr lang="fr-FR" sz="1000">
                <a:solidFill>
                  <a:schemeClr val="tx1"/>
                </a:solidFill>
              </a:rPr>
              <a:t>utile</a:t>
            </a:r>
          </a:p>
          <a:p>
            <a:r>
              <a:rPr lang="fr-FR" sz="1000" b="1">
                <a:solidFill>
                  <a:schemeClr val="tx1"/>
                </a:solidFill>
                <a:hlinkClick r:id="rId6" action="ppaction://hlinkpres?slideindex=1&amp;slidetitle="/>
              </a:rPr>
              <a:t>Cliquer ici</a:t>
            </a:r>
            <a:endParaRPr lang="fr-FR" sz="1000" b="1">
              <a:solidFill>
                <a:schemeClr val="tx1"/>
              </a:solidFill>
            </a:endParaRPr>
          </a:p>
        </p:txBody>
      </p:sp>
      <p:sp>
        <p:nvSpPr>
          <p:cNvPr id="19471" name="Rectangle 16"/>
          <p:cNvSpPr>
            <a:spLocks noChangeArrowheads="1"/>
          </p:cNvSpPr>
          <p:nvPr/>
        </p:nvSpPr>
        <p:spPr bwMode="auto">
          <a:xfrm>
            <a:off x="468313" y="6237288"/>
            <a:ext cx="719137" cy="358775"/>
          </a:xfrm>
          <a:prstGeom prst="rect">
            <a:avLst/>
          </a:prstGeom>
          <a:noFill/>
          <a:ln w="9525">
            <a:noFill/>
            <a:miter lim="800000"/>
            <a:headEnd/>
            <a:tailEnd/>
          </a:ln>
        </p:spPr>
        <p:txBody>
          <a:bodyPr wrap="none" anchor="ctr"/>
          <a:lstStyle/>
          <a:p>
            <a:pPr algn="l"/>
            <a:r>
              <a:rPr lang="fr-FR" sz="1000"/>
              <a:t>Retour </a:t>
            </a:r>
          </a:p>
          <a:p>
            <a:pPr algn="l"/>
            <a:r>
              <a:rPr lang="fr-FR" sz="1000"/>
              <a:t>sommaire</a:t>
            </a:r>
          </a:p>
        </p:txBody>
      </p:sp>
      <p:sp>
        <p:nvSpPr>
          <p:cNvPr id="19472" name="Rectangle 17"/>
          <p:cNvSpPr>
            <a:spLocks noChangeArrowheads="1"/>
          </p:cNvSpPr>
          <p:nvPr/>
        </p:nvSpPr>
        <p:spPr bwMode="auto">
          <a:xfrm>
            <a:off x="6877050" y="6237288"/>
            <a:ext cx="792163" cy="358775"/>
          </a:xfrm>
          <a:prstGeom prst="rect">
            <a:avLst/>
          </a:prstGeom>
          <a:noFill/>
          <a:ln w="9525">
            <a:noFill/>
            <a:miter lim="800000"/>
            <a:headEnd/>
            <a:tailEnd/>
          </a:ln>
        </p:spPr>
        <p:txBody>
          <a:bodyPr wrap="none" anchor="ctr"/>
          <a:lstStyle/>
          <a:p>
            <a:pPr algn="l"/>
            <a:r>
              <a:rPr lang="fr-FR" sz="1000"/>
              <a:t>Page </a:t>
            </a:r>
          </a:p>
          <a:p>
            <a:pPr algn="l"/>
            <a:r>
              <a:rPr lang="fr-FR" sz="1000"/>
              <a:t>précédente</a:t>
            </a:r>
          </a:p>
        </p:txBody>
      </p:sp>
      <p:sp>
        <p:nvSpPr>
          <p:cNvPr id="19473" name="AutoShape 18">
            <a:hlinkClick r:id="rId7" action="ppaction://hlinksldjump" highlightClick="1"/>
          </p:cNvPr>
          <p:cNvSpPr>
            <a:spLocks noChangeArrowheads="1"/>
          </p:cNvSpPr>
          <p:nvPr/>
        </p:nvSpPr>
        <p:spPr bwMode="auto">
          <a:xfrm>
            <a:off x="252413" y="6310313"/>
            <a:ext cx="215900" cy="215900"/>
          </a:xfrm>
          <a:prstGeom prst="actionButtonBackPrevious">
            <a:avLst/>
          </a:prstGeom>
          <a:solidFill>
            <a:srgbClr val="C0C0C0"/>
          </a:solidFill>
          <a:ln w="9525">
            <a:noFill/>
            <a:miter lim="800000"/>
            <a:headEnd/>
            <a:tailEnd/>
          </a:ln>
        </p:spPr>
        <p:txBody>
          <a:bodyPr wrap="none" anchor="ctr"/>
          <a:lstStyle/>
          <a:p>
            <a:endParaRPr lang="fr-FR"/>
          </a:p>
        </p:txBody>
      </p:sp>
      <p:sp>
        <p:nvSpPr>
          <p:cNvPr id="19474" name="Text Box 19"/>
          <p:cNvSpPr txBox="1">
            <a:spLocks noChangeArrowheads="1"/>
          </p:cNvSpPr>
          <p:nvPr/>
        </p:nvSpPr>
        <p:spPr bwMode="auto">
          <a:xfrm>
            <a:off x="1763713" y="6237288"/>
            <a:ext cx="1871662" cy="396875"/>
          </a:xfrm>
          <a:prstGeom prst="rect">
            <a:avLst/>
          </a:prstGeom>
          <a:noFill/>
          <a:ln w="9525" algn="ctr">
            <a:noFill/>
            <a:miter lim="800000"/>
            <a:headEnd/>
            <a:tailEnd/>
          </a:ln>
        </p:spPr>
        <p:txBody>
          <a:bodyPr>
            <a:spAutoFit/>
          </a:bodyPr>
          <a:lstStyle/>
          <a:p>
            <a:pPr algn="l"/>
            <a:r>
              <a:rPr lang="fr-FR" sz="1000"/>
              <a:t>Retour «  les généralités </a:t>
            </a:r>
          </a:p>
          <a:p>
            <a:pPr algn="l"/>
            <a:r>
              <a:rPr lang="fr-FR" sz="1000"/>
              <a:t>sur l’entretien professionnel »</a:t>
            </a:r>
          </a:p>
        </p:txBody>
      </p:sp>
      <p:sp>
        <p:nvSpPr>
          <p:cNvPr id="19475" name="AutoShape 20">
            <a:hlinkClick r:id="rId8" action="ppaction://hlinksldjump" highlightClick="1"/>
          </p:cNvPr>
          <p:cNvSpPr>
            <a:spLocks noChangeArrowheads="1"/>
          </p:cNvSpPr>
          <p:nvPr/>
        </p:nvSpPr>
        <p:spPr bwMode="auto">
          <a:xfrm>
            <a:off x="1547813" y="6308725"/>
            <a:ext cx="215900" cy="215900"/>
          </a:xfrm>
          <a:prstGeom prst="actionButtonBackPrevious">
            <a:avLst/>
          </a:prstGeom>
          <a:solidFill>
            <a:srgbClr val="FF0000">
              <a:alpha val="50195"/>
            </a:srgbClr>
          </a:solidFill>
          <a:ln w="9525">
            <a:noFill/>
            <a:miter lim="800000"/>
            <a:headEnd/>
            <a:tailEnd/>
          </a:ln>
        </p:spPr>
        <p:txBody>
          <a:bodyPr wrap="none" anchor="ctr"/>
          <a:lstStyle/>
          <a:p>
            <a:endParaRPr lang="fr-FR"/>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8206"/>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207"/>
                                        </p:tgtEl>
                                        <p:attrNameLst>
                                          <p:attrName>style.visibility</p:attrName>
                                        </p:attrNameLst>
                                      </p:cBhvr>
                                      <p:to>
                                        <p:strVal val="visible"/>
                                      </p:to>
                                    </p:set>
                                  </p:childTnLst>
                                </p:cTn>
                              </p:par>
                            </p:childTnLst>
                          </p:cTn>
                        </p:par>
                      </p:childTnLst>
                    </p:cTn>
                  </p:par>
                </p:childTnLst>
              </p:cTn>
              <p:nextCondLst>
                <p:cond evt="onClick" delay="0">
                  <p:tgtEl>
                    <p:spTgt spid="8206"/>
                  </p:tgtEl>
                </p:cond>
              </p:nextCondLst>
            </p:seq>
            <p:seq concurrent="1" nextAc="seek">
              <p:cTn id="7" restart="whenNotActive" fill="hold" evtFilter="cancelBubble" nodeType="interactiveSeq">
                <p:stCondLst>
                  <p:cond evt="onClick" delay="0">
                    <p:tgtEl>
                      <p:spTgt spid="8207"/>
                    </p:tgtEl>
                  </p:cond>
                </p:stCondLst>
                <p:endSync evt="end" delay="0">
                  <p:rtn val="all"/>
                </p:endSync>
                <p:childTnLst>
                  <p:par>
                    <p:cTn id="8" fill="hold">
                      <p:stCondLst>
                        <p:cond delay="0"/>
                      </p:stCondLst>
                      <p:childTnLst>
                        <p:par>
                          <p:cTn id="9" fill="hold">
                            <p:stCondLst>
                              <p:cond delay="0"/>
                            </p:stCondLst>
                            <p:childTnLst>
                              <p:par>
                                <p:cTn id="10" presetID="1" presetClass="exit" presetSubtype="0" fill="hold" grpId="1" nodeType="clickEffect">
                                  <p:stCondLst>
                                    <p:cond delay="0"/>
                                  </p:stCondLst>
                                  <p:childTnLst>
                                    <p:set>
                                      <p:cBhvr>
                                        <p:cTn id="11" dur="1" fill="hold">
                                          <p:stCondLst>
                                            <p:cond delay="0"/>
                                          </p:stCondLst>
                                        </p:cTn>
                                        <p:tgtEl>
                                          <p:spTgt spid="8207"/>
                                        </p:tgtEl>
                                        <p:attrNameLst>
                                          <p:attrName>style.visibility</p:attrName>
                                        </p:attrNameLst>
                                      </p:cBhvr>
                                      <p:to>
                                        <p:strVal val="hidden"/>
                                      </p:to>
                                    </p:set>
                                  </p:childTnLst>
                                </p:cTn>
                              </p:par>
                            </p:childTnLst>
                          </p:cTn>
                        </p:par>
                      </p:childTnLst>
                    </p:cTn>
                  </p:par>
                </p:childTnLst>
              </p:cTn>
              <p:nextCondLst>
                <p:cond evt="onClick" delay="0">
                  <p:tgtEl>
                    <p:spTgt spid="8207"/>
                  </p:tgtEl>
                </p:cond>
              </p:nextCondLst>
            </p:seq>
          </p:childTnLst>
        </p:cTn>
      </p:par>
    </p:tnLst>
    <p:bldLst>
      <p:bldP spid="8207" grpId="0" animBg="1"/>
      <p:bldP spid="8207" grpId="1"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ctrTitle"/>
          </p:nvPr>
        </p:nvSpPr>
        <p:spPr bwMode="auto">
          <a:xfrm>
            <a:off x="1476375" y="260350"/>
            <a:ext cx="2952750" cy="360363"/>
          </a:xfrm>
          <a:solidFill>
            <a:srgbClr val="FF3300">
              <a:alpha val="25098"/>
            </a:srgbClr>
          </a:solidFill>
          <a:ln>
            <a:solidFill>
              <a:schemeClr val="tx1"/>
            </a:solidFill>
            <a:miter lim="800000"/>
            <a:headEnd/>
            <a:tailEnd/>
          </a:ln>
        </p:spPr>
        <p:txBody>
          <a:bodyPr vert="horz" wrap="square" lIns="91440" tIns="45720" rIns="91440" bIns="45720" numCol="1" anchor="ctr" anchorCtr="0" compatLnSpc="1">
            <a:prstTxWarp prst="textNoShape">
              <a:avLst/>
            </a:prstTxWarp>
          </a:bodyPr>
          <a:lstStyle/>
          <a:p>
            <a:pPr eaLnBrk="1" hangingPunct="1"/>
            <a:r>
              <a:rPr lang="fr-FR" sz="1200" b="1" smtClean="0">
                <a:solidFill>
                  <a:srgbClr val="000099"/>
                </a:solidFill>
              </a:rPr>
              <a:t>Pourquoi l’entretien professionnel ?</a:t>
            </a:r>
          </a:p>
        </p:txBody>
      </p:sp>
      <p:sp>
        <p:nvSpPr>
          <p:cNvPr id="20483" name="Rectangle 3"/>
          <p:cNvSpPr>
            <a:spLocks noGrp="1" noChangeArrowheads="1"/>
          </p:cNvSpPr>
          <p:nvPr>
            <p:ph type="subTitle" idx="1"/>
          </p:nvPr>
        </p:nvSpPr>
        <p:spPr bwMode="auto">
          <a:xfrm>
            <a:off x="4500563" y="260350"/>
            <a:ext cx="4249737" cy="360363"/>
          </a:xfrm>
          <a:solidFill>
            <a:srgbClr val="FF3300">
              <a:alpha val="25098"/>
            </a:srgbClr>
          </a:solidFill>
          <a:ln>
            <a:solidFill>
              <a:schemeClr val="tx1"/>
            </a:solidFill>
            <a:miter lim="800000"/>
            <a:headEnd/>
            <a:tailEnd/>
          </a:ln>
        </p:spPr>
        <p:txBody>
          <a:bodyPr vert="horz" wrap="square" lIns="91440" tIns="45720" rIns="91440" bIns="45720" numCol="1" anchor="ctr" anchorCtr="0" compatLnSpc="1">
            <a:prstTxWarp prst="textNoShape">
              <a:avLst/>
            </a:prstTxWarp>
          </a:bodyPr>
          <a:lstStyle/>
          <a:p>
            <a:pPr eaLnBrk="1" hangingPunct="1">
              <a:lnSpc>
                <a:spcPct val="80000"/>
              </a:lnSpc>
            </a:pPr>
            <a:r>
              <a:rPr lang="fr-FR" sz="1200" b="1" smtClean="0">
                <a:solidFill>
                  <a:srgbClr val="000099"/>
                </a:solidFill>
              </a:rPr>
              <a:t>1 - Quels sont les objectifs de l’entretien ?</a:t>
            </a:r>
          </a:p>
        </p:txBody>
      </p:sp>
      <p:sp>
        <p:nvSpPr>
          <p:cNvPr id="20484" name="Rectangle 4"/>
          <p:cNvSpPr>
            <a:spLocks noChangeArrowheads="1"/>
          </p:cNvSpPr>
          <p:nvPr/>
        </p:nvSpPr>
        <p:spPr bwMode="auto">
          <a:xfrm>
            <a:off x="250825" y="260350"/>
            <a:ext cx="1154113" cy="360363"/>
          </a:xfrm>
          <a:prstGeom prst="rect">
            <a:avLst/>
          </a:prstGeom>
          <a:solidFill>
            <a:srgbClr val="FF3300"/>
          </a:solidFill>
          <a:ln w="9525">
            <a:solidFill>
              <a:schemeClr val="tx1"/>
            </a:solidFill>
            <a:miter lim="800000"/>
            <a:headEnd/>
            <a:tailEnd/>
          </a:ln>
        </p:spPr>
        <p:txBody>
          <a:bodyPr wrap="none" anchor="ctr"/>
          <a:lstStyle/>
          <a:p>
            <a:r>
              <a:rPr lang="fr-FR" sz="1200" b="1"/>
              <a:t>Chapitre 1.1</a:t>
            </a:r>
          </a:p>
        </p:txBody>
      </p:sp>
      <p:sp>
        <p:nvSpPr>
          <p:cNvPr id="20485" name="Text Box 6"/>
          <p:cNvSpPr txBox="1">
            <a:spLocks noChangeArrowheads="1"/>
          </p:cNvSpPr>
          <p:nvPr/>
        </p:nvSpPr>
        <p:spPr bwMode="auto">
          <a:xfrm>
            <a:off x="1476375" y="1700213"/>
            <a:ext cx="184150" cy="366712"/>
          </a:xfrm>
          <a:prstGeom prst="rect">
            <a:avLst/>
          </a:prstGeom>
          <a:noFill/>
          <a:ln w="9525">
            <a:noFill/>
            <a:miter lim="800000"/>
            <a:headEnd/>
            <a:tailEnd/>
          </a:ln>
        </p:spPr>
        <p:txBody>
          <a:bodyPr wrap="none">
            <a:spAutoFit/>
          </a:bodyPr>
          <a:lstStyle/>
          <a:p>
            <a:pPr algn="l"/>
            <a:endParaRPr lang="fr-FR">
              <a:solidFill>
                <a:schemeClr val="tx1"/>
              </a:solidFill>
            </a:endParaRPr>
          </a:p>
        </p:txBody>
      </p:sp>
      <p:sp>
        <p:nvSpPr>
          <p:cNvPr id="20486" name="Text Box 7"/>
          <p:cNvSpPr txBox="1">
            <a:spLocks noChangeArrowheads="1"/>
          </p:cNvSpPr>
          <p:nvPr/>
        </p:nvSpPr>
        <p:spPr bwMode="auto">
          <a:xfrm>
            <a:off x="827088" y="1628775"/>
            <a:ext cx="7416800" cy="3795713"/>
          </a:xfrm>
          <a:prstGeom prst="rect">
            <a:avLst/>
          </a:prstGeom>
          <a:noFill/>
          <a:ln w="9525">
            <a:noFill/>
            <a:miter lim="800000"/>
            <a:headEnd/>
            <a:tailEnd/>
          </a:ln>
        </p:spPr>
        <p:txBody>
          <a:bodyPr>
            <a:spAutoFit/>
          </a:bodyPr>
          <a:lstStyle/>
          <a:p>
            <a:pPr algn="l">
              <a:spcBef>
                <a:spcPct val="100000"/>
              </a:spcBef>
            </a:pPr>
            <a:r>
              <a:rPr lang="fr-FR" sz="1500" b="1"/>
              <a:t>Élaborer un projet professionnel : </a:t>
            </a:r>
            <a:r>
              <a:rPr lang="fr-FR" sz="1500"/>
              <a:t> L’objectif officiel est défini dans l ’Accord National Interprofessionnel (ANI) du 05/12/03 :</a:t>
            </a:r>
          </a:p>
          <a:p>
            <a:pPr algn="l">
              <a:spcBef>
                <a:spcPct val="20000"/>
              </a:spcBef>
            </a:pPr>
            <a:r>
              <a:rPr lang="fr-FR" sz="1500"/>
              <a:t>« L’entretien professionnel a pour finalité de permettre à chaque salarié d’élaborer son projet professionnel à partir de ses souhaits d’évolution dans l’entreprise, de ses aptitudes et en fonction de la situation de l’entreprise »</a:t>
            </a:r>
          </a:p>
          <a:p>
            <a:pPr algn="l">
              <a:spcBef>
                <a:spcPct val="100000"/>
              </a:spcBef>
            </a:pPr>
            <a:r>
              <a:rPr lang="fr-FR" sz="1500" b="1"/>
              <a:t>Élaborer un plan de formation : </a:t>
            </a:r>
            <a:r>
              <a:rPr lang="fr-FR" sz="1500"/>
              <a:t> Cet entretien est l’occasion de déterminer les compétences que doit développer le salarié et de faire le point sur les possibilités de formation.</a:t>
            </a:r>
          </a:p>
          <a:p>
            <a:pPr algn="l">
              <a:spcBef>
                <a:spcPct val="100000"/>
              </a:spcBef>
            </a:pPr>
            <a:r>
              <a:rPr lang="fr-FR" sz="1500" b="1"/>
              <a:t>Entretenir des relations professionnelles : </a:t>
            </a:r>
            <a:r>
              <a:rPr lang="fr-FR" sz="1500"/>
              <a:t> C’est un moment privilégié où l’employeur et le salarié se retrouvent pour s’exprimer sur ce qu’ils vont réaliser ensemble au sein de l’entreprise dans la période à venir.</a:t>
            </a:r>
          </a:p>
          <a:p>
            <a:pPr algn="l">
              <a:spcBef>
                <a:spcPct val="100000"/>
              </a:spcBef>
            </a:pPr>
            <a:r>
              <a:rPr lang="fr-FR" sz="1500" b="1"/>
              <a:t>Gérer le DIF (Droit Individuel à la Formation) : </a:t>
            </a:r>
            <a:r>
              <a:rPr lang="fr-FR" sz="1500"/>
              <a:t>C’est le moment opportun de discuter de ce que souhaite faire le salarié de son DIF.</a:t>
            </a:r>
          </a:p>
        </p:txBody>
      </p:sp>
      <p:sp>
        <p:nvSpPr>
          <p:cNvPr id="20487" name="Rectangle 8"/>
          <p:cNvSpPr>
            <a:spLocks noChangeArrowheads="1"/>
          </p:cNvSpPr>
          <p:nvPr/>
        </p:nvSpPr>
        <p:spPr bwMode="auto">
          <a:xfrm>
            <a:off x="468313" y="6237288"/>
            <a:ext cx="1655762" cy="358775"/>
          </a:xfrm>
          <a:prstGeom prst="rect">
            <a:avLst/>
          </a:prstGeom>
          <a:noFill/>
          <a:ln w="9525">
            <a:noFill/>
            <a:miter lim="800000"/>
            <a:headEnd/>
            <a:tailEnd/>
          </a:ln>
        </p:spPr>
        <p:txBody>
          <a:bodyPr wrap="none" anchor="ctr"/>
          <a:lstStyle/>
          <a:p>
            <a:pPr algn="l"/>
            <a:r>
              <a:rPr lang="fr-FR" sz="1000"/>
              <a:t>Retour sommaire</a:t>
            </a:r>
          </a:p>
        </p:txBody>
      </p:sp>
      <p:sp>
        <p:nvSpPr>
          <p:cNvPr id="20488" name="AutoShape 9">
            <a:hlinkClick r:id="rId3" action="ppaction://hlinksldjump" highlightClick="1"/>
          </p:cNvPr>
          <p:cNvSpPr>
            <a:spLocks noChangeArrowheads="1"/>
          </p:cNvSpPr>
          <p:nvPr/>
        </p:nvSpPr>
        <p:spPr bwMode="auto">
          <a:xfrm>
            <a:off x="2195513" y="6308725"/>
            <a:ext cx="215900" cy="215900"/>
          </a:xfrm>
          <a:prstGeom prst="actionButtonBackPrevious">
            <a:avLst/>
          </a:prstGeom>
          <a:solidFill>
            <a:srgbClr val="FF0000"/>
          </a:solidFill>
          <a:ln w="9525">
            <a:noFill/>
            <a:miter lim="800000"/>
            <a:headEnd/>
            <a:tailEnd/>
          </a:ln>
        </p:spPr>
        <p:txBody>
          <a:bodyPr wrap="none" anchor="ctr"/>
          <a:lstStyle/>
          <a:p>
            <a:endParaRPr lang="fr-FR"/>
          </a:p>
        </p:txBody>
      </p:sp>
      <p:sp>
        <p:nvSpPr>
          <p:cNvPr id="20489" name="Rectangle 10"/>
          <p:cNvSpPr>
            <a:spLocks noChangeArrowheads="1"/>
          </p:cNvSpPr>
          <p:nvPr/>
        </p:nvSpPr>
        <p:spPr bwMode="auto">
          <a:xfrm>
            <a:off x="2411413" y="6237288"/>
            <a:ext cx="1655762" cy="358775"/>
          </a:xfrm>
          <a:prstGeom prst="rect">
            <a:avLst/>
          </a:prstGeom>
          <a:noFill/>
          <a:ln w="9525">
            <a:noFill/>
            <a:miter lim="800000"/>
            <a:headEnd/>
            <a:tailEnd/>
          </a:ln>
        </p:spPr>
        <p:txBody>
          <a:bodyPr wrap="none" anchor="ctr"/>
          <a:lstStyle/>
          <a:p>
            <a:pPr algn="l"/>
            <a:r>
              <a:rPr lang="fr-FR" sz="1000"/>
              <a:t>Début du chapitre</a:t>
            </a:r>
          </a:p>
        </p:txBody>
      </p:sp>
      <p:sp>
        <p:nvSpPr>
          <p:cNvPr id="20490" name="AutoShape 11">
            <a:hlinkClick r:id="rId4" action="ppaction://hlinksldjump" highlightClick="1"/>
          </p:cNvPr>
          <p:cNvSpPr>
            <a:spLocks noChangeArrowheads="1"/>
          </p:cNvSpPr>
          <p:nvPr/>
        </p:nvSpPr>
        <p:spPr bwMode="auto">
          <a:xfrm>
            <a:off x="252413" y="6310313"/>
            <a:ext cx="215900" cy="215900"/>
          </a:xfrm>
          <a:prstGeom prst="actionButtonBackPrevious">
            <a:avLst/>
          </a:prstGeom>
          <a:solidFill>
            <a:srgbClr val="C0C0C0"/>
          </a:solidFill>
          <a:ln w="9525">
            <a:noFill/>
            <a:miter lim="800000"/>
            <a:headEnd/>
            <a:tailEnd/>
          </a:ln>
        </p:spPr>
        <p:txBody>
          <a:bodyPr wrap="none" anchor="ctr"/>
          <a:lstStyle/>
          <a:p>
            <a:endParaRPr lang="fr-FR"/>
          </a:p>
        </p:txBody>
      </p:sp>
      <p:sp>
        <p:nvSpPr>
          <p:cNvPr id="20491" name="Rectangle 12"/>
          <p:cNvSpPr>
            <a:spLocks noChangeArrowheads="1"/>
          </p:cNvSpPr>
          <p:nvPr/>
        </p:nvSpPr>
        <p:spPr bwMode="auto">
          <a:xfrm>
            <a:off x="1116013" y="1052513"/>
            <a:ext cx="6840537" cy="366712"/>
          </a:xfrm>
          <a:prstGeom prst="rect">
            <a:avLst/>
          </a:prstGeom>
          <a:noFill/>
          <a:ln w="9525">
            <a:noFill/>
            <a:miter lim="800000"/>
            <a:headEnd/>
            <a:tailEnd/>
          </a:ln>
        </p:spPr>
        <p:txBody>
          <a:bodyPr>
            <a:spAutoFit/>
          </a:bodyPr>
          <a:lstStyle/>
          <a:p>
            <a:pPr algn="l"/>
            <a:r>
              <a:rPr lang="fr-FR" b="1"/>
              <a:t> Quels sont les objectifs de l’entretien professionnel ?</a:t>
            </a:r>
          </a:p>
        </p:txBody>
      </p:sp>
      <p:sp>
        <p:nvSpPr>
          <p:cNvPr id="20492" name="Text Box 13"/>
          <p:cNvSpPr txBox="1">
            <a:spLocks noChangeArrowheads="1"/>
          </p:cNvSpPr>
          <p:nvPr/>
        </p:nvSpPr>
        <p:spPr bwMode="auto">
          <a:xfrm>
            <a:off x="4429125" y="5661025"/>
            <a:ext cx="2735263" cy="244475"/>
          </a:xfrm>
          <a:prstGeom prst="rect">
            <a:avLst/>
          </a:prstGeom>
          <a:noFill/>
          <a:ln w="9525" algn="ctr">
            <a:noFill/>
            <a:miter lim="800000"/>
            <a:headEnd/>
            <a:tailEnd/>
          </a:ln>
        </p:spPr>
        <p:txBody>
          <a:bodyPr>
            <a:spAutoFit/>
          </a:bodyPr>
          <a:lstStyle/>
          <a:p>
            <a:pPr algn="l">
              <a:spcBef>
                <a:spcPct val="50000"/>
              </a:spcBef>
            </a:pPr>
            <a:r>
              <a:rPr lang="fr-FR" sz="1000"/>
              <a:t>En savoir plus sur le DIF</a:t>
            </a:r>
          </a:p>
        </p:txBody>
      </p:sp>
      <p:sp>
        <p:nvSpPr>
          <p:cNvPr id="20493" name="AutoShape 14">
            <a:hlinkClick r:id="rId5" action="ppaction://hlinksldjump" highlightClick="1"/>
          </p:cNvPr>
          <p:cNvSpPr>
            <a:spLocks noChangeArrowheads="1"/>
          </p:cNvSpPr>
          <p:nvPr/>
        </p:nvSpPr>
        <p:spPr bwMode="auto">
          <a:xfrm>
            <a:off x="6038850" y="5634038"/>
            <a:ext cx="215900" cy="215900"/>
          </a:xfrm>
          <a:prstGeom prst="actionButtonForwardNext">
            <a:avLst/>
          </a:prstGeom>
          <a:solidFill>
            <a:srgbClr val="33CC33"/>
          </a:solidFill>
          <a:ln w="9525">
            <a:noFill/>
            <a:miter lim="800000"/>
            <a:headEnd/>
            <a:tailEnd/>
          </a:ln>
        </p:spPr>
        <p:txBody>
          <a:bodyPr wrap="none" anchor="ctr"/>
          <a:lstStyle/>
          <a:p>
            <a:endParaRPr lang="fr-FR"/>
          </a:p>
        </p:txBody>
      </p:sp>
      <p:sp>
        <p:nvSpPr>
          <p:cNvPr id="20494" name="Text Box 15"/>
          <p:cNvSpPr txBox="1">
            <a:spLocks noChangeArrowheads="1"/>
          </p:cNvSpPr>
          <p:nvPr/>
        </p:nvSpPr>
        <p:spPr bwMode="auto">
          <a:xfrm>
            <a:off x="1547813" y="5661025"/>
            <a:ext cx="2735262" cy="244475"/>
          </a:xfrm>
          <a:prstGeom prst="rect">
            <a:avLst/>
          </a:prstGeom>
          <a:noFill/>
          <a:ln w="9525" algn="ctr">
            <a:noFill/>
            <a:miter lim="800000"/>
            <a:headEnd/>
            <a:tailEnd/>
          </a:ln>
        </p:spPr>
        <p:txBody>
          <a:bodyPr>
            <a:spAutoFit/>
          </a:bodyPr>
          <a:lstStyle/>
          <a:p>
            <a:pPr algn="l">
              <a:spcBef>
                <a:spcPct val="50000"/>
              </a:spcBef>
            </a:pPr>
            <a:r>
              <a:rPr lang="fr-FR" sz="1000"/>
              <a:t>En savoir plus sur l’ANI</a:t>
            </a:r>
          </a:p>
        </p:txBody>
      </p:sp>
      <p:sp>
        <p:nvSpPr>
          <p:cNvPr id="20495" name="AutoShape 16">
            <a:hlinkClick r:id="rId6" action="ppaction://hlinksldjump" highlightClick="1"/>
          </p:cNvPr>
          <p:cNvSpPr>
            <a:spLocks noChangeArrowheads="1"/>
          </p:cNvSpPr>
          <p:nvPr/>
        </p:nvSpPr>
        <p:spPr bwMode="auto">
          <a:xfrm>
            <a:off x="3159125" y="5641975"/>
            <a:ext cx="215900" cy="215900"/>
          </a:xfrm>
          <a:prstGeom prst="actionButtonForwardNext">
            <a:avLst/>
          </a:prstGeom>
          <a:solidFill>
            <a:srgbClr val="33CC33"/>
          </a:solidFill>
          <a:ln w="9525">
            <a:noFill/>
            <a:miter lim="800000"/>
            <a:headEnd/>
            <a:tailEnd/>
          </a:ln>
        </p:spPr>
        <p:txBody>
          <a:bodyPr wrap="none" anchor="ctr"/>
          <a:lstStyle/>
          <a:p>
            <a:endParaRPr lang="fr-FR"/>
          </a:p>
        </p:txBody>
      </p:sp>
      <p:sp>
        <p:nvSpPr>
          <p:cNvPr id="10257" name="Rectangle 17"/>
          <p:cNvSpPr>
            <a:spLocks noChangeArrowheads="1"/>
          </p:cNvSpPr>
          <p:nvPr/>
        </p:nvSpPr>
        <p:spPr bwMode="auto">
          <a:xfrm>
            <a:off x="7451725" y="5734050"/>
            <a:ext cx="792163" cy="504825"/>
          </a:xfrm>
          <a:prstGeom prst="rect">
            <a:avLst/>
          </a:prstGeom>
          <a:solidFill>
            <a:srgbClr val="99FFCC"/>
          </a:solidFill>
          <a:ln w="9525" algn="ctr">
            <a:solidFill>
              <a:srgbClr val="00CC00"/>
            </a:solidFill>
            <a:miter lim="800000"/>
            <a:headEnd/>
            <a:tailEnd/>
          </a:ln>
        </p:spPr>
        <p:txBody>
          <a:bodyPr wrap="none" anchor="ctr"/>
          <a:lstStyle/>
          <a:p>
            <a:r>
              <a:rPr lang="fr-FR" sz="1000">
                <a:solidFill>
                  <a:schemeClr val="tx1"/>
                </a:solidFill>
              </a:rPr>
              <a:t>Vocabulaire </a:t>
            </a:r>
          </a:p>
          <a:p>
            <a:r>
              <a:rPr lang="fr-FR" sz="1000">
                <a:solidFill>
                  <a:schemeClr val="tx1"/>
                </a:solidFill>
              </a:rPr>
              <a:t>utile</a:t>
            </a:r>
          </a:p>
          <a:p>
            <a:r>
              <a:rPr lang="fr-FR" sz="1000" b="1">
                <a:solidFill>
                  <a:schemeClr val="tx1"/>
                </a:solidFill>
                <a:hlinkClick r:id="rId7" action="ppaction://hlinkpres?slideindex=1&amp;slidetitle="/>
              </a:rPr>
              <a:t>Cliquer ici</a:t>
            </a:r>
            <a:endParaRPr lang="fr-FR" sz="1000" b="1">
              <a:solidFill>
                <a:schemeClr val="tx1"/>
              </a:solidFill>
            </a:endParaRPr>
          </a:p>
        </p:txBody>
      </p:sp>
      <p:sp>
        <p:nvSpPr>
          <p:cNvPr id="20497" name="AutoShape 18">
            <a:hlinkClick r:id="" action="ppaction://hlinkshowjump?jump=previousslide" highlightClick="1"/>
          </p:cNvPr>
          <p:cNvSpPr>
            <a:spLocks noChangeArrowheads="1"/>
          </p:cNvSpPr>
          <p:nvPr/>
        </p:nvSpPr>
        <p:spPr bwMode="auto">
          <a:xfrm>
            <a:off x="6661150" y="6308725"/>
            <a:ext cx="215900" cy="215900"/>
          </a:xfrm>
          <a:prstGeom prst="actionButtonBackPrevious">
            <a:avLst/>
          </a:prstGeom>
          <a:solidFill>
            <a:srgbClr val="FF0000">
              <a:alpha val="50195"/>
            </a:srgbClr>
          </a:solidFill>
          <a:ln w="9525">
            <a:noFill/>
            <a:miter lim="800000"/>
            <a:headEnd/>
            <a:tailEnd/>
          </a:ln>
        </p:spPr>
        <p:txBody>
          <a:bodyPr wrap="none" anchor="ctr"/>
          <a:lstStyle/>
          <a:p>
            <a:endParaRPr lang="fr-FR"/>
          </a:p>
        </p:txBody>
      </p:sp>
      <p:sp>
        <p:nvSpPr>
          <p:cNvPr id="20498" name="Rectangle 19"/>
          <p:cNvSpPr>
            <a:spLocks noChangeArrowheads="1"/>
          </p:cNvSpPr>
          <p:nvPr/>
        </p:nvSpPr>
        <p:spPr bwMode="auto">
          <a:xfrm>
            <a:off x="7596188" y="6237288"/>
            <a:ext cx="1008062" cy="358775"/>
          </a:xfrm>
          <a:prstGeom prst="rect">
            <a:avLst/>
          </a:prstGeom>
          <a:noFill/>
          <a:ln w="9525">
            <a:noFill/>
            <a:miter lim="800000"/>
            <a:headEnd/>
            <a:tailEnd/>
          </a:ln>
        </p:spPr>
        <p:txBody>
          <a:bodyPr wrap="none" anchor="ctr"/>
          <a:lstStyle/>
          <a:p>
            <a:pPr algn="r"/>
            <a:r>
              <a:rPr lang="fr-FR" sz="1000"/>
              <a:t>Page </a:t>
            </a:r>
          </a:p>
          <a:p>
            <a:pPr algn="r"/>
            <a:r>
              <a:rPr lang="fr-FR" sz="1000"/>
              <a:t>suivante</a:t>
            </a:r>
          </a:p>
        </p:txBody>
      </p:sp>
      <p:sp>
        <p:nvSpPr>
          <p:cNvPr id="20499" name="AutoShape 20">
            <a:hlinkClick r:id="" action="ppaction://hlinkshowjump?jump=nextslide" highlightClick="1"/>
          </p:cNvPr>
          <p:cNvSpPr>
            <a:spLocks noChangeArrowheads="1"/>
          </p:cNvSpPr>
          <p:nvPr/>
        </p:nvSpPr>
        <p:spPr bwMode="auto">
          <a:xfrm>
            <a:off x="8604250" y="6308725"/>
            <a:ext cx="215900" cy="215900"/>
          </a:xfrm>
          <a:prstGeom prst="actionButtonForwardNext">
            <a:avLst/>
          </a:prstGeom>
          <a:solidFill>
            <a:schemeClr val="accent1"/>
          </a:solidFill>
          <a:ln w="9525">
            <a:noFill/>
            <a:miter lim="800000"/>
            <a:headEnd/>
            <a:tailEnd/>
          </a:ln>
        </p:spPr>
        <p:txBody>
          <a:bodyPr wrap="none" anchor="ctr"/>
          <a:lstStyle/>
          <a:p>
            <a:endParaRPr lang="fr-FR"/>
          </a:p>
        </p:txBody>
      </p:sp>
      <p:sp>
        <p:nvSpPr>
          <p:cNvPr id="10261" name="AutoShape 21">
            <a:hlinkClick r:id="" action="ppaction://noaction" highlightClick="1"/>
          </p:cNvPr>
          <p:cNvSpPr>
            <a:spLocks noChangeArrowheads="1"/>
          </p:cNvSpPr>
          <p:nvPr/>
        </p:nvSpPr>
        <p:spPr bwMode="auto">
          <a:xfrm>
            <a:off x="7718425" y="6308725"/>
            <a:ext cx="215900" cy="215900"/>
          </a:xfrm>
          <a:prstGeom prst="actionButtonInformation">
            <a:avLst/>
          </a:prstGeom>
          <a:solidFill>
            <a:srgbClr val="33CC33"/>
          </a:solidFill>
          <a:ln w="9525">
            <a:noFill/>
            <a:miter lim="800000"/>
            <a:headEnd/>
            <a:tailEnd/>
          </a:ln>
        </p:spPr>
        <p:txBody>
          <a:bodyPr wrap="none" anchor="ctr"/>
          <a:lstStyle/>
          <a:p>
            <a:endParaRPr lang="fr-FR"/>
          </a:p>
        </p:txBody>
      </p:sp>
      <p:sp>
        <p:nvSpPr>
          <p:cNvPr id="20501" name="Rectangle 22"/>
          <p:cNvSpPr>
            <a:spLocks noChangeArrowheads="1"/>
          </p:cNvSpPr>
          <p:nvPr/>
        </p:nvSpPr>
        <p:spPr bwMode="auto">
          <a:xfrm>
            <a:off x="6877050" y="6237288"/>
            <a:ext cx="792163" cy="358775"/>
          </a:xfrm>
          <a:prstGeom prst="rect">
            <a:avLst/>
          </a:prstGeom>
          <a:noFill/>
          <a:ln w="9525">
            <a:noFill/>
            <a:miter lim="800000"/>
            <a:headEnd/>
            <a:tailEnd/>
          </a:ln>
        </p:spPr>
        <p:txBody>
          <a:bodyPr wrap="none" anchor="ctr"/>
          <a:lstStyle/>
          <a:p>
            <a:pPr algn="l"/>
            <a:r>
              <a:rPr lang="fr-FR" sz="1000"/>
              <a:t>Page </a:t>
            </a:r>
          </a:p>
          <a:p>
            <a:pPr algn="l"/>
            <a:r>
              <a:rPr lang="fr-FR" sz="1000"/>
              <a:t>précédente</a:t>
            </a:r>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0261"/>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57"/>
                                        </p:tgtEl>
                                        <p:attrNameLst>
                                          <p:attrName>style.visibility</p:attrName>
                                        </p:attrNameLst>
                                      </p:cBhvr>
                                      <p:to>
                                        <p:strVal val="visible"/>
                                      </p:to>
                                    </p:set>
                                  </p:childTnLst>
                                </p:cTn>
                              </p:par>
                            </p:childTnLst>
                          </p:cTn>
                        </p:par>
                      </p:childTnLst>
                    </p:cTn>
                  </p:par>
                </p:childTnLst>
              </p:cTn>
              <p:nextCondLst>
                <p:cond evt="onClick" delay="0">
                  <p:tgtEl>
                    <p:spTgt spid="10261"/>
                  </p:tgtEl>
                </p:cond>
              </p:nextCondLst>
            </p:seq>
            <p:seq concurrent="1" nextAc="seek">
              <p:cTn id="7" restart="whenNotActive" fill="hold" evtFilter="cancelBubble" nodeType="interactiveSeq">
                <p:stCondLst>
                  <p:cond evt="onClick" delay="0">
                    <p:tgtEl>
                      <p:spTgt spid="10257"/>
                    </p:tgtEl>
                  </p:cond>
                </p:stCondLst>
                <p:endSync evt="end" delay="0">
                  <p:rtn val="all"/>
                </p:endSync>
                <p:childTnLst>
                  <p:par>
                    <p:cTn id="8" fill="hold">
                      <p:stCondLst>
                        <p:cond delay="0"/>
                      </p:stCondLst>
                      <p:childTnLst>
                        <p:par>
                          <p:cTn id="9" fill="hold">
                            <p:stCondLst>
                              <p:cond delay="0"/>
                            </p:stCondLst>
                            <p:childTnLst>
                              <p:par>
                                <p:cTn id="10" presetID="1" presetClass="exit" presetSubtype="0" fill="hold" grpId="1" nodeType="clickEffect">
                                  <p:stCondLst>
                                    <p:cond delay="0"/>
                                  </p:stCondLst>
                                  <p:childTnLst>
                                    <p:set>
                                      <p:cBhvr>
                                        <p:cTn id="11" dur="1" fill="hold">
                                          <p:stCondLst>
                                            <p:cond delay="0"/>
                                          </p:stCondLst>
                                        </p:cTn>
                                        <p:tgtEl>
                                          <p:spTgt spid="10257"/>
                                        </p:tgtEl>
                                        <p:attrNameLst>
                                          <p:attrName>style.visibility</p:attrName>
                                        </p:attrNameLst>
                                      </p:cBhvr>
                                      <p:to>
                                        <p:strVal val="hidden"/>
                                      </p:to>
                                    </p:set>
                                  </p:childTnLst>
                                </p:cTn>
                              </p:par>
                            </p:childTnLst>
                          </p:cTn>
                        </p:par>
                      </p:childTnLst>
                    </p:cTn>
                  </p:par>
                </p:childTnLst>
              </p:cTn>
              <p:nextCondLst>
                <p:cond evt="onClick" delay="0">
                  <p:tgtEl>
                    <p:spTgt spid="10257"/>
                  </p:tgtEl>
                </p:cond>
              </p:nextCondLst>
            </p:seq>
          </p:childTnLst>
        </p:cTn>
      </p:par>
    </p:tnLst>
    <p:bldLst>
      <p:bldP spid="10257" grpId="0" animBg="1"/>
      <p:bldP spid="10257" grpId="1"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ctrTitle"/>
          </p:nvPr>
        </p:nvSpPr>
        <p:spPr bwMode="auto">
          <a:xfrm>
            <a:off x="1476375" y="260350"/>
            <a:ext cx="2952750" cy="360363"/>
          </a:xfrm>
          <a:solidFill>
            <a:srgbClr val="FF3300">
              <a:alpha val="25098"/>
            </a:srgbClr>
          </a:solidFill>
          <a:ln>
            <a:solidFill>
              <a:schemeClr val="tx1"/>
            </a:solidFill>
            <a:miter lim="800000"/>
            <a:headEnd/>
            <a:tailEnd/>
          </a:ln>
        </p:spPr>
        <p:txBody>
          <a:bodyPr vert="horz" wrap="square" lIns="91440" tIns="45720" rIns="91440" bIns="45720" numCol="1" anchor="ctr" anchorCtr="0" compatLnSpc="1">
            <a:prstTxWarp prst="textNoShape">
              <a:avLst/>
            </a:prstTxWarp>
          </a:bodyPr>
          <a:lstStyle/>
          <a:p>
            <a:pPr eaLnBrk="1" hangingPunct="1"/>
            <a:r>
              <a:rPr lang="fr-FR" sz="1200" b="1" smtClean="0">
                <a:solidFill>
                  <a:srgbClr val="000099"/>
                </a:solidFill>
              </a:rPr>
              <a:t>Pourquoi l’entretien professionnel ?</a:t>
            </a:r>
          </a:p>
        </p:txBody>
      </p:sp>
      <p:sp>
        <p:nvSpPr>
          <p:cNvPr id="21507" name="Rectangle 3"/>
          <p:cNvSpPr>
            <a:spLocks noGrp="1" noChangeArrowheads="1"/>
          </p:cNvSpPr>
          <p:nvPr>
            <p:ph type="subTitle" idx="1"/>
          </p:nvPr>
        </p:nvSpPr>
        <p:spPr bwMode="auto">
          <a:xfrm>
            <a:off x="4500563" y="260350"/>
            <a:ext cx="4249737" cy="360363"/>
          </a:xfrm>
          <a:solidFill>
            <a:srgbClr val="FF3300">
              <a:alpha val="25098"/>
            </a:srgbClr>
          </a:solidFill>
          <a:ln>
            <a:solidFill>
              <a:schemeClr val="tx1"/>
            </a:solidFill>
            <a:miter lim="800000"/>
            <a:headEnd/>
            <a:tailEnd/>
          </a:ln>
        </p:spPr>
        <p:txBody>
          <a:bodyPr vert="horz" wrap="square" lIns="91440" tIns="45720" rIns="91440" bIns="45720" numCol="1" anchor="ctr" anchorCtr="0" compatLnSpc="1">
            <a:prstTxWarp prst="textNoShape">
              <a:avLst/>
            </a:prstTxWarp>
          </a:bodyPr>
          <a:lstStyle/>
          <a:p>
            <a:pPr eaLnBrk="1" hangingPunct="1"/>
            <a:r>
              <a:rPr lang="fr-FR" sz="1200" b="1" smtClean="0">
                <a:solidFill>
                  <a:srgbClr val="000099"/>
                </a:solidFill>
              </a:rPr>
              <a:t>2 - Les avantages pour l’employeur</a:t>
            </a:r>
          </a:p>
        </p:txBody>
      </p:sp>
      <p:sp>
        <p:nvSpPr>
          <p:cNvPr id="21508" name="Rectangle 4"/>
          <p:cNvSpPr>
            <a:spLocks noChangeArrowheads="1"/>
          </p:cNvSpPr>
          <p:nvPr/>
        </p:nvSpPr>
        <p:spPr bwMode="auto">
          <a:xfrm>
            <a:off x="250825" y="260350"/>
            <a:ext cx="1154113" cy="360363"/>
          </a:xfrm>
          <a:prstGeom prst="rect">
            <a:avLst/>
          </a:prstGeom>
          <a:solidFill>
            <a:srgbClr val="FF3300"/>
          </a:solidFill>
          <a:ln w="9525">
            <a:solidFill>
              <a:schemeClr val="tx1"/>
            </a:solidFill>
            <a:miter lim="800000"/>
            <a:headEnd/>
            <a:tailEnd/>
          </a:ln>
        </p:spPr>
        <p:txBody>
          <a:bodyPr wrap="none" anchor="ctr"/>
          <a:lstStyle/>
          <a:p>
            <a:r>
              <a:rPr lang="fr-FR" sz="1200" b="1"/>
              <a:t>Chapitre 1.1</a:t>
            </a:r>
          </a:p>
        </p:txBody>
      </p:sp>
      <p:sp>
        <p:nvSpPr>
          <p:cNvPr id="21509" name="Text Box 6"/>
          <p:cNvSpPr txBox="1">
            <a:spLocks noChangeArrowheads="1"/>
          </p:cNvSpPr>
          <p:nvPr/>
        </p:nvSpPr>
        <p:spPr bwMode="auto">
          <a:xfrm>
            <a:off x="900113" y="1412875"/>
            <a:ext cx="7345362" cy="4206875"/>
          </a:xfrm>
          <a:prstGeom prst="rect">
            <a:avLst/>
          </a:prstGeom>
          <a:noFill/>
          <a:ln w="9525">
            <a:noFill/>
            <a:miter lim="800000"/>
            <a:headEnd/>
            <a:tailEnd/>
          </a:ln>
        </p:spPr>
        <p:txBody>
          <a:bodyPr>
            <a:spAutoFit/>
          </a:bodyPr>
          <a:lstStyle/>
          <a:p>
            <a:pPr algn="l">
              <a:spcBef>
                <a:spcPct val="100000"/>
              </a:spcBef>
            </a:pPr>
            <a:r>
              <a:rPr lang="fr-FR" sz="1500"/>
              <a:t>L’entretien professionnel facilite la discussion autour des projets du salarié. Cet échange privilégié, sur un sujet constructif, permet à l’employeur : </a:t>
            </a:r>
          </a:p>
          <a:p>
            <a:pPr algn="l">
              <a:spcBef>
                <a:spcPct val="100000"/>
              </a:spcBef>
            </a:pPr>
            <a:r>
              <a:rPr lang="fr-FR" sz="1500" b="1"/>
              <a:t>de gérer le climat social</a:t>
            </a:r>
            <a:r>
              <a:rPr lang="fr-FR" sz="1500"/>
              <a:t> : il offre la possibilité de donner une image positive, de créer un échange personnel et une compréhension mutuelle, </a:t>
            </a:r>
          </a:p>
          <a:p>
            <a:pPr algn="l">
              <a:spcBef>
                <a:spcPct val="100000"/>
              </a:spcBef>
            </a:pPr>
            <a:r>
              <a:rPr lang="fr-FR" sz="1500" b="1"/>
              <a:t>de gérer les compétences</a:t>
            </a:r>
            <a:r>
              <a:rPr lang="fr-FR" sz="1500"/>
              <a:t> : la synthèse des entretiens fournit une vue globale du potentiel des ressources humaines ; elle permet de prévoir les évolutions des emplois et de construire le plan de formation selon des besoins concrets.</a:t>
            </a:r>
          </a:p>
          <a:p>
            <a:pPr algn="l">
              <a:spcBef>
                <a:spcPct val="100000"/>
              </a:spcBef>
            </a:pPr>
            <a:r>
              <a:rPr lang="fr-FR" sz="1500" b="1"/>
              <a:t>d’optimiser son management : </a:t>
            </a:r>
            <a:r>
              <a:rPr lang="fr-FR" sz="1500"/>
              <a:t> la connaissance des projets de chacun permet d’adapter son management aux équipes et aux individus. </a:t>
            </a:r>
          </a:p>
          <a:p>
            <a:pPr algn="l">
              <a:spcBef>
                <a:spcPct val="100000"/>
              </a:spcBef>
            </a:pPr>
            <a:r>
              <a:rPr lang="fr-FR" sz="1500" b="1"/>
              <a:t>de canaliser les demandes : </a:t>
            </a:r>
            <a:r>
              <a:rPr lang="fr-FR" sz="1500"/>
              <a:t>le face à face est le moment idéal pour gérer les sollicitations, notamment les demandes de formation et particulièrement de DIF.</a:t>
            </a:r>
          </a:p>
          <a:p>
            <a:pPr algn="l">
              <a:spcBef>
                <a:spcPct val="100000"/>
              </a:spcBef>
            </a:pPr>
            <a:r>
              <a:rPr lang="fr-FR" sz="1500" b="1"/>
              <a:t>d’entretenir la motivation</a:t>
            </a:r>
            <a:r>
              <a:rPr lang="fr-FR" sz="1500"/>
              <a:t>  : le simple fait d’avoir écouté le salarié est une reconnaissance. Elle peut engendrer une motivation au travail non négligeable.</a:t>
            </a:r>
          </a:p>
        </p:txBody>
      </p:sp>
      <p:sp>
        <p:nvSpPr>
          <p:cNvPr id="21510" name="Rectangle 7"/>
          <p:cNvSpPr>
            <a:spLocks noChangeArrowheads="1"/>
          </p:cNvSpPr>
          <p:nvPr/>
        </p:nvSpPr>
        <p:spPr bwMode="auto">
          <a:xfrm>
            <a:off x="468313" y="6237288"/>
            <a:ext cx="1655762" cy="358775"/>
          </a:xfrm>
          <a:prstGeom prst="rect">
            <a:avLst/>
          </a:prstGeom>
          <a:noFill/>
          <a:ln w="9525">
            <a:noFill/>
            <a:miter lim="800000"/>
            <a:headEnd/>
            <a:tailEnd/>
          </a:ln>
        </p:spPr>
        <p:txBody>
          <a:bodyPr wrap="none" anchor="ctr"/>
          <a:lstStyle/>
          <a:p>
            <a:pPr algn="l"/>
            <a:r>
              <a:rPr lang="fr-FR" sz="1000"/>
              <a:t>Retour sommaire</a:t>
            </a:r>
          </a:p>
        </p:txBody>
      </p:sp>
      <p:sp>
        <p:nvSpPr>
          <p:cNvPr id="21511" name="AutoShape 8">
            <a:hlinkClick r:id="rId3" action="ppaction://hlinksldjump" highlightClick="1"/>
          </p:cNvPr>
          <p:cNvSpPr>
            <a:spLocks noChangeArrowheads="1"/>
          </p:cNvSpPr>
          <p:nvPr/>
        </p:nvSpPr>
        <p:spPr bwMode="auto">
          <a:xfrm>
            <a:off x="2193925" y="6308725"/>
            <a:ext cx="215900" cy="215900"/>
          </a:xfrm>
          <a:prstGeom prst="actionButtonBackPrevious">
            <a:avLst/>
          </a:prstGeom>
          <a:solidFill>
            <a:srgbClr val="FF0000"/>
          </a:solidFill>
          <a:ln w="9525">
            <a:noFill/>
            <a:miter lim="800000"/>
            <a:headEnd/>
            <a:tailEnd/>
          </a:ln>
        </p:spPr>
        <p:txBody>
          <a:bodyPr wrap="none" anchor="ctr"/>
          <a:lstStyle/>
          <a:p>
            <a:endParaRPr lang="fr-FR"/>
          </a:p>
        </p:txBody>
      </p:sp>
      <p:sp>
        <p:nvSpPr>
          <p:cNvPr id="21512" name="Rectangle 9"/>
          <p:cNvSpPr>
            <a:spLocks noChangeArrowheads="1"/>
          </p:cNvSpPr>
          <p:nvPr/>
        </p:nvSpPr>
        <p:spPr bwMode="auto">
          <a:xfrm>
            <a:off x="2411413" y="6237288"/>
            <a:ext cx="1655762" cy="358775"/>
          </a:xfrm>
          <a:prstGeom prst="rect">
            <a:avLst/>
          </a:prstGeom>
          <a:noFill/>
          <a:ln w="9525">
            <a:noFill/>
            <a:miter lim="800000"/>
            <a:headEnd/>
            <a:tailEnd/>
          </a:ln>
        </p:spPr>
        <p:txBody>
          <a:bodyPr wrap="none" anchor="ctr"/>
          <a:lstStyle/>
          <a:p>
            <a:pPr algn="l"/>
            <a:r>
              <a:rPr lang="fr-FR" sz="1000"/>
              <a:t>Début du chapitre</a:t>
            </a:r>
          </a:p>
        </p:txBody>
      </p:sp>
      <p:sp>
        <p:nvSpPr>
          <p:cNvPr id="21513" name="AutoShape 10">
            <a:hlinkClick r:id="rId4" action="ppaction://hlinksldjump" highlightClick="1"/>
          </p:cNvPr>
          <p:cNvSpPr>
            <a:spLocks noChangeArrowheads="1"/>
          </p:cNvSpPr>
          <p:nvPr/>
        </p:nvSpPr>
        <p:spPr bwMode="auto">
          <a:xfrm>
            <a:off x="252413" y="6310313"/>
            <a:ext cx="215900" cy="215900"/>
          </a:xfrm>
          <a:prstGeom prst="actionButtonBackPrevious">
            <a:avLst/>
          </a:prstGeom>
          <a:solidFill>
            <a:srgbClr val="C0C0C0"/>
          </a:solidFill>
          <a:ln w="9525">
            <a:noFill/>
            <a:miter lim="800000"/>
            <a:headEnd/>
            <a:tailEnd/>
          </a:ln>
        </p:spPr>
        <p:txBody>
          <a:bodyPr wrap="none" anchor="ctr"/>
          <a:lstStyle/>
          <a:p>
            <a:endParaRPr lang="fr-FR"/>
          </a:p>
        </p:txBody>
      </p:sp>
      <p:sp>
        <p:nvSpPr>
          <p:cNvPr id="21514" name="Rectangle 11"/>
          <p:cNvSpPr>
            <a:spLocks noChangeArrowheads="1"/>
          </p:cNvSpPr>
          <p:nvPr/>
        </p:nvSpPr>
        <p:spPr bwMode="auto">
          <a:xfrm>
            <a:off x="1835150" y="981075"/>
            <a:ext cx="5111750" cy="366713"/>
          </a:xfrm>
          <a:prstGeom prst="rect">
            <a:avLst/>
          </a:prstGeom>
          <a:noFill/>
          <a:ln w="9525">
            <a:noFill/>
            <a:miter lim="800000"/>
            <a:headEnd/>
            <a:tailEnd/>
          </a:ln>
        </p:spPr>
        <p:txBody>
          <a:bodyPr wrap="none">
            <a:spAutoFit/>
          </a:bodyPr>
          <a:lstStyle/>
          <a:p>
            <a:pPr algn="l"/>
            <a:r>
              <a:rPr lang="fr-FR" b="1"/>
              <a:t> Quels sont les avantages pour l’employeur ?</a:t>
            </a:r>
          </a:p>
        </p:txBody>
      </p:sp>
      <p:sp>
        <p:nvSpPr>
          <p:cNvPr id="12300" name="Rectangle 12"/>
          <p:cNvSpPr>
            <a:spLocks noChangeArrowheads="1"/>
          </p:cNvSpPr>
          <p:nvPr/>
        </p:nvSpPr>
        <p:spPr bwMode="auto">
          <a:xfrm>
            <a:off x="7451725" y="5734050"/>
            <a:ext cx="792163" cy="504825"/>
          </a:xfrm>
          <a:prstGeom prst="rect">
            <a:avLst/>
          </a:prstGeom>
          <a:solidFill>
            <a:srgbClr val="99FFCC"/>
          </a:solidFill>
          <a:ln w="9525" algn="ctr">
            <a:solidFill>
              <a:srgbClr val="00CC00"/>
            </a:solidFill>
            <a:miter lim="800000"/>
            <a:headEnd/>
            <a:tailEnd/>
          </a:ln>
        </p:spPr>
        <p:txBody>
          <a:bodyPr wrap="none" anchor="ctr"/>
          <a:lstStyle/>
          <a:p>
            <a:r>
              <a:rPr lang="fr-FR" sz="1000">
                <a:solidFill>
                  <a:schemeClr val="tx1"/>
                </a:solidFill>
              </a:rPr>
              <a:t>Vocabulaire </a:t>
            </a:r>
          </a:p>
          <a:p>
            <a:r>
              <a:rPr lang="fr-FR" sz="1000">
                <a:solidFill>
                  <a:schemeClr val="tx1"/>
                </a:solidFill>
              </a:rPr>
              <a:t>utile</a:t>
            </a:r>
          </a:p>
          <a:p>
            <a:r>
              <a:rPr lang="fr-FR" sz="1000" b="1">
                <a:solidFill>
                  <a:schemeClr val="tx1"/>
                </a:solidFill>
                <a:hlinkClick r:id="rId5" action="ppaction://hlinkpres?slideindex=1&amp;slidetitle="/>
              </a:rPr>
              <a:t>Cliquer ici</a:t>
            </a:r>
            <a:endParaRPr lang="fr-FR" sz="1000" b="1">
              <a:solidFill>
                <a:schemeClr val="tx1"/>
              </a:solidFill>
            </a:endParaRPr>
          </a:p>
        </p:txBody>
      </p:sp>
      <p:sp>
        <p:nvSpPr>
          <p:cNvPr id="21516" name="AutoShape 13">
            <a:hlinkClick r:id="" action="ppaction://hlinkshowjump?jump=previousslide" highlightClick="1"/>
          </p:cNvPr>
          <p:cNvSpPr>
            <a:spLocks noChangeArrowheads="1"/>
          </p:cNvSpPr>
          <p:nvPr/>
        </p:nvSpPr>
        <p:spPr bwMode="auto">
          <a:xfrm>
            <a:off x="6661150" y="6308725"/>
            <a:ext cx="215900" cy="215900"/>
          </a:xfrm>
          <a:prstGeom prst="actionButtonBackPrevious">
            <a:avLst/>
          </a:prstGeom>
          <a:solidFill>
            <a:srgbClr val="FF0000">
              <a:alpha val="50195"/>
            </a:srgbClr>
          </a:solidFill>
          <a:ln w="9525">
            <a:noFill/>
            <a:miter lim="800000"/>
            <a:headEnd/>
            <a:tailEnd/>
          </a:ln>
        </p:spPr>
        <p:txBody>
          <a:bodyPr wrap="none" anchor="ctr"/>
          <a:lstStyle/>
          <a:p>
            <a:endParaRPr lang="fr-FR"/>
          </a:p>
        </p:txBody>
      </p:sp>
      <p:sp>
        <p:nvSpPr>
          <p:cNvPr id="21517" name="Rectangle 14"/>
          <p:cNvSpPr>
            <a:spLocks noChangeArrowheads="1"/>
          </p:cNvSpPr>
          <p:nvPr/>
        </p:nvSpPr>
        <p:spPr bwMode="auto">
          <a:xfrm>
            <a:off x="7596188" y="6237288"/>
            <a:ext cx="1008062" cy="358775"/>
          </a:xfrm>
          <a:prstGeom prst="rect">
            <a:avLst/>
          </a:prstGeom>
          <a:noFill/>
          <a:ln w="9525">
            <a:noFill/>
            <a:miter lim="800000"/>
            <a:headEnd/>
            <a:tailEnd/>
          </a:ln>
        </p:spPr>
        <p:txBody>
          <a:bodyPr wrap="none" anchor="ctr"/>
          <a:lstStyle/>
          <a:p>
            <a:pPr algn="r"/>
            <a:r>
              <a:rPr lang="fr-FR" sz="1000"/>
              <a:t>Page </a:t>
            </a:r>
          </a:p>
          <a:p>
            <a:pPr algn="r"/>
            <a:r>
              <a:rPr lang="fr-FR" sz="1000"/>
              <a:t>suivante</a:t>
            </a:r>
          </a:p>
        </p:txBody>
      </p:sp>
      <p:sp>
        <p:nvSpPr>
          <p:cNvPr id="21518" name="AutoShape 15">
            <a:hlinkClick r:id="" action="ppaction://hlinkshowjump?jump=nextslide" highlightClick="1"/>
          </p:cNvPr>
          <p:cNvSpPr>
            <a:spLocks noChangeArrowheads="1"/>
          </p:cNvSpPr>
          <p:nvPr/>
        </p:nvSpPr>
        <p:spPr bwMode="auto">
          <a:xfrm>
            <a:off x="8604250" y="6308725"/>
            <a:ext cx="215900" cy="215900"/>
          </a:xfrm>
          <a:prstGeom prst="actionButtonForwardNext">
            <a:avLst/>
          </a:prstGeom>
          <a:solidFill>
            <a:schemeClr val="accent1"/>
          </a:solidFill>
          <a:ln w="9525">
            <a:noFill/>
            <a:miter lim="800000"/>
            <a:headEnd/>
            <a:tailEnd/>
          </a:ln>
        </p:spPr>
        <p:txBody>
          <a:bodyPr wrap="none" anchor="ctr"/>
          <a:lstStyle/>
          <a:p>
            <a:endParaRPr lang="fr-FR"/>
          </a:p>
        </p:txBody>
      </p:sp>
      <p:sp>
        <p:nvSpPr>
          <p:cNvPr id="12304" name="AutoShape 16">
            <a:hlinkClick r:id="" action="ppaction://noaction" highlightClick="1"/>
          </p:cNvPr>
          <p:cNvSpPr>
            <a:spLocks noChangeArrowheads="1"/>
          </p:cNvSpPr>
          <p:nvPr/>
        </p:nvSpPr>
        <p:spPr bwMode="auto">
          <a:xfrm>
            <a:off x="7718425" y="6308725"/>
            <a:ext cx="215900" cy="215900"/>
          </a:xfrm>
          <a:prstGeom prst="actionButtonInformation">
            <a:avLst/>
          </a:prstGeom>
          <a:solidFill>
            <a:srgbClr val="33CC33"/>
          </a:solidFill>
          <a:ln w="9525">
            <a:noFill/>
            <a:miter lim="800000"/>
            <a:headEnd/>
            <a:tailEnd/>
          </a:ln>
        </p:spPr>
        <p:txBody>
          <a:bodyPr wrap="none" anchor="ctr"/>
          <a:lstStyle/>
          <a:p>
            <a:endParaRPr lang="fr-FR"/>
          </a:p>
        </p:txBody>
      </p:sp>
      <p:sp>
        <p:nvSpPr>
          <p:cNvPr id="21520" name="Rectangle 17"/>
          <p:cNvSpPr>
            <a:spLocks noChangeArrowheads="1"/>
          </p:cNvSpPr>
          <p:nvPr/>
        </p:nvSpPr>
        <p:spPr bwMode="auto">
          <a:xfrm>
            <a:off x="6877050" y="6237288"/>
            <a:ext cx="792163" cy="358775"/>
          </a:xfrm>
          <a:prstGeom prst="rect">
            <a:avLst/>
          </a:prstGeom>
          <a:noFill/>
          <a:ln w="9525">
            <a:noFill/>
            <a:miter lim="800000"/>
            <a:headEnd/>
            <a:tailEnd/>
          </a:ln>
        </p:spPr>
        <p:txBody>
          <a:bodyPr wrap="none" anchor="ctr"/>
          <a:lstStyle/>
          <a:p>
            <a:pPr algn="l"/>
            <a:r>
              <a:rPr lang="fr-FR" sz="1000"/>
              <a:t>Page </a:t>
            </a:r>
          </a:p>
          <a:p>
            <a:pPr algn="l"/>
            <a:r>
              <a:rPr lang="fr-FR" sz="1000"/>
              <a:t>précédente</a:t>
            </a:r>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2304"/>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300"/>
                                        </p:tgtEl>
                                        <p:attrNameLst>
                                          <p:attrName>style.visibility</p:attrName>
                                        </p:attrNameLst>
                                      </p:cBhvr>
                                      <p:to>
                                        <p:strVal val="visible"/>
                                      </p:to>
                                    </p:set>
                                  </p:childTnLst>
                                </p:cTn>
                              </p:par>
                            </p:childTnLst>
                          </p:cTn>
                        </p:par>
                      </p:childTnLst>
                    </p:cTn>
                  </p:par>
                </p:childTnLst>
              </p:cTn>
              <p:nextCondLst>
                <p:cond evt="onClick" delay="0">
                  <p:tgtEl>
                    <p:spTgt spid="12304"/>
                  </p:tgtEl>
                </p:cond>
              </p:nextCondLst>
            </p:seq>
            <p:seq concurrent="1" nextAc="seek">
              <p:cTn id="7" restart="whenNotActive" fill="hold" evtFilter="cancelBubble" nodeType="interactiveSeq">
                <p:stCondLst>
                  <p:cond evt="onClick" delay="0">
                    <p:tgtEl>
                      <p:spTgt spid="12300"/>
                    </p:tgtEl>
                  </p:cond>
                </p:stCondLst>
                <p:endSync evt="end" delay="0">
                  <p:rtn val="all"/>
                </p:endSync>
                <p:childTnLst>
                  <p:par>
                    <p:cTn id="8" fill="hold">
                      <p:stCondLst>
                        <p:cond delay="0"/>
                      </p:stCondLst>
                      <p:childTnLst>
                        <p:par>
                          <p:cTn id="9" fill="hold">
                            <p:stCondLst>
                              <p:cond delay="0"/>
                            </p:stCondLst>
                            <p:childTnLst>
                              <p:par>
                                <p:cTn id="10" presetID="1" presetClass="exit" presetSubtype="0" fill="hold" grpId="1" nodeType="clickEffect">
                                  <p:stCondLst>
                                    <p:cond delay="0"/>
                                  </p:stCondLst>
                                  <p:childTnLst>
                                    <p:set>
                                      <p:cBhvr>
                                        <p:cTn id="11" dur="1" fill="hold">
                                          <p:stCondLst>
                                            <p:cond delay="0"/>
                                          </p:stCondLst>
                                        </p:cTn>
                                        <p:tgtEl>
                                          <p:spTgt spid="12300"/>
                                        </p:tgtEl>
                                        <p:attrNameLst>
                                          <p:attrName>style.visibility</p:attrName>
                                        </p:attrNameLst>
                                      </p:cBhvr>
                                      <p:to>
                                        <p:strVal val="hidden"/>
                                      </p:to>
                                    </p:set>
                                  </p:childTnLst>
                                </p:cTn>
                              </p:par>
                            </p:childTnLst>
                          </p:cTn>
                        </p:par>
                      </p:childTnLst>
                    </p:cTn>
                  </p:par>
                </p:childTnLst>
              </p:cTn>
              <p:nextCondLst>
                <p:cond evt="onClick" delay="0">
                  <p:tgtEl>
                    <p:spTgt spid="12300"/>
                  </p:tgtEl>
                </p:cond>
              </p:nextCondLst>
            </p:seq>
          </p:childTnLst>
        </p:cTn>
      </p:par>
    </p:tnLst>
    <p:bldLst>
      <p:bldP spid="12300" grpId="0" animBg="1"/>
      <p:bldP spid="12300"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ctrTitle"/>
          </p:nvPr>
        </p:nvSpPr>
        <p:spPr bwMode="auto">
          <a:xfrm>
            <a:off x="1476375" y="260350"/>
            <a:ext cx="2952750" cy="360363"/>
          </a:xfrm>
          <a:solidFill>
            <a:srgbClr val="FF3300">
              <a:alpha val="25098"/>
            </a:srgbClr>
          </a:solidFill>
          <a:ln>
            <a:solidFill>
              <a:schemeClr val="tx1"/>
            </a:solidFill>
            <a:miter lim="800000"/>
            <a:headEnd/>
            <a:tailEnd/>
          </a:ln>
        </p:spPr>
        <p:txBody>
          <a:bodyPr vert="horz" wrap="square" lIns="91440" tIns="45720" rIns="91440" bIns="45720" numCol="1" anchor="ctr" anchorCtr="0" compatLnSpc="1">
            <a:prstTxWarp prst="textNoShape">
              <a:avLst/>
            </a:prstTxWarp>
          </a:bodyPr>
          <a:lstStyle/>
          <a:p>
            <a:pPr eaLnBrk="1" hangingPunct="1"/>
            <a:r>
              <a:rPr lang="fr-FR" sz="1200" b="1" smtClean="0">
                <a:solidFill>
                  <a:srgbClr val="000099"/>
                </a:solidFill>
              </a:rPr>
              <a:t>Pourquoi l’entretien professionnel ?</a:t>
            </a:r>
          </a:p>
        </p:txBody>
      </p:sp>
      <p:sp>
        <p:nvSpPr>
          <p:cNvPr id="22531" name="Rectangle 3"/>
          <p:cNvSpPr>
            <a:spLocks noGrp="1" noChangeArrowheads="1"/>
          </p:cNvSpPr>
          <p:nvPr>
            <p:ph type="subTitle" idx="1"/>
          </p:nvPr>
        </p:nvSpPr>
        <p:spPr bwMode="auto">
          <a:xfrm>
            <a:off x="4500563" y="260350"/>
            <a:ext cx="4249737" cy="360363"/>
          </a:xfrm>
          <a:solidFill>
            <a:srgbClr val="FF3300">
              <a:alpha val="25098"/>
            </a:srgbClr>
          </a:solidFill>
          <a:ln>
            <a:solidFill>
              <a:schemeClr val="tx1"/>
            </a:solidFill>
            <a:miter lim="800000"/>
            <a:headEnd/>
            <a:tailEnd/>
          </a:ln>
        </p:spPr>
        <p:txBody>
          <a:bodyPr vert="horz" wrap="square" lIns="91440" tIns="45720" rIns="91440" bIns="45720" numCol="1" anchor="ctr" anchorCtr="0" compatLnSpc="1">
            <a:prstTxWarp prst="textNoShape">
              <a:avLst/>
            </a:prstTxWarp>
          </a:bodyPr>
          <a:lstStyle/>
          <a:p>
            <a:pPr eaLnBrk="1" hangingPunct="1"/>
            <a:r>
              <a:rPr lang="fr-FR" sz="1200" b="1" smtClean="0">
                <a:solidFill>
                  <a:srgbClr val="000099"/>
                </a:solidFill>
              </a:rPr>
              <a:t>3 - Les avantages pour le salarié</a:t>
            </a:r>
          </a:p>
        </p:txBody>
      </p:sp>
      <p:sp>
        <p:nvSpPr>
          <p:cNvPr id="22532" name="Rectangle 4"/>
          <p:cNvSpPr>
            <a:spLocks noChangeArrowheads="1"/>
          </p:cNvSpPr>
          <p:nvPr/>
        </p:nvSpPr>
        <p:spPr bwMode="auto">
          <a:xfrm>
            <a:off x="250825" y="260350"/>
            <a:ext cx="1154113" cy="360363"/>
          </a:xfrm>
          <a:prstGeom prst="rect">
            <a:avLst/>
          </a:prstGeom>
          <a:solidFill>
            <a:srgbClr val="FF3300"/>
          </a:solidFill>
          <a:ln w="9525">
            <a:solidFill>
              <a:schemeClr val="tx1"/>
            </a:solidFill>
            <a:miter lim="800000"/>
            <a:headEnd/>
            <a:tailEnd/>
          </a:ln>
        </p:spPr>
        <p:txBody>
          <a:bodyPr wrap="none" anchor="ctr"/>
          <a:lstStyle/>
          <a:p>
            <a:r>
              <a:rPr lang="fr-FR" sz="1200" b="1"/>
              <a:t>Chapitre 1.1</a:t>
            </a:r>
          </a:p>
        </p:txBody>
      </p:sp>
      <p:sp>
        <p:nvSpPr>
          <p:cNvPr id="22533" name="Rectangle 6"/>
          <p:cNvSpPr>
            <a:spLocks noChangeArrowheads="1"/>
          </p:cNvSpPr>
          <p:nvPr/>
        </p:nvSpPr>
        <p:spPr bwMode="auto">
          <a:xfrm>
            <a:off x="468313" y="6237288"/>
            <a:ext cx="1655762" cy="358775"/>
          </a:xfrm>
          <a:prstGeom prst="rect">
            <a:avLst/>
          </a:prstGeom>
          <a:noFill/>
          <a:ln w="9525">
            <a:noFill/>
            <a:miter lim="800000"/>
            <a:headEnd/>
            <a:tailEnd/>
          </a:ln>
        </p:spPr>
        <p:txBody>
          <a:bodyPr wrap="none" anchor="ctr"/>
          <a:lstStyle/>
          <a:p>
            <a:pPr algn="l"/>
            <a:r>
              <a:rPr lang="fr-FR" sz="1000"/>
              <a:t>Retour sommaire</a:t>
            </a:r>
          </a:p>
        </p:txBody>
      </p:sp>
      <p:sp>
        <p:nvSpPr>
          <p:cNvPr id="22534" name="AutoShape 7">
            <a:hlinkClick r:id="rId3" action="ppaction://hlinksldjump" highlightClick="1"/>
          </p:cNvPr>
          <p:cNvSpPr>
            <a:spLocks noChangeArrowheads="1"/>
          </p:cNvSpPr>
          <p:nvPr/>
        </p:nvSpPr>
        <p:spPr bwMode="auto">
          <a:xfrm>
            <a:off x="2193925" y="6308725"/>
            <a:ext cx="215900" cy="215900"/>
          </a:xfrm>
          <a:prstGeom prst="actionButtonBackPrevious">
            <a:avLst/>
          </a:prstGeom>
          <a:solidFill>
            <a:srgbClr val="FF0000"/>
          </a:solidFill>
          <a:ln w="9525">
            <a:noFill/>
            <a:miter lim="800000"/>
            <a:headEnd/>
            <a:tailEnd/>
          </a:ln>
        </p:spPr>
        <p:txBody>
          <a:bodyPr wrap="none" anchor="ctr"/>
          <a:lstStyle/>
          <a:p>
            <a:endParaRPr lang="fr-FR"/>
          </a:p>
        </p:txBody>
      </p:sp>
      <p:sp>
        <p:nvSpPr>
          <p:cNvPr id="22535" name="Rectangle 8"/>
          <p:cNvSpPr>
            <a:spLocks noChangeArrowheads="1"/>
          </p:cNvSpPr>
          <p:nvPr/>
        </p:nvSpPr>
        <p:spPr bwMode="auto">
          <a:xfrm>
            <a:off x="2411413" y="6237288"/>
            <a:ext cx="1655762" cy="358775"/>
          </a:xfrm>
          <a:prstGeom prst="rect">
            <a:avLst/>
          </a:prstGeom>
          <a:noFill/>
          <a:ln w="9525">
            <a:noFill/>
            <a:miter lim="800000"/>
            <a:headEnd/>
            <a:tailEnd/>
          </a:ln>
        </p:spPr>
        <p:txBody>
          <a:bodyPr wrap="none" anchor="ctr"/>
          <a:lstStyle/>
          <a:p>
            <a:pPr algn="l"/>
            <a:r>
              <a:rPr lang="fr-FR" sz="1000"/>
              <a:t>Début du chapitre</a:t>
            </a:r>
          </a:p>
        </p:txBody>
      </p:sp>
      <p:sp>
        <p:nvSpPr>
          <p:cNvPr id="22536" name="AutoShape 9">
            <a:hlinkClick r:id="rId4" action="ppaction://hlinksldjump" highlightClick="1"/>
          </p:cNvPr>
          <p:cNvSpPr>
            <a:spLocks noChangeArrowheads="1"/>
          </p:cNvSpPr>
          <p:nvPr/>
        </p:nvSpPr>
        <p:spPr bwMode="auto">
          <a:xfrm>
            <a:off x="252413" y="6310313"/>
            <a:ext cx="215900" cy="215900"/>
          </a:xfrm>
          <a:prstGeom prst="actionButtonBackPrevious">
            <a:avLst/>
          </a:prstGeom>
          <a:solidFill>
            <a:srgbClr val="C0C0C0"/>
          </a:solidFill>
          <a:ln w="9525">
            <a:noFill/>
            <a:miter lim="800000"/>
            <a:headEnd/>
            <a:tailEnd/>
          </a:ln>
        </p:spPr>
        <p:txBody>
          <a:bodyPr wrap="none" anchor="ctr"/>
          <a:lstStyle/>
          <a:p>
            <a:endParaRPr lang="fr-FR"/>
          </a:p>
        </p:txBody>
      </p:sp>
      <p:sp>
        <p:nvSpPr>
          <p:cNvPr id="22537" name="Rectangle 10"/>
          <p:cNvSpPr>
            <a:spLocks noChangeArrowheads="1"/>
          </p:cNvSpPr>
          <p:nvPr/>
        </p:nvSpPr>
        <p:spPr bwMode="auto">
          <a:xfrm>
            <a:off x="1979613" y="1268413"/>
            <a:ext cx="4743450" cy="366712"/>
          </a:xfrm>
          <a:prstGeom prst="rect">
            <a:avLst/>
          </a:prstGeom>
          <a:noFill/>
          <a:ln w="9525">
            <a:noFill/>
            <a:miter lim="800000"/>
            <a:headEnd/>
            <a:tailEnd/>
          </a:ln>
        </p:spPr>
        <p:txBody>
          <a:bodyPr wrap="none">
            <a:spAutoFit/>
          </a:bodyPr>
          <a:lstStyle/>
          <a:p>
            <a:pPr algn="l"/>
            <a:r>
              <a:rPr lang="fr-FR" b="1"/>
              <a:t>Quels sont les avantages pour le salarié ?</a:t>
            </a:r>
          </a:p>
        </p:txBody>
      </p:sp>
      <p:sp>
        <p:nvSpPr>
          <p:cNvPr id="22538" name="Text Box 11"/>
          <p:cNvSpPr txBox="1">
            <a:spLocks noChangeArrowheads="1"/>
          </p:cNvSpPr>
          <p:nvPr/>
        </p:nvSpPr>
        <p:spPr bwMode="auto">
          <a:xfrm>
            <a:off x="1331913" y="1844675"/>
            <a:ext cx="6769100" cy="3419475"/>
          </a:xfrm>
          <a:prstGeom prst="rect">
            <a:avLst/>
          </a:prstGeom>
          <a:noFill/>
          <a:ln w="9525">
            <a:noFill/>
            <a:miter lim="800000"/>
            <a:headEnd/>
            <a:tailEnd/>
          </a:ln>
        </p:spPr>
        <p:txBody>
          <a:bodyPr>
            <a:spAutoFit/>
          </a:bodyPr>
          <a:lstStyle/>
          <a:p>
            <a:pPr algn="l">
              <a:spcBef>
                <a:spcPct val="90000"/>
              </a:spcBef>
            </a:pPr>
            <a:r>
              <a:rPr lang="fr-FR" sz="1600"/>
              <a:t>L’entretien professionnel en face à face est un moment privilégié  pour le salarié, il ouvre une discussion sur un sujet constructif, qui n’est pas centré sur la question du salaire, et de ce fait, dans un contexte qui peut être plus détendu  que celui d’un entretien d’évaluation de performance. Cet entretien  lui permet notamment de : </a:t>
            </a:r>
          </a:p>
          <a:p>
            <a:pPr algn="l">
              <a:spcBef>
                <a:spcPct val="90000"/>
              </a:spcBef>
              <a:buFontTx/>
              <a:buChar char="-"/>
            </a:pPr>
            <a:r>
              <a:rPr lang="fr-FR" sz="1600" b="1"/>
              <a:t> s’interroger</a:t>
            </a:r>
            <a:r>
              <a:rPr lang="fr-FR" sz="1600"/>
              <a:t> </a:t>
            </a:r>
            <a:r>
              <a:rPr lang="fr-FR" sz="1600" b="1"/>
              <a:t>et s’exprimer</a:t>
            </a:r>
            <a:r>
              <a:rPr lang="fr-FR" sz="1600"/>
              <a:t> sur son projet professionnel, </a:t>
            </a:r>
          </a:p>
          <a:p>
            <a:pPr algn="l">
              <a:spcBef>
                <a:spcPct val="90000"/>
              </a:spcBef>
              <a:buFontTx/>
              <a:buChar char="-"/>
            </a:pPr>
            <a:r>
              <a:rPr lang="fr-FR" sz="1600"/>
              <a:t> </a:t>
            </a:r>
            <a:r>
              <a:rPr lang="fr-FR" sz="1600" b="1"/>
              <a:t>construire</a:t>
            </a:r>
            <a:r>
              <a:rPr lang="fr-FR" sz="1600"/>
              <a:t> son projet professionnel avec l’aide d’un tiers,</a:t>
            </a:r>
          </a:p>
          <a:p>
            <a:pPr algn="l">
              <a:spcBef>
                <a:spcPct val="90000"/>
              </a:spcBef>
              <a:buFontTx/>
              <a:buChar char="-"/>
            </a:pPr>
            <a:r>
              <a:rPr lang="fr-FR" sz="1600" b="1"/>
              <a:t> exposer </a:t>
            </a:r>
            <a:r>
              <a:rPr lang="fr-FR" sz="1600"/>
              <a:t>ses intentions d’évolution professionnelle,</a:t>
            </a:r>
          </a:p>
          <a:p>
            <a:pPr algn="l">
              <a:spcBef>
                <a:spcPct val="90000"/>
              </a:spcBef>
              <a:buFontTx/>
              <a:buChar char="-"/>
            </a:pPr>
            <a:r>
              <a:rPr lang="fr-FR" sz="1600" b="1"/>
              <a:t> exprimer</a:t>
            </a:r>
            <a:r>
              <a:rPr lang="fr-FR" sz="1600"/>
              <a:t>, face à son employeur, tout ce qu’il souhaite lui dire concernant son travail.</a:t>
            </a:r>
          </a:p>
        </p:txBody>
      </p:sp>
      <p:sp>
        <p:nvSpPr>
          <p:cNvPr id="14348" name="Rectangle 12"/>
          <p:cNvSpPr>
            <a:spLocks noChangeArrowheads="1"/>
          </p:cNvSpPr>
          <p:nvPr/>
        </p:nvSpPr>
        <p:spPr bwMode="auto">
          <a:xfrm>
            <a:off x="7451725" y="5734050"/>
            <a:ext cx="792163" cy="504825"/>
          </a:xfrm>
          <a:prstGeom prst="rect">
            <a:avLst/>
          </a:prstGeom>
          <a:solidFill>
            <a:srgbClr val="99FFCC"/>
          </a:solidFill>
          <a:ln w="9525" algn="ctr">
            <a:solidFill>
              <a:srgbClr val="00CC00"/>
            </a:solidFill>
            <a:miter lim="800000"/>
            <a:headEnd/>
            <a:tailEnd/>
          </a:ln>
        </p:spPr>
        <p:txBody>
          <a:bodyPr wrap="none" anchor="ctr"/>
          <a:lstStyle/>
          <a:p>
            <a:r>
              <a:rPr lang="fr-FR" sz="1000">
                <a:solidFill>
                  <a:schemeClr val="tx1"/>
                </a:solidFill>
              </a:rPr>
              <a:t>Vocabulaire </a:t>
            </a:r>
          </a:p>
          <a:p>
            <a:r>
              <a:rPr lang="fr-FR" sz="1000">
                <a:solidFill>
                  <a:schemeClr val="tx1"/>
                </a:solidFill>
              </a:rPr>
              <a:t>utile</a:t>
            </a:r>
          </a:p>
          <a:p>
            <a:r>
              <a:rPr lang="fr-FR" sz="1000" b="1">
                <a:solidFill>
                  <a:schemeClr val="tx1"/>
                </a:solidFill>
                <a:hlinkClick r:id="rId5" action="ppaction://hlinkpres?slideindex=1&amp;slidetitle="/>
              </a:rPr>
              <a:t>Cliquer ici</a:t>
            </a:r>
            <a:endParaRPr lang="fr-FR" sz="1000" b="1">
              <a:solidFill>
                <a:schemeClr val="tx1"/>
              </a:solidFill>
            </a:endParaRPr>
          </a:p>
        </p:txBody>
      </p:sp>
      <p:sp>
        <p:nvSpPr>
          <p:cNvPr id="22540" name="Text Box 13"/>
          <p:cNvSpPr txBox="1">
            <a:spLocks noChangeArrowheads="1"/>
          </p:cNvSpPr>
          <p:nvPr/>
        </p:nvSpPr>
        <p:spPr bwMode="auto">
          <a:xfrm>
            <a:off x="3276600" y="5589588"/>
            <a:ext cx="3527425" cy="244475"/>
          </a:xfrm>
          <a:prstGeom prst="rect">
            <a:avLst/>
          </a:prstGeom>
          <a:noFill/>
          <a:ln w="9525" algn="ctr">
            <a:noFill/>
            <a:miter lim="800000"/>
            <a:headEnd/>
            <a:tailEnd/>
          </a:ln>
        </p:spPr>
        <p:txBody>
          <a:bodyPr>
            <a:spAutoFit/>
          </a:bodyPr>
          <a:lstStyle/>
          <a:p>
            <a:pPr algn="l">
              <a:spcBef>
                <a:spcPct val="50000"/>
              </a:spcBef>
            </a:pPr>
            <a:r>
              <a:rPr lang="fr-FR" sz="1000"/>
              <a:t>Retour «  les généralités sur l’entretien professionnel »</a:t>
            </a:r>
          </a:p>
        </p:txBody>
      </p:sp>
      <p:sp>
        <p:nvSpPr>
          <p:cNvPr id="22541" name="AutoShape 14">
            <a:hlinkClick r:id="rId6" action="ppaction://hlinksldjump" highlightClick="1"/>
          </p:cNvPr>
          <p:cNvSpPr>
            <a:spLocks noChangeArrowheads="1"/>
          </p:cNvSpPr>
          <p:nvPr/>
        </p:nvSpPr>
        <p:spPr bwMode="auto">
          <a:xfrm>
            <a:off x="3059113" y="5589588"/>
            <a:ext cx="215900" cy="215900"/>
          </a:xfrm>
          <a:prstGeom prst="actionButtonBackPrevious">
            <a:avLst/>
          </a:prstGeom>
          <a:solidFill>
            <a:srgbClr val="FF0000">
              <a:alpha val="50195"/>
            </a:srgbClr>
          </a:solidFill>
          <a:ln w="9525">
            <a:noFill/>
            <a:miter lim="800000"/>
            <a:headEnd/>
            <a:tailEnd/>
          </a:ln>
        </p:spPr>
        <p:txBody>
          <a:bodyPr wrap="none" anchor="ctr"/>
          <a:lstStyle/>
          <a:p>
            <a:endParaRPr lang="fr-FR"/>
          </a:p>
        </p:txBody>
      </p:sp>
      <p:sp>
        <p:nvSpPr>
          <p:cNvPr id="22542" name="AutoShape 15">
            <a:hlinkClick r:id="" action="ppaction://hlinkshowjump?jump=previousslide" highlightClick="1"/>
          </p:cNvPr>
          <p:cNvSpPr>
            <a:spLocks noChangeArrowheads="1"/>
          </p:cNvSpPr>
          <p:nvPr/>
        </p:nvSpPr>
        <p:spPr bwMode="auto">
          <a:xfrm>
            <a:off x="6661150" y="6308725"/>
            <a:ext cx="215900" cy="215900"/>
          </a:xfrm>
          <a:prstGeom prst="actionButtonBackPrevious">
            <a:avLst/>
          </a:prstGeom>
          <a:solidFill>
            <a:srgbClr val="FF0000">
              <a:alpha val="50195"/>
            </a:srgbClr>
          </a:solidFill>
          <a:ln w="9525">
            <a:noFill/>
            <a:miter lim="800000"/>
            <a:headEnd/>
            <a:tailEnd/>
          </a:ln>
        </p:spPr>
        <p:txBody>
          <a:bodyPr wrap="none" anchor="ctr"/>
          <a:lstStyle/>
          <a:p>
            <a:endParaRPr lang="fr-FR"/>
          </a:p>
        </p:txBody>
      </p:sp>
      <p:sp>
        <p:nvSpPr>
          <p:cNvPr id="22543" name="Rectangle 16"/>
          <p:cNvSpPr>
            <a:spLocks noChangeArrowheads="1"/>
          </p:cNvSpPr>
          <p:nvPr/>
        </p:nvSpPr>
        <p:spPr bwMode="auto">
          <a:xfrm>
            <a:off x="7596188" y="6237288"/>
            <a:ext cx="1008062" cy="358775"/>
          </a:xfrm>
          <a:prstGeom prst="rect">
            <a:avLst/>
          </a:prstGeom>
          <a:noFill/>
          <a:ln w="9525">
            <a:noFill/>
            <a:miter lim="800000"/>
            <a:headEnd/>
            <a:tailEnd/>
          </a:ln>
        </p:spPr>
        <p:txBody>
          <a:bodyPr wrap="none" anchor="ctr"/>
          <a:lstStyle/>
          <a:p>
            <a:pPr algn="r"/>
            <a:r>
              <a:rPr lang="fr-FR" sz="1000"/>
              <a:t>Page </a:t>
            </a:r>
          </a:p>
          <a:p>
            <a:pPr algn="r"/>
            <a:r>
              <a:rPr lang="fr-FR" sz="1000"/>
              <a:t>suivante</a:t>
            </a:r>
          </a:p>
        </p:txBody>
      </p:sp>
      <p:sp>
        <p:nvSpPr>
          <p:cNvPr id="22544" name="AutoShape 17">
            <a:hlinkClick r:id="" action="ppaction://hlinkshowjump?jump=nextslide" highlightClick="1"/>
          </p:cNvPr>
          <p:cNvSpPr>
            <a:spLocks noChangeArrowheads="1"/>
          </p:cNvSpPr>
          <p:nvPr/>
        </p:nvSpPr>
        <p:spPr bwMode="auto">
          <a:xfrm>
            <a:off x="8604250" y="6308725"/>
            <a:ext cx="215900" cy="215900"/>
          </a:xfrm>
          <a:prstGeom prst="actionButtonForwardNext">
            <a:avLst/>
          </a:prstGeom>
          <a:solidFill>
            <a:schemeClr val="accent1"/>
          </a:solidFill>
          <a:ln w="9525">
            <a:noFill/>
            <a:miter lim="800000"/>
            <a:headEnd/>
            <a:tailEnd/>
          </a:ln>
        </p:spPr>
        <p:txBody>
          <a:bodyPr wrap="none" anchor="ctr"/>
          <a:lstStyle/>
          <a:p>
            <a:endParaRPr lang="fr-FR"/>
          </a:p>
        </p:txBody>
      </p:sp>
      <p:sp>
        <p:nvSpPr>
          <p:cNvPr id="14354" name="AutoShape 18">
            <a:hlinkClick r:id="" action="ppaction://noaction" highlightClick="1"/>
          </p:cNvPr>
          <p:cNvSpPr>
            <a:spLocks noChangeArrowheads="1"/>
          </p:cNvSpPr>
          <p:nvPr/>
        </p:nvSpPr>
        <p:spPr bwMode="auto">
          <a:xfrm>
            <a:off x="7718425" y="6308725"/>
            <a:ext cx="215900" cy="215900"/>
          </a:xfrm>
          <a:prstGeom prst="actionButtonInformation">
            <a:avLst/>
          </a:prstGeom>
          <a:solidFill>
            <a:srgbClr val="33CC33"/>
          </a:solidFill>
          <a:ln w="9525">
            <a:noFill/>
            <a:miter lim="800000"/>
            <a:headEnd/>
            <a:tailEnd/>
          </a:ln>
        </p:spPr>
        <p:txBody>
          <a:bodyPr wrap="none" anchor="ctr"/>
          <a:lstStyle/>
          <a:p>
            <a:endParaRPr lang="fr-FR"/>
          </a:p>
        </p:txBody>
      </p:sp>
      <p:sp>
        <p:nvSpPr>
          <p:cNvPr id="22546" name="Rectangle 19"/>
          <p:cNvSpPr>
            <a:spLocks noChangeArrowheads="1"/>
          </p:cNvSpPr>
          <p:nvPr/>
        </p:nvSpPr>
        <p:spPr bwMode="auto">
          <a:xfrm>
            <a:off x="6877050" y="6237288"/>
            <a:ext cx="792163" cy="358775"/>
          </a:xfrm>
          <a:prstGeom prst="rect">
            <a:avLst/>
          </a:prstGeom>
          <a:noFill/>
          <a:ln w="9525">
            <a:noFill/>
            <a:miter lim="800000"/>
            <a:headEnd/>
            <a:tailEnd/>
          </a:ln>
        </p:spPr>
        <p:txBody>
          <a:bodyPr wrap="none" anchor="ctr"/>
          <a:lstStyle/>
          <a:p>
            <a:pPr algn="l"/>
            <a:r>
              <a:rPr lang="fr-FR" sz="1000"/>
              <a:t>Page </a:t>
            </a:r>
          </a:p>
          <a:p>
            <a:pPr algn="l"/>
            <a:r>
              <a:rPr lang="fr-FR" sz="1000"/>
              <a:t>précédente</a:t>
            </a:r>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4354"/>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348"/>
                                        </p:tgtEl>
                                        <p:attrNameLst>
                                          <p:attrName>style.visibility</p:attrName>
                                        </p:attrNameLst>
                                      </p:cBhvr>
                                      <p:to>
                                        <p:strVal val="visible"/>
                                      </p:to>
                                    </p:set>
                                  </p:childTnLst>
                                </p:cTn>
                              </p:par>
                            </p:childTnLst>
                          </p:cTn>
                        </p:par>
                      </p:childTnLst>
                    </p:cTn>
                  </p:par>
                </p:childTnLst>
              </p:cTn>
              <p:nextCondLst>
                <p:cond evt="onClick" delay="0">
                  <p:tgtEl>
                    <p:spTgt spid="14354"/>
                  </p:tgtEl>
                </p:cond>
              </p:nextCondLst>
            </p:seq>
            <p:seq concurrent="1" nextAc="seek">
              <p:cTn id="7" restart="whenNotActive" fill="hold" evtFilter="cancelBubble" nodeType="interactiveSeq">
                <p:stCondLst>
                  <p:cond evt="onClick" delay="0">
                    <p:tgtEl>
                      <p:spTgt spid="14348"/>
                    </p:tgtEl>
                  </p:cond>
                </p:stCondLst>
                <p:endSync evt="end" delay="0">
                  <p:rtn val="all"/>
                </p:endSync>
                <p:childTnLst>
                  <p:par>
                    <p:cTn id="8" fill="hold">
                      <p:stCondLst>
                        <p:cond delay="0"/>
                      </p:stCondLst>
                      <p:childTnLst>
                        <p:par>
                          <p:cTn id="9" fill="hold">
                            <p:stCondLst>
                              <p:cond delay="0"/>
                            </p:stCondLst>
                            <p:childTnLst>
                              <p:par>
                                <p:cTn id="10" presetID="1" presetClass="exit" presetSubtype="0" fill="hold" grpId="1" nodeType="clickEffect">
                                  <p:stCondLst>
                                    <p:cond delay="0"/>
                                  </p:stCondLst>
                                  <p:childTnLst>
                                    <p:set>
                                      <p:cBhvr>
                                        <p:cTn id="11" dur="1" fill="hold">
                                          <p:stCondLst>
                                            <p:cond delay="0"/>
                                          </p:stCondLst>
                                        </p:cTn>
                                        <p:tgtEl>
                                          <p:spTgt spid="14348"/>
                                        </p:tgtEl>
                                        <p:attrNameLst>
                                          <p:attrName>style.visibility</p:attrName>
                                        </p:attrNameLst>
                                      </p:cBhvr>
                                      <p:to>
                                        <p:strVal val="hidden"/>
                                      </p:to>
                                    </p:set>
                                  </p:childTnLst>
                                </p:cTn>
                              </p:par>
                            </p:childTnLst>
                          </p:cTn>
                        </p:par>
                      </p:childTnLst>
                    </p:cTn>
                  </p:par>
                </p:childTnLst>
              </p:cTn>
              <p:nextCondLst>
                <p:cond evt="onClick" delay="0">
                  <p:tgtEl>
                    <p:spTgt spid="14348"/>
                  </p:tgtEl>
                </p:cond>
              </p:nextCondLst>
            </p:seq>
          </p:childTnLst>
        </p:cTn>
      </p:par>
    </p:tnLst>
    <p:bldLst>
      <p:bldP spid="14348" grpId="0" animBg="1"/>
      <p:bldP spid="14348" grpId="1"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ctrTitle"/>
          </p:nvPr>
        </p:nvSpPr>
        <p:spPr bwMode="auto">
          <a:xfrm>
            <a:off x="1476375" y="260350"/>
            <a:ext cx="2952750" cy="360363"/>
          </a:xfrm>
          <a:solidFill>
            <a:srgbClr val="33CC33">
              <a:alpha val="25098"/>
            </a:srgbClr>
          </a:solidFill>
          <a:ln>
            <a:solidFill>
              <a:schemeClr val="tx1"/>
            </a:solidFill>
            <a:miter lim="800000"/>
            <a:headEnd/>
            <a:tailEnd/>
          </a:ln>
        </p:spPr>
        <p:txBody>
          <a:bodyPr vert="horz" wrap="square" lIns="91440" tIns="45720" rIns="91440" bIns="45720" numCol="1" anchor="ctr" anchorCtr="0" compatLnSpc="1">
            <a:prstTxWarp prst="textNoShape">
              <a:avLst/>
            </a:prstTxWarp>
          </a:bodyPr>
          <a:lstStyle/>
          <a:p>
            <a:pPr eaLnBrk="1" hangingPunct="1"/>
            <a:r>
              <a:rPr lang="fr-FR" sz="1200" b="1" smtClean="0">
                <a:solidFill>
                  <a:srgbClr val="000099"/>
                </a:solidFill>
              </a:rPr>
              <a:t>Quelles sont les obligations ?</a:t>
            </a:r>
          </a:p>
        </p:txBody>
      </p:sp>
      <p:sp>
        <p:nvSpPr>
          <p:cNvPr id="23555" name="Rectangle 3"/>
          <p:cNvSpPr>
            <a:spLocks noGrp="1" noChangeArrowheads="1"/>
          </p:cNvSpPr>
          <p:nvPr>
            <p:ph type="subTitle" idx="1"/>
          </p:nvPr>
        </p:nvSpPr>
        <p:spPr bwMode="auto">
          <a:xfrm>
            <a:off x="4500563" y="260350"/>
            <a:ext cx="4249737" cy="360363"/>
          </a:xfrm>
          <a:solidFill>
            <a:srgbClr val="33CC33">
              <a:alpha val="25098"/>
            </a:srgbClr>
          </a:solidFill>
          <a:ln>
            <a:solidFill>
              <a:schemeClr val="tx1"/>
            </a:solidFill>
            <a:miter lim="800000"/>
            <a:headEnd/>
            <a:tailEnd/>
          </a:ln>
        </p:spPr>
        <p:txBody>
          <a:bodyPr vert="horz" wrap="square" lIns="91440" tIns="45720" rIns="91440" bIns="45720" numCol="1" anchor="ctr" anchorCtr="0" compatLnSpc="1">
            <a:prstTxWarp prst="textNoShape">
              <a:avLst/>
            </a:prstTxWarp>
          </a:bodyPr>
          <a:lstStyle/>
          <a:p>
            <a:pPr eaLnBrk="1" hangingPunct="1"/>
            <a:r>
              <a:rPr lang="fr-FR" sz="1200" b="1" smtClean="0">
                <a:solidFill>
                  <a:srgbClr val="000099"/>
                </a:solidFill>
              </a:rPr>
              <a:t>Sommaire</a:t>
            </a:r>
          </a:p>
        </p:txBody>
      </p:sp>
      <p:sp>
        <p:nvSpPr>
          <p:cNvPr id="23556" name="Rectangle 4"/>
          <p:cNvSpPr>
            <a:spLocks noChangeArrowheads="1"/>
          </p:cNvSpPr>
          <p:nvPr/>
        </p:nvSpPr>
        <p:spPr bwMode="auto">
          <a:xfrm>
            <a:off x="250825" y="260350"/>
            <a:ext cx="1154113" cy="360363"/>
          </a:xfrm>
          <a:prstGeom prst="rect">
            <a:avLst/>
          </a:prstGeom>
          <a:solidFill>
            <a:srgbClr val="33CC33"/>
          </a:solidFill>
          <a:ln w="9525">
            <a:solidFill>
              <a:schemeClr val="tx1"/>
            </a:solidFill>
            <a:miter lim="800000"/>
            <a:headEnd/>
            <a:tailEnd/>
          </a:ln>
        </p:spPr>
        <p:txBody>
          <a:bodyPr wrap="none" anchor="ctr"/>
          <a:lstStyle/>
          <a:p>
            <a:r>
              <a:rPr lang="fr-FR" sz="1200" b="1"/>
              <a:t>Chapitre 1.2</a:t>
            </a:r>
          </a:p>
        </p:txBody>
      </p:sp>
      <p:sp>
        <p:nvSpPr>
          <p:cNvPr id="23557" name="Text Box 6"/>
          <p:cNvSpPr txBox="1">
            <a:spLocks noChangeArrowheads="1"/>
          </p:cNvSpPr>
          <p:nvPr/>
        </p:nvSpPr>
        <p:spPr bwMode="auto">
          <a:xfrm>
            <a:off x="1042988" y="1341438"/>
            <a:ext cx="7345362" cy="4418012"/>
          </a:xfrm>
          <a:prstGeom prst="rect">
            <a:avLst/>
          </a:prstGeom>
          <a:noFill/>
          <a:ln w="9525">
            <a:noFill/>
            <a:miter lim="800000"/>
            <a:headEnd/>
            <a:tailEnd/>
          </a:ln>
        </p:spPr>
        <p:txBody>
          <a:bodyPr>
            <a:spAutoFit/>
          </a:bodyPr>
          <a:lstStyle/>
          <a:p>
            <a:pPr algn="l">
              <a:spcBef>
                <a:spcPct val="60000"/>
              </a:spcBef>
            </a:pPr>
            <a:r>
              <a:rPr lang="fr-FR" dirty="0"/>
              <a:t>Quel est le cadre réglementaire de l’entretien professionnel ?</a:t>
            </a:r>
          </a:p>
          <a:p>
            <a:pPr algn="l">
              <a:spcBef>
                <a:spcPct val="34000"/>
              </a:spcBef>
            </a:pPr>
            <a:r>
              <a:rPr lang="fr-FR" dirty="0"/>
              <a:t>	1 – Quelles sont les entreprises concernées ?</a:t>
            </a:r>
          </a:p>
          <a:p>
            <a:pPr algn="l">
              <a:spcBef>
                <a:spcPct val="34000"/>
              </a:spcBef>
            </a:pPr>
            <a:r>
              <a:rPr lang="fr-FR" dirty="0"/>
              <a:t>	2 – Quelle doit être la mise en œuvre ?</a:t>
            </a:r>
          </a:p>
          <a:p>
            <a:pPr algn="l">
              <a:spcBef>
                <a:spcPct val="34000"/>
              </a:spcBef>
            </a:pPr>
            <a:r>
              <a:rPr lang="fr-FR" dirty="0"/>
              <a:t>	3 – Quel doit être le contenu de l’entretien ?</a:t>
            </a:r>
          </a:p>
          <a:p>
            <a:pPr algn="l">
              <a:spcBef>
                <a:spcPct val="34000"/>
              </a:spcBef>
            </a:pPr>
            <a:r>
              <a:rPr lang="fr-FR" dirty="0"/>
              <a:t>	4 – Quels sont les risques de ne rien faire ?</a:t>
            </a:r>
          </a:p>
          <a:p>
            <a:pPr algn="l">
              <a:spcBef>
                <a:spcPct val="34000"/>
              </a:spcBef>
            </a:pPr>
            <a:r>
              <a:rPr lang="fr-FR" dirty="0"/>
              <a:t>Quels sont les éléments juridiques à connaître ?</a:t>
            </a:r>
          </a:p>
          <a:p>
            <a:pPr algn="l">
              <a:spcBef>
                <a:spcPct val="34000"/>
              </a:spcBef>
            </a:pPr>
            <a:r>
              <a:rPr lang="fr-FR" dirty="0"/>
              <a:t>	5 – Le DIF</a:t>
            </a:r>
          </a:p>
          <a:p>
            <a:pPr algn="l">
              <a:spcBef>
                <a:spcPct val="34000"/>
              </a:spcBef>
            </a:pPr>
            <a:r>
              <a:rPr lang="fr-FR" dirty="0"/>
              <a:t>	6 – La portabilité du DIF</a:t>
            </a:r>
          </a:p>
          <a:p>
            <a:pPr algn="l">
              <a:spcBef>
                <a:spcPct val="34000"/>
              </a:spcBef>
            </a:pPr>
            <a:r>
              <a:rPr lang="fr-FR" dirty="0"/>
              <a:t>	7 – Les dispositifs de formation</a:t>
            </a:r>
          </a:p>
          <a:p>
            <a:pPr algn="l">
              <a:spcBef>
                <a:spcPct val="34000"/>
              </a:spcBef>
            </a:pPr>
            <a:r>
              <a:rPr lang="fr-FR" dirty="0"/>
              <a:t>	8 – L’éligibilité aux dispositifs</a:t>
            </a:r>
          </a:p>
          <a:p>
            <a:pPr algn="l">
              <a:spcBef>
                <a:spcPct val="34000"/>
              </a:spcBef>
            </a:pPr>
            <a:r>
              <a:rPr lang="fr-FR" dirty="0"/>
              <a:t>	9 – La gestion des temps de formation</a:t>
            </a:r>
          </a:p>
          <a:p>
            <a:pPr algn="l">
              <a:spcBef>
                <a:spcPct val="34000"/>
              </a:spcBef>
            </a:pPr>
            <a:r>
              <a:rPr lang="fr-FR" dirty="0"/>
              <a:t>	10 – Le bilan d’étape professionnel</a:t>
            </a:r>
          </a:p>
        </p:txBody>
      </p:sp>
      <p:sp>
        <p:nvSpPr>
          <p:cNvPr id="23558" name="AutoShape 7">
            <a:hlinkClick r:id="rId3" action="ppaction://hlinksldjump" highlightClick="1"/>
          </p:cNvPr>
          <p:cNvSpPr>
            <a:spLocks noChangeArrowheads="1"/>
          </p:cNvSpPr>
          <p:nvPr/>
        </p:nvSpPr>
        <p:spPr bwMode="auto">
          <a:xfrm>
            <a:off x="1547813" y="3644900"/>
            <a:ext cx="288925" cy="215900"/>
          </a:xfrm>
          <a:prstGeom prst="actionButtonForwardNext">
            <a:avLst/>
          </a:prstGeom>
          <a:solidFill>
            <a:srgbClr val="33CC33"/>
          </a:solidFill>
          <a:ln w="9525">
            <a:noFill/>
            <a:miter lim="800000"/>
            <a:headEnd/>
            <a:tailEnd/>
          </a:ln>
        </p:spPr>
        <p:txBody>
          <a:bodyPr wrap="none" anchor="ctr"/>
          <a:lstStyle/>
          <a:p>
            <a:endParaRPr lang="fr-FR"/>
          </a:p>
        </p:txBody>
      </p:sp>
      <p:sp>
        <p:nvSpPr>
          <p:cNvPr id="23559" name="AutoShape 8">
            <a:hlinkClick r:id="rId4" action="ppaction://hlinksldjump" highlightClick="1"/>
          </p:cNvPr>
          <p:cNvSpPr>
            <a:spLocks noChangeArrowheads="1"/>
          </p:cNvSpPr>
          <p:nvPr/>
        </p:nvSpPr>
        <p:spPr bwMode="auto">
          <a:xfrm>
            <a:off x="1547813" y="4364038"/>
            <a:ext cx="288925" cy="215900"/>
          </a:xfrm>
          <a:prstGeom prst="actionButtonForwardNext">
            <a:avLst/>
          </a:prstGeom>
          <a:solidFill>
            <a:srgbClr val="33CC33"/>
          </a:solidFill>
          <a:ln w="9525">
            <a:noFill/>
            <a:miter lim="800000"/>
            <a:headEnd/>
            <a:tailEnd/>
          </a:ln>
        </p:spPr>
        <p:txBody>
          <a:bodyPr wrap="none" anchor="ctr"/>
          <a:lstStyle/>
          <a:p>
            <a:endParaRPr lang="fr-FR"/>
          </a:p>
        </p:txBody>
      </p:sp>
      <p:sp>
        <p:nvSpPr>
          <p:cNvPr id="23560" name="AutoShape 9">
            <a:hlinkClick r:id="rId5" action="ppaction://hlinksldjump" highlightClick="1"/>
          </p:cNvPr>
          <p:cNvSpPr>
            <a:spLocks noChangeArrowheads="1"/>
          </p:cNvSpPr>
          <p:nvPr/>
        </p:nvSpPr>
        <p:spPr bwMode="auto">
          <a:xfrm>
            <a:off x="1547813" y="5084763"/>
            <a:ext cx="288925" cy="215900"/>
          </a:xfrm>
          <a:prstGeom prst="actionButtonForwardNext">
            <a:avLst/>
          </a:prstGeom>
          <a:solidFill>
            <a:srgbClr val="33CC33"/>
          </a:solidFill>
          <a:ln w="9525">
            <a:noFill/>
            <a:miter lim="800000"/>
            <a:headEnd/>
            <a:tailEnd/>
          </a:ln>
        </p:spPr>
        <p:txBody>
          <a:bodyPr wrap="none" anchor="ctr"/>
          <a:lstStyle/>
          <a:p>
            <a:endParaRPr lang="fr-FR"/>
          </a:p>
        </p:txBody>
      </p:sp>
      <p:sp>
        <p:nvSpPr>
          <p:cNvPr id="23561" name="Rectangle 10"/>
          <p:cNvSpPr>
            <a:spLocks noChangeArrowheads="1"/>
          </p:cNvSpPr>
          <p:nvPr/>
        </p:nvSpPr>
        <p:spPr bwMode="auto">
          <a:xfrm>
            <a:off x="468313" y="6237288"/>
            <a:ext cx="719137" cy="358775"/>
          </a:xfrm>
          <a:prstGeom prst="rect">
            <a:avLst/>
          </a:prstGeom>
          <a:noFill/>
          <a:ln w="9525">
            <a:noFill/>
            <a:miter lim="800000"/>
            <a:headEnd/>
            <a:tailEnd/>
          </a:ln>
        </p:spPr>
        <p:txBody>
          <a:bodyPr wrap="none" anchor="ctr"/>
          <a:lstStyle/>
          <a:p>
            <a:pPr algn="l"/>
            <a:r>
              <a:rPr lang="fr-FR" sz="1000"/>
              <a:t>Retour </a:t>
            </a:r>
          </a:p>
          <a:p>
            <a:pPr algn="l"/>
            <a:r>
              <a:rPr lang="fr-FR" sz="1000"/>
              <a:t>sommaire</a:t>
            </a:r>
          </a:p>
        </p:txBody>
      </p:sp>
      <p:sp>
        <p:nvSpPr>
          <p:cNvPr id="23562" name="AutoShape 11">
            <a:hlinkClick r:id="rId6" action="ppaction://hlinksldjump" highlightClick="1"/>
          </p:cNvPr>
          <p:cNvSpPr>
            <a:spLocks noChangeArrowheads="1"/>
          </p:cNvSpPr>
          <p:nvPr/>
        </p:nvSpPr>
        <p:spPr bwMode="auto">
          <a:xfrm>
            <a:off x="1547813" y="1773238"/>
            <a:ext cx="287337" cy="215900"/>
          </a:xfrm>
          <a:prstGeom prst="actionButtonForwardNext">
            <a:avLst/>
          </a:prstGeom>
          <a:solidFill>
            <a:srgbClr val="33CC33"/>
          </a:solidFill>
          <a:ln w="9525">
            <a:noFill/>
            <a:miter lim="800000"/>
            <a:headEnd/>
            <a:tailEnd/>
          </a:ln>
        </p:spPr>
        <p:txBody>
          <a:bodyPr wrap="none" anchor="ctr"/>
          <a:lstStyle/>
          <a:p>
            <a:endParaRPr lang="fr-FR"/>
          </a:p>
        </p:txBody>
      </p:sp>
      <p:sp>
        <p:nvSpPr>
          <p:cNvPr id="23563" name="AutoShape 12">
            <a:hlinkClick r:id="rId7" action="ppaction://hlinksldjump" highlightClick="1"/>
          </p:cNvPr>
          <p:cNvSpPr>
            <a:spLocks noChangeArrowheads="1"/>
          </p:cNvSpPr>
          <p:nvPr/>
        </p:nvSpPr>
        <p:spPr bwMode="auto">
          <a:xfrm>
            <a:off x="252413" y="6310313"/>
            <a:ext cx="215900" cy="215900"/>
          </a:xfrm>
          <a:prstGeom prst="actionButtonBackPrevious">
            <a:avLst/>
          </a:prstGeom>
          <a:solidFill>
            <a:srgbClr val="C0C0C0"/>
          </a:solidFill>
          <a:ln w="9525">
            <a:noFill/>
            <a:miter lim="800000"/>
            <a:headEnd/>
            <a:tailEnd/>
          </a:ln>
        </p:spPr>
        <p:txBody>
          <a:bodyPr wrap="none" anchor="ctr"/>
          <a:lstStyle/>
          <a:p>
            <a:endParaRPr lang="fr-FR"/>
          </a:p>
        </p:txBody>
      </p:sp>
      <p:sp>
        <p:nvSpPr>
          <p:cNvPr id="23564" name="AutoShape 13">
            <a:hlinkClick r:id="rId7" action="ppaction://hlinksldjump" highlightClick="1"/>
          </p:cNvPr>
          <p:cNvSpPr>
            <a:spLocks noChangeArrowheads="1"/>
          </p:cNvSpPr>
          <p:nvPr/>
        </p:nvSpPr>
        <p:spPr bwMode="auto">
          <a:xfrm>
            <a:off x="1547813" y="2493963"/>
            <a:ext cx="287337" cy="215900"/>
          </a:xfrm>
          <a:prstGeom prst="actionButtonForwardNext">
            <a:avLst/>
          </a:prstGeom>
          <a:solidFill>
            <a:srgbClr val="33CC33"/>
          </a:solidFill>
          <a:ln w="9525">
            <a:noFill/>
            <a:miter lim="800000"/>
            <a:headEnd/>
            <a:tailEnd/>
          </a:ln>
        </p:spPr>
        <p:txBody>
          <a:bodyPr wrap="none" anchor="ctr"/>
          <a:lstStyle/>
          <a:p>
            <a:endParaRPr lang="fr-FR"/>
          </a:p>
        </p:txBody>
      </p:sp>
      <p:sp>
        <p:nvSpPr>
          <p:cNvPr id="23565" name="Rectangle 14"/>
          <p:cNvSpPr>
            <a:spLocks noChangeArrowheads="1"/>
          </p:cNvSpPr>
          <p:nvPr/>
        </p:nvSpPr>
        <p:spPr bwMode="auto">
          <a:xfrm>
            <a:off x="2124075" y="836613"/>
            <a:ext cx="5205413" cy="457200"/>
          </a:xfrm>
          <a:prstGeom prst="rect">
            <a:avLst/>
          </a:prstGeom>
          <a:noFill/>
          <a:ln w="9525">
            <a:noFill/>
            <a:miter lim="800000"/>
            <a:headEnd/>
            <a:tailEnd/>
          </a:ln>
        </p:spPr>
        <p:txBody>
          <a:bodyPr wrap="none">
            <a:spAutoFit/>
          </a:bodyPr>
          <a:lstStyle/>
          <a:p>
            <a:pPr algn="l"/>
            <a:r>
              <a:rPr lang="fr-FR" sz="2400" dirty="0"/>
              <a:t>Quelles sont les obligations légales ?</a:t>
            </a:r>
          </a:p>
        </p:txBody>
      </p:sp>
      <p:sp>
        <p:nvSpPr>
          <p:cNvPr id="23566" name="AutoShape 15">
            <a:hlinkClick r:id="rId8" action="ppaction://hlinksldjump" highlightClick="1"/>
          </p:cNvPr>
          <p:cNvSpPr>
            <a:spLocks noChangeArrowheads="1"/>
          </p:cNvSpPr>
          <p:nvPr/>
        </p:nvSpPr>
        <p:spPr bwMode="auto">
          <a:xfrm>
            <a:off x="1547813" y="2133600"/>
            <a:ext cx="287337" cy="215900"/>
          </a:xfrm>
          <a:prstGeom prst="actionButtonForwardNext">
            <a:avLst/>
          </a:prstGeom>
          <a:solidFill>
            <a:srgbClr val="33CC33"/>
          </a:solidFill>
          <a:ln w="9525">
            <a:noFill/>
            <a:miter lim="800000"/>
            <a:headEnd/>
            <a:tailEnd/>
          </a:ln>
        </p:spPr>
        <p:txBody>
          <a:bodyPr wrap="none" anchor="ctr"/>
          <a:lstStyle/>
          <a:p>
            <a:endParaRPr lang="fr-FR"/>
          </a:p>
        </p:txBody>
      </p:sp>
      <p:sp>
        <p:nvSpPr>
          <p:cNvPr id="23567" name="AutoShape 16">
            <a:hlinkClick r:id="rId9" action="ppaction://hlinksldjump" highlightClick="1"/>
          </p:cNvPr>
          <p:cNvSpPr>
            <a:spLocks noChangeArrowheads="1"/>
          </p:cNvSpPr>
          <p:nvPr/>
        </p:nvSpPr>
        <p:spPr bwMode="auto">
          <a:xfrm>
            <a:off x="1547813" y="2852738"/>
            <a:ext cx="287337" cy="215900"/>
          </a:xfrm>
          <a:prstGeom prst="actionButtonForwardNext">
            <a:avLst/>
          </a:prstGeom>
          <a:solidFill>
            <a:srgbClr val="33CC33"/>
          </a:solidFill>
          <a:ln w="9525">
            <a:noFill/>
            <a:miter lim="800000"/>
            <a:headEnd/>
            <a:tailEnd/>
          </a:ln>
        </p:spPr>
        <p:txBody>
          <a:bodyPr wrap="none" anchor="ctr"/>
          <a:lstStyle/>
          <a:p>
            <a:endParaRPr lang="fr-FR"/>
          </a:p>
        </p:txBody>
      </p:sp>
      <p:sp>
        <p:nvSpPr>
          <p:cNvPr id="16401" name="Rectangle 17"/>
          <p:cNvSpPr>
            <a:spLocks noChangeArrowheads="1"/>
          </p:cNvSpPr>
          <p:nvPr/>
        </p:nvSpPr>
        <p:spPr bwMode="auto">
          <a:xfrm>
            <a:off x="7451725" y="5734050"/>
            <a:ext cx="792163" cy="504825"/>
          </a:xfrm>
          <a:prstGeom prst="rect">
            <a:avLst/>
          </a:prstGeom>
          <a:solidFill>
            <a:srgbClr val="99FFCC"/>
          </a:solidFill>
          <a:ln w="9525" algn="ctr">
            <a:solidFill>
              <a:srgbClr val="00CC00"/>
            </a:solidFill>
            <a:miter lim="800000"/>
            <a:headEnd/>
            <a:tailEnd/>
          </a:ln>
        </p:spPr>
        <p:txBody>
          <a:bodyPr wrap="none" anchor="ctr"/>
          <a:lstStyle/>
          <a:p>
            <a:r>
              <a:rPr lang="fr-FR" sz="1000">
                <a:solidFill>
                  <a:schemeClr val="tx1"/>
                </a:solidFill>
              </a:rPr>
              <a:t>Vocabulaire </a:t>
            </a:r>
          </a:p>
          <a:p>
            <a:r>
              <a:rPr lang="fr-FR" sz="1000">
                <a:solidFill>
                  <a:schemeClr val="tx1"/>
                </a:solidFill>
              </a:rPr>
              <a:t>utile</a:t>
            </a:r>
          </a:p>
          <a:p>
            <a:r>
              <a:rPr lang="fr-FR" sz="1000" b="1">
                <a:solidFill>
                  <a:schemeClr val="tx1"/>
                </a:solidFill>
                <a:hlinkClick r:id="rId10" action="ppaction://hlinkpres?slideindex=1&amp;slidetitle="/>
              </a:rPr>
              <a:t>Cliquer ici</a:t>
            </a:r>
            <a:endParaRPr lang="fr-FR" sz="1000" b="1">
              <a:solidFill>
                <a:schemeClr val="tx1"/>
              </a:solidFill>
            </a:endParaRPr>
          </a:p>
        </p:txBody>
      </p:sp>
      <p:sp>
        <p:nvSpPr>
          <p:cNvPr id="23569" name="AutoShape 18">
            <a:hlinkClick r:id="rId11" action="ppaction://hlinksldjump" highlightClick="1"/>
          </p:cNvPr>
          <p:cNvSpPr>
            <a:spLocks noChangeArrowheads="1"/>
          </p:cNvSpPr>
          <p:nvPr/>
        </p:nvSpPr>
        <p:spPr bwMode="auto">
          <a:xfrm>
            <a:off x="1547813" y="4724400"/>
            <a:ext cx="288925" cy="215900"/>
          </a:xfrm>
          <a:prstGeom prst="actionButtonForwardNext">
            <a:avLst/>
          </a:prstGeom>
          <a:solidFill>
            <a:srgbClr val="33CC33"/>
          </a:solidFill>
          <a:ln w="9525">
            <a:noFill/>
            <a:miter lim="800000"/>
            <a:headEnd/>
            <a:tailEnd/>
          </a:ln>
        </p:spPr>
        <p:txBody>
          <a:bodyPr wrap="none" anchor="ctr"/>
          <a:lstStyle/>
          <a:p>
            <a:endParaRPr lang="fr-FR"/>
          </a:p>
        </p:txBody>
      </p:sp>
      <p:sp>
        <p:nvSpPr>
          <p:cNvPr id="23570" name="Text Box 19"/>
          <p:cNvSpPr txBox="1">
            <a:spLocks noChangeArrowheads="1"/>
          </p:cNvSpPr>
          <p:nvPr/>
        </p:nvSpPr>
        <p:spPr bwMode="auto">
          <a:xfrm>
            <a:off x="1547813" y="6237288"/>
            <a:ext cx="1871662" cy="396875"/>
          </a:xfrm>
          <a:prstGeom prst="rect">
            <a:avLst/>
          </a:prstGeom>
          <a:noFill/>
          <a:ln w="9525" algn="ctr">
            <a:noFill/>
            <a:miter lim="800000"/>
            <a:headEnd/>
            <a:tailEnd/>
          </a:ln>
        </p:spPr>
        <p:txBody>
          <a:bodyPr>
            <a:spAutoFit/>
          </a:bodyPr>
          <a:lstStyle/>
          <a:p>
            <a:pPr algn="l"/>
            <a:r>
              <a:rPr lang="fr-FR" sz="1000"/>
              <a:t>Retour «  les généralités </a:t>
            </a:r>
          </a:p>
          <a:p>
            <a:pPr algn="l"/>
            <a:r>
              <a:rPr lang="fr-FR" sz="1000"/>
              <a:t>sur l’entretien professionnel »</a:t>
            </a:r>
          </a:p>
        </p:txBody>
      </p:sp>
      <p:sp>
        <p:nvSpPr>
          <p:cNvPr id="23571" name="AutoShape 20">
            <a:hlinkClick r:id="rId3" action="ppaction://hlinksldjump" highlightClick="1"/>
          </p:cNvPr>
          <p:cNvSpPr>
            <a:spLocks noChangeArrowheads="1"/>
          </p:cNvSpPr>
          <p:nvPr/>
        </p:nvSpPr>
        <p:spPr bwMode="auto">
          <a:xfrm>
            <a:off x="1331913" y="6308725"/>
            <a:ext cx="215900" cy="215900"/>
          </a:xfrm>
          <a:prstGeom prst="actionButtonBackPrevious">
            <a:avLst/>
          </a:prstGeom>
          <a:solidFill>
            <a:srgbClr val="FF0000">
              <a:alpha val="50195"/>
            </a:srgbClr>
          </a:solidFill>
          <a:ln w="9525">
            <a:noFill/>
            <a:miter lim="800000"/>
            <a:headEnd/>
            <a:tailEnd/>
          </a:ln>
        </p:spPr>
        <p:txBody>
          <a:bodyPr wrap="none" anchor="ctr"/>
          <a:lstStyle/>
          <a:p>
            <a:endParaRPr lang="fr-FR"/>
          </a:p>
        </p:txBody>
      </p:sp>
      <p:sp>
        <p:nvSpPr>
          <p:cNvPr id="23572" name="AutoShape 21">
            <a:hlinkClick r:id="" action="ppaction://hlinkshowjump?jump=previousslide" highlightClick="1"/>
          </p:cNvPr>
          <p:cNvSpPr>
            <a:spLocks noChangeArrowheads="1"/>
          </p:cNvSpPr>
          <p:nvPr/>
        </p:nvSpPr>
        <p:spPr bwMode="auto">
          <a:xfrm>
            <a:off x="6661150" y="6308725"/>
            <a:ext cx="215900" cy="215900"/>
          </a:xfrm>
          <a:prstGeom prst="actionButtonBackPrevious">
            <a:avLst/>
          </a:prstGeom>
          <a:solidFill>
            <a:srgbClr val="FF0000">
              <a:alpha val="50195"/>
            </a:srgbClr>
          </a:solidFill>
          <a:ln w="9525">
            <a:noFill/>
            <a:miter lim="800000"/>
            <a:headEnd/>
            <a:tailEnd/>
          </a:ln>
        </p:spPr>
        <p:txBody>
          <a:bodyPr wrap="none" anchor="ctr"/>
          <a:lstStyle/>
          <a:p>
            <a:endParaRPr lang="fr-FR"/>
          </a:p>
        </p:txBody>
      </p:sp>
      <p:sp>
        <p:nvSpPr>
          <p:cNvPr id="23573" name="Rectangle 22"/>
          <p:cNvSpPr>
            <a:spLocks noChangeArrowheads="1"/>
          </p:cNvSpPr>
          <p:nvPr/>
        </p:nvSpPr>
        <p:spPr bwMode="auto">
          <a:xfrm>
            <a:off x="7596188" y="6237288"/>
            <a:ext cx="1008062" cy="358775"/>
          </a:xfrm>
          <a:prstGeom prst="rect">
            <a:avLst/>
          </a:prstGeom>
          <a:noFill/>
          <a:ln w="9525">
            <a:noFill/>
            <a:miter lim="800000"/>
            <a:headEnd/>
            <a:tailEnd/>
          </a:ln>
        </p:spPr>
        <p:txBody>
          <a:bodyPr wrap="none" anchor="ctr"/>
          <a:lstStyle/>
          <a:p>
            <a:pPr algn="r"/>
            <a:r>
              <a:rPr lang="fr-FR" sz="1000"/>
              <a:t>Page </a:t>
            </a:r>
          </a:p>
          <a:p>
            <a:pPr algn="r"/>
            <a:r>
              <a:rPr lang="fr-FR" sz="1000"/>
              <a:t>suivante</a:t>
            </a:r>
          </a:p>
        </p:txBody>
      </p:sp>
      <p:sp>
        <p:nvSpPr>
          <p:cNvPr id="23574" name="AutoShape 23">
            <a:hlinkClick r:id="" action="ppaction://hlinkshowjump?jump=nextslide" highlightClick="1"/>
          </p:cNvPr>
          <p:cNvSpPr>
            <a:spLocks noChangeArrowheads="1"/>
          </p:cNvSpPr>
          <p:nvPr/>
        </p:nvSpPr>
        <p:spPr bwMode="auto">
          <a:xfrm>
            <a:off x="8604250" y="6308725"/>
            <a:ext cx="215900" cy="215900"/>
          </a:xfrm>
          <a:prstGeom prst="actionButtonForwardNext">
            <a:avLst/>
          </a:prstGeom>
          <a:solidFill>
            <a:schemeClr val="accent1"/>
          </a:solidFill>
          <a:ln w="9525">
            <a:noFill/>
            <a:miter lim="800000"/>
            <a:headEnd/>
            <a:tailEnd/>
          </a:ln>
        </p:spPr>
        <p:txBody>
          <a:bodyPr wrap="none" anchor="ctr"/>
          <a:lstStyle/>
          <a:p>
            <a:endParaRPr lang="fr-FR"/>
          </a:p>
        </p:txBody>
      </p:sp>
      <p:sp>
        <p:nvSpPr>
          <p:cNvPr id="23575" name="Rectangle 24"/>
          <p:cNvSpPr>
            <a:spLocks noChangeArrowheads="1"/>
          </p:cNvSpPr>
          <p:nvPr/>
        </p:nvSpPr>
        <p:spPr bwMode="auto">
          <a:xfrm>
            <a:off x="6877050" y="6237288"/>
            <a:ext cx="792163" cy="358775"/>
          </a:xfrm>
          <a:prstGeom prst="rect">
            <a:avLst/>
          </a:prstGeom>
          <a:noFill/>
          <a:ln w="9525">
            <a:noFill/>
            <a:miter lim="800000"/>
            <a:headEnd/>
            <a:tailEnd/>
          </a:ln>
        </p:spPr>
        <p:txBody>
          <a:bodyPr wrap="none" anchor="ctr"/>
          <a:lstStyle/>
          <a:p>
            <a:pPr algn="l"/>
            <a:r>
              <a:rPr lang="fr-FR" sz="1000"/>
              <a:t>Page </a:t>
            </a:r>
          </a:p>
          <a:p>
            <a:pPr algn="l"/>
            <a:r>
              <a:rPr lang="fr-FR" sz="1000"/>
              <a:t>précédente</a:t>
            </a:r>
          </a:p>
        </p:txBody>
      </p:sp>
      <p:sp>
        <p:nvSpPr>
          <p:cNvPr id="16409" name="AutoShape 25">
            <a:hlinkClick r:id="" action="ppaction://noaction" highlightClick="1"/>
          </p:cNvPr>
          <p:cNvSpPr>
            <a:spLocks noChangeArrowheads="1"/>
          </p:cNvSpPr>
          <p:nvPr/>
        </p:nvSpPr>
        <p:spPr bwMode="auto">
          <a:xfrm>
            <a:off x="7753350" y="6334125"/>
            <a:ext cx="215900" cy="215900"/>
          </a:xfrm>
          <a:prstGeom prst="actionButtonInformation">
            <a:avLst/>
          </a:prstGeom>
          <a:solidFill>
            <a:srgbClr val="33CC33"/>
          </a:solidFill>
          <a:ln w="9525">
            <a:noFill/>
            <a:miter lim="800000"/>
            <a:headEnd/>
            <a:tailEnd/>
          </a:ln>
        </p:spPr>
        <p:txBody>
          <a:bodyPr wrap="none" anchor="ctr"/>
          <a:lstStyle/>
          <a:p>
            <a:endParaRPr lang="fr-FR"/>
          </a:p>
        </p:txBody>
      </p:sp>
      <p:sp>
        <p:nvSpPr>
          <p:cNvPr id="23577" name="AutoShape 26">
            <a:hlinkClick r:id="rId12" action="ppaction://hlinksldjump" highlightClick="1"/>
          </p:cNvPr>
          <p:cNvSpPr>
            <a:spLocks noChangeArrowheads="1"/>
          </p:cNvSpPr>
          <p:nvPr/>
        </p:nvSpPr>
        <p:spPr bwMode="auto">
          <a:xfrm>
            <a:off x="1547813" y="4003675"/>
            <a:ext cx="288925" cy="215900"/>
          </a:xfrm>
          <a:prstGeom prst="actionButtonForwardNext">
            <a:avLst/>
          </a:prstGeom>
          <a:solidFill>
            <a:srgbClr val="33CC33"/>
          </a:solidFill>
          <a:ln w="9525">
            <a:noFill/>
            <a:miter lim="800000"/>
            <a:headEnd/>
            <a:tailEnd/>
          </a:ln>
        </p:spPr>
        <p:txBody>
          <a:bodyPr wrap="none" anchor="ctr"/>
          <a:lstStyle/>
          <a:p>
            <a:endParaRPr lang="fr-FR"/>
          </a:p>
        </p:txBody>
      </p:sp>
      <p:sp>
        <p:nvSpPr>
          <p:cNvPr id="23578" name="AutoShape 27">
            <a:hlinkClick r:id="" action="ppaction://noaction" highlightClick="1"/>
          </p:cNvPr>
          <p:cNvSpPr>
            <a:spLocks noChangeArrowheads="1"/>
          </p:cNvSpPr>
          <p:nvPr/>
        </p:nvSpPr>
        <p:spPr bwMode="auto">
          <a:xfrm>
            <a:off x="1547813" y="5443538"/>
            <a:ext cx="288925" cy="215900"/>
          </a:xfrm>
          <a:prstGeom prst="actionButtonForwardNext">
            <a:avLst/>
          </a:prstGeom>
          <a:solidFill>
            <a:srgbClr val="33CC33"/>
          </a:solidFill>
          <a:ln w="9525">
            <a:noFill/>
            <a:miter lim="800000"/>
            <a:headEnd/>
            <a:tailEnd/>
          </a:ln>
        </p:spPr>
        <p:txBody>
          <a:bodyPr wrap="none" anchor="ctr"/>
          <a:lstStyle/>
          <a:p>
            <a:endParaRPr lang="fr-FR"/>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6409"/>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401"/>
                                        </p:tgtEl>
                                        <p:attrNameLst>
                                          <p:attrName>style.visibility</p:attrName>
                                        </p:attrNameLst>
                                      </p:cBhvr>
                                      <p:to>
                                        <p:strVal val="visible"/>
                                      </p:to>
                                    </p:set>
                                  </p:childTnLst>
                                </p:cTn>
                              </p:par>
                            </p:childTnLst>
                          </p:cTn>
                        </p:par>
                      </p:childTnLst>
                    </p:cTn>
                  </p:par>
                </p:childTnLst>
              </p:cTn>
              <p:nextCondLst>
                <p:cond evt="onClick" delay="0">
                  <p:tgtEl>
                    <p:spTgt spid="16409"/>
                  </p:tgtEl>
                </p:cond>
              </p:nextCondLst>
            </p:seq>
            <p:seq concurrent="1" nextAc="seek">
              <p:cTn id="7" restart="whenNotActive" fill="hold" evtFilter="cancelBubble" nodeType="interactiveSeq">
                <p:stCondLst>
                  <p:cond evt="onClick" delay="0">
                    <p:tgtEl>
                      <p:spTgt spid="16401"/>
                    </p:tgtEl>
                  </p:cond>
                </p:stCondLst>
                <p:endSync evt="end" delay="0">
                  <p:rtn val="all"/>
                </p:endSync>
                <p:childTnLst>
                  <p:par>
                    <p:cTn id="8" fill="hold">
                      <p:stCondLst>
                        <p:cond delay="0"/>
                      </p:stCondLst>
                      <p:childTnLst>
                        <p:par>
                          <p:cTn id="9" fill="hold">
                            <p:stCondLst>
                              <p:cond delay="0"/>
                            </p:stCondLst>
                            <p:childTnLst>
                              <p:par>
                                <p:cTn id="10" presetID="1" presetClass="exit" presetSubtype="0" fill="hold" grpId="1" nodeType="clickEffect">
                                  <p:stCondLst>
                                    <p:cond delay="0"/>
                                  </p:stCondLst>
                                  <p:childTnLst>
                                    <p:set>
                                      <p:cBhvr>
                                        <p:cTn id="11" dur="1" fill="hold">
                                          <p:stCondLst>
                                            <p:cond delay="0"/>
                                          </p:stCondLst>
                                        </p:cTn>
                                        <p:tgtEl>
                                          <p:spTgt spid="16401"/>
                                        </p:tgtEl>
                                        <p:attrNameLst>
                                          <p:attrName>style.visibility</p:attrName>
                                        </p:attrNameLst>
                                      </p:cBhvr>
                                      <p:to>
                                        <p:strVal val="hidden"/>
                                      </p:to>
                                    </p:set>
                                  </p:childTnLst>
                                </p:cTn>
                              </p:par>
                            </p:childTnLst>
                          </p:cTn>
                        </p:par>
                      </p:childTnLst>
                    </p:cTn>
                  </p:par>
                </p:childTnLst>
              </p:cTn>
              <p:nextCondLst>
                <p:cond evt="onClick" delay="0">
                  <p:tgtEl>
                    <p:spTgt spid="16401"/>
                  </p:tgtEl>
                </p:cond>
              </p:nextCondLst>
            </p:seq>
          </p:childTnLst>
        </p:cTn>
      </p:par>
    </p:tnLst>
    <p:bldLst>
      <p:bldP spid="16401" grpId="0" animBg="1"/>
      <p:bldP spid="16401" grpId="1"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ctrTitle"/>
          </p:nvPr>
        </p:nvSpPr>
        <p:spPr bwMode="auto">
          <a:xfrm>
            <a:off x="1476375" y="260350"/>
            <a:ext cx="2952750" cy="360363"/>
          </a:xfrm>
          <a:solidFill>
            <a:srgbClr val="33CC33">
              <a:alpha val="25098"/>
            </a:srgbClr>
          </a:solidFill>
          <a:ln>
            <a:solidFill>
              <a:schemeClr val="tx1"/>
            </a:solidFill>
            <a:miter lim="800000"/>
            <a:headEnd/>
            <a:tailEnd/>
          </a:ln>
        </p:spPr>
        <p:txBody>
          <a:bodyPr vert="horz" wrap="square" lIns="91440" tIns="45720" rIns="91440" bIns="45720" numCol="1" anchor="ctr" anchorCtr="0" compatLnSpc="1">
            <a:prstTxWarp prst="textNoShape">
              <a:avLst/>
            </a:prstTxWarp>
          </a:bodyPr>
          <a:lstStyle/>
          <a:p>
            <a:pPr eaLnBrk="1" hangingPunct="1"/>
            <a:r>
              <a:rPr lang="fr-FR" sz="1200" b="1" smtClean="0">
                <a:solidFill>
                  <a:srgbClr val="000099"/>
                </a:solidFill>
              </a:rPr>
              <a:t>Quelles sont les obligations ?</a:t>
            </a:r>
          </a:p>
        </p:txBody>
      </p:sp>
      <p:sp>
        <p:nvSpPr>
          <p:cNvPr id="25603" name="Rectangle 3"/>
          <p:cNvSpPr>
            <a:spLocks noGrp="1" noChangeArrowheads="1"/>
          </p:cNvSpPr>
          <p:nvPr>
            <p:ph type="subTitle" idx="1"/>
          </p:nvPr>
        </p:nvSpPr>
        <p:spPr bwMode="auto">
          <a:xfrm>
            <a:off x="4500563" y="260350"/>
            <a:ext cx="4249737" cy="360363"/>
          </a:xfrm>
          <a:solidFill>
            <a:srgbClr val="33CC33">
              <a:alpha val="25098"/>
            </a:srgbClr>
          </a:solidFill>
          <a:ln>
            <a:solidFill>
              <a:schemeClr val="tx1"/>
            </a:solidFill>
            <a:miter lim="800000"/>
            <a:headEnd/>
            <a:tailEnd/>
          </a:ln>
        </p:spPr>
        <p:txBody>
          <a:bodyPr vert="horz" wrap="square" lIns="91440" tIns="45720" rIns="91440" bIns="45720" numCol="1" anchor="ctr" anchorCtr="0" compatLnSpc="1">
            <a:prstTxWarp prst="textNoShape">
              <a:avLst/>
            </a:prstTxWarp>
          </a:bodyPr>
          <a:lstStyle/>
          <a:p>
            <a:pPr eaLnBrk="1" hangingPunct="1"/>
            <a:r>
              <a:rPr lang="fr-FR" sz="1200" b="1" dirty="0" smtClean="0">
                <a:solidFill>
                  <a:srgbClr val="000099"/>
                </a:solidFill>
              </a:rPr>
              <a:t>2 – La mise en œuvre</a:t>
            </a:r>
          </a:p>
        </p:txBody>
      </p:sp>
      <p:sp>
        <p:nvSpPr>
          <p:cNvPr id="25604" name="Rectangle 4"/>
          <p:cNvSpPr>
            <a:spLocks noChangeArrowheads="1"/>
          </p:cNvSpPr>
          <p:nvPr/>
        </p:nvSpPr>
        <p:spPr bwMode="auto">
          <a:xfrm>
            <a:off x="250825" y="260350"/>
            <a:ext cx="1154113" cy="360363"/>
          </a:xfrm>
          <a:prstGeom prst="rect">
            <a:avLst/>
          </a:prstGeom>
          <a:solidFill>
            <a:srgbClr val="33CC33"/>
          </a:solidFill>
          <a:ln w="9525">
            <a:solidFill>
              <a:schemeClr val="tx1"/>
            </a:solidFill>
            <a:miter lim="800000"/>
            <a:headEnd/>
            <a:tailEnd/>
          </a:ln>
        </p:spPr>
        <p:txBody>
          <a:bodyPr wrap="none" anchor="ctr"/>
          <a:lstStyle/>
          <a:p>
            <a:r>
              <a:rPr lang="fr-FR" sz="1200" b="1"/>
              <a:t>Chapitre 1.2</a:t>
            </a:r>
          </a:p>
        </p:txBody>
      </p:sp>
      <p:sp>
        <p:nvSpPr>
          <p:cNvPr id="25605" name="Text Box 6"/>
          <p:cNvSpPr txBox="1">
            <a:spLocks noChangeArrowheads="1"/>
          </p:cNvSpPr>
          <p:nvPr/>
        </p:nvSpPr>
        <p:spPr bwMode="auto">
          <a:xfrm>
            <a:off x="900113" y="1700213"/>
            <a:ext cx="7632700" cy="3865562"/>
          </a:xfrm>
          <a:prstGeom prst="rect">
            <a:avLst/>
          </a:prstGeom>
          <a:noFill/>
          <a:ln w="9525">
            <a:noFill/>
            <a:miter lim="800000"/>
            <a:headEnd/>
            <a:tailEnd/>
          </a:ln>
        </p:spPr>
        <p:txBody>
          <a:bodyPr>
            <a:spAutoFit/>
          </a:bodyPr>
          <a:lstStyle/>
          <a:p>
            <a:pPr algn="l">
              <a:spcBef>
                <a:spcPct val="70000"/>
              </a:spcBef>
            </a:pPr>
            <a:r>
              <a:rPr lang="fr-FR" sz="1500" dirty="0"/>
              <a:t>Un salarié a droit à un entretien professionnel :</a:t>
            </a:r>
          </a:p>
          <a:p>
            <a:pPr algn="l">
              <a:spcBef>
                <a:spcPct val="70000"/>
              </a:spcBef>
              <a:buFontTx/>
              <a:buChar char="•"/>
            </a:pPr>
            <a:r>
              <a:rPr lang="fr-FR" sz="1500" dirty="0"/>
              <a:t> Au moins tous les 2 ans, s’il a 2 ans d’ancienneté dans l’entreprise (lorsque celle-ci est soumise à un accord concernant l’entretien professionnel : voir page précédente). </a:t>
            </a:r>
          </a:p>
          <a:p>
            <a:pPr algn="l">
              <a:spcBef>
                <a:spcPct val="70000"/>
              </a:spcBef>
              <a:buFontTx/>
              <a:buChar char="•"/>
            </a:pPr>
            <a:r>
              <a:rPr lang="fr-FR" sz="1500" dirty="0"/>
              <a:t> L’année qui suit son 45</a:t>
            </a:r>
            <a:r>
              <a:rPr lang="fr-FR" sz="1500" baseline="30000" dirty="0"/>
              <a:t>ème</a:t>
            </a:r>
            <a:r>
              <a:rPr lang="fr-FR" sz="1500" dirty="0"/>
              <a:t> anniversaire (quelque soit l’entreprise ou groupe d’entreprises dont l’effectif est de 50 salariés et plus : voir page précédente)</a:t>
            </a:r>
          </a:p>
          <a:p>
            <a:pPr algn="l">
              <a:spcBef>
                <a:spcPct val="70000"/>
              </a:spcBef>
            </a:pPr>
            <a:r>
              <a:rPr lang="fr-FR" sz="1500" dirty="0"/>
              <a:t>L’entretien peut être à l’initiative du salarié ou de l’employeur (ou de son représentant). Il est réalisé par l’employeur qui peut, s’il le souhaite, demander le concours d’un organisme extérieur spécialisé.</a:t>
            </a:r>
          </a:p>
          <a:p>
            <a:pPr algn="l">
              <a:spcBef>
                <a:spcPct val="70000"/>
              </a:spcBef>
            </a:pPr>
            <a:r>
              <a:rPr lang="fr-FR" sz="1500" dirty="0"/>
              <a:t>Cet entretien ne doit pas être confondu avec l’entretien annuel d’évaluation (s’il existe). Il peut être cependant réalisé à la même occasion si l’accord de votre branche le prévoit.</a:t>
            </a:r>
          </a:p>
          <a:p>
            <a:pPr algn="l">
              <a:spcBef>
                <a:spcPct val="70000"/>
              </a:spcBef>
            </a:pPr>
            <a:r>
              <a:rPr lang="fr-FR" sz="1500" dirty="0"/>
              <a:t>D’autres modalités peuvent être précisées par l’accord de votre branche, (consulter cet accord).</a:t>
            </a:r>
          </a:p>
        </p:txBody>
      </p:sp>
      <p:sp>
        <p:nvSpPr>
          <p:cNvPr id="25606" name="Rectangle 7"/>
          <p:cNvSpPr>
            <a:spLocks noChangeArrowheads="1"/>
          </p:cNvSpPr>
          <p:nvPr/>
        </p:nvSpPr>
        <p:spPr bwMode="auto">
          <a:xfrm>
            <a:off x="468313" y="6237288"/>
            <a:ext cx="1655762" cy="358775"/>
          </a:xfrm>
          <a:prstGeom prst="rect">
            <a:avLst/>
          </a:prstGeom>
          <a:noFill/>
          <a:ln w="9525">
            <a:noFill/>
            <a:miter lim="800000"/>
            <a:headEnd/>
            <a:tailEnd/>
          </a:ln>
        </p:spPr>
        <p:txBody>
          <a:bodyPr wrap="none" anchor="ctr"/>
          <a:lstStyle/>
          <a:p>
            <a:pPr algn="l"/>
            <a:r>
              <a:rPr lang="fr-FR" sz="1000"/>
              <a:t>Retour sommaire</a:t>
            </a:r>
          </a:p>
        </p:txBody>
      </p:sp>
      <p:sp>
        <p:nvSpPr>
          <p:cNvPr id="25607" name="AutoShape 8">
            <a:hlinkClick r:id="rId3" action="ppaction://hlinksldjump" highlightClick="1"/>
          </p:cNvPr>
          <p:cNvSpPr>
            <a:spLocks noChangeArrowheads="1"/>
          </p:cNvSpPr>
          <p:nvPr/>
        </p:nvSpPr>
        <p:spPr bwMode="auto">
          <a:xfrm>
            <a:off x="2193925" y="6308725"/>
            <a:ext cx="215900" cy="215900"/>
          </a:xfrm>
          <a:prstGeom prst="actionButtonBackPrevious">
            <a:avLst/>
          </a:prstGeom>
          <a:solidFill>
            <a:srgbClr val="33CC33"/>
          </a:solidFill>
          <a:ln w="9525">
            <a:noFill/>
            <a:miter lim="800000"/>
            <a:headEnd/>
            <a:tailEnd/>
          </a:ln>
        </p:spPr>
        <p:txBody>
          <a:bodyPr wrap="none" anchor="ctr"/>
          <a:lstStyle/>
          <a:p>
            <a:endParaRPr lang="fr-FR"/>
          </a:p>
        </p:txBody>
      </p:sp>
      <p:sp>
        <p:nvSpPr>
          <p:cNvPr id="25608" name="Rectangle 9"/>
          <p:cNvSpPr>
            <a:spLocks noChangeArrowheads="1"/>
          </p:cNvSpPr>
          <p:nvPr/>
        </p:nvSpPr>
        <p:spPr bwMode="auto">
          <a:xfrm>
            <a:off x="2411413" y="6237288"/>
            <a:ext cx="1655762" cy="358775"/>
          </a:xfrm>
          <a:prstGeom prst="rect">
            <a:avLst/>
          </a:prstGeom>
          <a:noFill/>
          <a:ln w="9525">
            <a:noFill/>
            <a:miter lim="800000"/>
            <a:headEnd/>
            <a:tailEnd/>
          </a:ln>
        </p:spPr>
        <p:txBody>
          <a:bodyPr wrap="none" anchor="ctr"/>
          <a:lstStyle/>
          <a:p>
            <a:pPr algn="l"/>
            <a:r>
              <a:rPr lang="fr-FR" sz="1000"/>
              <a:t>Début du chapitre</a:t>
            </a:r>
          </a:p>
        </p:txBody>
      </p:sp>
      <p:sp>
        <p:nvSpPr>
          <p:cNvPr id="25609" name="AutoShape 10">
            <a:hlinkClick r:id="rId4" action="ppaction://hlinksldjump" highlightClick="1"/>
          </p:cNvPr>
          <p:cNvSpPr>
            <a:spLocks noChangeArrowheads="1"/>
          </p:cNvSpPr>
          <p:nvPr/>
        </p:nvSpPr>
        <p:spPr bwMode="auto">
          <a:xfrm>
            <a:off x="252413" y="6310313"/>
            <a:ext cx="215900" cy="215900"/>
          </a:xfrm>
          <a:prstGeom prst="actionButtonBackPrevious">
            <a:avLst/>
          </a:prstGeom>
          <a:solidFill>
            <a:srgbClr val="C0C0C0"/>
          </a:solidFill>
          <a:ln w="9525">
            <a:noFill/>
            <a:miter lim="800000"/>
            <a:headEnd/>
            <a:tailEnd/>
          </a:ln>
        </p:spPr>
        <p:txBody>
          <a:bodyPr wrap="none" anchor="ctr"/>
          <a:lstStyle/>
          <a:p>
            <a:endParaRPr lang="fr-FR"/>
          </a:p>
        </p:txBody>
      </p:sp>
      <p:sp>
        <p:nvSpPr>
          <p:cNvPr id="25610" name="Rectangle 11"/>
          <p:cNvSpPr>
            <a:spLocks noChangeArrowheads="1"/>
          </p:cNvSpPr>
          <p:nvPr/>
        </p:nvSpPr>
        <p:spPr bwMode="auto">
          <a:xfrm>
            <a:off x="2627313" y="908050"/>
            <a:ext cx="3841750" cy="641350"/>
          </a:xfrm>
          <a:prstGeom prst="rect">
            <a:avLst/>
          </a:prstGeom>
          <a:noFill/>
          <a:ln w="9525" algn="ctr">
            <a:noFill/>
            <a:miter lim="800000"/>
            <a:headEnd/>
            <a:tailEnd/>
          </a:ln>
        </p:spPr>
        <p:txBody>
          <a:bodyPr wrap="none">
            <a:spAutoFit/>
          </a:bodyPr>
          <a:lstStyle/>
          <a:p>
            <a:r>
              <a:rPr lang="fr-FR" b="1"/>
              <a:t>Quelle doit être la mise en œuvre </a:t>
            </a:r>
          </a:p>
          <a:p>
            <a:r>
              <a:rPr lang="fr-FR" b="1"/>
              <a:t>de l’entretien professionnel ?</a:t>
            </a:r>
          </a:p>
        </p:txBody>
      </p:sp>
      <p:sp>
        <p:nvSpPr>
          <p:cNvPr id="20492" name="Rectangle 12"/>
          <p:cNvSpPr>
            <a:spLocks noChangeArrowheads="1"/>
          </p:cNvSpPr>
          <p:nvPr/>
        </p:nvSpPr>
        <p:spPr bwMode="auto">
          <a:xfrm>
            <a:off x="7451725" y="5734050"/>
            <a:ext cx="792163" cy="504825"/>
          </a:xfrm>
          <a:prstGeom prst="rect">
            <a:avLst/>
          </a:prstGeom>
          <a:solidFill>
            <a:srgbClr val="99FFCC"/>
          </a:solidFill>
          <a:ln w="9525" algn="ctr">
            <a:solidFill>
              <a:srgbClr val="00CC00"/>
            </a:solidFill>
            <a:miter lim="800000"/>
            <a:headEnd/>
            <a:tailEnd/>
          </a:ln>
        </p:spPr>
        <p:txBody>
          <a:bodyPr wrap="none" anchor="ctr"/>
          <a:lstStyle/>
          <a:p>
            <a:r>
              <a:rPr lang="fr-FR" sz="1000">
                <a:solidFill>
                  <a:schemeClr val="tx1"/>
                </a:solidFill>
              </a:rPr>
              <a:t>Vocabulaire </a:t>
            </a:r>
          </a:p>
          <a:p>
            <a:r>
              <a:rPr lang="fr-FR" sz="1000">
                <a:solidFill>
                  <a:schemeClr val="tx1"/>
                </a:solidFill>
              </a:rPr>
              <a:t>utile</a:t>
            </a:r>
          </a:p>
          <a:p>
            <a:r>
              <a:rPr lang="fr-FR" sz="1000" b="1">
                <a:solidFill>
                  <a:schemeClr val="tx1"/>
                </a:solidFill>
                <a:hlinkClick r:id="rId5" action="ppaction://hlinkpres?slideindex=1&amp;slidetitle="/>
              </a:rPr>
              <a:t>Cliquer ici</a:t>
            </a:r>
            <a:endParaRPr lang="fr-FR" sz="1000" b="1">
              <a:solidFill>
                <a:schemeClr val="tx1"/>
              </a:solidFill>
            </a:endParaRPr>
          </a:p>
        </p:txBody>
      </p:sp>
      <p:sp>
        <p:nvSpPr>
          <p:cNvPr id="25612" name="AutoShape 13">
            <a:hlinkClick r:id="" action="ppaction://hlinkshowjump?jump=previousslide" highlightClick="1"/>
          </p:cNvPr>
          <p:cNvSpPr>
            <a:spLocks noChangeArrowheads="1"/>
          </p:cNvSpPr>
          <p:nvPr/>
        </p:nvSpPr>
        <p:spPr bwMode="auto">
          <a:xfrm>
            <a:off x="6661150" y="6308725"/>
            <a:ext cx="215900" cy="215900"/>
          </a:xfrm>
          <a:prstGeom prst="actionButtonBackPrevious">
            <a:avLst/>
          </a:prstGeom>
          <a:solidFill>
            <a:srgbClr val="FF0000">
              <a:alpha val="50195"/>
            </a:srgbClr>
          </a:solidFill>
          <a:ln w="9525">
            <a:noFill/>
            <a:miter lim="800000"/>
            <a:headEnd/>
            <a:tailEnd/>
          </a:ln>
        </p:spPr>
        <p:txBody>
          <a:bodyPr wrap="none" anchor="ctr"/>
          <a:lstStyle/>
          <a:p>
            <a:endParaRPr lang="fr-FR"/>
          </a:p>
        </p:txBody>
      </p:sp>
      <p:sp>
        <p:nvSpPr>
          <p:cNvPr id="25613" name="Rectangle 14"/>
          <p:cNvSpPr>
            <a:spLocks noChangeArrowheads="1"/>
          </p:cNvSpPr>
          <p:nvPr/>
        </p:nvSpPr>
        <p:spPr bwMode="auto">
          <a:xfrm>
            <a:off x="7596188" y="6237288"/>
            <a:ext cx="1008062" cy="358775"/>
          </a:xfrm>
          <a:prstGeom prst="rect">
            <a:avLst/>
          </a:prstGeom>
          <a:noFill/>
          <a:ln w="9525">
            <a:noFill/>
            <a:miter lim="800000"/>
            <a:headEnd/>
            <a:tailEnd/>
          </a:ln>
        </p:spPr>
        <p:txBody>
          <a:bodyPr wrap="none" anchor="ctr"/>
          <a:lstStyle/>
          <a:p>
            <a:pPr algn="r"/>
            <a:r>
              <a:rPr lang="fr-FR" sz="1000"/>
              <a:t>Page </a:t>
            </a:r>
          </a:p>
          <a:p>
            <a:pPr algn="r"/>
            <a:r>
              <a:rPr lang="fr-FR" sz="1000"/>
              <a:t>suivante</a:t>
            </a:r>
          </a:p>
        </p:txBody>
      </p:sp>
      <p:sp>
        <p:nvSpPr>
          <p:cNvPr id="25614" name="AutoShape 15">
            <a:hlinkClick r:id="" action="ppaction://hlinkshowjump?jump=nextslide" highlightClick="1"/>
          </p:cNvPr>
          <p:cNvSpPr>
            <a:spLocks noChangeArrowheads="1"/>
          </p:cNvSpPr>
          <p:nvPr/>
        </p:nvSpPr>
        <p:spPr bwMode="auto">
          <a:xfrm>
            <a:off x="8604250" y="6308725"/>
            <a:ext cx="215900" cy="215900"/>
          </a:xfrm>
          <a:prstGeom prst="actionButtonForwardNext">
            <a:avLst/>
          </a:prstGeom>
          <a:solidFill>
            <a:schemeClr val="accent1"/>
          </a:solidFill>
          <a:ln w="9525">
            <a:noFill/>
            <a:miter lim="800000"/>
            <a:headEnd/>
            <a:tailEnd/>
          </a:ln>
        </p:spPr>
        <p:txBody>
          <a:bodyPr wrap="none" anchor="ctr"/>
          <a:lstStyle/>
          <a:p>
            <a:endParaRPr lang="fr-FR"/>
          </a:p>
        </p:txBody>
      </p:sp>
      <p:sp>
        <p:nvSpPr>
          <p:cNvPr id="20496" name="AutoShape 16">
            <a:hlinkClick r:id="" action="ppaction://noaction" highlightClick="1"/>
          </p:cNvPr>
          <p:cNvSpPr>
            <a:spLocks noChangeArrowheads="1"/>
          </p:cNvSpPr>
          <p:nvPr/>
        </p:nvSpPr>
        <p:spPr bwMode="auto">
          <a:xfrm>
            <a:off x="7718425" y="6308725"/>
            <a:ext cx="215900" cy="215900"/>
          </a:xfrm>
          <a:prstGeom prst="actionButtonInformation">
            <a:avLst/>
          </a:prstGeom>
          <a:solidFill>
            <a:srgbClr val="33CC33"/>
          </a:solidFill>
          <a:ln w="9525">
            <a:noFill/>
            <a:miter lim="800000"/>
            <a:headEnd/>
            <a:tailEnd/>
          </a:ln>
        </p:spPr>
        <p:txBody>
          <a:bodyPr wrap="none" anchor="ctr"/>
          <a:lstStyle/>
          <a:p>
            <a:endParaRPr lang="fr-FR"/>
          </a:p>
        </p:txBody>
      </p:sp>
      <p:sp>
        <p:nvSpPr>
          <p:cNvPr id="25616" name="Rectangle 17"/>
          <p:cNvSpPr>
            <a:spLocks noChangeArrowheads="1"/>
          </p:cNvSpPr>
          <p:nvPr/>
        </p:nvSpPr>
        <p:spPr bwMode="auto">
          <a:xfrm>
            <a:off x="6877050" y="6237288"/>
            <a:ext cx="792163" cy="358775"/>
          </a:xfrm>
          <a:prstGeom prst="rect">
            <a:avLst/>
          </a:prstGeom>
          <a:noFill/>
          <a:ln w="9525">
            <a:noFill/>
            <a:miter lim="800000"/>
            <a:headEnd/>
            <a:tailEnd/>
          </a:ln>
        </p:spPr>
        <p:txBody>
          <a:bodyPr wrap="none" anchor="ctr"/>
          <a:lstStyle/>
          <a:p>
            <a:pPr algn="l"/>
            <a:r>
              <a:rPr lang="fr-FR" sz="1000"/>
              <a:t>Page </a:t>
            </a:r>
          </a:p>
          <a:p>
            <a:pPr algn="l"/>
            <a:r>
              <a:rPr lang="fr-FR" sz="1000"/>
              <a:t>précédente</a:t>
            </a:r>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20496"/>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492"/>
                                        </p:tgtEl>
                                        <p:attrNameLst>
                                          <p:attrName>style.visibility</p:attrName>
                                        </p:attrNameLst>
                                      </p:cBhvr>
                                      <p:to>
                                        <p:strVal val="visible"/>
                                      </p:to>
                                    </p:set>
                                  </p:childTnLst>
                                </p:cTn>
                              </p:par>
                            </p:childTnLst>
                          </p:cTn>
                        </p:par>
                      </p:childTnLst>
                    </p:cTn>
                  </p:par>
                </p:childTnLst>
              </p:cTn>
              <p:nextCondLst>
                <p:cond evt="onClick" delay="0">
                  <p:tgtEl>
                    <p:spTgt spid="20496"/>
                  </p:tgtEl>
                </p:cond>
              </p:nextCondLst>
            </p:seq>
            <p:seq concurrent="1" nextAc="seek">
              <p:cTn id="7" restart="whenNotActive" fill="hold" evtFilter="cancelBubble" nodeType="interactiveSeq">
                <p:stCondLst>
                  <p:cond evt="onClick" delay="0">
                    <p:tgtEl>
                      <p:spTgt spid="20492"/>
                    </p:tgtEl>
                  </p:cond>
                </p:stCondLst>
                <p:endSync evt="end" delay="0">
                  <p:rtn val="all"/>
                </p:endSync>
                <p:childTnLst>
                  <p:par>
                    <p:cTn id="8" fill="hold">
                      <p:stCondLst>
                        <p:cond delay="0"/>
                      </p:stCondLst>
                      <p:childTnLst>
                        <p:par>
                          <p:cTn id="9" fill="hold">
                            <p:stCondLst>
                              <p:cond delay="0"/>
                            </p:stCondLst>
                            <p:childTnLst>
                              <p:par>
                                <p:cTn id="10" presetID="1" presetClass="exit" presetSubtype="0" fill="hold" grpId="1" nodeType="clickEffect">
                                  <p:stCondLst>
                                    <p:cond delay="0"/>
                                  </p:stCondLst>
                                  <p:childTnLst>
                                    <p:set>
                                      <p:cBhvr>
                                        <p:cTn id="11" dur="1" fill="hold">
                                          <p:stCondLst>
                                            <p:cond delay="0"/>
                                          </p:stCondLst>
                                        </p:cTn>
                                        <p:tgtEl>
                                          <p:spTgt spid="20492"/>
                                        </p:tgtEl>
                                        <p:attrNameLst>
                                          <p:attrName>style.visibility</p:attrName>
                                        </p:attrNameLst>
                                      </p:cBhvr>
                                      <p:to>
                                        <p:strVal val="hidden"/>
                                      </p:to>
                                    </p:set>
                                  </p:childTnLst>
                                </p:cTn>
                              </p:par>
                            </p:childTnLst>
                          </p:cTn>
                        </p:par>
                      </p:childTnLst>
                    </p:cTn>
                  </p:par>
                </p:childTnLst>
              </p:cTn>
              <p:nextCondLst>
                <p:cond evt="onClick" delay="0">
                  <p:tgtEl>
                    <p:spTgt spid="20492"/>
                  </p:tgtEl>
                </p:cond>
              </p:nextCondLst>
            </p:seq>
          </p:childTnLst>
        </p:cTn>
      </p:par>
    </p:tnLst>
    <p:bldLst>
      <p:bldP spid="20492" grpId="0" animBg="1"/>
      <p:bldP spid="20492" grpId="1" animBg="1"/>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TotalTime>
  <Words>2079</Words>
  <Application>Microsoft Office PowerPoint</Application>
  <PresentationFormat>Affichage à l'écran (4:3)</PresentationFormat>
  <Paragraphs>409</Paragraphs>
  <Slides>17</Slides>
  <Notes>17</Notes>
  <HiddenSlides>0</HiddenSlides>
  <MMClips>0</MMClips>
  <ScaleCrop>false</ScaleCrop>
  <HeadingPairs>
    <vt:vector size="4" baseType="variant">
      <vt:variant>
        <vt:lpstr>Thème</vt:lpstr>
      </vt:variant>
      <vt:variant>
        <vt:i4>1</vt:i4>
      </vt:variant>
      <vt:variant>
        <vt:lpstr>Titres des diapositives</vt:lpstr>
      </vt:variant>
      <vt:variant>
        <vt:i4>17</vt:i4>
      </vt:variant>
    </vt:vector>
  </HeadingPairs>
  <TitlesOfParts>
    <vt:vector size="18" baseType="lpstr">
      <vt:lpstr>Thème Office</vt:lpstr>
      <vt:lpstr>Diapositive 1</vt:lpstr>
      <vt:lpstr>Quelles sont les obligations ?</vt:lpstr>
      <vt:lpstr>Les généralités</vt:lpstr>
      <vt:lpstr>Pourquoi l’entretien professionnel ?</vt:lpstr>
      <vt:lpstr>Pourquoi l’entretien professionnel ?</vt:lpstr>
      <vt:lpstr>Pourquoi l’entretien professionnel ?</vt:lpstr>
      <vt:lpstr>Pourquoi l’entretien professionnel ?</vt:lpstr>
      <vt:lpstr>Quelles sont les obligations ?</vt:lpstr>
      <vt:lpstr>Quelles sont les obligations ?</vt:lpstr>
      <vt:lpstr>Quelles sont les obligations ?</vt:lpstr>
      <vt:lpstr>Quelles sont les obligations ?</vt:lpstr>
      <vt:lpstr>Quelles sont les obligations ?</vt:lpstr>
      <vt:lpstr>Quelles sont les obligations ?</vt:lpstr>
      <vt:lpstr>Quelles sont les obligations ?</vt:lpstr>
      <vt:lpstr>Quelles sont les obligations ?</vt:lpstr>
      <vt:lpstr>Diapositive 16</vt:lpstr>
      <vt:lpstr>Diapositive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evelyne</dc:creator>
  <cp:lastModifiedBy>evelyne</cp:lastModifiedBy>
  <cp:revision>6</cp:revision>
  <dcterms:created xsi:type="dcterms:W3CDTF">2010-10-13T18:19:37Z</dcterms:created>
  <dcterms:modified xsi:type="dcterms:W3CDTF">2010-10-14T15:06:29Z</dcterms:modified>
</cp:coreProperties>
</file>