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4" r:id="rId3"/>
    <p:sldId id="371" r:id="rId4"/>
    <p:sldId id="373" r:id="rId5"/>
    <p:sldId id="375" r:id="rId6"/>
    <p:sldId id="342" r:id="rId7"/>
    <p:sldId id="343" r:id="rId8"/>
    <p:sldId id="368" r:id="rId9"/>
    <p:sldId id="370" r:id="rId10"/>
    <p:sldId id="369" r:id="rId11"/>
    <p:sldId id="318" r:id="rId12"/>
    <p:sldId id="312" r:id="rId13"/>
    <p:sldId id="374" r:id="rId14"/>
  </p:sldIdLst>
  <p:sldSz cx="10693400" cy="756126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CC"/>
    <a:srgbClr val="CC3399"/>
    <a:srgbClr val="006600"/>
    <a:srgbClr val="C4BA7E"/>
    <a:srgbClr val="996633"/>
    <a:srgbClr val="D60093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0" autoAdjust="0"/>
    <p:restoredTop sz="96029" autoAdjust="0"/>
  </p:normalViewPr>
  <p:slideViewPr>
    <p:cSldViewPr>
      <p:cViewPr>
        <p:scale>
          <a:sx n="90" d="100"/>
          <a:sy n="90" d="100"/>
        </p:scale>
        <p:origin x="-1230" y="-21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7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1A099-CA29-43EE-B4FE-FDFFE2FEECDA}" type="datetimeFigureOut">
              <a:rPr lang="fr-FR" smtClean="0"/>
              <a:t>20/12/2010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4E64D-81AE-4F8E-A9E4-07DF90D8B1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097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E0B9-5D18-4DAE-BDA1-E277660E26B1}" type="datetimeFigureOut">
              <a:rPr lang="fr-FR" smtClean="0"/>
              <a:t>20/12/2010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1DF22-CDE7-42F2-A0BD-F47BEA613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805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12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7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8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56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021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16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73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48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84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795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815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7073900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754092"/>
            <a:ext cx="10693400" cy="8429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93688" y="6877050"/>
            <a:ext cx="8413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2288" defTabSz="1042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42988" defTabSz="1042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65275" defTabSz="1042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5975" defTabSz="1042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GFP</a:t>
            </a:r>
          </a:p>
        </p:txBody>
      </p:sp>
      <p:pic>
        <p:nvPicPr>
          <p:cNvPr id="51202" name="Picture 2" descr="E:\bureau\A classer\Marketing\Logo groupe\Capstone_def_bl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701" y="6899650"/>
            <a:ext cx="1672559" cy="5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486099" y="4567238"/>
            <a:ext cx="7749033" cy="139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FONCIERE PARTENAIRE </a:t>
            </a:r>
            <a:r>
              <a:rPr lang="fr-FR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DES 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PME-PMI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MODALITES D’ENTREE AU CAPITAL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20 Décembre 2010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2226" name="Picture 2" descr="E:\bureau\A classer\Marketing\Logo groupe\capstone_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40" y="2916535"/>
            <a:ext cx="2868909" cy="72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7560964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V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alorisation des apports de Stéphane </a:t>
            </a:r>
            <a:r>
              <a:rPr lang="fr-FR" dirty="0" err="1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Lipp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 à la foncière (en titres)</a:t>
            </a:r>
            <a:endParaRPr lang="fr-FR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" y="1949525"/>
            <a:ext cx="10623599" cy="348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7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1545258"/>
            <a:ext cx="8926512" cy="515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Propriétaire :		S. </a:t>
            </a:r>
            <a:r>
              <a:rPr lang="fr-FR" sz="1600" dirty="0" err="1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Lipp</a:t>
            </a:r>
            <a:r>
              <a:rPr lang="fr-FR" sz="1600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 (100% indirectement)</a:t>
            </a:r>
            <a:endParaRPr lang="fr-FR" sz="1600" dirty="0">
              <a:solidFill>
                <a:srgbClr val="C00000"/>
              </a:solidFill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Localisation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Corbas (69) (3 accès A43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et Rocade Est à 400m)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Superficie :			40 506 m² de terrain à construire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Futur bâtiment de messagerie:	11 000m² environ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Valeur foncier HD : 		4,2M€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Dette financières :		3,9M€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Investissement global : 	12,5M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€</a:t>
            </a: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Loyer annuel HT HC projeté :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1,1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M€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Rentabilité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locative nette projetée : 8,82%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Période transfert propriété :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</a:t>
            </a:r>
            <a:r>
              <a:rPr lang="fr-FR" sz="1600" baseline="30000" dirty="0" smtClean="0">
                <a:latin typeface="Arial" charset="0"/>
                <a:ea typeface="FZYaoTi" pitchFamily="2" charset="-122"/>
                <a:cs typeface="+mn-cs"/>
              </a:rPr>
              <a:t>er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trimestre 2011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Commercialisation :		Négociation en cours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6480844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orbas</a:t>
            </a:r>
            <a:endParaRPr lang="fr-FR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908" y="108224"/>
            <a:ext cx="211380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20" y="3603227"/>
            <a:ext cx="4248472" cy="312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6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954088" y="1258800"/>
            <a:ext cx="7344072" cy="502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Promesse </a:t>
            </a:r>
            <a:r>
              <a:rPr lang="fr-FR" sz="1600" dirty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Unilatérale de Vente signée en Décembre </a:t>
            </a: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2010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Réitération acte :		1</a:t>
            </a:r>
            <a:r>
              <a:rPr lang="fr-FR" sz="1600" baseline="300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er</a:t>
            </a: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 trimestre 2011</a:t>
            </a:r>
          </a:p>
          <a:p>
            <a:pPr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Localisation :			Saint-Priest (69), à 500m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nlle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rocade Lyon Est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Superficie :				55 000 m² environ de terrain à construire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Future parc d’activité :		24 230 m² environ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Nbr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anticipé de locataires : 	40</a:t>
            </a:r>
          </a:p>
          <a:p>
            <a:pPr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Investissement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initial HD :	1,5 M€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(mars 2011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Investissement total :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20,4 M€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Loyer annuel HT HC projeté : 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2,1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M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€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Renta. locative nette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intiale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:	10,21%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charset="0"/>
                <a:ea typeface="FZYaoTi" pitchFamily="2" charset="-122"/>
              </a:rPr>
              <a:t>Cédant </a:t>
            </a:r>
            <a:r>
              <a:rPr lang="fr-FR" sz="1600" dirty="0">
                <a:latin typeface="Arial" charset="0"/>
                <a:ea typeface="FZYaoTi" pitchFamily="2" charset="-122"/>
              </a:rPr>
              <a:t>:	</a:t>
            </a:r>
            <a:r>
              <a:rPr lang="fr-FR" sz="1600" dirty="0" smtClean="0">
                <a:latin typeface="Arial" charset="0"/>
                <a:ea typeface="FZYaoTi" pitchFamily="2" charset="-122"/>
              </a:rPr>
              <a:t>4 sociétés industrielles (SCI)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648084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Saint-Priest</a:t>
            </a:r>
            <a:endParaRPr lang="fr-FR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2" y="4416934"/>
            <a:ext cx="4645499" cy="23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88" y="108223"/>
            <a:ext cx="2617886" cy="23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2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06340" y="3060551"/>
            <a:ext cx="648084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NOUS VOUS REMERCIONS</a:t>
            </a:r>
            <a:endParaRPr lang="fr-FR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14723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1044327"/>
            <a:ext cx="9726612" cy="552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Négociation exclusive d’acquisition en cours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Signature Accord de vente avec 47% du capital : 7/01/2011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Engagement sur 60% du capital anticipé pour mi-février 2011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>
              <a:solidFill>
                <a:srgbClr val="C00000"/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Localisation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A proximité immédiate du périphérique Parisien, excellente desserte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Parc fermé d’activité :		12 bâtiments, total de 43 000m² construit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Nbr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de locataires 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55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environ, aucun prédominant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Vacance locative :		0%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Forme acquisition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Prise de contrôle d’une SA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Prix de 100% des titres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 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45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M€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environ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Rentabilité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locative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nette initiale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≈ 10%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Période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d’acquisition 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</a:t>
            </a:r>
            <a:r>
              <a:rPr lang="fr-FR" sz="1600" baseline="30000" dirty="0" smtClean="0">
                <a:latin typeface="Arial" charset="0"/>
                <a:ea typeface="FZYaoTi" pitchFamily="2" charset="-122"/>
                <a:cs typeface="+mn-cs"/>
              </a:rPr>
              <a:t>er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semestre 2011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Etat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des bâtiments :		Très bon,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constructions 2002-2006 (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80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%)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6480844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Rives de Paris</a:t>
            </a:r>
            <a:endParaRPr lang="fr-FR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r="22819"/>
          <a:stretch/>
        </p:blipFill>
        <p:spPr bwMode="auto">
          <a:xfrm>
            <a:off x="8155012" y="3585963"/>
            <a:ext cx="2409982" cy="30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6480844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RDP</a:t>
            </a:r>
            <a:endParaRPr lang="fr-FR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08050" y="1269554"/>
            <a:ext cx="63833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b="1" dirty="0" smtClean="0">
                <a:latin typeface="Arial" charset="0"/>
                <a:ea typeface="FZYaoTi" pitchFamily="2" charset="-122"/>
              </a:rPr>
              <a:t>Rendement</a:t>
            </a:r>
            <a:endParaRPr lang="fr-FR" sz="1600" b="1" dirty="0">
              <a:latin typeface="Arial" charset="0"/>
              <a:ea typeface="FZYaoTi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85" y="2052439"/>
            <a:ext cx="456050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7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738188" y="2413000"/>
            <a:ext cx="9297987" cy="1884363"/>
            <a:chOff x="465" y="1520"/>
            <a:chExt cx="5857" cy="1187"/>
          </a:xfrm>
        </p:grpSpPr>
        <p:sp>
          <p:nvSpPr>
            <p:cNvPr id="4" name="AutoShape 9"/>
            <p:cNvSpPr>
              <a:spLocks noChangeAspect="1" noChangeArrowheads="1" noTextEdit="1"/>
            </p:cNvSpPr>
            <p:nvPr/>
          </p:nvSpPr>
          <p:spPr bwMode="auto">
            <a:xfrm>
              <a:off x="465" y="1520"/>
              <a:ext cx="5857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" name="Group 211"/>
            <p:cNvGrpSpPr>
              <a:grpSpLocks/>
            </p:cNvGrpSpPr>
            <p:nvPr/>
          </p:nvGrpSpPr>
          <p:grpSpPr bwMode="auto">
            <a:xfrm>
              <a:off x="465" y="1520"/>
              <a:ext cx="5917" cy="1187"/>
              <a:chOff x="465" y="1520"/>
              <a:chExt cx="5917" cy="1187"/>
            </a:xfrm>
          </p:grpSpPr>
          <p:sp>
            <p:nvSpPr>
              <p:cNvPr id="70" name="Rectangle 11"/>
              <p:cNvSpPr>
                <a:spLocks noChangeArrowheads="1"/>
              </p:cNvSpPr>
              <p:nvPr/>
            </p:nvSpPr>
            <p:spPr bwMode="auto">
              <a:xfrm>
                <a:off x="465" y="1520"/>
                <a:ext cx="5857" cy="156"/>
              </a:xfrm>
              <a:prstGeom prst="rect">
                <a:avLst/>
              </a:prstGeom>
              <a:solidFill>
                <a:srgbClr val="C5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Rectangle 12"/>
              <p:cNvSpPr>
                <a:spLocks noChangeArrowheads="1"/>
              </p:cNvSpPr>
              <p:nvPr/>
            </p:nvSpPr>
            <p:spPr bwMode="auto">
              <a:xfrm>
                <a:off x="3653" y="1667"/>
                <a:ext cx="451" cy="15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Line 13"/>
              <p:cNvSpPr>
                <a:spLocks noChangeShapeType="1"/>
              </p:cNvSpPr>
              <p:nvPr/>
            </p:nvSpPr>
            <p:spPr bwMode="auto">
              <a:xfrm>
                <a:off x="2336" y="1676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Rectangle 14"/>
              <p:cNvSpPr>
                <a:spLocks noChangeArrowheads="1"/>
              </p:cNvSpPr>
              <p:nvPr/>
            </p:nvSpPr>
            <p:spPr bwMode="auto">
              <a:xfrm>
                <a:off x="2336" y="1676"/>
                <a:ext cx="44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2336" y="168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Rectangle 16"/>
              <p:cNvSpPr>
                <a:spLocks noChangeArrowheads="1"/>
              </p:cNvSpPr>
              <p:nvPr/>
            </p:nvSpPr>
            <p:spPr bwMode="auto">
              <a:xfrm>
                <a:off x="2336" y="1685"/>
                <a:ext cx="35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Line 17"/>
              <p:cNvSpPr>
                <a:spLocks noChangeShapeType="1"/>
              </p:cNvSpPr>
              <p:nvPr/>
            </p:nvSpPr>
            <p:spPr bwMode="auto">
              <a:xfrm>
                <a:off x="2336" y="1693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Rectangle 18"/>
              <p:cNvSpPr>
                <a:spLocks noChangeArrowheads="1"/>
              </p:cNvSpPr>
              <p:nvPr/>
            </p:nvSpPr>
            <p:spPr bwMode="auto">
              <a:xfrm>
                <a:off x="2336" y="1693"/>
                <a:ext cx="26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Line 19"/>
              <p:cNvSpPr>
                <a:spLocks noChangeShapeType="1"/>
              </p:cNvSpPr>
              <p:nvPr/>
            </p:nvSpPr>
            <p:spPr bwMode="auto">
              <a:xfrm>
                <a:off x="2336" y="1702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Rectangle 20"/>
              <p:cNvSpPr>
                <a:spLocks noChangeArrowheads="1"/>
              </p:cNvSpPr>
              <p:nvPr/>
            </p:nvSpPr>
            <p:spPr bwMode="auto">
              <a:xfrm>
                <a:off x="2336" y="1702"/>
                <a:ext cx="18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" name="Line 21"/>
              <p:cNvSpPr>
                <a:spLocks noChangeShapeType="1"/>
              </p:cNvSpPr>
              <p:nvPr/>
            </p:nvSpPr>
            <p:spPr bwMode="auto">
              <a:xfrm>
                <a:off x="2336" y="1711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Rectangle 22"/>
              <p:cNvSpPr>
                <a:spLocks noChangeArrowheads="1"/>
              </p:cNvSpPr>
              <p:nvPr/>
            </p:nvSpPr>
            <p:spPr bwMode="auto">
              <a:xfrm>
                <a:off x="2336" y="1711"/>
                <a:ext cx="9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Line 23"/>
              <p:cNvSpPr>
                <a:spLocks noChangeShapeType="1"/>
              </p:cNvSpPr>
              <p:nvPr/>
            </p:nvSpPr>
            <p:spPr bwMode="auto">
              <a:xfrm>
                <a:off x="2778" y="1676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Rectangle 24"/>
              <p:cNvSpPr>
                <a:spLocks noChangeArrowheads="1"/>
              </p:cNvSpPr>
              <p:nvPr/>
            </p:nvSpPr>
            <p:spPr bwMode="auto">
              <a:xfrm>
                <a:off x="2778" y="1676"/>
                <a:ext cx="44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Line 25"/>
              <p:cNvSpPr>
                <a:spLocks noChangeShapeType="1"/>
              </p:cNvSpPr>
              <p:nvPr/>
            </p:nvSpPr>
            <p:spPr bwMode="auto">
              <a:xfrm>
                <a:off x="2778" y="168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Rectangle 26"/>
              <p:cNvSpPr>
                <a:spLocks noChangeArrowheads="1"/>
              </p:cNvSpPr>
              <p:nvPr/>
            </p:nvSpPr>
            <p:spPr bwMode="auto">
              <a:xfrm>
                <a:off x="2778" y="1685"/>
                <a:ext cx="35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" name="Line 27"/>
              <p:cNvSpPr>
                <a:spLocks noChangeShapeType="1"/>
              </p:cNvSpPr>
              <p:nvPr/>
            </p:nvSpPr>
            <p:spPr bwMode="auto">
              <a:xfrm>
                <a:off x="2778" y="1693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" name="Rectangle 28"/>
              <p:cNvSpPr>
                <a:spLocks noChangeArrowheads="1"/>
              </p:cNvSpPr>
              <p:nvPr/>
            </p:nvSpPr>
            <p:spPr bwMode="auto">
              <a:xfrm>
                <a:off x="2778" y="1693"/>
                <a:ext cx="26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" name="Line 29"/>
              <p:cNvSpPr>
                <a:spLocks noChangeShapeType="1"/>
              </p:cNvSpPr>
              <p:nvPr/>
            </p:nvSpPr>
            <p:spPr bwMode="auto">
              <a:xfrm>
                <a:off x="2778" y="1702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Rectangle 30"/>
              <p:cNvSpPr>
                <a:spLocks noChangeArrowheads="1"/>
              </p:cNvSpPr>
              <p:nvPr/>
            </p:nvSpPr>
            <p:spPr bwMode="auto">
              <a:xfrm>
                <a:off x="2778" y="1702"/>
                <a:ext cx="18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" name="Line 31"/>
              <p:cNvSpPr>
                <a:spLocks noChangeShapeType="1"/>
              </p:cNvSpPr>
              <p:nvPr/>
            </p:nvSpPr>
            <p:spPr bwMode="auto">
              <a:xfrm>
                <a:off x="2778" y="1711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Rectangle 32"/>
              <p:cNvSpPr>
                <a:spLocks noChangeArrowheads="1"/>
              </p:cNvSpPr>
              <p:nvPr/>
            </p:nvSpPr>
            <p:spPr bwMode="auto">
              <a:xfrm>
                <a:off x="2778" y="1711"/>
                <a:ext cx="9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" name="Line 33"/>
              <p:cNvSpPr>
                <a:spLocks noChangeShapeType="1"/>
              </p:cNvSpPr>
              <p:nvPr/>
            </p:nvSpPr>
            <p:spPr bwMode="auto">
              <a:xfrm>
                <a:off x="3220" y="1676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Rectangle 34"/>
              <p:cNvSpPr>
                <a:spLocks noChangeArrowheads="1"/>
              </p:cNvSpPr>
              <p:nvPr/>
            </p:nvSpPr>
            <p:spPr bwMode="auto">
              <a:xfrm>
                <a:off x="3220" y="1676"/>
                <a:ext cx="44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Line 35"/>
              <p:cNvSpPr>
                <a:spLocks noChangeShapeType="1"/>
              </p:cNvSpPr>
              <p:nvPr/>
            </p:nvSpPr>
            <p:spPr bwMode="auto">
              <a:xfrm>
                <a:off x="3220" y="168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Rectangle 36"/>
              <p:cNvSpPr>
                <a:spLocks noChangeArrowheads="1"/>
              </p:cNvSpPr>
              <p:nvPr/>
            </p:nvSpPr>
            <p:spPr bwMode="auto">
              <a:xfrm>
                <a:off x="3220" y="1685"/>
                <a:ext cx="35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" name="Line 37"/>
              <p:cNvSpPr>
                <a:spLocks noChangeShapeType="1"/>
              </p:cNvSpPr>
              <p:nvPr/>
            </p:nvSpPr>
            <p:spPr bwMode="auto">
              <a:xfrm>
                <a:off x="3220" y="1693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Rectangle 38"/>
              <p:cNvSpPr>
                <a:spLocks noChangeArrowheads="1"/>
              </p:cNvSpPr>
              <p:nvPr/>
            </p:nvSpPr>
            <p:spPr bwMode="auto">
              <a:xfrm>
                <a:off x="3220" y="1693"/>
                <a:ext cx="26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" name="Line 39"/>
              <p:cNvSpPr>
                <a:spLocks noChangeShapeType="1"/>
              </p:cNvSpPr>
              <p:nvPr/>
            </p:nvSpPr>
            <p:spPr bwMode="auto">
              <a:xfrm>
                <a:off x="3220" y="1702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" name="Rectangle 40"/>
              <p:cNvSpPr>
                <a:spLocks noChangeArrowheads="1"/>
              </p:cNvSpPr>
              <p:nvPr/>
            </p:nvSpPr>
            <p:spPr bwMode="auto">
              <a:xfrm>
                <a:off x="3220" y="1702"/>
                <a:ext cx="18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" name="Line 41"/>
              <p:cNvSpPr>
                <a:spLocks noChangeShapeType="1"/>
              </p:cNvSpPr>
              <p:nvPr/>
            </p:nvSpPr>
            <p:spPr bwMode="auto">
              <a:xfrm>
                <a:off x="3220" y="1711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Rectangle 42"/>
              <p:cNvSpPr>
                <a:spLocks noChangeArrowheads="1"/>
              </p:cNvSpPr>
              <p:nvPr/>
            </p:nvSpPr>
            <p:spPr bwMode="auto">
              <a:xfrm>
                <a:off x="3220" y="1711"/>
                <a:ext cx="9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" name="Line 43"/>
              <p:cNvSpPr>
                <a:spLocks noChangeShapeType="1"/>
              </p:cNvSpPr>
              <p:nvPr/>
            </p:nvSpPr>
            <p:spPr bwMode="auto">
              <a:xfrm>
                <a:off x="4104" y="1676"/>
                <a:ext cx="4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Rectangle 44"/>
              <p:cNvSpPr>
                <a:spLocks noChangeArrowheads="1"/>
              </p:cNvSpPr>
              <p:nvPr/>
            </p:nvSpPr>
            <p:spPr bwMode="auto">
              <a:xfrm>
                <a:off x="4104" y="1676"/>
                <a:ext cx="43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" name="Line 45"/>
              <p:cNvSpPr>
                <a:spLocks noChangeShapeType="1"/>
              </p:cNvSpPr>
              <p:nvPr/>
            </p:nvSpPr>
            <p:spPr bwMode="auto">
              <a:xfrm>
                <a:off x="4104" y="168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" name="Rectangle 46"/>
              <p:cNvSpPr>
                <a:spLocks noChangeArrowheads="1"/>
              </p:cNvSpPr>
              <p:nvPr/>
            </p:nvSpPr>
            <p:spPr bwMode="auto">
              <a:xfrm>
                <a:off x="4104" y="1685"/>
                <a:ext cx="35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" name="Line 47"/>
              <p:cNvSpPr>
                <a:spLocks noChangeShapeType="1"/>
              </p:cNvSpPr>
              <p:nvPr/>
            </p:nvSpPr>
            <p:spPr bwMode="auto">
              <a:xfrm>
                <a:off x="4104" y="1693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Rectangle 48"/>
              <p:cNvSpPr>
                <a:spLocks noChangeArrowheads="1"/>
              </p:cNvSpPr>
              <p:nvPr/>
            </p:nvSpPr>
            <p:spPr bwMode="auto">
              <a:xfrm>
                <a:off x="4104" y="1693"/>
                <a:ext cx="26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" name="Line 49"/>
              <p:cNvSpPr>
                <a:spLocks noChangeShapeType="1"/>
              </p:cNvSpPr>
              <p:nvPr/>
            </p:nvSpPr>
            <p:spPr bwMode="auto">
              <a:xfrm>
                <a:off x="4104" y="170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" name="Rectangle 50"/>
              <p:cNvSpPr>
                <a:spLocks noChangeArrowheads="1"/>
              </p:cNvSpPr>
              <p:nvPr/>
            </p:nvSpPr>
            <p:spPr bwMode="auto">
              <a:xfrm>
                <a:off x="4104" y="1702"/>
                <a:ext cx="17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Line 51"/>
              <p:cNvSpPr>
                <a:spLocks noChangeShapeType="1"/>
              </p:cNvSpPr>
              <p:nvPr/>
            </p:nvSpPr>
            <p:spPr bwMode="auto">
              <a:xfrm>
                <a:off x="4104" y="1711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" name="Rectangle 52"/>
              <p:cNvSpPr>
                <a:spLocks noChangeArrowheads="1"/>
              </p:cNvSpPr>
              <p:nvPr/>
            </p:nvSpPr>
            <p:spPr bwMode="auto">
              <a:xfrm>
                <a:off x="4104" y="1711"/>
                <a:ext cx="9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Rectangle 53"/>
              <p:cNvSpPr>
                <a:spLocks noChangeArrowheads="1"/>
              </p:cNvSpPr>
              <p:nvPr/>
            </p:nvSpPr>
            <p:spPr bwMode="auto">
              <a:xfrm>
                <a:off x="3653" y="1815"/>
                <a:ext cx="451" cy="15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Line 54"/>
              <p:cNvSpPr>
                <a:spLocks noChangeShapeType="1"/>
              </p:cNvSpPr>
              <p:nvPr/>
            </p:nvSpPr>
            <p:spPr bwMode="auto">
              <a:xfrm>
                <a:off x="3220" y="1823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Rectangle 55"/>
              <p:cNvSpPr>
                <a:spLocks noChangeArrowheads="1"/>
              </p:cNvSpPr>
              <p:nvPr/>
            </p:nvSpPr>
            <p:spPr bwMode="auto">
              <a:xfrm>
                <a:off x="3220" y="1823"/>
                <a:ext cx="44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Line 56"/>
              <p:cNvSpPr>
                <a:spLocks noChangeShapeType="1"/>
              </p:cNvSpPr>
              <p:nvPr/>
            </p:nvSpPr>
            <p:spPr bwMode="auto">
              <a:xfrm>
                <a:off x="3220" y="1832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" name="Rectangle 57"/>
              <p:cNvSpPr>
                <a:spLocks noChangeArrowheads="1"/>
              </p:cNvSpPr>
              <p:nvPr/>
            </p:nvSpPr>
            <p:spPr bwMode="auto">
              <a:xfrm>
                <a:off x="3220" y="1832"/>
                <a:ext cx="35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Line 58"/>
              <p:cNvSpPr>
                <a:spLocks noChangeShapeType="1"/>
              </p:cNvSpPr>
              <p:nvPr/>
            </p:nvSpPr>
            <p:spPr bwMode="auto">
              <a:xfrm>
                <a:off x="3220" y="1841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Rectangle 59"/>
              <p:cNvSpPr>
                <a:spLocks noChangeArrowheads="1"/>
              </p:cNvSpPr>
              <p:nvPr/>
            </p:nvSpPr>
            <p:spPr bwMode="auto">
              <a:xfrm>
                <a:off x="3220" y="1841"/>
                <a:ext cx="26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Line 60"/>
              <p:cNvSpPr>
                <a:spLocks noChangeShapeType="1"/>
              </p:cNvSpPr>
              <p:nvPr/>
            </p:nvSpPr>
            <p:spPr bwMode="auto">
              <a:xfrm>
                <a:off x="3220" y="1849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Rectangle 61"/>
              <p:cNvSpPr>
                <a:spLocks noChangeArrowheads="1"/>
              </p:cNvSpPr>
              <p:nvPr/>
            </p:nvSpPr>
            <p:spPr bwMode="auto">
              <a:xfrm>
                <a:off x="3220" y="1849"/>
                <a:ext cx="18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Line 62"/>
              <p:cNvSpPr>
                <a:spLocks noChangeShapeType="1"/>
              </p:cNvSpPr>
              <p:nvPr/>
            </p:nvSpPr>
            <p:spPr bwMode="auto">
              <a:xfrm>
                <a:off x="3220" y="1858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Rectangle 63"/>
              <p:cNvSpPr>
                <a:spLocks noChangeArrowheads="1"/>
              </p:cNvSpPr>
              <p:nvPr/>
            </p:nvSpPr>
            <p:spPr bwMode="auto">
              <a:xfrm>
                <a:off x="3220" y="1858"/>
                <a:ext cx="9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Line 64"/>
              <p:cNvSpPr>
                <a:spLocks noChangeShapeType="1"/>
              </p:cNvSpPr>
              <p:nvPr/>
            </p:nvSpPr>
            <p:spPr bwMode="auto">
              <a:xfrm>
                <a:off x="4104" y="1823"/>
                <a:ext cx="4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" name="Rectangle 65"/>
              <p:cNvSpPr>
                <a:spLocks noChangeArrowheads="1"/>
              </p:cNvSpPr>
              <p:nvPr/>
            </p:nvSpPr>
            <p:spPr bwMode="auto">
              <a:xfrm>
                <a:off x="4104" y="1823"/>
                <a:ext cx="43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" name="Line 66"/>
              <p:cNvSpPr>
                <a:spLocks noChangeShapeType="1"/>
              </p:cNvSpPr>
              <p:nvPr/>
            </p:nvSpPr>
            <p:spPr bwMode="auto">
              <a:xfrm>
                <a:off x="4104" y="1832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Rectangle 67"/>
              <p:cNvSpPr>
                <a:spLocks noChangeArrowheads="1"/>
              </p:cNvSpPr>
              <p:nvPr/>
            </p:nvSpPr>
            <p:spPr bwMode="auto">
              <a:xfrm>
                <a:off x="4104" y="1832"/>
                <a:ext cx="35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" name="Line 68"/>
              <p:cNvSpPr>
                <a:spLocks noChangeShapeType="1"/>
              </p:cNvSpPr>
              <p:nvPr/>
            </p:nvSpPr>
            <p:spPr bwMode="auto">
              <a:xfrm>
                <a:off x="4104" y="1841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Rectangle 69"/>
              <p:cNvSpPr>
                <a:spLocks noChangeArrowheads="1"/>
              </p:cNvSpPr>
              <p:nvPr/>
            </p:nvSpPr>
            <p:spPr bwMode="auto">
              <a:xfrm>
                <a:off x="4104" y="1841"/>
                <a:ext cx="26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Line 70"/>
              <p:cNvSpPr>
                <a:spLocks noChangeShapeType="1"/>
              </p:cNvSpPr>
              <p:nvPr/>
            </p:nvSpPr>
            <p:spPr bwMode="auto">
              <a:xfrm>
                <a:off x="4104" y="184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" name="Rectangle 71"/>
              <p:cNvSpPr>
                <a:spLocks noChangeArrowheads="1"/>
              </p:cNvSpPr>
              <p:nvPr/>
            </p:nvSpPr>
            <p:spPr bwMode="auto">
              <a:xfrm>
                <a:off x="4104" y="1849"/>
                <a:ext cx="17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Line 72"/>
              <p:cNvSpPr>
                <a:spLocks noChangeShapeType="1"/>
              </p:cNvSpPr>
              <p:nvPr/>
            </p:nvSpPr>
            <p:spPr bwMode="auto">
              <a:xfrm>
                <a:off x="4104" y="1858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Rectangle 73"/>
              <p:cNvSpPr>
                <a:spLocks noChangeArrowheads="1"/>
              </p:cNvSpPr>
              <p:nvPr/>
            </p:nvSpPr>
            <p:spPr bwMode="auto">
              <a:xfrm>
                <a:off x="4104" y="1858"/>
                <a:ext cx="9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Rectangle 74"/>
              <p:cNvSpPr>
                <a:spLocks noChangeArrowheads="1"/>
              </p:cNvSpPr>
              <p:nvPr/>
            </p:nvSpPr>
            <p:spPr bwMode="auto">
              <a:xfrm>
                <a:off x="3653" y="1962"/>
                <a:ext cx="451" cy="15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Line 75"/>
              <p:cNvSpPr>
                <a:spLocks noChangeShapeType="1"/>
              </p:cNvSpPr>
              <p:nvPr/>
            </p:nvSpPr>
            <p:spPr bwMode="auto">
              <a:xfrm>
                <a:off x="3220" y="1971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Rectangle 76"/>
              <p:cNvSpPr>
                <a:spLocks noChangeArrowheads="1"/>
              </p:cNvSpPr>
              <p:nvPr/>
            </p:nvSpPr>
            <p:spPr bwMode="auto">
              <a:xfrm>
                <a:off x="3220" y="1971"/>
                <a:ext cx="44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Line 77"/>
              <p:cNvSpPr>
                <a:spLocks noChangeShapeType="1"/>
              </p:cNvSpPr>
              <p:nvPr/>
            </p:nvSpPr>
            <p:spPr bwMode="auto">
              <a:xfrm>
                <a:off x="3220" y="1979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Rectangle 78"/>
              <p:cNvSpPr>
                <a:spLocks noChangeArrowheads="1"/>
              </p:cNvSpPr>
              <p:nvPr/>
            </p:nvSpPr>
            <p:spPr bwMode="auto">
              <a:xfrm>
                <a:off x="3220" y="1979"/>
                <a:ext cx="35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" name="Line 79"/>
              <p:cNvSpPr>
                <a:spLocks noChangeShapeType="1"/>
              </p:cNvSpPr>
              <p:nvPr/>
            </p:nvSpPr>
            <p:spPr bwMode="auto">
              <a:xfrm>
                <a:off x="3220" y="198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Rectangle 80"/>
              <p:cNvSpPr>
                <a:spLocks noChangeArrowheads="1"/>
              </p:cNvSpPr>
              <p:nvPr/>
            </p:nvSpPr>
            <p:spPr bwMode="auto">
              <a:xfrm>
                <a:off x="3220" y="1988"/>
                <a:ext cx="26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Line 81"/>
              <p:cNvSpPr>
                <a:spLocks noChangeShapeType="1"/>
              </p:cNvSpPr>
              <p:nvPr/>
            </p:nvSpPr>
            <p:spPr bwMode="auto">
              <a:xfrm>
                <a:off x="3220" y="199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" name="Rectangle 82"/>
              <p:cNvSpPr>
                <a:spLocks noChangeArrowheads="1"/>
              </p:cNvSpPr>
              <p:nvPr/>
            </p:nvSpPr>
            <p:spPr bwMode="auto">
              <a:xfrm>
                <a:off x="3220" y="1997"/>
                <a:ext cx="18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Line 83"/>
              <p:cNvSpPr>
                <a:spLocks noChangeShapeType="1"/>
              </p:cNvSpPr>
              <p:nvPr/>
            </p:nvSpPr>
            <p:spPr bwMode="auto">
              <a:xfrm>
                <a:off x="3220" y="2005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Rectangle 84"/>
              <p:cNvSpPr>
                <a:spLocks noChangeArrowheads="1"/>
              </p:cNvSpPr>
              <p:nvPr/>
            </p:nvSpPr>
            <p:spPr bwMode="auto">
              <a:xfrm>
                <a:off x="3220" y="2005"/>
                <a:ext cx="9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Rectangle 85"/>
              <p:cNvSpPr>
                <a:spLocks noChangeArrowheads="1"/>
              </p:cNvSpPr>
              <p:nvPr/>
            </p:nvSpPr>
            <p:spPr bwMode="auto">
              <a:xfrm>
                <a:off x="3653" y="2109"/>
                <a:ext cx="451" cy="15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Line 86"/>
              <p:cNvSpPr>
                <a:spLocks noChangeShapeType="1"/>
              </p:cNvSpPr>
              <p:nvPr/>
            </p:nvSpPr>
            <p:spPr bwMode="auto">
              <a:xfrm>
                <a:off x="3220" y="2118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Rectangle 87"/>
              <p:cNvSpPr>
                <a:spLocks noChangeArrowheads="1"/>
              </p:cNvSpPr>
              <p:nvPr/>
            </p:nvSpPr>
            <p:spPr bwMode="auto">
              <a:xfrm>
                <a:off x="3220" y="2118"/>
                <a:ext cx="44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Line 88"/>
              <p:cNvSpPr>
                <a:spLocks noChangeShapeType="1"/>
              </p:cNvSpPr>
              <p:nvPr/>
            </p:nvSpPr>
            <p:spPr bwMode="auto">
              <a:xfrm>
                <a:off x="3220" y="2127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Rectangle 89"/>
              <p:cNvSpPr>
                <a:spLocks noChangeArrowheads="1"/>
              </p:cNvSpPr>
              <p:nvPr/>
            </p:nvSpPr>
            <p:spPr bwMode="auto">
              <a:xfrm>
                <a:off x="3220" y="2127"/>
                <a:ext cx="35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Line 90"/>
              <p:cNvSpPr>
                <a:spLocks noChangeShapeType="1"/>
              </p:cNvSpPr>
              <p:nvPr/>
            </p:nvSpPr>
            <p:spPr bwMode="auto">
              <a:xfrm>
                <a:off x="3220" y="213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Rectangle 91"/>
              <p:cNvSpPr>
                <a:spLocks noChangeArrowheads="1"/>
              </p:cNvSpPr>
              <p:nvPr/>
            </p:nvSpPr>
            <p:spPr bwMode="auto">
              <a:xfrm>
                <a:off x="3220" y="2135"/>
                <a:ext cx="26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Line 92"/>
              <p:cNvSpPr>
                <a:spLocks noChangeShapeType="1"/>
              </p:cNvSpPr>
              <p:nvPr/>
            </p:nvSpPr>
            <p:spPr bwMode="auto">
              <a:xfrm>
                <a:off x="3220" y="2144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Rectangle 93"/>
              <p:cNvSpPr>
                <a:spLocks noChangeArrowheads="1"/>
              </p:cNvSpPr>
              <p:nvPr/>
            </p:nvSpPr>
            <p:spPr bwMode="auto">
              <a:xfrm>
                <a:off x="3220" y="2144"/>
                <a:ext cx="18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Line 94"/>
              <p:cNvSpPr>
                <a:spLocks noChangeShapeType="1"/>
              </p:cNvSpPr>
              <p:nvPr/>
            </p:nvSpPr>
            <p:spPr bwMode="auto">
              <a:xfrm>
                <a:off x="3220" y="2153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Rectangle 95"/>
              <p:cNvSpPr>
                <a:spLocks noChangeArrowheads="1"/>
              </p:cNvSpPr>
              <p:nvPr/>
            </p:nvSpPr>
            <p:spPr bwMode="auto">
              <a:xfrm>
                <a:off x="3220" y="2153"/>
                <a:ext cx="9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" name="Rectangle 96"/>
              <p:cNvSpPr>
                <a:spLocks noChangeArrowheads="1"/>
              </p:cNvSpPr>
              <p:nvPr/>
            </p:nvSpPr>
            <p:spPr bwMode="auto">
              <a:xfrm>
                <a:off x="3212" y="2256"/>
                <a:ext cx="892" cy="15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" name="Rectangle 97"/>
              <p:cNvSpPr>
                <a:spLocks noChangeArrowheads="1"/>
              </p:cNvSpPr>
              <p:nvPr/>
            </p:nvSpPr>
            <p:spPr bwMode="auto">
              <a:xfrm>
                <a:off x="3653" y="2404"/>
                <a:ext cx="451" cy="15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Line 98"/>
              <p:cNvSpPr>
                <a:spLocks noChangeShapeType="1"/>
              </p:cNvSpPr>
              <p:nvPr/>
            </p:nvSpPr>
            <p:spPr bwMode="auto">
              <a:xfrm>
                <a:off x="3220" y="2412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Rectangle 99"/>
              <p:cNvSpPr>
                <a:spLocks noChangeArrowheads="1"/>
              </p:cNvSpPr>
              <p:nvPr/>
            </p:nvSpPr>
            <p:spPr bwMode="auto">
              <a:xfrm>
                <a:off x="3220" y="2412"/>
                <a:ext cx="44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" name="Line 100"/>
              <p:cNvSpPr>
                <a:spLocks noChangeShapeType="1"/>
              </p:cNvSpPr>
              <p:nvPr/>
            </p:nvSpPr>
            <p:spPr bwMode="auto">
              <a:xfrm>
                <a:off x="3220" y="2421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" name="Rectangle 101"/>
              <p:cNvSpPr>
                <a:spLocks noChangeArrowheads="1"/>
              </p:cNvSpPr>
              <p:nvPr/>
            </p:nvSpPr>
            <p:spPr bwMode="auto">
              <a:xfrm>
                <a:off x="3220" y="2421"/>
                <a:ext cx="35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" name="Line 102"/>
              <p:cNvSpPr>
                <a:spLocks noChangeShapeType="1"/>
              </p:cNvSpPr>
              <p:nvPr/>
            </p:nvSpPr>
            <p:spPr bwMode="auto">
              <a:xfrm>
                <a:off x="3220" y="2430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Rectangle 103"/>
              <p:cNvSpPr>
                <a:spLocks noChangeArrowheads="1"/>
              </p:cNvSpPr>
              <p:nvPr/>
            </p:nvSpPr>
            <p:spPr bwMode="auto">
              <a:xfrm>
                <a:off x="3220" y="2430"/>
                <a:ext cx="26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" name="Line 104"/>
              <p:cNvSpPr>
                <a:spLocks noChangeShapeType="1"/>
              </p:cNvSpPr>
              <p:nvPr/>
            </p:nvSpPr>
            <p:spPr bwMode="auto">
              <a:xfrm>
                <a:off x="3220" y="2438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" name="Rectangle 105"/>
              <p:cNvSpPr>
                <a:spLocks noChangeArrowheads="1"/>
              </p:cNvSpPr>
              <p:nvPr/>
            </p:nvSpPr>
            <p:spPr bwMode="auto">
              <a:xfrm>
                <a:off x="3220" y="2438"/>
                <a:ext cx="18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" name="Line 106"/>
              <p:cNvSpPr>
                <a:spLocks noChangeShapeType="1"/>
              </p:cNvSpPr>
              <p:nvPr/>
            </p:nvSpPr>
            <p:spPr bwMode="auto">
              <a:xfrm>
                <a:off x="3220" y="2447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Rectangle 107"/>
              <p:cNvSpPr>
                <a:spLocks noChangeArrowheads="1"/>
              </p:cNvSpPr>
              <p:nvPr/>
            </p:nvSpPr>
            <p:spPr bwMode="auto">
              <a:xfrm>
                <a:off x="3220" y="2447"/>
                <a:ext cx="9" cy="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" name="Rectangle 108"/>
              <p:cNvSpPr>
                <a:spLocks noChangeArrowheads="1"/>
              </p:cNvSpPr>
              <p:nvPr/>
            </p:nvSpPr>
            <p:spPr bwMode="auto">
              <a:xfrm>
                <a:off x="465" y="2551"/>
                <a:ext cx="5857" cy="1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" name="Rectangle 109"/>
              <p:cNvSpPr>
                <a:spLocks noChangeArrowheads="1"/>
              </p:cNvSpPr>
              <p:nvPr/>
            </p:nvSpPr>
            <p:spPr bwMode="auto">
              <a:xfrm>
                <a:off x="491" y="1529"/>
                <a:ext cx="936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P&amp;L ACCOUNT</a:t>
                </a:r>
                <a:endParaRPr lang="en-US"/>
              </a:p>
            </p:txBody>
          </p:sp>
          <p:sp>
            <p:nvSpPr>
              <p:cNvPr id="169" name="Rectangle 110"/>
              <p:cNvSpPr>
                <a:spLocks noChangeArrowheads="1"/>
              </p:cNvSpPr>
              <p:nvPr/>
            </p:nvSpPr>
            <p:spPr bwMode="auto">
              <a:xfrm>
                <a:off x="2510" y="1529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2008</a:t>
                </a:r>
                <a:endParaRPr lang="en-US"/>
              </a:p>
            </p:txBody>
          </p:sp>
          <p:sp>
            <p:nvSpPr>
              <p:cNvPr id="170" name="Rectangle 111"/>
              <p:cNvSpPr>
                <a:spLocks noChangeArrowheads="1"/>
              </p:cNvSpPr>
              <p:nvPr/>
            </p:nvSpPr>
            <p:spPr bwMode="auto">
              <a:xfrm>
                <a:off x="2952" y="1529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2009</a:t>
                </a:r>
                <a:endParaRPr lang="en-US"/>
              </a:p>
            </p:txBody>
          </p:sp>
          <p:sp>
            <p:nvSpPr>
              <p:cNvPr id="171" name="Rectangle 112"/>
              <p:cNvSpPr>
                <a:spLocks noChangeArrowheads="1"/>
              </p:cNvSpPr>
              <p:nvPr/>
            </p:nvSpPr>
            <p:spPr bwMode="auto">
              <a:xfrm>
                <a:off x="3394" y="1529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2010</a:t>
                </a:r>
                <a:endParaRPr lang="en-US"/>
              </a:p>
            </p:txBody>
          </p:sp>
          <p:sp>
            <p:nvSpPr>
              <p:cNvPr id="172" name="Rectangle 113"/>
              <p:cNvSpPr>
                <a:spLocks noChangeArrowheads="1"/>
              </p:cNvSpPr>
              <p:nvPr/>
            </p:nvSpPr>
            <p:spPr bwMode="auto">
              <a:xfrm>
                <a:off x="3776" y="1520"/>
                <a:ext cx="1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Adj</a:t>
                </a:r>
                <a:endParaRPr lang="en-US"/>
              </a:p>
            </p:txBody>
          </p:sp>
          <p:sp>
            <p:nvSpPr>
              <p:cNvPr id="173" name="Rectangle 114"/>
              <p:cNvSpPr>
                <a:spLocks noChangeArrowheads="1"/>
              </p:cNvSpPr>
              <p:nvPr/>
            </p:nvSpPr>
            <p:spPr bwMode="auto">
              <a:xfrm>
                <a:off x="4277" y="1529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2011</a:t>
                </a:r>
                <a:endParaRPr lang="en-US"/>
              </a:p>
            </p:txBody>
          </p:sp>
          <p:sp>
            <p:nvSpPr>
              <p:cNvPr id="174" name="Rectangle 115"/>
              <p:cNvSpPr>
                <a:spLocks noChangeArrowheads="1"/>
              </p:cNvSpPr>
              <p:nvPr/>
            </p:nvSpPr>
            <p:spPr bwMode="auto">
              <a:xfrm>
                <a:off x="4728" y="1529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2012</a:t>
                </a:r>
                <a:endParaRPr lang="en-US"/>
              </a:p>
            </p:txBody>
          </p:sp>
          <p:sp>
            <p:nvSpPr>
              <p:cNvPr id="175" name="Rectangle 116"/>
              <p:cNvSpPr>
                <a:spLocks noChangeArrowheads="1"/>
              </p:cNvSpPr>
              <p:nvPr/>
            </p:nvSpPr>
            <p:spPr bwMode="auto">
              <a:xfrm>
                <a:off x="5170" y="1529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2013</a:t>
                </a:r>
                <a:endParaRPr lang="en-US"/>
              </a:p>
            </p:txBody>
          </p:sp>
          <p:sp>
            <p:nvSpPr>
              <p:cNvPr id="176" name="Rectangle 117"/>
              <p:cNvSpPr>
                <a:spLocks noChangeArrowheads="1"/>
              </p:cNvSpPr>
              <p:nvPr/>
            </p:nvSpPr>
            <p:spPr bwMode="auto">
              <a:xfrm>
                <a:off x="5612" y="1529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2014</a:t>
                </a:r>
                <a:endParaRPr lang="en-US"/>
              </a:p>
            </p:txBody>
          </p:sp>
          <p:sp>
            <p:nvSpPr>
              <p:cNvPr id="177" name="Rectangle 118"/>
              <p:cNvSpPr>
                <a:spLocks noChangeArrowheads="1"/>
              </p:cNvSpPr>
              <p:nvPr/>
            </p:nvSpPr>
            <p:spPr bwMode="auto">
              <a:xfrm>
                <a:off x="6053" y="1529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2015</a:t>
                </a:r>
                <a:endParaRPr lang="en-US"/>
              </a:p>
            </p:txBody>
          </p:sp>
          <p:sp>
            <p:nvSpPr>
              <p:cNvPr id="178" name="Rectangle 119"/>
              <p:cNvSpPr>
                <a:spLocks noChangeArrowheads="1"/>
              </p:cNvSpPr>
              <p:nvPr/>
            </p:nvSpPr>
            <p:spPr bwMode="auto">
              <a:xfrm>
                <a:off x="491" y="1676"/>
                <a:ext cx="91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Total revenues</a:t>
                </a:r>
                <a:endParaRPr lang="en-US"/>
              </a:p>
            </p:txBody>
          </p:sp>
          <p:sp>
            <p:nvSpPr>
              <p:cNvPr id="179" name="Rectangle 120"/>
              <p:cNvSpPr>
                <a:spLocks noChangeArrowheads="1"/>
              </p:cNvSpPr>
              <p:nvPr/>
            </p:nvSpPr>
            <p:spPr bwMode="auto">
              <a:xfrm>
                <a:off x="2510" y="1676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5500</a:t>
                </a:r>
                <a:endParaRPr lang="en-US"/>
              </a:p>
            </p:txBody>
          </p:sp>
          <p:sp>
            <p:nvSpPr>
              <p:cNvPr id="180" name="Rectangle 121"/>
              <p:cNvSpPr>
                <a:spLocks noChangeArrowheads="1"/>
              </p:cNvSpPr>
              <p:nvPr/>
            </p:nvSpPr>
            <p:spPr bwMode="auto">
              <a:xfrm>
                <a:off x="2952" y="1676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5573</a:t>
                </a:r>
                <a:endParaRPr lang="en-US"/>
              </a:p>
            </p:txBody>
          </p:sp>
          <p:sp>
            <p:nvSpPr>
              <p:cNvPr id="181" name="Rectangle 122"/>
              <p:cNvSpPr>
                <a:spLocks noChangeArrowheads="1"/>
              </p:cNvSpPr>
              <p:nvPr/>
            </p:nvSpPr>
            <p:spPr bwMode="auto">
              <a:xfrm>
                <a:off x="3394" y="1676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5573</a:t>
                </a:r>
                <a:endParaRPr lang="en-US"/>
              </a:p>
            </p:txBody>
          </p:sp>
          <p:sp>
            <p:nvSpPr>
              <p:cNvPr id="182" name="Rectangle 123"/>
              <p:cNvSpPr>
                <a:spLocks noChangeArrowheads="1"/>
              </p:cNvSpPr>
              <p:nvPr/>
            </p:nvSpPr>
            <p:spPr bwMode="auto">
              <a:xfrm>
                <a:off x="3861" y="1676"/>
                <a:ext cx="303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-450</a:t>
                </a:r>
                <a:endParaRPr lang="en-US"/>
              </a:p>
            </p:txBody>
          </p:sp>
          <p:sp>
            <p:nvSpPr>
              <p:cNvPr id="183" name="Rectangle 124"/>
              <p:cNvSpPr>
                <a:spLocks noChangeArrowheads="1"/>
              </p:cNvSpPr>
              <p:nvPr/>
            </p:nvSpPr>
            <p:spPr bwMode="auto">
              <a:xfrm>
                <a:off x="4277" y="1676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5123</a:t>
                </a:r>
                <a:endParaRPr lang="en-US"/>
              </a:p>
            </p:txBody>
          </p:sp>
          <p:sp>
            <p:nvSpPr>
              <p:cNvPr id="184" name="Rectangle 125"/>
              <p:cNvSpPr>
                <a:spLocks noChangeArrowheads="1"/>
              </p:cNvSpPr>
              <p:nvPr/>
            </p:nvSpPr>
            <p:spPr bwMode="auto">
              <a:xfrm>
                <a:off x="4728" y="1676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5123</a:t>
                </a:r>
                <a:endParaRPr lang="en-US"/>
              </a:p>
            </p:txBody>
          </p:sp>
          <p:sp>
            <p:nvSpPr>
              <p:cNvPr id="185" name="Rectangle 126"/>
              <p:cNvSpPr>
                <a:spLocks noChangeArrowheads="1"/>
              </p:cNvSpPr>
              <p:nvPr/>
            </p:nvSpPr>
            <p:spPr bwMode="auto">
              <a:xfrm>
                <a:off x="5170" y="1676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5123</a:t>
                </a:r>
                <a:endParaRPr lang="en-US"/>
              </a:p>
            </p:txBody>
          </p:sp>
          <p:sp>
            <p:nvSpPr>
              <p:cNvPr id="186" name="Rectangle 127"/>
              <p:cNvSpPr>
                <a:spLocks noChangeArrowheads="1"/>
              </p:cNvSpPr>
              <p:nvPr/>
            </p:nvSpPr>
            <p:spPr bwMode="auto">
              <a:xfrm>
                <a:off x="5612" y="1676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5123</a:t>
                </a:r>
                <a:endParaRPr lang="en-US"/>
              </a:p>
            </p:txBody>
          </p:sp>
          <p:sp>
            <p:nvSpPr>
              <p:cNvPr id="187" name="Rectangle 128"/>
              <p:cNvSpPr>
                <a:spLocks noChangeArrowheads="1"/>
              </p:cNvSpPr>
              <p:nvPr/>
            </p:nvSpPr>
            <p:spPr bwMode="auto">
              <a:xfrm>
                <a:off x="6053" y="1676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5123</a:t>
                </a:r>
                <a:endParaRPr lang="en-US"/>
              </a:p>
            </p:txBody>
          </p:sp>
          <p:sp>
            <p:nvSpPr>
              <p:cNvPr id="188" name="Rectangle 129"/>
              <p:cNvSpPr>
                <a:spLocks noChangeArrowheads="1"/>
              </p:cNvSpPr>
              <p:nvPr/>
            </p:nvSpPr>
            <p:spPr bwMode="auto">
              <a:xfrm>
                <a:off x="491" y="1823"/>
                <a:ext cx="3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EBIT</a:t>
                </a:r>
                <a:endParaRPr lang="en-US"/>
              </a:p>
            </p:txBody>
          </p:sp>
          <p:sp>
            <p:nvSpPr>
              <p:cNvPr id="189" name="Rectangle 130"/>
              <p:cNvSpPr>
                <a:spLocks noChangeArrowheads="1"/>
              </p:cNvSpPr>
              <p:nvPr/>
            </p:nvSpPr>
            <p:spPr bwMode="auto">
              <a:xfrm>
                <a:off x="2510" y="1823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1542</a:t>
                </a:r>
                <a:endParaRPr lang="en-US"/>
              </a:p>
            </p:txBody>
          </p:sp>
          <p:sp>
            <p:nvSpPr>
              <p:cNvPr id="190" name="Rectangle 131"/>
              <p:cNvSpPr>
                <a:spLocks noChangeArrowheads="1"/>
              </p:cNvSpPr>
              <p:nvPr/>
            </p:nvSpPr>
            <p:spPr bwMode="auto">
              <a:xfrm>
                <a:off x="2952" y="1823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1917</a:t>
                </a:r>
                <a:endParaRPr lang="en-US"/>
              </a:p>
            </p:txBody>
          </p:sp>
          <p:sp>
            <p:nvSpPr>
              <p:cNvPr id="191" name="Rectangle 132"/>
              <p:cNvSpPr>
                <a:spLocks noChangeArrowheads="1"/>
              </p:cNvSpPr>
              <p:nvPr/>
            </p:nvSpPr>
            <p:spPr bwMode="auto">
              <a:xfrm>
                <a:off x="3394" y="1823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1917</a:t>
                </a:r>
                <a:endParaRPr lang="en-US"/>
              </a:p>
            </p:txBody>
          </p:sp>
          <p:sp>
            <p:nvSpPr>
              <p:cNvPr id="192" name="Rectangle 133"/>
              <p:cNvSpPr>
                <a:spLocks noChangeArrowheads="1"/>
              </p:cNvSpPr>
              <p:nvPr/>
            </p:nvSpPr>
            <p:spPr bwMode="auto">
              <a:xfrm>
                <a:off x="3896" y="1823"/>
                <a:ext cx="26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408</a:t>
                </a:r>
                <a:endParaRPr lang="en-US"/>
              </a:p>
            </p:txBody>
          </p:sp>
          <p:sp>
            <p:nvSpPr>
              <p:cNvPr id="193" name="Rectangle 134"/>
              <p:cNvSpPr>
                <a:spLocks noChangeArrowheads="1"/>
              </p:cNvSpPr>
              <p:nvPr/>
            </p:nvSpPr>
            <p:spPr bwMode="auto">
              <a:xfrm>
                <a:off x="4277" y="1823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2069</a:t>
                </a:r>
                <a:endParaRPr lang="en-US"/>
              </a:p>
            </p:txBody>
          </p:sp>
          <p:sp>
            <p:nvSpPr>
              <p:cNvPr id="194" name="Rectangle 135"/>
              <p:cNvSpPr>
                <a:spLocks noChangeArrowheads="1"/>
              </p:cNvSpPr>
              <p:nvPr/>
            </p:nvSpPr>
            <p:spPr bwMode="auto">
              <a:xfrm>
                <a:off x="4728" y="1823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2069</a:t>
                </a:r>
                <a:endParaRPr lang="en-US"/>
              </a:p>
            </p:txBody>
          </p:sp>
          <p:sp>
            <p:nvSpPr>
              <p:cNvPr id="195" name="Rectangle 136"/>
              <p:cNvSpPr>
                <a:spLocks noChangeArrowheads="1"/>
              </p:cNvSpPr>
              <p:nvPr/>
            </p:nvSpPr>
            <p:spPr bwMode="auto">
              <a:xfrm>
                <a:off x="5170" y="1823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2069</a:t>
                </a:r>
                <a:endParaRPr lang="en-US"/>
              </a:p>
            </p:txBody>
          </p:sp>
          <p:sp>
            <p:nvSpPr>
              <p:cNvPr id="196" name="Rectangle 137"/>
              <p:cNvSpPr>
                <a:spLocks noChangeArrowheads="1"/>
              </p:cNvSpPr>
              <p:nvPr/>
            </p:nvSpPr>
            <p:spPr bwMode="auto">
              <a:xfrm>
                <a:off x="5612" y="1823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2069</a:t>
                </a:r>
                <a:endParaRPr lang="en-US"/>
              </a:p>
            </p:txBody>
          </p:sp>
          <p:sp>
            <p:nvSpPr>
              <p:cNvPr id="197" name="Rectangle 138"/>
              <p:cNvSpPr>
                <a:spLocks noChangeArrowheads="1"/>
              </p:cNvSpPr>
              <p:nvPr/>
            </p:nvSpPr>
            <p:spPr bwMode="auto">
              <a:xfrm>
                <a:off x="6053" y="1823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2069</a:t>
                </a:r>
                <a:endParaRPr lang="en-US"/>
              </a:p>
            </p:txBody>
          </p:sp>
          <p:sp>
            <p:nvSpPr>
              <p:cNvPr id="198" name="Rectangle 139"/>
              <p:cNvSpPr>
                <a:spLocks noChangeArrowheads="1"/>
              </p:cNvSpPr>
              <p:nvPr/>
            </p:nvSpPr>
            <p:spPr bwMode="auto">
              <a:xfrm>
                <a:off x="491" y="1971"/>
                <a:ext cx="142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Net finance income/(cost)</a:t>
                </a:r>
                <a:endParaRPr lang="en-US"/>
              </a:p>
            </p:txBody>
          </p:sp>
          <p:sp>
            <p:nvSpPr>
              <p:cNvPr id="199" name="Rectangle 140"/>
              <p:cNvSpPr>
                <a:spLocks noChangeArrowheads="1"/>
              </p:cNvSpPr>
              <p:nvPr/>
            </p:nvSpPr>
            <p:spPr bwMode="auto">
              <a:xfrm>
                <a:off x="2536" y="1971"/>
                <a:ext cx="303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-981</a:t>
                </a:r>
                <a:endParaRPr lang="en-US"/>
              </a:p>
            </p:txBody>
          </p:sp>
          <p:sp>
            <p:nvSpPr>
              <p:cNvPr id="200" name="Rectangle 141"/>
              <p:cNvSpPr>
                <a:spLocks noChangeArrowheads="1"/>
              </p:cNvSpPr>
              <p:nvPr/>
            </p:nvSpPr>
            <p:spPr bwMode="auto">
              <a:xfrm>
                <a:off x="3073" y="1971"/>
                <a:ext cx="19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54</a:t>
                </a:r>
                <a:endParaRPr lang="en-US"/>
              </a:p>
            </p:txBody>
          </p:sp>
          <p:sp>
            <p:nvSpPr>
              <p:cNvPr id="201" name="Rectangle 142"/>
              <p:cNvSpPr>
                <a:spLocks noChangeArrowheads="1"/>
              </p:cNvSpPr>
              <p:nvPr/>
            </p:nvSpPr>
            <p:spPr bwMode="auto">
              <a:xfrm>
                <a:off x="3515" y="1971"/>
                <a:ext cx="19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54</a:t>
                </a:r>
                <a:endParaRPr lang="en-US"/>
              </a:p>
            </p:txBody>
          </p:sp>
          <p:sp>
            <p:nvSpPr>
              <p:cNvPr id="202" name="Rectangle 143"/>
              <p:cNvSpPr>
                <a:spLocks noChangeArrowheads="1"/>
              </p:cNvSpPr>
              <p:nvPr/>
            </p:nvSpPr>
            <p:spPr bwMode="auto">
              <a:xfrm>
                <a:off x="3861" y="1971"/>
                <a:ext cx="303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-303</a:t>
                </a:r>
                <a:endParaRPr lang="en-US"/>
              </a:p>
            </p:txBody>
          </p:sp>
          <p:sp>
            <p:nvSpPr>
              <p:cNvPr id="203" name="Rectangle 144"/>
              <p:cNvSpPr>
                <a:spLocks noChangeArrowheads="1"/>
              </p:cNvSpPr>
              <p:nvPr/>
            </p:nvSpPr>
            <p:spPr bwMode="auto">
              <a:xfrm>
                <a:off x="4303" y="1971"/>
                <a:ext cx="303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-174</a:t>
                </a:r>
                <a:endParaRPr lang="en-US"/>
              </a:p>
            </p:txBody>
          </p:sp>
          <p:sp>
            <p:nvSpPr>
              <p:cNvPr id="204" name="Rectangle 145"/>
              <p:cNvSpPr>
                <a:spLocks noChangeArrowheads="1"/>
              </p:cNvSpPr>
              <p:nvPr/>
            </p:nvSpPr>
            <p:spPr bwMode="auto">
              <a:xfrm>
                <a:off x="4754" y="1971"/>
                <a:ext cx="303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-124</a:t>
                </a:r>
                <a:endParaRPr lang="en-US"/>
              </a:p>
            </p:txBody>
          </p:sp>
          <p:sp>
            <p:nvSpPr>
              <p:cNvPr id="205" name="Rectangle 146"/>
              <p:cNvSpPr>
                <a:spLocks noChangeArrowheads="1"/>
              </p:cNvSpPr>
              <p:nvPr/>
            </p:nvSpPr>
            <p:spPr bwMode="auto">
              <a:xfrm>
                <a:off x="5230" y="1971"/>
                <a:ext cx="26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176</a:t>
                </a:r>
                <a:endParaRPr lang="en-US"/>
              </a:p>
            </p:txBody>
          </p:sp>
          <p:sp>
            <p:nvSpPr>
              <p:cNvPr id="206" name="Rectangle 147"/>
              <p:cNvSpPr>
                <a:spLocks noChangeArrowheads="1"/>
              </p:cNvSpPr>
              <p:nvPr/>
            </p:nvSpPr>
            <p:spPr bwMode="auto">
              <a:xfrm>
                <a:off x="5672" y="1971"/>
                <a:ext cx="26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176</a:t>
                </a:r>
                <a:endParaRPr lang="en-US"/>
              </a:p>
            </p:txBody>
          </p:sp>
          <p:sp>
            <p:nvSpPr>
              <p:cNvPr id="207" name="Rectangle 148"/>
              <p:cNvSpPr>
                <a:spLocks noChangeArrowheads="1"/>
              </p:cNvSpPr>
              <p:nvPr/>
            </p:nvSpPr>
            <p:spPr bwMode="auto">
              <a:xfrm>
                <a:off x="6114" y="1971"/>
                <a:ext cx="26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176</a:t>
                </a:r>
                <a:endParaRPr lang="en-US"/>
              </a:p>
            </p:txBody>
          </p:sp>
          <p:sp>
            <p:nvSpPr>
              <p:cNvPr id="208" name="Rectangle 149"/>
              <p:cNvSpPr>
                <a:spLocks noChangeArrowheads="1"/>
              </p:cNvSpPr>
              <p:nvPr/>
            </p:nvSpPr>
            <p:spPr bwMode="auto">
              <a:xfrm>
                <a:off x="491" y="2118"/>
                <a:ext cx="1646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Net exceptional income/(cost)</a:t>
                </a:r>
                <a:endParaRPr lang="en-US"/>
              </a:p>
            </p:txBody>
          </p:sp>
          <p:sp>
            <p:nvSpPr>
              <p:cNvPr id="209" name="Rectangle 150"/>
              <p:cNvSpPr>
                <a:spLocks noChangeArrowheads="1"/>
              </p:cNvSpPr>
              <p:nvPr/>
            </p:nvSpPr>
            <p:spPr bwMode="auto">
              <a:xfrm>
                <a:off x="2570" y="2118"/>
                <a:ext cx="26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774</a:t>
                </a:r>
                <a:endParaRPr lang="en-US"/>
              </a:p>
            </p:txBody>
          </p:sp>
          <p:sp>
            <p:nvSpPr>
              <p:cNvPr id="210" name="Rectangle 151"/>
              <p:cNvSpPr>
                <a:spLocks noChangeArrowheads="1"/>
              </p:cNvSpPr>
              <p:nvPr/>
            </p:nvSpPr>
            <p:spPr bwMode="auto">
              <a:xfrm>
                <a:off x="2978" y="2118"/>
                <a:ext cx="303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-175</a:t>
                </a:r>
                <a:endParaRPr lang="en-US"/>
              </a:p>
            </p:txBody>
          </p:sp>
          <p:sp>
            <p:nvSpPr>
              <p:cNvPr id="211" name="Rectangle 152"/>
              <p:cNvSpPr>
                <a:spLocks noChangeArrowheads="1"/>
              </p:cNvSpPr>
              <p:nvPr/>
            </p:nvSpPr>
            <p:spPr bwMode="auto">
              <a:xfrm>
                <a:off x="3420" y="2118"/>
                <a:ext cx="303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-175</a:t>
                </a:r>
                <a:endParaRPr lang="en-US"/>
              </a:p>
            </p:txBody>
          </p:sp>
          <p:sp>
            <p:nvSpPr>
              <p:cNvPr id="212" name="Rectangle 153"/>
              <p:cNvSpPr>
                <a:spLocks noChangeArrowheads="1"/>
              </p:cNvSpPr>
              <p:nvPr/>
            </p:nvSpPr>
            <p:spPr bwMode="auto">
              <a:xfrm>
                <a:off x="3896" y="2118"/>
                <a:ext cx="26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175</a:t>
                </a:r>
                <a:endParaRPr lang="en-US"/>
              </a:p>
            </p:txBody>
          </p:sp>
          <p:sp>
            <p:nvSpPr>
              <p:cNvPr id="213" name="Rectangle 154"/>
              <p:cNvSpPr>
                <a:spLocks noChangeArrowheads="1"/>
              </p:cNvSpPr>
              <p:nvPr/>
            </p:nvSpPr>
            <p:spPr bwMode="auto">
              <a:xfrm>
                <a:off x="4459" y="2118"/>
                <a:ext cx="13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214" name="Rectangle 155"/>
              <p:cNvSpPr>
                <a:spLocks noChangeArrowheads="1"/>
              </p:cNvSpPr>
              <p:nvPr/>
            </p:nvSpPr>
            <p:spPr bwMode="auto">
              <a:xfrm>
                <a:off x="4910" y="2118"/>
                <a:ext cx="12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215" name="Rectangle 156"/>
              <p:cNvSpPr>
                <a:spLocks noChangeArrowheads="1"/>
              </p:cNvSpPr>
              <p:nvPr/>
            </p:nvSpPr>
            <p:spPr bwMode="auto">
              <a:xfrm>
                <a:off x="5352" y="2118"/>
                <a:ext cx="12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216" name="Rectangle 157"/>
              <p:cNvSpPr>
                <a:spLocks noChangeArrowheads="1"/>
              </p:cNvSpPr>
              <p:nvPr/>
            </p:nvSpPr>
            <p:spPr bwMode="auto">
              <a:xfrm>
                <a:off x="5794" y="2118"/>
                <a:ext cx="12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217" name="Rectangle 158"/>
              <p:cNvSpPr>
                <a:spLocks noChangeArrowheads="1"/>
              </p:cNvSpPr>
              <p:nvPr/>
            </p:nvSpPr>
            <p:spPr bwMode="auto">
              <a:xfrm>
                <a:off x="6235" y="2118"/>
                <a:ext cx="12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218" name="Rectangle 159"/>
              <p:cNvSpPr>
                <a:spLocks noChangeArrowheads="1"/>
              </p:cNvSpPr>
              <p:nvPr/>
            </p:nvSpPr>
            <p:spPr bwMode="auto">
              <a:xfrm>
                <a:off x="491" y="2265"/>
                <a:ext cx="84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Corporation tax *</a:t>
                </a:r>
                <a:endParaRPr lang="en-US"/>
              </a:p>
            </p:txBody>
          </p:sp>
          <p:sp>
            <p:nvSpPr>
              <p:cNvPr id="219" name="Rectangle 160"/>
              <p:cNvSpPr>
                <a:spLocks noChangeArrowheads="1"/>
              </p:cNvSpPr>
              <p:nvPr/>
            </p:nvSpPr>
            <p:spPr bwMode="auto">
              <a:xfrm>
                <a:off x="2085" y="2265"/>
                <a:ext cx="29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33%</a:t>
                </a:r>
                <a:endParaRPr lang="en-US"/>
              </a:p>
            </p:txBody>
          </p:sp>
          <p:sp>
            <p:nvSpPr>
              <p:cNvPr id="220" name="Rectangle 161"/>
              <p:cNvSpPr>
                <a:spLocks noChangeArrowheads="1"/>
              </p:cNvSpPr>
              <p:nvPr/>
            </p:nvSpPr>
            <p:spPr bwMode="auto">
              <a:xfrm>
                <a:off x="2570" y="2265"/>
                <a:ext cx="25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179</a:t>
                </a:r>
                <a:endParaRPr lang="en-US"/>
              </a:p>
            </p:txBody>
          </p:sp>
          <p:sp>
            <p:nvSpPr>
              <p:cNvPr id="221" name="Rectangle 162"/>
              <p:cNvSpPr>
                <a:spLocks noChangeArrowheads="1"/>
              </p:cNvSpPr>
              <p:nvPr/>
            </p:nvSpPr>
            <p:spPr bwMode="auto">
              <a:xfrm>
                <a:off x="3012" y="2265"/>
                <a:ext cx="25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111</a:t>
                </a:r>
                <a:endParaRPr lang="en-US"/>
              </a:p>
            </p:txBody>
          </p:sp>
          <p:sp>
            <p:nvSpPr>
              <p:cNvPr id="222" name="Rectangle 163"/>
              <p:cNvSpPr>
                <a:spLocks noChangeArrowheads="1"/>
              </p:cNvSpPr>
              <p:nvPr/>
            </p:nvSpPr>
            <p:spPr bwMode="auto">
              <a:xfrm>
                <a:off x="3420" y="2265"/>
                <a:ext cx="29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-593</a:t>
                </a:r>
                <a:endParaRPr lang="en-US"/>
              </a:p>
            </p:txBody>
          </p:sp>
          <p:sp>
            <p:nvSpPr>
              <p:cNvPr id="223" name="Rectangle 164"/>
              <p:cNvSpPr>
                <a:spLocks noChangeArrowheads="1"/>
              </p:cNvSpPr>
              <p:nvPr/>
            </p:nvSpPr>
            <p:spPr bwMode="auto">
              <a:xfrm>
                <a:off x="4303" y="2265"/>
                <a:ext cx="29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-625</a:t>
                </a:r>
                <a:endParaRPr lang="en-US"/>
              </a:p>
            </p:txBody>
          </p:sp>
          <p:sp>
            <p:nvSpPr>
              <p:cNvPr id="224" name="Rectangle 165"/>
              <p:cNvSpPr>
                <a:spLocks noChangeArrowheads="1"/>
              </p:cNvSpPr>
              <p:nvPr/>
            </p:nvSpPr>
            <p:spPr bwMode="auto">
              <a:xfrm>
                <a:off x="4754" y="2265"/>
                <a:ext cx="29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-625</a:t>
                </a:r>
                <a:endParaRPr lang="en-US"/>
              </a:p>
            </p:txBody>
          </p:sp>
          <p:sp>
            <p:nvSpPr>
              <p:cNvPr id="225" name="Rectangle 166"/>
              <p:cNvSpPr>
                <a:spLocks noChangeArrowheads="1"/>
              </p:cNvSpPr>
              <p:nvPr/>
            </p:nvSpPr>
            <p:spPr bwMode="auto">
              <a:xfrm>
                <a:off x="5196" y="2265"/>
                <a:ext cx="29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-625</a:t>
                </a:r>
                <a:endParaRPr lang="en-US"/>
              </a:p>
            </p:txBody>
          </p:sp>
          <p:sp>
            <p:nvSpPr>
              <p:cNvPr id="226" name="Rectangle 167"/>
              <p:cNvSpPr>
                <a:spLocks noChangeArrowheads="1"/>
              </p:cNvSpPr>
              <p:nvPr/>
            </p:nvSpPr>
            <p:spPr bwMode="auto">
              <a:xfrm>
                <a:off x="5638" y="2265"/>
                <a:ext cx="29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-625</a:t>
                </a:r>
                <a:endParaRPr lang="en-US"/>
              </a:p>
            </p:txBody>
          </p:sp>
          <p:sp>
            <p:nvSpPr>
              <p:cNvPr id="227" name="Rectangle 168"/>
              <p:cNvSpPr>
                <a:spLocks noChangeArrowheads="1"/>
              </p:cNvSpPr>
              <p:nvPr/>
            </p:nvSpPr>
            <p:spPr bwMode="auto">
              <a:xfrm>
                <a:off x="6079" y="2265"/>
                <a:ext cx="29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-625</a:t>
                </a:r>
                <a:endParaRPr lang="en-US"/>
              </a:p>
            </p:txBody>
          </p:sp>
          <p:sp>
            <p:nvSpPr>
              <p:cNvPr id="228" name="Rectangle 169"/>
              <p:cNvSpPr>
                <a:spLocks noChangeArrowheads="1"/>
              </p:cNvSpPr>
              <p:nvPr/>
            </p:nvSpPr>
            <p:spPr bwMode="auto">
              <a:xfrm>
                <a:off x="491" y="2412"/>
                <a:ext cx="71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Net income</a:t>
                </a:r>
                <a:endParaRPr lang="en-US"/>
              </a:p>
            </p:txBody>
          </p:sp>
          <p:sp>
            <p:nvSpPr>
              <p:cNvPr id="229" name="Rectangle 170"/>
              <p:cNvSpPr>
                <a:spLocks noChangeArrowheads="1"/>
              </p:cNvSpPr>
              <p:nvPr/>
            </p:nvSpPr>
            <p:spPr bwMode="auto">
              <a:xfrm>
                <a:off x="2510" y="2412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1514</a:t>
                </a:r>
                <a:endParaRPr lang="en-US"/>
              </a:p>
            </p:txBody>
          </p:sp>
          <p:sp>
            <p:nvSpPr>
              <p:cNvPr id="230" name="Rectangle 171"/>
              <p:cNvSpPr>
                <a:spLocks noChangeArrowheads="1"/>
              </p:cNvSpPr>
              <p:nvPr/>
            </p:nvSpPr>
            <p:spPr bwMode="auto">
              <a:xfrm>
                <a:off x="2952" y="2412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1907</a:t>
                </a:r>
                <a:endParaRPr lang="en-US"/>
              </a:p>
            </p:txBody>
          </p:sp>
          <p:sp>
            <p:nvSpPr>
              <p:cNvPr id="231" name="Rectangle 172"/>
              <p:cNvSpPr>
                <a:spLocks noChangeArrowheads="1"/>
              </p:cNvSpPr>
              <p:nvPr/>
            </p:nvSpPr>
            <p:spPr bwMode="auto">
              <a:xfrm>
                <a:off x="3394" y="2412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1203</a:t>
                </a:r>
                <a:endParaRPr lang="en-US"/>
              </a:p>
            </p:txBody>
          </p:sp>
          <p:sp>
            <p:nvSpPr>
              <p:cNvPr id="232" name="Rectangle 173"/>
              <p:cNvSpPr>
                <a:spLocks noChangeArrowheads="1"/>
              </p:cNvSpPr>
              <p:nvPr/>
            </p:nvSpPr>
            <p:spPr bwMode="auto">
              <a:xfrm>
                <a:off x="3896" y="2412"/>
                <a:ext cx="26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280</a:t>
                </a:r>
                <a:endParaRPr lang="en-US"/>
              </a:p>
            </p:txBody>
          </p:sp>
          <p:sp>
            <p:nvSpPr>
              <p:cNvPr id="233" name="Rectangle 174"/>
              <p:cNvSpPr>
                <a:spLocks noChangeArrowheads="1"/>
              </p:cNvSpPr>
              <p:nvPr/>
            </p:nvSpPr>
            <p:spPr bwMode="auto">
              <a:xfrm>
                <a:off x="4277" y="2412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1270</a:t>
                </a:r>
                <a:endParaRPr lang="en-US"/>
              </a:p>
            </p:txBody>
          </p:sp>
          <p:sp>
            <p:nvSpPr>
              <p:cNvPr id="234" name="Rectangle 175"/>
              <p:cNvSpPr>
                <a:spLocks noChangeArrowheads="1"/>
              </p:cNvSpPr>
              <p:nvPr/>
            </p:nvSpPr>
            <p:spPr bwMode="auto">
              <a:xfrm>
                <a:off x="4728" y="2412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1270</a:t>
                </a:r>
                <a:endParaRPr lang="en-US"/>
              </a:p>
            </p:txBody>
          </p:sp>
          <p:sp>
            <p:nvSpPr>
              <p:cNvPr id="235" name="Rectangle 176"/>
              <p:cNvSpPr>
                <a:spLocks noChangeArrowheads="1"/>
              </p:cNvSpPr>
              <p:nvPr/>
            </p:nvSpPr>
            <p:spPr bwMode="auto">
              <a:xfrm>
                <a:off x="5170" y="2412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1270</a:t>
                </a:r>
                <a:endParaRPr lang="en-US"/>
              </a:p>
            </p:txBody>
          </p:sp>
          <p:sp>
            <p:nvSpPr>
              <p:cNvPr id="236" name="Rectangle 177"/>
              <p:cNvSpPr>
                <a:spLocks noChangeArrowheads="1"/>
              </p:cNvSpPr>
              <p:nvPr/>
            </p:nvSpPr>
            <p:spPr bwMode="auto">
              <a:xfrm>
                <a:off x="5612" y="2412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1270</a:t>
                </a:r>
                <a:endParaRPr lang="en-US"/>
              </a:p>
            </p:txBody>
          </p:sp>
          <p:sp>
            <p:nvSpPr>
              <p:cNvPr id="237" name="Rectangle 178"/>
              <p:cNvSpPr>
                <a:spLocks noChangeArrowheads="1"/>
              </p:cNvSpPr>
              <p:nvPr/>
            </p:nvSpPr>
            <p:spPr bwMode="auto">
              <a:xfrm>
                <a:off x="6053" y="2412"/>
                <a:ext cx="3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42988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1270</a:t>
                </a:r>
                <a:endParaRPr lang="en-US"/>
              </a:p>
            </p:txBody>
          </p:sp>
          <p:sp>
            <p:nvSpPr>
              <p:cNvPr id="238" name="Rectangle 179"/>
              <p:cNvSpPr>
                <a:spLocks noChangeArrowheads="1"/>
              </p:cNvSpPr>
              <p:nvPr/>
            </p:nvSpPr>
            <p:spPr bwMode="auto">
              <a:xfrm>
                <a:off x="465" y="1520"/>
                <a:ext cx="9" cy="1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9" name="Rectangle 180"/>
              <p:cNvSpPr>
                <a:spLocks noChangeArrowheads="1"/>
              </p:cNvSpPr>
              <p:nvPr/>
            </p:nvSpPr>
            <p:spPr bwMode="auto">
              <a:xfrm>
                <a:off x="1999" y="1520"/>
                <a:ext cx="8" cy="1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0" name="Rectangle 181"/>
              <p:cNvSpPr>
                <a:spLocks noChangeArrowheads="1"/>
              </p:cNvSpPr>
              <p:nvPr/>
            </p:nvSpPr>
            <p:spPr bwMode="auto">
              <a:xfrm>
                <a:off x="2328" y="1520"/>
                <a:ext cx="8" cy="1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" name="Rectangle 182"/>
              <p:cNvSpPr>
                <a:spLocks noChangeArrowheads="1"/>
              </p:cNvSpPr>
              <p:nvPr/>
            </p:nvSpPr>
            <p:spPr bwMode="auto">
              <a:xfrm>
                <a:off x="2770" y="1520"/>
                <a:ext cx="8" cy="1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" name="Rectangle 183"/>
              <p:cNvSpPr>
                <a:spLocks noChangeArrowheads="1"/>
              </p:cNvSpPr>
              <p:nvPr/>
            </p:nvSpPr>
            <p:spPr bwMode="auto">
              <a:xfrm>
                <a:off x="3212" y="1520"/>
                <a:ext cx="8" cy="1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3" name="Rectangle 184"/>
              <p:cNvSpPr>
                <a:spLocks noChangeArrowheads="1"/>
              </p:cNvSpPr>
              <p:nvPr/>
            </p:nvSpPr>
            <p:spPr bwMode="auto">
              <a:xfrm>
                <a:off x="3653" y="1520"/>
                <a:ext cx="9" cy="1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" name="Rectangle 185"/>
              <p:cNvSpPr>
                <a:spLocks noChangeArrowheads="1"/>
              </p:cNvSpPr>
              <p:nvPr/>
            </p:nvSpPr>
            <p:spPr bwMode="auto">
              <a:xfrm>
                <a:off x="4095" y="1520"/>
                <a:ext cx="9" cy="1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" name="Rectangle 186"/>
              <p:cNvSpPr>
                <a:spLocks noChangeArrowheads="1"/>
              </p:cNvSpPr>
              <p:nvPr/>
            </p:nvSpPr>
            <p:spPr bwMode="auto">
              <a:xfrm>
                <a:off x="4537" y="1520"/>
                <a:ext cx="9" cy="1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" name="Rectangle 187"/>
              <p:cNvSpPr>
                <a:spLocks noChangeArrowheads="1"/>
              </p:cNvSpPr>
              <p:nvPr/>
            </p:nvSpPr>
            <p:spPr bwMode="auto">
              <a:xfrm>
                <a:off x="4988" y="1520"/>
                <a:ext cx="8" cy="1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" name="Rectangle 188"/>
              <p:cNvSpPr>
                <a:spLocks noChangeArrowheads="1"/>
              </p:cNvSpPr>
              <p:nvPr/>
            </p:nvSpPr>
            <p:spPr bwMode="auto">
              <a:xfrm>
                <a:off x="5430" y="1520"/>
                <a:ext cx="8" cy="1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" name="Rectangle 189"/>
              <p:cNvSpPr>
                <a:spLocks noChangeArrowheads="1"/>
              </p:cNvSpPr>
              <p:nvPr/>
            </p:nvSpPr>
            <p:spPr bwMode="auto">
              <a:xfrm>
                <a:off x="5872" y="1520"/>
                <a:ext cx="8" cy="1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" name="Line 190"/>
              <p:cNvSpPr>
                <a:spLocks noChangeShapeType="1"/>
              </p:cNvSpPr>
              <p:nvPr/>
            </p:nvSpPr>
            <p:spPr bwMode="auto">
              <a:xfrm>
                <a:off x="474" y="1520"/>
                <a:ext cx="58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" name="Rectangle 191"/>
              <p:cNvSpPr>
                <a:spLocks noChangeArrowheads="1"/>
              </p:cNvSpPr>
              <p:nvPr/>
            </p:nvSpPr>
            <p:spPr bwMode="auto">
              <a:xfrm>
                <a:off x="474" y="1520"/>
                <a:ext cx="584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" name="Rectangle 192"/>
              <p:cNvSpPr>
                <a:spLocks noChangeArrowheads="1"/>
              </p:cNvSpPr>
              <p:nvPr/>
            </p:nvSpPr>
            <p:spPr bwMode="auto">
              <a:xfrm>
                <a:off x="6313" y="1520"/>
                <a:ext cx="9" cy="1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" name="Line 193"/>
              <p:cNvSpPr>
                <a:spLocks noChangeShapeType="1"/>
              </p:cNvSpPr>
              <p:nvPr/>
            </p:nvSpPr>
            <p:spPr bwMode="auto">
              <a:xfrm>
                <a:off x="474" y="1667"/>
                <a:ext cx="58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" name="Rectangle 194"/>
              <p:cNvSpPr>
                <a:spLocks noChangeArrowheads="1"/>
              </p:cNvSpPr>
              <p:nvPr/>
            </p:nvSpPr>
            <p:spPr bwMode="auto">
              <a:xfrm>
                <a:off x="474" y="1667"/>
                <a:ext cx="584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4" name="Line 195"/>
              <p:cNvSpPr>
                <a:spLocks noChangeShapeType="1"/>
              </p:cNvSpPr>
              <p:nvPr/>
            </p:nvSpPr>
            <p:spPr bwMode="auto">
              <a:xfrm>
                <a:off x="474" y="1815"/>
                <a:ext cx="58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" name="Rectangle 196"/>
              <p:cNvSpPr>
                <a:spLocks noChangeArrowheads="1"/>
              </p:cNvSpPr>
              <p:nvPr/>
            </p:nvSpPr>
            <p:spPr bwMode="auto">
              <a:xfrm>
                <a:off x="474" y="1815"/>
                <a:ext cx="584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" name="Line 197"/>
              <p:cNvSpPr>
                <a:spLocks noChangeShapeType="1"/>
              </p:cNvSpPr>
              <p:nvPr/>
            </p:nvSpPr>
            <p:spPr bwMode="auto">
              <a:xfrm>
                <a:off x="474" y="1962"/>
                <a:ext cx="58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" name="Rectangle 198"/>
              <p:cNvSpPr>
                <a:spLocks noChangeArrowheads="1"/>
              </p:cNvSpPr>
              <p:nvPr/>
            </p:nvSpPr>
            <p:spPr bwMode="auto">
              <a:xfrm>
                <a:off x="474" y="1962"/>
                <a:ext cx="584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" name="Line 199"/>
              <p:cNvSpPr>
                <a:spLocks noChangeShapeType="1"/>
              </p:cNvSpPr>
              <p:nvPr/>
            </p:nvSpPr>
            <p:spPr bwMode="auto">
              <a:xfrm>
                <a:off x="474" y="2109"/>
                <a:ext cx="58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" name="Rectangle 200"/>
              <p:cNvSpPr>
                <a:spLocks noChangeArrowheads="1"/>
              </p:cNvSpPr>
              <p:nvPr/>
            </p:nvSpPr>
            <p:spPr bwMode="auto">
              <a:xfrm>
                <a:off x="474" y="2109"/>
                <a:ext cx="584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" name="Line 201"/>
              <p:cNvSpPr>
                <a:spLocks noChangeShapeType="1"/>
              </p:cNvSpPr>
              <p:nvPr/>
            </p:nvSpPr>
            <p:spPr bwMode="auto">
              <a:xfrm>
                <a:off x="474" y="2256"/>
                <a:ext cx="58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" name="Rectangle 202"/>
              <p:cNvSpPr>
                <a:spLocks noChangeArrowheads="1"/>
              </p:cNvSpPr>
              <p:nvPr/>
            </p:nvSpPr>
            <p:spPr bwMode="auto">
              <a:xfrm>
                <a:off x="474" y="2256"/>
                <a:ext cx="584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" name="Line 203"/>
              <p:cNvSpPr>
                <a:spLocks noChangeShapeType="1"/>
              </p:cNvSpPr>
              <p:nvPr/>
            </p:nvSpPr>
            <p:spPr bwMode="auto">
              <a:xfrm>
                <a:off x="474" y="2404"/>
                <a:ext cx="58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" name="Rectangle 204"/>
              <p:cNvSpPr>
                <a:spLocks noChangeArrowheads="1"/>
              </p:cNvSpPr>
              <p:nvPr/>
            </p:nvSpPr>
            <p:spPr bwMode="auto">
              <a:xfrm>
                <a:off x="474" y="2404"/>
                <a:ext cx="584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" name="Line 205"/>
              <p:cNvSpPr>
                <a:spLocks noChangeShapeType="1"/>
              </p:cNvSpPr>
              <p:nvPr/>
            </p:nvSpPr>
            <p:spPr bwMode="auto">
              <a:xfrm>
                <a:off x="474" y="2551"/>
                <a:ext cx="58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" name="Rectangle 206"/>
              <p:cNvSpPr>
                <a:spLocks noChangeArrowheads="1"/>
              </p:cNvSpPr>
              <p:nvPr/>
            </p:nvSpPr>
            <p:spPr bwMode="auto">
              <a:xfrm>
                <a:off x="474" y="2551"/>
                <a:ext cx="584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" name="Line 207"/>
              <p:cNvSpPr>
                <a:spLocks noChangeShapeType="1"/>
              </p:cNvSpPr>
              <p:nvPr/>
            </p:nvSpPr>
            <p:spPr bwMode="auto">
              <a:xfrm>
                <a:off x="465" y="1520"/>
                <a:ext cx="1" cy="11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" name="Rectangle 208"/>
              <p:cNvSpPr>
                <a:spLocks noChangeArrowheads="1"/>
              </p:cNvSpPr>
              <p:nvPr/>
            </p:nvSpPr>
            <p:spPr bwMode="auto">
              <a:xfrm>
                <a:off x="465" y="1520"/>
                <a:ext cx="9" cy="11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8" name="Line 209"/>
              <p:cNvSpPr>
                <a:spLocks noChangeShapeType="1"/>
              </p:cNvSpPr>
              <p:nvPr/>
            </p:nvSpPr>
            <p:spPr bwMode="auto">
              <a:xfrm>
                <a:off x="1999" y="1529"/>
                <a:ext cx="1" cy="11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" name="Rectangle 210"/>
              <p:cNvSpPr>
                <a:spLocks noChangeArrowheads="1"/>
              </p:cNvSpPr>
              <p:nvPr/>
            </p:nvSpPr>
            <p:spPr bwMode="auto">
              <a:xfrm>
                <a:off x="1999" y="1529"/>
                <a:ext cx="8" cy="117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Line 212"/>
            <p:cNvSpPr>
              <a:spLocks noChangeShapeType="1"/>
            </p:cNvSpPr>
            <p:nvPr/>
          </p:nvSpPr>
          <p:spPr bwMode="auto">
            <a:xfrm>
              <a:off x="2328" y="1529"/>
              <a:ext cx="1" cy="11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Rectangle 213"/>
            <p:cNvSpPr>
              <a:spLocks noChangeArrowheads="1"/>
            </p:cNvSpPr>
            <p:nvPr/>
          </p:nvSpPr>
          <p:spPr bwMode="auto">
            <a:xfrm>
              <a:off x="2328" y="1529"/>
              <a:ext cx="8" cy="1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214"/>
            <p:cNvSpPr>
              <a:spLocks noChangeShapeType="1"/>
            </p:cNvSpPr>
            <p:nvPr/>
          </p:nvSpPr>
          <p:spPr bwMode="auto">
            <a:xfrm>
              <a:off x="2770" y="1529"/>
              <a:ext cx="1" cy="11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Rectangle 215"/>
            <p:cNvSpPr>
              <a:spLocks noChangeArrowheads="1"/>
            </p:cNvSpPr>
            <p:nvPr/>
          </p:nvSpPr>
          <p:spPr bwMode="auto">
            <a:xfrm>
              <a:off x="2770" y="1529"/>
              <a:ext cx="8" cy="1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216"/>
            <p:cNvSpPr>
              <a:spLocks noChangeShapeType="1"/>
            </p:cNvSpPr>
            <p:nvPr/>
          </p:nvSpPr>
          <p:spPr bwMode="auto">
            <a:xfrm>
              <a:off x="3212" y="1529"/>
              <a:ext cx="1" cy="11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Rectangle 217"/>
            <p:cNvSpPr>
              <a:spLocks noChangeArrowheads="1"/>
            </p:cNvSpPr>
            <p:nvPr/>
          </p:nvSpPr>
          <p:spPr bwMode="auto">
            <a:xfrm>
              <a:off x="3212" y="1529"/>
              <a:ext cx="8" cy="1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218"/>
            <p:cNvSpPr>
              <a:spLocks noChangeShapeType="1"/>
            </p:cNvSpPr>
            <p:nvPr/>
          </p:nvSpPr>
          <p:spPr bwMode="auto">
            <a:xfrm>
              <a:off x="3653" y="1529"/>
              <a:ext cx="1" cy="11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Rectangle 219"/>
            <p:cNvSpPr>
              <a:spLocks noChangeArrowheads="1"/>
            </p:cNvSpPr>
            <p:nvPr/>
          </p:nvSpPr>
          <p:spPr bwMode="auto">
            <a:xfrm>
              <a:off x="3653" y="1529"/>
              <a:ext cx="9" cy="1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220"/>
            <p:cNvSpPr>
              <a:spLocks noChangeShapeType="1"/>
            </p:cNvSpPr>
            <p:nvPr/>
          </p:nvSpPr>
          <p:spPr bwMode="auto">
            <a:xfrm>
              <a:off x="4095" y="1529"/>
              <a:ext cx="1" cy="11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Rectangle 221"/>
            <p:cNvSpPr>
              <a:spLocks noChangeArrowheads="1"/>
            </p:cNvSpPr>
            <p:nvPr/>
          </p:nvSpPr>
          <p:spPr bwMode="auto">
            <a:xfrm>
              <a:off x="4095" y="1529"/>
              <a:ext cx="9" cy="1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22"/>
            <p:cNvSpPr>
              <a:spLocks noChangeShapeType="1"/>
            </p:cNvSpPr>
            <p:nvPr/>
          </p:nvSpPr>
          <p:spPr bwMode="auto">
            <a:xfrm>
              <a:off x="4537" y="1529"/>
              <a:ext cx="1" cy="11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Rectangle 223"/>
            <p:cNvSpPr>
              <a:spLocks noChangeArrowheads="1"/>
            </p:cNvSpPr>
            <p:nvPr/>
          </p:nvSpPr>
          <p:spPr bwMode="auto">
            <a:xfrm>
              <a:off x="4537" y="1529"/>
              <a:ext cx="9" cy="1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224"/>
            <p:cNvSpPr>
              <a:spLocks noChangeShapeType="1"/>
            </p:cNvSpPr>
            <p:nvPr/>
          </p:nvSpPr>
          <p:spPr bwMode="auto">
            <a:xfrm>
              <a:off x="4988" y="1529"/>
              <a:ext cx="1" cy="11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Rectangle 225"/>
            <p:cNvSpPr>
              <a:spLocks noChangeArrowheads="1"/>
            </p:cNvSpPr>
            <p:nvPr/>
          </p:nvSpPr>
          <p:spPr bwMode="auto">
            <a:xfrm>
              <a:off x="4988" y="1529"/>
              <a:ext cx="8" cy="1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26"/>
            <p:cNvSpPr>
              <a:spLocks noChangeShapeType="1"/>
            </p:cNvSpPr>
            <p:nvPr/>
          </p:nvSpPr>
          <p:spPr bwMode="auto">
            <a:xfrm>
              <a:off x="5430" y="1529"/>
              <a:ext cx="1" cy="11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27"/>
            <p:cNvSpPr>
              <a:spLocks noChangeArrowheads="1"/>
            </p:cNvSpPr>
            <p:nvPr/>
          </p:nvSpPr>
          <p:spPr bwMode="auto">
            <a:xfrm>
              <a:off x="5430" y="1529"/>
              <a:ext cx="8" cy="1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28"/>
            <p:cNvSpPr>
              <a:spLocks noChangeShapeType="1"/>
            </p:cNvSpPr>
            <p:nvPr/>
          </p:nvSpPr>
          <p:spPr bwMode="auto">
            <a:xfrm>
              <a:off x="5872" y="1529"/>
              <a:ext cx="1" cy="11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229"/>
            <p:cNvSpPr>
              <a:spLocks noChangeArrowheads="1"/>
            </p:cNvSpPr>
            <p:nvPr/>
          </p:nvSpPr>
          <p:spPr bwMode="auto">
            <a:xfrm>
              <a:off x="5872" y="1529"/>
              <a:ext cx="8" cy="1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30"/>
            <p:cNvSpPr>
              <a:spLocks noChangeShapeType="1"/>
            </p:cNvSpPr>
            <p:nvPr/>
          </p:nvSpPr>
          <p:spPr bwMode="auto">
            <a:xfrm>
              <a:off x="474" y="2698"/>
              <a:ext cx="58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Rectangle 231"/>
            <p:cNvSpPr>
              <a:spLocks noChangeArrowheads="1"/>
            </p:cNvSpPr>
            <p:nvPr/>
          </p:nvSpPr>
          <p:spPr bwMode="auto">
            <a:xfrm>
              <a:off x="474" y="2698"/>
              <a:ext cx="584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32"/>
            <p:cNvSpPr>
              <a:spLocks noChangeShapeType="1"/>
            </p:cNvSpPr>
            <p:nvPr/>
          </p:nvSpPr>
          <p:spPr bwMode="auto">
            <a:xfrm>
              <a:off x="6313" y="1529"/>
              <a:ext cx="1" cy="11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Rectangle 233"/>
            <p:cNvSpPr>
              <a:spLocks noChangeArrowheads="1"/>
            </p:cNvSpPr>
            <p:nvPr/>
          </p:nvSpPr>
          <p:spPr bwMode="auto">
            <a:xfrm>
              <a:off x="6313" y="1529"/>
              <a:ext cx="9" cy="1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34"/>
            <p:cNvSpPr>
              <a:spLocks noChangeShapeType="1"/>
            </p:cNvSpPr>
            <p:nvPr/>
          </p:nvSpPr>
          <p:spPr bwMode="auto">
            <a:xfrm>
              <a:off x="465" y="270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auto">
            <a:xfrm>
              <a:off x="465" y="2707"/>
              <a:ext cx="9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36"/>
            <p:cNvSpPr>
              <a:spLocks noChangeShapeType="1"/>
            </p:cNvSpPr>
            <p:nvPr/>
          </p:nvSpPr>
          <p:spPr bwMode="auto">
            <a:xfrm>
              <a:off x="1999" y="270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Rectangle 237"/>
            <p:cNvSpPr>
              <a:spLocks noChangeArrowheads="1"/>
            </p:cNvSpPr>
            <p:nvPr/>
          </p:nvSpPr>
          <p:spPr bwMode="auto">
            <a:xfrm>
              <a:off x="1999" y="2707"/>
              <a:ext cx="8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38"/>
            <p:cNvSpPr>
              <a:spLocks noChangeShapeType="1"/>
            </p:cNvSpPr>
            <p:nvPr/>
          </p:nvSpPr>
          <p:spPr bwMode="auto">
            <a:xfrm>
              <a:off x="2328" y="270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Rectangle 239"/>
            <p:cNvSpPr>
              <a:spLocks noChangeArrowheads="1"/>
            </p:cNvSpPr>
            <p:nvPr/>
          </p:nvSpPr>
          <p:spPr bwMode="auto">
            <a:xfrm>
              <a:off x="2328" y="2707"/>
              <a:ext cx="8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40"/>
            <p:cNvSpPr>
              <a:spLocks noChangeShapeType="1"/>
            </p:cNvSpPr>
            <p:nvPr/>
          </p:nvSpPr>
          <p:spPr bwMode="auto">
            <a:xfrm>
              <a:off x="2770" y="270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Rectangle 241"/>
            <p:cNvSpPr>
              <a:spLocks noChangeArrowheads="1"/>
            </p:cNvSpPr>
            <p:nvPr/>
          </p:nvSpPr>
          <p:spPr bwMode="auto">
            <a:xfrm>
              <a:off x="2770" y="2707"/>
              <a:ext cx="8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42"/>
            <p:cNvSpPr>
              <a:spLocks noChangeShapeType="1"/>
            </p:cNvSpPr>
            <p:nvPr/>
          </p:nvSpPr>
          <p:spPr bwMode="auto">
            <a:xfrm>
              <a:off x="3212" y="270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Rectangle 243"/>
            <p:cNvSpPr>
              <a:spLocks noChangeArrowheads="1"/>
            </p:cNvSpPr>
            <p:nvPr/>
          </p:nvSpPr>
          <p:spPr bwMode="auto">
            <a:xfrm>
              <a:off x="3212" y="2707"/>
              <a:ext cx="8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44"/>
            <p:cNvSpPr>
              <a:spLocks noChangeShapeType="1"/>
            </p:cNvSpPr>
            <p:nvPr/>
          </p:nvSpPr>
          <p:spPr bwMode="auto">
            <a:xfrm>
              <a:off x="3653" y="270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Rectangle 245"/>
            <p:cNvSpPr>
              <a:spLocks noChangeArrowheads="1"/>
            </p:cNvSpPr>
            <p:nvPr/>
          </p:nvSpPr>
          <p:spPr bwMode="auto">
            <a:xfrm>
              <a:off x="3653" y="2707"/>
              <a:ext cx="9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Line 246"/>
            <p:cNvSpPr>
              <a:spLocks noChangeShapeType="1"/>
            </p:cNvSpPr>
            <p:nvPr/>
          </p:nvSpPr>
          <p:spPr bwMode="auto">
            <a:xfrm>
              <a:off x="4095" y="270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Rectangle 247"/>
            <p:cNvSpPr>
              <a:spLocks noChangeArrowheads="1"/>
            </p:cNvSpPr>
            <p:nvPr/>
          </p:nvSpPr>
          <p:spPr bwMode="auto">
            <a:xfrm>
              <a:off x="4095" y="2707"/>
              <a:ext cx="9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48"/>
            <p:cNvSpPr>
              <a:spLocks noChangeShapeType="1"/>
            </p:cNvSpPr>
            <p:nvPr/>
          </p:nvSpPr>
          <p:spPr bwMode="auto">
            <a:xfrm>
              <a:off x="4537" y="270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Rectangle 249"/>
            <p:cNvSpPr>
              <a:spLocks noChangeArrowheads="1"/>
            </p:cNvSpPr>
            <p:nvPr/>
          </p:nvSpPr>
          <p:spPr bwMode="auto">
            <a:xfrm>
              <a:off x="4537" y="2707"/>
              <a:ext cx="9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50"/>
            <p:cNvSpPr>
              <a:spLocks noChangeShapeType="1"/>
            </p:cNvSpPr>
            <p:nvPr/>
          </p:nvSpPr>
          <p:spPr bwMode="auto">
            <a:xfrm>
              <a:off x="4988" y="270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Rectangle 251"/>
            <p:cNvSpPr>
              <a:spLocks noChangeArrowheads="1"/>
            </p:cNvSpPr>
            <p:nvPr/>
          </p:nvSpPr>
          <p:spPr bwMode="auto">
            <a:xfrm>
              <a:off x="4988" y="2707"/>
              <a:ext cx="8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52"/>
            <p:cNvSpPr>
              <a:spLocks noChangeShapeType="1"/>
            </p:cNvSpPr>
            <p:nvPr/>
          </p:nvSpPr>
          <p:spPr bwMode="auto">
            <a:xfrm>
              <a:off x="5430" y="270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Rectangle 253"/>
            <p:cNvSpPr>
              <a:spLocks noChangeArrowheads="1"/>
            </p:cNvSpPr>
            <p:nvPr/>
          </p:nvSpPr>
          <p:spPr bwMode="auto">
            <a:xfrm>
              <a:off x="5430" y="2707"/>
              <a:ext cx="8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54"/>
            <p:cNvSpPr>
              <a:spLocks noChangeShapeType="1"/>
            </p:cNvSpPr>
            <p:nvPr/>
          </p:nvSpPr>
          <p:spPr bwMode="auto">
            <a:xfrm>
              <a:off x="5872" y="270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Rectangle 255"/>
            <p:cNvSpPr>
              <a:spLocks noChangeArrowheads="1"/>
            </p:cNvSpPr>
            <p:nvPr/>
          </p:nvSpPr>
          <p:spPr bwMode="auto">
            <a:xfrm>
              <a:off x="5872" y="2707"/>
              <a:ext cx="8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56"/>
            <p:cNvSpPr>
              <a:spLocks noChangeShapeType="1"/>
            </p:cNvSpPr>
            <p:nvPr/>
          </p:nvSpPr>
          <p:spPr bwMode="auto">
            <a:xfrm>
              <a:off x="6313" y="270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Rectangle 257"/>
            <p:cNvSpPr>
              <a:spLocks noChangeArrowheads="1"/>
            </p:cNvSpPr>
            <p:nvPr/>
          </p:nvSpPr>
          <p:spPr bwMode="auto">
            <a:xfrm>
              <a:off x="6313" y="2707"/>
              <a:ext cx="9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58"/>
            <p:cNvSpPr>
              <a:spLocks noChangeShapeType="1"/>
            </p:cNvSpPr>
            <p:nvPr/>
          </p:nvSpPr>
          <p:spPr bwMode="auto">
            <a:xfrm>
              <a:off x="6322" y="1520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Rectangle 259"/>
            <p:cNvSpPr>
              <a:spLocks noChangeArrowheads="1"/>
            </p:cNvSpPr>
            <p:nvPr/>
          </p:nvSpPr>
          <p:spPr bwMode="auto">
            <a:xfrm>
              <a:off x="6322" y="1520"/>
              <a:ext cx="9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60"/>
            <p:cNvSpPr>
              <a:spLocks noChangeShapeType="1"/>
            </p:cNvSpPr>
            <p:nvPr/>
          </p:nvSpPr>
          <p:spPr bwMode="auto">
            <a:xfrm>
              <a:off x="6322" y="1667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Rectangle 261"/>
            <p:cNvSpPr>
              <a:spLocks noChangeArrowheads="1"/>
            </p:cNvSpPr>
            <p:nvPr/>
          </p:nvSpPr>
          <p:spPr bwMode="auto">
            <a:xfrm>
              <a:off x="6322" y="1667"/>
              <a:ext cx="9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62"/>
            <p:cNvSpPr>
              <a:spLocks noChangeShapeType="1"/>
            </p:cNvSpPr>
            <p:nvPr/>
          </p:nvSpPr>
          <p:spPr bwMode="auto">
            <a:xfrm>
              <a:off x="6322" y="1815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Rectangle 263"/>
            <p:cNvSpPr>
              <a:spLocks noChangeArrowheads="1"/>
            </p:cNvSpPr>
            <p:nvPr/>
          </p:nvSpPr>
          <p:spPr bwMode="auto">
            <a:xfrm>
              <a:off x="6322" y="1815"/>
              <a:ext cx="9" cy="8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64"/>
            <p:cNvSpPr>
              <a:spLocks noChangeShapeType="1"/>
            </p:cNvSpPr>
            <p:nvPr/>
          </p:nvSpPr>
          <p:spPr bwMode="auto">
            <a:xfrm>
              <a:off x="6322" y="1962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Rectangle 265"/>
            <p:cNvSpPr>
              <a:spLocks noChangeArrowheads="1"/>
            </p:cNvSpPr>
            <p:nvPr/>
          </p:nvSpPr>
          <p:spPr bwMode="auto">
            <a:xfrm>
              <a:off x="6322" y="1962"/>
              <a:ext cx="9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66"/>
            <p:cNvSpPr>
              <a:spLocks noChangeShapeType="1"/>
            </p:cNvSpPr>
            <p:nvPr/>
          </p:nvSpPr>
          <p:spPr bwMode="auto">
            <a:xfrm>
              <a:off x="6322" y="2109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Rectangle 267"/>
            <p:cNvSpPr>
              <a:spLocks noChangeArrowheads="1"/>
            </p:cNvSpPr>
            <p:nvPr/>
          </p:nvSpPr>
          <p:spPr bwMode="auto">
            <a:xfrm>
              <a:off x="6322" y="2109"/>
              <a:ext cx="9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68"/>
            <p:cNvSpPr>
              <a:spLocks noChangeShapeType="1"/>
            </p:cNvSpPr>
            <p:nvPr/>
          </p:nvSpPr>
          <p:spPr bwMode="auto">
            <a:xfrm>
              <a:off x="6322" y="2256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Rectangle 269"/>
            <p:cNvSpPr>
              <a:spLocks noChangeArrowheads="1"/>
            </p:cNvSpPr>
            <p:nvPr/>
          </p:nvSpPr>
          <p:spPr bwMode="auto">
            <a:xfrm>
              <a:off x="6322" y="2256"/>
              <a:ext cx="9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Line 270"/>
            <p:cNvSpPr>
              <a:spLocks noChangeShapeType="1"/>
            </p:cNvSpPr>
            <p:nvPr/>
          </p:nvSpPr>
          <p:spPr bwMode="auto">
            <a:xfrm>
              <a:off x="6322" y="2404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Rectangle 271"/>
            <p:cNvSpPr>
              <a:spLocks noChangeArrowheads="1"/>
            </p:cNvSpPr>
            <p:nvPr/>
          </p:nvSpPr>
          <p:spPr bwMode="auto">
            <a:xfrm>
              <a:off x="6322" y="2404"/>
              <a:ext cx="9" cy="8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72"/>
            <p:cNvSpPr>
              <a:spLocks noChangeShapeType="1"/>
            </p:cNvSpPr>
            <p:nvPr/>
          </p:nvSpPr>
          <p:spPr bwMode="auto">
            <a:xfrm>
              <a:off x="6322" y="255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Rectangle 273"/>
            <p:cNvSpPr>
              <a:spLocks noChangeArrowheads="1"/>
            </p:cNvSpPr>
            <p:nvPr/>
          </p:nvSpPr>
          <p:spPr bwMode="auto">
            <a:xfrm>
              <a:off x="6322" y="2551"/>
              <a:ext cx="9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74"/>
            <p:cNvSpPr>
              <a:spLocks noChangeShapeType="1"/>
            </p:cNvSpPr>
            <p:nvPr/>
          </p:nvSpPr>
          <p:spPr bwMode="auto">
            <a:xfrm>
              <a:off x="6322" y="2698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Rectangle 275"/>
            <p:cNvSpPr>
              <a:spLocks noChangeArrowheads="1"/>
            </p:cNvSpPr>
            <p:nvPr/>
          </p:nvSpPr>
          <p:spPr bwMode="auto">
            <a:xfrm>
              <a:off x="6322" y="2698"/>
              <a:ext cx="9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0" name="Text Box 2"/>
          <p:cNvSpPr txBox="1">
            <a:spLocks noChangeArrowheads="1"/>
          </p:cNvSpPr>
          <p:nvPr/>
        </p:nvSpPr>
        <p:spPr bwMode="auto">
          <a:xfrm>
            <a:off x="908050" y="837506"/>
            <a:ext cx="63833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b="1" dirty="0" smtClean="0">
                <a:latin typeface="Arial" charset="0"/>
                <a:ea typeface="FZYaoTi" pitchFamily="2" charset="-122"/>
              </a:rPr>
              <a:t>Compte de résultat (</a:t>
            </a:r>
            <a:r>
              <a:rPr lang="fr-FR" sz="1600" b="1" dirty="0">
                <a:latin typeface="Arial" charset="0"/>
                <a:ea typeface="FZYaoTi" pitchFamily="2" charset="-122"/>
              </a:rPr>
              <a:t>€’000)</a:t>
            </a:r>
          </a:p>
        </p:txBody>
      </p:sp>
      <p:sp>
        <p:nvSpPr>
          <p:cNvPr id="271" name="Text Box 2"/>
          <p:cNvSpPr txBox="1">
            <a:spLocks noChangeArrowheads="1"/>
          </p:cNvSpPr>
          <p:nvPr/>
        </p:nvSpPr>
        <p:spPr bwMode="auto">
          <a:xfrm>
            <a:off x="738187" y="4941962"/>
            <a:ext cx="7028655" cy="32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400" dirty="0" smtClean="0">
                <a:latin typeface="Arial" charset="0"/>
                <a:ea typeface="FZYaoTi" pitchFamily="2" charset="-122"/>
              </a:rPr>
              <a:t>* A intégrer au Groupe Capstone pour optimisation (Intégration Fiscale)</a:t>
            </a:r>
            <a:endParaRPr lang="fr-FR" sz="1400" dirty="0">
              <a:latin typeface="Arial" charset="0"/>
              <a:ea typeface="FZYaoT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06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189038"/>
            <a:ext cx="850900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08050" y="627063"/>
            <a:ext cx="75342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b="1" dirty="0" smtClean="0">
                <a:latin typeface="Arial" charset="0"/>
                <a:ea typeface="FZYaoTi" pitchFamily="2" charset="-122"/>
              </a:rPr>
              <a:t>Bilan et ajustement de transaction </a:t>
            </a:r>
            <a:r>
              <a:rPr lang="fr-FR" sz="1600" b="1" dirty="0">
                <a:latin typeface="Arial" charset="0"/>
                <a:ea typeface="FZYaoTi" pitchFamily="2" charset="-122"/>
              </a:rPr>
              <a:t>(€’000)</a:t>
            </a:r>
          </a:p>
        </p:txBody>
      </p:sp>
    </p:spTree>
    <p:extLst>
      <p:ext uri="{BB962C8B-B14F-4D97-AF65-F5344CB8AC3E}">
        <p14:creationId xmlns:p14="http://schemas.microsoft.com/office/powerpoint/2010/main" val="12463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2268463"/>
            <a:ext cx="971420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6480844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lanning de l’opération RDP</a:t>
            </a:r>
            <a:endParaRPr lang="fr-FR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9808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873437"/>
            <a:ext cx="9073008" cy="564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54088" y="324247"/>
            <a:ext cx="6480844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esoin en fonds de roulement</a:t>
            </a:r>
            <a:endParaRPr lang="fr-FR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4181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53"/>
          <p:cNvSpPr txBox="1">
            <a:spLocks noChangeArrowheads="1"/>
          </p:cNvSpPr>
          <p:nvPr/>
        </p:nvSpPr>
        <p:spPr bwMode="auto">
          <a:xfrm>
            <a:off x="7353926" y="1548383"/>
            <a:ext cx="190182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4483100" y="3418855"/>
            <a:ext cx="1901825" cy="33972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 smtClean="0">
                <a:cs typeface="+mn-cs"/>
              </a:rPr>
              <a:t>CAPSTONE </a:t>
            </a:r>
            <a:r>
              <a:rPr lang="fr-FR" sz="1600" dirty="0" smtClean="0">
                <a:solidFill>
                  <a:srgbClr val="C00000"/>
                </a:solidFill>
                <a:cs typeface="+mn-cs"/>
              </a:rPr>
              <a:t>(1)</a:t>
            </a:r>
            <a:endParaRPr lang="fr-FR" sz="16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82603" y="4665042"/>
            <a:ext cx="1902321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dirty="0" smtClean="0">
                <a:cs typeface="+mn-cs"/>
              </a:rPr>
              <a:t>RDP</a:t>
            </a:r>
            <a:endParaRPr lang="fr-FR" sz="1600" dirty="0">
              <a:cs typeface="+mn-cs"/>
            </a:endParaRPr>
          </a:p>
        </p:txBody>
      </p:sp>
      <p:sp>
        <p:nvSpPr>
          <p:cNvPr id="8" name="ZoneTexte 37"/>
          <p:cNvSpPr txBox="1">
            <a:spLocks noChangeArrowheads="1"/>
          </p:cNvSpPr>
          <p:nvPr/>
        </p:nvSpPr>
        <p:spPr bwMode="auto">
          <a:xfrm>
            <a:off x="2106340" y="4665042"/>
            <a:ext cx="1871663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 dirty="0" smtClean="0"/>
              <a:t>Corbas</a:t>
            </a:r>
            <a:endParaRPr lang="fr-FR" sz="1600" dirty="0"/>
          </a:p>
        </p:txBody>
      </p:sp>
      <p:cxnSp>
        <p:nvCxnSpPr>
          <p:cNvPr id="9" name="Connecteur en angle 8"/>
          <p:cNvCxnSpPr>
            <a:cxnSpLocks noChangeShapeType="1"/>
            <a:stCxn id="6" idx="2"/>
            <a:endCxn id="7" idx="0"/>
          </p:cNvCxnSpPr>
          <p:nvPr/>
        </p:nvCxnSpPr>
        <p:spPr bwMode="auto">
          <a:xfrm rot="5400000">
            <a:off x="4980658" y="4211687"/>
            <a:ext cx="906462" cy="24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cteur en angle 11"/>
          <p:cNvCxnSpPr>
            <a:cxnSpLocks noChangeShapeType="1"/>
            <a:stCxn id="6" idx="2"/>
            <a:endCxn id="8" idx="0"/>
          </p:cNvCxnSpPr>
          <p:nvPr/>
        </p:nvCxnSpPr>
        <p:spPr bwMode="auto">
          <a:xfrm rot="5400000">
            <a:off x="3784862" y="3015891"/>
            <a:ext cx="906462" cy="2391841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54"/>
          <p:cNvSpPr txBox="1">
            <a:spLocks noChangeArrowheads="1"/>
          </p:cNvSpPr>
          <p:nvPr/>
        </p:nvSpPr>
        <p:spPr bwMode="auto">
          <a:xfrm>
            <a:off x="2394372" y="1908423"/>
            <a:ext cx="1901825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 dirty="0"/>
              <a:t>Isis (</a:t>
            </a:r>
            <a:r>
              <a:rPr lang="fr-FR" sz="1600" dirty="0" err="1" smtClean="0"/>
              <a:t>managt</a:t>
            </a:r>
            <a:r>
              <a:rPr lang="fr-FR" sz="1600" dirty="0" smtClean="0"/>
              <a:t>)</a:t>
            </a:r>
          </a:p>
          <a:p>
            <a:pPr algn="ctr" eaLnBrk="1" hangingPunct="1"/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410596" y="1847448"/>
            <a:ext cx="205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Pacte d’actionnaires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970436" y="4295720"/>
            <a:ext cx="702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100%</a:t>
            </a:r>
            <a:endParaRPr lang="fr-FR" sz="1200" dirty="0">
              <a:latin typeface="+mn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881788" y="4290203"/>
            <a:ext cx="702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100%</a:t>
            </a:r>
            <a:endParaRPr lang="fr-FR" sz="1200" dirty="0"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22163" y="6137150"/>
            <a:ext cx="252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fr-FR" sz="1400" dirty="0" smtClean="0">
                <a:latin typeface="+mn-lt"/>
              </a:rPr>
              <a:t>Société à coter</a:t>
            </a:r>
          </a:p>
          <a:p>
            <a:pPr marL="342900" indent="-342900">
              <a:buAutoNum type="arabicParenBoth"/>
            </a:pPr>
            <a:r>
              <a:rPr lang="fr-FR" sz="1400" dirty="0" err="1" smtClean="0">
                <a:latin typeface="+mn-lt"/>
              </a:rPr>
              <a:t>Valo</a:t>
            </a:r>
            <a:r>
              <a:rPr lang="fr-FR" sz="1400" dirty="0" smtClean="0">
                <a:latin typeface="+mn-lt"/>
              </a:rPr>
              <a:t> apports 15,08M€</a:t>
            </a:r>
            <a:endParaRPr lang="fr-FR" sz="1400" dirty="0">
              <a:latin typeface="+mn-lt"/>
            </a:endParaRPr>
          </a:p>
        </p:txBody>
      </p:sp>
      <p:sp>
        <p:nvSpPr>
          <p:cNvPr id="35" name="ZoneTexte 53"/>
          <p:cNvSpPr txBox="1">
            <a:spLocks noChangeArrowheads="1"/>
          </p:cNvSpPr>
          <p:nvPr/>
        </p:nvSpPr>
        <p:spPr bwMode="auto">
          <a:xfrm>
            <a:off x="7082059" y="1749599"/>
            <a:ext cx="190182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endParaRPr lang="fr-FR" sz="1600" dirty="0"/>
          </a:p>
        </p:txBody>
      </p:sp>
      <p:sp>
        <p:nvSpPr>
          <p:cNvPr id="12" name="ZoneTexte 53"/>
          <p:cNvSpPr txBox="1">
            <a:spLocks noChangeArrowheads="1"/>
          </p:cNvSpPr>
          <p:nvPr/>
        </p:nvSpPr>
        <p:spPr bwMode="auto">
          <a:xfrm>
            <a:off x="6786860" y="1918876"/>
            <a:ext cx="190182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 dirty="0" smtClean="0"/>
              <a:t>Investis. n°1</a:t>
            </a:r>
            <a:endParaRPr lang="fr-FR" sz="1600" dirty="0"/>
          </a:p>
        </p:txBody>
      </p:sp>
      <p:cxnSp>
        <p:nvCxnSpPr>
          <p:cNvPr id="41" name="Connecteur droit 40"/>
          <p:cNvCxnSpPr>
            <a:stCxn id="13" idx="3"/>
          </p:cNvCxnSpPr>
          <p:nvPr/>
        </p:nvCxnSpPr>
        <p:spPr bwMode="auto">
          <a:xfrm>
            <a:off x="4296197" y="2170033"/>
            <a:ext cx="6904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Connecteur droit avec flèche 42"/>
          <p:cNvCxnSpPr/>
          <p:nvPr/>
        </p:nvCxnSpPr>
        <p:spPr bwMode="auto">
          <a:xfrm>
            <a:off x="4986660" y="2170033"/>
            <a:ext cx="0" cy="12488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Connecteur droit 44"/>
          <p:cNvCxnSpPr/>
          <p:nvPr/>
        </p:nvCxnSpPr>
        <p:spPr bwMode="auto">
          <a:xfrm flipH="1">
            <a:off x="5922764" y="2196455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ZoneTexte 37"/>
          <p:cNvSpPr txBox="1">
            <a:spLocks noChangeArrowheads="1"/>
          </p:cNvSpPr>
          <p:nvPr/>
        </p:nvSpPr>
        <p:spPr bwMode="auto">
          <a:xfrm>
            <a:off x="6930876" y="4665042"/>
            <a:ext cx="1871663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 dirty="0" smtClean="0"/>
              <a:t>St-</a:t>
            </a:r>
            <a:r>
              <a:rPr lang="fr-FR" sz="1600" dirty="0" err="1" smtClean="0"/>
              <a:t>Priest</a:t>
            </a:r>
            <a:endParaRPr lang="fr-FR" sz="1600" dirty="0"/>
          </a:p>
        </p:txBody>
      </p:sp>
      <p:cxnSp>
        <p:nvCxnSpPr>
          <p:cNvPr id="55" name="Connecteur droit 54"/>
          <p:cNvCxnSpPr/>
          <p:nvPr/>
        </p:nvCxnSpPr>
        <p:spPr bwMode="auto">
          <a:xfrm>
            <a:off x="5434014" y="4211811"/>
            <a:ext cx="24329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Connecteur droit avec flèche 56"/>
          <p:cNvCxnSpPr>
            <a:endCxn id="50" idx="0"/>
          </p:cNvCxnSpPr>
          <p:nvPr/>
        </p:nvCxnSpPr>
        <p:spPr bwMode="auto">
          <a:xfrm flipH="1">
            <a:off x="7866708" y="4211811"/>
            <a:ext cx="14535" cy="4532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ZoneTexte 58"/>
          <p:cNvSpPr txBox="1"/>
          <p:nvPr/>
        </p:nvSpPr>
        <p:spPr>
          <a:xfrm>
            <a:off x="5358222" y="4304103"/>
            <a:ext cx="702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100%</a:t>
            </a:r>
            <a:endParaRPr lang="fr-FR" sz="1200" dirty="0">
              <a:latin typeface="+mn-lt"/>
            </a:endParaRPr>
          </a:p>
        </p:txBody>
      </p:sp>
      <p:cxnSp>
        <p:nvCxnSpPr>
          <p:cNvPr id="63" name="Connecteur droit avec flèche 62"/>
          <p:cNvCxnSpPr/>
          <p:nvPr/>
        </p:nvCxnSpPr>
        <p:spPr bwMode="auto">
          <a:xfrm>
            <a:off x="5922764" y="2196455"/>
            <a:ext cx="0" cy="122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ZoneTexte 66"/>
          <p:cNvSpPr txBox="1"/>
          <p:nvPr/>
        </p:nvSpPr>
        <p:spPr>
          <a:xfrm>
            <a:off x="4356584" y="2340471"/>
            <a:ext cx="702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n-lt"/>
              </a:rPr>
              <a:t>(2)</a:t>
            </a:r>
            <a:endParaRPr lang="fr-FR" sz="1400" dirty="0">
              <a:latin typeface="+mn-lt"/>
            </a:endParaRP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6480844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N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otre proposition</a:t>
            </a:r>
            <a:endParaRPr lang="fr-FR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6178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6480844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alendrier du premier entrant</a:t>
            </a:r>
            <a:endParaRPr lang="fr-FR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92290" y="1332359"/>
            <a:ext cx="9250953" cy="515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Janvier 2011 :		Création de la holding CAPSTONE SAS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15 janvier 2011 :		Engagement d’entrée au capital et de 1</a:t>
            </a:r>
            <a:r>
              <a:rPr lang="fr-FR" sz="1600" baseline="30000" dirty="0" smtClean="0">
                <a:latin typeface="Arial" charset="0"/>
                <a:ea typeface="FZYaoTi" pitchFamily="2" charset="-122"/>
                <a:cs typeface="+mn-cs"/>
              </a:rPr>
              <a:t>er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versement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15 février 2011 :		Augmentation de capital N°1 (500K€)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		- Management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contract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/ Pacte d’Associés / Règlement intérieur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Times New Roman"/>
                <a:ea typeface="FZYaoTi" pitchFamily="2" charset="-122"/>
                <a:cs typeface="Times New Roman"/>
              </a:rPr>
              <a:t>►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Augmentations de capital successives avec autres investisseurs</a:t>
            </a: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latin typeface="Arial" charset="0"/>
                <a:ea typeface="FZYaoTi" pitchFamily="2" charset="-122"/>
                <a:cs typeface="+mn-cs"/>
              </a:rPr>
              <a:t>Premières acquisitions programmées*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Février 2011 :		Acquisition Corbas** à SL (300€ environ HD)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Mars 2011 :		Acquisition Saint-Priest (prix d’acquisition HD 1,5M€)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Juin 2011 :		Acquisition RDP (45M€)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400" dirty="0" smtClean="0">
                <a:latin typeface="Arial" charset="0"/>
                <a:ea typeface="FZYaoTi" pitchFamily="2" charset="-122"/>
                <a:cs typeface="+mn-cs"/>
              </a:rPr>
              <a:t>*Investissements globaux (capital + dettes)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400" dirty="0" smtClean="0">
                <a:latin typeface="Arial" charset="0"/>
                <a:ea typeface="FZYaoTi" pitchFamily="2" charset="-122"/>
                <a:cs typeface="+mn-cs"/>
              </a:rPr>
              <a:t>**Valeur de convenance, dette bancaire existante de 3,9M€</a:t>
            </a:r>
          </a:p>
        </p:txBody>
      </p:sp>
    </p:spTree>
    <p:extLst>
      <p:ext uri="{BB962C8B-B14F-4D97-AF65-F5344CB8AC3E}">
        <p14:creationId xmlns:p14="http://schemas.microsoft.com/office/powerpoint/2010/main" val="1155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7128</TotalTime>
  <Words>252</Words>
  <Application>Microsoft Office PowerPoint</Application>
  <PresentationFormat>Personnalisé</PresentationFormat>
  <Paragraphs>157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Financière Archambaud</dc:creator>
  <cp:lastModifiedBy>stephane lipp</cp:lastModifiedBy>
  <cp:revision>853</cp:revision>
  <cp:lastPrinted>2010-12-20T18:21:35Z</cp:lastPrinted>
  <dcterms:created xsi:type="dcterms:W3CDTF">2010-06-17T17:34:12Z</dcterms:created>
  <dcterms:modified xsi:type="dcterms:W3CDTF">2010-12-20T18:21:51Z</dcterms:modified>
</cp:coreProperties>
</file>