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369" r:id="rId3"/>
    <p:sldId id="370" r:id="rId4"/>
    <p:sldId id="371" r:id="rId5"/>
    <p:sldId id="372" r:id="rId6"/>
    <p:sldId id="361" r:id="rId7"/>
    <p:sldId id="268" r:id="rId8"/>
    <p:sldId id="380" r:id="rId9"/>
    <p:sldId id="276" r:id="rId10"/>
    <p:sldId id="373" r:id="rId11"/>
    <p:sldId id="273" r:id="rId12"/>
    <p:sldId id="300" r:id="rId13"/>
    <p:sldId id="307" r:id="rId14"/>
    <p:sldId id="374" r:id="rId15"/>
    <p:sldId id="264" r:id="rId16"/>
    <p:sldId id="311" r:id="rId17"/>
    <p:sldId id="375" r:id="rId18"/>
    <p:sldId id="336" r:id="rId19"/>
    <p:sldId id="285" r:id="rId20"/>
    <p:sldId id="337" r:id="rId21"/>
    <p:sldId id="310" r:id="rId22"/>
    <p:sldId id="292" r:id="rId23"/>
    <p:sldId id="286" r:id="rId24"/>
    <p:sldId id="291" r:id="rId25"/>
    <p:sldId id="327" r:id="rId26"/>
    <p:sldId id="328" r:id="rId27"/>
    <p:sldId id="338" r:id="rId28"/>
    <p:sldId id="376" r:id="rId29"/>
    <p:sldId id="272" r:id="rId30"/>
    <p:sldId id="341" r:id="rId31"/>
    <p:sldId id="302" r:id="rId32"/>
    <p:sldId id="314" r:id="rId33"/>
    <p:sldId id="377" r:id="rId34"/>
    <p:sldId id="263" r:id="rId35"/>
    <p:sldId id="271" r:id="rId36"/>
    <p:sldId id="278" r:id="rId37"/>
    <p:sldId id="269" r:id="rId38"/>
    <p:sldId id="279" r:id="rId39"/>
    <p:sldId id="347" r:id="rId40"/>
    <p:sldId id="332" r:id="rId41"/>
    <p:sldId id="340" r:id="rId42"/>
    <p:sldId id="342" r:id="rId43"/>
    <p:sldId id="343" r:id="rId44"/>
    <p:sldId id="378" r:id="rId45"/>
    <p:sldId id="381" r:id="rId46"/>
    <p:sldId id="382" r:id="rId47"/>
    <p:sldId id="318" r:id="rId48"/>
    <p:sldId id="348" r:id="rId49"/>
    <p:sldId id="379" r:id="rId50"/>
    <p:sldId id="288" r:id="rId51"/>
    <p:sldId id="315" r:id="rId52"/>
    <p:sldId id="383" r:id="rId53"/>
    <p:sldId id="261" r:id="rId54"/>
    <p:sldId id="360" r:id="rId55"/>
    <p:sldId id="335" r:id="rId56"/>
    <p:sldId id="267" r:id="rId57"/>
    <p:sldId id="351" r:id="rId58"/>
    <p:sldId id="309" r:id="rId59"/>
    <p:sldId id="265" r:id="rId60"/>
  </p:sldIdLst>
  <p:sldSz cx="10693400" cy="756126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66"/>
    <a:srgbClr val="FF0000"/>
    <a:srgbClr val="FF99CC"/>
    <a:srgbClr val="CC3399"/>
    <a:srgbClr val="006600"/>
    <a:srgbClr val="C4BA7E"/>
    <a:srgbClr val="9966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2" autoAdjust="0"/>
    <p:restoredTop sz="95976" autoAdjust="0"/>
  </p:normalViewPr>
  <p:slideViewPr>
    <p:cSldViewPr>
      <p:cViewPr>
        <p:scale>
          <a:sx n="80" d="100"/>
          <a:sy n="80" d="100"/>
        </p:scale>
        <p:origin x="-672" y="264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5112"/>
    </p:cViewPr>
  </p:sorterViewPr>
  <p:notesViewPr>
    <p:cSldViewPr>
      <p:cViewPr varScale="1">
        <p:scale>
          <a:sx n="76" d="100"/>
          <a:sy n="76" d="100"/>
        </p:scale>
        <p:origin x="-3270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CA0D4B-894B-4DE2-ABAD-D9A7316DBACA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</dgm:pt>
    <dgm:pt modelId="{B968B555-DDC5-4DF7-B34C-8BDDF51EB887}">
      <dgm:prSet phldrT="[Texte]" custT="1"/>
      <dgm:spPr/>
      <dgm:t>
        <a:bodyPr/>
        <a:lstStyle/>
        <a:p>
          <a:pPr algn="ctr"/>
          <a:r>
            <a:rPr lang="en-GB" sz="1600" noProof="0" dirty="0" smtClean="0"/>
            <a:t>Finance</a:t>
          </a:r>
          <a:endParaRPr lang="en-GB" sz="1200" noProof="0" dirty="0" smtClean="0"/>
        </a:p>
        <a:p>
          <a:pPr algn="l"/>
          <a:r>
            <a:rPr lang="en-GB" sz="1200" noProof="0" dirty="0" smtClean="0"/>
            <a:t>- Accounting &amp; tax</a:t>
          </a:r>
        </a:p>
        <a:p>
          <a:pPr algn="l"/>
          <a:r>
            <a:rPr lang="en-GB" sz="1200" noProof="0" dirty="0" smtClean="0"/>
            <a:t>- Funding &amp; treasury</a:t>
          </a:r>
        </a:p>
        <a:p>
          <a:pPr algn="l"/>
          <a:r>
            <a:rPr lang="en-GB" sz="1200" noProof="0" dirty="0" smtClean="0"/>
            <a:t>- Forecasting &amp; budgeting</a:t>
          </a:r>
        </a:p>
        <a:p>
          <a:pPr algn="l"/>
          <a:r>
            <a:rPr lang="en-GB" sz="1200" noProof="0" dirty="0" smtClean="0"/>
            <a:t>- Financial analysis &amp; reporting</a:t>
          </a:r>
        </a:p>
        <a:p>
          <a:pPr algn="l"/>
          <a:r>
            <a:rPr lang="en-GB" sz="1200" noProof="0" dirty="0" smtClean="0"/>
            <a:t>- Asset management</a:t>
          </a:r>
          <a:endParaRPr lang="en-GB" sz="1600" noProof="0" dirty="0"/>
        </a:p>
      </dgm:t>
    </dgm:pt>
    <dgm:pt modelId="{C2C9FF9B-1335-47F7-A1E6-93BE1B421256}" type="parTrans" cxnId="{0C05C254-2837-4C74-99C0-BF8715175C96}">
      <dgm:prSet/>
      <dgm:spPr/>
      <dgm:t>
        <a:bodyPr/>
        <a:lstStyle/>
        <a:p>
          <a:endParaRPr lang="fr-FR"/>
        </a:p>
      </dgm:t>
    </dgm:pt>
    <dgm:pt modelId="{8BF94F74-6E5F-48BA-AC2A-279F7155ADE8}" type="sibTrans" cxnId="{0C05C254-2837-4C74-99C0-BF8715175C96}">
      <dgm:prSet/>
      <dgm:spPr/>
      <dgm:t>
        <a:bodyPr/>
        <a:lstStyle/>
        <a:p>
          <a:endParaRPr lang="fr-FR"/>
        </a:p>
      </dgm:t>
    </dgm:pt>
    <dgm:pt modelId="{7D7137C8-5C58-48DB-857A-DBFF8C8C5C87}">
      <dgm:prSet phldrT="[Texte]" custT="1"/>
      <dgm:spPr/>
      <dgm:t>
        <a:bodyPr/>
        <a:lstStyle/>
        <a:p>
          <a:pPr algn="ctr"/>
          <a:r>
            <a:rPr lang="en-GB" sz="1600" noProof="0" dirty="0" smtClean="0"/>
            <a:t>Legal</a:t>
          </a:r>
          <a:endParaRPr lang="en-GB" sz="1200" noProof="0" dirty="0" smtClean="0"/>
        </a:p>
        <a:p>
          <a:pPr algn="l"/>
          <a:r>
            <a:rPr lang="en-GB" sz="1200" noProof="0" dirty="0" smtClean="0"/>
            <a:t>- Structuring</a:t>
          </a:r>
        </a:p>
        <a:p>
          <a:pPr algn="l"/>
          <a:r>
            <a:rPr lang="en-GB" sz="1200" noProof="0" dirty="0" smtClean="0"/>
            <a:t>- Standard contracts</a:t>
          </a:r>
        </a:p>
        <a:p>
          <a:pPr algn="l"/>
          <a:r>
            <a:rPr lang="en-GB" sz="1200" noProof="0" dirty="0" smtClean="0"/>
            <a:t>- Insurance</a:t>
          </a:r>
        </a:p>
        <a:p>
          <a:pPr algn="l"/>
          <a:r>
            <a:rPr lang="en-GB" sz="1200" noProof="0" dirty="0" smtClean="0"/>
            <a:t>- Deal due diligence</a:t>
          </a:r>
          <a:endParaRPr lang="en-GB" sz="1600" noProof="0" dirty="0"/>
        </a:p>
      </dgm:t>
    </dgm:pt>
    <dgm:pt modelId="{2B575C66-A987-4782-8FC9-D4579059F620}" type="parTrans" cxnId="{EA59976A-C4E9-47B3-94F6-FF4507B329EB}">
      <dgm:prSet/>
      <dgm:spPr/>
      <dgm:t>
        <a:bodyPr/>
        <a:lstStyle/>
        <a:p>
          <a:endParaRPr lang="fr-FR"/>
        </a:p>
      </dgm:t>
    </dgm:pt>
    <dgm:pt modelId="{F6143AC8-DEA9-4CFD-8ADD-6D7008600C46}" type="sibTrans" cxnId="{EA59976A-C4E9-47B3-94F6-FF4507B329EB}">
      <dgm:prSet/>
      <dgm:spPr/>
      <dgm:t>
        <a:bodyPr/>
        <a:lstStyle/>
        <a:p>
          <a:endParaRPr lang="fr-FR"/>
        </a:p>
      </dgm:t>
    </dgm:pt>
    <dgm:pt modelId="{026D9978-54FE-4ECC-9D48-FB308E43B7FA}">
      <dgm:prSet phldrT="[Texte]" custT="1"/>
      <dgm:spPr/>
      <dgm:t>
        <a:bodyPr/>
        <a:lstStyle/>
        <a:p>
          <a:pPr algn="ctr"/>
          <a:r>
            <a:rPr lang="en-GB" sz="1600" noProof="0" dirty="0" smtClean="0"/>
            <a:t>Commercial</a:t>
          </a:r>
          <a:endParaRPr lang="en-GB" sz="1200" noProof="0" dirty="0" smtClean="0"/>
        </a:p>
        <a:p>
          <a:pPr algn="l"/>
          <a:r>
            <a:rPr lang="en-GB" sz="1200" noProof="0" dirty="0" smtClean="0"/>
            <a:t>- Business development</a:t>
          </a:r>
        </a:p>
        <a:p>
          <a:pPr algn="l"/>
          <a:r>
            <a:rPr lang="en-GB" sz="1200" noProof="0" dirty="0" smtClean="0"/>
            <a:t>- Deal sourcing</a:t>
          </a:r>
        </a:p>
        <a:p>
          <a:pPr algn="l"/>
          <a:r>
            <a:rPr lang="en-GB" sz="1200" noProof="0" dirty="0" smtClean="0"/>
            <a:t>- Property management</a:t>
          </a:r>
        </a:p>
        <a:p>
          <a:pPr algn="l"/>
          <a:r>
            <a:rPr lang="en-GB" sz="1200" noProof="0" dirty="0" smtClean="0"/>
            <a:t>- Leadership regional BU</a:t>
          </a:r>
        </a:p>
        <a:p>
          <a:pPr algn="l"/>
          <a:r>
            <a:rPr lang="en-GB" sz="1200" noProof="0" dirty="0" smtClean="0"/>
            <a:t>- Tenant relations</a:t>
          </a:r>
          <a:endParaRPr lang="en-GB" sz="1600" noProof="0" dirty="0"/>
        </a:p>
      </dgm:t>
    </dgm:pt>
    <dgm:pt modelId="{A8F22AAC-E336-4D3C-BA70-443696BCA12E}" type="parTrans" cxnId="{136FBA9C-E91F-44B0-8628-6E69FBD5CEFF}">
      <dgm:prSet/>
      <dgm:spPr/>
      <dgm:t>
        <a:bodyPr/>
        <a:lstStyle/>
        <a:p>
          <a:endParaRPr lang="fr-FR"/>
        </a:p>
      </dgm:t>
    </dgm:pt>
    <dgm:pt modelId="{1E00DF69-CB1E-4DFB-9379-E4E3068195AB}" type="sibTrans" cxnId="{136FBA9C-E91F-44B0-8628-6E69FBD5CEFF}">
      <dgm:prSet/>
      <dgm:spPr/>
      <dgm:t>
        <a:bodyPr/>
        <a:lstStyle/>
        <a:p>
          <a:endParaRPr lang="fr-FR"/>
        </a:p>
      </dgm:t>
    </dgm:pt>
    <dgm:pt modelId="{7E08F49F-B97A-446A-8E93-E767AECEB00A}" type="pres">
      <dgm:prSet presAssocID="{7BCA0D4B-894B-4DE2-ABAD-D9A7316DBACA}" presName="compositeShape" presStyleCnt="0">
        <dgm:presLayoutVars>
          <dgm:chMax val="7"/>
          <dgm:dir/>
          <dgm:resizeHandles val="exact"/>
        </dgm:presLayoutVars>
      </dgm:prSet>
      <dgm:spPr/>
    </dgm:pt>
    <dgm:pt modelId="{D5595CF9-D228-479E-A6DA-1613D4CDFC90}" type="pres">
      <dgm:prSet presAssocID="{B968B555-DDC5-4DF7-B34C-8BDDF51EB887}" presName="circ1" presStyleLbl="vennNode1" presStyleIdx="0" presStyleCnt="3" custScaleX="104342"/>
      <dgm:spPr/>
      <dgm:t>
        <a:bodyPr/>
        <a:lstStyle/>
        <a:p>
          <a:endParaRPr lang="fr-FR"/>
        </a:p>
      </dgm:t>
    </dgm:pt>
    <dgm:pt modelId="{8DE14DCE-FA7F-44AE-A3A5-299E54669B31}" type="pres">
      <dgm:prSet presAssocID="{B968B555-DDC5-4DF7-B34C-8BDDF51EB88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E0F268-5EFF-4499-B34E-5FAAB43FCCE7}" type="pres">
      <dgm:prSet presAssocID="{7D7137C8-5C58-48DB-857A-DBFF8C8C5C87}" presName="circ2" presStyleLbl="vennNode1" presStyleIdx="1" presStyleCnt="3" custScaleX="105214"/>
      <dgm:spPr/>
      <dgm:t>
        <a:bodyPr/>
        <a:lstStyle/>
        <a:p>
          <a:endParaRPr lang="fr-FR"/>
        </a:p>
      </dgm:t>
    </dgm:pt>
    <dgm:pt modelId="{0C4A0032-EB38-490A-A197-6ADBE5D6163A}" type="pres">
      <dgm:prSet presAssocID="{7D7137C8-5C58-48DB-857A-DBFF8C8C5C8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A71D59-71F3-4AD0-B58F-799D74B168F9}" type="pres">
      <dgm:prSet presAssocID="{026D9978-54FE-4ECC-9D48-FB308E43B7FA}" presName="circ3" presStyleLbl="vennNode1" presStyleIdx="2" presStyleCnt="3" custScaleX="102607"/>
      <dgm:spPr/>
      <dgm:t>
        <a:bodyPr/>
        <a:lstStyle/>
        <a:p>
          <a:endParaRPr lang="fr-FR"/>
        </a:p>
      </dgm:t>
    </dgm:pt>
    <dgm:pt modelId="{45D7F8AD-F71C-4CE0-AD2E-D581E104DAB5}" type="pres">
      <dgm:prSet presAssocID="{026D9978-54FE-4ECC-9D48-FB308E43B7F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C05C254-2837-4C74-99C0-BF8715175C96}" srcId="{7BCA0D4B-894B-4DE2-ABAD-D9A7316DBACA}" destId="{B968B555-DDC5-4DF7-B34C-8BDDF51EB887}" srcOrd="0" destOrd="0" parTransId="{C2C9FF9B-1335-47F7-A1E6-93BE1B421256}" sibTransId="{8BF94F74-6E5F-48BA-AC2A-279F7155ADE8}"/>
    <dgm:cxn modelId="{136FBA9C-E91F-44B0-8628-6E69FBD5CEFF}" srcId="{7BCA0D4B-894B-4DE2-ABAD-D9A7316DBACA}" destId="{026D9978-54FE-4ECC-9D48-FB308E43B7FA}" srcOrd="2" destOrd="0" parTransId="{A8F22AAC-E336-4D3C-BA70-443696BCA12E}" sibTransId="{1E00DF69-CB1E-4DFB-9379-E4E3068195AB}"/>
    <dgm:cxn modelId="{5394B39A-B7F7-4839-92DA-ED07DB81C1A8}" type="presOf" srcId="{7D7137C8-5C58-48DB-857A-DBFF8C8C5C87}" destId="{A7E0F268-5EFF-4499-B34E-5FAAB43FCCE7}" srcOrd="0" destOrd="0" presId="urn:microsoft.com/office/officeart/2005/8/layout/venn1"/>
    <dgm:cxn modelId="{3FADD6FE-9B6B-4C11-9DDA-DF7D54EE1CA3}" type="presOf" srcId="{7D7137C8-5C58-48DB-857A-DBFF8C8C5C87}" destId="{0C4A0032-EB38-490A-A197-6ADBE5D6163A}" srcOrd="1" destOrd="0" presId="urn:microsoft.com/office/officeart/2005/8/layout/venn1"/>
    <dgm:cxn modelId="{BE723836-8D45-412F-A079-5E1C93FA8702}" type="presOf" srcId="{B968B555-DDC5-4DF7-B34C-8BDDF51EB887}" destId="{8DE14DCE-FA7F-44AE-A3A5-299E54669B31}" srcOrd="1" destOrd="0" presId="urn:microsoft.com/office/officeart/2005/8/layout/venn1"/>
    <dgm:cxn modelId="{7B500F9D-CFFC-4C69-A9C8-C9081521FBF3}" type="presOf" srcId="{026D9978-54FE-4ECC-9D48-FB308E43B7FA}" destId="{45D7F8AD-F71C-4CE0-AD2E-D581E104DAB5}" srcOrd="1" destOrd="0" presId="urn:microsoft.com/office/officeart/2005/8/layout/venn1"/>
    <dgm:cxn modelId="{EA59976A-C4E9-47B3-94F6-FF4507B329EB}" srcId="{7BCA0D4B-894B-4DE2-ABAD-D9A7316DBACA}" destId="{7D7137C8-5C58-48DB-857A-DBFF8C8C5C87}" srcOrd="1" destOrd="0" parTransId="{2B575C66-A987-4782-8FC9-D4579059F620}" sibTransId="{F6143AC8-DEA9-4CFD-8ADD-6D7008600C46}"/>
    <dgm:cxn modelId="{98FB174B-C650-4400-A912-769AA7E115B8}" type="presOf" srcId="{7BCA0D4B-894B-4DE2-ABAD-D9A7316DBACA}" destId="{7E08F49F-B97A-446A-8E93-E767AECEB00A}" srcOrd="0" destOrd="0" presId="urn:microsoft.com/office/officeart/2005/8/layout/venn1"/>
    <dgm:cxn modelId="{AF2B04E4-28D5-4A02-8640-2B8A0AF508AD}" type="presOf" srcId="{B968B555-DDC5-4DF7-B34C-8BDDF51EB887}" destId="{D5595CF9-D228-479E-A6DA-1613D4CDFC90}" srcOrd="0" destOrd="0" presId="urn:microsoft.com/office/officeart/2005/8/layout/venn1"/>
    <dgm:cxn modelId="{E355235B-50B8-4BC2-B0E6-AF5861F39BE9}" type="presOf" srcId="{026D9978-54FE-4ECC-9D48-FB308E43B7FA}" destId="{7FA71D59-71F3-4AD0-B58F-799D74B168F9}" srcOrd="0" destOrd="0" presId="urn:microsoft.com/office/officeart/2005/8/layout/venn1"/>
    <dgm:cxn modelId="{73549595-5CA9-46F4-B7AE-F06E4B481674}" type="presParOf" srcId="{7E08F49F-B97A-446A-8E93-E767AECEB00A}" destId="{D5595CF9-D228-479E-A6DA-1613D4CDFC90}" srcOrd="0" destOrd="0" presId="urn:microsoft.com/office/officeart/2005/8/layout/venn1"/>
    <dgm:cxn modelId="{5269DC87-0D08-4CF5-B8A4-1C2E122A1523}" type="presParOf" srcId="{7E08F49F-B97A-446A-8E93-E767AECEB00A}" destId="{8DE14DCE-FA7F-44AE-A3A5-299E54669B31}" srcOrd="1" destOrd="0" presId="urn:microsoft.com/office/officeart/2005/8/layout/venn1"/>
    <dgm:cxn modelId="{6B0B261E-83DC-4765-9CDC-A57574CE07BA}" type="presParOf" srcId="{7E08F49F-B97A-446A-8E93-E767AECEB00A}" destId="{A7E0F268-5EFF-4499-B34E-5FAAB43FCCE7}" srcOrd="2" destOrd="0" presId="urn:microsoft.com/office/officeart/2005/8/layout/venn1"/>
    <dgm:cxn modelId="{8C00BAFE-627F-4464-8F15-C82AB0A3A0FF}" type="presParOf" srcId="{7E08F49F-B97A-446A-8E93-E767AECEB00A}" destId="{0C4A0032-EB38-490A-A197-6ADBE5D6163A}" srcOrd="3" destOrd="0" presId="urn:microsoft.com/office/officeart/2005/8/layout/venn1"/>
    <dgm:cxn modelId="{5E79601A-923D-4B36-90AD-8D55C1957239}" type="presParOf" srcId="{7E08F49F-B97A-446A-8E93-E767AECEB00A}" destId="{7FA71D59-71F3-4AD0-B58F-799D74B168F9}" srcOrd="4" destOrd="0" presId="urn:microsoft.com/office/officeart/2005/8/layout/venn1"/>
    <dgm:cxn modelId="{AAB9D52F-1776-40A9-A23F-97AA3116927E}" type="presParOf" srcId="{7E08F49F-B97A-446A-8E93-E767AECEB00A}" destId="{45D7F8AD-F71C-4CE0-AD2E-D581E104DAB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3E53D3-3EB6-4A11-8EB4-806E861F230B}" type="doc">
      <dgm:prSet loTypeId="urn:microsoft.com/office/officeart/2009/3/layout/IncreasingArrowsProcess" loCatId="process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fr-FR"/>
        </a:p>
      </dgm:t>
    </dgm:pt>
    <dgm:pt modelId="{17C4BE7C-890A-4107-822C-EEEE560E1097}">
      <dgm:prSet phldrT="[Texte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r>
            <a:rPr lang="en-GB" sz="1400" noProof="0" dirty="0" smtClean="0">
              <a:latin typeface="+mn-lt"/>
            </a:rPr>
            <a:t>1- Geographic location</a:t>
          </a:r>
          <a:endParaRPr lang="en-GB" sz="1400" noProof="0" dirty="0">
            <a:latin typeface="+mn-lt"/>
          </a:endParaRPr>
        </a:p>
      </dgm:t>
    </dgm:pt>
    <dgm:pt modelId="{7CEBAC29-2508-4495-950F-C5C21C8A6D6C}" type="parTrans" cxnId="{A25AC5E5-94D0-4FB2-A0AC-A068B5B7A5AA}">
      <dgm:prSet/>
      <dgm:spPr/>
      <dgm:t>
        <a:bodyPr/>
        <a:lstStyle/>
        <a:p>
          <a:endParaRPr lang="en-GB" sz="1400" noProof="0">
            <a:latin typeface="+mn-lt"/>
          </a:endParaRPr>
        </a:p>
      </dgm:t>
    </dgm:pt>
    <dgm:pt modelId="{9AF4F0F7-EB38-4CF2-A812-B93BB6C2EC4F}" type="sibTrans" cxnId="{A25AC5E5-94D0-4FB2-A0AC-A068B5B7A5AA}">
      <dgm:prSet/>
      <dgm:spPr/>
      <dgm:t>
        <a:bodyPr/>
        <a:lstStyle/>
        <a:p>
          <a:endParaRPr lang="en-GB" sz="1400" noProof="0">
            <a:latin typeface="+mn-lt"/>
          </a:endParaRPr>
        </a:p>
      </dgm:t>
    </dgm:pt>
    <dgm:pt modelId="{A833A65D-6C44-4E97-BA97-55786F9819AC}">
      <dgm:prSet phldrT="[Texte]" custT="1"/>
      <dgm:spPr>
        <a:noFill/>
        <a:ln>
          <a:noFill/>
        </a:ln>
      </dgm:spPr>
      <dgm:t>
        <a:bodyPr/>
        <a:lstStyle/>
        <a:p>
          <a:r>
            <a:rPr lang="en-GB" sz="1400" noProof="0" dirty="0" smtClean="0">
              <a:latin typeface="+mn-lt"/>
            </a:rPr>
            <a:t>- Ability to </a:t>
          </a:r>
          <a:r>
            <a:rPr lang="en-GB" sz="1400" b="1" noProof="0" dirty="0" smtClean="0">
              <a:latin typeface="+mn-lt"/>
            </a:rPr>
            <a:t>re-le</a:t>
          </a:r>
          <a:r>
            <a:rPr lang="en-GB" sz="1400" noProof="0" dirty="0" smtClean="0">
              <a:latin typeface="+mn-lt"/>
            </a:rPr>
            <a:t>t the site</a:t>
          </a:r>
        </a:p>
        <a:p>
          <a:r>
            <a:rPr lang="en-GB" sz="1400" noProof="0" dirty="0" smtClean="0">
              <a:latin typeface="+mn-lt"/>
            </a:rPr>
            <a:t>- Ability to </a:t>
          </a:r>
          <a:r>
            <a:rPr lang="en-GB" sz="1400" b="1" noProof="0" dirty="0" smtClean="0">
              <a:latin typeface="+mn-lt"/>
            </a:rPr>
            <a:t>convert</a:t>
          </a:r>
          <a:r>
            <a:rPr lang="en-GB" sz="1400" noProof="0" dirty="0" smtClean="0">
              <a:latin typeface="+mn-lt"/>
            </a:rPr>
            <a:t> site to other uses at end of lease term</a:t>
          </a:r>
        </a:p>
        <a:p>
          <a:endParaRPr lang="en-GB" sz="1400" noProof="0" dirty="0" smtClean="0">
            <a:latin typeface="+mn-lt"/>
          </a:endParaRPr>
        </a:p>
        <a:p>
          <a:r>
            <a:rPr lang="en-GB" sz="1400" noProof="0" dirty="0" smtClean="0">
              <a:latin typeface="+mn-lt"/>
            </a:rPr>
            <a:t>NB: The majority of target assets will be situated in dense urban areas </a:t>
          </a:r>
          <a:r>
            <a:rPr lang="en-GB" sz="1400" noProof="0" dirty="0" smtClean="0">
              <a:latin typeface="+mn-lt"/>
              <a:cs typeface="Arial"/>
            </a:rPr>
            <a:t>►</a:t>
          </a:r>
          <a:r>
            <a:rPr lang="en-GB" sz="1400" noProof="0" dirty="0" smtClean="0">
              <a:latin typeface="+mn-lt"/>
            </a:rPr>
            <a:t> land element will often be undervalued in relation to sale price</a:t>
          </a:r>
          <a:endParaRPr lang="en-GB" sz="1400" noProof="0" dirty="0">
            <a:latin typeface="+mn-lt"/>
          </a:endParaRPr>
        </a:p>
      </dgm:t>
    </dgm:pt>
    <dgm:pt modelId="{37987B11-69A3-4035-A0DE-8F670C9A5091}" type="parTrans" cxnId="{1058949A-58B6-462D-AA73-E2F7632416D1}">
      <dgm:prSet/>
      <dgm:spPr/>
      <dgm:t>
        <a:bodyPr/>
        <a:lstStyle/>
        <a:p>
          <a:endParaRPr lang="en-GB" sz="1400" noProof="0">
            <a:latin typeface="+mn-lt"/>
          </a:endParaRPr>
        </a:p>
      </dgm:t>
    </dgm:pt>
    <dgm:pt modelId="{6B71C524-6986-4DF7-9032-CE9627280FBC}" type="sibTrans" cxnId="{1058949A-58B6-462D-AA73-E2F7632416D1}">
      <dgm:prSet/>
      <dgm:spPr/>
      <dgm:t>
        <a:bodyPr/>
        <a:lstStyle/>
        <a:p>
          <a:endParaRPr lang="en-GB" sz="1400" noProof="0">
            <a:latin typeface="+mn-lt"/>
          </a:endParaRPr>
        </a:p>
      </dgm:t>
    </dgm:pt>
    <dgm:pt modelId="{9DFCEFE0-5AFD-405D-87A0-0CBF95B504E5}">
      <dgm:prSet phldrT="[Texte]" custT="1"/>
      <dgm:spPr>
        <a:solidFill>
          <a:srgbClr val="996633">
            <a:alpha val="52000"/>
          </a:srgbClr>
        </a:solidFill>
      </dgm:spPr>
      <dgm:t>
        <a:bodyPr/>
        <a:lstStyle/>
        <a:p>
          <a:r>
            <a:rPr lang="en-GB" sz="1400" noProof="0" dirty="0" smtClean="0">
              <a:latin typeface="+mn-lt"/>
            </a:rPr>
            <a:t>2- Financial stability of  tenant</a:t>
          </a:r>
          <a:endParaRPr lang="en-GB" sz="1400" noProof="0" dirty="0">
            <a:latin typeface="+mn-lt"/>
          </a:endParaRPr>
        </a:p>
      </dgm:t>
    </dgm:pt>
    <dgm:pt modelId="{477F30B4-FB2D-4B0C-8228-A6362A02A031}" type="parTrans" cxnId="{6FFE17E8-A173-4429-B688-C692A7FBA519}">
      <dgm:prSet/>
      <dgm:spPr/>
      <dgm:t>
        <a:bodyPr/>
        <a:lstStyle/>
        <a:p>
          <a:endParaRPr lang="en-GB" sz="1400" noProof="0">
            <a:latin typeface="+mn-lt"/>
          </a:endParaRPr>
        </a:p>
      </dgm:t>
    </dgm:pt>
    <dgm:pt modelId="{DB3694CF-5460-4DEB-A8FF-6D630F16DB18}" type="sibTrans" cxnId="{6FFE17E8-A173-4429-B688-C692A7FBA519}">
      <dgm:prSet/>
      <dgm:spPr/>
      <dgm:t>
        <a:bodyPr/>
        <a:lstStyle/>
        <a:p>
          <a:endParaRPr lang="en-GB" sz="1400" noProof="0">
            <a:latin typeface="+mn-lt"/>
          </a:endParaRPr>
        </a:p>
      </dgm:t>
    </dgm:pt>
    <dgm:pt modelId="{2458C2B2-573C-44BB-B1E8-37F460B2BA96}">
      <dgm:prSet phldrT="[Texte]" custT="1"/>
      <dgm:spPr>
        <a:noFill/>
        <a:ln>
          <a:noFill/>
        </a:ln>
      </dgm:spPr>
      <dgm:t>
        <a:bodyPr/>
        <a:lstStyle/>
        <a:p>
          <a:r>
            <a:rPr lang="en-GB" sz="1400" noProof="0" dirty="0" smtClean="0">
              <a:latin typeface="+mn-lt"/>
            </a:rPr>
            <a:t>- Capacity of tenant to absorb rent payments without endangering the long term stability of his business</a:t>
          </a:r>
          <a:endParaRPr lang="en-GB" sz="1400" noProof="0" dirty="0">
            <a:latin typeface="+mn-lt"/>
          </a:endParaRPr>
        </a:p>
      </dgm:t>
    </dgm:pt>
    <dgm:pt modelId="{5AE3A6EB-98CB-40F4-BBC6-C4DEC89675AE}" type="parTrans" cxnId="{67DBFC70-60AB-447E-881E-6582EC05B2F2}">
      <dgm:prSet/>
      <dgm:spPr/>
      <dgm:t>
        <a:bodyPr/>
        <a:lstStyle/>
        <a:p>
          <a:endParaRPr lang="en-GB" sz="1400" noProof="0">
            <a:latin typeface="+mn-lt"/>
          </a:endParaRPr>
        </a:p>
      </dgm:t>
    </dgm:pt>
    <dgm:pt modelId="{8754BF78-C63E-4587-8644-692A348C1B55}" type="sibTrans" cxnId="{67DBFC70-60AB-447E-881E-6582EC05B2F2}">
      <dgm:prSet/>
      <dgm:spPr/>
      <dgm:t>
        <a:bodyPr/>
        <a:lstStyle/>
        <a:p>
          <a:endParaRPr lang="en-GB" sz="1400" noProof="0">
            <a:latin typeface="+mn-lt"/>
          </a:endParaRPr>
        </a:p>
      </dgm:t>
    </dgm:pt>
    <dgm:pt modelId="{929B83C7-98EC-433D-96BB-3FFBF049A2E5}">
      <dgm:prSet phldrT="[Texte]" custT="1"/>
      <dgm:spPr>
        <a:solidFill>
          <a:schemeClr val="accent1">
            <a:lumMod val="50000"/>
            <a:alpha val="46000"/>
          </a:schemeClr>
        </a:solidFill>
      </dgm:spPr>
      <dgm:t>
        <a:bodyPr/>
        <a:lstStyle/>
        <a:p>
          <a:r>
            <a:rPr lang="en-GB" sz="1400" noProof="0" dirty="0" smtClean="0">
              <a:latin typeface="+mn-lt"/>
            </a:rPr>
            <a:t>3- Asset </a:t>
          </a:r>
          <a:r>
            <a:rPr lang="en-GB" sz="1400" b="1" noProof="0" dirty="0" smtClean="0">
              <a:latin typeface="+mn-lt"/>
            </a:rPr>
            <a:t>Value</a:t>
          </a:r>
          <a:r>
            <a:rPr lang="en-GB" sz="1400" noProof="0" dirty="0" smtClean="0">
              <a:latin typeface="+mn-lt"/>
            </a:rPr>
            <a:t> vs Sale </a:t>
          </a:r>
          <a:r>
            <a:rPr lang="en-GB" sz="1400" b="1" noProof="0" dirty="0" smtClean="0">
              <a:latin typeface="+mn-lt"/>
            </a:rPr>
            <a:t>Price</a:t>
          </a:r>
          <a:endParaRPr lang="en-GB" sz="1400" noProof="0" dirty="0">
            <a:latin typeface="+mn-lt"/>
          </a:endParaRPr>
        </a:p>
      </dgm:t>
    </dgm:pt>
    <dgm:pt modelId="{E53A56B6-8CD0-4756-93F7-C25E575C8EC8}" type="parTrans" cxnId="{31947F2E-E52D-4EBC-9181-86EFECA3916F}">
      <dgm:prSet/>
      <dgm:spPr/>
      <dgm:t>
        <a:bodyPr/>
        <a:lstStyle/>
        <a:p>
          <a:endParaRPr lang="en-GB" sz="1400" noProof="0">
            <a:latin typeface="+mn-lt"/>
          </a:endParaRPr>
        </a:p>
      </dgm:t>
    </dgm:pt>
    <dgm:pt modelId="{1A15B170-DDC2-4A4F-B78D-6226465A0867}" type="sibTrans" cxnId="{31947F2E-E52D-4EBC-9181-86EFECA3916F}">
      <dgm:prSet/>
      <dgm:spPr/>
      <dgm:t>
        <a:bodyPr/>
        <a:lstStyle/>
        <a:p>
          <a:endParaRPr lang="en-GB" sz="1400" noProof="0">
            <a:latin typeface="+mn-lt"/>
          </a:endParaRPr>
        </a:p>
      </dgm:t>
    </dgm:pt>
    <dgm:pt modelId="{3B407360-672E-4886-BF54-3E690949E195}">
      <dgm:prSet phldrT="[Texte]" custT="1"/>
      <dgm:spPr>
        <a:noFill/>
        <a:ln>
          <a:noFill/>
        </a:ln>
      </dgm:spPr>
      <dgm:t>
        <a:bodyPr/>
        <a:lstStyle/>
        <a:p>
          <a:r>
            <a:rPr lang="en-GB" sz="1400" noProof="0" dirty="0" smtClean="0">
              <a:latin typeface="+mn-lt"/>
            </a:rPr>
            <a:t>- Asset value must be significantly higher than sale price</a:t>
          </a:r>
        </a:p>
        <a:p>
          <a:r>
            <a:rPr lang="en-GB" sz="1400" noProof="0" dirty="0" smtClean="0">
              <a:latin typeface="+mn-lt"/>
            </a:rPr>
            <a:t>- Immediate gross rental yield &gt; 8%</a:t>
          </a:r>
          <a:endParaRPr lang="en-GB" sz="1400" noProof="0" dirty="0">
            <a:latin typeface="+mn-lt"/>
          </a:endParaRPr>
        </a:p>
      </dgm:t>
    </dgm:pt>
    <dgm:pt modelId="{73CE9A00-8D4D-4444-B7B4-120201182737}" type="parTrans" cxnId="{A4D25121-A15B-4CC9-BB1F-24BA2793F293}">
      <dgm:prSet/>
      <dgm:spPr/>
      <dgm:t>
        <a:bodyPr/>
        <a:lstStyle/>
        <a:p>
          <a:endParaRPr lang="en-GB" sz="1400" noProof="0">
            <a:latin typeface="+mn-lt"/>
          </a:endParaRPr>
        </a:p>
      </dgm:t>
    </dgm:pt>
    <dgm:pt modelId="{43B3F20A-4BC3-464F-823E-97E5F9FC79CA}" type="sibTrans" cxnId="{A4D25121-A15B-4CC9-BB1F-24BA2793F293}">
      <dgm:prSet/>
      <dgm:spPr/>
      <dgm:t>
        <a:bodyPr/>
        <a:lstStyle/>
        <a:p>
          <a:endParaRPr lang="en-GB" sz="1400" noProof="0">
            <a:latin typeface="+mn-lt"/>
          </a:endParaRPr>
        </a:p>
      </dgm:t>
    </dgm:pt>
    <dgm:pt modelId="{7A8D8461-E099-4598-8F25-DACDB1294F45}">
      <dgm:prSet phldrT="[Texte]" custT="1"/>
      <dgm:spPr>
        <a:solidFill>
          <a:schemeClr val="accent3">
            <a:lumMod val="65000"/>
            <a:alpha val="68000"/>
          </a:schemeClr>
        </a:solidFill>
      </dgm:spPr>
      <dgm:t>
        <a:bodyPr/>
        <a:lstStyle/>
        <a:p>
          <a:r>
            <a:rPr lang="en-GB" sz="1400" noProof="0" dirty="0" smtClean="0">
              <a:latin typeface="+mn-lt"/>
            </a:rPr>
            <a:t>4- Debt/asset</a:t>
          </a:r>
          <a:endParaRPr lang="en-GB" sz="1400" noProof="0" dirty="0">
            <a:latin typeface="+mn-lt"/>
          </a:endParaRPr>
        </a:p>
      </dgm:t>
    </dgm:pt>
    <dgm:pt modelId="{25BB9348-29C0-4B9B-831D-CDEF9FC994A8}" type="parTrans" cxnId="{A820DA7C-603F-4C2A-82CD-D575BE410D8F}">
      <dgm:prSet/>
      <dgm:spPr/>
      <dgm:t>
        <a:bodyPr/>
        <a:lstStyle/>
        <a:p>
          <a:endParaRPr lang="en-GB" sz="1400" noProof="0">
            <a:latin typeface="+mn-lt"/>
          </a:endParaRPr>
        </a:p>
      </dgm:t>
    </dgm:pt>
    <dgm:pt modelId="{E330EBD3-844A-4CA5-9C61-18D814AB9A31}" type="sibTrans" cxnId="{A820DA7C-603F-4C2A-82CD-D575BE410D8F}">
      <dgm:prSet/>
      <dgm:spPr/>
      <dgm:t>
        <a:bodyPr/>
        <a:lstStyle/>
        <a:p>
          <a:endParaRPr lang="en-GB" sz="1400" noProof="0">
            <a:latin typeface="+mn-lt"/>
          </a:endParaRPr>
        </a:p>
      </dgm:t>
    </dgm:pt>
    <dgm:pt modelId="{F5CE6DE2-02ED-4B90-BB45-F2B3E648A8B2}">
      <dgm:prSet phldrT="[Texte]" custT="1"/>
      <dgm:spPr>
        <a:noFill/>
        <a:ln>
          <a:noFill/>
        </a:ln>
      </dgm:spPr>
      <dgm:t>
        <a:bodyPr/>
        <a:lstStyle/>
        <a:p>
          <a:r>
            <a:rPr lang="en-GB" sz="1400" noProof="0" dirty="0" smtClean="0">
              <a:latin typeface="+mn-lt"/>
              <a:cs typeface="Arial"/>
            </a:rPr>
            <a:t>► = f (lease term, location, asset type, volatility)</a:t>
          </a:r>
          <a:endParaRPr lang="en-GB" sz="1400" noProof="0" dirty="0">
            <a:latin typeface="+mn-lt"/>
          </a:endParaRPr>
        </a:p>
      </dgm:t>
    </dgm:pt>
    <dgm:pt modelId="{1FE12FA3-E3DC-48FB-AE60-6EE7B4390251}" type="parTrans" cxnId="{8035A7A1-DB6B-4B06-A306-D7F3A5E6EF07}">
      <dgm:prSet/>
      <dgm:spPr/>
      <dgm:t>
        <a:bodyPr/>
        <a:lstStyle/>
        <a:p>
          <a:endParaRPr lang="en-GB" sz="1400" noProof="0">
            <a:latin typeface="+mn-lt"/>
          </a:endParaRPr>
        </a:p>
      </dgm:t>
    </dgm:pt>
    <dgm:pt modelId="{F584FB32-1023-44E8-88E2-590E51361073}" type="sibTrans" cxnId="{8035A7A1-DB6B-4B06-A306-D7F3A5E6EF07}">
      <dgm:prSet/>
      <dgm:spPr/>
      <dgm:t>
        <a:bodyPr/>
        <a:lstStyle/>
        <a:p>
          <a:endParaRPr lang="en-GB" sz="1400" noProof="0">
            <a:latin typeface="+mn-lt"/>
          </a:endParaRPr>
        </a:p>
      </dgm:t>
    </dgm:pt>
    <dgm:pt modelId="{57136F84-C165-4489-A95F-3C7540A8B3D0}" type="pres">
      <dgm:prSet presAssocID="{5C3E53D3-3EB6-4A11-8EB4-806E861F230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72D03F28-45C1-450E-98DD-2F3B1205F9DA}" type="pres">
      <dgm:prSet presAssocID="{17C4BE7C-890A-4107-822C-EEEE560E1097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CC2B4A-5144-4FE8-AA79-A0A01CF76C8C}" type="pres">
      <dgm:prSet presAssocID="{17C4BE7C-890A-4107-822C-EEEE560E1097}" presName="childText1" presStyleLbl="solidAlignAcc1" presStyleIdx="0" presStyleCnt="4" custScaleX="115413" custScaleY="140780" custLinFactNeighborX="-7394" custLinFactNeighborY="208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4DA596-AB05-4130-8E67-79B0B6B9E7FD}" type="pres">
      <dgm:prSet presAssocID="{9DFCEFE0-5AFD-405D-87A0-0CBF95B504E5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618EA9-3FDD-45E4-B121-0506DC0BCF85}" type="pres">
      <dgm:prSet presAssocID="{9DFCEFE0-5AFD-405D-87A0-0CBF95B504E5}" presName="childText2" presStyleLbl="solidAlignAcc1" presStyleIdx="1" presStyleCnt="4" custScaleX="89918" custLinFactNeighborX="-3534" custLinFactNeighborY="-10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134E55-9918-4FAA-877C-9E6066138E10}" type="pres">
      <dgm:prSet presAssocID="{929B83C7-98EC-433D-96BB-3FFBF049A2E5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6103DD-DCED-48F7-A9FF-559A7986BAB6}" type="pres">
      <dgm:prSet presAssocID="{929B83C7-98EC-433D-96BB-3FFBF049A2E5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C121D2-E875-4527-8A0F-996CF9869CC5}" type="pres">
      <dgm:prSet presAssocID="{7A8D8461-E099-4598-8F25-DACDB1294F45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F22221-EE62-428A-8B22-1975FF83ADC4}" type="pres">
      <dgm:prSet presAssocID="{7A8D8461-E099-4598-8F25-DACDB1294F45}" presName="childText4" presStyleLbl="solidAlignAcc1" presStyleIdx="3" presStyleCnt="4" custLinFactNeighborX="-1391" custLinFactNeighborY="24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D98BC27-2E8C-43E8-9682-AC1837C1C1EE}" type="presOf" srcId="{17C4BE7C-890A-4107-822C-EEEE560E1097}" destId="{72D03F28-45C1-450E-98DD-2F3B1205F9DA}" srcOrd="0" destOrd="0" presId="urn:microsoft.com/office/officeart/2009/3/layout/IncreasingArrowsProcess"/>
    <dgm:cxn modelId="{A4D25121-A15B-4CC9-BB1F-24BA2793F293}" srcId="{929B83C7-98EC-433D-96BB-3FFBF049A2E5}" destId="{3B407360-672E-4886-BF54-3E690949E195}" srcOrd="0" destOrd="0" parTransId="{73CE9A00-8D4D-4444-B7B4-120201182737}" sibTransId="{43B3F20A-4BC3-464F-823E-97E5F9FC79CA}"/>
    <dgm:cxn modelId="{021456C5-994E-4388-84B2-DE0057F0880B}" type="presOf" srcId="{F5CE6DE2-02ED-4B90-BB45-F2B3E648A8B2}" destId="{4EF22221-EE62-428A-8B22-1975FF83ADC4}" srcOrd="0" destOrd="0" presId="urn:microsoft.com/office/officeart/2009/3/layout/IncreasingArrowsProcess"/>
    <dgm:cxn modelId="{67DBFC70-60AB-447E-881E-6582EC05B2F2}" srcId="{9DFCEFE0-5AFD-405D-87A0-0CBF95B504E5}" destId="{2458C2B2-573C-44BB-B1E8-37F460B2BA96}" srcOrd="0" destOrd="0" parTransId="{5AE3A6EB-98CB-40F4-BBC6-C4DEC89675AE}" sibTransId="{8754BF78-C63E-4587-8644-692A348C1B55}"/>
    <dgm:cxn modelId="{8035A7A1-DB6B-4B06-A306-D7F3A5E6EF07}" srcId="{7A8D8461-E099-4598-8F25-DACDB1294F45}" destId="{F5CE6DE2-02ED-4B90-BB45-F2B3E648A8B2}" srcOrd="0" destOrd="0" parTransId="{1FE12FA3-E3DC-48FB-AE60-6EE7B4390251}" sibTransId="{F584FB32-1023-44E8-88E2-590E51361073}"/>
    <dgm:cxn modelId="{9831661A-761D-4C87-89E8-596D997CB5BE}" type="presOf" srcId="{929B83C7-98EC-433D-96BB-3FFBF049A2E5}" destId="{36134E55-9918-4FAA-877C-9E6066138E10}" srcOrd="0" destOrd="0" presId="urn:microsoft.com/office/officeart/2009/3/layout/IncreasingArrowsProcess"/>
    <dgm:cxn modelId="{6FFE17E8-A173-4429-B688-C692A7FBA519}" srcId="{5C3E53D3-3EB6-4A11-8EB4-806E861F230B}" destId="{9DFCEFE0-5AFD-405D-87A0-0CBF95B504E5}" srcOrd="1" destOrd="0" parTransId="{477F30B4-FB2D-4B0C-8228-A6362A02A031}" sibTransId="{DB3694CF-5460-4DEB-A8FF-6D630F16DB18}"/>
    <dgm:cxn modelId="{A25AC5E5-94D0-4FB2-A0AC-A068B5B7A5AA}" srcId="{5C3E53D3-3EB6-4A11-8EB4-806E861F230B}" destId="{17C4BE7C-890A-4107-822C-EEEE560E1097}" srcOrd="0" destOrd="0" parTransId="{7CEBAC29-2508-4495-950F-C5C21C8A6D6C}" sibTransId="{9AF4F0F7-EB38-4CF2-A812-B93BB6C2EC4F}"/>
    <dgm:cxn modelId="{20A8B17F-C0A8-499D-9351-5AFEF54167BE}" type="presOf" srcId="{3B407360-672E-4886-BF54-3E690949E195}" destId="{886103DD-DCED-48F7-A9FF-559A7986BAB6}" srcOrd="0" destOrd="0" presId="urn:microsoft.com/office/officeart/2009/3/layout/IncreasingArrowsProcess"/>
    <dgm:cxn modelId="{A820DA7C-603F-4C2A-82CD-D575BE410D8F}" srcId="{5C3E53D3-3EB6-4A11-8EB4-806E861F230B}" destId="{7A8D8461-E099-4598-8F25-DACDB1294F45}" srcOrd="3" destOrd="0" parTransId="{25BB9348-29C0-4B9B-831D-CDEF9FC994A8}" sibTransId="{E330EBD3-844A-4CA5-9C61-18D814AB9A31}"/>
    <dgm:cxn modelId="{9DB30769-7EC1-44E3-B68E-5761717B8BD0}" type="presOf" srcId="{9DFCEFE0-5AFD-405D-87A0-0CBF95B504E5}" destId="{474DA596-AB05-4130-8E67-79B0B6B9E7FD}" srcOrd="0" destOrd="0" presId="urn:microsoft.com/office/officeart/2009/3/layout/IncreasingArrowsProcess"/>
    <dgm:cxn modelId="{28F5224E-BF68-4915-B614-2F10EFEFCF55}" type="presOf" srcId="{A833A65D-6C44-4E97-BA97-55786F9819AC}" destId="{0DCC2B4A-5144-4FE8-AA79-A0A01CF76C8C}" srcOrd="0" destOrd="0" presId="urn:microsoft.com/office/officeart/2009/3/layout/IncreasingArrowsProcess"/>
    <dgm:cxn modelId="{31947F2E-E52D-4EBC-9181-86EFECA3916F}" srcId="{5C3E53D3-3EB6-4A11-8EB4-806E861F230B}" destId="{929B83C7-98EC-433D-96BB-3FFBF049A2E5}" srcOrd="2" destOrd="0" parTransId="{E53A56B6-8CD0-4756-93F7-C25E575C8EC8}" sibTransId="{1A15B170-DDC2-4A4F-B78D-6226465A0867}"/>
    <dgm:cxn modelId="{1058949A-58B6-462D-AA73-E2F7632416D1}" srcId="{17C4BE7C-890A-4107-822C-EEEE560E1097}" destId="{A833A65D-6C44-4E97-BA97-55786F9819AC}" srcOrd="0" destOrd="0" parTransId="{37987B11-69A3-4035-A0DE-8F670C9A5091}" sibTransId="{6B71C524-6986-4DF7-9032-CE9627280FBC}"/>
    <dgm:cxn modelId="{A0293E4C-CCA4-4FBF-B949-6D0E625DDA55}" type="presOf" srcId="{2458C2B2-573C-44BB-B1E8-37F460B2BA96}" destId="{E1618EA9-3FDD-45E4-B121-0506DC0BCF85}" srcOrd="0" destOrd="0" presId="urn:microsoft.com/office/officeart/2009/3/layout/IncreasingArrowsProcess"/>
    <dgm:cxn modelId="{7E1838A2-F7BC-4B65-BEB7-ADF369D4E3EF}" type="presOf" srcId="{5C3E53D3-3EB6-4A11-8EB4-806E861F230B}" destId="{57136F84-C165-4489-A95F-3C7540A8B3D0}" srcOrd="0" destOrd="0" presId="urn:microsoft.com/office/officeart/2009/3/layout/IncreasingArrowsProcess"/>
    <dgm:cxn modelId="{8E49CF34-233B-484F-88EF-CC2B067EEBB6}" type="presOf" srcId="{7A8D8461-E099-4598-8F25-DACDB1294F45}" destId="{88C121D2-E875-4527-8A0F-996CF9869CC5}" srcOrd="0" destOrd="0" presId="urn:microsoft.com/office/officeart/2009/3/layout/IncreasingArrowsProcess"/>
    <dgm:cxn modelId="{EEC6681B-26FC-44A0-81F8-F5CF14CBC98C}" type="presParOf" srcId="{57136F84-C165-4489-A95F-3C7540A8B3D0}" destId="{72D03F28-45C1-450E-98DD-2F3B1205F9DA}" srcOrd="0" destOrd="0" presId="urn:microsoft.com/office/officeart/2009/3/layout/IncreasingArrowsProcess"/>
    <dgm:cxn modelId="{2177A09D-409D-461B-9269-A37D7FE7F7BE}" type="presParOf" srcId="{57136F84-C165-4489-A95F-3C7540A8B3D0}" destId="{0DCC2B4A-5144-4FE8-AA79-A0A01CF76C8C}" srcOrd="1" destOrd="0" presId="urn:microsoft.com/office/officeart/2009/3/layout/IncreasingArrowsProcess"/>
    <dgm:cxn modelId="{0C9F0D3A-3867-4913-B119-F1DA85430E60}" type="presParOf" srcId="{57136F84-C165-4489-A95F-3C7540A8B3D0}" destId="{474DA596-AB05-4130-8E67-79B0B6B9E7FD}" srcOrd="2" destOrd="0" presId="urn:microsoft.com/office/officeart/2009/3/layout/IncreasingArrowsProcess"/>
    <dgm:cxn modelId="{30BB577E-BEAC-4168-85A1-06DBF19A7C5D}" type="presParOf" srcId="{57136F84-C165-4489-A95F-3C7540A8B3D0}" destId="{E1618EA9-3FDD-45E4-B121-0506DC0BCF85}" srcOrd="3" destOrd="0" presId="urn:microsoft.com/office/officeart/2009/3/layout/IncreasingArrowsProcess"/>
    <dgm:cxn modelId="{467E8C73-1CAA-4CAF-9F54-798FDEBCECB0}" type="presParOf" srcId="{57136F84-C165-4489-A95F-3C7540A8B3D0}" destId="{36134E55-9918-4FAA-877C-9E6066138E10}" srcOrd="4" destOrd="0" presId="urn:microsoft.com/office/officeart/2009/3/layout/IncreasingArrowsProcess"/>
    <dgm:cxn modelId="{B60BB884-AE36-4C97-96F3-C808BD20D643}" type="presParOf" srcId="{57136F84-C165-4489-A95F-3C7540A8B3D0}" destId="{886103DD-DCED-48F7-A9FF-559A7986BAB6}" srcOrd="5" destOrd="0" presId="urn:microsoft.com/office/officeart/2009/3/layout/IncreasingArrowsProcess"/>
    <dgm:cxn modelId="{D783C429-0A21-4C9B-AB99-3727A9DC1797}" type="presParOf" srcId="{57136F84-C165-4489-A95F-3C7540A8B3D0}" destId="{88C121D2-E875-4527-8A0F-996CF9869CC5}" srcOrd="6" destOrd="0" presId="urn:microsoft.com/office/officeart/2009/3/layout/IncreasingArrowsProcess"/>
    <dgm:cxn modelId="{F0534746-707D-4970-A79E-EB26D2CDDEF6}" type="presParOf" srcId="{57136F84-C165-4489-A95F-3C7540A8B3D0}" destId="{4EF22221-EE62-428A-8B22-1975FF83ADC4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C9CB2C-C243-4A51-A046-83DE341D0952}" type="doc">
      <dgm:prSet loTypeId="urn:microsoft.com/office/officeart/2009/layout/CirclePictureHierarchy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A5F4F14-7388-4EBD-9429-E8B41CC40BB6}">
      <dgm:prSet phldrT="[Texte]" custT="1"/>
      <dgm:spPr/>
      <dgm:t>
        <a:bodyPr/>
        <a:lstStyle/>
        <a:p>
          <a:pPr algn="ctr"/>
          <a:r>
            <a:rPr lang="en-GB" sz="1400" b="1" noProof="0" dirty="0" smtClean="0"/>
            <a:t>Leadership Team</a:t>
          </a:r>
        </a:p>
        <a:p>
          <a:pPr algn="ctr"/>
          <a:r>
            <a:rPr lang="en-GB" sz="1200" noProof="0" dirty="0" smtClean="0"/>
            <a:t>- 5/6 people (specialist &amp; hands on) *</a:t>
          </a:r>
        </a:p>
        <a:p>
          <a:pPr algn="ctr"/>
          <a:r>
            <a:rPr lang="en-GB" sz="1200" noProof="0" dirty="0" smtClean="0"/>
            <a:t>- High value-added competencies </a:t>
          </a:r>
        </a:p>
        <a:p>
          <a:pPr algn="ctr"/>
          <a:r>
            <a:rPr lang="en-GB" sz="1200" noProof="0" dirty="0" smtClean="0"/>
            <a:t>- Central overhead cost tightly controlled (salaries, office rent, IT)</a:t>
          </a:r>
          <a:endParaRPr lang="en-GB" sz="1200" noProof="0" dirty="0"/>
        </a:p>
      </dgm:t>
    </dgm:pt>
    <dgm:pt modelId="{E43F9BF1-5125-41E0-88BE-4C0F7B66C863}" type="parTrans" cxnId="{D9015FBC-A283-4671-ABE2-9478731DD8E9}">
      <dgm:prSet/>
      <dgm:spPr/>
      <dgm:t>
        <a:bodyPr/>
        <a:lstStyle/>
        <a:p>
          <a:endParaRPr lang="en-GB" sz="1400" noProof="0"/>
        </a:p>
      </dgm:t>
    </dgm:pt>
    <dgm:pt modelId="{0FC3772F-BD2B-45D2-9454-71FDB637C43E}" type="sibTrans" cxnId="{D9015FBC-A283-4671-ABE2-9478731DD8E9}">
      <dgm:prSet/>
      <dgm:spPr/>
      <dgm:t>
        <a:bodyPr/>
        <a:lstStyle/>
        <a:p>
          <a:endParaRPr lang="en-GB" sz="1400" noProof="0"/>
        </a:p>
      </dgm:t>
    </dgm:pt>
    <dgm:pt modelId="{2074B181-E475-4497-9573-B6EAB6975C3F}">
      <dgm:prSet phldrT="[Texte]" custT="1"/>
      <dgm:spPr/>
      <dgm:t>
        <a:bodyPr/>
        <a:lstStyle/>
        <a:p>
          <a:r>
            <a:rPr lang="en-GB" sz="1200" b="1" noProof="0" dirty="0" smtClean="0"/>
            <a:t>Regional BU 1</a:t>
          </a:r>
          <a:endParaRPr lang="en-GB" sz="1200" noProof="0" dirty="0" smtClean="0"/>
        </a:p>
        <a:p>
          <a:pPr marL="90488" indent="-90488"/>
          <a:r>
            <a:rPr lang="en-GB" sz="1200" noProof="0" dirty="0" smtClean="0"/>
            <a:t>- 1 director from </a:t>
          </a:r>
          <a:r>
            <a:rPr lang="en-GB" sz="1200" b="1" noProof="0" dirty="0" smtClean="0"/>
            <a:t>banking background</a:t>
          </a:r>
          <a:r>
            <a:rPr lang="en-GB" sz="1200" noProof="0" dirty="0" smtClean="0"/>
            <a:t> = awareness of local economic drivers</a:t>
          </a:r>
        </a:p>
        <a:p>
          <a:pPr marL="90488" indent="-90488"/>
          <a:r>
            <a:rPr lang="en-GB" sz="1200" noProof="0" dirty="0" smtClean="0"/>
            <a:t>- No delegation of decision making to BU</a:t>
          </a:r>
        </a:p>
        <a:p>
          <a:pPr marL="90488" indent="-90488"/>
          <a:r>
            <a:rPr lang="en-GB" sz="1200" noProof="0" dirty="0" smtClean="0"/>
            <a:t>- BU housed in premises let to tenants (zero rent cost)</a:t>
          </a:r>
          <a:endParaRPr lang="en-GB" sz="1200" noProof="0" dirty="0"/>
        </a:p>
      </dgm:t>
    </dgm:pt>
    <dgm:pt modelId="{62392CA4-B811-4FE5-8692-56CD99729450}" type="parTrans" cxnId="{581D246E-ABDA-4D54-B8C1-E47934013FE7}">
      <dgm:prSet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solidFill>
            <a:srgbClr val="006600"/>
          </a:solidFill>
        </a:ln>
      </dgm:spPr>
      <dgm:t>
        <a:bodyPr/>
        <a:lstStyle/>
        <a:p>
          <a:endParaRPr lang="en-GB" sz="1400" noProof="0" dirty="0"/>
        </a:p>
      </dgm:t>
    </dgm:pt>
    <dgm:pt modelId="{229BB153-A312-4C12-B8A5-BEE955180405}" type="sibTrans" cxnId="{581D246E-ABDA-4D54-B8C1-E47934013FE7}">
      <dgm:prSet/>
      <dgm:spPr/>
      <dgm:t>
        <a:bodyPr/>
        <a:lstStyle/>
        <a:p>
          <a:endParaRPr lang="en-GB" sz="1400" noProof="0"/>
        </a:p>
      </dgm:t>
    </dgm:pt>
    <dgm:pt modelId="{D6ACC546-8AFA-4BCA-9555-DBC2E6C59CEE}">
      <dgm:prSet phldrT="[Texte]" custT="1"/>
      <dgm:spPr/>
      <dgm:t>
        <a:bodyPr/>
        <a:lstStyle/>
        <a:p>
          <a:pPr algn="ctr"/>
          <a:r>
            <a:rPr lang="en-GB" sz="1200" b="1" noProof="0" dirty="0" smtClean="0"/>
            <a:t>Regional BU 3</a:t>
          </a:r>
          <a:endParaRPr lang="en-GB" sz="1200" noProof="0" dirty="0"/>
        </a:p>
      </dgm:t>
    </dgm:pt>
    <dgm:pt modelId="{C6643CCD-3931-46B5-AAF8-1E973E2EE55C}" type="parTrans" cxnId="{81F6007C-70F4-40FA-9408-F941FF36B932}">
      <dgm:prSet/>
      <dgm:spPr>
        <a:solidFill>
          <a:srgbClr val="C4BA7E"/>
        </a:solidFill>
        <a:ln>
          <a:solidFill>
            <a:srgbClr val="006600"/>
          </a:solidFill>
        </a:ln>
      </dgm:spPr>
      <dgm:t>
        <a:bodyPr/>
        <a:lstStyle/>
        <a:p>
          <a:endParaRPr lang="en-GB" noProof="0" dirty="0"/>
        </a:p>
      </dgm:t>
    </dgm:pt>
    <dgm:pt modelId="{827C09B1-BA28-4160-8EA9-AF9D086C1DAF}" type="sibTrans" cxnId="{81F6007C-70F4-40FA-9408-F941FF36B932}">
      <dgm:prSet/>
      <dgm:spPr/>
      <dgm:t>
        <a:bodyPr/>
        <a:lstStyle/>
        <a:p>
          <a:endParaRPr lang="en-GB" noProof="0"/>
        </a:p>
      </dgm:t>
    </dgm:pt>
    <dgm:pt modelId="{B5D5117D-A423-4496-AA41-7C604188C0EC}">
      <dgm:prSet phldrT="[Texte]" custT="1"/>
      <dgm:spPr/>
      <dgm:t>
        <a:bodyPr/>
        <a:lstStyle/>
        <a:p>
          <a:pPr algn="ctr"/>
          <a:r>
            <a:rPr lang="en-GB" sz="1200" b="1" noProof="0" dirty="0" smtClean="0"/>
            <a:t>Regional BU 2</a:t>
          </a:r>
          <a:endParaRPr lang="en-GB" sz="1200" noProof="0" dirty="0"/>
        </a:p>
      </dgm:t>
    </dgm:pt>
    <dgm:pt modelId="{7B498A00-61C7-4128-8E79-8DBAF75DBEE3}" type="sibTrans" cxnId="{47EE5F36-6586-4C3D-A647-4B0C8A2F1DB3}">
      <dgm:prSet/>
      <dgm:spPr/>
      <dgm:t>
        <a:bodyPr/>
        <a:lstStyle/>
        <a:p>
          <a:endParaRPr lang="en-GB" noProof="0"/>
        </a:p>
      </dgm:t>
    </dgm:pt>
    <dgm:pt modelId="{4C3717A3-08AE-48F2-BF07-772F50E02D28}" type="parTrans" cxnId="{47EE5F36-6586-4C3D-A647-4B0C8A2F1DB3}">
      <dgm:prSet/>
      <dgm:spPr>
        <a:ln>
          <a:solidFill>
            <a:srgbClr val="006600"/>
          </a:solidFill>
        </a:ln>
      </dgm:spPr>
      <dgm:t>
        <a:bodyPr/>
        <a:lstStyle/>
        <a:p>
          <a:endParaRPr lang="en-GB" noProof="0" dirty="0"/>
        </a:p>
      </dgm:t>
    </dgm:pt>
    <dgm:pt modelId="{9F33A7FA-80FE-47C9-ACBE-4CCE4D3E828A}" type="pres">
      <dgm:prSet presAssocID="{AFC9CB2C-C243-4A51-A046-83DE341D095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FF362B1-C98F-4766-BB30-B757A80D6AF4}" type="pres">
      <dgm:prSet presAssocID="{3A5F4F14-7388-4EBD-9429-E8B41CC40BB6}" presName="hierRoot1" presStyleCnt="0"/>
      <dgm:spPr/>
    </dgm:pt>
    <dgm:pt modelId="{8416875A-3392-431F-B546-003365819FDF}" type="pres">
      <dgm:prSet presAssocID="{3A5F4F14-7388-4EBD-9429-E8B41CC40BB6}" presName="composite" presStyleCnt="0"/>
      <dgm:spPr/>
    </dgm:pt>
    <dgm:pt modelId="{CEA96F11-5929-4C59-B02F-B6DDFCC901F5}" type="pres">
      <dgm:prSet presAssocID="{3A5F4F14-7388-4EBD-9429-E8B41CC40BB6}" presName="image" presStyleLbl="node0" presStyleIdx="0" presStyleCnt="1" custLinFactNeighborX="5694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</dgm:pt>
    <dgm:pt modelId="{5C65A217-4F2E-4B7C-9AF1-EFD9B8EFEBE6}" type="pres">
      <dgm:prSet presAssocID="{3A5F4F14-7388-4EBD-9429-E8B41CC40BB6}" presName="text" presStyleLbl="revTx" presStyleIdx="0" presStyleCnt="4" custScaleX="293043" custScaleY="114635" custLinFactNeighborX="-45142" custLinFactNeighborY="902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223A115-774E-4023-A7C8-3AF99C2C0926}" type="pres">
      <dgm:prSet presAssocID="{3A5F4F14-7388-4EBD-9429-E8B41CC40BB6}" presName="hierChild2" presStyleCnt="0"/>
      <dgm:spPr/>
    </dgm:pt>
    <dgm:pt modelId="{E55FF3D4-8E88-4328-B959-080AAFAB9C4E}" type="pres">
      <dgm:prSet presAssocID="{62392CA4-B811-4FE5-8692-56CD99729450}" presName="Name10" presStyleLbl="parChTrans1D2" presStyleIdx="0" presStyleCnt="3"/>
      <dgm:spPr/>
      <dgm:t>
        <a:bodyPr/>
        <a:lstStyle/>
        <a:p>
          <a:endParaRPr lang="fr-FR"/>
        </a:p>
      </dgm:t>
    </dgm:pt>
    <dgm:pt modelId="{348DCF63-D6C2-4BA1-B136-62CF29FE6D04}" type="pres">
      <dgm:prSet presAssocID="{2074B181-E475-4497-9573-B6EAB6975C3F}" presName="hierRoot2" presStyleCnt="0"/>
      <dgm:spPr/>
    </dgm:pt>
    <dgm:pt modelId="{4CE9758F-7980-4BF8-987A-110ACE87135C}" type="pres">
      <dgm:prSet presAssocID="{2074B181-E475-4497-9573-B6EAB6975C3F}" presName="composite2" presStyleCnt="0"/>
      <dgm:spPr/>
    </dgm:pt>
    <dgm:pt modelId="{C0229D5C-07D7-48B9-96B7-569347457129}" type="pres">
      <dgm:prSet presAssocID="{2074B181-E475-4497-9573-B6EAB6975C3F}" presName="image2" presStyleLbl="node2" presStyleIdx="0" presStyleCnt="3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endParaRPr lang="fr-FR"/>
        </a:p>
      </dgm:t>
    </dgm:pt>
    <dgm:pt modelId="{9366A57F-2F6A-4AD9-B3E7-2830F454DC0C}" type="pres">
      <dgm:prSet presAssocID="{2074B181-E475-4497-9573-B6EAB6975C3F}" presName="text2" presStyleLbl="revTx" presStyleIdx="1" presStyleCnt="4" custScaleX="188474" custScaleY="128522" custLinFactNeighborX="-13028" custLinFactNeighborY="3877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0171735-4459-4162-98DE-EA7C22B5AA4E}" type="pres">
      <dgm:prSet presAssocID="{2074B181-E475-4497-9573-B6EAB6975C3F}" presName="hierChild3" presStyleCnt="0"/>
      <dgm:spPr/>
    </dgm:pt>
    <dgm:pt modelId="{3FE5A21F-E1D2-47D9-959E-54DC87AFE1E2}" type="pres">
      <dgm:prSet presAssocID="{4C3717A3-08AE-48F2-BF07-772F50E02D28}" presName="Name10" presStyleLbl="parChTrans1D2" presStyleIdx="1" presStyleCnt="3"/>
      <dgm:spPr/>
      <dgm:t>
        <a:bodyPr/>
        <a:lstStyle/>
        <a:p>
          <a:endParaRPr lang="fr-FR"/>
        </a:p>
      </dgm:t>
    </dgm:pt>
    <dgm:pt modelId="{BA327B0A-2CF3-4B6D-9DA1-74685AC138DB}" type="pres">
      <dgm:prSet presAssocID="{B5D5117D-A423-4496-AA41-7C604188C0EC}" presName="hierRoot2" presStyleCnt="0"/>
      <dgm:spPr/>
    </dgm:pt>
    <dgm:pt modelId="{E7DE3310-0B3C-473A-8B15-838E26DC0A77}" type="pres">
      <dgm:prSet presAssocID="{B5D5117D-A423-4496-AA41-7C604188C0EC}" presName="composite2" presStyleCnt="0"/>
      <dgm:spPr/>
    </dgm:pt>
    <dgm:pt modelId="{4DA33A19-3990-40E8-B2F5-A6EEDD8785A3}" type="pres">
      <dgm:prSet presAssocID="{B5D5117D-A423-4496-AA41-7C604188C0EC}" presName="image2" presStyleLbl="node2" presStyleIdx="1" presStyleCnt="3" custLinFactNeighborX="28467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</dgm:pt>
    <dgm:pt modelId="{65A0E93E-199B-4B25-9DDC-B3677D2A8ADB}" type="pres">
      <dgm:prSet presAssocID="{B5D5117D-A423-4496-AA41-7C604188C0EC}" presName="text2" presStyleLbl="revTx" presStyleIdx="2" presStyleCnt="4" custScaleX="160601" custScaleY="128522" custLinFactNeighborX="-60255" custLinFactNeighborY="418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FF16C63-DA02-4BB4-A3DB-25FC17E123A8}" type="pres">
      <dgm:prSet presAssocID="{B5D5117D-A423-4496-AA41-7C604188C0EC}" presName="hierChild3" presStyleCnt="0"/>
      <dgm:spPr/>
    </dgm:pt>
    <dgm:pt modelId="{537B1858-BFA2-4AED-B11B-C7B3C8106F3A}" type="pres">
      <dgm:prSet presAssocID="{C6643CCD-3931-46B5-AAF8-1E973E2EE55C}" presName="Name10" presStyleLbl="parChTrans1D2" presStyleIdx="2" presStyleCnt="3"/>
      <dgm:spPr/>
      <dgm:t>
        <a:bodyPr/>
        <a:lstStyle/>
        <a:p>
          <a:endParaRPr lang="fr-FR"/>
        </a:p>
      </dgm:t>
    </dgm:pt>
    <dgm:pt modelId="{AB7501A0-7C7B-49E9-859A-509A04544B1E}" type="pres">
      <dgm:prSet presAssocID="{D6ACC546-8AFA-4BCA-9555-DBC2E6C59CEE}" presName="hierRoot2" presStyleCnt="0"/>
      <dgm:spPr/>
    </dgm:pt>
    <dgm:pt modelId="{0CEC9A08-41A5-4642-8600-00B65AC4AF6F}" type="pres">
      <dgm:prSet presAssocID="{D6ACC546-8AFA-4BCA-9555-DBC2E6C59CEE}" presName="composite2" presStyleCnt="0"/>
      <dgm:spPr/>
    </dgm:pt>
    <dgm:pt modelId="{CC426A2E-2CEF-48C6-8DFA-F68CF23B2F77}" type="pres">
      <dgm:prSet presAssocID="{D6ACC546-8AFA-4BCA-9555-DBC2E6C59CEE}" presName="image2" presStyleLbl="node2" presStyleIdx="2" presStyleCnt="3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</dgm:pt>
    <dgm:pt modelId="{CD0A2861-2EA6-4700-95D8-01FB9C75FC1E}" type="pres">
      <dgm:prSet presAssocID="{D6ACC546-8AFA-4BCA-9555-DBC2E6C59CEE}" presName="text2" presStyleLbl="revTx" presStyleIdx="3" presStyleCnt="4" custScaleX="160601" custScaleY="128522" custLinFactNeighborX="-81805" custLinFactNeighborY="538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53CC039-7A14-4941-8EDA-AAB0B444B620}" type="pres">
      <dgm:prSet presAssocID="{D6ACC546-8AFA-4BCA-9555-DBC2E6C59CEE}" presName="hierChild3" presStyleCnt="0"/>
      <dgm:spPr/>
    </dgm:pt>
  </dgm:ptLst>
  <dgm:cxnLst>
    <dgm:cxn modelId="{E9D778AE-6168-45B1-A9A9-678E4B59397B}" type="presOf" srcId="{AFC9CB2C-C243-4A51-A046-83DE341D0952}" destId="{9F33A7FA-80FE-47C9-ACBE-4CCE4D3E828A}" srcOrd="0" destOrd="0" presId="urn:microsoft.com/office/officeart/2009/layout/CirclePictureHierarchy"/>
    <dgm:cxn modelId="{581D246E-ABDA-4D54-B8C1-E47934013FE7}" srcId="{3A5F4F14-7388-4EBD-9429-E8B41CC40BB6}" destId="{2074B181-E475-4497-9573-B6EAB6975C3F}" srcOrd="0" destOrd="0" parTransId="{62392CA4-B811-4FE5-8692-56CD99729450}" sibTransId="{229BB153-A312-4C12-B8A5-BEE955180405}"/>
    <dgm:cxn modelId="{34BE9D98-BFAC-46B8-8908-BFB3B51DF65E}" type="presOf" srcId="{B5D5117D-A423-4496-AA41-7C604188C0EC}" destId="{65A0E93E-199B-4B25-9DDC-B3677D2A8ADB}" srcOrd="0" destOrd="0" presId="urn:microsoft.com/office/officeart/2009/layout/CirclePictureHierarchy"/>
    <dgm:cxn modelId="{C1A63E1A-8262-40A0-A506-A02EC05AA044}" type="presOf" srcId="{4C3717A3-08AE-48F2-BF07-772F50E02D28}" destId="{3FE5A21F-E1D2-47D9-959E-54DC87AFE1E2}" srcOrd="0" destOrd="0" presId="urn:microsoft.com/office/officeart/2009/layout/CirclePictureHierarchy"/>
    <dgm:cxn modelId="{F1AB4ACA-10BA-4736-922F-264D907D1DCA}" type="presOf" srcId="{C6643CCD-3931-46B5-AAF8-1E973E2EE55C}" destId="{537B1858-BFA2-4AED-B11B-C7B3C8106F3A}" srcOrd="0" destOrd="0" presId="urn:microsoft.com/office/officeart/2009/layout/CirclePictureHierarchy"/>
    <dgm:cxn modelId="{58D3873C-DFD2-4196-9528-05C983A31C2C}" type="presOf" srcId="{2074B181-E475-4497-9573-B6EAB6975C3F}" destId="{9366A57F-2F6A-4AD9-B3E7-2830F454DC0C}" srcOrd="0" destOrd="0" presId="urn:microsoft.com/office/officeart/2009/layout/CirclePictureHierarchy"/>
    <dgm:cxn modelId="{5F3DC81E-EB26-406C-A6AC-A5BFB67955F8}" type="presOf" srcId="{62392CA4-B811-4FE5-8692-56CD99729450}" destId="{E55FF3D4-8E88-4328-B959-080AAFAB9C4E}" srcOrd="0" destOrd="0" presId="urn:microsoft.com/office/officeart/2009/layout/CirclePictureHierarchy"/>
    <dgm:cxn modelId="{AE57C480-CCCC-462A-B7B4-BA7575A51864}" type="presOf" srcId="{3A5F4F14-7388-4EBD-9429-E8B41CC40BB6}" destId="{5C65A217-4F2E-4B7C-9AF1-EFD9B8EFEBE6}" srcOrd="0" destOrd="0" presId="urn:microsoft.com/office/officeart/2009/layout/CirclePictureHierarchy"/>
    <dgm:cxn modelId="{F4DEE908-AFB7-4EA2-9454-891F6FA68DE5}" type="presOf" srcId="{D6ACC546-8AFA-4BCA-9555-DBC2E6C59CEE}" destId="{CD0A2861-2EA6-4700-95D8-01FB9C75FC1E}" srcOrd="0" destOrd="0" presId="urn:microsoft.com/office/officeart/2009/layout/CirclePictureHierarchy"/>
    <dgm:cxn modelId="{D9015FBC-A283-4671-ABE2-9478731DD8E9}" srcId="{AFC9CB2C-C243-4A51-A046-83DE341D0952}" destId="{3A5F4F14-7388-4EBD-9429-E8B41CC40BB6}" srcOrd="0" destOrd="0" parTransId="{E43F9BF1-5125-41E0-88BE-4C0F7B66C863}" sibTransId="{0FC3772F-BD2B-45D2-9454-71FDB637C43E}"/>
    <dgm:cxn modelId="{81F6007C-70F4-40FA-9408-F941FF36B932}" srcId="{3A5F4F14-7388-4EBD-9429-E8B41CC40BB6}" destId="{D6ACC546-8AFA-4BCA-9555-DBC2E6C59CEE}" srcOrd="2" destOrd="0" parTransId="{C6643CCD-3931-46B5-AAF8-1E973E2EE55C}" sibTransId="{827C09B1-BA28-4160-8EA9-AF9D086C1DAF}"/>
    <dgm:cxn modelId="{47EE5F36-6586-4C3D-A647-4B0C8A2F1DB3}" srcId="{3A5F4F14-7388-4EBD-9429-E8B41CC40BB6}" destId="{B5D5117D-A423-4496-AA41-7C604188C0EC}" srcOrd="1" destOrd="0" parTransId="{4C3717A3-08AE-48F2-BF07-772F50E02D28}" sibTransId="{7B498A00-61C7-4128-8E79-8DBAF75DBEE3}"/>
    <dgm:cxn modelId="{3A269EC8-165A-4192-978E-2D72144948E2}" type="presParOf" srcId="{9F33A7FA-80FE-47C9-ACBE-4CCE4D3E828A}" destId="{9FF362B1-C98F-4766-BB30-B757A80D6AF4}" srcOrd="0" destOrd="0" presId="urn:microsoft.com/office/officeart/2009/layout/CirclePictureHierarchy"/>
    <dgm:cxn modelId="{F8CB7ECF-849C-4E80-B067-ECBA7AECF369}" type="presParOf" srcId="{9FF362B1-C98F-4766-BB30-B757A80D6AF4}" destId="{8416875A-3392-431F-B546-003365819FDF}" srcOrd="0" destOrd="0" presId="urn:microsoft.com/office/officeart/2009/layout/CirclePictureHierarchy"/>
    <dgm:cxn modelId="{F381AC33-E449-4110-AEFD-E72D818EC86F}" type="presParOf" srcId="{8416875A-3392-431F-B546-003365819FDF}" destId="{CEA96F11-5929-4C59-B02F-B6DDFCC901F5}" srcOrd="0" destOrd="0" presId="urn:microsoft.com/office/officeart/2009/layout/CirclePictureHierarchy"/>
    <dgm:cxn modelId="{16436595-BD01-44DA-B872-58751F56F87A}" type="presParOf" srcId="{8416875A-3392-431F-B546-003365819FDF}" destId="{5C65A217-4F2E-4B7C-9AF1-EFD9B8EFEBE6}" srcOrd="1" destOrd="0" presId="urn:microsoft.com/office/officeart/2009/layout/CirclePictureHierarchy"/>
    <dgm:cxn modelId="{4C5205B7-BC4E-4A34-8962-02DD85959FB4}" type="presParOf" srcId="{9FF362B1-C98F-4766-BB30-B757A80D6AF4}" destId="{3223A115-774E-4023-A7C8-3AF99C2C0926}" srcOrd="1" destOrd="0" presId="urn:microsoft.com/office/officeart/2009/layout/CirclePictureHierarchy"/>
    <dgm:cxn modelId="{AF49BEE2-D891-4E9A-8C2D-3D8C0573105A}" type="presParOf" srcId="{3223A115-774E-4023-A7C8-3AF99C2C0926}" destId="{E55FF3D4-8E88-4328-B959-080AAFAB9C4E}" srcOrd="0" destOrd="0" presId="urn:microsoft.com/office/officeart/2009/layout/CirclePictureHierarchy"/>
    <dgm:cxn modelId="{8F3CC2E7-6D94-49CE-A3CE-F833D1DEF09D}" type="presParOf" srcId="{3223A115-774E-4023-A7C8-3AF99C2C0926}" destId="{348DCF63-D6C2-4BA1-B136-62CF29FE6D04}" srcOrd="1" destOrd="0" presId="urn:microsoft.com/office/officeart/2009/layout/CirclePictureHierarchy"/>
    <dgm:cxn modelId="{EDE76129-B026-457D-B0E5-DE9032F84593}" type="presParOf" srcId="{348DCF63-D6C2-4BA1-B136-62CF29FE6D04}" destId="{4CE9758F-7980-4BF8-987A-110ACE87135C}" srcOrd="0" destOrd="0" presId="urn:microsoft.com/office/officeart/2009/layout/CirclePictureHierarchy"/>
    <dgm:cxn modelId="{03A10D47-D7DD-46AA-AEBA-A0426692C028}" type="presParOf" srcId="{4CE9758F-7980-4BF8-987A-110ACE87135C}" destId="{C0229D5C-07D7-48B9-96B7-569347457129}" srcOrd="0" destOrd="0" presId="urn:microsoft.com/office/officeart/2009/layout/CirclePictureHierarchy"/>
    <dgm:cxn modelId="{759A42F2-D134-4FC4-A0E2-FBF01C97FD54}" type="presParOf" srcId="{4CE9758F-7980-4BF8-987A-110ACE87135C}" destId="{9366A57F-2F6A-4AD9-B3E7-2830F454DC0C}" srcOrd="1" destOrd="0" presId="urn:microsoft.com/office/officeart/2009/layout/CirclePictureHierarchy"/>
    <dgm:cxn modelId="{6FC3F4A7-FC5B-441B-B48E-5EEBA1AA37A0}" type="presParOf" srcId="{348DCF63-D6C2-4BA1-B136-62CF29FE6D04}" destId="{50171735-4459-4162-98DE-EA7C22B5AA4E}" srcOrd="1" destOrd="0" presId="urn:microsoft.com/office/officeart/2009/layout/CirclePictureHierarchy"/>
    <dgm:cxn modelId="{561E0F63-20CA-48CD-928D-5BCB664C46E7}" type="presParOf" srcId="{3223A115-774E-4023-A7C8-3AF99C2C0926}" destId="{3FE5A21F-E1D2-47D9-959E-54DC87AFE1E2}" srcOrd="2" destOrd="0" presId="urn:microsoft.com/office/officeart/2009/layout/CirclePictureHierarchy"/>
    <dgm:cxn modelId="{BE6CAA48-7949-4F4E-B607-1B8290CD5C85}" type="presParOf" srcId="{3223A115-774E-4023-A7C8-3AF99C2C0926}" destId="{BA327B0A-2CF3-4B6D-9DA1-74685AC138DB}" srcOrd="3" destOrd="0" presId="urn:microsoft.com/office/officeart/2009/layout/CirclePictureHierarchy"/>
    <dgm:cxn modelId="{05AA5698-5090-4984-B55A-AF5605B3A01B}" type="presParOf" srcId="{BA327B0A-2CF3-4B6D-9DA1-74685AC138DB}" destId="{E7DE3310-0B3C-473A-8B15-838E26DC0A77}" srcOrd="0" destOrd="0" presId="urn:microsoft.com/office/officeart/2009/layout/CirclePictureHierarchy"/>
    <dgm:cxn modelId="{4B216688-53FF-4715-ABA5-C401E51217B1}" type="presParOf" srcId="{E7DE3310-0B3C-473A-8B15-838E26DC0A77}" destId="{4DA33A19-3990-40E8-B2F5-A6EEDD8785A3}" srcOrd="0" destOrd="0" presId="urn:microsoft.com/office/officeart/2009/layout/CirclePictureHierarchy"/>
    <dgm:cxn modelId="{3175ADF8-1B19-4D03-A2BD-6A6A845CC231}" type="presParOf" srcId="{E7DE3310-0B3C-473A-8B15-838E26DC0A77}" destId="{65A0E93E-199B-4B25-9DDC-B3677D2A8ADB}" srcOrd="1" destOrd="0" presId="urn:microsoft.com/office/officeart/2009/layout/CirclePictureHierarchy"/>
    <dgm:cxn modelId="{E75580B4-B891-40D1-812D-961CD8548F75}" type="presParOf" srcId="{BA327B0A-2CF3-4B6D-9DA1-74685AC138DB}" destId="{CFF16C63-DA02-4BB4-A3DB-25FC17E123A8}" srcOrd="1" destOrd="0" presId="urn:microsoft.com/office/officeart/2009/layout/CirclePictureHierarchy"/>
    <dgm:cxn modelId="{A61E7A7E-A4E3-4315-8DFF-E808402F14ED}" type="presParOf" srcId="{3223A115-774E-4023-A7C8-3AF99C2C0926}" destId="{537B1858-BFA2-4AED-B11B-C7B3C8106F3A}" srcOrd="4" destOrd="0" presId="urn:microsoft.com/office/officeart/2009/layout/CirclePictureHierarchy"/>
    <dgm:cxn modelId="{524E3A44-0DAA-40B8-BB8F-87C4CA0BAB61}" type="presParOf" srcId="{3223A115-774E-4023-A7C8-3AF99C2C0926}" destId="{AB7501A0-7C7B-49E9-859A-509A04544B1E}" srcOrd="5" destOrd="0" presId="urn:microsoft.com/office/officeart/2009/layout/CirclePictureHierarchy"/>
    <dgm:cxn modelId="{ADC42499-3FC3-4E57-9854-7358C0436232}" type="presParOf" srcId="{AB7501A0-7C7B-49E9-859A-509A04544B1E}" destId="{0CEC9A08-41A5-4642-8600-00B65AC4AF6F}" srcOrd="0" destOrd="0" presId="urn:microsoft.com/office/officeart/2009/layout/CirclePictureHierarchy"/>
    <dgm:cxn modelId="{ACCEA9EF-2B64-4D7C-B4CD-B15DAF2DEC34}" type="presParOf" srcId="{0CEC9A08-41A5-4642-8600-00B65AC4AF6F}" destId="{CC426A2E-2CEF-48C6-8DFA-F68CF23B2F77}" srcOrd="0" destOrd="0" presId="urn:microsoft.com/office/officeart/2009/layout/CirclePictureHierarchy"/>
    <dgm:cxn modelId="{10612583-8F81-42DF-9DD6-553DEB9A0E6E}" type="presParOf" srcId="{0CEC9A08-41A5-4642-8600-00B65AC4AF6F}" destId="{CD0A2861-2EA6-4700-95D8-01FB9C75FC1E}" srcOrd="1" destOrd="0" presId="urn:microsoft.com/office/officeart/2009/layout/CirclePictureHierarchy"/>
    <dgm:cxn modelId="{433BE59F-7E17-45E2-A48C-BD8C5A4EB3FC}" type="presParOf" srcId="{AB7501A0-7C7B-49E9-859A-509A04544B1E}" destId="{E53CC039-7A14-4941-8EDA-AAB0B444B620}" srcOrd="1" destOrd="0" presId="urn:microsoft.com/office/officeart/2009/layout/CirclePicture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CA0D4B-894B-4DE2-ABAD-D9A7316DBACA}" type="doc">
      <dgm:prSet loTypeId="urn:microsoft.com/office/officeart/2005/8/layout/venn2" loCatId="relationship" qsTypeId="urn:microsoft.com/office/officeart/2005/8/quickstyle/3d1" qsCatId="3D" csTypeId="urn:microsoft.com/office/officeart/2005/8/colors/accent1_2" csCatId="accent1" phldr="1"/>
      <dgm:spPr/>
    </dgm:pt>
    <dgm:pt modelId="{B968B555-DDC5-4DF7-B34C-8BDDF51EB887}">
      <dgm:prSet phldrT="[Texte]" custT="1"/>
      <dgm:spPr/>
      <dgm:t>
        <a:bodyPr/>
        <a:lstStyle/>
        <a:p>
          <a:pPr algn="ctr"/>
          <a:r>
            <a:rPr lang="en-GB" sz="1600" noProof="0" dirty="0" smtClean="0"/>
            <a:t>Leadership Team</a:t>
          </a:r>
          <a:endParaRPr lang="en-GB" sz="1200" noProof="0" dirty="0" smtClean="0"/>
        </a:p>
        <a:p>
          <a:pPr algn="ctr"/>
          <a:r>
            <a:rPr lang="en-GB" sz="1200" noProof="0" dirty="0" smtClean="0"/>
            <a:t>Operational management</a:t>
          </a:r>
        </a:p>
      </dgm:t>
    </dgm:pt>
    <dgm:pt modelId="{C2C9FF9B-1335-47F7-A1E6-93BE1B421256}" type="parTrans" cxnId="{0C05C254-2837-4C74-99C0-BF8715175C96}">
      <dgm:prSet/>
      <dgm:spPr/>
      <dgm:t>
        <a:bodyPr/>
        <a:lstStyle/>
        <a:p>
          <a:endParaRPr lang="en-GB" noProof="0"/>
        </a:p>
      </dgm:t>
    </dgm:pt>
    <dgm:pt modelId="{8BF94F74-6E5F-48BA-AC2A-279F7155ADE8}" type="sibTrans" cxnId="{0C05C254-2837-4C74-99C0-BF8715175C96}">
      <dgm:prSet/>
      <dgm:spPr/>
      <dgm:t>
        <a:bodyPr/>
        <a:lstStyle/>
        <a:p>
          <a:endParaRPr lang="en-GB" noProof="0"/>
        </a:p>
      </dgm:t>
    </dgm:pt>
    <dgm:pt modelId="{7D7137C8-5C58-48DB-857A-DBFF8C8C5C87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en-GB" sz="1600" noProof="0" dirty="0" smtClean="0"/>
            <a:t>Board of Directors</a:t>
          </a:r>
        </a:p>
        <a:p>
          <a:pPr algn="ctr"/>
          <a:r>
            <a:rPr lang="en-GB" sz="1100" noProof="0" dirty="0" smtClean="0"/>
            <a:t>Represents interests </a:t>
          </a:r>
        </a:p>
        <a:p>
          <a:pPr algn="ctr"/>
          <a:r>
            <a:rPr lang="en-GB" sz="1100" noProof="0" dirty="0" smtClean="0"/>
            <a:t>of shareholders</a:t>
          </a:r>
          <a:endParaRPr lang="en-GB" sz="1100" noProof="0" dirty="0"/>
        </a:p>
      </dgm:t>
    </dgm:pt>
    <dgm:pt modelId="{2B575C66-A987-4782-8FC9-D4579059F620}" type="parTrans" cxnId="{EA59976A-C4E9-47B3-94F6-FF4507B329EB}">
      <dgm:prSet/>
      <dgm:spPr/>
      <dgm:t>
        <a:bodyPr/>
        <a:lstStyle/>
        <a:p>
          <a:endParaRPr lang="en-GB" noProof="0"/>
        </a:p>
      </dgm:t>
    </dgm:pt>
    <dgm:pt modelId="{F6143AC8-DEA9-4CFD-8ADD-6D7008600C46}" type="sibTrans" cxnId="{EA59976A-C4E9-47B3-94F6-FF4507B329EB}">
      <dgm:prSet/>
      <dgm:spPr/>
      <dgm:t>
        <a:bodyPr/>
        <a:lstStyle/>
        <a:p>
          <a:endParaRPr lang="en-GB" noProof="0"/>
        </a:p>
      </dgm:t>
    </dgm:pt>
    <dgm:pt modelId="{026D9978-54FE-4ECC-9D48-FB308E43B7FA}">
      <dgm:prSet phldrT="[Texte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GB" sz="1600" noProof="0" dirty="0" smtClean="0"/>
            <a:t>Investment Committee</a:t>
          </a:r>
        </a:p>
        <a:p>
          <a:pPr algn="ctr"/>
          <a:r>
            <a:rPr lang="en-GB" sz="1200" noProof="0" dirty="0" smtClean="0"/>
            <a:t>Oversight &amp; approval</a:t>
          </a:r>
        </a:p>
      </dgm:t>
    </dgm:pt>
    <dgm:pt modelId="{A8F22AAC-E336-4D3C-BA70-443696BCA12E}" type="parTrans" cxnId="{136FBA9C-E91F-44B0-8628-6E69FBD5CEFF}">
      <dgm:prSet/>
      <dgm:spPr/>
      <dgm:t>
        <a:bodyPr/>
        <a:lstStyle/>
        <a:p>
          <a:endParaRPr lang="en-GB" noProof="0"/>
        </a:p>
      </dgm:t>
    </dgm:pt>
    <dgm:pt modelId="{1E00DF69-CB1E-4DFB-9379-E4E3068195AB}" type="sibTrans" cxnId="{136FBA9C-E91F-44B0-8628-6E69FBD5CEFF}">
      <dgm:prSet/>
      <dgm:spPr/>
      <dgm:t>
        <a:bodyPr/>
        <a:lstStyle/>
        <a:p>
          <a:endParaRPr lang="en-GB" noProof="0"/>
        </a:p>
      </dgm:t>
    </dgm:pt>
    <dgm:pt modelId="{6A7FFEB6-8BF3-47C7-BC70-41B6CBA11218}" type="pres">
      <dgm:prSet presAssocID="{7BCA0D4B-894B-4DE2-ABAD-D9A7316DBACA}" presName="Name0" presStyleCnt="0">
        <dgm:presLayoutVars>
          <dgm:chMax val="7"/>
          <dgm:resizeHandles val="exact"/>
        </dgm:presLayoutVars>
      </dgm:prSet>
      <dgm:spPr/>
    </dgm:pt>
    <dgm:pt modelId="{1B5D6CDE-E67A-4FFF-A05C-F6F4AE67C7EB}" type="pres">
      <dgm:prSet presAssocID="{7BCA0D4B-894B-4DE2-ABAD-D9A7316DBACA}" presName="comp1" presStyleCnt="0"/>
      <dgm:spPr/>
    </dgm:pt>
    <dgm:pt modelId="{1BA88865-3B82-4E9F-B784-A73547EC8528}" type="pres">
      <dgm:prSet presAssocID="{7BCA0D4B-894B-4DE2-ABAD-D9A7316DBACA}" presName="circle1" presStyleLbl="node1" presStyleIdx="0" presStyleCnt="3" custScaleX="100249"/>
      <dgm:spPr/>
      <dgm:t>
        <a:bodyPr/>
        <a:lstStyle/>
        <a:p>
          <a:endParaRPr lang="fr-FR"/>
        </a:p>
      </dgm:t>
    </dgm:pt>
    <dgm:pt modelId="{C7B66472-D3CB-4BBE-A603-177E48DA00EC}" type="pres">
      <dgm:prSet presAssocID="{7BCA0D4B-894B-4DE2-ABAD-D9A7316DBACA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69D071-2AA7-4288-94A3-7ECBF45A27EE}" type="pres">
      <dgm:prSet presAssocID="{7BCA0D4B-894B-4DE2-ABAD-D9A7316DBACA}" presName="comp2" presStyleCnt="0"/>
      <dgm:spPr/>
    </dgm:pt>
    <dgm:pt modelId="{79F8FCB6-F2CA-4621-A394-92C1540F953A}" type="pres">
      <dgm:prSet presAssocID="{7BCA0D4B-894B-4DE2-ABAD-D9A7316DBACA}" presName="circle2" presStyleLbl="node1" presStyleIdx="1" presStyleCnt="3"/>
      <dgm:spPr/>
      <dgm:t>
        <a:bodyPr/>
        <a:lstStyle/>
        <a:p>
          <a:endParaRPr lang="fr-FR"/>
        </a:p>
      </dgm:t>
    </dgm:pt>
    <dgm:pt modelId="{E239B71E-D484-45DF-B105-D5D9B7FD83E3}" type="pres">
      <dgm:prSet presAssocID="{7BCA0D4B-894B-4DE2-ABAD-D9A7316DBACA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13599A-A613-4C45-A7CE-CF770CA1D6BB}" type="pres">
      <dgm:prSet presAssocID="{7BCA0D4B-894B-4DE2-ABAD-D9A7316DBACA}" presName="comp3" presStyleCnt="0"/>
      <dgm:spPr/>
    </dgm:pt>
    <dgm:pt modelId="{36DCE7A8-8503-4B11-A7EA-FDED4B8FD51C}" type="pres">
      <dgm:prSet presAssocID="{7BCA0D4B-894B-4DE2-ABAD-D9A7316DBACA}" presName="circle3" presStyleLbl="node1" presStyleIdx="2" presStyleCnt="3" custScaleX="103272"/>
      <dgm:spPr/>
      <dgm:t>
        <a:bodyPr/>
        <a:lstStyle/>
        <a:p>
          <a:endParaRPr lang="fr-FR"/>
        </a:p>
      </dgm:t>
    </dgm:pt>
    <dgm:pt modelId="{C2B4C424-8E90-4067-9B9E-6D66075BAEF7}" type="pres">
      <dgm:prSet presAssocID="{7BCA0D4B-894B-4DE2-ABAD-D9A7316DBACA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FCD31FD-3C0C-49CD-B865-9478AB41B748}" type="presOf" srcId="{B968B555-DDC5-4DF7-B34C-8BDDF51EB887}" destId="{C2B4C424-8E90-4067-9B9E-6D66075BAEF7}" srcOrd="1" destOrd="0" presId="urn:microsoft.com/office/officeart/2005/8/layout/venn2"/>
    <dgm:cxn modelId="{27ED443E-D7B5-4441-A468-0638301DB664}" type="presOf" srcId="{7BCA0D4B-894B-4DE2-ABAD-D9A7316DBACA}" destId="{6A7FFEB6-8BF3-47C7-BC70-41B6CBA11218}" srcOrd="0" destOrd="0" presId="urn:microsoft.com/office/officeart/2005/8/layout/venn2"/>
    <dgm:cxn modelId="{0C05C254-2837-4C74-99C0-BF8715175C96}" srcId="{7BCA0D4B-894B-4DE2-ABAD-D9A7316DBACA}" destId="{B968B555-DDC5-4DF7-B34C-8BDDF51EB887}" srcOrd="2" destOrd="0" parTransId="{C2C9FF9B-1335-47F7-A1E6-93BE1B421256}" sibTransId="{8BF94F74-6E5F-48BA-AC2A-279F7155ADE8}"/>
    <dgm:cxn modelId="{EA59976A-C4E9-47B3-94F6-FF4507B329EB}" srcId="{7BCA0D4B-894B-4DE2-ABAD-D9A7316DBACA}" destId="{7D7137C8-5C58-48DB-857A-DBFF8C8C5C87}" srcOrd="0" destOrd="0" parTransId="{2B575C66-A987-4782-8FC9-D4579059F620}" sibTransId="{F6143AC8-DEA9-4CFD-8ADD-6D7008600C46}"/>
    <dgm:cxn modelId="{0B5C844E-2742-4B49-BD16-608AC3D8446A}" type="presOf" srcId="{026D9978-54FE-4ECC-9D48-FB308E43B7FA}" destId="{E239B71E-D484-45DF-B105-D5D9B7FD83E3}" srcOrd="1" destOrd="0" presId="urn:microsoft.com/office/officeart/2005/8/layout/venn2"/>
    <dgm:cxn modelId="{E49047D1-B907-4F18-AE43-D5D30EE0DEF3}" type="presOf" srcId="{7D7137C8-5C58-48DB-857A-DBFF8C8C5C87}" destId="{1BA88865-3B82-4E9F-B784-A73547EC8528}" srcOrd="0" destOrd="0" presId="urn:microsoft.com/office/officeart/2005/8/layout/venn2"/>
    <dgm:cxn modelId="{34C77E47-C343-44B8-BC1D-50EE065B6260}" type="presOf" srcId="{7D7137C8-5C58-48DB-857A-DBFF8C8C5C87}" destId="{C7B66472-D3CB-4BBE-A603-177E48DA00EC}" srcOrd="1" destOrd="0" presId="urn:microsoft.com/office/officeart/2005/8/layout/venn2"/>
    <dgm:cxn modelId="{5D3FC2DF-7125-41A0-8E35-D14605EEC636}" type="presOf" srcId="{026D9978-54FE-4ECC-9D48-FB308E43B7FA}" destId="{79F8FCB6-F2CA-4621-A394-92C1540F953A}" srcOrd="0" destOrd="0" presId="urn:microsoft.com/office/officeart/2005/8/layout/venn2"/>
    <dgm:cxn modelId="{136FBA9C-E91F-44B0-8628-6E69FBD5CEFF}" srcId="{7BCA0D4B-894B-4DE2-ABAD-D9A7316DBACA}" destId="{026D9978-54FE-4ECC-9D48-FB308E43B7FA}" srcOrd="1" destOrd="0" parTransId="{A8F22AAC-E336-4D3C-BA70-443696BCA12E}" sibTransId="{1E00DF69-CB1E-4DFB-9379-E4E3068195AB}"/>
    <dgm:cxn modelId="{8DC56EA7-593F-4777-9C60-5958FBA3051E}" type="presOf" srcId="{B968B555-DDC5-4DF7-B34C-8BDDF51EB887}" destId="{36DCE7A8-8503-4B11-A7EA-FDED4B8FD51C}" srcOrd="0" destOrd="0" presId="urn:microsoft.com/office/officeart/2005/8/layout/venn2"/>
    <dgm:cxn modelId="{798C87B5-D535-46F3-812B-83A92D0434A5}" type="presParOf" srcId="{6A7FFEB6-8BF3-47C7-BC70-41B6CBA11218}" destId="{1B5D6CDE-E67A-4FFF-A05C-F6F4AE67C7EB}" srcOrd="0" destOrd="0" presId="urn:microsoft.com/office/officeart/2005/8/layout/venn2"/>
    <dgm:cxn modelId="{A9692CDD-456A-44AD-9049-55603150630A}" type="presParOf" srcId="{1B5D6CDE-E67A-4FFF-A05C-F6F4AE67C7EB}" destId="{1BA88865-3B82-4E9F-B784-A73547EC8528}" srcOrd="0" destOrd="0" presId="urn:microsoft.com/office/officeart/2005/8/layout/venn2"/>
    <dgm:cxn modelId="{4288E354-AF06-4D03-B45F-55DE9D330CB0}" type="presParOf" srcId="{1B5D6CDE-E67A-4FFF-A05C-F6F4AE67C7EB}" destId="{C7B66472-D3CB-4BBE-A603-177E48DA00EC}" srcOrd="1" destOrd="0" presId="urn:microsoft.com/office/officeart/2005/8/layout/venn2"/>
    <dgm:cxn modelId="{FC100AE4-B8BA-4158-BA2E-7092685D8BBF}" type="presParOf" srcId="{6A7FFEB6-8BF3-47C7-BC70-41B6CBA11218}" destId="{2D69D071-2AA7-4288-94A3-7ECBF45A27EE}" srcOrd="1" destOrd="0" presId="urn:microsoft.com/office/officeart/2005/8/layout/venn2"/>
    <dgm:cxn modelId="{7F9F00B8-9269-4B3A-941D-2C3E493869D5}" type="presParOf" srcId="{2D69D071-2AA7-4288-94A3-7ECBF45A27EE}" destId="{79F8FCB6-F2CA-4621-A394-92C1540F953A}" srcOrd="0" destOrd="0" presId="urn:microsoft.com/office/officeart/2005/8/layout/venn2"/>
    <dgm:cxn modelId="{7ADDB458-0667-4517-8B41-8D51F1938346}" type="presParOf" srcId="{2D69D071-2AA7-4288-94A3-7ECBF45A27EE}" destId="{E239B71E-D484-45DF-B105-D5D9B7FD83E3}" srcOrd="1" destOrd="0" presId="urn:microsoft.com/office/officeart/2005/8/layout/venn2"/>
    <dgm:cxn modelId="{A5C42268-4718-40FE-94CC-589048F4B9FF}" type="presParOf" srcId="{6A7FFEB6-8BF3-47C7-BC70-41B6CBA11218}" destId="{3C13599A-A613-4C45-A7CE-CF770CA1D6BB}" srcOrd="2" destOrd="0" presId="urn:microsoft.com/office/officeart/2005/8/layout/venn2"/>
    <dgm:cxn modelId="{79CDDB90-25C5-4013-8067-487529924DBE}" type="presParOf" srcId="{3C13599A-A613-4C45-A7CE-CF770CA1D6BB}" destId="{36DCE7A8-8503-4B11-A7EA-FDED4B8FD51C}" srcOrd="0" destOrd="0" presId="urn:microsoft.com/office/officeart/2005/8/layout/venn2"/>
    <dgm:cxn modelId="{3B0346F3-BE7F-457B-BBBC-0DBF11BA309D}" type="presParOf" srcId="{3C13599A-A613-4C45-A7CE-CF770CA1D6BB}" destId="{C2B4C424-8E90-4067-9B9E-6D66075BAEF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8EB854-4086-48F2-8804-EE06DFD0A399}" type="doc">
      <dgm:prSet loTypeId="urn:microsoft.com/office/officeart/2005/8/layout/hChevron3" loCatId="process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fr-FR"/>
        </a:p>
      </dgm:t>
    </dgm:pt>
    <dgm:pt modelId="{08BD5C2E-D187-44B4-816C-55D1B3DC8859}">
      <dgm:prSet phldrT="[Texte]" custT="1"/>
      <dgm:spPr>
        <a:gradFill rotWithShape="0">
          <a:gsLst>
            <a:gs pos="0">
              <a:srgbClr val="DDEBCF"/>
            </a:gs>
            <a:gs pos="27000">
              <a:srgbClr val="9CB86E"/>
            </a:gs>
            <a:gs pos="100000">
              <a:srgbClr val="156B13"/>
            </a:gs>
          </a:gsLst>
          <a:lin ang="2700000" scaled="0"/>
        </a:gradFill>
      </dgm:spPr>
      <dgm:t>
        <a:bodyPr/>
        <a:lstStyle/>
        <a:p>
          <a:r>
            <a:rPr lang="fr-FR" sz="1600" dirty="0" smtClean="0"/>
            <a:t>Quarter 1</a:t>
          </a:r>
          <a:endParaRPr lang="fr-FR" sz="1600" dirty="0"/>
        </a:p>
      </dgm:t>
    </dgm:pt>
    <dgm:pt modelId="{07017208-68D3-4852-8EE6-8994DC5AE6B7}" type="parTrans" cxnId="{7153A3FD-DD63-4CD9-8109-99216F6772A6}">
      <dgm:prSet/>
      <dgm:spPr/>
      <dgm:t>
        <a:bodyPr/>
        <a:lstStyle/>
        <a:p>
          <a:endParaRPr lang="fr-FR"/>
        </a:p>
      </dgm:t>
    </dgm:pt>
    <dgm:pt modelId="{0FE7BD5D-D44F-41F5-BA6C-0279F62EA6A5}" type="sibTrans" cxnId="{7153A3FD-DD63-4CD9-8109-99216F6772A6}">
      <dgm:prSet/>
      <dgm:spPr/>
      <dgm:t>
        <a:bodyPr/>
        <a:lstStyle/>
        <a:p>
          <a:endParaRPr lang="fr-FR"/>
        </a:p>
      </dgm:t>
    </dgm:pt>
    <dgm:pt modelId="{97920F68-9A6B-4E5D-8EA5-E195173DEF96}">
      <dgm:prSet phldrT="[Texte]" custT="1"/>
      <dgm:spPr>
        <a:gradFill rotWithShape="0">
          <a:gsLst>
            <a:gs pos="0">
              <a:srgbClr val="DDEBCF"/>
            </a:gs>
            <a:gs pos="27000">
              <a:srgbClr val="9CB86E"/>
            </a:gs>
            <a:gs pos="100000">
              <a:srgbClr val="156B13"/>
            </a:gs>
          </a:gsLst>
          <a:lin ang="2700000" scaled="0"/>
        </a:gradFill>
      </dgm:spPr>
      <dgm:t>
        <a:bodyPr/>
        <a:lstStyle/>
        <a:p>
          <a:r>
            <a:rPr lang="fr-FR" sz="1600" dirty="0" smtClean="0"/>
            <a:t>Quarter 2</a:t>
          </a:r>
          <a:endParaRPr lang="fr-FR" sz="1600" dirty="0"/>
        </a:p>
      </dgm:t>
    </dgm:pt>
    <dgm:pt modelId="{DB284F02-DA2D-4115-9E8D-2B23A960495D}" type="parTrans" cxnId="{F8704C9D-3E0A-4ED5-A174-5D86D125974A}">
      <dgm:prSet/>
      <dgm:spPr/>
      <dgm:t>
        <a:bodyPr/>
        <a:lstStyle/>
        <a:p>
          <a:endParaRPr lang="fr-FR"/>
        </a:p>
      </dgm:t>
    </dgm:pt>
    <dgm:pt modelId="{068D8E8F-13D5-4CDA-9175-5F24340AB4C2}" type="sibTrans" cxnId="{F8704C9D-3E0A-4ED5-A174-5D86D125974A}">
      <dgm:prSet/>
      <dgm:spPr/>
      <dgm:t>
        <a:bodyPr/>
        <a:lstStyle/>
        <a:p>
          <a:endParaRPr lang="fr-FR"/>
        </a:p>
      </dgm:t>
    </dgm:pt>
    <dgm:pt modelId="{30604555-EA8C-465C-AEA5-731D65F8A28D}">
      <dgm:prSet phldrT="[Texte]" custT="1"/>
      <dgm:spPr>
        <a:gradFill rotWithShape="0">
          <a:gsLst>
            <a:gs pos="0">
              <a:srgbClr val="DDEBCF"/>
            </a:gs>
            <a:gs pos="27000">
              <a:srgbClr val="9CB86E"/>
            </a:gs>
            <a:gs pos="100000">
              <a:srgbClr val="156B13"/>
            </a:gs>
          </a:gsLst>
          <a:lin ang="2700000" scaled="0"/>
        </a:gradFill>
      </dgm:spPr>
      <dgm:t>
        <a:bodyPr/>
        <a:lstStyle/>
        <a:p>
          <a:r>
            <a:rPr lang="fr-FR" sz="1600" dirty="0" smtClean="0"/>
            <a:t>Quarter 3</a:t>
          </a:r>
          <a:endParaRPr lang="fr-FR" sz="1600" dirty="0"/>
        </a:p>
      </dgm:t>
    </dgm:pt>
    <dgm:pt modelId="{8AA53308-AAF4-407C-8CA8-3D986AF5FC63}" type="parTrans" cxnId="{6EA5E050-FF6C-4D69-AA0D-BEBE2F61BC5D}">
      <dgm:prSet/>
      <dgm:spPr/>
      <dgm:t>
        <a:bodyPr/>
        <a:lstStyle/>
        <a:p>
          <a:endParaRPr lang="fr-FR"/>
        </a:p>
      </dgm:t>
    </dgm:pt>
    <dgm:pt modelId="{6F114031-C4A5-4DA1-96E4-0D6AB7BE591B}" type="sibTrans" cxnId="{6EA5E050-FF6C-4D69-AA0D-BEBE2F61BC5D}">
      <dgm:prSet/>
      <dgm:spPr/>
      <dgm:t>
        <a:bodyPr/>
        <a:lstStyle/>
        <a:p>
          <a:endParaRPr lang="fr-FR"/>
        </a:p>
      </dgm:t>
    </dgm:pt>
    <dgm:pt modelId="{E35AEA5F-4034-4AF1-B2A6-1F511E82D267}">
      <dgm:prSet phldrT="[Texte]" custT="1"/>
      <dgm:spPr>
        <a:gradFill rotWithShape="0">
          <a:gsLst>
            <a:gs pos="0">
              <a:srgbClr val="DDEBCF"/>
            </a:gs>
            <a:gs pos="27000">
              <a:srgbClr val="9CB86E"/>
            </a:gs>
            <a:gs pos="100000">
              <a:srgbClr val="156B13"/>
            </a:gs>
          </a:gsLst>
          <a:lin ang="2700000" scaled="0"/>
        </a:gradFill>
      </dgm:spPr>
      <dgm:t>
        <a:bodyPr/>
        <a:lstStyle/>
        <a:p>
          <a:r>
            <a:rPr lang="fr-FR" sz="1600" dirty="0" smtClean="0"/>
            <a:t>Quarter 4</a:t>
          </a:r>
          <a:endParaRPr lang="fr-FR" sz="1600" dirty="0"/>
        </a:p>
      </dgm:t>
    </dgm:pt>
    <dgm:pt modelId="{331F72E8-7CB9-4BBC-8719-2F19B0DC6411}" type="parTrans" cxnId="{55140819-FEBC-4AB3-B07E-AD771BD9F8BC}">
      <dgm:prSet/>
      <dgm:spPr/>
      <dgm:t>
        <a:bodyPr/>
        <a:lstStyle/>
        <a:p>
          <a:endParaRPr lang="fr-FR"/>
        </a:p>
      </dgm:t>
    </dgm:pt>
    <dgm:pt modelId="{47A16F97-D717-4210-A13F-5825A994E8C8}" type="sibTrans" cxnId="{55140819-FEBC-4AB3-B07E-AD771BD9F8BC}">
      <dgm:prSet/>
      <dgm:spPr/>
      <dgm:t>
        <a:bodyPr/>
        <a:lstStyle/>
        <a:p>
          <a:endParaRPr lang="fr-FR"/>
        </a:p>
      </dgm:t>
    </dgm:pt>
    <dgm:pt modelId="{E3F32D6D-07C1-468B-AEB1-A22EC080E7E4}" type="pres">
      <dgm:prSet presAssocID="{488EB854-4086-48F2-8804-EE06DFD0A3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CBCC3DA-20CF-4FC2-A34E-4DFE20257B38}" type="pres">
      <dgm:prSet presAssocID="{08BD5C2E-D187-44B4-816C-55D1B3DC885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6295C2-352C-44C1-BBC3-3D5A39C5D17B}" type="pres">
      <dgm:prSet presAssocID="{0FE7BD5D-D44F-41F5-BA6C-0279F62EA6A5}" presName="parSpace" presStyleCnt="0"/>
      <dgm:spPr/>
    </dgm:pt>
    <dgm:pt modelId="{A70F08D7-DA96-470E-A13F-156EC56C2999}" type="pres">
      <dgm:prSet presAssocID="{97920F68-9A6B-4E5D-8EA5-E195173DEF96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0B5368-C124-4442-A7D8-D7F779A5E34D}" type="pres">
      <dgm:prSet presAssocID="{068D8E8F-13D5-4CDA-9175-5F24340AB4C2}" presName="parSpace" presStyleCnt="0"/>
      <dgm:spPr/>
    </dgm:pt>
    <dgm:pt modelId="{1874745E-D7E8-4B15-BCB6-804FDBDD57D2}" type="pres">
      <dgm:prSet presAssocID="{30604555-EA8C-465C-AEA5-731D65F8A28D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311032-3B99-49BD-B22C-819E5508A939}" type="pres">
      <dgm:prSet presAssocID="{6F114031-C4A5-4DA1-96E4-0D6AB7BE591B}" presName="parSpace" presStyleCnt="0"/>
      <dgm:spPr/>
    </dgm:pt>
    <dgm:pt modelId="{FF76734F-0A5F-419B-9053-5EA89529D801}" type="pres">
      <dgm:prSet presAssocID="{E35AEA5F-4034-4AF1-B2A6-1F511E82D267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A1FBC67-5755-429D-84E7-EABF5DCE7650}" type="presOf" srcId="{08BD5C2E-D187-44B4-816C-55D1B3DC8859}" destId="{2CBCC3DA-20CF-4FC2-A34E-4DFE20257B38}" srcOrd="0" destOrd="0" presId="urn:microsoft.com/office/officeart/2005/8/layout/hChevron3"/>
    <dgm:cxn modelId="{8464DE58-32D5-49F1-BBE5-B226C6C70972}" type="presOf" srcId="{E35AEA5F-4034-4AF1-B2A6-1F511E82D267}" destId="{FF76734F-0A5F-419B-9053-5EA89529D801}" srcOrd="0" destOrd="0" presId="urn:microsoft.com/office/officeart/2005/8/layout/hChevron3"/>
    <dgm:cxn modelId="{7153A3FD-DD63-4CD9-8109-99216F6772A6}" srcId="{488EB854-4086-48F2-8804-EE06DFD0A399}" destId="{08BD5C2E-D187-44B4-816C-55D1B3DC8859}" srcOrd="0" destOrd="0" parTransId="{07017208-68D3-4852-8EE6-8994DC5AE6B7}" sibTransId="{0FE7BD5D-D44F-41F5-BA6C-0279F62EA6A5}"/>
    <dgm:cxn modelId="{6EA5E050-FF6C-4D69-AA0D-BEBE2F61BC5D}" srcId="{488EB854-4086-48F2-8804-EE06DFD0A399}" destId="{30604555-EA8C-465C-AEA5-731D65F8A28D}" srcOrd="2" destOrd="0" parTransId="{8AA53308-AAF4-407C-8CA8-3D986AF5FC63}" sibTransId="{6F114031-C4A5-4DA1-96E4-0D6AB7BE591B}"/>
    <dgm:cxn modelId="{B319EB18-0F6A-45A0-BB85-28E6F92C78C3}" type="presOf" srcId="{488EB854-4086-48F2-8804-EE06DFD0A399}" destId="{E3F32D6D-07C1-468B-AEB1-A22EC080E7E4}" srcOrd="0" destOrd="0" presId="urn:microsoft.com/office/officeart/2005/8/layout/hChevron3"/>
    <dgm:cxn modelId="{55140819-FEBC-4AB3-B07E-AD771BD9F8BC}" srcId="{488EB854-4086-48F2-8804-EE06DFD0A399}" destId="{E35AEA5F-4034-4AF1-B2A6-1F511E82D267}" srcOrd="3" destOrd="0" parTransId="{331F72E8-7CB9-4BBC-8719-2F19B0DC6411}" sibTransId="{47A16F97-D717-4210-A13F-5825A994E8C8}"/>
    <dgm:cxn modelId="{F86D1B24-FDEA-43B5-9741-270C18B4AE32}" type="presOf" srcId="{97920F68-9A6B-4E5D-8EA5-E195173DEF96}" destId="{A70F08D7-DA96-470E-A13F-156EC56C2999}" srcOrd="0" destOrd="0" presId="urn:microsoft.com/office/officeart/2005/8/layout/hChevron3"/>
    <dgm:cxn modelId="{280EFCDD-1ADE-4B47-A9E8-88D7465D0D71}" type="presOf" srcId="{30604555-EA8C-465C-AEA5-731D65F8A28D}" destId="{1874745E-D7E8-4B15-BCB6-804FDBDD57D2}" srcOrd="0" destOrd="0" presId="urn:microsoft.com/office/officeart/2005/8/layout/hChevron3"/>
    <dgm:cxn modelId="{F8704C9D-3E0A-4ED5-A174-5D86D125974A}" srcId="{488EB854-4086-48F2-8804-EE06DFD0A399}" destId="{97920F68-9A6B-4E5D-8EA5-E195173DEF96}" srcOrd="1" destOrd="0" parTransId="{DB284F02-DA2D-4115-9E8D-2B23A960495D}" sibTransId="{068D8E8F-13D5-4CDA-9175-5F24340AB4C2}"/>
    <dgm:cxn modelId="{8C6C7DE7-7578-41C5-BAC9-9A7A297E900A}" type="presParOf" srcId="{E3F32D6D-07C1-468B-AEB1-A22EC080E7E4}" destId="{2CBCC3DA-20CF-4FC2-A34E-4DFE20257B38}" srcOrd="0" destOrd="0" presId="urn:microsoft.com/office/officeart/2005/8/layout/hChevron3"/>
    <dgm:cxn modelId="{5E994693-EFE6-48BD-99DA-92D49DDF9416}" type="presParOf" srcId="{E3F32D6D-07C1-468B-AEB1-A22EC080E7E4}" destId="{E76295C2-352C-44C1-BBC3-3D5A39C5D17B}" srcOrd="1" destOrd="0" presId="urn:microsoft.com/office/officeart/2005/8/layout/hChevron3"/>
    <dgm:cxn modelId="{0973909C-0A3B-41FE-A0CE-3CE10A17F084}" type="presParOf" srcId="{E3F32D6D-07C1-468B-AEB1-A22EC080E7E4}" destId="{A70F08D7-DA96-470E-A13F-156EC56C2999}" srcOrd="2" destOrd="0" presId="urn:microsoft.com/office/officeart/2005/8/layout/hChevron3"/>
    <dgm:cxn modelId="{CF02738D-4500-4AB7-82DF-E36120BD5034}" type="presParOf" srcId="{E3F32D6D-07C1-468B-AEB1-A22EC080E7E4}" destId="{D30B5368-C124-4442-A7D8-D7F779A5E34D}" srcOrd="3" destOrd="0" presId="urn:microsoft.com/office/officeart/2005/8/layout/hChevron3"/>
    <dgm:cxn modelId="{3691F751-0037-495B-9E4A-6D7AE95B98A4}" type="presParOf" srcId="{E3F32D6D-07C1-468B-AEB1-A22EC080E7E4}" destId="{1874745E-D7E8-4B15-BCB6-804FDBDD57D2}" srcOrd="4" destOrd="0" presId="urn:microsoft.com/office/officeart/2005/8/layout/hChevron3"/>
    <dgm:cxn modelId="{B41553E4-5C85-4EC9-862C-A108DBAC05D2}" type="presParOf" srcId="{E3F32D6D-07C1-468B-AEB1-A22EC080E7E4}" destId="{7D311032-3B99-49BD-B22C-819E5508A939}" srcOrd="5" destOrd="0" presId="urn:microsoft.com/office/officeart/2005/8/layout/hChevron3"/>
    <dgm:cxn modelId="{C5BE9A0F-F876-45CE-A94F-ABD3A962F4F1}" type="presParOf" srcId="{E3F32D6D-07C1-468B-AEB1-A22EC080E7E4}" destId="{FF76734F-0A5F-419B-9053-5EA89529D801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1A099-CA29-43EE-B4FE-FDFFE2FEECDA}" type="datetimeFigureOut">
              <a:rPr lang="fr-FR" smtClean="0"/>
              <a:pPr/>
              <a:t>22/12/2010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4E64D-81AE-4F8E-A9E4-07DF90D8B1F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60972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2E0B9-5D18-4DAE-BDA1-E277660E26B1}" type="datetimeFigureOut">
              <a:rPr lang="fr-FR" smtClean="0"/>
              <a:pPr/>
              <a:t>22/12/2010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1DF22-CDE7-42F2-A0BD-F47BEA61302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8059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1DF22-CDE7-42F2-A0BD-F47BEA613025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5871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1DF22-CDE7-42F2-A0BD-F47BEA613025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8501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1DF22-CDE7-42F2-A0BD-F47BEA613025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9918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1DF22-CDE7-42F2-A0BD-F47BEA613025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3972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1DF22-CDE7-42F2-A0BD-F47BEA613025}" type="slidenum">
              <a:rPr lang="fr-FR" smtClean="0"/>
              <a:pPr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1878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121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7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87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56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5021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16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73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48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84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4795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8815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0"/>
            <a:ext cx="7073900" cy="666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6754092"/>
            <a:ext cx="10693400" cy="8429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93688" y="6877050"/>
            <a:ext cx="84137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22288" defTabSz="1042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42988" defTabSz="1042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65275" defTabSz="1042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85975" defTabSz="1042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431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003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575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147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GFP</a:t>
            </a:r>
          </a:p>
        </p:txBody>
      </p:sp>
      <p:pic>
        <p:nvPicPr>
          <p:cNvPr id="51202" name="Picture 2" descr="E:\bureau\A classer\Marketing\Logo groupe\Capstone_def_bl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701" y="6899650"/>
            <a:ext cx="1672559" cy="52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825625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035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07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179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51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.emf"/><Relationship Id="rId117" Type="http://schemas.openxmlformats.org/officeDocument/2006/relationships/image" Target="../media/image125.emf"/><Relationship Id="rId21" Type="http://schemas.openxmlformats.org/officeDocument/2006/relationships/image" Target="../media/image29.emf"/><Relationship Id="rId42" Type="http://schemas.openxmlformats.org/officeDocument/2006/relationships/image" Target="../media/image50.emf"/><Relationship Id="rId47" Type="http://schemas.openxmlformats.org/officeDocument/2006/relationships/image" Target="../media/image55.emf"/><Relationship Id="rId63" Type="http://schemas.openxmlformats.org/officeDocument/2006/relationships/image" Target="../media/image71.emf"/><Relationship Id="rId68" Type="http://schemas.openxmlformats.org/officeDocument/2006/relationships/image" Target="../media/image76.emf"/><Relationship Id="rId84" Type="http://schemas.openxmlformats.org/officeDocument/2006/relationships/image" Target="../media/image92.emf"/><Relationship Id="rId89" Type="http://schemas.openxmlformats.org/officeDocument/2006/relationships/image" Target="../media/image97.emf"/><Relationship Id="rId112" Type="http://schemas.openxmlformats.org/officeDocument/2006/relationships/image" Target="../media/image120.emf"/><Relationship Id="rId16" Type="http://schemas.openxmlformats.org/officeDocument/2006/relationships/image" Target="../media/image24.emf"/><Relationship Id="rId107" Type="http://schemas.openxmlformats.org/officeDocument/2006/relationships/image" Target="../media/image115.emf"/><Relationship Id="rId11" Type="http://schemas.openxmlformats.org/officeDocument/2006/relationships/image" Target="../media/image19.emf"/><Relationship Id="rId32" Type="http://schemas.openxmlformats.org/officeDocument/2006/relationships/image" Target="../media/image40.emf"/><Relationship Id="rId37" Type="http://schemas.openxmlformats.org/officeDocument/2006/relationships/image" Target="../media/image45.emf"/><Relationship Id="rId53" Type="http://schemas.openxmlformats.org/officeDocument/2006/relationships/image" Target="../media/image61.emf"/><Relationship Id="rId58" Type="http://schemas.openxmlformats.org/officeDocument/2006/relationships/image" Target="../media/image66.emf"/><Relationship Id="rId74" Type="http://schemas.openxmlformats.org/officeDocument/2006/relationships/image" Target="../media/image82.emf"/><Relationship Id="rId79" Type="http://schemas.openxmlformats.org/officeDocument/2006/relationships/image" Target="../media/image87.emf"/><Relationship Id="rId102" Type="http://schemas.openxmlformats.org/officeDocument/2006/relationships/image" Target="../media/image110.emf"/><Relationship Id="rId123" Type="http://schemas.openxmlformats.org/officeDocument/2006/relationships/image" Target="../media/image131.emf"/><Relationship Id="rId128" Type="http://schemas.openxmlformats.org/officeDocument/2006/relationships/image" Target="../media/image136.emf"/><Relationship Id="rId5" Type="http://schemas.openxmlformats.org/officeDocument/2006/relationships/image" Target="../media/image13.emf"/><Relationship Id="rId90" Type="http://schemas.openxmlformats.org/officeDocument/2006/relationships/image" Target="../media/image98.emf"/><Relationship Id="rId95" Type="http://schemas.openxmlformats.org/officeDocument/2006/relationships/image" Target="../media/image103.emf"/><Relationship Id="rId19" Type="http://schemas.openxmlformats.org/officeDocument/2006/relationships/image" Target="../media/image27.emf"/><Relationship Id="rId14" Type="http://schemas.openxmlformats.org/officeDocument/2006/relationships/image" Target="../media/image22.emf"/><Relationship Id="rId22" Type="http://schemas.openxmlformats.org/officeDocument/2006/relationships/image" Target="../media/image30.emf"/><Relationship Id="rId27" Type="http://schemas.openxmlformats.org/officeDocument/2006/relationships/image" Target="../media/image35.emf"/><Relationship Id="rId30" Type="http://schemas.openxmlformats.org/officeDocument/2006/relationships/image" Target="../media/image38.emf"/><Relationship Id="rId35" Type="http://schemas.openxmlformats.org/officeDocument/2006/relationships/image" Target="../media/image43.emf"/><Relationship Id="rId43" Type="http://schemas.openxmlformats.org/officeDocument/2006/relationships/image" Target="../media/image51.emf"/><Relationship Id="rId48" Type="http://schemas.openxmlformats.org/officeDocument/2006/relationships/image" Target="../media/image56.emf"/><Relationship Id="rId56" Type="http://schemas.openxmlformats.org/officeDocument/2006/relationships/image" Target="../media/image64.emf"/><Relationship Id="rId64" Type="http://schemas.openxmlformats.org/officeDocument/2006/relationships/image" Target="../media/image72.emf"/><Relationship Id="rId69" Type="http://schemas.openxmlformats.org/officeDocument/2006/relationships/image" Target="../media/image77.emf"/><Relationship Id="rId77" Type="http://schemas.openxmlformats.org/officeDocument/2006/relationships/image" Target="../media/image85.emf"/><Relationship Id="rId100" Type="http://schemas.openxmlformats.org/officeDocument/2006/relationships/image" Target="../media/image108.emf"/><Relationship Id="rId105" Type="http://schemas.openxmlformats.org/officeDocument/2006/relationships/image" Target="../media/image113.emf"/><Relationship Id="rId113" Type="http://schemas.openxmlformats.org/officeDocument/2006/relationships/image" Target="../media/image121.emf"/><Relationship Id="rId118" Type="http://schemas.openxmlformats.org/officeDocument/2006/relationships/image" Target="../media/image126.emf"/><Relationship Id="rId126" Type="http://schemas.openxmlformats.org/officeDocument/2006/relationships/image" Target="../media/image134.emf"/><Relationship Id="rId8" Type="http://schemas.openxmlformats.org/officeDocument/2006/relationships/image" Target="../media/image16.emf"/><Relationship Id="rId51" Type="http://schemas.openxmlformats.org/officeDocument/2006/relationships/image" Target="../media/image59.emf"/><Relationship Id="rId72" Type="http://schemas.openxmlformats.org/officeDocument/2006/relationships/image" Target="../media/image80.emf"/><Relationship Id="rId80" Type="http://schemas.openxmlformats.org/officeDocument/2006/relationships/image" Target="../media/image88.emf"/><Relationship Id="rId85" Type="http://schemas.openxmlformats.org/officeDocument/2006/relationships/image" Target="../media/image93.emf"/><Relationship Id="rId93" Type="http://schemas.openxmlformats.org/officeDocument/2006/relationships/image" Target="../media/image101.emf"/><Relationship Id="rId98" Type="http://schemas.openxmlformats.org/officeDocument/2006/relationships/image" Target="../media/image106.emf"/><Relationship Id="rId121" Type="http://schemas.openxmlformats.org/officeDocument/2006/relationships/image" Target="../media/image129.emf"/><Relationship Id="rId3" Type="http://schemas.openxmlformats.org/officeDocument/2006/relationships/image" Target="../media/image11.emf"/><Relationship Id="rId12" Type="http://schemas.openxmlformats.org/officeDocument/2006/relationships/image" Target="../media/image20.emf"/><Relationship Id="rId17" Type="http://schemas.openxmlformats.org/officeDocument/2006/relationships/image" Target="../media/image25.emf"/><Relationship Id="rId25" Type="http://schemas.openxmlformats.org/officeDocument/2006/relationships/image" Target="../media/image33.emf"/><Relationship Id="rId33" Type="http://schemas.openxmlformats.org/officeDocument/2006/relationships/image" Target="../media/image41.emf"/><Relationship Id="rId38" Type="http://schemas.openxmlformats.org/officeDocument/2006/relationships/image" Target="../media/image46.emf"/><Relationship Id="rId46" Type="http://schemas.openxmlformats.org/officeDocument/2006/relationships/image" Target="../media/image54.emf"/><Relationship Id="rId59" Type="http://schemas.openxmlformats.org/officeDocument/2006/relationships/image" Target="../media/image67.emf"/><Relationship Id="rId67" Type="http://schemas.openxmlformats.org/officeDocument/2006/relationships/image" Target="../media/image75.emf"/><Relationship Id="rId103" Type="http://schemas.openxmlformats.org/officeDocument/2006/relationships/image" Target="../media/image111.emf"/><Relationship Id="rId108" Type="http://schemas.openxmlformats.org/officeDocument/2006/relationships/image" Target="../media/image116.emf"/><Relationship Id="rId116" Type="http://schemas.openxmlformats.org/officeDocument/2006/relationships/image" Target="../media/image124.emf"/><Relationship Id="rId124" Type="http://schemas.openxmlformats.org/officeDocument/2006/relationships/image" Target="../media/image132.emf"/><Relationship Id="rId20" Type="http://schemas.openxmlformats.org/officeDocument/2006/relationships/image" Target="../media/image28.emf"/><Relationship Id="rId41" Type="http://schemas.openxmlformats.org/officeDocument/2006/relationships/image" Target="../media/image49.emf"/><Relationship Id="rId54" Type="http://schemas.openxmlformats.org/officeDocument/2006/relationships/image" Target="../media/image62.emf"/><Relationship Id="rId62" Type="http://schemas.openxmlformats.org/officeDocument/2006/relationships/image" Target="../media/image70.emf"/><Relationship Id="rId70" Type="http://schemas.openxmlformats.org/officeDocument/2006/relationships/image" Target="../media/image78.emf"/><Relationship Id="rId75" Type="http://schemas.openxmlformats.org/officeDocument/2006/relationships/image" Target="../media/image83.emf"/><Relationship Id="rId83" Type="http://schemas.openxmlformats.org/officeDocument/2006/relationships/image" Target="../media/image91.emf"/><Relationship Id="rId88" Type="http://schemas.openxmlformats.org/officeDocument/2006/relationships/image" Target="../media/image96.emf"/><Relationship Id="rId91" Type="http://schemas.openxmlformats.org/officeDocument/2006/relationships/image" Target="../media/image99.emf"/><Relationship Id="rId96" Type="http://schemas.openxmlformats.org/officeDocument/2006/relationships/image" Target="../media/image104.emf"/><Relationship Id="rId111" Type="http://schemas.openxmlformats.org/officeDocument/2006/relationships/image" Target="../media/image1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15" Type="http://schemas.openxmlformats.org/officeDocument/2006/relationships/image" Target="../media/image23.emf"/><Relationship Id="rId23" Type="http://schemas.openxmlformats.org/officeDocument/2006/relationships/image" Target="../media/image31.emf"/><Relationship Id="rId28" Type="http://schemas.openxmlformats.org/officeDocument/2006/relationships/image" Target="../media/image36.emf"/><Relationship Id="rId36" Type="http://schemas.openxmlformats.org/officeDocument/2006/relationships/image" Target="../media/image44.emf"/><Relationship Id="rId49" Type="http://schemas.openxmlformats.org/officeDocument/2006/relationships/image" Target="../media/image57.emf"/><Relationship Id="rId57" Type="http://schemas.openxmlformats.org/officeDocument/2006/relationships/image" Target="../media/image65.emf"/><Relationship Id="rId106" Type="http://schemas.openxmlformats.org/officeDocument/2006/relationships/image" Target="../media/image114.emf"/><Relationship Id="rId114" Type="http://schemas.openxmlformats.org/officeDocument/2006/relationships/image" Target="../media/image122.emf"/><Relationship Id="rId119" Type="http://schemas.openxmlformats.org/officeDocument/2006/relationships/image" Target="../media/image127.emf"/><Relationship Id="rId127" Type="http://schemas.openxmlformats.org/officeDocument/2006/relationships/image" Target="../media/image135.emf"/><Relationship Id="rId10" Type="http://schemas.openxmlformats.org/officeDocument/2006/relationships/image" Target="../media/image18.emf"/><Relationship Id="rId31" Type="http://schemas.openxmlformats.org/officeDocument/2006/relationships/image" Target="../media/image39.emf"/><Relationship Id="rId44" Type="http://schemas.openxmlformats.org/officeDocument/2006/relationships/image" Target="../media/image52.emf"/><Relationship Id="rId52" Type="http://schemas.openxmlformats.org/officeDocument/2006/relationships/image" Target="../media/image60.emf"/><Relationship Id="rId60" Type="http://schemas.openxmlformats.org/officeDocument/2006/relationships/image" Target="../media/image68.emf"/><Relationship Id="rId65" Type="http://schemas.openxmlformats.org/officeDocument/2006/relationships/image" Target="../media/image73.emf"/><Relationship Id="rId73" Type="http://schemas.openxmlformats.org/officeDocument/2006/relationships/image" Target="../media/image81.emf"/><Relationship Id="rId78" Type="http://schemas.openxmlformats.org/officeDocument/2006/relationships/image" Target="../media/image86.emf"/><Relationship Id="rId81" Type="http://schemas.openxmlformats.org/officeDocument/2006/relationships/image" Target="../media/image89.emf"/><Relationship Id="rId86" Type="http://schemas.openxmlformats.org/officeDocument/2006/relationships/image" Target="../media/image94.emf"/><Relationship Id="rId94" Type="http://schemas.openxmlformats.org/officeDocument/2006/relationships/image" Target="../media/image102.emf"/><Relationship Id="rId99" Type="http://schemas.openxmlformats.org/officeDocument/2006/relationships/image" Target="../media/image107.emf"/><Relationship Id="rId101" Type="http://schemas.openxmlformats.org/officeDocument/2006/relationships/image" Target="../media/image109.emf"/><Relationship Id="rId122" Type="http://schemas.openxmlformats.org/officeDocument/2006/relationships/image" Target="../media/image130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Relationship Id="rId13" Type="http://schemas.openxmlformats.org/officeDocument/2006/relationships/image" Target="../media/image21.emf"/><Relationship Id="rId18" Type="http://schemas.openxmlformats.org/officeDocument/2006/relationships/image" Target="../media/image26.emf"/><Relationship Id="rId39" Type="http://schemas.openxmlformats.org/officeDocument/2006/relationships/image" Target="../media/image47.emf"/><Relationship Id="rId109" Type="http://schemas.openxmlformats.org/officeDocument/2006/relationships/image" Target="../media/image117.emf"/><Relationship Id="rId34" Type="http://schemas.openxmlformats.org/officeDocument/2006/relationships/image" Target="../media/image42.emf"/><Relationship Id="rId50" Type="http://schemas.openxmlformats.org/officeDocument/2006/relationships/image" Target="../media/image58.emf"/><Relationship Id="rId55" Type="http://schemas.openxmlformats.org/officeDocument/2006/relationships/image" Target="../media/image63.emf"/><Relationship Id="rId76" Type="http://schemas.openxmlformats.org/officeDocument/2006/relationships/image" Target="../media/image84.emf"/><Relationship Id="rId97" Type="http://schemas.openxmlformats.org/officeDocument/2006/relationships/image" Target="../media/image105.emf"/><Relationship Id="rId104" Type="http://schemas.openxmlformats.org/officeDocument/2006/relationships/image" Target="../media/image112.emf"/><Relationship Id="rId120" Type="http://schemas.openxmlformats.org/officeDocument/2006/relationships/image" Target="../media/image128.emf"/><Relationship Id="rId125" Type="http://schemas.openxmlformats.org/officeDocument/2006/relationships/image" Target="../media/image133.emf"/><Relationship Id="rId7" Type="http://schemas.openxmlformats.org/officeDocument/2006/relationships/image" Target="../media/image15.emf"/><Relationship Id="rId71" Type="http://schemas.openxmlformats.org/officeDocument/2006/relationships/image" Target="../media/image79.emf"/><Relationship Id="rId92" Type="http://schemas.openxmlformats.org/officeDocument/2006/relationships/image" Target="../media/image100.emf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37.emf"/><Relationship Id="rId24" Type="http://schemas.openxmlformats.org/officeDocument/2006/relationships/image" Target="../media/image32.emf"/><Relationship Id="rId40" Type="http://schemas.openxmlformats.org/officeDocument/2006/relationships/image" Target="../media/image48.emf"/><Relationship Id="rId45" Type="http://schemas.openxmlformats.org/officeDocument/2006/relationships/image" Target="../media/image53.emf"/><Relationship Id="rId66" Type="http://schemas.openxmlformats.org/officeDocument/2006/relationships/image" Target="../media/image74.emf"/><Relationship Id="rId87" Type="http://schemas.openxmlformats.org/officeDocument/2006/relationships/image" Target="../media/image95.emf"/><Relationship Id="rId110" Type="http://schemas.openxmlformats.org/officeDocument/2006/relationships/image" Target="../media/image118.emf"/><Relationship Id="rId115" Type="http://schemas.openxmlformats.org/officeDocument/2006/relationships/image" Target="../media/image123.emf"/><Relationship Id="rId61" Type="http://schemas.openxmlformats.org/officeDocument/2006/relationships/image" Target="../media/image69.emf"/><Relationship Id="rId82" Type="http://schemas.openxmlformats.org/officeDocument/2006/relationships/image" Target="../media/image9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3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em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3.emf"/><Relationship Id="rId4" Type="http://schemas.openxmlformats.org/officeDocument/2006/relationships/oleObject" Target="../embeddings/Document_Microsoft_Word_97_-_20031.doc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1486099" y="4567238"/>
            <a:ext cx="7749033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REAL ESTATE INVESTMENT COMPANY - PARTNERING </a:t>
            </a:r>
            <a:r>
              <a:rPr lang="en-GB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SMEs</a:t>
            </a:r>
            <a:endParaRPr lang="en-GB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2226" name="Picture 2" descr="E:\bureau\A classer\Marketing\Logo groupe\capstone_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540" y="2916535"/>
            <a:ext cx="2868909" cy="72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7688" y="324247"/>
            <a:ext cx="656748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UMMARY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74788" y="1057459"/>
            <a:ext cx="8696325" cy="5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912813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Expertise – Leadership Team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Positioning of Capstone 10/10</a:t>
            </a:r>
          </a:p>
          <a:p>
            <a:pPr lvl="1" eaLnBrk="1" hangingPunct="1">
              <a:spcBef>
                <a:spcPct val="50000"/>
              </a:spcBef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Strategic Approach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Corporate Governance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1. Management model	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2. Protection of investors’ interests</a:t>
            </a:r>
          </a:p>
          <a:p>
            <a:pPr marL="0" lvl="1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Demonstration of risk/return profile 10/10</a:t>
            </a:r>
          </a:p>
          <a:p>
            <a:pPr marL="0" lvl="1" indent="0" eaLnBrk="1" hangingPunct="1">
              <a:spcBef>
                <a:spcPct val="50000"/>
              </a:spcBef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Business Plan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1. Method &amp; assumptions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2. Rapid growth of revenue and cash flow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3. Prospects for investors</a:t>
            </a:r>
          </a:p>
          <a:p>
            <a:pPr lvl="1" eaLnBrk="1" hangingPunct="1">
              <a:spcBef>
                <a:spcPct val="50000"/>
              </a:spcBef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Deal Pipeline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Appendices</a:t>
            </a:r>
            <a:endParaRPr lang="en-GB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58268" y="1404367"/>
            <a:ext cx="3708697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Positioning of Capstone 10/10</a:t>
            </a:r>
            <a:endParaRPr lang="en-GB" sz="1600" dirty="0">
              <a:latin typeface="Arial" pitchFamily="34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32334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 rot="16200000">
            <a:off x="-2054007" y="4250462"/>
            <a:ext cx="4536504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P</a:t>
            </a:r>
            <a:r>
              <a:rPr lang="en-GB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ositioning of  Capstone 10/10</a:t>
            </a:r>
            <a:endParaRPr lang="en-GB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82204" y="612279"/>
            <a:ext cx="8988425" cy="79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800" dirty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Comparison</a:t>
            </a: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 of investment returns by IRR 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(Source IEIF)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1" y="1349803"/>
            <a:ext cx="10675540" cy="395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98550" y="5580831"/>
            <a:ext cx="959485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GB" sz="1400" dirty="0" smtClean="0">
                <a:latin typeface="Arial" pitchFamily="34" charset="0"/>
              </a:rPr>
              <a:t>NB: Revenue structure of quoted RE funds: recurring (rental) + exceptional (sale of assets). </a:t>
            </a:r>
          </a:p>
          <a:p>
            <a:pPr marL="357188" indent="0" eaLnBrk="1" hangingPunct="1">
              <a:spcBef>
                <a:spcPct val="20000"/>
              </a:spcBef>
            </a:pPr>
            <a:r>
              <a:rPr lang="en-GB" sz="1400" dirty="0" smtClean="0">
                <a:latin typeface="Arial" pitchFamily="34" charset="0"/>
              </a:rPr>
              <a:t>► Average asset holding period: 4 to 6 years</a:t>
            </a:r>
          </a:p>
          <a:p>
            <a:pPr marL="357188" indent="0" eaLnBrk="1" hangingPunct="1">
              <a:spcBef>
                <a:spcPct val="20000"/>
              </a:spcBef>
            </a:pPr>
            <a:r>
              <a:rPr lang="en-GB" sz="1400" dirty="0" smtClean="0">
                <a:latin typeface="Arial" pitchFamily="34" charset="0"/>
              </a:rPr>
              <a:t>► Gross rental yield: </a:t>
            </a:r>
            <a:r>
              <a:rPr lang="en-GB" sz="1400" b="1" dirty="0" smtClean="0">
                <a:latin typeface="Arial" pitchFamily="34" charset="0"/>
              </a:rPr>
              <a:t>5% - 7% </a:t>
            </a:r>
            <a:r>
              <a:rPr lang="en-GB" sz="1400" dirty="0" smtClean="0">
                <a:latin typeface="Arial" pitchFamily="34" charset="0"/>
              </a:rPr>
              <a:t>(recurring revenues) </a:t>
            </a:r>
            <a:endParaRPr lang="en-GB" sz="1400" b="1" dirty="0" smtClean="0">
              <a:latin typeface="Arial" pitchFamily="34" charset="0"/>
            </a:endParaRPr>
          </a:p>
          <a:p>
            <a:pPr marL="357188" indent="0" eaLnBrk="1" hangingPunct="1">
              <a:spcBef>
                <a:spcPct val="20000"/>
              </a:spcBef>
            </a:pPr>
            <a:r>
              <a:rPr lang="en-GB" sz="1400" dirty="0" smtClean="0">
                <a:latin typeface="Arial" pitchFamily="34" charset="0"/>
              </a:rPr>
              <a:t>► Total 10 yr return = 13% </a:t>
            </a:r>
            <a:r>
              <a:rPr lang="en-GB" sz="1400" dirty="0" smtClean="0">
                <a:latin typeface="Arial"/>
                <a:cs typeface="Arial"/>
              </a:rPr>
              <a:t>► recurring +</a:t>
            </a:r>
            <a:r>
              <a:rPr lang="en-GB" sz="1400" dirty="0" smtClean="0">
                <a:latin typeface="Arial" pitchFamily="34" charset="0"/>
              </a:rPr>
              <a:t> leverage (average 20/80) + asset sales (cyclical = volatility)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954212" y="396255"/>
            <a:ext cx="8988425" cy="38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Market prices (income reinvested)</a:t>
            </a:r>
            <a:endParaRPr lang="en-GB" sz="18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34" y="756295"/>
            <a:ext cx="744844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66786" y="4293889"/>
            <a:ext cx="8988425" cy="38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Risks/returns</a:t>
            </a:r>
            <a:endParaRPr lang="en-GB" sz="18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 rot="16200000">
            <a:off x="-2054007" y="4250462"/>
            <a:ext cx="4536504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P</a:t>
            </a:r>
            <a:r>
              <a:rPr lang="en-GB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ositioning of Capstone 10/10</a:t>
            </a:r>
            <a:endParaRPr lang="en-GB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954088" y="4675191"/>
            <a:ext cx="8945561" cy="1746251"/>
            <a:chOff x="601" y="2945"/>
            <a:chExt cx="5635" cy="110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601" y="2945"/>
              <a:ext cx="5625" cy="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611" y="2946"/>
              <a:ext cx="5625" cy="374"/>
            </a:xfrm>
            <a:prstGeom prst="rect">
              <a:avLst/>
            </a:prstGeom>
            <a:solidFill>
              <a:srgbClr val="8DB4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633" y="3041"/>
              <a:ext cx="86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700" dirty="0" smtClean="0">
                  <a:solidFill>
                    <a:srgbClr val="000000"/>
                  </a:solidFill>
                  <a:latin typeface="Arial" pitchFamily="34" charset="0"/>
                </a:rPr>
                <a:t>Over</a:t>
              </a: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20 years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164" y="3041"/>
              <a:ext cx="39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Bonds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960" y="3041"/>
              <a:ext cx="49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700" dirty="0" smtClean="0">
                  <a:solidFill>
                    <a:srgbClr val="000000"/>
                  </a:solidFill>
                  <a:latin typeface="Arial" pitchFamily="34" charset="0"/>
                </a:rPr>
                <a:t>Equities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792" y="295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726" y="2959"/>
              <a:ext cx="69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Residential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700" dirty="0">
                  <a:solidFill>
                    <a:srgbClr val="000000"/>
                  </a:solidFill>
                  <a:latin typeface="Arial" pitchFamily="34" charset="0"/>
                </a:rPr>
                <a:t>r</a:t>
              </a:r>
              <a:r>
                <a:rPr lang="en-US" sz="1700" dirty="0" smtClean="0">
                  <a:solidFill>
                    <a:srgbClr val="000000"/>
                  </a:solidFill>
                  <a:latin typeface="Arial" pitchFamily="34" charset="0"/>
                </a:rPr>
                <a:t>eal estate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636" y="2945"/>
              <a:ext cx="65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Corporate</a:t>
              </a:r>
              <a:r>
                <a:rPr kumimoji="0" lang="en-US" sz="17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700" dirty="0">
                  <a:solidFill>
                    <a:srgbClr val="000000"/>
                  </a:solidFill>
                  <a:latin typeface="Arial" pitchFamily="34" charset="0"/>
                </a:rPr>
                <a:t>r</a:t>
              </a:r>
              <a:r>
                <a:rPr kumimoji="0" lang="en-US" sz="17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eal estate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489" y="2956"/>
              <a:ext cx="49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700" dirty="0" smtClean="0">
                  <a:solidFill>
                    <a:srgbClr val="000000"/>
                  </a:solidFill>
                  <a:latin typeface="Arial" pitchFamily="34" charset="0"/>
                </a:rPr>
                <a:t>Quoted</a:t>
              </a: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492" y="3121"/>
              <a:ext cx="40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REITS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33" y="3319"/>
              <a:ext cx="89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Annual returns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223" y="3319"/>
              <a:ext cx="31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5.1%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035" y="3319"/>
              <a:ext cx="38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11.5%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931" y="3319"/>
              <a:ext cx="31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3.5%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785" y="3319"/>
              <a:ext cx="31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7.1%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5596" y="3319"/>
              <a:ext cx="39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12.7%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33" y="3500"/>
              <a:ext cx="91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Risk = volatility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223" y="3500"/>
              <a:ext cx="31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2.0%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035" y="3500"/>
              <a:ext cx="39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24.5%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931" y="3500"/>
              <a:ext cx="31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8.6%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4742" y="3500"/>
              <a:ext cx="39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10.2%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5596" y="3500"/>
              <a:ext cx="39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26.2%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633" y="3682"/>
              <a:ext cx="114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Sharpe ratio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234" y="3682"/>
              <a:ext cx="2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1.03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088" y="3682"/>
              <a:ext cx="2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700" i="1" dirty="0" smtClean="0">
                  <a:solidFill>
                    <a:srgbClr val="000000"/>
                  </a:solidFill>
                  <a:latin typeface="Arial" pitchFamily="34" charset="0"/>
                </a:rPr>
                <a:t>0.</a:t>
              </a:r>
              <a:r>
                <a:rPr kumimoji="0" lang="en-US" sz="17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942" y="3682"/>
              <a:ext cx="2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4796" y="3682"/>
              <a:ext cx="2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0.40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76" name="Rectangle 31"/>
            <p:cNvSpPr>
              <a:spLocks noChangeArrowheads="1"/>
            </p:cNvSpPr>
            <p:nvPr/>
          </p:nvSpPr>
          <p:spPr bwMode="auto">
            <a:xfrm>
              <a:off x="5650" y="3682"/>
              <a:ext cx="2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0.37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77" name="Rectangle 32"/>
            <p:cNvSpPr>
              <a:spLocks noChangeArrowheads="1"/>
            </p:cNvSpPr>
            <p:nvPr/>
          </p:nvSpPr>
          <p:spPr bwMode="auto">
            <a:xfrm>
              <a:off x="633" y="386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78" name="Line 33"/>
            <p:cNvSpPr>
              <a:spLocks noChangeShapeType="1"/>
            </p:cNvSpPr>
            <p:nvPr/>
          </p:nvSpPr>
          <p:spPr bwMode="auto">
            <a:xfrm>
              <a:off x="601" y="2945"/>
              <a:ext cx="0" cy="9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80" name="Rectangle 34"/>
            <p:cNvSpPr>
              <a:spLocks noChangeArrowheads="1"/>
            </p:cNvSpPr>
            <p:nvPr/>
          </p:nvSpPr>
          <p:spPr bwMode="auto">
            <a:xfrm>
              <a:off x="601" y="2945"/>
              <a:ext cx="11" cy="9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81" name="Line 35"/>
            <p:cNvSpPr>
              <a:spLocks noChangeShapeType="1"/>
            </p:cNvSpPr>
            <p:nvPr/>
          </p:nvSpPr>
          <p:spPr bwMode="auto">
            <a:xfrm>
              <a:off x="1946" y="2956"/>
              <a:ext cx="0" cy="9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82" name="Rectangle 36"/>
            <p:cNvSpPr>
              <a:spLocks noChangeArrowheads="1"/>
            </p:cNvSpPr>
            <p:nvPr/>
          </p:nvSpPr>
          <p:spPr bwMode="auto">
            <a:xfrm>
              <a:off x="1946" y="2956"/>
              <a:ext cx="11" cy="9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83" name="Line 37"/>
            <p:cNvSpPr>
              <a:spLocks noChangeShapeType="1"/>
            </p:cNvSpPr>
            <p:nvPr/>
          </p:nvSpPr>
          <p:spPr bwMode="auto">
            <a:xfrm>
              <a:off x="2800" y="2956"/>
              <a:ext cx="0" cy="9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84" name="Rectangle 38"/>
            <p:cNvSpPr>
              <a:spLocks noChangeArrowheads="1"/>
            </p:cNvSpPr>
            <p:nvPr/>
          </p:nvSpPr>
          <p:spPr bwMode="auto">
            <a:xfrm>
              <a:off x="2800" y="2956"/>
              <a:ext cx="10" cy="9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85" name="Line 39"/>
            <p:cNvSpPr>
              <a:spLocks noChangeShapeType="1"/>
            </p:cNvSpPr>
            <p:nvPr/>
          </p:nvSpPr>
          <p:spPr bwMode="auto">
            <a:xfrm>
              <a:off x="3654" y="2956"/>
              <a:ext cx="0" cy="9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86" name="Rectangle 40"/>
            <p:cNvSpPr>
              <a:spLocks noChangeArrowheads="1"/>
            </p:cNvSpPr>
            <p:nvPr/>
          </p:nvSpPr>
          <p:spPr bwMode="auto">
            <a:xfrm>
              <a:off x="3654" y="2956"/>
              <a:ext cx="10" cy="9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87" name="Line 41"/>
            <p:cNvSpPr>
              <a:spLocks noChangeShapeType="1"/>
            </p:cNvSpPr>
            <p:nvPr/>
          </p:nvSpPr>
          <p:spPr bwMode="auto">
            <a:xfrm>
              <a:off x="4508" y="2956"/>
              <a:ext cx="0" cy="9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88" name="Rectangle 42"/>
            <p:cNvSpPr>
              <a:spLocks noChangeArrowheads="1"/>
            </p:cNvSpPr>
            <p:nvPr/>
          </p:nvSpPr>
          <p:spPr bwMode="auto">
            <a:xfrm>
              <a:off x="4508" y="2956"/>
              <a:ext cx="10" cy="9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89" name="Line 43"/>
            <p:cNvSpPr>
              <a:spLocks noChangeShapeType="1"/>
            </p:cNvSpPr>
            <p:nvPr/>
          </p:nvSpPr>
          <p:spPr bwMode="auto">
            <a:xfrm>
              <a:off x="5361" y="2956"/>
              <a:ext cx="0" cy="9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90" name="Rectangle 44"/>
            <p:cNvSpPr>
              <a:spLocks noChangeArrowheads="1"/>
            </p:cNvSpPr>
            <p:nvPr/>
          </p:nvSpPr>
          <p:spPr bwMode="auto">
            <a:xfrm>
              <a:off x="5361" y="2956"/>
              <a:ext cx="11" cy="9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91" name="Line 45"/>
            <p:cNvSpPr>
              <a:spLocks noChangeShapeType="1"/>
            </p:cNvSpPr>
            <p:nvPr/>
          </p:nvSpPr>
          <p:spPr bwMode="auto">
            <a:xfrm>
              <a:off x="6215" y="2956"/>
              <a:ext cx="0" cy="9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92" name="Rectangle 46"/>
            <p:cNvSpPr>
              <a:spLocks noChangeArrowheads="1"/>
            </p:cNvSpPr>
            <p:nvPr/>
          </p:nvSpPr>
          <p:spPr bwMode="auto">
            <a:xfrm>
              <a:off x="6215" y="2956"/>
              <a:ext cx="11" cy="9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93" name="Line 47"/>
            <p:cNvSpPr>
              <a:spLocks noChangeShapeType="1"/>
            </p:cNvSpPr>
            <p:nvPr/>
          </p:nvSpPr>
          <p:spPr bwMode="auto">
            <a:xfrm>
              <a:off x="612" y="2945"/>
              <a:ext cx="56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94" name="Rectangle 48"/>
            <p:cNvSpPr>
              <a:spLocks noChangeArrowheads="1"/>
            </p:cNvSpPr>
            <p:nvPr/>
          </p:nvSpPr>
          <p:spPr bwMode="auto">
            <a:xfrm>
              <a:off x="612" y="2945"/>
              <a:ext cx="561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95" name="Line 49"/>
            <p:cNvSpPr>
              <a:spLocks noChangeShapeType="1"/>
            </p:cNvSpPr>
            <p:nvPr/>
          </p:nvSpPr>
          <p:spPr bwMode="auto">
            <a:xfrm>
              <a:off x="612" y="3308"/>
              <a:ext cx="56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96" name="Rectangle 50"/>
            <p:cNvSpPr>
              <a:spLocks noChangeArrowheads="1"/>
            </p:cNvSpPr>
            <p:nvPr/>
          </p:nvSpPr>
          <p:spPr bwMode="auto">
            <a:xfrm>
              <a:off x="612" y="3308"/>
              <a:ext cx="561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97" name="Line 51"/>
            <p:cNvSpPr>
              <a:spLocks noChangeShapeType="1"/>
            </p:cNvSpPr>
            <p:nvPr/>
          </p:nvSpPr>
          <p:spPr bwMode="auto">
            <a:xfrm>
              <a:off x="612" y="3490"/>
              <a:ext cx="56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98" name="Rectangle 52"/>
            <p:cNvSpPr>
              <a:spLocks noChangeArrowheads="1"/>
            </p:cNvSpPr>
            <p:nvPr/>
          </p:nvSpPr>
          <p:spPr bwMode="auto">
            <a:xfrm>
              <a:off x="612" y="3490"/>
              <a:ext cx="5614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99" name="Line 53"/>
            <p:cNvSpPr>
              <a:spLocks noChangeShapeType="1"/>
            </p:cNvSpPr>
            <p:nvPr/>
          </p:nvSpPr>
          <p:spPr bwMode="auto">
            <a:xfrm>
              <a:off x="612" y="3671"/>
              <a:ext cx="56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200" name="Rectangle 54"/>
            <p:cNvSpPr>
              <a:spLocks noChangeArrowheads="1"/>
            </p:cNvSpPr>
            <p:nvPr/>
          </p:nvSpPr>
          <p:spPr bwMode="auto">
            <a:xfrm>
              <a:off x="612" y="3671"/>
              <a:ext cx="561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201" name="Line 55"/>
            <p:cNvSpPr>
              <a:spLocks noChangeShapeType="1"/>
            </p:cNvSpPr>
            <p:nvPr/>
          </p:nvSpPr>
          <p:spPr bwMode="auto">
            <a:xfrm>
              <a:off x="612" y="3853"/>
              <a:ext cx="56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202" name="Rectangle 56"/>
            <p:cNvSpPr>
              <a:spLocks noChangeArrowheads="1"/>
            </p:cNvSpPr>
            <p:nvPr/>
          </p:nvSpPr>
          <p:spPr bwMode="auto">
            <a:xfrm>
              <a:off x="612" y="3853"/>
              <a:ext cx="5614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00" y="1044327"/>
            <a:ext cx="745464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4481636" y="2717641"/>
            <a:ext cx="1081088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400" b="1" dirty="0" smtClean="0">
                <a:solidFill>
                  <a:srgbClr val="C00000"/>
                </a:solidFill>
                <a:latin typeface="Arial" pitchFamily="34" charset="0"/>
              </a:rPr>
              <a:t>Capstone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sz="1400" b="1" dirty="0" smtClean="0">
                <a:solidFill>
                  <a:srgbClr val="C00000"/>
                </a:solidFill>
                <a:latin typeface="Arial" pitchFamily="34" charset="0"/>
              </a:rPr>
              <a:t>10/10</a:t>
            </a:r>
            <a:endParaRPr lang="fr-FR" sz="1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0485" name="Ellipse 4"/>
          <p:cNvSpPr>
            <a:spLocks noChangeArrowheads="1"/>
          </p:cNvSpPr>
          <p:nvPr/>
        </p:nvSpPr>
        <p:spPr bwMode="auto">
          <a:xfrm>
            <a:off x="4247287" y="2672365"/>
            <a:ext cx="1439863" cy="64770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042988"/>
            <a:endParaRPr lang="fr-FR" dirty="0"/>
          </a:p>
        </p:txBody>
      </p:sp>
      <p:sp>
        <p:nvSpPr>
          <p:cNvPr id="4" name="Accolade ouvrante 3"/>
          <p:cNvSpPr/>
          <p:nvPr/>
        </p:nvSpPr>
        <p:spPr bwMode="auto">
          <a:xfrm>
            <a:off x="4698628" y="2988543"/>
            <a:ext cx="180504" cy="798119"/>
          </a:xfrm>
          <a:prstGeom prst="leftBrac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cxnSp>
        <p:nvCxnSpPr>
          <p:cNvPr id="6" name="Connecteur droit avec flèche 5"/>
          <p:cNvCxnSpPr>
            <a:stCxn id="4" idx="1"/>
            <a:endCxn id="8" idx="3"/>
          </p:cNvCxnSpPr>
          <p:nvPr/>
        </p:nvCxnSpPr>
        <p:spPr bwMode="auto">
          <a:xfrm rot="10800000" flipV="1">
            <a:off x="2034332" y="3387603"/>
            <a:ext cx="2664296" cy="1818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62124" y="317495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C00000"/>
                </a:solidFill>
                <a:latin typeface="+mn-lt"/>
              </a:rPr>
              <a:t>Creation of Alpha </a:t>
            </a:r>
          </a:p>
          <a:p>
            <a:pPr algn="ctr"/>
            <a:r>
              <a:rPr lang="en-GB" sz="1200" b="1" dirty="0" smtClean="0">
                <a:solidFill>
                  <a:srgbClr val="C00000"/>
                </a:solidFill>
                <a:latin typeface="+mn-lt"/>
              </a:rPr>
              <a:t>3% over underlying RE</a:t>
            </a:r>
            <a:endParaRPr lang="en-GB" sz="1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Text Box 97"/>
          <p:cNvSpPr txBox="1">
            <a:spLocks noChangeArrowheads="1"/>
          </p:cNvSpPr>
          <p:nvPr/>
        </p:nvSpPr>
        <p:spPr bwMode="auto">
          <a:xfrm>
            <a:off x="4697660" y="4572719"/>
            <a:ext cx="12971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smtClean="0"/>
              <a:t>Residential RE</a:t>
            </a:r>
            <a:endParaRPr lang="en-GB" sz="1200" dirty="0"/>
          </a:p>
        </p:txBody>
      </p:sp>
      <p:sp>
        <p:nvSpPr>
          <p:cNvPr id="13" name="Line 99"/>
          <p:cNvSpPr>
            <a:spLocks noChangeShapeType="1"/>
          </p:cNvSpPr>
          <p:nvPr/>
        </p:nvSpPr>
        <p:spPr bwMode="auto">
          <a:xfrm flipV="1">
            <a:off x="3365848" y="2375768"/>
            <a:ext cx="5040313" cy="252095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5" name="Text Box 94"/>
          <p:cNvSpPr txBox="1">
            <a:spLocks noChangeArrowheads="1"/>
          </p:cNvSpPr>
          <p:nvPr/>
        </p:nvSpPr>
        <p:spPr bwMode="auto">
          <a:xfrm>
            <a:off x="5634732" y="2124447"/>
            <a:ext cx="23946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smtClean="0"/>
              <a:t>Quoted RE investment funds</a:t>
            </a:r>
            <a:endParaRPr lang="en-GB" sz="1200" dirty="0"/>
          </a:p>
        </p:txBody>
      </p:sp>
      <p:sp>
        <p:nvSpPr>
          <p:cNvPr id="12" name="Text Box 95"/>
          <p:cNvSpPr txBox="1">
            <a:spLocks noChangeArrowheads="1"/>
          </p:cNvSpPr>
          <p:nvPr/>
        </p:nvSpPr>
        <p:spPr bwMode="auto">
          <a:xfrm>
            <a:off x="3401517" y="4284687"/>
            <a:ext cx="1081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smtClean="0"/>
              <a:t>Bonds</a:t>
            </a:r>
            <a:endParaRPr lang="en-GB" sz="1200" dirty="0"/>
          </a:p>
        </p:txBody>
      </p:sp>
      <p:sp>
        <p:nvSpPr>
          <p:cNvPr id="17" name="Text Box 96"/>
          <p:cNvSpPr txBox="1">
            <a:spLocks noChangeArrowheads="1"/>
          </p:cNvSpPr>
          <p:nvPr/>
        </p:nvSpPr>
        <p:spPr bwMode="auto">
          <a:xfrm>
            <a:off x="4902293" y="3786662"/>
            <a:ext cx="1512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smtClean="0"/>
              <a:t>Commercial RE</a:t>
            </a:r>
            <a:endParaRPr lang="en-GB" sz="1200" dirty="0"/>
          </a:p>
        </p:txBody>
      </p:sp>
      <p:sp>
        <p:nvSpPr>
          <p:cNvPr id="18" name="Text Box 93"/>
          <p:cNvSpPr txBox="1">
            <a:spLocks noChangeArrowheads="1"/>
          </p:cNvSpPr>
          <p:nvPr/>
        </p:nvSpPr>
        <p:spPr bwMode="auto">
          <a:xfrm>
            <a:off x="7505972" y="2641897"/>
            <a:ext cx="1081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/>
              <a:t>SBF 250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859206" y="2826938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1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♦</a:t>
            </a:r>
            <a:endParaRPr lang="fr-FR" sz="1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2" name="Connecteur droit avec flèche 21"/>
          <p:cNvCxnSpPr/>
          <p:nvPr/>
        </p:nvCxnSpPr>
        <p:spPr bwMode="auto">
          <a:xfrm flipH="1">
            <a:off x="4916248" y="6228903"/>
            <a:ext cx="3022740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 bwMode="auto">
          <a:xfrm flipV="1">
            <a:off x="7938988" y="2439393"/>
            <a:ext cx="0" cy="3794914"/>
          </a:xfrm>
          <a:prstGeom prst="straightConnector1">
            <a:avLst/>
          </a:prstGeom>
          <a:ln w="15875">
            <a:solidFill>
              <a:srgbClr val="C00000"/>
            </a:solidFill>
            <a:prstDash val="lgDashDotDot"/>
            <a:headEnd type="none" w="med" len="med"/>
            <a:tailEnd type="none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346700" y="6234307"/>
            <a:ext cx="2171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n-lt"/>
              </a:rPr>
              <a:t>Reduction in volatility of 16%</a:t>
            </a:r>
            <a:endParaRPr lang="fr-FR" sz="1200" dirty="0">
              <a:latin typeface="+mn-lt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 rot="16200000">
            <a:off x="-2054007" y="4250462"/>
            <a:ext cx="4536504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P</a:t>
            </a:r>
            <a:r>
              <a:rPr lang="en-GB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ositioning of Capstone 10/10</a:t>
            </a:r>
            <a:endParaRPr lang="en-GB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966788" y="477465"/>
            <a:ext cx="8988425" cy="38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Positioning of Capstone</a:t>
            </a:r>
            <a:endParaRPr lang="en-GB" sz="18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7688" y="324247"/>
            <a:ext cx="656748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UMMARY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74788" y="1057459"/>
            <a:ext cx="8696325" cy="5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912813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Expertise – Leadership Team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Positioning of Capstone 10/10</a:t>
            </a:r>
          </a:p>
          <a:p>
            <a:pPr lvl="1" eaLnBrk="1" hangingPunct="1">
              <a:spcBef>
                <a:spcPct val="50000"/>
              </a:spcBef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Strategic approach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Corporate Governance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1. Management model	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2. Protection of investors’ interests</a:t>
            </a:r>
          </a:p>
          <a:p>
            <a:pPr marL="0" lvl="1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Demonstration of risk/return profile10/10</a:t>
            </a:r>
          </a:p>
          <a:p>
            <a:pPr marL="0" lvl="1" indent="0" eaLnBrk="1" hangingPunct="1">
              <a:spcBef>
                <a:spcPct val="50000"/>
              </a:spcBef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Business Plan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1. Method &amp; assumptions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2. Rapid growth of revenue and cash flow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3. Prospects for investors</a:t>
            </a:r>
          </a:p>
          <a:p>
            <a:pPr lvl="1" eaLnBrk="1" hangingPunct="1">
              <a:spcBef>
                <a:spcPct val="50000"/>
              </a:spcBef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Deal Pipeline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Appendices</a:t>
            </a:r>
            <a:endParaRPr lang="en-GB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30276" y="2124447"/>
            <a:ext cx="3708697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Strategic Approach</a:t>
            </a:r>
            <a:endParaRPr lang="en-GB" sz="1600" dirty="0">
              <a:latin typeface="Arial" pitchFamily="34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32334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966788" y="540271"/>
            <a:ext cx="9564488" cy="57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1600" b="1" dirty="0" smtClean="0">
                <a:latin typeface="Arial" pitchFamily="34" charset="0"/>
                <a:ea typeface="FZYaoTi"/>
                <a:cs typeface="FZYaoTi"/>
              </a:rPr>
              <a:t>Concept: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► </a:t>
            </a:r>
            <a:r>
              <a:rPr lang="en-GB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Investment in real estate assets of SMEs</a:t>
            </a: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marL="2873375" indent="-28575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By </a:t>
            </a:r>
            <a:r>
              <a:rPr lang="en-GB" sz="1600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sale &amp; leaseback </a:t>
            </a: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of assets directly from SMEs (75%)</a:t>
            </a:r>
          </a:p>
          <a:p>
            <a:pPr marL="2873375" indent="-28575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By </a:t>
            </a:r>
            <a:r>
              <a:rPr lang="en-GB" sz="1600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acquisition of portfolios</a:t>
            </a: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 with SME tenants</a:t>
            </a:r>
          </a:p>
          <a:p>
            <a:pPr marL="2873375" indent="-28575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By </a:t>
            </a:r>
            <a:r>
              <a:rPr lang="en-GB" sz="1600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development</a:t>
            </a: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 of pre-let bespoke solutions</a:t>
            </a:r>
          </a:p>
          <a:p>
            <a:pPr marL="2873375" indent="-28575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By </a:t>
            </a:r>
            <a:r>
              <a:rPr lang="en-GB" sz="1600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site conversion </a:t>
            </a: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at the end of the lease term</a:t>
            </a:r>
          </a:p>
          <a:p>
            <a:pPr marL="2587625" indent="0" eaLnBrk="1" hangingPunct="1">
              <a:spcBef>
                <a:spcPct val="50000"/>
              </a:spcBef>
            </a:pPr>
            <a:endParaRPr lang="en-GB" sz="1600" u="sng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► </a:t>
            </a:r>
            <a:r>
              <a:rPr lang="en-GB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Create a diversified high-yielding portfolio with:</a:t>
            </a:r>
          </a:p>
          <a:p>
            <a:pPr marL="2873375" indent="-28575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High cash flow visibility (long leases)</a:t>
            </a:r>
          </a:p>
          <a:p>
            <a:pPr marL="2873375" indent="-28575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Robust risk/return profile</a:t>
            </a:r>
          </a:p>
          <a:p>
            <a:pPr marL="2587625" indent="0" eaLnBrk="1" hangingPunct="1">
              <a:spcBef>
                <a:spcPct val="50000"/>
              </a:spcBef>
            </a:pPr>
            <a:endParaRPr lang="en-GB" sz="16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	► </a:t>
            </a:r>
            <a:r>
              <a:rPr lang="en-GB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Long term holding of assets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	► </a:t>
            </a:r>
            <a:r>
              <a:rPr lang="en-GB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Progressive debt reduction</a:t>
            </a: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	► </a:t>
            </a:r>
            <a:r>
              <a:rPr lang="en-GB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No speculative activity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1600" b="1" dirty="0" smtClean="0">
                <a:latin typeface="Arial" pitchFamily="34" charset="0"/>
                <a:ea typeface="FZYaoTi"/>
                <a:cs typeface="FZYaoTi"/>
              </a:rPr>
              <a:t>Objective: 	</a:t>
            </a:r>
            <a:r>
              <a:rPr lang="en-GB" sz="1600" b="1" u="sng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Generate stable, recurring, constantly increasing, long term revenues</a:t>
            </a:r>
            <a:r>
              <a:rPr lang="en-GB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			</a:t>
            </a:r>
            <a:endParaRPr lang="en-GB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 rot="16200000">
            <a:off x="-865511" y="5519053"/>
            <a:ext cx="2144123" cy="32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Strategic approach</a:t>
            </a:r>
            <a:endParaRPr lang="en-GB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966788" y="246787"/>
            <a:ext cx="9564488" cy="646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1600" b="1" dirty="0" smtClean="0">
                <a:latin typeface="Arial" pitchFamily="34" charset="0"/>
                <a:ea typeface="FZYaoTi"/>
                <a:cs typeface="FZYaoTi"/>
              </a:rPr>
              <a:t>Targets: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- « Non-prime » assets  ► off the radar of institutional investors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- Initial gross rental yield : range of 8% - 13%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- Diversification by sector/asset type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- Diversification by geographic location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	- Freehold title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	- Absence of heavy pollution / complex planning requirements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	- Purchase existing buildings or reconfigure to optimise operating efficiency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	- France, Belgium (similar lease structures)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en-GB" sz="1600" b="1" dirty="0" smtClean="0">
                <a:latin typeface="Arial" pitchFamily="34" charset="0"/>
                <a:ea typeface="FZYaoTi"/>
                <a:cs typeface="FZYaoTi"/>
              </a:rPr>
              <a:t>Methods :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- Direct approach to SMEs (vs</a:t>
            </a:r>
            <a:r>
              <a:rPr lang="en-GB" sz="1600" dirty="0">
                <a:latin typeface="Arial" pitchFamily="34" charset="0"/>
                <a:ea typeface="FZYaoTi"/>
                <a:cs typeface="FZYaoTi"/>
              </a:rPr>
              <a:t>.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 real estate market)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- Creation of regional Business </a:t>
            </a:r>
            <a:r>
              <a:rPr lang="en-GB" sz="1600" dirty="0">
                <a:latin typeface="Arial" pitchFamily="34" charset="0"/>
                <a:ea typeface="FZYaoTi"/>
                <a:cs typeface="FZYaoTi"/>
              </a:rPr>
              <a:t>U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nits: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	1. Local relationships/knowledge of local economic drivers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	2. Recruitment through banking and advisor networks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- Partnerships (small business federations, chartered accountants, business 		disposal specialists…)</a:t>
            </a:r>
          </a:p>
          <a:p>
            <a:pPr marL="0" indent="0" eaLnBrk="1" hangingPunct="1">
              <a:spcBef>
                <a:spcPts val="0"/>
              </a:spcBef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ts val="6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► </a:t>
            </a:r>
            <a:r>
              <a:rPr lang="en-GB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Unique positioning 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(in Europe and USA)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► </a:t>
            </a:r>
            <a:r>
              <a:rPr lang="en-GB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Response to a structural economic need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► </a:t>
            </a:r>
            <a:r>
              <a:rPr lang="en-GB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Counter-cyclical portfolio</a:t>
            </a:r>
            <a:endParaRPr lang="en-GB" sz="1600" b="1" dirty="0">
              <a:solidFill>
                <a:srgbClr val="000066"/>
              </a:solidFill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16200000">
            <a:off x="-865511" y="5519053"/>
            <a:ext cx="2144123" cy="32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 Strategic approach</a:t>
            </a:r>
            <a:endParaRPr lang="en-GB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303504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7688" y="324247"/>
            <a:ext cx="656748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UMMARY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74788" y="1057459"/>
            <a:ext cx="8696325" cy="5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912813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Expertise – Leadership Team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Positioning of Capstone 10/10</a:t>
            </a:r>
          </a:p>
          <a:p>
            <a:pPr lvl="1" eaLnBrk="1" hangingPunct="1">
              <a:spcBef>
                <a:spcPct val="50000"/>
              </a:spcBef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Strategic Approach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Corporate administration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1. Management model	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2. Protection of investors’ interests</a:t>
            </a:r>
          </a:p>
          <a:p>
            <a:pPr marL="0" lvl="1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Demonstration of risk/return profile 10/10</a:t>
            </a:r>
          </a:p>
          <a:p>
            <a:pPr marL="0" lvl="1" indent="0" eaLnBrk="1" hangingPunct="1">
              <a:spcBef>
                <a:spcPct val="50000"/>
              </a:spcBef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Business Plan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1. Method &amp; assumptions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2. Rapid growth of revenue and cash flow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3. Prospects for investors</a:t>
            </a:r>
          </a:p>
          <a:p>
            <a:pPr lvl="1" eaLnBrk="1" hangingPunct="1">
              <a:spcBef>
                <a:spcPct val="50000"/>
              </a:spcBef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Deal Pipeline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Appendices</a:t>
            </a:r>
            <a:endParaRPr lang="en-GB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30276" y="2484487"/>
            <a:ext cx="3708697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Corporate Governance</a:t>
            </a:r>
            <a:endParaRPr lang="en-GB" sz="1600" dirty="0">
              <a:latin typeface="Arial" pitchFamily="34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32334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954088" y="1188343"/>
            <a:ext cx="8857108" cy="112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A – Investment criteria</a:t>
            </a:r>
            <a:endParaRPr lang="en-GB" sz="18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Our judgement of the </a:t>
            </a:r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key fundamentals 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for an acquisition</a:t>
            </a:r>
          </a:p>
        </p:txBody>
      </p:sp>
      <p:sp>
        <p:nvSpPr>
          <p:cNvPr id="22531" name="Text Box 44"/>
          <p:cNvSpPr txBox="1">
            <a:spLocks noChangeArrowheads="1"/>
          </p:cNvSpPr>
          <p:nvPr/>
        </p:nvSpPr>
        <p:spPr bwMode="auto">
          <a:xfrm>
            <a:off x="954088" y="396875"/>
            <a:ext cx="4546600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 dirty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1</a:t>
            </a:r>
            <a:r>
              <a:rPr lang="fr-FR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. </a:t>
            </a: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M</a:t>
            </a:r>
            <a:r>
              <a:rPr lang="fr-FR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ANAGEMENT MODEL</a:t>
            </a:r>
            <a:endParaRPr lang="fr-FR" sz="18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</a:t>
            </a:r>
            <a:r>
              <a:rPr lang="en-GB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orporate governance</a:t>
            </a:r>
            <a:endParaRPr lang="en-GB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111109252"/>
              </p:ext>
            </p:extLst>
          </p:nvPr>
        </p:nvGraphicFramePr>
        <p:xfrm>
          <a:off x="882204" y="2320865"/>
          <a:ext cx="8640960" cy="4329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18784" y="3732213"/>
            <a:ext cx="50482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9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83100" y="2544763"/>
            <a:ext cx="1901825" cy="33972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600" dirty="0">
                <a:cs typeface="+mn-cs"/>
              </a:rPr>
              <a:t>CAPSTONE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6066780" y="3790950"/>
            <a:ext cx="1873250" cy="3381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dirty="0" smtClean="0">
                <a:cs typeface="+mn-cs"/>
              </a:rPr>
              <a:t>Investment</a:t>
            </a:r>
            <a:endParaRPr lang="fr-FR" sz="1600" dirty="0">
              <a:cs typeface="+mn-cs"/>
            </a:endParaRPr>
          </a:p>
        </p:txBody>
      </p:sp>
      <p:sp>
        <p:nvSpPr>
          <p:cNvPr id="26630" name="ZoneTexte 37"/>
          <p:cNvSpPr txBox="1">
            <a:spLocks noChangeArrowheads="1"/>
          </p:cNvSpPr>
          <p:nvPr/>
        </p:nvSpPr>
        <p:spPr bwMode="auto">
          <a:xfrm>
            <a:off x="2970436" y="3790950"/>
            <a:ext cx="1871663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/>
            <a:r>
              <a:rPr lang="fr-FR" sz="1600" dirty="0"/>
              <a:t>Commercial</a:t>
            </a:r>
          </a:p>
        </p:txBody>
      </p:sp>
      <p:cxnSp>
        <p:nvCxnSpPr>
          <p:cNvPr id="26632" name="Connecteur en angle 8"/>
          <p:cNvCxnSpPr>
            <a:cxnSpLocks noChangeShapeType="1"/>
            <a:stCxn id="2" idx="2"/>
            <a:endCxn id="36" idx="0"/>
          </p:cNvCxnSpPr>
          <p:nvPr/>
        </p:nvCxnSpPr>
        <p:spPr bwMode="auto">
          <a:xfrm rot="16200000" flipH="1">
            <a:off x="5765478" y="2553023"/>
            <a:ext cx="906462" cy="156939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33" name="Connecteur en angle 11"/>
          <p:cNvCxnSpPr>
            <a:cxnSpLocks noChangeShapeType="1"/>
            <a:stCxn id="2" idx="2"/>
            <a:endCxn id="26630" idx="0"/>
          </p:cNvCxnSpPr>
          <p:nvPr/>
        </p:nvCxnSpPr>
        <p:spPr bwMode="auto">
          <a:xfrm rot="5400000">
            <a:off x="4216910" y="2573847"/>
            <a:ext cx="906462" cy="152774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34" name="Connecteur droit avec flèche 15"/>
          <p:cNvCxnSpPr>
            <a:cxnSpLocks noChangeShapeType="1"/>
          </p:cNvCxnSpPr>
          <p:nvPr/>
        </p:nvCxnSpPr>
        <p:spPr bwMode="auto">
          <a:xfrm>
            <a:off x="5994400" y="1773118"/>
            <a:ext cx="0" cy="77164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35" name="Connecteur droit avec flèche 52"/>
          <p:cNvCxnSpPr>
            <a:cxnSpLocks noChangeShapeType="1"/>
          </p:cNvCxnSpPr>
          <p:nvPr/>
        </p:nvCxnSpPr>
        <p:spPr bwMode="auto">
          <a:xfrm>
            <a:off x="4914652" y="1773118"/>
            <a:ext cx="248" cy="77164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6" name="ZoneTexte 53"/>
          <p:cNvSpPr txBox="1">
            <a:spLocks noChangeArrowheads="1"/>
          </p:cNvSpPr>
          <p:nvPr/>
        </p:nvSpPr>
        <p:spPr bwMode="auto">
          <a:xfrm>
            <a:off x="5707063" y="1188343"/>
            <a:ext cx="1901825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/>
            <a:r>
              <a:rPr lang="en-GB" sz="1600" dirty="0" smtClean="0"/>
              <a:t>Investors</a:t>
            </a:r>
          </a:p>
          <a:p>
            <a:pPr algn="ctr" eaLnBrk="1" hangingPunct="1"/>
            <a:r>
              <a:rPr lang="en-GB" sz="1600" dirty="0" smtClean="0"/>
              <a:t>(owners)</a:t>
            </a:r>
            <a:endParaRPr lang="en-GB" sz="1600" dirty="0"/>
          </a:p>
        </p:txBody>
      </p:sp>
      <p:sp>
        <p:nvSpPr>
          <p:cNvPr id="26637" name="ZoneTexte 54"/>
          <p:cNvSpPr txBox="1">
            <a:spLocks noChangeArrowheads="1"/>
          </p:cNvSpPr>
          <p:nvPr/>
        </p:nvSpPr>
        <p:spPr bwMode="auto">
          <a:xfrm>
            <a:off x="3300859" y="1188343"/>
            <a:ext cx="1901825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/>
            <a:r>
              <a:rPr lang="fr-FR" sz="1600" dirty="0" smtClean="0"/>
              <a:t>Management</a:t>
            </a:r>
          </a:p>
          <a:p>
            <a:pPr algn="ctr" eaLnBrk="1" hangingPunct="1"/>
            <a:endParaRPr lang="fr-FR" sz="1600" dirty="0"/>
          </a:p>
        </p:txBody>
      </p:sp>
      <p:sp>
        <p:nvSpPr>
          <p:cNvPr id="26638" name="Flèche courbée vers le haut 16"/>
          <p:cNvSpPr>
            <a:spLocks noChangeArrowheads="1"/>
          </p:cNvSpPr>
          <p:nvPr/>
        </p:nvSpPr>
        <p:spPr bwMode="auto">
          <a:xfrm>
            <a:off x="4524253" y="4202113"/>
            <a:ext cx="1860671" cy="287337"/>
          </a:xfrm>
          <a:prstGeom prst="curvedUpArrow">
            <a:avLst>
              <a:gd name="adj1" fmla="val 25065"/>
              <a:gd name="adj2" fmla="val 50110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042988"/>
            <a:endParaRPr lang="fr-FR" dirty="0"/>
          </a:p>
        </p:txBody>
      </p:sp>
      <p:sp>
        <p:nvSpPr>
          <p:cNvPr id="26640" name="ZoneTexte 18"/>
          <p:cNvSpPr txBox="1">
            <a:spLocks noChangeArrowheads="1"/>
          </p:cNvSpPr>
          <p:nvPr/>
        </p:nvSpPr>
        <p:spPr bwMode="auto">
          <a:xfrm>
            <a:off x="1962324" y="4644727"/>
            <a:ext cx="36724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/>
            <a:r>
              <a:rPr lang="en-GB" sz="1200" dirty="0" smtClean="0"/>
              <a:t>Direct/indirect business development &amp; deal flow </a:t>
            </a:r>
          </a:p>
          <a:p>
            <a:pPr algn="ctr" eaLnBrk="1" hangingPunct="1"/>
            <a:r>
              <a:rPr lang="en-GB" sz="1200" dirty="0" smtClean="0"/>
              <a:t>+ management of tenant relations.</a:t>
            </a:r>
          </a:p>
          <a:p>
            <a:pPr algn="ctr" eaLnBrk="1" hangingPunct="1"/>
            <a:r>
              <a:rPr lang="en-GB" sz="1200" dirty="0" smtClean="0"/>
              <a:t>Regional organisation in Business Units (BU) </a:t>
            </a:r>
          </a:p>
          <a:p>
            <a:pPr algn="ctr" eaLnBrk="1" hangingPunct="1"/>
            <a:r>
              <a:rPr lang="en-GB" sz="1200" dirty="0" smtClean="0"/>
              <a:t>(local knowledge).</a:t>
            </a:r>
          </a:p>
        </p:txBody>
      </p:sp>
      <p:sp>
        <p:nvSpPr>
          <p:cNvPr id="26642" name="ZoneTexte 59"/>
          <p:cNvSpPr txBox="1">
            <a:spLocks noChangeArrowheads="1"/>
          </p:cNvSpPr>
          <p:nvPr/>
        </p:nvSpPr>
        <p:spPr bwMode="auto">
          <a:xfrm>
            <a:off x="5994772" y="4644727"/>
            <a:ext cx="2304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/>
            <a:r>
              <a:rPr lang="en-GB" sz="1200" dirty="0" smtClean="0"/>
              <a:t>Long term investment fund. </a:t>
            </a:r>
          </a:p>
          <a:p>
            <a:pPr algn="ctr" eaLnBrk="1" hangingPunct="1"/>
            <a:r>
              <a:rPr lang="en-GB" sz="1200" dirty="0" smtClean="0"/>
              <a:t>1 investment = 1 company.</a:t>
            </a:r>
          </a:p>
          <a:p>
            <a:pPr algn="ctr" eaLnBrk="1" hangingPunct="1"/>
            <a:r>
              <a:rPr lang="en-GB" sz="1200" dirty="0" smtClean="0"/>
              <a:t>Bank debt located at operating subsidiary level.</a:t>
            </a:r>
            <a:endParaRPr lang="en-GB" sz="1200" dirty="0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954087" y="405457"/>
            <a:ext cx="8988425" cy="38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 – Decentralisation of local knowledge = proximity to clients and markets</a:t>
            </a:r>
            <a:endParaRPr lang="en-GB" sz="18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 rot="16200000">
            <a:off x="-865511" y="5519053"/>
            <a:ext cx="2144123" cy="32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Corporate governance</a:t>
            </a:r>
            <a:endParaRPr lang="en-GB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47688" y="525463"/>
            <a:ext cx="454660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</a:t>
            </a:r>
            <a:r>
              <a:rPr lang="fr-FR" dirty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XECUTIVE SUMMARY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54212" y="1188343"/>
            <a:ext cx="9577064" cy="552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2813" indent="-390525" defTabSz="1042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433513" indent="-390525" defTabSz="1042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955800" indent="-390525" defTabSz="1042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476500" indent="-390525" defTabSz="1042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933700" indent="-39052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390900" indent="-39052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848100" indent="-39052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305300" indent="-39052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GB" sz="1600" dirty="0" smtClean="0">
                <a:ea typeface="FZYaoTi" pitchFamily="2" charset="-122"/>
                <a:cs typeface="+mn-cs"/>
              </a:rPr>
              <a:t>Stéphane LIPP and his team of experienced professionals propose to create a 	           </a:t>
            </a:r>
            <a:r>
              <a:rPr lang="en-GB" sz="1600" b="1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high-yielding investment company </a:t>
            </a:r>
            <a:r>
              <a:rPr lang="en-GB" sz="1600" b="1" dirty="0" smtClean="0">
                <a:solidFill>
                  <a:srgbClr val="C00000"/>
                </a:solidFill>
                <a:ea typeface="FZYaoTi" pitchFamily="2" charset="-122"/>
              </a:rPr>
              <a:t>dedicated to servicing its SME client-partners’ 	            real estate requirements over the long term.</a:t>
            </a:r>
            <a:endParaRPr lang="en-GB" sz="1600" dirty="0" smtClean="0">
              <a:ea typeface="FZYaoTi" pitchFamily="2" charset="-122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GB" sz="1600" dirty="0" smtClean="0">
              <a:ea typeface="FZYaoTi" pitchFamily="2" charset="-122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GB" sz="1600" dirty="0" smtClean="0">
                <a:ea typeface="FZYaoTi" pitchFamily="2" charset="-122"/>
                <a:cs typeface="+mn-cs"/>
              </a:rPr>
              <a:t>2.	Objective: 			To develop a portfolio of real estate assets offering an 				exceptional </a:t>
            </a:r>
            <a:r>
              <a:rPr lang="en-GB" sz="1600" b="1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risk/return profile </a:t>
            </a:r>
            <a:r>
              <a:rPr lang="en-GB" sz="1600" dirty="0" smtClean="0">
                <a:ea typeface="FZYaoTi" pitchFamily="2" charset="-122"/>
                <a:cs typeface="+mn-cs"/>
              </a:rPr>
              <a:t>of </a:t>
            </a:r>
            <a:r>
              <a:rPr lang="en-GB" sz="1600" b="1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10/10</a:t>
            </a:r>
            <a:endParaRPr lang="en-GB" sz="1600" b="1" dirty="0" smtClean="0">
              <a:ea typeface="FZYaoTi" pitchFamily="2" charset="-122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GB" sz="1600" dirty="0" smtClean="0">
              <a:ea typeface="FZYaoTi" pitchFamily="2" charset="-122"/>
              <a:cs typeface="+mn-cs"/>
            </a:endParaRPr>
          </a:p>
          <a:p>
            <a:pPr>
              <a:spcBef>
                <a:spcPct val="50000"/>
              </a:spcBef>
              <a:buAutoNum type="arabicPeriod" startAt="3"/>
              <a:defRPr/>
            </a:pPr>
            <a:r>
              <a:rPr lang="en-GB" sz="1600" dirty="0" smtClean="0">
                <a:ea typeface="FZYaoTi" pitchFamily="2" charset="-122"/>
                <a:cs typeface="+mn-cs"/>
              </a:rPr>
              <a:t>Corporate governance: 		► </a:t>
            </a:r>
            <a:r>
              <a:rPr lang="en-GB" sz="1600" b="1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Leadership team </a:t>
            </a:r>
            <a:r>
              <a:rPr lang="en-GB" sz="1600" dirty="0" smtClean="0">
                <a:ea typeface="FZYaoTi" pitchFamily="2" charset="-122"/>
                <a:cs typeface="+mn-cs"/>
              </a:rPr>
              <a:t>in charge of </a:t>
            </a:r>
            <a:r>
              <a:rPr lang="en-GB" sz="1600" b="1" dirty="0" smtClean="0">
                <a:ea typeface="FZYaoTi" pitchFamily="2" charset="-122"/>
                <a:cs typeface="+mn-cs"/>
              </a:rPr>
              <a:t>operations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GB" sz="1600" dirty="0" smtClean="0">
                <a:ea typeface="FZYaoTi" pitchFamily="2" charset="-122"/>
                <a:cs typeface="+mn-cs"/>
              </a:rPr>
              <a:t>				► </a:t>
            </a:r>
            <a:r>
              <a:rPr lang="en-GB" sz="1600" b="1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Investment committee </a:t>
            </a:r>
            <a:r>
              <a:rPr lang="en-GB" sz="1600" dirty="0" smtClean="0">
                <a:ea typeface="FZYaoTi" pitchFamily="2" charset="-122"/>
                <a:cs typeface="+mn-cs"/>
              </a:rPr>
              <a:t>for </a:t>
            </a:r>
            <a:r>
              <a:rPr lang="en-GB" sz="1600" b="1" dirty="0" smtClean="0">
                <a:ea typeface="FZYaoTi" pitchFamily="2" charset="-122"/>
                <a:cs typeface="+mn-cs"/>
              </a:rPr>
              <a:t>oversight and approval</a:t>
            </a:r>
          </a:p>
          <a:p>
            <a:pPr marL="0" indent="0">
              <a:spcBef>
                <a:spcPct val="50000"/>
              </a:spcBef>
              <a:defRPr/>
            </a:pPr>
            <a:endParaRPr lang="en-GB" sz="1600" dirty="0" smtClean="0">
              <a:ea typeface="FZYaoTi" pitchFamily="2" charset="-122"/>
              <a:cs typeface="+mn-cs"/>
            </a:endParaRPr>
          </a:p>
          <a:p>
            <a:pPr marL="357188" indent="-357188">
              <a:spcBef>
                <a:spcPct val="50000"/>
              </a:spcBef>
              <a:buAutoNum type="arabicPeriod" startAt="4"/>
              <a:defRPr/>
            </a:pPr>
            <a:r>
              <a:rPr lang="en-GB" sz="1600" dirty="0" smtClean="0">
                <a:ea typeface="FZYaoTi" pitchFamily="2" charset="-122"/>
                <a:cs typeface="+mn-cs"/>
              </a:rPr>
              <a:t>Opportunity for strategic investors:	</a:t>
            </a:r>
            <a:r>
              <a:rPr lang="en-GB" sz="1600" b="1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Majority shareholding</a:t>
            </a:r>
            <a:endParaRPr lang="en-GB" sz="1600" dirty="0" smtClean="0">
              <a:solidFill>
                <a:srgbClr val="C00000"/>
              </a:solidFill>
              <a:ea typeface="FZYaoTi" pitchFamily="2" charset="-122"/>
              <a:cs typeface="+mn-cs"/>
            </a:endParaRPr>
          </a:p>
          <a:p>
            <a:pPr marL="0" indent="0">
              <a:spcBef>
                <a:spcPct val="50000"/>
              </a:spcBef>
              <a:defRPr/>
            </a:pPr>
            <a:r>
              <a:rPr lang="en-GB" sz="1600" b="1" dirty="0" smtClean="0">
                <a:ea typeface="FZYaoTi" pitchFamily="2" charset="-122"/>
                <a:cs typeface="+mn-cs"/>
              </a:rPr>
              <a:t>				Total equity investment </a:t>
            </a:r>
            <a:r>
              <a:rPr lang="en-GB" sz="1600" dirty="0" smtClean="0">
                <a:ea typeface="FZYaoTi" pitchFamily="2" charset="-122"/>
                <a:cs typeface="+mn-cs"/>
              </a:rPr>
              <a:t>over 5 year period</a:t>
            </a:r>
          </a:p>
          <a:p>
            <a:pPr marL="361950" indent="0">
              <a:spcBef>
                <a:spcPct val="50000"/>
              </a:spcBef>
              <a:defRPr/>
            </a:pPr>
            <a:r>
              <a:rPr lang="en-GB" sz="1600" b="1" dirty="0" smtClean="0">
                <a:ea typeface="FZYaoTi" pitchFamily="2" charset="-122"/>
                <a:cs typeface="+mn-cs"/>
              </a:rPr>
              <a:t>				► €267m</a:t>
            </a:r>
          </a:p>
          <a:p>
            <a:pPr marL="361950" indent="0">
              <a:spcBef>
                <a:spcPct val="50000"/>
              </a:spcBef>
              <a:defRPr/>
            </a:pPr>
            <a:endParaRPr lang="en-GB" sz="1600" dirty="0" smtClean="0">
              <a:ea typeface="FZYaoTi" pitchFamily="2" charset="-122"/>
              <a:cs typeface="+mn-cs"/>
            </a:endParaRPr>
          </a:p>
          <a:p>
            <a:pPr marL="452438" indent="-452438">
              <a:spcBef>
                <a:spcPct val="50000"/>
              </a:spcBef>
              <a:defRPr/>
            </a:pPr>
            <a:r>
              <a:rPr lang="en-GB" sz="1600" dirty="0" smtClean="0">
                <a:ea typeface="FZYaoTi" pitchFamily="2" charset="-122"/>
                <a:cs typeface="+mn-cs"/>
              </a:rPr>
              <a:t>5.	Exit in </a:t>
            </a:r>
            <a:r>
              <a:rPr lang="en-GB" sz="1600" b="1" dirty="0" smtClean="0">
                <a:ea typeface="FZYaoTi" pitchFamily="2" charset="-122"/>
                <a:cs typeface="+mn-cs"/>
              </a:rPr>
              <a:t>Year 5</a:t>
            </a:r>
            <a:r>
              <a:rPr lang="en-GB" sz="1600" dirty="0" smtClean="0">
                <a:ea typeface="FZYaoTi" pitchFamily="2" charset="-122"/>
                <a:cs typeface="+mn-cs"/>
              </a:rPr>
              <a:t>:</a:t>
            </a:r>
            <a:r>
              <a:rPr lang="en-GB" sz="1600" b="1" dirty="0" smtClean="0">
                <a:ea typeface="FZYaoTi" pitchFamily="2" charset="-122"/>
                <a:cs typeface="+mn-cs"/>
              </a:rPr>
              <a:t>			</a:t>
            </a:r>
            <a:r>
              <a:rPr lang="en-GB" sz="1600" b="1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Flotation</a:t>
            </a:r>
            <a:r>
              <a:rPr lang="en-GB" sz="1600" b="1" dirty="0" smtClean="0">
                <a:ea typeface="FZYaoTi" pitchFamily="2" charset="-122"/>
                <a:cs typeface="+mn-cs"/>
              </a:rPr>
              <a:t> </a:t>
            </a:r>
            <a:r>
              <a:rPr lang="en-GB" sz="1600" dirty="0" smtClean="0">
                <a:ea typeface="FZYaoTi" pitchFamily="2" charset="-122"/>
                <a:cs typeface="+mn-cs"/>
              </a:rPr>
              <a:t>with management taking a controlling interest</a:t>
            </a:r>
          </a:p>
          <a:p>
            <a:pPr marL="357188" indent="0">
              <a:spcBef>
                <a:spcPct val="50000"/>
              </a:spcBef>
              <a:defRPr/>
            </a:pPr>
            <a:r>
              <a:rPr lang="en-GB" sz="1600" b="1" dirty="0" smtClean="0">
                <a:ea typeface="FZYaoTi" pitchFamily="2" charset="-122"/>
                <a:cs typeface="+mn-cs"/>
              </a:rPr>
              <a:t>				► </a:t>
            </a:r>
            <a:r>
              <a:rPr lang="en-GB" sz="1600" dirty="0" smtClean="0">
                <a:ea typeface="FZYaoTi" pitchFamily="2" charset="-122"/>
                <a:cs typeface="+mn-cs"/>
              </a:rPr>
              <a:t>Prospective</a:t>
            </a:r>
            <a:r>
              <a:rPr lang="en-GB" sz="1600" b="1" dirty="0" smtClean="0">
                <a:ea typeface="FZYaoTi" pitchFamily="2" charset="-122"/>
                <a:cs typeface="+mn-cs"/>
              </a:rPr>
              <a:t> IRR</a:t>
            </a:r>
            <a:r>
              <a:rPr lang="en-GB" sz="1600" dirty="0" smtClean="0">
                <a:ea typeface="FZYaoTi" pitchFamily="2" charset="-122"/>
                <a:cs typeface="+mn-cs"/>
              </a:rPr>
              <a:t> in Year 5: </a:t>
            </a:r>
            <a:r>
              <a:rPr lang="en-GB" sz="1600" b="1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25.5% </a:t>
            </a:r>
            <a:r>
              <a:rPr lang="en-GB" sz="1600" dirty="0" smtClean="0">
                <a:ea typeface="FZYaoTi" pitchFamily="2" charset="-122"/>
                <a:cs typeface="+mn-cs"/>
              </a:rPr>
              <a:t>(NAV €580m)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554612" y="6461506"/>
            <a:ext cx="9699888" cy="28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* </a:t>
            </a:r>
            <a:r>
              <a:rPr lang="en-GB" sz="1200" i="1" dirty="0" smtClean="0">
                <a:latin typeface="Arial" pitchFamily="34" charset="0"/>
                <a:ea typeface="FZYaoTi"/>
                <a:cs typeface="FZYaoTi"/>
              </a:rPr>
              <a:t>Commitment of all Leadership Team members to join at launch of the company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47714343"/>
              </p:ext>
            </p:extLst>
          </p:nvPr>
        </p:nvGraphicFramePr>
        <p:xfrm>
          <a:off x="2034332" y="1476375"/>
          <a:ext cx="1000911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Double flèche horizontale 22"/>
          <p:cNvSpPr/>
          <p:nvPr/>
        </p:nvSpPr>
        <p:spPr bwMode="auto">
          <a:xfrm>
            <a:off x="2178348" y="5508823"/>
            <a:ext cx="7848872" cy="432048"/>
          </a:xfrm>
          <a:prstGeom prst="leftRightArrow">
            <a:avLst/>
          </a:prstGeom>
          <a:solidFill>
            <a:schemeClr val="tx1">
              <a:lumMod val="65000"/>
              <a:lumOff val="35000"/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466380" y="5580831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</a:rPr>
              <a:t>Decentralisation of local knowledge = </a:t>
            </a:r>
            <a:r>
              <a:rPr lang="en-GB" sz="1400" b="1" dirty="0" smtClean="0">
                <a:solidFill>
                  <a:srgbClr val="C00000"/>
                </a:solidFill>
              </a:rPr>
              <a:t>teams close to clients and markets</a:t>
            </a:r>
            <a:endParaRPr lang="en-GB" sz="1400" b="1" dirty="0">
              <a:solidFill>
                <a:srgbClr val="C00000"/>
              </a:solidFill>
            </a:endParaRPr>
          </a:p>
        </p:txBody>
      </p:sp>
      <p:sp>
        <p:nvSpPr>
          <p:cNvPr id="26" name="Double flèche horizontale 25"/>
          <p:cNvSpPr/>
          <p:nvPr/>
        </p:nvSpPr>
        <p:spPr bwMode="auto">
          <a:xfrm>
            <a:off x="2250356" y="684287"/>
            <a:ext cx="7848872" cy="432048"/>
          </a:xfrm>
          <a:prstGeom prst="leftRightArrow">
            <a:avLst/>
          </a:prstGeom>
          <a:solidFill>
            <a:schemeClr val="tx1">
              <a:lumMod val="65000"/>
              <a:lumOff val="35000"/>
              <a:alpha val="4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394372" y="756295"/>
            <a:ext cx="75608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</a:rPr>
              <a:t>Centralised management/decision making</a:t>
            </a:r>
            <a:endParaRPr lang="en-GB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en-GB" sz="1200" dirty="0" smtClean="0">
                <a:solidFill>
                  <a:schemeClr val="accent2">
                    <a:lumMod val="75000"/>
                  </a:schemeClr>
                </a:solidFill>
              </a:rPr>
              <a:t>IT tools :	- Asset management software - Taliance</a:t>
            </a:r>
          </a:p>
          <a:p>
            <a:r>
              <a:rPr lang="en-GB" sz="1200" dirty="0" smtClean="0">
                <a:solidFill>
                  <a:schemeClr val="accent2">
                    <a:lumMod val="75000"/>
                  </a:schemeClr>
                </a:solidFill>
              </a:rPr>
              <a:t>			- Accounting software - Cégid (interface with Taliance)</a:t>
            </a:r>
          </a:p>
          <a:p>
            <a:r>
              <a:rPr lang="en-GB" sz="1200" dirty="0" smtClean="0">
                <a:solidFill>
                  <a:schemeClr val="accent2">
                    <a:lumMod val="75000"/>
                  </a:schemeClr>
                </a:solidFill>
              </a:rPr>
              <a:t>			- Server and back up off site - IBM (</a:t>
            </a:r>
            <a:r>
              <a:rPr lang="en-GB" sz="1200" i="1" dirty="0" smtClean="0">
                <a:solidFill>
                  <a:schemeClr val="accent2">
                    <a:lumMod val="75000"/>
                  </a:schemeClr>
                </a:solidFill>
              </a:rPr>
              <a:t>cloud computing</a:t>
            </a:r>
            <a:r>
              <a:rPr lang="en-GB" sz="12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8" name="Flèche à trois pointes 27"/>
          <p:cNvSpPr/>
          <p:nvPr/>
        </p:nvSpPr>
        <p:spPr bwMode="auto">
          <a:xfrm rot="5400000">
            <a:off x="-1251036" y="3681621"/>
            <a:ext cx="4464497" cy="342037"/>
          </a:xfrm>
          <a:prstGeom prst="leftRightUpArrow">
            <a:avLst/>
          </a:prstGeom>
          <a:solidFill>
            <a:schemeClr val="accent1">
              <a:lumMod val="50000"/>
              <a:alpha val="7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54345" y="6065142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Strategic investors </a:t>
            </a:r>
            <a:r>
              <a:rPr lang="en-GB" sz="1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: financial data and analysis  in real time</a:t>
            </a:r>
            <a:endParaRPr lang="en-GB" sz="1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0" name="ZoneTexte 29"/>
          <p:cNvSpPr txBox="1"/>
          <p:nvPr/>
        </p:nvSpPr>
        <p:spPr>
          <a:xfrm rot="16200000">
            <a:off x="-303657" y="370862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C00000"/>
                </a:solidFill>
                <a:latin typeface="+mn-lt"/>
              </a:rPr>
              <a:t>Intranet multi-access</a:t>
            </a:r>
            <a:endParaRPr lang="en-GB" sz="1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66935" y="115872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- Linked to management software</a:t>
            </a:r>
          </a:p>
          <a:p>
            <a:r>
              <a:rPr lang="en-GB" sz="1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- Overview of commercial activity</a:t>
            </a:r>
            <a:endParaRPr lang="en-GB" sz="1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098228" y="3492599"/>
            <a:ext cx="1125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Objective-oriented information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 rot="16200000">
            <a:off x="-865511" y="5519053"/>
            <a:ext cx="2144123" cy="32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Corporate governance</a:t>
            </a:r>
            <a:endParaRPr lang="en-GB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882204" y="180231"/>
            <a:ext cx="8988425" cy="75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 – Lean operating structure based on technology</a:t>
            </a: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 </a:t>
            </a:r>
            <a:endParaRPr lang="en-GB" sz="1600" dirty="0">
              <a:latin typeface="Arial" pitchFamily="34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315892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966788" y="1476375"/>
            <a:ext cx="9564488" cy="466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Investment - </a:t>
            </a:r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Recurring revenues </a:t>
            </a:r>
            <a:r>
              <a:rPr lang="en-GB" sz="1600" b="1" dirty="0" smtClean="0">
                <a:latin typeface="Arial" pitchFamily="34" charset="0"/>
                <a:ea typeface="FZYaoTi"/>
                <a:cs typeface="FZYaoTi"/>
              </a:rPr>
              <a:t>(&gt; 90% = intrinsic stability of turnover) </a:t>
            </a: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- Rent + indexation during 1st lease term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- Revalued rent after conversion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- Services to tenants</a:t>
            </a:r>
          </a:p>
          <a:p>
            <a:pPr marL="0" indent="0" eaLnBrk="1" hangingPunct="1">
              <a:spcBef>
                <a:spcPct val="50000"/>
              </a:spcBef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Investment - Exceptional revenues: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	- Opportunistic sales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	- Improvement/extension works for tenants (management fee)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Regional BU 	- Fees of 2% of investment for all acquisitions by the investment company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- Services to SMEs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- BU responsible for their P&amp;L and for commisions paid to 3rd party brokers		</a:t>
            </a:r>
            <a:endParaRPr lang="en-GB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54088" y="539750"/>
            <a:ext cx="8988425" cy="38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800" dirty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D</a:t>
            </a:r>
            <a:r>
              <a:rPr lang="fr-FR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 </a:t>
            </a:r>
            <a:r>
              <a:rPr lang="fr-FR" sz="1800" dirty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– </a:t>
            </a:r>
            <a:r>
              <a:rPr lang="fr-FR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Revenue breakdown</a:t>
            </a:r>
            <a:endParaRPr lang="fr-FR" sz="18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16200000">
            <a:off x="-865511" y="5519053"/>
            <a:ext cx="2144123" cy="32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Corporate governance</a:t>
            </a:r>
            <a:endParaRPr lang="en-GB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37457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954086" y="841435"/>
            <a:ext cx="9739313" cy="5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Investment criteria:	- Gross yield =	</a:t>
            </a:r>
            <a:r>
              <a:rPr lang="en-GB" sz="1600" b="1" dirty="0" smtClean="0">
                <a:latin typeface="Arial" pitchFamily="34" charset="0"/>
                <a:ea typeface="FZYaoTi"/>
                <a:cs typeface="FZYaoTi"/>
              </a:rPr>
              <a:t>&gt; 8.00% 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net of acq. costs </a:t>
            </a:r>
            <a:r>
              <a:rPr lang="en-GB" sz="1600" b="1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(average in BP = 10.35%)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- Lease term =	</a:t>
            </a:r>
            <a:r>
              <a:rPr lang="en-GB" sz="1600" b="1" dirty="0" smtClean="0">
                <a:latin typeface="Arial" pitchFamily="34" charset="0"/>
                <a:ea typeface="FZYaoTi"/>
                <a:cs typeface="FZYaoTi"/>
              </a:rPr>
              <a:t>Target 10 years (no break)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		► except multi-tenanted assets (</a:t>
            </a:r>
            <a:r>
              <a:rPr lang="en-GB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▼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 void risk)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	- Risk =		</a:t>
            </a:r>
            <a:r>
              <a:rPr lang="en-GB" sz="1600" b="1" dirty="0" smtClean="0">
                <a:latin typeface="Arial" pitchFamily="34" charset="0"/>
                <a:ea typeface="FZYaoTi"/>
                <a:cs typeface="FZYaoTi"/>
              </a:rPr>
              <a:t>No predominant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 rent revenue or asset value (5-10%)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			</a:t>
            </a:r>
            <a:r>
              <a:rPr lang="en-GB" sz="1600" b="1" dirty="0" smtClean="0">
                <a:latin typeface="Arial" pitchFamily="34" charset="0"/>
                <a:ea typeface="FZYaoTi"/>
                <a:cs typeface="FZYaoTi"/>
              </a:rPr>
              <a:t>Diversification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 by number of units and asset type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			Geographic </a:t>
            </a:r>
            <a:r>
              <a:rPr lang="en-GB" sz="1600" b="1" dirty="0" smtClean="0">
                <a:latin typeface="Arial" pitchFamily="34" charset="0"/>
                <a:ea typeface="FZYaoTi"/>
                <a:cs typeface="FZYaoTi"/>
              </a:rPr>
              <a:t>dispersion</a:t>
            </a: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	- Asset hold =	Very long term (</a:t>
            </a:r>
            <a:r>
              <a:rPr lang="en-GB" sz="1600" b="1" dirty="0" smtClean="0">
                <a:latin typeface="Arial" pitchFamily="34" charset="0"/>
                <a:ea typeface="FZYaoTi"/>
                <a:cs typeface="FZYaoTi"/>
              </a:rPr>
              <a:t>&gt; 10 ans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	- End of lease =	Re-letting or conversion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Financial criteria:	- SPVs =		1 investment = 1 company 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- SPV shareholding =	</a:t>
            </a:r>
            <a:r>
              <a:rPr lang="en-GB" sz="1600" b="1" dirty="0" smtClean="0">
                <a:latin typeface="Arial" pitchFamily="34" charset="0"/>
                <a:ea typeface="FZYaoTi"/>
                <a:cs typeface="FZYaoTi"/>
              </a:rPr>
              <a:t>&gt;95% 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for tax consolidation (target100%)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- Bank debt =	Located at SPV level (non-recourse)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- Leverage (LTC*) = 	Average </a:t>
            </a:r>
            <a:r>
              <a:rPr lang="en-GB" sz="1600" b="1" dirty="0" smtClean="0">
                <a:latin typeface="Arial" pitchFamily="34" charset="0"/>
                <a:ea typeface="FZYaoTi"/>
                <a:cs typeface="FZYaoTi"/>
              </a:rPr>
              <a:t>50% equity / 50% debt       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(* Loan to cost)</a:t>
            </a:r>
            <a:endParaRPr lang="en-GB" sz="1600" b="1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	- Debt reduction =	</a:t>
            </a:r>
            <a:r>
              <a:rPr lang="en-GB" sz="1600" b="1" dirty="0" smtClean="0">
                <a:latin typeface="Arial" pitchFamily="34" charset="0"/>
                <a:ea typeface="FZYaoTi"/>
                <a:cs typeface="FZYaoTi"/>
              </a:rPr>
              <a:t>Progressive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	- Security =		Mortgage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	- Treasury =	Centralised cash pooling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54086" y="324247"/>
            <a:ext cx="8988425" cy="75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 – Management fundamentals</a:t>
            </a: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 </a:t>
            </a:r>
            <a:endParaRPr lang="en-GB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16200000">
            <a:off x="-865511" y="5519053"/>
            <a:ext cx="2144123" cy="32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Corporate governance</a:t>
            </a:r>
            <a:endParaRPr lang="en-GB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954212" y="468263"/>
            <a:ext cx="8988425" cy="38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F – Strategic allocation of the portfolio</a:t>
            </a:r>
            <a:endParaRPr lang="en-GB" sz="18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 rot="16200000">
            <a:off x="-865511" y="5519053"/>
            <a:ext cx="2144123" cy="32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Corporate governance</a:t>
            </a:r>
            <a:endParaRPr lang="en-GB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333373" y="1106488"/>
            <a:ext cx="11006135" cy="5395913"/>
            <a:chOff x="-204" y="703"/>
            <a:chExt cx="6933" cy="3399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-204" y="706"/>
              <a:ext cx="6695" cy="3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-3" y="703"/>
              <a:ext cx="6727" cy="3399"/>
              <a:chOff x="-3" y="703"/>
              <a:chExt cx="6727" cy="3399"/>
            </a:xfrm>
          </p:grpSpPr>
          <p:sp>
            <p:nvSpPr>
              <p:cNvPr id="50177" name="Rectangle 5"/>
              <p:cNvSpPr>
                <a:spLocks noChangeArrowheads="1"/>
              </p:cNvSpPr>
              <p:nvPr/>
            </p:nvSpPr>
            <p:spPr bwMode="auto">
              <a:xfrm>
                <a:off x="771" y="857"/>
                <a:ext cx="664" cy="26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179" name="Rectangle 6"/>
              <p:cNvSpPr>
                <a:spLocks noChangeArrowheads="1"/>
              </p:cNvSpPr>
              <p:nvPr/>
            </p:nvSpPr>
            <p:spPr bwMode="auto">
              <a:xfrm>
                <a:off x="1430" y="857"/>
                <a:ext cx="1323" cy="261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180" name="Rectangle 7"/>
              <p:cNvSpPr>
                <a:spLocks noChangeArrowheads="1"/>
              </p:cNvSpPr>
              <p:nvPr/>
            </p:nvSpPr>
            <p:spPr bwMode="auto">
              <a:xfrm>
                <a:off x="2747" y="857"/>
                <a:ext cx="665" cy="26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181" name="Rectangle 8"/>
              <p:cNvSpPr>
                <a:spLocks noChangeArrowheads="1"/>
              </p:cNvSpPr>
              <p:nvPr/>
            </p:nvSpPr>
            <p:spPr bwMode="auto">
              <a:xfrm>
                <a:off x="3406" y="857"/>
                <a:ext cx="665" cy="261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182" name="Rectangle 9"/>
              <p:cNvSpPr>
                <a:spLocks noChangeArrowheads="1"/>
              </p:cNvSpPr>
              <p:nvPr/>
            </p:nvSpPr>
            <p:spPr bwMode="auto">
              <a:xfrm>
                <a:off x="4065" y="857"/>
                <a:ext cx="2641" cy="26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183" name="Rectangle 10"/>
              <p:cNvSpPr>
                <a:spLocks noChangeArrowheads="1"/>
              </p:cNvSpPr>
              <p:nvPr/>
            </p:nvSpPr>
            <p:spPr bwMode="auto">
              <a:xfrm>
                <a:off x="771" y="2893"/>
                <a:ext cx="664" cy="15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184" name="Rectangle 11"/>
              <p:cNvSpPr>
                <a:spLocks noChangeArrowheads="1"/>
              </p:cNvSpPr>
              <p:nvPr/>
            </p:nvSpPr>
            <p:spPr bwMode="auto">
              <a:xfrm>
                <a:off x="1430" y="2893"/>
                <a:ext cx="1323" cy="154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185" name="Rectangle 12"/>
              <p:cNvSpPr>
                <a:spLocks noChangeArrowheads="1"/>
              </p:cNvSpPr>
              <p:nvPr/>
            </p:nvSpPr>
            <p:spPr bwMode="auto">
              <a:xfrm>
                <a:off x="2747" y="2893"/>
                <a:ext cx="665" cy="15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186" name="Rectangle 13"/>
              <p:cNvSpPr>
                <a:spLocks noChangeArrowheads="1"/>
              </p:cNvSpPr>
              <p:nvPr/>
            </p:nvSpPr>
            <p:spPr bwMode="auto">
              <a:xfrm>
                <a:off x="3406" y="2893"/>
                <a:ext cx="665" cy="154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187" name="Rectangle 14"/>
              <p:cNvSpPr>
                <a:spLocks noChangeArrowheads="1"/>
              </p:cNvSpPr>
              <p:nvPr/>
            </p:nvSpPr>
            <p:spPr bwMode="auto">
              <a:xfrm>
                <a:off x="4065" y="2893"/>
                <a:ext cx="2641" cy="15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188" name="Rectangle 15"/>
              <p:cNvSpPr>
                <a:spLocks noChangeArrowheads="1"/>
              </p:cNvSpPr>
              <p:nvPr/>
            </p:nvSpPr>
            <p:spPr bwMode="auto">
              <a:xfrm>
                <a:off x="777" y="3041"/>
                <a:ext cx="5935" cy="76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189" name="Rectangle 16"/>
              <p:cNvSpPr>
                <a:spLocks noChangeArrowheads="1"/>
              </p:cNvSpPr>
              <p:nvPr/>
            </p:nvSpPr>
            <p:spPr bwMode="auto">
              <a:xfrm>
                <a:off x="963" y="936"/>
                <a:ext cx="24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b="1" dirty="0" smtClean="0">
                    <a:solidFill>
                      <a:srgbClr val="000000"/>
                    </a:solidFill>
                    <a:latin typeface="Arial" pitchFamily="34" charset="0"/>
                  </a:rPr>
                  <a:t>Retail</a:t>
                </a: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91" name="Rectangle 18"/>
              <p:cNvSpPr>
                <a:spLocks noChangeArrowheads="1"/>
              </p:cNvSpPr>
              <p:nvPr/>
            </p:nvSpPr>
            <p:spPr bwMode="auto">
              <a:xfrm>
                <a:off x="1600" y="884"/>
                <a:ext cx="36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Shopping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>
                    <a:solidFill>
                      <a:srgbClr val="000000"/>
                    </a:solidFill>
                    <a:latin typeface="Arial" pitchFamily="34" charset="0"/>
                  </a:rPr>
                  <a:t>C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entres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93" name="Rectangle 20"/>
              <p:cNvSpPr>
                <a:spLocks noChangeArrowheads="1"/>
              </p:cNvSpPr>
              <p:nvPr/>
            </p:nvSpPr>
            <p:spPr bwMode="auto">
              <a:xfrm>
                <a:off x="2177" y="887"/>
                <a:ext cx="50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Office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Greater</a:t>
                </a: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Paris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95" name="Rectangle 22"/>
              <p:cNvSpPr>
                <a:spLocks noChangeArrowheads="1"/>
              </p:cNvSpPr>
              <p:nvPr/>
            </p:nvSpPr>
            <p:spPr bwMode="auto">
              <a:xfrm>
                <a:off x="2919" y="887"/>
                <a:ext cx="32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b="1" dirty="0" smtClean="0">
                    <a:solidFill>
                      <a:srgbClr val="000000"/>
                    </a:solidFill>
                    <a:latin typeface="Arial" pitchFamily="34" charset="0"/>
                  </a:rPr>
                  <a:t>Office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b="1" dirty="0">
                    <a:solidFill>
                      <a:srgbClr val="000000"/>
                    </a:solidFill>
                    <a:latin typeface="Arial" pitchFamily="34" charset="0"/>
                  </a:rPr>
                  <a:t>e</a:t>
                </a: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kumimoji="0" lang="en-US" sz="1000" b="1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Paris</a:t>
                </a: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97" name="Rectangle 24"/>
              <p:cNvSpPr>
                <a:spLocks noChangeArrowheads="1"/>
              </p:cNvSpPr>
              <p:nvPr/>
            </p:nvSpPr>
            <p:spPr bwMode="auto">
              <a:xfrm>
                <a:off x="3511" y="897"/>
                <a:ext cx="45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Logistics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warehousing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98" name="Rectangle 25"/>
              <p:cNvSpPr>
                <a:spLocks noChangeArrowheads="1"/>
              </p:cNvSpPr>
              <p:nvPr/>
            </p:nvSpPr>
            <p:spPr bwMode="auto">
              <a:xfrm>
                <a:off x="4176" y="896"/>
                <a:ext cx="46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b="1" dirty="0" smtClean="0">
                    <a:solidFill>
                      <a:srgbClr val="000000"/>
                    </a:solidFill>
                    <a:latin typeface="Arial" pitchFamily="34" charset="0"/>
                  </a:rPr>
                  <a:t>Cross dock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logistics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99" name="Rectangle 26"/>
              <p:cNvSpPr>
                <a:spLocks noChangeArrowheads="1"/>
              </p:cNvSpPr>
              <p:nvPr/>
            </p:nvSpPr>
            <p:spPr bwMode="auto">
              <a:xfrm>
                <a:off x="4848" y="888"/>
                <a:ext cx="36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b="1" dirty="0" smtClean="0">
                    <a:solidFill>
                      <a:srgbClr val="000000"/>
                    </a:solidFill>
                    <a:latin typeface="Arial" pitchFamily="34" charset="0"/>
                  </a:rPr>
                  <a:t>Light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b="1" dirty="0" smtClean="0">
                    <a:solidFill>
                      <a:srgbClr val="000000"/>
                    </a:solidFill>
                    <a:latin typeface="Arial" pitchFamily="34" charset="0"/>
                  </a:rPr>
                  <a:t>industrial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00" name="Rectangle 27"/>
              <p:cNvSpPr>
                <a:spLocks noChangeArrowheads="1"/>
              </p:cNvSpPr>
              <p:nvPr/>
            </p:nvSpPr>
            <p:spPr bwMode="auto">
              <a:xfrm>
                <a:off x="5614" y="940"/>
                <a:ext cx="24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Hotels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01" name="Rectangle 28"/>
              <p:cNvSpPr>
                <a:spLocks noChangeArrowheads="1"/>
              </p:cNvSpPr>
              <p:nvPr/>
            </p:nvSpPr>
            <p:spPr bwMode="auto">
              <a:xfrm>
                <a:off x="6160" y="887"/>
                <a:ext cx="38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b="1" dirty="0" smtClean="0">
                    <a:solidFill>
                      <a:srgbClr val="000000"/>
                    </a:solidFill>
                    <a:latin typeface="Arial" pitchFamily="34" charset="0"/>
                  </a:rPr>
                  <a:t>Bespoke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buildings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03" name="Rectangle 30"/>
              <p:cNvSpPr>
                <a:spLocks noChangeArrowheads="1"/>
              </p:cNvSpPr>
              <p:nvPr/>
            </p:nvSpPr>
            <p:spPr bwMode="auto">
              <a:xfrm>
                <a:off x="379" y="1154"/>
                <a:ext cx="30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Returns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04" name="Rectangle 31"/>
              <p:cNvSpPr>
                <a:spLocks noChangeArrowheads="1"/>
              </p:cNvSpPr>
              <p:nvPr/>
            </p:nvSpPr>
            <p:spPr bwMode="auto">
              <a:xfrm>
                <a:off x="504" y="1350"/>
                <a:ext cx="17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Risk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05" name="Rectangle 32"/>
              <p:cNvSpPr>
                <a:spLocks noChangeArrowheads="1"/>
              </p:cNvSpPr>
              <p:nvPr/>
            </p:nvSpPr>
            <p:spPr bwMode="auto">
              <a:xfrm>
                <a:off x="87" y="1561"/>
                <a:ext cx="60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Characteristics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: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07" name="Rectangle 34"/>
              <p:cNvSpPr>
                <a:spLocks noChangeArrowheads="1"/>
              </p:cNvSpPr>
              <p:nvPr/>
            </p:nvSpPr>
            <p:spPr bwMode="auto">
              <a:xfrm>
                <a:off x="87" y="1760"/>
                <a:ext cx="58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Typical</a:t>
                </a: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tenants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59" name="Rectangle 35"/>
              <p:cNvSpPr>
                <a:spLocks noChangeArrowheads="1"/>
              </p:cNvSpPr>
              <p:nvPr/>
            </p:nvSpPr>
            <p:spPr bwMode="auto">
              <a:xfrm>
                <a:off x="986" y="1762"/>
                <a:ext cx="25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Brands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60" name="Rectangle 36"/>
              <p:cNvSpPr>
                <a:spLocks noChangeArrowheads="1"/>
              </p:cNvSpPr>
              <p:nvPr/>
            </p:nvSpPr>
            <p:spPr bwMode="auto">
              <a:xfrm>
                <a:off x="1629" y="1763"/>
                <a:ext cx="25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Brands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61" name="Rectangle 37"/>
              <p:cNvSpPr>
                <a:spLocks noChangeArrowheads="1"/>
              </p:cNvSpPr>
              <p:nvPr/>
            </p:nvSpPr>
            <p:spPr bwMode="auto">
              <a:xfrm>
                <a:off x="3465" y="1754"/>
                <a:ext cx="47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Large 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groups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62" name="Rectangle 38"/>
              <p:cNvSpPr>
                <a:spLocks noChangeArrowheads="1"/>
              </p:cNvSpPr>
              <p:nvPr/>
            </p:nvSpPr>
            <p:spPr bwMode="auto">
              <a:xfrm>
                <a:off x="4057" y="1768"/>
                <a:ext cx="64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S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ME/large</a:t>
                </a: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groups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63" name="Rectangle 39"/>
              <p:cNvSpPr>
                <a:spLocks noChangeArrowheads="1"/>
              </p:cNvSpPr>
              <p:nvPr/>
            </p:nvSpPr>
            <p:spPr bwMode="auto">
              <a:xfrm>
                <a:off x="4967" y="1754"/>
                <a:ext cx="17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>
                    <a:solidFill>
                      <a:srgbClr val="000000"/>
                    </a:solidFill>
                    <a:latin typeface="Arial" pitchFamily="34" charset="0"/>
                  </a:rPr>
                  <a:t>S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64" name="Rectangle 40"/>
              <p:cNvSpPr>
                <a:spLocks noChangeArrowheads="1"/>
              </p:cNvSpPr>
              <p:nvPr/>
            </p:nvSpPr>
            <p:spPr bwMode="auto">
              <a:xfrm>
                <a:off x="5409" y="1765"/>
                <a:ext cx="56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Chain</a:t>
                </a: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</a:t>
                </a: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Luxury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65" name="Rectangle 41"/>
              <p:cNvSpPr>
                <a:spLocks noChangeArrowheads="1"/>
              </p:cNvSpPr>
              <p:nvPr/>
            </p:nvSpPr>
            <p:spPr bwMode="auto">
              <a:xfrm>
                <a:off x="6285" y="1706"/>
                <a:ext cx="19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>
                    <a:solidFill>
                      <a:srgbClr val="000000"/>
                    </a:solidFill>
                    <a:latin typeface="Arial" pitchFamily="34" charset="0"/>
                  </a:rPr>
                  <a:t>S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ME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66" name="Rectangle 42"/>
              <p:cNvSpPr>
                <a:spLocks noChangeArrowheads="1"/>
              </p:cNvSpPr>
              <p:nvPr/>
            </p:nvSpPr>
            <p:spPr bwMode="auto">
              <a:xfrm>
                <a:off x="6189" y="1807"/>
                <a:ext cx="33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(m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ajority)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67" name="Rectangle 43"/>
              <p:cNvSpPr>
                <a:spLocks noChangeArrowheads="1"/>
              </p:cNvSpPr>
              <p:nvPr/>
            </p:nvSpPr>
            <p:spPr bwMode="auto">
              <a:xfrm>
                <a:off x="78" y="1955"/>
                <a:ext cx="59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Yields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below 8%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68" name="Rectangle 44"/>
              <p:cNvSpPr>
                <a:spLocks noChangeArrowheads="1"/>
              </p:cNvSpPr>
              <p:nvPr/>
            </p:nvSpPr>
            <p:spPr bwMode="auto">
              <a:xfrm>
                <a:off x="1044" y="1932"/>
                <a:ext cx="13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Yes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69" name="Rectangle 45"/>
              <p:cNvSpPr>
                <a:spLocks noChangeArrowheads="1"/>
              </p:cNvSpPr>
              <p:nvPr/>
            </p:nvSpPr>
            <p:spPr bwMode="auto">
              <a:xfrm>
                <a:off x="1703" y="1932"/>
                <a:ext cx="13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Yes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70" name="Rectangle 46"/>
              <p:cNvSpPr>
                <a:spLocks noChangeArrowheads="1"/>
              </p:cNvSpPr>
              <p:nvPr/>
            </p:nvSpPr>
            <p:spPr bwMode="auto">
              <a:xfrm>
                <a:off x="2361" y="1932"/>
                <a:ext cx="13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Yes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71" name="Rectangle 47"/>
              <p:cNvSpPr>
                <a:spLocks noChangeArrowheads="1"/>
              </p:cNvSpPr>
              <p:nvPr/>
            </p:nvSpPr>
            <p:spPr bwMode="auto">
              <a:xfrm>
                <a:off x="3679" y="1932"/>
                <a:ext cx="13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Yes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72" name="Rectangle 48"/>
              <p:cNvSpPr>
                <a:spLocks noChangeArrowheads="1"/>
              </p:cNvSpPr>
              <p:nvPr/>
            </p:nvSpPr>
            <p:spPr bwMode="auto">
              <a:xfrm>
                <a:off x="4338" y="1932"/>
                <a:ext cx="13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Yes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73" name="Rectangle 49"/>
              <p:cNvSpPr>
                <a:spLocks noChangeArrowheads="1"/>
              </p:cNvSpPr>
              <p:nvPr/>
            </p:nvSpPr>
            <p:spPr bwMode="auto">
              <a:xfrm>
                <a:off x="104" y="2145"/>
                <a:ext cx="56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Specific</a:t>
                </a: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factors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74" name="Rectangle 50"/>
              <p:cNvSpPr>
                <a:spLocks noChangeArrowheads="1"/>
              </p:cNvSpPr>
              <p:nvPr/>
            </p:nvSpPr>
            <p:spPr bwMode="auto">
              <a:xfrm>
                <a:off x="888" y="2096"/>
                <a:ext cx="44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“”Boxes”  in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Retail parks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76" name="Rectangle 52"/>
              <p:cNvSpPr>
                <a:spLocks noChangeArrowheads="1"/>
              </p:cNvSpPr>
              <p:nvPr/>
            </p:nvSpPr>
            <p:spPr bwMode="auto">
              <a:xfrm>
                <a:off x="1484" y="2102"/>
                <a:ext cx="57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Customer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>
                    <a:solidFill>
                      <a:srgbClr val="000000"/>
                    </a:solidFill>
                    <a:latin typeface="Arial" pitchFamily="34" charset="0"/>
                  </a:rPr>
                  <a:t>c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atchment</a:t>
                </a: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area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78" name="Rectangle 54"/>
              <p:cNvSpPr>
                <a:spLocks noChangeArrowheads="1"/>
              </p:cNvSpPr>
              <p:nvPr/>
            </p:nvSpPr>
            <p:spPr bwMode="auto">
              <a:xfrm>
                <a:off x="2171" y="2104"/>
                <a:ext cx="42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Multi-tenant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79" name="Rectangle 55"/>
              <p:cNvSpPr>
                <a:spLocks noChangeArrowheads="1"/>
              </p:cNvSpPr>
              <p:nvPr/>
            </p:nvSpPr>
            <p:spPr bwMode="auto">
              <a:xfrm>
                <a:off x="2830" y="2104"/>
                <a:ext cx="42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Multi-tenant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80" name="Rectangle 56"/>
              <p:cNvSpPr>
                <a:spLocks noChangeArrowheads="1"/>
              </p:cNvSpPr>
              <p:nvPr/>
            </p:nvSpPr>
            <p:spPr bwMode="auto">
              <a:xfrm>
                <a:off x="3531" y="2104"/>
                <a:ext cx="30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Location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81" name="Rectangle 57"/>
              <p:cNvSpPr>
                <a:spLocks noChangeArrowheads="1"/>
              </p:cNvSpPr>
              <p:nvPr/>
            </p:nvSpPr>
            <p:spPr bwMode="auto">
              <a:xfrm>
                <a:off x="4189" y="2104"/>
                <a:ext cx="30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Location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82" name="Rectangle 58"/>
              <p:cNvSpPr>
                <a:spLocks noChangeArrowheads="1"/>
              </p:cNvSpPr>
              <p:nvPr/>
            </p:nvSpPr>
            <p:spPr bwMode="auto">
              <a:xfrm>
                <a:off x="4854" y="2102"/>
                <a:ext cx="43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&lt; 4 000 m²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83" name="Rectangle 59"/>
              <p:cNvSpPr>
                <a:spLocks noChangeArrowheads="1"/>
              </p:cNvSpPr>
              <p:nvPr/>
            </p:nvSpPr>
            <p:spPr bwMode="auto">
              <a:xfrm>
                <a:off x="4770" y="2210"/>
                <a:ext cx="55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(Business park)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48" name="Rectangle 60"/>
              <p:cNvSpPr>
                <a:spLocks noChangeArrowheads="1"/>
              </p:cNvSpPr>
              <p:nvPr/>
            </p:nvSpPr>
            <p:spPr bwMode="auto">
              <a:xfrm>
                <a:off x="5507" y="2104"/>
                <a:ext cx="30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Location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51" name="Rectangle 62"/>
              <p:cNvSpPr>
                <a:spLocks noChangeArrowheads="1"/>
              </p:cNvSpPr>
              <p:nvPr/>
            </p:nvSpPr>
            <p:spPr bwMode="auto">
              <a:xfrm>
                <a:off x="6111" y="2104"/>
                <a:ext cx="47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Customer</a:t>
                </a:r>
                <a:endParaRPr lang="en-US" sz="1000" dirty="0">
                  <a:solidFill>
                    <a:srgbClr val="000000"/>
                  </a:solidFill>
                  <a:latin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requirements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52" name="Rectangle 63"/>
              <p:cNvSpPr>
                <a:spLocks noChangeArrowheads="1"/>
              </p:cNvSpPr>
              <p:nvPr/>
            </p:nvSpPr>
            <p:spPr bwMode="auto">
              <a:xfrm>
                <a:off x="5454" y="2258"/>
                <a:ext cx="51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Quality</a:t>
                </a: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of mgt.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53" name="Rectangle 64"/>
              <p:cNvSpPr>
                <a:spLocks noChangeArrowheads="1"/>
              </p:cNvSpPr>
              <p:nvPr/>
            </p:nvSpPr>
            <p:spPr bwMode="auto">
              <a:xfrm>
                <a:off x="53" y="2389"/>
                <a:ext cx="69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Approvals required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54" name="Rectangle 65"/>
              <p:cNvSpPr>
                <a:spLocks noChangeArrowheads="1"/>
              </p:cNvSpPr>
              <p:nvPr/>
            </p:nvSpPr>
            <p:spPr bwMode="auto">
              <a:xfrm>
                <a:off x="797" y="2371"/>
                <a:ext cx="116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Depends on size	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55" name="Rectangle 66"/>
              <p:cNvSpPr>
                <a:spLocks noChangeArrowheads="1"/>
              </p:cNvSpPr>
              <p:nvPr/>
            </p:nvSpPr>
            <p:spPr bwMode="auto">
              <a:xfrm>
                <a:off x="1703" y="2371"/>
                <a:ext cx="13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Yes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56" name="Rectangle 67"/>
              <p:cNvSpPr>
                <a:spLocks noChangeArrowheads="1"/>
              </p:cNvSpPr>
              <p:nvPr/>
            </p:nvSpPr>
            <p:spPr bwMode="auto">
              <a:xfrm>
                <a:off x="3679" y="2371"/>
                <a:ext cx="13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Yes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57" name="Rectangle 68"/>
              <p:cNvSpPr>
                <a:spLocks noChangeArrowheads="1"/>
              </p:cNvSpPr>
              <p:nvPr/>
            </p:nvSpPr>
            <p:spPr bwMode="auto">
              <a:xfrm>
                <a:off x="5655" y="2371"/>
                <a:ext cx="13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Yes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58" name="Rectangle 69"/>
              <p:cNvSpPr>
                <a:spLocks noChangeArrowheads="1"/>
              </p:cNvSpPr>
              <p:nvPr/>
            </p:nvSpPr>
            <p:spPr bwMode="auto">
              <a:xfrm>
                <a:off x="6023" y="2371"/>
                <a:ext cx="70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Depends on a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ctivit</a:t>
                </a: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y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59" name="Rectangle 70"/>
              <p:cNvSpPr>
                <a:spLocks noChangeArrowheads="1"/>
              </p:cNvSpPr>
              <p:nvPr/>
            </p:nvSpPr>
            <p:spPr bwMode="auto">
              <a:xfrm>
                <a:off x="-3" y="2555"/>
                <a:ext cx="75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In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stitutional investors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60" name="Rectangle 71"/>
              <p:cNvSpPr>
                <a:spLocks noChangeArrowheads="1"/>
              </p:cNvSpPr>
              <p:nvPr/>
            </p:nvSpPr>
            <p:spPr bwMode="auto">
              <a:xfrm>
                <a:off x="1044" y="2543"/>
                <a:ext cx="13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Yes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61" name="Rectangle 72"/>
              <p:cNvSpPr>
                <a:spLocks noChangeArrowheads="1"/>
              </p:cNvSpPr>
              <p:nvPr/>
            </p:nvSpPr>
            <p:spPr bwMode="auto">
              <a:xfrm>
                <a:off x="1703" y="2543"/>
                <a:ext cx="13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Yes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62" name="Rectangle 73"/>
              <p:cNvSpPr>
                <a:spLocks noChangeArrowheads="1"/>
              </p:cNvSpPr>
              <p:nvPr/>
            </p:nvSpPr>
            <p:spPr bwMode="auto">
              <a:xfrm>
                <a:off x="2361" y="2543"/>
                <a:ext cx="13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Yes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63" name="Rectangle 74"/>
              <p:cNvSpPr>
                <a:spLocks noChangeArrowheads="1"/>
              </p:cNvSpPr>
              <p:nvPr/>
            </p:nvSpPr>
            <p:spPr bwMode="auto">
              <a:xfrm>
                <a:off x="2866" y="2543"/>
                <a:ext cx="42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Yes if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prime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64" name="Rectangle 75"/>
              <p:cNvSpPr>
                <a:spLocks noChangeArrowheads="1"/>
              </p:cNvSpPr>
              <p:nvPr/>
            </p:nvSpPr>
            <p:spPr bwMode="auto">
              <a:xfrm>
                <a:off x="3459" y="2490"/>
                <a:ext cx="55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Yes if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s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tandard prime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71" name="Rectangle 82"/>
              <p:cNvSpPr>
                <a:spLocks noChangeArrowheads="1"/>
              </p:cNvSpPr>
              <p:nvPr/>
            </p:nvSpPr>
            <p:spPr bwMode="auto">
              <a:xfrm>
                <a:off x="272" y="2923"/>
                <a:ext cx="46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CAPSTONE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72" name="Rectangle 83"/>
              <p:cNvSpPr>
                <a:spLocks noChangeArrowheads="1"/>
              </p:cNvSpPr>
              <p:nvPr/>
            </p:nvSpPr>
            <p:spPr bwMode="auto">
              <a:xfrm>
                <a:off x="1038" y="2923"/>
                <a:ext cx="14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b="1" dirty="0" smtClean="0">
                    <a:solidFill>
                      <a:srgbClr val="FF0000"/>
                    </a:solidFill>
                    <a:latin typeface="Arial" pitchFamily="34" charset="0"/>
                  </a:rPr>
                  <a:t>Yes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73" name="Rectangle 84"/>
              <p:cNvSpPr>
                <a:spLocks noChangeArrowheads="1"/>
              </p:cNvSpPr>
              <p:nvPr/>
            </p:nvSpPr>
            <p:spPr bwMode="auto">
              <a:xfrm>
                <a:off x="1691" y="2923"/>
                <a:ext cx="10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No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74" name="Rectangle 85"/>
              <p:cNvSpPr>
                <a:spLocks noChangeArrowheads="1"/>
              </p:cNvSpPr>
              <p:nvPr/>
            </p:nvSpPr>
            <p:spPr bwMode="auto">
              <a:xfrm>
                <a:off x="2349" y="2923"/>
                <a:ext cx="10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No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75" name="Rectangle 86"/>
              <p:cNvSpPr>
                <a:spLocks noChangeArrowheads="1"/>
              </p:cNvSpPr>
              <p:nvPr/>
            </p:nvSpPr>
            <p:spPr bwMode="auto">
              <a:xfrm>
                <a:off x="3014" y="2923"/>
                <a:ext cx="14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b="1" dirty="0" smtClean="0">
                    <a:solidFill>
                      <a:srgbClr val="FF0000"/>
                    </a:solidFill>
                    <a:latin typeface="Arial" pitchFamily="34" charset="0"/>
                  </a:rPr>
                  <a:t>Yes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76" name="Rectangle 87"/>
              <p:cNvSpPr>
                <a:spLocks noChangeArrowheads="1"/>
              </p:cNvSpPr>
              <p:nvPr/>
            </p:nvSpPr>
            <p:spPr bwMode="auto">
              <a:xfrm>
                <a:off x="3695" y="2923"/>
                <a:ext cx="10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No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77" name="Rectangle 88"/>
              <p:cNvSpPr>
                <a:spLocks noChangeArrowheads="1"/>
              </p:cNvSpPr>
              <p:nvPr/>
            </p:nvSpPr>
            <p:spPr bwMode="auto">
              <a:xfrm>
                <a:off x="4332" y="2923"/>
                <a:ext cx="14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b="1" dirty="0" smtClean="0">
                    <a:solidFill>
                      <a:srgbClr val="FF0000"/>
                    </a:solidFill>
                    <a:latin typeface="Arial" pitchFamily="34" charset="0"/>
                  </a:rPr>
                  <a:t>Yes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78" name="Rectangle 89"/>
              <p:cNvSpPr>
                <a:spLocks noChangeArrowheads="1"/>
              </p:cNvSpPr>
              <p:nvPr/>
            </p:nvSpPr>
            <p:spPr bwMode="auto">
              <a:xfrm>
                <a:off x="4991" y="2923"/>
                <a:ext cx="14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b="1" dirty="0" smtClean="0">
                    <a:solidFill>
                      <a:srgbClr val="FF0000"/>
                    </a:solidFill>
                    <a:latin typeface="Arial" pitchFamily="34" charset="0"/>
                  </a:rPr>
                  <a:t>Yes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79" name="Rectangle 90"/>
              <p:cNvSpPr>
                <a:spLocks noChangeArrowheads="1"/>
              </p:cNvSpPr>
              <p:nvPr/>
            </p:nvSpPr>
            <p:spPr bwMode="auto">
              <a:xfrm>
                <a:off x="5649" y="2923"/>
                <a:ext cx="14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b="1" dirty="0" smtClean="0">
                    <a:solidFill>
                      <a:srgbClr val="FF0000"/>
                    </a:solidFill>
                    <a:latin typeface="Arial" pitchFamily="34" charset="0"/>
                  </a:rPr>
                  <a:t>Yes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424" name="Rectangle 91"/>
              <p:cNvSpPr>
                <a:spLocks noChangeArrowheads="1"/>
              </p:cNvSpPr>
              <p:nvPr/>
            </p:nvSpPr>
            <p:spPr bwMode="auto">
              <a:xfrm>
                <a:off x="6308" y="2923"/>
                <a:ext cx="14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b="1" dirty="0" smtClean="0">
                    <a:solidFill>
                      <a:srgbClr val="FF0000"/>
                    </a:solidFill>
                    <a:latin typeface="Arial" pitchFamily="34" charset="0"/>
                  </a:rPr>
                  <a:t>Yes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425" name="Rectangle 92"/>
              <p:cNvSpPr>
                <a:spLocks noChangeArrowheads="1"/>
              </p:cNvSpPr>
              <p:nvPr/>
            </p:nvSpPr>
            <p:spPr bwMode="auto">
              <a:xfrm>
                <a:off x="362" y="3249"/>
                <a:ext cx="33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Inclusion/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exclusion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factors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426" name="Rectangle 93"/>
              <p:cNvSpPr>
                <a:spLocks noChangeArrowheads="1"/>
              </p:cNvSpPr>
              <p:nvPr/>
            </p:nvSpPr>
            <p:spPr bwMode="auto">
              <a:xfrm>
                <a:off x="952" y="3147"/>
                <a:ext cx="36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Freehold,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427" name="Rectangle 94"/>
              <p:cNvSpPr>
                <a:spLocks noChangeArrowheads="1"/>
              </p:cNvSpPr>
              <p:nvPr/>
            </p:nvSpPr>
            <p:spPr bwMode="auto">
              <a:xfrm>
                <a:off x="952" y="3244"/>
                <a:ext cx="32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>
                    <a:solidFill>
                      <a:srgbClr val="000000"/>
                    </a:solidFill>
                    <a:latin typeface="Arial" pitchFamily="34" charset="0"/>
                  </a:rPr>
                  <a:t>l</a:t>
                </a: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ocation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428" name="Rectangle 95"/>
              <p:cNvSpPr>
                <a:spLocks noChangeArrowheads="1"/>
              </p:cNvSpPr>
              <p:nvPr/>
            </p:nvSpPr>
            <p:spPr bwMode="auto">
              <a:xfrm>
                <a:off x="907" y="3350"/>
                <a:ext cx="41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>
                    <a:solidFill>
                      <a:srgbClr val="000000"/>
                    </a:solidFill>
                    <a:latin typeface="Arial" pitchFamily="34" charset="0"/>
                  </a:rPr>
                  <a:t>c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apacity</a:t>
                </a: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 for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429" name="Rectangle 96"/>
              <p:cNvSpPr>
                <a:spLocks noChangeArrowheads="1"/>
              </p:cNvSpPr>
              <p:nvPr/>
            </p:nvSpPr>
            <p:spPr bwMode="auto">
              <a:xfrm>
                <a:off x="925" y="3451"/>
                <a:ext cx="41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conversion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430" name="Rectangle 97"/>
              <p:cNvSpPr>
                <a:spLocks noChangeArrowheads="1"/>
              </p:cNvSpPr>
              <p:nvPr/>
            </p:nvSpPr>
            <p:spPr bwMode="auto">
              <a:xfrm>
                <a:off x="1572" y="3249"/>
                <a:ext cx="30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Level of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431" name="Rectangle 98"/>
              <p:cNvSpPr>
                <a:spLocks noChangeArrowheads="1"/>
              </p:cNvSpPr>
              <p:nvPr/>
            </p:nvSpPr>
            <p:spPr bwMode="auto">
              <a:xfrm>
                <a:off x="1548" y="3356"/>
                <a:ext cx="38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investment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432" name="Rectangle 99"/>
              <p:cNvSpPr>
                <a:spLocks noChangeArrowheads="1"/>
              </p:cNvSpPr>
              <p:nvPr/>
            </p:nvSpPr>
            <p:spPr bwMode="auto">
              <a:xfrm>
                <a:off x="2213" y="3158"/>
                <a:ext cx="39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Low yields,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84" name="Rectangle 100"/>
              <p:cNvSpPr>
                <a:spLocks noChangeArrowheads="1"/>
              </p:cNvSpPr>
              <p:nvPr/>
            </p:nvSpPr>
            <p:spPr bwMode="auto">
              <a:xfrm>
                <a:off x="2225" y="3249"/>
                <a:ext cx="2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86" name="Rectangle 102"/>
              <p:cNvSpPr>
                <a:spLocks noChangeArrowheads="1"/>
              </p:cNvSpPr>
              <p:nvPr/>
            </p:nvSpPr>
            <p:spPr bwMode="auto">
              <a:xfrm>
                <a:off x="2190" y="3249"/>
                <a:ext cx="41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>
                    <a:solidFill>
                      <a:srgbClr val="000000"/>
                    </a:solidFill>
                    <a:latin typeface="Arial" pitchFamily="34" charset="0"/>
                  </a:rPr>
                  <a:t>i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nstitutional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market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88" name="Rectangle 104"/>
              <p:cNvSpPr>
                <a:spLocks noChangeArrowheads="1"/>
              </p:cNvSpPr>
              <p:nvPr/>
            </p:nvSpPr>
            <p:spPr bwMode="auto">
              <a:xfrm>
                <a:off x="2824" y="3158"/>
                <a:ext cx="51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>
                    <a:solidFill>
                      <a:srgbClr val="000000"/>
                    </a:solidFill>
                    <a:latin typeface="Arial" pitchFamily="34" charset="0"/>
                  </a:rPr>
                  <a:t>O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pportunistic.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89" name="Rectangle 105"/>
              <p:cNvSpPr>
                <a:spLocks noChangeArrowheads="1"/>
              </p:cNvSpPr>
              <p:nvPr/>
            </p:nvSpPr>
            <p:spPr bwMode="auto">
              <a:xfrm>
                <a:off x="2918" y="3255"/>
                <a:ext cx="32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>
                    <a:solidFill>
                      <a:srgbClr val="000000"/>
                    </a:solidFill>
                    <a:latin typeface="Arial" pitchFamily="34" charset="0"/>
                  </a:rPr>
                  <a:t>l</a:t>
                </a: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ocation,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90" name="Rectangle 106"/>
              <p:cNvSpPr>
                <a:spLocks noChangeArrowheads="1"/>
              </p:cNvSpPr>
              <p:nvPr/>
            </p:nvSpPr>
            <p:spPr bwMode="auto">
              <a:xfrm>
                <a:off x="2838" y="3364"/>
                <a:ext cx="42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multi-tenant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capability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92" name="Rectangle 108"/>
              <p:cNvSpPr>
                <a:spLocks noChangeArrowheads="1"/>
              </p:cNvSpPr>
              <p:nvPr/>
            </p:nvSpPr>
            <p:spPr bwMode="auto">
              <a:xfrm>
                <a:off x="3453" y="3148"/>
                <a:ext cx="54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Vulnerability</a:t>
                </a: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to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93" name="Rectangle 109"/>
              <p:cNvSpPr>
                <a:spLocks noChangeArrowheads="1"/>
              </p:cNvSpPr>
              <p:nvPr/>
            </p:nvSpPr>
            <p:spPr bwMode="auto">
              <a:xfrm>
                <a:off x="3531" y="3249"/>
                <a:ext cx="43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>
                    <a:solidFill>
                      <a:srgbClr val="000000"/>
                    </a:solidFill>
                    <a:latin typeface="Arial" pitchFamily="34" charset="0"/>
                  </a:rPr>
                  <a:t>c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hanges in</a:t>
                </a: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94" name="Rectangle 110"/>
              <p:cNvSpPr>
                <a:spLocks noChangeArrowheads="1"/>
              </p:cNvSpPr>
              <p:nvPr/>
            </p:nvSpPr>
            <p:spPr bwMode="auto">
              <a:xfrm>
                <a:off x="3563" y="3364"/>
                <a:ext cx="34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approvals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95" name="Rectangle 111"/>
              <p:cNvSpPr>
                <a:spLocks noChangeArrowheads="1"/>
              </p:cNvSpPr>
              <p:nvPr/>
            </p:nvSpPr>
            <p:spPr bwMode="auto">
              <a:xfrm>
                <a:off x="3608" y="3475"/>
                <a:ext cx="2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(ICPE)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96" name="Rectangle 112"/>
              <p:cNvSpPr>
                <a:spLocks noChangeArrowheads="1"/>
              </p:cNvSpPr>
              <p:nvPr/>
            </p:nvSpPr>
            <p:spPr bwMode="auto">
              <a:xfrm>
                <a:off x="4155" y="3312"/>
                <a:ext cx="48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High  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visibility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97" name="Rectangle 113"/>
              <p:cNvSpPr>
                <a:spLocks noChangeArrowheads="1"/>
              </p:cNvSpPr>
              <p:nvPr/>
            </p:nvSpPr>
            <p:spPr bwMode="auto">
              <a:xfrm>
                <a:off x="4878" y="3196"/>
                <a:ext cx="35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Flexibility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98" name="Rectangle 114"/>
              <p:cNvSpPr>
                <a:spLocks noChangeArrowheads="1"/>
              </p:cNvSpPr>
              <p:nvPr/>
            </p:nvSpPr>
            <p:spPr bwMode="auto">
              <a:xfrm>
                <a:off x="4846" y="3312"/>
                <a:ext cx="38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(multi-use)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00" name="Rectangle 116"/>
              <p:cNvSpPr>
                <a:spLocks noChangeArrowheads="1"/>
              </p:cNvSpPr>
              <p:nvPr/>
            </p:nvSpPr>
            <p:spPr bwMode="auto">
              <a:xfrm>
                <a:off x="5578" y="3143"/>
                <a:ext cx="30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Location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02" name="Rectangle 118"/>
              <p:cNvSpPr>
                <a:spLocks noChangeArrowheads="1"/>
              </p:cNvSpPr>
              <p:nvPr/>
            </p:nvSpPr>
            <p:spPr bwMode="auto">
              <a:xfrm>
                <a:off x="5465" y="3249"/>
                <a:ext cx="50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>
                    <a:solidFill>
                      <a:srgbClr val="000000"/>
                    </a:solidFill>
                    <a:latin typeface="Arial" pitchFamily="34" charset="0"/>
                  </a:rPr>
                  <a:t>q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uality</a:t>
                </a: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of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mgt</a:t>
                </a:r>
                <a:r>
                  <a:rPr lang="en-US" sz="1000" dirty="0">
                    <a:solidFill>
                      <a:srgbClr val="000000"/>
                    </a:solidFill>
                    <a:latin typeface="Arial" pitchFamily="34" charset="0"/>
                  </a:rPr>
                  <a:t>,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04" name="Rectangle 120"/>
              <p:cNvSpPr>
                <a:spLocks noChangeArrowheads="1"/>
              </p:cNvSpPr>
              <p:nvPr/>
            </p:nvSpPr>
            <p:spPr bwMode="auto">
              <a:xfrm>
                <a:off x="5498" y="3361"/>
                <a:ext cx="43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capacit</a:t>
                </a:r>
                <a:r>
                  <a:rPr lang="en-US" sz="1000" dirty="0">
                    <a:solidFill>
                      <a:srgbClr val="000000"/>
                    </a:solidFill>
                    <a:latin typeface="Arial" pitchFamily="34" charset="0"/>
                  </a:rPr>
                  <a:t>y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for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05" name="Rectangle 121"/>
              <p:cNvSpPr>
                <a:spLocks noChangeArrowheads="1"/>
              </p:cNvSpPr>
              <p:nvPr/>
            </p:nvSpPr>
            <p:spPr bwMode="auto">
              <a:xfrm>
                <a:off x="5501" y="3461"/>
                <a:ext cx="41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conversion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06" name="Rectangle 122"/>
              <p:cNvSpPr>
                <a:spLocks noChangeArrowheads="1"/>
              </p:cNvSpPr>
              <p:nvPr/>
            </p:nvSpPr>
            <p:spPr bwMode="auto">
              <a:xfrm>
                <a:off x="6067" y="3083"/>
                <a:ext cx="59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Very high yields,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08" name="Rectangle 124"/>
              <p:cNvSpPr>
                <a:spLocks noChangeArrowheads="1"/>
              </p:cNvSpPr>
              <p:nvPr/>
            </p:nvSpPr>
            <p:spPr bwMode="auto">
              <a:xfrm>
                <a:off x="6108" y="3190"/>
                <a:ext cx="52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>
                    <a:solidFill>
                      <a:srgbClr val="000000"/>
                    </a:solidFill>
                    <a:latin typeface="Arial" pitchFamily="34" charset="0"/>
                  </a:rPr>
                  <a:t>a</a:t>
                </a: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lignment  of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>
                    <a:solidFill>
                      <a:srgbClr val="000000"/>
                    </a:solidFill>
                    <a:latin typeface="Arial" pitchFamily="34" charset="0"/>
                  </a:rPr>
                  <a:t>t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enant/investor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requirements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11" name="Rectangle 127"/>
              <p:cNvSpPr>
                <a:spLocks noChangeArrowheads="1"/>
              </p:cNvSpPr>
              <p:nvPr/>
            </p:nvSpPr>
            <p:spPr bwMode="auto">
              <a:xfrm>
                <a:off x="6097" y="3487"/>
                <a:ext cx="53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(tenant lock-in</a:t>
                </a: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)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12" name="Rectangle 128"/>
              <p:cNvSpPr>
                <a:spLocks noChangeArrowheads="1"/>
              </p:cNvSpPr>
              <p:nvPr/>
            </p:nvSpPr>
            <p:spPr bwMode="auto">
              <a:xfrm>
                <a:off x="398" y="3653"/>
                <a:ext cx="28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</a:rPr>
                  <a:t>Target</a:t>
                </a:r>
                <a:endParaRPr lang="en-US" sz="1000" dirty="0">
                  <a:solidFill>
                    <a:srgbClr val="000000"/>
                  </a:solidFill>
                  <a:latin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portfolio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13" name="Rectangle 129"/>
              <p:cNvSpPr>
                <a:spLocks noChangeArrowheads="1"/>
              </p:cNvSpPr>
              <p:nvPr/>
            </p:nvSpPr>
            <p:spPr bwMode="auto">
              <a:xfrm>
                <a:off x="1032" y="3677"/>
                <a:ext cx="19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14" name="Rectangle 130"/>
              <p:cNvSpPr>
                <a:spLocks noChangeArrowheads="1"/>
              </p:cNvSpPr>
              <p:nvPr/>
            </p:nvSpPr>
            <p:spPr bwMode="auto">
              <a:xfrm>
                <a:off x="1750" y="3677"/>
                <a:ext cx="5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15" name="Rectangle 131"/>
              <p:cNvSpPr>
                <a:spLocks noChangeArrowheads="1"/>
              </p:cNvSpPr>
              <p:nvPr/>
            </p:nvSpPr>
            <p:spPr bwMode="auto">
              <a:xfrm>
                <a:off x="2409" y="3677"/>
                <a:ext cx="5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16" name="Rectangle 132"/>
              <p:cNvSpPr>
                <a:spLocks noChangeArrowheads="1"/>
              </p:cNvSpPr>
              <p:nvPr/>
            </p:nvSpPr>
            <p:spPr bwMode="auto">
              <a:xfrm>
                <a:off x="3008" y="3677"/>
                <a:ext cx="19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23%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17" name="Rectangle 133"/>
              <p:cNvSpPr>
                <a:spLocks noChangeArrowheads="1"/>
              </p:cNvSpPr>
              <p:nvPr/>
            </p:nvSpPr>
            <p:spPr bwMode="auto">
              <a:xfrm>
                <a:off x="3726" y="3677"/>
                <a:ext cx="5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18" name="Rectangle 134"/>
              <p:cNvSpPr>
                <a:spLocks noChangeArrowheads="1"/>
              </p:cNvSpPr>
              <p:nvPr/>
            </p:nvSpPr>
            <p:spPr bwMode="auto">
              <a:xfrm>
                <a:off x="4326" y="3677"/>
                <a:ext cx="19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15%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19" name="Rectangle 135"/>
              <p:cNvSpPr>
                <a:spLocks noChangeArrowheads="1"/>
              </p:cNvSpPr>
              <p:nvPr/>
            </p:nvSpPr>
            <p:spPr bwMode="auto">
              <a:xfrm>
                <a:off x="4985" y="3677"/>
                <a:ext cx="19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25%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20" name="Rectangle 136"/>
              <p:cNvSpPr>
                <a:spLocks noChangeArrowheads="1"/>
              </p:cNvSpPr>
              <p:nvPr/>
            </p:nvSpPr>
            <p:spPr bwMode="auto">
              <a:xfrm>
                <a:off x="5661" y="3677"/>
                <a:ext cx="14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21" name="Rectangle 137"/>
              <p:cNvSpPr>
                <a:spLocks noChangeArrowheads="1"/>
              </p:cNvSpPr>
              <p:nvPr/>
            </p:nvSpPr>
            <p:spPr bwMode="auto">
              <a:xfrm>
                <a:off x="6302" y="3677"/>
                <a:ext cx="19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22%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22" name="Rectangle 138"/>
              <p:cNvSpPr>
                <a:spLocks noChangeArrowheads="1"/>
              </p:cNvSpPr>
              <p:nvPr/>
            </p:nvSpPr>
            <p:spPr bwMode="auto">
              <a:xfrm>
                <a:off x="3151" y="733"/>
                <a:ext cx="118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Asset Classes of Corporate RE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23" name="Rectangle 139"/>
              <p:cNvSpPr>
                <a:spLocks noChangeArrowheads="1"/>
              </p:cNvSpPr>
              <p:nvPr/>
            </p:nvSpPr>
            <p:spPr bwMode="auto">
              <a:xfrm>
                <a:off x="789" y="3908"/>
                <a:ext cx="18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000" b="1" dirty="0" smtClean="0">
                  <a:solidFill>
                    <a:srgbClr val="000000"/>
                  </a:solidFill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b="1" dirty="0" smtClean="0">
                    <a:solidFill>
                      <a:srgbClr val="000000"/>
                    </a:solidFill>
                    <a:latin typeface="Arial" pitchFamily="34" charset="0"/>
                  </a:rPr>
                  <a:t>NB</a:t>
                </a: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: 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1624" name="Rectangle 140"/>
              <p:cNvSpPr>
                <a:spLocks noChangeArrowheads="1"/>
              </p:cNvSpPr>
              <p:nvPr/>
            </p:nvSpPr>
            <p:spPr bwMode="auto">
              <a:xfrm>
                <a:off x="978" y="3908"/>
                <a:ext cx="13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2/3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25" name="Rectangle 141"/>
              <p:cNvSpPr>
                <a:spLocks noChangeArrowheads="1"/>
              </p:cNvSpPr>
              <p:nvPr/>
            </p:nvSpPr>
            <p:spPr bwMode="auto">
              <a:xfrm>
                <a:off x="1122" y="3908"/>
                <a:ext cx="201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000" b="1" dirty="0" smtClean="0">
                  <a:solidFill>
                    <a:srgbClr val="000000"/>
                  </a:solidFill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b="1" dirty="0" smtClean="0">
                    <a:solidFill>
                      <a:srgbClr val="000000"/>
                    </a:solidFill>
                    <a:latin typeface="Arial" pitchFamily="34" charset="0"/>
                  </a:rPr>
                  <a:t>of French</a:t>
                </a: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r>
                  <a:rPr lang="en-US" sz="1000" b="1" dirty="0" smtClean="0">
                    <a:solidFill>
                      <a:srgbClr val="000000"/>
                    </a:solidFill>
                    <a:latin typeface="Arial" pitchFamily="34" charset="0"/>
                  </a:rPr>
                  <a:t>S</a:t>
                </a: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MEs own</a:t>
                </a:r>
                <a:r>
                  <a:rPr kumimoji="0" lang="en-US" sz="1000" b="1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their </a:t>
                </a:r>
                <a:r>
                  <a:rPr lang="en-US" sz="1000" b="1" dirty="0" smtClean="0">
                    <a:solidFill>
                      <a:srgbClr val="000000"/>
                    </a:solidFill>
                    <a:latin typeface="Arial" pitchFamily="34" charset="0"/>
                  </a:rPr>
                  <a:t>real estate</a:t>
                </a: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(vs. 1/3 in</a:t>
                </a:r>
                <a:r>
                  <a:rPr kumimoji="0" lang="en-US" sz="1000" b="1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USA)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1626" name="Line 142"/>
              <p:cNvSpPr>
                <a:spLocks noChangeShapeType="1"/>
              </p:cNvSpPr>
              <p:nvPr/>
            </p:nvSpPr>
            <p:spPr bwMode="auto">
              <a:xfrm>
                <a:off x="771" y="703"/>
                <a:ext cx="0" cy="80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27" name="Rectangle 143"/>
              <p:cNvSpPr>
                <a:spLocks noChangeArrowheads="1"/>
              </p:cNvSpPr>
              <p:nvPr/>
            </p:nvSpPr>
            <p:spPr bwMode="auto">
              <a:xfrm>
                <a:off x="771" y="703"/>
                <a:ext cx="6" cy="80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28" name="Line 144"/>
              <p:cNvSpPr>
                <a:spLocks noChangeShapeType="1"/>
              </p:cNvSpPr>
              <p:nvPr/>
            </p:nvSpPr>
            <p:spPr bwMode="auto">
              <a:xfrm>
                <a:off x="1430" y="863"/>
                <a:ext cx="0" cy="6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29" name="Rectangle 145"/>
              <p:cNvSpPr>
                <a:spLocks noChangeArrowheads="1"/>
              </p:cNvSpPr>
              <p:nvPr/>
            </p:nvSpPr>
            <p:spPr bwMode="auto">
              <a:xfrm>
                <a:off x="1430" y="863"/>
                <a:ext cx="5" cy="6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30" name="Line 146"/>
              <p:cNvSpPr>
                <a:spLocks noChangeShapeType="1"/>
              </p:cNvSpPr>
              <p:nvPr/>
            </p:nvSpPr>
            <p:spPr bwMode="auto">
              <a:xfrm>
                <a:off x="2088" y="863"/>
                <a:ext cx="0" cy="6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31" name="Rectangle 147"/>
              <p:cNvSpPr>
                <a:spLocks noChangeArrowheads="1"/>
              </p:cNvSpPr>
              <p:nvPr/>
            </p:nvSpPr>
            <p:spPr bwMode="auto">
              <a:xfrm>
                <a:off x="2088" y="863"/>
                <a:ext cx="6" cy="6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32" name="Line 148"/>
              <p:cNvSpPr>
                <a:spLocks noChangeShapeType="1"/>
              </p:cNvSpPr>
              <p:nvPr/>
            </p:nvSpPr>
            <p:spPr bwMode="auto">
              <a:xfrm>
                <a:off x="2747" y="863"/>
                <a:ext cx="0" cy="6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33" name="Rectangle 149"/>
              <p:cNvSpPr>
                <a:spLocks noChangeArrowheads="1"/>
              </p:cNvSpPr>
              <p:nvPr/>
            </p:nvSpPr>
            <p:spPr bwMode="auto">
              <a:xfrm>
                <a:off x="2747" y="863"/>
                <a:ext cx="6" cy="6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34" name="Line 150"/>
              <p:cNvSpPr>
                <a:spLocks noChangeShapeType="1"/>
              </p:cNvSpPr>
              <p:nvPr/>
            </p:nvSpPr>
            <p:spPr bwMode="auto">
              <a:xfrm>
                <a:off x="3406" y="863"/>
                <a:ext cx="0" cy="6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35" name="Rectangle 151"/>
              <p:cNvSpPr>
                <a:spLocks noChangeArrowheads="1"/>
              </p:cNvSpPr>
              <p:nvPr/>
            </p:nvSpPr>
            <p:spPr bwMode="auto">
              <a:xfrm>
                <a:off x="3406" y="863"/>
                <a:ext cx="6" cy="6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36" name="Line 152"/>
              <p:cNvSpPr>
                <a:spLocks noChangeShapeType="1"/>
              </p:cNvSpPr>
              <p:nvPr/>
            </p:nvSpPr>
            <p:spPr bwMode="auto">
              <a:xfrm>
                <a:off x="4065" y="863"/>
                <a:ext cx="0" cy="6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37" name="Rectangle 153"/>
              <p:cNvSpPr>
                <a:spLocks noChangeArrowheads="1"/>
              </p:cNvSpPr>
              <p:nvPr/>
            </p:nvSpPr>
            <p:spPr bwMode="auto">
              <a:xfrm>
                <a:off x="4065" y="863"/>
                <a:ext cx="6" cy="6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38" name="Line 154"/>
              <p:cNvSpPr>
                <a:spLocks noChangeShapeType="1"/>
              </p:cNvSpPr>
              <p:nvPr/>
            </p:nvSpPr>
            <p:spPr bwMode="auto">
              <a:xfrm>
                <a:off x="4724" y="863"/>
                <a:ext cx="0" cy="6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39" name="Rectangle 155"/>
              <p:cNvSpPr>
                <a:spLocks noChangeArrowheads="1"/>
              </p:cNvSpPr>
              <p:nvPr/>
            </p:nvSpPr>
            <p:spPr bwMode="auto">
              <a:xfrm>
                <a:off x="4724" y="863"/>
                <a:ext cx="6" cy="6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40" name="Line 156"/>
              <p:cNvSpPr>
                <a:spLocks noChangeShapeType="1"/>
              </p:cNvSpPr>
              <p:nvPr/>
            </p:nvSpPr>
            <p:spPr bwMode="auto">
              <a:xfrm>
                <a:off x="5382" y="863"/>
                <a:ext cx="0" cy="6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41" name="Rectangle 157"/>
              <p:cNvSpPr>
                <a:spLocks noChangeArrowheads="1"/>
              </p:cNvSpPr>
              <p:nvPr/>
            </p:nvSpPr>
            <p:spPr bwMode="auto">
              <a:xfrm>
                <a:off x="5382" y="863"/>
                <a:ext cx="6" cy="6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42" name="Line 158"/>
              <p:cNvSpPr>
                <a:spLocks noChangeShapeType="1"/>
              </p:cNvSpPr>
              <p:nvPr/>
            </p:nvSpPr>
            <p:spPr bwMode="auto">
              <a:xfrm>
                <a:off x="6041" y="863"/>
                <a:ext cx="0" cy="6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43" name="Rectangle 159"/>
              <p:cNvSpPr>
                <a:spLocks noChangeArrowheads="1"/>
              </p:cNvSpPr>
              <p:nvPr/>
            </p:nvSpPr>
            <p:spPr bwMode="auto">
              <a:xfrm>
                <a:off x="6041" y="863"/>
                <a:ext cx="6" cy="6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44" name="Line 160"/>
              <p:cNvSpPr>
                <a:spLocks noChangeShapeType="1"/>
              </p:cNvSpPr>
              <p:nvPr/>
            </p:nvSpPr>
            <p:spPr bwMode="auto">
              <a:xfrm>
                <a:off x="6700" y="709"/>
                <a:ext cx="0" cy="7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45" name="Rectangle 161"/>
              <p:cNvSpPr>
                <a:spLocks noChangeArrowheads="1"/>
              </p:cNvSpPr>
              <p:nvPr/>
            </p:nvSpPr>
            <p:spPr bwMode="auto">
              <a:xfrm>
                <a:off x="6700" y="709"/>
                <a:ext cx="6" cy="79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46" name="Line 162"/>
              <p:cNvSpPr>
                <a:spLocks noChangeShapeType="1"/>
              </p:cNvSpPr>
              <p:nvPr/>
            </p:nvSpPr>
            <p:spPr bwMode="auto">
              <a:xfrm>
                <a:off x="771" y="1700"/>
                <a:ext cx="0" cy="9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47" name="Rectangle 163"/>
              <p:cNvSpPr>
                <a:spLocks noChangeArrowheads="1"/>
              </p:cNvSpPr>
              <p:nvPr/>
            </p:nvSpPr>
            <p:spPr bwMode="auto">
              <a:xfrm>
                <a:off x="771" y="1700"/>
                <a:ext cx="6" cy="99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48" name="Line 164"/>
              <p:cNvSpPr>
                <a:spLocks noChangeShapeType="1"/>
              </p:cNvSpPr>
              <p:nvPr/>
            </p:nvSpPr>
            <p:spPr bwMode="auto">
              <a:xfrm>
                <a:off x="1430" y="1706"/>
                <a:ext cx="0" cy="9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49" name="Rectangle 165"/>
              <p:cNvSpPr>
                <a:spLocks noChangeArrowheads="1"/>
              </p:cNvSpPr>
              <p:nvPr/>
            </p:nvSpPr>
            <p:spPr bwMode="auto">
              <a:xfrm>
                <a:off x="1430" y="1706"/>
                <a:ext cx="5" cy="99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50" name="Line 166"/>
              <p:cNvSpPr>
                <a:spLocks noChangeShapeType="1"/>
              </p:cNvSpPr>
              <p:nvPr/>
            </p:nvSpPr>
            <p:spPr bwMode="auto">
              <a:xfrm>
                <a:off x="2088" y="1706"/>
                <a:ext cx="0" cy="9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51" name="Rectangle 167"/>
              <p:cNvSpPr>
                <a:spLocks noChangeArrowheads="1"/>
              </p:cNvSpPr>
              <p:nvPr/>
            </p:nvSpPr>
            <p:spPr bwMode="auto">
              <a:xfrm>
                <a:off x="2088" y="1706"/>
                <a:ext cx="6" cy="99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52" name="Line 168"/>
              <p:cNvSpPr>
                <a:spLocks noChangeShapeType="1"/>
              </p:cNvSpPr>
              <p:nvPr/>
            </p:nvSpPr>
            <p:spPr bwMode="auto">
              <a:xfrm>
                <a:off x="2747" y="1706"/>
                <a:ext cx="0" cy="9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53" name="Rectangle 169"/>
              <p:cNvSpPr>
                <a:spLocks noChangeArrowheads="1"/>
              </p:cNvSpPr>
              <p:nvPr/>
            </p:nvSpPr>
            <p:spPr bwMode="auto">
              <a:xfrm>
                <a:off x="2747" y="1706"/>
                <a:ext cx="6" cy="99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54" name="Line 170"/>
              <p:cNvSpPr>
                <a:spLocks noChangeShapeType="1"/>
              </p:cNvSpPr>
              <p:nvPr/>
            </p:nvSpPr>
            <p:spPr bwMode="auto">
              <a:xfrm>
                <a:off x="3406" y="1706"/>
                <a:ext cx="0" cy="9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55" name="Rectangle 171"/>
              <p:cNvSpPr>
                <a:spLocks noChangeArrowheads="1"/>
              </p:cNvSpPr>
              <p:nvPr/>
            </p:nvSpPr>
            <p:spPr bwMode="auto">
              <a:xfrm>
                <a:off x="3406" y="1706"/>
                <a:ext cx="6" cy="99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56" name="Line 172"/>
              <p:cNvSpPr>
                <a:spLocks noChangeShapeType="1"/>
              </p:cNvSpPr>
              <p:nvPr/>
            </p:nvSpPr>
            <p:spPr bwMode="auto">
              <a:xfrm>
                <a:off x="4045" y="1706"/>
                <a:ext cx="0" cy="9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57" name="Rectangle 173"/>
              <p:cNvSpPr>
                <a:spLocks noChangeArrowheads="1"/>
              </p:cNvSpPr>
              <p:nvPr/>
            </p:nvSpPr>
            <p:spPr bwMode="auto">
              <a:xfrm>
                <a:off x="4065" y="1706"/>
                <a:ext cx="6" cy="99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58" name="Line 174"/>
              <p:cNvSpPr>
                <a:spLocks noChangeShapeType="1"/>
              </p:cNvSpPr>
              <p:nvPr/>
            </p:nvSpPr>
            <p:spPr bwMode="auto">
              <a:xfrm>
                <a:off x="4724" y="1706"/>
                <a:ext cx="0" cy="9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59" name="Rectangle 175"/>
              <p:cNvSpPr>
                <a:spLocks noChangeArrowheads="1"/>
              </p:cNvSpPr>
              <p:nvPr/>
            </p:nvSpPr>
            <p:spPr bwMode="auto">
              <a:xfrm>
                <a:off x="4724" y="1706"/>
                <a:ext cx="6" cy="99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60" name="Line 176"/>
              <p:cNvSpPr>
                <a:spLocks noChangeShapeType="1"/>
              </p:cNvSpPr>
              <p:nvPr/>
            </p:nvSpPr>
            <p:spPr bwMode="auto">
              <a:xfrm>
                <a:off x="5382" y="1706"/>
                <a:ext cx="0" cy="9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61" name="Rectangle 177"/>
              <p:cNvSpPr>
                <a:spLocks noChangeArrowheads="1"/>
              </p:cNvSpPr>
              <p:nvPr/>
            </p:nvSpPr>
            <p:spPr bwMode="auto">
              <a:xfrm>
                <a:off x="5382" y="1706"/>
                <a:ext cx="6" cy="99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62" name="Line 178"/>
              <p:cNvSpPr>
                <a:spLocks noChangeShapeType="1"/>
              </p:cNvSpPr>
              <p:nvPr/>
            </p:nvSpPr>
            <p:spPr bwMode="auto">
              <a:xfrm>
                <a:off x="6041" y="1706"/>
                <a:ext cx="0" cy="9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63" name="Rectangle 179"/>
              <p:cNvSpPr>
                <a:spLocks noChangeArrowheads="1"/>
              </p:cNvSpPr>
              <p:nvPr/>
            </p:nvSpPr>
            <p:spPr bwMode="auto">
              <a:xfrm>
                <a:off x="6041" y="1706"/>
                <a:ext cx="6" cy="99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64" name="Line 180"/>
              <p:cNvSpPr>
                <a:spLocks noChangeShapeType="1"/>
              </p:cNvSpPr>
              <p:nvPr/>
            </p:nvSpPr>
            <p:spPr bwMode="auto">
              <a:xfrm>
                <a:off x="6700" y="1706"/>
                <a:ext cx="0" cy="9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65" name="Rectangle 181"/>
              <p:cNvSpPr>
                <a:spLocks noChangeArrowheads="1"/>
              </p:cNvSpPr>
              <p:nvPr/>
            </p:nvSpPr>
            <p:spPr bwMode="auto">
              <a:xfrm>
                <a:off x="6700" y="1706"/>
                <a:ext cx="6" cy="99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66" name="Line 182"/>
              <p:cNvSpPr>
                <a:spLocks noChangeShapeType="1"/>
              </p:cNvSpPr>
              <p:nvPr/>
            </p:nvSpPr>
            <p:spPr bwMode="auto">
              <a:xfrm>
                <a:off x="771" y="2893"/>
                <a:ext cx="0" cy="9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67" name="Rectangle 183"/>
              <p:cNvSpPr>
                <a:spLocks noChangeArrowheads="1"/>
              </p:cNvSpPr>
              <p:nvPr/>
            </p:nvSpPr>
            <p:spPr bwMode="auto">
              <a:xfrm>
                <a:off x="771" y="2893"/>
                <a:ext cx="6" cy="9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68" name="Line 184"/>
              <p:cNvSpPr>
                <a:spLocks noChangeShapeType="1"/>
              </p:cNvSpPr>
              <p:nvPr/>
            </p:nvSpPr>
            <p:spPr bwMode="auto">
              <a:xfrm>
                <a:off x="6700" y="2899"/>
                <a:ext cx="0" cy="9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69" name="Rectangle 185"/>
              <p:cNvSpPr>
                <a:spLocks noChangeArrowheads="1"/>
              </p:cNvSpPr>
              <p:nvPr/>
            </p:nvSpPr>
            <p:spPr bwMode="auto">
              <a:xfrm>
                <a:off x="6700" y="2899"/>
                <a:ext cx="6" cy="9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70" name="Line 186"/>
              <p:cNvSpPr>
                <a:spLocks noChangeShapeType="1"/>
              </p:cNvSpPr>
              <p:nvPr/>
            </p:nvSpPr>
            <p:spPr bwMode="auto">
              <a:xfrm>
                <a:off x="1430" y="2899"/>
                <a:ext cx="0" cy="9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71" name="Rectangle 187"/>
              <p:cNvSpPr>
                <a:spLocks noChangeArrowheads="1"/>
              </p:cNvSpPr>
              <p:nvPr/>
            </p:nvSpPr>
            <p:spPr bwMode="auto">
              <a:xfrm>
                <a:off x="1430" y="2899"/>
                <a:ext cx="5" cy="9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72" name="Line 188"/>
              <p:cNvSpPr>
                <a:spLocks noChangeShapeType="1"/>
              </p:cNvSpPr>
              <p:nvPr/>
            </p:nvSpPr>
            <p:spPr bwMode="auto">
              <a:xfrm>
                <a:off x="2088" y="2899"/>
                <a:ext cx="0" cy="9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73" name="Rectangle 189"/>
              <p:cNvSpPr>
                <a:spLocks noChangeArrowheads="1"/>
              </p:cNvSpPr>
              <p:nvPr/>
            </p:nvSpPr>
            <p:spPr bwMode="auto">
              <a:xfrm>
                <a:off x="2088" y="2899"/>
                <a:ext cx="6" cy="9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74" name="Line 190"/>
              <p:cNvSpPr>
                <a:spLocks noChangeShapeType="1"/>
              </p:cNvSpPr>
              <p:nvPr/>
            </p:nvSpPr>
            <p:spPr bwMode="auto">
              <a:xfrm>
                <a:off x="2747" y="2899"/>
                <a:ext cx="0" cy="9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75" name="Rectangle 191"/>
              <p:cNvSpPr>
                <a:spLocks noChangeArrowheads="1"/>
              </p:cNvSpPr>
              <p:nvPr/>
            </p:nvSpPr>
            <p:spPr bwMode="auto">
              <a:xfrm>
                <a:off x="2747" y="2899"/>
                <a:ext cx="6" cy="9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76" name="Line 192"/>
              <p:cNvSpPr>
                <a:spLocks noChangeShapeType="1"/>
              </p:cNvSpPr>
              <p:nvPr/>
            </p:nvSpPr>
            <p:spPr bwMode="auto">
              <a:xfrm>
                <a:off x="3406" y="2899"/>
                <a:ext cx="0" cy="9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77" name="Rectangle 193"/>
              <p:cNvSpPr>
                <a:spLocks noChangeArrowheads="1"/>
              </p:cNvSpPr>
              <p:nvPr/>
            </p:nvSpPr>
            <p:spPr bwMode="auto">
              <a:xfrm>
                <a:off x="3406" y="2899"/>
                <a:ext cx="6" cy="9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78" name="Line 194"/>
              <p:cNvSpPr>
                <a:spLocks noChangeShapeType="1"/>
              </p:cNvSpPr>
              <p:nvPr/>
            </p:nvSpPr>
            <p:spPr bwMode="auto">
              <a:xfrm>
                <a:off x="4065" y="2899"/>
                <a:ext cx="0" cy="9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79" name="Rectangle 195"/>
              <p:cNvSpPr>
                <a:spLocks noChangeArrowheads="1"/>
              </p:cNvSpPr>
              <p:nvPr/>
            </p:nvSpPr>
            <p:spPr bwMode="auto">
              <a:xfrm>
                <a:off x="4065" y="2899"/>
                <a:ext cx="6" cy="9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80" name="Line 196"/>
              <p:cNvSpPr>
                <a:spLocks noChangeShapeType="1"/>
              </p:cNvSpPr>
              <p:nvPr/>
            </p:nvSpPr>
            <p:spPr bwMode="auto">
              <a:xfrm>
                <a:off x="4724" y="2899"/>
                <a:ext cx="0" cy="9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81" name="Rectangle 197"/>
              <p:cNvSpPr>
                <a:spLocks noChangeArrowheads="1"/>
              </p:cNvSpPr>
              <p:nvPr/>
            </p:nvSpPr>
            <p:spPr bwMode="auto">
              <a:xfrm>
                <a:off x="4724" y="2899"/>
                <a:ext cx="6" cy="9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82" name="Line 198"/>
              <p:cNvSpPr>
                <a:spLocks noChangeShapeType="1"/>
              </p:cNvSpPr>
              <p:nvPr/>
            </p:nvSpPr>
            <p:spPr bwMode="auto">
              <a:xfrm>
                <a:off x="5382" y="2899"/>
                <a:ext cx="0" cy="9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83" name="Rectangle 199"/>
              <p:cNvSpPr>
                <a:spLocks noChangeArrowheads="1"/>
              </p:cNvSpPr>
              <p:nvPr/>
            </p:nvSpPr>
            <p:spPr bwMode="auto">
              <a:xfrm>
                <a:off x="5382" y="2899"/>
                <a:ext cx="6" cy="9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84" name="Line 200"/>
              <p:cNvSpPr>
                <a:spLocks noChangeShapeType="1"/>
              </p:cNvSpPr>
              <p:nvPr/>
            </p:nvSpPr>
            <p:spPr bwMode="auto">
              <a:xfrm>
                <a:off x="6041" y="2899"/>
                <a:ext cx="0" cy="9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85" name="Rectangle 201"/>
              <p:cNvSpPr>
                <a:spLocks noChangeArrowheads="1"/>
              </p:cNvSpPr>
              <p:nvPr/>
            </p:nvSpPr>
            <p:spPr bwMode="auto">
              <a:xfrm>
                <a:off x="6041" y="2899"/>
                <a:ext cx="6" cy="9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86" name="Line 202"/>
              <p:cNvSpPr>
                <a:spLocks noChangeShapeType="1"/>
              </p:cNvSpPr>
              <p:nvPr/>
            </p:nvSpPr>
            <p:spPr bwMode="auto">
              <a:xfrm>
                <a:off x="777" y="703"/>
                <a:ext cx="59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87" name="Rectangle 203"/>
              <p:cNvSpPr>
                <a:spLocks noChangeArrowheads="1"/>
              </p:cNvSpPr>
              <p:nvPr/>
            </p:nvSpPr>
            <p:spPr bwMode="auto">
              <a:xfrm>
                <a:off x="777" y="703"/>
                <a:ext cx="5929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5" name="Rectangle 206"/>
            <p:cNvSpPr>
              <a:spLocks noChangeArrowheads="1"/>
            </p:cNvSpPr>
            <p:nvPr/>
          </p:nvSpPr>
          <p:spPr bwMode="auto">
            <a:xfrm>
              <a:off x="777" y="857"/>
              <a:ext cx="5929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Line 207"/>
            <p:cNvSpPr>
              <a:spLocks noChangeShapeType="1"/>
            </p:cNvSpPr>
            <p:nvPr/>
          </p:nvSpPr>
          <p:spPr bwMode="auto">
            <a:xfrm>
              <a:off x="777" y="1113"/>
              <a:ext cx="59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208"/>
            <p:cNvSpPr>
              <a:spLocks noChangeArrowheads="1"/>
            </p:cNvSpPr>
            <p:nvPr/>
          </p:nvSpPr>
          <p:spPr bwMode="auto">
            <a:xfrm>
              <a:off x="777" y="1113"/>
              <a:ext cx="5929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Line 209"/>
            <p:cNvSpPr>
              <a:spLocks noChangeShapeType="1"/>
            </p:cNvSpPr>
            <p:nvPr/>
          </p:nvSpPr>
          <p:spPr bwMode="auto">
            <a:xfrm>
              <a:off x="777" y="1291"/>
              <a:ext cx="59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Rectangle 210"/>
            <p:cNvSpPr>
              <a:spLocks noChangeArrowheads="1"/>
            </p:cNvSpPr>
            <p:nvPr/>
          </p:nvSpPr>
          <p:spPr bwMode="auto">
            <a:xfrm>
              <a:off x="777" y="1291"/>
              <a:ext cx="5929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Line 211"/>
            <p:cNvSpPr>
              <a:spLocks noChangeShapeType="1"/>
            </p:cNvSpPr>
            <p:nvPr/>
          </p:nvSpPr>
          <p:spPr bwMode="auto">
            <a:xfrm>
              <a:off x="777" y="1498"/>
              <a:ext cx="59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Rectangle 212"/>
            <p:cNvSpPr>
              <a:spLocks noChangeArrowheads="1"/>
            </p:cNvSpPr>
            <p:nvPr/>
          </p:nvSpPr>
          <p:spPr bwMode="auto">
            <a:xfrm>
              <a:off x="777" y="1498"/>
              <a:ext cx="5929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Line 213"/>
            <p:cNvSpPr>
              <a:spLocks noChangeShapeType="1"/>
            </p:cNvSpPr>
            <p:nvPr/>
          </p:nvSpPr>
          <p:spPr bwMode="auto">
            <a:xfrm>
              <a:off x="777" y="1700"/>
              <a:ext cx="59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Rectangle 214"/>
            <p:cNvSpPr>
              <a:spLocks noChangeArrowheads="1"/>
            </p:cNvSpPr>
            <p:nvPr/>
          </p:nvSpPr>
          <p:spPr bwMode="auto">
            <a:xfrm>
              <a:off x="777" y="1700"/>
              <a:ext cx="5929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Line 215"/>
            <p:cNvSpPr>
              <a:spLocks noChangeShapeType="1"/>
            </p:cNvSpPr>
            <p:nvPr/>
          </p:nvSpPr>
          <p:spPr bwMode="auto">
            <a:xfrm>
              <a:off x="777" y="1902"/>
              <a:ext cx="59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Rectangle 216"/>
            <p:cNvSpPr>
              <a:spLocks noChangeArrowheads="1"/>
            </p:cNvSpPr>
            <p:nvPr/>
          </p:nvSpPr>
          <p:spPr bwMode="auto">
            <a:xfrm>
              <a:off x="777" y="1902"/>
              <a:ext cx="5929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Line 217"/>
            <p:cNvSpPr>
              <a:spLocks noChangeShapeType="1"/>
            </p:cNvSpPr>
            <p:nvPr/>
          </p:nvSpPr>
          <p:spPr bwMode="auto">
            <a:xfrm>
              <a:off x="777" y="2050"/>
              <a:ext cx="59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Rectangle 218"/>
            <p:cNvSpPr>
              <a:spLocks noChangeArrowheads="1"/>
            </p:cNvSpPr>
            <p:nvPr/>
          </p:nvSpPr>
          <p:spPr bwMode="auto">
            <a:xfrm>
              <a:off x="777" y="2050"/>
              <a:ext cx="5929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 219"/>
            <p:cNvSpPr>
              <a:spLocks noChangeShapeType="1"/>
            </p:cNvSpPr>
            <p:nvPr/>
          </p:nvSpPr>
          <p:spPr bwMode="auto">
            <a:xfrm>
              <a:off x="777" y="2353"/>
              <a:ext cx="59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Rectangle 220"/>
            <p:cNvSpPr>
              <a:spLocks noChangeArrowheads="1"/>
            </p:cNvSpPr>
            <p:nvPr/>
          </p:nvSpPr>
          <p:spPr bwMode="auto">
            <a:xfrm>
              <a:off x="777" y="2353"/>
              <a:ext cx="5929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Line 221"/>
            <p:cNvSpPr>
              <a:spLocks noChangeShapeType="1"/>
            </p:cNvSpPr>
            <p:nvPr/>
          </p:nvSpPr>
          <p:spPr bwMode="auto">
            <a:xfrm>
              <a:off x="777" y="2484"/>
              <a:ext cx="59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Rectangle 222"/>
            <p:cNvSpPr>
              <a:spLocks noChangeArrowheads="1"/>
            </p:cNvSpPr>
            <p:nvPr/>
          </p:nvSpPr>
          <p:spPr bwMode="auto">
            <a:xfrm>
              <a:off x="777" y="2484"/>
              <a:ext cx="5929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Line 223"/>
            <p:cNvSpPr>
              <a:spLocks noChangeShapeType="1"/>
            </p:cNvSpPr>
            <p:nvPr/>
          </p:nvSpPr>
          <p:spPr bwMode="auto">
            <a:xfrm>
              <a:off x="777" y="2691"/>
              <a:ext cx="59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Rectangle 224"/>
            <p:cNvSpPr>
              <a:spLocks noChangeArrowheads="1"/>
            </p:cNvSpPr>
            <p:nvPr/>
          </p:nvSpPr>
          <p:spPr bwMode="auto">
            <a:xfrm>
              <a:off x="777" y="2691"/>
              <a:ext cx="5929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225"/>
            <p:cNvSpPr>
              <a:spLocks noChangeShapeType="1"/>
            </p:cNvSpPr>
            <p:nvPr/>
          </p:nvSpPr>
          <p:spPr bwMode="auto">
            <a:xfrm>
              <a:off x="800" y="2899"/>
              <a:ext cx="59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Rectangle 226"/>
            <p:cNvSpPr>
              <a:spLocks noChangeArrowheads="1"/>
            </p:cNvSpPr>
            <p:nvPr/>
          </p:nvSpPr>
          <p:spPr bwMode="auto">
            <a:xfrm>
              <a:off x="777" y="2893"/>
              <a:ext cx="5929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Line 227"/>
            <p:cNvSpPr>
              <a:spLocks noChangeShapeType="1"/>
            </p:cNvSpPr>
            <p:nvPr/>
          </p:nvSpPr>
          <p:spPr bwMode="auto">
            <a:xfrm>
              <a:off x="777" y="3041"/>
              <a:ext cx="59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Rectangle 228"/>
            <p:cNvSpPr>
              <a:spLocks noChangeArrowheads="1"/>
            </p:cNvSpPr>
            <p:nvPr/>
          </p:nvSpPr>
          <p:spPr bwMode="auto">
            <a:xfrm>
              <a:off x="777" y="3041"/>
              <a:ext cx="5929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Line 229"/>
            <p:cNvSpPr>
              <a:spLocks noChangeShapeType="1"/>
            </p:cNvSpPr>
            <p:nvPr/>
          </p:nvSpPr>
          <p:spPr bwMode="auto">
            <a:xfrm>
              <a:off x="777" y="3647"/>
              <a:ext cx="59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Rectangle 230"/>
            <p:cNvSpPr>
              <a:spLocks noChangeArrowheads="1"/>
            </p:cNvSpPr>
            <p:nvPr/>
          </p:nvSpPr>
          <p:spPr bwMode="auto">
            <a:xfrm>
              <a:off x="777" y="3647"/>
              <a:ext cx="5929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Line 231"/>
            <p:cNvSpPr>
              <a:spLocks noChangeShapeType="1"/>
            </p:cNvSpPr>
            <p:nvPr/>
          </p:nvSpPr>
          <p:spPr bwMode="auto">
            <a:xfrm>
              <a:off x="777" y="3801"/>
              <a:ext cx="59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76" name="Rectangle 232"/>
            <p:cNvSpPr>
              <a:spLocks noChangeArrowheads="1"/>
            </p:cNvSpPr>
            <p:nvPr/>
          </p:nvSpPr>
          <p:spPr bwMode="auto">
            <a:xfrm>
              <a:off x="777" y="3801"/>
              <a:ext cx="5929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51433" name="Picture 2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" y="1118"/>
              <a:ext cx="15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34" name="Picture 23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" y="1118"/>
              <a:ext cx="15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35" name="Picture 23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118"/>
              <a:ext cx="15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36" name="Picture 23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118"/>
              <a:ext cx="15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37" name="Picture 23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" y="1118"/>
              <a:ext cx="15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38" name="Picture 23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" y="1118"/>
              <a:ext cx="15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39" name="Picture 23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" y="1118"/>
              <a:ext cx="15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40" name="Picture 24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" y="1118"/>
              <a:ext cx="15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41" name="Picture 24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" y="1124"/>
              <a:ext cx="15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42" name="Picture 24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" y="1124"/>
              <a:ext cx="15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43" name="Picture 24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" y="1118"/>
              <a:ext cx="16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44" name="Picture 24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" y="1118"/>
              <a:ext cx="16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45" name="Picture 24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" y="1118"/>
              <a:ext cx="15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46" name="Picture 246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" y="1118"/>
              <a:ext cx="15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47" name="Picture 247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" y="1118"/>
              <a:ext cx="15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48" name="Picture 248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" y="1118"/>
              <a:ext cx="15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49" name="Picture 249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6" y="1118"/>
              <a:ext cx="15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50" name="Picture 250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6" y="1118"/>
              <a:ext cx="15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51" name="Picture 251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" y="1118"/>
              <a:ext cx="15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52" name="Picture 252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" y="1118"/>
              <a:ext cx="15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53" name="Picture 253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" y="1308"/>
              <a:ext cx="1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54" name="Picture 254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" y="1308"/>
              <a:ext cx="1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55" name="Picture 255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" y="1308"/>
              <a:ext cx="15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56" name="Picture 256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" y="1308"/>
              <a:ext cx="15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57" name="Picture 257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" y="1308"/>
              <a:ext cx="1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58" name="Picture 258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" y="1308"/>
              <a:ext cx="1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59" name="Picture 259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" y="1308"/>
              <a:ext cx="161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60" name="Picture 260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" y="1308"/>
              <a:ext cx="161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61" name="Picture 261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" y="1308"/>
              <a:ext cx="1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62" name="Picture 262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" y="1308"/>
              <a:ext cx="1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63" name="Picture 263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" y="1308"/>
              <a:ext cx="15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64" name="Picture 264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" y="1308"/>
              <a:ext cx="15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65" name="Picture 265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" y="1118"/>
              <a:ext cx="1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66" name="Picture 266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" y="1118"/>
              <a:ext cx="1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67" name="Picture 267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6" y="1118"/>
              <a:ext cx="15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68" name="Picture 268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6" y="1118"/>
              <a:ext cx="15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69" name="Picture 269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" y="1118"/>
              <a:ext cx="15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70" name="Picture 270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" y="1118"/>
              <a:ext cx="15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71" name="Picture 271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" y="1118"/>
              <a:ext cx="15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72" name="Picture 272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" y="1118"/>
              <a:ext cx="15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73" name="Picture 273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118"/>
              <a:ext cx="15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74" name="Picture 274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118"/>
              <a:ext cx="15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75" name="Picture 275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5" y="1118"/>
              <a:ext cx="15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76" name="Picture 276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5" y="1118"/>
              <a:ext cx="15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77" name="Picture 277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" y="1118"/>
              <a:ext cx="15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78" name="Picture 278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" y="1118"/>
              <a:ext cx="15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79" name="Picture 279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5" y="1118"/>
              <a:ext cx="15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80" name="Picture 280"/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5" y="1118"/>
              <a:ext cx="15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81" name="Picture 281"/>
            <p:cNvPicPr>
              <a:picLocks noChangeAspect="1" noChangeArrowheads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6" y="1118"/>
              <a:ext cx="15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82" name="Picture 282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6" y="1118"/>
              <a:ext cx="15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83" name="Picture 283"/>
            <p:cNvPicPr>
              <a:picLocks noChangeAspect="1" noChangeArrowheads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118"/>
              <a:ext cx="16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84" name="Picture 284"/>
            <p:cNvPicPr>
              <a:picLocks noChangeAspect="1" noChangeArrowheads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118"/>
              <a:ext cx="16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85" name="Picture 285"/>
            <p:cNvPicPr>
              <a:picLocks noChangeAspect="1" noChangeArrowheads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1118"/>
              <a:ext cx="15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86" name="Picture 286"/>
            <p:cNvPicPr>
              <a:picLocks noChangeAspect="1" noChangeArrowheads="1"/>
            </p:cNvPicPr>
            <p:nvPr/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1118"/>
              <a:ext cx="15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87" name="Picture 287"/>
            <p:cNvPicPr>
              <a:picLocks noChangeAspect="1" noChangeArrowheads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" y="1118"/>
              <a:ext cx="15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88" name="Picture 288"/>
            <p:cNvPicPr>
              <a:picLocks noChangeAspect="1" noChangeArrowheads="1"/>
            </p:cNvPicPr>
            <p:nvPr/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" y="1118"/>
              <a:ext cx="15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89" name="Picture 289"/>
            <p:cNvPicPr>
              <a:picLocks noChangeAspect="1" noChangeArrowheads="1"/>
            </p:cNvPicPr>
            <p:nvPr/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9" y="1118"/>
              <a:ext cx="15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90" name="Picture 290"/>
            <p:cNvPicPr>
              <a:picLocks noChangeAspect="1" noChangeArrowheads="1"/>
            </p:cNvPicPr>
            <p:nvPr/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9" y="1118"/>
              <a:ext cx="15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91" name="Picture 291"/>
            <p:cNvPicPr>
              <a:picLocks noChangeAspect="1" noChangeArrowheads="1"/>
            </p:cNvPicPr>
            <p:nvPr/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" y="1118"/>
              <a:ext cx="15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92" name="Picture 292"/>
            <p:cNvPicPr>
              <a:picLocks noChangeAspect="1" noChangeArrowheads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" y="1118"/>
              <a:ext cx="15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93" name="Picture 293"/>
            <p:cNvPicPr>
              <a:picLocks noChangeAspect="1" noChangeArrowheads="1"/>
            </p:cNvPicPr>
            <p:nvPr/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1118"/>
              <a:ext cx="15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94" name="Picture 294"/>
            <p:cNvPicPr>
              <a:picLocks noChangeAspect="1" noChangeArrowheads="1"/>
            </p:cNvPicPr>
            <p:nvPr/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1118"/>
              <a:ext cx="15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95" name="Picture 295"/>
            <p:cNvPicPr>
              <a:picLocks noChangeAspect="1" noChangeArrowheads="1"/>
            </p:cNvPicPr>
            <p:nvPr/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1" y="1113"/>
              <a:ext cx="1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96" name="Picture 296"/>
            <p:cNvPicPr>
              <a:picLocks noChangeAspect="1" noChangeArrowheads="1"/>
            </p:cNvPicPr>
            <p:nvPr/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1" y="1113"/>
              <a:ext cx="1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97" name="Picture 297"/>
            <p:cNvPicPr>
              <a:picLocks noChangeAspect="1" noChangeArrowheads="1"/>
            </p:cNvPicPr>
            <p:nvPr/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" y="1118"/>
              <a:ext cx="15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98" name="Picture 298"/>
            <p:cNvPicPr>
              <a:picLocks noChangeAspect="1" noChangeArrowheads="1"/>
            </p:cNvPicPr>
            <p:nvPr/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" y="1118"/>
              <a:ext cx="15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99" name="Picture 299"/>
            <p:cNvPicPr>
              <a:picLocks noChangeAspect="1" noChangeArrowheads="1"/>
            </p:cNvPicPr>
            <p:nvPr/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2" y="1113"/>
              <a:ext cx="161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00" name="Picture 300"/>
            <p:cNvPicPr>
              <a:picLocks noChangeAspect="1" noChangeArrowheads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2" y="1113"/>
              <a:ext cx="161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01" name="Picture 301"/>
            <p:cNvPicPr>
              <a:picLocks noChangeAspect="1" noChangeArrowheads="1"/>
            </p:cNvPicPr>
            <p:nvPr/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" y="1113"/>
              <a:ext cx="1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02" name="Picture 302"/>
            <p:cNvPicPr>
              <a:picLocks noChangeAspect="1" noChangeArrowheads="1"/>
            </p:cNvPicPr>
            <p:nvPr/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" y="1113"/>
              <a:ext cx="1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03" name="Picture 303"/>
            <p:cNvPicPr>
              <a:picLocks noChangeAspect="1" noChangeArrowheads="1"/>
            </p:cNvPicPr>
            <p:nvPr/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1" y="1113"/>
              <a:ext cx="1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04" name="Picture 304"/>
            <p:cNvPicPr>
              <a:picLocks noChangeAspect="1" noChangeArrowheads="1"/>
            </p:cNvPicPr>
            <p:nvPr/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1" y="1113"/>
              <a:ext cx="1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05" name="Picture 305"/>
            <p:cNvPicPr>
              <a:picLocks noChangeAspect="1" noChangeArrowheads="1"/>
            </p:cNvPicPr>
            <p:nvPr/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9" y="1113"/>
              <a:ext cx="15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06" name="Picture 306"/>
            <p:cNvPicPr>
              <a:picLocks noChangeAspect="1" noChangeArrowheads="1"/>
            </p:cNvPicPr>
            <p:nvPr/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9" y="1113"/>
              <a:ext cx="15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07" name="Picture 307"/>
            <p:cNvPicPr>
              <a:picLocks noChangeAspect="1" noChangeArrowheads="1"/>
            </p:cNvPicPr>
            <p:nvPr/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2" y="1118"/>
              <a:ext cx="15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08" name="Picture 308"/>
            <p:cNvPicPr>
              <a:picLocks noChangeAspect="1" noChangeArrowheads="1"/>
            </p:cNvPicPr>
            <p:nvPr/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2" y="1118"/>
              <a:ext cx="15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09" name="Picture 309"/>
            <p:cNvPicPr>
              <a:picLocks noChangeAspect="1" noChangeArrowheads="1"/>
            </p:cNvPicPr>
            <p:nvPr/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1" y="1113"/>
              <a:ext cx="1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10" name="Picture 310"/>
            <p:cNvPicPr>
              <a:picLocks noChangeAspect="1" noChangeArrowheads="1"/>
            </p:cNvPicPr>
            <p:nvPr/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1" y="1113"/>
              <a:ext cx="1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11" name="Picture 311"/>
            <p:cNvPicPr>
              <a:picLocks noChangeAspect="1" noChangeArrowheads="1"/>
            </p:cNvPicPr>
            <p:nvPr/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5" y="1113"/>
              <a:ext cx="1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12" name="Picture 312"/>
            <p:cNvPicPr>
              <a:picLocks noChangeAspect="1" noChangeArrowheads="1"/>
            </p:cNvPicPr>
            <p:nvPr/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5" y="1113"/>
              <a:ext cx="1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13" name="Picture 313"/>
            <p:cNvPicPr>
              <a:picLocks noChangeAspect="1" noChangeArrowheads="1"/>
            </p:cNvPicPr>
            <p:nvPr/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0" y="1113"/>
              <a:ext cx="1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14" name="Picture 314"/>
            <p:cNvPicPr>
              <a:picLocks noChangeAspect="1" noChangeArrowheads="1"/>
            </p:cNvPicPr>
            <p:nvPr/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0" y="1113"/>
              <a:ext cx="1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15" name="Picture 315"/>
            <p:cNvPicPr>
              <a:picLocks noChangeAspect="1" noChangeArrowheads="1"/>
            </p:cNvPicPr>
            <p:nvPr/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2" y="1308"/>
              <a:ext cx="15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16" name="Picture 316"/>
            <p:cNvPicPr>
              <a:picLocks noChangeAspect="1" noChangeArrowheads="1"/>
            </p:cNvPicPr>
            <p:nvPr/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2" y="1308"/>
              <a:ext cx="15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17" name="Picture 317"/>
            <p:cNvPicPr>
              <a:picLocks noChangeAspect="1" noChangeArrowheads="1"/>
            </p:cNvPicPr>
            <p:nvPr/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" y="1308"/>
              <a:ext cx="1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18" name="Picture 318"/>
            <p:cNvPicPr>
              <a:picLocks noChangeAspect="1" noChangeArrowheads="1"/>
            </p:cNvPicPr>
            <p:nvPr/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" y="1308"/>
              <a:ext cx="1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19" name="Picture 319"/>
            <p:cNvPicPr>
              <a:picLocks noChangeAspect="1" noChangeArrowheads="1"/>
            </p:cNvPicPr>
            <p:nvPr/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" y="1308"/>
              <a:ext cx="15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20" name="Picture 320"/>
            <p:cNvPicPr>
              <a:picLocks noChangeAspect="1" noChangeArrowheads="1"/>
            </p:cNvPicPr>
            <p:nvPr/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" y="1308"/>
              <a:ext cx="15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21" name="Picture 321"/>
            <p:cNvPicPr>
              <a:picLocks noChangeAspect="1" noChangeArrowheads="1"/>
            </p:cNvPicPr>
            <p:nvPr/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2" y="1308"/>
              <a:ext cx="15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22" name="Picture 322"/>
            <p:cNvPicPr>
              <a:picLocks noChangeAspect="1" noChangeArrowheads="1"/>
            </p:cNvPicPr>
            <p:nvPr/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2" y="1308"/>
              <a:ext cx="15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23" name="Picture 323"/>
            <p:cNvPicPr>
              <a:picLocks noChangeAspect="1" noChangeArrowheads="1"/>
            </p:cNvPicPr>
            <p:nvPr/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" y="1308"/>
              <a:ext cx="1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24" name="Picture 324"/>
            <p:cNvPicPr>
              <a:picLocks noChangeAspect="1" noChangeArrowheads="1"/>
            </p:cNvPicPr>
            <p:nvPr/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" y="1308"/>
              <a:ext cx="1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25" name="Picture 325"/>
            <p:cNvPicPr>
              <a:picLocks noChangeAspect="1" noChangeArrowheads="1"/>
            </p:cNvPicPr>
            <p:nvPr/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" y="1308"/>
              <a:ext cx="15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26" name="Picture 326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" y="1308"/>
              <a:ext cx="15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27" name="Picture 327"/>
            <p:cNvPicPr>
              <a:picLocks noChangeAspect="1" noChangeArrowheads="1"/>
            </p:cNvPicPr>
            <p:nvPr/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308"/>
              <a:ext cx="160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28" name="Picture 328"/>
            <p:cNvPicPr>
              <a:picLocks noChangeAspect="1" noChangeArrowheads="1"/>
            </p:cNvPicPr>
            <p:nvPr/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308"/>
              <a:ext cx="160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29" name="Picture 329"/>
            <p:cNvPicPr>
              <a:picLocks noChangeAspect="1" noChangeArrowheads="1"/>
            </p:cNvPicPr>
            <p:nvPr/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1" y="1308"/>
              <a:ext cx="1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30" name="Picture 330"/>
            <p:cNvPicPr>
              <a:picLocks noChangeAspect="1" noChangeArrowheads="1"/>
            </p:cNvPicPr>
            <p:nvPr/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1" y="1308"/>
              <a:ext cx="1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31" name="Picture 331"/>
            <p:cNvPicPr>
              <a:picLocks noChangeAspect="1" noChangeArrowheads="1"/>
            </p:cNvPicPr>
            <p:nvPr/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" y="1308"/>
              <a:ext cx="1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32" name="Picture 332"/>
            <p:cNvPicPr>
              <a:picLocks noChangeAspect="1" noChangeArrowheads="1"/>
            </p:cNvPicPr>
            <p:nvPr/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" y="1308"/>
              <a:ext cx="1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33" name="Picture 333"/>
            <p:cNvPicPr>
              <a:picLocks noChangeAspect="1" noChangeArrowheads="1"/>
            </p:cNvPicPr>
            <p:nvPr/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5" y="1308"/>
              <a:ext cx="15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34" name="Picture 334"/>
            <p:cNvPicPr>
              <a:picLocks noChangeAspect="1" noChangeArrowheads="1"/>
            </p:cNvPicPr>
            <p:nvPr/>
          </p:nvPicPr>
          <p:blipFill>
            <a:blip r:embed="rId10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5" y="1308"/>
              <a:ext cx="15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35" name="Picture 335"/>
            <p:cNvPicPr>
              <a:picLocks noChangeAspect="1" noChangeArrowheads="1"/>
            </p:cNvPicPr>
            <p:nvPr/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308"/>
              <a:ext cx="160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36" name="Picture 336"/>
            <p:cNvPicPr>
              <a:picLocks noChangeAspect="1" noChangeArrowheads="1"/>
            </p:cNvPicPr>
            <p:nvPr/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308"/>
              <a:ext cx="160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37" name="Picture 337"/>
            <p:cNvPicPr>
              <a:picLocks noChangeAspect="1" noChangeArrowheads="1"/>
            </p:cNvPicPr>
            <p:nvPr/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1308"/>
              <a:ext cx="15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38" name="Picture 338"/>
            <p:cNvPicPr>
              <a:picLocks noChangeAspect="1" noChangeArrowheads="1"/>
            </p:cNvPicPr>
            <p:nvPr/>
          </p:nvPicPr>
          <p:blipFill>
            <a:blip r:embed="rId10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1308"/>
              <a:ext cx="15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39" name="Picture 339"/>
            <p:cNvPicPr>
              <a:picLocks noChangeAspect="1" noChangeArrowheads="1"/>
            </p:cNvPicPr>
            <p:nvPr/>
          </p:nvPicPr>
          <p:blipFill>
            <a:blip r:embed="rId10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" y="1308"/>
              <a:ext cx="1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40" name="Picture 340"/>
            <p:cNvPicPr>
              <a:picLocks noChangeAspect="1" noChangeArrowheads="1"/>
            </p:cNvPicPr>
            <p:nvPr/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" y="1308"/>
              <a:ext cx="1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41" name="Picture 341"/>
            <p:cNvPicPr>
              <a:picLocks noChangeAspect="1" noChangeArrowheads="1"/>
            </p:cNvPicPr>
            <p:nvPr/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1308"/>
              <a:ext cx="15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42" name="Picture 342"/>
            <p:cNvPicPr>
              <a:picLocks noChangeAspect="1" noChangeArrowheads="1"/>
            </p:cNvPicPr>
            <p:nvPr/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1308"/>
              <a:ext cx="15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43" name="Picture 343"/>
            <p:cNvPicPr>
              <a:picLocks noChangeAspect="1" noChangeArrowheads="1"/>
            </p:cNvPicPr>
            <p:nvPr/>
          </p:nvPicPr>
          <p:blipFill>
            <a:blip r:embed="rId1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2" y="1308"/>
              <a:ext cx="15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44" name="Picture 344"/>
            <p:cNvPicPr>
              <a:picLocks noChangeAspect="1" noChangeArrowheads="1"/>
            </p:cNvPicPr>
            <p:nvPr/>
          </p:nvPicPr>
          <p:blipFill>
            <a:blip r:embed="rId1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2" y="1308"/>
              <a:ext cx="15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45" name="Picture 345"/>
            <p:cNvPicPr>
              <a:picLocks noChangeAspect="1" noChangeArrowheads="1"/>
            </p:cNvPicPr>
            <p:nvPr/>
          </p:nvPicPr>
          <p:blipFill>
            <a:blip r:embed="rId1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4" y="1308"/>
              <a:ext cx="1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46" name="Picture 346"/>
            <p:cNvPicPr>
              <a:picLocks noChangeAspect="1" noChangeArrowheads="1"/>
            </p:cNvPicPr>
            <p:nvPr/>
          </p:nvPicPr>
          <p:blipFill>
            <a:blip r:embed="rId1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4" y="1308"/>
              <a:ext cx="1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47" name="Picture 347"/>
            <p:cNvPicPr>
              <a:picLocks noChangeAspect="1" noChangeArrowheads="1"/>
            </p:cNvPicPr>
            <p:nvPr/>
          </p:nvPicPr>
          <p:blipFill>
            <a:blip r:embed="rId1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" y="1308"/>
              <a:ext cx="160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48" name="Picture 348"/>
            <p:cNvPicPr>
              <a:picLocks noChangeAspect="1" noChangeArrowheads="1"/>
            </p:cNvPicPr>
            <p:nvPr/>
          </p:nvPicPr>
          <p:blipFill>
            <a:blip r:embed="rId1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" y="1308"/>
              <a:ext cx="160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49" name="Picture 349"/>
            <p:cNvPicPr>
              <a:picLocks noChangeAspect="1" noChangeArrowheads="1"/>
            </p:cNvPicPr>
            <p:nvPr/>
          </p:nvPicPr>
          <p:blipFill>
            <a:blip r:embed="rId1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" y="1308"/>
              <a:ext cx="1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50" name="Picture 350"/>
            <p:cNvPicPr>
              <a:picLocks noChangeAspect="1" noChangeArrowheads="1"/>
            </p:cNvPicPr>
            <p:nvPr/>
          </p:nvPicPr>
          <p:blipFill>
            <a:blip r:embed="rId1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" y="1308"/>
              <a:ext cx="1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51" name="Picture 351"/>
            <p:cNvPicPr>
              <a:picLocks noChangeAspect="1" noChangeArrowheads="1"/>
            </p:cNvPicPr>
            <p:nvPr/>
          </p:nvPicPr>
          <p:blipFill>
            <a:blip r:embed="rId1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" y="1308"/>
              <a:ext cx="15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52" name="Picture 352"/>
            <p:cNvPicPr>
              <a:picLocks noChangeAspect="1" noChangeArrowheads="1"/>
            </p:cNvPicPr>
            <p:nvPr/>
          </p:nvPicPr>
          <p:blipFill>
            <a:blip r:embed="rId1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" y="1308"/>
              <a:ext cx="15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53" name="Picture 353"/>
            <p:cNvPicPr>
              <a:picLocks noChangeAspect="1" noChangeArrowheads="1"/>
            </p:cNvPicPr>
            <p:nvPr/>
          </p:nvPicPr>
          <p:blipFill>
            <a:blip r:embed="rId1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" y="1308"/>
              <a:ext cx="15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54" name="Picture 354"/>
            <p:cNvPicPr>
              <a:picLocks noChangeAspect="1" noChangeArrowheads="1"/>
            </p:cNvPicPr>
            <p:nvPr/>
          </p:nvPicPr>
          <p:blipFill>
            <a:blip r:embed="rId1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" y="1308"/>
              <a:ext cx="15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55" name="Picture 355"/>
            <p:cNvPicPr>
              <a:picLocks noChangeAspect="1" noChangeArrowheads="1"/>
            </p:cNvPicPr>
            <p:nvPr/>
          </p:nvPicPr>
          <p:blipFill>
            <a:blip r:embed="rId1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6" y="1308"/>
              <a:ext cx="1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56" name="Picture 356"/>
            <p:cNvPicPr>
              <a:picLocks noChangeAspect="1" noChangeArrowheads="1"/>
            </p:cNvPicPr>
            <p:nvPr/>
          </p:nvPicPr>
          <p:blipFill>
            <a:blip r:embed="rId1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6" y="1308"/>
              <a:ext cx="1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57" name="Picture 357"/>
            <p:cNvPicPr>
              <a:picLocks noChangeAspect="1" noChangeArrowheads="1"/>
            </p:cNvPicPr>
            <p:nvPr/>
          </p:nvPicPr>
          <p:blipFill>
            <a:blip r:embed="rId1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" y="1308"/>
              <a:ext cx="1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58" name="Picture 358"/>
            <p:cNvPicPr>
              <a:picLocks noChangeAspect="1" noChangeArrowheads="1"/>
            </p:cNvPicPr>
            <p:nvPr/>
          </p:nvPicPr>
          <p:blipFill>
            <a:blip r:embed="rId1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" y="1308"/>
              <a:ext cx="1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1" name="Rectangle 75"/>
          <p:cNvSpPr>
            <a:spLocks noChangeArrowheads="1"/>
          </p:cNvSpPr>
          <p:nvPr/>
        </p:nvSpPr>
        <p:spPr bwMode="auto">
          <a:xfrm>
            <a:off x="6539688" y="3940095"/>
            <a:ext cx="8864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</a:rPr>
              <a:t>Yes if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</a:rPr>
              <a:t>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tandard prime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2" name="Rectangle 75"/>
          <p:cNvSpPr>
            <a:spLocks noChangeArrowheads="1"/>
          </p:cNvSpPr>
          <p:nvPr/>
        </p:nvSpPr>
        <p:spPr bwMode="auto">
          <a:xfrm>
            <a:off x="7554803" y="3948113"/>
            <a:ext cx="8864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</a:rPr>
              <a:t>Yes if park 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</a:rPr>
              <a:t>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tandard prime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4" name="Rectangle 74"/>
          <p:cNvSpPr>
            <a:spLocks noChangeArrowheads="1"/>
          </p:cNvSpPr>
          <p:nvPr/>
        </p:nvSpPr>
        <p:spPr bwMode="auto">
          <a:xfrm>
            <a:off x="8742363" y="4046538"/>
            <a:ext cx="67468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</a:rPr>
              <a:t>Yes if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prime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651105" y="4986337"/>
            <a:ext cx="2592139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Definition of specific buildings:</a:t>
            </a:r>
          </a:p>
          <a:p>
            <a:pPr eaLnBrk="1" hangingPunct="1">
              <a:spcBef>
                <a:spcPct val="50000"/>
              </a:spcBef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   - bespoke operational buildings</a:t>
            </a:r>
          </a:p>
          <a:p>
            <a:pPr eaLnBrk="1" hangingPunct="1">
              <a:spcBef>
                <a:spcPts val="0"/>
              </a:spcBef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      (e.g. automobile concessions)</a:t>
            </a:r>
          </a:p>
          <a:p>
            <a:pPr eaLnBrk="1" hangingPunct="1">
              <a:spcBef>
                <a:spcPct val="50000"/>
              </a:spcBef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   - laboratories</a:t>
            </a:r>
          </a:p>
          <a:p>
            <a:pPr eaLnBrk="1" hangingPunct="1">
              <a:spcBef>
                <a:spcPct val="50000"/>
              </a:spcBef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   - car parks</a:t>
            </a:r>
            <a:endParaRPr lang="en-GB" sz="1200" dirty="0">
              <a:latin typeface="Arial" pitchFamily="34" charset="0"/>
              <a:ea typeface="FZYaoTi"/>
              <a:cs typeface="FZYaoTi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06" y="1260351"/>
            <a:ext cx="7910481" cy="409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 rot="16200000">
            <a:off x="-865511" y="5519053"/>
            <a:ext cx="2144123" cy="32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Corporate governance</a:t>
            </a:r>
            <a:endParaRPr lang="en-GB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954088" y="396875"/>
            <a:ext cx="9433172" cy="52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2.</a:t>
            </a: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 </a:t>
            </a: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P</a:t>
            </a:r>
            <a:r>
              <a:rPr lang="fr-FR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ROTECTION OF INVESTORS’ INTERESTS</a:t>
            </a:r>
            <a:endParaRPr lang="fr-FR" sz="18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94172" y="1149212"/>
            <a:ext cx="10099228" cy="558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The </a:t>
            </a:r>
            <a:r>
              <a:rPr lang="en-GB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governance 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of the investment company (SAS) will be </a:t>
            </a:r>
            <a:r>
              <a:rPr lang="en-GB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structured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 around </a:t>
            </a:r>
            <a:r>
              <a:rPr lang="en-GB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3 cornerstones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: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Leadership Team	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► Manages the business, generates deal flow, proposes and				executes the strategy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		► Regulated by internal policies/guidelines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----------------------------------------------------------------------------------------------------------------------------------------------------------------------------------------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Investment Committee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► Investment approval &gt; €2m (process to be established)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		► Ensures compliance with business strategy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		► Composition : Leadership Team (2) + 3 members 					designated by shareholders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		► Voting by simple majority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----------------------------------------------------------------------------------------------------------------------------------------------------------------------------------------</a:t>
            </a: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Board of Directors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	► Represents interests of investors (business owners)	</a:t>
            </a:r>
          </a:p>
          <a:p>
            <a:pPr marL="452438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		► Voting by qualified majority (65%)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		Responsibilities : shareholder pact, approves new shareholders 				and capital increases, nominates 3 members of investment 				committee, nominates auditors, manages IPO.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16200000">
            <a:off x="-865511" y="5519053"/>
            <a:ext cx="2144123" cy="32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Corporate governance</a:t>
            </a:r>
            <a:endParaRPr lang="en-GB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23840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409234544"/>
              </p:ext>
            </p:extLst>
          </p:nvPr>
        </p:nvGraphicFramePr>
        <p:xfrm>
          <a:off x="3690516" y="396255"/>
          <a:ext cx="6618987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22772" y="716008"/>
            <a:ext cx="4019872" cy="133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3 complementary committees</a:t>
            </a:r>
          </a:p>
          <a:p>
            <a:pPr marL="0" indent="0" eaLnBrk="1" hangingPunct="1">
              <a:spcBef>
                <a:spcPct val="50000"/>
              </a:spcBef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Precise definitions of the </a:t>
            </a: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scope and authority 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of each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34841" y="5076775"/>
            <a:ext cx="10058559" cy="145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► </a:t>
            </a:r>
            <a:r>
              <a:rPr lang="en-GB" sz="1600" b="1" dirty="0" smtClean="0">
                <a:latin typeface="Arial" pitchFamily="34" charset="0"/>
                <a:ea typeface="FZYaoTi"/>
                <a:cs typeface="FZYaoTi"/>
              </a:rPr>
              <a:t>Value added :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</a:t>
            </a:r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Concentration of scope 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on areas of expertise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► </a:t>
            </a:r>
            <a:r>
              <a:rPr lang="en-GB" sz="1600" b="1" dirty="0" smtClean="0">
                <a:latin typeface="Arial" pitchFamily="34" charset="0"/>
                <a:ea typeface="FZYaoTi"/>
                <a:cs typeface="FZYaoTi"/>
              </a:rPr>
              <a:t>Investor security :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- Presence of </a:t>
            </a:r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investment committee 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and </a:t>
            </a:r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board of directors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			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- </a:t>
            </a:r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No conflict of interest 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: management shareholders + mgt contract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► </a:t>
            </a:r>
            <a:r>
              <a:rPr lang="en-GB" sz="1600" b="1" dirty="0" smtClean="0">
                <a:latin typeface="Arial" pitchFamily="34" charset="0"/>
                <a:ea typeface="FZYaoTi"/>
                <a:cs typeface="FZYaoTi"/>
              </a:rPr>
              <a:t>Efficiency :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</a:t>
            </a:r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Reactivity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 inherent in light, decentralised structures</a:t>
            </a:r>
            <a:endParaRPr lang="en-GB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 rot="16200000">
            <a:off x="-865511" y="5519053"/>
            <a:ext cx="2144123" cy="32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Corporate governance</a:t>
            </a:r>
            <a:endParaRPr lang="en-GB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1971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480098031"/>
              </p:ext>
            </p:extLst>
          </p:nvPr>
        </p:nvGraphicFramePr>
        <p:xfrm>
          <a:off x="1026220" y="4644727"/>
          <a:ext cx="8856984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96" y="5508823"/>
            <a:ext cx="891200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cteur droit avec flèche 7"/>
          <p:cNvCxnSpPr/>
          <p:nvPr/>
        </p:nvCxnSpPr>
        <p:spPr bwMode="auto">
          <a:xfrm>
            <a:off x="1098228" y="6084887"/>
            <a:ext cx="8712968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ZoneTexte 3"/>
          <p:cNvSpPr txBox="1"/>
          <p:nvPr/>
        </p:nvSpPr>
        <p:spPr>
          <a:xfrm>
            <a:off x="3402484" y="5868863"/>
            <a:ext cx="42484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+mn-lt"/>
              </a:rPr>
              <a:t>Permanent real time intranet access for investors</a:t>
            </a:r>
          </a:p>
          <a:p>
            <a:pPr marL="171450" indent="-171450">
              <a:buFontTx/>
              <a:buChar char="-"/>
            </a:pPr>
            <a:r>
              <a:rPr lang="en-GB" sz="1200" dirty="0" smtClean="0">
                <a:latin typeface="+mn-lt"/>
              </a:rPr>
              <a:t>Financial/portfolio information</a:t>
            </a:r>
          </a:p>
          <a:p>
            <a:pPr marL="171450" indent="-171450">
              <a:buFontTx/>
              <a:buChar char="-"/>
            </a:pPr>
            <a:r>
              <a:rPr lang="en-GB" sz="1200" dirty="0" smtClean="0">
                <a:latin typeface="+mn-lt"/>
              </a:rPr>
              <a:t>Rent summaries, portfolio allocation, void periods</a:t>
            </a:r>
          </a:p>
          <a:p>
            <a:pPr marL="171450" indent="-171450">
              <a:buFontTx/>
              <a:buChar char="-"/>
            </a:pPr>
            <a:r>
              <a:rPr lang="en-GB" sz="1200" dirty="0" smtClean="0">
                <a:latin typeface="+mn-lt"/>
              </a:rPr>
              <a:t>Asset base</a:t>
            </a:r>
            <a:endParaRPr lang="en-GB" sz="1200" dirty="0">
              <a:latin typeface="+mn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38188" y="375101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>
                <a:latin typeface="+mn-lt"/>
              </a:rPr>
              <a:t>Summarised quarterly reports</a:t>
            </a:r>
          </a:p>
          <a:p>
            <a:pPr algn="r"/>
            <a:r>
              <a:rPr lang="en-GB" sz="1200" dirty="0" smtClean="0">
                <a:latin typeface="+mn-lt"/>
              </a:rPr>
              <a:t>Sent to investors</a:t>
            </a:r>
            <a:endParaRPr lang="en-GB" sz="1200" dirty="0">
              <a:latin typeface="+mn-lt"/>
            </a:endParaRPr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V="1">
            <a:off x="3225052" y="4140671"/>
            <a:ext cx="0" cy="50405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Connecteur droit avec flèche 20"/>
          <p:cNvCxnSpPr/>
          <p:nvPr/>
        </p:nvCxnSpPr>
        <p:spPr bwMode="auto">
          <a:xfrm flipV="1">
            <a:off x="5202684" y="3636616"/>
            <a:ext cx="0" cy="100811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ZoneTexte 22"/>
          <p:cNvSpPr txBox="1"/>
          <p:nvPr/>
        </p:nvSpPr>
        <p:spPr>
          <a:xfrm>
            <a:off x="2754412" y="324695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>
                <a:latin typeface="+mn-lt"/>
              </a:rPr>
              <a:t>Bi-annual meetings</a:t>
            </a:r>
          </a:p>
          <a:p>
            <a:pPr algn="r"/>
            <a:r>
              <a:rPr lang="en-GB" sz="1200" dirty="0" smtClean="0">
                <a:latin typeface="+mn-lt"/>
              </a:rPr>
              <a:t>Full activity report</a:t>
            </a:r>
            <a:endParaRPr lang="en-GB" sz="1200" dirty="0">
              <a:latin typeface="+mn-lt"/>
            </a:endParaRPr>
          </a:p>
        </p:txBody>
      </p:sp>
      <p:cxnSp>
        <p:nvCxnSpPr>
          <p:cNvPr id="24" name="Connecteur droit avec flèche 23"/>
          <p:cNvCxnSpPr/>
          <p:nvPr/>
        </p:nvCxnSpPr>
        <p:spPr bwMode="auto">
          <a:xfrm flipV="1">
            <a:off x="9595172" y="3246958"/>
            <a:ext cx="0" cy="139777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ZoneTexte 25"/>
          <p:cNvSpPr txBox="1"/>
          <p:nvPr/>
        </p:nvSpPr>
        <p:spPr>
          <a:xfrm>
            <a:off x="7146900" y="270225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>
                <a:latin typeface="+mn-lt"/>
              </a:rPr>
              <a:t>AGM</a:t>
            </a:r>
          </a:p>
          <a:p>
            <a:pPr algn="r"/>
            <a:r>
              <a:rPr lang="en-GB" sz="1200" dirty="0" smtClean="0">
                <a:latin typeface="+mn-lt"/>
              </a:rPr>
              <a:t>Results and prospects</a:t>
            </a:r>
          </a:p>
          <a:p>
            <a:pPr algn="r"/>
            <a:r>
              <a:rPr lang="en-GB" sz="1200" dirty="0" smtClean="0">
                <a:latin typeface="+mn-lt"/>
              </a:rPr>
              <a:t>Auditors report</a:t>
            </a:r>
            <a:endParaRPr lang="en-GB" sz="1200" dirty="0">
              <a:latin typeface="+mn-lt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971197" y="468263"/>
            <a:ext cx="9722203" cy="256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Operating procedures:	 </a:t>
            </a:r>
            <a:r>
              <a:rPr lang="en-GB" sz="1600" b="1" dirty="0" smtClean="0">
                <a:latin typeface="Arial" pitchFamily="34" charset="0"/>
                <a:ea typeface="FZYaoTi"/>
                <a:cs typeface="FZYaoTi"/>
              </a:rPr>
              <a:t>1- Investment &lt; €2m 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: delegation of approval to LT</a:t>
            </a:r>
          </a:p>
          <a:p>
            <a:pPr marL="3317875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► Pre-established, simple and pragmatic criteria</a:t>
            </a:r>
          </a:p>
          <a:p>
            <a:pPr marL="3206750" indent="0" eaLnBrk="1" hangingPunct="1">
              <a:spcBef>
                <a:spcPct val="50000"/>
              </a:spcBef>
            </a:pPr>
            <a:r>
              <a:rPr lang="en-GB" sz="1600" b="1" dirty="0" smtClean="0">
                <a:latin typeface="Arial" pitchFamily="34" charset="0"/>
                <a:ea typeface="FZYaoTi"/>
                <a:cs typeface="FZYaoTi"/>
              </a:rPr>
              <a:t>2 - Investment &gt; €2m 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: approval by Investment Committee</a:t>
            </a:r>
          </a:p>
          <a:p>
            <a:pPr marL="3314700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► Clear approval process (information/vote/timing)</a:t>
            </a:r>
          </a:p>
          <a:p>
            <a:pPr marL="3206750" indent="0" eaLnBrk="1" hangingPunct="1">
              <a:spcBef>
                <a:spcPct val="50000"/>
              </a:spcBef>
            </a:pPr>
            <a:r>
              <a:rPr lang="en-GB" sz="1600" b="1" dirty="0" smtClean="0">
                <a:latin typeface="Arial" pitchFamily="34" charset="0"/>
                <a:ea typeface="FZYaoTi"/>
                <a:cs typeface="FZYaoTi"/>
              </a:rPr>
              <a:t>3 </a:t>
            </a:r>
            <a:r>
              <a:rPr lang="en-GB" sz="1600" b="1" dirty="0">
                <a:latin typeface="Arial" pitchFamily="34" charset="0"/>
                <a:ea typeface="FZYaoTi"/>
                <a:cs typeface="FZYaoTi"/>
              </a:rPr>
              <a:t>- Investment &gt; €</a:t>
            </a:r>
            <a:r>
              <a:rPr lang="en-GB" sz="1600" b="1" dirty="0" smtClean="0">
                <a:latin typeface="Arial" pitchFamily="34" charset="0"/>
                <a:ea typeface="FZYaoTi"/>
                <a:cs typeface="FZYaoTi"/>
              </a:rPr>
              <a:t>20m </a:t>
            </a:r>
            <a:r>
              <a:rPr lang="en-GB" sz="1600" dirty="0">
                <a:latin typeface="Arial" pitchFamily="34" charset="0"/>
                <a:ea typeface="FZYaoTi"/>
                <a:cs typeface="FZYaoTi"/>
              </a:rPr>
              <a:t>: approval by 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Board of Directors</a:t>
            </a:r>
            <a:endParaRPr lang="en-GB" sz="1600" dirty="0">
              <a:latin typeface="Arial" pitchFamily="34" charset="0"/>
              <a:ea typeface="FZYaoTi"/>
              <a:cs typeface="FZYaoTi"/>
            </a:endParaRPr>
          </a:p>
          <a:p>
            <a:pPr marL="3317875" indent="0" eaLnBrk="1" hangingPunct="1">
              <a:spcBef>
                <a:spcPct val="50000"/>
              </a:spcBef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marL="287338" indent="-28575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Reporting timetable:</a:t>
            </a:r>
            <a:endParaRPr lang="en-GB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 rot="16200000">
            <a:off x="-799301" y="5519053"/>
            <a:ext cx="2144123" cy="32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Corporate governance</a:t>
            </a:r>
          </a:p>
        </p:txBody>
      </p:sp>
      <p:sp>
        <p:nvSpPr>
          <p:cNvPr id="14" name="ZoneTexte 11"/>
          <p:cNvSpPr txBox="1"/>
          <p:nvPr/>
        </p:nvSpPr>
        <p:spPr>
          <a:xfrm>
            <a:off x="5418708" y="3708623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>
                <a:latin typeface="+mn-lt"/>
              </a:rPr>
              <a:t>Summarised quarterly reports</a:t>
            </a:r>
          </a:p>
          <a:p>
            <a:pPr algn="r"/>
            <a:r>
              <a:rPr lang="en-GB" sz="1200" dirty="0" smtClean="0">
                <a:latin typeface="+mn-lt"/>
              </a:rPr>
              <a:t>Sent to investors</a:t>
            </a:r>
            <a:endParaRPr lang="en-GB" sz="1200" dirty="0">
              <a:latin typeface="+mn-lt"/>
            </a:endParaRPr>
          </a:p>
        </p:txBody>
      </p:sp>
      <p:cxnSp>
        <p:nvCxnSpPr>
          <p:cNvPr id="16" name="Connecteur droit avec flèche 12"/>
          <p:cNvCxnSpPr/>
          <p:nvPr/>
        </p:nvCxnSpPr>
        <p:spPr bwMode="auto">
          <a:xfrm flipV="1">
            <a:off x="7290916" y="4140671"/>
            <a:ext cx="0" cy="50405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2203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7688" y="324247"/>
            <a:ext cx="656748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UMMARY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74788" y="1057459"/>
            <a:ext cx="8696325" cy="5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912813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Expertise – Leadership Team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Positioning of Capstone 10/10</a:t>
            </a:r>
          </a:p>
          <a:p>
            <a:pPr lvl="1" eaLnBrk="1" hangingPunct="1">
              <a:spcBef>
                <a:spcPct val="50000"/>
              </a:spcBef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Strategic Approach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Corporate Governance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1. Management model	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2. Protection of investors’ interests</a:t>
            </a:r>
          </a:p>
          <a:p>
            <a:pPr marL="0" lvl="1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Demonstration of risk/return ratio 10/10</a:t>
            </a:r>
          </a:p>
          <a:p>
            <a:pPr marL="0" lvl="1" indent="0" eaLnBrk="1" hangingPunct="1">
              <a:spcBef>
                <a:spcPct val="50000"/>
              </a:spcBef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Business Plan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1. Method &amp; assumptions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2. Rapid growth of revenue and cash flow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3. Prospects for investors</a:t>
            </a:r>
          </a:p>
          <a:p>
            <a:pPr lvl="1" eaLnBrk="1" hangingPunct="1">
              <a:spcBef>
                <a:spcPct val="50000"/>
              </a:spcBef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Deal Pipeline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Appendices</a:t>
            </a:r>
            <a:endParaRPr lang="en-GB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602284" y="3564607"/>
            <a:ext cx="3960440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Demonstration of risk/return profile 10/10</a:t>
            </a:r>
            <a:endParaRPr lang="en-GB" sz="1600" dirty="0">
              <a:latin typeface="Arial" pitchFamily="34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32334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 rot="16200000">
            <a:off x="-1459395" y="4879986"/>
            <a:ext cx="3331891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D</a:t>
            </a:r>
            <a:r>
              <a:rPr lang="en-GB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emonstration of risk/return profile 10/10</a:t>
            </a:r>
            <a:endParaRPr lang="en-GB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818540" y="3954034"/>
            <a:ext cx="5280688" cy="184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GB" sz="14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2. CREATION OF ALPHA to target 10% return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400" dirty="0" smtClean="0">
                <a:latin typeface="Arial" pitchFamily="34" charset="0"/>
                <a:ea typeface="FZYaoTi"/>
                <a:cs typeface="FZYaoTi"/>
              </a:rPr>
              <a:t>- Stock picking	</a:t>
            </a:r>
            <a:r>
              <a:rPr lang="en-GB" sz="1200" dirty="0" smtClean="0">
                <a:latin typeface="Arial"/>
                <a:ea typeface="FZYaoTi"/>
                <a:cs typeface="Arial"/>
              </a:rPr>
              <a:t>► Territorial coverage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200" dirty="0" smtClean="0">
                <a:latin typeface="Arial"/>
                <a:ea typeface="FZYaoTi"/>
                <a:cs typeface="Arial"/>
              </a:rPr>
              <a:t>		► Anticipation (management) of voids 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200" dirty="0" smtClean="0">
                <a:latin typeface="Arial"/>
                <a:ea typeface="FZYaoTi"/>
                <a:cs typeface="Arial"/>
              </a:rPr>
              <a:t>		► Quality of leadership team/experience</a:t>
            </a:r>
            <a:endParaRPr lang="en-GB" sz="1200" dirty="0" smtClean="0"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en-GB" sz="1400" dirty="0" smtClean="0">
                <a:latin typeface="Arial" pitchFamily="34" charset="0"/>
                <a:ea typeface="FZYaoTi"/>
                <a:cs typeface="FZYaoTi"/>
              </a:rPr>
              <a:t>- Market timing	</a:t>
            </a:r>
            <a:r>
              <a:rPr lang="en-GB" sz="1200" dirty="0" smtClean="0">
                <a:latin typeface="Arial"/>
                <a:ea typeface="FZYaoTi"/>
                <a:cs typeface="Arial"/>
              </a:rPr>
              <a:t>► Long lease terms = eliminates cycles</a:t>
            </a:r>
            <a:endParaRPr lang="en-GB" sz="1400" dirty="0" smtClean="0"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en-GB" sz="1400" dirty="0" smtClean="0">
                <a:latin typeface="Arial" pitchFamily="34" charset="0"/>
                <a:ea typeface="FZYaoTi"/>
                <a:cs typeface="FZYaoTi"/>
              </a:rPr>
              <a:t>- Negotiation		</a:t>
            </a:r>
            <a:r>
              <a:rPr lang="en-GB" sz="1200" dirty="0" smtClean="0">
                <a:latin typeface="Arial"/>
                <a:ea typeface="FZYaoTi"/>
                <a:cs typeface="Arial"/>
              </a:rPr>
              <a:t>► Lack of competition in non-prime market</a:t>
            </a:r>
            <a:endParaRPr lang="en-GB" sz="1400" dirty="0" smtClean="0">
              <a:latin typeface="Arial" pitchFamily="34" charset="0"/>
              <a:ea typeface="FZYaoTi"/>
              <a:cs typeface="FZYaoTi"/>
            </a:endParaRPr>
          </a:p>
        </p:txBody>
      </p:sp>
      <p:cxnSp>
        <p:nvCxnSpPr>
          <p:cNvPr id="10" name="Connecteur droit avec flèche 9"/>
          <p:cNvCxnSpPr>
            <a:stCxn id="13" idx="3"/>
          </p:cNvCxnSpPr>
          <p:nvPr/>
        </p:nvCxnSpPr>
        <p:spPr bwMode="auto">
          <a:xfrm flipV="1">
            <a:off x="3422108" y="1692399"/>
            <a:ext cx="1348528" cy="1768443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786258" y="1433754"/>
            <a:ext cx="4232850" cy="161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GB" sz="14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1. REDUCTION OF RISK to 10%</a:t>
            </a:r>
            <a:endParaRPr lang="en-GB" sz="1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en-GB" sz="1400" dirty="0" smtClean="0">
                <a:latin typeface="Arial" pitchFamily="34" charset="0"/>
                <a:ea typeface="FZYaoTi"/>
                <a:cs typeface="FZYaoTi"/>
              </a:rPr>
              <a:t>- Reduction of leverage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400" dirty="0" smtClean="0">
                <a:latin typeface="Arial" pitchFamily="34" charset="0"/>
                <a:ea typeface="FZYaoTi"/>
                <a:cs typeface="FZYaoTi"/>
              </a:rPr>
              <a:t>- Optimised diversification :</a:t>
            </a:r>
          </a:p>
          <a:p>
            <a:pPr marL="265113" indent="0" eaLnBrk="1" hangingPunct="1">
              <a:spcBef>
                <a:spcPct val="50000"/>
              </a:spcBef>
            </a:pPr>
            <a:r>
              <a:rPr lang="en-GB" sz="1400" dirty="0" smtClean="0">
                <a:latin typeface="Arial" pitchFamily="34" charset="0"/>
                <a:ea typeface="FZYaoTi"/>
                <a:cs typeface="FZYaoTi"/>
              </a:rPr>
              <a:t>► Above 40 lines = asymptote</a:t>
            </a:r>
            <a:r>
              <a:rPr lang="en-GB" sz="1400" dirty="0" smtClean="0">
                <a:solidFill>
                  <a:srgbClr val="D60093"/>
                </a:solidFill>
                <a:latin typeface="Arial" pitchFamily="34" charset="0"/>
                <a:ea typeface="FZYaoTi"/>
                <a:cs typeface="FZYaoTi"/>
              </a:rPr>
              <a:t> </a:t>
            </a:r>
            <a:r>
              <a:rPr lang="en-GB" sz="1400" dirty="0" smtClean="0">
                <a:latin typeface="Arial" pitchFamily="34" charset="0"/>
                <a:ea typeface="FZYaoTi"/>
                <a:cs typeface="FZYaoTi"/>
              </a:rPr>
              <a:t>of risk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400" dirty="0" smtClean="0">
                <a:latin typeface="Arial" pitchFamily="34" charset="0"/>
                <a:ea typeface="FZYaoTi"/>
                <a:cs typeface="FZYaoTi"/>
              </a:rPr>
              <a:t>- Efficient allocation of the portfolio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973836" y="1116335"/>
            <a:ext cx="2732304" cy="38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fr-FR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FZYaoTi"/>
                <a:cs typeface="Arial"/>
              </a:rPr>
              <a:t>►</a:t>
            </a:r>
            <a:r>
              <a:rPr lang="fr-FR" sz="1600" b="1" dirty="0" smtClean="0">
                <a:solidFill>
                  <a:srgbClr val="C00000"/>
                </a:solidFill>
                <a:latin typeface="Arial"/>
                <a:ea typeface="FZYaoTi"/>
                <a:cs typeface="Arial"/>
              </a:rPr>
              <a:t> </a:t>
            </a:r>
            <a:r>
              <a:rPr lang="fr-FR" sz="1600" b="1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Objective = </a:t>
            </a:r>
            <a:r>
              <a:rPr lang="fr-FR" sz="1800" b="1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10/10</a:t>
            </a:r>
            <a:endParaRPr lang="fr-FR" sz="1800" b="1" dirty="0">
              <a:solidFill>
                <a:srgbClr val="C00000"/>
              </a:solidFill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871936" y="3285069"/>
            <a:ext cx="1550172" cy="35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2 parameters</a:t>
            </a:r>
            <a:endParaRPr lang="en-GB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FZYaoTi"/>
              <a:cs typeface="FZYaoTi"/>
            </a:endParaRPr>
          </a:p>
        </p:txBody>
      </p:sp>
      <p:cxnSp>
        <p:nvCxnSpPr>
          <p:cNvPr id="14" name="Connecteur droit avec flèche 13"/>
          <p:cNvCxnSpPr>
            <a:stCxn id="13" idx="3"/>
          </p:cNvCxnSpPr>
          <p:nvPr/>
        </p:nvCxnSpPr>
        <p:spPr bwMode="auto">
          <a:xfrm>
            <a:off x="3422108" y="3460842"/>
            <a:ext cx="1420536" cy="679829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 bwMode="auto">
          <a:xfrm>
            <a:off x="1405884" y="3492599"/>
            <a:ext cx="466052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 bwMode="auto">
          <a:xfrm flipV="1">
            <a:off x="1405884" y="1476375"/>
            <a:ext cx="0" cy="2012713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none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0156" y="324247"/>
            <a:ext cx="4546600" cy="52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700" cap="small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Conceptual framework</a:t>
            </a:r>
            <a:endParaRPr lang="en-GB" sz="2700" cap="small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108" y="1116335"/>
            <a:ext cx="2304256" cy="450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300" b="1" u="sng" dirty="0" smtClean="0">
                <a:latin typeface="Arial" pitchFamily="34" charset="0"/>
                <a:ea typeface="FZYaoTi"/>
                <a:cs typeface="FZYaoTi"/>
              </a:rPr>
              <a:t>OBSERVATIONS</a:t>
            </a:r>
          </a:p>
          <a:p>
            <a:pPr marL="0" indent="0" eaLnBrk="1" hangingPunct="1">
              <a:spcBef>
                <a:spcPct val="50000"/>
              </a:spcBef>
              <a:buFontTx/>
              <a:buChar char="-"/>
            </a:pPr>
            <a:r>
              <a:rPr lang="en-GB" sz="13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en-GB" sz="1300" b="1" i="1" dirty="0" smtClean="0">
                <a:latin typeface="Arial" pitchFamily="34" charset="0"/>
                <a:ea typeface="FZYaoTi"/>
                <a:cs typeface="FZYaoTi"/>
              </a:rPr>
              <a:t>Focus on core business 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300" dirty="0" smtClean="0">
                <a:latin typeface="Arial" pitchFamily="34" charset="0"/>
                <a:ea typeface="FZYaoTi"/>
                <a:cs typeface="FZYaoTi"/>
              </a:rPr>
              <a:t>= exit non-strategic assets</a:t>
            </a:r>
          </a:p>
          <a:p>
            <a:pPr marL="0" indent="0" eaLnBrk="1" hangingPunct="1">
              <a:spcBef>
                <a:spcPct val="50000"/>
              </a:spcBef>
              <a:buFontTx/>
              <a:buChar char="-"/>
            </a:pPr>
            <a:r>
              <a:rPr lang="en-GB" sz="13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en-GB" sz="1300" b="1" i="1" dirty="0" smtClean="0">
                <a:latin typeface="Arial" pitchFamily="34" charset="0"/>
                <a:ea typeface="FZYaoTi"/>
                <a:cs typeface="FZYaoTi"/>
              </a:rPr>
              <a:t>Economic changes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300" dirty="0" smtClean="0">
                <a:latin typeface="Arial" pitchFamily="34" charset="0"/>
                <a:ea typeface="FZYaoTi"/>
                <a:cs typeface="FZYaoTi"/>
              </a:rPr>
              <a:t>= new requirements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sz="1300" dirty="0" smtClean="0">
                <a:latin typeface="Arial" pitchFamily="34" charset="0"/>
                <a:ea typeface="FZYaoTi"/>
                <a:cs typeface="FZYaoTi"/>
              </a:rPr>
              <a:t>1. Stronger balance sheets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sz="1300" dirty="0" smtClean="0">
                <a:latin typeface="Arial" pitchFamily="34" charset="0"/>
                <a:ea typeface="FZYaoTi"/>
                <a:cs typeface="FZYaoTi"/>
              </a:rPr>
              <a:t>2. Diversify sources of finance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sz="1300" dirty="0" smtClean="0">
                <a:latin typeface="Arial" pitchFamily="34" charset="0"/>
                <a:ea typeface="FZYaoTi"/>
                <a:cs typeface="FZYaoTi"/>
              </a:rPr>
              <a:t>3. Prioritise growth (organic/external)</a:t>
            </a:r>
          </a:p>
          <a:p>
            <a:pPr marL="0" indent="0" eaLnBrk="1" hangingPunct="1">
              <a:spcBef>
                <a:spcPct val="50000"/>
              </a:spcBef>
              <a:buFontTx/>
              <a:buChar char="-"/>
            </a:pPr>
            <a:r>
              <a:rPr lang="en-GB" sz="1300" b="1" i="1" dirty="0" smtClean="0">
                <a:latin typeface="Arial" pitchFamily="34" charset="0"/>
                <a:ea typeface="FZYaoTi"/>
                <a:cs typeface="FZYaoTi"/>
              </a:rPr>
              <a:t> Increasing volume of business transfers 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300" dirty="0" smtClean="0">
                <a:latin typeface="Arial" pitchFamily="34" charset="0"/>
                <a:ea typeface="FZYaoTi"/>
                <a:cs typeface="FZYaoTi"/>
              </a:rPr>
              <a:t>= sales facilitated by exit from non-core assets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300" dirty="0" smtClean="0">
                <a:latin typeface="Arial" pitchFamily="34" charset="0"/>
                <a:ea typeface="FZYaoTi"/>
                <a:cs typeface="FZYaoTi"/>
              </a:rPr>
              <a:t>- </a:t>
            </a:r>
            <a:r>
              <a:rPr lang="en-GB" sz="1300" b="1" dirty="0" smtClean="0">
                <a:latin typeface="Arial" pitchFamily="34" charset="0"/>
                <a:ea typeface="FZYaoTi"/>
                <a:cs typeface="FZYaoTi"/>
              </a:rPr>
              <a:t>“</a:t>
            </a:r>
            <a:r>
              <a:rPr lang="en-GB" sz="1300" b="1" i="1" dirty="0" smtClean="0">
                <a:latin typeface="Arial" pitchFamily="34" charset="0"/>
                <a:ea typeface="FZYaoTi"/>
                <a:cs typeface="FZYaoTi"/>
              </a:rPr>
              <a:t>Non-prime” real estate shunned by institutional investors</a:t>
            </a:r>
            <a:endParaRPr lang="en-GB" sz="1300" b="1" dirty="0" smtClean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22364" y="1908423"/>
            <a:ext cx="1966614" cy="230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300" b="1" u="sng" dirty="0" smtClean="0">
                <a:latin typeface="Arial" pitchFamily="34" charset="0"/>
                <a:ea typeface="FZYaoTi"/>
                <a:cs typeface="FZYaoTi"/>
              </a:rPr>
              <a:t>MARKET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300" dirty="0" smtClean="0">
                <a:latin typeface="Arial" pitchFamily="34" charset="0"/>
                <a:ea typeface="FZYaoTi"/>
                <a:cs typeface="FZYaoTi"/>
              </a:rPr>
              <a:t>- Scarcity of sources of finance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300" dirty="0" smtClean="0">
                <a:latin typeface="Arial" pitchFamily="34" charset="0"/>
                <a:ea typeface="FZYaoTi"/>
                <a:cs typeface="FZYaoTi"/>
              </a:rPr>
              <a:t>- Structural weakness of balance sheets 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300" dirty="0" smtClean="0">
                <a:latin typeface="Arial" pitchFamily="34" charset="0"/>
                <a:ea typeface="FZYaoTi"/>
                <a:cs typeface="FZYaoTi"/>
              </a:rPr>
              <a:t>- Economic changes = SMEs need to adapt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300" dirty="0" smtClean="0">
                <a:latin typeface="Arial" pitchFamily="34" charset="0"/>
                <a:ea typeface="FZYaoTi"/>
                <a:cs typeface="FZYaoTi"/>
              </a:rPr>
              <a:t>- Few investors in « non-prime* » </a:t>
            </a:r>
            <a:endParaRPr lang="en-GB" sz="13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54856" y="3054453"/>
            <a:ext cx="504056" cy="59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fr-F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+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194572" y="3081456"/>
            <a:ext cx="504056" cy="59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=</a:t>
            </a:r>
            <a:endParaRPr lang="fr-F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626620" y="2412479"/>
            <a:ext cx="1800200" cy="170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300" b="1" u="sng" dirty="0" smtClean="0">
                <a:latin typeface="Arial" pitchFamily="34" charset="0"/>
                <a:ea typeface="FZYaoTi"/>
                <a:cs typeface="FZYaoTi"/>
              </a:rPr>
              <a:t>RESULT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300" dirty="0" smtClean="0">
                <a:latin typeface="Arial" pitchFamily="34" charset="0"/>
                <a:ea typeface="FZYaoTi"/>
                <a:cs typeface="FZYaoTi"/>
              </a:rPr>
              <a:t>- Structural niche for long-term real estate partner for SMEs</a:t>
            </a:r>
          </a:p>
          <a:p>
            <a:pPr marL="0" indent="0" eaLnBrk="1" hangingPunct="1">
              <a:spcBef>
                <a:spcPct val="50000"/>
              </a:spcBef>
              <a:buFontTx/>
              <a:buChar char="-"/>
            </a:pPr>
            <a:r>
              <a:rPr lang="en-GB" sz="1300" dirty="0" smtClean="0">
                <a:latin typeface="Arial" pitchFamily="34" charset="0"/>
                <a:ea typeface="FZYaoTi"/>
                <a:cs typeface="FZYaoTi"/>
              </a:rPr>
              <a:t> Requirement to structure the SME real estate market </a:t>
            </a:r>
            <a:endParaRPr lang="en-GB" sz="13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354812" y="3060551"/>
            <a:ext cx="504056" cy="59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fr-F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►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786860" y="3204567"/>
            <a:ext cx="1368152" cy="35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600" b="1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CAPSTONE</a:t>
            </a:r>
            <a:endParaRPr lang="fr-FR" sz="1600" b="1" dirty="0">
              <a:solidFill>
                <a:srgbClr val="C00000"/>
              </a:solidFill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659069" y="2700511"/>
            <a:ext cx="2034332" cy="130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200" b="1" u="sng" dirty="0" smtClean="0">
                <a:latin typeface="Arial" pitchFamily="34" charset="0"/>
                <a:ea typeface="FZYaoTi"/>
                <a:cs typeface="FZYaoTi"/>
              </a:rPr>
              <a:t>STRATEGIC INVESTORS BENEFITS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   - New asset class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   - Creation of Alpha 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   - IRR 25.5%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722964" y="180231"/>
            <a:ext cx="2808312" cy="195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en-GB" sz="1200" b="1" u="sng" dirty="0" smtClean="0">
                <a:latin typeface="Arial" pitchFamily="34" charset="0"/>
                <a:ea typeface="FZYaoTi"/>
                <a:cs typeface="FZYaoTi"/>
              </a:rPr>
              <a:t>SME BENEFITS</a:t>
            </a:r>
            <a:endParaRPr lang="fr-FR" sz="1200" b="1" u="sng" dirty="0">
              <a:latin typeface="Arial" pitchFamily="34" charset="0"/>
              <a:ea typeface="FZYaoTi"/>
              <a:cs typeface="FZYaoTi"/>
            </a:endParaRPr>
          </a:p>
          <a:p>
            <a:pPr marL="0" indent="0" algn="ctr" eaLnBrk="1" hangingPunct="1">
              <a:spcBef>
                <a:spcPct val="50000"/>
              </a:spcBef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- Real estate assets off  balance sheet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- Long term relationship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- Contractual flexibility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- </a:t>
            </a:r>
            <a:r>
              <a:rPr lang="en-GB" sz="1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▲</a:t>
            </a: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cash</a:t>
            </a:r>
            <a:r>
              <a:rPr lang="en-GB" sz="1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▼</a:t>
            </a: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debt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- </a:t>
            </a:r>
            <a:r>
              <a:rPr lang="en-GB" sz="1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▼ </a:t>
            </a: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RE = facilitates business transfer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- </a:t>
            </a:r>
            <a:r>
              <a:rPr lang="en-GB" sz="1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▲ </a:t>
            </a: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resources for core business</a:t>
            </a:r>
            <a:endParaRPr lang="en-GB" sz="1200" dirty="0">
              <a:latin typeface="Arial" pitchFamily="34" charset="0"/>
              <a:ea typeface="FZYaoTi"/>
              <a:cs typeface="FZYaoTi"/>
            </a:endParaRPr>
          </a:p>
        </p:txBody>
      </p:sp>
      <p:cxnSp>
        <p:nvCxnSpPr>
          <p:cNvPr id="3" name="Connecteur droit avec flèche 2"/>
          <p:cNvCxnSpPr>
            <a:stCxn id="10" idx="3"/>
            <a:endCxn id="12" idx="2"/>
          </p:cNvCxnSpPr>
          <p:nvPr/>
        </p:nvCxnSpPr>
        <p:spPr bwMode="auto">
          <a:xfrm flipV="1">
            <a:off x="8155012" y="2132215"/>
            <a:ext cx="972108" cy="124812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10" idx="3"/>
            <a:endCxn id="11" idx="1"/>
          </p:cNvCxnSpPr>
          <p:nvPr/>
        </p:nvCxnSpPr>
        <p:spPr bwMode="auto">
          <a:xfrm flipV="1">
            <a:off x="8155012" y="3353338"/>
            <a:ext cx="504057" cy="2700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234132" y="6228903"/>
            <a:ext cx="10225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+mn-lt"/>
              </a:rPr>
              <a:t>* </a:t>
            </a:r>
            <a:r>
              <a:rPr lang="en-GB" sz="1200" dirty="0" smtClean="0">
                <a:latin typeface="+mn-lt"/>
              </a:rPr>
              <a:t>Prime = standard construction, excellent location, mature market, AAA lease covenant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7794972" y="4500711"/>
            <a:ext cx="3024336" cy="195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200" b="1" u="sng" dirty="0" smtClean="0">
                <a:latin typeface="Arial" pitchFamily="34" charset="0"/>
                <a:ea typeface="FZYaoTi"/>
                <a:cs typeface="FZYaoTi"/>
              </a:rPr>
              <a:t>POST-IPO INVESTORS</a:t>
            </a:r>
            <a:r>
              <a:rPr lang="fr-FR" sz="1200" b="1" u="sng" dirty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200" b="1" u="sng" dirty="0" smtClean="0">
                <a:latin typeface="Arial" pitchFamily="34" charset="0"/>
                <a:ea typeface="FZYaoTi"/>
                <a:cs typeface="FZYaoTi"/>
              </a:rPr>
              <a:t>BENEFITS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- Alpha over underlying assets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- Risk/return profile 10/10</a:t>
            </a:r>
          </a:p>
          <a:p>
            <a:pPr marL="0" indent="0" eaLnBrk="1" hangingPunct="1">
              <a:spcBef>
                <a:spcPct val="50000"/>
              </a:spcBef>
              <a:buFontTx/>
              <a:buChar char="-"/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 Long term leases (cash flow visibility)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- High rental yields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- Long term asset hold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- Non speculative/contra-cyclical</a:t>
            </a:r>
            <a:endParaRPr lang="en-GB" sz="1200" dirty="0">
              <a:latin typeface="Arial" pitchFamily="34" charset="0"/>
              <a:ea typeface="FZYaoTi"/>
              <a:cs typeface="FZYaoTi"/>
            </a:endParaRPr>
          </a:p>
        </p:txBody>
      </p:sp>
      <p:cxnSp>
        <p:nvCxnSpPr>
          <p:cNvPr id="23" name="Connecteur droit avec flèche 22"/>
          <p:cNvCxnSpPr>
            <a:stCxn id="10" idx="3"/>
            <a:endCxn id="17" idx="0"/>
          </p:cNvCxnSpPr>
          <p:nvPr/>
        </p:nvCxnSpPr>
        <p:spPr bwMode="auto">
          <a:xfrm>
            <a:off x="8155012" y="3380340"/>
            <a:ext cx="1152128" cy="1120371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82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13101" y="1188343"/>
            <a:ext cx="1012708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700088" indent="-342900" eaLnBrk="1" hangingPunct="1">
              <a:spcBef>
                <a:spcPct val="20000"/>
              </a:spcBef>
              <a:buAutoNum type="arabicPeriod"/>
            </a:pPr>
            <a:r>
              <a:rPr lang="en-GB" sz="1600" dirty="0" smtClean="0">
                <a:latin typeface="Arial" pitchFamily="34" charset="0"/>
              </a:rPr>
              <a:t>Parameters tested : 	- Leverage (20/80 vs. 50/50)</a:t>
            </a:r>
          </a:p>
          <a:p>
            <a:pPr marL="357188" indent="0" eaLnBrk="1" hangingPunct="1">
              <a:spcBef>
                <a:spcPct val="20000"/>
              </a:spcBef>
            </a:pPr>
            <a:r>
              <a:rPr lang="en-GB" sz="1600" dirty="0" smtClean="0">
                <a:latin typeface="Arial" pitchFamily="34" charset="0"/>
              </a:rPr>
              <a:t>			- Lease terms (9 years vs. 12 years)</a:t>
            </a:r>
          </a:p>
          <a:p>
            <a:pPr marL="357188" indent="0" eaLnBrk="1" hangingPunct="1">
              <a:spcBef>
                <a:spcPct val="20000"/>
              </a:spcBef>
            </a:pPr>
            <a:r>
              <a:rPr lang="en-GB" sz="1600" dirty="0" smtClean="0">
                <a:latin typeface="Arial" pitchFamily="34" charset="0"/>
              </a:rPr>
              <a:t>			- Pricing cycle of underlying assets (1990-2010 vs. counter-cyclical model)</a:t>
            </a:r>
          </a:p>
          <a:p>
            <a:pPr marL="357188" indent="0" eaLnBrk="1" hangingPunct="1">
              <a:spcBef>
                <a:spcPct val="20000"/>
              </a:spcBef>
            </a:pPr>
            <a:endParaRPr lang="en-GB" sz="1600" dirty="0" smtClean="0">
              <a:latin typeface="Arial" pitchFamily="34" charset="0"/>
            </a:endParaRPr>
          </a:p>
          <a:p>
            <a:pPr marL="357188" indent="0" eaLnBrk="1" hangingPunct="1">
              <a:spcBef>
                <a:spcPct val="20000"/>
              </a:spcBef>
            </a:pPr>
            <a:r>
              <a:rPr lang="en-GB" sz="1600" dirty="0" smtClean="0">
                <a:latin typeface="Arial" pitchFamily="34" charset="0"/>
                <a:cs typeface="Arial"/>
              </a:rPr>
              <a:t>2.  Parameters applied to :	- REITS</a:t>
            </a:r>
          </a:p>
          <a:p>
            <a:pPr marL="357188" indent="0" eaLnBrk="1" hangingPunct="1">
              <a:spcBef>
                <a:spcPct val="20000"/>
              </a:spcBef>
            </a:pPr>
            <a:endParaRPr lang="en-GB" sz="1600" dirty="0" smtClean="0">
              <a:latin typeface="Arial" pitchFamily="34" charset="0"/>
              <a:cs typeface="Arial"/>
            </a:endParaRPr>
          </a:p>
          <a:p>
            <a:pPr marL="357188" indent="0" eaLnBrk="1" hangingPunct="1">
              <a:spcBef>
                <a:spcPct val="20000"/>
              </a:spcBef>
            </a:pPr>
            <a:r>
              <a:rPr lang="en-GB" sz="1600" dirty="0" smtClean="0">
                <a:latin typeface="Arial" pitchFamily="34" charset="0"/>
                <a:cs typeface="Arial"/>
              </a:rPr>
              <a:t>3. Results : 		- Return and risk for the </a:t>
            </a:r>
            <a:r>
              <a:rPr lang="en-GB" sz="1600" u="sng" dirty="0" smtClean="0">
                <a:latin typeface="Arial" pitchFamily="34" charset="0"/>
                <a:cs typeface="Arial"/>
              </a:rPr>
              <a:t>investor</a:t>
            </a:r>
            <a:endParaRPr lang="en-GB" sz="1600" u="sng" dirty="0" smtClean="0">
              <a:latin typeface="Arial" pitchFamily="34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12" y="3564607"/>
            <a:ext cx="6831560" cy="377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434932" y="405995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/>
            <a:r>
              <a:rPr lang="en-GB" sz="1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C1 </a:t>
            </a:r>
            <a:r>
              <a:rPr lang="en-GB" sz="1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= Cycle 1, actual data of last 20 years </a:t>
            </a:r>
            <a:endParaRPr lang="en-GB" sz="1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434932" y="4738801"/>
            <a:ext cx="231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C00000"/>
                </a:solidFill>
                <a:latin typeface="+mn-lt"/>
              </a:rPr>
              <a:t>C2 </a:t>
            </a:r>
            <a:r>
              <a:rPr lang="fr-FR" sz="1400" dirty="0" smtClean="0">
                <a:solidFill>
                  <a:srgbClr val="C00000"/>
                </a:solidFill>
                <a:latin typeface="+mn-lt"/>
              </a:rPr>
              <a:t>= Cycle 2, model</a:t>
            </a:r>
            <a:endParaRPr lang="fr-FR" sz="1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66788" y="468263"/>
            <a:ext cx="8988425" cy="38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A - Testing and establishment of parameters</a:t>
            </a:r>
            <a:endParaRPr lang="en-GB" sz="1800" dirty="0" smtClean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 rot="16200000">
            <a:off x="-1459395" y="4879986"/>
            <a:ext cx="3331891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D</a:t>
            </a:r>
            <a:r>
              <a:rPr lang="en-GB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emonstration of risk/return profile 10/10</a:t>
            </a:r>
            <a:endParaRPr lang="en-GB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8083552" y="5424488"/>
            <a:ext cx="2165351" cy="1014412"/>
            <a:chOff x="5092" y="3417"/>
            <a:chExt cx="1364" cy="639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5092" y="3417"/>
              <a:ext cx="1315" cy="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5744" y="3429"/>
              <a:ext cx="278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6178" y="3429"/>
              <a:ext cx="278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5111" y="3653"/>
              <a:ext cx="41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solidFill>
                    <a:srgbClr val="000000"/>
                  </a:solidFill>
                  <a:latin typeface="Arial" pitchFamily="34" charset="0"/>
                </a:rPr>
                <a:t>Return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5707" y="3634"/>
              <a:ext cx="30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6142" y="3634"/>
              <a:ext cx="30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119" y="3858"/>
              <a:ext cx="2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solidFill>
                    <a:srgbClr val="000000"/>
                  </a:solidFill>
                  <a:latin typeface="Arial" pitchFamily="34" charset="0"/>
                </a:rPr>
                <a:t>Risk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5623" y="3839"/>
              <a:ext cx="38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6142" y="3839"/>
              <a:ext cx="30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5092" y="3417"/>
              <a:ext cx="12" cy="1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5526" y="3417"/>
              <a:ext cx="12" cy="1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5961" y="3417"/>
              <a:ext cx="12" cy="1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5104" y="3417"/>
              <a:ext cx="13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5104" y="3417"/>
              <a:ext cx="1303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6395" y="3417"/>
              <a:ext cx="12" cy="1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5104" y="3622"/>
              <a:ext cx="13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5104" y="3622"/>
              <a:ext cx="1303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5104" y="3827"/>
              <a:ext cx="13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5104" y="3827"/>
              <a:ext cx="1303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5092" y="3417"/>
              <a:ext cx="0" cy="6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5092" y="3417"/>
              <a:ext cx="12" cy="62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5526" y="3429"/>
              <a:ext cx="0" cy="6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5526" y="3429"/>
              <a:ext cx="12" cy="6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5961" y="3429"/>
              <a:ext cx="0" cy="6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152" name="Rectangle 28"/>
            <p:cNvSpPr>
              <a:spLocks noChangeArrowheads="1"/>
            </p:cNvSpPr>
            <p:nvPr/>
          </p:nvSpPr>
          <p:spPr bwMode="auto">
            <a:xfrm>
              <a:off x="5961" y="3429"/>
              <a:ext cx="12" cy="6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153" name="Line 29"/>
            <p:cNvSpPr>
              <a:spLocks noChangeShapeType="1"/>
            </p:cNvSpPr>
            <p:nvPr/>
          </p:nvSpPr>
          <p:spPr bwMode="auto">
            <a:xfrm>
              <a:off x="5104" y="4032"/>
              <a:ext cx="13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156" name="Rectangle 30"/>
            <p:cNvSpPr>
              <a:spLocks noChangeArrowheads="1"/>
            </p:cNvSpPr>
            <p:nvPr/>
          </p:nvSpPr>
          <p:spPr bwMode="auto">
            <a:xfrm>
              <a:off x="5104" y="4032"/>
              <a:ext cx="1303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157" name="Line 31"/>
            <p:cNvSpPr>
              <a:spLocks noChangeShapeType="1"/>
            </p:cNvSpPr>
            <p:nvPr/>
          </p:nvSpPr>
          <p:spPr bwMode="auto">
            <a:xfrm>
              <a:off x="6395" y="3429"/>
              <a:ext cx="0" cy="6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158" name="Rectangle 32"/>
            <p:cNvSpPr>
              <a:spLocks noChangeArrowheads="1"/>
            </p:cNvSpPr>
            <p:nvPr/>
          </p:nvSpPr>
          <p:spPr bwMode="auto">
            <a:xfrm>
              <a:off x="6395" y="3429"/>
              <a:ext cx="12" cy="6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159" name="Line 33"/>
            <p:cNvSpPr>
              <a:spLocks noChangeShapeType="1"/>
            </p:cNvSpPr>
            <p:nvPr/>
          </p:nvSpPr>
          <p:spPr bwMode="auto">
            <a:xfrm>
              <a:off x="5092" y="4044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160" name="Rectangle 34"/>
            <p:cNvSpPr>
              <a:spLocks noChangeArrowheads="1"/>
            </p:cNvSpPr>
            <p:nvPr/>
          </p:nvSpPr>
          <p:spPr bwMode="auto">
            <a:xfrm>
              <a:off x="5092" y="4044"/>
              <a:ext cx="12" cy="12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161" name="Line 35"/>
            <p:cNvSpPr>
              <a:spLocks noChangeShapeType="1"/>
            </p:cNvSpPr>
            <p:nvPr/>
          </p:nvSpPr>
          <p:spPr bwMode="auto">
            <a:xfrm>
              <a:off x="5526" y="4044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162" name="Rectangle 36"/>
            <p:cNvSpPr>
              <a:spLocks noChangeArrowheads="1"/>
            </p:cNvSpPr>
            <p:nvPr/>
          </p:nvSpPr>
          <p:spPr bwMode="auto">
            <a:xfrm>
              <a:off x="5526" y="4044"/>
              <a:ext cx="12" cy="12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163" name="Line 37"/>
            <p:cNvSpPr>
              <a:spLocks noChangeShapeType="1"/>
            </p:cNvSpPr>
            <p:nvPr/>
          </p:nvSpPr>
          <p:spPr bwMode="auto">
            <a:xfrm>
              <a:off x="5961" y="4044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164" name="Rectangle 38"/>
            <p:cNvSpPr>
              <a:spLocks noChangeArrowheads="1"/>
            </p:cNvSpPr>
            <p:nvPr/>
          </p:nvSpPr>
          <p:spPr bwMode="auto">
            <a:xfrm>
              <a:off x="5961" y="4044"/>
              <a:ext cx="12" cy="12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165" name="Line 39"/>
            <p:cNvSpPr>
              <a:spLocks noChangeShapeType="1"/>
            </p:cNvSpPr>
            <p:nvPr/>
          </p:nvSpPr>
          <p:spPr bwMode="auto">
            <a:xfrm>
              <a:off x="6395" y="4044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166" name="Rectangle 40"/>
            <p:cNvSpPr>
              <a:spLocks noChangeArrowheads="1"/>
            </p:cNvSpPr>
            <p:nvPr/>
          </p:nvSpPr>
          <p:spPr bwMode="auto">
            <a:xfrm>
              <a:off x="6395" y="4044"/>
              <a:ext cx="12" cy="12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167" name="Line 41"/>
            <p:cNvSpPr>
              <a:spLocks noChangeShapeType="1"/>
            </p:cNvSpPr>
            <p:nvPr/>
          </p:nvSpPr>
          <p:spPr bwMode="auto">
            <a:xfrm>
              <a:off x="6407" y="341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168" name="Rectangle 42"/>
            <p:cNvSpPr>
              <a:spLocks noChangeArrowheads="1"/>
            </p:cNvSpPr>
            <p:nvPr/>
          </p:nvSpPr>
          <p:spPr bwMode="auto">
            <a:xfrm>
              <a:off x="6407" y="3417"/>
              <a:ext cx="12" cy="12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169" name="Line 43"/>
            <p:cNvSpPr>
              <a:spLocks noChangeShapeType="1"/>
            </p:cNvSpPr>
            <p:nvPr/>
          </p:nvSpPr>
          <p:spPr bwMode="auto">
            <a:xfrm>
              <a:off x="6407" y="3622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170" name="Rectangle 44"/>
            <p:cNvSpPr>
              <a:spLocks noChangeArrowheads="1"/>
            </p:cNvSpPr>
            <p:nvPr/>
          </p:nvSpPr>
          <p:spPr bwMode="auto">
            <a:xfrm>
              <a:off x="6407" y="3622"/>
              <a:ext cx="12" cy="12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171" name="Line 45"/>
            <p:cNvSpPr>
              <a:spLocks noChangeShapeType="1"/>
            </p:cNvSpPr>
            <p:nvPr/>
          </p:nvSpPr>
          <p:spPr bwMode="auto">
            <a:xfrm>
              <a:off x="6407" y="382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172" name="Rectangle 46"/>
            <p:cNvSpPr>
              <a:spLocks noChangeArrowheads="1"/>
            </p:cNvSpPr>
            <p:nvPr/>
          </p:nvSpPr>
          <p:spPr bwMode="auto">
            <a:xfrm>
              <a:off x="6407" y="3827"/>
              <a:ext cx="12" cy="12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173" name="Line 47"/>
            <p:cNvSpPr>
              <a:spLocks noChangeShapeType="1"/>
            </p:cNvSpPr>
            <p:nvPr/>
          </p:nvSpPr>
          <p:spPr bwMode="auto">
            <a:xfrm>
              <a:off x="6407" y="4032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174" name="Rectangle 48"/>
            <p:cNvSpPr>
              <a:spLocks noChangeArrowheads="1"/>
            </p:cNvSpPr>
            <p:nvPr/>
          </p:nvSpPr>
          <p:spPr bwMode="auto">
            <a:xfrm>
              <a:off x="6407" y="4032"/>
              <a:ext cx="12" cy="12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159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966788" y="396875"/>
            <a:ext cx="8988425" cy="38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 - Reduction of risk by lower leverage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98550" y="972319"/>
            <a:ext cx="943272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Arial"/>
                <a:cs typeface="Arial"/>
              </a:rPr>
              <a:t>Standard investment in commercial RE = average leverage 20/80</a:t>
            </a:r>
          </a:p>
          <a:p>
            <a:pPr marL="0" indent="0" eaLnBrk="1" hangingPunct="1">
              <a:spcBef>
                <a:spcPct val="20000"/>
              </a:spcBef>
            </a:pPr>
            <a:endParaRPr lang="en-GB" sz="1600" dirty="0" smtClean="0">
              <a:latin typeface="Arial"/>
              <a:cs typeface="Arial"/>
            </a:endParaRP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Arial"/>
                <a:cs typeface="Arial"/>
              </a:rPr>
              <a:t>Capstone = average leverage 50/50</a:t>
            </a: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</a:pPr>
            <a:endParaRPr lang="en-GB" sz="1600" dirty="0" smtClean="0">
              <a:latin typeface="Arial"/>
              <a:cs typeface="Arial"/>
            </a:endParaRPr>
          </a:p>
          <a:p>
            <a:pPr marL="0" indent="0" eaLnBrk="1" hangingPunct="1">
              <a:spcBef>
                <a:spcPct val="20000"/>
              </a:spcBef>
            </a:pPr>
            <a:endParaRPr lang="en-GB" sz="1600" dirty="0" smtClean="0">
              <a:latin typeface="Arial"/>
              <a:cs typeface="Arial"/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en-GB" sz="1600" dirty="0" smtClean="0">
                <a:latin typeface="Arial"/>
                <a:cs typeface="Arial"/>
              </a:rPr>
              <a:t>Comparison of results :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16200000">
            <a:off x="-1459395" y="4879986"/>
            <a:ext cx="3331891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D</a:t>
            </a:r>
            <a:r>
              <a:rPr lang="en-GB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emonstration of risk/return profile 10/10</a:t>
            </a:r>
            <a:endParaRPr lang="en-GB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38188" y="2989263"/>
            <a:ext cx="9550400" cy="3290887"/>
            <a:chOff x="465" y="1883"/>
            <a:chExt cx="6016" cy="2073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65" y="1883"/>
              <a:ext cx="6016" cy="2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465" y="1883"/>
              <a:ext cx="6051" cy="2095"/>
              <a:chOff x="465" y="1883"/>
              <a:chExt cx="6051" cy="2095"/>
            </a:xfrm>
          </p:grpSpPr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465" y="2074"/>
                <a:ext cx="3433" cy="290"/>
              </a:xfrm>
              <a:prstGeom prst="rect">
                <a:avLst/>
              </a:prstGeom>
              <a:solidFill>
                <a:srgbClr val="95B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>
                <a:off x="4329" y="2074"/>
                <a:ext cx="2152" cy="290"/>
              </a:xfrm>
              <a:prstGeom prst="rect">
                <a:avLst/>
              </a:prstGeom>
              <a:solidFill>
                <a:srgbClr val="95B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2171" y="2357"/>
                <a:ext cx="580" cy="149"/>
              </a:xfrm>
              <a:prstGeom prst="rect">
                <a:avLst/>
              </a:prstGeom>
              <a:solidFill>
                <a:srgbClr val="C4D7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5901" y="2357"/>
                <a:ext cx="580" cy="149"/>
              </a:xfrm>
              <a:prstGeom prst="rect">
                <a:avLst/>
              </a:prstGeom>
              <a:solidFill>
                <a:srgbClr val="C4D7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2171" y="2499"/>
                <a:ext cx="580" cy="148"/>
              </a:xfrm>
              <a:prstGeom prst="rect">
                <a:avLst/>
              </a:prstGeom>
              <a:solidFill>
                <a:srgbClr val="C4D7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5901" y="2499"/>
                <a:ext cx="580" cy="148"/>
              </a:xfrm>
              <a:prstGeom prst="rect">
                <a:avLst/>
              </a:prstGeom>
              <a:solidFill>
                <a:srgbClr val="C4D7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Rectangle 11"/>
              <p:cNvSpPr>
                <a:spLocks noChangeArrowheads="1"/>
              </p:cNvSpPr>
              <p:nvPr/>
            </p:nvSpPr>
            <p:spPr bwMode="auto">
              <a:xfrm>
                <a:off x="2171" y="2640"/>
                <a:ext cx="580" cy="149"/>
              </a:xfrm>
              <a:prstGeom prst="rect">
                <a:avLst/>
              </a:prstGeom>
              <a:solidFill>
                <a:srgbClr val="C4D7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5901" y="2640"/>
                <a:ext cx="580" cy="149"/>
              </a:xfrm>
              <a:prstGeom prst="rect">
                <a:avLst/>
              </a:prstGeom>
              <a:solidFill>
                <a:srgbClr val="C4D7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465" y="3227"/>
                <a:ext cx="3433" cy="297"/>
              </a:xfrm>
              <a:prstGeom prst="rect">
                <a:avLst/>
              </a:prstGeom>
              <a:solidFill>
                <a:srgbClr val="95B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Rectangle 14"/>
              <p:cNvSpPr>
                <a:spLocks noChangeArrowheads="1"/>
              </p:cNvSpPr>
              <p:nvPr/>
            </p:nvSpPr>
            <p:spPr bwMode="auto">
              <a:xfrm>
                <a:off x="4329" y="3227"/>
                <a:ext cx="2152" cy="297"/>
              </a:xfrm>
              <a:prstGeom prst="rect">
                <a:avLst/>
              </a:prstGeom>
              <a:solidFill>
                <a:srgbClr val="95B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Rectangle 15"/>
              <p:cNvSpPr>
                <a:spLocks noChangeArrowheads="1"/>
              </p:cNvSpPr>
              <p:nvPr/>
            </p:nvSpPr>
            <p:spPr bwMode="auto">
              <a:xfrm>
                <a:off x="2171" y="3517"/>
                <a:ext cx="580" cy="149"/>
              </a:xfrm>
              <a:prstGeom prst="rect">
                <a:avLst/>
              </a:prstGeom>
              <a:solidFill>
                <a:srgbClr val="C4D7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Rectangle 16"/>
              <p:cNvSpPr>
                <a:spLocks noChangeArrowheads="1"/>
              </p:cNvSpPr>
              <p:nvPr/>
            </p:nvSpPr>
            <p:spPr bwMode="auto">
              <a:xfrm>
                <a:off x="5901" y="3517"/>
                <a:ext cx="580" cy="149"/>
              </a:xfrm>
              <a:prstGeom prst="rect">
                <a:avLst/>
              </a:prstGeom>
              <a:solidFill>
                <a:srgbClr val="C4D7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Rectangle 17"/>
              <p:cNvSpPr>
                <a:spLocks noChangeArrowheads="1"/>
              </p:cNvSpPr>
              <p:nvPr/>
            </p:nvSpPr>
            <p:spPr bwMode="auto">
              <a:xfrm>
                <a:off x="2171" y="3659"/>
                <a:ext cx="580" cy="148"/>
              </a:xfrm>
              <a:prstGeom prst="rect">
                <a:avLst/>
              </a:prstGeom>
              <a:solidFill>
                <a:srgbClr val="C4D7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Rectangle 18"/>
              <p:cNvSpPr>
                <a:spLocks noChangeArrowheads="1"/>
              </p:cNvSpPr>
              <p:nvPr/>
            </p:nvSpPr>
            <p:spPr bwMode="auto">
              <a:xfrm>
                <a:off x="5901" y="3659"/>
                <a:ext cx="580" cy="148"/>
              </a:xfrm>
              <a:prstGeom prst="rect">
                <a:avLst/>
              </a:prstGeom>
              <a:solidFill>
                <a:srgbClr val="C4D7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Rectangle 19"/>
              <p:cNvSpPr>
                <a:spLocks noChangeArrowheads="1"/>
              </p:cNvSpPr>
              <p:nvPr/>
            </p:nvSpPr>
            <p:spPr bwMode="auto">
              <a:xfrm>
                <a:off x="2171" y="3800"/>
                <a:ext cx="580" cy="156"/>
              </a:xfrm>
              <a:prstGeom prst="rect">
                <a:avLst/>
              </a:prstGeom>
              <a:solidFill>
                <a:srgbClr val="C4D7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Rectangle 20"/>
              <p:cNvSpPr>
                <a:spLocks noChangeArrowheads="1"/>
              </p:cNvSpPr>
              <p:nvPr/>
            </p:nvSpPr>
            <p:spPr bwMode="auto">
              <a:xfrm>
                <a:off x="5901" y="3800"/>
                <a:ext cx="580" cy="156"/>
              </a:xfrm>
              <a:prstGeom prst="rect">
                <a:avLst/>
              </a:prstGeom>
              <a:solidFill>
                <a:srgbClr val="C4D7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Rectangle 21"/>
              <p:cNvSpPr>
                <a:spLocks noChangeArrowheads="1"/>
              </p:cNvSpPr>
              <p:nvPr/>
            </p:nvSpPr>
            <p:spPr bwMode="auto">
              <a:xfrm>
                <a:off x="493" y="2152"/>
                <a:ext cx="50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Leverage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Rectangle 22"/>
              <p:cNvSpPr>
                <a:spLocks noChangeArrowheads="1"/>
              </p:cNvSpPr>
              <p:nvPr/>
            </p:nvSpPr>
            <p:spPr bwMode="auto">
              <a:xfrm>
                <a:off x="974" y="2159"/>
                <a:ext cx="2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Arial" pitchFamily="34" charset="0"/>
                  </a:rPr>
                  <a:t>8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ctangle 23"/>
              <p:cNvSpPr>
                <a:spLocks noChangeArrowheads="1"/>
              </p:cNvSpPr>
              <p:nvPr/>
            </p:nvSpPr>
            <p:spPr bwMode="auto">
              <a:xfrm>
                <a:off x="1067" y="2152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Rectangle 24"/>
              <p:cNvSpPr>
                <a:spLocks noChangeArrowheads="1"/>
              </p:cNvSpPr>
              <p:nvPr/>
            </p:nvSpPr>
            <p:spPr bwMode="auto">
              <a:xfrm>
                <a:off x="1625" y="2074"/>
                <a:ext cx="539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</a:rPr>
                  <a:t>Underlying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</a:rPr>
                  <a:t>RE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Rectangle 25"/>
              <p:cNvSpPr>
                <a:spLocks noChangeArrowheads="1"/>
              </p:cNvSpPr>
              <p:nvPr/>
            </p:nvSpPr>
            <p:spPr bwMode="auto">
              <a:xfrm>
                <a:off x="2220" y="2159"/>
                <a:ext cx="56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Capstone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76" name="Rectangle 26"/>
              <p:cNvSpPr>
                <a:spLocks noChangeArrowheads="1"/>
              </p:cNvSpPr>
              <p:nvPr/>
            </p:nvSpPr>
            <p:spPr bwMode="auto">
              <a:xfrm>
                <a:off x="2815" y="2088"/>
                <a:ext cx="3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77" name="Rectangle 27"/>
              <p:cNvSpPr>
                <a:spLocks noChangeArrowheads="1"/>
              </p:cNvSpPr>
              <p:nvPr/>
            </p:nvSpPr>
            <p:spPr bwMode="auto">
              <a:xfrm>
                <a:off x="2848" y="2088"/>
                <a:ext cx="37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</a:rPr>
                  <a:t>Quoted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</a:rPr>
                  <a:t>REITs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79" name="Rectangle 28"/>
              <p:cNvSpPr>
                <a:spLocks noChangeArrowheads="1"/>
              </p:cNvSpPr>
              <p:nvPr/>
            </p:nvSpPr>
            <p:spPr bwMode="auto">
              <a:xfrm>
                <a:off x="3390" y="2159"/>
                <a:ext cx="40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</a:rPr>
                  <a:t>Equities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80" name="Rectangle 29"/>
              <p:cNvSpPr>
                <a:spLocks noChangeArrowheads="1"/>
              </p:cNvSpPr>
              <p:nvPr/>
            </p:nvSpPr>
            <p:spPr bwMode="auto">
              <a:xfrm>
                <a:off x="4358" y="2152"/>
                <a:ext cx="50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Leverage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81" name="Rectangle 30"/>
              <p:cNvSpPr>
                <a:spLocks noChangeArrowheads="1"/>
              </p:cNvSpPr>
              <p:nvPr/>
            </p:nvSpPr>
            <p:spPr bwMode="auto">
              <a:xfrm>
                <a:off x="4839" y="2162"/>
                <a:ext cx="22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>
                    <a:solidFill>
                      <a:srgbClr val="000000"/>
                    </a:solidFill>
                    <a:latin typeface="Arial" pitchFamily="34" charset="0"/>
                  </a:rPr>
                  <a:t>8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82" name="Rectangle 31"/>
              <p:cNvSpPr>
                <a:spLocks noChangeArrowheads="1"/>
              </p:cNvSpPr>
              <p:nvPr/>
            </p:nvSpPr>
            <p:spPr bwMode="auto">
              <a:xfrm>
                <a:off x="4931" y="2152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83" name="Rectangle 32"/>
              <p:cNvSpPr>
                <a:spLocks noChangeArrowheads="1"/>
              </p:cNvSpPr>
              <p:nvPr/>
            </p:nvSpPr>
            <p:spPr bwMode="auto">
              <a:xfrm>
                <a:off x="5338" y="2094"/>
                <a:ext cx="539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</a:rPr>
                  <a:t>Underlying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</a:rPr>
                  <a:t>RE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84" name="Rectangle 33"/>
              <p:cNvSpPr>
                <a:spLocks noChangeArrowheads="1"/>
              </p:cNvSpPr>
              <p:nvPr/>
            </p:nvSpPr>
            <p:spPr bwMode="auto">
              <a:xfrm>
                <a:off x="5632" y="2230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85" name="Rectangle 34"/>
              <p:cNvSpPr>
                <a:spLocks noChangeArrowheads="1"/>
              </p:cNvSpPr>
              <p:nvPr/>
            </p:nvSpPr>
            <p:spPr bwMode="auto">
              <a:xfrm>
                <a:off x="5950" y="2159"/>
                <a:ext cx="56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Capstone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86" name="Rectangle 35"/>
              <p:cNvSpPr>
                <a:spLocks noChangeArrowheads="1"/>
              </p:cNvSpPr>
              <p:nvPr/>
            </p:nvSpPr>
            <p:spPr bwMode="auto">
              <a:xfrm>
                <a:off x="493" y="2371"/>
                <a:ext cx="73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</a:rPr>
                  <a:t>Annual returns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87" name="Rectangle 36"/>
              <p:cNvSpPr>
                <a:spLocks noChangeArrowheads="1"/>
              </p:cNvSpPr>
              <p:nvPr/>
            </p:nvSpPr>
            <p:spPr bwMode="auto">
              <a:xfrm>
                <a:off x="1831" y="2371"/>
                <a:ext cx="32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6.70%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88" name="Rectangle 37"/>
              <p:cNvSpPr>
                <a:spLocks noChangeArrowheads="1"/>
              </p:cNvSpPr>
              <p:nvPr/>
            </p:nvSpPr>
            <p:spPr bwMode="auto">
              <a:xfrm>
                <a:off x="2496" y="2371"/>
                <a:ext cx="290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13%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89" name="Rectangle 38"/>
              <p:cNvSpPr>
                <a:spLocks noChangeArrowheads="1"/>
              </p:cNvSpPr>
              <p:nvPr/>
            </p:nvSpPr>
            <p:spPr bwMode="auto">
              <a:xfrm>
                <a:off x="3070" y="2371"/>
                <a:ext cx="290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12%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90" name="Rectangle 39"/>
              <p:cNvSpPr>
                <a:spLocks noChangeArrowheads="1"/>
              </p:cNvSpPr>
              <p:nvPr/>
            </p:nvSpPr>
            <p:spPr bwMode="auto">
              <a:xfrm>
                <a:off x="3643" y="2371"/>
                <a:ext cx="290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11%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91" name="Rectangle 40"/>
              <p:cNvSpPr>
                <a:spLocks noChangeArrowheads="1"/>
              </p:cNvSpPr>
              <p:nvPr/>
            </p:nvSpPr>
            <p:spPr bwMode="auto">
              <a:xfrm>
                <a:off x="4358" y="2371"/>
                <a:ext cx="73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</a:rPr>
                  <a:t>Annual returns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92" name="Rectangle 41"/>
              <p:cNvSpPr>
                <a:spLocks noChangeArrowheads="1"/>
              </p:cNvSpPr>
              <p:nvPr/>
            </p:nvSpPr>
            <p:spPr bwMode="auto">
              <a:xfrm>
                <a:off x="5717" y="2371"/>
                <a:ext cx="22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93" name="Rectangle 42"/>
              <p:cNvSpPr>
                <a:spLocks noChangeArrowheads="1"/>
              </p:cNvSpPr>
              <p:nvPr/>
            </p:nvSpPr>
            <p:spPr bwMode="auto">
              <a:xfrm>
                <a:off x="6226" y="2371"/>
                <a:ext cx="290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13%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94" name="Rectangle 43"/>
              <p:cNvSpPr>
                <a:spLocks noChangeArrowheads="1"/>
              </p:cNvSpPr>
              <p:nvPr/>
            </p:nvSpPr>
            <p:spPr bwMode="auto">
              <a:xfrm>
                <a:off x="493" y="2513"/>
                <a:ext cx="41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Volatility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95" name="Rectangle 44"/>
              <p:cNvSpPr>
                <a:spLocks noChangeArrowheads="1"/>
              </p:cNvSpPr>
              <p:nvPr/>
            </p:nvSpPr>
            <p:spPr bwMode="auto">
              <a:xfrm>
                <a:off x="1767" y="2513"/>
                <a:ext cx="38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10.00%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96" name="Rectangle 45"/>
              <p:cNvSpPr>
                <a:spLocks noChangeArrowheads="1"/>
              </p:cNvSpPr>
              <p:nvPr/>
            </p:nvSpPr>
            <p:spPr bwMode="auto">
              <a:xfrm>
                <a:off x="2496" y="2513"/>
                <a:ext cx="290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15%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97" name="Rectangle 46"/>
              <p:cNvSpPr>
                <a:spLocks noChangeArrowheads="1"/>
              </p:cNvSpPr>
              <p:nvPr/>
            </p:nvSpPr>
            <p:spPr bwMode="auto">
              <a:xfrm>
                <a:off x="3070" y="2513"/>
                <a:ext cx="290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26%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98" name="Rectangle 47"/>
              <p:cNvSpPr>
                <a:spLocks noChangeArrowheads="1"/>
              </p:cNvSpPr>
              <p:nvPr/>
            </p:nvSpPr>
            <p:spPr bwMode="auto">
              <a:xfrm>
                <a:off x="3643" y="2513"/>
                <a:ext cx="290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24%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99" name="Rectangle 48"/>
              <p:cNvSpPr>
                <a:spLocks noChangeArrowheads="1"/>
              </p:cNvSpPr>
              <p:nvPr/>
            </p:nvSpPr>
            <p:spPr bwMode="auto">
              <a:xfrm>
                <a:off x="4358" y="2513"/>
                <a:ext cx="41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Volatility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00" name="Rectangle 49"/>
              <p:cNvSpPr>
                <a:spLocks noChangeArrowheads="1"/>
              </p:cNvSpPr>
              <p:nvPr/>
            </p:nvSpPr>
            <p:spPr bwMode="auto">
              <a:xfrm>
                <a:off x="5717" y="2513"/>
                <a:ext cx="22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01" name="Rectangle 50"/>
              <p:cNvSpPr>
                <a:spLocks noChangeArrowheads="1"/>
              </p:cNvSpPr>
              <p:nvPr/>
            </p:nvSpPr>
            <p:spPr bwMode="auto">
              <a:xfrm>
                <a:off x="6226" y="2513"/>
                <a:ext cx="290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16%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02" name="Rectangle 51"/>
              <p:cNvSpPr>
                <a:spLocks noChangeArrowheads="1"/>
              </p:cNvSpPr>
              <p:nvPr/>
            </p:nvSpPr>
            <p:spPr bwMode="auto">
              <a:xfrm>
                <a:off x="493" y="2654"/>
                <a:ext cx="439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Sharpe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03" name="Rectangle 52"/>
              <p:cNvSpPr>
                <a:spLocks noChangeArrowheads="1"/>
              </p:cNvSpPr>
              <p:nvPr/>
            </p:nvSpPr>
            <p:spPr bwMode="auto">
              <a:xfrm>
                <a:off x="1930" y="2654"/>
                <a:ext cx="21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0.27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04" name="Rectangle 53"/>
              <p:cNvSpPr>
                <a:spLocks noChangeArrowheads="1"/>
              </p:cNvSpPr>
              <p:nvPr/>
            </p:nvSpPr>
            <p:spPr bwMode="auto">
              <a:xfrm>
                <a:off x="2503" y="2654"/>
                <a:ext cx="21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0.60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05" name="Rectangle 54"/>
              <p:cNvSpPr>
                <a:spLocks noChangeArrowheads="1"/>
              </p:cNvSpPr>
              <p:nvPr/>
            </p:nvSpPr>
            <p:spPr bwMode="auto">
              <a:xfrm>
                <a:off x="3077" y="2654"/>
                <a:ext cx="21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0.31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06" name="Rectangle 55"/>
              <p:cNvSpPr>
                <a:spLocks noChangeArrowheads="1"/>
              </p:cNvSpPr>
              <p:nvPr/>
            </p:nvSpPr>
            <p:spPr bwMode="auto">
              <a:xfrm>
                <a:off x="3650" y="2654"/>
                <a:ext cx="21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0.29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07" name="Rectangle 56"/>
              <p:cNvSpPr>
                <a:spLocks noChangeArrowheads="1"/>
              </p:cNvSpPr>
              <p:nvPr/>
            </p:nvSpPr>
            <p:spPr bwMode="auto">
              <a:xfrm>
                <a:off x="4358" y="2654"/>
                <a:ext cx="439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Sharpe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60" name="Rectangle 57"/>
              <p:cNvSpPr>
                <a:spLocks noChangeArrowheads="1"/>
              </p:cNvSpPr>
              <p:nvPr/>
            </p:nvSpPr>
            <p:spPr bwMode="auto">
              <a:xfrm>
                <a:off x="5660" y="2654"/>
                <a:ext cx="21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0.15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61" name="Rectangle 58"/>
              <p:cNvSpPr>
                <a:spLocks noChangeArrowheads="1"/>
              </p:cNvSpPr>
              <p:nvPr/>
            </p:nvSpPr>
            <p:spPr bwMode="auto">
              <a:xfrm>
                <a:off x="6233" y="2654"/>
                <a:ext cx="21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0.57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63" name="Rectangle 59"/>
              <p:cNvSpPr>
                <a:spLocks noChangeArrowheads="1"/>
              </p:cNvSpPr>
              <p:nvPr/>
            </p:nvSpPr>
            <p:spPr bwMode="auto">
              <a:xfrm>
                <a:off x="493" y="3312"/>
                <a:ext cx="50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Leverage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64" name="Rectangle 60"/>
              <p:cNvSpPr>
                <a:spLocks noChangeArrowheads="1"/>
              </p:cNvSpPr>
              <p:nvPr/>
            </p:nvSpPr>
            <p:spPr bwMode="auto">
              <a:xfrm>
                <a:off x="974" y="3319"/>
                <a:ext cx="297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50%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65" name="Rectangle 61"/>
              <p:cNvSpPr>
                <a:spLocks noChangeArrowheads="1"/>
              </p:cNvSpPr>
              <p:nvPr/>
            </p:nvSpPr>
            <p:spPr bwMode="auto">
              <a:xfrm>
                <a:off x="1067" y="3312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66" name="Rectangle 62"/>
              <p:cNvSpPr>
                <a:spLocks noChangeArrowheads="1"/>
              </p:cNvSpPr>
              <p:nvPr/>
            </p:nvSpPr>
            <p:spPr bwMode="auto">
              <a:xfrm>
                <a:off x="1612" y="3223"/>
                <a:ext cx="539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</a:rPr>
                  <a:t>Underlying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67" name="Rectangle 63"/>
              <p:cNvSpPr>
                <a:spLocks noChangeArrowheads="1"/>
              </p:cNvSpPr>
              <p:nvPr/>
            </p:nvSpPr>
            <p:spPr bwMode="auto">
              <a:xfrm>
                <a:off x="2220" y="3312"/>
                <a:ext cx="56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Capstone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68" name="Rectangle 64"/>
              <p:cNvSpPr>
                <a:spLocks noChangeArrowheads="1"/>
              </p:cNvSpPr>
              <p:nvPr/>
            </p:nvSpPr>
            <p:spPr bwMode="auto">
              <a:xfrm>
                <a:off x="2815" y="3241"/>
                <a:ext cx="37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</a:rPr>
                  <a:t>Quoted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69" name="Rectangle 65"/>
              <p:cNvSpPr>
                <a:spLocks noChangeArrowheads="1"/>
              </p:cNvSpPr>
              <p:nvPr/>
            </p:nvSpPr>
            <p:spPr bwMode="auto">
              <a:xfrm>
                <a:off x="2857" y="3383"/>
                <a:ext cx="30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</a:rPr>
                  <a:t>REITs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70" name="Rectangle 66"/>
              <p:cNvSpPr>
                <a:spLocks noChangeArrowheads="1"/>
              </p:cNvSpPr>
              <p:nvPr/>
            </p:nvSpPr>
            <p:spPr bwMode="auto">
              <a:xfrm>
                <a:off x="3397" y="3312"/>
                <a:ext cx="40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</a:rPr>
                  <a:t>Equities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71" name="Rectangle 67"/>
              <p:cNvSpPr>
                <a:spLocks noChangeArrowheads="1"/>
              </p:cNvSpPr>
              <p:nvPr/>
            </p:nvSpPr>
            <p:spPr bwMode="auto">
              <a:xfrm>
                <a:off x="4358" y="3312"/>
                <a:ext cx="50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Leverage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72" name="Rectangle 68"/>
              <p:cNvSpPr>
                <a:spLocks noChangeArrowheads="1"/>
              </p:cNvSpPr>
              <p:nvPr/>
            </p:nvSpPr>
            <p:spPr bwMode="auto">
              <a:xfrm>
                <a:off x="4839" y="3313"/>
                <a:ext cx="297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50%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73" name="Rectangle 69"/>
              <p:cNvSpPr>
                <a:spLocks noChangeArrowheads="1"/>
              </p:cNvSpPr>
              <p:nvPr/>
            </p:nvSpPr>
            <p:spPr bwMode="auto">
              <a:xfrm>
                <a:off x="4931" y="3312"/>
                <a:ext cx="3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74" name="Rectangle 70"/>
              <p:cNvSpPr>
                <a:spLocks noChangeArrowheads="1"/>
              </p:cNvSpPr>
              <p:nvPr/>
            </p:nvSpPr>
            <p:spPr bwMode="auto">
              <a:xfrm>
                <a:off x="5330" y="3241"/>
                <a:ext cx="539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</a:rPr>
                  <a:t>Underlying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</a:rPr>
                  <a:t>RE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76" name="Rectangle 72"/>
              <p:cNvSpPr>
                <a:spLocks noChangeArrowheads="1"/>
              </p:cNvSpPr>
              <p:nvPr/>
            </p:nvSpPr>
            <p:spPr bwMode="auto">
              <a:xfrm>
                <a:off x="5950" y="3312"/>
                <a:ext cx="56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Capstone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77" name="Rectangle 73"/>
              <p:cNvSpPr>
                <a:spLocks noChangeArrowheads="1"/>
              </p:cNvSpPr>
              <p:nvPr/>
            </p:nvSpPr>
            <p:spPr bwMode="auto">
              <a:xfrm>
                <a:off x="493" y="3532"/>
                <a:ext cx="73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</a:rPr>
                  <a:t>Annual returns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78" name="Rectangle 74"/>
              <p:cNvSpPr>
                <a:spLocks noChangeArrowheads="1"/>
              </p:cNvSpPr>
              <p:nvPr/>
            </p:nvSpPr>
            <p:spPr bwMode="auto">
              <a:xfrm>
                <a:off x="1831" y="3532"/>
                <a:ext cx="32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6.70%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79" name="Rectangle 75"/>
              <p:cNvSpPr>
                <a:spLocks noChangeArrowheads="1"/>
              </p:cNvSpPr>
              <p:nvPr/>
            </p:nvSpPr>
            <p:spPr bwMode="auto">
              <a:xfrm>
                <a:off x="2496" y="3532"/>
                <a:ext cx="290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80" name="Rectangle 76"/>
              <p:cNvSpPr>
                <a:spLocks noChangeArrowheads="1"/>
              </p:cNvSpPr>
              <p:nvPr/>
            </p:nvSpPr>
            <p:spPr bwMode="auto">
              <a:xfrm>
                <a:off x="3070" y="3532"/>
                <a:ext cx="290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12%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81" name="Rectangle 77"/>
              <p:cNvSpPr>
                <a:spLocks noChangeArrowheads="1"/>
              </p:cNvSpPr>
              <p:nvPr/>
            </p:nvSpPr>
            <p:spPr bwMode="auto">
              <a:xfrm>
                <a:off x="3643" y="3532"/>
                <a:ext cx="290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11%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82" name="Rectangle 78"/>
              <p:cNvSpPr>
                <a:spLocks noChangeArrowheads="1"/>
              </p:cNvSpPr>
              <p:nvPr/>
            </p:nvSpPr>
            <p:spPr bwMode="auto">
              <a:xfrm>
                <a:off x="4358" y="3532"/>
                <a:ext cx="73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</a:rPr>
                  <a:t>Annual returns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83" name="Rectangle 79"/>
              <p:cNvSpPr>
                <a:spLocks noChangeArrowheads="1"/>
              </p:cNvSpPr>
              <p:nvPr/>
            </p:nvSpPr>
            <p:spPr bwMode="auto">
              <a:xfrm>
                <a:off x="5717" y="3532"/>
                <a:ext cx="22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84" name="Rectangle 80"/>
              <p:cNvSpPr>
                <a:spLocks noChangeArrowheads="1"/>
              </p:cNvSpPr>
              <p:nvPr/>
            </p:nvSpPr>
            <p:spPr bwMode="auto">
              <a:xfrm>
                <a:off x="6226" y="3532"/>
                <a:ext cx="290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85" name="Rectangle 81"/>
              <p:cNvSpPr>
                <a:spLocks noChangeArrowheads="1"/>
              </p:cNvSpPr>
              <p:nvPr/>
            </p:nvSpPr>
            <p:spPr bwMode="auto">
              <a:xfrm>
                <a:off x="493" y="3673"/>
                <a:ext cx="41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Volatility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86" name="Rectangle 82"/>
              <p:cNvSpPr>
                <a:spLocks noChangeArrowheads="1"/>
              </p:cNvSpPr>
              <p:nvPr/>
            </p:nvSpPr>
            <p:spPr bwMode="auto">
              <a:xfrm>
                <a:off x="1767" y="3673"/>
                <a:ext cx="38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10.00%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87" name="Rectangle 83"/>
              <p:cNvSpPr>
                <a:spLocks noChangeArrowheads="1"/>
              </p:cNvSpPr>
              <p:nvPr/>
            </p:nvSpPr>
            <p:spPr bwMode="auto">
              <a:xfrm>
                <a:off x="2496" y="3673"/>
                <a:ext cx="290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88" name="Rectangle 84"/>
              <p:cNvSpPr>
                <a:spLocks noChangeArrowheads="1"/>
              </p:cNvSpPr>
              <p:nvPr/>
            </p:nvSpPr>
            <p:spPr bwMode="auto">
              <a:xfrm>
                <a:off x="3070" y="3673"/>
                <a:ext cx="290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26%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89" name="Rectangle 85"/>
              <p:cNvSpPr>
                <a:spLocks noChangeArrowheads="1"/>
              </p:cNvSpPr>
              <p:nvPr/>
            </p:nvSpPr>
            <p:spPr bwMode="auto">
              <a:xfrm>
                <a:off x="3643" y="3673"/>
                <a:ext cx="290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24%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90" name="Rectangle 86"/>
              <p:cNvSpPr>
                <a:spLocks noChangeArrowheads="1"/>
              </p:cNvSpPr>
              <p:nvPr/>
            </p:nvSpPr>
            <p:spPr bwMode="auto">
              <a:xfrm>
                <a:off x="4358" y="3673"/>
                <a:ext cx="41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Volatility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91" name="Rectangle 87"/>
              <p:cNvSpPr>
                <a:spLocks noChangeArrowheads="1"/>
              </p:cNvSpPr>
              <p:nvPr/>
            </p:nvSpPr>
            <p:spPr bwMode="auto">
              <a:xfrm>
                <a:off x="5717" y="3673"/>
                <a:ext cx="22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08" name="Rectangle 88"/>
              <p:cNvSpPr>
                <a:spLocks noChangeArrowheads="1"/>
              </p:cNvSpPr>
              <p:nvPr/>
            </p:nvSpPr>
            <p:spPr bwMode="auto">
              <a:xfrm>
                <a:off x="6226" y="3673"/>
                <a:ext cx="290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11%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09" name="Rectangle 89"/>
              <p:cNvSpPr>
                <a:spLocks noChangeArrowheads="1"/>
              </p:cNvSpPr>
              <p:nvPr/>
            </p:nvSpPr>
            <p:spPr bwMode="auto">
              <a:xfrm>
                <a:off x="493" y="3815"/>
                <a:ext cx="439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Sharpe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10" name="Rectangle 90"/>
              <p:cNvSpPr>
                <a:spLocks noChangeArrowheads="1"/>
              </p:cNvSpPr>
              <p:nvPr/>
            </p:nvSpPr>
            <p:spPr bwMode="auto">
              <a:xfrm>
                <a:off x="1930" y="3815"/>
                <a:ext cx="21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0.27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11" name="Rectangle 91"/>
              <p:cNvSpPr>
                <a:spLocks noChangeArrowheads="1"/>
              </p:cNvSpPr>
              <p:nvPr/>
            </p:nvSpPr>
            <p:spPr bwMode="auto">
              <a:xfrm>
                <a:off x="2503" y="3815"/>
                <a:ext cx="21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0.60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12" name="Rectangle 92"/>
              <p:cNvSpPr>
                <a:spLocks noChangeArrowheads="1"/>
              </p:cNvSpPr>
              <p:nvPr/>
            </p:nvSpPr>
            <p:spPr bwMode="auto">
              <a:xfrm>
                <a:off x="3077" y="3815"/>
                <a:ext cx="21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0.31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13" name="Rectangle 93"/>
              <p:cNvSpPr>
                <a:spLocks noChangeArrowheads="1"/>
              </p:cNvSpPr>
              <p:nvPr/>
            </p:nvSpPr>
            <p:spPr bwMode="auto">
              <a:xfrm>
                <a:off x="3650" y="3815"/>
                <a:ext cx="21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0.29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14" name="Rectangle 94"/>
              <p:cNvSpPr>
                <a:spLocks noChangeArrowheads="1"/>
              </p:cNvSpPr>
              <p:nvPr/>
            </p:nvSpPr>
            <p:spPr bwMode="auto">
              <a:xfrm>
                <a:off x="4358" y="3815"/>
                <a:ext cx="439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Sharpe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15" name="Rectangle 95"/>
              <p:cNvSpPr>
                <a:spLocks noChangeArrowheads="1"/>
              </p:cNvSpPr>
              <p:nvPr/>
            </p:nvSpPr>
            <p:spPr bwMode="auto">
              <a:xfrm>
                <a:off x="5660" y="3815"/>
                <a:ext cx="21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0.15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16" name="Rectangle 96"/>
              <p:cNvSpPr>
                <a:spLocks noChangeArrowheads="1"/>
              </p:cNvSpPr>
              <p:nvPr/>
            </p:nvSpPr>
            <p:spPr bwMode="auto">
              <a:xfrm>
                <a:off x="6233" y="3815"/>
                <a:ext cx="21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0.57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17" name="Rectangle 97"/>
              <p:cNvSpPr>
                <a:spLocks noChangeArrowheads="1"/>
              </p:cNvSpPr>
              <p:nvPr/>
            </p:nvSpPr>
            <p:spPr bwMode="auto">
              <a:xfrm>
                <a:off x="1449" y="1911"/>
                <a:ext cx="474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333399"/>
                    </a:solidFill>
                    <a:effectLst/>
                    <a:latin typeface="Arial" pitchFamily="34" charset="0"/>
                    <a:cs typeface="Arial" pitchFamily="34" charset="0"/>
                  </a:rPr>
                  <a:t>Cycle 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18" name="Rectangle 98"/>
              <p:cNvSpPr>
                <a:spLocks noChangeArrowheads="1"/>
              </p:cNvSpPr>
              <p:nvPr/>
            </p:nvSpPr>
            <p:spPr bwMode="auto">
              <a:xfrm>
                <a:off x="1845" y="1911"/>
                <a:ext cx="73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solidFill>
                      <a:srgbClr val="333399"/>
                    </a:solidFill>
                    <a:latin typeface="Arial" pitchFamily="34" charset="0"/>
                  </a:rPr>
                  <a:t> </a:t>
                </a:r>
                <a:r>
                  <a:rPr lang="en-US" sz="1400" dirty="0" smtClean="0">
                    <a:solidFill>
                      <a:srgbClr val="333399"/>
                    </a:solidFill>
                    <a:latin typeface="Arial" pitchFamily="34" charset="0"/>
                  </a:rPr>
                  <a:t>- 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333399"/>
                    </a:solidFill>
                    <a:effectLst/>
                    <a:latin typeface="Arial" pitchFamily="34" charset="0"/>
                    <a:cs typeface="Arial" pitchFamily="34" charset="0"/>
                  </a:rPr>
                  <a:t>last 20</a:t>
                </a:r>
                <a:r>
                  <a:rPr kumimoji="0" lang="en-US" sz="1400" b="0" i="0" u="none" strike="noStrike" cap="none" normalizeH="0" dirty="0" smtClean="0">
                    <a:ln>
                      <a:noFill/>
                    </a:ln>
                    <a:solidFill>
                      <a:srgbClr val="333399"/>
                    </a:solidFill>
                    <a:effectLst/>
                    <a:latin typeface="Arial" pitchFamily="34" charset="0"/>
                    <a:cs typeface="Arial" pitchFamily="34" charset="0"/>
                  </a:rPr>
                  <a:t> years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19" name="Rectangle 99"/>
              <p:cNvSpPr>
                <a:spLocks noChangeArrowheads="1"/>
              </p:cNvSpPr>
              <p:nvPr/>
            </p:nvSpPr>
            <p:spPr bwMode="auto">
              <a:xfrm>
                <a:off x="1449" y="3065"/>
                <a:ext cx="474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333399"/>
                    </a:solidFill>
                    <a:effectLst/>
                    <a:latin typeface="Arial" pitchFamily="34" charset="0"/>
                    <a:cs typeface="Arial" pitchFamily="34" charset="0"/>
                  </a:rPr>
                  <a:t>Cycle 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20" name="Rectangle 100"/>
              <p:cNvSpPr>
                <a:spLocks noChangeArrowheads="1"/>
              </p:cNvSpPr>
              <p:nvPr/>
            </p:nvSpPr>
            <p:spPr bwMode="auto">
              <a:xfrm>
                <a:off x="1845" y="3065"/>
                <a:ext cx="73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solidFill>
                      <a:srgbClr val="333399"/>
                    </a:solidFill>
                    <a:latin typeface="Arial" pitchFamily="34" charset="0"/>
                  </a:rPr>
                  <a:t> </a:t>
                </a:r>
                <a:r>
                  <a:rPr lang="en-US" sz="1400" dirty="0" smtClean="0">
                    <a:solidFill>
                      <a:srgbClr val="333399"/>
                    </a:solidFill>
                    <a:latin typeface="Arial" pitchFamily="34" charset="0"/>
                  </a:rPr>
                  <a:t>- last 20 years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21" name="Rectangle 101"/>
              <p:cNvSpPr>
                <a:spLocks noChangeArrowheads="1"/>
              </p:cNvSpPr>
              <p:nvPr/>
            </p:nvSpPr>
            <p:spPr bwMode="auto">
              <a:xfrm>
                <a:off x="4952" y="3065"/>
                <a:ext cx="474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993300"/>
                    </a:solidFill>
                    <a:effectLst/>
                    <a:latin typeface="Arial" pitchFamily="34" charset="0"/>
                    <a:cs typeface="Arial" pitchFamily="34" charset="0"/>
                  </a:rPr>
                  <a:t>Cycle 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22" name="Rectangle 102"/>
              <p:cNvSpPr>
                <a:spLocks noChangeArrowheads="1"/>
              </p:cNvSpPr>
              <p:nvPr/>
            </p:nvSpPr>
            <p:spPr bwMode="auto">
              <a:xfrm>
                <a:off x="5349" y="3065"/>
                <a:ext cx="40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solidFill>
                      <a:srgbClr val="993300"/>
                    </a:solidFill>
                    <a:latin typeface="Arial" pitchFamily="34" charset="0"/>
                  </a:rPr>
                  <a:t> </a:t>
                </a:r>
                <a:r>
                  <a:rPr lang="en-US" sz="1400" dirty="0" smtClean="0">
                    <a:solidFill>
                      <a:srgbClr val="993300"/>
                    </a:solidFill>
                    <a:latin typeface="Arial" pitchFamily="34" charset="0"/>
                  </a:rPr>
                  <a:t>- model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23" name="Rectangle 103"/>
              <p:cNvSpPr>
                <a:spLocks noChangeArrowheads="1"/>
              </p:cNvSpPr>
              <p:nvPr/>
            </p:nvSpPr>
            <p:spPr bwMode="auto">
              <a:xfrm>
                <a:off x="4952" y="1911"/>
                <a:ext cx="474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993300"/>
                    </a:solidFill>
                    <a:effectLst/>
                    <a:latin typeface="Arial" pitchFamily="34" charset="0"/>
                    <a:cs typeface="Arial" pitchFamily="34" charset="0"/>
                  </a:rPr>
                  <a:t>Cycle 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24" name="Rectangle 104"/>
              <p:cNvSpPr>
                <a:spLocks noChangeArrowheads="1"/>
              </p:cNvSpPr>
              <p:nvPr/>
            </p:nvSpPr>
            <p:spPr bwMode="auto">
              <a:xfrm>
                <a:off x="5349" y="1911"/>
                <a:ext cx="40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solidFill>
                      <a:srgbClr val="993300"/>
                    </a:solidFill>
                    <a:latin typeface="Arial" pitchFamily="34" charset="0"/>
                  </a:rPr>
                  <a:t> </a:t>
                </a:r>
                <a:r>
                  <a:rPr lang="en-US" sz="1400" dirty="0" smtClean="0">
                    <a:solidFill>
                      <a:srgbClr val="993300"/>
                    </a:solidFill>
                    <a:latin typeface="Arial" pitchFamily="34" charset="0"/>
                  </a:rPr>
                  <a:t>-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993300"/>
                    </a:solidFill>
                    <a:effectLst/>
                    <a:latin typeface="Arial" pitchFamily="34" charset="0"/>
                    <a:cs typeface="Arial" pitchFamily="34" charset="0"/>
                  </a:rPr>
                  <a:t> model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25" name="Line 105"/>
              <p:cNvSpPr>
                <a:spLocks noChangeShapeType="1"/>
              </p:cNvSpPr>
              <p:nvPr/>
            </p:nvSpPr>
            <p:spPr bwMode="auto">
              <a:xfrm>
                <a:off x="472" y="1883"/>
                <a:ext cx="342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26" name="Rectangle 106"/>
              <p:cNvSpPr>
                <a:spLocks noChangeArrowheads="1"/>
              </p:cNvSpPr>
              <p:nvPr/>
            </p:nvSpPr>
            <p:spPr bwMode="auto">
              <a:xfrm>
                <a:off x="472" y="1883"/>
                <a:ext cx="34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27" name="Line 107"/>
              <p:cNvSpPr>
                <a:spLocks noChangeShapeType="1"/>
              </p:cNvSpPr>
              <p:nvPr/>
            </p:nvSpPr>
            <p:spPr bwMode="auto">
              <a:xfrm>
                <a:off x="472" y="2074"/>
                <a:ext cx="342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28" name="Rectangle 108"/>
              <p:cNvSpPr>
                <a:spLocks noChangeArrowheads="1"/>
              </p:cNvSpPr>
              <p:nvPr/>
            </p:nvSpPr>
            <p:spPr bwMode="auto">
              <a:xfrm>
                <a:off x="472" y="2074"/>
                <a:ext cx="34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29" name="Line 109"/>
              <p:cNvSpPr>
                <a:spLocks noChangeShapeType="1"/>
              </p:cNvSpPr>
              <p:nvPr/>
            </p:nvSpPr>
            <p:spPr bwMode="auto">
              <a:xfrm>
                <a:off x="472" y="2357"/>
                <a:ext cx="342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30" name="Rectangle 110"/>
              <p:cNvSpPr>
                <a:spLocks noChangeArrowheads="1"/>
              </p:cNvSpPr>
              <p:nvPr/>
            </p:nvSpPr>
            <p:spPr bwMode="auto">
              <a:xfrm>
                <a:off x="472" y="2357"/>
                <a:ext cx="34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31" name="Line 111"/>
              <p:cNvSpPr>
                <a:spLocks noChangeShapeType="1"/>
              </p:cNvSpPr>
              <p:nvPr/>
            </p:nvSpPr>
            <p:spPr bwMode="auto">
              <a:xfrm>
                <a:off x="472" y="2499"/>
                <a:ext cx="342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32" name="Rectangle 112"/>
              <p:cNvSpPr>
                <a:spLocks noChangeArrowheads="1"/>
              </p:cNvSpPr>
              <p:nvPr/>
            </p:nvSpPr>
            <p:spPr bwMode="auto">
              <a:xfrm>
                <a:off x="472" y="2499"/>
                <a:ext cx="34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33" name="Line 113"/>
              <p:cNvSpPr>
                <a:spLocks noChangeShapeType="1"/>
              </p:cNvSpPr>
              <p:nvPr/>
            </p:nvSpPr>
            <p:spPr bwMode="auto">
              <a:xfrm>
                <a:off x="472" y="2640"/>
                <a:ext cx="342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34" name="Rectangle 114"/>
              <p:cNvSpPr>
                <a:spLocks noChangeArrowheads="1"/>
              </p:cNvSpPr>
              <p:nvPr/>
            </p:nvSpPr>
            <p:spPr bwMode="auto">
              <a:xfrm>
                <a:off x="472" y="2640"/>
                <a:ext cx="34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35" name="Line 115"/>
              <p:cNvSpPr>
                <a:spLocks noChangeShapeType="1"/>
              </p:cNvSpPr>
              <p:nvPr/>
            </p:nvSpPr>
            <p:spPr bwMode="auto">
              <a:xfrm>
                <a:off x="472" y="2782"/>
                <a:ext cx="342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36" name="Rectangle 116"/>
              <p:cNvSpPr>
                <a:spLocks noChangeArrowheads="1"/>
              </p:cNvSpPr>
              <p:nvPr/>
            </p:nvSpPr>
            <p:spPr bwMode="auto">
              <a:xfrm>
                <a:off x="472" y="2782"/>
                <a:ext cx="34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37" name="Line 117"/>
              <p:cNvSpPr>
                <a:spLocks noChangeShapeType="1"/>
              </p:cNvSpPr>
              <p:nvPr/>
            </p:nvSpPr>
            <p:spPr bwMode="auto">
              <a:xfrm>
                <a:off x="465" y="1883"/>
                <a:ext cx="0" cy="9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38" name="Rectangle 118"/>
              <p:cNvSpPr>
                <a:spLocks noChangeArrowheads="1"/>
              </p:cNvSpPr>
              <p:nvPr/>
            </p:nvSpPr>
            <p:spPr bwMode="auto">
              <a:xfrm>
                <a:off x="465" y="1883"/>
                <a:ext cx="7" cy="9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39" name="Line 119"/>
              <p:cNvSpPr>
                <a:spLocks noChangeShapeType="1"/>
              </p:cNvSpPr>
              <p:nvPr/>
            </p:nvSpPr>
            <p:spPr bwMode="auto">
              <a:xfrm>
                <a:off x="3891" y="1890"/>
                <a:ext cx="0" cy="8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40" name="Rectangle 120"/>
              <p:cNvSpPr>
                <a:spLocks noChangeArrowheads="1"/>
              </p:cNvSpPr>
              <p:nvPr/>
            </p:nvSpPr>
            <p:spPr bwMode="auto">
              <a:xfrm>
                <a:off x="3891" y="1890"/>
                <a:ext cx="7" cy="89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41" name="Line 121"/>
              <p:cNvSpPr>
                <a:spLocks noChangeShapeType="1"/>
              </p:cNvSpPr>
              <p:nvPr/>
            </p:nvSpPr>
            <p:spPr bwMode="auto">
              <a:xfrm>
                <a:off x="472" y="3036"/>
                <a:ext cx="342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42" name="Rectangle 122"/>
              <p:cNvSpPr>
                <a:spLocks noChangeArrowheads="1"/>
              </p:cNvSpPr>
              <p:nvPr/>
            </p:nvSpPr>
            <p:spPr bwMode="auto">
              <a:xfrm>
                <a:off x="472" y="3036"/>
                <a:ext cx="34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43" name="Line 123"/>
              <p:cNvSpPr>
                <a:spLocks noChangeShapeType="1"/>
              </p:cNvSpPr>
              <p:nvPr/>
            </p:nvSpPr>
            <p:spPr bwMode="auto">
              <a:xfrm>
                <a:off x="4329" y="1883"/>
                <a:ext cx="0" cy="9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44" name="Rectangle 124"/>
              <p:cNvSpPr>
                <a:spLocks noChangeArrowheads="1"/>
              </p:cNvSpPr>
              <p:nvPr/>
            </p:nvSpPr>
            <p:spPr bwMode="auto">
              <a:xfrm>
                <a:off x="4329" y="1883"/>
                <a:ext cx="7" cy="9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45" name="Line 125"/>
              <p:cNvSpPr>
                <a:spLocks noChangeShapeType="1"/>
              </p:cNvSpPr>
              <p:nvPr/>
            </p:nvSpPr>
            <p:spPr bwMode="auto">
              <a:xfrm>
                <a:off x="6474" y="1890"/>
                <a:ext cx="0" cy="8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46" name="Rectangle 126"/>
              <p:cNvSpPr>
                <a:spLocks noChangeArrowheads="1"/>
              </p:cNvSpPr>
              <p:nvPr/>
            </p:nvSpPr>
            <p:spPr bwMode="auto">
              <a:xfrm>
                <a:off x="6474" y="1890"/>
                <a:ext cx="7" cy="89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47" name="Line 127"/>
              <p:cNvSpPr>
                <a:spLocks noChangeShapeType="1"/>
              </p:cNvSpPr>
              <p:nvPr/>
            </p:nvSpPr>
            <p:spPr bwMode="auto">
              <a:xfrm>
                <a:off x="1597" y="2081"/>
                <a:ext cx="0" cy="7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48" name="Rectangle 128"/>
              <p:cNvSpPr>
                <a:spLocks noChangeArrowheads="1"/>
              </p:cNvSpPr>
              <p:nvPr/>
            </p:nvSpPr>
            <p:spPr bwMode="auto">
              <a:xfrm>
                <a:off x="1597" y="2081"/>
                <a:ext cx="7" cy="7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49" name="Line 129"/>
              <p:cNvSpPr>
                <a:spLocks noChangeShapeType="1"/>
              </p:cNvSpPr>
              <p:nvPr/>
            </p:nvSpPr>
            <p:spPr bwMode="auto">
              <a:xfrm>
                <a:off x="2171" y="2081"/>
                <a:ext cx="0" cy="7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50" name="Rectangle 130"/>
              <p:cNvSpPr>
                <a:spLocks noChangeArrowheads="1"/>
              </p:cNvSpPr>
              <p:nvPr/>
            </p:nvSpPr>
            <p:spPr bwMode="auto">
              <a:xfrm>
                <a:off x="2171" y="2081"/>
                <a:ext cx="7" cy="7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51" name="Line 131"/>
              <p:cNvSpPr>
                <a:spLocks noChangeShapeType="1"/>
              </p:cNvSpPr>
              <p:nvPr/>
            </p:nvSpPr>
            <p:spPr bwMode="auto">
              <a:xfrm>
                <a:off x="472" y="3227"/>
                <a:ext cx="169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52" name="Rectangle 132"/>
              <p:cNvSpPr>
                <a:spLocks noChangeArrowheads="1"/>
              </p:cNvSpPr>
              <p:nvPr/>
            </p:nvSpPr>
            <p:spPr bwMode="auto">
              <a:xfrm>
                <a:off x="472" y="3227"/>
                <a:ext cx="1692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53" name="Rectangle 133"/>
              <p:cNvSpPr>
                <a:spLocks noChangeArrowheads="1"/>
              </p:cNvSpPr>
              <p:nvPr/>
            </p:nvSpPr>
            <p:spPr bwMode="auto">
              <a:xfrm>
                <a:off x="2185" y="3220"/>
                <a:ext cx="573" cy="2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54" name="Line 134"/>
              <p:cNvSpPr>
                <a:spLocks noChangeShapeType="1"/>
              </p:cNvSpPr>
              <p:nvPr/>
            </p:nvSpPr>
            <p:spPr bwMode="auto">
              <a:xfrm>
                <a:off x="3317" y="2081"/>
                <a:ext cx="0" cy="7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55" name="Rectangle 135"/>
              <p:cNvSpPr>
                <a:spLocks noChangeArrowheads="1"/>
              </p:cNvSpPr>
              <p:nvPr/>
            </p:nvSpPr>
            <p:spPr bwMode="auto">
              <a:xfrm>
                <a:off x="3317" y="2081"/>
                <a:ext cx="7" cy="7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56" name="Line 136"/>
              <p:cNvSpPr>
                <a:spLocks noChangeShapeType="1"/>
              </p:cNvSpPr>
              <p:nvPr/>
            </p:nvSpPr>
            <p:spPr bwMode="auto">
              <a:xfrm>
                <a:off x="2758" y="3227"/>
                <a:ext cx="11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57" name="Rectangle 137"/>
              <p:cNvSpPr>
                <a:spLocks noChangeArrowheads="1"/>
              </p:cNvSpPr>
              <p:nvPr/>
            </p:nvSpPr>
            <p:spPr bwMode="auto">
              <a:xfrm>
                <a:off x="2758" y="3227"/>
                <a:ext cx="114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59" name="Rectangle 139"/>
              <p:cNvSpPr>
                <a:spLocks noChangeArrowheads="1"/>
              </p:cNvSpPr>
              <p:nvPr/>
            </p:nvSpPr>
            <p:spPr bwMode="auto">
              <a:xfrm>
                <a:off x="5342" y="2074"/>
                <a:ext cx="7" cy="7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60" name="Line 140"/>
              <p:cNvSpPr>
                <a:spLocks noChangeShapeType="1"/>
              </p:cNvSpPr>
              <p:nvPr/>
            </p:nvSpPr>
            <p:spPr bwMode="auto">
              <a:xfrm>
                <a:off x="5901" y="2081"/>
                <a:ext cx="0" cy="7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61" name="Rectangle 141"/>
              <p:cNvSpPr>
                <a:spLocks noChangeArrowheads="1"/>
              </p:cNvSpPr>
              <p:nvPr/>
            </p:nvSpPr>
            <p:spPr bwMode="auto">
              <a:xfrm>
                <a:off x="5901" y="2081"/>
                <a:ext cx="7" cy="7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62" name="Line 142"/>
              <p:cNvSpPr>
                <a:spLocks noChangeShapeType="1"/>
              </p:cNvSpPr>
              <p:nvPr/>
            </p:nvSpPr>
            <p:spPr bwMode="auto">
              <a:xfrm>
                <a:off x="472" y="3517"/>
                <a:ext cx="169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63" name="Rectangle 143"/>
              <p:cNvSpPr>
                <a:spLocks noChangeArrowheads="1"/>
              </p:cNvSpPr>
              <p:nvPr/>
            </p:nvSpPr>
            <p:spPr bwMode="auto">
              <a:xfrm>
                <a:off x="472" y="3517"/>
                <a:ext cx="1692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64" name="Line 144"/>
              <p:cNvSpPr>
                <a:spLocks noChangeShapeType="1"/>
              </p:cNvSpPr>
              <p:nvPr/>
            </p:nvSpPr>
            <p:spPr bwMode="auto">
              <a:xfrm>
                <a:off x="2744" y="2081"/>
                <a:ext cx="0" cy="7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65" name="Rectangle 145"/>
              <p:cNvSpPr>
                <a:spLocks noChangeArrowheads="1"/>
              </p:cNvSpPr>
              <p:nvPr/>
            </p:nvSpPr>
            <p:spPr bwMode="auto">
              <a:xfrm>
                <a:off x="2744" y="2081"/>
                <a:ext cx="7" cy="7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66" name="Line 146"/>
              <p:cNvSpPr>
                <a:spLocks noChangeShapeType="1"/>
              </p:cNvSpPr>
              <p:nvPr/>
            </p:nvSpPr>
            <p:spPr bwMode="auto">
              <a:xfrm>
                <a:off x="2185" y="3517"/>
                <a:ext cx="55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67" name="Rectangle 147"/>
              <p:cNvSpPr>
                <a:spLocks noChangeArrowheads="1"/>
              </p:cNvSpPr>
              <p:nvPr/>
            </p:nvSpPr>
            <p:spPr bwMode="auto">
              <a:xfrm>
                <a:off x="2185" y="3517"/>
                <a:ext cx="552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68" name="Line 148"/>
              <p:cNvSpPr>
                <a:spLocks noChangeShapeType="1"/>
              </p:cNvSpPr>
              <p:nvPr/>
            </p:nvSpPr>
            <p:spPr bwMode="auto">
              <a:xfrm>
                <a:off x="2758" y="3517"/>
                <a:ext cx="11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69" name="Rectangle 149"/>
              <p:cNvSpPr>
                <a:spLocks noChangeArrowheads="1"/>
              </p:cNvSpPr>
              <p:nvPr/>
            </p:nvSpPr>
            <p:spPr bwMode="auto">
              <a:xfrm>
                <a:off x="2758" y="3517"/>
                <a:ext cx="114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70" name="Line 150"/>
              <p:cNvSpPr>
                <a:spLocks noChangeShapeType="1"/>
              </p:cNvSpPr>
              <p:nvPr/>
            </p:nvSpPr>
            <p:spPr bwMode="auto">
              <a:xfrm>
                <a:off x="472" y="3659"/>
                <a:ext cx="169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71" name="Rectangle 151"/>
              <p:cNvSpPr>
                <a:spLocks noChangeArrowheads="1"/>
              </p:cNvSpPr>
              <p:nvPr/>
            </p:nvSpPr>
            <p:spPr bwMode="auto">
              <a:xfrm>
                <a:off x="472" y="3659"/>
                <a:ext cx="1692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72" name="Line 152"/>
              <p:cNvSpPr>
                <a:spLocks noChangeShapeType="1"/>
              </p:cNvSpPr>
              <p:nvPr/>
            </p:nvSpPr>
            <p:spPr bwMode="auto">
              <a:xfrm>
                <a:off x="2185" y="3659"/>
                <a:ext cx="55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73" name="Rectangle 153"/>
              <p:cNvSpPr>
                <a:spLocks noChangeArrowheads="1"/>
              </p:cNvSpPr>
              <p:nvPr/>
            </p:nvSpPr>
            <p:spPr bwMode="auto">
              <a:xfrm>
                <a:off x="2185" y="3659"/>
                <a:ext cx="552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74" name="Line 154"/>
              <p:cNvSpPr>
                <a:spLocks noChangeShapeType="1"/>
              </p:cNvSpPr>
              <p:nvPr/>
            </p:nvSpPr>
            <p:spPr bwMode="auto">
              <a:xfrm>
                <a:off x="2758" y="3659"/>
                <a:ext cx="11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75" name="Rectangle 155"/>
              <p:cNvSpPr>
                <a:spLocks noChangeArrowheads="1"/>
              </p:cNvSpPr>
              <p:nvPr/>
            </p:nvSpPr>
            <p:spPr bwMode="auto">
              <a:xfrm>
                <a:off x="2758" y="3659"/>
                <a:ext cx="114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76" name="Line 156"/>
              <p:cNvSpPr>
                <a:spLocks noChangeShapeType="1"/>
              </p:cNvSpPr>
              <p:nvPr/>
            </p:nvSpPr>
            <p:spPr bwMode="auto">
              <a:xfrm>
                <a:off x="472" y="3800"/>
                <a:ext cx="169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77" name="Rectangle 157"/>
              <p:cNvSpPr>
                <a:spLocks noChangeArrowheads="1"/>
              </p:cNvSpPr>
              <p:nvPr/>
            </p:nvSpPr>
            <p:spPr bwMode="auto">
              <a:xfrm>
                <a:off x="472" y="3800"/>
                <a:ext cx="1692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78" name="Line 158"/>
              <p:cNvSpPr>
                <a:spLocks noChangeShapeType="1"/>
              </p:cNvSpPr>
              <p:nvPr/>
            </p:nvSpPr>
            <p:spPr bwMode="auto">
              <a:xfrm>
                <a:off x="2185" y="3800"/>
                <a:ext cx="55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79" name="Rectangle 159"/>
              <p:cNvSpPr>
                <a:spLocks noChangeArrowheads="1"/>
              </p:cNvSpPr>
              <p:nvPr/>
            </p:nvSpPr>
            <p:spPr bwMode="auto">
              <a:xfrm>
                <a:off x="2185" y="3800"/>
                <a:ext cx="552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80" name="Line 160"/>
              <p:cNvSpPr>
                <a:spLocks noChangeShapeType="1"/>
              </p:cNvSpPr>
              <p:nvPr/>
            </p:nvSpPr>
            <p:spPr bwMode="auto">
              <a:xfrm>
                <a:off x="2758" y="3800"/>
                <a:ext cx="11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81" name="Rectangle 161"/>
              <p:cNvSpPr>
                <a:spLocks noChangeArrowheads="1"/>
              </p:cNvSpPr>
              <p:nvPr/>
            </p:nvSpPr>
            <p:spPr bwMode="auto">
              <a:xfrm>
                <a:off x="2758" y="3800"/>
                <a:ext cx="114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82" name="Line 162"/>
              <p:cNvSpPr>
                <a:spLocks noChangeShapeType="1"/>
              </p:cNvSpPr>
              <p:nvPr/>
            </p:nvSpPr>
            <p:spPr bwMode="auto">
              <a:xfrm>
                <a:off x="472" y="3949"/>
                <a:ext cx="169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83" name="Rectangle 163"/>
              <p:cNvSpPr>
                <a:spLocks noChangeArrowheads="1"/>
              </p:cNvSpPr>
              <p:nvPr/>
            </p:nvSpPr>
            <p:spPr bwMode="auto">
              <a:xfrm>
                <a:off x="472" y="3949"/>
                <a:ext cx="1692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84" name="Rectangle 164"/>
              <p:cNvSpPr>
                <a:spLocks noChangeArrowheads="1"/>
              </p:cNvSpPr>
              <p:nvPr/>
            </p:nvSpPr>
            <p:spPr bwMode="auto">
              <a:xfrm>
                <a:off x="2185" y="3942"/>
                <a:ext cx="573" cy="2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85" name="Line 165"/>
              <p:cNvSpPr>
                <a:spLocks noChangeShapeType="1"/>
              </p:cNvSpPr>
              <p:nvPr/>
            </p:nvSpPr>
            <p:spPr bwMode="auto">
              <a:xfrm>
                <a:off x="2758" y="3949"/>
                <a:ext cx="11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86" name="Rectangle 166"/>
              <p:cNvSpPr>
                <a:spLocks noChangeArrowheads="1"/>
              </p:cNvSpPr>
              <p:nvPr/>
            </p:nvSpPr>
            <p:spPr bwMode="auto">
              <a:xfrm>
                <a:off x="2758" y="3949"/>
                <a:ext cx="114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87" name="Line 167"/>
              <p:cNvSpPr>
                <a:spLocks noChangeShapeType="1"/>
              </p:cNvSpPr>
              <p:nvPr/>
            </p:nvSpPr>
            <p:spPr bwMode="auto">
              <a:xfrm>
                <a:off x="465" y="3036"/>
                <a:ext cx="0" cy="9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88" name="Rectangle 168"/>
              <p:cNvSpPr>
                <a:spLocks noChangeArrowheads="1"/>
              </p:cNvSpPr>
              <p:nvPr/>
            </p:nvSpPr>
            <p:spPr bwMode="auto">
              <a:xfrm>
                <a:off x="465" y="3036"/>
                <a:ext cx="7" cy="9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89" name="Line 169"/>
              <p:cNvSpPr>
                <a:spLocks noChangeShapeType="1"/>
              </p:cNvSpPr>
              <p:nvPr/>
            </p:nvSpPr>
            <p:spPr bwMode="auto">
              <a:xfrm>
                <a:off x="3891" y="3043"/>
                <a:ext cx="0" cy="9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90" name="Rectangle 170"/>
              <p:cNvSpPr>
                <a:spLocks noChangeArrowheads="1"/>
              </p:cNvSpPr>
              <p:nvPr/>
            </p:nvSpPr>
            <p:spPr bwMode="auto">
              <a:xfrm>
                <a:off x="3891" y="3043"/>
                <a:ext cx="7" cy="9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91" name="Line 171"/>
              <p:cNvSpPr>
                <a:spLocks noChangeShapeType="1"/>
              </p:cNvSpPr>
              <p:nvPr/>
            </p:nvSpPr>
            <p:spPr bwMode="auto">
              <a:xfrm>
                <a:off x="4329" y="3036"/>
                <a:ext cx="0" cy="9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92" name="Rectangle 172"/>
              <p:cNvSpPr>
                <a:spLocks noChangeArrowheads="1"/>
              </p:cNvSpPr>
              <p:nvPr/>
            </p:nvSpPr>
            <p:spPr bwMode="auto">
              <a:xfrm>
                <a:off x="4329" y="3036"/>
                <a:ext cx="7" cy="9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93" name="Line 173"/>
              <p:cNvSpPr>
                <a:spLocks noChangeShapeType="1"/>
              </p:cNvSpPr>
              <p:nvPr/>
            </p:nvSpPr>
            <p:spPr bwMode="auto">
              <a:xfrm>
                <a:off x="6474" y="3043"/>
                <a:ext cx="0" cy="9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94" name="Rectangle 174"/>
              <p:cNvSpPr>
                <a:spLocks noChangeArrowheads="1"/>
              </p:cNvSpPr>
              <p:nvPr/>
            </p:nvSpPr>
            <p:spPr bwMode="auto">
              <a:xfrm>
                <a:off x="6474" y="3043"/>
                <a:ext cx="7" cy="9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95" name="Line 175"/>
              <p:cNvSpPr>
                <a:spLocks noChangeShapeType="1"/>
              </p:cNvSpPr>
              <p:nvPr/>
            </p:nvSpPr>
            <p:spPr bwMode="auto">
              <a:xfrm>
                <a:off x="1597" y="3234"/>
                <a:ext cx="0" cy="7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96" name="Rectangle 176"/>
              <p:cNvSpPr>
                <a:spLocks noChangeArrowheads="1"/>
              </p:cNvSpPr>
              <p:nvPr/>
            </p:nvSpPr>
            <p:spPr bwMode="auto">
              <a:xfrm>
                <a:off x="1597" y="3234"/>
                <a:ext cx="7" cy="7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97" name="Rectangle 177"/>
              <p:cNvSpPr>
                <a:spLocks noChangeArrowheads="1"/>
              </p:cNvSpPr>
              <p:nvPr/>
            </p:nvSpPr>
            <p:spPr bwMode="auto">
              <a:xfrm>
                <a:off x="2164" y="3220"/>
                <a:ext cx="21" cy="74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98" name="Rectangle 178"/>
              <p:cNvSpPr>
                <a:spLocks noChangeArrowheads="1"/>
              </p:cNvSpPr>
              <p:nvPr/>
            </p:nvSpPr>
            <p:spPr bwMode="auto">
              <a:xfrm>
                <a:off x="2737" y="3241"/>
                <a:ext cx="21" cy="72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99" name="Line 179"/>
              <p:cNvSpPr>
                <a:spLocks noChangeShapeType="1"/>
              </p:cNvSpPr>
              <p:nvPr/>
            </p:nvSpPr>
            <p:spPr bwMode="auto">
              <a:xfrm>
                <a:off x="3317" y="3234"/>
                <a:ext cx="0" cy="7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300" name="Rectangle 180"/>
              <p:cNvSpPr>
                <a:spLocks noChangeArrowheads="1"/>
              </p:cNvSpPr>
              <p:nvPr/>
            </p:nvSpPr>
            <p:spPr bwMode="auto">
              <a:xfrm>
                <a:off x="3317" y="3234"/>
                <a:ext cx="7" cy="7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302" name="Rectangle 182"/>
              <p:cNvSpPr>
                <a:spLocks noChangeArrowheads="1"/>
              </p:cNvSpPr>
              <p:nvPr/>
            </p:nvSpPr>
            <p:spPr bwMode="auto">
              <a:xfrm>
                <a:off x="5324" y="3241"/>
                <a:ext cx="7" cy="7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303" name="Line 183"/>
              <p:cNvSpPr>
                <a:spLocks noChangeShapeType="1"/>
              </p:cNvSpPr>
              <p:nvPr/>
            </p:nvSpPr>
            <p:spPr bwMode="auto">
              <a:xfrm>
                <a:off x="5901" y="3234"/>
                <a:ext cx="0" cy="7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304" name="Rectangle 184"/>
              <p:cNvSpPr>
                <a:spLocks noChangeArrowheads="1"/>
              </p:cNvSpPr>
              <p:nvPr/>
            </p:nvSpPr>
            <p:spPr bwMode="auto">
              <a:xfrm>
                <a:off x="5901" y="3234"/>
                <a:ext cx="7" cy="7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305" name="Line 185"/>
              <p:cNvSpPr>
                <a:spLocks noChangeShapeType="1"/>
              </p:cNvSpPr>
              <p:nvPr/>
            </p:nvSpPr>
            <p:spPr bwMode="auto">
              <a:xfrm>
                <a:off x="4336" y="1883"/>
                <a:ext cx="214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306" name="Rectangle 186"/>
              <p:cNvSpPr>
                <a:spLocks noChangeArrowheads="1"/>
              </p:cNvSpPr>
              <p:nvPr/>
            </p:nvSpPr>
            <p:spPr bwMode="auto">
              <a:xfrm>
                <a:off x="4336" y="1883"/>
                <a:ext cx="214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307" name="Line 187"/>
              <p:cNvSpPr>
                <a:spLocks noChangeShapeType="1"/>
              </p:cNvSpPr>
              <p:nvPr/>
            </p:nvSpPr>
            <p:spPr bwMode="auto">
              <a:xfrm>
                <a:off x="4336" y="2074"/>
                <a:ext cx="214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308" name="Rectangle 188"/>
              <p:cNvSpPr>
                <a:spLocks noChangeArrowheads="1"/>
              </p:cNvSpPr>
              <p:nvPr/>
            </p:nvSpPr>
            <p:spPr bwMode="auto">
              <a:xfrm>
                <a:off x="4336" y="2074"/>
                <a:ext cx="214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309" name="Line 189"/>
              <p:cNvSpPr>
                <a:spLocks noChangeShapeType="1"/>
              </p:cNvSpPr>
              <p:nvPr/>
            </p:nvSpPr>
            <p:spPr bwMode="auto">
              <a:xfrm>
                <a:off x="4336" y="2357"/>
                <a:ext cx="214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310" name="Rectangle 190"/>
              <p:cNvSpPr>
                <a:spLocks noChangeArrowheads="1"/>
              </p:cNvSpPr>
              <p:nvPr/>
            </p:nvSpPr>
            <p:spPr bwMode="auto">
              <a:xfrm>
                <a:off x="4336" y="2357"/>
                <a:ext cx="214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311" name="Line 191"/>
              <p:cNvSpPr>
                <a:spLocks noChangeShapeType="1"/>
              </p:cNvSpPr>
              <p:nvPr/>
            </p:nvSpPr>
            <p:spPr bwMode="auto">
              <a:xfrm>
                <a:off x="4336" y="2499"/>
                <a:ext cx="214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312" name="Rectangle 192"/>
              <p:cNvSpPr>
                <a:spLocks noChangeArrowheads="1"/>
              </p:cNvSpPr>
              <p:nvPr/>
            </p:nvSpPr>
            <p:spPr bwMode="auto">
              <a:xfrm>
                <a:off x="4336" y="2499"/>
                <a:ext cx="214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313" name="Line 193"/>
              <p:cNvSpPr>
                <a:spLocks noChangeShapeType="1"/>
              </p:cNvSpPr>
              <p:nvPr/>
            </p:nvSpPr>
            <p:spPr bwMode="auto">
              <a:xfrm>
                <a:off x="4336" y="2640"/>
                <a:ext cx="214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314" name="Rectangle 194"/>
              <p:cNvSpPr>
                <a:spLocks noChangeArrowheads="1"/>
              </p:cNvSpPr>
              <p:nvPr/>
            </p:nvSpPr>
            <p:spPr bwMode="auto">
              <a:xfrm>
                <a:off x="4336" y="2640"/>
                <a:ext cx="214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315" name="Line 195"/>
              <p:cNvSpPr>
                <a:spLocks noChangeShapeType="1"/>
              </p:cNvSpPr>
              <p:nvPr/>
            </p:nvSpPr>
            <p:spPr bwMode="auto">
              <a:xfrm>
                <a:off x="4336" y="2782"/>
                <a:ext cx="214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316" name="Rectangle 196"/>
              <p:cNvSpPr>
                <a:spLocks noChangeArrowheads="1"/>
              </p:cNvSpPr>
              <p:nvPr/>
            </p:nvSpPr>
            <p:spPr bwMode="auto">
              <a:xfrm>
                <a:off x="4336" y="2782"/>
                <a:ext cx="214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317" name="Line 197"/>
              <p:cNvSpPr>
                <a:spLocks noChangeShapeType="1"/>
              </p:cNvSpPr>
              <p:nvPr/>
            </p:nvSpPr>
            <p:spPr bwMode="auto">
              <a:xfrm>
                <a:off x="4336" y="3036"/>
                <a:ext cx="214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318" name="Rectangle 198"/>
              <p:cNvSpPr>
                <a:spLocks noChangeArrowheads="1"/>
              </p:cNvSpPr>
              <p:nvPr/>
            </p:nvSpPr>
            <p:spPr bwMode="auto">
              <a:xfrm>
                <a:off x="4336" y="3036"/>
                <a:ext cx="214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319" name="Line 199"/>
              <p:cNvSpPr>
                <a:spLocks noChangeShapeType="1"/>
              </p:cNvSpPr>
              <p:nvPr/>
            </p:nvSpPr>
            <p:spPr bwMode="auto">
              <a:xfrm>
                <a:off x="4336" y="3227"/>
                <a:ext cx="214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320" name="Rectangle 200"/>
              <p:cNvSpPr>
                <a:spLocks noChangeArrowheads="1"/>
              </p:cNvSpPr>
              <p:nvPr/>
            </p:nvSpPr>
            <p:spPr bwMode="auto">
              <a:xfrm>
                <a:off x="4336" y="3227"/>
                <a:ext cx="214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321" name="Line 201"/>
              <p:cNvSpPr>
                <a:spLocks noChangeShapeType="1"/>
              </p:cNvSpPr>
              <p:nvPr/>
            </p:nvSpPr>
            <p:spPr bwMode="auto">
              <a:xfrm>
                <a:off x="4336" y="3517"/>
                <a:ext cx="214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322" name="Rectangle 202"/>
              <p:cNvSpPr>
                <a:spLocks noChangeArrowheads="1"/>
              </p:cNvSpPr>
              <p:nvPr/>
            </p:nvSpPr>
            <p:spPr bwMode="auto">
              <a:xfrm>
                <a:off x="4336" y="3517"/>
                <a:ext cx="214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323" name="Line 203"/>
              <p:cNvSpPr>
                <a:spLocks noChangeShapeType="1"/>
              </p:cNvSpPr>
              <p:nvPr/>
            </p:nvSpPr>
            <p:spPr bwMode="auto">
              <a:xfrm>
                <a:off x="4336" y="3659"/>
                <a:ext cx="214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324" name="Rectangle 204"/>
              <p:cNvSpPr>
                <a:spLocks noChangeArrowheads="1"/>
              </p:cNvSpPr>
              <p:nvPr/>
            </p:nvSpPr>
            <p:spPr bwMode="auto">
              <a:xfrm>
                <a:off x="4336" y="3659"/>
                <a:ext cx="214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6" name="Line 206"/>
            <p:cNvSpPr>
              <a:spLocks noChangeShapeType="1"/>
            </p:cNvSpPr>
            <p:nvPr/>
          </p:nvSpPr>
          <p:spPr bwMode="auto">
            <a:xfrm>
              <a:off x="4336" y="3800"/>
              <a:ext cx="21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207"/>
            <p:cNvSpPr>
              <a:spLocks noChangeArrowheads="1"/>
            </p:cNvSpPr>
            <p:nvPr/>
          </p:nvSpPr>
          <p:spPr bwMode="auto">
            <a:xfrm>
              <a:off x="4336" y="3800"/>
              <a:ext cx="2145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Line 208"/>
            <p:cNvSpPr>
              <a:spLocks noChangeShapeType="1"/>
            </p:cNvSpPr>
            <p:nvPr/>
          </p:nvSpPr>
          <p:spPr bwMode="auto">
            <a:xfrm>
              <a:off x="4336" y="3949"/>
              <a:ext cx="21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Rectangle 209"/>
            <p:cNvSpPr>
              <a:spLocks noChangeArrowheads="1"/>
            </p:cNvSpPr>
            <p:nvPr/>
          </p:nvSpPr>
          <p:spPr bwMode="auto">
            <a:xfrm>
              <a:off x="4336" y="3949"/>
              <a:ext cx="2145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66788" y="396875"/>
            <a:ext cx="8988425" cy="38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 -  Innovative allocation of the Capstone portfolio</a:t>
            </a:r>
            <a:endParaRPr lang="en-GB" sz="1800" dirty="0">
              <a:solidFill>
                <a:srgbClr val="FF0000"/>
              </a:solidFill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71197" y="5508823"/>
            <a:ext cx="8479959" cy="59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Our data, assumptions and calculations show that the Capstone portfolio is situated on the efficient « risk/return » frontier of the 5 sub-classes of corporate real estate</a:t>
            </a:r>
            <a:endParaRPr lang="en-GB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 rot="16200000">
            <a:off x="-1459395" y="4879986"/>
            <a:ext cx="3331891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D</a:t>
            </a:r>
            <a:r>
              <a:rPr lang="en-GB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emonstration of risk/return profile 10/10</a:t>
            </a:r>
            <a:endParaRPr lang="en-GB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609850" y="1260475"/>
            <a:ext cx="5948364" cy="3744913"/>
            <a:chOff x="1644" y="794"/>
            <a:chExt cx="3747" cy="2359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44" y="794"/>
              <a:ext cx="3448" cy="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641" y="794"/>
              <a:ext cx="2451" cy="275"/>
            </a:xfrm>
            <a:prstGeom prst="rect">
              <a:avLst/>
            </a:prstGeom>
            <a:solidFill>
              <a:srgbClr val="95B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764" y="893"/>
              <a:ext cx="61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 Funds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669" y="892"/>
              <a:ext cx="40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700" dirty="0" smtClean="0">
                  <a:solidFill>
                    <a:srgbClr val="000000"/>
                  </a:solidFill>
                  <a:latin typeface="Arial" pitchFamily="34" charset="0"/>
                </a:rPr>
                <a:t>REITS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350" y="895"/>
              <a:ext cx="62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Capstone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675" y="1069"/>
              <a:ext cx="35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700" dirty="0" smtClean="0">
                  <a:solidFill>
                    <a:srgbClr val="000000"/>
                  </a:solidFill>
                  <a:latin typeface="Arial" pitchFamily="34" charset="0"/>
                </a:rPr>
                <a:t>Office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926" y="1069"/>
              <a:ext cx="32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68%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739" y="1069"/>
              <a:ext cx="32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36%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553" y="1069"/>
              <a:ext cx="32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23%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675" y="1241"/>
              <a:ext cx="35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700" dirty="0" smtClean="0">
                  <a:solidFill>
                    <a:srgbClr val="000000"/>
                  </a:solidFill>
                  <a:latin typeface="Arial" pitchFamily="34" charset="0"/>
                </a:rPr>
                <a:t>Retail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926" y="1241"/>
              <a:ext cx="32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17%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739" y="1241"/>
              <a:ext cx="32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31%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4553" y="1241"/>
              <a:ext cx="32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675" y="1414"/>
              <a:ext cx="55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Industrial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2956" y="1414"/>
              <a:ext cx="25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3739" y="1414"/>
              <a:ext cx="32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4556" y="1404"/>
              <a:ext cx="32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62%*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675" y="1587"/>
              <a:ext cx="68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Residential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956" y="1587"/>
              <a:ext cx="25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3739" y="1587"/>
              <a:ext cx="32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13%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4583" y="1587"/>
              <a:ext cx="25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675" y="1760"/>
              <a:ext cx="43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Hotels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956" y="1760"/>
              <a:ext cx="25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770" y="1760"/>
              <a:ext cx="25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4583" y="1760"/>
              <a:ext cx="25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885" y="1943"/>
              <a:ext cx="39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28" name="Rectangle 30"/>
            <p:cNvSpPr>
              <a:spLocks noChangeArrowheads="1"/>
            </p:cNvSpPr>
            <p:nvPr/>
          </p:nvSpPr>
          <p:spPr bwMode="auto">
            <a:xfrm>
              <a:off x="3699" y="1943"/>
              <a:ext cx="39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29" name="Rectangle 31"/>
            <p:cNvSpPr>
              <a:spLocks noChangeArrowheads="1"/>
            </p:cNvSpPr>
            <p:nvPr/>
          </p:nvSpPr>
          <p:spPr bwMode="auto">
            <a:xfrm>
              <a:off x="4512" y="1943"/>
              <a:ext cx="39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31" name="Rectangle 32"/>
            <p:cNvSpPr>
              <a:spLocks noChangeArrowheads="1"/>
            </p:cNvSpPr>
            <p:nvPr/>
          </p:nvSpPr>
          <p:spPr bwMode="auto">
            <a:xfrm>
              <a:off x="1675" y="2289"/>
              <a:ext cx="68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700" dirty="0" smtClean="0">
                  <a:solidFill>
                    <a:srgbClr val="000000"/>
                  </a:solidFill>
                  <a:latin typeface="Arial" pitchFamily="34" charset="0"/>
                </a:rPr>
                <a:t>Gross yield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32" name="Rectangle 33"/>
            <p:cNvSpPr>
              <a:spLocks noChangeArrowheads="1"/>
            </p:cNvSpPr>
            <p:nvPr/>
          </p:nvSpPr>
          <p:spPr bwMode="auto">
            <a:xfrm>
              <a:off x="2956" y="2289"/>
              <a:ext cx="25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33" name="Rectangle 34"/>
            <p:cNvSpPr>
              <a:spLocks noChangeArrowheads="1"/>
            </p:cNvSpPr>
            <p:nvPr/>
          </p:nvSpPr>
          <p:spPr bwMode="auto">
            <a:xfrm>
              <a:off x="3739" y="2289"/>
              <a:ext cx="32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13%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34" name="Rectangle 35"/>
            <p:cNvSpPr>
              <a:spLocks noChangeArrowheads="1"/>
            </p:cNvSpPr>
            <p:nvPr/>
          </p:nvSpPr>
          <p:spPr bwMode="auto">
            <a:xfrm>
              <a:off x="4461" y="2289"/>
              <a:ext cx="51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10-11%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35" name="Rectangle 36"/>
            <p:cNvSpPr>
              <a:spLocks noChangeArrowheads="1"/>
            </p:cNvSpPr>
            <p:nvPr/>
          </p:nvSpPr>
          <p:spPr bwMode="auto">
            <a:xfrm>
              <a:off x="1675" y="2462"/>
              <a:ext cx="42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700" dirty="0" smtClean="0">
                  <a:solidFill>
                    <a:srgbClr val="000000"/>
                  </a:solidFill>
                  <a:latin typeface="Arial" pitchFamily="34" charset="0"/>
                </a:rPr>
                <a:t>σ (risk)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36" name="Rectangle 37"/>
            <p:cNvSpPr>
              <a:spLocks noChangeArrowheads="1"/>
            </p:cNvSpPr>
            <p:nvPr/>
          </p:nvSpPr>
          <p:spPr bwMode="auto">
            <a:xfrm>
              <a:off x="2926" y="2462"/>
              <a:ext cx="32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37" name="Rectangle 38"/>
            <p:cNvSpPr>
              <a:spLocks noChangeArrowheads="1"/>
            </p:cNvSpPr>
            <p:nvPr/>
          </p:nvSpPr>
          <p:spPr bwMode="auto">
            <a:xfrm>
              <a:off x="3739" y="2462"/>
              <a:ext cx="32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26%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38" name="Rectangle 39"/>
            <p:cNvSpPr>
              <a:spLocks noChangeArrowheads="1"/>
            </p:cNvSpPr>
            <p:nvPr/>
          </p:nvSpPr>
          <p:spPr bwMode="auto">
            <a:xfrm>
              <a:off x="4461" y="2462"/>
              <a:ext cx="51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10-11%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39" name="Rectangle 40"/>
            <p:cNvSpPr>
              <a:spLocks noChangeArrowheads="1"/>
            </p:cNvSpPr>
            <p:nvPr/>
          </p:nvSpPr>
          <p:spPr bwMode="auto">
            <a:xfrm>
              <a:off x="1675" y="2807"/>
              <a:ext cx="236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r>
                <a:rPr lang="en-US" sz="1700" dirty="0">
                  <a:solidFill>
                    <a:srgbClr val="000000"/>
                  </a:solidFill>
                  <a:latin typeface="Arial" pitchFamily="34" charset="0"/>
                </a:rPr>
                <a:t>*</a:t>
              </a: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Composition of </a:t>
              </a:r>
              <a:r>
                <a:rPr lang="en-US" sz="1700" dirty="0" smtClean="0">
                  <a:solidFill>
                    <a:srgbClr val="000000"/>
                  </a:solidFill>
                  <a:latin typeface="Arial" pitchFamily="34" charset="0"/>
                </a:rPr>
                <a:t>Capstone </a:t>
              </a: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"industrial":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40" name="Rectangle 41"/>
            <p:cNvSpPr>
              <a:spLocks noChangeArrowheads="1"/>
            </p:cNvSpPr>
            <p:nvPr/>
          </p:nvSpPr>
          <p:spPr bwMode="auto">
            <a:xfrm>
              <a:off x="1675" y="2980"/>
              <a:ext cx="17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41" name="Rectangle 42"/>
            <p:cNvSpPr>
              <a:spLocks noChangeArrowheads="1"/>
            </p:cNvSpPr>
            <p:nvPr/>
          </p:nvSpPr>
          <p:spPr bwMode="auto">
            <a:xfrm>
              <a:off x="1797" y="2980"/>
              <a:ext cx="359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700" dirty="0">
                  <a:solidFill>
                    <a:srgbClr val="000000"/>
                  </a:solidFill>
                  <a:latin typeface="Arial" pitchFamily="34" charset="0"/>
                </a:rPr>
                <a:t>►</a:t>
              </a: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light</a:t>
              </a:r>
              <a:r>
                <a:rPr kumimoji="0" lang="en-US" sz="17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industrial</a:t>
              </a: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 cross dock logistics, bespoke</a:t>
              </a:r>
              <a:r>
                <a:rPr kumimoji="0" lang="en-US" sz="17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buildings…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42" name="Line 43"/>
            <p:cNvSpPr>
              <a:spLocks noChangeShapeType="1"/>
            </p:cNvSpPr>
            <p:nvPr/>
          </p:nvSpPr>
          <p:spPr bwMode="auto">
            <a:xfrm>
              <a:off x="1654" y="1933"/>
              <a:ext cx="9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43" name="Rectangle 44"/>
            <p:cNvSpPr>
              <a:spLocks noChangeArrowheads="1"/>
            </p:cNvSpPr>
            <p:nvPr/>
          </p:nvSpPr>
          <p:spPr bwMode="auto">
            <a:xfrm>
              <a:off x="1654" y="1933"/>
              <a:ext cx="987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44" name="Line 45"/>
            <p:cNvSpPr>
              <a:spLocks noChangeShapeType="1"/>
            </p:cNvSpPr>
            <p:nvPr/>
          </p:nvSpPr>
          <p:spPr bwMode="auto">
            <a:xfrm>
              <a:off x="2641" y="794"/>
              <a:ext cx="0" cy="11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45" name="Rectangle 46"/>
            <p:cNvSpPr>
              <a:spLocks noChangeArrowheads="1"/>
            </p:cNvSpPr>
            <p:nvPr/>
          </p:nvSpPr>
          <p:spPr bwMode="auto">
            <a:xfrm>
              <a:off x="2641" y="794"/>
              <a:ext cx="10" cy="11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46" name="Line 47"/>
            <p:cNvSpPr>
              <a:spLocks noChangeShapeType="1"/>
            </p:cNvSpPr>
            <p:nvPr/>
          </p:nvSpPr>
          <p:spPr bwMode="auto">
            <a:xfrm>
              <a:off x="3454" y="804"/>
              <a:ext cx="0" cy="11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47" name="Rectangle 48"/>
            <p:cNvSpPr>
              <a:spLocks noChangeArrowheads="1"/>
            </p:cNvSpPr>
            <p:nvPr/>
          </p:nvSpPr>
          <p:spPr bwMode="auto">
            <a:xfrm>
              <a:off x="3454" y="804"/>
              <a:ext cx="11" cy="11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48" name="Line 49"/>
            <p:cNvSpPr>
              <a:spLocks noChangeShapeType="1"/>
            </p:cNvSpPr>
            <p:nvPr/>
          </p:nvSpPr>
          <p:spPr bwMode="auto">
            <a:xfrm>
              <a:off x="4268" y="804"/>
              <a:ext cx="0" cy="11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49" name="Rectangle 50"/>
            <p:cNvSpPr>
              <a:spLocks noChangeArrowheads="1"/>
            </p:cNvSpPr>
            <p:nvPr/>
          </p:nvSpPr>
          <p:spPr bwMode="auto">
            <a:xfrm>
              <a:off x="4268" y="804"/>
              <a:ext cx="10" cy="11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50" name="Line 51"/>
            <p:cNvSpPr>
              <a:spLocks noChangeShapeType="1"/>
            </p:cNvSpPr>
            <p:nvPr/>
          </p:nvSpPr>
          <p:spPr bwMode="auto">
            <a:xfrm>
              <a:off x="5082" y="804"/>
              <a:ext cx="0" cy="11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51" name="Rectangle 52"/>
            <p:cNvSpPr>
              <a:spLocks noChangeArrowheads="1"/>
            </p:cNvSpPr>
            <p:nvPr/>
          </p:nvSpPr>
          <p:spPr bwMode="auto">
            <a:xfrm>
              <a:off x="5082" y="804"/>
              <a:ext cx="10" cy="11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52" name="Line 53"/>
            <p:cNvSpPr>
              <a:spLocks noChangeShapeType="1"/>
            </p:cNvSpPr>
            <p:nvPr/>
          </p:nvSpPr>
          <p:spPr bwMode="auto">
            <a:xfrm>
              <a:off x="1644" y="1058"/>
              <a:ext cx="0" cy="8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53" name="Rectangle 54"/>
            <p:cNvSpPr>
              <a:spLocks noChangeArrowheads="1"/>
            </p:cNvSpPr>
            <p:nvPr/>
          </p:nvSpPr>
          <p:spPr bwMode="auto">
            <a:xfrm>
              <a:off x="1644" y="1058"/>
              <a:ext cx="10" cy="8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54" name="Line 55"/>
            <p:cNvSpPr>
              <a:spLocks noChangeShapeType="1"/>
            </p:cNvSpPr>
            <p:nvPr/>
          </p:nvSpPr>
          <p:spPr bwMode="auto">
            <a:xfrm>
              <a:off x="2641" y="1943"/>
              <a:ext cx="0" cy="1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55" name="Rectangle 56"/>
            <p:cNvSpPr>
              <a:spLocks noChangeArrowheads="1"/>
            </p:cNvSpPr>
            <p:nvPr/>
          </p:nvSpPr>
          <p:spPr bwMode="auto">
            <a:xfrm>
              <a:off x="2641" y="1943"/>
              <a:ext cx="10" cy="17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56" name="Line 57"/>
            <p:cNvSpPr>
              <a:spLocks noChangeShapeType="1"/>
            </p:cNvSpPr>
            <p:nvPr/>
          </p:nvSpPr>
          <p:spPr bwMode="auto">
            <a:xfrm>
              <a:off x="3454" y="1943"/>
              <a:ext cx="0" cy="1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57" name="Rectangle 58"/>
            <p:cNvSpPr>
              <a:spLocks noChangeArrowheads="1"/>
            </p:cNvSpPr>
            <p:nvPr/>
          </p:nvSpPr>
          <p:spPr bwMode="auto">
            <a:xfrm>
              <a:off x="3454" y="1943"/>
              <a:ext cx="11" cy="17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58" name="Line 59"/>
            <p:cNvSpPr>
              <a:spLocks noChangeShapeType="1"/>
            </p:cNvSpPr>
            <p:nvPr/>
          </p:nvSpPr>
          <p:spPr bwMode="auto">
            <a:xfrm>
              <a:off x="4268" y="1943"/>
              <a:ext cx="0" cy="1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59" name="Rectangle 60"/>
            <p:cNvSpPr>
              <a:spLocks noChangeArrowheads="1"/>
            </p:cNvSpPr>
            <p:nvPr/>
          </p:nvSpPr>
          <p:spPr bwMode="auto">
            <a:xfrm>
              <a:off x="4268" y="1943"/>
              <a:ext cx="10" cy="17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60" name="Line 61"/>
            <p:cNvSpPr>
              <a:spLocks noChangeShapeType="1"/>
            </p:cNvSpPr>
            <p:nvPr/>
          </p:nvSpPr>
          <p:spPr bwMode="auto">
            <a:xfrm>
              <a:off x="5082" y="1943"/>
              <a:ext cx="0" cy="1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61" name="Rectangle 62"/>
            <p:cNvSpPr>
              <a:spLocks noChangeArrowheads="1"/>
            </p:cNvSpPr>
            <p:nvPr/>
          </p:nvSpPr>
          <p:spPr bwMode="auto">
            <a:xfrm>
              <a:off x="5082" y="1943"/>
              <a:ext cx="10" cy="17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62" name="Line 63"/>
            <p:cNvSpPr>
              <a:spLocks noChangeShapeType="1"/>
            </p:cNvSpPr>
            <p:nvPr/>
          </p:nvSpPr>
          <p:spPr bwMode="auto">
            <a:xfrm>
              <a:off x="2641" y="2289"/>
              <a:ext cx="0" cy="3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63" name="Rectangle 64"/>
            <p:cNvSpPr>
              <a:spLocks noChangeArrowheads="1"/>
            </p:cNvSpPr>
            <p:nvPr/>
          </p:nvSpPr>
          <p:spPr bwMode="auto">
            <a:xfrm>
              <a:off x="2641" y="2289"/>
              <a:ext cx="10" cy="3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64" name="Line 65"/>
            <p:cNvSpPr>
              <a:spLocks noChangeShapeType="1"/>
            </p:cNvSpPr>
            <p:nvPr/>
          </p:nvSpPr>
          <p:spPr bwMode="auto">
            <a:xfrm>
              <a:off x="3454" y="2289"/>
              <a:ext cx="0" cy="3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65" name="Rectangle 66"/>
            <p:cNvSpPr>
              <a:spLocks noChangeArrowheads="1"/>
            </p:cNvSpPr>
            <p:nvPr/>
          </p:nvSpPr>
          <p:spPr bwMode="auto">
            <a:xfrm>
              <a:off x="3454" y="2289"/>
              <a:ext cx="11" cy="3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66" name="Line 67"/>
            <p:cNvSpPr>
              <a:spLocks noChangeShapeType="1"/>
            </p:cNvSpPr>
            <p:nvPr/>
          </p:nvSpPr>
          <p:spPr bwMode="auto">
            <a:xfrm>
              <a:off x="4268" y="2289"/>
              <a:ext cx="0" cy="3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67" name="Rectangle 68"/>
            <p:cNvSpPr>
              <a:spLocks noChangeArrowheads="1"/>
            </p:cNvSpPr>
            <p:nvPr/>
          </p:nvSpPr>
          <p:spPr bwMode="auto">
            <a:xfrm>
              <a:off x="4268" y="2289"/>
              <a:ext cx="10" cy="3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68" name="Line 69"/>
            <p:cNvSpPr>
              <a:spLocks noChangeShapeType="1"/>
            </p:cNvSpPr>
            <p:nvPr/>
          </p:nvSpPr>
          <p:spPr bwMode="auto">
            <a:xfrm>
              <a:off x="5082" y="2289"/>
              <a:ext cx="0" cy="3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69" name="Rectangle 70"/>
            <p:cNvSpPr>
              <a:spLocks noChangeArrowheads="1"/>
            </p:cNvSpPr>
            <p:nvPr/>
          </p:nvSpPr>
          <p:spPr bwMode="auto">
            <a:xfrm>
              <a:off x="5082" y="2289"/>
              <a:ext cx="10" cy="3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70" name="Line 71"/>
            <p:cNvSpPr>
              <a:spLocks noChangeShapeType="1"/>
            </p:cNvSpPr>
            <p:nvPr/>
          </p:nvSpPr>
          <p:spPr bwMode="auto">
            <a:xfrm>
              <a:off x="1644" y="2279"/>
              <a:ext cx="0" cy="3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71" name="Rectangle 72"/>
            <p:cNvSpPr>
              <a:spLocks noChangeArrowheads="1"/>
            </p:cNvSpPr>
            <p:nvPr/>
          </p:nvSpPr>
          <p:spPr bwMode="auto">
            <a:xfrm>
              <a:off x="1644" y="2279"/>
              <a:ext cx="10" cy="3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72" name="Line 73"/>
            <p:cNvSpPr>
              <a:spLocks noChangeShapeType="1"/>
            </p:cNvSpPr>
            <p:nvPr/>
          </p:nvSpPr>
          <p:spPr bwMode="auto">
            <a:xfrm>
              <a:off x="2651" y="794"/>
              <a:ext cx="244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73" name="Rectangle 74"/>
            <p:cNvSpPr>
              <a:spLocks noChangeArrowheads="1"/>
            </p:cNvSpPr>
            <p:nvPr/>
          </p:nvSpPr>
          <p:spPr bwMode="auto">
            <a:xfrm>
              <a:off x="2651" y="794"/>
              <a:ext cx="244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74" name="Line 75"/>
            <p:cNvSpPr>
              <a:spLocks noChangeShapeType="1"/>
            </p:cNvSpPr>
            <p:nvPr/>
          </p:nvSpPr>
          <p:spPr bwMode="auto">
            <a:xfrm>
              <a:off x="1654" y="1058"/>
              <a:ext cx="34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75" name="Rectangle 76"/>
            <p:cNvSpPr>
              <a:spLocks noChangeArrowheads="1"/>
            </p:cNvSpPr>
            <p:nvPr/>
          </p:nvSpPr>
          <p:spPr bwMode="auto">
            <a:xfrm>
              <a:off x="1654" y="1058"/>
              <a:ext cx="343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76" name="Line 77"/>
            <p:cNvSpPr>
              <a:spLocks noChangeShapeType="1"/>
            </p:cNvSpPr>
            <p:nvPr/>
          </p:nvSpPr>
          <p:spPr bwMode="auto">
            <a:xfrm>
              <a:off x="1654" y="1231"/>
              <a:ext cx="34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77" name="Rectangle 78"/>
            <p:cNvSpPr>
              <a:spLocks noChangeArrowheads="1"/>
            </p:cNvSpPr>
            <p:nvPr/>
          </p:nvSpPr>
          <p:spPr bwMode="auto">
            <a:xfrm>
              <a:off x="1654" y="1231"/>
              <a:ext cx="3438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78" name="Line 79"/>
            <p:cNvSpPr>
              <a:spLocks noChangeShapeType="1"/>
            </p:cNvSpPr>
            <p:nvPr/>
          </p:nvSpPr>
          <p:spPr bwMode="auto">
            <a:xfrm>
              <a:off x="1654" y="1404"/>
              <a:ext cx="34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79" name="Rectangle 80"/>
            <p:cNvSpPr>
              <a:spLocks noChangeArrowheads="1"/>
            </p:cNvSpPr>
            <p:nvPr/>
          </p:nvSpPr>
          <p:spPr bwMode="auto">
            <a:xfrm>
              <a:off x="1654" y="1404"/>
              <a:ext cx="3438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80" name="Line 81"/>
            <p:cNvSpPr>
              <a:spLocks noChangeShapeType="1"/>
            </p:cNvSpPr>
            <p:nvPr/>
          </p:nvSpPr>
          <p:spPr bwMode="auto">
            <a:xfrm>
              <a:off x="1654" y="1577"/>
              <a:ext cx="34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81" name="Rectangle 82"/>
            <p:cNvSpPr>
              <a:spLocks noChangeArrowheads="1"/>
            </p:cNvSpPr>
            <p:nvPr/>
          </p:nvSpPr>
          <p:spPr bwMode="auto">
            <a:xfrm>
              <a:off x="1654" y="1577"/>
              <a:ext cx="3438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82" name="Line 83"/>
            <p:cNvSpPr>
              <a:spLocks noChangeShapeType="1"/>
            </p:cNvSpPr>
            <p:nvPr/>
          </p:nvSpPr>
          <p:spPr bwMode="auto">
            <a:xfrm>
              <a:off x="1654" y="1750"/>
              <a:ext cx="34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83" name="Rectangle 84"/>
            <p:cNvSpPr>
              <a:spLocks noChangeArrowheads="1"/>
            </p:cNvSpPr>
            <p:nvPr/>
          </p:nvSpPr>
          <p:spPr bwMode="auto">
            <a:xfrm>
              <a:off x="1654" y="1750"/>
              <a:ext cx="3438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84" name="Rectangle 85"/>
            <p:cNvSpPr>
              <a:spLocks noChangeArrowheads="1"/>
            </p:cNvSpPr>
            <p:nvPr/>
          </p:nvSpPr>
          <p:spPr bwMode="auto">
            <a:xfrm>
              <a:off x="2641" y="1923"/>
              <a:ext cx="2451" cy="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85" name="Line 86"/>
            <p:cNvSpPr>
              <a:spLocks noChangeShapeType="1"/>
            </p:cNvSpPr>
            <p:nvPr/>
          </p:nvSpPr>
          <p:spPr bwMode="auto">
            <a:xfrm>
              <a:off x="2651" y="2106"/>
              <a:ext cx="244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86" name="Rectangle 87"/>
            <p:cNvSpPr>
              <a:spLocks noChangeArrowheads="1"/>
            </p:cNvSpPr>
            <p:nvPr/>
          </p:nvSpPr>
          <p:spPr bwMode="auto">
            <a:xfrm>
              <a:off x="2651" y="2106"/>
              <a:ext cx="244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87" name="Line 88"/>
            <p:cNvSpPr>
              <a:spLocks noChangeShapeType="1"/>
            </p:cNvSpPr>
            <p:nvPr/>
          </p:nvSpPr>
          <p:spPr bwMode="auto">
            <a:xfrm>
              <a:off x="1654" y="2279"/>
              <a:ext cx="34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88" name="Rectangle 89"/>
            <p:cNvSpPr>
              <a:spLocks noChangeArrowheads="1"/>
            </p:cNvSpPr>
            <p:nvPr/>
          </p:nvSpPr>
          <p:spPr bwMode="auto">
            <a:xfrm>
              <a:off x="1654" y="2279"/>
              <a:ext cx="3438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89" name="Line 90"/>
            <p:cNvSpPr>
              <a:spLocks noChangeShapeType="1"/>
            </p:cNvSpPr>
            <p:nvPr/>
          </p:nvSpPr>
          <p:spPr bwMode="auto">
            <a:xfrm>
              <a:off x="1654" y="2451"/>
              <a:ext cx="34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90" name="Rectangle 91"/>
            <p:cNvSpPr>
              <a:spLocks noChangeArrowheads="1"/>
            </p:cNvSpPr>
            <p:nvPr/>
          </p:nvSpPr>
          <p:spPr bwMode="auto">
            <a:xfrm>
              <a:off x="1654" y="2451"/>
              <a:ext cx="343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91" name="Line 92"/>
            <p:cNvSpPr>
              <a:spLocks noChangeShapeType="1"/>
            </p:cNvSpPr>
            <p:nvPr/>
          </p:nvSpPr>
          <p:spPr bwMode="auto">
            <a:xfrm>
              <a:off x="1654" y="2624"/>
              <a:ext cx="34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92" name="Rectangle 93"/>
            <p:cNvSpPr>
              <a:spLocks noChangeArrowheads="1"/>
            </p:cNvSpPr>
            <p:nvPr/>
          </p:nvSpPr>
          <p:spPr bwMode="auto">
            <a:xfrm>
              <a:off x="1654" y="2624"/>
              <a:ext cx="343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5637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7688" y="324247"/>
            <a:ext cx="656748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UMMARY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74788" y="1057459"/>
            <a:ext cx="8696325" cy="5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912813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Expertise – Leadership Team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Positioning of Capstone 10/10</a:t>
            </a:r>
          </a:p>
          <a:p>
            <a:pPr lvl="1" eaLnBrk="1" hangingPunct="1">
              <a:spcBef>
                <a:spcPct val="50000"/>
              </a:spcBef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Strategic Approach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Corporate Governance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1. Management model	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2. Protection of investors’ interests</a:t>
            </a:r>
          </a:p>
          <a:p>
            <a:pPr marL="0" lvl="1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Demonstration of risk/return profile 10/10</a:t>
            </a:r>
          </a:p>
          <a:p>
            <a:pPr marL="0" lvl="1" indent="0" eaLnBrk="1" hangingPunct="1">
              <a:spcBef>
                <a:spcPct val="50000"/>
              </a:spcBef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Business Plan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1. Method &amp; assumptions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2. Rapid growth of revenue and cash flow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3. Prospects for investors</a:t>
            </a:r>
          </a:p>
          <a:p>
            <a:pPr lvl="1" eaLnBrk="1" hangingPunct="1">
              <a:spcBef>
                <a:spcPct val="50000"/>
              </a:spcBef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Deal Pipeline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Appendices</a:t>
            </a:r>
            <a:endParaRPr lang="en-GB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30276" y="4284687"/>
            <a:ext cx="3960440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Business Plan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32334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954088" y="396875"/>
            <a:ext cx="5616748" cy="52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1.</a:t>
            </a:r>
            <a:r>
              <a:rPr lang="en-GB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 </a:t>
            </a:r>
            <a:r>
              <a:rPr lang="en-GB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M</a:t>
            </a: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ETHOD &amp; ASSUMPTIONS</a:t>
            </a:r>
            <a:endParaRPr lang="en-GB" sz="18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449263" y="1260475"/>
            <a:ext cx="2736850" cy="1792798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GB" sz="1500" dirty="0" smtClean="0">
                <a:latin typeface="Arial" pitchFamily="34" charset="0"/>
                <a:ea typeface="FZYaoTi"/>
                <a:cs typeface="FZYaoTi"/>
              </a:rPr>
              <a:t>Modelling of a complete BP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 variables &amp; assumptions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 management accounts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 cash flow &amp; depreciation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 forecast BS / P&amp;L for 7 years</a:t>
            </a:r>
            <a:endParaRPr lang="en-GB" sz="12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4049712" y="1447800"/>
            <a:ext cx="2881164" cy="1238801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en-GB" sz="1500" dirty="0" smtClean="0">
                <a:latin typeface="Arial" pitchFamily="34" charset="0"/>
                <a:ea typeface="FZYaoTi"/>
                <a:cs typeface="FZYaoTi"/>
              </a:rPr>
              <a:t>Activity assumptions / 5 years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 114 investment scenarios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 114 individual reasonable assumptions</a:t>
            </a:r>
            <a:endParaRPr lang="en-GB" sz="12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30725" name="Line 8"/>
          <p:cNvSpPr>
            <a:spLocks noChangeShapeType="1"/>
          </p:cNvSpPr>
          <p:nvPr/>
        </p:nvSpPr>
        <p:spPr bwMode="auto">
          <a:xfrm>
            <a:off x="3184526" y="2195513"/>
            <a:ext cx="865187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7578948" y="1548383"/>
            <a:ext cx="2736850" cy="1146468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GB" sz="1500" dirty="0" smtClean="0">
                <a:latin typeface="Arial" pitchFamily="34" charset="0"/>
                <a:ea typeface="FZYaoTi"/>
                <a:cs typeface="FZYaoTi"/>
              </a:rPr>
              <a:t>Aggregation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 aggregation of 114 separate balance sheets &amp; P&amp;Ls</a:t>
            </a:r>
            <a:endParaRPr lang="en-GB" sz="12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30727" name="Line 10"/>
          <p:cNvSpPr>
            <a:spLocks noChangeShapeType="1"/>
          </p:cNvSpPr>
          <p:nvPr/>
        </p:nvSpPr>
        <p:spPr bwMode="auto">
          <a:xfrm flipV="1">
            <a:off x="6930875" y="2195513"/>
            <a:ext cx="647849" cy="942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30728" name="Text Box 11"/>
          <p:cNvSpPr txBox="1">
            <a:spLocks noChangeArrowheads="1"/>
          </p:cNvSpPr>
          <p:nvPr/>
        </p:nvSpPr>
        <p:spPr bwMode="auto">
          <a:xfrm>
            <a:off x="7650955" y="4081463"/>
            <a:ext cx="2808313" cy="15158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4</a:t>
            </a:r>
          </a:p>
          <a:p>
            <a:pPr eaLnBrk="1" hangingPunct="1">
              <a:spcBef>
                <a:spcPct val="50000"/>
              </a:spcBef>
            </a:pPr>
            <a:r>
              <a:rPr lang="en-GB" sz="1500" dirty="0" smtClean="0">
                <a:latin typeface="Arial" pitchFamily="34" charset="0"/>
                <a:ea typeface="FZYaoTi"/>
                <a:cs typeface="FZYaoTi"/>
              </a:rPr>
              <a:t>Central management structure</a:t>
            </a:r>
            <a:r>
              <a:rPr lang="en-GB" sz="1400" dirty="0" smtClean="0">
                <a:latin typeface="Arial" pitchFamily="34" charset="0"/>
                <a:ea typeface="FZYaoTi"/>
                <a:cs typeface="FZYaoTi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 modelling of an efficient structure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 identification of central overheads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 operating cost assumptions</a:t>
            </a:r>
            <a:endParaRPr lang="en-GB" sz="12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30729" name="Line 13"/>
          <p:cNvSpPr>
            <a:spLocks noChangeShapeType="1"/>
          </p:cNvSpPr>
          <p:nvPr/>
        </p:nvSpPr>
        <p:spPr bwMode="auto">
          <a:xfrm>
            <a:off x="8947100" y="2700511"/>
            <a:ext cx="50" cy="1368252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30730" name="Text Box 14"/>
          <p:cNvSpPr txBox="1">
            <a:spLocks noChangeArrowheads="1"/>
          </p:cNvSpPr>
          <p:nvPr/>
        </p:nvSpPr>
        <p:spPr bwMode="auto">
          <a:xfrm>
            <a:off x="3690516" y="3937000"/>
            <a:ext cx="3312368" cy="1792798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5</a:t>
            </a:r>
          </a:p>
          <a:p>
            <a:pPr eaLnBrk="1" hangingPunct="1">
              <a:spcBef>
                <a:spcPct val="50000"/>
              </a:spcBef>
            </a:pPr>
            <a:r>
              <a:rPr lang="en-GB" sz="1500" dirty="0" smtClean="0">
                <a:latin typeface="Arial" pitchFamily="34" charset="0"/>
                <a:ea typeface="FZYaoTi"/>
                <a:cs typeface="FZYaoTi"/>
              </a:rPr>
              <a:t>Consolidation</a:t>
            </a:r>
            <a:endParaRPr lang="en-GB" sz="14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 consolidation of accounts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 tax optimisation (fiscal consolidation)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 reinvestment of free cash flow (cash pooling)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 identification of  capital requirement</a:t>
            </a:r>
            <a:endParaRPr lang="en-GB" sz="12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30731" name="Line 15"/>
          <p:cNvSpPr>
            <a:spLocks noChangeShapeType="1"/>
          </p:cNvSpPr>
          <p:nvPr/>
        </p:nvSpPr>
        <p:spPr bwMode="auto">
          <a:xfrm flipH="1">
            <a:off x="7002884" y="4860751"/>
            <a:ext cx="648146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30732" name="Text Box 16"/>
          <p:cNvSpPr txBox="1">
            <a:spLocks noChangeArrowheads="1"/>
          </p:cNvSpPr>
          <p:nvPr/>
        </p:nvSpPr>
        <p:spPr bwMode="auto">
          <a:xfrm>
            <a:off x="450850" y="4103688"/>
            <a:ext cx="2736850" cy="1512887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6</a:t>
            </a:r>
          </a:p>
          <a:p>
            <a:pPr eaLnBrk="1" hangingPunct="1">
              <a:spcBef>
                <a:spcPct val="50000"/>
              </a:spcBef>
            </a:pPr>
            <a:r>
              <a:rPr lang="en-GB" sz="1500" dirty="0" smtClean="0">
                <a:latin typeface="Arial" pitchFamily="34" charset="0"/>
                <a:ea typeface="FZYaoTi"/>
                <a:cs typeface="FZYaoTi"/>
              </a:rPr>
              <a:t>Summary</a:t>
            </a:r>
            <a:endParaRPr lang="en-GB" sz="14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 consolidated  financial statements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 exit strategy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 investor returns</a:t>
            </a:r>
            <a:endParaRPr lang="en-GB" sz="12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30733" name="Line 17"/>
          <p:cNvSpPr>
            <a:spLocks noChangeShapeType="1"/>
          </p:cNvSpPr>
          <p:nvPr/>
        </p:nvSpPr>
        <p:spPr bwMode="auto">
          <a:xfrm flipH="1">
            <a:off x="3186112" y="4860751"/>
            <a:ext cx="504404" cy="174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en-GB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en-GB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5"/>
          <p:cNvSpPr txBox="1">
            <a:spLocks noChangeArrowheads="1"/>
          </p:cNvSpPr>
          <p:nvPr/>
        </p:nvSpPr>
        <p:spPr bwMode="auto">
          <a:xfrm>
            <a:off x="954088" y="755650"/>
            <a:ext cx="8988425" cy="38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Projection of deal flow</a:t>
            </a:r>
            <a:endParaRPr lang="en-GB" sz="1800" dirty="0">
              <a:latin typeface="Arial" pitchFamily="34" charset="0"/>
              <a:ea typeface="FZYaoTi"/>
              <a:cs typeface="FZYaoTi"/>
            </a:endParaRPr>
          </a:p>
        </p:txBody>
      </p:sp>
      <p:pic>
        <p:nvPicPr>
          <p:cNvPr id="32110" name="Picture 3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1196180"/>
            <a:ext cx="9029700" cy="416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en-GB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en-GB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530349" y="5653085"/>
            <a:ext cx="7858125" cy="898524"/>
            <a:chOff x="964" y="3561"/>
            <a:chExt cx="4950" cy="566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4" y="3561"/>
              <a:ext cx="4863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1773" y="3561"/>
              <a:ext cx="4054" cy="183"/>
            </a:xfrm>
            <a:prstGeom prst="rect">
              <a:avLst/>
            </a:prstGeom>
            <a:solidFill>
              <a:srgbClr val="95B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095" y="3578"/>
              <a:ext cx="1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700" dirty="0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904" y="3578"/>
              <a:ext cx="1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700" dirty="0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713" y="3578"/>
              <a:ext cx="1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700" dirty="0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522" y="3578"/>
              <a:ext cx="1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700" dirty="0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331" y="3578"/>
              <a:ext cx="1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700" dirty="0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992" y="3744"/>
              <a:ext cx="31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m² pa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860" y="3752"/>
              <a:ext cx="81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109 600 m²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747" y="3752"/>
              <a:ext cx="731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85 380 m²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478" y="3752"/>
              <a:ext cx="81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109 300 m²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287" y="3752"/>
              <a:ext cx="81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113 100 m²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096" y="3752"/>
              <a:ext cx="81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117 750 m²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978" y="3932"/>
              <a:ext cx="72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Cumulative m²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860" y="3927"/>
              <a:ext cx="81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109 600 m²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2669" y="3927"/>
              <a:ext cx="81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194 980 m²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478" y="3927"/>
              <a:ext cx="81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304 280 m²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4287" y="3927"/>
              <a:ext cx="81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417 380 m²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5096" y="3927"/>
              <a:ext cx="81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535 130 m²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1773" y="3561"/>
              <a:ext cx="0" cy="5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1773" y="3561"/>
              <a:ext cx="9" cy="5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2582" y="3570"/>
              <a:ext cx="0" cy="5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2582" y="3570"/>
              <a:ext cx="9" cy="5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3391" y="3570"/>
              <a:ext cx="0" cy="5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3391" y="3570"/>
              <a:ext cx="9" cy="5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4200" y="3570"/>
              <a:ext cx="0" cy="5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4200" y="3570"/>
              <a:ext cx="9" cy="5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5009" y="3570"/>
              <a:ext cx="0" cy="5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76" name="Rectangle 32"/>
            <p:cNvSpPr>
              <a:spLocks noChangeArrowheads="1"/>
            </p:cNvSpPr>
            <p:nvPr/>
          </p:nvSpPr>
          <p:spPr bwMode="auto">
            <a:xfrm>
              <a:off x="5009" y="3570"/>
              <a:ext cx="9" cy="5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77" name="Line 33"/>
            <p:cNvSpPr>
              <a:spLocks noChangeShapeType="1"/>
            </p:cNvSpPr>
            <p:nvPr/>
          </p:nvSpPr>
          <p:spPr bwMode="auto">
            <a:xfrm>
              <a:off x="5818" y="3570"/>
              <a:ext cx="0" cy="5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79" name="Rectangle 34"/>
            <p:cNvSpPr>
              <a:spLocks noChangeArrowheads="1"/>
            </p:cNvSpPr>
            <p:nvPr/>
          </p:nvSpPr>
          <p:spPr bwMode="auto">
            <a:xfrm>
              <a:off x="5818" y="3570"/>
              <a:ext cx="9" cy="5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80" name="Line 35"/>
            <p:cNvSpPr>
              <a:spLocks noChangeShapeType="1"/>
            </p:cNvSpPr>
            <p:nvPr/>
          </p:nvSpPr>
          <p:spPr bwMode="auto">
            <a:xfrm>
              <a:off x="964" y="3735"/>
              <a:ext cx="0" cy="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81" name="Rectangle 36"/>
            <p:cNvSpPr>
              <a:spLocks noChangeArrowheads="1"/>
            </p:cNvSpPr>
            <p:nvPr/>
          </p:nvSpPr>
          <p:spPr bwMode="auto">
            <a:xfrm>
              <a:off x="964" y="3735"/>
              <a:ext cx="9" cy="35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82" name="Line 37"/>
            <p:cNvSpPr>
              <a:spLocks noChangeShapeType="1"/>
            </p:cNvSpPr>
            <p:nvPr/>
          </p:nvSpPr>
          <p:spPr bwMode="auto">
            <a:xfrm>
              <a:off x="1782" y="3561"/>
              <a:ext cx="40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83" name="Rectangle 38"/>
            <p:cNvSpPr>
              <a:spLocks noChangeArrowheads="1"/>
            </p:cNvSpPr>
            <p:nvPr/>
          </p:nvSpPr>
          <p:spPr bwMode="auto">
            <a:xfrm>
              <a:off x="1782" y="3561"/>
              <a:ext cx="4045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84" name="Line 39"/>
            <p:cNvSpPr>
              <a:spLocks noChangeShapeType="1"/>
            </p:cNvSpPr>
            <p:nvPr/>
          </p:nvSpPr>
          <p:spPr bwMode="auto">
            <a:xfrm>
              <a:off x="973" y="3735"/>
              <a:ext cx="48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85" name="Rectangle 40"/>
            <p:cNvSpPr>
              <a:spLocks noChangeArrowheads="1"/>
            </p:cNvSpPr>
            <p:nvPr/>
          </p:nvSpPr>
          <p:spPr bwMode="auto">
            <a:xfrm>
              <a:off x="973" y="3735"/>
              <a:ext cx="4854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86" name="Line 41"/>
            <p:cNvSpPr>
              <a:spLocks noChangeShapeType="1"/>
            </p:cNvSpPr>
            <p:nvPr/>
          </p:nvSpPr>
          <p:spPr bwMode="auto">
            <a:xfrm>
              <a:off x="973" y="3909"/>
              <a:ext cx="48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87" name="Rectangle 42"/>
            <p:cNvSpPr>
              <a:spLocks noChangeArrowheads="1"/>
            </p:cNvSpPr>
            <p:nvPr/>
          </p:nvSpPr>
          <p:spPr bwMode="auto">
            <a:xfrm>
              <a:off x="973" y="3909"/>
              <a:ext cx="4854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88" name="Line 43"/>
            <p:cNvSpPr>
              <a:spLocks noChangeShapeType="1"/>
            </p:cNvSpPr>
            <p:nvPr/>
          </p:nvSpPr>
          <p:spPr bwMode="auto">
            <a:xfrm>
              <a:off x="973" y="4083"/>
              <a:ext cx="48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89" name="Rectangle 44"/>
            <p:cNvSpPr>
              <a:spLocks noChangeArrowheads="1"/>
            </p:cNvSpPr>
            <p:nvPr/>
          </p:nvSpPr>
          <p:spPr bwMode="auto">
            <a:xfrm>
              <a:off x="973" y="4083"/>
              <a:ext cx="4854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954212" y="684287"/>
            <a:ext cx="8988425" cy="38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Summary of Assumptions – Years 1 - 5</a:t>
            </a:r>
            <a:endParaRPr lang="en-GB" sz="18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77278" y="1285102"/>
            <a:ext cx="9409982" cy="293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Number of investments:		114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Average lease length (no break):	</a:t>
            </a:r>
            <a:r>
              <a:rPr lang="en-GB" sz="1600" b="1" dirty="0" smtClean="0">
                <a:latin typeface="Arial" pitchFamily="34" charset="0"/>
                <a:ea typeface="FZYaoTi"/>
                <a:cs typeface="FZYaoTi"/>
              </a:rPr>
              <a:t>9.5 years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Portfolio at cost – year 5:		€</a:t>
            </a:r>
            <a:r>
              <a:rPr lang="en-GB" sz="1600" b="1" dirty="0" smtClean="0">
                <a:latin typeface="Arial" pitchFamily="34" charset="0"/>
                <a:ea typeface="FZYaoTi"/>
                <a:cs typeface="FZYaoTi"/>
              </a:rPr>
              <a:t>665m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 ► = 535,130 m² (average investment = €5.8m)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Portfolio at valuation - year 5:		€</a:t>
            </a:r>
            <a:r>
              <a:rPr lang="en-GB" sz="1600" b="1" dirty="0" smtClean="0">
                <a:latin typeface="Arial" pitchFamily="34" charset="0"/>
                <a:ea typeface="FZYaoTi"/>
                <a:cs typeface="FZYaoTi"/>
              </a:rPr>
              <a:t>887m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 (before debt repayment)</a:t>
            </a:r>
          </a:p>
          <a:p>
            <a:pPr marL="0" indent="0" eaLnBrk="1" hangingPunct="1">
              <a:spcBef>
                <a:spcPct val="50000"/>
              </a:spcBef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Equity invested over period:		€267m ► = 40.2% of total capex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Annual free cash-flow:		100% reinvested over the period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Average leverage:			50/50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77278" y="5652839"/>
            <a:ext cx="9265966" cy="72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Average loan length:		15.8 ans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Average gross rental yield:		</a:t>
            </a:r>
            <a:r>
              <a:rPr lang="en-GB" sz="1600" b="1" dirty="0" smtClean="0">
                <a:latin typeface="Arial" pitchFamily="34" charset="0"/>
                <a:ea typeface="FZYaoTi"/>
                <a:cs typeface="FZYaoTi"/>
              </a:rPr>
              <a:t>10.35%</a:t>
            </a: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418744"/>
              </p:ext>
            </p:extLst>
          </p:nvPr>
        </p:nvGraphicFramePr>
        <p:xfrm>
          <a:off x="954212" y="4324295"/>
          <a:ext cx="8640960" cy="11125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728192"/>
                <a:gridCol w="1224136"/>
                <a:gridCol w="1368152"/>
                <a:gridCol w="1440160"/>
                <a:gridCol w="1440160"/>
                <a:gridCol w="144016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0" noProof="0" dirty="0" smtClean="0"/>
                        <a:t>Equity drawdown</a:t>
                      </a:r>
                      <a:endParaRPr lang="en-GB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Y1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Y2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Y3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Y4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Y5</a:t>
                      </a:r>
                      <a:endParaRPr lang="en-GB" sz="16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Capital €m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66.9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52.5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54.8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48.9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44.1</a:t>
                      </a:r>
                      <a:endParaRPr lang="en-GB" sz="16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aseline="0" noProof="0" dirty="0" smtClean="0"/>
                        <a:t>% of capex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50.4%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45.1%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40.5%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35.6%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30.7%</a:t>
                      </a:r>
                      <a:endParaRPr lang="en-GB" sz="16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en-GB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en-GB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954088" y="396875"/>
            <a:ext cx="6840537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2. </a:t>
            </a:r>
            <a:r>
              <a:rPr lang="en-GB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</a:t>
            </a: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APID GROWTH OF REVENUES AND CASH FLOWS </a:t>
            </a:r>
            <a:endParaRPr lang="en-GB" sz="18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en-GB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en-GB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66750" y="1198563"/>
            <a:ext cx="9442450" cy="2894013"/>
            <a:chOff x="420" y="755"/>
            <a:chExt cx="5948" cy="1823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" y="755"/>
              <a:ext cx="5948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150" y="755"/>
              <a:ext cx="4218" cy="362"/>
            </a:xfrm>
            <a:prstGeom prst="rect">
              <a:avLst/>
            </a:prstGeom>
            <a:solidFill>
              <a:srgbClr val="95B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157" y="1620"/>
              <a:ext cx="35" cy="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157" y="1627"/>
              <a:ext cx="28" cy="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157" y="1627"/>
              <a:ext cx="28" cy="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157" y="1634"/>
              <a:ext cx="21" cy="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157" y="1634"/>
              <a:ext cx="21" cy="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157" y="1641"/>
              <a:ext cx="14" cy="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157" y="1641"/>
              <a:ext cx="14" cy="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157" y="1648"/>
              <a:ext cx="7" cy="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157" y="1648"/>
              <a:ext cx="7" cy="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923" y="1620"/>
              <a:ext cx="35" cy="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923" y="1620"/>
              <a:ext cx="35" cy="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923" y="1627"/>
              <a:ext cx="28" cy="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923" y="1627"/>
              <a:ext cx="28" cy="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923" y="1634"/>
              <a:ext cx="21" cy="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923" y="1634"/>
              <a:ext cx="21" cy="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2923" y="1641"/>
              <a:ext cx="14" cy="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923" y="1641"/>
              <a:ext cx="14" cy="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2923" y="1648"/>
              <a:ext cx="7" cy="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923" y="1648"/>
              <a:ext cx="7" cy="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3745" y="1620"/>
              <a:ext cx="35" cy="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745" y="1620"/>
              <a:ext cx="35" cy="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3745" y="1627"/>
              <a:ext cx="28" cy="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745" y="1627"/>
              <a:ext cx="28" cy="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3745" y="1634"/>
              <a:ext cx="21" cy="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200" name="Rectangle 31"/>
            <p:cNvSpPr>
              <a:spLocks noChangeArrowheads="1"/>
            </p:cNvSpPr>
            <p:nvPr/>
          </p:nvSpPr>
          <p:spPr bwMode="auto">
            <a:xfrm>
              <a:off x="3745" y="1634"/>
              <a:ext cx="21" cy="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201" name="Line 32"/>
            <p:cNvSpPr>
              <a:spLocks noChangeShapeType="1"/>
            </p:cNvSpPr>
            <p:nvPr/>
          </p:nvSpPr>
          <p:spPr bwMode="auto">
            <a:xfrm>
              <a:off x="3745" y="1641"/>
              <a:ext cx="14" cy="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203" name="Rectangle 33"/>
            <p:cNvSpPr>
              <a:spLocks noChangeArrowheads="1"/>
            </p:cNvSpPr>
            <p:nvPr/>
          </p:nvSpPr>
          <p:spPr bwMode="auto">
            <a:xfrm>
              <a:off x="3745" y="1641"/>
              <a:ext cx="14" cy="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204" name="Line 34"/>
            <p:cNvSpPr>
              <a:spLocks noChangeShapeType="1"/>
            </p:cNvSpPr>
            <p:nvPr/>
          </p:nvSpPr>
          <p:spPr bwMode="auto">
            <a:xfrm>
              <a:off x="3745" y="1648"/>
              <a:ext cx="7" cy="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205" name="Rectangle 35"/>
            <p:cNvSpPr>
              <a:spLocks noChangeArrowheads="1"/>
            </p:cNvSpPr>
            <p:nvPr/>
          </p:nvSpPr>
          <p:spPr bwMode="auto">
            <a:xfrm>
              <a:off x="3745" y="1648"/>
              <a:ext cx="7" cy="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206" name="Line 36"/>
            <p:cNvSpPr>
              <a:spLocks noChangeShapeType="1"/>
            </p:cNvSpPr>
            <p:nvPr/>
          </p:nvSpPr>
          <p:spPr bwMode="auto">
            <a:xfrm>
              <a:off x="4567" y="1620"/>
              <a:ext cx="36" cy="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207" name="Rectangle 37"/>
            <p:cNvSpPr>
              <a:spLocks noChangeArrowheads="1"/>
            </p:cNvSpPr>
            <p:nvPr/>
          </p:nvSpPr>
          <p:spPr bwMode="auto">
            <a:xfrm>
              <a:off x="4567" y="1620"/>
              <a:ext cx="36" cy="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208" name="Line 38"/>
            <p:cNvSpPr>
              <a:spLocks noChangeShapeType="1"/>
            </p:cNvSpPr>
            <p:nvPr/>
          </p:nvSpPr>
          <p:spPr bwMode="auto">
            <a:xfrm>
              <a:off x="4567" y="1627"/>
              <a:ext cx="29" cy="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209" name="Rectangle 39"/>
            <p:cNvSpPr>
              <a:spLocks noChangeArrowheads="1"/>
            </p:cNvSpPr>
            <p:nvPr/>
          </p:nvSpPr>
          <p:spPr bwMode="auto">
            <a:xfrm>
              <a:off x="4567" y="1627"/>
              <a:ext cx="29" cy="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210" name="Line 40"/>
            <p:cNvSpPr>
              <a:spLocks noChangeShapeType="1"/>
            </p:cNvSpPr>
            <p:nvPr/>
          </p:nvSpPr>
          <p:spPr bwMode="auto">
            <a:xfrm>
              <a:off x="4567" y="1634"/>
              <a:ext cx="22" cy="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211" name="Rectangle 41"/>
            <p:cNvSpPr>
              <a:spLocks noChangeArrowheads="1"/>
            </p:cNvSpPr>
            <p:nvPr/>
          </p:nvSpPr>
          <p:spPr bwMode="auto">
            <a:xfrm>
              <a:off x="4567" y="1634"/>
              <a:ext cx="22" cy="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212" name="Line 42"/>
            <p:cNvSpPr>
              <a:spLocks noChangeShapeType="1"/>
            </p:cNvSpPr>
            <p:nvPr/>
          </p:nvSpPr>
          <p:spPr bwMode="auto">
            <a:xfrm>
              <a:off x="4567" y="1641"/>
              <a:ext cx="14" cy="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213" name="Rectangle 43"/>
            <p:cNvSpPr>
              <a:spLocks noChangeArrowheads="1"/>
            </p:cNvSpPr>
            <p:nvPr/>
          </p:nvSpPr>
          <p:spPr bwMode="auto">
            <a:xfrm>
              <a:off x="4567" y="1641"/>
              <a:ext cx="14" cy="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214" name="Line 44"/>
            <p:cNvSpPr>
              <a:spLocks noChangeShapeType="1"/>
            </p:cNvSpPr>
            <p:nvPr/>
          </p:nvSpPr>
          <p:spPr bwMode="auto">
            <a:xfrm>
              <a:off x="4567" y="1648"/>
              <a:ext cx="7" cy="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215" name="Rectangle 45"/>
            <p:cNvSpPr>
              <a:spLocks noChangeArrowheads="1"/>
            </p:cNvSpPr>
            <p:nvPr/>
          </p:nvSpPr>
          <p:spPr bwMode="auto">
            <a:xfrm>
              <a:off x="4567" y="1648"/>
              <a:ext cx="7" cy="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216" name="Line 46"/>
            <p:cNvSpPr>
              <a:spLocks noChangeShapeType="1"/>
            </p:cNvSpPr>
            <p:nvPr/>
          </p:nvSpPr>
          <p:spPr bwMode="auto">
            <a:xfrm>
              <a:off x="5468" y="1620"/>
              <a:ext cx="35" cy="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217" name="Rectangle 47"/>
            <p:cNvSpPr>
              <a:spLocks noChangeArrowheads="1"/>
            </p:cNvSpPr>
            <p:nvPr/>
          </p:nvSpPr>
          <p:spPr bwMode="auto">
            <a:xfrm>
              <a:off x="5468" y="1620"/>
              <a:ext cx="35" cy="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218" name="Line 48"/>
            <p:cNvSpPr>
              <a:spLocks noChangeShapeType="1"/>
            </p:cNvSpPr>
            <p:nvPr/>
          </p:nvSpPr>
          <p:spPr bwMode="auto">
            <a:xfrm>
              <a:off x="5468" y="1627"/>
              <a:ext cx="28" cy="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219" name="Rectangle 49"/>
            <p:cNvSpPr>
              <a:spLocks noChangeArrowheads="1"/>
            </p:cNvSpPr>
            <p:nvPr/>
          </p:nvSpPr>
          <p:spPr bwMode="auto">
            <a:xfrm>
              <a:off x="5468" y="1627"/>
              <a:ext cx="28" cy="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220" name="Line 50"/>
            <p:cNvSpPr>
              <a:spLocks noChangeShapeType="1"/>
            </p:cNvSpPr>
            <p:nvPr/>
          </p:nvSpPr>
          <p:spPr bwMode="auto">
            <a:xfrm>
              <a:off x="5468" y="1634"/>
              <a:ext cx="21" cy="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221" name="Rectangle 51"/>
            <p:cNvSpPr>
              <a:spLocks noChangeArrowheads="1"/>
            </p:cNvSpPr>
            <p:nvPr/>
          </p:nvSpPr>
          <p:spPr bwMode="auto">
            <a:xfrm>
              <a:off x="5468" y="1634"/>
              <a:ext cx="21" cy="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222" name="Line 52"/>
            <p:cNvSpPr>
              <a:spLocks noChangeShapeType="1"/>
            </p:cNvSpPr>
            <p:nvPr/>
          </p:nvSpPr>
          <p:spPr bwMode="auto">
            <a:xfrm>
              <a:off x="5468" y="1641"/>
              <a:ext cx="14" cy="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223" name="Rectangle 53"/>
            <p:cNvSpPr>
              <a:spLocks noChangeArrowheads="1"/>
            </p:cNvSpPr>
            <p:nvPr/>
          </p:nvSpPr>
          <p:spPr bwMode="auto">
            <a:xfrm>
              <a:off x="5468" y="1641"/>
              <a:ext cx="14" cy="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224" name="Line 54"/>
            <p:cNvSpPr>
              <a:spLocks noChangeShapeType="1"/>
            </p:cNvSpPr>
            <p:nvPr/>
          </p:nvSpPr>
          <p:spPr bwMode="auto">
            <a:xfrm>
              <a:off x="5468" y="1648"/>
              <a:ext cx="7" cy="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225" name="Rectangle 55"/>
            <p:cNvSpPr>
              <a:spLocks noChangeArrowheads="1"/>
            </p:cNvSpPr>
            <p:nvPr/>
          </p:nvSpPr>
          <p:spPr bwMode="auto">
            <a:xfrm>
              <a:off x="5468" y="1648"/>
              <a:ext cx="7" cy="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226" name="Rectangle 56"/>
            <p:cNvSpPr>
              <a:spLocks noChangeArrowheads="1"/>
            </p:cNvSpPr>
            <p:nvPr/>
          </p:nvSpPr>
          <p:spPr bwMode="auto">
            <a:xfrm>
              <a:off x="448" y="769"/>
              <a:ext cx="112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Profit</a:t>
              </a:r>
              <a:r>
                <a:rPr kumimoji="0" lang="en-US" sz="14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&amp; loss a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ccount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27" name="Rectangle 57"/>
            <p:cNvSpPr>
              <a:spLocks noChangeArrowheads="1"/>
            </p:cNvSpPr>
            <p:nvPr/>
          </p:nvSpPr>
          <p:spPr bwMode="auto">
            <a:xfrm>
              <a:off x="2469" y="769"/>
              <a:ext cx="13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28" name="Rectangle 58"/>
            <p:cNvSpPr>
              <a:spLocks noChangeArrowheads="1"/>
            </p:cNvSpPr>
            <p:nvPr/>
          </p:nvSpPr>
          <p:spPr bwMode="auto">
            <a:xfrm>
              <a:off x="3263" y="769"/>
              <a:ext cx="13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29" name="Rectangle 59"/>
            <p:cNvSpPr>
              <a:spLocks noChangeArrowheads="1"/>
            </p:cNvSpPr>
            <p:nvPr/>
          </p:nvSpPr>
          <p:spPr bwMode="auto">
            <a:xfrm>
              <a:off x="4085" y="769"/>
              <a:ext cx="13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0" name="Rectangle 60"/>
            <p:cNvSpPr>
              <a:spLocks noChangeArrowheads="1"/>
            </p:cNvSpPr>
            <p:nvPr/>
          </p:nvSpPr>
          <p:spPr bwMode="auto">
            <a:xfrm>
              <a:off x="4943" y="769"/>
              <a:ext cx="13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1" name="Rectangle 61"/>
            <p:cNvSpPr>
              <a:spLocks noChangeArrowheads="1"/>
            </p:cNvSpPr>
            <p:nvPr/>
          </p:nvSpPr>
          <p:spPr bwMode="auto">
            <a:xfrm>
              <a:off x="5843" y="769"/>
              <a:ext cx="13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92" name="Rectangle 62"/>
            <p:cNvSpPr>
              <a:spLocks noChangeArrowheads="1"/>
            </p:cNvSpPr>
            <p:nvPr/>
          </p:nvSpPr>
          <p:spPr bwMode="auto">
            <a:xfrm>
              <a:off x="2412" y="975"/>
              <a:ext cx="32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93" name="Rectangle 63"/>
            <p:cNvSpPr>
              <a:spLocks noChangeArrowheads="1"/>
            </p:cNvSpPr>
            <p:nvPr/>
          </p:nvSpPr>
          <p:spPr bwMode="auto">
            <a:xfrm>
              <a:off x="3206" y="975"/>
              <a:ext cx="32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95" name="Rectangle 64"/>
            <p:cNvSpPr>
              <a:spLocks noChangeArrowheads="1"/>
            </p:cNvSpPr>
            <p:nvPr/>
          </p:nvSpPr>
          <p:spPr bwMode="auto">
            <a:xfrm>
              <a:off x="4028" y="975"/>
              <a:ext cx="32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96" name="Rectangle 65"/>
            <p:cNvSpPr>
              <a:spLocks noChangeArrowheads="1"/>
            </p:cNvSpPr>
            <p:nvPr/>
          </p:nvSpPr>
          <p:spPr bwMode="auto">
            <a:xfrm>
              <a:off x="4886" y="975"/>
              <a:ext cx="32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97" name="Rectangle 66"/>
            <p:cNvSpPr>
              <a:spLocks noChangeArrowheads="1"/>
            </p:cNvSpPr>
            <p:nvPr/>
          </p:nvSpPr>
          <p:spPr bwMode="auto">
            <a:xfrm>
              <a:off x="5787" y="975"/>
              <a:ext cx="32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98" name="Rectangle 67"/>
            <p:cNvSpPr>
              <a:spLocks noChangeArrowheads="1"/>
            </p:cNvSpPr>
            <p:nvPr/>
          </p:nvSpPr>
          <p:spPr bwMode="auto">
            <a:xfrm>
              <a:off x="448" y="1124"/>
              <a:ext cx="50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Revenu</a:t>
              </a: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</a:rPr>
                <a:t>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99" name="Rectangle 68"/>
            <p:cNvSpPr>
              <a:spLocks noChangeArrowheads="1"/>
            </p:cNvSpPr>
            <p:nvPr/>
          </p:nvSpPr>
          <p:spPr bwMode="auto">
            <a:xfrm>
              <a:off x="2547" y="1124"/>
              <a:ext cx="2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5.10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00" name="Rectangle 69"/>
            <p:cNvSpPr>
              <a:spLocks noChangeArrowheads="1"/>
            </p:cNvSpPr>
            <p:nvPr/>
          </p:nvSpPr>
          <p:spPr bwMode="auto">
            <a:xfrm>
              <a:off x="2235" y="1124"/>
              <a:ext cx="43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01" name="Rectangle 70"/>
            <p:cNvSpPr>
              <a:spLocks noChangeArrowheads="1"/>
            </p:cNvSpPr>
            <p:nvPr/>
          </p:nvSpPr>
          <p:spPr bwMode="auto">
            <a:xfrm>
              <a:off x="2547" y="1124"/>
              <a:ext cx="9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02" name="Rectangle 71"/>
            <p:cNvSpPr>
              <a:spLocks noChangeArrowheads="1"/>
            </p:cNvSpPr>
            <p:nvPr/>
          </p:nvSpPr>
          <p:spPr bwMode="auto">
            <a:xfrm>
              <a:off x="3305" y="1124"/>
              <a:ext cx="3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17.30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03" name="Rectangle 72"/>
            <p:cNvSpPr>
              <a:spLocks noChangeArrowheads="1"/>
            </p:cNvSpPr>
            <p:nvPr/>
          </p:nvSpPr>
          <p:spPr bwMode="auto">
            <a:xfrm>
              <a:off x="2993" y="1124"/>
              <a:ext cx="43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04" name="Rectangle 73"/>
            <p:cNvSpPr>
              <a:spLocks noChangeArrowheads="1"/>
            </p:cNvSpPr>
            <p:nvPr/>
          </p:nvSpPr>
          <p:spPr bwMode="auto">
            <a:xfrm>
              <a:off x="3305" y="1124"/>
              <a:ext cx="9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05" name="Rectangle 74"/>
            <p:cNvSpPr>
              <a:spLocks noChangeArrowheads="1"/>
            </p:cNvSpPr>
            <p:nvPr/>
          </p:nvSpPr>
          <p:spPr bwMode="auto">
            <a:xfrm>
              <a:off x="4128" y="1124"/>
              <a:ext cx="3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31.80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06" name="Rectangle 75"/>
            <p:cNvSpPr>
              <a:spLocks noChangeArrowheads="1"/>
            </p:cNvSpPr>
            <p:nvPr/>
          </p:nvSpPr>
          <p:spPr bwMode="auto">
            <a:xfrm>
              <a:off x="3816" y="1124"/>
              <a:ext cx="43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07" name="Rectangle 76"/>
            <p:cNvSpPr>
              <a:spLocks noChangeArrowheads="1"/>
            </p:cNvSpPr>
            <p:nvPr/>
          </p:nvSpPr>
          <p:spPr bwMode="auto">
            <a:xfrm>
              <a:off x="4128" y="1124"/>
              <a:ext cx="9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08" name="Rectangle 77"/>
            <p:cNvSpPr>
              <a:spLocks noChangeArrowheads="1"/>
            </p:cNvSpPr>
            <p:nvPr/>
          </p:nvSpPr>
          <p:spPr bwMode="auto">
            <a:xfrm>
              <a:off x="5028" y="1124"/>
              <a:ext cx="3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45.70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09" name="Rectangle 78"/>
            <p:cNvSpPr>
              <a:spLocks noChangeArrowheads="1"/>
            </p:cNvSpPr>
            <p:nvPr/>
          </p:nvSpPr>
          <p:spPr bwMode="auto">
            <a:xfrm>
              <a:off x="4631" y="1124"/>
              <a:ext cx="53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10" name="Rectangle 79"/>
            <p:cNvSpPr>
              <a:spLocks noChangeArrowheads="1"/>
            </p:cNvSpPr>
            <p:nvPr/>
          </p:nvSpPr>
          <p:spPr bwMode="auto">
            <a:xfrm>
              <a:off x="5028" y="1124"/>
              <a:ext cx="9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11" name="Rectangle 80"/>
            <p:cNvSpPr>
              <a:spLocks noChangeArrowheads="1"/>
            </p:cNvSpPr>
            <p:nvPr/>
          </p:nvSpPr>
          <p:spPr bwMode="auto">
            <a:xfrm>
              <a:off x="5928" y="1124"/>
              <a:ext cx="3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61.80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12" name="Rectangle 81"/>
            <p:cNvSpPr>
              <a:spLocks noChangeArrowheads="1"/>
            </p:cNvSpPr>
            <p:nvPr/>
          </p:nvSpPr>
          <p:spPr bwMode="auto">
            <a:xfrm>
              <a:off x="5531" y="1124"/>
              <a:ext cx="53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13" name="Rectangle 82"/>
            <p:cNvSpPr>
              <a:spLocks noChangeArrowheads="1"/>
            </p:cNvSpPr>
            <p:nvPr/>
          </p:nvSpPr>
          <p:spPr bwMode="auto">
            <a:xfrm>
              <a:off x="5928" y="1124"/>
              <a:ext cx="9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14" name="Rectangle 83"/>
            <p:cNvSpPr>
              <a:spLocks noChangeArrowheads="1"/>
            </p:cNvSpPr>
            <p:nvPr/>
          </p:nvSpPr>
          <p:spPr bwMode="auto">
            <a:xfrm>
              <a:off x="909" y="1265"/>
              <a:ext cx="58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i="1" dirty="0" smtClean="0">
                  <a:solidFill>
                    <a:srgbClr val="000000"/>
                  </a:solidFill>
                  <a:latin typeface="Arial" pitchFamily="34" charset="0"/>
                </a:rPr>
                <a:t>Increase pa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15" name="Rectangle 84"/>
            <p:cNvSpPr>
              <a:spLocks noChangeArrowheads="1"/>
            </p:cNvSpPr>
            <p:nvPr/>
          </p:nvSpPr>
          <p:spPr bwMode="auto">
            <a:xfrm>
              <a:off x="3320" y="1273"/>
              <a:ext cx="28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239%</a:t>
              </a: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16" name="Rectangle 85"/>
            <p:cNvSpPr>
              <a:spLocks noChangeArrowheads="1"/>
            </p:cNvSpPr>
            <p:nvPr/>
          </p:nvSpPr>
          <p:spPr bwMode="auto">
            <a:xfrm>
              <a:off x="4252" y="1273"/>
              <a:ext cx="22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84%</a:t>
              </a: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17" name="Rectangle 86"/>
            <p:cNvSpPr>
              <a:spLocks noChangeArrowheads="1"/>
            </p:cNvSpPr>
            <p:nvPr/>
          </p:nvSpPr>
          <p:spPr bwMode="auto">
            <a:xfrm>
              <a:off x="5126" y="1273"/>
              <a:ext cx="22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44%</a:t>
              </a: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18" name="Rectangle 87"/>
            <p:cNvSpPr>
              <a:spLocks noChangeArrowheads="1"/>
            </p:cNvSpPr>
            <p:nvPr/>
          </p:nvSpPr>
          <p:spPr bwMode="auto">
            <a:xfrm>
              <a:off x="6001" y="1273"/>
              <a:ext cx="22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35%</a:t>
              </a: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19" name="Rectangle 88"/>
            <p:cNvSpPr>
              <a:spLocks noChangeArrowheads="1"/>
            </p:cNvSpPr>
            <p:nvPr/>
          </p:nvSpPr>
          <p:spPr bwMode="auto">
            <a:xfrm>
              <a:off x="448" y="1478"/>
              <a:ext cx="4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EBITA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20" name="Rectangle 89"/>
            <p:cNvSpPr>
              <a:spLocks noChangeArrowheads="1"/>
            </p:cNvSpPr>
            <p:nvPr/>
          </p:nvSpPr>
          <p:spPr bwMode="auto">
            <a:xfrm>
              <a:off x="2547" y="1478"/>
              <a:ext cx="2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1.89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21" name="Rectangle 90"/>
            <p:cNvSpPr>
              <a:spLocks noChangeArrowheads="1"/>
            </p:cNvSpPr>
            <p:nvPr/>
          </p:nvSpPr>
          <p:spPr bwMode="auto">
            <a:xfrm>
              <a:off x="2235" y="1478"/>
              <a:ext cx="43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22" name="Rectangle 91"/>
            <p:cNvSpPr>
              <a:spLocks noChangeArrowheads="1"/>
            </p:cNvSpPr>
            <p:nvPr/>
          </p:nvSpPr>
          <p:spPr bwMode="auto">
            <a:xfrm>
              <a:off x="2547" y="1478"/>
              <a:ext cx="9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23" name="Rectangle 92"/>
            <p:cNvSpPr>
              <a:spLocks noChangeArrowheads="1"/>
            </p:cNvSpPr>
            <p:nvPr/>
          </p:nvSpPr>
          <p:spPr bwMode="auto">
            <a:xfrm>
              <a:off x="3305" y="1478"/>
              <a:ext cx="3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13.16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2" name="Rectangle 93"/>
            <p:cNvSpPr>
              <a:spLocks noChangeArrowheads="1"/>
            </p:cNvSpPr>
            <p:nvPr/>
          </p:nvSpPr>
          <p:spPr bwMode="auto">
            <a:xfrm>
              <a:off x="2993" y="1478"/>
              <a:ext cx="43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3" name="Rectangle 94"/>
            <p:cNvSpPr>
              <a:spLocks noChangeArrowheads="1"/>
            </p:cNvSpPr>
            <p:nvPr/>
          </p:nvSpPr>
          <p:spPr bwMode="auto">
            <a:xfrm>
              <a:off x="3305" y="1478"/>
              <a:ext cx="9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4" name="Rectangle 95"/>
            <p:cNvSpPr>
              <a:spLocks noChangeArrowheads="1"/>
            </p:cNvSpPr>
            <p:nvPr/>
          </p:nvSpPr>
          <p:spPr bwMode="auto">
            <a:xfrm>
              <a:off x="4128" y="1478"/>
              <a:ext cx="3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26.25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5" name="Rectangle 96"/>
            <p:cNvSpPr>
              <a:spLocks noChangeArrowheads="1"/>
            </p:cNvSpPr>
            <p:nvPr/>
          </p:nvSpPr>
          <p:spPr bwMode="auto">
            <a:xfrm>
              <a:off x="3816" y="1478"/>
              <a:ext cx="43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6" name="Rectangle 97"/>
            <p:cNvSpPr>
              <a:spLocks noChangeArrowheads="1"/>
            </p:cNvSpPr>
            <p:nvPr/>
          </p:nvSpPr>
          <p:spPr bwMode="auto">
            <a:xfrm>
              <a:off x="4128" y="1478"/>
              <a:ext cx="9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7" name="Rectangle 98"/>
            <p:cNvSpPr>
              <a:spLocks noChangeArrowheads="1"/>
            </p:cNvSpPr>
            <p:nvPr/>
          </p:nvSpPr>
          <p:spPr bwMode="auto">
            <a:xfrm>
              <a:off x="5028" y="1478"/>
              <a:ext cx="3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38.56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8" name="Rectangle 99"/>
            <p:cNvSpPr>
              <a:spLocks noChangeArrowheads="1"/>
            </p:cNvSpPr>
            <p:nvPr/>
          </p:nvSpPr>
          <p:spPr bwMode="auto">
            <a:xfrm>
              <a:off x="4631" y="1478"/>
              <a:ext cx="53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9" name="Rectangle 100"/>
            <p:cNvSpPr>
              <a:spLocks noChangeArrowheads="1"/>
            </p:cNvSpPr>
            <p:nvPr/>
          </p:nvSpPr>
          <p:spPr bwMode="auto">
            <a:xfrm>
              <a:off x="5028" y="1478"/>
              <a:ext cx="9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0" name="Rectangle 101"/>
            <p:cNvSpPr>
              <a:spLocks noChangeArrowheads="1"/>
            </p:cNvSpPr>
            <p:nvPr/>
          </p:nvSpPr>
          <p:spPr bwMode="auto">
            <a:xfrm>
              <a:off x="5928" y="1478"/>
              <a:ext cx="3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53.38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1" name="Rectangle 102"/>
            <p:cNvSpPr>
              <a:spLocks noChangeArrowheads="1"/>
            </p:cNvSpPr>
            <p:nvPr/>
          </p:nvSpPr>
          <p:spPr bwMode="auto">
            <a:xfrm>
              <a:off x="5531" y="1478"/>
              <a:ext cx="53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2" name="Rectangle 103"/>
            <p:cNvSpPr>
              <a:spLocks noChangeArrowheads="1"/>
            </p:cNvSpPr>
            <p:nvPr/>
          </p:nvSpPr>
          <p:spPr bwMode="auto">
            <a:xfrm>
              <a:off x="5928" y="1478"/>
              <a:ext cx="9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3" name="Rectangle 104"/>
            <p:cNvSpPr>
              <a:spLocks noChangeArrowheads="1"/>
            </p:cNvSpPr>
            <p:nvPr/>
          </p:nvSpPr>
          <p:spPr bwMode="auto">
            <a:xfrm>
              <a:off x="937" y="1620"/>
              <a:ext cx="87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i="1" dirty="0" smtClean="0">
                  <a:solidFill>
                    <a:srgbClr val="000000"/>
                  </a:solidFill>
                  <a:latin typeface="Arial" pitchFamily="34" charset="0"/>
                </a:rPr>
                <a:t>Operating margin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4" name="Rectangle 105"/>
            <p:cNvSpPr>
              <a:spLocks noChangeArrowheads="1"/>
            </p:cNvSpPr>
            <p:nvPr/>
          </p:nvSpPr>
          <p:spPr bwMode="auto">
            <a:xfrm>
              <a:off x="2507" y="1627"/>
              <a:ext cx="32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37.1%</a:t>
              </a: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5" name="Rectangle 106"/>
            <p:cNvSpPr>
              <a:spLocks noChangeArrowheads="1"/>
            </p:cNvSpPr>
            <p:nvPr/>
          </p:nvSpPr>
          <p:spPr bwMode="auto">
            <a:xfrm>
              <a:off x="3302" y="1620"/>
              <a:ext cx="32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76.1%</a:t>
              </a: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6" name="Rectangle 107"/>
            <p:cNvSpPr>
              <a:spLocks noChangeArrowheads="1"/>
            </p:cNvSpPr>
            <p:nvPr/>
          </p:nvSpPr>
          <p:spPr bwMode="auto">
            <a:xfrm>
              <a:off x="4145" y="1619"/>
              <a:ext cx="32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82.5%</a:t>
              </a: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7" name="Rectangle 108"/>
            <p:cNvSpPr>
              <a:spLocks noChangeArrowheads="1"/>
            </p:cNvSpPr>
            <p:nvPr/>
          </p:nvSpPr>
          <p:spPr bwMode="auto">
            <a:xfrm>
              <a:off x="5029" y="1634"/>
              <a:ext cx="32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84.4%</a:t>
              </a: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8" name="Rectangle 109"/>
            <p:cNvSpPr>
              <a:spLocks noChangeArrowheads="1"/>
            </p:cNvSpPr>
            <p:nvPr/>
          </p:nvSpPr>
          <p:spPr bwMode="auto">
            <a:xfrm>
              <a:off x="5908" y="1627"/>
              <a:ext cx="32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86.4%</a:t>
              </a: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9" name="Rectangle 110"/>
            <p:cNvSpPr>
              <a:spLocks noChangeArrowheads="1"/>
            </p:cNvSpPr>
            <p:nvPr/>
          </p:nvSpPr>
          <p:spPr bwMode="auto">
            <a:xfrm>
              <a:off x="448" y="1840"/>
              <a:ext cx="63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Depreciation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50" name="Rectangle 111"/>
            <p:cNvSpPr>
              <a:spLocks noChangeArrowheads="1"/>
            </p:cNvSpPr>
            <p:nvPr/>
          </p:nvSpPr>
          <p:spPr bwMode="auto">
            <a:xfrm>
              <a:off x="2547" y="1840"/>
              <a:ext cx="2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7.79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51" name="Rectangle 112"/>
            <p:cNvSpPr>
              <a:spLocks noChangeArrowheads="1"/>
            </p:cNvSpPr>
            <p:nvPr/>
          </p:nvSpPr>
          <p:spPr bwMode="auto">
            <a:xfrm>
              <a:off x="2214" y="1840"/>
              <a:ext cx="43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52" name="Rectangle 113"/>
            <p:cNvSpPr>
              <a:spLocks noChangeArrowheads="1"/>
            </p:cNvSpPr>
            <p:nvPr/>
          </p:nvSpPr>
          <p:spPr bwMode="auto">
            <a:xfrm>
              <a:off x="2526" y="1840"/>
              <a:ext cx="9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53" name="Rectangle 114"/>
            <p:cNvSpPr>
              <a:spLocks noChangeArrowheads="1"/>
            </p:cNvSpPr>
            <p:nvPr/>
          </p:nvSpPr>
          <p:spPr bwMode="auto">
            <a:xfrm>
              <a:off x="3305" y="1840"/>
              <a:ext cx="3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14.47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54" name="Rectangle 115"/>
            <p:cNvSpPr>
              <a:spLocks noChangeArrowheads="1"/>
            </p:cNvSpPr>
            <p:nvPr/>
          </p:nvSpPr>
          <p:spPr bwMode="auto">
            <a:xfrm>
              <a:off x="2979" y="1840"/>
              <a:ext cx="43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55" name="Rectangle 116"/>
            <p:cNvSpPr>
              <a:spLocks noChangeArrowheads="1"/>
            </p:cNvSpPr>
            <p:nvPr/>
          </p:nvSpPr>
          <p:spPr bwMode="auto">
            <a:xfrm>
              <a:off x="3291" y="1840"/>
              <a:ext cx="9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56" name="Rectangle 117"/>
            <p:cNvSpPr>
              <a:spLocks noChangeArrowheads="1"/>
            </p:cNvSpPr>
            <p:nvPr/>
          </p:nvSpPr>
          <p:spPr bwMode="auto">
            <a:xfrm>
              <a:off x="4128" y="1840"/>
              <a:ext cx="3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22.35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57" name="Rectangle 118"/>
            <p:cNvSpPr>
              <a:spLocks noChangeArrowheads="1"/>
            </p:cNvSpPr>
            <p:nvPr/>
          </p:nvSpPr>
          <p:spPr bwMode="auto">
            <a:xfrm>
              <a:off x="3802" y="1840"/>
              <a:ext cx="43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58" name="Rectangle 119"/>
            <p:cNvSpPr>
              <a:spLocks noChangeArrowheads="1"/>
            </p:cNvSpPr>
            <p:nvPr/>
          </p:nvSpPr>
          <p:spPr bwMode="auto">
            <a:xfrm>
              <a:off x="4114" y="1840"/>
              <a:ext cx="9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59" name="Rectangle 120"/>
            <p:cNvSpPr>
              <a:spLocks noChangeArrowheads="1"/>
            </p:cNvSpPr>
            <p:nvPr/>
          </p:nvSpPr>
          <p:spPr bwMode="auto">
            <a:xfrm>
              <a:off x="5028" y="1840"/>
              <a:ext cx="3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30.29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60" name="Rectangle 121"/>
            <p:cNvSpPr>
              <a:spLocks noChangeArrowheads="1"/>
            </p:cNvSpPr>
            <p:nvPr/>
          </p:nvSpPr>
          <p:spPr bwMode="auto">
            <a:xfrm>
              <a:off x="4624" y="1840"/>
              <a:ext cx="53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61" name="Rectangle 122"/>
            <p:cNvSpPr>
              <a:spLocks noChangeArrowheads="1"/>
            </p:cNvSpPr>
            <p:nvPr/>
          </p:nvSpPr>
          <p:spPr bwMode="auto">
            <a:xfrm>
              <a:off x="5021" y="1840"/>
              <a:ext cx="9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62" name="Rectangle 123"/>
            <p:cNvSpPr>
              <a:spLocks noChangeArrowheads="1"/>
            </p:cNvSpPr>
            <p:nvPr/>
          </p:nvSpPr>
          <p:spPr bwMode="auto">
            <a:xfrm>
              <a:off x="5928" y="1840"/>
              <a:ext cx="3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38.78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63" name="Rectangle 124"/>
            <p:cNvSpPr>
              <a:spLocks noChangeArrowheads="1"/>
            </p:cNvSpPr>
            <p:nvPr/>
          </p:nvSpPr>
          <p:spPr bwMode="auto">
            <a:xfrm>
              <a:off x="5524" y="1840"/>
              <a:ext cx="53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64" name="Rectangle 125"/>
            <p:cNvSpPr>
              <a:spLocks noChangeArrowheads="1"/>
            </p:cNvSpPr>
            <p:nvPr/>
          </p:nvSpPr>
          <p:spPr bwMode="auto">
            <a:xfrm>
              <a:off x="5921" y="1840"/>
              <a:ext cx="9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65" name="Rectangle 126"/>
            <p:cNvSpPr>
              <a:spLocks noChangeArrowheads="1"/>
            </p:cNvSpPr>
            <p:nvPr/>
          </p:nvSpPr>
          <p:spPr bwMode="auto">
            <a:xfrm>
              <a:off x="448" y="1982"/>
              <a:ext cx="85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rgbClr val="000000"/>
                  </a:solidFill>
                  <a:latin typeface="Arial" pitchFamily="34" charset="0"/>
                </a:rPr>
                <a:t>Operating profit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66" name="Rectangle 127"/>
            <p:cNvSpPr>
              <a:spLocks noChangeArrowheads="1"/>
            </p:cNvSpPr>
            <p:nvPr/>
          </p:nvSpPr>
          <p:spPr bwMode="auto">
            <a:xfrm>
              <a:off x="2498" y="1982"/>
              <a:ext cx="3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(5.90)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68" name="Rectangle 129"/>
            <p:cNvSpPr>
              <a:spLocks noChangeArrowheads="1"/>
            </p:cNvSpPr>
            <p:nvPr/>
          </p:nvSpPr>
          <p:spPr bwMode="auto">
            <a:xfrm>
              <a:off x="2505" y="1982"/>
              <a:ext cx="9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69" name="Rectangle 130"/>
            <p:cNvSpPr>
              <a:spLocks noChangeArrowheads="1"/>
            </p:cNvSpPr>
            <p:nvPr/>
          </p:nvSpPr>
          <p:spPr bwMode="auto">
            <a:xfrm>
              <a:off x="3294" y="1990"/>
              <a:ext cx="3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(1.31)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72" name="Rectangle 133"/>
            <p:cNvSpPr>
              <a:spLocks noChangeArrowheads="1"/>
            </p:cNvSpPr>
            <p:nvPr/>
          </p:nvSpPr>
          <p:spPr bwMode="auto">
            <a:xfrm>
              <a:off x="4192" y="1982"/>
              <a:ext cx="2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3.90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73" name="Rectangle 134"/>
            <p:cNvSpPr>
              <a:spLocks noChangeArrowheads="1"/>
            </p:cNvSpPr>
            <p:nvPr/>
          </p:nvSpPr>
          <p:spPr bwMode="auto">
            <a:xfrm>
              <a:off x="3802" y="1982"/>
              <a:ext cx="496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74" name="Rectangle 135"/>
            <p:cNvSpPr>
              <a:spLocks noChangeArrowheads="1"/>
            </p:cNvSpPr>
            <p:nvPr/>
          </p:nvSpPr>
          <p:spPr bwMode="auto">
            <a:xfrm>
              <a:off x="4170" y="1982"/>
              <a:ext cx="9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75" name="Rectangle 136"/>
            <p:cNvSpPr>
              <a:spLocks noChangeArrowheads="1"/>
            </p:cNvSpPr>
            <p:nvPr/>
          </p:nvSpPr>
          <p:spPr bwMode="auto">
            <a:xfrm>
              <a:off x="5092" y="1982"/>
              <a:ext cx="2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8.27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76" name="Rectangle 137"/>
            <p:cNvSpPr>
              <a:spLocks noChangeArrowheads="1"/>
            </p:cNvSpPr>
            <p:nvPr/>
          </p:nvSpPr>
          <p:spPr bwMode="auto">
            <a:xfrm>
              <a:off x="4624" y="1982"/>
              <a:ext cx="603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77" name="Rectangle 138"/>
            <p:cNvSpPr>
              <a:spLocks noChangeArrowheads="1"/>
            </p:cNvSpPr>
            <p:nvPr/>
          </p:nvSpPr>
          <p:spPr bwMode="auto">
            <a:xfrm>
              <a:off x="5078" y="1982"/>
              <a:ext cx="9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78" name="Rectangle 139"/>
            <p:cNvSpPr>
              <a:spLocks noChangeArrowheads="1"/>
            </p:cNvSpPr>
            <p:nvPr/>
          </p:nvSpPr>
          <p:spPr bwMode="auto">
            <a:xfrm>
              <a:off x="5928" y="1982"/>
              <a:ext cx="3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14.60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79" name="Rectangle 140"/>
            <p:cNvSpPr>
              <a:spLocks noChangeArrowheads="1"/>
            </p:cNvSpPr>
            <p:nvPr/>
          </p:nvSpPr>
          <p:spPr bwMode="auto">
            <a:xfrm>
              <a:off x="5524" y="1982"/>
              <a:ext cx="53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80" name="Rectangle 141"/>
            <p:cNvSpPr>
              <a:spLocks noChangeArrowheads="1"/>
            </p:cNvSpPr>
            <p:nvPr/>
          </p:nvSpPr>
          <p:spPr bwMode="auto">
            <a:xfrm>
              <a:off x="5921" y="1982"/>
              <a:ext cx="9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81" name="Rectangle 142"/>
            <p:cNvSpPr>
              <a:spLocks noChangeArrowheads="1"/>
            </p:cNvSpPr>
            <p:nvPr/>
          </p:nvSpPr>
          <p:spPr bwMode="auto">
            <a:xfrm>
              <a:off x="448" y="2130"/>
              <a:ext cx="69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Finance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costs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82" name="Rectangle 143"/>
            <p:cNvSpPr>
              <a:spLocks noChangeArrowheads="1"/>
            </p:cNvSpPr>
            <p:nvPr/>
          </p:nvSpPr>
          <p:spPr bwMode="auto">
            <a:xfrm>
              <a:off x="2495" y="2130"/>
              <a:ext cx="3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(1.80)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84" name="Rectangle 145"/>
            <p:cNvSpPr>
              <a:spLocks noChangeArrowheads="1"/>
            </p:cNvSpPr>
            <p:nvPr/>
          </p:nvSpPr>
          <p:spPr bwMode="auto">
            <a:xfrm>
              <a:off x="2526" y="2130"/>
              <a:ext cx="9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85" name="Rectangle 146"/>
            <p:cNvSpPr>
              <a:spLocks noChangeArrowheads="1"/>
            </p:cNvSpPr>
            <p:nvPr/>
          </p:nvSpPr>
          <p:spPr bwMode="auto">
            <a:xfrm>
              <a:off x="3277" y="2140"/>
              <a:ext cx="3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(4.88)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87" name="Rectangle 148"/>
            <p:cNvSpPr>
              <a:spLocks noChangeArrowheads="1"/>
            </p:cNvSpPr>
            <p:nvPr/>
          </p:nvSpPr>
          <p:spPr bwMode="auto">
            <a:xfrm>
              <a:off x="3348" y="2130"/>
              <a:ext cx="9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88" name="Rectangle 149"/>
            <p:cNvSpPr>
              <a:spLocks noChangeArrowheads="1"/>
            </p:cNvSpPr>
            <p:nvPr/>
          </p:nvSpPr>
          <p:spPr bwMode="auto">
            <a:xfrm>
              <a:off x="4117" y="2124"/>
              <a:ext cx="3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(8.03)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90" name="Rectangle 151"/>
            <p:cNvSpPr>
              <a:spLocks noChangeArrowheads="1"/>
            </p:cNvSpPr>
            <p:nvPr/>
          </p:nvSpPr>
          <p:spPr bwMode="auto">
            <a:xfrm>
              <a:off x="4170" y="2130"/>
              <a:ext cx="9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91" name="Rectangle 152"/>
            <p:cNvSpPr>
              <a:spLocks noChangeArrowheads="1"/>
            </p:cNvSpPr>
            <p:nvPr/>
          </p:nvSpPr>
          <p:spPr bwMode="auto">
            <a:xfrm>
              <a:off x="4956" y="2130"/>
              <a:ext cx="37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(11.14)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93" name="Rectangle 154"/>
            <p:cNvSpPr>
              <a:spLocks noChangeArrowheads="1"/>
            </p:cNvSpPr>
            <p:nvPr/>
          </p:nvSpPr>
          <p:spPr bwMode="auto">
            <a:xfrm>
              <a:off x="5021" y="2130"/>
              <a:ext cx="9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94" name="Rectangle 155"/>
            <p:cNvSpPr>
              <a:spLocks noChangeArrowheads="1"/>
            </p:cNvSpPr>
            <p:nvPr/>
          </p:nvSpPr>
          <p:spPr bwMode="auto">
            <a:xfrm>
              <a:off x="5877" y="2130"/>
              <a:ext cx="3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(14.54)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96" name="Rectangle 157"/>
            <p:cNvSpPr>
              <a:spLocks noChangeArrowheads="1"/>
            </p:cNvSpPr>
            <p:nvPr/>
          </p:nvSpPr>
          <p:spPr bwMode="auto">
            <a:xfrm>
              <a:off x="5921" y="2130"/>
              <a:ext cx="9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97" name="Rectangle 158"/>
            <p:cNvSpPr>
              <a:spLocks noChangeArrowheads="1"/>
            </p:cNvSpPr>
            <p:nvPr/>
          </p:nvSpPr>
          <p:spPr bwMode="auto">
            <a:xfrm>
              <a:off x="448" y="2279"/>
              <a:ext cx="4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</a:rPr>
                <a:t>N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et profit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98" name="Rectangle 159"/>
            <p:cNvSpPr>
              <a:spLocks noChangeArrowheads="1"/>
            </p:cNvSpPr>
            <p:nvPr/>
          </p:nvSpPr>
          <p:spPr bwMode="auto">
            <a:xfrm>
              <a:off x="2495" y="2271"/>
              <a:ext cx="3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(7.70)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00" name="Rectangle 161"/>
            <p:cNvSpPr>
              <a:spLocks noChangeArrowheads="1"/>
            </p:cNvSpPr>
            <p:nvPr/>
          </p:nvSpPr>
          <p:spPr bwMode="auto">
            <a:xfrm>
              <a:off x="2526" y="2279"/>
              <a:ext cx="9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01" name="Rectangle 162"/>
            <p:cNvSpPr>
              <a:spLocks noChangeArrowheads="1"/>
            </p:cNvSpPr>
            <p:nvPr/>
          </p:nvSpPr>
          <p:spPr bwMode="auto">
            <a:xfrm>
              <a:off x="3294" y="2279"/>
              <a:ext cx="3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(6.19)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03" name="Rectangle 164"/>
            <p:cNvSpPr>
              <a:spLocks noChangeArrowheads="1"/>
            </p:cNvSpPr>
            <p:nvPr/>
          </p:nvSpPr>
          <p:spPr bwMode="auto">
            <a:xfrm>
              <a:off x="3348" y="2279"/>
              <a:ext cx="9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04" name="Rectangle 165"/>
            <p:cNvSpPr>
              <a:spLocks noChangeArrowheads="1"/>
            </p:cNvSpPr>
            <p:nvPr/>
          </p:nvSpPr>
          <p:spPr bwMode="auto">
            <a:xfrm>
              <a:off x="4114" y="2260"/>
              <a:ext cx="3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(4.12)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06" name="Rectangle 167"/>
            <p:cNvSpPr>
              <a:spLocks noChangeArrowheads="1"/>
            </p:cNvSpPr>
            <p:nvPr/>
          </p:nvSpPr>
          <p:spPr bwMode="auto">
            <a:xfrm>
              <a:off x="4170" y="2279"/>
              <a:ext cx="9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07" name="Rectangle 168"/>
            <p:cNvSpPr>
              <a:spLocks noChangeArrowheads="1"/>
            </p:cNvSpPr>
            <p:nvPr/>
          </p:nvSpPr>
          <p:spPr bwMode="auto">
            <a:xfrm>
              <a:off x="5010" y="2279"/>
              <a:ext cx="3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(2.86)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09" name="Rectangle 170"/>
            <p:cNvSpPr>
              <a:spLocks noChangeArrowheads="1"/>
            </p:cNvSpPr>
            <p:nvPr/>
          </p:nvSpPr>
          <p:spPr bwMode="auto">
            <a:xfrm>
              <a:off x="5078" y="2279"/>
              <a:ext cx="9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10" name="Rectangle 171"/>
            <p:cNvSpPr>
              <a:spLocks noChangeArrowheads="1"/>
            </p:cNvSpPr>
            <p:nvPr/>
          </p:nvSpPr>
          <p:spPr bwMode="auto">
            <a:xfrm>
              <a:off x="5992" y="2279"/>
              <a:ext cx="2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0.06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11" name="Rectangle 172"/>
            <p:cNvSpPr>
              <a:spLocks noChangeArrowheads="1"/>
            </p:cNvSpPr>
            <p:nvPr/>
          </p:nvSpPr>
          <p:spPr bwMode="auto">
            <a:xfrm>
              <a:off x="5524" y="2279"/>
              <a:ext cx="60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12" name="Rectangle 173"/>
            <p:cNvSpPr>
              <a:spLocks noChangeArrowheads="1"/>
            </p:cNvSpPr>
            <p:nvPr/>
          </p:nvSpPr>
          <p:spPr bwMode="auto">
            <a:xfrm>
              <a:off x="5978" y="2279"/>
              <a:ext cx="9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13" name="Rectangle 174"/>
            <p:cNvSpPr>
              <a:spLocks noChangeArrowheads="1"/>
            </p:cNvSpPr>
            <p:nvPr/>
          </p:nvSpPr>
          <p:spPr bwMode="auto">
            <a:xfrm>
              <a:off x="448" y="2428"/>
              <a:ext cx="9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i="1" dirty="0" smtClean="0">
                  <a:solidFill>
                    <a:srgbClr val="000000"/>
                  </a:solidFill>
                  <a:latin typeface="Arial" pitchFamily="34" charset="0"/>
                </a:rPr>
                <a:t>ROI </a:t>
              </a: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(EBITA/equity)</a:t>
              </a: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314" name="Rectangle 175"/>
            <p:cNvSpPr>
              <a:spLocks noChangeArrowheads="1"/>
            </p:cNvSpPr>
            <p:nvPr/>
          </p:nvSpPr>
          <p:spPr bwMode="auto">
            <a:xfrm>
              <a:off x="2477" y="2428"/>
              <a:ext cx="32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3.20%</a:t>
              </a: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15" name="Rectangle 176"/>
            <p:cNvSpPr>
              <a:spLocks noChangeArrowheads="1"/>
            </p:cNvSpPr>
            <p:nvPr/>
          </p:nvSpPr>
          <p:spPr bwMode="auto">
            <a:xfrm>
              <a:off x="3248" y="2436"/>
              <a:ext cx="38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12.48%</a:t>
              </a: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16" name="Rectangle 177"/>
            <p:cNvSpPr>
              <a:spLocks noChangeArrowheads="1"/>
            </p:cNvSpPr>
            <p:nvPr/>
          </p:nvSpPr>
          <p:spPr bwMode="auto">
            <a:xfrm>
              <a:off x="4125" y="2442"/>
              <a:ext cx="38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16.80%</a:t>
              </a: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17" name="Rectangle 178"/>
            <p:cNvSpPr>
              <a:spLocks noChangeArrowheads="1"/>
            </p:cNvSpPr>
            <p:nvPr/>
          </p:nvSpPr>
          <p:spPr bwMode="auto">
            <a:xfrm>
              <a:off x="5004" y="2428"/>
              <a:ext cx="38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19.06%</a:t>
              </a: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18" name="Rectangle 179"/>
            <p:cNvSpPr>
              <a:spLocks noChangeArrowheads="1"/>
            </p:cNvSpPr>
            <p:nvPr/>
          </p:nvSpPr>
          <p:spPr bwMode="auto">
            <a:xfrm>
              <a:off x="5928" y="2428"/>
              <a:ext cx="38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21.66%</a:t>
              </a: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19" name="Line 180"/>
            <p:cNvSpPr>
              <a:spLocks noChangeShapeType="1"/>
            </p:cNvSpPr>
            <p:nvPr/>
          </p:nvSpPr>
          <p:spPr bwMode="auto">
            <a:xfrm>
              <a:off x="2150" y="755"/>
              <a:ext cx="0" cy="16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320" name="Rectangle 181"/>
            <p:cNvSpPr>
              <a:spLocks noChangeArrowheads="1"/>
            </p:cNvSpPr>
            <p:nvPr/>
          </p:nvSpPr>
          <p:spPr bwMode="auto">
            <a:xfrm>
              <a:off x="2150" y="755"/>
              <a:ext cx="7" cy="16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321" name="Line 182"/>
            <p:cNvSpPr>
              <a:spLocks noChangeShapeType="1"/>
            </p:cNvSpPr>
            <p:nvPr/>
          </p:nvSpPr>
          <p:spPr bwMode="auto">
            <a:xfrm>
              <a:off x="2915" y="762"/>
              <a:ext cx="0" cy="16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322" name="Rectangle 183"/>
            <p:cNvSpPr>
              <a:spLocks noChangeArrowheads="1"/>
            </p:cNvSpPr>
            <p:nvPr/>
          </p:nvSpPr>
          <p:spPr bwMode="auto">
            <a:xfrm>
              <a:off x="2915" y="762"/>
              <a:ext cx="8" cy="165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323" name="Line 184"/>
            <p:cNvSpPr>
              <a:spLocks noChangeShapeType="1"/>
            </p:cNvSpPr>
            <p:nvPr/>
          </p:nvSpPr>
          <p:spPr bwMode="auto">
            <a:xfrm>
              <a:off x="3738" y="762"/>
              <a:ext cx="0" cy="16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324" name="Rectangle 185"/>
            <p:cNvSpPr>
              <a:spLocks noChangeArrowheads="1"/>
            </p:cNvSpPr>
            <p:nvPr/>
          </p:nvSpPr>
          <p:spPr bwMode="auto">
            <a:xfrm>
              <a:off x="3738" y="762"/>
              <a:ext cx="7" cy="165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325" name="Line 186"/>
            <p:cNvSpPr>
              <a:spLocks noChangeShapeType="1"/>
            </p:cNvSpPr>
            <p:nvPr/>
          </p:nvSpPr>
          <p:spPr bwMode="auto">
            <a:xfrm>
              <a:off x="4560" y="762"/>
              <a:ext cx="0" cy="16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326" name="Rectangle 187"/>
            <p:cNvSpPr>
              <a:spLocks noChangeArrowheads="1"/>
            </p:cNvSpPr>
            <p:nvPr/>
          </p:nvSpPr>
          <p:spPr bwMode="auto">
            <a:xfrm>
              <a:off x="4560" y="762"/>
              <a:ext cx="7" cy="165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327" name="Line 188"/>
            <p:cNvSpPr>
              <a:spLocks noChangeShapeType="1"/>
            </p:cNvSpPr>
            <p:nvPr/>
          </p:nvSpPr>
          <p:spPr bwMode="auto">
            <a:xfrm>
              <a:off x="5461" y="762"/>
              <a:ext cx="0" cy="16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328" name="Rectangle 189"/>
            <p:cNvSpPr>
              <a:spLocks noChangeArrowheads="1"/>
            </p:cNvSpPr>
            <p:nvPr/>
          </p:nvSpPr>
          <p:spPr bwMode="auto">
            <a:xfrm>
              <a:off x="5461" y="762"/>
              <a:ext cx="7" cy="165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329" name="Line 190"/>
            <p:cNvSpPr>
              <a:spLocks noChangeShapeType="1"/>
            </p:cNvSpPr>
            <p:nvPr/>
          </p:nvSpPr>
          <p:spPr bwMode="auto">
            <a:xfrm>
              <a:off x="6361" y="762"/>
              <a:ext cx="0" cy="16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330" name="Rectangle 191"/>
            <p:cNvSpPr>
              <a:spLocks noChangeArrowheads="1"/>
            </p:cNvSpPr>
            <p:nvPr/>
          </p:nvSpPr>
          <p:spPr bwMode="auto">
            <a:xfrm>
              <a:off x="6361" y="762"/>
              <a:ext cx="7" cy="165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331" name="Line 192"/>
            <p:cNvSpPr>
              <a:spLocks noChangeShapeType="1"/>
            </p:cNvSpPr>
            <p:nvPr/>
          </p:nvSpPr>
          <p:spPr bwMode="auto">
            <a:xfrm>
              <a:off x="420" y="1109"/>
              <a:ext cx="0" cy="13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332" name="Rectangle 193"/>
            <p:cNvSpPr>
              <a:spLocks noChangeArrowheads="1"/>
            </p:cNvSpPr>
            <p:nvPr/>
          </p:nvSpPr>
          <p:spPr bwMode="auto">
            <a:xfrm>
              <a:off x="420" y="1109"/>
              <a:ext cx="7" cy="13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333" name="Line 194"/>
            <p:cNvSpPr>
              <a:spLocks noChangeShapeType="1"/>
            </p:cNvSpPr>
            <p:nvPr/>
          </p:nvSpPr>
          <p:spPr bwMode="auto">
            <a:xfrm>
              <a:off x="2157" y="755"/>
              <a:ext cx="42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334" name="Rectangle 195"/>
            <p:cNvSpPr>
              <a:spLocks noChangeArrowheads="1"/>
            </p:cNvSpPr>
            <p:nvPr/>
          </p:nvSpPr>
          <p:spPr bwMode="auto">
            <a:xfrm>
              <a:off x="2157" y="755"/>
              <a:ext cx="421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335" name="Line 196"/>
            <p:cNvSpPr>
              <a:spLocks noChangeShapeType="1"/>
            </p:cNvSpPr>
            <p:nvPr/>
          </p:nvSpPr>
          <p:spPr bwMode="auto">
            <a:xfrm>
              <a:off x="427" y="1109"/>
              <a:ext cx="594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336" name="Rectangle 197"/>
            <p:cNvSpPr>
              <a:spLocks noChangeArrowheads="1"/>
            </p:cNvSpPr>
            <p:nvPr/>
          </p:nvSpPr>
          <p:spPr bwMode="auto">
            <a:xfrm>
              <a:off x="427" y="1109"/>
              <a:ext cx="594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337" name="Line 198"/>
            <p:cNvSpPr>
              <a:spLocks noChangeShapeType="1"/>
            </p:cNvSpPr>
            <p:nvPr/>
          </p:nvSpPr>
          <p:spPr bwMode="auto">
            <a:xfrm>
              <a:off x="2157" y="1967"/>
              <a:ext cx="42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338" name="Rectangle 199"/>
            <p:cNvSpPr>
              <a:spLocks noChangeArrowheads="1"/>
            </p:cNvSpPr>
            <p:nvPr/>
          </p:nvSpPr>
          <p:spPr bwMode="auto">
            <a:xfrm>
              <a:off x="2157" y="1967"/>
              <a:ext cx="421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339" name="Line 200"/>
            <p:cNvSpPr>
              <a:spLocks noChangeShapeType="1"/>
            </p:cNvSpPr>
            <p:nvPr/>
          </p:nvSpPr>
          <p:spPr bwMode="auto">
            <a:xfrm>
              <a:off x="427" y="2414"/>
              <a:ext cx="594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340" name="Rectangle 201"/>
            <p:cNvSpPr>
              <a:spLocks noChangeArrowheads="1"/>
            </p:cNvSpPr>
            <p:nvPr/>
          </p:nvSpPr>
          <p:spPr bwMode="auto">
            <a:xfrm>
              <a:off x="427" y="2414"/>
              <a:ext cx="594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1341" name="Group 4"/>
          <p:cNvGrpSpPr>
            <a:grpSpLocks noChangeAspect="1"/>
          </p:cNvGrpSpPr>
          <p:nvPr/>
        </p:nvGrpSpPr>
        <p:grpSpPr bwMode="auto">
          <a:xfrm>
            <a:off x="666750" y="4764088"/>
            <a:ext cx="9442450" cy="1652587"/>
            <a:chOff x="420" y="3001"/>
            <a:chExt cx="5948" cy="1041"/>
          </a:xfrm>
        </p:grpSpPr>
        <p:sp>
          <p:nvSpPr>
            <p:cNvPr id="51342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" y="3001"/>
              <a:ext cx="5948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343" name="Rectangle 5"/>
            <p:cNvSpPr>
              <a:spLocks noChangeArrowheads="1"/>
            </p:cNvSpPr>
            <p:nvPr/>
          </p:nvSpPr>
          <p:spPr bwMode="auto">
            <a:xfrm>
              <a:off x="2150" y="3001"/>
              <a:ext cx="4218" cy="298"/>
            </a:xfrm>
            <a:prstGeom prst="rect">
              <a:avLst/>
            </a:prstGeom>
            <a:solidFill>
              <a:srgbClr val="95B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344" name="Rectangle 6"/>
            <p:cNvSpPr>
              <a:spLocks noChangeArrowheads="1"/>
            </p:cNvSpPr>
            <p:nvPr/>
          </p:nvSpPr>
          <p:spPr bwMode="auto">
            <a:xfrm>
              <a:off x="448" y="3015"/>
              <a:ext cx="7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Balance</a:t>
              </a:r>
              <a:r>
                <a:rPr kumimoji="0" lang="en-US" sz="14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sheet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45" name="Rectangle 7"/>
            <p:cNvSpPr>
              <a:spLocks noChangeArrowheads="1"/>
            </p:cNvSpPr>
            <p:nvPr/>
          </p:nvSpPr>
          <p:spPr bwMode="auto">
            <a:xfrm>
              <a:off x="2469" y="3015"/>
              <a:ext cx="13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46" name="Rectangle 8"/>
            <p:cNvSpPr>
              <a:spLocks noChangeArrowheads="1"/>
            </p:cNvSpPr>
            <p:nvPr/>
          </p:nvSpPr>
          <p:spPr bwMode="auto">
            <a:xfrm>
              <a:off x="3263" y="3015"/>
              <a:ext cx="13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47" name="Rectangle 9"/>
            <p:cNvSpPr>
              <a:spLocks noChangeArrowheads="1"/>
            </p:cNvSpPr>
            <p:nvPr/>
          </p:nvSpPr>
          <p:spPr bwMode="auto">
            <a:xfrm>
              <a:off x="4085" y="3015"/>
              <a:ext cx="13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48" name="Rectangle 10"/>
            <p:cNvSpPr>
              <a:spLocks noChangeArrowheads="1"/>
            </p:cNvSpPr>
            <p:nvPr/>
          </p:nvSpPr>
          <p:spPr bwMode="auto">
            <a:xfrm>
              <a:off x="4943" y="3015"/>
              <a:ext cx="13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49" name="Rectangle 11"/>
            <p:cNvSpPr>
              <a:spLocks noChangeArrowheads="1"/>
            </p:cNvSpPr>
            <p:nvPr/>
          </p:nvSpPr>
          <p:spPr bwMode="auto">
            <a:xfrm>
              <a:off x="5843" y="3015"/>
              <a:ext cx="13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50" name="Rectangle 12"/>
            <p:cNvSpPr>
              <a:spLocks noChangeArrowheads="1"/>
            </p:cNvSpPr>
            <p:nvPr/>
          </p:nvSpPr>
          <p:spPr bwMode="auto">
            <a:xfrm>
              <a:off x="2412" y="3164"/>
              <a:ext cx="31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51" name="Rectangle 13"/>
            <p:cNvSpPr>
              <a:spLocks noChangeArrowheads="1"/>
            </p:cNvSpPr>
            <p:nvPr/>
          </p:nvSpPr>
          <p:spPr bwMode="auto">
            <a:xfrm>
              <a:off x="3206" y="3164"/>
              <a:ext cx="31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52" name="Rectangle 14"/>
            <p:cNvSpPr>
              <a:spLocks noChangeArrowheads="1"/>
            </p:cNvSpPr>
            <p:nvPr/>
          </p:nvSpPr>
          <p:spPr bwMode="auto">
            <a:xfrm>
              <a:off x="4028" y="3164"/>
              <a:ext cx="31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53" name="Rectangle 15"/>
            <p:cNvSpPr>
              <a:spLocks noChangeArrowheads="1"/>
            </p:cNvSpPr>
            <p:nvPr/>
          </p:nvSpPr>
          <p:spPr bwMode="auto">
            <a:xfrm>
              <a:off x="4886" y="3164"/>
              <a:ext cx="31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54" name="Rectangle 16"/>
            <p:cNvSpPr>
              <a:spLocks noChangeArrowheads="1"/>
            </p:cNvSpPr>
            <p:nvPr/>
          </p:nvSpPr>
          <p:spPr bwMode="auto">
            <a:xfrm>
              <a:off x="5787" y="3164"/>
              <a:ext cx="31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55" name="Rectangle 17"/>
            <p:cNvSpPr>
              <a:spLocks noChangeArrowheads="1"/>
            </p:cNvSpPr>
            <p:nvPr/>
          </p:nvSpPr>
          <p:spPr bwMode="auto">
            <a:xfrm>
              <a:off x="448" y="3306"/>
              <a:ext cx="108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rgbClr val="000000"/>
                  </a:solidFill>
                  <a:latin typeface="Arial" pitchFamily="34" charset="0"/>
                </a:rPr>
                <a:t>Shareholders equity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56" name="Rectangle 18"/>
            <p:cNvSpPr>
              <a:spLocks noChangeArrowheads="1"/>
            </p:cNvSpPr>
            <p:nvPr/>
          </p:nvSpPr>
          <p:spPr bwMode="auto">
            <a:xfrm>
              <a:off x="2483" y="3306"/>
              <a:ext cx="3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59.21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57" name="Rectangle 19"/>
            <p:cNvSpPr>
              <a:spLocks noChangeArrowheads="1"/>
            </p:cNvSpPr>
            <p:nvPr/>
          </p:nvSpPr>
          <p:spPr bwMode="auto">
            <a:xfrm>
              <a:off x="2214" y="3306"/>
              <a:ext cx="35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58" name="Rectangle 20"/>
            <p:cNvSpPr>
              <a:spLocks noChangeArrowheads="1"/>
            </p:cNvSpPr>
            <p:nvPr/>
          </p:nvSpPr>
          <p:spPr bwMode="auto">
            <a:xfrm>
              <a:off x="2469" y="3306"/>
              <a:ext cx="9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59" name="Rectangle 21"/>
            <p:cNvSpPr>
              <a:spLocks noChangeArrowheads="1"/>
            </p:cNvSpPr>
            <p:nvPr/>
          </p:nvSpPr>
          <p:spPr bwMode="auto">
            <a:xfrm>
              <a:off x="3271" y="3306"/>
              <a:ext cx="3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10.52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02" name="Rectangle 22"/>
            <p:cNvSpPr>
              <a:spLocks noChangeArrowheads="1"/>
            </p:cNvSpPr>
            <p:nvPr/>
          </p:nvSpPr>
          <p:spPr bwMode="auto">
            <a:xfrm>
              <a:off x="2979" y="3306"/>
              <a:ext cx="35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60" name="Rectangle 23"/>
            <p:cNvSpPr>
              <a:spLocks noChangeArrowheads="1"/>
            </p:cNvSpPr>
            <p:nvPr/>
          </p:nvSpPr>
          <p:spPr bwMode="auto">
            <a:xfrm>
              <a:off x="3234" y="3306"/>
              <a:ext cx="9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61" name="Rectangle 24"/>
            <p:cNvSpPr>
              <a:spLocks noChangeArrowheads="1"/>
            </p:cNvSpPr>
            <p:nvPr/>
          </p:nvSpPr>
          <p:spPr bwMode="auto">
            <a:xfrm>
              <a:off x="4064" y="3306"/>
              <a:ext cx="3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156.26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62" name="Rectangle 25"/>
            <p:cNvSpPr>
              <a:spLocks noChangeArrowheads="1"/>
            </p:cNvSpPr>
            <p:nvPr/>
          </p:nvSpPr>
          <p:spPr bwMode="auto">
            <a:xfrm>
              <a:off x="3802" y="3306"/>
              <a:ext cx="35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63" name="Rectangle 26"/>
            <p:cNvSpPr>
              <a:spLocks noChangeArrowheads="1"/>
            </p:cNvSpPr>
            <p:nvPr/>
          </p:nvSpPr>
          <p:spPr bwMode="auto">
            <a:xfrm>
              <a:off x="4057" y="3306"/>
              <a:ext cx="9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64" name="Rectangle 27"/>
            <p:cNvSpPr>
              <a:spLocks noChangeArrowheads="1"/>
            </p:cNvSpPr>
            <p:nvPr/>
          </p:nvSpPr>
          <p:spPr bwMode="auto">
            <a:xfrm>
              <a:off x="4964" y="3306"/>
              <a:ext cx="3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202.35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65" name="Rectangle 28"/>
            <p:cNvSpPr>
              <a:spLocks noChangeArrowheads="1"/>
            </p:cNvSpPr>
            <p:nvPr/>
          </p:nvSpPr>
          <p:spPr bwMode="auto">
            <a:xfrm>
              <a:off x="4624" y="3306"/>
              <a:ext cx="45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66" name="Rectangle 29"/>
            <p:cNvSpPr>
              <a:spLocks noChangeArrowheads="1"/>
            </p:cNvSpPr>
            <p:nvPr/>
          </p:nvSpPr>
          <p:spPr bwMode="auto">
            <a:xfrm>
              <a:off x="4964" y="3306"/>
              <a:ext cx="9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67" name="Rectangle 30"/>
            <p:cNvSpPr>
              <a:spLocks noChangeArrowheads="1"/>
            </p:cNvSpPr>
            <p:nvPr/>
          </p:nvSpPr>
          <p:spPr bwMode="auto">
            <a:xfrm>
              <a:off x="5865" y="3306"/>
              <a:ext cx="3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246.52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68" name="Rectangle 31"/>
            <p:cNvSpPr>
              <a:spLocks noChangeArrowheads="1"/>
            </p:cNvSpPr>
            <p:nvPr/>
          </p:nvSpPr>
          <p:spPr bwMode="auto">
            <a:xfrm>
              <a:off x="5524" y="3306"/>
              <a:ext cx="45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69" name="Rectangle 32"/>
            <p:cNvSpPr>
              <a:spLocks noChangeArrowheads="1"/>
            </p:cNvSpPr>
            <p:nvPr/>
          </p:nvSpPr>
          <p:spPr bwMode="auto">
            <a:xfrm>
              <a:off x="5865" y="3306"/>
              <a:ext cx="9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70" name="Rectangle 33"/>
            <p:cNvSpPr>
              <a:spLocks noChangeArrowheads="1"/>
            </p:cNvSpPr>
            <p:nvPr/>
          </p:nvSpPr>
          <p:spPr bwMode="auto">
            <a:xfrm>
              <a:off x="448" y="3454"/>
              <a:ext cx="50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</a:rPr>
                <a:t>Bank debt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71" name="Rectangle 34"/>
            <p:cNvSpPr>
              <a:spLocks noChangeArrowheads="1"/>
            </p:cNvSpPr>
            <p:nvPr/>
          </p:nvSpPr>
          <p:spPr bwMode="auto">
            <a:xfrm>
              <a:off x="2483" y="3454"/>
              <a:ext cx="3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63.90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72" name="Rectangle 35"/>
            <p:cNvSpPr>
              <a:spLocks noChangeArrowheads="1"/>
            </p:cNvSpPr>
            <p:nvPr/>
          </p:nvSpPr>
          <p:spPr bwMode="auto">
            <a:xfrm>
              <a:off x="2214" y="3454"/>
              <a:ext cx="34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73" name="Rectangle 36"/>
            <p:cNvSpPr>
              <a:spLocks noChangeArrowheads="1"/>
            </p:cNvSpPr>
            <p:nvPr/>
          </p:nvSpPr>
          <p:spPr bwMode="auto">
            <a:xfrm>
              <a:off x="2469" y="3454"/>
              <a:ext cx="8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74" name="Rectangle 37"/>
            <p:cNvSpPr>
              <a:spLocks noChangeArrowheads="1"/>
            </p:cNvSpPr>
            <p:nvPr/>
          </p:nvSpPr>
          <p:spPr bwMode="auto">
            <a:xfrm>
              <a:off x="3242" y="3454"/>
              <a:ext cx="36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117.68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75" name="Rectangle 38"/>
            <p:cNvSpPr>
              <a:spLocks noChangeArrowheads="1"/>
            </p:cNvSpPr>
            <p:nvPr/>
          </p:nvSpPr>
          <p:spPr bwMode="auto">
            <a:xfrm>
              <a:off x="2979" y="3454"/>
              <a:ext cx="34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76" name="Rectangle 39"/>
            <p:cNvSpPr>
              <a:spLocks noChangeArrowheads="1"/>
            </p:cNvSpPr>
            <p:nvPr/>
          </p:nvSpPr>
          <p:spPr bwMode="auto">
            <a:xfrm>
              <a:off x="3234" y="3454"/>
              <a:ext cx="8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77" name="Rectangle 40"/>
            <p:cNvSpPr>
              <a:spLocks noChangeArrowheads="1"/>
            </p:cNvSpPr>
            <p:nvPr/>
          </p:nvSpPr>
          <p:spPr bwMode="auto">
            <a:xfrm>
              <a:off x="4064" y="3454"/>
              <a:ext cx="3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177.52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78" name="Rectangle 41"/>
            <p:cNvSpPr>
              <a:spLocks noChangeArrowheads="1"/>
            </p:cNvSpPr>
            <p:nvPr/>
          </p:nvSpPr>
          <p:spPr bwMode="auto">
            <a:xfrm>
              <a:off x="3802" y="3454"/>
              <a:ext cx="34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79" name="Rectangle 42"/>
            <p:cNvSpPr>
              <a:spLocks noChangeArrowheads="1"/>
            </p:cNvSpPr>
            <p:nvPr/>
          </p:nvSpPr>
          <p:spPr bwMode="auto">
            <a:xfrm>
              <a:off x="4057" y="3454"/>
              <a:ext cx="8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80" name="Rectangle 43"/>
            <p:cNvSpPr>
              <a:spLocks noChangeArrowheads="1"/>
            </p:cNvSpPr>
            <p:nvPr/>
          </p:nvSpPr>
          <p:spPr bwMode="auto">
            <a:xfrm>
              <a:off x="4964" y="3454"/>
              <a:ext cx="3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235.71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81" name="Rectangle 44"/>
            <p:cNvSpPr>
              <a:spLocks noChangeArrowheads="1"/>
            </p:cNvSpPr>
            <p:nvPr/>
          </p:nvSpPr>
          <p:spPr bwMode="auto">
            <a:xfrm>
              <a:off x="4624" y="3454"/>
              <a:ext cx="44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82" name="Rectangle 45"/>
            <p:cNvSpPr>
              <a:spLocks noChangeArrowheads="1"/>
            </p:cNvSpPr>
            <p:nvPr/>
          </p:nvSpPr>
          <p:spPr bwMode="auto">
            <a:xfrm>
              <a:off x="4964" y="3454"/>
              <a:ext cx="8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83" name="Rectangle 46"/>
            <p:cNvSpPr>
              <a:spLocks noChangeArrowheads="1"/>
            </p:cNvSpPr>
            <p:nvPr/>
          </p:nvSpPr>
          <p:spPr bwMode="auto">
            <a:xfrm>
              <a:off x="5865" y="3454"/>
              <a:ext cx="3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293.15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84" name="Rectangle 47"/>
            <p:cNvSpPr>
              <a:spLocks noChangeArrowheads="1"/>
            </p:cNvSpPr>
            <p:nvPr/>
          </p:nvSpPr>
          <p:spPr bwMode="auto">
            <a:xfrm>
              <a:off x="5524" y="3454"/>
              <a:ext cx="44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85" name="Rectangle 48"/>
            <p:cNvSpPr>
              <a:spLocks noChangeArrowheads="1"/>
            </p:cNvSpPr>
            <p:nvPr/>
          </p:nvSpPr>
          <p:spPr bwMode="auto">
            <a:xfrm>
              <a:off x="5865" y="3454"/>
              <a:ext cx="8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86" name="Rectangle 49"/>
            <p:cNvSpPr>
              <a:spLocks noChangeArrowheads="1"/>
            </p:cNvSpPr>
            <p:nvPr/>
          </p:nvSpPr>
          <p:spPr bwMode="auto">
            <a:xfrm>
              <a:off x="448" y="3738"/>
              <a:ext cx="63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</a:rPr>
                <a:t>Fixed assets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87" name="Rectangle 50"/>
            <p:cNvSpPr>
              <a:spLocks noChangeArrowheads="1"/>
            </p:cNvSpPr>
            <p:nvPr/>
          </p:nvSpPr>
          <p:spPr bwMode="auto">
            <a:xfrm>
              <a:off x="2419" y="3738"/>
              <a:ext cx="3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125.17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88" name="Rectangle 51"/>
            <p:cNvSpPr>
              <a:spLocks noChangeArrowheads="1"/>
            </p:cNvSpPr>
            <p:nvPr/>
          </p:nvSpPr>
          <p:spPr bwMode="auto">
            <a:xfrm>
              <a:off x="2214" y="3738"/>
              <a:ext cx="28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89" name="Rectangle 52"/>
            <p:cNvSpPr>
              <a:spLocks noChangeArrowheads="1"/>
            </p:cNvSpPr>
            <p:nvPr/>
          </p:nvSpPr>
          <p:spPr bwMode="auto">
            <a:xfrm>
              <a:off x="2412" y="3738"/>
              <a:ext cx="8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90" name="Rectangle 53"/>
            <p:cNvSpPr>
              <a:spLocks noChangeArrowheads="1"/>
            </p:cNvSpPr>
            <p:nvPr/>
          </p:nvSpPr>
          <p:spPr bwMode="auto">
            <a:xfrm>
              <a:off x="3242" y="3738"/>
              <a:ext cx="3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227.08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91" name="Rectangle 54"/>
            <p:cNvSpPr>
              <a:spLocks noChangeArrowheads="1"/>
            </p:cNvSpPr>
            <p:nvPr/>
          </p:nvSpPr>
          <p:spPr bwMode="auto">
            <a:xfrm>
              <a:off x="2979" y="3738"/>
              <a:ext cx="34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92" name="Rectangle 55"/>
            <p:cNvSpPr>
              <a:spLocks noChangeArrowheads="1"/>
            </p:cNvSpPr>
            <p:nvPr/>
          </p:nvSpPr>
          <p:spPr bwMode="auto">
            <a:xfrm>
              <a:off x="3234" y="3738"/>
              <a:ext cx="8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93" name="Rectangle 56"/>
            <p:cNvSpPr>
              <a:spLocks noChangeArrowheads="1"/>
            </p:cNvSpPr>
            <p:nvPr/>
          </p:nvSpPr>
          <p:spPr bwMode="auto">
            <a:xfrm>
              <a:off x="4064" y="3738"/>
              <a:ext cx="3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339.90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94" name="Rectangle 57"/>
            <p:cNvSpPr>
              <a:spLocks noChangeArrowheads="1"/>
            </p:cNvSpPr>
            <p:nvPr/>
          </p:nvSpPr>
          <p:spPr bwMode="auto">
            <a:xfrm>
              <a:off x="3802" y="3738"/>
              <a:ext cx="34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95" name="Rectangle 58"/>
            <p:cNvSpPr>
              <a:spLocks noChangeArrowheads="1"/>
            </p:cNvSpPr>
            <p:nvPr/>
          </p:nvSpPr>
          <p:spPr bwMode="auto">
            <a:xfrm>
              <a:off x="4057" y="3738"/>
              <a:ext cx="8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96" name="Rectangle 59"/>
            <p:cNvSpPr>
              <a:spLocks noChangeArrowheads="1"/>
            </p:cNvSpPr>
            <p:nvPr/>
          </p:nvSpPr>
          <p:spPr bwMode="auto">
            <a:xfrm>
              <a:off x="4964" y="3738"/>
              <a:ext cx="3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446.38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97" name="Rectangle 60"/>
            <p:cNvSpPr>
              <a:spLocks noChangeArrowheads="1"/>
            </p:cNvSpPr>
            <p:nvPr/>
          </p:nvSpPr>
          <p:spPr bwMode="auto">
            <a:xfrm>
              <a:off x="4624" y="3738"/>
              <a:ext cx="44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98" name="Rectangle 61"/>
            <p:cNvSpPr>
              <a:spLocks noChangeArrowheads="1"/>
            </p:cNvSpPr>
            <p:nvPr/>
          </p:nvSpPr>
          <p:spPr bwMode="auto">
            <a:xfrm>
              <a:off x="4964" y="3738"/>
              <a:ext cx="8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99" name="Rectangle 62"/>
            <p:cNvSpPr>
              <a:spLocks noChangeArrowheads="1"/>
            </p:cNvSpPr>
            <p:nvPr/>
          </p:nvSpPr>
          <p:spPr bwMode="auto">
            <a:xfrm>
              <a:off x="5865" y="3738"/>
              <a:ext cx="3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550.09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00" name="Rectangle 63"/>
            <p:cNvSpPr>
              <a:spLocks noChangeArrowheads="1"/>
            </p:cNvSpPr>
            <p:nvPr/>
          </p:nvSpPr>
          <p:spPr bwMode="auto">
            <a:xfrm>
              <a:off x="5524" y="3738"/>
              <a:ext cx="44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01" name="Rectangle 64"/>
            <p:cNvSpPr>
              <a:spLocks noChangeArrowheads="1"/>
            </p:cNvSpPr>
            <p:nvPr/>
          </p:nvSpPr>
          <p:spPr bwMode="auto">
            <a:xfrm>
              <a:off x="5865" y="3738"/>
              <a:ext cx="8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02" name="Rectangle 65"/>
            <p:cNvSpPr>
              <a:spLocks noChangeArrowheads="1"/>
            </p:cNvSpPr>
            <p:nvPr/>
          </p:nvSpPr>
          <p:spPr bwMode="auto">
            <a:xfrm>
              <a:off x="448" y="3879"/>
              <a:ext cx="5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assets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03" name="Rectangle 66"/>
            <p:cNvSpPr>
              <a:spLocks noChangeArrowheads="1"/>
            </p:cNvSpPr>
            <p:nvPr/>
          </p:nvSpPr>
          <p:spPr bwMode="auto">
            <a:xfrm>
              <a:off x="2419" y="3879"/>
              <a:ext cx="3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125.47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04" name="Rectangle 67"/>
            <p:cNvSpPr>
              <a:spLocks noChangeArrowheads="1"/>
            </p:cNvSpPr>
            <p:nvPr/>
          </p:nvSpPr>
          <p:spPr bwMode="auto">
            <a:xfrm>
              <a:off x="2214" y="3879"/>
              <a:ext cx="28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05" name="Rectangle 68"/>
            <p:cNvSpPr>
              <a:spLocks noChangeArrowheads="1"/>
            </p:cNvSpPr>
            <p:nvPr/>
          </p:nvSpPr>
          <p:spPr bwMode="auto">
            <a:xfrm>
              <a:off x="2412" y="3879"/>
              <a:ext cx="8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06" name="Rectangle 69"/>
            <p:cNvSpPr>
              <a:spLocks noChangeArrowheads="1"/>
            </p:cNvSpPr>
            <p:nvPr/>
          </p:nvSpPr>
          <p:spPr bwMode="auto">
            <a:xfrm>
              <a:off x="3242" y="3879"/>
              <a:ext cx="3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227.38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07" name="Rectangle 70"/>
            <p:cNvSpPr>
              <a:spLocks noChangeArrowheads="1"/>
            </p:cNvSpPr>
            <p:nvPr/>
          </p:nvSpPr>
          <p:spPr bwMode="auto">
            <a:xfrm>
              <a:off x="2979" y="3879"/>
              <a:ext cx="34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08" name="Rectangle 71"/>
            <p:cNvSpPr>
              <a:spLocks noChangeArrowheads="1"/>
            </p:cNvSpPr>
            <p:nvPr/>
          </p:nvSpPr>
          <p:spPr bwMode="auto">
            <a:xfrm>
              <a:off x="3234" y="3879"/>
              <a:ext cx="8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09" name="Rectangle 72"/>
            <p:cNvSpPr>
              <a:spLocks noChangeArrowheads="1"/>
            </p:cNvSpPr>
            <p:nvPr/>
          </p:nvSpPr>
          <p:spPr bwMode="auto">
            <a:xfrm>
              <a:off x="4064" y="3879"/>
              <a:ext cx="3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340.20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10" name="Rectangle 73"/>
            <p:cNvSpPr>
              <a:spLocks noChangeArrowheads="1"/>
            </p:cNvSpPr>
            <p:nvPr/>
          </p:nvSpPr>
          <p:spPr bwMode="auto">
            <a:xfrm>
              <a:off x="3802" y="3879"/>
              <a:ext cx="34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11" name="Rectangle 74"/>
            <p:cNvSpPr>
              <a:spLocks noChangeArrowheads="1"/>
            </p:cNvSpPr>
            <p:nvPr/>
          </p:nvSpPr>
          <p:spPr bwMode="auto">
            <a:xfrm>
              <a:off x="4057" y="3879"/>
              <a:ext cx="8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12" name="Rectangle 75"/>
            <p:cNvSpPr>
              <a:spLocks noChangeArrowheads="1"/>
            </p:cNvSpPr>
            <p:nvPr/>
          </p:nvSpPr>
          <p:spPr bwMode="auto">
            <a:xfrm>
              <a:off x="4964" y="3879"/>
              <a:ext cx="3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446.68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13" name="Rectangle 76"/>
            <p:cNvSpPr>
              <a:spLocks noChangeArrowheads="1"/>
            </p:cNvSpPr>
            <p:nvPr/>
          </p:nvSpPr>
          <p:spPr bwMode="auto">
            <a:xfrm>
              <a:off x="4624" y="3879"/>
              <a:ext cx="44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14" name="Rectangle 77"/>
            <p:cNvSpPr>
              <a:spLocks noChangeArrowheads="1"/>
            </p:cNvSpPr>
            <p:nvPr/>
          </p:nvSpPr>
          <p:spPr bwMode="auto">
            <a:xfrm>
              <a:off x="4964" y="3879"/>
              <a:ext cx="8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15" name="Rectangle 78"/>
            <p:cNvSpPr>
              <a:spLocks noChangeArrowheads="1"/>
            </p:cNvSpPr>
            <p:nvPr/>
          </p:nvSpPr>
          <p:spPr bwMode="auto">
            <a:xfrm>
              <a:off x="5865" y="3879"/>
              <a:ext cx="3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550.39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16" name="Rectangle 79"/>
            <p:cNvSpPr>
              <a:spLocks noChangeArrowheads="1"/>
            </p:cNvSpPr>
            <p:nvPr/>
          </p:nvSpPr>
          <p:spPr bwMode="auto">
            <a:xfrm>
              <a:off x="5524" y="3879"/>
              <a:ext cx="44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17" name="Rectangle 80"/>
            <p:cNvSpPr>
              <a:spLocks noChangeArrowheads="1"/>
            </p:cNvSpPr>
            <p:nvPr/>
          </p:nvSpPr>
          <p:spPr bwMode="auto">
            <a:xfrm>
              <a:off x="5865" y="3879"/>
              <a:ext cx="8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18" name="Line 81"/>
            <p:cNvSpPr>
              <a:spLocks noChangeShapeType="1"/>
            </p:cNvSpPr>
            <p:nvPr/>
          </p:nvSpPr>
          <p:spPr bwMode="auto">
            <a:xfrm>
              <a:off x="2150" y="3001"/>
              <a:ext cx="0" cy="10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419" name="Rectangle 82"/>
            <p:cNvSpPr>
              <a:spLocks noChangeArrowheads="1"/>
            </p:cNvSpPr>
            <p:nvPr/>
          </p:nvSpPr>
          <p:spPr bwMode="auto">
            <a:xfrm>
              <a:off x="2150" y="3001"/>
              <a:ext cx="7" cy="10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420" name="Line 83"/>
            <p:cNvSpPr>
              <a:spLocks noChangeShapeType="1"/>
            </p:cNvSpPr>
            <p:nvPr/>
          </p:nvSpPr>
          <p:spPr bwMode="auto">
            <a:xfrm>
              <a:off x="2915" y="3008"/>
              <a:ext cx="0" cy="10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421" name="Rectangle 84"/>
            <p:cNvSpPr>
              <a:spLocks noChangeArrowheads="1"/>
            </p:cNvSpPr>
            <p:nvPr/>
          </p:nvSpPr>
          <p:spPr bwMode="auto">
            <a:xfrm>
              <a:off x="2915" y="3008"/>
              <a:ext cx="8" cy="100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422" name="Line 85"/>
            <p:cNvSpPr>
              <a:spLocks noChangeShapeType="1"/>
            </p:cNvSpPr>
            <p:nvPr/>
          </p:nvSpPr>
          <p:spPr bwMode="auto">
            <a:xfrm>
              <a:off x="3738" y="3008"/>
              <a:ext cx="0" cy="10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423" name="Rectangle 86"/>
            <p:cNvSpPr>
              <a:spLocks noChangeArrowheads="1"/>
            </p:cNvSpPr>
            <p:nvPr/>
          </p:nvSpPr>
          <p:spPr bwMode="auto">
            <a:xfrm>
              <a:off x="3738" y="3008"/>
              <a:ext cx="7" cy="100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424" name="Line 87"/>
            <p:cNvSpPr>
              <a:spLocks noChangeShapeType="1"/>
            </p:cNvSpPr>
            <p:nvPr/>
          </p:nvSpPr>
          <p:spPr bwMode="auto">
            <a:xfrm>
              <a:off x="4560" y="3008"/>
              <a:ext cx="0" cy="10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425" name="Rectangle 88"/>
            <p:cNvSpPr>
              <a:spLocks noChangeArrowheads="1"/>
            </p:cNvSpPr>
            <p:nvPr/>
          </p:nvSpPr>
          <p:spPr bwMode="auto">
            <a:xfrm>
              <a:off x="4560" y="3008"/>
              <a:ext cx="7" cy="100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426" name="Line 89"/>
            <p:cNvSpPr>
              <a:spLocks noChangeShapeType="1"/>
            </p:cNvSpPr>
            <p:nvPr/>
          </p:nvSpPr>
          <p:spPr bwMode="auto">
            <a:xfrm>
              <a:off x="5461" y="3008"/>
              <a:ext cx="0" cy="10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427" name="Rectangle 90"/>
            <p:cNvSpPr>
              <a:spLocks noChangeArrowheads="1"/>
            </p:cNvSpPr>
            <p:nvPr/>
          </p:nvSpPr>
          <p:spPr bwMode="auto">
            <a:xfrm>
              <a:off x="5461" y="3008"/>
              <a:ext cx="7" cy="100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428" name="Line 91"/>
            <p:cNvSpPr>
              <a:spLocks noChangeShapeType="1"/>
            </p:cNvSpPr>
            <p:nvPr/>
          </p:nvSpPr>
          <p:spPr bwMode="auto">
            <a:xfrm>
              <a:off x="6361" y="3008"/>
              <a:ext cx="0" cy="10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429" name="Rectangle 92"/>
            <p:cNvSpPr>
              <a:spLocks noChangeArrowheads="1"/>
            </p:cNvSpPr>
            <p:nvPr/>
          </p:nvSpPr>
          <p:spPr bwMode="auto">
            <a:xfrm>
              <a:off x="6361" y="3008"/>
              <a:ext cx="7" cy="100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430" name="Line 93"/>
            <p:cNvSpPr>
              <a:spLocks noChangeShapeType="1"/>
            </p:cNvSpPr>
            <p:nvPr/>
          </p:nvSpPr>
          <p:spPr bwMode="auto">
            <a:xfrm>
              <a:off x="420" y="3291"/>
              <a:ext cx="0" cy="7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431" name="Rectangle 94"/>
            <p:cNvSpPr>
              <a:spLocks noChangeArrowheads="1"/>
            </p:cNvSpPr>
            <p:nvPr/>
          </p:nvSpPr>
          <p:spPr bwMode="auto">
            <a:xfrm>
              <a:off x="420" y="3291"/>
              <a:ext cx="7" cy="7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432" name="Line 95"/>
            <p:cNvSpPr>
              <a:spLocks noChangeShapeType="1"/>
            </p:cNvSpPr>
            <p:nvPr/>
          </p:nvSpPr>
          <p:spPr bwMode="auto">
            <a:xfrm>
              <a:off x="2157" y="3001"/>
              <a:ext cx="42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433" name="Rectangle 96"/>
            <p:cNvSpPr>
              <a:spLocks noChangeArrowheads="1"/>
            </p:cNvSpPr>
            <p:nvPr/>
          </p:nvSpPr>
          <p:spPr bwMode="auto">
            <a:xfrm>
              <a:off x="2157" y="3001"/>
              <a:ext cx="421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434" name="Line 97"/>
            <p:cNvSpPr>
              <a:spLocks noChangeShapeType="1"/>
            </p:cNvSpPr>
            <p:nvPr/>
          </p:nvSpPr>
          <p:spPr bwMode="auto">
            <a:xfrm>
              <a:off x="427" y="3291"/>
              <a:ext cx="594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435" name="Rectangle 98"/>
            <p:cNvSpPr>
              <a:spLocks noChangeArrowheads="1"/>
            </p:cNvSpPr>
            <p:nvPr/>
          </p:nvSpPr>
          <p:spPr bwMode="auto">
            <a:xfrm>
              <a:off x="427" y="3291"/>
              <a:ext cx="594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436" name="Line 99"/>
            <p:cNvSpPr>
              <a:spLocks noChangeShapeType="1"/>
            </p:cNvSpPr>
            <p:nvPr/>
          </p:nvSpPr>
          <p:spPr bwMode="auto">
            <a:xfrm>
              <a:off x="427" y="4007"/>
              <a:ext cx="594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437" name="Rectangle 100"/>
            <p:cNvSpPr>
              <a:spLocks noChangeArrowheads="1"/>
            </p:cNvSpPr>
            <p:nvPr/>
          </p:nvSpPr>
          <p:spPr bwMode="auto">
            <a:xfrm>
              <a:off x="427" y="4007"/>
              <a:ext cx="594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en-GB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en-GB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41833" y="6093381"/>
            <a:ext cx="9060432" cy="35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NB : Flotation costs excluded</a:t>
            </a:r>
            <a:endParaRPr lang="en-GB" sz="160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54088" y="396875"/>
            <a:ext cx="6840537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2. </a:t>
            </a:r>
            <a:r>
              <a:rPr lang="en-GB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</a:t>
            </a: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APID GROWTH OF REVENUES AND CASH FLOWS </a:t>
            </a:r>
            <a:endParaRPr lang="en-GB" sz="18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93725" y="1555750"/>
            <a:ext cx="9520238" cy="3941763"/>
            <a:chOff x="374" y="980"/>
            <a:chExt cx="5997" cy="2483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74" y="980"/>
              <a:ext cx="5997" cy="2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118" y="980"/>
              <a:ext cx="4253" cy="300"/>
            </a:xfrm>
            <a:prstGeom prst="rect">
              <a:avLst/>
            </a:prstGeom>
            <a:solidFill>
              <a:srgbClr val="95B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03" y="994"/>
              <a:ext cx="53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rgbClr val="000000"/>
                  </a:solidFill>
                  <a:latin typeface="Arial" pitchFamily="34" charset="0"/>
                </a:rPr>
                <a:t>Cash flow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440" y="994"/>
              <a:ext cx="13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Y1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240" y="994"/>
              <a:ext cx="13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069" y="994"/>
              <a:ext cx="13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934" y="994"/>
              <a:ext cx="13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842" y="994"/>
              <a:ext cx="13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383" y="1144"/>
              <a:ext cx="32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183" y="1144"/>
              <a:ext cx="32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012" y="1144"/>
              <a:ext cx="32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4877" y="1144"/>
              <a:ext cx="32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5785" y="1144"/>
              <a:ext cx="32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03" y="128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403" y="1430"/>
              <a:ext cx="10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Operating cash flow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518" y="1430"/>
              <a:ext cx="2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0.09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2204" y="1430"/>
              <a:ext cx="429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518" y="1430"/>
              <a:ext cx="9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3347" y="1430"/>
              <a:ext cx="2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8.28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2976" y="1430"/>
              <a:ext cx="500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3347" y="1430"/>
              <a:ext cx="9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4112" y="1430"/>
              <a:ext cx="3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18.22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3798" y="1430"/>
              <a:ext cx="429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4112" y="1430"/>
              <a:ext cx="9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5020" y="1430"/>
              <a:ext cx="3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27.43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620" y="1430"/>
              <a:ext cx="536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24" name="Rectangle 30"/>
            <p:cNvSpPr>
              <a:spLocks noChangeArrowheads="1"/>
            </p:cNvSpPr>
            <p:nvPr/>
          </p:nvSpPr>
          <p:spPr bwMode="auto">
            <a:xfrm>
              <a:off x="5020" y="1430"/>
              <a:ext cx="9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25" name="Rectangle 31"/>
            <p:cNvSpPr>
              <a:spLocks noChangeArrowheads="1"/>
            </p:cNvSpPr>
            <p:nvPr/>
          </p:nvSpPr>
          <p:spPr bwMode="auto">
            <a:xfrm>
              <a:off x="5928" y="1430"/>
              <a:ext cx="3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38.84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27" name="Rectangle 32"/>
            <p:cNvSpPr>
              <a:spLocks noChangeArrowheads="1"/>
            </p:cNvSpPr>
            <p:nvPr/>
          </p:nvSpPr>
          <p:spPr bwMode="auto">
            <a:xfrm>
              <a:off x="5528" y="1430"/>
              <a:ext cx="536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28" name="Rectangle 33"/>
            <p:cNvSpPr>
              <a:spLocks noChangeArrowheads="1"/>
            </p:cNvSpPr>
            <p:nvPr/>
          </p:nvSpPr>
          <p:spPr bwMode="auto">
            <a:xfrm>
              <a:off x="5928" y="1430"/>
              <a:ext cx="9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29" name="Rectangle 34"/>
            <p:cNvSpPr>
              <a:spLocks noChangeArrowheads="1"/>
            </p:cNvSpPr>
            <p:nvPr/>
          </p:nvSpPr>
          <p:spPr bwMode="auto">
            <a:xfrm>
              <a:off x="596" y="1573"/>
              <a:ext cx="57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OCF/equity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30" name="Rectangle 35"/>
            <p:cNvSpPr>
              <a:spLocks noChangeArrowheads="1"/>
            </p:cNvSpPr>
            <p:nvPr/>
          </p:nvSpPr>
          <p:spPr bwMode="auto">
            <a:xfrm>
              <a:off x="2503" y="1581"/>
              <a:ext cx="32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0.16%</a:t>
              </a: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31" name="Rectangle 36"/>
            <p:cNvSpPr>
              <a:spLocks noChangeArrowheads="1"/>
            </p:cNvSpPr>
            <p:nvPr/>
          </p:nvSpPr>
          <p:spPr bwMode="auto">
            <a:xfrm>
              <a:off x="3346" y="1581"/>
              <a:ext cx="32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7.85%</a:t>
              </a: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32" name="Rectangle 37"/>
            <p:cNvSpPr>
              <a:spLocks noChangeArrowheads="1"/>
            </p:cNvSpPr>
            <p:nvPr/>
          </p:nvSpPr>
          <p:spPr bwMode="auto">
            <a:xfrm>
              <a:off x="4081" y="1573"/>
              <a:ext cx="37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11.66%</a:t>
              </a: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33" name="Rectangle 38"/>
            <p:cNvSpPr>
              <a:spLocks noChangeArrowheads="1"/>
            </p:cNvSpPr>
            <p:nvPr/>
          </p:nvSpPr>
          <p:spPr bwMode="auto">
            <a:xfrm>
              <a:off x="4985" y="1581"/>
              <a:ext cx="38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13.55%</a:t>
              </a: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34" name="Rectangle 39"/>
            <p:cNvSpPr>
              <a:spLocks noChangeArrowheads="1"/>
            </p:cNvSpPr>
            <p:nvPr/>
          </p:nvSpPr>
          <p:spPr bwMode="auto">
            <a:xfrm>
              <a:off x="5907" y="1581"/>
              <a:ext cx="38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15.76%</a:t>
              </a: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35" name="Rectangle 40"/>
            <p:cNvSpPr>
              <a:spLocks noChangeArrowheads="1"/>
            </p:cNvSpPr>
            <p:nvPr/>
          </p:nvSpPr>
          <p:spPr bwMode="auto">
            <a:xfrm>
              <a:off x="403" y="1724"/>
              <a:ext cx="6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</a:rPr>
                <a:t>Share c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apital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36" name="Rectangle 41"/>
            <p:cNvSpPr>
              <a:spLocks noChangeArrowheads="1"/>
            </p:cNvSpPr>
            <p:nvPr/>
          </p:nvSpPr>
          <p:spPr bwMode="auto">
            <a:xfrm>
              <a:off x="2454" y="1724"/>
              <a:ext cx="3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66.92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37" name="Rectangle 42"/>
            <p:cNvSpPr>
              <a:spLocks noChangeArrowheads="1"/>
            </p:cNvSpPr>
            <p:nvPr/>
          </p:nvSpPr>
          <p:spPr bwMode="auto">
            <a:xfrm>
              <a:off x="2197" y="1724"/>
              <a:ext cx="36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38" name="Rectangle 43"/>
            <p:cNvSpPr>
              <a:spLocks noChangeArrowheads="1"/>
            </p:cNvSpPr>
            <p:nvPr/>
          </p:nvSpPr>
          <p:spPr bwMode="auto">
            <a:xfrm>
              <a:off x="2454" y="1724"/>
              <a:ext cx="9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39" name="Rectangle 44"/>
            <p:cNvSpPr>
              <a:spLocks noChangeArrowheads="1"/>
            </p:cNvSpPr>
            <p:nvPr/>
          </p:nvSpPr>
          <p:spPr bwMode="auto">
            <a:xfrm>
              <a:off x="3283" y="1724"/>
              <a:ext cx="3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52.50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40" name="Rectangle 45"/>
            <p:cNvSpPr>
              <a:spLocks noChangeArrowheads="1"/>
            </p:cNvSpPr>
            <p:nvPr/>
          </p:nvSpPr>
          <p:spPr bwMode="auto">
            <a:xfrm>
              <a:off x="2969" y="1724"/>
              <a:ext cx="42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41" name="Rectangle 46"/>
            <p:cNvSpPr>
              <a:spLocks noChangeArrowheads="1"/>
            </p:cNvSpPr>
            <p:nvPr/>
          </p:nvSpPr>
          <p:spPr bwMode="auto">
            <a:xfrm>
              <a:off x="3283" y="1724"/>
              <a:ext cx="9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42" name="Rectangle 47"/>
            <p:cNvSpPr>
              <a:spLocks noChangeArrowheads="1"/>
            </p:cNvSpPr>
            <p:nvPr/>
          </p:nvSpPr>
          <p:spPr bwMode="auto">
            <a:xfrm>
              <a:off x="4112" y="1724"/>
              <a:ext cx="3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54.86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43" name="Rectangle 48"/>
            <p:cNvSpPr>
              <a:spLocks noChangeArrowheads="1"/>
            </p:cNvSpPr>
            <p:nvPr/>
          </p:nvSpPr>
          <p:spPr bwMode="auto">
            <a:xfrm>
              <a:off x="3798" y="1724"/>
              <a:ext cx="42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44" name="Rectangle 49"/>
            <p:cNvSpPr>
              <a:spLocks noChangeArrowheads="1"/>
            </p:cNvSpPr>
            <p:nvPr/>
          </p:nvSpPr>
          <p:spPr bwMode="auto">
            <a:xfrm>
              <a:off x="4112" y="1724"/>
              <a:ext cx="9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45" name="Rectangle 50"/>
            <p:cNvSpPr>
              <a:spLocks noChangeArrowheads="1"/>
            </p:cNvSpPr>
            <p:nvPr/>
          </p:nvSpPr>
          <p:spPr bwMode="auto">
            <a:xfrm>
              <a:off x="5020" y="1724"/>
              <a:ext cx="3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48.95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46" name="Rectangle 51"/>
            <p:cNvSpPr>
              <a:spLocks noChangeArrowheads="1"/>
            </p:cNvSpPr>
            <p:nvPr/>
          </p:nvSpPr>
          <p:spPr bwMode="auto">
            <a:xfrm>
              <a:off x="4620" y="1724"/>
              <a:ext cx="536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47" name="Rectangle 52"/>
            <p:cNvSpPr>
              <a:spLocks noChangeArrowheads="1"/>
            </p:cNvSpPr>
            <p:nvPr/>
          </p:nvSpPr>
          <p:spPr bwMode="auto">
            <a:xfrm>
              <a:off x="5020" y="1724"/>
              <a:ext cx="9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48" name="Rectangle 53"/>
            <p:cNvSpPr>
              <a:spLocks noChangeArrowheads="1"/>
            </p:cNvSpPr>
            <p:nvPr/>
          </p:nvSpPr>
          <p:spPr bwMode="auto">
            <a:xfrm>
              <a:off x="5928" y="1724"/>
              <a:ext cx="30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44.11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49" name="Rectangle 54"/>
            <p:cNvSpPr>
              <a:spLocks noChangeArrowheads="1"/>
            </p:cNvSpPr>
            <p:nvPr/>
          </p:nvSpPr>
          <p:spPr bwMode="auto">
            <a:xfrm>
              <a:off x="5528" y="1724"/>
              <a:ext cx="536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50" name="Rectangle 55"/>
            <p:cNvSpPr>
              <a:spLocks noChangeArrowheads="1"/>
            </p:cNvSpPr>
            <p:nvPr/>
          </p:nvSpPr>
          <p:spPr bwMode="auto">
            <a:xfrm>
              <a:off x="5928" y="1724"/>
              <a:ext cx="9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51" name="Rectangle 56"/>
            <p:cNvSpPr>
              <a:spLocks noChangeArrowheads="1"/>
            </p:cNvSpPr>
            <p:nvPr/>
          </p:nvSpPr>
          <p:spPr bwMode="auto">
            <a:xfrm>
              <a:off x="403" y="1867"/>
              <a:ext cx="50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Bank debt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52" name="Rectangle 57"/>
            <p:cNvSpPr>
              <a:spLocks noChangeArrowheads="1"/>
            </p:cNvSpPr>
            <p:nvPr/>
          </p:nvSpPr>
          <p:spPr bwMode="auto">
            <a:xfrm>
              <a:off x="2454" y="1867"/>
              <a:ext cx="3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63.90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53" name="Rectangle 58"/>
            <p:cNvSpPr>
              <a:spLocks noChangeArrowheads="1"/>
            </p:cNvSpPr>
            <p:nvPr/>
          </p:nvSpPr>
          <p:spPr bwMode="auto">
            <a:xfrm>
              <a:off x="2197" y="1867"/>
              <a:ext cx="36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54" name="Rectangle 59"/>
            <p:cNvSpPr>
              <a:spLocks noChangeArrowheads="1"/>
            </p:cNvSpPr>
            <p:nvPr/>
          </p:nvSpPr>
          <p:spPr bwMode="auto">
            <a:xfrm>
              <a:off x="2454" y="1867"/>
              <a:ext cx="9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55" name="Rectangle 60"/>
            <p:cNvSpPr>
              <a:spLocks noChangeArrowheads="1"/>
            </p:cNvSpPr>
            <p:nvPr/>
          </p:nvSpPr>
          <p:spPr bwMode="auto">
            <a:xfrm>
              <a:off x="3283" y="1867"/>
              <a:ext cx="3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53.78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56" name="Rectangle 61"/>
            <p:cNvSpPr>
              <a:spLocks noChangeArrowheads="1"/>
            </p:cNvSpPr>
            <p:nvPr/>
          </p:nvSpPr>
          <p:spPr bwMode="auto">
            <a:xfrm>
              <a:off x="2969" y="1867"/>
              <a:ext cx="42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57" name="Rectangle 62"/>
            <p:cNvSpPr>
              <a:spLocks noChangeArrowheads="1"/>
            </p:cNvSpPr>
            <p:nvPr/>
          </p:nvSpPr>
          <p:spPr bwMode="auto">
            <a:xfrm>
              <a:off x="3283" y="1867"/>
              <a:ext cx="9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58" name="Rectangle 63"/>
            <p:cNvSpPr>
              <a:spLocks noChangeArrowheads="1"/>
            </p:cNvSpPr>
            <p:nvPr/>
          </p:nvSpPr>
          <p:spPr bwMode="auto">
            <a:xfrm>
              <a:off x="4112" y="1867"/>
              <a:ext cx="3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59.84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59" name="Rectangle 64"/>
            <p:cNvSpPr>
              <a:spLocks noChangeArrowheads="1"/>
            </p:cNvSpPr>
            <p:nvPr/>
          </p:nvSpPr>
          <p:spPr bwMode="auto">
            <a:xfrm>
              <a:off x="3798" y="1867"/>
              <a:ext cx="42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60" name="Rectangle 65"/>
            <p:cNvSpPr>
              <a:spLocks noChangeArrowheads="1"/>
            </p:cNvSpPr>
            <p:nvPr/>
          </p:nvSpPr>
          <p:spPr bwMode="auto">
            <a:xfrm>
              <a:off x="4112" y="1867"/>
              <a:ext cx="9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61" name="Rectangle 66"/>
            <p:cNvSpPr>
              <a:spLocks noChangeArrowheads="1"/>
            </p:cNvSpPr>
            <p:nvPr/>
          </p:nvSpPr>
          <p:spPr bwMode="auto">
            <a:xfrm>
              <a:off x="5020" y="1867"/>
              <a:ext cx="3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58.19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62" name="Rectangle 67"/>
            <p:cNvSpPr>
              <a:spLocks noChangeArrowheads="1"/>
            </p:cNvSpPr>
            <p:nvPr/>
          </p:nvSpPr>
          <p:spPr bwMode="auto">
            <a:xfrm>
              <a:off x="4620" y="1867"/>
              <a:ext cx="536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63" name="Rectangle 68"/>
            <p:cNvSpPr>
              <a:spLocks noChangeArrowheads="1"/>
            </p:cNvSpPr>
            <p:nvPr/>
          </p:nvSpPr>
          <p:spPr bwMode="auto">
            <a:xfrm>
              <a:off x="5020" y="1867"/>
              <a:ext cx="9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64" name="Rectangle 69"/>
            <p:cNvSpPr>
              <a:spLocks noChangeArrowheads="1"/>
            </p:cNvSpPr>
            <p:nvPr/>
          </p:nvSpPr>
          <p:spPr bwMode="auto">
            <a:xfrm>
              <a:off x="5928" y="1867"/>
              <a:ext cx="3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57.44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65" name="Rectangle 70"/>
            <p:cNvSpPr>
              <a:spLocks noChangeArrowheads="1"/>
            </p:cNvSpPr>
            <p:nvPr/>
          </p:nvSpPr>
          <p:spPr bwMode="auto">
            <a:xfrm>
              <a:off x="5528" y="1867"/>
              <a:ext cx="536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66" name="Rectangle 71"/>
            <p:cNvSpPr>
              <a:spLocks noChangeArrowheads="1"/>
            </p:cNvSpPr>
            <p:nvPr/>
          </p:nvSpPr>
          <p:spPr bwMode="auto">
            <a:xfrm>
              <a:off x="5928" y="1867"/>
              <a:ext cx="9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67" name="Rectangle 72"/>
            <p:cNvSpPr>
              <a:spLocks noChangeArrowheads="1"/>
            </p:cNvSpPr>
            <p:nvPr/>
          </p:nvSpPr>
          <p:spPr bwMode="auto">
            <a:xfrm>
              <a:off x="403" y="2010"/>
              <a:ext cx="78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Tenant deposits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68" name="Rectangle 73"/>
            <p:cNvSpPr>
              <a:spLocks noChangeArrowheads="1"/>
            </p:cNvSpPr>
            <p:nvPr/>
          </p:nvSpPr>
          <p:spPr bwMode="auto">
            <a:xfrm>
              <a:off x="2518" y="2010"/>
              <a:ext cx="2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2.35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69" name="Rectangle 74"/>
            <p:cNvSpPr>
              <a:spLocks noChangeArrowheads="1"/>
            </p:cNvSpPr>
            <p:nvPr/>
          </p:nvSpPr>
          <p:spPr bwMode="auto">
            <a:xfrm>
              <a:off x="2182" y="2010"/>
              <a:ext cx="42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0" name="Rectangle 75"/>
            <p:cNvSpPr>
              <a:spLocks noChangeArrowheads="1"/>
            </p:cNvSpPr>
            <p:nvPr/>
          </p:nvSpPr>
          <p:spPr bwMode="auto">
            <a:xfrm>
              <a:off x="2497" y="2010"/>
              <a:ext cx="9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1" name="Rectangle 76"/>
            <p:cNvSpPr>
              <a:spLocks noChangeArrowheads="1"/>
            </p:cNvSpPr>
            <p:nvPr/>
          </p:nvSpPr>
          <p:spPr bwMode="auto">
            <a:xfrm>
              <a:off x="3347" y="2010"/>
              <a:ext cx="2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1.82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2" name="Rectangle 77"/>
            <p:cNvSpPr>
              <a:spLocks noChangeArrowheads="1"/>
            </p:cNvSpPr>
            <p:nvPr/>
          </p:nvSpPr>
          <p:spPr bwMode="auto">
            <a:xfrm>
              <a:off x="2954" y="2010"/>
              <a:ext cx="50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3" name="Rectangle 78"/>
            <p:cNvSpPr>
              <a:spLocks noChangeArrowheads="1"/>
            </p:cNvSpPr>
            <p:nvPr/>
          </p:nvSpPr>
          <p:spPr bwMode="auto">
            <a:xfrm>
              <a:off x="3326" y="2010"/>
              <a:ext cx="9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4" name="Rectangle 79"/>
            <p:cNvSpPr>
              <a:spLocks noChangeArrowheads="1"/>
            </p:cNvSpPr>
            <p:nvPr/>
          </p:nvSpPr>
          <p:spPr bwMode="auto">
            <a:xfrm>
              <a:off x="4177" y="2010"/>
              <a:ext cx="2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2.24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5" name="Rectangle 80"/>
            <p:cNvSpPr>
              <a:spLocks noChangeArrowheads="1"/>
            </p:cNvSpPr>
            <p:nvPr/>
          </p:nvSpPr>
          <p:spPr bwMode="auto">
            <a:xfrm>
              <a:off x="3783" y="2010"/>
              <a:ext cx="50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6" name="Rectangle 81"/>
            <p:cNvSpPr>
              <a:spLocks noChangeArrowheads="1"/>
            </p:cNvSpPr>
            <p:nvPr/>
          </p:nvSpPr>
          <p:spPr bwMode="auto">
            <a:xfrm>
              <a:off x="4155" y="2010"/>
              <a:ext cx="9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7" name="Rectangle 82"/>
            <p:cNvSpPr>
              <a:spLocks noChangeArrowheads="1"/>
            </p:cNvSpPr>
            <p:nvPr/>
          </p:nvSpPr>
          <p:spPr bwMode="auto">
            <a:xfrm>
              <a:off x="5084" y="2010"/>
              <a:ext cx="2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2.20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8" name="Rectangle 83"/>
            <p:cNvSpPr>
              <a:spLocks noChangeArrowheads="1"/>
            </p:cNvSpPr>
            <p:nvPr/>
          </p:nvSpPr>
          <p:spPr bwMode="auto">
            <a:xfrm>
              <a:off x="4613" y="2010"/>
              <a:ext cx="60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9" name="Rectangle 84"/>
            <p:cNvSpPr>
              <a:spLocks noChangeArrowheads="1"/>
            </p:cNvSpPr>
            <p:nvPr/>
          </p:nvSpPr>
          <p:spPr bwMode="auto">
            <a:xfrm>
              <a:off x="5070" y="2010"/>
              <a:ext cx="9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0" name="Rectangle 85"/>
            <p:cNvSpPr>
              <a:spLocks noChangeArrowheads="1"/>
            </p:cNvSpPr>
            <p:nvPr/>
          </p:nvSpPr>
          <p:spPr bwMode="auto">
            <a:xfrm>
              <a:off x="5992" y="2010"/>
              <a:ext cx="2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2.10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1" name="Rectangle 86"/>
            <p:cNvSpPr>
              <a:spLocks noChangeArrowheads="1"/>
            </p:cNvSpPr>
            <p:nvPr/>
          </p:nvSpPr>
          <p:spPr bwMode="auto">
            <a:xfrm>
              <a:off x="5520" y="2010"/>
              <a:ext cx="60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2" name="Rectangle 87"/>
            <p:cNvSpPr>
              <a:spLocks noChangeArrowheads="1"/>
            </p:cNvSpPr>
            <p:nvPr/>
          </p:nvSpPr>
          <p:spPr bwMode="auto">
            <a:xfrm>
              <a:off x="5978" y="2010"/>
              <a:ext cx="9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3" name="Rectangle 88"/>
            <p:cNvSpPr>
              <a:spLocks noChangeArrowheads="1"/>
            </p:cNvSpPr>
            <p:nvPr/>
          </p:nvSpPr>
          <p:spPr bwMode="auto">
            <a:xfrm>
              <a:off x="2390" y="2152"/>
              <a:ext cx="3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133.26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4" name="Rectangle 89"/>
            <p:cNvSpPr>
              <a:spLocks noChangeArrowheads="1"/>
            </p:cNvSpPr>
            <p:nvPr/>
          </p:nvSpPr>
          <p:spPr bwMode="auto">
            <a:xfrm>
              <a:off x="2182" y="2152"/>
              <a:ext cx="29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5" name="Rectangle 90"/>
            <p:cNvSpPr>
              <a:spLocks noChangeArrowheads="1"/>
            </p:cNvSpPr>
            <p:nvPr/>
          </p:nvSpPr>
          <p:spPr bwMode="auto">
            <a:xfrm>
              <a:off x="2383" y="2152"/>
              <a:ext cx="9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6" name="Rectangle 91"/>
            <p:cNvSpPr>
              <a:spLocks noChangeArrowheads="1"/>
            </p:cNvSpPr>
            <p:nvPr/>
          </p:nvSpPr>
          <p:spPr bwMode="auto">
            <a:xfrm>
              <a:off x="3219" y="2152"/>
              <a:ext cx="36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116.38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7" name="Rectangle 92"/>
            <p:cNvSpPr>
              <a:spLocks noChangeArrowheads="1"/>
            </p:cNvSpPr>
            <p:nvPr/>
          </p:nvSpPr>
          <p:spPr bwMode="auto">
            <a:xfrm>
              <a:off x="2954" y="2152"/>
              <a:ext cx="36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8" name="Rectangle 93"/>
            <p:cNvSpPr>
              <a:spLocks noChangeArrowheads="1"/>
            </p:cNvSpPr>
            <p:nvPr/>
          </p:nvSpPr>
          <p:spPr bwMode="auto">
            <a:xfrm>
              <a:off x="3212" y="2152"/>
              <a:ext cx="9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9" name="Rectangle 94"/>
            <p:cNvSpPr>
              <a:spLocks noChangeArrowheads="1"/>
            </p:cNvSpPr>
            <p:nvPr/>
          </p:nvSpPr>
          <p:spPr bwMode="auto">
            <a:xfrm>
              <a:off x="4048" y="2152"/>
              <a:ext cx="3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135.16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0" name="Rectangle 95"/>
            <p:cNvSpPr>
              <a:spLocks noChangeArrowheads="1"/>
            </p:cNvSpPr>
            <p:nvPr/>
          </p:nvSpPr>
          <p:spPr bwMode="auto">
            <a:xfrm>
              <a:off x="3783" y="2152"/>
              <a:ext cx="36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1" name="Rectangle 96"/>
            <p:cNvSpPr>
              <a:spLocks noChangeArrowheads="1"/>
            </p:cNvSpPr>
            <p:nvPr/>
          </p:nvSpPr>
          <p:spPr bwMode="auto">
            <a:xfrm>
              <a:off x="4041" y="2152"/>
              <a:ext cx="9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2" name="Rectangle 97"/>
            <p:cNvSpPr>
              <a:spLocks noChangeArrowheads="1"/>
            </p:cNvSpPr>
            <p:nvPr/>
          </p:nvSpPr>
          <p:spPr bwMode="auto">
            <a:xfrm>
              <a:off x="4956" y="2152"/>
              <a:ext cx="3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136.77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3" name="Rectangle 98"/>
            <p:cNvSpPr>
              <a:spLocks noChangeArrowheads="1"/>
            </p:cNvSpPr>
            <p:nvPr/>
          </p:nvSpPr>
          <p:spPr bwMode="auto">
            <a:xfrm>
              <a:off x="4613" y="2152"/>
              <a:ext cx="46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4" name="Rectangle 99"/>
            <p:cNvSpPr>
              <a:spLocks noChangeArrowheads="1"/>
            </p:cNvSpPr>
            <p:nvPr/>
          </p:nvSpPr>
          <p:spPr bwMode="auto">
            <a:xfrm>
              <a:off x="4956" y="2152"/>
              <a:ext cx="9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5" name="Rectangle 100"/>
            <p:cNvSpPr>
              <a:spLocks noChangeArrowheads="1"/>
            </p:cNvSpPr>
            <p:nvPr/>
          </p:nvSpPr>
          <p:spPr bwMode="auto">
            <a:xfrm>
              <a:off x="5863" y="2152"/>
              <a:ext cx="3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142.49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6" name="Rectangle 101"/>
            <p:cNvSpPr>
              <a:spLocks noChangeArrowheads="1"/>
            </p:cNvSpPr>
            <p:nvPr/>
          </p:nvSpPr>
          <p:spPr bwMode="auto">
            <a:xfrm>
              <a:off x="5520" y="2152"/>
              <a:ext cx="46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7" name="Rectangle 102"/>
            <p:cNvSpPr>
              <a:spLocks noChangeArrowheads="1"/>
            </p:cNvSpPr>
            <p:nvPr/>
          </p:nvSpPr>
          <p:spPr bwMode="auto">
            <a:xfrm>
              <a:off x="5863" y="2152"/>
              <a:ext cx="9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8" name="Rectangle 103"/>
            <p:cNvSpPr>
              <a:spLocks noChangeArrowheads="1"/>
            </p:cNvSpPr>
            <p:nvPr/>
          </p:nvSpPr>
          <p:spPr bwMode="auto">
            <a:xfrm>
              <a:off x="403" y="2581"/>
              <a:ext cx="60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Investments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9" name="Rectangle 104"/>
            <p:cNvSpPr>
              <a:spLocks noChangeArrowheads="1"/>
            </p:cNvSpPr>
            <p:nvPr/>
          </p:nvSpPr>
          <p:spPr bwMode="auto">
            <a:xfrm>
              <a:off x="2339" y="2574"/>
              <a:ext cx="4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(132.96)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01" name="Rectangle 106"/>
            <p:cNvSpPr>
              <a:spLocks noChangeArrowheads="1"/>
            </p:cNvSpPr>
            <p:nvPr/>
          </p:nvSpPr>
          <p:spPr bwMode="auto">
            <a:xfrm>
              <a:off x="2390" y="2581"/>
              <a:ext cx="9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02" name="Rectangle 107"/>
            <p:cNvSpPr>
              <a:spLocks noChangeArrowheads="1"/>
            </p:cNvSpPr>
            <p:nvPr/>
          </p:nvSpPr>
          <p:spPr bwMode="auto">
            <a:xfrm>
              <a:off x="3186" y="2581"/>
              <a:ext cx="44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(116.38)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04" name="Rectangle 109"/>
            <p:cNvSpPr>
              <a:spLocks noChangeArrowheads="1"/>
            </p:cNvSpPr>
            <p:nvPr/>
          </p:nvSpPr>
          <p:spPr bwMode="auto">
            <a:xfrm>
              <a:off x="3219" y="2581"/>
              <a:ext cx="9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05" name="Rectangle 110"/>
            <p:cNvSpPr>
              <a:spLocks noChangeArrowheads="1"/>
            </p:cNvSpPr>
            <p:nvPr/>
          </p:nvSpPr>
          <p:spPr bwMode="auto">
            <a:xfrm>
              <a:off x="4002" y="2581"/>
              <a:ext cx="4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(135.16)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07" name="Rectangle 112"/>
            <p:cNvSpPr>
              <a:spLocks noChangeArrowheads="1"/>
            </p:cNvSpPr>
            <p:nvPr/>
          </p:nvSpPr>
          <p:spPr bwMode="auto">
            <a:xfrm>
              <a:off x="4048" y="2581"/>
              <a:ext cx="9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08" name="Rectangle 113"/>
            <p:cNvSpPr>
              <a:spLocks noChangeArrowheads="1"/>
            </p:cNvSpPr>
            <p:nvPr/>
          </p:nvSpPr>
          <p:spPr bwMode="auto">
            <a:xfrm>
              <a:off x="4912" y="2581"/>
              <a:ext cx="4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(136.77)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10" name="Rectangle 115"/>
            <p:cNvSpPr>
              <a:spLocks noChangeArrowheads="1"/>
            </p:cNvSpPr>
            <p:nvPr/>
          </p:nvSpPr>
          <p:spPr bwMode="auto">
            <a:xfrm>
              <a:off x="4956" y="2581"/>
              <a:ext cx="9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11" name="Rectangle 116"/>
            <p:cNvSpPr>
              <a:spLocks noChangeArrowheads="1"/>
            </p:cNvSpPr>
            <p:nvPr/>
          </p:nvSpPr>
          <p:spPr bwMode="auto">
            <a:xfrm>
              <a:off x="5826" y="2588"/>
              <a:ext cx="4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(142.49)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13" name="Rectangle 118"/>
            <p:cNvSpPr>
              <a:spLocks noChangeArrowheads="1"/>
            </p:cNvSpPr>
            <p:nvPr/>
          </p:nvSpPr>
          <p:spPr bwMode="auto">
            <a:xfrm>
              <a:off x="5863" y="2581"/>
              <a:ext cx="9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14" name="Rectangle 119"/>
            <p:cNvSpPr>
              <a:spLocks noChangeArrowheads="1"/>
            </p:cNvSpPr>
            <p:nvPr/>
          </p:nvSpPr>
          <p:spPr bwMode="auto">
            <a:xfrm>
              <a:off x="403" y="2724"/>
              <a:ext cx="129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Change in working capital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15" name="Rectangle 120"/>
            <p:cNvSpPr>
              <a:spLocks noChangeArrowheads="1"/>
            </p:cNvSpPr>
            <p:nvPr/>
          </p:nvSpPr>
          <p:spPr bwMode="auto">
            <a:xfrm>
              <a:off x="2443" y="2724"/>
              <a:ext cx="3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(0.30)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17" name="Rectangle 122"/>
            <p:cNvSpPr>
              <a:spLocks noChangeArrowheads="1"/>
            </p:cNvSpPr>
            <p:nvPr/>
          </p:nvSpPr>
          <p:spPr bwMode="auto">
            <a:xfrm>
              <a:off x="2497" y="2724"/>
              <a:ext cx="9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18" name="Rectangle 123"/>
            <p:cNvSpPr>
              <a:spLocks noChangeArrowheads="1"/>
            </p:cNvSpPr>
            <p:nvPr/>
          </p:nvSpPr>
          <p:spPr bwMode="auto">
            <a:xfrm>
              <a:off x="3405" y="2724"/>
              <a:ext cx="10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19" name="Rectangle 124"/>
            <p:cNvSpPr>
              <a:spLocks noChangeArrowheads="1"/>
            </p:cNvSpPr>
            <p:nvPr/>
          </p:nvSpPr>
          <p:spPr bwMode="auto">
            <a:xfrm>
              <a:off x="3569" y="2724"/>
              <a:ext cx="9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20" name="Rectangle 125"/>
            <p:cNvSpPr>
              <a:spLocks noChangeArrowheads="1"/>
            </p:cNvSpPr>
            <p:nvPr/>
          </p:nvSpPr>
          <p:spPr bwMode="auto">
            <a:xfrm>
              <a:off x="2954" y="2724"/>
              <a:ext cx="56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21" name="Rectangle 126"/>
            <p:cNvSpPr>
              <a:spLocks noChangeArrowheads="1"/>
            </p:cNvSpPr>
            <p:nvPr/>
          </p:nvSpPr>
          <p:spPr bwMode="auto">
            <a:xfrm>
              <a:off x="3383" y="2724"/>
              <a:ext cx="9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22" name="Rectangle 127"/>
            <p:cNvSpPr>
              <a:spLocks noChangeArrowheads="1"/>
            </p:cNvSpPr>
            <p:nvPr/>
          </p:nvSpPr>
          <p:spPr bwMode="auto">
            <a:xfrm>
              <a:off x="4234" y="2724"/>
              <a:ext cx="10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23" name="Rectangle 128"/>
            <p:cNvSpPr>
              <a:spLocks noChangeArrowheads="1"/>
            </p:cNvSpPr>
            <p:nvPr/>
          </p:nvSpPr>
          <p:spPr bwMode="auto">
            <a:xfrm>
              <a:off x="4398" y="2724"/>
              <a:ext cx="9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24" name="Rectangle 129"/>
            <p:cNvSpPr>
              <a:spLocks noChangeArrowheads="1"/>
            </p:cNvSpPr>
            <p:nvPr/>
          </p:nvSpPr>
          <p:spPr bwMode="auto">
            <a:xfrm>
              <a:off x="3783" y="2724"/>
              <a:ext cx="56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25" name="Rectangle 130"/>
            <p:cNvSpPr>
              <a:spLocks noChangeArrowheads="1"/>
            </p:cNvSpPr>
            <p:nvPr/>
          </p:nvSpPr>
          <p:spPr bwMode="auto">
            <a:xfrm>
              <a:off x="4212" y="2724"/>
              <a:ext cx="9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26" name="Rectangle 131"/>
            <p:cNvSpPr>
              <a:spLocks noChangeArrowheads="1"/>
            </p:cNvSpPr>
            <p:nvPr/>
          </p:nvSpPr>
          <p:spPr bwMode="auto">
            <a:xfrm>
              <a:off x="5142" y="2724"/>
              <a:ext cx="10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27" name="Rectangle 132"/>
            <p:cNvSpPr>
              <a:spLocks noChangeArrowheads="1"/>
            </p:cNvSpPr>
            <p:nvPr/>
          </p:nvSpPr>
          <p:spPr bwMode="auto">
            <a:xfrm>
              <a:off x="5306" y="2724"/>
              <a:ext cx="9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28" name="Rectangle 133"/>
            <p:cNvSpPr>
              <a:spLocks noChangeArrowheads="1"/>
            </p:cNvSpPr>
            <p:nvPr/>
          </p:nvSpPr>
          <p:spPr bwMode="auto">
            <a:xfrm>
              <a:off x="4613" y="2724"/>
              <a:ext cx="672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29" name="Rectangle 134"/>
            <p:cNvSpPr>
              <a:spLocks noChangeArrowheads="1"/>
            </p:cNvSpPr>
            <p:nvPr/>
          </p:nvSpPr>
          <p:spPr bwMode="auto">
            <a:xfrm>
              <a:off x="5127" y="2724"/>
              <a:ext cx="9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0" name="Rectangle 135"/>
            <p:cNvSpPr>
              <a:spLocks noChangeArrowheads="1"/>
            </p:cNvSpPr>
            <p:nvPr/>
          </p:nvSpPr>
          <p:spPr bwMode="auto">
            <a:xfrm>
              <a:off x="6049" y="2724"/>
              <a:ext cx="10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1" name="Rectangle 136"/>
            <p:cNvSpPr>
              <a:spLocks noChangeArrowheads="1"/>
            </p:cNvSpPr>
            <p:nvPr/>
          </p:nvSpPr>
          <p:spPr bwMode="auto">
            <a:xfrm>
              <a:off x="6214" y="2724"/>
              <a:ext cx="9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2" name="Rectangle 137"/>
            <p:cNvSpPr>
              <a:spLocks noChangeArrowheads="1"/>
            </p:cNvSpPr>
            <p:nvPr/>
          </p:nvSpPr>
          <p:spPr bwMode="auto">
            <a:xfrm>
              <a:off x="5520" y="2724"/>
              <a:ext cx="672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3" name="Rectangle 138"/>
            <p:cNvSpPr>
              <a:spLocks noChangeArrowheads="1"/>
            </p:cNvSpPr>
            <p:nvPr/>
          </p:nvSpPr>
          <p:spPr bwMode="auto">
            <a:xfrm>
              <a:off x="6035" y="2724"/>
              <a:ext cx="9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4" name="Rectangle 139"/>
            <p:cNvSpPr>
              <a:spLocks noChangeArrowheads="1"/>
            </p:cNvSpPr>
            <p:nvPr/>
          </p:nvSpPr>
          <p:spPr bwMode="auto">
            <a:xfrm>
              <a:off x="403" y="3139"/>
              <a:ext cx="137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Free cash flow reinvested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5" name="Rectangle 140"/>
            <p:cNvSpPr>
              <a:spLocks noChangeArrowheads="1"/>
            </p:cNvSpPr>
            <p:nvPr/>
          </p:nvSpPr>
          <p:spPr bwMode="auto">
            <a:xfrm>
              <a:off x="2518" y="3139"/>
              <a:ext cx="2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0.02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6" name="Rectangle 141"/>
            <p:cNvSpPr>
              <a:spLocks noChangeArrowheads="1"/>
            </p:cNvSpPr>
            <p:nvPr/>
          </p:nvSpPr>
          <p:spPr bwMode="auto">
            <a:xfrm>
              <a:off x="2204" y="3139"/>
              <a:ext cx="429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7" name="Rectangle 142"/>
            <p:cNvSpPr>
              <a:spLocks noChangeArrowheads="1"/>
            </p:cNvSpPr>
            <p:nvPr/>
          </p:nvSpPr>
          <p:spPr bwMode="auto">
            <a:xfrm>
              <a:off x="2518" y="3139"/>
              <a:ext cx="9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8" name="Rectangle 143"/>
            <p:cNvSpPr>
              <a:spLocks noChangeArrowheads="1"/>
            </p:cNvSpPr>
            <p:nvPr/>
          </p:nvSpPr>
          <p:spPr bwMode="auto">
            <a:xfrm>
              <a:off x="3347" y="3139"/>
              <a:ext cx="2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6.12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9" name="Rectangle 144"/>
            <p:cNvSpPr>
              <a:spLocks noChangeArrowheads="1"/>
            </p:cNvSpPr>
            <p:nvPr/>
          </p:nvSpPr>
          <p:spPr bwMode="auto">
            <a:xfrm>
              <a:off x="2976" y="3139"/>
              <a:ext cx="500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40" name="Rectangle 145"/>
            <p:cNvSpPr>
              <a:spLocks noChangeArrowheads="1"/>
            </p:cNvSpPr>
            <p:nvPr/>
          </p:nvSpPr>
          <p:spPr bwMode="auto">
            <a:xfrm>
              <a:off x="3347" y="3139"/>
              <a:ext cx="9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41" name="Rectangle 146"/>
            <p:cNvSpPr>
              <a:spLocks noChangeArrowheads="1"/>
            </p:cNvSpPr>
            <p:nvPr/>
          </p:nvSpPr>
          <p:spPr bwMode="auto">
            <a:xfrm>
              <a:off x="4112" y="3139"/>
              <a:ext cx="3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13.20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42" name="Rectangle 147"/>
            <p:cNvSpPr>
              <a:spLocks noChangeArrowheads="1"/>
            </p:cNvSpPr>
            <p:nvPr/>
          </p:nvSpPr>
          <p:spPr bwMode="auto">
            <a:xfrm>
              <a:off x="3798" y="3139"/>
              <a:ext cx="429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43" name="Rectangle 148"/>
            <p:cNvSpPr>
              <a:spLocks noChangeArrowheads="1"/>
            </p:cNvSpPr>
            <p:nvPr/>
          </p:nvSpPr>
          <p:spPr bwMode="auto">
            <a:xfrm>
              <a:off x="4112" y="3139"/>
              <a:ext cx="9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44" name="Rectangle 149"/>
            <p:cNvSpPr>
              <a:spLocks noChangeArrowheads="1"/>
            </p:cNvSpPr>
            <p:nvPr/>
          </p:nvSpPr>
          <p:spPr bwMode="auto">
            <a:xfrm>
              <a:off x="5020" y="3139"/>
              <a:ext cx="3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19.69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45" name="Rectangle 150"/>
            <p:cNvSpPr>
              <a:spLocks noChangeArrowheads="1"/>
            </p:cNvSpPr>
            <p:nvPr/>
          </p:nvSpPr>
          <p:spPr bwMode="auto">
            <a:xfrm>
              <a:off x="4620" y="3139"/>
              <a:ext cx="536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46" name="Rectangle 151"/>
            <p:cNvSpPr>
              <a:spLocks noChangeArrowheads="1"/>
            </p:cNvSpPr>
            <p:nvPr/>
          </p:nvSpPr>
          <p:spPr bwMode="auto">
            <a:xfrm>
              <a:off x="5020" y="3139"/>
              <a:ext cx="9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47" name="Rectangle 152"/>
            <p:cNvSpPr>
              <a:spLocks noChangeArrowheads="1"/>
            </p:cNvSpPr>
            <p:nvPr/>
          </p:nvSpPr>
          <p:spPr bwMode="auto">
            <a:xfrm>
              <a:off x="5928" y="3139"/>
              <a:ext cx="3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27.36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48" name="Rectangle 153"/>
            <p:cNvSpPr>
              <a:spLocks noChangeArrowheads="1"/>
            </p:cNvSpPr>
            <p:nvPr/>
          </p:nvSpPr>
          <p:spPr bwMode="auto">
            <a:xfrm>
              <a:off x="5528" y="3139"/>
              <a:ext cx="536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        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49" name="Rectangle 154"/>
            <p:cNvSpPr>
              <a:spLocks noChangeArrowheads="1"/>
            </p:cNvSpPr>
            <p:nvPr/>
          </p:nvSpPr>
          <p:spPr bwMode="auto">
            <a:xfrm>
              <a:off x="5928" y="3139"/>
              <a:ext cx="9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50" name="Rectangle 155"/>
            <p:cNvSpPr>
              <a:spLocks noChangeArrowheads="1"/>
            </p:cNvSpPr>
            <p:nvPr/>
          </p:nvSpPr>
          <p:spPr bwMode="auto">
            <a:xfrm>
              <a:off x="403" y="328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51" name="Line 156"/>
            <p:cNvSpPr>
              <a:spLocks noChangeShapeType="1"/>
            </p:cNvSpPr>
            <p:nvPr/>
          </p:nvSpPr>
          <p:spPr bwMode="auto">
            <a:xfrm>
              <a:off x="374" y="1273"/>
              <a:ext cx="0" cy="17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52" name="Rectangle 157"/>
            <p:cNvSpPr>
              <a:spLocks noChangeArrowheads="1"/>
            </p:cNvSpPr>
            <p:nvPr/>
          </p:nvSpPr>
          <p:spPr bwMode="auto">
            <a:xfrm>
              <a:off x="374" y="1273"/>
              <a:ext cx="7" cy="17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53" name="Line 158"/>
            <p:cNvSpPr>
              <a:spLocks noChangeShapeType="1"/>
            </p:cNvSpPr>
            <p:nvPr/>
          </p:nvSpPr>
          <p:spPr bwMode="auto">
            <a:xfrm>
              <a:off x="2118" y="980"/>
              <a:ext cx="0" cy="20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54" name="Rectangle 159"/>
            <p:cNvSpPr>
              <a:spLocks noChangeArrowheads="1"/>
            </p:cNvSpPr>
            <p:nvPr/>
          </p:nvSpPr>
          <p:spPr bwMode="auto">
            <a:xfrm>
              <a:off x="2118" y="980"/>
              <a:ext cx="7" cy="20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55" name="Line 160"/>
            <p:cNvSpPr>
              <a:spLocks noChangeShapeType="1"/>
            </p:cNvSpPr>
            <p:nvPr/>
          </p:nvSpPr>
          <p:spPr bwMode="auto">
            <a:xfrm>
              <a:off x="2890" y="987"/>
              <a:ext cx="0" cy="20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56" name="Rectangle 161"/>
            <p:cNvSpPr>
              <a:spLocks noChangeArrowheads="1"/>
            </p:cNvSpPr>
            <p:nvPr/>
          </p:nvSpPr>
          <p:spPr bwMode="auto">
            <a:xfrm>
              <a:off x="2890" y="987"/>
              <a:ext cx="7" cy="20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57" name="Line 162"/>
            <p:cNvSpPr>
              <a:spLocks noChangeShapeType="1"/>
            </p:cNvSpPr>
            <p:nvPr/>
          </p:nvSpPr>
          <p:spPr bwMode="auto">
            <a:xfrm>
              <a:off x="3719" y="987"/>
              <a:ext cx="0" cy="20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58" name="Rectangle 163"/>
            <p:cNvSpPr>
              <a:spLocks noChangeArrowheads="1"/>
            </p:cNvSpPr>
            <p:nvPr/>
          </p:nvSpPr>
          <p:spPr bwMode="auto">
            <a:xfrm>
              <a:off x="3719" y="987"/>
              <a:ext cx="7" cy="20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59" name="Line 164"/>
            <p:cNvSpPr>
              <a:spLocks noChangeShapeType="1"/>
            </p:cNvSpPr>
            <p:nvPr/>
          </p:nvSpPr>
          <p:spPr bwMode="auto">
            <a:xfrm>
              <a:off x="4548" y="987"/>
              <a:ext cx="0" cy="20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60" name="Rectangle 165"/>
            <p:cNvSpPr>
              <a:spLocks noChangeArrowheads="1"/>
            </p:cNvSpPr>
            <p:nvPr/>
          </p:nvSpPr>
          <p:spPr bwMode="auto">
            <a:xfrm>
              <a:off x="4548" y="987"/>
              <a:ext cx="7" cy="20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61" name="Line 166"/>
            <p:cNvSpPr>
              <a:spLocks noChangeShapeType="1"/>
            </p:cNvSpPr>
            <p:nvPr/>
          </p:nvSpPr>
          <p:spPr bwMode="auto">
            <a:xfrm>
              <a:off x="5456" y="987"/>
              <a:ext cx="0" cy="20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62" name="Rectangle 167"/>
            <p:cNvSpPr>
              <a:spLocks noChangeArrowheads="1"/>
            </p:cNvSpPr>
            <p:nvPr/>
          </p:nvSpPr>
          <p:spPr bwMode="auto">
            <a:xfrm>
              <a:off x="5456" y="987"/>
              <a:ext cx="7" cy="20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63" name="Line 168"/>
            <p:cNvSpPr>
              <a:spLocks noChangeShapeType="1"/>
            </p:cNvSpPr>
            <p:nvPr/>
          </p:nvSpPr>
          <p:spPr bwMode="auto">
            <a:xfrm>
              <a:off x="6364" y="987"/>
              <a:ext cx="0" cy="20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64" name="Rectangle 169"/>
            <p:cNvSpPr>
              <a:spLocks noChangeArrowheads="1"/>
            </p:cNvSpPr>
            <p:nvPr/>
          </p:nvSpPr>
          <p:spPr bwMode="auto">
            <a:xfrm>
              <a:off x="6364" y="987"/>
              <a:ext cx="7" cy="20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65" name="Line 170"/>
            <p:cNvSpPr>
              <a:spLocks noChangeShapeType="1"/>
            </p:cNvSpPr>
            <p:nvPr/>
          </p:nvSpPr>
          <p:spPr bwMode="auto">
            <a:xfrm>
              <a:off x="2118" y="3010"/>
              <a:ext cx="0" cy="4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66" name="Rectangle 171"/>
            <p:cNvSpPr>
              <a:spLocks noChangeArrowheads="1"/>
            </p:cNvSpPr>
            <p:nvPr/>
          </p:nvSpPr>
          <p:spPr bwMode="auto">
            <a:xfrm>
              <a:off x="2118" y="3010"/>
              <a:ext cx="7" cy="4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67" name="Line 172"/>
            <p:cNvSpPr>
              <a:spLocks noChangeShapeType="1"/>
            </p:cNvSpPr>
            <p:nvPr/>
          </p:nvSpPr>
          <p:spPr bwMode="auto">
            <a:xfrm>
              <a:off x="2890" y="3010"/>
              <a:ext cx="0" cy="4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68" name="Rectangle 173"/>
            <p:cNvSpPr>
              <a:spLocks noChangeArrowheads="1"/>
            </p:cNvSpPr>
            <p:nvPr/>
          </p:nvSpPr>
          <p:spPr bwMode="auto">
            <a:xfrm>
              <a:off x="2890" y="3010"/>
              <a:ext cx="7" cy="4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69" name="Line 174"/>
            <p:cNvSpPr>
              <a:spLocks noChangeShapeType="1"/>
            </p:cNvSpPr>
            <p:nvPr/>
          </p:nvSpPr>
          <p:spPr bwMode="auto">
            <a:xfrm>
              <a:off x="3719" y="3010"/>
              <a:ext cx="0" cy="4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70" name="Rectangle 175"/>
            <p:cNvSpPr>
              <a:spLocks noChangeArrowheads="1"/>
            </p:cNvSpPr>
            <p:nvPr/>
          </p:nvSpPr>
          <p:spPr bwMode="auto">
            <a:xfrm>
              <a:off x="3719" y="3010"/>
              <a:ext cx="7" cy="4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71" name="Line 176"/>
            <p:cNvSpPr>
              <a:spLocks noChangeShapeType="1"/>
            </p:cNvSpPr>
            <p:nvPr/>
          </p:nvSpPr>
          <p:spPr bwMode="auto">
            <a:xfrm>
              <a:off x="4548" y="3010"/>
              <a:ext cx="0" cy="4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72" name="Rectangle 177"/>
            <p:cNvSpPr>
              <a:spLocks noChangeArrowheads="1"/>
            </p:cNvSpPr>
            <p:nvPr/>
          </p:nvSpPr>
          <p:spPr bwMode="auto">
            <a:xfrm>
              <a:off x="4548" y="3010"/>
              <a:ext cx="7" cy="4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73" name="Line 178"/>
            <p:cNvSpPr>
              <a:spLocks noChangeShapeType="1"/>
            </p:cNvSpPr>
            <p:nvPr/>
          </p:nvSpPr>
          <p:spPr bwMode="auto">
            <a:xfrm>
              <a:off x="5456" y="3010"/>
              <a:ext cx="0" cy="4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74" name="Rectangle 179"/>
            <p:cNvSpPr>
              <a:spLocks noChangeArrowheads="1"/>
            </p:cNvSpPr>
            <p:nvPr/>
          </p:nvSpPr>
          <p:spPr bwMode="auto">
            <a:xfrm>
              <a:off x="5456" y="3010"/>
              <a:ext cx="7" cy="4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75" name="Line 180"/>
            <p:cNvSpPr>
              <a:spLocks noChangeShapeType="1"/>
            </p:cNvSpPr>
            <p:nvPr/>
          </p:nvSpPr>
          <p:spPr bwMode="auto">
            <a:xfrm>
              <a:off x="6364" y="3010"/>
              <a:ext cx="0" cy="4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76" name="Rectangle 181"/>
            <p:cNvSpPr>
              <a:spLocks noChangeArrowheads="1"/>
            </p:cNvSpPr>
            <p:nvPr/>
          </p:nvSpPr>
          <p:spPr bwMode="auto">
            <a:xfrm>
              <a:off x="6364" y="3010"/>
              <a:ext cx="7" cy="4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77" name="Line 182"/>
            <p:cNvSpPr>
              <a:spLocks noChangeShapeType="1"/>
            </p:cNvSpPr>
            <p:nvPr/>
          </p:nvSpPr>
          <p:spPr bwMode="auto">
            <a:xfrm>
              <a:off x="374" y="3010"/>
              <a:ext cx="0" cy="4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78" name="Rectangle 183"/>
            <p:cNvSpPr>
              <a:spLocks noChangeArrowheads="1"/>
            </p:cNvSpPr>
            <p:nvPr/>
          </p:nvSpPr>
          <p:spPr bwMode="auto">
            <a:xfrm>
              <a:off x="374" y="3010"/>
              <a:ext cx="7" cy="4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79" name="Line 184"/>
            <p:cNvSpPr>
              <a:spLocks noChangeShapeType="1"/>
            </p:cNvSpPr>
            <p:nvPr/>
          </p:nvSpPr>
          <p:spPr bwMode="auto">
            <a:xfrm>
              <a:off x="2125" y="980"/>
              <a:ext cx="424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80" name="Rectangle 185"/>
            <p:cNvSpPr>
              <a:spLocks noChangeArrowheads="1"/>
            </p:cNvSpPr>
            <p:nvPr/>
          </p:nvSpPr>
          <p:spPr bwMode="auto">
            <a:xfrm>
              <a:off x="2125" y="980"/>
              <a:ext cx="4246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81" name="Line 186"/>
            <p:cNvSpPr>
              <a:spLocks noChangeShapeType="1"/>
            </p:cNvSpPr>
            <p:nvPr/>
          </p:nvSpPr>
          <p:spPr bwMode="auto">
            <a:xfrm>
              <a:off x="381" y="1273"/>
              <a:ext cx="59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82" name="Rectangle 187"/>
            <p:cNvSpPr>
              <a:spLocks noChangeArrowheads="1"/>
            </p:cNvSpPr>
            <p:nvPr/>
          </p:nvSpPr>
          <p:spPr bwMode="auto">
            <a:xfrm>
              <a:off x="381" y="1273"/>
              <a:ext cx="5990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83" name="Line 188"/>
            <p:cNvSpPr>
              <a:spLocks noChangeShapeType="1"/>
            </p:cNvSpPr>
            <p:nvPr/>
          </p:nvSpPr>
          <p:spPr bwMode="auto">
            <a:xfrm>
              <a:off x="2125" y="2138"/>
              <a:ext cx="424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84" name="Rectangle 189"/>
            <p:cNvSpPr>
              <a:spLocks noChangeArrowheads="1"/>
            </p:cNvSpPr>
            <p:nvPr/>
          </p:nvSpPr>
          <p:spPr bwMode="auto">
            <a:xfrm>
              <a:off x="2125" y="2138"/>
              <a:ext cx="4246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85" name="Rectangle 190"/>
            <p:cNvSpPr>
              <a:spLocks noChangeArrowheads="1"/>
            </p:cNvSpPr>
            <p:nvPr/>
          </p:nvSpPr>
          <p:spPr bwMode="auto">
            <a:xfrm>
              <a:off x="374" y="2996"/>
              <a:ext cx="5997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86" name="Line 191"/>
            <p:cNvSpPr>
              <a:spLocks noChangeShapeType="1"/>
            </p:cNvSpPr>
            <p:nvPr/>
          </p:nvSpPr>
          <p:spPr bwMode="auto">
            <a:xfrm>
              <a:off x="381" y="3418"/>
              <a:ext cx="59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87" name="Rectangle 192"/>
            <p:cNvSpPr>
              <a:spLocks noChangeArrowheads="1"/>
            </p:cNvSpPr>
            <p:nvPr/>
          </p:nvSpPr>
          <p:spPr bwMode="auto">
            <a:xfrm>
              <a:off x="381" y="3418"/>
              <a:ext cx="5990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941833" y="1168962"/>
            <a:ext cx="9060432" cy="145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600" b="1" dirty="0" smtClean="0">
                <a:latin typeface="Arial" pitchFamily="34" charset="0"/>
                <a:ea typeface="FZYaoTi"/>
                <a:cs typeface="FZYaoTi"/>
              </a:rPr>
              <a:t>5 year objective:	</a:t>
            </a:r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 Stock market flotation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	► option to apply for REIT status (see appendix)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Benchmark valuation methods: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147928"/>
              </p:ext>
            </p:extLst>
          </p:nvPr>
        </p:nvGraphicFramePr>
        <p:xfrm>
          <a:off x="941832" y="2718519"/>
          <a:ext cx="8941372" cy="18542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740572"/>
                <a:gridCol w="3168352"/>
                <a:gridCol w="2376264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0" noProof="0" dirty="0" smtClean="0"/>
                        <a:t>Method</a:t>
                      </a:r>
                      <a:endParaRPr lang="en-GB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noProof="0" dirty="0" smtClean="0"/>
                        <a:t>Application</a:t>
                      </a:r>
                      <a:endParaRPr lang="en-GB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noProof="0" dirty="0" smtClean="0"/>
                        <a:t>Valuation</a:t>
                      </a:r>
                      <a:r>
                        <a:rPr lang="en-GB" sz="1600" b="0" baseline="0" noProof="0" dirty="0" smtClean="0"/>
                        <a:t> €m</a:t>
                      </a:r>
                      <a:endParaRPr lang="en-GB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noProof="0" dirty="0" smtClean="0"/>
                        <a:t>IRR</a:t>
                      </a:r>
                      <a:endParaRPr lang="en-GB" sz="1600" b="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noProof="0" dirty="0" smtClean="0"/>
                        <a:t>NAV*</a:t>
                      </a:r>
                      <a:endParaRPr lang="en-GB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noProof="0" dirty="0" smtClean="0"/>
                        <a:t>Cap rate </a:t>
                      </a:r>
                      <a:r>
                        <a:rPr lang="en-GB" sz="1600" b="0" baseline="0" noProof="0" dirty="0" smtClean="0"/>
                        <a:t>@ 8.0% - debt</a:t>
                      </a:r>
                      <a:endParaRPr lang="en-GB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noProof="0" dirty="0" smtClean="0"/>
                        <a:t>548</a:t>
                      </a:r>
                      <a:endParaRPr lang="en-GB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noProof="0" dirty="0" smtClean="0"/>
                        <a:t>23.6%</a:t>
                      </a:r>
                      <a:endParaRPr lang="en-GB" sz="1600" b="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noProof="0" dirty="0" smtClean="0"/>
                        <a:t>DCF**</a:t>
                      </a:r>
                      <a:endParaRPr lang="en-GB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noProof="0" dirty="0" smtClean="0"/>
                        <a:t>Op.</a:t>
                      </a:r>
                      <a:r>
                        <a:rPr lang="en-GB" sz="1600" b="0" baseline="0" noProof="0" dirty="0" smtClean="0"/>
                        <a:t> c</a:t>
                      </a:r>
                      <a:r>
                        <a:rPr lang="en-GB" sz="1600" b="0" noProof="0" dirty="0" smtClean="0"/>
                        <a:t>ash flow/(8.2% - 3%) - debt</a:t>
                      </a:r>
                      <a:endParaRPr lang="en-GB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noProof="0" dirty="0" smtClean="0"/>
                        <a:t>612</a:t>
                      </a:r>
                      <a:endParaRPr lang="en-GB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noProof="0" dirty="0" smtClean="0"/>
                        <a:t>27.4%</a:t>
                      </a:r>
                      <a:endParaRPr lang="en-GB" sz="1600" b="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noProof="0" dirty="0" smtClean="0"/>
                        <a:t>Range</a:t>
                      </a:r>
                      <a:endParaRPr lang="en-GB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noProof="0" dirty="0" smtClean="0"/>
                        <a:t>548 to</a:t>
                      </a:r>
                      <a:r>
                        <a:rPr lang="en-GB" sz="1600" b="0" baseline="0" noProof="0" dirty="0" smtClean="0"/>
                        <a:t> 612</a:t>
                      </a:r>
                      <a:endParaRPr lang="en-GB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noProof="0" dirty="0" smtClean="0"/>
                        <a:t>Median</a:t>
                      </a:r>
                      <a:endParaRPr lang="en-GB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580***</a:t>
                      </a:r>
                      <a:endParaRPr lang="en-GB" sz="1600" b="1" noProof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25.5%</a:t>
                      </a:r>
                      <a:endParaRPr lang="en-GB" sz="1600" b="1" noProof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41833" y="4680362"/>
            <a:ext cx="9217024" cy="207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► </a:t>
            </a:r>
            <a:r>
              <a:rPr lang="en-GB" sz="1600" b="1" dirty="0">
                <a:latin typeface="Arial" pitchFamily="34" charset="0"/>
                <a:ea typeface="FZYaoTi"/>
                <a:cs typeface="FZYaoTi"/>
              </a:rPr>
              <a:t>R</a:t>
            </a:r>
            <a:r>
              <a:rPr lang="en-GB" sz="1600" b="1" dirty="0" smtClean="0">
                <a:latin typeface="Arial" pitchFamily="34" charset="0"/>
                <a:ea typeface="FZYaoTi"/>
                <a:cs typeface="FZYaoTi"/>
              </a:rPr>
              <a:t>eturn on equity 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at exit</a:t>
            </a:r>
            <a:r>
              <a:rPr lang="en-GB" sz="1600" b="1" dirty="0" smtClean="0">
                <a:latin typeface="Arial" pitchFamily="34" charset="0"/>
                <a:ea typeface="FZYaoTi"/>
                <a:cs typeface="FZYaoTi"/>
              </a:rPr>
              <a:t>		€</a:t>
            </a:r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313m (117%)</a:t>
            </a:r>
            <a:endParaRPr lang="en-GB" sz="12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*Prudent cap rate at 8.0%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**Op. cash flow in Y6  	</a:t>
            </a:r>
            <a:r>
              <a:rPr lang="en-GB" sz="1200" b="1" dirty="0" smtClean="0">
                <a:latin typeface="Arial" pitchFamily="34" charset="0"/>
                <a:ea typeface="FZYaoTi"/>
                <a:cs typeface="FZYaoTi"/>
              </a:rPr>
              <a:t>8.2%</a:t>
            </a: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 = discount rate of RE funds (TSR + </a:t>
            </a:r>
            <a:r>
              <a:rPr lang="en-GB" sz="1200" dirty="0" smtClean="0">
                <a:latin typeface="Arial"/>
                <a:ea typeface="FZYaoTi"/>
                <a:cs typeface="Arial"/>
              </a:rPr>
              <a:t>β (stock market return-TSR)) = 4 + 0,7 (10 - 4)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200" dirty="0">
                <a:latin typeface="Arial"/>
                <a:ea typeface="FZYaoTi"/>
                <a:cs typeface="Arial"/>
              </a:rPr>
              <a:t>	</a:t>
            </a:r>
            <a:r>
              <a:rPr lang="en-GB" sz="1200" dirty="0" smtClean="0">
                <a:latin typeface="Arial"/>
                <a:ea typeface="FZYaoTi"/>
                <a:cs typeface="Arial"/>
              </a:rPr>
              <a:t>		</a:t>
            </a:r>
            <a:r>
              <a:rPr lang="en-GB" sz="1200" dirty="0">
                <a:latin typeface="Arial"/>
                <a:ea typeface="FZYaoTi"/>
                <a:cs typeface="Arial"/>
              </a:rPr>
              <a:t> </a:t>
            </a:r>
            <a:r>
              <a:rPr lang="en-GB" sz="1200" dirty="0" smtClean="0">
                <a:latin typeface="Arial"/>
                <a:ea typeface="FZYaoTi"/>
                <a:cs typeface="Arial"/>
              </a:rPr>
              <a:t>           TSR = risk free interest rate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200" b="1" dirty="0" smtClean="0">
                <a:latin typeface="Arial"/>
                <a:ea typeface="FZYaoTi"/>
                <a:cs typeface="Arial"/>
              </a:rPr>
              <a:t>			3%</a:t>
            </a:r>
            <a:r>
              <a:rPr lang="en-GB" sz="1200" dirty="0" smtClean="0">
                <a:latin typeface="Arial"/>
                <a:ea typeface="FZYaoTi"/>
                <a:cs typeface="Arial"/>
              </a:rPr>
              <a:t> = long term economic growth</a:t>
            </a:r>
            <a:endParaRPr lang="en-GB" sz="12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***Valuation of recurring revenues only = exclusion of tenant services, opportunistic sales, internal commissions to BU, 			                 optimisation of tax consolidation… (</a:t>
            </a:r>
            <a:r>
              <a:rPr lang="en-GB" sz="1200" b="1" dirty="0" smtClean="0">
                <a:latin typeface="Arial" pitchFamily="34" charset="0"/>
                <a:ea typeface="FZYaoTi"/>
                <a:cs typeface="FZYaoTi"/>
              </a:rPr>
              <a:t>potential upside</a:t>
            </a: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)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54088" y="384175"/>
            <a:ext cx="5976937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3. </a:t>
            </a:r>
            <a:r>
              <a:rPr lang="en-GB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P</a:t>
            </a: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ROSPECTS FOR INVESTORS</a:t>
            </a:r>
            <a:endParaRPr lang="en-GB" sz="18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en-GB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en-GB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325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47688" y="525463"/>
            <a:ext cx="5015036" cy="52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700" cap="small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Innovative market approach</a:t>
            </a:r>
            <a:endParaRPr lang="en-GB" sz="2700" cap="small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998328" y="2340471"/>
            <a:ext cx="1872208" cy="32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en-GB" sz="1400" b="1" dirty="0" smtClean="0">
                <a:latin typeface="Arial" pitchFamily="34" charset="0"/>
                <a:ea typeface="FZYaoTi"/>
                <a:cs typeface="FZYaoTi"/>
              </a:rPr>
              <a:t>Investors</a:t>
            </a:r>
            <a:endParaRPr lang="en-GB" sz="14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002884" y="2301807"/>
            <a:ext cx="1368152" cy="35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600" b="1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CAPSTONE</a:t>
            </a:r>
            <a:endParaRPr lang="fr-FR" sz="1600" b="1" dirty="0">
              <a:solidFill>
                <a:srgbClr val="C00000"/>
              </a:solidFill>
              <a:latin typeface="Arial" pitchFamily="34" charset="0"/>
              <a:ea typeface="FZYaoTi"/>
              <a:cs typeface="FZYaoTi"/>
            </a:endParaRPr>
          </a:p>
        </p:txBody>
      </p:sp>
      <p:cxnSp>
        <p:nvCxnSpPr>
          <p:cNvPr id="3" name="Connecteur droit avec flèche 2"/>
          <p:cNvCxnSpPr>
            <a:stCxn id="4" idx="2"/>
            <a:endCxn id="21" idx="0"/>
          </p:cNvCxnSpPr>
          <p:nvPr/>
        </p:nvCxnSpPr>
        <p:spPr bwMode="auto">
          <a:xfrm>
            <a:off x="2934432" y="2661239"/>
            <a:ext cx="0" cy="94264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386260" y="1635979"/>
            <a:ext cx="3096344" cy="320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Standard approach </a:t>
            </a:r>
            <a:endParaRPr lang="en-GB" sz="1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6122401" y="1635979"/>
            <a:ext cx="3096343" cy="320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Capstone approach</a:t>
            </a:r>
            <a:endParaRPr lang="en-GB" sz="1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998328" y="3603879"/>
            <a:ext cx="1872208" cy="320768"/>
          </a:xfrm>
          <a:prstGeom prst="rect">
            <a:avLst/>
          </a:prstGeom>
          <a:solidFill>
            <a:srgbClr val="FF99CC"/>
          </a:soli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400" b="1" dirty="0" smtClean="0">
                <a:latin typeface="Arial" pitchFamily="34" charset="0"/>
                <a:ea typeface="FZYaoTi"/>
                <a:cs typeface="FZYaoTi"/>
              </a:rPr>
              <a:t>Prime </a:t>
            </a:r>
            <a:r>
              <a:rPr lang="en-GB" sz="1400" b="1" dirty="0" smtClean="0">
                <a:latin typeface="Arial" pitchFamily="34" charset="0"/>
                <a:ea typeface="FZYaoTi"/>
                <a:cs typeface="FZYaoTi"/>
              </a:rPr>
              <a:t>real estate</a:t>
            </a:r>
            <a:endParaRPr lang="en-GB" sz="1400" b="1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746300" y="5076775"/>
            <a:ext cx="2376264" cy="59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400" b="1" dirty="0" smtClean="0">
                <a:latin typeface="Arial" pitchFamily="34" charset="0"/>
                <a:ea typeface="FZYaoTi"/>
                <a:cs typeface="FZYaoTi"/>
              </a:rPr>
              <a:t>AAA </a:t>
            </a:r>
            <a:r>
              <a:rPr lang="en-GB" sz="1400" b="1" dirty="0" smtClean="0">
                <a:latin typeface="Arial" pitchFamily="34" charset="0"/>
                <a:ea typeface="FZYaoTi"/>
                <a:cs typeface="FZYaoTi"/>
              </a:rPr>
              <a:t>leases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- Large corporate tenants</a:t>
            </a:r>
          </a:p>
        </p:txBody>
      </p:sp>
      <p:cxnSp>
        <p:nvCxnSpPr>
          <p:cNvPr id="27" name="Connecteur droit avec flèche 26"/>
          <p:cNvCxnSpPr>
            <a:stCxn id="21" idx="2"/>
            <a:endCxn id="22" idx="0"/>
          </p:cNvCxnSpPr>
          <p:nvPr/>
        </p:nvCxnSpPr>
        <p:spPr bwMode="auto">
          <a:xfrm rot="5400000">
            <a:off x="2358368" y="4500711"/>
            <a:ext cx="1152128" cy="158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 bwMode="auto">
          <a:xfrm>
            <a:off x="7686960" y="2661239"/>
            <a:ext cx="0" cy="94264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6498828" y="5076775"/>
            <a:ext cx="2376264" cy="115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en-GB" sz="1400" b="1" dirty="0" smtClean="0">
                <a:latin typeface="Arial" pitchFamily="34" charset="0"/>
                <a:ea typeface="FZYaoTi"/>
                <a:cs typeface="FZYaoTi"/>
              </a:rPr>
              <a:t>Underlying real estate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- Long term leases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- Quality of location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- High rental yields</a:t>
            </a:r>
            <a:endParaRPr lang="en-GB" sz="1200" dirty="0">
              <a:latin typeface="Arial" pitchFamily="34" charset="0"/>
              <a:ea typeface="FZYaoTi"/>
              <a:cs typeface="FZYaoTi"/>
            </a:endParaRPr>
          </a:p>
        </p:txBody>
      </p:sp>
      <p:cxnSp>
        <p:nvCxnSpPr>
          <p:cNvPr id="43" name="Connecteur droit avec flèche 42"/>
          <p:cNvCxnSpPr>
            <a:endCxn id="42" idx="0"/>
          </p:cNvCxnSpPr>
          <p:nvPr/>
        </p:nvCxnSpPr>
        <p:spPr bwMode="auto">
          <a:xfrm>
            <a:off x="7686960" y="3924647"/>
            <a:ext cx="0" cy="115212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6426820" y="3603879"/>
            <a:ext cx="2520280" cy="320768"/>
          </a:xfrm>
          <a:prstGeom prst="rect">
            <a:avLst/>
          </a:prstGeom>
          <a:solidFill>
            <a:srgbClr val="92D050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400" b="1" dirty="0" smtClean="0">
                <a:latin typeface="Arial" pitchFamily="34" charset="0"/>
                <a:ea typeface="FZYaoTi"/>
                <a:cs typeface="FZYaoTi"/>
              </a:rPr>
              <a:t>SMEs with RE portfolio</a:t>
            </a:r>
            <a:endParaRPr lang="fr-FR" sz="14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898428" y="2873077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seek</a:t>
            </a:r>
            <a:endParaRPr lang="en-GB" sz="1200" dirty="0">
              <a:latin typeface="+mn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650956" y="2873077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seeks</a:t>
            </a:r>
            <a:endParaRPr lang="en-GB" sz="1200" dirty="0">
              <a:latin typeface="+mn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870536" y="3534990"/>
            <a:ext cx="126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+mn-lt"/>
              </a:rPr>
              <a:t>Investments </a:t>
            </a:r>
            <a:r>
              <a:rPr lang="en-GB" sz="1200" dirty="0" smtClean="0">
                <a:latin typeface="+mn-lt"/>
              </a:rPr>
              <a:t>regularly sold</a:t>
            </a:r>
            <a:endParaRPr lang="en-GB" sz="1200" dirty="0">
              <a:latin typeface="+mn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947100" y="3420591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Emphasis on quality of tenant</a:t>
            </a:r>
          </a:p>
          <a:p>
            <a:r>
              <a:rPr lang="en-GB" sz="1200" dirty="0" smtClean="0">
                <a:latin typeface="+mn-lt"/>
              </a:rPr>
              <a:t>covenant for long- term </a:t>
            </a:r>
            <a:r>
              <a:rPr lang="fr-FR" sz="1200" dirty="0" smtClean="0">
                <a:latin typeface="+mn-lt"/>
              </a:rPr>
              <a:t>hold</a:t>
            </a:r>
            <a:endParaRPr lang="fr-F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085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17" y="2700511"/>
            <a:ext cx="86391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0872" y="1980431"/>
            <a:ext cx="2333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1. Capital calls in €m ►</a:t>
            </a:r>
            <a:endParaRPr lang="en-GB" sz="1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Flèche courbée vers le haut 5"/>
          <p:cNvSpPr/>
          <p:nvPr/>
        </p:nvSpPr>
        <p:spPr bwMode="auto">
          <a:xfrm>
            <a:off x="2620629" y="3968779"/>
            <a:ext cx="1152128" cy="432048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5807" y="4327078"/>
            <a:ext cx="1606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+mn-lt"/>
              </a:rPr>
              <a:t>Investor group 2 – commitment €x (1)</a:t>
            </a:r>
            <a:endParaRPr lang="en-GB" sz="1200" dirty="0">
              <a:latin typeface="+mn-lt"/>
            </a:endParaRPr>
          </a:p>
        </p:txBody>
      </p:sp>
      <p:sp>
        <p:nvSpPr>
          <p:cNvPr id="12" name="Flèche courbée vers le haut 11"/>
          <p:cNvSpPr/>
          <p:nvPr/>
        </p:nvSpPr>
        <p:spPr bwMode="auto">
          <a:xfrm>
            <a:off x="3772757" y="3968779"/>
            <a:ext cx="1152128" cy="432048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532031" y="4327078"/>
            <a:ext cx="1534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+mn-lt"/>
              </a:rPr>
              <a:t>Investor group 3 – commitment €x</a:t>
            </a:r>
            <a:endParaRPr lang="en-GB" sz="1200" dirty="0">
              <a:latin typeface="+mn-lt"/>
            </a:endParaRPr>
          </a:p>
        </p:txBody>
      </p:sp>
      <p:sp>
        <p:nvSpPr>
          <p:cNvPr id="14" name="Flèche courbée vers le haut 13"/>
          <p:cNvSpPr/>
          <p:nvPr/>
        </p:nvSpPr>
        <p:spPr bwMode="auto">
          <a:xfrm>
            <a:off x="1674292" y="4975150"/>
            <a:ext cx="1603736" cy="432048"/>
          </a:xfrm>
          <a:prstGeom prst="curvedUp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38188" y="533519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+mn-lt"/>
              </a:rPr>
              <a:t>Pre-emption rights </a:t>
            </a:r>
            <a:r>
              <a:rPr lang="en-GB" sz="1200" dirty="0" smtClean="0">
                <a:latin typeface="+mn-lt"/>
              </a:rPr>
              <a:t>for previous investors </a:t>
            </a:r>
          </a:p>
          <a:p>
            <a:pPr algn="ctr"/>
            <a:r>
              <a:rPr lang="en-GB" sz="1200" dirty="0" smtClean="0">
                <a:latin typeface="+mn-lt"/>
              </a:rPr>
              <a:t>in following tranches (non-dilution)</a:t>
            </a:r>
            <a:endParaRPr lang="en-GB" sz="1200" dirty="0">
              <a:latin typeface="+mn-lt"/>
            </a:endParaRPr>
          </a:p>
        </p:txBody>
      </p:sp>
      <p:sp>
        <p:nvSpPr>
          <p:cNvPr id="16" name="Flèche courbée vers le haut 15"/>
          <p:cNvSpPr/>
          <p:nvPr/>
        </p:nvSpPr>
        <p:spPr bwMode="auto">
          <a:xfrm>
            <a:off x="4927906" y="3970520"/>
            <a:ext cx="1152128" cy="432048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sp>
        <p:nvSpPr>
          <p:cNvPr id="17" name="Flèche courbée vers le haut 16"/>
          <p:cNvSpPr/>
          <p:nvPr/>
        </p:nvSpPr>
        <p:spPr bwMode="auto">
          <a:xfrm>
            <a:off x="6087220" y="3968779"/>
            <a:ext cx="1152128" cy="432048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50714" y="3492599"/>
            <a:ext cx="2034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2. Capital issued ►</a:t>
            </a:r>
            <a:endParaRPr lang="en-GB" sz="1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09" y="6084887"/>
            <a:ext cx="59324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350714" y="6228903"/>
            <a:ext cx="2034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3. Governance ►</a:t>
            </a:r>
            <a:endParaRPr lang="en-GB" sz="1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587060" y="5004767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(1) If entry of new investors: valuation of shares @ NAV</a:t>
            </a:r>
            <a:endParaRPr lang="en-GB" sz="1200" dirty="0">
              <a:latin typeface="+mn-l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852526" y="3959464"/>
            <a:ext cx="267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+mn-lt"/>
              </a:rPr>
              <a:t>Optimisation of flotation date according to market conditions</a:t>
            </a:r>
            <a:endParaRPr lang="en-GB" sz="1200" dirty="0">
              <a:latin typeface="+mn-lt"/>
            </a:endParaRPr>
          </a:p>
        </p:txBody>
      </p:sp>
      <p:sp>
        <p:nvSpPr>
          <p:cNvPr id="26" name="Flèche courbée vers le haut 25"/>
          <p:cNvSpPr/>
          <p:nvPr/>
        </p:nvSpPr>
        <p:spPr bwMode="auto">
          <a:xfrm>
            <a:off x="1420350" y="3945172"/>
            <a:ext cx="1152128" cy="432048"/>
          </a:xfrm>
          <a:prstGeom prst="curvedUpArrow">
            <a:avLst/>
          </a:prstGeom>
          <a:gradFill>
            <a:gsLst>
              <a:gs pos="0">
                <a:srgbClr val="C00000"/>
              </a:gs>
              <a:gs pos="100000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34132" y="4306953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+mn-lt"/>
              </a:rPr>
              <a:t>Strategic investors  commitment €x  </a:t>
            </a:r>
          </a:p>
          <a:p>
            <a:pPr algn="ctr"/>
            <a:r>
              <a:rPr lang="en-GB" sz="1200" dirty="0" smtClean="0">
                <a:latin typeface="+mn-lt"/>
              </a:rPr>
              <a:t>+ management contribution</a:t>
            </a:r>
            <a:endParaRPr lang="en-GB" sz="1200" dirty="0">
              <a:latin typeface="+mn-lt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954088" y="612279"/>
            <a:ext cx="8988425" cy="38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Equity drawdown</a:t>
            </a:r>
            <a:endParaRPr lang="en-GB" sz="18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en-GB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en-GB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48" y="730275"/>
            <a:ext cx="8650288" cy="250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32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54088" y="324247"/>
            <a:ext cx="9306207" cy="38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Growth analysis – capital requirement vs. portfolio valuation </a:t>
            </a:r>
            <a:endParaRPr lang="en-GB" sz="18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en-GB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en-GB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68" y="610882"/>
            <a:ext cx="8496944" cy="343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90563" y="4013200"/>
            <a:ext cx="9363075" cy="2657475"/>
            <a:chOff x="435" y="2528"/>
            <a:chExt cx="5898" cy="1674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5" y="2528"/>
              <a:ext cx="5892" cy="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459" y="2528"/>
              <a:ext cx="5874" cy="1674"/>
              <a:chOff x="459" y="2528"/>
              <a:chExt cx="5874" cy="1674"/>
            </a:xfrm>
          </p:grpSpPr>
          <p:sp>
            <p:nvSpPr>
              <p:cNvPr id="27" name="Rectangle 5"/>
              <p:cNvSpPr>
                <a:spLocks noChangeArrowheads="1"/>
              </p:cNvSpPr>
              <p:nvPr/>
            </p:nvSpPr>
            <p:spPr bwMode="auto">
              <a:xfrm>
                <a:off x="2157" y="2528"/>
                <a:ext cx="4170" cy="132"/>
              </a:xfrm>
              <a:prstGeom prst="rect">
                <a:avLst/>
              </a:prstGeom>
              <a:solidFill>
                <a:srgbClr val="95B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Line 6"/>
              <p:cNvSpPr>
                <a:spLocks noChangeShapeType="1"/>
              </p:cNvSpPr>
              <p:nvPr/>
            </p:nvSpPr>
            <p:spPr bwMode="auto">
              <a:xfrm>
                <a:off x="2163" y="3020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/>
            </p:nvSpPr>
            <p:spPr bwMode="auto">
              <a:xfrm>
                <a:off x="2163" y="3020"/>
                <a:ext cx="30" cy="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Line 8"/>
              <p:cNvSpPr>
                <a:spLocks noChangeShapeType="1"/>
              </p:cNvSpPr>
              <p:nvPr/>
            </p:nvSpPr>
            <p:spPr bwMode="auto">
              <a:xfrm>
                <a:off x="2163" y="3026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Rectangle 9"/>
              <p:cNvSpPr>
                <a:spLocks noChangeArrowheads="1"/>
              </p:cNvSpPr>
              <p:nvPr/>
            </p:nvSpPr>
            <p:spPr bwMode="auto">
              <a:xfrm>
                <a:off x="2163" y="3026"/>
                <a:ext cx="24" cy="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272" name="Line 10"/>
              <p:cNvSpPr>
                <a:spLocks noChangeShapeType="1"/>
              </p:cNvSpPr>
              <p:nvPr/>
            </p:nvSpPr>
            <p:spPr bwMode="auto">
              <a:xfrm>
                <a:off x="2163" y="3032"/>
                <a:ext cx="1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273" name="Rectangle 11"/>
              <p:cNvSpPr>
                <a:spLocks noChangeArrowheads="1"/>
              </p:cNvSpPr>
              <p:nvPr/>
            </p:nvSpPr>
            <p:spPr bwMode="auto">
              <a:xfrm>
                <a:off x="2163" y="3032"/>
                <a:ext cx="18" cy="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276" name="Line 12"/>
              <p:cNvSpPr>
                <a:spLocks noChangeShapeType="1"/>
              </p:cNvSpPr>
              <p:nvPr/>
            </p:nvSpPr>
            <p:spPr bwMode="auto">
              <a:xfrm>
                <a:off x="2163" y="3038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277" name="Rectangle 13"/>
              <p:cNvSpPr>
                <a:spLocks noChangeArrowheads="1"/>
              </p:cNvSpPr>
              <p:nvPr/>
            </p:nvSpPr>
            <p:spPr bwMode="auto">
              <a:xfrm>
                <a:off x="2163" y="3038"/>
                <a:ext cx="12" cy="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278" name="Line 14"/>
              <p:cNvSpPr>
                <a:spLocks noChangeShapeType="1"/>
              </p:cNvSpPr>
              <p:nvPr/>
            </p:nvSpPr>
            <p:spPr bwMode="auto">
              <a:xfrm>
                <a:off x="2163" y="3044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279" name="Rectangle 15"/>
              <p:cNvSpPr>
                <a:spLocks noChangeArrowheads="1"/>
              </p:cNvSpPr>
              <p:nvPr/>
            </p:nvSpPr>
            <p:spPr bwMode="auto">
              <a:xfrm>
                <a:off x="2163" y="3044"/>
                <a:ext cx="6" cy="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280" name="Line 16"/>
              <p:cNvSpPr>
                <a:spLocks noChangeShapeType="1"/>
              </p:cNvSpPr>
              <p:nvPr/>
            </p:nvSpPr>
            <p:spPr bwMode="auto">
              <a:xfrm>
                <a:off x="2913" y="3020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281" name="Rectangle 17"/>
              <p:cNvSpPr>
                <a:spLocks noChangeArrowheads="1"/>
              </p:cNvSpPr>
              <p:nvPr/>
            </p:nvSpPr>
            <p:spPr bwMode="auto">
              <a:xfrm>
                <a:off x="2913" y="3020"/>
                <a:ext cx="30" cy="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282" name="Line 18"/>
              <p:cNvSpPr>
                <a:spLocks noChangeShapeType="1"/>
              </p:cNvSpPr>
              <p:nvPr/>
            </p:nvSpPr>
            <p:spPr bwMode="auto">
              <a:xfrm>
                <a:off x="2913" y="3026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283" name="Rectangle 19"/>
              <p:cNvSpPr>
                <a:spLocks noChangeArrowheads="1"/>
              </p:cNvSpPr>
              <p:nvPr/>
            </p:nvSpPr>
            <p:spPr bwMode="auto">
              <a:xfrm>
                <a:off x="2913" y="3026"/>
                <a:ext cx="24" cy="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284" name="Line 20"/>
              <p:cNvSpPr>
                <a:spLocks noChangeShapeType="1"/>
              </p:cNvSpPr>
              <p:nvPr/>
            </p:nvSpPr>
            <p:spPr bwMode="auto">
              <a:xfrm>
                <a:off x="2913" y="3032"/>
                <a:ext cx="1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285" name="Rectangle 21"/>
              <p:cNvSpPr>
                <a:spLocks noChangeArrowheads="1"/>
              </p:cNvSpPr>
              <p:nvPr/>
            </p:nvSpPr>
            <p:spPr bwMode="auto">
              <a:xfrm>
                <a:off x="2913" y="3032"/>
                <a:ext cx="18" cy="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286" name="Line 22"/>
              <p:cNvSpPr>
                <a:spLocks noChangeShapeType="1"/>
              </p:cNvSpPr>
              <p:nvPr/>
            </p:nvSpPr>
            <p:spPr bwMode="auto">
              <a:xfrm>
                <a:off x="2913" y="3038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287" name="Rectangle 23"/>
              <p:cNvSpPr>
                <a:spLocks noChangeArrowheads="1"/>
              </p:cNvSpPr>
              <p:nvPr/>
            </p:nvSpPr>
            <p:spPr bwMode="auto">
              <a:xfrm>
                <a:off x="2913" y="3038"/>
                <a:ext cx="12" cy="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288" name="Line 24"/>
              <p:cNvSpPr>
                <a:spLocks noChangeShapeType="1"/>
              </p:cNvSpPr>
              <p:nvPr/>
            </p:nvSpPr>
            <p:spPr bwMode="auto">
              <a:xfrm>
                <a:off x="2913" y="3044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289" name="Rectangle 25"/>
              <p:cNvSpPr>
                <a:spLocks noChangeArrowheads="1"/>
              </p:cNvSpPr>
              <p:nvPr/>
            </p:nvSpPr>
            <p:spPr bwMode="auto">
              <a:xfrm>
                <a:off x="2913" y="3044"/>
                <a:ext cx="6" cy="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290" name="Line 26"/>
              <p:cNvSpPr>
                <a:spLocks noChangeShapeType="1"/>
              </p:cNvSpPr>
              <p:nvPr/>
            </p:nvSpPr>
            <p:spPr bwMode="auto">
              <a:xfrm>
                <a:off x="3609" y="3020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291" name="Rectangle 27"/>
              <p:cNvSpPr>
                <a:spLocks noChangeArrowheads="1"/>
              </p:cNvSpPr>
              <p:nvPr/>
            </p:nvSpPr>
            <p:spPr bwMode="auto">
              <a:xfrm>
                <a:off x="3609" y="3020"/>
                <a:ext cx="30" cy="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292" name="Line 28"/>
              <p:cNvSpPr>
                <a:spLocks noChangeShapeType="1"/>
              </p:cNvSpPr>
              <p:nvPr/>
            </p:nvSpPr>
            <p:spPr bwMode="auto">
              <a:xfrm>
                <a:off x="3609" y="3026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293" name="Rectangle 29"/>
              <p:cNvSpPr>
                <a:spLocks noChangeArrowheads="1"/>
              </p:cNvSpPr>
              <p:nvPr/>
            </p:nvSpPr>
            <p:spPr bwMode="auto">
              <a:xfrm>
                <a:off x="3609" y="3026"/>
                <a:ext cx="24" cy="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294" name="Line 30"/>
              <p:cNvSpPr>
                <a:spLocks noChangeShapeType="1"/>
              </p:cNvSpPr>
              <p:nvPr/>
            </p:nvSpPr>
            <p:spPr bwMode="auto">
              <a:xfrm>
                <a:off x="3609" y="3032"/>
                <a:ext cx="1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295" name="Rectangle 31"/>
              <p:cNvSpPr>
                <a:spLocks noChangeArrowheads="1"/>
              </p:cNvSpPr>
              <p:nvPr/>
            </p:nvSpPr>
            <p:spPr bwMode="auto">
              <a:xfrm>
                <a:off x="3609" y="3032"/>
                <a:ext cx="18" cy="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296" name="Line 32"/>
              <p:cNvSpPr>
                <a:spLocks noChangeShapeType="1"/>
              </p:cNvSpPr>
              <p:nvPr/>
            </p:nvSpPr>
            <p:spPr bwMode="auto">
              <a:xfrm>
                <a:off x="3609" y="3038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297" name="Rectangle 33"/>
              <p:cNvSpPr>
                <a:spLocks noChangeArrowheads="1"/>
              </p:cNvSpPr>
              <p:nvPr/>
            </p:nvSpPr>
            <p:spPr bwMode="auto">
              <a:xfrm>
                <a:off x="3609" y="3038"/>
                <a:ext cx="12" cy="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298" name="Line 34"/>
              <p:cNvSpPr>
                <a:spLocks noChangeShapeType="1"/>
              </p:cNvSpPr>
              <p:nvPr/>
            </p:nvSpPr>
            <p:spPr bwMode="auto">
              <a:xfrm>
                <a:off x="3609" y="3044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299" name="Rectangle 35"/>
              <p:cNvSpPr>
                <a:spLocks noChangeArrowheads="1"/>
              </p:cNvSpPr>
              <p:nvPr/>
            </p:nvSpPr>
            <p:spPr bwMode="auto">
              <a:xfrm>
                <a:off x="3609" y="3044"/>
                <a:ext cx="6" cy="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300" name="Line 36"/>
              <p:cNvSpPr>
                <a:spLocks noChangeShapeType="1"/>
              </p:cNvSpPr>
              <p:nvPr/>
            </p:nvSpPr>
            <p:spPr bwMode="auto">
              <a:xfrm>
                <a:off x="4305" y="3020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301" name="Rectangle 37"/>
              <p:cNvSpPr>
                <a:spLocks noChangeArrowheads="1"/>
              </p:cNvSpPr>
              <p:nvPr/>
            </p:nvSpPr>
            <p:spPr bwMode="auto">
              <a:xfrm>
                <a:off x="4305" y="3020"/>
                <a:ext cx="30" cy="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302" name="Line 38"/>
              <p:cNvSpPr>
                <a:spLocks noChangeShapeType="1"/>
              </p:cNvSpPr>
              <p:nvPr/>
            </p:nvSpPr>
            <p:spPr bwMode="auto">
              <a:xfrm>
                <a:off x="4305" y="3026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303" name="Rectangle 39"/>
              <p:cNvSpPr>
                <a:spLocks noChangeArrowheads="1"/>
              </p:cNvSpPr>
              <p:nvPr/>
            </p:nvSpPr>
            <p:spPr bwMode="auto">
              <a:xfrm>
                <a:off x="4305" y="3026"/>
                <a:ext cx="24" cy="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304" name="Line 40"/>
              <p:cNvSpPr>
                <a:spLocks noChangeShapeType="1"/>
              </p:cNvSpPr>
              <p:nvPr/>
            </p:nvSpPr>
            <p:spPr bwMode="auto">
              <a:xfrm>
                <a:off x="4305" y="3032"/>
                <a:ext cx="1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305" name="Rectangle 41"/>
              <p:cNvSpPr>
                <a:spLocks noChangeArrowheads="1"/>
              </p:cNvSpPr>
              <p:nvPr/>
            </p:nvSpPr>
            <p:spPr bwMode="auto">
              <a:xfrm>
                <a:off x="4305" y="3032"/>
                <a:ext cx="18" cy="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306" name="Line 42"/>
              <p:cNvSpPr>
                <a:spLocks noChangeShapeType="1"/>
              </p:cNvSpPr>
              <p:nvPr/>
            </p:nvSpPr>
            <p:spPr bwMode="auto">
              <a:xfrm>
                <a:off x="4305" y="3038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307" name="Rectangle 43"/>
              <p:cNvSpPr>
                <a:spLocks noChangeArrowheads="1"/>
              </p:cNvSpPr>
              <p:nvPr/>
            </p:nvSpPr>
            <p:spPr bwMode="auto">
              <a:xfrm>
                <a:off x="4305" y="3038"/>
                <a:ext cx="12" cy="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308" name="Line 44"/>
              <p:cNvSpPr>
                <a:spLocks noChangeShapeType="1"/>
              </p:cNvSpPr>
              <p:nvPr/>
            </p:nvSpPr>
            <p:spPr bwMode="auto">
              <a:xfrm>
                <a:off x="4305" y="3044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309" name="Rectangle 45"/>
              <p:cNvSpPr>
                <a:spLocks noChangeArrowheads="1"/>
              </p:cNvSpPr>
              <p:nvPr/>
            </p:nvSpPr>
            <p:spPr bwMode="auto">
              <a:xfrm>
                <a:off x="4305" y="3044"/>
                <a:ext cx="6" cy="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310" name="Line 46"/>
              <p:cNvSpPr>
                <a:spLocks noChangeShapeType="1"/>
              </p:cNvSpPr>
              <p:nvPr/>
            </p:nvSpPr>
            <p:spPr bwMode="auto">
              <a:xfrm>
                <a:off x="5001" y="3020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311" name="Rectangle 47"/>
              <p:cNvSpPr>
                <a:spLocks noChangeArrowheads="1"/>
              </p:cNvSpPr>
              <p:nvPr/>
            </p:nvSpPr>
            <p:spPr bwMode="auto">
              <a:xfrm>
                <a:off x="5001" y="3020"/>
                <a:ext cx="30" cy="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312" name="Line 48"/>
              <p:cNvSpPr>
                <a:spLocks noChangeShapeType="1"/>
              </p:cNvSpPr>
              <p:nvPr/>
            </p:nvSpPr>
            <p:spPr bwMode="auto">
              <a:xfrm>
                <a:off x="5001" y="3026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313" name="Rectangle 49"/>
              <p:cNvSpPr>
                <a:spLocks noChangeArrowheads="1"/>
              </p:cNvSpPr>
              <p:nvPr/>
            </p:nvSpPr>
            <p:spPr bwMode="auto">
              <a:xfrm>
                <a:off x="5001" y="3026"/>
                <a:ext cx="24" cy="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314" name="Line 50"/>
              <p:cNvSpPr>
                <a:spLocks noChangeShapeType="1"/>
              </p:cNvSpPr>
              <p:nvPr/>
            </p:nvSpPr>
            <p:spPr bwMode="auto">
              <a:xfrm>
                <a:off x="5001" y="3032"/>
                <a:ext cx="1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315" name="Rectangle 51"/>
              <p:cNvSpPr>
                <a:spLocks noChangeArrowheads="1"/>
              </p:cNvSpPr>
              <p:nvPr/>
            </p:nvSpPr>
            <p:spPr bwMode="auto">
              <a:xfrm>
                <a:off x="5001" y="3032"/>
                <a:ext cx="18" cy="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316" name="Line 52"/>
              <p:cNvSpPr>
                <a:spLocks noChangeShapeType="1"/>
              </p:cNvSpPr>
              <p:nvPr/>
            </p:nvSpPr>
            <p:spPr bwMode="auto">
              <a:xfrm>
                <a:off x="5001" y="3038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317" name="Rectangle 53"/>
              <p:cNvSpPr>
                <a:spLocks noChangeArrowheads="1"/>
              </p:cNvSpPr>
              <p:nvPr/>
            </p:nvSpPr>
            <p:spPr bwMode="auto">
              <a:xfrm>
                <a:off x="5001" y="3038"/>
                <a:ext cx="12" cy="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318" name="Line 54"/>
              <p:cNvSpPr>
                <a:spLocks noChangeShapeType="1"/>
              </p:cNvSpPr>
              <p:nvPr/>
            </p:nvSpPr>
            <p:spPr bwMode="auto">
              <a:xfrm>
                <a:off x="5001" y="3044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319" name="Rectangle 55"/>
              <p:cNvSpPr>
                <a:spLocks noChangeArrowheads="1"/>
              </p:cNvSpPr>
              <p:nvPr/>
            </p:nvSpPr>
            <p:spPr bwMode="auto">
              <a:xfrm>
                <a:off x="5001" y="3044"/>
                <a:ext cx="6" cy="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320" name="Rectangle 56"/>
              <p:cNvSpPr>
                <a:spLocks noChangeArrowheads="1"/>
              </p:cNvSpPr>
              <p:nvPr/>
            </p:nvSpPr>
            <p:spPr bwMode="auto">
              <a:xfrm>
                <a:off x="459" y="2540"/>
                <a:ext cx="13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€m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21" name="Rectangle 57"/>
              <p:cNvSpPr>
                <a:spLocks noChangeArrowheads="1"/>
              </p:cNvSpPr>
              <p:nvPr/>
            </p:nvSpPr>
            <p:spPr bwMode="auto">
              <a:xfrm>
                <a:off x="2475" y="2540"/>
                <a:ext cx="11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>
                    <a:solidFill>
                      <a:srgbClr val="000000"/>
                    </a:solidFill>
                    <a:latin typeface="Arial" pitchFamily="34" charset="0"/>
                  </a:rPr>
                  <a:t>Y</a:t>
                </a: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22" name="Rectangle 58"/>
              <p:cNvSpPr>
                <a:spLocks noChangeArrowheads="1"/>
              </p:cNvSpPr>
              <p:nvPr/>
            </p:nvSpPr>
            <p:spPr bwMode="auto">
              <a:xfrm>
                <a:off x="3201" y="2540"/>
                <a:ext cx="11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>
                    <a:solidFill>
                      <a:srgbClr val="000000"/>
                    </a:solidFill>
                    <a:latin typeface="Arial" pitchFamily="34" charset="0"/>
                  </a:rPr>
                  <a:t>Y</a:t>
                </a: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23" name="Rectangle 59"/>
              <p:cNvSpPr>
                <a:spLocks noChangeArrowheads="1"/>
              </p:cNvSpPr>
              <p:nvPr/>
            </p:nvSpPr>
            <p:spPr bwMode="auto">
              <a:xfrm>
                <a:off x="3897" y="2540"/>
                <a:ext cx="11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>
                    <a:solidFill>
                      <a:srgbClr val="000000"/>
                    </a:solidFill>
                    <a:latin typeface="Arial" pitchFamily="34" charset="0"/>
                  </a:rPr>
                  <a:t>Y</a:t>
                </a: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24" name="Rectangle 60"/>
              <p:cNvSpPr>
                <a:spLocks noChangeArrowheads="1"/>
              </p:cNvSpPr>
              <p:nvPr/>
            </p:nvSpPr>
            <p:spPr bwMode="auto">
              <a:xfrm>
                <a:off x="4593" y="2540"/>
                <a:ext cx="11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>
                    <a:solidFill>
                      <a:srgbClr val="000000"/>
                    </a:solidFill>
                    <a:latin typeface="Arial" pitchFamily="34" charset="0"/>
                  </a:rPr>
                  <a:t>Y</a:t>
                </a: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25" name="Rectangle 61"/>
              <p:cNvSpPr>
                <a:spLocks noChangeArrowheads="1"/>
              </p:cNvSpPr>
              <p:nvPr/>
            </p:nvSpPr>
            <p:spPr bwMode="auto">
              <a:xfrm>
                <a:off x="5289" y="2540"/>
                <a:ext cx="11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>
                    <a:solidFill>
                      <a:srgbClr val="000000"/>
                    </a:solidFill>
                    <a:latin typeface="Arial" pitchFamily="34" charset="0"/>
                  </a:rPr>
                  <a:t>Y</a:t>
                </a: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26" name="Rectangle 62"/>
              <p:cNvSpPr>
                <a:spLocks noChangeArrowheads="1"/>
              </p:cNvSpPr>
              <p:nvPr/>
            </p:nvSpPr>
            <p:spPr bwMode="auto">
              <a:xfrm>
                <a:off x="5799" y="2540"/>
                <a:ext cx="37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Average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27" name="Rectangle 63"/>
              <p:cNvSpPr>
                <a:spLocks noChangeArrowheads="1"/>
              </p:cNvSpPr>
              <p:nvPr/>
            </p:nvSpPr>
            <p:spPr bwMode="auto">
              <a:xfrm>
                <a:off x="459" y="2666"/>
                <a:ext cx="115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solidFill>
                      <a:srgbClr val="000000"/>
                    </a:solidFill>
                    <a:latin typeface="Arial" pitchFamily="34" charset="0"/>
                  </a:rPr>
                  <a:t>Investment portfolio at cost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28" name="Rectangle 64"/>
              <p:cNvSpPr>
                <a:spLocks noChangeArrowheads="1"/>
              </p:cNvSpPr>
              <p:nvPr/>
            </p:nvSpPr>
            <p:spPr bwMode="auto">
              <a:xfrm>
                <a:off x="2619" y="2666"/>
                <a:ext cx="228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133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29" name="Rectangle 65"/>
              <p:cNvSpPr>
                <a:spLocks noChangeArrowheads="1"/>
              </p:cNvSpPr>
              <p:nvPr/>
            </p:nvSpPr>
            <p:spPr bwMode="auto">
              <a:xfrm>
                <a:off x="2211" y="2666"/>
                <a:ext cx="498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30" name="Rectangle 66"/>
              <p:cNvSpPr>
                <a:spLocks noChangeArrowheads="1"/>
              </p:cNvSpPr>
              <p:nvPr/>
            </p:nvSpPr>
            <p:spPr bwMode="auto">
              <a:xfrm>
                <a:off x="2619" y="2666"/>
                <a:ext cx="66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31" name="Rectangle 67"/>
              <p:cNvSpPr>
                <a:spLocks noChangeArrowheads="1"/>
              </p:cNvSpPr>
              <p:nvPr/>
            </p:nvSpPr>
            <p:spPr bwMode="auto">
              <a:xfrm>
                <a:off x="3315" y="2666"/>
                <a:ext cx="228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249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32" name="Rectangle 68"/>
              <p:cNvSpPr>
                <a:spLocks noChangeArrowheads="1"/>
              </p:cNvSpPr>
              <p:nvPr/>
            </p:nvSpPr>
            <p:spPr bwMode="auto">
              <a:xfrm>
                <a:off x="2961" y="2666"/>
                <a:ext cx="420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33" name="Rectangle 69"/>
              <p:cNvSpPr>
                <a:spLocks noChangeArrowheads="1"/>
              </p:cNvSpPr>
              <p:nvPr/>
            </p:nvSpPr>
            <p:spPr bwMode="auto">
              <a:xfrm>
                <a:off x="3297" y="2666"/>
                <a:ext cx="66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34" name="Rectangle 70"/>
              <p:cNvSpPr>
                <a:spLocks noChangeArrowheads="1"/>
              </p:cNvSpPr>
              <p:nvPr/>
            </p:nvSpPr>
            <p:spPr bwMode="auto">
              <a:xfrm>
                <a:off x="4011" y="2666"/>
                <a:ext cx="228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384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35" name="Rectangle 71"/>
              <p:cNvSpPr>
                <a:spLocks noChangeArrowheads="1"/>
              </p:cNvSpPr>
              <p:nvPr/>
            </p:nvSpPr>
            <p:spPr bwMode="auto">
              <a:xfrm>
                <a:off x="3657" y="2666"/>
                <a:ext cx="420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36" name="Rectangle 72"/>
              <p:cNvSpPr>
                <a:spLocks noChangeArrowheads="1"/>
              </p:cNvSpPr>
              <p:nvPr/>
            </p:nvSpPr>
            <p:spPr bwMode="auto">
              <a:xfrm>
                <a:off x="3993" y="2666"/>
                <a:ext cx="66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37" name="Rectangle 73"/>
              <p:cNvSpPr>
                <a:spLocks noChangeArrowheads="1"/>
              </p:cNvSpPr>
              <p:nvPr/>
            </p:nvSpPr>
            <p:spPr bwMode="auto">
              <a:xfrm>
                <a:off x="4707" y="2666"/>
                <a:ext cx="228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522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38" name="Rectangle 74"/>
              <p:cNvSpPr>
                <a:spLocks noChangeArrowheads="1"/>
              </p:cNvSpPr>
              <p:nvPr/>
            </p:nvSpPr>
            <p:spPr bwMode="auto">
              <a:xfrm>
                <a:off x="4353" y="2666"/>
                <a:ext cx="420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39" name="Rectangle 75"/>
              <p:cNvSpPr>
                <a:spLocks noChangeArrowheads="1"/>
              </p:cNvSpPr>
              <p:nvPr/>
            </p:nvSpPr>
            <p:spPr bwMode="auto">
              <a:xfrm>
                <a:off x="4689" y="2666"/>
                <a:ext cx="66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40" name="Rectangle 76"/>
              <p:cNvSpPr>
                <a:spLocks noChangeArrowheads="1"/>
              </p:cNvSpPr>
              <p:nvPr/>
            </p:nvSpPr>
            <p:spPr bwMode="auto">
              <a:xfrm>
                <a:off x="5403" y="2666"/>
                <a:ext cx="228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665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41" name="Rectangle 77"/>
              <p:cNvSpPr>
                <a:spLocks noChangeArrowheads="1"/>
              </p:cNvSpPr>
              <p:nvPr/>
            </p:nvSpPr>
            <p:spPr bwMode="auto">
              <a:xfrm>
                <a:off x="5049" y="2666"/>
                <a:ext cx="420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42" name="Rectangle 78"/>
              <p:cNvSpPr>
                <a:spLocks noChangeArrowheads="1"/>
              </p:cNvSpPr>
              <p:nvPr/>
            </p:nvSpPr>
            <p:spPr bwMode="auto">
              <a:xfrm>
                <a:off x="5385" y="2666"/>
                <a:ext cx="66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43" name="Rectangle 79"/>
              <p:cNvSpPr>
                <a:spLocks noChangeArrowheads="1"/>
              </p:cNvSpPr>
              <p:nvPr/>
            </p:nvSpPr>
            <p:spPr bwMode="auto">
              <a:xfrm>
                <a:off x="459" y="2786"/>
                <a:ext cx="43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solidFill>
                      <a:srgbClr val="000000"/>
                    </a:solidFill>
                    <a:latin typeface="Arial" pitchFamily="34" charset="0"/>
                  </a:rPr>
                  <a:t>Bank debt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44" name="Rectangle 80"/>
              <p:cNvSpPr>
                <a:spLocks noChangeArrowheads="1"/>
              </p:cNvSpPr>
              <p:nvPr/>
            </p:nvSpPr>
            <p:spPr bwMode="auto">
              <a:xfrm>
                <a:off x="2673" y="2786"/>
                <a:ext cx="17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66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45" name="Rectangle 81"/>
              <p:cNvSpPr>
                <a:spLocks noChangeArrowheads="1"/>
              </p:cNvSpPr>
              <p:nvPr/>
            </p:nvSpPr>
            <p:spPr bwMode="auto">
              <a:xfrm>
                <a:off x="2211" y="2786"/>
                <a:ext cx="552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46" name="Rectangle 82"/>
              <p:cNvSpPr>
                <a:spLocks noChangeArrowheads="1"/>
              </p:cNvSpPr>
              <p:nvPr/>
            </p:nvSpPr>
            <p:spPr bwMode="auto">
              <a:xfrm>
                <a:off x="2667" y="2786"/>
                <a:ext cx="66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47" name="Rectangle 83"/>
              <p:cNvSpPr>
                <a:spLocks noChangeArrowheads="1"/>
              </p:cNvSpPr>
              <p:nvPr/>
            </p:nvSpPr>
            <p:spPr bwMode="auto">
              <a:xfrm>
                <a:off x="3315" y="2786"/>
                <a:ext cx="228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122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48" name="Rectangle 84"/>
              <p:cNvSpPr>
                <a:spLocks noChangeArrowheads="1"/>
              </p:cNvSpPr>
              <p:nvPr/>
            </p:nvSpPr>
            <p:spPr bwMode="auto">
              <a:xfrm>
                <a:off x="2961" y="2786"/>
                <a:ext cx="420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49" name="Rectangle 85"/>
              <p:cNvSpPr>
                <a:spLocks noChangeArrowheads="1"/>
              </p:cNvSpPr>
              <p:nvPr/>
            </p:nvSpPr>
            <p:spPr bwMode="auto">
              <a:xfrm>
                <a:off x="3297" y="2786"/>
                <a:ext cx="66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50" name="Rectangle 86"/>
              <p:cNvSpPr>
                <a:spLocks noChangeArrowheads="1"/>
              </p:cNvSpPr>
              <p:nvPr/>
            </p:nvSpPr>
            <p:spPr bwMode="auto">
              <a:xfrm>
                <a:off x="4011" y="2786"/>
                <a:ext cx="228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184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51" name="Rectangle 87"/>
              <p:cNvSpPr>
                <a:spLocks noChangeArrowheads="1"/>
              </p:cNvSpPr>
              <p:nvPr/>
            </p:nvSpPr>
            <p:spPr bwMode="auto">
              <a:xfrm>
                <a:off x="3657" y="2786"/>
                <a:ext cx="420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52" name="Rectangle 88"/>
              <p:cNvSpPr>
                <a:spLocks noChangeArrowheads="1"/>
              </p:cNvSpPr>
              <p:nvPr/>
            </p:nvSpPr>
            <p:spPr bwMode="auto">
              <a:xfrm>
                <a:off x="3993" y="2786"/>
                <a:ext cx="66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53" name="Rectangle 89"/>
              <p:cNvSpPr>
                <a:spLocks noChangeArrowheads="1"/>
              </p:cNvSpPr>
              <p:nvPr/>
            </p:nvSpPr>
            <p:spPr bwMode="auto">
              <a:xfrm>
                <a:off x="4707" y="2786"/>
                <a:ext cx="228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244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54" name="Rectangle 90"/>
              <p:cNvSpPr>
                <a:spLocks noChangeArrowheads="1"/>
              </p:cNvSpPr>
              <p:nvPr/>
            </p:nvSpPr>
            <p:spPr bwMode="auto">
              <a:xfrm>
                <a:off x="4353" y="2786"/>
                <a:ext cx="420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55" name="Rectangle 91"/>
              <p:cNvSpPr>
                <a:spLocks noChangeArrowheads="1"/>
              </p:cNvSpPr>
              <p:nvPr/>
            </p:nvSpPr>
            <p:spPr bwMode="auto">
              <a:xfrm>
                <a:off x="4689" y="2786"/>
                <a:ext cx="66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56" name="Rectangle 92"/>
              <p:cNvSpPr>
                <a:spLocks noChangeArrowheads="1"/>
              </p:cNvSpPr>
              <p:nvPr/>
            </p:nvSpPr>
            <p:spPr bwMode="auto">
              <a:xfrm>
                <a:off x="5403" y="2786"/>
                <a:ext cx="228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304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57" name="Rectangle 93"/>
              <p:cNvSpPr>
                <a:spLocks noChangeArrowheads="1"/>
              </p:cNvSpPr>
              <p:nvPr/>
            </p:nvSpPr>
            <p:spPr bwMode="auto">
              <a:xfrm>
                <a:off x="5049" y="2786"/>
                <a:ext cx="420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58" name="Rectangle 94"/>
              <p:cNvSpPr>
                <a:spLocks noChangeArrowheads="1"/>
              </p:cNvSpPr>
              <p:nvPr/>
            </p:nvSpPr>
            <p:spPr bwMode="auto">
              <a:xfrm>
                <a:off x="5385" y="2786"/>
                <a:ext cx="66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59" name="Rectangle 95"/>
              <p:cNvSpPr>
                <a:spLocks noChangeArrowheads="1"/>
              </p:cNvSpPr>
              <p:nvPr/>
            </p:nvSpPr>
            <p:spPr bwMode="auto">
              <a:xfrm>
                <a:off x="459" y="2906"/>
                <a:ext cx="169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solidFill>
                      <a:srgbClr val="000000"/>
                    </a:solidFill>
                    <a:latin typeface="Arial" pitchFamily="34" charset="0"/>
                  </a:rPr>
                  <a:t>Net proceeds at stable economic value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60" name="Rectangle 96"/>
              <p:cNvSpPr>
                <a:spLocks noChangeArrowheads="1"/>
              </p:cNvSpPr>
              <p:nvPr/>
            </p:nvSpPr>
            <p:spPr bwMode="auto">
              <a:xfrm>
                <a:off x="2673" y="2906"/>
                <a:ext cx="17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66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61" name="Rectangle 97"/>
              <p:cNvSpPr>
                <a:spLocks noChangeArrowheads="1"/>
              </p:cNvSpPr>
              <p:nvPr/>
            </p:nvSpPr>
            <p:spPr bwMode="auto">
              <a:xfrm>
                <a:off x="2211" y="2906"/>
                <a:ext cx="552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62" name="Rectangle 98"/>
              <p:cNvSpPr>
                <a:spLocks noChangeArrowheads="1"/>
              </p:cNvSpPr>
              <p:nvPr/>
            </p:nvSpPr>
            <p:spPr bwMode="auto">
              <a:xfrm>
                <a:off x="2667" y="2906"/>
                <a:ext cx="66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63" name="Rectangle 99"/>
              <p:cNvSpPr>
                <a:spLocks noChangeArrowheads="1"/>
              </p:cNvSpPr>
              <p:nvPr/>
            </p:nvSpPr>
            <p:spPr bwMode="auto">
              <a:xfrm>
                <a:off x="3315" y="2906"/>
                <a:ext cx="228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127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64" name="Rectangle 100"/>
              <p:cNvSpPr>
                <a:spLocks noChangeArrowheads="1"/>
              </p:cNvSpPr>
              <p:nvPr/>
            </p:nvSpPr>
            <p:spPr bwMode="auto">
              <a:xfrm>
                <a:off x="2961" y="2906"/>
                <a:ext cx="420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65" name="Rectangle 101"/>
              <p:cNvSpPr>
                <a:spLocks noChangeArrowheads="1"/>
              </p:cNvSpPr>
              <p:nvPr/>
            </p:nvSpPr>
            <p:spPr bwMode="auto">
              <a:xfrm>
                <a:off x="3297" y="2906"/>
                <a:ext cx="66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66" name="Rectangle 102"/>
              <p:cNvSpPr>
                <a:spLocks noChangeArrowheads="1"/>
              </p:cNvSpPr>
              <p:nvPr/>
            </p:nvSpPr>
            <p:spPr bwMode="auto">
              <a:xfrm>
                <a:off x="4011" y="2906"/>
                <a:ext cx="228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200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67" name="Rectangle 103"/>
              <p:cNvSpPr>
                <a:spLocks noChangeArrowheads="1"/>
              </p:cNvSpPr>
              <p:nvPr/>
            </p:nvSpPr>
            <p:spPr bwMode="auto">
              <a:xfrm>
                <a:off x="3657" y="2906"/>
                <a:ext cx="420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68" name="Rectangle 104"/>
              <p:cNvSpPr>
                <a:spLocks noChangeArrowheads="1"/>
              </p:cNvSpPr>
              <p:nvPr/>
            </p:nvSpPr>
            <p:spPr bwMode="auto">
              <a:xfrm>
                <a:off x="3993" y="2906"/>
                <a:ext cx="66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69" name="Rectangle 105"/>
              <p:cNvSpPr>
                <a:spLocks noChangeArrowheads="1"/>
              </p:cNvSpPr>
              <p:nvPr/>
            </p:nvSpPr>
            <p:spPr bwMode="auto">
              <a:xfrm>
                <a:off x="4707" y="2906"/>
                <a:ext cx="228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277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70" name="Rectangle 106"/>
              <p:cNvSpPr>
                <a:spLocks noChangeArrowheads="1"/>
              </p:cNvSpPr>
              <p:nvPr/>
            </p:nvSpPr>
            <p:spPr bwMode="auto">
              <a:xfrm>
                <a:off x="4353" y="2906"/>
                <a:ext cx="420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71" name="Rectangle 107"/>
              <p:cNvSpPr>
                <a:spLocks noChangeArrowheads="1"/>
              </p:cNvSpPr>
              <p:nvPr/>
            </p:nvSpPr>
            <p:spPr bwMode="auto">
              <a:xfrm>
                <a:off x="4689" y="2906"/>
                <a:ext cx="66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72" name="Rectangle 108"/>
              <p:cNvSpPr>
                <a:spLocks noChangeArrowheads="1"/>
              </p:cNvSpPr>
              <p:nvPr/>
            </p:nvSpPr>
            <p:spPr bwMode="auto">
              <a:xfrm>
                <a:off x="5403" y="2906"/>
                <a:ext cx="228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361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73" name="Rectangle 109"/>
              <p:cNvSpPr>
                <a:spLocks noChangeArrowheads="1"/>
              </p:cNvSpPr>
              <p:nvPr/>
            </p:nvSpPr>
            <p:spPr bwMode="auto">
              <a:xfrm>
                <a:off x="5049" y="2906"/>
                <a:ext cx="420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74" name="Rectangle 110"/>
              <p:cNvSpPr>
                <a:spLocks noChangeArrowheads="1"/>
              </p:cNvSpPr>
              <p:nvPr/>
            </p:nvSpPr>
            <p:spPr bwMode="auto">
              <a:xfrm>
                <a:off x="5385" y="2906"/>
                <a:ext cx="66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75" name="Rectangle 111"/>
              <p:cNvSpPr>
                <a:spLocks noChangeArrowheads="1"/>
              </p:cNvSpPr>
              <p:nvPr/>
            </p:nvSpPr>
            <p:spPr bwMode="auto">
              <a:xfrm>
                <a:off x="459" y="3026"/>
                <a:ext cx="65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solidFill>
                      <a:srgbClr val="000000"/>
                    </a:solidFill>
                    <a:latin typeface="Arial" pitchFamily="34" charset="0"/>
                  </a:rPr>
                  <a:t>Equity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invested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76" name="Rectangle 112"/>
              <p:cNvSpPr>
                <a:spLocks noChangeArrowheads="1"/>
              </p:cNvSpPr>
              <p:nvPr/>
            </p:nvSpPr>
            <p:spPr bwMode="auto">
              <a:xfrm>
                <a:off x="2673" y="3026"/>
                <a:ext cx="17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67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77" name="Rectangle 113"/>
              <p:cNvSpPr>
                <a:spLocks noChangeArrowheads="1"/>
              </p:cNvSpPr>
              <p:nvPr/>
            </p:nvSpPr>
            <p:spPr bwMode="auto">
              <a:xfrm>
                <a:off x="2211" y="3026"/>
                <a:ext cx="552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78" name="Rectangle 114"/>
              <p:cNvSpPr>
                <a:spLocks noChangeArrowheads="1"/>
              </p:cNvSpPr>
              <p:nvPr/>
            </p:nvSpPr>
            <p:spPr bwMode="auto">
              <a:xfrm>
                <a:off x="2667" y="3026"/>
                <a:ext cx="66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79" name="Rectangle 115"/>
              <p:cNvSpPr>
                <a:spLocks noChangeArrowheads="1"/>
              </p:cNvSpPr>
              <p:nvPr/>
            </p:nvSpPr>
            <p:spPr bwMode="auto">
              <a:xfrm>
                <a:off x="3315" y="3026"/>
                <a:ext cx="228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119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80" name="Rectangle 116"/>
              <p:cNvSpPr>
                <a:spLocks noChangeArrowheads="1"/>
              </p:cNvSpPr>
              <p:nvPr/>
            </p:nvSpPr>
            <p:spPr bwMode="auto">
              <a:xfrm>
                <a:off x="2961" y="3026"/>
                <a:ext cx="420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81" name="Rectangle 117"/>
              <p:cNvSpPr>
                <a:spLocks noChangeArrowheads="1"/>
              </p:cNvSpPr>
              <p:nvPr/>
            </p:nvSpPr>
            <p:spPr bwMode="auto">
              <a:xfrm>
                <a:off x="3297" y="3026"/>
                <a:ext cx="66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82" name="Rectangle 118"/>
              <p:cNvSpPr>
                <a:spLocks noChangeArrowheads="1"/>
              </p:cNvSpPr>
              <p:nvPr/>
            </p:nvSpPr>
            <p:spPr bwMode="auto">
              <a:xfrm>
                <a:off x="4011" y="3026"/>
                <a:ext cx="228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174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83" name="Rectangle 119"/>
              <p:cNvSpPr>
                <a:spLocks noChangeArrowheads="1"/>
              </p:cNvSpPr>
              <p:nvPr/>
            </p:nvSpPr>
            <p:spPr bwMode="auto">
              <a:xfrm>
                <a:off x="3657" y="3026"/>
                <a:ext cx="420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84" name="Rectangle 120"/>
              <p:cNvSpPr>
                <a:spLocks noChangeArrowheads="1"/>
              </p:cNvSpPr>
              <p:nvPr/>
            </p:nvSpPr>
            <p:spPr bwMode="auto">
              <a:xfrm>
                <a:off x="3993" y="3026"/>
                <a:ext cx="66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85" name="Rectangle 121"/>
              <p:cNvSpPr>
                <a:spLocks noChangeArrowheads="1"/>
              </p:cNvSpPr>
              <p:nvPr/>
            </p:nvSpPr>
            <p:spPr bwMode="auto">
              <a:xfrm>
                <a:off x="4707" y="3026"/>
                <a:ext cx="228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223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86" name="Rectangle 122"/>
              <p:cNvSpPr>
                <a:spLocks noChangeArrowheads="1"/>
              </p:cNvSpPr>
              <p:nvPr/>
            </p:nvSpPr>
            <p:spPr bwMode="auto">
              <a:xfrm>
                <a:off x="4353" y="3026"/>
                <a:ext cx="420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87" name="Rectangle 123"/>
              <p:cNvSpPr>
                <a:spLocks noChangeArrowheads="1"/>
              </p:cNvSpPr>
              <p:nvPr/>
            </p:nvSpPr>
            <p:spPr bwMode="auto">
              <a:xfrm>
                <a:off x="4689" y="3026"/>
                <a:ext cx="66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88" name="Rectangle 124"/>
              <p:cNvSpPr>
                <a:spLocks noChangeArrowheads="1"/>
              </p:cNvSpPr>
              <p:nvPr/>
            </p:nvSpPr>
            <p:spPr bwMode="auto">
              <a:xfrm>
                <a:off x="5403" y="3026"/>
                <a:ext cx="228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267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89" name="Rectangle 125"/>
              <p:cNvSpPr>
                <a:spLocks noChangeArrowheads="1"/>
              </p:cNvSpPr>
              <p:nvPr/>
            </p:nvSpPr>
            <p:spPr bwMode="auto">
              <a:xfrm>
                <a:off x="5049" y="3026"/>
                <a:ext cx="420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90" name="Rectangle 126"/>
              <p:cNvSpPr>
                <a:spLocks noChangeArrowheads="1"/>
              </p:cNvSpPr>
              <p:nvPr/>
            </p:nvSpPr>
            <p:spPr bwMode="auto">
              <a:xfrm>
                <a:off x="5385" y="3026"/>
                <a:ext cx="66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91" name="Rectangle 127"/>
              <p:cNvSpPr>
                <a:spLocks noChangeArrowheads="1"/>
              </p:cNvSpPr>
              <p:nvPr/>
            </p:nvSpPr>
            <p:spPr bwMode="auto">
              <a:xfrm>
                <a:off x="459" y="3146"/>
                <a:ext cx="142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 smtClean="0">
                    <a:solidFill>
                      <a:srgbClr val="000000"/>
                    </a:solidFill>
                    <a:latin typeface="Arial" pitchFamily="34" charset="0"/>
                  </a:rPr>
                  <a:t>Safety margin</a:t>
                </a: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/ equity invested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92" name="Rectangle 128"/>
              <p:cNvSpPr>
                <a:spLocks noChangeArrowheads="1"/>
              </p:cNvSpPr>
              <p:nvPr/>
            </p:nvSpPr>
            <p:spPr bwMode="auto">
              <a:xfrm>
                <a:off x="2727" y="3146"/>
                <a:ext cx="12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93" name="Rectangle 129"/>
              <p:cNvSpPr>
                <a:spLocks noChangeArrowheads="1"/>
              </p:cNvSpPr>
              <p:nvPr/>
            </p:nvSpPr>
            <p:spPr bwMode="auto">
              <a:xfrm>
                <a:off x="2181" y="3146"/>
                <a:ext cx="64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          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94" name="Rectangle 130"/>
              <p:cNvSpPr>
                <a:spLocks noChangeArrowheads="1"/>
              </p:cNvSpPr>
              <p:nvPr/>
            </p:nvSpPr>
            <p:spPr bwMode="auto">
              <a:xfrm>
                <a:off x="2715" y="3146"/>
                <a:ext cx="72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95" name="Rectangle 131"/>
              <p:cNvSpPr>
                <a:spLocks noChangeArrowheads="1"/>
              </p:cNvSpPr>
              <p:nvPr/>
            </p:nvSpPr>
            <p:spPr bwMode="auto">
              <a:xfrm>
                <a:off x="3423" y="3146"/>
                <a:ext cx="12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96" name="Rectangle 132"/>
              <p:cNvSpPr>
                <a:spLocks noChangeArrowheads="1"/>
              </p:cNvSpPr>
              <p:nvPr/>
            </p:nvSpPr>
            <p:spPr bwMode="auto">
              <a:xfrm>
                <a:off x="2961" y="3146"/>
                <a:ext cx="55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97" name="Rectangle 133"/>
              <p:cNvSpPr>
                <a:spLocks noChangeArrowheads="1"/>
              </p:cNvSpPr>
              <p:nvPr/>
            </p:nvSpPr>
            <p:spPr bwMode="auto">
              <a:xfrm>
                <a:off x="3417" y="3146"/>
                <a:ext cx="72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98" name="Rectangle 134"/>
              <p:cNvSpPr>
                <a:spLocks noChangeArrowheads="1"/>
              </p:cNvSpPr>
              <p:nvPr/>
            </p:nvSpPr>
            <p:spPr bwMode="auto">
              <a:xfrm>
                <a:off x="4065" y="3146"/>
                <a:ext cx="18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26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99" name="Rectangle 135"/>
              <p:cNvSpPr>
                <a:spLocks noChangeArrowheads="1"/>
              </p:cNvSpPr>
              <p:nvPr/>
            </p:nvSpPr>
            <p:spPr bwMode="auto">
              <a:xfrm>
                <a:off x="3657" y="3146"/>
                <a:ext cx="50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00" name="Rectangle 136"/>
              <p:cNvSpPr>
                <a:spLocks noChangeArrowheads="1"/>
              </p:cNvSpPr>
              <p:nvPr/>
            </p:nvSpPr>
            <p:spPr bwMode="auto">
              <a:xfrm>
                <a:off x="4065" y="3146"/>
                <a:ext cx="72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01" name="Rectangle 137"/>
              <p:cNvSpPr>
                <a:spLocks noChangeArrowheads="1"/>
              </p:cNvSpPr>
              <p:nvPr/>
            </p:nvSpPr>
            <p:spPr bwMode="auto">
              <a:xfrm>
                <a:off x="4761" y="3146"/>
                <a:ext cx="18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54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02" name="Rectangle 138"/>
              <p:cNvSpPr>
                <a:spLocks noChangeArrowheads="1"/>
              </p:cNvSpPr>
              <p:nvPr/>
            </p:nvSpPr>
            <p:spPr bwMode="auto">
              <a:xfrm>
                <a:off x="4353" y="3146"/>
                <a:ext cx="50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03" name="Rectangle 139"/>
              <p:cNvSpPr>
                <a:spLocks noChangeArrowheads="1"/>
              </p:cNvSpPr>
              <p:nvPr/>
            </p:nvSpPr>
            <p:spPr bwMode="auto">
              <a:xfrm>
                <a:off x="4761" y="3146"/>
                <a:ext cx="72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04" name="Rectangle 140"/>
              <p:cNvSpPr>
                <a:spLocks noChangeArrowheads="1"/>
              </p:cNvSpPr>
              <p:nvPr/>
            </p:nvSpPr>
            <p:spPr bwMode="auto">
              <a:xfrm>
                <a:off x="5457" y="3146"/>
                <a:ext cx="18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94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05" name="Rectangle 141"/>
              <p:cNvSpPr>
                <a:spLocks noChangeArrowheads="1"/>
              </p:cNvSpPr>
              <p:nvPr/>
            </p:nvSpPr>
            <p:spPr bwMode="auto">
              <a:xfrm>
                <a:off x="5049" y="3146"/>
                <a:ext cx="50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06" name="Rectangle 142"/>
              <p:cNvSpPr>
                <a:spLocks noChangeArrowheads="1"/>
              </p:cNvSpPr>
              <p:nvPr/>
            </p:nvSpPr>
            <p:spPr bwMode="auto">
              <a:xfrm>
                <a:off x="5457" y="3146"/>
                <a:ext cx="72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07" name="Rectangle 143"/>
              <p:cNvSpPr>
                <a:spLocks noChangeArrowheads="1"/>
              </p:cNvSpPr>
              <p:nvPr/>
            </p:nvSpPr>
            <p:spPr bwMode="auto">
              <a:xfrm>
                <a:off x="2703" y="3266"/>
                <a:ext cx="210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08" name="Rectangle 144"/>
              <p:cNvSpPr>
                <a:spLocks noChangeArrowheads="1"/>
              </p:cNvSpPr>
              <p:nvPr/>
            </p:nvSpPr>
            <p:spPr bwMode="auto">
              <a:xfrm>
                <a:off x="3429" y="3266"/>
                <a:ext cx="180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09" name="Rectangle 145"/>
              <p:cNvSpPr>
                <a:spLocks noChangeArrowheads="1"/>
              </p:cNvSpPr>
              <p:nvPr/>
            </p:nvSpPr>
            <p:spPr bwMode="auto">
              <a:xfrm>
                <a:off x="4071" y="3266"/>
                <a:ext cx="23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15%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10" name="Rectangle 146"/>
              <p:cNvSpPr>
                <a:spLocks noChangeArrowheads="1"/>
              </p:cNvSpPr>
              <p:nvPr/>
            </p:nvSpPr>
            <p:spPr bwMode="auto">
              <a:xfrm>
                <a:off x="4767" y="3266"/>
                <a:ext cx="23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24%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11" name="Rectangle 147"/>
              <p:cNvSpPr>
                <a:spLocks noChangeArrowheads="1"/>
              </p:cNvSpPr>
              <p:nvPr/>
            </p:nvSpPr>
            <p:spPr bwMode="auto">
              <a:xfrm>
                <a:off x="5463" y="3266"/>
                <a:ext cx="23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35%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12" name="Rectangle 148"/>
              <p:cNvSpPr>
                <a:spLocks noChangeArrowheads="1"/>
              </p:cNvSpPr>
              <p:nvPr/>
            </p:nvSpPr>
            <p:spPr bwMode="auto">
              <a:xfrm>
                <a:off x="459" y="3614"/>
                <a:ext cx="123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i="1" dirty="0" smtClean="0">
                    <a:solidFill>
                      <a:srgbClr val="000000"/>
                    </a:solidFill>
                    <a:latin typeface="Arial" pitchFamily="34" charset="0"/>
                  </a:rPr>
                  <a:t>Increase in equity</a:t>
                </a:r>
                <a:r>
                  <a:rPr kumimoji="0" lang="en-US" sz="12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invested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13" name="Rectangle 149"/>
              <p:cNvSpPr>
                <a:spLocks noChangeArrowheads="1"/>
              </p:cNvSpPr>
              <p:nvPr/>
            </p:nvSpPr>
            <p:spPr bwMode="auto">
              <a:xfrm>
                <a:off x="3375" y="3608"/>
                <a:ext cx="23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78%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14" name="Rectangle 150"/>
              <p:cNvSpPr>
                <a:spLocks noChangeArrowheads="1"/>
              </p:cNvSpPr>
              <p:nvPr/>
            </p:nvSpPr>
            <p:spPr bwMode="auto">
              <a:xfrm>
                <a:off x="4071" y="3608"/>
                <a:ext cx="23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46%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15" name="Rectangle 151"/>
              <p:cNvSpPr>
                <a:spLocks noChangeArrowheads="1"/>
              </p:cNvSpPr>
              <p:nvPr/>
            </p:nvSpPr>
            <p:spPr bwMode="auto">
              <a:xfrm>
                <a:off x="4767" y="3608"/>
                <a:ext cx="23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28%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16" name="Rectangle 152"/>
              <p:cNvSpPr>
                <a:spLocks noChangeArrowheads="1"/>
              </p:cNvSpPr>
              <p:nvPr/>
            </p:nvSpPr>
            <p:spPr bwMode="auto">
              <a:xfrm>
                <a:off x="5463" y="3608"/>
                <a:ext cx="23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20%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17" name="Rectangle 153"/>
              <p:cNvSpPr>
                <a:spLocks noChangeArrowheads="1"/>
              </p:cNvSpPr>
              <p:nvPr/>
            </p:nvSpPr>
            <p:spPr bwMode="auto">
              <a:xfrm>
                <a:off x="6093" y="3614"/>
                <a:ext cx="24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43%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18" name="Rectangle 154"/>
              <p:cNvSpPr>
                <a:spLocks noChangeArrowheads="1"/>
              </p:cNvSpPr>
              <p:nvPr/>
            </p:nvSpPr>
            <p:spPr bwMode="auto">
              <a:xfrm>
                <a:off x="459" y="3836"/>
                <a:ext cx="117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solidFill>
                      <a:srgbClr val="000000"/>
                    </a:solidFill>
                    <a:latin typeface="Arial" pitchFamily="34" charset="0"/>
                  </a:rPr>
                  <a:t>Portfolio valuation (median)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19" name="Rectangle 155"/>
              <p:cNvSpPr>
                <a:spLocks noChangeArrowheads="1"/>
              </p:cNvSpPr>
              <p:nvPr/>
            </p:nvSpPr>
            <p:spPr bwMode="auto">
              <a:xfrm>
                <a:off x="2619" y="3836"/>
                <a:ext cx="228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100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20" name="Rectangle 156"/>
              <p:cNvSpPr>
                <a:spLocks noChangeArrowheads="1"/>
              </p:cNvSpPr>
              <p:nvPr/>
            </p:nvSpPr>
            <p:spPr bwMode="auto">
              <a:xfrm>
                <a:off x="2211" y="3836"/>
                <a:ext cx="498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21" name="Rectangle 157"/>
              <p:cNvSpPr>
                <a:spLocks noChangeArrowheads="1"/>
              </p:cNvSpPr>
              <p:nvPr/>
            </p:nvSpPr>
            <p:spPr bwMode="auto">
              <a:xfrm>
                <a:off x="2619" y="3836"/>
                <a:ext cx="66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22" name="Rectangle 158"/>
              <p:cNvSpPr>
                <a:spLocks noChangeArrowheads="1"/>
              </p:cNvSpPr>
              <p:nvPr/>
            </p:nvSpPr>
            <p:spPr bwMode="auto">
              <a:xfrm>
                <a:off x="3315" y="3836"/>
                <a:ext cx="228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219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23" name="Rectangle 159"/>
              <p:cNvSpPr>
                <a:spLocks noChangeArrowheads="1"/>
              </p:cNvSpPr>
              <p:nvPr/>
            </p:nvSpPr>
            <p:spPr bwMode="auto">
              <a:xfrm>
                <a:off x="2961" y="3836"/>
                <a:ext cx="420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24" name="Rectangle 160"/>
              <p:cNvSpPr>
                <a:spLocks noChangeArrowheads="1"/>
              </p:cNvSpPr>
              <p:nvPr/>
            </p:nvSpPr>
            <p:spPr bwMode="auto">
              <a:xfrm>
                <a:off x="3297" y="3836"/>
                <a:ext cx="66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25" name="Rectangle 161"/>
              <p:cNvSpPr>
                <a:spLocks noChangeArrowheads="1"/>
              </p:cNvSpPr>
              <p:nvPr/>
            </p:nvSpPr>
            <p:spPr bwMode="auto">
              <a:xfrm>
                <a:off x="4011" y="3836"/>
                <a:ext cx="228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331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26" name="Rectangle 162"/>
              <p:cNvSpPr>
                <a:spLocks noChangeArrowheads="1"/>
              </p:cNvSpPr>
              <p:nvPr/>
            </p:nvSpPr>
            <p:spPr bwMode="auto">
              <a:xfrm>
                <a:off x="3657" y="3836"/>
                <a:ext cx="420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27" name="Rectangle 163"/>
              <p:cNvSpPr>
                <a:spLocks noChangeArrowheads="1"/>
              </p:cNvSpPr>
              <p:nvPr/>
            </p:nvSpPr>
            <p:spPr bwMode="auto">
              <a:xfrm>
                <a:off x="3993" y="3836"/>
                <a:ext cx="66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28" name="Rectangle 164"/>
              <p:cNvSpPr>
                <a:spLocks noChangeArrowheads="1"/>
              </p:cNvSpPr>
              <p:nvPr/>
            </p:nvSpPr>
            <p:spPr bwMode="auto">
              <a:xfrm>
                <a:off x="4707" y="3836"/>
                <a:ext cx="228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487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29" name="Rectangle 165"/>
              <p:cNvSpPr>
                <a:spLocks noChangeArrowheads="1"/>
              </p:cNvSpPr>
              <p:nvPr/>
            </p:nvSpPr>
            <p:spPr bwMode="auto">
              <a:xfrm>
                <a:off x="4353" y="3836"/>
                <a:ext cx="420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30" name="Rectangle 166"/>
              <p:cNvSpPr>
                <a:spLocks noChangeArrowheads="1"/>
              </p:cNvSpPr>
              <p:nvPr/>
            </p:nvSpPr>
            <p:spPr bwMode="auto">
              <a:xfrm>
                <a:off x="4689" y="3836"/>
                <a:ext cx="66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31" name="Rectangle 167"/>
              <p:cNvSpPr>
                <a:spLocks noChangeArrowheads="1"/>
              </p:cNvSpPr>
              <p:nvPr/>
            </p:nvSpPr>
            <p:spPr bwMode="auto">
              <a:xfrm>
                <a:off x="5403" y="3836"/>
                <a:ext cx="228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598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32" name="Rectangle 168"/>
              <p:cNvSpPr>
                <a:spLocks noChangeArrowheads="1"/>
              </p:cNvSpPr>
              <p:nvPr/>
            </p:nvSpPr>
            <p:spPr bwMode="auto">
              <a:xfrm>
                <a:off x="5049" y="3836"/>
                <a:ext cx="420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33" name="Rectangle 169"/>
              <p:cNvSpPr>
                <a:spLocks noChangeArrowheads="1"/>
              </p:cNvSpPr>
              <p:nvPr/>
            </p:nvSpPr>
            <p:spPr bwMode="auto">
              <a:xfrm>
                <a:off x="5385" y="3836"/>
                <a:ext cx="66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34" name="Rectangle 170"/>
              <p:cNvSpPr>
                <a:spLocks noChangeArrowheads="1"/>
              </p:cNvSpPr>
              <p:nvPr/>
            </p:nvSpPr>
            <p:spPr bwMode="auto">
              <a:xfrm>
                <a:off x="459" y="3956"/>
                <a:ext cx="138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Increase</a:t>
                </a:r>
                <a:r>
                  <a:rPr kumimoji="0" lang="en-US" sz="1200" b="1" i="1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in </a:t>
                </a:r>
                <a:r>
                  <a:rPr lang="en-US" sz="1200" b="1" i="1" dirty="0" smtClean="0">
                    <a:solidFill>
                      <a:srgbClr val="000000"/>
                    </a:solidFill>
                    <a:latin typeface="Arial" pitchFamily="34" charset="0"/>
                  </a:rPr>
                  <a:t>portfolio</a:t>
                </a:r>
                <a:r>
                  <a:rPr kumimoji="0" lang="en-US" sz="1200" b="1" i="1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valuation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35" name="Rectangle 171"/>
              <p:cNvSpPr>
                <a:spLocks noChangeArrowheads="1"/>
              </p:cNvSpPr>
              <p:nvPr/>
            </p:nvSpPr>
            <p:spPr bwMode="auto">
              <a:xfrm>
                <a:off x="3321" y="3950"/>
                <a:ext cx="288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119%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36" name="Rectangle 172"/>
              <p:cNvSpPr>
                <a:spLocks noChangeArrowheads="1"/>
              </p:cNvSpPr>
              <p:nvPr/>
            </p:nvSpPr>
            <p:spPr bwMode="auto">
              <a:xfrm>
                <a:off x="4071" y="3950"/>
                <a:ext cx="23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51%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37" name="Rectangle 173"/>
              <p:cNvSpPr>
                <a:spLocks noChangeArrowheads="1"/>
              </p:cNvSpPr>
              <p:nvPr/>
            </p:nvSpPr>
            <p:spPr bwMode="auto">
              <a:xfrm>
                <a:off x="4767" y="3950"/>
                <a:ext cx="23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47%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38" name="Rectangle 174"/>
              <p:cNvSpPr>
                <a:spLocks noChangeArrowheads="1"/>
              </p:cNvSpPr>
              <p:nvPr/>
            </p:nvSpPr>
            <p:spPr bwMode="auto">
              <a:xfrm>
                <a:off x="5463" y="3950"/>
                <a:ext cx="23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23%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39" name="Rectangle 175"/>
              <p:cNvSpPr>
                <a:spLocks noChangeArrowheads="1"/>
              </p:cNvSpPr>
              <p:nvPr/>
            </p:nvSpPr>
            <p:spPr bwMode="auto">
              <a:xfrm>
                <a:off x="6093" y="3956"/>
                <a:ext cx="24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60%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40" name="Rectangle 176"/>
              <p:cNvSpPr>
                <a:spLocks noChangeArrowheads="1"/>
              </p:cNvSpPr>
              <p:nvPr/>
            </p:nvSpPr>
            <p:spPr bwMode="auto">
              <a:xfrm>
                <a:off x="459" y="4076"/>
                <a:ext cx="131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€1 invest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Arial" pitchFamily="34" charset="0"/>
                  </a:rPr>
                  <a:t>ed 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= €x </a:t>
                </a:r>
                <a:r>
                  <a:rPr kumimoji="0" lang="en-US" sz="12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value created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41" name="Rectangle 177"/>
              <p:cNvSpPr>
                <a:spLocks noChangeArrowheads="1"/>
              </p:cNvSpPr>
              <p:nvPr/>
            </p:nvSpPr>
            <p:spPr bwMode="auto">
              <a:xfrm>
                <a:off x="2595" y="4076"/>
                <a:ext cx="21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1.50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42" name="Rectangle 178"/>
              <p:cNvSpPr>
                <a:spLocks noChangeArrowheads="1"/>
              </p:cNvSpPr>
              <p:nvPr/>
            </p:nvSpPr>
            <p:spPr bwMode="auto">
              <a:xfrm>
                <a:off x="2211" y="4076"/>
                <a:ext cx="48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43" name="Rectangle 179"/>
              <p:cNvSpPr>
                <a:spLocks noChangeArrowheads="1"/>
              </p:cNvSpPr>
              <p:nvPr/>
            </p:nvSpPr>
            <p:spPr bwMode="auto">
              <a:xfrm>
                <a:off x="2595" y="4076"/>
                <a:ext cx="72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44" name="Rectangle 180"/>
              <p:cNvSpPr>
                <a:spLocks noChangeArrowheads="1"/>
              </p:cNvSpPr>
              <p:nvPr/>
            </p:nvSpPr>
            <p:spPr bwMode="auto">
              <a:xfrm>
                <a:off x="3291" y="4076"/>
                <a:ext cx="21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1.84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45" name="Rectangle 181"/>
              <p:cNvSpPr>
                <a:spLocks noChangeArrowheads="1"/>
              </p:cNvSpPr>
              <p:nvPr/>
            </p:nvSpPr>
            <p:spPr bwMode="auto">
              <a:xfrm>
                <a:off x="2961" y="4076"/>
                <a:ext cx="39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46" name="Rectangle 182"/>
              <p:cNvSpPr>
                <a:spLocks noChangeArrowheads="1"/>
              </p:cNvSpPr>
              <p:nvPr/>
            </p:nvSpPr>
            <p:spPr bwMode="auto">
              <a:xfrm>
                <a:off x="3273" y="4076"/>
                <a:ext cx="72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47" name="Rectangle 183"/>
              <p:cNvSpPr>
                <a:spLocks noChangeArrowheads="1"/>
              </p:cNvSpPr>
              <p:nvPr/>
            </p:nvSpPr>
            <p:spPr bwMode="auto">
              <a:xfrm>
                <a:off x="3987" y="4076"/>
                <a:ext cx="21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1.90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48" name="Rectangle 184"/>
              <p:cNvSpPr>
                <a:spLocks noChangeArrowheads="1"/>
              </p:cNvSpPr>
              <p:nvPr/>
            </p:nvSpPr>
            <p:spPr bwMode="auto">
              <a:xfrm>
                <a:off x="3657" y="4076"/>
                <a:ext cx="39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49" name="Rectangle 185"/>
              <p:cNvSpPr>
                <a:spLocks noChangeArrowheads="1"/>
              </p:cNvSpPr>
              <p:nvPr/>
            </p:nvSpPr>
            <p:spPr bwMode="auto">
              <a:xfrm>
                <a:off x="3969" y="4076"/>
                <a:ext cx="72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50" name="Rectangle 186"/>
              <p:cNvSpPr>
                <a:spLocks noChangeArrowheads="1"/>
              </p:cNvSpPr>
              <p:nvPr/>
            </p:nvSpPr>
            <p:spPr bwMode="auto">
              <a:xfrm>
                <a:off x="4683" y="4076"/>
                <a:ext cx="21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2.18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51" name="Rectangle 187"/>
              <p:cNvSpPr>
                <a:spLocks noChangeArrowheads="1"/>
              </p:cNvSpPr>
              <p:nvPr/>
            </p:nvSpPr>
            <p:spPr bwMode="auto">
              <a:xfrm>
                <a:off x="4353" y="4076"/>
                <a:ext cx="39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52" name="Rectangle 188"/>
              <p:cNvSpPr>
                <a:spLocks noChangeArrowheads="1"/>
              </p:cNvSpPr>
              <p:nvPr/>
            </p:nvSpPr>
            <p:spPr bwMode="auto">
              <a:xfrm>
                <a:off x="4665" y="4076"/>
                <a:ext cx="72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53" name="Rectangle 189"/>
              <p:cNvSpPr>
                <a:spLocks noChangeArrowheads="1"/>
              </p:cNvSpPr>
              <p:nvPr/>
            </p:nvSpPr>
            <p:spPr bwMode="auto">
              <a:xfrm>
                <a:off x="5379" y="4076"/>
                <a:ext cx="18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2.24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54" name="Rectangle 190"/>
              <p:cNvSpPr>
                <a:spLocks noChangeArrowheads="1"/>
              </p:cNvSpPr>
              <p:nvPr/>
            </p:nvSpPr>
            <p:spPr bwMode="auto">
              <a:xfrm>
                <a:off x="5049" y="4076"/>
                <a:ext cx="39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55" name="Rectangle 191"/>
              <p:cNvSpPr>
                <a:spLocks noChangeArrowheads="1"/>
              </p:cNvSpPr>
              <p:nvPr/>
            </p:nvSpPr>
            <p:spPr bwMode="auto">
              <a:xfrm>
                <a:off x="5361" y="4076"/>
                <a:ext cx="72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56" name="Rectangle 192"/>
              <p:cNvSpPr>
                <a:spLocks noChangeArrowheads="1"/>
              </p:cNvSpPr>
              <p:nvPr/>
            </p:nvSpPr>
            <p:spPr bwMode="auto">
              <a:xfrm>
                <a:off x="6009" y="4076"/>
                <a:ext cx="21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1.93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57" name="Rectangle 193"/>
              <p:cNvSpPr>
                <a:spLocks noChangeArrowheads="1"/>
              </p:cNvSpPr>
              <p:nvPr/>
            </p:nvSpPr>
            <p:spPr bwMode="auto">
              <a:xfrm>
                <a:off x="5745" y="4076"/>
                <a:ext cx="342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58" name="Rectangle 194"/>
              <p:cNvSpPr>
                <a:spLocks noChangeArrowheads="1"/>
              </p:cNvSpPr>
              <p:nvPr/>
            </p:nvSpPr>
            <p:spPr bwMode="auto">
              <a:xfrm>
                <a:off x="6009" y="4076"/>
                <a:ext cx="72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59" name="Line 195"/>
              <p:cNvSpPr>
                <a:spLocks noChangeShapeType="1"/>
              </p:cNvSpPr>
              <p:nvPr/>
            </p:nvSpPr>
            <p:spPr bwMode="auto">
              <a:xfrm>
                <a:off x="2157" y="2528"/>
                <a:ext cx="0" cy="16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460" name="Rectangle 196"/>
              <p:cNvSpPr>
                <a:spLocks noChangeArrowheads="1"/>
              </p:cNvSpPr>
              <p:nvPr/>
            </p:nvSpPr>
            <p:spPr bwMode="auto">
              <a:xfrm>
                <a:off x="2157" y="2528"/>
                <a:ext cx="6" cy="16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461" name="Line 197"/>
              <p:cNvSpPr>
                <a:spLocks noChangeShapeType="1"/>
              </p:cNvSpPr>
              <p:nvPr/>
            </p:nvSpPr>
            <p:spPr bwMode="auto">
              <a:xfrm>
                <a:off x="2907" y="2534"/>
                <a:ext cx="0" cy="16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462" name="Rectangle 198"/>
              <p:cNvSpPr>
                <a:spLocks noChangeArrowheads="1"/>
              </p:cNvSpPr>
              <p:nvPr/>
            </p:nvSpPr>
            <p:spPr bwMode="auto">
              <a:xfrm>
                <a:off x="2907" y="2534"/>
                <a:ext cx="6" cy="166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463" name="Line 199"/>
              <p:cNvSpPr>
                <a:spLocks noChangeShapeType="1"/>
              </p:cNvSpPr>
              <p:nvPr/>
            </p:nvSpPr>
            <p:spPr bwMode="auto">
              <a:xfrm>
                <a:off x="3603" y="2534"/>
                <a:ext cx="0" cy="16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464" name="Rectangle 200"/>
              <p:cNvSpPr>
                <a:spLocks noChangeArrowheads="1"/>
              </p:cNvSpPr>
              <p:nvPr/>
            </p:nvSpPr>
            <p:spPr bwMode="auto">
              <a:xfrm>
                <a:off x="3603" y="2534"/>
                <a:ext cx="6" cy="166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465" name="Line 201"/>
              <p:cNvSpPr>
                <a:spLocks noChangeShapeType="1"/>
              </p:cNvSpPr>
              <p:nvPr/>
            </p:nvSpPr>
            <p:spPr bwMode="auto">
              <a:xfrm>
                <a:off x="4299" y="2534"/>
                <a:ext cx="0" cy="16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466" name="Rectangle 202"/>
              <p:cNvSpPr>
                <a:spLocks noChangeArrowheads="1"/>
              </p:cNvSpPr>
              <p:nvPr/>
            </p:nvSpPr>
            <p:spPr bwMode="auto">
              <a:xfrm>
                <a:off x="4299" y="2534"/>
                <a:ext cx="6" cy="166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467" name="Line 203"/>
              <p:cNvSpPr>
                <a:spLocks noChangeShapeType="1"/>
              </p:cNvSpPr>
              <p:nvPr/>
            </p:nvSpPr>
            <p:spPr bwMode="auto">
              <a:xfrm>
                <a:off x="4995" y="2534"/>
                <a:ext cx="0" cy="16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468" name="Rectangle 204"/>
              <p:cNvSpPr>
                <a:spLocks noChangeArrowheads="1"/>
              </p:cNvSpPr>
              <p:nvPr/>
            </p:nvSpPr>
            <p:spPr bwMode="auto">
              <a:xfrm>
                <a:off x="4995" y="2534"/>
                <a:ext cx="6" cy="166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5" name="Line 206"/>
            <p:cNvSpPr>
              <a:spLocks noChangeShapeType="1"/>
            </p:cNvSpPr>
            <p:nvPr/>
          </p:nvSpPr>
          <p:spPr bwMode="auto">
            <a:xfrm>
              <a:off x="5691" y="2534"/>
              <a:ext cx="0" cy="1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Rectangle 207"/>
            <p:cNvSpPr>
              <a:spLocks noChangeArrowheads="1"/>
            </p:cNvSpPr>
            <p:nvPr/>
          </p:nvSpPr>
          <p:spPr bwMode="auto">
            <a:xfrm>
              <a:off x="5691" y="2534"/>
              <a:ext cx="6" cy="1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Line 208"/>
            <p:cNvSpPr>
              <a:spLocks noChangeShapeType="1"/>
            </p:cNvSpPr>
            <p:nvPr/>
          </p:nvSpPr>
          <p:spPr bwMode="auto">
            <a:xfrm>
              <a:off x="6321" y="2534"/>
              <a:ext cx="0" cy="1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Rectangle 209"/>
            <p:cNvSpPr>
              <a:spLocks noChangeArrowheads="1"/>
            </p:cNvSpPr>
            <p:nvPr/>
          </p:nvSpPr>
          <p:spPr bwMode="auto">
            <a:xfrm>
              <a:off x="6321" y="2534"/>
              <a:ext cx="6" cy="1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Line 210"/>
            <p:cNvSpPr>
              <a:spLocks noChangeShapeType="1"/>
            </p:cNvSpPr>
            <p:nvPr/>
          </p:nvSpPr>
          <p:spPr bwMode="auto">
            <a:xfrm>
              <a:off x="435" y="2654"/>
              <a:ext cx="0" cy="15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Rectangle 211"/>
            <p:cNvSpPr>
              <a:spLocks noChangeArrowheads="1"/>
            </p:cNvSpPr>
            <p:nvPr/>
          </p:nvSpPr>
          <p:spPr bwMode="auto">
            <a:xfrm>
              <a:off x="435" y="2654"/>
              <a:ext cx="6" cy="15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Line 212"/>
            <p:cNvSpPr>
              <a:spLocks noChangeShapeType="1"/>
            </p:cNvSpPr>
            <p:nvPr/>
          </p:nvSpPr>
          <p:spPr bwMode="auto">
            <a:xfrm>
              <a:off x="2163" y="2528"/>
              <a:ext cx="416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Rectangle 213"/>
            <p:cNvSpPr>
              <a:spLocks noChangeArrowheads="1"/>
            </p:cNvSpPr>
            <p:nvPr/>
          </p:nvSpPr>
          <p:spPr bwMode="auto">
            <a:xfrm>
              <a:off x="2163" y="2528"/>
              <a:ext cx="4164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Line 214"/>
            <p:cNvSpPr>
              <a:spLocks noChangeShapeType="1"/>
            </p:cNvSpPr>
            <p:nvPr/>
          </p:nvSpPr>
          <p:spPr bwMode="auto">
            <a:xfrm>
              <a:off x="441" y="2654"/>
              <a:ext cx="588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Rectangle 215"/>
            <p:cNvSpPr>
              <a:spLocks noChangeArrowheads="1"/>
            </p:cNvSpPr>
            <p:nvPr/>
          </p:nvSpPr>
          <p:spPr bwMode="auto">
            <a:xfrm>
              <a:off x="441" y="2654"/>
              <a:ext cx="588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Line 216"/>
            <p:cNvSpPr>
              <a:spLocks noChangeShapeType="1"/>
            </p:cNvSpPr>
            <p:nvPr/>
          </p:nvSpPr>
          <p:spPr bwMode="auto">
            <a:xfrm>
              <a:off x="2163" y="2894"/>
              <a:ext cx="35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Rectangle 217"/>
            <p:cNvSpPr>
              <a:spLocks noChangeArrowheads="1"/>
            </p:cNvSpPr>
            <p:nvPr/>
          </p:nvSpPr>
          <p:spPr bwMode="auto">
            <a:xfrm>
              <a:off x="2163" y="2894"/>
              <a:ext cx="3534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 218"/>
            <p:cNvSpPr>
              <a:spLocks noChangeShapeType="1"/>
            </p:cNvSpPr>
            <p:nvPr/>
          </p:nvSpPr>
          <p:spPr bwMode="auto">
            <a:xfrm>
              <a:off x="441" y="3134"/>
              <a:ext cx="525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Rectangle 219"/>
            <p:cNvSpPr>
              <a:spLocks noChangeArrowheads="1"/>
            </p:cNvSpPr>
            <p:nvPr/>
          </p:nvSpPr>
          <p:spPr bwMode="auto">
            <a:xfrm>
              <a:off x="441" y="3134"/>
              <a:ext cx="525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Line 220"/>
            <p:cNvSpPr>
              <a:spLocks noChangeShapeType="1"/>
            </p:cNvSpPr>
            <p:nvPr/>
          </p:nvSpPr>
          <p:spPr bwMode="auto">
            <a:xfrm>
              <a:off x="441" y="3380"/>
              <a:ext cx="525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Rectangle 221"/>
            <p:cNvSpPr>
              <a:spLocks noChangeArrowheads="1"/>
            </p:cNvSpPr>
            <p:nvPr/>
          </p:nvSpPr>
          <p:spPr bwMode="auto">
            <a:xfrm>
              <a:off x="441" y="3380"/>
              <a:ext cx="525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Line 222"/>
            <p:cNvSpPr>
              <a:spLocks noChangeShapeType="1"/>
            </p:cNvSpPr>
            <p:nvPr/>
          </p:nvSpPr>
          <p:spPr bwMode="auto">
            <a:xfrm>
              <a:off x="441" y="4064"/>
              <a:ext cx="588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Rectangle 223"/>
            <p:cNvSpPr>
              <a:spLocks noChangeArrowheads="1"/>
            </p:cNvSpPr>
            <p:nvPr/>
          </p:nvSpPr>
          <p:spPr bwMode="auto">
            <a:xfrm>
              <a:off x="441" y="4064"/>
              <a:ext cx="588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224"/>
            <p:cNvSpPr>
              <a:spLocks noChangeShapeType="1"/>
            </p:cNvSpPr>
            <p:nvPr/>
          </p:nvSpPr>
          <p:spPr bwMode="auto">
            <a:xfrm>
              <a:off x="441" y="4190"/>
              <a:ext cx="588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Rectangle 225"/>
            <p:cNvSpPr>
              <a:spLocks noChangeArrowheads="1"/>
            </p:cNvSpPr>
            <p:nvPr/>
          </p:nvSpPr>
          <p:spPr bwMode="auto">
            <a:xfrm>
              <a:off x="441" y="4190"/>
              <a:ext cx="588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797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54088" y="324247"/>
            <a:ext cx="9306207" cy="38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Timeline - implementation of pipeline investments and leadership team recruitment</a:t>
            </a:r>
            <a:endParaRPr lang="en-GB" sz="18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026220" y="1011591"/>
            <a:ext cx="9306207" cy="32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400" dirty="0" smtClean="0">
                <a:latin typeface="Arial"/>
                <a:ea typeface="FZYaoTi"/>
                <a:cs typeface="Arial"/>
              </a:rPr>
              <a:t>► </a:t>
            </a:r>
            <a:r>
              <a:rPr lang="en-GB" sz="1400" dirty="0" smtClean="0">
                <a:latin typeface="Arial" pitchFamily="34" charset="0"/>
                <a:ea typeface="FZYaoTi"/>
                <a:cs typeface="FZYaoTi"/>
              </a:rPr>
              <a:t>Implementation of pipeline investments (Rives de Paris, St Priest)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026220" y="4428703"/>
            <a:ext cx="3817243" cy="32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400" dirty="0" smtClean="0">
                <a:latin typeface="Arial"/>
                <a:ea typeface="FZYaoTi"/>
                <a:cs typeface="Arial"/>
              </a:rPr>
              <a:t>► </a:t>
            </a:r>
            <a:r>
              <a:rPr lang="en-GB" sz="1400" dirty="0" smtClean="0">
                <a:latin typeface="Arial" pitchFamily="34" charset="0"/>
                <a:ea typeface="FZYaoTi"/>
                <a:cs typeface="FZYaoTi"/>
              </a:rPr>
              <a:t>Leadership team recruitment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163124" y="1260351"/>
            <a:ext cx="153027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+mn-lt"/>
              </a:rPr>
              <a:t>- Park of 12 buildings</a:t>
            </a:r>
          </a:p>
          <a:p>
            <a:r>
              <a:rPr lang="en-GB" sz="1100" dirty="0" smtClean="0">
                <a:latin typeface="+mn-lt"/>
              </a:rPr>
              <a:t>- Greater Paris</a:t>
            </a:r>
          </a:p>
          <a:p>
            <a:r>
              <a:rPr lang="en-GB" sz="1100" dirty="0" smtClean="0">
                <a:latin typeface="+mn-lt"/>
              </a:rPr>
              <a:t>- 50 tenants</a:t>
            </a:r>
          </a:p>
          <a:p>
            <a:r>
              <a:rPr lang="en-GB" sz="1100" dirty="0" smtClean="0">
                <a:latin typeface="+mn-lt"/>
              </a:rPr>
              <a:t>- €4.3m rent pa</a:t>
            </a:r>
          </a:p>
          <a:p>
            <a:r>
              <a:rPr lang="en-GB" sz="1100" dirty="0" smtClean="0">
                <a:latin typeface="+mn-lt"/>
              </a:rPr>
              <a:t>- 11.7% rental yield</a:t>
            </a:r>
            <a:endParaRPr lang="en-GB" sz="1100" dirty="0">
              <a:latin typeface="+mn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162068" y="3269024"/>
            <a:ext cx="1531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+mn-lt"/>
              </a:rPr>
              <a:t>- 55,000m² site</a:t>
            </a:r>
          </a:p>
          <a:p>
            <a:r>
              <a:rPr lang="en-GB" sz="1100" dirty="0" smtClean="0">
                <a:latin typeface="+mn-lt"/>
              </a:rPr>
              <a:t>- Greater Lyon</a:t>
            </a:r>
          </a:p>
          <a:p>
            <a:r>
              <a:rPr lang="en-GB" sz="1100" dirty="0" smtClean="0">
                <a:latin typeface="+mn-lt"/>
              </a:rPr>
              <a:t>- Commercial  dev. project + SME park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954088" y="1403350"/>
            <a:ext cx="8208962" cy="2665413"/>
            <a:chOff x="601" y="884"/>
            <a:chExt cx="5171" cy="1679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601" y="884"/>
              <a:ext cx="5171" cy="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752" y="1170"/>
              <a:ext cx="314" cy="11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061" y="1283"/>
              <a:ext cx="1549" cy="1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987" y="1395"/>
              <a:ext cx="315" cy="124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605" y="1395"/>
              <a:ext cx="314" cy="124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605" y="1513"/>
              <a:ext cx="314" cy="1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914" y="1625"/>
              <a:ext cx="314" cy="146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914" y="1766"/>
              <a:ext cx="932" cy="12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4840" y="1884"/>
              <a:ext cx="314" cy="1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2061" y="2220"/>
              <a:ext cx="314" cy="11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2061" y="2333"/>
              <a:ext cx="1241" cy="1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3605" y="2445"/>
              <a:ext cx="314" cy="1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703" y="895"/>
              <a:ext cx="29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 smtClean="0">
                  <a:solidFill>
                    <a:srgbClr val="000000"/>
                  </a:solidFill>
                  <a:latin typeface="Arial" pitchFamily="34" charset="0"/>
                </a:rPr>
                <a:t>Timeline</a:t>
              </a: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1129" y="895"/>
              <a:ext cx="57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Rives de Paris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5525" y="901"/>
              <a:ext cx="2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Invest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1836" y="1075"/>
              <a:ext cx="19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Sept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2162" y="1075"/>
              <a:ext cx="15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Oct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2471" y="1075"/>
              <a:ext cx="17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Nov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2774" y="1075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Dec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3088" y="1075"/>
              <a:ext cx="16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Jan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3397" y="1075"/>
              <a:ext cx="12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Feb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3683" y="1075"/>
              <a:ext cx="12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Mar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4020" y="1075"/>
              <a:ext cx="11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Apr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52" name="Rectangle 27"/>
            <p:cNvSpPr>
              <a:spLocks noChangeArrowheads="1"/>
            </p:cNvSpPr>
            <p:nvPr/>
          </p:nvSpPr>
          <p:spPr bwMode="auto">
            <a:xfrm>
              <a:off x="4323" y="1075"/>
              <a:ext cx="13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May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53" name="Rectangle 28"/>
            <p:cNvSpPr>
              <a:spLocks noChangeArrowheads="1"/>
            </p:cNvSpPr>
            <p:nvPr/>
          </p:nvSpPr>
          <p:spPr bwMode="auto">
            <a:xfrm>
              <a:off x="4627" y="1075"/>
              <a:ext cx="11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Jun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54" name="Rectangle 29"/>
            <p:cNvSpPr>
              <a:spLocks noChangeArrowheads="1"/>
            </p:cNvSpPr>
            <p:nvPr/>
          </p:nvSpPr>
          <p:spPr bwMode="auto">
            <a:xfrm>
              <a:off x="4947" y="1075"/>
              <a:ext cx="9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Jul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55" name="Rectangle 30"/>
            <p:cNvSpPr>
              <a:spLocks noChangeArrowheads="1"/>
            </p:cNvSpPr>
            <p:nvPr/>
          </p:nvSpPr>
          <p:spPr bwMode="auto">
            <a:xfrm>
              <a:off x="5233" y="1075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Aug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57" name="Rectangle 31"/>
            <p:cNvSpPr>
              <a:spLocks noChangeArrowheads="1"/>
            </p:cNvSpPr>
            <p:nvPr/>
          </p:nvSpPr>
          <p:spPr bwMode="auto">
            <a:xfrm>
              <a:off x="5518" y="1083"/>
              <a:ext cx="20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 smtClean="0">
                  <a:solidFill>
                    <a:srgbClr val="000000"/>
                  </a:solidFill>
                  <a:latin typeface="Arial" pitchFamily="34" charset="0"/>
                </a:rPr>
                <a:t>Equity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58" name="Rectangle 32"/>
            <p:cNvSpPr>
              <a:spLocks noChangeArrowheads="1"/>
            </p:cNvSpPr>
            <p:nvPr/>
          </p:nvSpPr>
          <p:spPr bwMode="auto">
            <a:xfrm>
              <a:off x="618" y="1187"/>
              <a:ext cx="70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Exclusivity agreement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59" name="Rectangle 33"/>
            <p:cNvSpPr>
              <a:spLocks noChangeArrowheads="1"/>
            </p:cNvSpPr>
            <p:nvPr/>
          </p:nvSpPr>
          <p:spPr bwMode="auto">
            <a:xfrm>
              <a:off x="618" y="1300"/>
              <a:ext cx="45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 smtClean="0">
                  <a:solidFill>
                    <a:srgbClr val="000000"/>
                  </a:solidFill>
                  <a:latin typeface="Arial" pitchFamily="34" charset="0"/>
                </a:rPr>
                <a:t>Due diligence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0" name="Rectangle 34"/>
            <p:cNvSpPr>
              <a:spLocks noChangeArrowheads="1"/>
            </p:cNvSpPr>
            <p:nvPr/>
          </p:nvSpPr>
          <p:spPr bwMode="auto">
            <a:xfrm>
              <a:off x="618" y="1412"/>
              <a:ext cx="33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LOI</a:t>
              </a:r>
              <a:r>
                <a:rPr kumimoji="0" lang="en-US" sz="9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/ Offer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1" name="Rectangle 35"/>
            <p:cNvSpPr>
              <a:spLocks noChangeArrowheads="1"/>
            </p:cNvSpPr>
            <p:nvPr/>
          </p:nvSpPr>
          <p:spPr bwMode="auto">
            <a:xfrm>
              <a:off x="618" y="1530"/>
              <a:ext cx="59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 smtClean="0">
                  <a:solidFill>
                    <a:srgbClr val="000000"/>
                  </a:solidFill>
                  <a:latin typeface="Arial" pitchFamily="34" charset="0"/>
                </a:rPr>
                <a:t>Price a</a:t>
              </a: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djustments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2" name="Rectangle 36"/>
            <p:cNvSpPr>
              <a:spLocks noChangeArrowheads="1"/>
            </p:cNvSpPr>
            <p:nvPr/>
          </p:nvSpPr>
          <p:spPr bwMode="auto">
            <a:xfrm>
              <a:off x="618" y="1665"/>
              <a:ext cx="71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 smtClean="0">
                  <a:solidFill>
                    <a:srgbClr val="000000"/>
                  </a:solidFill>
                  <a:latin typeface="Arial" pitchFamily="34" charset="0"/>
                </a:rPr>
                <a:t>Exchange of contracts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3" name="Rectangle 37"/>
            <p:cNvSpPr>
              <a:spLocks noChangeArrowheads="1"/>
            </p:cNvSpPr>
            <p:nvPr/>
          </p:nvSpPr>
          <p:spPr bwMode="auto">
            <a:xfrm>
              <a:off x="618" y="1782"/>
              <a:ext cx="82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 smtClean="0">
                  <a:solidFill>
                    <a:srgbClr val="000000"/>
                  </a:solidFill>
                  <a:latin typeface="Arial" pitchFamily="34" charset="0"/>
                </a:rPr>
                <a:t>Legal/financial s</a:t>
              </a: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tructuring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4" name="Rectangle 38"/>
            <p:cNvSpPr>
              <a:spLocks noChangeArrowheads="1"/>
            </p:cNvSpPr>
            <p:nvPr/>
          </p:nvSpPr>
          <p:spPr bwMode="auto">
            <a:xfrm>
              <a:off x="618" y="1900"/>
              <a:ext cx="36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 smtClean="0">
                  <a:solidFill>
                    <a:srgbClr val="000000"/>
                  </a:solidFill>
                  <a:latin typeface="Arial" pitchFamily="34" charset="0"/>
                </a:rPr>
                <a:t>Completion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5" name="Rectangle 39"/>
            <p:cNvSpPr>
              <a:spLocks noChangeArrowheads="1"/>
            </p:cNvSpPr>
            <p:nvPr/>
          </p:nvSpPr>
          <p:spPr bwMode="auto">
            <a:xfrm>
              <a:off x="5525" y="1900"/>
              <a:ext cx="20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r>
                <a:rPr lang="en-US" sz="900" b="1" dirty="0">
                  <a:solidFill>
                    <a:srgbClr val="FF0000"/>
                  </a:solidFill>
                  <a:latin typeface="Arial" pitchFamily="34" charset="0"/>
                </a:rPr>
                <a:t>€ </a:t>
              </a: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25m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6" name="Rectangle 40"/>
            <p:cNvSpPr>
              <a:spLocks noChangeArrowheads="1"/>
            </p:cNvSpPr>
            <p:nvPr/>
          </p:nvSpPr>
          <p:spPr bwMode="auto">
            <a:xfrm>
              <a:off x="723" y="2119"/>
              <a:ext cx="29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 smtClean="0">
                  <a:solidFill>
                    <a:srgbClr val="000000"/>
                  </a:solidFill>
                  <a:latin typeface="Arial" pitchFamily="34" charset="0"/>
                </a:rPr>
                <a:t>Timeline</a:t>
              </a: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7" name="Rectangle 41"/>
            <p:cNvSpPr>
              <a:spLocks noChangeArrowheads="1"/>
            </p:cNvSpPr>
            <p:nvPr/>
          </p:nvSpPr>
          <p:spPr bwMode="auto">
            <a:xfrm>
              <a:off x="1151" y="2119"/>
              <a:ext cx="47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Saint-Priest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8" name="Rectangle 42"/>
            <p:cNvSpPr>
              <a:spLocks noChangeArrowheads="1"/>
            </p:cNvSpPr>
            <p:nvPr/>
          </p:nvSpPr>
          <p:spPr bwMode="auto">
            <a:xfrm>
              <a:off x="1836" y="2125"/>
              <a:ext cx="19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Sept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9" name="Rectangle 43"/>
            <p:cNvSpPr>
              <a:spLocks noChangeArrowheads="1"/>
            </p:cNvSpPr>
            <p:nvPr/>
          </p:nvSpPr>
          <p:spPr bwMode="auto">
            <a:xfrm>
              <a:off x="2162" y="2125"/>
              <a:ext cx="15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Oct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0" name="Rectangle 44"/>
            <p:cNvSpPr>
              <a:spLocks noChangeArrowheads="1"/>
            </p:cNvSpPr>
            <p:nvPr/>
          </p:nvSpPr>
          <p:spPr bwMode="auto">
            <a:xfrm>
              <a:off x="2471" y="2125"/>
              <a:ext cx="17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Nov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1" name="Rectangle 45"/>
            <p:cNvSpPr>
              <a:spLocks noChangeArrowheads="1"/>
            </p:cNvSpPr>
            <p:nvPr/>
          </p:nvSpPr>
          <p:spPr bwMode="auto">
            <a:xfrm>
              <a:off x="2774" y="2125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Dec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2" name="Rectangle 46"/>
            <p:cNvSpPr>
              <a:spLocks noChangeArrowheads="1"/>
            </p:cNvSpPr>
            <p:nvPr/>
          </p:nvSpPr>
          <p:spPr bwMode="auto">
            <a:xfrm>
              <a:off x="3088" y="2125"/>
              <a:ext cx="16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Jan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3" name="Rectangle 47"/>
            <p:cNvSpPr>
              <a:spLocks noChangeArrowheads="1"/>
            </p:cNvSpPr>
            <p:nvPr/>
          </p:nvSpPr>
          <p:spPr bwMode="auto">
            <a:xfrm>
              <a:off x="3397" y="2125"/>
              <a:ext cx="12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Feb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4" name="Rectangle 48"/>
            <p:cNvSpPr>
              <a:spLocks noChangeArrowheads="1"/>
            </p:cNvSpPr>
            <p:nvPr/>
          </p:nvSpPr>
          <p:spPr bwMode="auto">
            <a:xfrm>
              <a:off x="3683" y="2125"/>
              <a:ext cx="12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Mar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5" name="Rectangle 49"/>
            <p:cNvSpPr>
              <a:spLocks noChangeArrowheads="1"/>
            </p:cNvSpPr>
            <p:nvPr/>
          </p:nvSpPr>
          <p:spPr bwMode="auto">
            <a:xfrm>
              <a:off x="4020" y="2125"/>
              <a:ext cx="11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Apr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6" name="Rectangle 50"/>
            <p:cNvSpPr>
              <a:spLocks noChangeArrowheads="1"/>
            </p:cNvSpPr>
            <p:nvPr/>
          </p:nvSpPr>
          <p:spPr bwMode="auto">
            <a:xfrm>
              <a:off x="4323" y="2125"/>
              <a:ext cx="13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May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7" name="Rectangle 51"/>
            <p:cNvSpPr>
              <a:spLocks noChangeArrowheads="1"/>
            </p:cNvSpPr>
            <p:nvPr/>
          </p:nvSpPr>
          <p:spPr bwMode="auto">
            <a:xfrm>
              <a:off x="4627" y="2125"/>
              <a:ext cx="11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Jun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8" name="Rectangle 52"/>
            <p:cNvSpPr>
              <a:spLocks noChangeArrowheads="1"/>
            </p:cNvSpPr>
            <p:nvPr/>
          </p:nvSpPr>
          <p:spPr bwMode="auto">
            <a:xfrm>
              <a:off x="4947" y="2125"/>
              <a:ext cx="9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Jul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9" name="Rectangle 53"/>
            <p:cNvSpPr>
              <a:spLocks noChangeArrowheads="1"/>
            </p:cNvSpPr>
            <p:nvPr/>
          </p:nvSpPr>
          <p:spPr bwMode="auto">
            <a:xfrm>
              <a:off x="5233" y="2125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Aug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80" name="Rectangle 54"/>
            <p:cNvSpPr>
              <a:spLocks noChangeArrowheads="1"/>
            </p:cNvSpPr>
            <p:nvPr/>
          </p:nvSpPr>
          <p:spPr bwMode="auto">
            <a:xfrm>
              <a:off x="5564" y="2125"/>
              <a:ext cx="14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CP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81" name="Rectangle 55"/>
            <p:cNvSpPr>
              <a:spLocks noChangeArrowheads="1"/>
            </p:cNvSpPr>
            <p:nvPr/>
          </p:nvSpPr>
          <p:spPr bwMode="auto">
            <a:xfrm>
              <a:off x="618" y="2232"/>
              <a:ext cx="75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 smtClean="0">
                  <a:solidFill>
                    <a:srgbClr val="000000"/>
                  </a:solidFill>
                  <a:latin typeface="Arial" pitchFamily="34" charset="0"/>
                </a:rPr>
                <a:t>PUV (ex parte contract)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82" name="Rectangle 56"/>
            <p:cNvSpPr>
              <a:spLocks noChangeArrowheads="1"/>
            </p:cNvSpPr>
            <p:nvPr/>
          </p:nvSpPr>
          <p:spPr bwMode="auto">
            <a:xfrm>
              <a:off x="618" y="2344"/>
              <a:ext cx="40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 smtClean="0">
                  <a:solidFill>
                    <a:srgbClr val="000000"/>
                  </a:solidFill>
                  <a:latin typeface="Calibri" pitchFamily="34" charset="0"/>
                </a:rPr>
                <a:t>Due diligence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183" name="Rectangle 57"/>
            <p:cNvSpPr>
              <a:spLocks noChangeArrowheads="1"/>
            </p:cNvSpPr>
            <p:nvPr/>
          </p:nvSpPr>
          <p:spPr bwMode="auto">
            <a:xfrm>
              <a:off x="618" y="2462"/>
              <a:ext cx="36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 smtClean="0">
                  <a:solidFill>
                    <a:srgbClr val="000000"/>
                  </a:solidFill>
                  <a:latin typeface="Arial" pitchFamily="34" charset="0"/>
                </a:rPr>
                <a:t>Completion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248" name="Rectangle 58"/>
            <p:cNvSpPr>
              <a:spLocks noChangeArrowheads="1"/>
            </p:cNvSpPr>
            <p:nvPr/>
          </p:nvSpPr>
          <p:spPr bwMode="auto">
            <a:xfrm>
              <a:off x="5518" y="2470"/>
              <a:ext cx="22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r>
                <a:rPr lang="en-US" sz="900" b="1" dirty="0">
                  <a:solidFill>
                    <a:srgbClr val="FF0000"/>
                  </a:solidFill>
                  <a:latin typeface="Arial" pitchFamily="34" charset="0"/>
                </a:rPr>
                <a:t>€ </a:t>
              </a: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0.6m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49" name="Rectangle 59"/>
            <p:cNvSpPr>
              <a:spLocks noChangeArrowheads="1"/>
            </p:cNvSpPr>
            <p:nvPr/>
          </p:nvSpPr>
          <p:spPr bwMode="auto">
            <a:xfrm>
              <a:off x="4149" y="901"/>
              <a:ext cx="20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51" name="Rectangle 60"/>
            <p:cNvSpPr>
              <a:spLocks noChangeArrowheads="1"/>
            </p:cNvSpPr>
            <p:nvPr/>
          </p:nvSpPr>
          <p:spPr bwMode="auto">
            <a:xfrm>
              <a:off x="2297" y="901"/>
              <a:ext cx="20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52" name="Line 61"/>
            <p:cNvSpPr>
              <a:spLocks noChangeShapeType="1"/>
            </p:cNvSpPr>
            <p:nvPr/>
          </p:nvSpPr>
          <p:spPr bwMode="auto">
            <a:xfrm>
              <a:off x="607" y="884"/>
              <a:ext cx="237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53" name="Rectangle 62"/>
            <p:cNvSpPr>
              <a:spLocks noChangeArrowheads="1"/>
            </p:cNvSpPr>
            <p:nvPr/>
          </p:nvSpPr>
          <p:spPr bwMode="auto">
            <a:xfrm>
              <a:off x="607" y="884"/>
              <a:ext cx="2375" cy="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54" name="Line 63"/>
            <p:cNvSpPr>
              <a:spLocks noChangeShapeType="1"/>
            </p:cNvSpPr>
            <p:nvPr/>
          </p:nvSpPr>
          <p:spPr bwMode="auto">
            <a:xfrm>
              <a:off x="607" y="996"/>
              <a:ext cx="237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55" name="Rectangle 64"/>
            <p:cNvSpPr>
              <a:spLocks noChangeArrowheads="1"/>
            </p:cNvSpPr>
            <p:nvPr/>
          </p:nvSpPr>
          <p:spPr bwMode="auto">
            <a:xfrm>
              <a:off x="607" y="996"/>
              <a:ext cx="2375" cy="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56" name="Line 65"/>
            <p:cNvSpPr>
              <a:spLocks noChangeShapeType="1"/>
            </p:cNvSpPr>
            <p:nvPr/>
          </p:nvSpPr>
          <p:spPr bwMode="auto">
            <a:xfrm>
              <a:off x="607" y="1170"/>
              <a:ext cx="237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57" name="Rectangle 66"/>
            <p:cNvSpPr>
              <a:spLocks noChangeArrowheads="1"/>
            </p:cNvSpPr>
            <p:nvPr/>
          </p:nvSpPr>
          <p:spPr bwMode="auto">
            <a:xfrm>
              <a:off x="607" y="1170"/>
              <a:ext cx="2375" cy="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58" name="Line 67"/>
            <p:cNvSpPr>
              <a:spLocks noChangeShapeType="1"/>
            </p:cNvSpPr>
            <p:nvPr/>
          </p:nvSpPr>
          <p:spPr bwMode="auto">
            <a:xfrm>
              <a:off x="607" y="1283"/>
              <a:ext cx="237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59" name="Rectangle 68"/>
            <p:cNvSpPr>
              <a:spLocks noChangeArrowheads="1"/>
            </p:cNvSpPr>
            <p:nvPr/>
          </p:nvSpPr>
          <p:spPr bwMode="auto">
            <a:xfrm>
              <a:off x="607" y="1283"/>
              <a:ext cx="2375" cy="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60" name="Line 69"/>
            <p:cNvSpPr>
              <a:spLocks noChangeShapeType="1"/>
            </p:cNvSpPr>
            <p:nvPr/>
          </p:nvSpPr>
          <p:spPr bwMode="auto">
            <a:xfrm>
              <a:off x="607" y="1395"/>
              <a:ext cx="237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61" name="Rectangle 70"/>
            <p:cNvSpPr>
              <a:spLocks noChangeArrowheads="1"/>
            </p:cNvSpPr>
            <p:nvPr/>
          </p:nvSpPr>
          <p:spPr bwMode="auto">
            <a:xfrm>
              <a:off x="607" y="1395"/>
              <a:ext cx="2375" cy="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62" name="Line 71"/>
            <p:cNvSpPr>
              <a:spLocks noChangeShapeType="1"/>
            </p:cNvSpPr>
            <p:nvPr/>
          </p:nvSpPr>
          <p:spPr bwMode="auto">
            <a:xfrm>
              <a:off x="607" y="1513"/>
              <a:ext cx="237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63" name="Rectangle 72"/>
            <p:cNvSpPr>
              <a:spLocks noChangeArrowheads="1"/>
            </p:cNvSpPr>
            <p:nvPr/>
          </p:nvSpPr>
          <p:spPr bwMode="auto">
            <a:xfrm>
              <a:off x="607" y="1513"/>
              <a:ext cx="2375" cy="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64" name="Line 73"/>
            <p:cNvSpPr>
              <a:spLocks noChangeShapeType="1"/>
            </p:cNvSpPr>
            <p:nvPr/>
          </p:nvSpPr>
          <p:spPr bwMode="auto">
            <a:xfrm>
              <a:off x="607" y="1625"/>
              <a:ext cx="237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65" name="Rectangle 74"/>
            <p:cNvSpPr>
              <a:spLocks noChangeArrowheads="1"/>
            </p:cNvSpPr>
            <p:nvPr/>
          </p:nvSpPr>
          <p:spPr bwMode="auto">
            <a:xfrm>
              <a:off x="607" y="1625"/>
              <a:ext cx="2375" cy="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66" name="Line 75"/>
            <p:cNvSpPr>
              <a:spLocks noChangeShapeType="1"/>
            </p:cNvSpPr>
            <p:nvPr/>
          </p:nvSpPr>
          <p:spPr bwMode="auto">
            <a:xfrm>
              <a:off x="607" y="1766"/>
              <a:ext cx="237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67" name="Rectangle 76"/>
            <p:cNvSpPr>
              <a:spLocks noChangeArrowheads="1"/>
            </p:cNvSpPr>
            <p:nvPr/>
          </p:nvSpPr>
          <p:spPr bwMode="auto">
            <a:xfrm>
              <a:off x="607" y="1766"/>
              <a:ext cx="2375" cy="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68" name="Line 77"/>
            <p:cNvSpPr>
              <a:spLocks noChangeShapeType="1"/>
            </p:cNvSpPr>
            <p:nvPr/>
          </p:nvSpPr>
          <p:spPr bwMode="auto">
            <a:xfrm>
              <a:off x="607" y="1884"/>
              <a:ext cx="237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69" name="Rectangle 78"/>
            <p:cNvSpPr>
              <a:spLocks noChangeArrowheads="1"/>
            </p:cNvSpPr>
            <p:nvPr/>
          </p:nvSpPr>
          <p:spPr bwMode="auto">
            <a:xfrm>
              <a:off x="607" y="1884"/>
              <a:ext cx="2375" cy="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70" name="Line 79"/>
            <p:cNvSpPr>
              <a:spLocks noChangeShapeType="1"/>
            </p:cNvSpPr>
            <p:nvPr/>
          </p:nvSpPr>
          <p:spPr bwMode="auto">
            <a:xfrm>
              <a:off x="607" y="1996"/>
              <a:ext cx="237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71" name="Rectangle 80"/>
            <p:cNvSpPr>
              <a:spLocks noChangeArrowheads="1"/>
            </p:cNvSpPr>
            <p:nvPr/>
          </p:nvSpPr>
          <p:spPr bwMode="auto">
            <a:xfrm>
              <a:off x="607" y="1996"/>
              <a:ext cx="2375" cy="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72" name="Line 81"/>
            <p:cNvSpPr>
              <a:spLocks noChangeShapeType="1"/>
            </p:cNvSpPr>
            <p:nvPr/>
          </p:nvSpPr>
          <p:spPr bwMode="auto">
            <a:xfrm>
              <a:off x="601" y="884"/>
              <a:ext cx="0" cy="1117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73" name="Rectangle 82"/>
            <p:cNvSpPr>
              <a:spLocks noChangeArrowheads="1"/>
            </p:cNvSpPr>
            <p:nvPr/>
          </p:nvSpPr>
          <p:spPr bwMode="auto">
            <a:xfrm>
              <a:off x="601" y="884"/>
              <a:ext cx="6" cy="111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74" name="Line 83"/>
            <p:cNvSpPr>
              <a:spLocks noChangeShapeType="1"/>
            </p:cNvSpPr>
            <p:nvPr/>
          </p:nvSpPr>
          <p:spPr bwMode="auto">
            <a:xfrm>
              <a:off x="1752" y="890"/>
              <a:ext cx="0" cy="111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75" name="Rectangle 84"/>
            <p:cNvSpPr>
              <a:spLocks noChangeArrowheads="1"/>
            </p:cNvSpPr>
            <p:nvPr/>
          </p:nvSpPr>
          <p:spPr bwMode="auto">
            <a:xfrm>
              <a:off x="1752" y="890"/>
              <a:ext cx="6" cy="111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76" name="Line 85"/>
            <p:cNvSpPr>
              <a:spLocks noChangeShapeType="1"/>
            </p:cNvSpPr>
            <p:nvPr/>
          </p:nvSpPr>
          <p:spPr bwMode="auto">
            <a:xfrm>
              <a:off x="2061" y="1002"/>
              <a:ext cx="0" cy="999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77" name="Rectangle 86"/>
            <p:cNvSpPr>
              <a:spLocks noChangeArrowheads="1"/>
            </p:cNvSpPr>
            <p:nvPr/>
          </p:nvSpPr>
          <p:spPr bwMode="auto">
            <a:xfrm>
              <a:off x="2061" y="1002"/>
              <a:ext cx="5" cy="99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78" name="Line 87"/>
            <p:cNvSpPr>
              <a:spLocks noChangeShapeType="1"/>
            </p:cNvSpPr>
            <p:nvPr/>
          </p:nvSpPr>
          <p:spPr bwMode="auto">
            <a:xfrm>
              <a:off x="2370" y="1002"/>
              <a:ext cx="0" cy="999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79" name="Rectangle 88"/>
            <p:cNvSpPr>
              <a:spLocks noChangeArrowheads="1"/>
            </p:cNvSpPr>
            <p:nvPr/>
          </p:nvSpPr>
          <p:spPr bwMode="auto">
            <a:xfrm>
              <a:off x="2370" y="1002"/>
              <a:ext cx="5" cy="99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80" name="Line 89"/>
            <p:cNvSpPr>
              <a:spLocks noChangeShapeType="1"/>
            </p:cNvSpPr>
            <p:nvPr/>
          </p:nvSpPr>
          <p:spPr bwMode="auto">
            <a:xfrm>
              <a:off x="2678" y="1002"/>
              <a:ext cx="0" cy="999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81" name="Rectangle 90"/>
            <p:cNvSpPr>
              <a:spLocks noChangeArrowheads="1"/>
            </p:cNvSpPr>
            <p:nvPr/>
          </p:nvSpPr>
          <p:spPr bwMode="auto">
            <a:xfrm>
              <a:off x="2678" y="1002"/>
              <a:ext cx="6" cy="99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82" name="Line 91"/>
            <p:cNvSpPr>
              <a:spLocks noChangeShapeType="1"/>
            </p:cNvSpPr>
            <p:nvPr/>
          </p:nvSpPr>
          <p:spPr bwMode="auto">
            <a:xfrm>
              <a:off x="607" y="2108"/>
              <a:ext cx="237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83" name="Rectangle 92"/>
            <p:cNvSpPr>
              <a:spLocks noChangeArrowheads="1"/>
            </p:cNvSpPr>
            <p:nvPr/>
          </p:nvSpPr>
          <p:spPr bwMode="auto">
            <a:xfrm>
              <a:off x="607" y="2108"/>
              <a:ext cx="2375" cy="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84" name="Rectangle 93"/>
            <p:cNvSpPr>
              <a:spLocks noChangeArrowheads="1"/>
            </p:cNvSpPr>
            <p:nvPr/>
          </p:nvSpPr>
          <p:spPr bwMode="auto">
            <a:xfrm>
              <a:off x="2982" y="884"/>
              <a:ext cx="11" cy="111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85" name="Line 94"/>
            <p:cNvSpPr>
              <a:spLocks noChangeShapeType="1"/>
            </p:cNvSpPr>
            <p:nvPr/>
          </p:nvSpPr>
          <p:spPr bwMode="auto">
            <a:xfrm>
              <a:off x="3296" y="1002"/>
              <a:ext cx="0" cy="999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86" name="Rectangle 95"/>
            <p:cNvSpPr>
              <a:spLocks noChangeArrowheads="1"/>
            </p:cNvSpPr>
            <p:nvPr/>
          </p:nvSpPr>
          <p:spPr bwMode="auto">
            <a:xfrm>
              <a:off x="3296" y="1002"/>
              <a:ext cx="6" cy="99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87" name="Line 96"/>
            <p:cNvSpPr>
              <a:spLocks noChangeShapeType="1"/>
            </p:cNvSpPr>
            <p:nvPr/>
          </p:nvSpPr>
          <p:spPr bwMode="auto">
            <a:xfrm>
              <a:off x="3605" y="1002"/>
              <a:ext cx="0" cy="999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88" name="Rectangle 97"/>
            <p:cNvSpPr>
              <a:spLocks noChangeArrowheads="1"/>
            </p:cNvSpPr>
            <p:nvPr/>
          </p:nvSpPr>
          <p:spPr bwMode="auto">
            <a:xfrm>
              <a:off x="3605" y="1002"/>
              <a:ext cx="5" cy="99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89" name="Line 98"/>
            <p:cNvSpPr>
              <a:spLocks noChangeShapeType="1"/>
            </p:cNvSpPr>
            <p:nvPr/>
          </p:nvSpPr>
          <p:spPr bwMode="auto">
            <a:xfrm>
              <a:off x="3914" y="1002"/>
              <a:ext cx="0" cy="999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90" name="Rectangle 99"/>
            <p:cNvSpPr>
              <a:spLocks noChangeArrowheads="1"/>
            </p:cNvSpPr>
            <p:nvPr/>
          </p:nvSpPr>
          <p:spPr bwMode="auto">
            <a:xfrm>
              <a:off x="3914" y="1002"/>
              <a:ext cx="5" cy="99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91" name="Line 100"/>
            <p:cNvSpPr>
              <a:spLocks noChangeShapeType="1"/>
            </p:cNvSpPr>
            <p:nvPr/>
          </p:nvSpPr>
          <p:spPr bwMode="auto">
            <a:xfrm>
              <a:off x="4222" y="1002"/>
              <a:ext cx="0" cy="999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92" name="Rectangle 101"/>
            <p:cNvSpPr>
              <a:spLocks noChangeArrowheads="1"/>
            </p:cNvSpPr>
            <p:nvPr/>
          </p:nvSpPr>
          <p:spPr bwMode="auto">
            <a:xfrm>
              <a:off x="4222" y="1002"/>
              <a:ext cx="6" cy="99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93" name="Line 102"/>
            <p:cNvSpPr>
              <a:spLocks noChangeShapeType="1"/>
            </p:cNvSpPr>
            <p:nvPr/>
          </p:nvSpPr>
          <p:spPr bwMode="auto">
            <a:xfrm>
              <a:off x="4531" y="1002"/>
              <a:ext cx="0" cy="999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94" name="Rectangle 103"/>
            <p:cNvSpPr>
              <a:spLocks noChangeArrowheads="1"/>
            </p:cNvSpPr>
            <p:nvPr/>
          </p:nvSpPr>
          <p:spPr bwMode="auto">
            <a:xfrm>
              <a:off x="4531" y="1002"/>
              <a:ext cx="6" cy="99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95" name="Line 104"/>
            <p:cNvSpPr>
              <a:spLocks noChangeShapeType="1"/>
            </p:cNvSpPr>
            <p:nvPr/>
          </p:nvSpPr>
          <p:spPr bwMode="auto">
            <a:xfrm>
              <a:off x="4840" y="1002"/>
              <a:ext cx="0" cy="999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96" name="Rectangle 105"/>
            <p:cNvSpPr>
              <a:spLocks noChangeArrowheads="1"/>
            </p:cNvSpPr>
            <p:nvPr/>
          </p:nvSpPr>
          <p:spPr bwMode="auto">
            <a:xfrm>
              <a:off x="4840" y="1002"/>
              <a:ext cx="6" cy="99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97" name="Line 106"/>
            <p:cNvSpPr>
              <a:spLocks noChangeShapeType="1"/>
            </p:cNvSpPr>
            <p:nvPr/>
          </p:nvSpPr>
          <p:spPr bwMode="auto">
            <a:xfrm>
              <a:off x="5149" y="1002"/>
              <a:ext cx="0" cy="999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98" name="Rectangle 107"/>
            <p:cNvSpPr>
              <a:spLocks noChangeArrowheads="1"/>
            </p:cNvSpPr>
            <p:nvPr/>
          </p:nvSpPr>
          <p:spPr bwMode="auto">
            <a:xfrm>
              <a:off x="5149" y="1002"/>
              <a:ext cx="5" cy="99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99" name="Line 108"/>
            <p:cNvSpPr>
              <a:spLocks noChangeShapeType="1"/>
            </p:cNvSpPr>
            <p:nvPr/>
          </p:nvSpPr>
          <p:spPr bwMode="auto">
            <a:xfrm>
              <a:off x="5458" y="890"/>
              <a:ext cx="0" cy="111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00" name="Rectangle 109"/>
            <p:cNvSpPr>
              <a:spLocks noChangeArrowheads="1"/>
            </p:cNvSpPr>
            <p:nvPr/>
          </p:nvSpPr>
          <p:spPr bwMode="auto">
            <a:xfrm>
              <a:off x="5458" y="890"/>
              <a:ext cx="5" cy="111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01" name="Line 110"/>
            <p:cNvSpPr>
              <a:spLocks noChangeShapeType="1"/>
            </p:cNvSpPr>
            <p:nvPr/>
          </p:nvSpPr>
          <p:spPr bwMode="auto">
            <a:xfrm>
              <a:off x="5766" y="890"/>
              <a:ext cx="0" cy="111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02" name="Rectangle 111"/>
            <p:cNvSpPr>
              <a:spLocks noChangeArrowheads="1"/>
            </p:cNvSpPr>
            <p:nvPr/>
          </p:nvSpPr>
          <p:spPr bwMode="auto">
            <a:xfrm>
              <a:off x="5766" y="890"/>
              <a:ext cx="6" cy="111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03" name="Line 112"/>
            <p:cNvSpPr>
              <a:spLocks noChangeShapeType="1"/>
            </p:cNvSpPr>
            <p:nvPr/>
          </p:nvSpPr>
          <p:spPr bwMode="auto">
            <a:xfrm>
              <a:off x="607" y="2220"/>
              <a:ext cx="237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04" name="Rectangle 113"/>
            <p:cNvSpPr>
              <a:spLocks noChangeArrowheads="1"/>
            </p:cNvSpPr>
            <p:nvPr/>
          </p:nvSpPr>
          <p:spPr bwMode="auto">
            <a:xfrm>
              <a:off x="607" y="2220"/>
              <a:ext cx="2375" cy="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05" name="Line 114"/>
            <p:cNvSpPr>
              <a:spLocks noChangeShapeType="1"/>
            </p:cNvSpPr>
            <p:nvPr/>
          </p:nvSpPr>
          <p:spPr bwMode="auto">
            <a:xfrm>
              <a:off x="607" y="2333"/>
              <a:ext cx="237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06" name="Rectangle 115"/>
            <p:cNvSpPr>
              <a:spLocks noChangeArrowheads="1"/>
            </p:cNvSpPr>
            <p:nvPr/>
          </p:nvSpPr>
          <p:spPr bwMode="auto">
            <a:xfrm>
              <a:off x="607" y="2333"/>
              <a:ext cx="2375" cy="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07" name="Line 116"/>
            <p:cNvSpPr>
              <a:spLocks noChangeShapeType="1"/>
            </p:cNvSpPr>
            <p:nvPr/>
          </p:nvSpPr>
          <p:spPr bwMode="auto">
            <a:xfrm>
              <a:off x="607" y="2445"/>
              <a:ext cx="237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08" name="Rectangle 117"/>
            <p:cNvSpPr>
              <a:spLocks noChangeArrowheads="1"/>
            </p:cNvSpPr>
            <p:nvPr/>
          </p:nvSpPr>
          <p:spPr bwMode="auto">
            <a:xfrm>
              <a:off x="607" y="2445"/>
              <a:ext cx="2375" cy="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09" name="Line 118"/>
            <p:cNvSpPr>
              <a:spLocks noChangeShapeType="1"/>
            </p:cNvSpPr>
            <p:nvPr/>
          </p:nvSpPr>
          <p:spPr bwMode="auto">
            <a:xfrm>
              <a:off x="607" y="2557"/>
              <a:ext cx="237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10" name="Rectangle 119"/>
            <p:cNvSpPr>
              <a:spLocks noChangeArrowheads="1"/>
            </p:cNvSpPr>
            <p:nvPr/>
          </p:nvSpPr>
          <p:spPr bwMode="auto">
            <a:xfrm>
              <a:off x="607" y="2557"/>
              <a:ext cx="2375" cy="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11" name="Line 120"/>
            <p:cNvSpPr>
              <a:spLocks noChangeShapeType="1"/>
            </p:cNvSpPr>
            <p:nvPr/>
          </p:nvSpPr>
          <p:spPr bwMode="auto">
            <a:xfrm>
              <a:off x="601" y="2108"/>
              <a:ext cx="0" cy="45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12" name="Rectangle 121"/>
            <p:cNvSpPr>
              <a:spLocks noChangeArrowheads="1"/>
            </p:cNvSpPr>
            <p:nvPr/>
          </p:nvSpPr>
          <p:spPr bwMode="auto">
            <a:xfrm>
              <a:off x="601" y="2108"/>
              <a:ext cx="6" cy="45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13" name="Line 122"/>
            <p:cNvSpPr>
              <a:spLocks noChangeShapeType="1"/>
            </p:cNvSpPr>
            <p:nvPr/>
          </p:nvSpPr>
          <p:spPr bwMode="auto">
            <a:xfrm>
              <a:off x="1752" y="2114"/>
              <a:ext cx="0" cy="449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14" name="Rectangle 123"/>
            <p:cNvSpPr>
              <a:spLocks noChangeArrowheads="1"/>
            </p:cNvSpPr>
            <p:nvPr/>
          </p:nvSpPr>
          <p:spPr bwMode="auto">
            <a:xfrm>
              <a:off x="1752" y="2114"/>
              <a:ext cx="6" cy="44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15" name="Rectangle 124"/>
            <p:cNvSpPr>
              <a:spLocks noChangeArrowheads="1"/>
            </p:cNvSpPr>
            <p:nvPr/>
          </p:nvSpPr>
          <p:spPr bwMode="auto">
            <a:xfrm>
              <a:off x="2982" y="2108"/>
              <a:ext cx="11" cy="45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16" name="Line 125"/>
            <p:cNvSpPr>
              <a:spLocks noChangeShapeType="1"/>
            </p:cNvSpPr>
            <p:nvPr/>
          </p:nvSpPr>
          <p:spPr bwMode="auto">
            <a:xfrm>
              <a:off x="5458" y="2114"/>
              <a:ext cx="0" cy="449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17" name="Rectangle 126"/>
            <p:cNvSpPr>
              <a:spLocks noChangeArrowheads="1"/>
            </p:cNvSpPr>
            <p:nvPr/>
          </p:nvSpPr>
          <p:spPr bwMode="auto">
            <a:xfrm>
              <a:off x="5458" y="2114"/>
              <a:ext cx="5" cy="44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18" name="Line 127"/>
            <p:cNvSpPr>
              <a:spLocks noChangeShapeType="1"/>
            </p:cNvSpPr>
            <p:nvPr/>
          </p:nvSpPr>
          <p:spPr bwMode="auto">
            <a:xfrm>
              <a:off x="5766" y="2114"/>
              <a:ext cx="0" cy="449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19" name="Rectangle 128"/>
            <p:cNvSpPr>
              <a:spLocks noChangeArrowheads="1"/>
            </p:cNvSpPr>
            <p:nvPr/>
          </p:nvSpPr>
          <p:spPr bwMode="auto">
            <a:xfrm>
              <a:off x="5766" y="2114"/>
              <a:ext cx="6" cy="44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20" name="Line 129"/>
            <p:cNvSpPr>
              <a:spLocks noChangeShapeType="1"/>
            </p:cNvSpPr>
            <p:nvPr/>
          </p:nvSpPr>
          <p:spPr bwMode="auto">
            <a:xfrm>
              <a:off x="2061" y="2114"/>
              <a:ext cx="0" cy="449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21" name="Rectangle 130"/>
            <p:cNvSpPr>
              <a:spLocks noChangeArrowheads="1"/>
            </p:cNvSpPr>
            <p:nvPr/>
          </p:nvSpPr>
          <p:spPr bwMode="auto">
            <a:xfrm>
              <a:off x="2061" y="2114"/>
              <a:ext cx="5" cy="44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22" name="Line 131"/>
            <p:cNvSpPr>
              <a:spLocks noChangeShapeType="1"/>
            </p:cNvSpPr>
            <p:nvPr/>
          </p:nvSpPr>
          <p:spPr bwMode="auto">
            <a:xfrm>
              <a:off x="2370" y="2114"/>
              <a:ext cx="0" cy="449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23" name="Rectangle 132"/>
            <p:cNvSpPr>
              <a:spLocks noChangeArrowheads="1"/>
            </p:cNvSpPr>
            <p:nvPr/>
          </p:nvSpPr>
          <p:spPr bwMode="auto">
            <a:xfrm>
              <a:off x="2370" y="2114"/>
              <a:ext cx="5" cy="44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24" name="Line 133"/>
            <p:cNvSpPr>
              <a:spLocks noChangeShapeType="1"/>
            </p:cNvSpPr>
            <p:nvPr/>
          </p:nvSpPr>
          <p:spPr bwMode="auto">
            <a:xfrm>
              <a:off x="2678" y="2114"/>
              <a:ext cx="0" cy="449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25" name="Rectangle 134"/>
            <p:cNvSpPr>
              <a:spLocks noChangeArrowheads="1"/>
            </p:cNvSpPr>
            <p:nvPr/>
          </p:nvSpPr>
          <p:spPr bwMode="auto">
            <a:xfrm>
              <a:off x="2678" y="2114"/>
              <a:ext cx="6" cy="44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26" name="Line 135"/>
            <p:cNvSpPr>
              <a:spLocks noChangeShapeType="1"/>
            </p:cNvSpPr>
            <p:nvPr/>
          </p:nvSpPr>
          <p:spPr bwMode="auto">
            <a:xfrm>
              <a:off x="3296" y="2114"/>
              <a:ext cx="0" cy="449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27" name="Rectangle 136"/>
            <p:cNvSpPr>
              <a:spLocks noChangeArrowheads="1"/>
            </p:cNvSpPr>
            <p:nvPr/>
          </p:nvSpPr>
          <p:spPr bwMode="auto">
            <a:xfrm>
              <a:off x="3296" y="2114"/>
              <a:ext cx="6" cy="44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28" name="Line 137"/>
            <p:cNvSpPr>
              <a:spLocks noChangeShapeType="1"/>
            </p:cNvSpPr>
            <p:nvPr/>
          </p:nvSpPr>
          <p:spPr bwMode="auto">
            <a:xfrm>
              <a:off x="3605" y="2114"/>
              <a:ext cx="0" cy="449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29" name="Rectangle 138"/>
            <p:cNvSpPr>
              <a:spLocks noChangeArrowheads="1"/>
            </p:cNvSpPr>
            <p:nvPr/>
          </p:nvSpPr>
          <p:spPr bwMode="auto">
            <a:xfrm>
              <a:off x="3605" y="2114"/>
              <a:ext cx="5" cy="44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30" name="Line 139"/>
            <p:cNvSpPr>
              <a:spLocks noChangeShapeType="1"/>
            </p:cNvSpPr>
            <p:nvPr/>
          </p:nvSpPr>
          <p:spPr bwMode="auto">
            <a:xfrm>
              <a:off x="3914" y="2114"/>
              <a:ext cx="0" cy="449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31" name="Rectangle 140"/>
            <p:cNvSpPr>
              <a:spLocks noChangeArrowheads="1"/>
            </p:cNvSpPr>
            <p:nvPr/>
          </p:nvSpPr>
          <p:spPr bwMode="auto">
            <a:xfrm>
              <a:off x="3914" y="2114"/>
              <a:ext cx="5" cy="44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32" name="Line 141"/>
            <p:cNvSpPr>
              <a:spLocks noChangeShapeType="1"/>
            </p:cNvSpPr>
            <p:nvPr/>
          </p:nvSpPr>
          <p:spPr bwMode="auto">
            <a:xfrm>
              <a:off x="4222" y="2114"/>
              <a:ext cx="0" cy="449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33" name="Rectangle 142"/>
            <p:cNvSpPr>
              <a:spLocks noChangeArrowheads="1"/>
            </p:cNvSpPr>
            <p:nvPr/>
          </p:nvSpPr>
          <p:spPr bwMode="auto">
            <a:xfrm>
              <a:off x="4222" y="2114"/>
              <a:ext cx="6" cy="44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34" name="Line 143"/>
            <p:cNvSpPr>
              <a:spLocks noChangeShapeType="1"/>
            </p:cNvSpPr>
            <p:nvPr/>
          </p:nvSpPr>
          <p:spPr bwMode="auto">
            <a:xfrm>
              <a:off x="4531" y="2114"/>
              <a:ext cx="0" cy="449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35" name="Rectangle 144"/>
            <p:cNvSpPr>
              <a:spLocks noChangeArrowheads="1"/>
            </p:cNvSpPr>
            <p:nvPr/>
          </p:nvSpPr>
          <p:spPr bwMode="auto">
            <a:xfrm>
              <a:off x="4531" y="2114"/>
              <a:ext cx="6" cy="44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36" name="Line 145"/>
            <p:cNvSpPr>
              <a:spLocks noChangeShapeType="1"/>
            </p:cNvSpPr>
            <p:nvPr/>
          </p:nvSpPr>
          <p:spPr bwMode="auto">
            <a:xfrm>
              <a:off x="4840" y="2114"/>
              <a:ext cx="0" cy="449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37" name="Rectangle 146"/>
            <p:cNvSpPr>
              <a:spLocks noChangeArrowheads="1"/>
            </p:cNvSpPr>
            <p:nvPr/>
          </p:nvSpPr>
          <p:spPr bwMode="auto">
            <a:xfrm>
              <a:off x="4840" y="2114"/>
              <a:ext cx="6" cy="44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38" name="Line 147"/>
            <p:cNvSpPr>
              <a:spLocks noChangeShapeType="1"/>
            </p:cNvSpPr>
            <p:nvPr/>
          </p:nvSpPr>
          <p:spPr bwMode="auto">
            <a:xfrm>
              <a:off x="5149" y="2114"/>
              <a:ext cx="0" cy="449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39" name="Rectangle 148"/>
            <p:cNvSpPr>
              <a:spLocks noChangeArrowheads="1"/>
            </p:cNvSpPr>
            <p:nvPr/>
          </p:nvSpPr>
          <p:spPr bwMode="auto">
            <a:xfrm>
              <a:off x="5149" y="2114"/>
              <a:ext cx="5" cy="44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40" name="Line 149"/>
            <p:cNvSpPr>
              <a:spLocks noChangeShapeType="1"/>
            </p:cNvSpPr>
            <p:nvPr/>
          </p:nvSpPr>
          <p:spPr bwMode="auto">
            <a:xfrm>
              <a:off x="2993" y="884"/>
              <a:ext cx="2779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41" name="Rectangle 150"/>
            <p:cNvSpPr>
              <a:spLocks noChangeArrowheads="1"/>
            </p:cNvSpPr>
            <p:nvPr/>
          </p:nvSpPr>
          <p:spPr bwMode="auto">
            <a:xfrm>
              <a:off x="2993" y="884"/>
              <a:ext cx="2779" cy="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42" name="Line 151"/>
            <p:cNvSpPr>
              <a:spLocks noChangeShapeType="1"/>
            </p:cNvSpPr>
            <p:nvPr/>
          </p:nvSpPr>
          <p:spPr bwMode="auto">
            <a:xfrm>
              <a:off x="2993" y="996"/>
              <a:ext cx="247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43" name="Rectangle 152"/>
            <p:cNvSpPr>
              <a:spLocks noChangeArrowheads="1"/>
            </p:cNvSpPr>
            <p:nvPr/>
          </p:nvSpPr>
          <p:spPr bwMode="auto">
            <a:xfrm>
              <a:off x="2993" y="996"/>
              <a:ext cx="2470" cy="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44" name="Line 153"/>
            <p:cNvSpPr>
              <a:spLocks noChangeShapeType="1"/>
            </p:cNvSpPr>
            <p:nvPr/>
          </p:nvSpPr>
          <p:spPr bwMode="auto">
            <a:xfrm>
              <a:off x="2993" y="1170"/>
              <a:ext cx="2779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45" name="Rectangle 154"/>
            <p:cNvSpPr>
              <a:spLocks noChangeArrowheads="1"/>
            </p:cNvSpPr>
            <p:nvPr/>
          </p:nvSpPr>
          <p:spPr bwMode="auto">
            <a:xfrm>
              <a:off x="2993" y="1170"/>
              <a:ext cx="2779" cy="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46" name="Line 155"/>
            <p:cNvSpPr>
              <a:spLocks noChangeShapeType="1"/>
            </p:cNvSpPr>
            <p:nvPr/>
          </p:nvSpPr>
          <p:spPr bwMode="auto">
            <a:xfrm>
              <a:off x="2993" y="1283"/>
              <a:ext cx="247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47" name="Rectangle 156"/>
            <p:cNvSpPr>
              <a:spLocks noChangeArrowheads="1"/>
            </p:cNvSpPr>
            <p:nvPr/>
          </p:nvSpPr>
          <p:spPr bwMode="auto">
            <a:xfrm>
              <a:off x="2993" y="1283"/>
              <a:ext cx="2470" cy="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48" name="Line 157"/>
            <p:cNvSpPr>
              <a:spLocks noChangeShapeType="1"/>
            </p:cNvSpPr>
            <p:nvPr/>
          </p:nvSpPr>
          <p:spPr bwMode="auto">
            <a:xfrm>
              <a:off x="2993" y="1395"/>
              <a:ext cx="247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49" name="Rectangle 158"/>
            <p:cNvSpPr>
              <a:spLocks noChangeArrowheads="1"/>
            </p:cNvSpPr>
            <p:nvPr/>
          </p:nvSpPr>
          <p:spPr bwMode="auto">
            <a:xfrm>
              <a:off x="2993" y="1395"/>
              <a:ext cx="2470" cy="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50" name="Line 159"/>
            <p:cNvSpPr>
              <a:spLocks noChangeShapeType="1"/>
            </p:cNvSpPr>
            <p:nvPr/>
          </p:nvSpPr>
          <p:spPr bwMode="auto">
            <a:xfrm>
              <a:off x="2993" y="1513"/>
              <a:ext cx="247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51" name="Rectangle 160"/>
            <p:cNvSpPr>
              <a:spLocks noChangeArrowheads="1"/>
            </p:cNvSpPr>
            <p:nvPr/>
          </p:nvSpPr>
          <p:spPr bwMode="auto">
            <a:xfrm>
              <a:off x="2993" y="1513"/>
              <a:ext cx="2470" cy="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52" name="Line 161"/>
            <p:cNvSpPr>
              <a:spLocks noChangeShapeType="1"/>
            </p:cNvSpPr>
            <p:nvPr/>
          </p:nvSpPr>
          <p:spPr bwMode="auto">
            <a:xfrm>
              <a:off x="2993" y="1625"/>
              <a:ext cx="247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53" name="Rectangle 162"/>
            <p:cNvSpPr>
              <a:spLocks noChangeArrowheads="1"/>
            </p:cNvSpPr>
            <p:nvPr/>
          </p:nvSpPr>
          <p:spPr bwMode="auto">
            <a:xfrm>
              <a:off x="2993" y="1625"/>
              <a:ext cx="2470" cy="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54" name="Line 163"/>
            <p:cNvSpPr>
              <a:spLocks noChangeShapeType="1"/>
            </p:cNvSpPr>
            <p:nvPr/>
          </p:nvSpPr>
          <p:spPr bwMode="auto">
            <a:xfrm>
              <a:off x="2993" y="1766"/>
              <a:ext cx="247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55" name="Rectangle 164"/>
            <p:cNvSpPr>
              <a:spLocks noChangeArrowheads="1"/>
            </p:cNvSpPr>
            <p:nvPr/>
          </p:nvSpPr>
          <p:spPr bwMode="auto">
            <a:xfrm>
              <a:off x="2993" y="1766"/>
              <a:ext cx="2470" cy="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56" name="Line 165"/>
            <p:cNvSpPr>
              <a:spLocks noChangeShapeType="1"/>
            </p:cNvSpPr>
            <p:nvPr/>
          </p:nvSpPr>
          <p:spPr bwMode="auto">
            <a:xfrm>
              <a:off x="2993" y="1884"/>
              <a:ext cx="247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57" name="Rectangle 166"/>
            <p:cNvSpPr>
              <a:spLocks noChangeArrowheads="1"/>
            </p:cNvSpPr>
            <p:nvPr/>
          </p:nvSpPr>
          <p:spPr bwMode="auto">
            <a:xfrm>
              <a:off x="2993" y="1884"/>
              <a:ext cx="2470" cy="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58" name="Line 167"/>
            <p:cNvSpPr>
              <a:spLocks noChangeShapeType="1"/>
            </p:cNvSpPr>
            <p:nvPr/>
          </p:nvSpPr>
          <p:spPr bwMode="auto">
            <a:xfrm>
              <a:off x="2993" y="1996"/>
              <a:ext cx="2779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59" name="Rectangle 168"/>
            <p:cNvSpPr>
              <a:spLocks noChangeArrowheads="1"/>
            </p:cNvSpPr>
            <p:nvPr/>
          </p:nvSpPr>
          <p:spPr bwMode="auto">
            <a:xfrm>
              <a:off x="2993" y="1996"/>
              <a:ext cx="2779" cy="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61" name="Rectangle 170"/>
            <p:cNvSpPr>
              <a:spLocks noChangeArrowheads="1"/>
            </p:cNvSpPr>
            <p:nvPr/>
          </p:nvSpPr>
          <p:spPr bwMode="auto">
            <a:xfrm>
              <a:off x="2993" y="2108"/>
              <a:ext cx="2779" cy="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62" name="Line 171"/>
            <p:cNvSpPr>
              <a:spLocks noChangeShapeType="1"/>
            </p:cNvSpPr>
            <p:nvPr/>
          </p:nvSpPr>
          <p:spPr bwMode="auto">
            <a:xfrm>
              <a:off x="2993" y="2220"/>
              <a:ext cx="2779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63" name="Rectangle 172"/>
            <p:cNvSpPr>
              <a:spLocks noChangeArrowheads="1"/>
            </p:cNvSpPr>
            <p:nvPr/>
          </p:nvSpPr>
          <p:spPr bwMode="auto">
            <a:xfrm>
              <a:off x="2993" y="2220"/>
              <a:ext cx="2779" cy="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64" name="Line 173"/>
            <p:cNvSpPr>
              <a:spLocks noChangeShapeType="1"/>
            </p:cNvSpPr>
            <p:nvPr/>
          </p:nvSpPr>
          <p:spPr bwMode="auto">
            <a:xfrm>
              <a:off x="2993" y="2333"/>
              <a:ext cx="247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65" name="Rectangle 174"/>
            <p:cNvSpPr>
              <a:spLocks noChangeArrowheads="1"/>
            </p:cNvSpPr>
            <p:nvPr/>
          </p:nvSpPr>
          <p:spPr bwMode="auto">
            <a:xfrm>
              <a:off x="2993" y="2333"/>
              <a:ext cx="2470" cy="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66" name="Line 175"/>
            <p:cNvSpPr>
              <a:spLocks noChangeShapeType="1"/>
            </p:cNvSpPr>
            <p:nvPr/>
          </p:nvSpPr>
          <p:spPr bwMode="auto">
            <a:xfrm>
              <a:off x="2993" y="2445"/>
              <a:ext cx="247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67" name="Rectangle 176"/>
            <p:cNvSpPr>
              <a:spLocks noChangeArrowheads="1"/>
            </p:cNvSpPr>
            <p:nvPr/>
          </p:nvSpPr>
          <p:spPr bwMode="auto">
            <a:xfrm>
              <a:off x="2993" y="2445"/>
              <a:ext cx="2470" cy="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68" name="Line 177"/>
            <p:cNvSpPr>
              <a:spLocks noChangeShapeType="1"/>
            </p:cNvSpPr>
            <p:nvPr/>
          </p:nvSpPr>
          <p:spPr bwMode="auto">
            <a:xfrm>
              <a:off x="2993" y="2557"/>
              <a:ext cx="2779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69" name="Rectangle 178"/>
            <p:cNvSpPr>
              <a:spLocks noChangeArrowheads="1"/>
            </p:cNvSpPr>
            <p:nvPr/>
          </p:nvSpPr>
          <p:spPr bwMode="auto">
            <a:xfrm>
              <a:off x="2993" y="2557"/>
              <a:ext cx="2779" cy="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3370" name="Group 181"/>
          <p:cNvGrpSpPr>
            <a:grpSpLocks noChangeAspect="1"/>
          </p:cNvGrpSpPr>
          <p:nvPr/>
        </p:nvGrpSpPr>
        <p:grpSpPr bwMode="auto">
          <a:xfrm>
            <a:off x="954088" y="4789486"/>
            <a:ext cx="9648825" cy="1384299"/>
            <a:chOff x="601" y="3017"/>
            <a:chExt cx="6078" cy="872"/>
          </a:xfrm>
        </p:grpSpPr>
        <p:sp>
          <p:nvSpPr>
            <p:cNvPr id="53371" name="AutoShape 180"/>
            <p:cNvSpPr>
              <a:spLocks noChangeAspect="1" noChangeArrowheads="1" noTextEdit="1"/>
            </p:cNvSpPr>
            <p:nvPr/>
          </p:nvSpPr>
          <p:spPr bwMode="auto">
            <a:xfrm>
              <a:off x="601" y="3017"/>
              <a:ext cx="6078" cy="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72" name="Rectangle 182"/>
            <p:cNvSpPr>
              <a:spLocks noChangeArrowheads="1"/>
            </p:cNvSpPr>
            <p:nvPr/>
          </p:nvSpPr>
          <p:spPr bwMode="auto">
            <a:xfrm>
              <a:off x="601" y="3129"/>
              <a:ext cx="1153" cy="19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73" name="Rectangle 183"/>
            <p:cNvSpPr>
              <a:spLocks noChangeArrowheads="1"/>
            </p:cNvSpPr>
            <p:nvPr/>
          </p:nvSpPr>
          <p:spPr bwMode="auto">
            <a:xfrm>
              <a:off x="1748" y="3319"/>
              <a:ext cx="1237" cy="11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74" name="Rectangle 184"/>
            <p:cNvSpPr>
              <a:spLocks noChangeArrowheads="1"/>
            </p:cNvSpPr>
            <p:nvPr/>
          </p:nvSpPr>
          <p:spPr bwMode="auto">
            <a:xfrm>
              <a:off x="2980" y="3319"/>
              <a:ext cx="313" cy="1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75" name="Rectangle 185"/>
            <p:cNvSpPr>
              <a:spLocks noChangeArrowheads="1"/>
            </p:cNvSpPr>
            <p:nvPr/>
          </p:nvSpPr>
          <p:spPr bwMode="auto">
            <a:xfrm>
              <a:off x="1748" y="3431"/>
              <a:ext cx="1237" cy="11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76" name="Rectangle 186"/>
            <p:cNvSpPr>
              <a:spLocks noChangeArrowheads="1"/>
            </p:cNvSpPr>
            <p:nvPr/>
          </p:nvSpPr>
          <p:spPr bwMode="auto">
            <a:xfrm>
              <a:off x="2980" y="3431"/>
              <a:ext cx="313" cy="11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77" name="Rectangle 187"/>
            <p:cNvSpPr>
              <a:spLocks noChangeArrowheads="1"/>
            </p:cNvSpPr>
            <p:nvPr/>
          </p:nvSpPr>
          <p:spPr bwMode="auto">
            <a:xfrm>
              <a:off x="2980" y="3543"/>
              <a:ext cx="929" cy="11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78" name="Rectangle 188"/>
            <p:cNvSpPr>
              <a:spLocks noChangeArrowheads="1"/>
            </p:cNvSpPr>
            <p:nvPr/>
          </p:nvSpPr>
          <p:spPr bwMode="auto">
            <a:xfrm>
              <a:off x="3903" y="3543"/>
              <a:ext cx="313" cy="11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79" name="Rectangle 189"/>
            <p:cNvSpPr>
              <a:spLocks noChangeArrowheads="1"/>
            </p:cNvSpPr>
            <p:nvPr/>
          </p:nvSpPr>
          <p:spPr bwMode="auto">
            <a:xfrm>
              <a:off x="3287" y="3655"/>
              <a:ext cx="929" cy="11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80" name="Rectangle 190"/>
            <p:cNvSpPr>
              <a:spLocks noChangeArrowheads="1"/>
            </p:cNvSpPr>
            <p:nvPr/>
          </p:nvSpPr>
          <p:spPr bwMode="auto">
            <a:xfrm>
              <a:off x="4211" y="3655"/>
              <a:ext cx="313" cy="11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81" name="Rectangle 191"/>
            <p:cNvSpPr>
              <a:spLocks noChangeArrowheads="1"/>
            </p:cNvSpPr>
            <p:nvPr/>
          </p:nvSpPr>
          <p:spPr bwMode="auto">
            <a:xfrm>
              <a:off x="3595" y="3767"/>
              <a:ext cx="929" cy="11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82" name="Rectangle 192"/>
            <p:cNvSpPr>
              <a:spLocks noChangeArrowheads="1"/>
            </p:cNvSpPr>
            <p:nvPr/>
          </p:nvSpPr>
          <p:spPr bwMode="auto">
            <a:xfrm>
              <a:off x="4519" y="3767"/>
              <a:ext cx="313" cy="11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83" name="Rectangle 193"/>
            <p:cNvSpPr>
              <a:spLocks noChangeArrowheads="1"/>
            </p:cNvSpPr>
            <p:nvPr/>
          </p:nvSpPr>
          <p:spPr bwMode="auto">
            <a:xfrm>
              <a:off x="5795" y="3025"/>
              <a:ext cx="23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 smtClean="0">
                  <a:solidFill>
                    <a:srgbClr val="000000"/>
                  </a:solidFill>
                  <a:latin typeface="Arial" pitchFamily="34" charset="0"/>
                </a:rPr>
                <a:t>Payroll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>
                  <a:solidFill>
                    <a:srgbClr val="000000"/>
                  </a:solidFill>
                  <a:latin typeface="Arial" pitchFamily="34" charset="0"/>
                </a:rPr>
                <a:t>c</a:t>
              </a: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ost pa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384" name="Rectangle 194"/>
            <p:cNvSpPr>
              <a:spLocks noChangeArrowheads="1"/>
            </p:cNvSpPr>
            <p:nvPr/>
          </p:nvSpPr>
          <p:spPr bwMode="auto">
            <a:xfrm>
              <a:off x="6090" y="3021"/>
              <a:ext cx="25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 smtClean="0">
                  <a:solidFill>
                    <a:srgbClr val="000000"/>
                  </a:solidFill>
                  <a:latin typeface="Arial" pitchFamily="34" charset="0"/>
                </a:rPr>
                <a:t>Monthly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cost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385" name="Rectangle 195"/>
            <p:cNvSpPr>
              <a:spLocks noChangeArrowheads="1"/>
            </p:cNvSpPr>
            <p:nvPr/>
          </p:nvSpPr>
          <p:spPr bwMode="auto">
            <a:xfrm>
              <a:off x="6372" y="3019"/>
              <a:ext cx="29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 smtClean="0">
                  <a:solidFill>
                    <a:srgbClr val="000000"/>
                  </a:solidFill>
                  <a:latin typeface="Arial" pitchFamily="34" charset="0"/>
                </a:rPr>
                <a:t>Gross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>
                  <a:solidFill>
                    <a:srgbClr val="000000"/>
                  </a:solidFill>
                  <a:latin typeface="Arial" pitchFamily="34" charset="0"/>
                </a:rPr>
                <a:t>s</a:t>
              </a:r>
              <a:r>
                <a:rPr lang="en-US" sz="900" dirty="0" smtClean="0">
                  <a:solidFill>
                    <a:srgbClr val="000000"/>
                  </a:solidFill>
                  <a:latin typeface="Arial" pitchFamily="34" charset="0"/>
                </a:rPr>
                <a:t>alary pa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386" name="Rectangle 196"/>
            <p:cNvSpPr>
              <a:spLocks noChangeArrowheads="1"/>
            </p:cNvSpPr>
            <p:nvPr/>
          </p:nvSpPr>
          <p:spPr bwMode="auto">
            <a:xfrm>
              <a:off x="618" y="3224"/>
              <a:ext cx="41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 smtClean="0">
                  <a:solidFill>
                    <a:srgbClr val="000000"/>
                  </a:solidFill>
                  <a:latin typeface="Arial" pitchFamily="34" charset="0"/>
                </a:rPr>
                <a:t>Joining d</a:t>
              </a: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ate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387" name="Rectangle 197"/>
            <p:cNvSpPr>
              <a:spLocks noChangeArrowheads="1"/>
            </p:cNvSpPr>
            <p:nvPr/>
          </p:nvSpPr>
          <p:spPr bwMode="auto">
            <a:xfrm>
              <a:off x="1832" y="3224"/>
              <a:ext cx="19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Sept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388" name="Rectangle 198"/>
            <p:cNvSpPr>
              <a:spLocks noChangeArrowheads="1"/>
            </p:cNvSpPr>
            <p:nvPr/>
          </p:nvSpPr>
          <p:spPr bwMode="auto">
            <a:xfrm>
              <a:off x="2157" y="3224"/>
              <a:ext cx="15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Oct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389" name="Rectangle 199"/>
            <p:cNvSpPr>
              <a:spLocks noChangeArrowheads="1"/>
            </p:cNvSpPr>
            <p:nvPr/>
          </p:nvSpPr>
          <p:spPr bwMode="auto">
            <a:xfrm>
              <a:off x="2465" y="3224"/>
              <a:ext cx="17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Nov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390" name="Rectangle 200"/>
            <p:cNvSpPr>
              <a:spLocks noChangeArrowheads="1"/>
            </p:cNvSpPr>
            <p:nvPr/>
          </p:nvSpPr>
          <p:spPr bwMode="auto">
            <a:xfrm>
              <a:off x="2767" y="3224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Dec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391" name="Rectangle 201"/>
            <p:cNvSpPr>
              <a:spLocks noChangeArrowheads="1"/>
            </p:cNvSpPr>
            <p:nvPr/>
          </p:nvSpPr>
          <p:spPr bwMode="auto">
            <a:xfrm>
              <a:off x="3080" y="3224"/>
              <a:ext cx="15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Jan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392" name="Rectangle 202"/>
            <p:cNvSpPr>
              <a:spLocks noChangeArrowheads="1"/>
            </p:cNvSpPr>
            <p:nvPr/>
          </p:nvSpPr>
          <p:spPr bwMode="auto">
            <a:xfrm>
              <a:off x="3388" y="3224"/>
              <a:ext cx="12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Feb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393" name="Rectangle 203"/>
            <p:cNvSpPr>
              <a:spLocks noChangeArrowheads="1"/>
            </p:cNvSpPr>
            <p:nvPr/>
          </p:nvSpPr>
          <p:spPr bwMode="auto">
            <a:xfrm>
              <a:off x="3674" y="3224"/>
              <a:ext cx="12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Mar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394" name="Rectangle 204"/>
            <p:cNvSpPr>
              <a:spLocks noChangeArrowheads="1"/>
            </p:cNvSpPr>
            <p:nvPr/>
          </p:nvSpPr>
          <p:spPr bwMode="auto">
            <a:xfrm>
              <a:off x="4009" y="3224"/>
              <a:ext cx="11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Apr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395" name="Rectangle 205"/>
            <p:cNvSpPr>
              <a:spLocks noChangeArrowheads="1"/>
            </p:cNvSpPr>
            <p:nvPr/>
          </p:nvSpPr>
          <p:spPr bwMode="auto">
            <a:xfrm>
              <a:off x="4312" y="3224"/>
              <a:ext cx="13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May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396" name="Rectangle 206"/>
            <p:cNvSpPr>
              <a:spLocks noChangeArrowheads="1"/>
            </p:cNvSpPr>
            <p:nvPr/>
          </p:nvSpPr>
          <p:spPr bwMode="auto">
            <a:xfrm>
              <a:off x="4614" y="3224"/>
              <a:ext cx="11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Jun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397" name="Rectangle 207"/>
            <p:cNvSpPr>
              <a:spLocks noChangeArrowheads="1"/>
            </p:cNvSpPr>
            <p:nvPr/>
          </p:nvSpPr>
          <p:spPr bwMode="auto">
            <a:xfrm>
              <a:off x="4933" y="3224"/>
              <a:ext cx="9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Jul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398" name="Rectangle 208"/>
            <p:cNvSpPr>
              <a:spLocks noChangeArrowheads="1"/>
            </p:cNvSpPr>
            <p:nvPr/>
          </p:nvSpPr>
          <p:spPr bwMode="auto">
            <a:xfrm>
              <a:off x="5218" y="3224"/>
              <a:ext cx="1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Aug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399" name="Rectangle 209"/>
            <p:cNvSpPr>
              <a:spLocks noChangeArrowheads="1"/>
            </p:cNvSpPr>
            <p:nvPr/>
          </p:nvSpPr>
          <p:spPr bwMode="auto">
            <a:xfrm>
              <a:off x="5526" y="3224"/>
              <a:ext cx="19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Sept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400" name="Rectangle 210"/>
            <p:cNvSpPr>
              <a:spLocks noChangeArrowheads="1"/>
            </p:cNvSpPr>
            <p:nvPr/>
          </p:nvSpPr>
          <p:spPr bwMode="auto">
            <a:xfrm>
              <a:off x="5858" y="3232"/>
              <a:ext cx="174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 smtClean="0">
                  <a:solidFill>
                    <a:srgbClr val="000000"/>
                  </a:solidFill>
                  <a:latin typeface="Arial" pitchFamily="34" charset="0"/>
                </a:rPr>
                <a:t>€k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403" name="Rectangle 213"/>
            <p:cNvSpPr>
              <a:spLocks noChangeArrowheads="1"/>
            </p:cNvSpPr>
            <p:nvPr/>
          </p:nvSpPr>
          <p:spPr bwMode="auto">
            <a:xfrm>
              <a:off x="618" y="3336"/>
              <a:ext cx="27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S. Lipp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404" name="Rectangle 214"/>
            <p:cNvSpPr>
              <a:spLocks noChangeArrowheads="1"/>
            </p:cNvSpPr>
            <p:nvPr/>
          </p:nvSpPr>
          <p:spPr bwMode="auto">
            <a:xfrm>
              <a:off x="5851" y="3336"/>
              <a:ext cx="16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315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405" name="Rectangle 215"/>
            <p:cNvSpPr>
              <a:spLocks noChangeArrowheads="1"/>
            </p:cNvSpPr>
            <p:nvPr/>
          </p:nvSpPr>
          <p:spPr bwMode="auto">
            <a:xfrm>
              <a:off x="6125" y="3336"/>
              <a:ext cx="18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26.25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406" name="Rectangle 216"/>
            <p:cNvSpPr>
              <a:spLocks noChangeArrowheads="1"/>
            </p:cNvSpPr>
            <p:nvPr/>
          </p:nvSpPr>
          <p:spPr bwMode="auto">
            <a:xfrm>
              <a:off x="6466" y="3336"/>
              <a:ext cx="16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407" name="Rectangle 217"/>
            <p:cNvSpPr>
              <a:spLocks noChangeArrowheads="1"/>
            </p:cNvSpPr>
            <p:nvPr/>
          </p:nvSpPr>
          <p:spPr bwMode="auto">
            <a:xfrm>
              <a:off x="618" y="3448"/>
              <a:ext cx="4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M. Prechner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408" name="Rectangle 218"/>
            <p:cNvSpPr>
              <a:spLocks noChangeArrowheads="1"/>
            </p:cNvSpPr>
            <p:nvPr/>
          </p:nvSpPr>
          <p:spPr bwMode="auto">
            <a:xfrm>
              <a:off x="5851" y="3448"/>
              <a:ext cx="16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270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409" name="Rectangle 219"/>
            <p:cNvSpPr>
              <a:spLocks noChangeArrowheads="1"/>
            </p:cNvSpPr>
            <p:nvPr/>
          </p:nvSpPr>
          <p:spPr bwMode="auto">
            <a:xfrm>
              <a:off x="6147" y="3448"/>
              <a:ext cx="14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22.5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410" name="Rectangle 220"/>
            <p:cNvSpPr>
              <a:spLocks noChangeArrowheads="1"/>
            </p:cNvSpPr>
            <p:nvPr/>
          </p:nvSpPr>
          <p:spPr bwMode="auto">
            <a:xfrm>
              <a:off x="6466" y="3448"/>
              <a:ext cx="16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180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411" name="Rectangle 221"/>
            <p:cNvSpPr>
              <a:spLocks noChangeArrowheads="1"/>
            </p:cNvSpPr>
            <p:nvPr/>
          </p:nvSpPr>
          <p:spPr bwMode="auto">
            <a:xfrm>
              <a:off x="618" y="3560"/>
              <a:ext cx="46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 smtClean="0">
                  <a:solidFill>
                    <a:srgbClr val="000000"/>
                  </a:solidFill>
                  <a:latin typeface="Arial" pitchFamily="34" charset="0"/>
                </a:rPr>
                <a:t>Legal D</a:t>
              </a: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irector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412" name="Rectangle 222"/>
            <p:cNvSpPr>
              <a:spLocks noChangeArrowheads="1"/>
            </p:cNvSpPr>
            <p:nvPr/>
          </p:nvSpPr>
          <p:spPr bwMode="auto">
            <a:xfrm>
              <a:off x="5851" y="3560"/>
              <a:ext cx="16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270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413" name="Rectangle 223"/>
            <p:cNvSpPr>
              <a:spLocks noChangeArrowheads="1"/>
            </p:cNvSpPr>
            <p:nvPr/>
          </p:nvSpPr>
          <p:spPr bwMode="auto">
            <a:xfrm>
              <a:off x="6147" y="3560"/>
              <a:ext cx="14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22.5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414" name="Rectangle 224"/>
            <p:cNvSpPr>
              <a:spLocks noChangeArrowheads="1"/>
            </p:cNvSpPr>
            <p:nvPr/>
          </p:nvSpPr>
          <p:spPr bwMode="auto">
            <a:xfrm>
              <a:off x="6466" y="3560"/>
              <a:ext cx="16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180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415" name="Rectangle 225"/>
            <p:cNvSpPr>
              <a:spLocks noChangeArrowheads="1"/>
            </p:cNvSpPr>
            <p:nvPr/>
          </p:nvSpPr>
          <p:spPr bwMode="auto">
            <a:xfrm>
              <a:off x="618" y="3671"/>
              <a:ext cx="55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Finance Director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416" name="Rectangle 226"/>
            <p:cNvSpPr>
              <a:spLocks noChangeArrowheads="1"/>
            </p:cNvSpPr>
            <p:nvPr/>
          </p:nvSpPr>
          <p:spPr bwMode="auto">
            <a:xfrm>
              <a:off x="5851" y="3671"/>
              <a:ext cx="16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270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417" name="Rectangle 227"/>
            <p:cNvSpPr>
              <a:spLocks noChangeArrowheads="1"/>
            </p:cNvSpPr>
            <p:nvPr/>
          </p:nvSpPr>
          <p:spPr bwMode="auto">
            <a:xfrm>
              <a:off x="6147" y="3671"/>
              <a:ext cx="14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22.5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418" name="Rectangle 228"/>
            <p:cNvSpPr>
              <a:spLocks noChangeArrowheads="1"/>
            </p:cNvSpPr>
            <p:nvPr/>
          </p:nvSpPr>
          <p:spPr bwMode="auto">
            <a:xfrm>
              <a:off x="6466" y="3671"/>
              <a:ext cx="16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180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419" name="Rectangle 229"/>
            <p:cNvSpPr>
              <a:spLocks noChangeArrowheads="1"/>
            </p:cNvSpPr>
            <p:nvPr/>
          </p:nvSpPr>
          <p:spPr bwMode="auto">
            <a:xfrm>
              <a:off x="618" y="3783"/>
              <a:ext cx="77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Property Director / COO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420" name="Rectangle 230"/>
            <p:cNvSpPr>
              <a:spLocks noChangeArrowheads="1"/>
            </p:cNvSpPr>
            <p:nvPr/>
          </p:nvSpPr>
          <p:spPr bwMode="auto">
            <a:xfrm>
              <a:off x="5851" y="3783"/>
              <a:ext cx="16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270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421" name="Rectangle 231"/>
            <p:cNvSpPr>
              <a:spLocks noChangeArrowheads="1"/>
            </p:cNvSpPr>
            <p:nvPr/>
          </p:nvSpPr>
          <p:spPr bwMode="auto">
            <a:xfrm>
              <a:off x="6147" y="3783"/>
              <a:ext cx="14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22,5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422" name="Rectangle 232"/>
            <p:cNvSpPr>
              <a:spLocks noChangeArrowheads="1"/>
            </p:cNvSpPr>
            <p:nvPr/>
          </p:nvSpPr>
          <p:spPr bwMode="auto">
            <a:xfrm>
              <a:off x="6466" y="3783"/>
              <a:ext cx="16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180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423" name="Rectangle 233"/>
            <p:cNvSpPr>
              <a:spLocks noChangeArrowheads="1"/>
            </p:cNvSpPr>
            <p:nvPr/>
          </p:nvSpPr>
          <p:spPr bwMode="auto">
            <a:xfrm>
              <a:off x="3153" y="3560"/>
              <a:ext cx="42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Notice period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424" name="Rectangle 234"/>
            <p:cNvSpPr>
              <a:spLocks noChangeArrowheads="1"/>
            </p:cNvSpPr>
            <p:nvPr/>
          </p:nvSpPr>
          <p:spPr bwMode="auto">
            <a:xfrm>
              <a:off x="3461" y="3671"/>
              <a:ext cx="42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Notice period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425" name="Rectangle 235"/>
            <p:cNvSpPr>
              <a:spLocks noChangeArrowheads="1"/>
            </p:cNvSpPr>
            <p:nvPr/>
          </p:nvSpPr>
          <p:spPr bwMode="auto">
            <a:xfrm>
              <a:off x="3769" y="3783"/>
              <a:ext cx="42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Notice period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426" name="Rectangle 236"/>
            <p:cNvSpPr>
              <a:spLocks noChangeArrowheads="1"/>
            </p:cNvSpPr>
            <p:nvPr/>
          </p:nvSpPr>
          <p:spPr bwMode="auto">
            <a:xfrm>
              <a:off x="2291" y="3034"/>
              <a:ext cx="20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427" name="Rectangle 237"/>
            <p:cNvSpPr>
              <a:spLocks noChangeArrowheads="1"/>
            </p:cNvSpPr>
            <p:nvPr/>
          </p:nvSpPr>
          <p:spPr bwMode="auto">
            <a:xfrm>
              <a:off x="4289" y="3034"/>
              <a:ext cx="20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428" name="Rectangle 238"/>
            <p:cNvSpPr>
              <a:spLocks noChangeArrowheads="1"/>
            </p:cNvSpPr>
            <p:nvPr/>
          </p:nvSpPr>
          <p:spPr bwMode="auto">
            <a:xfrm>
              <a:off x="2000" y="3336"/>
              <a:ext cx="70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Operational Capstone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429" name="Rectangle 239"/>
            <p:cNvSpPr>
              <a:spLocks noChangeArrowheads="1"/>
            </p:cNvSpPr>
            <p:nvPr/>
          </p:nvSpPr>
          <p:spPr bwMode="auto">
            <a:xfrm>
              <a:off x="2000" y="3448"/>
              <a:ext cx="70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Operational Capstone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430" name="Line 240"/>
            <p:cNvSpPr>
              <a:spLocks noChangeShapeType="1"/>
            </p:cNvSpPr>
            <p:nvPr/>
          </p:nvSpPr>
          <p:spPr bwMode="auto">
            <a:xfrm>
              <a:off x="1754" y="3017"/>
              <a:ext cx="1220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31" name="Rectangle 241"/>
            <p:cNvSpPr>
              <a:spLocks noChangeArrowheads="1"/>
            </p:cNvSpPr>
            <p:nvPr/>
          </p:nvSpPr>
          <p:spPr bwMode="auto">
            <a:xfrm>
              <a:off x="1754" y="3017"/>
              <a:ext cx="1220" cy="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32" name="Line 242"/>
            <p:cNvSpPr>
              <a:spLocks noChangeShapeType="1"/>
            </p:cNvSpPr>
            <p:nvPr/>
          </p:nvSpPr>
          <p:spPr bwMode="auto">
            <a:xfrm>
              <a:off x="607" y="3129"/>
              <a:ext cx="2367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33" name="Rectangle 243"/>
            <p:cNvSpPr>
              <a:spLocks noChangeArrowheads="1"/>
            </p:cNvSpPr>
            <p:nvPr/>
          </p:nvSpPr>
          <p:spPr bwMode="auto">
            <a:xfrm>
              <a:off x="607" y="3129"/>
              <a:ext cx="2367" cy="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34" name="Line 244"/>
            <p:cNvSpPr>
              <a:spLocks noChangeShapeType="1"/>
            </p:cNvSpPr>
            <p:nvPr/>
          </p:nvSpPr>
          <p:spPr bwMode="auto">
            <a:xfrm>
              <a:off x="607" y="3319"/>
              <a:ext cx="2367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35" name="Rectangle 245"/>
            <p:cNvSpPr>
              <a:spLocks noChangeArrowheads="1"/>
            </p:cNvSpPr>
            <p:nvPr/>
          </p:nvSpPr>
          <p:spPr bwMode="auto">
            <a:xfrm>
              <a:off x="607" y="3319"/>
              <a:ext cx="2367" cy="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36" name="Line 246"/>
            <p:cNvSpPr>
              <a:spLocks noChangeShapeType="1"/>
            </p:cNvSpPr>
            <p:nvPr/>
          </p:nvSpPr>
          <p:spPr bwMode="auto">
            <a:xfrm>
              <a:off x="607" y="3431"/>
              <a:ext cx="2367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37" name="Rectangle 247"/>
            <p:cNvSpPr>
              <a:spLocks noChangeArrowheads="1"/>
            </p:cNvSpPr>
            <p:nvPr/>
          </p:nvSpPr>
          <p:spPr bwMode="auto">
            <a:xfrm>
              <a:off x="607" y="3431"/>
              <a:ext cx="2367" cy="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38" name="Line 248"/>
            <p:cNvSpPr>
              <a:spLocks noChangeShapeType="1"/>
            </p:cNvSpPr>
            <p:nvPr/>
          </p:nvSpPr>
          <p:spPr bwMode="auto">
            <a:xfrm>
              <a:off x="2056" y="3134"/>
              <a:ext cx="0" cy="19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39" name="Rectangle 249"/>
            <p:cNvSpPr>
              <a:spLocks noChangeArrowheads="1"/>
            </p:cNvSpPr>
            <p:nvPr/>
          </p:nvSpPr>
          <p:spPr bwMode="auto">
            <a:xfrm>
              <a:off x="2056" y="3134"/>
              <a:ext cx="6" cy="19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40" name="Line 250"/>
            <p:cNvSpPr>
              <a:spLocks noChangeShapeType="1"/>
            </p:cNvSpPr>
            <p:nvPr/>
          </p:nvSpPr>
          <p:spPr bwMode="auto">
            <a:xfrm>
              <a:off x="2364" y="3134"/>
              <a:ext cx="0" cy="19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41" name="Rectangle 251"/>
            <p:cNvSpPr>
              <a:spLocks noChangeArrowheads="1"/>
            </p:cNvSpPr>
            <p:nvPr/>
          </p:nvSpPr>
          <p:spPr bwMode="auto">
            <a:xfrm>
              <a:off x="2364" y="3134"/>
              <a:ext cx="6" cy="19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42" name="Line 252"/>
            <p:cNvSpPr>
              <a:spLocks noChangeShapeType="1"/>
            </p:cNvSpPr>
            <p:nvPr/>
          </p:nvSpPr>
          <p:spPr bwMode="auto">
            <a:xfrm>
              <a:off x="2672" y="3134"/>
              <a:ext cx="0" cy="19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43" name="Rectangle 253"/>
            <p:cNvSpPr>
              <a:spLocks noChangeArrowheads="1"/>
            </p:cNvSpPr>
            <p:nvPr/>
          </p:nvSpPr>
          <p:spPr bwMode="auto">
            <a:xfrm>
              <a:off x="2672" y="3134"/>
              <a:ext cx="5" cy="19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44" name="Line 254"/>
            <p:cNvSpPr>
              <a:spLocks noChangeShapeType="1"/>
            </p:cNvSpPr>
            <p:nvPr/>
          </p:nvSpPr>
          <p:spPr bwMode="auto">
            <a:xfrm>
              <a:off x="607" y="3543"/>
              <a:ext cx="2367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45" name="Rectangle 255"/>
            <p:cNvSpPr>
              <a:spLocks noChangeArrowheads="1"/>
            </p:cNvSpPr>
            <p:nvPr/>
          </p:nvSpPr>
          <p:spPr bwMode="auto">
            <a:xfrm>
              <a:off x="607" y="3543"/>
              <a:ext cx="2367" cy="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46" name="Line 256"/>
            <p:cNvSpPr>
              <a:spLocks noChangeShapeType="1"/>
            </p:cNvSpPr>
            <p:nvPr/>
          </p:nvSpPr>
          <p:spPr bwMode="auto">
            <a:xfrm>
              <a:off x="607" y="3655"/>
              <a:ext cx="2367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47" name="Rectangle 257"/>
            <p:cNvSpPr>
              <a:spLocks noChangeArrowheads="1"/>
            </p:cNvSpPr>
            <p:nvPr/>
          </p:nvSpPr>
          <p:spPr bwMode="auto">
            <a:xfrm>
              <a:off x="607" y="3655"/>
              <a:ext cx="2367" cy="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48" name="Line 258"/>
            <p:cNvSpPr>
              <a:spLocks noChangeShapeType="1"/>
            </p:cNvSpPr>
            <p:nvPr/>
          </p:nvSpPr>
          <p:spPr bwMode="auto">
            <a:xfrm>
              <a:off x="3287" y="3134"/>
              <a:ext cx="0" cy="414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49" name="Rectangle 259"/>
            <p:cNvSpPr>
              <a:spLocks noChangeArrowheads="1"/>
            </p:cNvSpPr>
            <p:nvPr/>
          </p:nvSpPr>
          <p:spPr bwMode="auto">
            <a:xfrm>
              <a:off x="3287" y="3134"/>
              <a:ext cx="6" cy="41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50" name="Line 260"/>
            <p:cNvSpPr>
              <a:spLocks noChangeShapeType="1"/>
            </p:cNvSpPr>
            <p:nvPr/>
          </p:nvSpPr>
          <p:spPr bwMode="auto">
            <a:xfrm>
              <a:off x="607" y="3767"/>
              <a:ext cx="2367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51" name="Rectangle 261"/>
            <p:cNvSpPr>
              <a:spLocks noChangeArrowheads="1"/>
            </p:cNvSpPr>
            <p:nvPr/>
          </p:nvSpPr>
          <p:spPr bwMode="auto">
            <a:xfrm>
              <a:off x="607" y="3767"/>
              <a:ext cx="2367" cy="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52" name="Line 262"/>
            <p:cNvSpPr>
              <a:spLocks noChangeShapeType="1"/>
            </p:cNvSpPr>
            <p:nvPr/>
          </p:nvSpPr>
          <p:spPr bwMode="auto">
            <a:xfrm>
              <a:off x="3595" y="3134"/>
              <a:ext cx="0" cy="414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53" name="Rectangle 263"/>
            <p:cNvSpPr>
              <a:spLocks noChangeArrowheads="1"/>
            </p:cNvSpPr>
            <p:nvPr/>
          </p:nvSpPr>
          <p:spPr bwMode="auto">
            <a:xfrm>
              <a:off x="3595" y="3134"/>
              <a:ext cx="6" cy="41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54" name="Line 264"/>
            <p:cNvSpPr>
              <a:spLocks noChangeShapeType="1"/>
            </p:cNvSpPr>
            <p:nvPr/>
          </p:nvSpPr>
          <p:spPr bwMode="auto">
            <a:xfrm>
              <a:off x="607" y="3878"/>
              <a:ext cx="2367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55" name="Rectangle 265"/>
            <p:cNvSpPr>
              <a:spLocks noChangeArrowheads="1"/>
            </p:cNvSpPr>
            <p:nvPr/>
          </p:nvSpPr>
          <p:spPr bwMode="auto">
            <a:xfrm>
              <a:off x="607" y="3878"/>
              <a:ext cx="2367" cy="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56" name="Line 266"/>
            <p:cNvSpPr>
              <a:spLocks noChangeShapeType="1"/>
            </p:cNvSpPr>
            <p:nvPr/>
          </p:nvSpPr>
          <p:spPr bwMode="auto">
            <a:xfrm>
              <a:off x="1748" y="3017"/>
              <a:ext cx="0" cy="867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57" name="Rectangle 267"/>
            <p:cNvSpPr>
              <a:spLocks noChangeArrowheads="1"/>
            </p:cNvSpPr>
            <p:nvPr/>
          </p:nvSpPr>
          <p:spPr bwMode="auto">
            <a:xfrm>
              <a:off x="1748" y="3017"/>
              <a:ext cx="6" cy="86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58" name="Rectangle 268"/>
            <p:cNvSpPr>
              <a:spLocks noChangeArrowheads="1"/>
            </p:cNvSpPr>
            <p:nvPr/>
          </p:nvSpPr>
          <p:spPr bwMode="auto">
            <a:xfrm>
              <a:off x="2974" y="3017"/>
              <a:ext cx="11" cy="86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59" name="Line 269"/>
            <p:cNvSpPr>
              <a:spLocks noChangeShapeType="1"/>
            </p:cNvSpPr>
            <p:nvPr/>
          </p:nvSpPr>
          <p:spPr bwMode="auto">
            <a:xfrm>
              <a:off x="5750" y="3023"/>
              <a:ext cx="0" cy="86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60" name="Rectangle 270"/>
            <p:cNvSpPr>
              <a:spLocks noChangeArrowheads="1"/>
            </p:cNvSpPr>
            <p:nvPr/>
          </p:nvSpPr>
          <p:spPr bwMode="auto">
            <a:xfrm>
              <a:off x="5750" y="3023"/>
              <a:ext cx="6" cy="86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61" name="Line 271"/>
            <p:cNvSpPr>
              <a:spLocks noChangeShapeType="1"/>
            </p:cNvSpPr>
            <p:nvPr/>
          </p:nvSpPr>
          <p:spPr bwMode="auto">
            <a:xfrm>
              <a:off x="6058" y="3023"/>
              <a:ext cx="0" cy="86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62" name="Rectangle 272"/>
            <p:cNvSpPr>
              <a:spLocks noChangeArrowheads="1"/>
            </p:cNvSpPr>
            <p:nvPr/>
          </p:nvSpPr>
          <p:spPr bwMode="auto">
            <a:xfrm>
              <a:off x="6058" y="3023"/>
              <a:ext cx="5" cy="86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63" name="Line 273"/>
            <p:cNvSpPr>
              <a:spLocks noChangeShapeType="1"/>
            </p:cNvSpPr>
            <p:nvPr/>
          </p:nvSpPr>
          <p:spPr bwMode="auto">
            <a:xfrm>
              <a:off x="6366" y="3023"/>
              <a:ext cx="0" cy="86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64" name="Rectangle 274"/>
            <p:cNvSpPr>
              <a:spLocks noChangeArrowheads="1"/>
            </p:cNvSpPr>
            <p:nvPr/>
          </p:nvSpPr>
          <p:spPr bwMode="auto">
            <a:xfrm>
              <a:off x="6366" y="3023"/>
              <a:ext cx="5" cy="86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65" name="Line 275"/>
            <p:cNvSpPr>
              <a:spLocks noChangeShapeType="1"/>
            </p:cNvSpPr>
            <p:nvPr/>
          </p:nvSpPr>
          <p:spPr bwMode="auto">
            <a:xfrm>
              <a:off x="6673" y="3023"/>
              <a:ext cx="0" cy="86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66" name="Rectangle 276"/>
            <p:cNvSpPr>
              <a:spLocks noChangeArrowheads="1"/>
            </p:cNvSpPr>
            <p:nvPr/>
          </p:nvSpPr>
          <p:spPr bwMode="auto">
            <a:xfrm>
              <a:off x="6673" y="3023"/>
              <a:ext cx="6" cy="86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67" name="Line 277"/>
            <p:cNvSpPr>
              <a:spLocks noChangeShapeType="1"/>
            </p:cNvSpPr>
            <p:nvPr/>
          </p:nvSpPr>
          <p:spPr bwMode="auto">
            <a:xfrm>
              <a:off x="601" y="3129"/>
              <a:ext cx="0" cy="755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68" name="Rectangle 278"/>
            <p:cNvSpPr>
              <a:spLocks noChangeArrowheads="1"/>
            </p:cNvSpPr>
            <p:nvPr/>
          </p:nvSpPr>
          <p:spPr bwMode="auto">
            <a:xfrm>
              <a:off x="601" y="3129"/>
              <a:ext cx="6" cy="75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69" name="Line 279"/>
            <p:cNvSpPr>
              <a:spLocks noChangeShapeType="1"/>
            </p:cNvSpPr>
            <p:nvPr/>
          </p:nvSpPr>
          <p:spPr bwMode="auto">
            <a:xfrm>
              <a:off x="2056" y="3548"/>
              <a:ext cx="0" cy="33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70" name="Rectangle 280"/>
            <p:cNvSpPr>
              <a:spLocks noChangeArrowheads="1"/>
            </p:cNvSpPr>
            <p:nvPr/>
          </p:nvSpPr>
          <p:spPr bwMode="auto">
            <a:xfrm>
              <a:off x="2056" y="3548"/>
              <a:ext cx="6" cy="33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71" name="Line 281"/>
            <p:cNvSpPr>
              <a:spLocks noChangeShapeType="1"/>
            </p:cNvSpPr>
            <p:nvPr/>
          </p:nvSpPr>
          <p:spPr bwMode="auto">
            <a:xfrm>
              <a:off x="2364" y="3548"/>
              <a:ext cx="0" cy="33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72" name="Rectangle 282"/>
            <p:cNvSpPr>
              <a:spLocks noChangeArrowheads="1"/>
            </p:cNvSpPr>
            <p:nvPr/>
          </p:nvSpPr>
          <p:spPr bwMode="auto">
            <a:xfrm>
              <a:off x="2364" y="3548"/>
              <a:ext cx="6" cy="33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73" name="Line 283"/>
            <p:cNvSpPr>
              <a:spLocks noChangeShapeType="1"/>
            </p:cNvSpPr>
            <p:nvPr/>
          </p:nvSpPr>
          <p:spPr bwMode="auto">
            <a:xfrm>
              <a:off x="2672" y="3548"/>
              <a:ext cx="0" cy="33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74" name="Rectangle 284"/>
            <p:cNvSpPr>
              <a:spLocks noChangeArrowheads="1"/>
            </p:cNvSpPr>
            <p:nvPr/>
          </p:nvSpPr>
          <p:spPr bwMode="auto">
            <a:xfrm>
              <a:off x="2672" y="3548"/>
              <a:ext cx="5" cy="33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75" name="Line 285"/>
            <p:cNvSpPr>
              <a:spLocks noChangeShapeType="1"/>
            </p:cNvSpPr>
            <p:nvPr/>
          </p:nvSpPr>
          <p:spPr bwMode="auto">
            <a:xfrm>
              <a:off x="3287" y="3660"/>
              <a:ext cx="0" cy="224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76" name="Rectangle 286"/>
            <p:cNvSpPr>
              <a:spLocks noChangeArrowheads="1"/>
            </p:cNvSpPr>
            <p:nvPr/>
          </p:nvSpPr>
          <p:spPr bwMode="auto">
            <a:xfrm>
              <a:off x="3287" y="3660"/>
              <a:ext cx="6" cy="22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77" name="Line 287"/>
            <p:cNvSpPr>
              <a:spLocks noChangeShapeType="1"/>
            </p:cNvSpPr>
            <p:nvPr/>
          </p:nvSpPr>
          <p:spPr bwMode="auto">
            <a:xfrm>
              <a:off x="3595" y="3772"/>
              <a:ext cx="0" cy="112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78" name="Rectangle 288"/>
            <p:cNvSpPr>
              <a:spLocks noChangeArrowheads="1"/>
            </p:cNvSpPr>
            <p:nvPr/>
          </p:nvSpPr>
          <p:spPr bwMode="auto">
            <a:xfrm>
              <a:off x="3595" y="3772"/>
              <a:ext cx="6" cy="11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79" name="Line 289"/>
            <p:cNvSpPr>
              <a:spLocks noChangeShapeType="1"/>
            </p:cNvSpPr>
            <p:nvPr/>
          </p:nvSpPr>
          <p:spPr bwMode="auto">
            <a:xfrm>
              <a:off x="3903" y="3134"/>
              <a:ext cx="0" cy="52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80" name="Rectangle 290"/>
            <p:cNvSpPr>
              <a:spLocks noChangeArrowheads="1"/>
            </p:cNvSpPr>
            <p:nvPr/>
          </p:nvSpPr>
          <p:spPr bwMode="auto">
            <a:xfrm>
              <a:off x="3903" y="3134"/>
              <a:ext cx="6" cy="52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81" name="Line 291"/>
            <p:cNvSpPr>
              <a:spLocks noChangeShapeType="1"/>
            </p:cNvSpPr>
            <p:nvPr/>
          </p:nvSpPr>
          <p:spPr bwMode="auto">
            <a:xfrm>
              <a:off x="4211" y="3134"/>
              <a:ext cx="0" cy="638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82" name="Rectangle 292"/>
            <p:cNvSpPr>
              <a:spLocks noChangeArrowheads="1"/>
            </p:cNvSpPr>
            <p:nvPr/>
          </p:nvSpPr>
          <p:spPr bwMode="auto">
            <a:xfrm>
              <a:off x="4211" y="3134"/>
              <a:ext cx="5" cy="63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83" name="Line 293"/>
            <p:cNvSpPr>
              <a:spLocks noChangeShapeType="1"/>
            </p:cNvSpPr>
            <p:nvPr/>
          </p:nvSpPr>
          <p:spPr bwMode="auto">
            <a:xfrm>
              <a:off x="4519" y="3134"/>
              <a:ext cx="0" cy="75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84" name="Rectangle 294"/>
            <p:cNvSpPr>
              <a:spLocks noChangeArrowheads="1"/>
            </p:cNvSpPr>
            <p:nvPr/>
          </p:nvSpPr>
          <p:spPr bwMode="auto">
            <a:xfrm>
              <a:off x="4519" y="3134"/>
              <a:ext cx="5" cy="75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85" name="Line 295"/>
            <p:cNvSpPr>
              <a:spLocks noChangeShapeType="1"/>
            </p:cNvSpPr>
            <p:nvPr/>
          </p:nvSpPr>
          <p:spPr bwMode="auto">
            <a:xfrm>
              <a:off x="4827" y="3134"/>
              <a:ext cx="0" cy="75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86" name="Rectangle 296"/>
            <p:cNvSpPr>
              <a:spLocks noChangeArrowheads="1"/>
            </p:cNvSpPr>
            <p:nvPr/>
          </p:nvSpPr>
          <p:spPr bwMode="auto">
            <a:xfrm>
              <a:off x="4827" y="3134"/>
              <a:ext cx="5" cy="75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87" name="Line 297"/>
            <p:cNvSpPr>
              <a:spLocks noChangeShapeType="1"/>
            </p:cNvSpPr>
            <p:nvPr/>
          </p:nvSpPr>
          <p:spPr bwMode="auto">
            <a:xfrm>
              <a:off x="5134" y="3134"/>
              <a:ext cx="0" cy="75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88" name="Rectangle 298"/>
            <p:cNvSpPr>
              <a:spLocks noChangeArrowheads="1"/>
            </p:cNvSpPr>
            <p:nvPr/>
          </p:nvSpPr>
          <p:spPr bwMode="auto">
            <a:xfrm>
              <a:off x="5134" y="3134"/>
              <a:ext cx="6" cy="75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89" name="Line 299"/>
            <p:cNvSpPr>
              <a:spLocks noChangeShapeType="1"/>
            </p:cNvSpPr>
            <p:nvPr/>
          </p:nvSpPr>
          <p:spPr bwMode="auto">
            <a:xfrm>
              <a:off x="5442" y="3134"/>
              <a:ext cx="0" cy="75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90" name="Rectangle 300"/>
            <p:cNvSpPr>
              <a:spLocks noChangeArrowheads="1"/>
            </p:cNvSpPr>
            <p:nvPr/>
          </p:nvSpPr>
          <p:spPr bwMode="auto">
            <a:xfrm>
              <a:off x="5442" y="3134"/>
              <a:ext cx="6" cy="75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91" name="Line 301"/>
            <p:cNvSpPr>
              <a:spLocks noChangeShapeType="1"/>
            </p:cNvSpPr>
            <p:nvPr/>
          </p:nvSpPr>
          <p:spPr bwMode="auto">
            <a:xfrm>
              <a:off x="2985" y="3017"/>
              <a:ext cx="3694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92" name="Rectangle 302"/>
            <p:cNvSpPr>
              <a:spLocks noChangeArrowheads="1"/>
            </p:cNvSpPr>
            <p:nvPr/>
          </p:nvSpPr>
          <p:spPr bwMode="auto">
            <a:xfrm>
              <a:off x="2985" y="3017"/>
              <a:ext cx="3694" cy="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93" name="Line 303"/>
            <p:cNvSpPr>
              <a:spLocks noChangeShapeType="1"/>
            </p:cNvSpPr>
            <p:nvPr/>
          </p:nvSpPr>
          <p:spPr bwMode="auto">
            <a:xfrm>
              <a:off x="2985" y="3129"/>
              <a:ext cx="2771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94" name="Rectangle 304"/>
            <p:cNvSpPr>
              <a:spLocks noChangeArrowheads="1"/>
            </p:cNvSpPr>
            <p:nvPr/>
          </p:nvSpPr>
          <p:spPr bwMode="auto">
            <a:xfrm>
              <a:off x="2985" y="3129"/>
              <a:ext cx="2771" cy="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96" name="Rectangle 306"/>
            <p:cNvSpPr>
              <a:spLocks noChangeArrowheads="1"/>
            </p:cNvSpPr>
            <p:nvPr/>
          </p:nvSpPr>
          <p:spPr bwMode="auto">
            <a:xfrm>
              <a:off x="2985" y="3319"/>
              <a:ext cx="3694" cy="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97" name="Line 307"/>
            <p:cNvSpPr>
              <a:spLocks noChangeShapeType="1"/>
            </p:cNvSpPr>
            <p:nvPr/>
          </p:nvSpPr>
          <p:spPr bwMode="auto">
            <a:xfrm>
              <a:off x="2985" y="3431"/>
              <a:ext cx="3694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98" name="Rectangle 308"/>
            <p:cNvSpPr>
              <a:spLocks noChangeArrowheads="1"/>
            </p:cNvSpPr>
            <p:nvPr/>
          </p:nvSpPr>
          <p:spPr bwMode="auto">
            <a:xfrm>
              <a:off x="2985" y="3431"/>
              <a:ext cx="3694" cy="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99" name="Line 309"/>
            <p:cNvSpPr>
              <a:spLocks noChangeShapeType="1"/>
            </p:cNvSpPr>
            <p:nvPr/>
          </p:nvSpPr>
          <p:spPr bwMode="auto">
            <a:xfrm>
              <a:off x="2985" y="3543"/>
              <a:ext cx="3694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500" name="Rectangle 310"/>
            <p:cNvSpPr>
              <a:spLocks noChangeArrowheads="1"/>
            </p:cNvSpPr>
            <p:nvPr/>
          </p:nvSpPr>
          <p:spPr bwMode="auto">
            <a:xfrm>
              <a:off x="2985" y="3543"/>
              <a:ext cx="3694" cy="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501" name="Line 311"/>
            <p:cNvSpPr>
              <a:spLocks noChangeShapeType="1"/>
            </p:cNvSpPr>
            <p:nvPr/>
          </p:nvSpPr>
          <p:spPr bwMode="auto">
            <a:xfrm>
              <a:off x="2985" y="3655"/>
              <a:ext cx="3694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502" name="Rectangle 312"/>
            <p:cNvSpPr>
              <a:spLocks noChangeArrowheads="1"/>
            </p:cNvSpPr>
            <p:nvPr/>
          </p:nvSpPr>
          <p:spPr bwMode="auto">
            <a:xfrm>
              <a:off x="2985" y="3655"/>
              <a:ext cx="3694" cy="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503" name="Line 313"/>
            <p:cNvSpPr>
              <a:spLocks noChangeShapeType="1"/>
            </p:cNvSpPr>
            <p:nvPr/>
          </p:nvSpPr>
          <p:spPr bwMode="auto">
            <a:xfrm>
              <a:off x="2985" y="3767"/>
              <a:ext cx="3694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504" name="Rectangle 314"/>
            <p:cNvSpPr>
              <a:spLocks noChangeArrowheads="1"/>
            </p:cNvSpPr>
            <p:nvPr/>
          </p:nvSpPr>
          <p:spPr bwMode="auto">
            <a:xfrm>
              <a:off x="2985" y="3767"/>
              <a:ext cx="3694" cy="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505" name="Line 315"/>
            <p:cNvSpPr>
              <a:spLocks noChangeShapeType="1"/>
            </p:cNvSpPr>
            <p:nvPr/>
          </p:nvSpPr>
          <p:spPr bwMode="auto">
            <a:xfrm>
              <a:off x="2985" y="3878"/>
              <a:ext cx="3694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506" name="Rectangle 316"/>
            <p:cNvSpPr>
              <a:spLocks noChangeArrowheads="1"/>
            </p:cNvSpPr>
            <p:nvPr/>
          </p:nvSpPr>
          <p:spPr bwMode="auto">
            <a:xfrm>
              <a:off x="2985" y="3878"/>
              <a:ext cx="3694" cy="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18" name="Rectangle 210"/>
          <p:cNvSpPr>
            <a:spLocks noChangeArrowheads="1"/>
          </p:cNvSpPr>
          <p:nvPr/>
        </p:nvSpPr>
        <p:spPr bwMode="auto">
          <a:xfrm>
            <a:off x="9789621" y="5113335"/>
            <a:ext cx="2762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</a:rPr>
              <a:t>€k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9" name="Rectangle 210"/>
          <p:cNvSpPr>
            <a:spLocks noChangeArrowheads="1"/>
          </p:cNvSpPr>
          <p:nvPr/>
        </p:nvSpPr>
        <p:spPr bwMode="auto">
          <a:xfrm>
            <a:off x="10307639" y="5126036"/>
            <a:ext cx="2762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</a:rPr>
              <a:t>€k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54088" y="324247"/>
            <a:ext cx="9306207" cy="38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Working capital requirement</a:t>
            </a:r>
            <a:endParaRPr lang="en-GB" sz="18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en-GB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en-GB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47689" y="838199"/>
            <a:ext cx="9432927" cy="5672138"/>
            <a:chOff x="345" y="528"/>
            <a:chExt cx="5942" cy="3573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45" y="528"/>
              <a:ext cx="5715" cy="3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556" y="571"/>
              <a:ext cx="5731" cy="3530"/>
              <a:chOff x="556" y="571"/>
              <a:chExt cx="5731" cy="3530"/>
            </a:xfrm>
          </p:grpSpPr>
          <p:sp>
            <p:nvSpPr>
              <p:cNvPr id="56631" name="Rectangle 5"/>
              <p:cNvSpPr>
                <a:spLocks noChangeArrowheads="1"/>
              </p:cNvSpPr>
              <p:nvPr/>
            </p:nvSpPr>
            <p:spPr bwMode="auto">
              <a:xfrm>
                <a:off x="1944" y="3681"/>
                <a:ext cx="2064" cy="287"/>
              </a:xfrm>
              <a:prstGeom prst="rect">
                <a:avLst/>
              </a:prstGeom>
              <a:solidFill>
                <a:srgbClr val="C4D7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632" name="Rectangle 6"/>
              <p:cNvSpPr>
                <a:spLocks noChangeArrowheads="1"/>
              </p:cNvSpPr>
              <p:nvPr/>
            </p:nvSpPr>
            <p:spPr bwMode="auto">
              <a:xfrm>
                <a:off x="577" y="571"/>
                <a:ext cx="63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 smtClean="0">
                    <a:solidFill>
                      <a:srgbClr val="FF0000"/>
                    </a:solidFill>
                    <a:latin typeface="Arial" pitchFamily="34" charset="0"/>
                  </a:rPr>
                  <a:t>Start up period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33" name="Rectangle 7"/>
              <p:cNvSpPr>
                <a:spLocks noChangeArrowheads="1"/>
              </p:cNvSpPr>
              <p:nvPr/>
            </p:nvSpPr>
            <p:spPr bwMode="auto">
              <a:xfrm>
                <a:off x="577" y="707"/>
                <a:ext cx="9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€k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34" name="Rectangle 8"/>
              <p:cNvSpPr>
                <a:spLocks noChangeArrowheads="1"/>
              </p:cNvSpPr>
              <p:nvPr/>
            </p:nvSpPr>
            <p:spPr bwMode="auto">
              <a:xfrm>
                <a:off x="1732" y="707"/>
                <a:ext cx="212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Nov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35" name="Rectangle 9"/>
              <p:cNvSpPr>
                <a:spLocks noChangeArrowheads="1"/>
              </p:cNvSpPr>
              <p:nvPr/>
            </p:nvSpPr>
            <p:spPr bwMode="auto">
              <a:xfrm>
                <a:off x="2019" y="707"/>
                <a:ext cx="15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36" name="Rectangle 10"/>
              <p:cNvSpPr>
                <a:spLocks noChangeArrowheads="1"/>
              </p:cNvSpPr>
              <p:nvPr/>
            </p:nvSpPr>
            <p:spPr bwMode="auto">
              <a:xfrm>
                <a:off x="2320" y="707"/>
                <a:ext cx="198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Jan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37" name="Rectangle 11"/>
              <p:cNvSpPr>
                <a:spLocks noChangeArrowheads="1"/>
              </p:cNvSpPr>
              <p:nvPr/>
            </p:nvSpPr>
            <p:spPr bwMode="auto">
              <a:xfrm>
                <a:off x="2614" y="707"/>
                <a:ext cx="15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Feb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38" name="Rectangle 12"/>
              <p:cNvSpPr>
                <a:spLocks noChangeArrowheads="1"/>
              </p:cNvSpPr>
              <p:nvPr/>
            </p:nvSpPr>
            <p:spPr bwMode="auto">
              <a:xfrm>
                <a:off x="2880" y="707"/>
                <a:ext cx="15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Mar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39" name="Rectangle 13"/>
              <p:cNvSpPr>
                <a:spLocks noChangeArrowheads="1"/>
              </p:cNvSpPr>
              <p:nvPr/>
            </p:nvSpPr>
            <p:spPr bwMode="auto">
              <a:xfrm>
                <a:off x="3208" y="707"/>
                <a:ext cx="13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Apr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40" name="Rectangle 14"/>
              <p:cNvSpPr>
                <a:spLocks noChangeArrowheads="1"/>
              </p:cNvSpPr>
              <p:nvPr/>
            </p:nvSpPr>
            <p:spPr bwMode="auto">
              <a:xfrm>
                <a:off x="3496" y="707"/>
                <a:ext cx="16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May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41" name="Rectangle 15"/>
              <p:cNvSpPr>
                <a:spLocks noChangeArrowheads="1"/>
              </p:cNvSpPr>
              <p:nvPr/>
            </p:nvSpPr>
            <p:spPr bwMode="auto">
              <a:xfrm>
                <a:off x="3783" y="707"/>
                <a:ext cx="14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Jun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42" name="Rectangle 16"/>
              <p:cNvSpPr>
                <a:spLocks noChangeArrowheads="1"/>
              </p:cNvSpPr>
              <p:nvPr/>
            </p:nvSpPr>
            <p:spPr bwMode="auto">
              <a:xfrm>
                <a:off x="4090" y="707"/>
                <a:ext cx="11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Jul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43" name="Rectangle 17"/>
              <p:cNvSpPr>
                <a:spLocks noChangeArrowheads="1"/>
              </p:cNvSpPr>
              <p:nvPr/>
            </p:nvSpPr>
            <p:spPr bwMode="auto">
              <a:xfrm>
                <a:off x="4357" y="707"/>
                <a:ext cx="15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Aug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44" name="Rectangle 18"/>
              <p:cNvSpPr>
                <a:spLocks noChangeArrowheads="1"/>
              </p:cNvSpPr>
              <p:nvPr/>
            </p:nvSpPr>
            <p:spPr bwMode="auto">
              <a:xfrm>
                <a:off x="4651" y="707"/>
                <a:ext cx="239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Sept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45" name="Rectangle 19"/>
              <p:cNvSpPr>
                <a:spLocks noChangeArrowheads="1"/>
              </p:cNvSpPr>
              <p:nvPr/>
            </p:nvSpPr>
            <p:spPr bwMode="auto">
              <a:xfrm>
                <a:off x="4965" y="707"/>
                <a:ext cx="191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Oct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46" name="Rectangle 20"/>
              <p:cNvSpPr>
                <a:spLocks noChangeArrowheads="1"/>
              </p:cNvSpPr>
              <p:nvPr/>
            </p:nvSpPr>
            <p:spPr bwMode="auto">
              <a:xfrm>
                <a:off x="5259" y="707"/>
                <a:ext cx="212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Nov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47" name="Rectangle 21"/>
              <p:cNvSpPr>
                <a:spLocks noChangeArrowheads="1"/>
              </p:cNvSpPr>
              <p:nvPr/>
            </p:nvSpPr>
            <p:spPr bwMode="auto">
              <a:xfrm>
                <a:off x="5546" y="707"/>
                <a:ext cx="15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48" name="Rectangle 22"/>
              <p:cNvSpPr>
                <a:spLocks noChangeArrowheads="1"/>
              </p:cNvSpPr>
              <p:nvPr/>
            </p:nvSpPr>
            <p:spPr bwMode="auto">
              <a:xfrm>
                <a:off x="5909" y="707"/>
                <a:ext cx="273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Total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49" name="Rectangle 23"/>
              <p:cNvSpPr>
                <a:spLocks noChangeArrowheads="1"/>
              </p:cNvSpPr>
              <p:nvPr/>
            </p:nvSpPr>
            <p:spPr bwMode="auto">
              <a:xfrm>
                <a:off x="577" y="1015"/>
                <a:ext cx="2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 smtClean="0">
                    <a:solidFill>
                      <a:srgbClr val="000000"/>
                    </a:solidFill>
                    <a:latin typeface="Arial" pitchFamily="34" charset="0"/>
                  </a:rPr>
                  <a:t>Payroll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50" name="Rectangle 24"/>
              <p:cNvSpPr>
                <a:spLocks noChangeArrowheads="1"/>
              </p:cNvSpPr>
              <p:nvPr/>
            </p:nvSpPr>
            <p:spPr bwMode="auto">
              <a:xfrm>
                <a:off x="2347" y="1015"/>
                <a:ext cx="1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48.8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51" name="Rectangle 25"/>
              <p:cNvSpPr>
                <a:spLocks noChangeArrowheads="1"/>
              </p:cNvSpPr>
              <p:nvPr/>
            </p:nvSpPr>
            <p:spPr bwMode="auto">
              <a:xfrm>
                <a:off x="2641" y="1015"/>
                <a:ext cx="1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48.8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52" name="Rectangle 26"/>
              <p:cNvSpPr>
                <a:spLocks noChangeArrowheads="1"/>
              </p:cNvSpPr>
              <p:nvPr/>
            </p:nvSpPr>
            <p:spPr bwMode="auto">
              <a:xfrm>
                <a:off x="2935" y="1015"/>
                <a:ext cx="1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48.8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53" name="Rectangle 27"/>
              <p:cNvSpPr>
                <a:spLocks noChangeArrowheads="1"/>
              </p:cNvSpPr>
              <p:nvPr/>
            </p:nvSpPr>
            <p:spPr bwMode="auto">
              <a:xfrm>
                <a:off x="3229" y="1015"/>
                <a:ext cx="1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71.3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54" name="Rectangle 28"/>
              <p:cNvSpPr>
                <a:spLocks noChangeArrowheads="1"/>
              </p:cNvSpPr>
              <p:nvPr/>
            </p:nvSpPr>
            <p:spPr bwMode="auto">
              <a:xfrm>
                <a:off x="3523" y="1015"/>
                <a:ext cx="1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93.8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55" name="Rectangle 29"/>
              <p:cNvSpPr>
                <a:spLocks noChangeArrowheads="1"/>
              </p:cNvSpPr>
              <p:nvPr/>
            </p:nvSpPr>
            <p:spPr bwMode="auto">
              <a:xfrm>
                <a:off x="3769" y="1015"/>
                <a:ext cx="22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116.3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56" name="Rectangle 30"/>
              <p:cNvSpPr>
                <a:spLocks noChangeArrowheads="1"/>
              </p:cNvSpPr>
              <p:nvPr/>
            </p:nvSpPr>
            <p:spPr bwMode="auto">
              <a:xfrm>
                <a:off x="4063" y="1015"/>
                <a:ext cx="22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116.3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57" name="Rectangle 31"/>
              <p:cNvSpPr>
                <a:spLocks noChangeArrowheads="1"/>
              </p:cNvSpPr>
              <p:nvPr/>
            </p:nvSpPr>
            <p:spPr bwMode="auto">
              <a:xfrm>
                <a:off x="4357" y="1015"/>
                <a:ext cx="22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116.3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58" name="Rectangle 32"/>
              <p:cNvSpPr>
                <a:spLocks noChangeArrowheads="1"/>
              </p:cNvSpPr>
              <p:nvPr/>
            </p:nvSpPr>
            <p:spPr bwMode="auto">
              <a:xfrm>
                <a:off x="4651" y="1015"/>
                <a:ext cx="22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116.3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59" name="Rectangle 33"/>
              <p:cNvSpPr>
                <a:spLocks noChangeArrowheads="1"/>
              </p:cNvSpPr>
              <p:nvPr/>
            </p:nvSpPr>
            <p:spPr bwMode="auto">
              <a:xfrm>
                <a:off x="4945" y="1015"/>
                <a:ext cx="22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116.3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60" name="Rectangle 34"/>
              <p:cNvSpPr>
                <a:spLocks noChangeArrowheads="1"/>
              </p:cNvSpPr>
              <p:nvPr/>
            </p:nvSpPr>
            <p:spPr bwMode="auto">
              <a:xfrm>
                <a:off x="5239" y="1015"/>
                <a:ext cx="22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116.3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61" name="Rectangle 35"/>
              <p:cNvSpPr>
                <a:spLocks noChangeArrowheads="1"/>
              </p:cNvSpPr>
              <p:nvPr/>
            </p:nvSpPr>
            <p:spPr bwMode="auto">
              <a:xfrm>
                <a:off x="5533" y="1015"/>
                <a:ext cx="22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116.3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62" name="Rectangle 36"/>
              <p:cNvSpPr>
                <a:spLocks noChangeArrowheads="1"/>
              </p:cNvSpPr>
              <p:nvPr/>
            </p:nvSpPr>
            <p:spPr bwMode="auto">
              <a:xfrm>
                <a:off x="5959" y="1006"/>
                <a:ext cx="29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1,125.0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63" name="Rectangle 37"/>
              <p:cNvSpPr>
                <a:spLocks noChangeArrowheads="1"/>
              </p:cNvSpPr>
              <p:nvPr/>
            </p:nvSpPr>
            <p:spPr bwMode="auto">
              <a:xfrm>
                <a:off x="577" y="1152"/>
                <a:ext cx="40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 smtClean="0">
                    <a:solidFill>
                      <a:srgbClr val="000000"/>
                    </a:solidFill>
                    <a:latin typeface="Arial" pitchFamily="34" charset="0"/>
                  </a:rPr>
                  <a:t>Office rent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64" name="Rectangle 38"/>
              <p:cNvSpPr>
                <a:spLocks noChangeArrowheads="1"/>
              </p:cNvSpPr>
              <p:nvPr/>
            </p:nvSpPr>
            <p:spPr bwMode="auto">
              <a:xfrm>
                <a:off x="4453" y="1152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7.5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65" name="Rectangle 39"/>
              <p:cNvSpPr>
                <a:spLocks noChangeArrowheads="1"/>
              </p:cNvSpPr>
              <p:nvPr/>
            </p:nvSpPr>
            <p:spPr bwMode="auto">
              <a:xfrm>
                <a:off x="4747" y="1152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7.5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66" name="Rectangle 40"/>
              <p:cNvSpPr>
                <a:spLocks noChangeArrowheads="1"/>
              </p:cNvSpPr>
              <p:nvPr/>
            </p:nvSpPr>
            <p:spPr bwMode="auto">
              <a:xfrm>
                <a:off x="5040" y="1152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7.5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67" name="Rectangle 41"/>
              <p:cNvSpPr>
                <a:spLocks noChangeArrowheads="1"/>
              </p:cNvSpPr>
              <p:nvPr/>
            </p:nvSpPr>
            <p:spPr bwMode="auto">
              <a:xfrm>
                <a:off x="5334" y="1152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7.5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68" name="Rectangle 42"/>
              <p:cNvSpPr>
                <a:spLocks noChangeArrowheads="1"/>
              </p:cNvSpPr>
              <p:nvPr/>
            </p:nvSpPr>
            <p:spPr bwMode="auto">
              <a:xfrm>
                <a:off x="5628" y="1152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7.5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69" name="Rectangle 43"/>
              <p:cNvSpPr>
                <a:spLocks noChangeArrowheads="1"/>
              </p:cNvSpPr>
              <p:nvPr/>
            </p:nvSpPr>
            <p:spPr bwMode="auto">
              <a:xfrm>
                <a:off x="6080" y="1152"/>
                <a:ext cx="1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37.5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70" name="Rectangle 44"/>
              <p:cNvSpPr>
                <a:spLocks noChangeArrowheads="1"/>
              </p:cNvSpPr>
              <p:nvPr/>
            </p:nvSpPr>
            <p:spPr bwMode="auto">
              <a:xfrm>
                <a:off x="577" y="1288"/>
                <a:ext cx="100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Server/back up (cloud)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71" name="Rectangle 45"/>
              <p:cNvSpPr>
                <a:spLocks noChangeArrowheads="1"/>
              </p:cNvSpPr>
              <p:nvPr/>
            </p:nvSpPr>
            <p:spPr bwMode="auto">
              <a:xfrm>
                <a:off x="4159" y="1288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0.7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72" name="Rectangle 46"/>
              <p:cNvSpPr>
                <a:spLocks noChangeArrowheads="1"/>
              </p:cNvSpPr>
              <p:nvPr/>
            </p:nvSpPr>
            <p:spPr bwMode="auto">
              <a:xfrm>
                <a:off x="4453" y="1288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0.7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73" name="Rectangle 47"/>
              <p:cNvSpPr>
                <a:spLocks noChangeArrowheads="1"/>
              </p:cNvSpPr>
              <p:nvPr/>
            </p:nvSpPr>
            <p:spPr bwMode="auto">
              <a:xfrm>
                <a:off x="4747" y="1288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0.7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74" name="Rectangle 48"/>
              <p:cNvSpPr>
                <a:spLocks noChangeArrowheads="1"/>
              </p:cNvSpPr>
              <p:nvPr/>
            </p:nvSpPr>
            <p:spPr bwMode="auto">
              <a:xfrm>
                <a:off x="5040" y="1288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0.7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75" name="Rectangle 49"/>
              <p:cNvSpPr>
                <a:spLocks noChangeArrowheads="1"/>
              </p:cNvSpPr>
              <p:nvPr/>
            </p:nvSpPr>
            <p:spPr bwMode="auto">
              <a:xfrm>
                <a:off x="5334" y="1288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0.7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76" name="Rectangle 50"/>
              <p:cNvSpPr>
                <a:spLocks noChangeArrowheads="1"/>
              </p:cNvSpPr>
              <p:nvPr/>
            </p:nvSpPr>
            <p:spPr bwMode="auto">
              <a:xfrm>
                <a:off x="5628" y="1288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0.7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77" name="Rectangle 51"/>
              <p:cNvSpPr>
                <a:spLocks noChangeArrowheads="1"/>
              </p:cNvSpPr>
              <p:nvPr/>
            </p:nvSpPr>
            <p:spPr bwMode="auto">
              <a:xfrm>
                <a:off x="6127" y="1288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4.2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78" name="Rectangle 52"/>
              <p:cNvSpPr>
                <a:spLocks noChangeArrowheads="1"/>
              </p:cNvSpPr>
              <p:nvPr/>
            </p:nvSpPr>
            <p:spPr bwMode="auto">
              <a:xfrm>
                <a:off x="620" y="1433"/>
                <a:ext cx="91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 smtClean="0">
                    <a:solidFill>
                      <a:srgbClr val="000000"/>
                    </a:solidFill>
                    <a:latin typeface="Arial" pitchFamily="34" charset="0"/>
                  </a:rPr>
                  <a:t>S</a:t>
                </a: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tructural</a:t>
                </a:r>
                <a:r>
                  <a:rPr kumimoji="0" lang="en-US" sz="1100" b="1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 overheads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6679" name="Rectangle 53"/>
              <p:cNvSpPr>
                <a:spLocks noChangeArrowheads="1"/>
              </p:cNvSpPr>
              <p:nvPr/>
            </p:nvSpPr>
            <p:spPr bwMode="auto">
              <a:xfrm>
                <a:off x="1882" y="1432"/>
                <a:ext cx="103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80" name="Rectangle 54"/>
              <p:cNvSpPr>
                <a:spLocks noChangeArrowheads="1"/>
              </p:cNvSpPr>
              <p:nvPr/>
            </p:nvSpPr>
            <p:spPr bwMode="auto">
              <a:xfrm>
                <a:off x="2176" y="1432"/>
                <a:ext cx="103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81" name="Rectangle 55"/>
              <p:cNvSpPr>
                <a:spLocks noChangeArrowheads="1"/>
              </p:cNvSpPr>
              <p:nvPr/>
            </p:nvSpPr>
            <p:spPr bwMode="auto">
              <a:xfrm>
                <a:off x="2328" y="1426"/>
                <a:ext cx="1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48.8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82" name="Rectangle 56"/>
              <p:cNvSpPr>
                <a:spLocks noChangeArrowheads="1"/>
              </p:cNvSpPr>
              <p:nvPr/>
            </p:nvSpPr>
            <p:spPr bwMode="auto">
              <a:xfrm>
                <a:off x="2626" y="1426"/>
                <a:ext cx="1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48.8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83" name="Rectangle 57"/>
              <p:cNvSpPr>
                <a:spLocks noChangeArrowheads="1"/>
              </p:cNvSpPr>
              <p:nvPr/>
            </p:nvSpPr>
            <p:spPr bwMode="auto">
              <a:xfrm>
                <a:off x="2911" y="1433"/>
                <a:ext cx="1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48.8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84" name="Rectangle 58"/>
              <p:cNvSpPr>
                <a:spLocks noChangeArrowheads="1"/>
              </p:cNvSpPr>
              <p:nvPr/>
            </p:nvSpPr>
            <p:spPr bwMode="auto">
              <a:xfrm>
                <a:off x="3220" y="1432"/>
                <a:ext cx="1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71.3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85" name="Rectangle 59"/>
              <p:cNvSpPr>
                <a:spLocks noChangeArrowheads="1"/>
              </p:cNvSpPr>
              <p:nvPr/>
            </p:nvSpPr>
            <p:spPr bwMode="auto">
              <a:xfrm>
                <a:off x="3511" y="1426"/>
                <a:ext cx="1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93.8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86" name="Rectangle 60"/>
              <p:cNvSpPr>
                <a:spLocks noChangeArrowheads="1"/>
              </p:cNvSpPr>
              <p:nvPr/>
            </p:nvSpPr>
            <p:spPr bwMode="auto">
              <a:xfrm>
                <a:off x="3769" y="1432"/>
                <a:ext cx="22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116.3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87" name="Rectangle 61"/>
              <p:cNvSpPr>
                <a:spLocks noChangeArrowheads="1"/>
              </p:cNvSpPr>
              <p:nvPr/>
            </p:nvSpPr>
            <p:spPr bwMode="auto">
              <a:xfrm>
                <a:off x="4063" y="1429"/>
                <a:ext cx="22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117.0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88" name="Rectangle 62"/>
              <p:cNvSpPr>
                <a:spLocks noChangeArrowheads="1"/>
              </p:cNvSpPr>
              <p:nvPr/>
            </p:nvSpPr>
            <p:spPr bwMode="auto">
              <a:xfrm>
                <a:off x="4357" y="1432"/>
                <a:ext cx="22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124.5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89" name="Rectangle 63"/>
              <p:cNvSpPr>
                <a:spLocks noChangeArrowheads="1"/>
              </p:cNvSpPr>
              <p:nvPr/>
            </p:nvSpPr>
            <p:spPr bwMode="auto">
              <a:xfrm>
                <a:off x="4651" y="1432"/>
                <a:ext cx="22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124.5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90" name="Rectangle 64"/>
              <p:cNvSpPr>
                <a:spLocks noChangeArrowheads="1"/>
              </p:cNvSpPr>
              <p:nvPr/>
            </p:nvSpPr>
            <p:spPr bwMode="auto">
              <a:xfrm>
                <a:off x="4945" y="1432"/>
                <a:ext cx="22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124.5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91" name="Rectangle 65"/>
              <p:cNvSpPr>
                <a:spLocks noChangeArrowheads="1"/>
              </p:cNvSpPr>
              <p:nvPr/>
            </p:nvSpPr>
            <p:spPr bwMode="auto">
              <a:xfrm>
                <a:off x="5239" y="1432"/>
                <a:ext cx="22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124.5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92" name="Rectangle 66"/>
              <p:cNvSpPr>
                <a:spLocks noChangeArrowheads="1"/>
              </p:cNvSpPr>
              <p:nvPr/>
            </p:nvSpPr>
            <p:spPr bwMode="auto">
              <a:xfrm>
                <a:off x="5533" y="1432"/>
                <a:ext cx="22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124.5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93" name="Rectangle 67"/>
              <p:cNvSpPr>
                <a:spLocks noChangeArrowheads="1"/>
              </p:cNvSpPr>
              <p:nvPr/>
            </p:nvSpPr>
            <p:spPr bwMode="auto">
              <a:xfrm>
                <a:off x="5932" y="1426"/>
                <a:ext cx="29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1,166.7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94" name="Rectangle 68"/>
              <p:cNvSpPr>
                <a:spLocks noChangeArrowheads="1"/>
              </p:cNvSpPr>
              <p:nvPr/>
            </p:nvSpPr>
            <p:spPr bwMode="auto">
              <a:xfrm>
                <a:off x="577" y="1801"/>
                <a:ext cx="81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Telecommunications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95" name="Rectangle 69"/>
              <p:cNvSpPr>
                <a:spLocks noChangeArrowheads="1"/>
              </p:cNvSpPr>
              <p:nvPr/>
            </p:nvSpPr>
            <p:spPr bwMode="auto">
              <a:xfrm>
                <a:off x="2395" y="1801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96" name="Rectangle 70"/>
              <p:cNvSpPr>
                <a:spLocks noChangeArrowheads="1"/>
              </p:cNvSpPr>
              <p:nvPr/>
            </p:nvSpPr>
            <p:spPr bwMode="auto">
              <a:xfrm>
                <a:off x="2689" y="1801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97" name="Rectangle 71"/>
              <p:cNvSpPr>
                <a:spLocks noChangeArrowheads="1"/>
              </p:cNvSpPr>
              <p:nvPr/>
            </p:nvSpPr>
            <p:spPr bwMode="auto">
              <a:xfrm>
                <a:off x="2983" y="1801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98" name="Rectangle 72"/>
              <p:cNvSpPr>
                <a:spLocks noChangeArrowheads="1"/>
              </p:cNvSpPr>
              <p:nvPr/>
            </p:nvSpPr>
            <p:spPr bwMode="auto">
              <a:xfrm>
                <a:off x="3277" y="1801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99" name="Rectangle 73"/>
              <p:cNvSpPr>
                <a:spLocks noChangeArrowheads="1"/>
              </p:cNvSpPr>
              <p:nvPr/>
            </p:nvSpPr>
            <p:spPr bwMode="auto">
              <a:xfrm>
                <a:off x="3571" y="1801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00" name="Rectangle 74"/>
              <p:cNvSpPr>
                <a:spLocks noChangeArrowheads="1"/>
              </p:cNvSpPr>
              <p:nvPr/>
            </p:nvSpPr>
            <p:spPr bwMode="auto">
              <a:xfrm>
                <a:off x="3865" y="1801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01" name="Rectangle 75"/>
              <p:cNvSpPr>
                <a:spLocks noChangeArrowheads="1"/>
              </p:cNvSpPr>
              <p:nvPr/>
            </p:nvSpPr>
            <p:spPr bwMode="auto">
              <a:xfrm>
                <a:off x="4159" y="1801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02" name="Rectangle 76"/>
              <p:cNvSpPr>
                <a:spLocks noChangeArrowheads="1"/>
              </p:cNvSpPr>
              <p:nvPr/>
            </p:nvSpPr>
            <p:spPr bwMode="auto">
              <a:xfrm>
                <a:off x="4453" y="1801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03" name="Rectangle 77"/>
              <p:cNvSpPr>
                <a:spLocks noChangeArrowheads="1"/>
              </p:cNvSpPr>
              <p:nvPr/>
            </p:nvSpPr>
            <p:spPr bwMode="auto">
              <a:xfrm>
                <a:off x="4747" y="1801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04" name="Rectangle 78"/>
              <p:cNvSpPr>
                <a:spLocks noChangeArrowheads="1"/>
              </p:cNvSpPr>
              <p:nvPr/>
            </p:nvSpPr>
            <p:spPr bwMode="auto">
              <a:xfrm>
                <a:off x="5040" y="1801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05" name="Rectangle 79"/>
              <p:cNvSpPr>
                <a:spLocks noChangeArrowheads="1"/>
              </p:cNvSpPr>
              <p:nvPr/>
            </p:nvSpPr>
            <p:spPr bwMode="auto">
              <a:xfrm>
                <a:off x="5334" y="1801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06" name="Rectangle 80"/>
              <p:cNvSpPr>
                <a:spLocks noChangeArrowheads="1"/>
              </p:cNvSpPr>
              <p:nvPr/>
            </p:nvSpPr>
            <p:spPr bwMode="auto">
              <a:xfrm>
                <a:off x="5628" y="1801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07" name="Rectangle 81"/>
              <p:cNvSpPr>
                <a:spLocks noChangeArrowheads="1"/>
              </p:cNvSpPr>
              <p:nvPr/>
            </p:nvSpPr>
            <p:spPr bwMode="auto">
              <a:xfrm>
                <a:off x="6127" y="1801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3.6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08" name="Rectangle 82"/>
              <p:cNvSpPr>
                <a:spLocks noChangeArrowheads="1"/>
              </p:cNvSpPr>
              <p:nvPr/>
            </p:nvSpPr>
            <p:spPr bwMode="auto">
              <a:xfrm>
                <a:off x="577" y="1938"/>
                <a:ext cx="90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 smtClean="0">
                    <a:solidFill>
                      <a:srgbClr val="000000"/>
                    </a:solidFill>
                    <a:latin typeface="Arial" pitchFamily="34" charset="0"/>
                  </a:rPr>
                  <a:t>Legal fees (structuring)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09" name="Rectangle 83"/>
              <p:cNvSpPr>
                <a:spLocks noChangeArrowheads="1"/>
              </p:cNvSpPr>
              <p:nvPr/>
            </p:nvSpPr>
            <p:spPr bwMode="auto">
              <a:xfrm>
                <a:off x="2347" y="1934"/>
                <a:ext cx="1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10" name="Rectangle 84"/>
              <p:cNvSpPr>
                <a:spLocks noChangeArrowheads="1"/>
              </p:cNvSpPr>
              <p:nvPr/>
            </p:nvSpPr>
            <p:spPr bwMode="auto">
              <a:xfrm>
                <a:off x="6075" y="1938"/>
                <a:ext cx="1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11" name="Rectangle 85"/>
              <p:cNvSpPr>
                <a:spLocks noChangeArrowheads="1"/>
              </p:cNvSpPr>
              <p:nvPr/>
            </p:nvSpPr>
            <p:spPr bwMode="auto">
              <a:xfrm>
                <a:off x="577" y="2075"/>
                <a:ext cx="82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 smtClean="0">
                    <a:solidFill>
                      <a:srgbClr val="000000"/>
                    </a:solidFill>
                    <a:latin typeface="Arial" pitchFamily="34" charset="0"/>
                  </a:rPr>
                  <a:t>Bookkeeping/payroll</a:t>
                </a: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.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12" name="Rectangle 86"/>
              <p:cNvSpPr>
                <a:spLocks noChangeArrowheads="1"/>
              </p:cNvSpPr>
              <p:nvPr/>
            </p:nvSpPr>
            <p:spPr bwMode="auto">
              <a:xfrm>
                <a:off x="2395" y="2075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13" name="Rectangle 87"/>
              <p:cNvSpPr>
                <a:spLocks noChangeArrowheads="1"/>
              </p:cNvSpPr>
              <p:nvPr/>
            </p:nvSpPr>
            <p:spPr bwMode="auto">
              <a:xfrm>
                <a:off x="2689" y="2075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14" name="Rectangle 88"/>
              <p:cNvSpPr>
                <a:spLocks noChangeArrowheads="1"/>
              </p:cNvSpPr>
              <p:nvPr/>
            </p:nvSpPr>
            <p:spPr bwMode="auto">
              <a:xfrm>
                <a:off x="2983" y="2075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15" name="Rectangle 89"/>
              <p:cNvSpPr>
                <a:spLocks noChangeArrowheads="1"/>
              </p:cNvSpPr>
              <p:nvPr/>
            </p:nvSpPr>
            <p:spPr bwMode="auto">
              <a:xfrm>
                <a:off x="3277" y="2075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16" name="Rectangle 90"/>
              <p:cNvSpPr>
                <a:spLocks noChangeArrowheads="1"/>
              </p:cNvSpPr>
              <p:nvPr/>
            </p:nvSpPr>
            <p:spPr bwMode="auto">
              <a:xfrm>
                <a:off x="3571" y="2075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17" name="Rectangle 91"/>
              <p:cNvSpPr>
                <a:spLocks noChangeArrowheads="1"/>
              </p:cNvSpPr>
              <p:nvPr/>
            </p:nvSpPr>
            <p:spPr bwMode="auto">
              <a:xfrm>
                <a:off x="3865" y="2075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18" name="Rectangle 92"/>
              <p:cNvSpPr>
                <a:spLocks noChangeArrowheads="1"/>
              </p:cNvSpPr>
              <p:nvPr/>
            </p:nvSpPr>
            <p:spPr bwMode="auto">
              <a:xfrm>
                <a:off x="4159" y="2075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19" name="Rectangle 93"/>
              <p:cNvSpPr>
                <a:spLocks noChangeArrowheads="1"/>
              </p:cNvSpPr>
              <p:nvPr/>
            </p:nvSpPr>
            <p:spPr bwMode="auto">
              <a:xfrm>
                <a:off x="4453" y="2075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20" name="Rectangle 94"/>
              <p:cNvSpPr>
                <a:spLocks noChangeArrowheads="1"/>
              </p:cNvSpPr>
              <p:nvPr/>
            </p:nvSpPr>
            <p:spPr bwMode="auto">
              <a:xfrm>
                <a:off x="4747" y="2075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21" name="Rectangle 95"/>
              <p:cNvSpPr>
                <a:spLocks noChangeArrowheads="1"/>
              </p:cNvSpPr>
              <p:nvPr/>
            </p:nvSpPr>
            <p:spPr bwMode="auto">
              <a:xfrm>
                <a:off x="5040" y="2075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22" name="Rectangle 96"/>
              <p:cNvSpPr>
                <a:spLocks noChangeArrowheads="1"/>
              </p:cNvSpPr>
              <p:nvPr/>
            </p:nvSpPr>
            <p:spPr bwMode="auto">
              <a:xfrm>
                <a:off x="5334" y="2075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23" name="Rectangle 97"/>
              <p:cNvSpPr>
                <a:spLocks noChangeArrowheads="1"/>
              </p:cNvSpPr>
              <p:nvPr/>
            </p:nvSpPr>
            <p:spPr bwMode="auto">
              <a:xfrm>
                <a:off x="5628" y="2075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24" name="Rectangle 98"/>
              <p:cNvSpPr>
                <a:spLocks noChangeArrowheads="1"/>
              </p:cNvSpPr>
              <p:nvPr/>
            </p:nvSpPr>
            <p:spPr bwMode="auto">
              <a:xfrm>
                <a:off x="6127" y="2075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25" name="Rectangle 99"/>
              <p:cNvSpPr>
                <a:spLocks noChangeArrowheads="1"/>
              </p:cNvSpPr>
              <p:nvPr/>
            </p:nvSpPr>
            <p:spPr bwMode="auto">
              <a:xfrm>
                <a:off x="577" y="2211"/>
                <a:ext cx="78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 smtClean="0">
                    <a:solidFill>
                      <a:srgbClr val="000000"/>
                    </a:solidFill>
                    <a:latin typeface="Arial" pitchFamily="34" charset="0"/>
                  </a:rPr>
                  <a:t>Office consumables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26" name="Rectangle 100"/>
              <p:cNvSpPr>
                <a:spLocks noChangeArrowheads="1"/>
              </p:cNvSpPr>
              <p:nvPr/>
            </p:nvSpPr>
            <p:spPr bwMode="auto">
              <a:xfrm>
                <a:off x="2395" y="2211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27" name="Rectangle 101"/>
              <p:cNvSpPr>
                <a:spLocks noChangeArrowheads="1"/>
              </p:cNvSpPr>
              <p:nvPr/>
            </p:nvSpPr>
            <p:spPr bwMode="auto">
              <a:xfrm>
                <a:off x="3277" y="2211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28" name="Rectangle 102"/>
              <p:cNvSpPr>
                <a:spLocks noChangeArrowheads="1"/>
              </p:cNvSpPr>
              <p:nvPr/>
            </p:nvSpPr>
            <p:spPr bwMode="auto">
              <a:xfrm>
                <a:off x="4159" y="2211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29" name="Rectangle 103"/>
              <p:cNvSpPr>
                <a:spLocks noChangeArrowheads="1"/>
              </p:cNvSpPr>
              <p:nvPr/>
            </p:nvSpPr>
            <p:spPr bwMode="auto">
              <a:xfrm>
                <a:off x="5040" y="2211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30" name="Rectangle 104"/>
              <p:cNvSpPr>
                <a:spLocks noChangeArrowheads="1"/>
              </p:cNvSpPr>
              <p:nvPr/>
            </p:nvSpPr>
            <p:spPr bwMode="auto">
              <a:xfrm>
                <a:off x="6134" y="2198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31" name="Rectangle 105"/>
              <p:cNvSpPr>
                <a:spLocks noChangeArrowheads="1"/>
              </p:cNvSpPr>
              <p:nvPr/>
            </p:nvSpPr>
            <p:spPr bwMode="auto">
              <a:xfrm>
                <a:off x="577" y="2348"/>
                <a:ext cx="81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 smtClean="0">
                    <a:solidFill>
                      <a:srgbClr val="000000"/>
                    </a:solidFill>
                    <a:latin typeface="Arial" pitchFamily="34" charset="0"/>
                  </a:rPr>
                  <a:t>Postage and printing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32" name="Rectangle 106"/>
              <p:cNvSpPr>
                <a:spLocks noChangeArrowheads="1"/>
              </p:cNvSpPr>
              <p:nvPr/>
            </p:nvSpPr>
            <p:spPr bwMode="auto">
              <a:xfrm>
                <a:off x="2400" y="2348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33" name="Rectangle 107"/>
              <p:cNvSpPr>
                <a:spLocks noChangeArrowheads="1"/>
              </p:cNvSpPr>
              <p:nvPr/>
            </p:nvSpPr>
            <p:spPr bwMode="auto">
              <a:xfrm>
                <a:off x="2675" y="2357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34" name="Rectangle 108"/>
              <p:cNvSpPr>
                <a:spLocks noChangeArrowheads="1"/>
              </p:cNvSpPr>
              <p:nvPr/>
            </p:nvSpPr>
            <p:spPr bwMode="auto">
              <a:xfrm>
                <a:off x="2975" y="2349"/>
                <a:ext cx="15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35" name="Rectangle 109"/>
              <p:cNvSpPr>
                <a:spLocks noChangeArrowheads="1"/>
              </p:cNvSpPr>
              <p:nvPr/>
            </p:nvSpPr>
            <p:spPr bwMode="auto">
              <a:xfrm>
                <a:off x="3274" y="2364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36" name="Rectangle 110"/>
              <p:cNvSpPr>
                <a:spLocks noChangeArrowheads="1"/>
              </p:cNvSpPr>
              <p:nvPr/>
            </p:nvSpPr>
            <p:spPr bwMode="auto">
              <a:xfrm>
                <a:off x="3565" y="2357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37" name="Rectangle 111"/>
              <p:cNvSpPr>
                <a:spLocks noChangeArrowheads="1"/>
              </p:cNvSpPr>
              <p:nvPr/>
            </p:nvSpPr>
            <p:spPr bwMode="auto">
              <a:xfrm>
                <a:off x="3855" y="2357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38" name="Rectangle 112"/>
              <p:cNvSpPr>
                <a:spLocks noChangeArrowheads="1"/>
              </p:cNvSpPr>
              <p:nvPr/>
            </p:nvSpPr>
            <p:spPr bwMode="auto">
              <a:xfrm>
                <a:off x="4162" y="2364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39" name="Rectangle 113"/>
              <p:cNvSpPr>
                <a:spLocks noChangeArrowheads="1"/>
              </p:cNvSpPr>
              <p:nvPr/>
            </p:nvSpPr>
            <p:spPr bwMode="auto">
              <a:xfrm>
                <a:off x="4453" y="2348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40" name="Rectangle 114"/>
              <p:cNvSpPr>
                <a:spLocks noChangeArrowheads="1"/>
              </p:cNvSpPr>
              <p:nvPr/>
            </p:nvSpPr>
            <p:spPr bwMode="auto">
              <a:xfrm>
                <a:off x="4722" y="2350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41" name="Rectangle 115"/>
              <p:cNvSpPr>
                <a:spLocks noChangeArrowheads="1"/>
              </p:cNvSpPr>
              <p:nvPr/>
            </p:nvSpPr>
            <p:spPr bwMode="auto">
              <a:xfrm>
                <a:off x="5040" y="2349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42" name="Rectangle 116"/>
              <p:cNvSpPr>
                <a:spLocks noChangeArrowheads="1"/>
              </p:cNvSpPr>
              <p:nvPr/>
            </p:nvSpPr>
            <p:spPr bwMode="auto">
              <a:xfrm>
                <a:off x="5340" y="2348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43" name="Rectangle 117"/>
              <p:cNvSpPr>
                <a:spLocks noChangeArrowheads="1"/>
              </p:cNvSpPr>
              <p:nvPr/>
            </p:nvSpPr>
            <p:spPr bwMode="auto">
              <a:xfrm>
                <a:off x="5634" y="2357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44" name="Rectangle 118"/>
              <p:cNvSpPr>
                <a:spLocks noChangeArrowheads="1"/>
              </p:cNvSpPr>
              <p:nvPr/>
            </p:nvSpPr>
            <p:spPr bwMode="auto">
              <a:xfrm>
                <a:off x="6119" y="2342"/>
                <a:ext cx="16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 smtClean="0">
                    <a:solidFill>
                      <a:srgbClr val="000000"/>
                    </a:solidFill>
                    <a:latin typeface="Arial" pitchFamily="34" charset="0"/>
                  </a:rPr>
                  <a:t>1.0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45" name="Rectangle 119"/>
              <p:cNvSpPr>
                <a:spLocks noChangeArrowheads="1"/>
              </p:cNvSpPr>
              <p:nvPr/>
            </p:nvSpPr>
            <p:spPr bwMode="auto">
              <a:xfrm>
                <a:off x="577" y="2485"/>
                <a:ext cx="93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 smtClean="0">
                    <a:solidFill>
                      <a:srgbClr val="000000"/>
                    </a:solidFill>
                    <a:latin typeface="Arial" pitchFamily="34" charset="0"/>
                  </a:rPr>
                  <a:t>Travel  and subsistence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46" name="Rectangle 120"/>
              <p:cNvSpPr>
                <a:spLocks noChangeArrowheads="1"/>
              </p:cNvSpPr>
              <p:nvPr/>
            </p:nvSpPr>
            <p:spPr bwMode="auto">
              <a:xfrm>
                <a:off x="2395" y="2485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0.7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47" name="Rectangle 121"/>
              <p:cNvSpPr>
                <a:spLocks noChangeArrowheads="1"/>
              </p:cNvSpPr>
              <p:nvPr/>
            </p:nvSpPr>
            <p:spPr bwMode="auto">
              <a:xfrm>
                <a:off x="2689" y="2485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48" name="Rectangle 122"/>
              <p:cNvSpPr>
                <a:spLocks noChangeArrowheads="1"/>
              </p:cNvSpPr>
              <p:nvPr/>
            </p:nvSpPr>
            <p:spPr bwMode="auto">
              <a:xfrm>
                <a:off x="2983" y="2485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0.7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49" name="Rectangle 123"/>
              <p:cNvSpPr>
                <a:spLocks noChangeArrowheads="1"/>
              </p:cNvSpPr>
              <p:nvPr/>
            </p:nvSpPr>
            <p:spPr bwMode="auto">
              <a:xfrm>
                <a:off x="3277" y="2485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50" name="Rectangle 124"/>
              <p:cNvSpPr>
                <a:spLocks noChangeArrowheads="1"/>
              </p:cNvSpPr>
              <p:nvPr/>
            </p:nvSpPr>
            <p:spPr bwMode="auto">
              <a:xfrm>
                <a:off x="3571" y="2485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0.7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51" name="Rectangle 125"/>
              <p:cNvSpPr>
                <a:spLocks noChangeArrowheads="1"/>
              </p:cNvSpPr>
              <p:nvPr/>
            </p:nvSpPr>
            <p:spPr bwMode="auto">
              <a:xfrm>
                <a:off x="3830" y="2475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52" name="Rectangle 126"/>
              <p:cNvSpPr>
                <a:spLocks noChangeArrowheads="1"/>
              </p:cNvSpPr>
              <p:nvPr/>
            </p:nvSpPr>
            <p:spPr bwMode="auto">
              <a:xfrm>
                <a:off x="4159" y="2485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0.7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53" name="Rectangle 127"/>
              <p:cNvSpPr>
                <a:spLocks noChangeArrowheads="1"/>
              </p:cNvSpPr>
              <p:nvPr/>
            </p:nvSpPr>
            <p:spPr bwMode="auto">
              <a:xfrm>
                <a:off x="4453" y="2485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54" name="Rectangle 128"/>
              <p:cNvSpPr>
                <a:spLocks noChangeArrowheads="1"/>
              </p:cNvSpPr>
              <p:nvPr/>
            </p:nvSpPr>
            <p:spPr bwMode="auto">
              <a:xfrm>
                <a:off x="4747" y="2485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0.7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55" name="Rectangle 129"/>
              <p:cNvSpPr>
                <a:spLocks noChangeArrowheads="1"/>
              </p:cNvSpPr>
              <p:nvPr/>
            </p:nvSpPr>
            <p:spPr bwMode="auto">
              <a:xfrm>
                <a:off x="5040" y="2485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56" name="Rectangle 130"/>
              <p:cNvSpPr>
                <a:spLocks noChangeArrowheads="1"/>
              </p:cNvSpPr>
              <p:nvPr/>
            </p:nvSpPr>
            <p:spPr bwMode="auto">
              <a:xfrm>
                <a:off x="5334" y="2485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0.7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57" name="Rectangle 131"/>
              <p:cNvSpPr>
                <a:spLocks noChangeArrowheads="1"/>
              </p:cNvSpPr>
              <p:nvPr/>
            </p:nvSpPr>
            <p:spPr bwMode="auto">
              <a:xfrm>
                <a:off x="5628" y="2485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58" name="Rectangle 132"/>
              <p:cNvSpPr>
                <a:spLocks noChangeArrowheads="1"/>
              </p:cNvSpPr>
              <p:nvPr/>
            </p:nvSpPr>
            <p:spPr bwMode="auto">
              <a:xfrm>
                <a:off x="6127" y="2485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7.2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59" name="Rectangle 133"/>
              <p:cNvSpPr>
                <a:spLocks noChangeArrowheads="1"/>
              </p:cNvSpPr>
              <p:nvPr/>
            </p:nvSpPr>
            <p:spPr bwMode="auto">
              <a:xfrm>
                <a:off x="616" y="2625"/>
                <a:ext cx="88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 smtClean="0">
                    <a:solidFill>
                      <a:srgbClr val="000000"/>
                    </a:solidFill>
                    <a:latin typeface="Arial" pitchFamily="34" charset="0"/>
                  </a:rPr>
                  <a:t>Operating</a:t>
                </a:r>
                <a:r>
                  <a:rPr lang="en-US" sz="1100" dirty="0" smtClean="0">
                    <a:solidFill>
                      <a:srgbClr val="000000"/>
                    </a:solidFill>
                    <a:latin typeface="Arial" pitchFamily="34" charset="0"/>
                  </a:rPr>
                  <a:t> </a:t>
                </a:r>
                <a:r>
                  <a:rPr lang="en-US" sz="1100" b="1" dirty="0" smtClean="0">
                    <a:solidFill>
                      <a:srgbClr val="000000"/>
                    </a:solidFill>
                    <a:latin typeface="Arial" pitchFamily="34" charset="0"/>
                  </a:rPr>
                  <a:t>overheads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6760" name="Rectangle 134"/>
              <p:cNvSpPr>
                <a:spLocks noChangeArrowheads="1"/>
              </p:cNvSpPr>
              <p:nvPr/>
            </p:nvSpPr>
            <p:spPr bwMode="auto">
              <a:xfrm>
                <a:off x="1882" y="2628"/>
                <a:ext cx="103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61" name="Rectangle 135"/>
              <p:cNvSpPr>
                <a:spLocks noChangeArrowheads="1"/>
              </p:cNvSpPr>
              <p:nvPr/>
            </p:nvSpPr>
            <p:spPr bwMode="auto">
              <a:xfrm>
                <a:off x="2176" y="2628"/>
                <a:ext cx="103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62" name="Rectangle 136"/>
              <p:cNvSpPr>
                <a:spLocks noChangeArrowheads="1"/>
              </p:cNvSpPr>
              <p:nvPr/>
            </p:nvSpPr>
            <p:spPr bwMode="auto">
              <a:xfrm>
                <a:off x="2320" y="2628"/>
                <a:ext cx="1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11.5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63" name="Rectangle 137"/>
              <p:cNvSpPr>
                <a:spLocks noChangeArrowheads="1"/>
              </p:cNvSpPr>
              <p:nvPr/>
            </p:nvSpPr>
            <p:spPr bwMode="auto">
              <a:xfrm>
                <a:off x="2666" y="2628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1.1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64" name="Rectangle 138"/>
              <p:cNvSpPr>
                <a:spLocks noChangeArrowheads="1"/>
              </p:cNvSpPr>
              <p:nvPr/>
            </p:nvSpPr>
            <p:spPr bwMode="auto">
              <a:xfrm>
                <a:off x="2955" y="2625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1.3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65" name="Rectangle 139"/>
              <p:cNvSpPr>
                <a:spLocks noChangeArrowheads="1"/>
              </p:cNvSpPr>
              <p:nvPr/>
            </p:nvSpPr>
            <p:spPr bwMode="auto">
              <a:xfrm>
                <a:off x="3229" y="2628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1.4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66" name="Rectangle 140"/>
              <p:cNvSpPr>
                <a:spLocks noChangeArrowheads="1"/>
              </p:cNvSpPr>
              <p:nvPr/>
            </p:nvSpPr>
            <p:spPr bwMode="auto">
              <a:xfrm>
                <a:off x="3540" y="2627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1.3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67" name="Rectangle 141"/>
              <p:cNvSpPr>
                <a:spLocks noChangeArrowheads="1"/>
              </p:cNvSpPr>
              <p:nvPr/>
            </p:nvSpPr>
            <p:spPr bwMode="auto">
              <a:xfrm>
                <a:off x="3817" y="2628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1.1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68" name="Rectangle 142"/>
              <p:cNvSpPr>
                <a:spLocks noChangeArrowheads="1"/>
              </p:cNvSpPr>
              <p:nvPr/>
            </p:nvSpPr>
            <p:spPr bwMode="auto">
              <a:xfrm>
                <a:off x="4147" y="2625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1.5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69" name="Rectangle 143"/>
              <p:cNvSpPr>
                <a:spLocks noChangeArrowheads="1"/>
              </p:cNvSpPr>
              <p:nvPr/>
            </p:nvSpPr>
            <p:spPr bwMode="auto">
              <a:xfrm>
                <a:off x="4435" y="2623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1.1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70" name="Rectangle 144"/>
              <p:cNvSpPr>
                <a:spLocks noChangeArrowheads="1"/>
              </p:cNvSpPr>
              <p:nvPr/>
            </p:nvSpPr>
            <p:spPr bwMode="auto">
              <a:xfrm>
                <a:off x="4733" y="2628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1.3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71" name="Rectangle 145"/>
              <p:cNvSpPr>
                <a:spLocks noChangeArrowheads="1"/>
              </p:cNvSpPr>
              <p:nvPr/>
            </p:nvSpPr>
            <p:spPr bwMode="auto">
              <a:xfrm>
                <a:off x="5016" y="2620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1.4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72" name="Rectangle 146"/>
              <p:cNvSpPr>
                <a:spLocks noChangeArrowheads="1"/>
              </p:cNvSpPr>
              <p:nvPr/>
            </p:nvSpPr>
            <p:spPr bwMode="auto">
              <a:xfrm>
                <a:off x="5318" y="2628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1.3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73" name="Rectangle 147"/>
              <p:cNvSpPr>
                <a:spLocks noChangeArrowheads="1"/>
              </p:cNvSpPr>
              <p:nvPr/>
            </p:nvSpPr>
            <p:spPr bwMode="auto">
              <a:xfrm>
                <a:off x="5625" y="2620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1.1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74" name="Rectangle 148"/>
              <p:cNvSpPr>
                <a:spLocks noChangeArrowheads="1"/>
              </p:cNvSpPr>
              <p:nvPr/>
            </p:nvSpPr>
            <p:spPr bwMode="auto">
              <a:xfrm>
                <a:off x="6084" y="2628"/>
                <a:ext cx="1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25.2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75" name="Rectangle 149"/>
              <p:cNvSpPr>
                <a:spLocks noChangeArrowheads="1"/>
              </p:cNvSpPr>
              <p:nvPr/>
            </p:nvSpPr>
            <p:spPr bwMode="auto">
              <a:xfrm>
                <a:off x="577" y="2977"/>
                <a:ext cx="83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 smtClean="0">
                    <a:solidFill>
                      <a:srgbClr val="000000"/>
                    </a:solidFill>
                    <a:latin typeface="Arial" pitchFamily="34" charset="0"/>
                  </a:rPr>
                  <a:t>IT hardware/software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76" name="Rectangle 150"/>
              <p:cNvSpPr>
                <a:spLocks noChangeArrowheads="1"/>
              </p:cNvSpPr>
              <p:nvPr/>
            </p:nvSpPr>
            <p:spPr bwMode="auto">
              <a:xfrm>
                <a:off x="2099" y="2969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77" name="Rectangle 151"/>
              <p:cNvSpPr>
                <a:spLocks noChangeArrowheads="1"/>
              </p:cNvSpPr>
              <p:nvPr/>
            </p:nvSpPr>
            <p:spPr bwMode="auto">
              <a:xfrm>
                <a:off x="2676" y="2977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78" name="Rectangle 152"/>
              <p:cNvSpPr>
                <a:spLocks noChangeArrowheads="1"/>
              </p:cNvSpPr>
              <p:nvPr/>
            </p:nvSpPr>
            <p:spPr bwMode="auto">
              <a:xfrm>
                <a:off x="2985" y="2970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79" name="Rectangle 153"/>
              <p:cNvSpPr>
                <a:spLocks noChangeArrowheads="1"/>
              </p:cNvSpPr>
              <p:nvPr/>
            </p:nvSpPr>
            <p:spPr bwMode="auto">
              <a:xfrm>
                <a:off x="3571" y="2970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80" name="Rectangle 154"/>
              <p:cNvSpPr>
                <a:spLocks noChangeArrowheads="1"/>
              </p:cNvSpPr>
              <p:nvPr/>
            </p:nvSpPr>
            <p:spPr bwMode="auto">
              <a:xfrm>
                <a:off x="6114" y="2970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81" name="Rectangle 155"/>
              <p:cNvSpPr>
                <a:spLocks noChangeArrowheads="1"/>
              </p:cNvSpPr>
              <p:nvPr/>
            </p:nvSpPr>
            <p:spPr bwMode="auto">
              <a:xfrm>
                <a:off x="577" y="3114"/>
                <a:ext cx="82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 smtClean="0">
                    <a:solidFill>
                      <a:srgbClr val="000000"/>
                    </a:solidFill>
                    <a:latin typeface="Arial" pitchFamily="34" charset="0"/>
                  </a:rPr>
                  <a:t>Portfolio mgt. system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82" name="Rectangle 156"/>
              <p:cNvSpPr>
                <a:spLocks noChangeArrowheads="1"/>
              </p:cNvSpPr>
              <p:nvPr/>
            </p:nvSpPr>
            <p:spPr bwMode="auto">
              <a:xfrm>
                <a:off x="2944" y="3114"/>
                <a:ext cx="1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83" name="Rectangle 157"/>
              <p:cNvSpPr>
                <a:spLocks noChangeArrowheads="1"/>
              </p:cNvSpPr>
              <p:nvPr/>
            </p:nvSpPr>
            <p:spPr bwMode="auto">
              <a:xfrm>
                <a:off x="3500" y="3115"/>
                <a:ext cx="1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15.0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84" name="Rectangle 158"/>
              <p:cNvSpPr>
                <a:spLocks noChangeArrowheads="1"/>
              </p:cNvSpPr>
              <p:nvPr/>
            </p:nvSpPr>
            <p:spPr bwMode="auto">
              <a:xfrm>
                <a:off x="4393" y="3111"/>
                <a:ext cx="1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30.0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85" name="Rectangle 159"/>
              <p:cNvSpPr>
                <a:spLocks noChangeArrowheads="1"/>
              </p:cNvSpPr>
              <p:nvPr/>
            </p:nvSpPr>
            <p:spPr bwMode="auto">
              <a:xfrm>
                <a:off x="5276" y="3115"/>
                <a:ext cx="1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25.0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86" name="Rectangle 160"/>
              <p:cNvSpPr>
                <a:spLocks noChangeArrowheads="1"/>
              </p:cNvSpPr>
              <p:nvPr/>
            </p:nvSpPr>
            <p:spPr bwMode="auto">
              <a:xfrm>
                <a:off x="6065" y="3108"/>
                <a:ext cx="1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80.0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87" name="Rectangle 161"/>
              <p:cNvSpPr>
                <a:spLocks noChangeArrowheads="1"/>
              </p:cNvSpPr>
              <p:nvPr/>
            </p:nvSpPr>
            <p:spPr bwMode="auto">
              <a:xfrm>
                <a:off x="577" y="3250"/>
                <a:ext cx="105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 smtClean="0">
                    <a:solidFill>
                      <a:srgbClr val="000000"/>
                    </a:solidFill>
                    <a:latin typeface="Arial" pitchFamily="34" charset="0"/>
                  </a:rPr>
                  <a:t>Webs</a:t>
                </a: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ites: internet+intranet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88" name="Rectangle 162"/>
              <p:cNvSpPr>
                <a:spLocks noChangeArrowheads="1"/>
              </p:cNvSpPr>
              <p:nvPr/>
            </p:nvSpPr>
            <p:spPr bwMode="auto">
              <a:xfrm>
                <a:off x="3792" y="3244"/>
                <a:ext cx="1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15.0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89" name="Rectangle 163"/>
              <p:cNvSpPr>
                <a:spLocks noChangeArrowheads="1"/>
              </p:cNvSpPr>
              <p:nvPr/>
            </p:nvSpPr>
            <p:spPr bwMode="auto">
              <a:xfrm>
                <a:off x="6074" y="3256"/>
                <a:ext cx="1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15.0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90" name="Rectangle 164"/>
              <p:cNvSpPr>
                <a:spLocks noChangeArrowheads="1"/>
              </p:cNvSpPr>
              <p:nvPr/>
            </p:nvSpPr>
            <p:spPr bwMode="auto">
              <a:xfrm>
                <a:off x="646" y="3395"/>
                <a:ext cx="53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 smtClean="0">
                    <a:solidFill>
                      <a:srgbClr val="000000"/>
                    </a:solidFill>
                    <a:latin typeface="Arial" pitchFamily="34" charset="0"/>
                  </a:rPr>
                  <a:t>Fixed assets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6791" name="Rectangle 165"/>
              <p:cNvSpPr>
                <a:spLocks noChangeArrowheads="1"/>
              </p:cNvSpPr>
              <p:nvPr/>
            </p:nvSpPr>
            <p:spPr bwMode="auto">
              <a:xfrm>
                <a:off x="1882" y="3394"/>
                <a:ext cx="103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92" name="Rectangle 166"/>
              <p:cNvSpPr>
                <a:spLocks noChangeArrowheads="1"/>
              </p:cNvSpPr>
              <p:nvPr/>
            </p:nvSpPr>
            <p:spPr bwMode="auto">
              <a:xfrm>
                <a:off x="2098" y="3394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93" name="Rectangle 167"/>
              <p:cNvSpPr>
                <a:spLocks noChangeArrowheads="1"/>
              </p:cNvSpPr>
              <p:nvPr/>
            </p:nvSpPr>
            <p:spPr bwMode="auto">
              <a:xfrm>
                <a:off x="2470" y="3394"/>
                <a:ext cx="103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94" name="Rectangle 168"/>
              <p:cNvSpPr>
                <a:spLocks noChangeArrowheads="1"/>
              </p:cNvSpPr>
              <p:nvPr/>
            </p:nvSpPr>
            <p:spPr bwMode="auto">
              <a:xfrm>
                <a:off x="2674" y="3395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95" name="Rectangle 169"/>
              <p:cNvSpPr>
                <a:spLocks noChangeArrowheads="1"/>
              </p:cNvSpPr>
              <p:nvPr/>
            </p:nvSpPr>
            <p:spPr bwMode="auto">
              <a:xfrm>
                <a:off x="2935" y="3394"/>
                <a:ext cx="1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12.0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96" name="Rectangle 170"/>
              <p:cNvSpPr>
                <a:spLocks noChangeArrowheads="1"/>
              </p:cNvSpPr>
              <p:nvPr/>
            </p:nvSpPr>
            <p:spPr bwMode="auto">
              <a:xfrm>
                <a:off x="3352" y="3394"/>
                <a:ext cx="103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97" name="Rectangle 171"/>
              <p:cNvSpPr>
                <a:spLocks noChangeArrowheads="1"/>
              </p:cNvSpPr>
              <p:nvPr/>
            </p:nvSpPr>
            <p:spPr bwMode="auto">
              <a:xfrm>
                <a:off x="3515" y="3399"/>
                <a:ext cx="1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17.0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98" name="Rectangle 172"/>
              <p:cNvSpPr>
                <a:spLocks noChangeArrowheads="1"/>
              </p:cNvSpPr>
              <p:nvPr/>
            </p:nvSpPr>
            <p:spPr bwMode="auto">
              <a:xfrm>
                <a:off x="3769" y="3394"/>
                <a:ext cx="1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15.0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99" name="Rectangle 173"/>
              <p:cNvSpPr>
                <a:spLocks noChangeArrowheads="1"/>
              </p:cNvSpPr>
              <p:nvPr/>
            </p:nvSpPr>
            <p:spPr bwMode="auto">
              <a:xfrm>
                <a:off x="4234" y="3394"/>
                <a:ext cx="103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800" name="Rectangle 174"/>
              <p:cNvSpPr>
                <a:spLocks noChangeArrowheads="1"/>
              </p:cNvSpPr>
              <p:nvPr/>
            </p:nvSpPr>
            <p:spPr bwMode="auto">
              <a:xfrm>
                <a:off x="4385" y="3387"/>
                <a:ext cx="1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30.0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801" name="Rectangle 175"/>
              <p:cNvSpPr>
                <a:spLocks noChangeArrowheads="1"/>
              </p:cNvSpPr>
              <p:nvPr/>
            </p:nvSpPr>
            <p:spPr bwMode="auto">
              <a:xfrm>
                <a:off x="4822" y="3394"/>
                <a:ext cx="103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802" name="Rectangle 176"/>
              <p:cNvSpPr>
                <a:spLocks noChangeArrowheads="1"/>
              </p:cNvSpPr>
              <p:nvPr/>
            </p:nvSpPr>
            <p:spPr bwMode="auto">
              <a:xfrm>
                <a:off x="5116" y="3394"/>
                <a:ext cx="103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803" name="Rectangle 177"/>
              <p:cNvSpPr>
                <a:spLocks noChangeArrowheads="1"/>
              </p:cNvSpPr>
              <p:nvPr/>
            </p:nvSpPr>
            <p:spPr bwMode="auto">
              <a:xfrm>
                <a:off x="5288" y="3387"/>
                <a:ext cx="1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25.0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804" name="Rectangle 178"/>
              <p:cNvSpPr>
                <a:spLocks noChangeArrowheads="1"/>
              </p:cNvSpPr>
              <p:nvPr/>
            </p:nvSpPr>
            <p:spPr bwMode="auto">
              <a:xfrm>
                <a:off x="5704" y="3394"/>
                <a:ext cx="103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805" name="Rectangle 179"/>
              <p:cNvSpPr>
                <a:spLocks noChangeArrowheads="1"/>
              </p:cNvSpPr>
              <p:nvPr/>
            </p:nvSpPr>
            <p:spPr bwMode="auto">
              <a:xfrm>
                <a:off x="6026" y="3394"/>
                <a:ext cx="22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103.0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806" name="Rectangle 180"/>
              <p:cNvSpPr>
                <a:spLocks noChangeArrowheads="1"/>
              </p:cNvSpPr>
              <p:nvPr/>
            </p:nvSpPr>
            <p:spPr bwMode="auto">
              <a:xfrm>
                <a:off x="864" y="3702"/>
                <a:ext cx="561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Grand total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807" name="Rectangle 181"/>
              <p:cNvSpPr>
                <a:spLocks noChangeArrowheads="1"/>
              </p:cNvSpPr>
              <p:nvPr/>
            </p:nvSpPr>
            <p:spPr bwMode="auto">
              <a:xfrm>
                <a:off x="1882" y="3702"/>
                <a:ext cx="103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808" name="Rectangle 182"/>
              <p:cNvSpPr>
                <a:spLocks noChangeArrowheads="1"/>
              </p:cNvSpPr>
              <p:nvPr/>
            </p:nvSpPr>
            <p:spPr bwMode="auto">
              <a:xfrm>
                <a:off x="2103" y="3702"/>
                <a:ext cx="12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809" name="Rectangle 183"/>
              <p:cNvSpPr>
                <a:spLocks noChangeArrowheads="1"/>
              </p:cNvSpPr>
              <p:nvPr/>
            </p:nvSpPr>
            <p:spPr bwMode="auto">
              <a:xfrm>
                <a:off x="2299" y="3702"/>
                <a:ext cx="1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60.2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810" name="Rectangle 184"/>
              <p:cNvSpPr>
                <a:spLocks noChangeArrowheads="1"/>
              </p:cNvSpPr>
              <p:nvPr/>
            </p:nvSpPr>
            <p:spPr bwMode="auto">
              <a:xfrm>
                <a:off x="2593" y="3702"/>
                <a:ext cx="1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51.8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811" name="Rectangle 185"/>
              <p:cNvSpPr>
                <a:spLocks noChangeArrowheads="1"/>
              </p:cNvSpPr>
              <p:nvPr/>
            </p:nvSpPr>
            <p:spPr bwMode="auto">
              <a:xfrm>
                <a:off x="2887" y="3702"/>
                <a:ext cx="1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62.0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812" name="Rectangle 186"/>
              <p:cNvSpPr>
                <a:spLocks noChangeArrowheads="1"/>
              </p:cNvSpPr>
              <p:nvPr/>
            </p:nvSpPr>
            <p:spPr bwMode="auto">
              <a:xfrm>
                <a:off x="3181" y="3702"/>
                <a:ext cx="1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72.6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813" name="Rectangle 187"/>
              <p:cNvSpPr>
                <a:spLocks noChangeArrowheads="1"/>
              </p:cNvSpPr>
              <p:nvPr/>
            </p:nvSpPr>
            <p:spPr bwMode="auto">
              <a:xfrm>
                <a:off x="3450" y="3699"/>
                <a:ext cx="22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112.0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814" name="Rectangle 188"/>
              <p:cNvSpPr>
                <a:spLocks noChangeArrowheads="1"/>
              </p:cNvSpPr>
              <p:nvPr/>
            </p:nvSpPr>
            <p:spPr bwMode="auto">
              <a:xfrm>
                <a:off x="3730" y="3706"/>
                <a:ext cx="22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132.3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815" name="Rectangle 189"/>
              <p:cNvSpPr>
                <a:spLocks noChangeArrowheads="1"/>
              </p:cNvSpPr>
              <p:nvPr/>
            </p:nvSpPr>
            <p:spPr bwMode="auto">
              <a:xfrm>
                <a:off x="4063" y="3702"/>
                <a:ext cx="22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118.4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816" name="Rectangle 190"/>
              <p:cNvSpPr>
                <a:spLocks noChangeArrowheads="1"/>
              </p:cNvSpPr>
              <p:nvPr/>
            </p:nvSpPr>
            <p:spPr bwMode="auto">
              <a:xfrm>
                <a:off x="4357" y="3702"/>
                <a:ext cx="22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155.5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817" name="Rectangle 191"/>
              <p:cNvSpPr>
                <a:spLocks noChangeArrowheads="1"/>
              </p:cNvSpPr>
              <p:nvPr/>
            </p:nvSpPr>
            <p:spPr bwMode="auto">
              <a:xfrm>
                <a:off x="4651" y="3702"/>
                <a:ext cx="22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125.7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818" name="Rectangle 192"/>
              <p:cNvSpPr>
                <a:spLocks noChangeArrowheads="1"/>
              </p:cNvSpPr>
              <p:nvPr/>
            </p:nvSpPr>
            <p:spPr bwMode="auto">
              <a:xfrm>
                <a:off x="4945" y="3702"/>
                <a:ext cx="22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125.8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819" name="Rectangle 193"/>
              <p:cNvSpPr>
                <a:spLocks noChangeArrowheads="1"/>
              </p:cNvSpPr>
              <p:nvPr/>
            </p:nvSpPr>
            <p:spPr bwMode="auto">
              <a:xfrm>
                <a:off x="5239" y="3702"/>
                <a:ext cx="22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150.7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820" name="Rectangle 194"/>
              <p:cNvSpPr>
                <a:spLocks noChangeArrowheads="1"/>
              </p:cNvSpPr>
              <p:nvPr/>
            </p:nvSpPr>
            <p:spPr bwMode="auto">
              <a:xfrm>
                <a:off x="5533" y="3702"/>
                <a:ext cx="22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125.5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821" name="Rectangle 195"/>
              <p:cNvSpPr>
                <a:spLocks noChangeArrowheads="1"/>
              </p:cNvSpPr>
              <p:nvPr/>
            </p:nvSpPr>
            <p:spPr bwMode="auto">
              <a:xfrm>
                <a:off x="5912" y="3702"/>
                <a:ext cx="29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1,294.9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822" name="Rectangle 196"/>
              <p:cNvSpPr>
                <a:spLocks noChangeArrowheads="1"/>
              </p:cNvSpPr>
              <p:nvPr/>
            </p:nvSpPr>
            <p:spPr bwMode="auto">
              <a:xfrm>
                <a:off x="556" y="3861"/>
                <a:ext cx="92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 smtClean="0">
                    <a:solidFill>
                      <a:srgbClr val="000000"/>
                    </a:solidFill>
                    <a:latin typeface="Arial" pitchFamily="34" charset="0"/>
                  </a:rPr>
                  <a:t>Cash requirement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 smtClean="0">
                    <a:solidFill>
                      <a:srgbClr val="000000"/>
                    </a:solidFill>
                    <a:latin typeface="Arial" pitchFamily="34" charset="0"/>
                  </a:rPr>
                  <a:t>pre-revenue generation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823" name="Rectangle 197"/>
              <p:cNvSpPr>
                <a:spLocks noChangeArrowheads="1"/>
              </p:cNvSpPr>
              <p:nvPr/>
            </p:nvSpPr>
            <p:spPr bwMode="auto">
              <a:xfrm>
                <a:off x="4022" y="3838"/>
                <a:ext cx="125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300" dirty="0" smtClean="0">
                    <a:solidFill>
                      <a:srgbClr val="FF0000"/>
                    </a:solidFill>
                    <a:latin typeface="Calibri" pitchFamily="34" charset="0"/>
                  </a:rPr>
                  <a:t>Rental revenue</a:t>
                </a: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Rives de Paris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824" name="Rectangle 198"/>
              <p:cNvSpPr>
                <a:spLocks noChangeArrowheads="1"/>
              </p:cNvSpPr>
              <p:nvPr/>
            </p:nvSpPr>
            <p:spPr bwMode="auto">
              <a:xfrm>
                <a:off x="4022" y="3975"/>
                <a:ext cx="139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300" dirty="0" smtClean="0">
                    <a:solidFill>
                      <a:srgbClr val="FF0000"/>
                    </a:solidFill>
                    <a:latin typeface="Calibri" pitchFamily="34" charset="0"/>
                  </a:rPr>
                  <a:t>S</a:t>
                </a: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tructure becomes self-financing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825" name="Rectangle 199"/>
              <p:cNvSpPr>
                <a:spLocks noChangeArrowheads="1"/>
              </p:cNvSpPr>
              <p:nvPr/>
            </p:nvSpPr>
            <p:spPr bwMode="auto">
              <a:xfrm>
                <a:off x="2846" y="3838"/>
                <a:ext cx="24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493.1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826" name="Rectangle 200"/>
              <p:cNvSpPr>
                <a:spLocks noChangeArrowheads="1"/>
              </p:cNvSpPr>
              <p:nvPr/>
            </p:nvSpPr>
            <p:spPr bwMode="auto">
              <a:xfrm>
                <a:off x="1855" y="571"/>
                <a:ext cx="253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2010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827" name="Rectangle 201"/>
              <p:cNvSpPr>
                <a:spLocks noChangeArrowheads="1"/>
              </p:cNvSpPr>
              <p:nvPr/>
            </p:nvSpPr>
            <p:spPr bwMode="auto">
              <a:xfrm>
                <a:off x="3913" y="571"/>
                <a:ext cx="253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2011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828" name="Line 202"/>
              <p:cNvSpPr>
                <a:spLocks noChangeShapeType="1"/>
              </p:cNvSpPr>
              <p:nvPr/>
            </p:nvSpPr>
            <p:spPr bwMode="auto">
              <a:xfrm>
                <a:off x="563" y="687"/>
                <a:ext cx="3432" cy="0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829" name="Rectangle 203"/>
              <p:cNvSpPr>
                <a:spLocks noChangeArrowheads="1"/>
              </p:cNvSpPr>
              <p:nvPr/>
            </p:nvSpPr>
            <p:spPr bwMode="auto">
              <a:xfrm>
                <a:off x="563" y="687"/>
                <a:ext cx="3432" cy="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830" name="Line 204"/>
              <p:cNvSpPr>
                <a:spLocks noChangeShapeType="1"/>
              </p:cNvSpPr>
              <p:nvPr/>
            </p:nvSpPr>
            <p:spPr bwMode="auto">
              <a:xfrm>
                <a:off x="563" y="823"/>
                <a:ext cx="3432" cy="0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" name="Group 406"/>
            <p:cNvGrpSpPr>
              <a:grpSpLocks/>
            </p:cNvGrpSpPr>
            <p:nvPr/>
          </p:nvGrpSpPr>
          <p:grpSpPr bwMode="auto">
            <a:xfrm>
              <a:off x="541" y="550"/>
              <a:ext cx="5730" cy="2830"/>
              <a:chOff x="541" y="550"/>
              <a:chExt cx="5730" cy="2830"/>
            </a:xfrm>
          </p:grpSpPr>
          <p:sp>
            <p:nvSpPr>
              <p:cNvPr id="56431" name="Rectangle 206"/>
              <p:cNvSpPr>
                <a:spLocks noChangeArrowheads="1"/>
              </p:cNvSpPr>
              <p:nvPr/>
            </p:nvSpPr>
            <p:spPr bwMode="auto">
              <a:xfrm>
                <a:off x="563" y="823"/>
                <a:ext cx="3432" cy="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32" name="Line 207"/>
              <p:cNvSpPr>
                <a:spLocks noChangeShapeType="1"/>
              </p:cNvSpPr>
              <p:nvPr/>
            </p:nvSpPr>
            <p:spPr bwMode="auto">
              <a:xfrm>
                <a:off x="556" y="687"/>
                <a:ext cx="0" cy="143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33" name="Rectangle 208"/>
              <p:cNvSpPr>
                <a:spLocks noChangeArrowheads="1"/>
              </p:cNvSpPr>
              <p:nvPr/>
            </p:nvSpPr>
            <p:spPr bwMode="auto">
              <a:xfrm>
                <a:off x="556" y="687"/>
                <a:ext cx="7" cy="143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34" name="Line 209"/>
              <p:cNvSpPr>
                <a:spLocks noChangeShapeType="1"/>
              </p:cNvSpPr>
              <p:nvPr/>
            </p:nvSpPr>
            <p:spPr bwMode="auto">
              <a:xfrm>
                <a:off x="1650" y="550"/>
                <a:ext cx="0" cy="280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35" name="Rectangle 210"/>
              <p:cNvSpPr>
                <a:spLocks noChangeArrowheads="1"/>
              </p:cNvSpPr>
              <p:nvPr/>
            </p:nvSpPr>
            <p:spPr bwMode="auto">
              <a:xfrm>
                <a:off x="1650" y="550"/>
                <a:ext cx="7" cy="280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36" name="Line 211"/>
              <p:cNvSpPr>
                <a:spLocks noChangeShapeType="1"/>
              </p:cNvSpPr>
              <p:nvPr/>
            </p:nvSpPr>
            <p:spPr bwMode="auto">
              <a:xfrm>
                <a:off x="1944" y="694"/>
                <a:ext cx="0" cy="13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37" name="Rectangle 212"/>
              <p:cNvSpPr>
                <a:spLocks noChangeArrowheads="1"/>
              </p:cNvSpPr>
              <p:nvPr/>
            </p:nvSpPr>
            <p:spPr bwMode="auto">
              <a:xfrm>
                <a:off x="1944" y="694"/>
                <a:ext cx="7" cy="13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38" name="Line 213"/>
              <p:cNvSpPr>
                <a:spLocks noChangeShapeType="1"/>
              </p:cNvSpPr>
              <p:nvPr/>
            </p:nvSpPr>
            <p:spPr bwMode="auto">
              <a:xfrm>
                <a:off x="2238" y="557"/>
                <a:ext cx="0" cy="273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39" name="Rectangle 214"/>
              <p:cNvSpPr>
                <a:spLocks noChangeArrowheads="1"/>
              </p:cNvSpPr>
              <p:nvPr/>
            </p:nvSpPr>
            <p:spPr bwMode="auto">
              <a:xfrm>
                <a:off x="2238" y="557"/>
                <a:ext cx="7" cy="273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40" name="Line 215"/>
              <p:cNvSpPr>
                <a:spLocks noChangeShapeType="1"/>
              </p:cNvSpPr>
              <p:nvPr/>
            </p:nvSpPr>
            <p:spPr bwMode="auto">
              <a:xfrm>
                <a:off x="2532" y="694"/>
                <a:ext cx="0" cy="13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41" name="Rectangle 216"/>
              <p:cNvSpPr>
                <a:spLocks noChangeArrowheads="1"/>
              </p:cNvSpPr>
              <p:nvPr/>
            </p:nvSpPr>
            <p:spPr bwMode="auto">
              <a:xfrm>
                <a:off x="2532" y="694"/>
                <a:ext cx="6" cy="13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42" name="Line 217"/>
              <p:cNvSpPr>
                <a:spLocks noChangeShapeType="1"/>
              </p:cNvSpPr>
              <p:nvPr/>
            </p:nvSpPr>
            <p:spPr bwMode="auto">
              <a:xfrm>
                <a:off x="2826" y="694"/>
                <a:ext cx="0" cy="13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43" name="Rectangle 218"/>
              <p:cNvSpPr>
                <a:spLocks noChangeArrowheads="1"/>
              </p:cNvSpPr>
              <p:nvPr/>
            </p:nvSpPr>
            <p:spPr bwMode="auto">
              <a:xfrm>
                <a:off x="2826" y="694"/>
                <a:ext cx="6" cy="13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44" name="Line 219"/>
              <p:cNvSpPr>
                <a:spLocks noChangeShapeType="1"/>
              </p:cNvSpPr>
              <p:nvPr/>
            </p:nvSpPr>
            <p:spPr bwMode="auto">
              <a:xfrm>
                <a:off x="3120" y="694"/>
                <a:ext cx="0" cy="13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45" name="Rectangle 220"/>
              <p:cNvSpPr>
                <a:spLocks noChangeArrowheads="1"/>
              </p:cNvSpPr>
              <p:nvPr/>
            </p:nvSpPr>
            <p:spPr bwMode="auto">
              <a:xfrm>
                <a:off x="3120" y="694"/>
                <a:ext cx="6" cy="13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46" name="Line 221"/>
              <p:cNvSpPr>
                <a:spLocks noChangeShapeType="1"/>
              </p:cNvSpPr>
              <p:nvPr/>
            </p:nvSpPr>
            <p:spPr bwMode="auto">
              <a:xfrm>
                <a:off x="3413" y="694"/>
                <a:ext cx="0" cy="13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47" name="Rectangle 222"/>
              <p:cNvSpPr>
                <a:spLocks noChangeArrowheads="1"/>
              </p:cNvSpPr>
              <p:nvPr/>
            </p:nvSpPr>
            <p:spPr bwMode="auto">
              <a:xfrm>
                <a:off x="3413" y="694"/>
                <a:ext cx="7" cy="13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48" name="Line 223"/>
              <p:cNvSpPr>
                <a:spLocks noChangeShapeType="1"/>
              </p:cNvSpPr>
              <p:nvPr/>
            </p:nvSpPr>
            <p:spPr bwMode="auto">
              <a:xfrm>
                <a:off x="3707" y="694"/>
                <a:ext cx="0" cy="13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49" name="Rectangle 224"/>
              <p:cNvSpPr>
                <a:spLocks noChangeArrowheads="1"/>
              </p:cNvSpPr>
              <p:nvPr/>
            </p:nvSpPr>
            <p:spPr bwMode="auto">
              <a:xfrm>
                <a:off x="3707" y="694"/>
                <a:ext cx="7" cy="13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50" name="Line 225"/>
              <p:cNvSpPr>
                <a:spLocks noChangeShapeType="1"/>
              </p:cNvSpPr>
              <p:nvPr/>
            </p:nvSpPr>
            <p:spPr bwMode="auto">
              <a:xfrm>
                <a:off x="563" y="994"/>
                <a:ext cx="3432" cy="0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51" name="Rectangle 226"/>
              <p:cNvSpPr>
                <a:spLocks noChangeArrowheads="1"/>
              </p:cNvSpPr>
              <p:nvPr/>
            </p:nvSpPr>
            <p:spPr bwMode="auto">
              <a:xfrm>
                <a:off x="563" y="994"/>
                <a:ext cx="3432" cy="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52" name="Line 227"/>
              <p:cNvSpPr>
                <a:spLocks noChangeShapeType="1"/>
              </p:cNvSpPr>
              <p:nvPr/>
            </p:nvSpPr>
            <p:spPr bwMode="auto">
              <a:xfrm>
                <a:off x="4295" y="694"/>
                <a:ext cx="0" cy="13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53" name="Rectangle 228"/>
              <p:cNvSpPr>
                <a:spLocks noChangeArrowheads="1"/>
              </p:cNvSpPr>
              <p:nvPr/>
            </p:nvSpPr>
            <p:spPr bwMode="auto">
              <a:xfrm>
                <a:off x="4295" y="694"/>
                <a:ext cx="7" cy="13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54" name="Line 229"/>
              <p:cNvSpPr>
                <a:spLocks noChangeShapeType="1"/>
              </p:cNvSpPr>
              <p:nvPr/>
            </p:nvSpPr>
            <p:spPr bwMode="auto">
              <a:xfrm>
                <a:off x="4589" y="694"/>
                <a:ext cx="0" cy="13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55" name="Rectangle 230"/>
              <p:cNvSpPr>
                <a:spLocks noChangeArrowheads="1"/>
              </p:cNvSpPr>
              <p:nvPr/>
            </p:nvSpPr>
            <p:spPr bwMode="auto">
              <a:xfrm>
                <a:off x="4589" y="694"/>
                <a:ext cx="7" cy="13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56" name="Line 231"/>
              <p:cNvSpPr>
                <a:spLocks noChangeShapeType="1"/>
              </p:cNvSpPr>
              <p:nvPr/>
            </p:nvSpPr>
            <p:spPr bwMode="auto">
              <a:xfrm>
                <a:off x="5177" y="694"/>
                <a:ext cx="0" cy="13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57" name="Rectangle 232"/>
              <p:cNvSpPr>
                <a:spLocks noChangeArrowheads="1"/>
              </p:cNvSpPr>
              <p:nvPr/>
            </p:nvSpPr>
            <p:spPr bwMode="auto">
              <a:xfrm>
                <a:off x="5177" y="694"/>
                <a:ext cx="7" cy="13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58" name="Line 233"/>
              <p:cNvSpPr>
                <a:spLocks noChangeShapeType="1"/>
              </p:cNvSpPr>
              <p:nvPr/>
            </p:nvSpPr>
            <p:spPr bwMode="auto">
              <a:xfrm>
                <a:off x="5471" y="694"/>
                <a:ext cx="0" cy="13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59" name="Rectangle 234"/>
              <p:cNvSpPr>
                <a:spLocks noChangeArrowheads="1"/>
              </p:cNvSpPr>
              <p:nvPr/>
            </p:nvSpPr>
            <p:spPr bwMode="auto">
              <a:xfrm>
                <a:off x="5471" y="694"/>
                <a:ext cx="7" cy="13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60" name="Line 235"/>
              <p:cNvSpPr>
                <a:spLocks noChangeShapeType="1"/>
              </p:cNvSpPr>
              <p:nvPr/>
            </p:nvSpPr>
            <p:spPr bwMode="auto">
              <a:xfrm>
                <a:off x="5765" y="557"/>
                <a:ext cx="0" cy="273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61" name="Rectangle 236"/>
              <p:cNvSpPr>
                <a:spLocks noChangeArrowheads="1"/>
              </p:cNvSpPr>
              <p:nvPr/>
            </p:nvSpPr>
            <p:spPr bwMode="auto">
              <a:xfrm>
                <a:off x="5765" y="557"/>
                <a:ext cx="7" cy="273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62" name="Line 237"/>
              <p:cNvSpPr>
                <a:spLocks noChangeShapeType="1"/>
              </p:cNvSpPr>
              <p:nvPr/>
            </p:nvSpPr>
            <p:spPr bwMode="auto">
              <a:xfrm>
                <a:off x="6264" y="694"/>
                <a:ext cx="0" cy="13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63" name="Rectangle 238"/>
              <p:cNvSpPr>
                <a:spLocks noChangeArrowheads="1"/>
              </p:cNvSpPr>
              <p:nvPr/>
            </p:nvSpPr>
            <p:spPr bwMode="auto">
              <a:xfrm>
                <a:off x="6264" y="694"/>
                <a:ext cx="7" cy="13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64" name="Line 239"/>
              <p:cNvSpPr>
                <a:spLocks noChangeShapeType="1"/>
              </p:cNvSpPr>
              <p:nvPr/>
            </p:nvSpPr>
            <p:spPr bwMode="auto">
              <a:xfrm>
                <a:off x="563" y="1131"/>
                <a:ext cx="3432" cy="0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65" name="Rectangle 240"/>
              <p:cNvSpPr>
                <a:spLocks noChangeArrowheads="1"/>
              </p:cNvSpPr>
              <p:nvPr/>
            </p:nvSpPr>
            <p:spPr bwMode="auto">
              <a:xfrm>
                <a:off x="563" y="1131"/>
                <a:ext cx="3432" cy="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66" name="Line 241"/>
              <p:cNvSpPr>
                <a:spLocks noChangeShapeType="1"/>
              </p:cNvSpPr>
              <p:nvPr/>
            </p:nvSpPr>
            <p:spPr bwMode="auto">
              <a:xfrm>
                <a:off x="563" y="1268"/>
                <a:ext cx="3432" cy="0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67" name="Rectangle 242"/>
              <p:cNvSpPr>
                <a:spLocks noChangeArrowheads="1"/>
              </p:cNvSpPr>
              <p:nvPr/>
            </p:nvSpPr>
            <p:spPr bwMode="auto">
              <a:xfrm>
                <a:off x="563" y="1268"/>
                <a:ext cx="3432" cy="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68" name="Line 243"/>
              <p:cNvSpPr>
                <a:spLocks noChangeShapeType="1"/>
              </p:cNvSpPr>
              <p:nvPr/>
            </p:nvSpPr>
            <p:spPr bwMode="auto">
              <a:xfrm>
                <a:off x="563" y="1411"/>
                <a:ext cx="1087" cy="0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69" name="Rectangle 244"/>
              <p:cNvSpPr>
                <a:spLocks noChangeArrowheads="1"/>
              </p:cNvSpPr>
              <p:nvPr/>
            </p:nvSpPr>
            <p:spPr bwMode="auto">
              <a:xfrm>
                <a:off x="563" y="1411"/>
                <a:ext cx="1087" cy="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70" name="Line 245"/>
              <p:cNvSpPr>
                <a:spLocks noChangeShapeType="1"/>
              </p:cNvSpPr>
              <p:nvPr/>
            </p:nvSpPr>
            <p:spPr bwMode="auto">
              <a:xfrm>
                <a:off x="1650" y="1001"/>
                <a:ext cx="0" cy="404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71" name="Rectangle 246"/>
              <p:cNvSpPr>
                <a:spLocks noChangeArrowheads="1"/>
              </p:cNvSpPr>
              <p:nvPr/>
            </p:nvSpPr>
            <p:spPr bwMode="auto">
              <a:xfrm>
                <a:off x="1650" y="1001"/>
                <a:ext cx="7" cy="40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72" name="Line 247"/>
              <p:cNvSpPr>
                <a:spLocks noChangeShapeType="1"/>
              </p:cNvSpPr>
              <p:nvPr/>
            </p:nvSpPr>
            <p:spPr bwMode="auto">
              <a:xfrm>
                <a:off x="1944" y="1001"/>
                <a:ext cx="0" cy="404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73" name="Rectangle 248"/>
              <p:cNvSpPr>
                <a:spLocks noChangeArrowheads="1"/>
              </p:cNvSpPr>
              <p:nvPr/>
            </p:nvSpPr>
            <p:spPr bwMode="auto">
              <a:xfrm>
                <a:off x="1944" y="1001"/>
                <a:ext cx="7" cy="40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74" name="Line 249"/>
              <p:cNvSpPr>
                <a:spLocks noChangeShapeType="1"/>
              </p:cNvSpPr>
              <p:nvPr/>
            </p:nvSpPr>
            <p:spPr bwMode="auto">
              <a:xfrm>
                <a:off x="2238" y="1001"/>
                <a:ext cx="0" cy="404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75" name="Rectangle 250"/>
              <p:cNvSpPr>
                <a:spLocks noChangeArrowheads="1"/>
              </p:cNvSpPr>
              <p:nvPr/>
            </p:nvSpPr>
            <p:spPr bwMode="auto">
              <a:xfrm>
                <a:off x="2238" y="1001"/>
                <a:ext cx="7" cy="40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76" name="Line 251"/>
              <p:cNvSpPr>
                <a:spLocks noChangeShapeType="1"/>
              </p:cNvSpPr>
              <p:nvPr/>
            </p:nvSpPr>
            <p:spPr bwMode="auto">
              <a:xfrm>
                <a:off x="2532" y="1001"/>
                <a:ext cx="0" cy="404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77" name="Rectangle 252"/>
              <p:cNvSpPr>
                <a:spLocks noChangeArrowheads="1"/>
              </p:cNvSpPr>
              <p:nvPr/>
            </p:nvSpPr>
            <p:spPr bwMode="auto">
              <a:xfrm>
                <a:off x="2532" y="1001"/>
                <a:ext cx="6" cy="40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78" name="Line 253"/>
              <p:cNvSpPr>
                <a:spLocks noChangeShapeType="1"/>
              </p:cNvSpPr>
              <p:nvPr/>
            </p:nvSpPr>
            <p:spPr bwMode="auto">
              <a:xfrm>
                <a:off x="2826" y="1001"/>
                <a:ext cx="0" cy="404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79" name="Rectangle 254"/>
              <p:cNvSpPr>
                <a:spLocks noChangeArrowheads="1"/>
              </p:cNvSpPr>
              <p:nvPr/>
            </p:nvSpPr>
            <p:spPr bwMode="auto">
              <a:xfrm>
                <a:off x="2826" y="1001"/>
                <a:ext cx="6" cy="40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80" name="Line 255"/>
              <p:cNvSpPr>
                <a:spLocks noChangeShapeType="1"/>
              </p:cNvSpPr>
              <p:nvPr/>
            </p:nvSpPr>
            <p:spPr bwMode="auto">
              <a:xfrm>
                <a:off x="3120" y="1001"/>
                <a:ext cx="0" cy="404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81" name="Rectangle 256"/>
              <p:cNvSpPr>
                <a:spLocks noChangeArrowheads="1"/>
              </p:cNvSpPr>
              <p:nvPr/>
            </p:nvSpPr>
            <p:spPr bwMode="auto">
              <a:xfrm>
                <a:off x="3120" y="1001"/>
                <a:ext cx="6" cy="40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82" name="Line 257"/>
              <p:cNvSpPr>
                <a:spLocks noChangeShapeType="1"/>
              </p:cNvSpPr>
              <p:nvPr/>
            </p:nvSpPr>
            <p:spPr bwMode="auto">
              <a:xfrm>
                <a:off x="3413" y="1001"/>
                <a:ext cx="0" cy="404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83" name="Rectangle 258"/>
              <p:cNvSpPr>
                <a:spLocks noChangeArrowheads="1"/>
              </p:cNvSpPr>
              <p:nvPr/>
            </p:nvSpPr>
            <p:spPr bwMode="auto">
              <a:xfrm>
                <a:off x="3413" y="1001"/>
                <a:ext cx="7" cy="40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84" name="Line 259"/>
              <p:cNvSpPr>
                <a:spLocks noChangeShapeType="1"/>
              </p:cNvSpPr>
              <p:nvPr/>
            </p:nvSpPr>
            <p:spPr bwMode="auto">
              <a:xfrm>
                <a:off x="3707" y="1001"/>
                <a:ext cx="0" cy="404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85" name="Rectangle 260"/>
              <p:cNvSpPr>
                <a:spLocks noChangeArrowheads="1"/>
              </p:cNvSpPr>
              <p:nvPr/>
            </p:nvSpPr>
            <p:spPr bwMode="auto">
              <a:xfrm>
                <a:off x="3707" y="1001"/>
                <a:ext cx="7" cy="40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86" name="Rectangle 261"/>
              <p:cNvSpPr>
                <a:spLocks noChangeArrowheads="1"/>
              </p:cNvSpPr>
              <p:nvPr/>
            </p:nvSpPr>
            <p:spPr bwMode="auto">
              <a:xfrm>
                <a:off x="1650" y="1405"/>
                <a:ext cx="2345" cy="13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87" name="Line 262"/>
              <p:cNvSpPr>
                <a:spLocks noChangeShapeType="1"/>
              </p:cNvSpPr>
              <p:nvPr/>
            </p:nvSpPr>
            <p:spPr bwMode="auto">
              <a:xfrm>
                <a:off x="4295" y="1001"/>
                <a:ext cx="0" cy="404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88" name="Rectangle 263"/>
              <p:cNvSpPr>
                <a:spLocks noChangeArrowheads="1"/>
              </p:cNvSpPr>
              <p:nvPr/>
            </p:nvSpPr>
            <p:spPr bwMode="auto">
              <a:xfrm>
                <a:off x="4295" y="1001"/>
                <a:ext cx="7" cy="40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89" name="Line 264"/>
              <p:cNvSpPr>
                <a:spLocks noChangeShapeType="1"/>
              </p:cNvSpPr>
              <p:nvPr/>
            </p:nvSpPr>
            <p:spPr bwMode="auto">
              <a:xfrm>
                <a:off x="4589" y="1001"/>
                <a:ext cx="0" cy="404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90" name="Rectangle 265"/>
              <p:cNvSpPr>
                <a:spLocks noChangeArrowheads="1"/>
              </p:cNvSpPr>
              <p:nvPr/>
            </p:nvSpPr>
            <p:spPr bwMode="auto">
              <a:xfrm>
                <a:off x="4589" y="1001"/>
                <a:ext cx="7" cy="40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91" name="Line 266"/>
              <p:cNvSpPr>
                <a:spLocks noChangeShapeType="1"/>
              </p:cNvSpPr>
              <p:nvPr/>
            </p:nvSpPr>
            <p:spPr bwMode="auto">
              <a:xfrm>
                <a:off x="4883" y="694"/>
                <a:ext cx="0" cy="71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92" name="Rectangle 267"/>
              <p:cNvSpPr>
                <a:spLocks noChangeArrowheads="1"/>
              </p:cNvSpPr>
              <p:nvPr/>
            </p:nvSpPr>
            <p:spPr bwMode="auto">
              <a:xfrm>
                <a:off x="4883" y="694"/>
                <a:ext cx="7" cy="711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93" name="Line 268"/>
              <p:cNvSpPr>
                <a:spLocks noChangeShapeType="1"/>
              </p:cNvSpPr>
              <p:nvPr/>
            </p:nvSpPr>
            <p:spPr bwMode="auto">
              <a:xfrm>
                <a:off x="5177" y="1001"/>
                <a:ext cx="0" cy="404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94" name="Rectangle 269"/>
              <p:cNvSpPr>
                <a:spLocks noChangeArrowheads="1"/>
              </p:cNvSpPr>
              <p:nvPr/>
            </p:nvSpPr>
            <p:spPr bwMode="auto">
              <a:xfrm>
                <a:off x="5177" y="1001"/>
                <a:ext cx="7" cy="40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95" name="Line 270"/>
              <p:cNvSpPr>
                <a:spLocks noChangeShapeType="1"/>
              </p:cNvSpPr>
              <p:nvPr/>
            </p:nvSpPr>
            <p:spPr bwMode="auto">
              <a:xfrm>
                <a:off x="5471" y="1001"/>
                <a:ext cx="0" cy="404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96" name="Rectangle 271"/>
              <p:cNvSpPr>
                <a:spLocks noChangeArrowheads="1"/>
              </p:cNvSpPr>
              <p:nvPr/>
            </p:nvSpPr>
            <p:spPr bwMode="auto">
              <a:xfrm>
                <a:off x="5471" y="1001"/>
                <a:ext cx="7" cy="40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97" name="Line 272"/>
              <p:cNvSpPr>
                <a:spLocks noChangeShapeType="1"/>
              </p:cNvSpPr>
              <p:nvPr/>
            </p:nvSpPr>
            <p:spPr bwMode="auto">
              <a:xfrm>
                <a:off x="5765" y="1001"/>
                <a:ext cx="0" cy="404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98" name="Rectangle 273"/>
              <p:cNvSpPr>
                <a:spLocks noChangeArrowheads="1"/>
              </p:cNvSpPr>
              <p:nvPr/>
            </p:nvSpPr>
            <p:spPr bwMode="auto">
              <a:xfrm>
                <a:off x="5765" y="1001"/>
                <a:ext cx="7" cy="40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99" name="Line 274"/>
              <p:cNvSpPr>
                <a:spLocks noChangeShapeType="1"/>
              </p:cNvSpPr>
              <p:nvPr/>
            </p:nvSpPr>
            <p:spPr bwMode="auto">
              <a:xfrm>
                <a:off x="6264" y="1001"/>
                <a:ext cx="0" cy="404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00" name="Rectangle 275"/>
              <p:cNvSpPr>
                <a:spLocks noChangeArrowheads="1"/>
              </p:cNvSpPr>
              <p:nvPr/>
            </p:nvSpPr>
            <p:spPr bwMode="auto">
              <a:xfrm>
                <a:off x="6264" y="1001"/>
                <a:ext cx="7" cy="40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01" name="Line 276"/>
              <p:cNvSpPr>
                <a:spLocks noChangeShapeType="1"/>
              </p:cNvSpPr>
              <p:nvPr/>
            </p:nvSpPr>
            <p:spPr bwMode="auto">
              <a:xfrm>
                <a:off x="563" y="1548"/>
                <a:ext cx="3432" cy="0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02" name="Rectangle 277"/>
              <p:cNvSpPr>
                <a:spLocks noChangeArrowheads="1"/>
              </p:cNvSpPr>
              <p:nvPr/>
            </p:nvSpPr>
            <p:spPr bwMode="auto">
              <a:xfrm>
                <a:off x="563" y="1548"/>
                <a:ext cx="3432" cy="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03" name="Line 278"/>
              <p:cNvSpPr>
                <a:spLocks noChangeShapeType="1"/>
              </p:cNvSpPr>
              <p:nvPr/>
            </p:nvSpPr>
            <p:spPr bwMode="auto">
              <a:xfrm>
                <a:off x="556" y="994"/>
                <a:ext cx="0" cy="561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04" name="Rectangle 279"/>
              <p:cNvSpPr>
                <a:spLocks noChangeArrowheads="1"/>
              </p:cNvSpPr>
              <p:nvPr/>
            </p:nvSpPr>
            <p:spPr bwMode="auto">
              <a:xfrm>
                <a:off x="556" y="994"/>
                <a:ext cx="7" cy="561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05" name="Line 280"/>
              <p:cNvSpPr>
                <a:spLocks noChangeShapeType="1"/>
              </p:cNvSpPr>
              <p:nvPr/>
            </p:nvSpPr>
            <p:spPr bwMode="auto">
              <a:xfrm>
                <a:off x="1650" y="1418"/>
                <a:ext cx="0" cy="137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06" name="Rectangle 281"/>
              <p:cNvSpPr>
                <a:spLocks noChangeArrowheads="1"/>
              </p:cNvSpPr>
              <p:nvPr/>
            </p:nvSpPr>
            <p:spPr bwMode="auto">
              <a:xfrm>
                <a:off x="1650" y="1418"/>
                <a:ext cx="7" cy="13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07" name="Line 282"/>
              <p:cNvSpPr>
                <a:spLocks noChangeShapeType="1"/>
              </p:cNvSpPr>
              <p:nvPr/>
            </p:nvSpPr>
            <p:spPr bwMode="auto">
              <a:xfrm>
                <a:off x="1944" y="1418"/>
                <a:ext cx="0" cy="137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08" name="Rectangle 283"/>
              <p:cNvSpPr>
                <a:spLocks noChangeArrowheads="1"/>
              </p:cNvSpPr>
              <p:nvPr/>
            </p:nvSpPr>
            <p:spPr bwMode="auto">
              <a:xfrm>
                <a:off x="1944" y="1418"/>
                <a:ext cx="7" cy="13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09" name="Line 284"/>
              <p:cNvSpPr>
                <a:spLocks noChangeShapeType="1"/>
              </p:cNvSpPr>
              <p:nvPr/>
            </p:nvSpPr>
            <p:spPr bwMode="auto">
              <a:xfrm>
                <a:off x="2238" y="1418"/>
                <a:ext cx="0" cy="137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10" name="Rectangle 285"/>
              <p:cNvSpPr>
                <a:spLocks noChangeArrowheads="1"/>
              </p:cNvSpPr>
              <p:nvPr/>
            </p:nvSpPr>
            <p:spPr bwMode="auto">
              <a:xfrm>
                <a:off x="2238" y="1418"/>
                <a:ext cx="7" cy="13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11" name="Line 286"/>
              <p:cNvSpPr>
                <a:spLocks noChangeShapeType="1"/>
              </p:cNvSpPr>
              <p:nvPr/>
            </p:nvSpPr>
            <p:spPr bwMode="auto">
              <a:xfrm>
                <a:off x="2532" y="1418"/>
                <a:ext cx="0" cy="137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12" name="Rectangle 287"/>
              <p:cNvSpPr>
                <a:spLocks noChangeArrowheads="1"/>
              </p:cNvSpPr>
              <p:nvPr/>
            </p:nvSpPr>
            <p:spPr bwMode="auto">
              <a:xfrm>
                <a:off x="2532" y="1418"/>
                <a:ext cx="6" cy="13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13" name="Line 288"/>
              <p:cNvSpPr>
                <a:spLocks noChangeShapeType="1"/>
              </p:cNvSpPr>
              <p:nvPr/>
            </p:nvSpPr>
            <p:spPr bwMode="auto">
              <a:xfrm>
                <a:off x="2826" y="1418"/>
                <a:ext cx="0" cy="137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14" name="Rectangle 289"/>
              <p:cNvSpPr>
                <a:spLocks noChangeArrowheads="1"/>
              </p:cNvSpPr>
              <p:nvPr/>
            </p:nvSpPr>
            <p:spPr bwMode="auto">
              <a:xfrm>
                <a:off x="2826" y="1418"/>
                <a:ext cx="6" cy="13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15" name="Line 290"/>
              <p:cNvSpPr>
                <a:spLocks noChangeShapeType="1"/>
              </p:cNvSpPr>
              <p:nvPr/>
            </p:nvSpPr>
            <p:spPr bwMode="auto">
              <a:xfrm>
                <a:off x="3120" y="1418"/>
                <a:ext cx="0" cy="137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16" name="Rectangle 291"/>
              <p:cNvSpPr>
                <a:spLocks noChangeArrowheads="1"/>
              </p:cNvSpPr>
              <p:nvPr/>
            </p:nvSpPr>
            <p:spPr bwMode="auto">
              <a:xfrm>
                <a:off x="3120" y="1418"/>
                <a:ext cx="6" cy="13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17" name="Line 292"/>
              <p:cNvSpPr>
                <a:spLocks noChangeShapeType="1"/>
              </p:cNvSpPr>
              <p:nvPr/>
            </p:nvSpPr>
            <p:spPr bwMode="auto">
              <a:xfrm>
                <a:off x="3413" y="1418"/>
                <a:ext cx="0" cy="137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18" name="Rectangle 293"/>
              <p:cNvSpPr>
                <a:spLocks noChangeArrowheads="1"/>
              </p:cNvSpPr>
              <p:nvPr/>
            </p:nvSpPr>
            <p:spPr bwMode="auto">
              <a:xfrm>
                <a:off x="3413" y="1418"/>
                <a:ext cx="7" cy="13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19" name="Line 294"/>
              <p:cNvSpPr>
                <a:spLocks noChangeShapeType="1"/>
              </p:cNvSpPr>
              <p:nvPr/>
            </p:nvSpPr>
            <p:spPr bwMode="auto">
              <a:xfrm>
                <a:off x="3707" y="1418"/>
                <a:ext cx="0" cy="137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20" name="Rectangle 295"/>
              <p:cNvSpPr>
                <a:spLocks noChangeArrowheads="1"/>
              </p:cNvSpPr>
              <p:nvPr/>
            </p:nvSpPr>
            <p:spPr bwMode="auto">
              <a:xfrm>
                <a:off x="3707" y="1418"/>
                <a:ext cx="7" cy="13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21" name="Line 296"/>
              <p:cNvSpPr>
                <a:spLocks noChangeShapeType="1"/>
              </p:cNvSpPr>
              <p:nvPr/>
            </p:nvSpPr>
            <p:spPr bwMode="auto">
              <a:xfrm>
                <a:off x="563" y="1781"/>
                <a:ext cx="3432" cy="0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22" name="Rectangle 297"/>
              <p:cNvSpPr>
                <a:spLocks noChangeArrowheads="1"/>
              </p:cNvSpPr>
              <p:nvPr/>
            </p:nvSpPr>
            <p:spPr bwMode="auto">
              <a:xfrm>
                <a:off x="563" y="1781"/>
                <a:ext cx="3432" cy="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23" name="Line 298"/>
              <p:cNvSpPr>
                <a:spLocks noChangeShapeType="1"/>
              </p:cNvSpPr>
              <p:nvPr/>
            </p:nvSpPr>
            <p:spPr bwMode="auto">
              <a:xfrm>
                <a:off x="4295" y="1418"/>
                <a:ext cx="0" cy="137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24" name="Rectangle 299"/>
              <p:cNvSpPr>
                <a:spLocks noChangeArrowheads="1"/>
              </p:cNvSpPr>
              <p:nvPr/>
            </p:nvSpPr>
            <p:spPr bwMode="auto">
              <a:xfrm>
                <a:off x="4295" y="1418"/>
                <a:ext cx="7" cy="13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25" name="Line 300"/>
              <p:cNvSpPr>
                <a:spLocks noChangeShapeType="1"/>
              </p:cNvSpPr>
              <p:nvPr/>
            </p:nvSpPr>
            <p:spPr bwMode="auto">
              <a:xfrm>
                <a:off x="4589" y="1418"/>
                <a:ext cx="0" cy="137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26" name="Rectangle 301"/>
              <p:cNvSpPr>
                <a:spLocks noChangeArrowheads="1"/>
              </p:cNvSpPr>
              <p:nvPr/>
            </p:nvSpPr>
            <p:spPr bwMode="auto">
              <a:xfrm>
                <a:off x="4589" y="1418"/>
                <a:ext cx="7" cy="13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27" name="Line 302"/>
              <p:cNvSpPr>
                <a:spLocks noChangeShapeType="1"/>
              </p:cNvSpPr>
              <p:nvPr/>
            </p:nvSpPr>
            <p:spPr bwMode="auto">
              <a:xfrm>
                <a:off x="5177" y="1418"/>
                <a:ext cx="0" cy="137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28" name="Rectangle 303"/>
              <p:cNvSpPr>
                <a:spLocks noChangeArrowheads="1"/>
              </p:cNvSpPr>
              <p:nvPr/>
            </p:nvSpPr>
            <p:spPr bwMode="auto">
              <a:xfrm>
                <a:off x="5177" y="1418"/>
                <a:ext cx="7" cy="13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29" name="Line 304"/>
              <p:cNvSpPr>
                <a:spLocks noChangeShapeType="1"/>
              </p:cNvSpPr>
              <p:nvPr/>
            </p:nvSpPr>
            <p:spPr bwMode="auto">
              <a:xfrm>
                <a:off x="5471" y="1418"/>
                <a:ext cx="0" cy="137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30" name="Rectangle 305"/>
              <p:cNvSpPr>
                <a:spLocks noChangeArrowheads="1"/>
              </p:cNvSpPr>
              <p:nvPr/>
            </p:nvSpPr>
            <p:spPr bwMode="auto">
              <a:xfrm>
                <a:off x="5471" y="1418"/>
                <a:ext cx="7" cy="13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31" name="Line 306"/>
              <p:cNvSpPr>
                <a:spLocks noChangeShapeType="1"/>
              </p:cNvSpPr>
              <p:nvPr/>
            </p:nvSpPr>
            <p:spPr bwMode="auto">
              <a:xfrm>
                <a:off x="5765" y="1418"/>
                <a:ext cx="0" cy="137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32" name="Rectangle 307"/>
              <p:cNvSpPr>
                <a:spLocks noChangeArrowheads="1"/>
              </p:cNvSpPr>
              <p:nvPr/>
            </p:nvSpPr>
            <p:spPr bwMode="auto">
              <a:xfrm>
                <a:off x="5765" y="1418"/>
                <a:ext cx="7" cy="13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33" name="Line 308"/>
              <p:cNvSpPr>
                <a:spLocks noChangeShapeType="1"/>
              </p:cNvSpPr>
              <p:nvPr/>
            </p:nvSpPr>
            <p:spPr bwMode="auto">
              <a:xfrm>
                <a:off x="6264" y="1418"/>
                <a:ext cx="0" cy="137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34" name="Rectangle 309"/>
              <p:cNvSpPr>
                <a:spLocks noChangeArrowheads="1"/>
              </p:cNvSpPr>
              <p:nvPr/>
            </p:nvSpPr>
            <p:spPr bwMode="auto">
              <a:xfrm>
                <a:off x="6264" y="1418"/>
                <a:ext cx="7" cy="13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35" name="Line 310"/>
              <p:cNvSpPr>
                <a:spLocks noChangeShapeType="1"/>
              </p:cNvSpPr>
              <p:nvPr/>
            </p:nvSpPr>
            <p:spPr bwMode="auto">
              <a:xfrm>
                <a:off x="563" y="1917"/>
                <a:ext cx="3432" cy="0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36" name="Rectangle 311"/>
              <p:cNvSpPr>
                <a:spLocks noChangeArrowheads="1"/>
              </p:cNvSpPr>
              <p:nvPr/>
            </p:nvSpPr>
            <p:spPr bwMode="auto">
              <a:xfrm>
                <a:off x="563" y="1917"/>
                <a:ext cx="3432" cy="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37" name="Line 312"/>
              <p:cNvSpPr>
                <a:spLocks noChangeShapeType="1"/>
              </p:cNvSpPr>
              <p:nvPr/>
            </p:nvSpPr>
            <p:spPr bwMode="auto">
              <a:xfrm>
                <a:off x="563" y="2054"/>
                <a:ext cx="3432" cy="0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38" name="Rectangle 313"/>
              <p:cNvSpPr>
                <a:spLocks noChangeArrowheads="1"/>
              </p:cNvSpPr>
              <p:nvPr/>
            </p:nvSpPr>
            <p:spPr bwMode="auto">
              <a:xfrm>
                <a:off x="563" y="2054"/>
                <a:ext cx="3432" cy="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39" name="Line 314"/>
              <p:cNvSpPr>
                <a:spLocks noChangeShapeType="1"/>
              </p:cNvSpPr>
              <p:nvPr/>
            </p:nvSpPr>
            <p:spPr bwMode="auto">
              <a:xfrm>
                <a:off x="590" y="2191"/>
                <a:ext cx="3432" cy="0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40" name="Rectangle 315"/>
              <p:cNvSpPr>
                <a:spLocks noChangeArrowheads="1"/>
              </p:cNvSpPr>
              <p:nvPr/>
            </p:nvSpPr>
            <p:spPr bwMode="auto">
              <a:xfrm>
                <a:off x="563" y="2191"/>
                <a:ext cx="3432" cy="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41" name="Line 316"/>
              <p:cNvSpPr>
                <a:spLocks noChangeShapeType="1"/>
              </p:cNvSpPr>
              <p:nvPr/>
            </p:nvSpPr>
            <p:spPr bwMode="auto">
              <a:xfrm>
                <a:off x="563" y="2327"/>
                <a:ext cx="3432" cy="0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42" name="Rectangle 317"/>
              <p:cNvSpPr>
                <a:spLocks noChangeArrowheads="1"/>
              </p:cNvSpPr>
              <p:nvPr/>
            </p:nvSpPr>
            <p:spPr bwMode="auto">
              <a:xfrm>
                <a:off x="563" y="2327"/>
                <a:ext cx="3432" cy="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43" name="Line 318"/>
              <p:cNvSpPr>
                <a:spLocks noChangeShapeType="1"/>
              </p:cNvSpPr>
              <p:nvPr/>
            </p:nvSpPr>
            <p:spPr bwMode="auto">
              <a:xfrm>
                <a:off x="563" y="2464"/>
                <a:ext cx="3432" cy="0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44" name="Rectangle 319"/>
              <p:cNvSpPr>
                <a:spLocks noChangeArrowheads="1"/>
              </p:cNvSpPr>
              <p:nvPr/>
            </p:nvSpPr>
            <p:spPr bwMode="auto">
              <a:xfrm>
                <a:off x="563" y="2464"/>
                <a:ext cx="3432" cy="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45" name="Line 320"/>
              <p:cNvSpPr>
                <a:spLocks noChangeShapeType="1"/>
              </p:cNvSpPr>
              <p:nvPr/>
            </p:nvSpPr>
            <p:spPr bwMode="auto">
              <a:xfrm>
                <a:off x="563" y="2608"/>
                <a:ext cx="1087" cy="0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46" name="Rectangle 321"/>
              <p:cNvSpPr>
                <a:spLocks noChangeArrowheads="1"/>
              </p:cNvSpPr>
              <p:nvPr/>
            </p:nvSpPr>
            <p:spPr bwMode="auto">
              <a:xfrm>
                <a:off x="563" y="2608"/>
                <a:ext cx="1087" cy="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47" name="Line 322"/>
              <p:cNvSpPr>
                <a:spLocks noChangeShapeType="1"/>
              </p:cNvSpPr>
              <p:nvPr/>
            </p:nvSpPr>
            <p:spPr bwMode="auto">
              <a:xfrm>
                <a:off x="1650" y="1787"/>
                <a:ext cx="0" cy="814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48" name="Rectangle 323"/>
              <p:cNvSpPr>
                <a:spLocks noChangeArrowheads="1"/>
              </p:cNvSpPr>
              <p:nvPr/>
            </p:nvSpPr>
            <p:spPr bwMode="auto">
              <a:xfrm>
                <a:off x="1650" y="1787"/>
                <a:ext cx="7" cy="81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49" name="Line 324"/>
              <p:cNvSpPr>
                <a:spLocks noChangeShapeType="1"/>
              </p:cNvSpPr>
              <p:nvPr/>
            </p:nvSpPr>
            <p:spPr bwMode="auto">
              <a:xfrm>
                <a:off x="1944" y="1787"/>
                <a:ext cx="0" cy="814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50" name="Rectangle 325"/>
              <p:cNvSpPr>
                <a:spLocks noChangeArrowheads="1"/>
              </p:cNvSpPr>
              <p:nvPr/>
            </p:nvSpPr>
            <p:spPr bwMode="auto">
              <a:xfrm>
                <a:off x="1944" y="1787"/>
                <a:ext cx="7" cy="81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51" name="Line 326"/>
              <p:cNvSpPr>
                <a:spLocks noChangeShapeType="1"/>
              </p:cNvSpPr>
              <p:nvPr/>
            </p:nvSpPr>
            <p:spPr bwMode="auto">
              <a:xfrm>
                <a:off x="2238" y="1787"/>
                <a:ext cx="0" cy="814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52" name="Rectangle 327"/>
              <p:cNvSpPr>
                <a:spLocks noChangeArrowheads="1"/>
              </p:cNvSpPr>
              <p:nvPr/>
            </p:nvSpPr>
            <p:spPr bwMode="auto">
              <a:xfrm>
                <a:off x="2238" y="1787"/>
                <a:ext cx="7" cy="81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53" name="Line 328"/>
              <p:cNvSpPr>
                <a:spLocks noChangeShapeType="1"/>
              </p:cNvSpPr>
              <p:nvPr/>
            </p:nvSpPr>
            <p:spPr bwMode="auto">
              <a:xfrm>
                <a:off x="2532" y="1787"/>
                <a:ext cx="0" cy="814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54" name="Rectangle 329"/>
              <p:cNvSpPr>
                <a:spLocks noChangeArrowheads="1"/>
              </p:cNvSpPr>
              <p:nvPr/>
            </p:nvSpPr>
            <p:spPr bwMode="auto">
              <a:xfrm>
                <a:off x="2532" y="1787"/>
                <a:ext cx="6" cy="81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55" name="Line 330"/>
              <p:cNvSpPr>
                <a:spLocks noChangeShapeType="1"/>
              </p:cNvSpPr>
              <p:nvPr/>
            </p:nvSpPr>
            <p:spPr bwMode="auto">
              <a:xfrm>
                <a:off x="2826" y="1787"/>
                <a:ext cx="0" cy="814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56" name="Rectangle 331"/>
              <p:cNvSpPr>
                <a:spLocks noChangeArrowheads="1"/>
              </p:cNvSpPr>
              <p:nvPr/>
            </p:nvSpPr>
            <p:spPr bwMode="auto">
              <a:xfrm>
                <a:off x="2826" y="1787"/>
                <a:ext cx="6" cy="81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57" name="Line 332"/>
              <p:cNvSpPr>
                <a:spLocks noChangeShapeType="1"/>
              </p:cNvSpPr>
              <p:nvPr/>
            </p:nvSpPr>
            <p:spPr bwMode="auto">
              <a:xfrm>
                <a:off x="3120" y="1787"/>
                <a:ext cx="0" cy="814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58" name="Rectangle 333"/>
              <p:cNvSpPr>
                <a:spLocks noChangeArrowheads="1"/>
              </p:cNvSpPr>
              <p:nvPr/>
            </p:nvSpPr>
            <p:spPr bwMode="auto">
              <a:xfrm>
                <a:off x="3120" y="1787"/>
                <a:ext cx="6" cy="81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59" name="Line 334"/>
              <p:cNvSpPr>
                <a:spLocks noChangeShapeType="1"/>
              </p:cNvSpPr>
              <p:nvPr/>
            </p:nvSpPr>
            <p:spPr bwMode="auto">
              <a:xfrm>
                <a:off x="3413" y="1787"/>
                <a:ext cx="0" cy="814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60" name="Rectangle 335"/>
              <p:cNvSpPr>
                <a:spLocks noChangeArrowheads="1"/>
              </p:cNvSpPr>
              <p:nvPr/>
            </p:nvSpPr>
            <p:spPr bwMode="auto">
              <a:xfrm>
                <a:off x="3413" y="1787"/>
                <a:ext cx="7" cy="81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61" name="Line 336"/>
              <p:cNvSpPr>
                <a:spLocks noChangeShapeType="1"/>
              </p:cNvSpPr>
              <p:nvPr/>
            </p:nvSpPr>
            <p:spPr bwMode="auto">
              <a:xfrm>
                <a:off x="3707" y="1787"/>
                <a:ext cx="0" cy="814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62" name="Rectangle 337"/>
              <p:cNvSpPr>
                <a:spLocks noChangeArrowheads="1"/>
              </p:cNvSpPr>
              <p:nvPr/>
            </p:nvSpPr>
            <p:spPr bwMode="auto">
              <a:xfrm>
                <a:off x="3707" y="1787"/>
                <a:ext cx="7" cy="81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63" name="Rectangle 338"/>
              <p:cNvSpPr>
                <a:spLocks noChangeArrowheads="1"/>
              </p:cNvSpPr>
              <p:nvPr/>
            </p:nvSpPr>
            <p:spPr bwMode="auto">
              <a:xfrm>
                <a:off x="1650" y="2601"/>
                <a:ext cx="2345" cy="1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64" name="Line 339"/>
              <p:cNvSpPr>
                <a:spLocks noChangeShapeType="1"/>
              </p:cNvSpPr>
              <p:nvPr/>
            </p:nvSpPr>
            <p:spPr bwMode="auto">
              <a:xfrm>
                <a:off x="4295" y="1787"/>
                <a:ext cx="0" cy="814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65" name="Rectangle 340"/>
              <p:cNvSpPr>
                <a:spLocks noChangeArrowheads="1"/>
              </p:cNvSpPr>
              <p:nvPr/>
            </p:nvSpPr>
            <p:spPr bwMode="auto">
              <a:xfrm>
                <a:off x="4295" y="1787"/>
                <a:ext cx="7" cy="81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66" name="Line 341"/>
              <p:cNvSpPr>
                <a:spLocks noChangeShapeType="1"/>
              </p:cNvSpPr>
              <p:nvPr/>
            </p:nvSpPr>
            <p:spPr bwMode="auto">
              <a:xfrm>
                <a:off x="4589" y="1787"/>
                <a:ext cx="0" cy="814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67" name="Rectangle 342"/>
              <p:cNvSpPr>
                <a:spLocks noChangeArrowheads="1"/>
              </p:cNvSpPr>
              <p:nvPr/>
            </p:nvSpPr>
            <p:spPr bwMode="auto">
              <a:xfrm>
                <a:off x="4589" y="1787"/>
                <a:ext cx="7" cy="81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68" name="Line 343"/>
              <p:cNvSpPr>
                <a:spLocks noChangeShapeType="1"/>
              </p:cNvSpPr>
              <p:nvPr/>
            </p:nvSpPr>
            <p:spPr bwMode="auto">
              <a:xfrm>
                <a:off x="4883" y="1418"/>
                <a:ext cx="0" cy="1183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69" name="Rectangle 344"/>
              <p:cNvSpPr>
                <a:spLocks noChangeArrowheads="1"/>
              </p:cNvSpPr>
              <p:nvPr/>
            </p:nvSpPr>
            <p:spPr bwMode="auto">
              <a:xfrm>
                <a:off x="4883" y="1418"/>
                <a:ext cx="7" cy="1183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70" name="Line 345"/>
              <p:cNvSpPr>
                <a:spLocks noChangeShapeType="1"/>
              </p:cNvSpPr>
              <p:nvPr/>
            </p:nvSpPr>
            <p:spPr bwMode="auto">
              <a:xfrm>
                <a:off x="5177" y="1787"/>
                <a:ext cx="0" cy="814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71" name="Rectangle 346"/>
              <p:cNvSpPr>
                <a:spLocks noChangeArrowheads="1"/>
              </p:cNvSpPr>
              <p:nvPr/>
            </p:nvSpPr>
            <p:spPr bwMode="auto">
              <a:xfrm>
                <a:off x="5177" y="1787"/>
                <a:ext cx="7" cy="81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72" name="Line 347"/>
              <p:cNvSpPr>
                <a:spLocks noChangeShapeType="1"/>
              </p:cNvSpPr>
              <p:nvPr/>
            </p:nvSpPr>
            <p:spPr bwMode="auto">
              <a:xfrm>
                <a:off x="5471" y="1787"/>
                <a:ext cx="0" cy="814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73" name="Rectangle 348"/>
              <p:cNvSpPr>
                <a:spLocks noChangeArrowheads="1"/>
              </p:cNvSpPr>
              <p:nvPr/>
            </p:nvSpPr>
            <p:spPr bwMode="auto">
              <a:xfrm>
                <a:off x="5471" y="1787"/>
                <a:ext cx="7" cy="81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74" name="Line 349"/>
              <p:cNvSpPr>
                <a:spLocks noChangeShapeType="1"/>
              </p:cNvSpPr>
              <p:nvPr/>
            </p:nvSpPr>
            <p:spPr bwMode="auto">
              <a:xfrm>
                <a:off x="5765" y="1787"/>
                <a:ext cx="0" cy="814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75" name="Rectangle 350"/>
              <p:cNvSpPr>
                <a:spLocks noChangeArrowheads="1"/>
              </p:cNvSpPr>
              <p:nvPr/>
            </p:nvSpPr>
            <p:spPr bwMode="auto">
              <a:xfrm>
                <a:off x="5765" y="1787"/>
                <a:ext cx="7" cy="81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76" name="Line 351"/>
              <p:cNvSpPr>
                <a:spLocks noChangeShapeType="1"/>
              </p:cNvSpPr>
              <p:nvPr/>
            </p:nvSpPr>
            <p:spPr bwMode="auto">
              <a:xfrm>
                <a:off x="6264" y="1787"/>
                <a:ext cx="0" cy="814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77" name="Rectangle 352"/>
              <p:cNvSpPr>
                <a:spLocks noChangeArrowheads="1"/>
              </p:cNvSpPr>
              <p:nvPr/>
            </p:nvSpPr>
            <p:spPr bwMode="auto">
              <a:xfrm>
                <a:off x="6264" y="1787"/>
                <a:ext cx="7" cy="81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78" name="Line 353"/>
              <p:cNvSpPr>
                <a:spLocks noChangeShapeType="1"/>
              </p:cNvSpPr>
              <p:nvPr/>
            </p:nvSpPr>
            <p:spPr bwMode="auto">
              <a:xfrm>
                <a:off x="563" y="2745"/>
                <a:ext cx="3432" cy="0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79" name="Rectangle 354"/>
              <p:cNvSpPr>
                <a:spLocks noChangeArrowheads="1"/>
              </p:cNvSpPr>
              <p:nvPr/>
            </p:nvSpPr>
            <p:spPr bwMode="auto">
              <a:xfrm>
                <a:off x="563" y="2745"/>
                <a:ext cx="3432" cy="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80" name="Line 355"/>
              <p:cNvSpPr>
                <a:spLocks noChangeShapeType="1"/>
              </p:cNvSpPr>
              <p:nvPr/>
            </p:nvSpPr>
            <p:spPr bwMode="auto">
              <a:xfrm>
                <a:off x="556" y="1781"/>
                <a:ext cx="0" cy="970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81" name="Rectangle 356"/>
              <p:cNvSpPr>
                <a:spLocks noChangeArrowheads="1"/>
              </p:cNvSpPr>
              <p:nvPr/>
            </p:nvSpPr>
            <p:spPr bwMode="auto">
              <a:xfrm>
                <a:off x="556" y="1781"/>
                <a:ext cx="7" cy="970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82" name="Line 357"/>
              <p:cNvSpPr>
                <a:spLocks noChangeShapeType="1"/>
              </p:cNvSpPr>
              <p:nvPr/>
            </p:nvSpPr>
            <p:spPr bwMode="auto">
              <a:xfrm>
                <a:off x="1650" y="2615"/>
                <a:ext cx="0" cy="13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83" name="Rectangle 358"/>
              <p:cNvSpPr>
                <a:spLocks noChangeArrowheads="1"/>
              </p:cNvSpPr>
              <p:nvPr/>
            </p:nvSpPr>
            <p:spPr bwMode="auto">
              <a:xfrm>
                <a:off x="1650" y="2615"/>
                <a:ext cx="7" cy="13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84" name="Line 359"/>
              <p:cNvSpPr>
                <a:spLocks noChangeShapeType="1"/>
              </p:cNvSpPr>
              <p:nvPr/>
            </p:nvSpPr>
            <p:spPr bwMode="auto">
              <a:xfrm>
                <a:off x="1944" y="2615"/>
                <a:ext cx="0" cy="13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85" name="Rectangle 360"/>
              <p:cNvSpPr>
                <a:spLocks noChangeArrowheads="1"/>
              </p:cNvSpPr>
              <p:nvPr/>
            </p:nvSpPr>
            <p:spPr bwMode="auto">
              <a:xfrm>
                <a:off x="1944" y="2615"/>
                <a:ext cx="7" cy="13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86" name="Line 361"/>
              <p:cNvSpPr>
                <a:spLocks noChangeShapeType="1"/>
              </p:cNvSpPr>
              <p:nvPr/>
            </p:nvSpPr>
            <p:spPr bwMode="auto">
              <a:xfrm>
                <a:off x="2238" y="2615"/>
                <a:ext cx="0" cy="13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87" name="Rectangle 362"/>
              <p:cNvSpPr>
                <a:spLocks noChangeArrowheads="1"/>
              </p:cNvSpPr>
              <p:nvPr/>
            </p:nvSpPr>
            <p:spPr bwMode="auto">
              <a:xfrm>
                <a:off x="2238" y="2615"/>
                <a:ext cx="7" cy="13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88" name="Line 363"/>
              <p:cNvSpPr>
                <a:spLocks noChangeShapeType="1"/>
              </p:cNvSpPr>
              <p:nvPr/>
            </p:nvSpPr>
            <p:spPr bwMode="auto">
              <a:xfrm>
                <a:off x="2532" y="2615"/>
                <a:ext cx="0" cy="13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89" name="Rectangle 364"/>
              <p:cNvSpPr>
                <a:spLocks noChangeArrowheads="1"/>
              </p:cNvSpPr>
              <p:nvPr/>
            </p:nvSpPr>
            <p:spPr bwMode="auto">
              <a:xfrm>
                <a:off x="2532" y="2615"/>
                <a:ext cx="6" cy="13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90" name="Line 365"/>
              <p:cNvSpPr>
                <a:spLocks noChangeShapeType="1"/>
              </p:cNvSpPr>
              <p:nvPr/>
            </p:nvSpPr>
            <p:spPr bwMode="auto">
              <a:xfrm>
                <a:off x="2826" y="2615"/>
                <a:ext cx="0" cy="13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91" name="Rectangle 366"/>
              <p:cNvSpPr>
                <a:spLocks noChangeArrowheads="1"/>
              </p:cNvSpPr>
              <p:nvPr/>
            </p:nvSpPr>
            <p:spPr bwMode="auto">
              <a:xfrm>
                <a:off x="2826" y="2615"/>
                <a:ext cx="6" cy="13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92" name="Line 367"/>
              <p:cNvSpPr>
                <a:spLocks noChangeShapeType="1"/>
              </p:cNvSpPr>
              <p:nvPr/>
            </p:nvSpPr>
            <p:spPr bwMode="auto">
              <a:xfrm>
                <a:off x="3120" y="2615"/>
                <a:ext cx="0" cy="13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93" name="Rectangle 368"/>
              <p:cNvSpPr>
                <a:spLocks noChangeArrowheads="1"/>
              </p:cNvSpPr>
              <p:nvPr/>
            </p:nvSpPr>
            <p:spPr bwMode="auto">
              <a:xfrm>
                <a:off x="3120" y="2615"/>
                <a:ext cx="6" cy="13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94" name="Line 369"/>
              <p:cNvSpPr>
                <a:spLocks noChangeShapeType="1"/>
              </p:cNvSpPr>
              <p:nvPr/>
            </p:nvSpPr>
            <p:spPr bwMode="auto">
              <a:xfrm>
                <a:off x="3413" y="2615"/>
                <a:ext cx="0" cy="13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95" name="Rectangle 370"/>
              <p:cNvSpPr>
                <a:spLocks noChangeArrowheads="1"/>
              </p:cNvSpPr>
              <p:nvPr/>
            </p:nvSpPr>
            <p:spPr bwMode="auto">
              <a:xfrm>
                <a:off x="3413" y="2615"/>
                <a:ext cx="7" cy="13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96" name="Line 371"/>
              <p:cNvSpPr>
                <a:spLocks noChangeShapeType="1"/>
              </p:cNvSpPr>
              <p:nvPr/>
            </p:nvSpPr>
            <p:spPr bwMode="auto">
              <a:xfrm>
                <a:off x="3707" y="2615"/>
                <a:ext cx="0" cy="13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97" name="Rectangle 372"/>
              <p:cNvSpPr>
                <a:spLocks noChangeArrowheads="1"/>
              </p:cNvSpPr>
              <p:nvPr/>
            </p:nvSpPr>
            <p:spPr bwMode="auto">
              <a:xfrm>
                <a:off x="3707" y="2615"/>
                <a:ext cx="7" cy="13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98" name="Line 373"/>
              <p:cNvSpPr>
                <a:spLocks noChangeShapeType="1"/>
              </p:cNvSpPr>
              <p:nvPr/>
            </p:nvSpPr>
            <p:spPr bwMode="auto">
              <a:xfrm>
                <a:off x="563" y="2956"/>
                <a:ext cx="3432" cy="0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99" name="Rectangle 374"/>
              <p:cNvSpPr>
                <a:spLocks noChangeArrowheads="1"/>
              </p:cNvSpPr>
              <p:nvPr/>
            </p:nvSpPr>
            <p:spPr bwMode="auto">
              <a:xfrm>
                <a:off x="563" y="2956"/>
                <a:ext cx="3432" cy="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600" name="Line 375"/>
              <p:cNvSpPr>
                <a:spLocks noChangeShapeType="1"/>
              </p:cNvSpPr>
              <p:nvPr/>
            </p:nvSpPr>
            <p:spPr bwMode="auto">
              <a:xfrm>
                <a:off x="4295" y="2615"/>
                <a:ext cx="0" cy="13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601" name="Rectangle 376"/>
              <p:cNvSpPr>
                <a:spLocks noChangeArrowheads="1"/>
              </p:cNvSpPr>
              <p:nvPr/>
            </p:nvSpPr>
            <p:spPr bwMode="auto">
              <a:xfrm>
                <a:off x="4295" y="2615"/>
                <a:ext cx="7" cy="13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602" name="Line 377"/>
              <p:cNvSpPr>
                <a:spLocks noChangeShapeType="1"/>
              </p:cNvSpPr>
              <p:nvPr/>
            </p:nvSpPr>
            <p:spPr bwMode="auto">
              <a:xfrm>
                <a:off x="4589" y="2615"/>
                <a:ext cx="0" cy="13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603" name="Rectangle 378"/>
              <p:cNvSpPr>
                <a:spLocks noChangeArrowheads="1"/>
              </p:cNvSpPr>
              <p:nvPr/>
            </p:nvSpPr>
            <p:spPr bwMode="auto">
              <a:xfrm>
                <a:off x="4589" y="2615"/>
                <a:ext cx="7" cy="13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604" name="Line 379"/>
              <p:cNvSpPr>
                <a:spLocks noChangeShapeType="1"/>
              </p:cNvSpPr>
              <p:nvPr/>
            </p:nvSpPr>
            <p:spPr bwMode="auto">
              <a:xfrm>
                <a:off x="5177" y="2615"/>
                <a:ext cx="0" cy="13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605" name="Rectangle 380"/>
              <p:cNvSpPr>
                <a:spLocks noChangeArrowheads="1"/>
              </p:cNvSpPr>
              <p:nvPr/>
            </p:nvSpPr>
            <p:spPr bwMode="auto">
              <a:xfrm>
                <a:off x="5177" y="2615"/>
                <a:ext cx="7" cy="13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606" name="Line 381"/>
              <p:cNvSpPr>
                <a:spLocks noChangeShapeType="1"/>
              </p:cNvSpPr>
              <p:nvPr/>
            </p:nvSpPr>
            <p:spPr bwMode="auto">
              <a:xfrm>
                <a:off x="5471" y="2615"/>
                <a:ext cx="0" cy="13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607" name="Rectangle 382"/>
              <p:cNvSpPr>
                <a:spLocks noChangeArrowheads="1"/>
              </p:cNvSpPr>
              <p:nvPr/>
            </p:nvSpPr>
            <p:spPr bwMode="auto">
              <a:xfrm>
                <a:off x="5471" y="2615"/>
                <a:ext cx="7" cy="13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608" name="Line 383"/>
              <p:cNvSpPr>
                <a:spLocks noChangeShapeType="1"/>
              </p:cNvSpPr>
              <p:nvPr/>
            </p:nvSpPr>
            <p:spPr bwMode="auto">
              <a:xfrm>
                <a:off x="5765" y="2615"/>
                <a:ext cx="0" cy="13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609" name="Rectangle 384"/>
              <p:cNvSpPr>
                <a:spLocks noChangeArrowheads="1"/>
              </p:cNvSpPr>
              <p:nvPr/>
            </p:nvSpPr>
            <p:spPr bwMode="auto">
              <a:xfrm>
                <a:off x="5765" y="2615"/>
                <a:ext cx="7" cy="13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610" name="Line 385"/>
              <p:cNvSpPr>
                <a:spLocks noChangeShapeType="1"/>
              </p:cNvSpPr>
              <p:nvPr/>
            </p:nvSpPr>
            <p:spPr bwMode="auto">
              <a:xfrm>
                <a:off x="6264" y="2615"/>
                <a:ext cx="0" cy="136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611" name="Rectangle 386"/>
              <p:cNvSpPr>
                <a:spLocks noChangeArrowheads="1"/>
              </p:cNvSpPr>
              <p:nvPr/>
            </p:nvSpPr>
            <p:spPr bwMode="auto">
              <a:xfrm>
                <a:off x="6264" y="2615"/>
                <a:ext cx="7" cy="13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612" name="Line 387"/>
              <p:cNvSpPr>
                <a:spLocks noChangeShapeType="1"/>
              </p:cNvSpPr>
              <p:nvPr/>
            </p:nvSpPr>
            <p:spPr bwMode="auto">
              <a:xfrm>
                <a:off x="563" y="3093"/>
                <a:ext cx="3432" cy="0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613" name="Rectangle 388"/>
              <p:cNvSpPr>
                <a:spLocks noChangeArrowheads="1"/>
              </p:cNvSpPr>
              <p:nvPr/>
            </p:nvSpPr>
            <p:spPr bwMode="auto">
              <a:xfrm>
                <a:off x="563" y="3093"/>
                <a:ext cx="3432" cy="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614" name="Line 389"/>
              <p:cNvSpPr>
                <a:spLocks noChangeShapeType="1"/>
              </p:cNvSpPr>
              <p:nvPr/>
            </p:nvSpPr>
            <p:spPr bwMode="auto">
              <a:xfrm>
                <a:off x="541" y="3230"/>
                <a:ext cx="3432" cy="0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615" name="Rectangle 390"/>
              <p:cNvSpPr>
                <a:spLocks noChangeArrowheads="1"/>
              </p:cNvSpPr>
              <p:nvPr/>
            </p:nvSpPr>
            <p:spPr bwMode="auto">
              <a:xfrm>
                <a:off x="563" y="3230"/>
                <a:ext cx="3432" cy="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616" name="Line 391"/>
              <p:cNvSpPr>
                <a:spLocks noChangeShapeType="1"/>
              </p:cNvSpPr>
              <p:nvPr/>
            </p:nvSpPr>
            <p:spPr bwMode="auto">
              <a:xfrm>
                <a:off x="563" y="3373"/>
                <a:ext cx="1087" cy="0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617" name="Rectangle 392"/>
              <p:cNvSpPr>
                <a:spLocks noChangeArrowheads="1"/>
              </p:cNvSpPr>
              <p:nvPr/>
            </p:nvSpPr>
            <p:spPr bwMode="auto">
              <a:xfrm>
                <a:off x="563" y="3373"/>
                <a:ext cx="1087" cy="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618" name="Line 393"/>
              <p:cNvSpPr>
                <a:spLocks noChangeShapeType="1"/>
              </p:cNvSpPr>
              <p:nvPr/>
            </p:nvSpPr>
            <p:spPr bwMode="auto">
              <a:xfrm>
                <a:off x="1650" y="2963"/>
                <a:ext cx="0" cy="404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619" name="Rectangle 394"/>
              <p:cNvSpPr>
                <a:spLocks noChangeArrowheads="1"/>
              </p:cNvSpPr>
              <p:nvPr/>
            </p:nvSpPr>
            <p:spPr bwMode="auto">
              <a:xfrm>
                <a:off x="1650" y="2963"/>
                <a:ext cx="7" cy="40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620" name="Line 395"/>
              <p:cNvSpPr>
                <a:spLocks noChangeShapeType="1"/>
              </p:cNvSpPr>
              <p:nvPr/>
            </p:nvSpPr>
            <p:spPr bwMode="auto">
              <a:xfrm>
                <a:off x="1944" y="2963"/>
                <a:ext cx="0" cy="404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621" name="Rectangle 396"/>
              <p:cNvSpPr>
                <a:spLocks noChangeArrowheads="1"/>
              </p:cNvSpPr>
              <p:nvPr/>
            </p:nvSpPr>
            <p:spPr bwMode="auto">
              <a:xfrm>
                <a:off x="1944" y="2963"/>
                <a:ext cx="7" cy="40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622" name="Line 397"/>
              <p:cNvSpPr>
                <a:spLocks noChangeShapeType="1"/>
              </p:cNvSpPr>
              <p:nvPr/>
            </p:nvSpPr>
            <p:spPr bwMode="auto">
              <a:xfrm>
                <a:off x="2238" y="2963"/>
                <a:ext cx="0" cy="404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623" name="Rectangle 398"/>
              <p:cNvSpPr>
                <a:spLocks noChangeArrowheads="1"/>
              </p:cNvSpPr>
              <p:nvPr/>
            </p:nvSpPr>
            <p:spPr bwMode="auto">
              <a:xfrm>
                <a:off x="2238" y="2963"/>
                <a:ext cx="7" cy="40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624" name="Line 399"/>
              <p:cNvSpPr>
                <a:spLocks noChangeShapeType="1"/>
              </p:cNvSpPr>
              <p:nvPr/>
            </p:nvSpPr>
            <p:spPr bwMode="auto">
              <a:xfrm>
                <a:off x="2532" y="2963"/>
                <a:ext cx="0" cy="404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625" name="Rectangle 400"/>
              <p:cNvSpPr>
                <a:spLocks noChangeArrowheads="1"/>
              </p:cNvSpPr>
              <p:nvPr/>
            </p:nvSpPr>
            <p:spPr bwMode="auto">
              <a:xfrm>
                <a:off x="2532" y="2963"/>
                <a:ext cx="6" cy="40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626" name="Line 401"/>
              <p:cNvSpPr>
                <a:spLocks noChangeShapeType="1"/>
              </p:cNvSpPr>
              <p:nvPr/>
            </p:nvSpPr>
            <p:spPr bwMode="auto">
              <a:xfrm>
                <a:off x="2826" y="2963"/>
                <a:ext cx="0" cy="404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627" name="Rectangle 402"/>
              <p:cNvSpPr>
                <a:spLocks noChangeArrowheads="1"/>
              </p:cNvSpPr>
              <p:nvPr/>
            </p:nvSpPr>
            <p:spPr bwMode="auto">
              <a:xfrm>
                <a:off x="2826" y="2963"/>
                <a:ext cx="6" cy="40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628" name="Line 403"/>
              <p:cNvSpPr>
                <a:spLocks noChangeShapeType="1"/>
              </p:cNvSpPr>
              <p:nvPr/>
            </p:nvSpPr>
            <p:spPr bwMode="auto">
              <a:xfrm>
                <a:off x="3120" y="2963"/>
                <a:ext cx="0" cy="404"/>
              </a:xfrm>
              <a:prstGeom prst="line">
                <a:avLst/>
              </a:prstGeom>
              <a:noFill/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629" name="Rectangle 404"/>
              <p:cNvSpPr>
                <a:spLocks noChangeArrowheads="1"/>
              </p:cNvSpPr>
              <p:nvPr/>
            </p:nvSpPr>
            <p:spPr bwMode="auto">
              <a:xfrm>
                <a:off x="3120" y="2963"/>
                <a:ext cx="6" cy="40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6" name="Rectangle 407"/>
            <p:cNvSpPr>
              <a:spLocks noChangeArrowheads="1"/>
            </p:cNvSpPr>
            <p:nvPr/>
          </p:nvSpPr>
          <p:spPr bwMode="auto">
            <a:xfrm>
              <a:off x="3413" y="2963"/>
              <a:ext cx="7" cy="40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Line 408"/>
            <p:cNvSpPr>
              <a:spLocks noChangeShapeType="1"/>
            </p:cNvSpPr>
            <p:nvPr/>
          </p:nvSpPr>
          <p:spPr bwMode="auto">
            <a:xfrm>
              <a:off x="3707" y="2963"/>
              <a:ext cx="0" cy="404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Rectangle 409"/>
            <p:cNvSpPr>
              <a:spLocks noChangeArrowheads="1"/>
            </p:cNvSpPr>
            <p:nvPr/>
          </p:nvSpPr>
          <p:spPr bwMode="auto">
            <a:xfrm>
              <a:off x="3707" y="2963"/>
              <a:ext cx="7" cy="40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Rectangle 410"/>
            <p:cNvSpPr>
              <a:spLocks noChangeArrowheads="1"/>
            </p:cNvSpPr>
            <p:nvPr/>
          </p:nvSpPr>
          <p:spPr bwMode="auto">
            <a:xfrm>
              <a:off x="1650" y="3367"/>
              <a:ext cx="2345" cy="13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Line 411"/>
            <p:cNvSpPr>
              <a:spLocks noChangeShapeType="1"/>
            </p:cNvSpPr>
            <p:nvPr/>
          </p:nvSpPr>
          <p:spPr bwMode="auto">
            <a:xfrm>
              <a:off x="4295" y="2963"/>
              <a:ext cx="0" cy="404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Rectangle 412"/>
            <p:cNvSpPr>
              <a:spLocks noChangeArrowheads="1"/>
            </p:cNvSpPr>
            <p:nvPr/>
          </p:nvSpPr>
          <p:spPr bwMode="auto">
            <a:xfrm>
              <a:off x="4295" y="2963"/>
              <a:ext cx="7" cy="40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Line 413"/>
            <p:cNvSpPr>
              <a:spLocks noChangeShapeType="1"/>
            </p:cNvSpPr>
            <p:nvPr/>
          </p:nvSpPr>
          <p:spPr bwMode="auto">
            <a:xfrm>
              <a:off x="4589" y="2963"/>
              <a:ext cx="0" cy="404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Rectangle 414"/>
            <p:cNvSpPr>
              <a:spLocks noChangeArrowheads="1"/>
            </p:cNvSpPr>
            <p:nvPr/>
          </p:nvSpPr>
          <p:spPr bwMode="auto">
            <a:xfrm>
              <a:off x="4589" y="2963"/>
              <a:ext cx="7" cy="40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Line 415"/>
            <p:cNvSpPr>
              <a:spLocks noChangeShapeType="1"/>
            </p:cNvSpPr>
            <p:nvPr/>
          </p:nvSpPr>
          <p:spPr bwMode="auto">
            <a:xfrm>
              <a:off x="4883" y="2615"/>
              <a:ext cx="0" cy="752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Rectangle 416"/>
            <p:cNvSpPr>
              <a:spLocks noChangeArrowheads="1"/>
            </p:cNvSpPr>
            <p:nvPr/>
          </p:nvSpPr>
          <p:spPr bwMode="auto">
            <a:xfrm>
              <a:off x="4883" y="2615"/>
              <a:ext cx="7" cy="75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 417"/>
            <p:cNvSpPr>
              <a:spLocks noChangeShapeType="1"/>
            </p:cNvSpPr>
            <p:nvPr/>
          </p:nvSpPr>
          <p:spPr bwMode="auto">
            <a:xfrm>
              <a:off x="5177" y="2963"/>
              <a:ext cx="0" cy="404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Rectangle 418"/>
            <p:cNvSpPr>
              <a:spLocks noChangeArrowheads="1"/>
            </p:cNvSpPr>
            <p:nvPr/>
          </p:nvSpPr>
          <p:spPr bwMode="auto">
            <a:xfrm>
              <a:off x="5177" y="2963"/>
              <a:ext cx="7" cy="40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Line 419"/>
            <p:cNvSpPr>
              <a:spLocks noChangeShapeType="1"/>
            </p:cNvSpPr>
            <p:nvPr/>
          </p:nvSpPr>
          <p:spPr bwMode="auto">
            <a:xfrm>
              <a:off x="5471" y="2963"/>
              <a:ext cx="0" cy="404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Rectangle 420"/>
            <p:cNvSpPr>
              <a:spLocks noChangeArrowheads="1"/>
            </p:cNvSpPr>
            <p:nvPr/>
          </p:nvSpPr>
          <p:spPr bwMode="auto">
            <a:xfrm>
              <a:off x="5471" y="2963"/>
              <a:ext cx="7" cy="40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Line 421"/>
            <p:cNvSpPr>
              <a:spLocks noChangeShapeType="1"/>
            </p:cNvSpPr>
            <p:nvPr/>
          </p:nvSpPr>
          <p:spPr bwMode="auto">
            <a:xfrm>
              <a:off x="5765" y="2963"/>
              <a:ext cx="0" cy="404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Rectangle 422"/>
            <p:cNvSpPr>
              <a:spLocks noChangeArrowheads="1"/>
            </p:cNvSpPr>
            <p:nvPr/>
          </p:nvSpPr>
          <p:spPr bwMode="auto">
            <a:xfrm>
              <a:off x="5765" y="2963"/>
              <a:ext cx="7" cy="40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Line 423"/>
            <p:cNvSpPr>
              <a:spLocks noChangeShapeType="1"/>
            </p:cNvSpPr>
            <p:nvPr/>
          </p:nvSpPr>
          <p:spPr bwMode="auto">
            <a:xfrm>
              <a:off x="6264" y="2963"/>
              <a:ext cx="0" cy="404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Rectangle 424"/>
            <p:cNvSpPr>
              <a:spLocks noChangeArrowheads="1"/>
            </p:cNvSpPr>
            <p:nvPr/>
          </p:nvSpPr>
          <p:spPr bwMode="auto">
            <a:xfrm>
              <a:off x="6264" y="2963"/>
              <a:ext cx="7" cy="40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Line 425"/>
            <p:cNvSpPr>
              <a:spLocks noChangeShapeType="1"/>
            </p:cNvSpPr>
            <p:nvPr/>
          </p:nvSpPr>
          <p:spPr bwMode="auto">
            <a:xfrm>
              <a:off x="563" y="3510"/>
              <a:ext cx="3432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Rectangle 426"/>
            <p:cNvSpPr>
              <a:spLocks noChangeArrowheads="1"/>
            </p:cNvSpPr>
            <p:nvPr/>
          </p:nvSpPr>
          <p:spPr bwMode="auto">
            <a:xfrm>
              <a:off x="563" y="3510"/>
              <a:ext cx="3432" cy="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Line 427"/>
            <p:cNvSpPr>
              <a:spLocks noChangeShapeType="1"/>
            </p:cNvSpPr>
            <p:nvPr/>
          </p:nvSpPr>
          <p:spPr bwMode="auto">
            <a:xfrm>
              <a:off x="556" y="2956"/>
              <a:ext cx="0" cy="561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Rectangle 428"/>
            <p:cNvSpPr>
              <a:spLocks noChangeArrowheads="1"/>
            </p:cNvSpPr>
            <p:nvPr/>
          </p:nvSpPr>
          <p:spPr bwMode="auto">
            <a:xfrm>
              <a:off x="556" y="2956"/>
              <a:ext cx="7" cy="56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Line 429"/>
            <p:cNvSpPr>
              <a:spLocks noChangeShapeType="1"/>
            </p:cNvSpPr>
            <p:nvPr/>
          </p:nvSpPr>
          <p:spPr bwMode="auto">
            <a:xfrm>
              <a:off x="1650" y="3380"/>
              <a:ext cx="0" cy="137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Rectangle 430"/>
            <p:cNvSpPr>
              <a:spLocks noChangeArrowheads="1"/>
            </p:cNvSpPr>
            <p:nvPr/>
          </p:nvSpPr>
          <p:spPr bwMode="auto">
            <a:xfrm>
              <a:off x="1650" y="3380"/>
              <a:ext cx="7" cy="13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20" name="Line 431"/>
            <p:cNvSpPr>
              <a:spLocks noChangeShapeType="1"/>
            </p:cNvSpPr>
            <p:nvPr/>
          </p:nvSpPr>
          <p:spPr bwMode="auto">
            <a:xfrm>
              <a:off x="1944" y="3380"/>
              <a:ext cx="0" cy="137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21" name="Rectangle 432"/>
            <p:cNvSpPr>
              <a:spLocks noChangeArrowheads="1"/>
            </p:cNvSpPr>
            <p:nvPr/>
          </p:nvSpPr>
          <p:spPr bwMode="auto">
            <a:xfrm>
              <a:off x="1944" y="3380"/>
              <a:ext cx="7" cy="13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22" name="Line 433"/>
            <p:cNvSpPr>
              <a:spLocks noChangeShapeType="1"/>
            </p:cNvSpPr>
            <p:nvPr/>
          </p:nvSpPr>
          <p:spPr bwMode="auto">
            <a:xfrm>
              <a:off x="2238" y="3380"/>
              <a:ext cx="0" cy="137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24" name="Rectangle 434"/>
            <p:cNvSpPr>
              <a:spLocks noChangeArrowheads="1"/>
            </p:cNvSpPr>
            <p:nvPr/>
          </p:nvSpPr>
          <p:spPr bwMode="auto">
            <a:xfrm>
              <a:off x="2238" y="3380"/>
              <a:ext cx="7" cy="13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25" name="Line 435"/>
            <p:cNvSpPr>
              <a:spLocks noChangeShapeType="1"/>
            </p:cNvSpPr>
            <p:nvPr/>
          </p:nvSpPr>
          <p:spPr bwMode="auto">
            <a:xfrm>
              <a:off x="2532" y="3380"/>
              <a:ext cx="0" cy="137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26" name="Rectangle 436"/>
            <p:cNvSpPr>
              <a:spLocks noChangeArrowheads="1"/>
            </p:cNvSpPr>
            <p:nvPr/>
          </p:nvSpPr>
          <p:spPr bwMode="auto">
            <a:xfrm>
              <a:off x="2532" y="3380"/>
              <a:ext cx="6" cy="13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28" name="Rectangle 438"/>
            <p:cNvSpPr>
              <a:spLocks noChangeArrowheads="1"/>
            </p:cNvSpPr>
            <p:nvPr/>
          </p:nvSpPr>
          <p:spPr bwMode="auto">
            <a:xfrm>
              <a:off x="2826" y="3380"/>
              <a:ext cx="6" cy="13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29" name="Line 439"/>
            <p:cNvSpPr>
              <a:spLocks noChangeShapeType="1"/>
            </p:cNvSpPr>
            <p:nvPr/>
          </p:nvSpPr>
          <p:spPr bwMode="auto">
            <a:xfrm>
              <a:off x="3120" y="3380"/>
              <a:ext cx="0" cy="137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30" name="Rectangle 440"/>
            <p:cNvSpPr>
              <a:spLocks noChangeArrowheads="1"/>
            </p:cNvSpPr>
            <p:nvPr/>
          </p:nvSpPr>
          <p:spPr bwMode="auto">
            <a:xfrm>
              <a:off x="3120" y="3380"/>
              <a:ext cx="6" cy="13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31" name="Line 441"/>
            <p:cNvSpPr>
              <a:spLocks noChangeShapeType="1"/>
            </p:cNvSpPr>
            <p:nvPr/>
          </p:nvSpPr>
          <p:spPr bwMode="auto">
            <a:xfrm>
              <a:off x="3413" y="3380"/>
              <a:ext cx="0" cy="137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32" name="Rectangle 442"/>
            <p:cNvSpPr>
              <a:spLocks noChangeArrowheads="1"/>
            </p:cNvSpPr>
            <p:nvPr/>
          </p:nvSpPr>
          <p:spPr bwMode="auto">
            <a:xfrm>
              <a:off x="3413" y="3380"/>
              <a:ext cx="7" cy="13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33" name="Line 443"/>
            <p:cNvSpPr>
              <a:spLocks noChangeShapeType="1"/>
            </p:cNvSpPr>
            <p:nvPr/>
          </p:nvSpPr>
          <p:spPr bwMode="auto">
            <a:xfrm>
              <a:off x="3707" y="3380"/>
              <a:ext cx="0" cy="137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34" name="Rectangle 444"/>
            <p:cNvSpPr>
              <a:spLocks noChangeArrowheads="1"/>
            </p:cNvSpPr>
            <p:nvPr/>
          </p:nvSpPr>
          <p:spPr bwMode="auto">
            <a:xfrm>
              <a:off x="3707" y="3380"/>
              <a:ext cx="7" cy="13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35" name="Rectangle 445"/>
            <p:cNvSpPr>
              <a:spLocks noChangeArrowheads="1"/>
            </p:cNvSpPr>
            <p:nvPr/>
          </p:nvSpPr>
          <p:spPr bwMode="auto">
            <a:xfrm>
              <a:off x="3995" y="687"/>
              <a:ext cx="13" cy="29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36" name="Line 446"/>
            <p:cNvSpPr>
              <a:spLocks noChangeShapeType="1"/>
            </p:cNvSpPr>
            <p:nvPr/>
          </p:nvSpPr>
          <p:spPr bwMode="auto">
            <a:xfrm>
              <a:off x="4295" y="3380"/>
              <a:ext cx="0" cy="137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37" name="Rectangle 447"/>
            <p:cNvSpPr>
              <a:spLocks noChangeArrowheads="1"/>
            </p:cNvSpPr>
            <p:nvPr/>
          </p:nvSpPr>
          <p:spPr bwMode="auto">
            <a:xfrm>
              <a:off x="4295" y="3380"/>
              <a:ext cx="7" cy="13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38" name="Line 448"/>
            <p:cNvSpPr>
              <a:spLocks noChangeShapeType="1"/>
            </p:cNvSpPr>
            <p:nvPr/>
          </p:nvSpPr>
          <p:spPr bwMode="auto">
            <a:xfrm>
              <a:off x="4589" y="3380"/>
              <a:ext cx="0" cy="137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39" name="Rectangle 449"/>
            <p:cNvSpPr>
              <a:spLocks noChangeArrowheads="1"/>
            </p:cNvSpPr>
            <p:nvPr/>
          </p:nvSpPr>
          <p:spPr bwMode="auto">
            <a:xfrm>
              <a:off x="4589" y="3380"/>
              <a:ext cx="7" cy="13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40" name="Line 450"/>
            <p:cNvSpPr>
              <a:spLocks noChangeShapeType="1"/>
            </p:cNvSpPr>
            <p:nvPr/>
          </p:nvSpPr>
          <p:spPr bwMode="auto">
            <a:xfrm>
              <a:off x="4883" y="3380"/>
              <a:ext cx="0" cy="294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41" name="Rectangle 451"/>
            <p:cNvSpPr>
              <a:spLocks noChangeArrowheads="1"/>
            </p:cNvSpPr>
            <p:nvPr/>
          </p:nvSpPr>
          <p:spPr bwMode="auto">
            <a:xfrm>
              <a:off x="4883" y="3380"/>
              <a:ext cx="7" cy="29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42" name="Line 452"/>
            <p:cNvSpPr>
              <a:spLocks noChangeShapeType="1"/>
            </p:cNvSpPr>
            <p:nvPr/>
          </p:nvSpPr>
          <p:spPr bwMode="auto">
            <a:xfrm>
              <a:off x="5177" y="3380"/>
              <a:ext cx="0" cy="137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43" name="Rectangle 453"/>
            <p:cNvSpPr>
              <a:spLocks noChangeArrowheads="1"/>
            </p:cNvSpPr>
            <p:nvPr/>
          </p:nvSpPr>
          <p:spPr bwMode="auto">
            <a:xfrm>
              <a:off x="5177" y="3380"/>
              <a:ext cx="7" cy="13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44" name="Line 454"/>
            <p:cNvSpPr>
              <a:spLocks noChangeShapeType="1"/>
            </p:cNvSpPr>
            <p:nvPr/>
          </p:nvSpPr>
          <p:spPr bwMode="auto">
            <a:xfrm>
              <a:off x="5471" y="3380"/>
              <a:ext cx="0" cy="137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45" name="Rectangle 455"/>
            <p:cNvSpPr>
              <a:spLocks noChangeArrowheads="1"/>
            </p:cNvSpPr>
            <p:nvPr/>
          </p:nvSpPr>
          <p:spPr bwMode="auto">
            <a:xfrm>
              <a:off x="5471" y="3380"/>
              <a:ext cx="7" cy="13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46" name="Rectangle 456"/>
            <p:cNvSpPr>
              <a:spLocks noChangeArrowheads="1"/>
            </p:cNvSpPr>
            <p:nvPr/>
          </p:nvSpPr>
          <p:spPr bwMode="auto">
            <a:xfrm>
              <a:off x="563" y="3674"/>
              <a:ext cx="5209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47" name="Line 457"/>
            <p:cNvSpPr>
              <a:spLocks noChangeShapeType="1"/>
            </p:cNvSpPr>
            <p:nvPr/>
          </p:nvSpPr>
          <p:spPr bwMode="auto">
            <a:xfrm>
              <a:off x="5765" y="3380"/>
              <a:ext cx="0" cy="137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48" name="Rectangle 458"/>
            <p:cNvSpPr>
              <a:spLocks noChangeArrowheads="1"/>
            </p:cNvSpPr>
            <p:nvPr/>
          </p:nvSpPr>
          <p:spPr bwMode="auto">
            <a:xfrm>
              <a:off x="5765" y="3380"/>
              <a:ext cx="7" cy="13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49" name="Line 459"/>
            <p:cNvSpPr>
              <a:spLocks noChangeShapeType="1"/>
            </p:cNvSpPr>
            <p:nvPr/>
          </p:nvSpPr>
          <p:spPr bwMode="auto">
            <a:xfrm>
              <a:off x="6264" y="3380"/>
              <a:ext cx="0" cy="137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50" name="Rectangle 460"/>
            <p:cNvSpPr>
              <a:spLocks noChangeArrowheads="1"/>
            </p:cNvSpPr>
            <p:nvPr/>
          </p:nvSpPr>
          <p:spPr bwMode="auto">
            <a:xfrm>
              <a:off x="6264" y="3380"/>
              <a:ext cx="7" cy="13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51" name="Line 461"/>
            <p:cNvSpPr>
              <a:spLocks noChangeShapeType="1"/>
            </p:cNvSpPr>
            <p:nvPr/>
          </p:nvSpPr>
          <p:spPr bwMode="auto">
            <a:xfrm>
              <a:off x="1650" y="3688"/>
              <a:ext cx="0" cy="13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52" name="Rectangle 462"/>
            <p:cNvSpPr>
              <a:spLocks noChangeArrowheads="1"/>
            </p:cNvSpPr>
            <p:nvPr/>
          </p:nvSpPr>
          <p:spPr bwMode="auto">
            <a:xfrm>
              <a:off x="1650" y="3688"/>
              <a:ext cx="7" cy="1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53" name="Rectangle 463"/>
            <p:cNvSpPr>
              <a:spLocks noChangeArrowheads="1"/>
            </p:cNvSpPr>
            <p:nvPr/>
          </p:nvSpPr>
          <p:spPr bwMode="auto">
            <a:xfrm>
              <a:off x="3995" y="3688"/>
              <a:ext cx="13" cy="13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54" name="Rectangle 464"/>
            <p:cNvSpPr>
              <a:spLocks noChangeArrowheads="1"/>
            </p:cNvSpPr>
            <p:nvPr/>
          </p:nvSpPr>
          <p:spPr bwMode="auto">
            <a:xfrm>
              <a:off x="563" y="3818"/>
              <a:ext cx="5209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55" name="Line 465"/>
            <p:cNvSpPr>
              <a:spLocks noChangeShapeType="1"/>
            </p:cNvSpPr>
            <p:nvPr/>
          </p:nvSpPr>
          <p:spPr bwMode="auto">
            <a:xfrm>
              <a:off x="1650" y="3832"/>
              <a:ext cx="0" cy="136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56" name="Rectangle 466"/>
            <p:cNvSpPr>
              <a:spLocks noChangeArrowheads="1"/>
            </p:cNvSpPr>
            <p:nvPr/>
          </p:nvSpPr>
          <p:spPr bwMode="auto">
            <a:xfrm>
              <a:off x="1650" y="3832"/>
              <a:ext cx="7" cy="13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57" name="Line 467"/>
            <p:cNvSpPr>
              <a:spLocks noChangeShapeType="1"/>
            </p:cNvSpPr>
            <p:nvPr/>
          </p:nvSpPr>
          <p:spPr bwMode="auto">
            <a:xfrm>
              <a:off x="2238" y="3688"/>
              <a:ext cx="0" cy="13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58" name="Rectangle 468"/>
            <p:cNvSpPr>
              <a:spLocks noChangeArrowheads="1"/>
            </p:cNvSpPr>
            <p:nvPr/>
          </p:nvSpPr>
          <p:spPr bwMode="auto">
            <a:xfrm>
              <a:off x="2238" y="3688"/>
              <a:ext cx="7" cy="1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59" name="Rectangle 469"/>
            <p:cNvSpPr>
              <a:spLocks noChangeArrowheads="1"/>
            </p:cNvSpPr>
            <p:nvPr/>
          </p:nvSpPr>
          <p:spPr bwMode="auto">
            <a:xfrm>
              <a:off x="5758" y="3688"/>
              <a:ext cx="14" cy="14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60" name="Rectangle 470"/>
            <p:cNvSpPr>
              <a:spLocks noChangeArrowheads="1"/>
            </p:cNvSpPr>
            <p:nvPr/>
          </p:nvSpPr>
          <p:spPr bwMode="auto">
            <a:xfrm>
              <a:off x="549" y="3674"/>
              <a:ext cx="14" cy="1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61" name="Line 471"/>
            <p:cNvSpPr>
              <a:spLocks noChangeShapeType="1"/>
            </p:cNvSpPr>
            <p:nvPr/>
          </p:nvSpPr>
          <p:spPr bwMode="auto">
            <a:xfrm>
              <a:off x="1944" y="3688"/>
              <a:ext cx="0" cy="13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62" name="Rectangle 472"/>
            <p:cNvSpPr>
              <a:spLocks noChangeArrowheads="1"/>
            </p:cNvSpPr>
            <p:nvPr/>
          </p:nvSpPr>
          <p:spPr bwMode="auto">
            <a:xfrm>
              <a:off x="1944" y="3688"/>
              <a:ext cx="7" cy="1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63" name="Line 473"/>
            <p:cNvSpPr>
              <a:spLocks noChangeShapeType="1"/>
            </p:cNvSpPr>
            <p:nvPr/>
          </p:nvSpPr>
          <p:spPr bwMode="auto">
            <a:xfrm>
              <a:off x="2532" y="3688"/>
              <a:ext cx="0" cy="13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64" name="Rectangle 474"/>
            <p:cNvSpPr>
              <a:spLocks noChangeArrowheads="1"/>
            </p:cNvSpPr>
            <p:nvPr/>
          </p:nvSpPr>
          <p:spPr bwMode="auto">
            <a:xfrm>
              <a:off x="2532" y="3688"/>
              <a:ext cx="6" cy="1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65" name="Line 475"/>
            <p:cNvSpPr>
              <a:spLocks noChangeShapeType="1"/>
            </p:cNvSpPr>
            <p:nvPr/>
          </p:nvSpPr>
          <p:spPr bwMode="auto">
            <a:xfrm>
              <a:off x="2826" y="3688"/>
              <a:ext cx="0" cy="13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66" name="Rectangle 476"/>
            <p:cNvSpPr>
              <a:spLocks noChangeArrowheads="1"/>
            </p:cNvSpPr>
            <p:nvPr/>
          </p:nvSpPr>
          <p:spPr bwMode="auto">
            <a:xfrm>
              <a:off x="2826" y="3688"/>
              <a:ext cx="6" cy="1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67" name="Line 477"/>
            <p:cNvSpPr>
              <a:spLocks noChangeShapeType="1"/>
            </p:cNvSpPr>
            <p:nvPr/>
          </p:nvSpPr>
          <p:spPr bwMode="auto">
            <a:xfrm>
              <a:off x="3120" y="3688"/>
              <a:ext cx="0" cy="13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68" name="Rectangle 478"/>
            <p:cNvSpPr>
              <a:spLocks noChangeArrowheads="1"/>
            </p:cNvSpPr>
            <p:nvPr/>
          </p:nvSpPr>
          <p:spPr bwMode="auto">
            <a:xfrm>
              <a:off x="3120" y="3688"/>
              <a:ext cx="6" cy="1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69" name="Line 479"/>
            <p:cNvSpPr>
              <a:spLocks noChangeShapeType="1"/>
            </p:cNvSpPr>
            <p:nvPr/>
          </p:nvSpPr>
          <p:spPr bwMode="auto">
            <a:xfrm>
              <a:off x="3413" y="3688"/>
              <a:ext cx="0" cy="13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70" name="Rectangle 480"/>
            <p:cNvSpPr>
              <a:spLocks noChangeArrowheads="1"/>
            </p:cNvSpPr>
            <p:nvPr/>
          </p:nvSpPr>
          <p:spPr bwMode="auto">
            <a:xfrm>
              <a:off x="3413" y="3688"/>
              <a:ext cx="7" cy="1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71" name="Line 481"/>
            <p:cNvSpPr>
              <a:spLocks noChangeShapeType="1"/>
            </p:cNvSpPr>
            <p:nvPr/>
          </p:nvSpPr>
          <p:spPr bwMode="auto">
            <a:xfrm>
              <a:off x="3707" y="3688"/>
              <a:ext cx="0" cy="13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72" name="Rectangle 482"/>
            <p:cNvSpPr>
              <a:spLocks noChangeArrowheads="1"/>
            </p:cNvSpPr>
            <p:nvPr/>
          </p:nvSpPr>
          <p:spPr bwMode="auto">
            <a:xfrm>
              <a:off x="3707" y="3688"/>
              <a:ext cx="7" cy="1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73" name="Rectangle 483"/>
            <p:cNvSpPr>
              <a:spLocks noChangeArrowheads="1"/>
            </p:cNvSpPr>
            <p:nvPr/>
          </p:nvSpPr>
          <p:spPr bwMode="auto">
            <a:xfrm>
              <a:off x="3995" y="3832"/>
              <a:ext cx="13" cy="1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74" name="Line 484"/>
            <p:cNvSpPr>
              <a:spLocks noChangeShapeType="1"/>
            </p:cNvSpPr>
            <p:nvPr/>
          </p:nvSpPr>
          <p:spPr bwMode="auto">
            <a:xfrm>
              <a:off x="4295" y="3688"/>
              <a:ext cx="0" cy="13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75" name="Rectangle 485"/>
            <p:cNvSpPr>
              <a:spLocks noChangeArrowheads="1"/>
            </p:cNvSpPr>
            <p:nvPr/>
          </p:nvSpPr>
          <p:spPr bwMode="auto">
            <a:xfrm>
              <a:off x="4295" y="3688"/>
              <a:ext cx="7" cy="1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76" name="Line 486"/>
            <p:cNvSpPr>
              <a:spLocks noChangeShapeType="1"/>
            </p:cNvSpPr>
            <p:nvPr/>
          </p:nvSpPr>
          <p:spPr bwMode="auto">
            <a:xfrm>
              <a:off x="4589" y="3688"/>
              <a:ext cx="0" cy="13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77" name="Rectangle 487"/>
            <p:cNvSpPr>
              <a:spLocks noChangeArrowheads="1"/>
            </p:cNvSpPr>
            <p:nvPr/>
          </p:nvSpPr>
          <p:spPr bwMode="auto">
            <a:xfrm>
              <a:off x="4589" y="3688"/>
              <a:ext cx="7" cy="1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78" name="Line 488"/>
            <p:cNvSpPr>
              <a:spLocks noChangeShapeType="1"/>
            </p:cNvSpPr>
            <p:nvPr/>
          </p:nvSpPr>
          <p:spPr bwMode="auto">
            <a:xfrm>
              <a:off x="4883" y="3688"/>
              <a:ext cx="0" cy="13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79" name="Rectangle 489"/>
            <p:cNvSpPr>
              <a:spLocks noChangeArrowheads="1"/>
            </p:cNvSpPr>
            <p:nvPr/>
          </p:nvSpPr>
          <p:spPr bwMode="auto">
            <a:xfrm>
              <a:off x="4883" y="3688"/>
              <a:ext cx="7" cy="1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80" name="Line 490"/>
            <p:cNvSpPr>
              <a:spLocks noChangeShapeType="1"/>
            </p:cNvSpPr>
            <p:nvPr/>
          </p:nvSpPr>
          <p:spPr bwMode="auto">
            <a:xfrm>
              <a:off x="5177" y="3688"/>
              <a:ext cx="0" cy="13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81" name="Rectangle 491"/>
            <p:cNvSpPr>
              <a:spLocks noChangeArrowheads="1"/>
            </p:cNvSpPr>
            <p:nvPr/>
          </p:nvSpPr>
          <p:spPr bwMode="auto">
            <a:xfrm>
              <a:off x="5177" y="3688"/>
              <a:ext cx="7" cy="1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82" name="Line 492"/>
            <p:cNvSpPr>
              <a:spLocks noChangeShapeType="1"/>
            </p:cNvSpPr>
            <p:nvPr/>
          </p:nvSpPr>
          <p:spPr bwMode="auto">
            <a:xfrm>
              <a:off x="5471" y="3688"/>
              <a:ext cx="0" cy="13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83" name="Rectangle 493"/>
            <p:cNvSpPr>
              <a:spLocks noChangeArrowheads="1"/>
            </p:cNvSpPr>
            <p:nvPr/>
          </p:nvSpPr>
          <p:spPr bwMode="auto">
            <a:xfrm>
              <a:off x="5471" y="3688"/>
              <a:ext cx="7" cy="1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84" name="Line 494"/>
            <p:cNvSpPr>
              <a:spLocks noChangeShapeType="1"/>
            </p:cNvSpPr>
            <p:nvPr/>
          </p:nvSpPr>
          <p:spPr bwMode="auto">
            <a:xfrm>
              <a:off x="6264" y="3688"/>
              <a:ext cx="0" cy="144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85" name="Rectangle 495"/>
            <p:cNvSpPr>
              <a:spLocks noChangeArrowheads="1"/>
            </p:cNvSpPr>
            <p:nvPr/>
          </p:nvSpPr>
          <p:spPr bwMode="auto">
            <a:xfrm>
              <a:off x="6264" y="3688"/>
              <a:ext cx="7" cy="14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86" name="Line 496"/>
            <p:cNvSpPr>
              <a:spLocks noChangeShapeType="1"/>
            </p:cNvSpPr>
            <p:nvPr/>
          </p:nvSpPr>
          <p:spPr bwMode="auto">
            <a:xfrm>
              <a:off x="1657" y="550"/>
              <a:ext cx="4115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87" name="Rectangle 497"/>
            <p:cNvSpPr>
              <a:spLocks noChangeArrowheads="1"/>
            </p:cNvSpPr>
            <p:nvPr/>
          </p:nvSpPr>
          <p:spPr bwMode="auto">
            <a:xfrm>
              <a:off x="1657" y="550"/>
              <a:ext cx="4115" cy="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88" name="Line 498"/>
            <p:cNvSpPr>
              <a:spLocks noChangeShapeType="1"/>
            </p:cNvSpPr>
            <p:nvPr/>
          </p:nvSpPr>
          <p:spPr bwMode="auto">
            <a:xfrm>
              <a:off x="4008" y="687"/>
              <a:ext cx="2263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89" name="Rectangle 499"/>
            <p:cNvSpPr>
              <a:spLocks noChangeArrowheads="1"/>
            </p:cNvSpPr>
            <p:nvPr/>
          </p:nvSpPr>
          <p:spPr bwMode="auto">
            <a:xfrm>
              <a:off x="4008" y="687"/>
              <a:ext cx="2263" cy="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90" name="Line 500"/>
            <p:cNvSpPr>
              <a:spLocks noChangeShapeType="1"/>
            </p:cNvSpPr>
            <p:nvPr/>
          </p:nvSpPr>
          <p:spPr bwMode="auto">
            <a:xfrm>
              <a:off x="4008" y="823"/>
              <a:ext cx="2263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91" name="Rectangle 501"/>
            <p:cNvSpPr>
              <a:spLocks noChangeArrowheads="1"/>
            </p:cNvSpPr>
            <p:nvPr/>
          </p:nvSpPr>
          <p:spPr bwMode="auto">
            <a:xfrm>
              <a:off x="4008" y="823"/>
              <a:ext cx="2263" cy="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92" name="Line 502"/>
            <p:cNvSpPr>
              <a:spLocks noChangeShapeType="1"/>
            </p:cNvSpPr>
            <p:nvPr/>
          </p:nvSpPr>
          <p:spPr bwMode="auto">
            <a:xfrm>
              <a:off x="4008" y="994"/>
              <a:ext cx="2263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93" name="Rectangle 503"/>
            <p:cNvSpPr>
              <a:spLocks noChangeArrowheads="1"/>
            </p:cNvSpPr>
            <p:nvPr/>
          </p:nvSpPr>
          <p:spPr bwMode="auto">
            <a:xfrm>
              <a:off x="4008" y="994"/>
              <a:ext cx="2263" cy="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94" name="Line 504"/>
            <p:cNvSpPr>
              <a:spLocks noChangeShapeType="1"/>
            </p:cNvSpPr>
            <p:nvPr/>
          </p:nvSpPr>
          <p:spPr bwMode="auto">
            <a:xfrm>
              <a:off x="4008" y="1131"/>
              <a:ext cx="2263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95" name="Rectangle 505"/>
            <p:cNvSpPr>
              <a:spLocks noChangeArrowheads="1"/>
            </p:cNvSpPr>
            <p:nvPr/>
          </p:nvSpPr>
          <p:spPr bwMode="auto">
            <a:xfrm>
              <a:off x="4008" y="1131"/>
              <a:ext cx="2263" cy="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96" name="Line 506"/>
            <p:cNvSpPr>
              <a:spLocks noChangeShapeType="1"/>
            </p:cNvSpPr>
            <p:nvPr/>
          </p:nvSpPr>
          <p:spPr bwMode="auto">
            <a:xfrm>
              <a:off x="4008" y="1268"/>
              <a:ext cx="2263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97" name="Rectangle 507"/>
            <p:cNvSpPr>
              <a:spLocks noChangeArrowheads="1"/>
            </p:cNvSpPr>
            <p:nvPr/>
          </p:nvSpPr>
          <p:spPr bwMode="auto">
            <a:xfrm>
              <a:off x="4008" y="1268"/>
              <a:ext cx="2263" cy="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98" name="Rectangle 508"/>
            <p:cNvSpPr>
              <a:spLocks noChangeArrowheads="1"/>
            </p:cNvSpPr>
            <p:nvPr/>
          </p:nvSpPr>
          <p:spPr bwMode="auto">
            <a:xfrm>
              <a:off x="4008" y="1405"/>
              <a:ext cx="2263" cy="13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99" name="Line 509"/>
            <p:cNvSpPr>
              <a:spLocks noChangeShapeType="1"/>
            </p:cNvSpPr>
            <p:nvPr/>
          </p:nvSpPr>
          <p:spPr bwMode="auto">
            <a:xfrm>
              <a:off x="4008" y="1548"/>
              <a:ext cx="2263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400" name="Rectangle 510"/>
            <p:cNvSpPr>
              <a:spLocks noChangeArrowheads="1"/>
            </p:cNvSpPr>
            <p:nvPr/>
          </p:nvSpPr>
          <p:spPr bwMode="auto">
            <a:xfrm>
              <a:off x="4008" y="1548"/>
              <a:ext cx="2263" cy="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401" name="Line 511"/>
            <p:cNvSpPr>
              <a:spLocks noChangeShapeType="1"/>
            </p:cNvSpPr>
            <p:nvPr/>
          </p:nvSpPr>
          <p:spPr bwMode="auto">
            <a:xfrm>
              <a:off x="4008" y="1781"/>
              <a:ext cx="2263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402" name="Rectangle 512"/>
            <p:cNvSpPr>
              <a:spLocks noChangeArrowheads="1"/>
            </p:cNvSpPr>
            <p:nvPr/>
          </p:nvSpPr>
          <p:spPr bwMode="auto">
            <a:xfrm>
              <a:off x="4008" y="1781"/>
              <a:ext cx="2263" cy="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403" name="Line 513"/>
            <p:cNvSpPr>
              <a:spLocks noChangeShapeType="1"/>
            </p:cNvSpPr>
            <p:nvPr/>
          </p:nvSpPr>
          <p:spPr bwMode="auto">
            <a:xfrm>
              <a:off x="4008" y="1917"/>
              <a:ext cx="2263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404" name="Rectangle 514"/>
            <p:cNvSpPr>
              <a:spLocks noChangeArrowheads="1"/>
            </p:cNvSpPr>
            <p:nvPr/>
          </p:nvSpPr>
          <p:spPr bwMode="auto">
            <a:xfrm>
              <a:off x="4008" y="1917"/>
              <a:ext cx="2263" cy="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405" name="Line 515"/>
            <p:cNvSpPr>
              <a:spLocks noChangeShapeType="1"/>
            </p:cNvSpPr>
            <p:nvPr/>
          </p:nvSpPr>
          <p:spPr bwMode="auto">
            <a:xfrm>
              <a:off x="4008" y="2054"/>
              <a:ext cx="2263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406" name="Rectangle 516"/>
            <p:cNvSpPr>
              <a:spLocks noChangeArrowheads="1"/>
            </p:cNvSpPr>
            <p:nvPr/>
          </p:nvSpPr>
          <p:spPr bwMode="auto">
            <a:xfrm>
              <a:off x="4008" y="2054"/>
              <a:ext cx="2263" cy="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407" name="Line 517"/>
            <p:cNvSpPr>
              <a:spLocks noChangeShapeType="1"/>
            </p:cNvSpPr>
            <p:nvPr/>
          </p:nvSpPr>
          <p:spPr bwMode="auto">
            <a:xfrm>
              <a:off x="4008" y="2191"/>
              <a:ext cx="2263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408" name="Rectangle 518"/>
            <p:cNvSpPr>
              <a:spLocks noChangeArrowheads="1"/>
            </p:cNvSpPr>
            <p:nvPr/>
          </p:nvSpPr>
          <p:spPr bwMode="auto">
            <a:xfrm>
              <a:off x="4008" y="2191"/>
              <a:ext cx="2263" cy="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409" name="Line 519"/>
            <p:cNvSpPr>
              <a:spLocks noChangeShapeType="1"/>
            </p:cNvSpPr>
            <p:nvPr/>
          </p:nvSpPr>
          <p:spPr bwMode="auto">
            <a:xfrm>
              <a:off x="4008" y="2327"/>
              <a:ext cx="2263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410" name="Rectangle 520"/>
            <p:cNvSpPr>
              <a:spLocks noChangeArrowheads="1"/>
            </p:cNvSpPr>
            <p:nvPr/>
          </p:nvSpPr>
          <p:spPr bwMode="auto">
            <a:xfrm>
              <a:off x="4008" y="2327"/>
              <a:ext cx="2263" cy="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411" name="Line 521"/>
            <p:cNvSpPr>
              <a:spLocks noChangeShapeType="1"/>
            </p:cNvSpPr>
            <p:nvPr/>
          </p:nvSpPr>
          <p:spPr bwMode="auto">
            <a:xfrm>
              <a:off x="4008" y="2464"/>
              <a:ext cx="2263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412" name="Rectangle 522"/>
            <p:cNvSpPr>
              <a:spLocks noChangeArrowheads="1"/>
            </p:cNvSpPr>
            <p:nvPr/>
          </p:nvSpPr>
          <p:spPr bwMode="auto">
            <a:xfrm>
              <a:off x="4008" y="2464"/>
              <a:ext cx="2263" cy="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413" name="Rectangle 523"/>
            <p:cNvSpPr>
              <a:spLocks noChangeArrowheads="1"/>
            </p:cNvSpPr>
            <p:nvPr/>
          </p:nvSpPr>
          <p:spPr bwMode="auto">
            <a:xfrm>
              <a:off x="4008" y="2601"/>
              <a:ext cx="2263" cy="1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414" name="Line 524"/>
            <p:cNvSpPr>
              <a:spLocks noChangeShapeType="1"/>
            </p:cNvSpPr>
            <p:nvPr/>
          </p:nvSpPr>
          <p:spPr bwMode="auto">
            <a:xfrm>
              <a:off x="4008" y="2745"/>
              <a:ext cx="2263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415" name="Rectangle 525"/>
            <p:cNvSpPr>
              <a:spLocks noChangeArrowheads="1"/>
            </p:cNvSpPr>
            <p:nvPr/>
          </p:nvSpPr>
          <p:spPr bwMode="auto">
            <a:xfrm>
              <a:off x="4008" y="2745"/>
              <a:ext cx="2263" cy="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416" name="Line 526"/>
            <p:cNvSpPr>
              <a:spLocks noChangeShapeType="1"/>
            </p:cNvSpPr>
            <p:nvPr/>
          </p:nvSpPr>
          <p:spPr bwMode="auto">
            <a:xfrm>
              <a:off x="4008" y="2956"/>
              <a:ext cx="2263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417" name="Rectangle 527"/>
            <p:cNvSpPr>
              <a:spLocks noChangeArrowheads="1"/>
            </p:cNvSpPr>
            <p:nvPr/>
          </p:nvSpPr>
          <p:spPr bwMode="auto">
            <a:xfrm>
              <a:off x="4008" y="2956"/>
              <a:ext cx="2263" cy="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418" name="Line 528"/>
            <p:cNvSpPr>
              <a:spLocks noChangeShapeType="1"/>
            </p:cNvSpPr>
            <p:nvPr/>
          </p:nvSpPr>
          <p:spPr bwMode="auto">
            <a:xfrm>
              <a:off x="4008" y="3093"/>
              <a:ext cx="2263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419" name="Rectangle 529"/>
            <p:cNvSpPr>
              <a:spLocks noChangeArrowheads="1"/>
            </p:cNvSpPr>
            <p:nvPr/>
          </p:nvSpPr>
          <p:spPr bwMode="auto">
            <a:xfrm>
              <a:off x="4008" y="3093"/>
              <a:ext cx="2263" cy="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420" name="Line 530"/>
            <p:cNvSpPr>
              <a:spLocks noChangeShapeType="1"/>
            </p:cNvSpPr>
            <p:nvPr/>
          </p:nvSpPr>
          <p:spPr bwMode="auto">
            <a:xfrm>
              <a:off x="4008" y="3230"/>
              <a:ext cx="2263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421" name="Rectangle 531"/>
            <p:cNvSpPr>
              <a:spLocks noChangeArrowheads="1"/>
            </p:cNvSpPr>
            <p:nvPr/>
          </p:nvSpPr>
          <p:spPr bwMode="auto">
            <a:xfrm>
              <a:off x="4008" y="3230"/>
              <a:ext cx="2263" cy="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422" name="Rectangle 532"/>
            <p:cNvSpPr>
              <a:spLocks noChangeArrowheads="1"/>
            </p:cNvSpPr>
            <p:nvPr/>
          </p:nvSpPr>
          <p:spPr bwMode="auto">
            <a:xfrm>
              <a:off x="4008" y="3367"/>
              <a:ext cx="2263" cy="13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423" name="Line 533"/>
            <p:cNvSpPr>
              <a:spLocks noChangeShapeType="1"/>
            </p:cNvSpPr>
            <p:nvPr/>
          </p:nvSpPr>
          <p:spPr bwMode="auto">
            <a:xfrm>
              <a:off x="4008" y="3510"/>
              <a:ext cx="2263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424" name="Rectangle 534"/>
            <p:cNvSpPr>
              <a:spLocks noChangeArrowheads="1"/>
            </p:cNvSpPr>
            <p:nvPr/>
          </p:nvSpPr>
          <p:spPr bwMode="auto">
            <a:xfrm>
              <a:off x="4008" y="3510"/>
              <a:ext cx="2263" cy="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425" name="Line 535"/>
            <p:cNvSpPr>
              <a:spLocks noChangeShapeType="1"/>
            </p:cNvSpPr>
            <p:nvPr/>
          </p:nvSpPr>
          <p:spPr bwMode="auto">
            <a:xfrm>
              <a:off x="5772" y="3681"/>
              <a:ext cx="499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426" name="Rectangle 536"/>
            <p:cNvSpPr>
              <a:spLocks noChangeArrowheads="1"/>
            </p:cNvSpPr>
            <p:nvPr/>
          </p:nvSpPr>
          <p:spPr bwMode="auto">
            <a:xfrm>
              <a:off x="5772" y="3681"/>
              <a:ext cx="499" cy="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427" name="Line 537"/>
            <p:cNvSpPr>
              <a:spLocks noChangeShapeType="1"/>
            </p:cNvSpPr>
            <p:nvPr/>
          </p:nvSpPr>
          <p:spPr bwMode="auto">
            <a:xfrm>
              <a:off x="5772" y="3825"/>
              <a:ext cx="499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428" name="Rectangle 538"/>
            <p:cNvSpPr>
              <a:spLocks noChangeArrowheads="1"/>
            </p:cNvSpPr>
            <p:nvPr/>
          </p:nvSpPr>
          <p:spPr bwMode="auto">
            <a:xfrm>
              <a:off x="5772" y="3825"/>
              <a:ext cx="499" cy="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429" name="Line 539"/>
            <p:cNvSpPr>
              <a:spLocks noChangeShapeType="1"/>
            </p:cNvSpPr>
            <p:nvPr/>
          </p:nvSpPr>
          <p:spPr bwMode="auto">
            <a:xfrm>
              <a:off x="1657" y="3961"/>
              <a:ext cx="2338" cy="0"/>
            </a:xfrm>
            <a:prstGeom prst="line">
              <a:avLst/>
            </a:prstGeom>
            <a:noFill/>
            <a:ln w="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430" name="Rectangle 540"/>
            <p:cNvSpPr>
              <a:spLocks noChangeArrowheads="1"/>
            </p:cNvSpPr>
            <p:nvPr/>
          </p:nvSpPr>
          <p:spPr bwMode="auto">
            <a:xfrm>
              <a:off x="1657" y="3961"/>
              <a:ext cx="2338" cy="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817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7688" y="324247"/>
            <a:ext cx="656748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UMMARY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74788" y="1057459"/>
            <a:ext cx="8696325" cy="5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912813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Expertise – Leadership Team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Positioning of Capstone 10/10</a:t>
            </a:r>
          </a:p>
          <a:p>
            <a:pPr lvl="1" eaLnBrk="1" hangingPunct="1">
              <a:spcBef>
                <a:spcPct val="50000"/>
              </a:spcBef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Strategic Approach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Corporate Governance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1. Management model	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2. Protection of investors’ interests</a:t>
            </a:r>
          </a:p>
          <a:p>
            <a:pPr marL="0" lvl="1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Demonstration of risk/return profile 10/10</a:t>
            </a:r>
          </a:p>
          <a:p>
            <a:pPr marL="0" lvl="1" indent="0" eaLnBrk="1" hangingPunct="1">
              <a:spcBef>
                <a:spcPct val="50000"/>
              </a:spcBef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Business Plan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1. Method &amp; assumptions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2. Rapid growth of revenue and cash flow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3. Prospects for investors</a:t>
            </a:r>
          </a:p>
          <a:p>
            <a:pPr lvl="1" eaLnBrk="1" hangingPunct="1">
              <a:spcBef>
                <a:spcPct val="50000"/>
              </a:spcBef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Deal pipeline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Appendices</a:t>
            </a:r>
            <a:endParaRPr lang="en-GB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30276" y="6156895"/>
            <a:ext cx="3960440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Deal Pipeline</a:t>
            </a:r>
            <a:endParaRPr lang="en-GB" sz="1600" dirty="0">
              <a:latin typeface="Arial" pitchFamily="34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32334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966788" y="1044327"/>
            <a:ext cx="9726612" cy="552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Exclusive </a:t>
            </a:r>
            <a:r>
              <a:rPr lang="fr-FR" sz="1600" b="1" dirty="0" err="1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negotiation</a:t>
            </a:r>
            <a:r>
              <a:rPr lang="fr-FR" sz="1600" b="1" dirty="0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 of acquisition </a:t>
            </a:r>
            <a:r>
              <a:rPr lang="fr-FR" sz="1600" b="1" dirty="0" err="1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ongoing</a:t>
            </a:r>
            <a:endParaRPr lang="fr-FR" sz="1600" b="1" dirty="0" smtClean="0">
              <a:solidFill>
                <a:srgbClr val="C00000"/>
              </a:solidFill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Signature of sale agreement for 47% of capital : 7/1/2011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b="1" dirty="0" err="1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Commitment</a:t>
            </a:r>
            <a:r>
              <a:rPr lang="fr-FR" sz="1600" b="1" dirty="0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 for 60% of capital </a:t>
            </a:r>
            <a:r>
              <a:rPr lang="fr-FR" sz="1600" b="1" dirty="0" err="1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projected</a:t>
            </a:r>
            <a:r>
              <a:rPr lang="fr-FR" sz="1600" b="1" dirty="0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 : </a:t>
            </a:r>
            <a:r>
              <a:rPr lang="fr-FR" sz="1600" b="1" dirty="0" err="1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mid</a:t>
            </a:r>
            <a:r>
              <a:rPr lang="fr-FR" sz="1600" b="1" dirty="0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February</a:t>
            </a:r>
            <a:r>
              <a:rPr lang="fr-FR" sz="1600" b="1" dirty="0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 2011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fr-FR" sz="1600" dirty="0">
              <a:solidFill>
                <a:srgbClr val="C00000"/>
              </a:solidFill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Location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:	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	</a:t>
            </a:r>
            <a:r>
              <a:rPr lang="en-GB" sz="1600" dirty="0" smtClean="0">
                <a:latin typeface="Arial" charset="0"/>
                <a:ea typeface="FZYaoTi" pitchFamily="2" charset="-122"/>
              </a:rPr>
              <a:t> Close to the Paris </a:t>
            </a:r>
            <a:r>
              <a:rPr lang="en-GB" sz="1600" dirty="0" err="1" smtClean="0">
                <a:latin typeface="Arial" charset="0"/>
                <a:ea typeface="FZYaoTi" pitchFamily="2" charset="-122"/>
              </a:rPr>
              <a:t>périphérique</a:t>
            </a:r>
            <a:r>
              <a:rPr lang="en-GB" sz="1600" dirty="0" smtClean="0">
                <a:latin typeface="Arial" charset="0"/>
                <a:ea typeface="FZYaoTi" pitchFamily="2" charset="-122"/>
              </a:rPr>
              <a:t> ring road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, excellent </a:t>
            </a:r>
            <a:r>
              <a:rPr lang="fr-FR" sz="1600" dirty="0" err="1" smtClean="0">
                <a:latin typeface="Arial" charset="0"/>
                <a:ea typeface="FZYaoTi" pitchFamily="2" charset="-122"/>
                <a:cs typeface="+mn-cs"/>
              </a:rPr>
              <a:t>access</a:t>
            </a: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err="1" smtClean="0">
                <a:latin typeface="Arial" charset="0"/>
                <a:ea typeface="FZYaoTi" pitchFamily="2" charset="-122"/>
                <a:cs typeface="+mn-cs"/>
              </a:rPr>
              <a:t>Closed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 </a:t>
            </a:r>
            <a:r>
              <a:rPr lang="fr-FR" sz="1600" dirty="0" err="1" smtClean="0">
                <a:latin typeface="Arial" charset="0"/>
                <a:ea typeface="FZYaoTi" pitchFamily="2" charset="-122"/>
                <a:cs typeface="+mn-cs"/>
              </a:rPr>
              <a:t>enterprise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 </a:t>
            </a:r>
            <a:r>
              <a:rPr lang="fr-FR" sz="1600" dirty="0" err="1" smtClean="0">
                <a:latin typeface="Arial" charset="0"/>
                <a:ea typeface="FZYaoTi" pitchFamily="2" charset="-122"/>
                <a:cs typeface="+mn-cs"/>
              </a:rPr>
              <a:t>park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 :	12 buildings, total 43 000 m² </a:t>
            </a:r>
            <a:r>
              <a:rPr lang="fr-FR" sz="1600" dirty="0" err="1" smtClean="0">
                <a:latin typeface="Arial" charset="0"/>
                <a:ea typeface="FZYaoTi" pitchFamily="2" charset="-122"/>
                <a:cs typeface="+mn-cs"/>
              </a:rPr>
              <a:t>built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 area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Tenants :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	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	55 </a:t>
            </a:r>
            <a:r>
              <a:rPr lang="fr-FR" sz="1600" dirty="0" err="1" smtClean="0">
                <a:latin typeface="Arial" charset="0"/>
                <a:ea typeface="FZYaoTi" pitchFamily="2" charset="-122"/>
                <a:cs typeface="+mn-cs"/>
              </a:rPr>
              <a:t>approx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, none </a:t>
            </a:r>
            <a:r>
              <a:rPr lang="fr-FR" sz="1600" dirty="0" err="1" smtClean="0">
                <a:latin typeface="Arial" charset="0"/>
                <a:ea typeface="FZYaoTi" pitchFamily="2" charset="-122"/>
                <a:cs typeface="+mn-cs"/>
              </a:rPr>
              <a:t>predominant</a:t>
            </a:r>
            <a:endParaRPr lang="fr-FR" sz="1600" dirty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600" dirty="0" err="1" smtClean="0">
                <a:latin typeface="Arial" charset="0"/>
                <a:ea typeface="FZYaoTi" pitchFamily="2" charset="-122"/>
                <a:cs typeface="+mn-cs"/>
              </a:rPr>
              <a:t>Rental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 </a:t>
            </a:r>
            <a:r>
              <a:rPr lang="fr-FR" sz="1600" dirty="0" err="1" smtClean="0">
                <a:latin typeface="Arial" charset="0"/>
                <a:ea typeface="FZYaoTi" pitchFamily="2" charset="-122"/>
                <a:cs typeface="+mn-cs"/>
              </a:rPr>
              <a:t>void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 :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		0%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fr-FR" sz="1600" dirty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600" dirty="0" err="1" smtClean="0">
                <a:latin typeface="Arial" charset="0"/>
                <a:ea typeface="FZYaoTi" pitchFamily="2" charset="-122"/>
                <a:cs typeface="+mn-cs"/>
              </a:rPr>
              <a:t>Form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 of acquisition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:		</a:t>
            </a:r>
            <a:r>
              <a:rPr lang="fr-FR" sz="1600" dirty="0" err="1" smtClean="0">
                <a:latin typeface="Arial" charset="0"/>
                <a:ea typeface="FZYaoTi" pitchFamily="2" charset="-122"/>
                <a:cs typeface="+mn-cs"/>
              </a:rPr>
              <a:t>Majority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 control of an SA </a:t>
            </a:r>
            <a:r>
              <a:rPr lang="fr-FR" sz="1600" dirty="0" err="1" smtClean="0">
                <a:latin typeface="Arial" charset="0"/>
                <a:ea typeface="FZYaoTi" pitchFamily="2" charset="-122"/>
                <a:cs typeface="+mn-cs"/>
              </a:rPr>
              <a:t>company</a:t>
            </a: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Price of 100% acquisition: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€45m </a:t>
            </a:r>
            <a:r>
              <a:rPr lang="fr-FR" sz="1600" dirty="0" err="1" smtClean="0">
                <a:latin typeface="Arial" charset="0"/>
                <a:ea typeface="FZYaoTi" pitchFamily="2" charset="-122"/>
                <a:cs typeface="+mn-cs"/>
              </a:rPr>
              <a:t>approx</a:t>
            </a: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Initial </a:t>
            </a:r>
            <a:r>
              <a:rPr lang="fr-FR" sz="1600" dirty="0" err="1" smtClean="0">
                <a:latin typeface="Arial" charset="0"/>
                <a:ea typeface="FZYaoTi" pitchFamily="2" charset="-122"/>
                <a:cs typeface="+mn-cs"/>
              </a:rPr>
              <a:t>gross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 </a:t>
            </a:r>
            <a:r>
              <a:rPr lang="fr-FR" sz="1600" dirty="0" err="1" smtClean="0">
                <a:latin typeface="Arial" charset="0"/>
                <a:ea typeface="FZYaoTi" pitchFamily="2" charset="-122"/>
                <a:cs typeface="+mn-cs"/>
              </a:rPr>
              <a:t>rental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 </a:t>
            </a:r>
            <a:r>
              <a:rPr lang="fr-FR" sz="1600" dirty="0" err="1" smtClean="0">
                <a:latin typeface="Arial" charset="0"/>
                <a:ea typeface="FZYaoTi" pitchFamily="2" charset="-122"/>
                <a:cs typeface="+mn-cs"/>
              </a:rPr>
              <a:t>yield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: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≈ 10%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err="1" smtClean="0">
                <a:latin typeface="Arial" charset="0"/>
                <a:ea typeface="FZYaoTi" pitchFamily="2" charset="-122"/>
                <a:cs typeface="+mn-cs"/>
              </a:rPr>
              <a:t>Projected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 </a:t>
            </a:r>
            <a:r>
              <a:rPr lang="fr-FR" sz="1600" dirty="0" err="1" smtClean="0">
                <a:latin typeface="Arial" charset="0"/>
                <a:ea typeface="FZYaoTi" pitchFamily="2" charset="-122"/>
                <a:cs typeface="+mn-cs"/>
              </a:rPr>
              <a:t>completion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:	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July 2011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fr-FR" sz="1600" dirty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Condition: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		</a:t>
            </a:r>
            <a:r>
              <a:rPr lang="en-GB" sz="1600" dirty="0" smtClean="0">
                <a:latin typeface="Arial" charset="0"/>
                <a:ea typeface="FZYaoTi" pitchFamily="2" charset="-122"/>
              </a:rPr>
              <a:t> 	Very good, construction 2002-2006 (80%)</a:t>
            </a: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54088" y="384175"/>
            <a:ext cx="8713092" cy="38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 dirty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1- Rives de </a:t>
            </a:r>
            <a:r>
              <a:rPr lang="fr-FR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Paris – </a:t>
            </a: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Enterprise Park of 12 tenanted buildings </a:t>
            </a:r>
            <a:r>
              <a:rPr lang="fr-FR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– Paris périphérique</a:t>
            </a:r>
            <a:endParaRPr lang="fr-FR" sz="18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r="22819"/>
          <a:stretch/>
        </p:blipFill>
        <p:spPr bwMode="auto">
          <a:xfrm>
            <a:off x="8155012" y="3585963"/>
            <a:ext cx="2409982" cy="306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 rot="16200000">
            <a:off x="-1909338" y="4530107"/>
            <a:ext cx="4123979" cy="32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Deal pipeline</a:t>
            </a:r>
            <a:endParaRPr lang="fr-FR" sz="1400" i="1" dirty="0" smtClean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14325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3"/>
          <p:cNvSpPr txBox="1">
            <a:spLocks noChangeArrowheads="1"/>
          </p:cNvSpPr>
          <p:nvPr/>
        </p:nvSpPr>
        <p:spPr bwMode="auto">
          <a:xfrm>
            <a:off x="954212" y="1332359"/>
            <a:ext cx="7776988" cy="502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542925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542925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542925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542925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542925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en-GB" sz="1600" b="1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Ex parte contract (PUV) signed in December 2010 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fr-FR" sz="1600" b="1" dirty="0" err="1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Completion</a:t>
            </a:r>
            <a:r>
              <a:rPr lang="fr-FR" sz="1600" b="1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:		Q1 2011</a:t>
            </a:r>
          </a:p>
          <a:p>
            <a:pPr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Location :				Saint-Priest (Lyon), 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500m from new Lyon East bypass</a:t>
            </a: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Area :				55 000 m² (13 acres) land for construction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Future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enterprise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park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:		24 230 m²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Projected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tenants: 		40</a:t>
            </a:r>
          </a:p>
          <a:p>
            <a:pPr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Initial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investment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: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€  1.5m (March 2011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Total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investment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: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€ 20.4m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Projected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annual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gross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rent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: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€  2.1m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Projected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net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rental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yield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:	10.21%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/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err="1" smtClean="0">
                <a:latin typeface="Arial" charset="0"/>
                <a:ea typeface="FZYaoTi" pitchFamily="2" charset="-122"/>
              </a:rPr>
              <a:t>Vendor</a:t>
            </a:r>
            <a:r>
              <a:rPr lang="fr-FR" sz="1600" dirty="0" smtClean="0">
                <a:latin typeface="Arial" charset="0"/>
                <a:ea typeface="FZYaoTi" pitchFamily="2" charset="-122"/>
              </a:rPr>
              <a:t> </a:t>
            </a:r>
            <a:r>
              <a:rPr lang="fr-FR" sz="1600" dirty="0">
                <a:latin typeface="Arial" charset="0"/>
                <a:ea typeface="FZYaoTi" pitchFamily="2" charset="-122"/>
              </a:rPr>
              <a:t>:	</a:t>
            </a:r>
            <a:r>
              <a:rPr lang="fr-FR" sz="1600" dirty="0" smtClean="0">
                <a:latin typeface="Arial" charset="0"/>
                <a:ea typeface="FZYaoTi" pitchFamily="2" charset="-122"/>
              </a:rPr>
              <a:t>4 </a:t>
            </a:r>
            <a:r>
              <a:rPr lang="fr-FR" sz="1600" dirty="0" err="1" smtClean="0">
                <a:latin typeface="Arial" charset="0"/>
                <a:ea typeface="FZYaoTi" pitchFamily="2" charset="-122"/>
              </a:rPr>
              <a:t>corporate</a:t>
            </a:r>
            <a:r>
              <a:rPr lang="fr-FR" sz="1600" dirty="0" smtClean="0">
                <a:latin typeface="Arial" charset="0"/>
                <a:ea typeface="FZYaoTi" pitchFamily="2" charset="-122"/>
              </a:rPr>
              <a:t> </a:t>
            </a:r>
            <a:r>
              <a:rPr lang="fr-FR" sz="1600" dirty="0" err="1" smtClean="0">
                <a:latin typeface="Arial" charset="0"/>
                <a:ea typeface="FZYaoTi" pitchFamily="2" charset="-122"/>
              </a:rPr>
              <a:t>shareholders</a:t>
            </a:r>
            <a:r>
              <a:rPr lang="fr-FR" sz="1600" dirty="0" smtClean="0">
                <a:latin typeface="Arial" charset="0"/>
                <a:ea typeface="FZYaoTi" pitchFamily="2" charset="-122"/>
              </a:rPr>
              <a:t> (SCI)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772" y="4416934"/>
            <a:ext cx="4645499" cy="23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988" y="108223"/>
            <a:ext cx="2617886" cy="23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10196" y="540271"/>
            <a:ext cx="7056784" cy="38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tabLst>
                <a:tab pos="542925" algn="l"/>
              </a:tabLst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931863" indent="-390525" defTabSz="1042988" eaLnBrk="0" hangingPunct="0">
              <a:tabLst>
                <a:tab pos="542925" algn="l"/>
              </a:tabLst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tabLst>
                <a:tab pos="542925" algn="l"/>
              </a:tabLst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tabLst>
                <a:tab pos="542925" algn="l"/>
              </a:tabLst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tabLst>
                <a:tab pos="542925" algn="l"/>
              </a:tabLst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2- Development of an SME Enterprise Park – Saint-Priest (Lyon)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16200000">
            <a:off x="-1909338" y="4530107"/>
            <a:ext cx="4123979" cy="32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Deal pipeline</a:t>
            </a:r>
            <a:endParaRPr lang="fr-FR" sz="1400" i="1" dirty="0" smtClean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122113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966788" y="756295"/>
            <a:ext cx="8926512" cy="522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3 – Land for construction of a bespoke pre-let warehouse – Corbas (Lyon)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en-GB" sz="1800" dirty="0" smtClean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GB" sz="1600" dirty="0" smtClean="0">
                <a:latin typeface="Times New Roman"/>
                <a:ea typeface="FZYaoTi" pitchFamily="2" charset="-122"/>
                <a:cs typeface="Times New Roman"/>
              </a:rPr>
              <a:t>► </a:t>
            </a:r>
            <a:r>
              <a:rPr lang="en-GB" sz="1600" dirty="0" smtClean="0">
                <a:latin typeface="Arial" charset="0"/>
                <a:ea typeface="FZYaoTi" pitchFamily="2" charset="-122"/>
                <a:cs typeface="+mn-cs"/>
              </a:rPr>
              <a:t>Detail shown in Slide 8 (credentials)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en-GB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GB" sz="1600" dirty="0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Transfer of ownership from S. Lipp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GB" sz="1600" dirty="0" smtClean="0">
                <a:latin typeface="Arial" charset="0"/>
                <a:ea typeface="FZYaoTi" pitchFamily="2" charset="-122"/>
                <a:cs typeface="+mn-cs"/>
              </a:rPr>
              <a:t>Location :		Corbas (3</a:t>
            </a:r>
            <a:r>
              <a:rPr lang="en-GB" sz="1600" dirty="0" smtClean="0">
                <a:solidFill>
                  <a:srgbClr val="D60093"/>
                </a:solidFill>
                <a:latin typeface="Arial" charset="0"/>
                <a:ea typeface="FZYaoTi" pitchFamily="2" charset="-122"/>
                <a:cs typeface="+mn-cs"/>
              </a:rPr>
              <a:t> </a:t>
            </a:r>
            <a:r>
              <a:rPr lang="en-GB" sz="1600" dirty="0" smtClean="0">
                <a:latin typeface="Arial" charset="0"/>
                <a:ea typeface="FZYaoTi" pitchFamily="2" charset="-122"/>
                <a:cs typeface="+mn-cs"/>
              </a:rPr>
              <a:t>junctions to A43 and Lyon East bypass at 400m)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GB" sz="1600" dirty="0" smtClean="0">
                <a:latin typeface="Arial" charset="0"/>
                <a:ea typeface="FZYaoTi" pitchFamily="2" charset="-122"/>
                <a:cs typeface="+mn-cs"/>
              </a:rPr>
              <a:t>Area :			40 506 m² land for construction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GB" sz="1600" dirty="0" smtClean="0">
                <a:latin typeface="Arial" charset="0"/>
                <a:ea typeface="FZYaoTi" pitchFamily="2" charset="-122"/>
                <a:cs typeface="+mn-cs"/>
              </a:rPr>
              <a:t>Future cross-dock warehouse:	11 000 m² approx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en-GB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GB" sz="1600" dirty="0" smtClean="0">
                <a:latin typeface="Arial" charset="0"/>
                <a:ea typeface="FZYaoTi" pitchFamily="2" charset="-122"/>
                <a:cs typeface="+mn-cs"/>
              </a:rPr>
              <a:t>Acquisition price: 		€300k</a:t>
            </a:r>
            <a:endParaRPr lang="en-GB" sz="1600" dirty="0" smtClean="0">
              <a:solidFill>
                <a:srgbClr val="D60093"/>
              </a:solidFill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GB" sz="1600" dirty="0" smtClean="0">
                <a:latin typeface="Arial" charset="0"/>
                <a:ea typeface="FZYaoTi" pitchFamily="2" charset="-122"/>
                <a:cs typeface="+mn-cs"/>
              </a:rPr>
              <a:t>Bank finance:		€3.9m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en-GB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GB" sz="1600" dirty="0" smtClean="0">
                <a:latin typeface="Arial" charset="0"/>
                <a:ea typeface="FZYaoTi" pitchFamily="2" charset="-122"/>
                <a:cs typeface="+mn-cs"/>
              </a:rPr>
              <a:t>Transfer of ownership :	Q1 2011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GB" sz="1600" dirty="0" smtClean="0">
                <a:latin typeface="Arial" charset="0"/>
                <a:ea typeface="FZYaoTi" pitchFamily="2" charset="-122"/>
                <a:cs typeface="+mn-cs"/>
              </a:rPr>
              <a:t>Marketing :		Negotiations ongoing with two potential tenants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 rot="16200000">
            <a:off x="-1909338" y="4530107"/>
            <a:ext cx="4123979" cy="32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Deal pipeline</a:t>
            </a:r>
            <a:endParaRPr lang="fr-FR" sz="1400" i="1" dirty="0" smtClean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15176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966788" y="900113"/>
            <a:ext cx="9726612" cy="38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Further deals under consideration and/or negotiation</a:t>
            </a:r>
            <a:endParaRPr lang="en-GB" sz="18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 rot="16200000">
            <a:off x="-1513294" y="4926152"/>
            <a:ext cx="3331891" cy="32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Deal pipeline</a:t>
            </a:r>
            <a:endParaRPr lang="en-GB" sz="1400" i="1" dirty="0" smtClean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6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" y="1766939"/>
            <a:ext cx="10680796" cy="186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6" r="7831"/>
          <a:stretch/>
        </p:blipFill>
        <p:spPr bwMode="auto">
          <a:xfrm>
            <a:off x="3186460" y="3817750"/>
            <a:ext cx="4696838" cy="313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8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7688" y="324247"/>
            <a:ext cx="656748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UMMARY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58268" y="972319"/>
            <a:ext cx="8696325" cy="5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912813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Expertise – Leadership Team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Positioning of Capstone 10/10</a:t>
            </a:r>
          </a:p>
          <a:p>
            <a:pPr lvl="1" eaLnBrk="1" hangingPunct="1">
              <a:spcBef>
                <a:spcPct val="50000"/>
              </a:spcBef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Strategic Approach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Corporate Governance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1. Management model	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2. Protection of investors’ interests</a:t>
            </a:r>
          </a:p>
          <a:p>
            <a:pPr marL="0" lvl="1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Demonstration of risk/return profile 10/10</a:t>
            </a:r>
          </a:p>
          <a:p>
            <a:pPr marL="0" lvl="1" indent="0" eaLnBrk="1" hangingPunct="1">
              <a:spcBef>
                <a:spcPct val="50000"/>
              </a:spcBef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Business Plan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1. Method &amp; assumptions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2. Rapid growth of revenue and cash flow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3. Prospects for investors</a:t>
            </a:r>
          </a:p>
          <a:p>
            <a:pPr lvl="1" eaLnBrk="1" hangingPunct="1">
              <a:spcBef>
                <a:spcPct val="50000"/>
              </a:spcBef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Deal Pipeline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Appendices</a:t>
            </a:r>
            <a:endParaRPr lang="en-GB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30276" y="6444927"/>
            <a:ext cx="3960440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Appendices</a:t>
            </a:r>
            <a:endParaRPr lang="en-GB" sz="1600" dirty="0">
              <a:latin typeface="Arial" pitchFamily="34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32334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36892" y="245704"/>
            <a:ext cx="10538400" cy="6559263"/>
            <a:chOff x="136892" y="245704"/>
            <a:chExt cx="10538400" cy="6559263"/>
          </a:xfrm>
        </p:grpSpPr>
        <p:sp>
          <p:nvSpPr>
            <p:cNvPr id="3" name="Forme 2"/>
            <p:cNvSpPr/>
            <p:nvPr/>
          </p:nvSpPr>
          <p:spPr>
            <a:xfrm>
              <a:off x="136892" y="245704"/>
              <a:ext cx="10536050" cy="6365530"/>
            </a:xfrm>
            <a:prstGeom prst="swooshArrow">
              <a:avLst>
                <a:gd name="adj1" fmla="val 25000"/>
                <a:gd name="adj2" fmla="val 25000"/>
              </a:avLst>
            </a:prstGeom>
            <a:gradFill rotWithShape="0">
              <a:gsLst>
                <a:gs pos="0">
                  <a:srgbClr val="DDEBCF"/>
                </a:gs>
                <a:gs pos="56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Ellipse 4"/>
            <p:cNvSpPr/>
            <p:nvPr/>
          </p:nvSpPr>
          <p:spPr>
            <a:xfrm>
              <a:off x="1314252" y="4806460"/>
              <a:ext cx="270315" cy="270315"/>
            </a:xfrm>
            <a:prstGeom prst="ellipse">
              <a:avLst/>
            </a:prstGeom>
            <a:gradFill rotWithShape="0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orme libre 6"/>
            <p:cNvSpPr/>
            <p:nvPr/>
          </p:nvSpPr>
          <p:spPr>
            <a:xfrm>
              <a:off x="1198153" y="4842211"/>
              <a:ext cx="5084651" cy="1962756"/>
            </a:xfrm>
            <a:custGeom>
              <a:avLst/>
              <a:gdLst>
                <a:gd name="connsiteX0" fmla="*/ 0 w 5084651"/>
                <a:gd name="connsiteY0" fmla="*/ 0 h 1788803"/>
                <a:gd name="connsiteX1" fmla="*/ 5084651 w 5084651"/>
                <a:gd name="connsiteY1" fmla="*/ 0 h 1788803"/>
                <a:gd name="connsiteX2" fmla="*/ 5084651 w 5084651"/>
                <a:gd name="connsiteY2" fmla="*/ 1788803 h 1788803"/>
                <a:gd name="connsiteX3" fmla="*/ 0 w 5084651"/>
                <a:gd name="connsiteY3" fmla="*/ 1788803 h 1788803"/>
                <a:gd name="connsiteX4" fmla="*/ 0 w 5084651"/>
                <a:gd name="connsiteY4" fmla="*/ 0 h 178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4651" h="1788803">
                  <a:moveTo>
                    <a:pt x="0" y="0"/>
                  </a:moveTo>
                  <a:lnTo>
                    <a:pt x="5084651" y="0"/>
                  </a:lnTo>
                  <a:lnTo>
                    <a:pt x="5084651" y="1788803"/>
                  </a:lnTo>
                  <a:lnTo>
                    <a:pt x="0" y="17888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3234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>
                  <a:solidFill>
                    <a:schemeClr val="accent2">
                      <a:lumMod val="75000"/>
                    </a:schemeClr>
                  </a:solidFill>
                </a:rPr>
                <a:t>Creation </a:t>
              </a:r>
              <a:r>
                <a:rPr lang="en-GB" sz="1600" dirty="0" smtClean="0">
                  <a:solidFill>
                    <a:schemeClr val="accent2">
                      <a:lumMod val="75000"/>
                    </a:schemeClr>
                  </a:solidFill>
                </a:rPr>
                <a:t>of Real Estate Value</a:t>
              </a:r>
              <a:endParaRPr lang="en-GB" sz="1600" kern="1200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/>
                <a:t>1- </a:t>
              </a:r>
              <a:r>
                <a:rPr lang="en-GB" sz="1200" b="1" kern="1200" dirty="0" smtClean="0"/>
                <a:t>	Risk reduction </a:t>
              </a:r>
              <a:r>
                <a:rPr lang="en-GB" sz="1200" kern="1200" dirty="0" smtClean="0"/>
                <a:t>by: 	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>
                  <a:latin typeface="Arial"/>
                  <a:cs typeface="Arial"/>
                </a:rPr>
                <a:t>		● Number of</a:t>
              </a:r>
              <a:r>
                <a:rPr lang="en-GB" sz="1200" kern="1200" dirty="0" smtClean="0"/>
                <a:t> investments (</a:t>
              </a:r>
              <a:r>
                <a:rPr lang="en-GB" sz="1200" b="1" kern="1200" dirty="0" smtClean="0"/>
                <a:t>dispersion</a:t>
              </a:r>
              <a:r>
                <a:rPr lang="en-GB" sz="1200" kern="1200" dirty="0" smtClean="0"/>
                <a:t>)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/>
                <a:t>		</a:t>
              </a:r>
              <a:r>
                <a:rPr lang="en-GB" sz="1200" kern="1200" dirty="0" smtClean="0">
                  <a:latin typeface="Arial"/>
                  <a:cs typeface="Arial"/>
                </a:rPr>
                <a:t>● </a:t>
              </a:r>
              <a:r>
                <a:rPr lang="en-GB" sz="1200" b="1" dirty="0" smtClean="0">
                  <a:latin typeface="Arial"/>
                  <a:cs typeface="Arial"/>
                </a:rPr>
                <a:t>D</a:t>
              </a:r>
              <a:r>
                <a:rPr lang="en-GB" sz="1200" kern="1200" dirty="0" smtClean="0"/>
                <a:t>iversification of tenants by </a:t>
              </a:r>
              <a:r>
                <a:rPr lang="en-GB" sz="1200" b="1" kern="1200" dirty="0" smtClean="0"/>
                <a:t>industry sector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/>
                <a:t>		</a:t>
              </a:r>
              <a:r>
                <a:rPr lang="en-GB" sz="1200" kern="1200" dirty="0" smtClean="0">
                  <a:latin typeface="Arial"/>
                  <a:cs typeface="Arial"/>
                </a:rPr>
                <a:t>● </a:t>
              </a:r>
              <a:r>
                <a:rPr lang="en-GB" sz="1200" kern="1200" dirty="0" smtClean="0"/>
                <a:t>Diversification by </a:t>
              </a:r>
              <a:r>
                <a:rPr lang="en-GB" sz="1200" b="1" kern="1200" dirty="0" smtClean="0"/>
                <a:t>asset type </a:t>
              </a:r>
              <a:r>
                <a:rPr lang="en-GB" sz="1200" kern="1200" dirty="0" smtClean="0"/>
                <a:t>(office, retail, other…)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/>
                <a:t>		</a:t>
              </a:r>
              <a:r>
                <a:rPr lang="en-GB" sz="1200" kern="1200" dirty="0" smtClean="0">
                  <a:latin typeface="Arial"/>
                  <a:cs typeface="Arial"/>
                </a:rPr>
                <a:t>● </a:t>
              </a:r>
              <a:r>
                <a:rPr lang="en-GB" sz="1200" b="1" dirty="0" smtClean="0">
                  <a:latin typeface="Arial"/>
                  <a:cs typeface="Arial"/>
                </a:rPr>
                <a:t>D</a:t>
              </a:r>
              <a:r>
                <a:rPr lang="en-GB" sz="1200" kern="1200" dirty="0" smtClean="0"/>
                <a:t>iversification by </a:t>
              </a:r>
              <a:r>
                <a:rPr lang="en-GB" sz="1200" b="1" kern="1200" dirty="0" smtClean="0"/>
                <a:t>geographic location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/>
                <a:t>2- 	</a:t>
              </a:r>
              <a:r>
                <a:rPr lang="en-GB" sz="1200" b="1" dirty="0" smtClean="0"/>
                <a:t>Site c</a:t>
              </a:r>
              <a:r>
                <a:rPr lang="en-GB" sz="1200" b="1" kern="1200" dirty="0" smtClean="0"/>
                <a:t>onversion/development</a:t>
              </a:r>
              <a:r>
                <a:rPr lang="en-GB" sz="1200" kern="1200" dirty="0" smtClean="0"/>
                <a:t> at end of lease term : </a:t>
              </a:r>
              <a:r>
                <a:rPr lang="en-GB" sz="1200" i="1" kern="1200" dirty="0" smtClean="0"/>
                <a:t>Added value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/>
                <a:t>3- 	</a:t>
              </a:r>
              <a:r>
                <a:rPr lang="en-GB" sz="1200" b="1" dirty="0" smtClean="0"/>
                <a:t>O</a:t>
              </a:r>
              <a:r>
                <a:rPr lang="en-GB" sz="1200" kern="1200" dirty="0" smtClean="0"/>
                <a:t>pportunistic </a:t>
              </a:r>
              <a:r>
                <a:rPr lang="en-GB" sz="1200" b="1" kern="1200" dirty="0" smtClean="0"/>
                <a:t>sales</a:t>
              </a:r>
              <a:r>
                <a:rPr lang="en-GB" sz="1200" kern="1200" dirty="0" smtClean="0"/>
                <a:t> : </a:t>
              </a:r>
              <a:r>
                <a:rPr lang="en-GB" sz="1200" i="1" kern="1200" dirty="0" smtClean="0"/>
                <a:t>Capital gain</a:t>
              </a:r>
              <a:endParaRPr lang="en-GB" sz="1200" kern="1200" dirty="0"/>
            </a:p>
          </p:txBody>
        </p:sp>
        <p:sp>
          <p:nvSpPr>
            <p:cNvPr id="8" name="Ellipse 7"/>
            <p:cNvSpPr/>
            <p:nvPr/>
          </p:nvSpPr>
          <p:spPr>
            <a:xfrm>
              <a:off x="3546500" y="3003953"/>
              <a:ext cx="488646" cy="488646"/>
            </a:xfrm>
            <a:prstGeom prst="ellipse">
              <a:avLst/>
            </a:prstGeom>
            <a:gradFill rotWithShape="0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Ellipse 9"/>
            <p:cNvSpPr/>
            <p:nvPr/>
          </p:nvSpPr>
          <p:spPr>
            <a:xfrm>
              <a:off x="6953021" y="1692399"/>
              <a:ext cx="675787" cy="675787"/>
            </a:xfrm>
            <a:prstGeom prst="ellipse">
              <a:avLst/>
            </a:prstGeom>
            <a:gradFill rotWithShape="0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e libre 10"/>
            <p:cNvSpPr/>
            <p:nvPr/>
          </p:nvSpPr>
          <p:spPr>
            <a:xfrm>
              <a:off x="3186460" y="3132559"/>
              <a:ext cx="4104456" cy="1584176"/>
            </a:xfrm>
            <a:custGeom>
              <a:avLst/>
              <a:gdLst>
                <a:gd name="connsiteX0" fmla="*/ 0 w 4176492"/>
                <a:gd name="connsiteY0" fmla="*/ 0 h 1580447"/>
                <a:gd name="connsiteX1" fmla="*/ 4176492 w 4176492"/>
                <a:gd name="connsiteY1" fmla="*/ 0 h 1580447"/>
                <a:gd name="connsiteX2" fmla="*/ 4176492 w 4176492"/>
                <a:gd name="connsiteY2" fmla="*/ 1580447 h 1580447"/>
                <a:gd name="connsiteX3" fmla="*/ 0 w 4176492"/>
                <a:gd name="connsiteY3" fmla="*/ 1580447 h 1580447"/>
                <a:gd name="connsiteX4" fmla="*/ 0 w 4176492"/>
                <a:gd name="connsiteY4" fmla="*/ 0 h 158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6492" h="1580447">
                  <a:moveTo>
                    <a:pt x="0" y="0"/>
                  </a:moveTo>
                  <a:lnTo>
                    <a:pt x="4176492" y="0"/>
                  </a:lnTo>
                  <a:lnTo>
                    <a:pt x="4176492" y="1580447"/>
                  </a:lnTo>
                  <a:lnTo>
                    <a:pt x="0" y="15804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8086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>
                  <a:solidFill>
                    <a:schemeClr val="accent2">
                      <a:lumMod val="75000"/>
                    </a:schemeClr>
                  </a:solidFill>
                </a:rPr>
                <a:t>Creation of </a:t>
              </a:r>
              <a:r>
                <a:rPr lang="en-GB" sz="1600" dirty="0" smtClean="0">
                  <a:solidFill>
                    <a:schemeClr val="accent2">
                      <a:lumMod val="75000"/>
                    </a:schemeClr>
                  </a:solidFill>
                </a:rPr>
                <a:t>F</a:t>
              </a:r>
              <a:r>
                <a:rPr lang="en-GB" sz="1600" kern="1200" dirty="0" smtClean="0">
                  <a:solidFill>
                    <a:schemeClr val="accent2">
                      <a:lumMod val="75000"/>
                    </a:schemeClr>
                  </a:solidFill>
                </a:rPr>
                <a:t>inancial Value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/>
                <a:t>1- Development of a </a:t>
              </a:r>
              <a:r>
                <a:rPr lang="en-GB" sz="1200" b="1" kern="1200" dirty="0" smtClean="0"/>
                <a:t>high-yield portfolio generating recurring LT revenues </a:t>
              </a:r>
              <a:r>
                <a:rPr lang="en-GB" sz="1200" kern="1200" dirty="0" smtClean="0"/>
                <a:t>(similar profile to LT bonds)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 smtClean="0"/>
                <a:t>2- Target risk/return profile </a:t>
              </a:r>
              <a:r>
                <a:rPr lang="en-GB" sz="1200" b="1" dirty="0" smtClean="0"/>
                <a:t>10/10</a:t>
              </a:r>
              <a:endParaRPr lang="en-GB" sz="1200" b="1" kern="1200" dirty="0" smtClean="0"/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/>
                <a:t>3- Construction of a diversified portfolio (</a:t>
              </a:r>
              <a:r>
                <a:rPr lang="en-GB" sz="1200" b="1" kern="1200" dirty="0" smtClean="0"/>
                <a:t>cap rate compression</a:t>
              </a:r>
              <a:r>
                <a:rPr lang="en-GB" sz="1200" kern="1200" dirty="0" smtClean="0"/>
                <a:t>)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 smtClean="0"/>
                <a:t>4- </a:t>
              </a:r>
              <a:r>
                <a:rPr lang="en-GB" sz="1200" b="1" kern="1200" dirty="0" smtClean="0"/>
                <a:t>Flotation </a:t>
              </a:r>
              <a:r>
                <a:rPr lang="en-GB" sz="1200" kern="1200" dirty="0" smtClean="0"/>
                <a:t>(liquidity + debt reduction)</a:t>
              </a:r>
            </a:p>
          </p:txBody>
        </p:sp>
        <p:sp>
          <p:nvSpPr>
            <p:cNvPr id="9" name="Forme libre 8"/>
            <p:cNvSpPr/>
            <p:nvPr/>
          </p:nvSpPr>
          <p:spPr>
            <a:xfrm>
              <a:off x="7002885" y="1764407"/>
              <a:ext cx="3672407" cy="1944216"/>
            </a:xfrm>
            <a:custGeom>
              <a:avLst/>
              <a:gdLst>
                <a:gd name="connsiteX0" fmla="*/ 0 w 4296113"/>
                <a:gd name="connsiteY0" fmla="*/ 0 h 1824038"/>
                <a:gd name="connsiteX1" fmla="*/ 4296113 w 4296113"/>
                <a:gd name="connsiteY1" fmla="*/ 0 h 1824038"/>
                <a:gd name="connsiteX2" fmla="*/ 4296113 w 4296113"/>
                <a:gd name="connsiteY2" fmla="*/ 1824038 h 1824038"/>
                <a:gd name="connsiteX3" fmla="*/ 0 w 4296113"/>
                <a:gd name="connsiteY3" fmla="*/ 1824038 h 1824038"/>
                <a:gd name="connsiteX4" fmla="*/ 0 w 4296113"/>
                <a:gd name="connsiteY4" fmla="*/ 0 h 182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113" h="1824038">
                  <a:moveTo>
                    <a:pt x="0" y="0"/>
                  </a:moveTo>
                  <a:lnTo>
                    <a:pt x="4296113" y="0"/>
                  </a:lnTo>
                  <a:lnTo>
                    <a:pt x="4296113" y="1824038"/>
                  </a:lnTo>
                  <a:lnTo>
                    <a:pt x="0" y="18240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8924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>
                  <a:solidFill>
                    <a:schemeClr val="accent2">
                      <a:lumMod val="75000"/>
                    </a:schemeClr>
                  </a:solidFill>
                </a:rPr>
                <a:t>Creation of Managerial </a:t>
              </a:r>
              <a:r>
                <a:rPr lang="en-GB" sz="1600" dirty="0" smtClean="0">
                  <a:solidFill>
                    <a:schemeClr val="accent2">
                      <a:lumMod val="75000"/>
                    </a:schemeClr>
                  </a:solidFill>
                </a:rPr>
                <a:t>V</a:t>
              </a:r>
              <a:r>
                <a:rPr lang="en-GB" sz="1600" kern="1200" dirty="0" smtClean="0">
                  <a:solidFill>
                    <a:schemeClr val="accent2">
                      <a:lumMod val="75000"/>
                    </a:schemeClr>
                  </a:solidFill>
                </a:rPr>
                <a:t>alue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/>
                <a:t>1- 	</a:t>
              </a:r>
              <a:r>
                <a:rPr lang="en-GB" sz="1200" b="1" kern="1200" dirty="0" smtClean="0"/>
                <a:t>Quality </a:t>
              </a:r>
              <a:r>
                <a:rPr lang="en-GB" sz="1200" kern="1200" dirty="0" smtClean="0"/>
                <a:t>of</a:t>
              </a:r>
              <a:r>
                <a:rPr lang="en-GB" sz="1200" b="1" kern="1200" dirty="0" smtClean="0"/>
                <a:t> </a:t>
              </a:r>
              <a:r>
                <a:rPr lang="en-GB" sz="1200" b="1" dirty="0" smtClean="0"/>
                <a:t>management : asset </a:t>
              </a:r>
              <a:r>
                <a:rPr lang="en-GB" sz="1200" b="1" kern="1200" dirty="0" smtClean="0"/>
                <a:t>selection </a:t>
              </a:r>
              <a:r>
                <a:rPr lang="en-GB" sz="1200" kern="1200" dirty="0" smtClean="0"/>
                <a:t>and</a:t>
              </a:r>
              <a:r>
                <a:rPr lang="en-GB" sz="1200" b="1" kern="1200" dirty="0" smtClean="0"/>
                <a:t> active </a:t>
              </a:r>
              <a:r>
                <a:rPr lang="en-GB" sz="1200" b="1" dirty="0" smtClean="0"/>
                <a:t>management </a:t>
              </a:r>
              <a:r>
                <a:rPr lang="en-GB" sz="1200" dirty="0" smtClean="0"/>
                <a:t>of the portfolio</a:t>
              </a:r>
              <a:endParaRPr lang="en-GB" sz="1200" kern="1200" dirty="0" smtClean="0"/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/>
                <a:t>2- 	Development of </a:t>
              </a:r>
              <a:r>
                <a:rPr lang="en-GB" sz="1200" b="1" kern="1200" dirty="0" smtClean="0"/>
                <a:t>regional teams</a:t>
              </a:r>
              <a:r>
                <a:rPr lang="en-GB" sz="1200" kern="1200" dirty="0" smtClean="0"/>
                <a:t> : local knowledge base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/>
                <a:t>3- 	</a:t>
              </a:r>
              <a:r>
                <a:rPr lang="en-GB" sz="1200" b="1" kern="1200" dirty="0" smtClean="0"/>
                <a:t>Management shareholders</a:t>
              </a:r>
              <a:r>
                <a:rPr lang="en-GB" sz="1200" b="1" dirty="0" smtClean="0"/>
                <a:t> </a:t>
              </a:r>
              <a:r>
                <a:rPr lang="en-GB" sz="1200" kern="1200" dirty="0" smtClean="0"/>
                <a:t>: interests aligned with strategic investor</a:t>
              </a:r>
              <a:r>
                <a:rPr lang="en-GB" sz="1200" dirty="0" smtClean="0"/>
                <a:t>s</a:t>
              </a:r>
              <a:r>
                <a:rPr lang="en-GB" sz="1200" kern="1200" dirty="0" smtClean="0"/>
                <a:t> (vs.</a:t>
              </a:r>
              <a:r>
                <a:rPr lang="en-GB" sz="1200" i="1" kern="1200" dirty="0" smtClean="0"/>
                <a:t>asset managers</a:t>
              </a:r>
              <a:r>
                <a:rPr lang="en-GB" sz="1200" kern="1200" dirty="0" smtClean="0"/>
                <a:t>)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/>
                <a:t>4- 	</a:t>
              </a:r>
              <a:r>
                <a:rPr lang="en-GB" sz="1200" b="1" kern="1200" dirty="0" smtClean="0"/>
                <a:t>Creation of alpha </a:t>
              </a:r>
              <a:r>
                <a:rPr lang="en-GB" sz="1200" kern="1200" dirty="0" smtClean="0"/>
                <a:t>: vs. underlying real estate</a:t>
              </a:r>
              <a:endParaRPr lang="en-GB" sz="1200" kern="1200" dirty="0"/>
            </a:p>
          </p:txBody>
        </p: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882650" y="396875"/>
            <a:ext cx="87852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cap="small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Sources of value</a:t>
            </a:r>
            <a:r>
              <a:rPr lang="en-GB" sz="2700" cap="small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 creation</a:t>
            </a:r>
            <a:endParaRPr lang="en-GB" sz="2700" cap="small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72856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54088" y="384175"/>
            <a:ext cx="7129958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</a:t>
            </a: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ORPORATE STRUCTURE AND MANAGEMENT CONTRACT - 1</a:t>
            </a:r>
            <a:endParaRPr lang="en-GB" sz="1800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483100" y="3418855"/>
            <a:ext cx="1901825" cy="33972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 smtClean="0">
                <a:cs typeface="+mn-cs"/>
              </a:rPr>
              <a:t>CAPSTONE </a:t>
            </a:r>
            <a:r>
              <a:rPr lang="en-GB" sz="1600" dirty="0" smtClean="0">
                <a:solidFill>
                  <a:srgbClr val="C00000"/>
                </a:solidFill>
                <a:cs typeface="+mn-cs"/>
              </a:rPr>
              <a:t>(2)</a:t>
            </a:r>
            <a:endParaRPr lang="en-GB" sz="1600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210796" y="4665042"/>
            <a:ext cx="1873250" cy="3381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 smtClean="0">
                <a:cs typeface="+mn-cs"/>
              </a:rPr>
              <a:t>Investment co.</a:t>
            </a:r>
            <a:endParaRPr lang="en-GB" sz="1600" dirty="0">
              <a:cs typeface="+mn-cs"/>
            </a:endParaRPr>
          </a:p>
        </p:txBody>
      </p:sp>
      <p:sp>
        <p:nvSpPr>
          <p:cNvPr id="7" name="ZoneTexte 37"/>
          <p:cNvSpPr txBox="1">
            <a:spLocks noChangeArrowheads="1"/>
          </p:cNvSpPr>
          <p:nvPr/>
        </p:nvSpPr>
        <p:spPr bwMode="auto">
          <a:xfrm>
            <a:off x="2898973" y="4665042"/>
            <a:ext cx="1871663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/>
            <a:r>
              <a:rPr lang="en-GB" sz="1600" dirty="0" smtClean="0"/>
              <a:t>Commercial co.</a:t>
            </a:r>
            <a:endParaRPr lang="en-GB" sz="1600" dirty="0"/>
          </a:p>
        </p:txBody>
      </p:sp>
      <p:cxnSp>
        <p:nvCxnSpPr>
          <p:cNvPr id="9" name="Connecteur en angle 8"/>
          <p:cNvCxnSpPr>
            <a:cxnSpLocks noChangeShapeType="1"/>
            <a:stCxn id="4" idx="2"/>
            <a:endCxn id="5" idx="0"/>
          </p:cNvCxnSpPr>
          <p:nvPr/>
        </p:nvCxnSpPr>
        <p:spPr bwMode="auto">
          <a:xfrm rot="16200000" flipH="1">
            <a:off x="5837486" y="3355107"/>
            <a:ext cx="906462" cy="171340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Connecteur en angle 11"/>
          <p:cNvCxnSpPr>
            <a:cxnSpLocks noChangeShapeType="1"/>
            <a:stCxn id="4" idx="2"/>
            <a:endCxn id="7" idx="0"/>
          </p:cNvCxnSpPr>
          <p:nvPr/>
        </p:nvCxnSpPr>
        <p:spPr bwMode="auto">
          <a:xfrm rot="5400000">
            <a:off x="4181178" y="3412207"/>
            <a:ext cx="906462" cy="159920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cteur droit avec flèche 52"/>
          <p:cNvCxnSpPr>
            <a:cxnSpLocks noChangeShapeType="1"/>
            <a:stCxn id="14" idx="2"/>
            <a:endCxn id="4" idx="0"/>
          </p:cNvCxnSpPr>
          <p:nvPr/>
        </p:nvCxnSpPr>
        <p:spPr bwMode="auto">
          <a:xfrm rot="16200000" flipH="1">
            <a:off x="4968758" y="2953600"/>
            <a:ext cx="915204" cy="1530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ZoneTexte 53"/>
          <p:cNvSpPr txBox="1">
            <a:spLocks noChangeArrowheads="1"/>
          </p:cNvSpPr>
          <p:nvPr/>
        </p:nvSpPr>
        <p:spPr bwMode="auto">
          <a:xfrm>
            <a:off x="7981379" y="3296330"/>
            <a:ext cx="1973833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/>
            <a:r>
              <a:rPr lang="en-GB" sz="1600" dirty="0" smtClean="0"/>
              <a:t>Strategic investors</a:t>
            </a:r>
          </a:p>
          <a:p>
            <a:pPr algn="ctr" eaLnBrk="1" hangingPunct="1"/>
            <a:r>
              <a:rPr lang="en-GB" sz="1600" dirty="0" smtClean="0"/>
              <a:t>(owners)</a:t>
            </a:r>
            <a:endParaRPr lang="en-GB" sz="1600" dirty="0"/>
          </a:p>
        </p:txBody>
      </p:sp>
      <p:sp>
        <p:nvSpPr>
          <p:cNvPr id="14" name="ZoneTexte 54"/>
          <p:cNvSpPr txBox="1">
            <a:spLocks noChangeArrowheads="1"/>
          </p:cNvSpPr>
          <p:nvPr/>
        </p:nvSpPr>
        <p:spPr bwMode="auto">
          <a:xfrm>
            <a:off x="4338588" y="1980431"/>
            <a:ext cx="216024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/>
            <a:r>
              <a:rPr lang="en-GB" sz="1600" dirty="0" smtClean="0"/>
              <a:t>ISIS (manager)</a:t>
            </a:r>
          </a:p>
          <a:p>
            <a:pPr algn="ctr" eaLnBrk="1" hangingPunct="1"/>
            <a:r>
              <a:rPr lang="en-GB" sz="1200" dirty="0"/>
              <a:t>e</a:t>
            </a:r>
            <a:r>
              <a:rPr lang="en-GB" sz="1200" dirty="0" smtClean="0"/>
              <a:t>mploys Leadership Team</a:t>
            </a:r>
            <a:endParaRPr lang="en-GB" sz="1200" dirty="0"/>
          </a:p>
        </p:txBody>
      </p:sp>
      <p:cxnSp>
        <p:nvCxnSpPr>
          <p:cNvPr id="20" name="Connecteur droit avec flèche 19"/>
          <p:cNvCxnSpPr/>
          <p:nvPr/>
        </p:nvCxnSpPr>
        <p:spPr bwMode="auto">
          <a:xfrm>
            <a:off x="4842644" y="2565206"/>
            <a:ext cx="0" cy="8536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lgDashDotDot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ZoneTexte 23"/>
          <p:cNvSpPr txBox="1"/>
          <p:nvPr/>
        </p:nvSpPr>
        <p:spPr>
          <a:xfrm>
            <a:off x="2517754" y="2781954"/>
            <a:ext cx="2394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+mn-lt"/>
              </a:rPr>
              <a:t>Management contract + BSA (1)</a:t>
            </a:r>
            <a:endParaRPr lang="en-GB" sz="1200" dirty="0">
              <a:latin typeface="+mn-lt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591514" y="2098025"/>
            <a:ext cx="70208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n-lt"/>
              </a:rPr>
              <a:t>S. LIPP</a:t>
            </a:r>
            <a:endParaRPr lang="fr-FR" sz="1200" dirty="0">
              <a:latin typeface="+mn-lt"/>
            </a:endParaRPr>
          </a:p>
        </p:txBody>
      </p:sp>
      <p:cxnSp>
        <p:nvCxnSpPr>
          <p:cNvPr id="16" name="Connecteur droit avec flèche 15"/>
          <p:cNvCxnSpPr>
            <a:stCxn id="14" idx="3"/>
            <a:endCxn id="13" idx="0"/>
          </p:cNvCxnSpPr>
          <p:nvPr/>
        </p:nvCxnSpPr>
        <p:spPr bwMode="auto">
          <a:xfrm>
            <a:off x="6498828" y="2242041"/>
            <a:ext cx="2469468" cy="10542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lgDashDotDot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ZoneTexte 26"/>
          <p:cNvSpPr txBox="1"/>
          <p:nvPr/>
        </p:nvSpPr>
        <p:spPr>
          <a:xfrm>
            <a:off x="7254900" y="2340471"/>
            <a:ext cx="205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+mn-lt"/>
              </a:rPr>
              <a:t>Shareholders pact</a:t>
            </a:r>
          </a:p>
          <a:p>
            <a:pPr algn="ctr"/>
            <a:r>
              <a:rPr lang="en-GB" sz="1200" dirty="0" smtClean="0">
                <a:latin typeface="+mn-lt"/>
              </a:rPr>
              <a:t>&amp; internal policies</a:t>
            </a:r>
            <a:endParaRPr lang="en-GB" sz="1200" dirty="0">
              <a:latin typeface="+mn-lt"/>
            </a:endParaRPr>
          </a:p>
        </p:txBody>
      </p:sp>
      <p:cxnSp>
        <p:nvCxnSpPr>
          <p:cNvPr id="31" name="Connecteur droit avec flèche 30"/>
          <p:cNvCxnSpPr/>
          <p:nvPr/>
        </p:nvCxnSpPr>
        <p:spPr bwMode="auto">
          <a:xfrm>
            <a:off x="7668964" y="5580832"/>
            <a:ext cx="7740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lgDashDotDot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ZoneTexte 31"/>
          <p:cNvSpPr txBox="1"/>
          <p:nvPr/>
        </p:nvSpPr>
        <p:spPr>
          <a:xfrm>
            <a:off x="8461040" y="5438556"/>
            <a:ext cx="171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+mn-lt"/>
              </a:rPr>
              <a:t>Contractual link</a:t>
            </a:r>
          </a:p>
          <a:p>
            <a:endParaRPr lang="en-GB" sz="1200" dirty="0" smtClean="0">
              <a:latin typeface="+mn-lt"/>
            </a:endParaRPr>
          </a:p>
          <a:p>
            <a:r>
              <a:rPr lang="en-GB" sz="1200" dirty="0" smtClean="0">
                <a:latin typeface="+mn-lt"/>
              </a:rPr>
              <a:t>Capital link</a:t>
            </a:r>
            <a:endParaRPr lang="en-GB" sz="1200" dirty="0">
              <a:latin typeface="+mn-lt"/>
            </a:endParaRPr>
          </a:p>
        </p:txBody>
      </p:sp>
      <p:cxnSp>
        <p:nvCxnSpPr>
          <p:cNvPr id="34" name="Connecteur droit avec flèche 33"/>
          <p:cNvCxnSpPr/>
          <p:nvPr/>
        </p:nvCxnSpPr>
        <p:spPr bwMode="auto">
          <a:xfrm>
            <a:off x="7668964" y="5940871"/>
            <a:ext cx="7740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ZoneTexte 36"/>
          <p:cNvSpPr txBox="1"/>
          <p:nvPr/>
        </p:nvSpPr>
        <p:spPr>
          <a:xfrm>
            <a:off x="3204456" y="4151704"/>
            <a:ext cx="702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n-lt"/>
              </a:rPr>
              <a:t>100%</a:t>
            </a:r>
            <a:endParaRPr lang="fr-FR" sz="1200" dirty="0">
              <a:latin typeface="+mn-lt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7074892" y="4140671"/>
            <a:ext cx="702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n-lt"/>
              </a:rPr>
              <a:t>100%</a:t>
            </a:r>
            <a:endParaRPr lang="fr-FR" sz="1200" dirty="0">
              <a:latin typeface="+mn-lt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22164" y="565284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n-lt"/>
              </a:rPr>
              <a:t>(1)</a:t>
            </a:r>
            <a:r>
              <a:rPr lang="en-GB" sz="1400" dirty="0" smtClean="0">
                <a:solidFill>
                  <a:srgbClr val="C00000"/>
                </a:solidFill>
              </a:rPr>
              <a:t> </a:t>
            </a:r>
            <a:r>
              <a:rPr lang="en-GB" sz="1400" dirty="0" smtClean="0">
                <a:latin typeface="+mn-lt"/>
              </a:rPr>
              <a:t>Bons de souscription d’actions (share warrants)</a:t>
            </a:r>
          </a:p>
          <a:p>
            <a:r>
              <a:rPr lang="en-GB" sz="1400" dirty="0" smtClean="0">
                <a:latin typeface="+mn-lt"/>
              </a:rPr>
              <a:t>(2) Company to float in Year 5</a:t>
            </a:r>
            <a:endParaRPr lang="en-GB" sz="1400" dirty="0">
              <a:latin typeface="+mn-lt"/>
            </a:endParaRPr>
          </a:p>
        </p:txBody>
      </p:sp>
      <p:cxnSp>
        <p:nvCxnSpPr>
          <p:cNvPr id="17" name="Connecteur droit avec flèche 16"/>
          <p:cNvCxnSpPr>
            <a:stCxn id="13" idx="1"/>
            <a:endCxn id="4" idx="3"/>
          </p:cNvCxnSpPr>
          <p:nvPr/>
        </p:nvCxnSpPr>
        <p:spPr bwMode="auto">
          <a:xfrm rot="10800000">
            <a:off x="6384925" y="3588718"/>
            <a:ext cx="1596454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ZoneTexte 28"/>
          <p:cNvSpPr txBox="1"/>
          <p:nvPr/>
        </p:nvSpPr>
        <p:spPr>
          <a:xfrm>
            <a:off x="6610028" y="3357885"/>
            <a:ext cx="125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+mn-lt"/>
              </a:rPr>
              <a:t>Majority shareholders</a:t>
            </a:r>
            <a:endParaRPr lang="en-GB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666180" y="924113"/>
            <a:ext cx="100272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</a:rPr>
              <a:t>Companies</a:t>
            </a:r>
          </a:p>
          <a:p>
            <a:r>
              <a:rPr lang="en-GB" sz="1600" dirty="0" smtClean="0">
                <a:latin typeface="+mn-lt"/>
              </a:rPr>
              <a:t>ISIS SAS			Holding co. owned by management-shareholder</a:t>
            </a:r>
          </a:p>
          <a:p>
            <a:r>
              <a:rPr lang="en-GB" sz="1600" dirty="0" smtClean="0">
                <a:latin typeface="+mn-lt"/>
              </a:rPr>
              <a:t>			► Object : Control after flotation (pre-IPO = optimisation of valuation)</a:t>
            </a:r>
          </a:p>
          <a:p>
            <a:endParaRPr lang="en-GB" sz="1600" dirty="0" smtClean="0">
              <a:latin typeface="+mn-lt"/>
            </a:endParaRPr>
          </a:p>
          <a:p>
            <a:endParaRPr lang="en-GB" sz="1600" dirty="0" smtClean="0">
              <a:latin typeface="+mn-lt"/>
            </a:endParaRPr>
          </a:p>
          <a:p>
            <a:r>
              <a:rPr lang="en-GB" sz="1600" dirty="0" smtClean="0">
                <a:latin typeface="+mn-lt"/>
              </a:rPr>
              <a:t>CAPSTONE SAS		► Investment holding co. to float in year 5</a:t>
            </a:r>
          </a:p>
          <a:p>
            <a:r>
              <a:rPr lang="en-GB" sz="1600" dirty="0" smtClean="0">
                <a:latin typeface="+mn-lt"/>
              </a:rPr>
              <a:t>			Majority owned by strategic investors</a:t>
            </a:r>
          </a:p>
          <a:p>
            <a:pPr marL="0" lvl="2"/>
            <a:r>
              <a:rPr lang="en-GB" sz="1600" dirty="0" smtClean="0">
                <a:latin typeface="+mn-lt"/>
              </a:rPr>
              <a:t>			Tax consolidator</a:t>
            </a:r>
          </a:p>
          <a:p>
            <a:pPr marL="0" lvl="2"/>
            <a:endParaRPr lang="en-GB" sz="1600" dirty="0" smtClean="0">
              <a:latin typeface="+mn-lt"/>
            </a:endParaRPr>
          </a:p>
          <a:p>
            <a:pPr marL="0" lvl="2"/>
            <a:endParaRPr lang="en-GB" sz="1600" dirty="0" smtClean="0">
              <a:latin typeface="+mn-lt"/>
            </a:endParaRPr>
          </a:p>
          <a:p>
            <a:pPr marL="0" lvl="2"/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</a:rPr>
              <a:t>Capital contribution / Stéphane LIPP</a:t>
            </a:r>
            <a:endParaRPr lang="en-GB" sz="1600" dirty="0" smtClean="0">
              <a:solidFill>
                <a:schemeClr val="accent2">
                  <a:lumMod val="75000"/>
                </a:schemeClr>
              </a:solidFill>
              <a:latin typeface="Arial" charset="0"/>
              <a:ea typeface="FZYaoTi" pitchFamily="2" charset="-122"/>
            </a:endParaRPr>
          </a:p>
          <a:p>
            <a:pPr marL="0" lvl="2"/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  <a:cs typeface="Arial"/>
              </a:rPr>
              <a:t>			</a:t>
            </a: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FZYaoTi" pitchFamily="2" charset="-122"/>
                <a:cs typeface="Arial"/>
              </a:rPr>
              <a:t>►</a:t>
            </a: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</a:rPr>
              <a:t> Initial valuation of Capstone shares</a:t>
            </a:r>
          </a:p>
          <a:p>
            <a:r>
              <a:rPr lang="en-GB" sz="1600" dirty="0" smtClean="0">
                <a:latin typeface="+mn-lt"/>
              </a:rPr>
              <a:t>			Total €</a:t>
            </a:r>
            <a:r>
              <a:rPr lang="en-GB" sz="1600" b="1" dirty="0" smtClean="0">
                <a:latin typeface="+mn-lt"/>
              </a:rPr>
              <a:t>15.1m </a:t>
            </a:r>
            <a:r>
              <a:rPr lang="en-GB" sz="1600" dirty="0" smtClean="0">
                <a:latin typeface="+mn-lt"/>
              </a:rPr>
              <a:t>– </a:t>
            </a:r>
            <a:r>
              <a:rPr lang="en-GB" sz="1600" u="sng" dirty="0" smtClean="0">
                <a:latin typeface="+mn-lt"/>
              </a:rPr>
              <a:t>strong capital commitment</a:t>
            </a:r>
            <a:r>
              <a:rPr lang="en-GB" sz="1600" dirty="0" smtClean="0">
                <a:latin typeface="+mn-lt"/>
              </a:rPr>
              <a:t> (see next page)</a:t>
            </a:r>
          </a:p>
          <a:p>
            <a:pPr marL="0" lvl="2"/>
            <a:endParaRPr lang="en-GB" sz="1600" dirty="0" smtClean="0">
              <a:latin typeface="+mn-lt"/>
            </a:endParaRPr>
          </a:p>
          <a:p>
            <a:pPr marL="0" lvl="2"/>
            <a:endParaRPr lang="en-GB" sz="1600" dirty="0" smtClean="0">
              <a:latin typeface="+mn-lt"/>
            </a:endParaRPr>
          </a:p>
          <a:p>
            <a:pPr marL="0" lvl="2"/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</a:rPr>
              <a:t>Contracts</a:t>
            </a:r>
          </a:p>
          <a:p>
            <a:r>
              <a:rPr lang="en-GB" sz="1600" dirty="0" smtClean="0">
                <a:latin typeface="+mn-lt"/>
              </a:rPr>
              <a:t>Management contract :	Carried interest based on strategic investors’ exit IRR</a:t>
            </a:r>
          </a:p>
          <a:p>
            <a:r>
              <a:rPr lang="en-GB" sz="1600" dirty="0" smtClean="0">
                <a:latin typeface="+mn-lt"/>
              </a:rPr>
              <a:t>			► Objective :	Alignment of interests - strategic investors/management</a:t>
            </a:r>
          </a:p>
          <a:p>
            <a:r>
              <a:rPr lang="en-GB" sz="1600" dirty="0" smtClean="0">
                <a:latin typeface="+mn-lt"/>
              </a:rPr>
              <a:t>			► Security:	Management intention to take controlling interest on exit</a:t>
            </a:r>
          </a:p>
          <a:p>
            <a:r>
              <a:rPr lang="en-GB" sz="1600" dirty="0" smtClean="0">
                <a:latin typeface="+mn-lt"/>
              </a:rPr>
              <a:t>			► Carry :		Share warrants issued to ISIS</a:t>
            </a:r>
            <a:endParaRPr lang="en-GB" sz="1600" dirty="0">
              <a:latin typeface="+mn-lt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54088" y="384175"/>
            <a:ext cx="7129958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</a:t>
            </a: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ORPORATE STRUCTURE AND MANAGEMENT CONTRACT - 2</a:t>
            </a:r>
            <a:endParaRPr lang="en-GB" sz="1800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8703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54088" y="384175"/>
            <a:ext cx="7776988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V</a:t>
            </a: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ALUATION OF STEPHANE LIPP CAPITAL CONTRIBUTION</a:t>
            </a:r>
            <a:endParaRPr lang="fr-FR" sz="1800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76375"/>
            <a:ext cx="10693400" cy="419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956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882650" y="396875"/>
            <a:ext cx="8785225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</a:t>
            </a: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ENSITIVITY ANALYSIS – EXIT VALUATION</a:t>
            </a:r>
            <a:endParaRPr lang="en-GB" sz="18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601788" y="1971676"/>
            <a:ext cx="7489825" cy="3182938"/>
            <a:chOff x="1009" y="1242"/>
            <a:chExt cx="4718" cy="200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09" y="1293"/>
              <a:ext cx="4718" cy="1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3834" y="1995"/>
              <a:ext cx="954" cy="16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3834" y="3079"/>
              <a:ext cx="954" cy="16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017" y="1242"/>
              <a:ext cx="119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16365C"/>
                  </a:solidFill>
                  <a:effectLst/>
                  <a:latin typeface="Arial" pitchFamily="34" charset="0"/>
                  <a:cs typeface="Arial" pitchFamily="34" charset="0"/>
                </a:rPr>
                <a:t>Sensitivity IRR</a:t>
              </a:r>
              <a:r>
                <a:rPr kumimoji="0" lang="en-US" sz="1500" b="1" i="0" u="none" strike="noStrike" cap="none" normalizeH="0" dirty="0" smtClean="0">
                  <a:ln>
                    <a:noFill/>
                  </a:ln>
                  <a:solidFill>
                    <a:srgbClr val="16365C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16365C"/>
                  </a:solidFill>
                  <a:effectLst/>
                  <a:latin typeface="Arial" pitchFamily="34" charset="0"/>
                  <a:cs typeface="Arial" pitchFamily="34" charset="0"/>
                </a:rPr>
                <a:t>/ DCF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208" y="1469"/>
              <a:ext cx="34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2.50%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4131" y="1469"/>
              <a:ext cx="34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3.00%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078" y="1469"/>
              <a:ext cx="34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3.50%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2421" y="1622"/>
              <a:ext cx="7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r>
                <a:rPr lang="en-GB" sz="1600" b="1" dirty="0">
                  <a:latin typeface="Arial"/>
                  <a:ea typeface="FZYaoTi"/>
                  <a:cs typeface="Arial"/>
                </a:rPr>
                <a:t>β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2337" y="1850"/>
              <a:ext cx="23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0.75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3215" y="1850"/>
              <a:ext cx="37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19.8 %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4139" y="1850"/>
              <a:ext cx="34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24.5%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5086" y="1850"/>
              <a:ext cx="34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29.5%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2337" y="2010"/>
              <a:ext cx="23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0.70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3215" y="2010"/>
              <a:ext cx="34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22.6%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131" y="2010"/>
              <a:ext cx="34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27.4%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5086" y="2010"/>
              <a:ext cx="34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32.6%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337" y="2232"/>
              <a:ext cx="23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0.65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3215" y="2232"/>
              <a:ext cx="34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25.4%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4139" y="2232"/>
              <a:ext cx="34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30.5%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5086" y="2232"/>
              <a:ext cx="34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36.0%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3208" y="2934"/>
              <a:ext cx="34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7.50%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4131" y="2934"/>
              <a:ext cx="34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8.00%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5078" y="2934"/>
              <a:ext cx="34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8.50%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1027" y="2758"/>
              <a:ext cx="120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16365C"/>
                  </a:solidFill>
                  <a:effectLst/>
                  <a:latin typeface="Arial" pitchFamily="34" charset="0"/>
                  <a:cs typeface="Arial" pitchFamily="34" charset="0"/>
                </a:rPr>
                <a:t>Sensitivity </a:t>
              </a:r>
              <a:r>
                <a:rPr lang="en-US" sz="1500" b="1" dirty="0" smtClean="0">
                  <a:solidFill>
                    <a:srgbClr val="16365C"/>
                  </a:solidFill>
                  <a:latin typeface="Arial" pitchFamily="34" charset="0"/>
                </a:rPr>
                <a:t>IRR</a:t>
              </a: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16365C"/>
                  </a:solidFill>
                  <a:effectLst/>
                  <a:latin typeface="Arial" pitchFamily="34" charset="0"/>
                  <a:cs typeface="Arial" pitchFamily="34" charset="0"/>
                </a:rPr>
                <a:t> / ANR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3215" y="3094"/>
              <a:ext cx="34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27.0%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4131" y="3094"/>
              <a:ext cx="34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23.6%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5086" y="3094"/>
              <a:ext cx="34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20.3%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6200000">
              <a:off x="1119" y="1837"/>
              <a:ext cx="77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500" b="1" dirty="0" smtClean="0">
                  <a:solidFill>
                    <a:srgbClr val="000000"/>
                  </a:solidFill>
                  <a:latin typeface="Arial" pitchFamily="34" charset="0"/>
                </a:rPr>
                <a:t>Discount rate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3777" y="2766"/>
              <a:ext cx="105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500" b="1" dirty="0" smtClean="0">
                  <a:solidFill>
                    <a:srgbClr val="000000"/>
                  </a:solidFill>
                  <a:latin typeface="Arial" pitchFamily="34" charset="0"/>
                </a:rPr>
                <a:t>Capitalisation rate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344" name="Rectangle 33"/>
            <p:cNvSpPr>
              <a:spLocks noChangeArrowheads="1"/>
            </p:cNvSpPr>
            <p:nvPr/>
          </p:nvSpPr>
          <p:spPr bwMode="auto">
            <a:xfrm>
              <a:off x="3795" y="1293"/>
              <a:ext cx="101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500" b="1" dirty="0" smtClean="0">
                  <a:solidFill>
                    <a:srgbClr val="000000"/>
                  </a:solidFill>
                  <a:latin typeface="Arial" pitchFamily="34" charset="0"/>
                </a:rPr>
                <a:t>E</a:t>
              </a: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conomic growth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345" name="Line 34"/>
            <p:cNvSpPr>
              <a:spLocks noChangeShapeType="1"/>
            </p:cNvSpPr>
            <p:nvPr/>
          </p:nvSpPr>
          <p:spPr bwMode="auto">
            <a:xfrm>
              <a:off x="1017" y="1453"/>
              <a:ext cx="96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46" name="Rectangle 35"/>
            <p:cNvSpPr>
              <a:spLocks noChangeArrowheads="1"/>
            </p:cNvSpPr>
            <p:nvPr/>
          </p:nvSpPr>
          <p:spPr bwMode="auto">
            <a:xfrm>
              <a:off x="1017" y="1453"/>
              <a:ext cx="96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48" name="Line 36"/>
            <p:cNvSpPr>
              <a:spLocks noChangeShapeType="1"/>
            </p:cNvSpPr>
            <p:nvPr/>
          </p:nvSpPr>
          <p:spPr bwMode="auto">
            <a:xfrm>
              <a:off x="3834" y="1461"/>
              <a:ext cx="0" cy="1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49" name="Rectangle 37"/>
            <p:cNvSpPr>
              <a:spLocks noChangeArrowheads="1"/>
            </p:cNvSpPr>
            <p:nvPr/>
          </p:nvSpPr>
          <p:spPr bwMode="auto">
            <a:xfrm>
              <a:off x="3834" y="1461"/>
              <a:ext cx="7" cy="1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50" name="Line 38"/>
            <p:cNvSpPr>
              <a:spLocks noChangeShapeType="1"/>
            </p:cNvSpPr>
            <p:nvPr/>
          </p:nvSpPr>
          <p:spPr bwMode="auto">
            <a:xfrm>
              <a:off x="4780" y="1461"/>
              <a:ext cx="0" cy="1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51" name="Rectangle 39"/>
            <p:cNvSpPr>
              <a:spLocks noChangeArrowheads="1"/>
            </p:cNvSpPr>
            <p:nvPr/>
          </p:nvSpPr>
          <p:spPr bwMode="auto">
            <a:xfrm>
              <a:off x="4780" y="1461"/>
              <a:ext cx="8" cy="1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52" name="Line 40"/>
            <p:cNvSpPr>
              <a:spLocks noChangeShapeType="1"/>
            </p:cNvSpPr>
            <p:nvPr/>
          </p:nvSpPr>
          <p:spPr bwMode="auto">
            <a:xfrm>
              <a:off x="2933" y="1293"/>
              <a:ext cx="0" cy="10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53" name="Rectangle 41"/>
            <p:cNvSpPr>
              <a:spLocks noChangeArrowheads="1"/>
            </p:cNvSpPr>
            <p:nvPr/>
          </p:nvSpPr>
          <p:spPr bwMode="auto">
            <a:xfrm>
              <a:off x="2933" y="1293"/>
              <a:ext cx="7" cy="109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54" name="Line 42"/>
            <p:cNvSpPr>
              <a:spLocks noChangeShapeType="1"/>
            </p:cNvSpPr>
            <p:nvPr/>
          </p:nvSpPr>
          <p:spPr bwMode="auto">
            <a:xfrm>
              <a:off x="5719" y="1301"/>
              <a:ext cx="0" cy="10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55" name="Rectangle 43"/>
            <p:cNvSpPr>
              <a:spLocks noChangeArrowheads="1"/>
            </p:cNvSpPr>
            <p:nvPr/>
          </p:nvSpPr>
          <p:spPr bwMode="auto">
            <a:xfrm>
              <a:off x="5719" y="1301"/>
              <a:ext cx="8" cy="10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56" name="Line 44"/>
            <p:cNvSpPr>
              <a:spLocks noChangeShapeType="1"/>
            </p:cNvSpPr>
            <p:nvPr/>
          </p:nvSpPr>
          <p:spPr bwMode="auto">
            <a:xfrm>
              <a:off x="3834" y="1843"/>
              <a:ext cx="0" cy="5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57" name="Rectangle 45"/>
            <p:cNvSpPr>
              <a:spLocks noChangeArrowheads="1"/>
            </p:cNvSpPr>
            <p:nvPr/>
          </p:nvSpPr>
          <p:spPr bwMode="auto">
            <a:xfrm>
              <a:off x="3834" y="1843"/>
              <a:ext cx="7" cy="54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58" name="Line 46"/>
            <p:cNvSpPr>
              <a:spLocks noChangeShapeType="1"/>
            </p:cNvSpPr>
            <p:nvPr/>
          </p:nvSpPr>
          <p:spPr bwMode="auto">
            <a:xfrm>
              <a:off x="4780" y="1843"/>
              <a:ext cx="0" cy="5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59" name="Rectangle 47"/>
            <p:cNvSpPr>
              <a:spLocks noChangeArrowheads="1"/>
            </p:cNvSpPr>
            <p:nvPr/>
          </p:nvSpPr>
          <p:spPr bwMode="auto">
            <a:xfrm>
              <a:off x="4780" y="1843"/>
              <a:ext cx="8" cy="54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60" name="Line 48"/>
            <p:cNvSpPr>
              <a:spLocks noChangeShapeType="1"/>
            </p:cNvSpPr>
            <p:nvPr/>
          </p:nvSpPr>
          <p:spPr bwMode="auto">
            <a:xfrm>
              <a:off x="2933" y="2758"/>
              <a:ext cx="0" cy="4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61" name="Rectangle 49"/>
            <p:cNvSpPr>
              <a:spLocks noChangeArrowheads="1"/>
            </p:cNvSpPr>
            <p:nvPr/>
          </p:nvSpPr>
          <p:spPr bwMode="auto">
            <a:xfrm>
              <a:off x="2933" y="2758"/>
              <a:ext cx="7" cy="48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62" name="Line 50"/>
            <p:cNvSpPr>
              <a:spLocks noChangeShapeType="1"/>
            </p:cNvSpPr>
            <p:nvPr/>
          </p:nvSpPr>
          <p:spPr bwMode="auto">
            <a:xfrm>
              <a:off x="5719" y="2766"/>
              <a:ext cx="0" cy="4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63" name="Rectangle 51"/>
            <p:cNvSpPr>
              <a:spLocks noChangeArrowheads="1"/>
            </p:cNvSpPr>
            <p:nvPr/>
          </p:nvSpPr>
          <p:spPr bwMode="auto">
            <a:xfrm>
              <a:off x="5719" y="2766"/>
              <a:ext cx="8" cy="48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64" name="Line 52"/>
            <p:cNvSpPr>
              <a:spLocks noChangeShapeType="1"/>
            </p:cNvSpPr>
            <p:nvPr/>
          </p:nvSpPr>
          <p:spPr bwMode="auto">
            <a:xfrm>
              <a:off x="1009" y="1453"/>
              <a:ext cx="0" cy="9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65" name="Rectangle 53"/>
            <p:cNvSpPr>
              <a:spLocks noChangeArrowheads="1"/>
            </p:cNvSpPr>
            <p:nvPr/>
          </p:nvSpPr>
          <p:spPr bwMode="auto">
            <a:xfrm>
              <a:off x="1009" y="1453"/>
              <a:ext cx="8" cy="9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66" name="Line 54"/>
            <p:cNvSpPr>
              <a:spLocks noChangeShapeType="1"/>
            </p:cNvSpPr>
            <p:nvPr/>
          </p:nvSpPr>
          <p:spPr bwMode="auto">
            <a:xfrm>
              <a:off x="1971" y="1461"/>
              <a:ext cx="0" cy="9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67" name="Rectangle 55"/>
            <p:cNvSpPr>
              <a:spLocks noChangeArrowheads="1"/>
            </p:cNvSpPr>
            <p:nvPr/>
          </p:nvSpPr>
          <p:spPr bwMode="auto">
            <a:xfrm>
              <a:off x="1971" y="1461"/>
              <a:ext cx="8" cy="9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68" name="Line 56"/>
            <p:cNvSpPr>
              <a:spLocks noChangeShapeType="1"/>
            </p:cNvSpPr>
            <p:nvPr/>
          </p:nvSpPr>
          <p:spPr bwMode="auto">
            <a:xfrm>
              <a:off x="3834" y="2926"/>
              <a:ext cx="0" cy="3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69" name="Rectangle 57"/>
            <p:cNvSpPr>
              <a:spLocks noChangeArrowheads="1"/>
            </p:cNvSpPr>
            <p:nvPr/>
          </p:nvSpPr>
          <p:spPr bwMode="auto">
            <a:xfrm>
              <a:off x="3834" y="2926"/>
              <a:ext cx="7" cy="3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70" name="Line 58"/>
            <p:cNvSpPr>
              <a:spLocks noChangeShapeType="1"/>
            </p:cNvSpPr>
            <p:nvPr/>
          </p:nvSpPr>
          <p:spPr bwMode="auto">
            <a:xfrm>
              <a:off x="4780" y="2926"/>
              <a:ext cx="0" cy="3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71" name="Rectangle 59"/>
            <p:cNvSpPr>
              <a:spLocks noChangeArrowheads="1"/>
            </p:cNvSpPr>
            <p:nvPr/>
          </p:nvSpPr>
          <p:spPr bwMode="auto">
            <a:xfrm>
              <a:off x="4780" y="2926"/>
              <a:ext cx="8" cy="3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72" name="Line 60"/>
            <p:cNvSpPr>
              <a:spLocks noChangeShapeType="1"/>
            </p:cNvSpPr>
            <p:nvPr/>
          </p:nvSpPr>
          <p:spPr bwMode="auto">
            <a:xfrm>
              <a:off x="2940" y="1293"/>
              <a:ext cx="27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73" name="Rectangle 61"/>
            <p:cNvSpPr>
              <a:spLocks noChangeArrowheads="1"/>
            </p:cNvSpPr>
            <p:nvPr/>
          </p:nvSpPr>
          <p:spPr bwMode="auto">
            <a:xfrm>
              <a:off x="2940" y="1293"/>
              <a:ext cx="278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74" name="Line 62"/>
            <p:cNvSpPr>
              <a:spLocks noChangeShapeType="1"/>
            </p:cNvSpPr>
            <p:nvPr/>
          </p:nvSpPr>
          <p:spPr bwMode="auto">
            <a:xfrm>
              <a:off x="2940" y="1453"/>
              <a:ext cx="27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75" name="Rectangle 63"/>
            <p:cNvSpPr>
              <a:spLocks noChangeArrowheads="1"/>
            </p:cNvSpPr>
            <p:nvPr/>
          </p:nvSpPr>
          <p:spPr bwMode="auto">
            <a:xfrm>
              <a:off x="2940" y="1453"/>
              <a:ext cx="278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056" name="Line 64"/>
            <p:cNvSpPr>
              <a:spLocks noChangeShapeType="1"/>
            </p:cNvSpPr>
            <p:nvPr/>
          </p:nvSpPr>
          <p:spPr bwMode="auto">
            <a:xfrm>
              <a:off x="1979" y="1614"/>
              <a:ext cx="374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057" name="Rectangle 65"/>
            <p:cNvSpPr>
              <a:spLocks noChangeArrowheads="1"/>
            </p:cNvSpPr>
            <p:nvPr/>
          </p:nvSpPr>
          <p:spPr bwMode="auto">
            <a:xfrm>
              <a:off x="1979" y="1614"/>
              <a:ext cx="3748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059" name="Line 66"/>
            <p:cNvSpPr>
              <a:spLocks noChangeShapeType="1"/>
            </p:cNvSpPr>
            <p:nvPr/>
          </p:nvSpPr>
          <p:spPr bwMode="auto">
            <a:xfrm>
              <a:off x="1979" y="1835"/>
              <a:ext cx="374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060" name="Rectangle 67"/>
            <p:cNvSpPr>
              <a:spLocks noChangeArrowheads="1"/>
            </p:cNvSpPr>
            <p:nvPr/>
          </p:nvSpPr>
          <p:spPr bwMode="auto">
            <a:xfrm>
              <a:off x="1979" y="1835"/>
              <a:ext cx="374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061" name="Line 68"/>
            <p:cNvSpPr>
              <a:spLocks noChangeShapeType="1"/>
            </p:cNvSpPr>
            <p:nvPr/>
          </p:nvSpPr>
          <p:spPr bwMode="auto">
            <a:xfrm>
              <a:off x="1979" y="1995"/>
              <a:ext cx="374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062" name="Rectangle 69"/>
            <p:cNvSpPr>
              <a:spLocks noChangeArrowheads="1"/>
            </p:cNvSpPr>
            <p:nvPr/>
          </p:nvSpPr>
          <p:spPr bwMode="auto">
            <a:xfrm>
              <a:off x="1979" y="1995"/>
              <a:ext cx="374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063" name="Line 70"/>
            <p:cNvSpPr>
              <a:spLocks noChangeShapeType="1"/>
            </p:cNvSpPr>
            <p:nvPr/>
          </p:nvSpPr>
          <p:spPr bwMode="auto">
            <a:xfrm>
              <a:off x="1979" y="2156"/>
              <a:ext cx="374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064" name="Rectangle 71"/>
            <p:cNvSpPr>
              <a:spLocks noChangeArrowheads="1"/>
            </p:cNvSpPr>
            <p:nvPr/>
          </p:nvSpPr>
          <p:spPr bwMode="auto">
            <a:xfrm>
              <a:off x="1979" y="2156"/>
              <a:ext cx="3748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065" name="Line 72"/>
            <p:cNvSpPr>
              <a:spLocks noChangeShapeType="1"/>
            </p:cNvSpPr>
            <p:nvPr/>
          </p:nvSpPr>
          <p:spPr bwMode="auto">
            <a:xfrm>
              <a:off x="1017" y="2377"/>
              <a:ext cx="47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066" name="Rectangle 73"/>
            <p:cNvSpPr>
              <a:spLocks noChangeArrowheads="1"/>
            </p:cNvSpPr>
            <p:nvPr/>
          </p:nvSpPr>
          <p:spPr bwMode="auto">
            <a:xfrm>
              <a:off x="1017" y="2377"/>
              <a:ext cx="4710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067" name="Line 74"/>
            <p:cNvSpPr>
              <a:spLocks noChangeShapeType="1"/>
            </p:cNvSpPr>
            <p:nvPr/>
          </p:nvSpPr>
          <p:spPr bwMode="auto">
            <a:xfrm>
              <a:off x="2940" y="2758"/>
              <a:ext cx="27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068" name="Rectangle 75"/>
            <p:cNvSpPr>
              <a:spLocks noChangeArrowheads="1"/>
            </p:cNvSpPr>
            <p:nvPr/>
          </p:nvSpPr>
          <p:spPr bwMode="auto">
            <a:xfrm>
              <a:off x="2940" y="2758"/>
              <a:ext cx="278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069" name="Line 76"/>
            <p:cNvSpPr>
              <a:spLocks noChangeShapeType="1"/>
            </p:cNvSpPr>
            <p:nvPr/>
          </p:nvSpPr>
          <p:spPr bwMode="auto">
            <a:xfrm>
              <a:off x="2940" y="2919"/>
              <a:ext cx="27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070" name="Rectangle 77"/>
            <p:cNvSpPr>
              <a:spLocks noChangeArrowheads="1"/>
            </p:cNvSpPr>
            <p:nvPr/>
          </p:nvSpPr>
          <p:spPr bwMode="auto">
            <a:xfrm>
              <a:off x="2940" y="2919"/>
              <a:ext cx="278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071" name="Line 78"/>
            <p:cNvSpPr>
              <a:spLocks noChangeShapeType="1"/>
            </p:cNvSpPr>
            <p:nvPr/>
          </p:nvSpPr>
          <p:spPr bwMode="auto">
            <a:xfrm>
              <a:off x="2940" y="3079"/>
              <a:ext cx="27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072" name="Rectangle 79"/>
            <p:cNvSpPr>
              <a:spLocks noChangeArrowheads="1"/>
            </p:cNvSpPr>
            <p:nvPr/>
          </p:nvSpPr>
          <p:spPr bwMode="auto">
            <a:xfrm>
              <a:off x="2940" y="3079"/>
              <a:ext cx="278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073" name="Line 80"/>
            <p:cNvSpPr>
              <a:spLocks noChangeShapeType="1"/>
            </p:cNvSpPr>
            <p:nvPr/>
          </p:nvSpPr>
          <p:spPr bwMode="auto">
            <a:xfrm>
              <a:off x="2940" y="3239"/>
              <a:ext cx="27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074" name="Rectangle 81"/>
            <p:cNvSpPr>
              <a:spLocks noChangeArrowheads="1"/>
            </p:cNvSpPr>
            <p:nvPr/>
          </p:nvSpPr>
          <p:spPr bwMode="auto">
            <a:xfrm>
              <a:off x="2940" y="3239"/>
              <a:ext cx="278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882650" y="396875"/>
            <a:ext cx="8785225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</a:t>
            </a: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ECRUITMENT PLAN</a:t>
            </a:r>
            <a:endParaRPr lang="en-GB" sz="18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025525" y="2268538"/>
            <a:ext cx="8716963" cy="2544762"/>
            <a:chOff x="646" y="1429"/>
            <a:chExt cx="5491" cy="1603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646" y="1429"/>
              <a:ext cx="5491" cy="1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2639" y="1429"/>
              <a:ext cx="3498" cy="176"/>
            </a:xfrm>
            <a:prstGeom prst="rect">
              <a:avLst/>
            </a:prstGeom>
            <a:solidFill>
              <a:srgbClr val="538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975" y="1452"/>
              <a:ext cx="14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500" b="1" dirty="0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739" y="1452"/>
              <a:ext cx="14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500" b="1" dirty="0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4426" y="1452"/>
              <a:ext cx="14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500" b="1" dirty="0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075" y="1452"/>
              <a:ext cx="14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500" b="1" dirty="0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5725" y="1452"/>
              <a:ext cx="14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500" b="1" dirty="0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77" y="1765"/>
              <a:ext cx="9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500" dirty="0" smtClean="0">
                  <a:solidFill>
                    <a:srgbClr val="000000"/>
                  </a:solidFill>
                  <a:latin typeface="Arial" pitchFamily="34" charset="0"/>
                </a:rPr>
                <a:t>Leadership Team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150" y="1765"/>
              <a:ext cx="13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3013" y="1765"/>
              <a:ext cx="13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853" y="2109"/>
              <a:ext cx="121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500" dirty="0" smtClean="0">
                  <a:solidFill>
                    <a:srgbClr val="000000"/>
                  </a:solidFill>
                  <a:latin typeface="Arial" pitchFamily="34" charset="0"/>
                </a:rPr>
                <a:t>Re</a:t>
              </a: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gional</a:t>
              </a:r>
              <a:r>
                <a:rPr kumimoji="0" lang="en-US" sz="15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BU openings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2784" y="2078"/>
              <a:ext cx="62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Paris South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3708" y="2078"/>
              <a:ext cx="29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Lille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258" y="2078"/>
              <a:ext cx="58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Marseille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5053" y="2078"/>
              <a:ext cx="27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N/A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5702" y="2078"/>
              <a:ext cx="27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N/A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2922" y="2231"/>
              <a:ext cx="34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Lyon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3521" y="2238"/>
              <a:ext cx="58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Paris West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677" y="2383"/>
              <a:ext cx="10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500" dirty="0" smtClean="0">
                  <a:solidFill>
                    <a:srgbClr val="000000"/>
                  </a:solidFill>
                  <a:latin typeface="Arial" pitchFamily="34" charset="0"/>
                </a:rPr>
                <a:t>Regional D</a:t>
              </a: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irectors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150" y="2383"/>
              <a:ext cx="13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3013" y="2383"/>
              <a:ext cx="13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3777" y="2383"/>
              <a:ext cx="13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4464" y="2383"/>
              <a:ext cx="13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677" y="2544"/>
              <a:ext cx="114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500" dirty="0" smtClean="0">
                  <a:solidFill>
                    <a:srgbClr val="000000"/>
                  </a:solidFill>
                  <a:latin typeface="Arial" pitchFamily="34" charset="0"/>
                </a:rPr>
                <a:t>Business Developers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2112" y="2544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3013" y="2544"/>
              <a:ext cx="13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3777" y="2544"/>
              <a:ext cx="13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4464" y="2544"/>
              <a:ext cx="13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344" name="Rectangle 33"/>
            <p:cNvSpPr>
              <a:spLocks noChangeArrowheads="1"/>
            </p:cNvSpPr>
            <p:nvPr/>
          </p:nvSpPr>
          <p:spPr bwMode="auto">
            <a:xfrm>
              <a:off x="5114" y="2544"/>
              <a:ext cx="13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345" name="Rectangle 34"/>
            <p:cNvSpPr>
              <a:spLocks noChangeArrowheads="1"/>
            </p:cNvSpPr>
            <p:nvPr/>
          </p:nvSpPr>
          <p:spPr bwMode="auto">
            <a:xfrm>
              <a:off x="5770" y="2544"/>
              <a:ext cx="13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347" name="Rectangle 35"/>
            <p:cNvSpPr>
              <a:spLocks noChangeArrowheads="1"/>
            </p:cNvSpPr>
            <p:nvPr/>
          </p:nvSpPr>
          <p:spPr bwMode="auto">
            <a:xfrm>
              <a:off x="677" y="2849"/>
              <a:ext cx="35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Total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348" name="Rectangle 36"/>
            <p:cNvSpPr>
              <a:spLocks noChangeArrowheads="1"/>
            </p:cNvSpPr>
            <p:nvPr/>
          </p:nvSpPr>
          <p:spPr bwMode="auto">
            <a:xfrm>
              <a:off x="2112" y="2849"/>
              <a:ext cx="20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349" name="Line 37"/>
            <p:cNvSpPr>
              <a:spLocks noChangeShapeType="1"/>
            </p:cNvSpPr>
            <p:nvPr/>
          </p:nvSpPr>
          <p:spPr bwMode="auto">
            <a:xfrm>
              <a:off x="2639" y="1429"/>
              <a:ext cx="0" cy="15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50" name="Rectangle 38"/>
            <p:cNvSpPr>
              <a:spLocks noChangeArrowheads="1"/>
            </p:cNvSpPr>
            <p:nvPr/>
          </p:nvSpPr>
          <p:spPr bwMode="auto">
            <a:xfrm>
              <a:off x="2639" y="1429"/>
              <a:ext cx="8" cy="157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51" name="Line 39"/>
            <p:cNvSpPr>
              <a:spLocks noChangeShapeType="1"/>
            </p:cNvSpPr>
            <p:nvPr/>
          </p:nvSpPr>
          <p:spPr bwMode="auto">
            <a:xfrm>
              <a:off x="3449" y="1437"/>
              <a:ext cx="0" cy="15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52" name="Rectangle 40"/>
            <p:cNvSpPr>
              <a:spLocks noChangeArrowheads="1"/>
            </p:cNvSpPr>
            <p:nvPr/>
          </p:nvSpPr>
          <p:spPr bwMode="auto">
            <a:xfrm>
              <a:off x="3449" y="1437"/>
              <a:ext cx="7" cy="15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53" name="Line 41"/>
            <p:cNvSpPr>
              <a:spLocks noChangeShapeType="1"/>
            </p:cNvSpPr>
            <p:nvPr/>
          </p:nvSpPr>
          <p:spPr bwMode="auto">
            <a:xfrm>
              <a:off x="4167" y="1437"/>
              <a:ext cx="0" cy="15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54" name="Rectangle 42"/>
            <p:cNvSpPr>
              <a:spLocks noChangeArrowheads="1"/>
            </p:cNvSpPr>
            <p:nvPr/>
          </p:nvSpPr>
          <p:spPr bwMode="auto">
            <a:xfrm>
              <a:off x="4167" y="1437"/>
              <a:ext cx="7" cy="15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55" name="Line 43"/>
            <p:cNvSpPr>
              <a:spLocks noChangeShapeType="1"/>
            </p:cNvSpPr>
            <p:nvPr/>
          </p:nvSpPr>
          <p:spPr bwMode="auto">
            <a:xfrm>
              <a:off x="4823" y="1437"/>
              <a:ext cx="0" cy="15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56" name="Rectangle 44"/>
            <p:cNvSpPr>
              <a:spLocks noChangeArrowheads="1"/>
            </p:cNvSpPr>
            <p:nvPr/>
          </p:nvSpPr>
          <p:spPr bwMode="auto">
            <a:xfrm>
              <a:off x="4823" y="1437"/>
              <a:ext cx="8" cy="15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57" name="Line 45"/>
            <p:cNvSpPr>
              <a:spLocks noChangeShapeType="1"/>
            </p:cNvSpPr>
            <p:nvPr/>
          </p:nvSpPr>
          <p:spPr bwMode="auto">
            <a:xfrm>
              <a:off x="5465" y="1437"/>
              <a:ext cx="0" cy="15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58" name="Rectangle 46"/>
            <p:cNvSpPr>
              <a:spLocks noChangeArrowheads="1"/>
            </p:cNvSpPr>
            <p:nvPr/>
          </p:nvSpPr>
          <p:spPr bwMode="auto">
            <a:xfrm>
              <a:off x="5465" y="1437"/>
              <a:ext cx="8" cy="15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59" name="Line 47"/>
            <p:cNvSpPr>
              <a:spLocks noChangeShapeType="1"/>
            </p:cNvSpPr>
            <p:nvPr/>
          </p:nvSpPr>
          <p:spPr bwMode="auto">
            <a:xfrm>
              <a:off x="6129" y="1437"/>
              <a:ext cx="0" cy="15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60" name="Rectangle 48"/>
            <p:cNvSpPr>
              <a:spLocks noChangeArrowheads="1"/>
            </p:cNvSpPr>
            <p:nvPr/>
          </p:nvSpPr>
          <p:spPr bwMode="auto">
            <a:xfrm>
              <a:off x="6129" y="1437"/>
              <a:ext cx="8" cy="15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61" name="Line 49"/>
            <p:cNvSpPr>
              <a:spLocks noChangeShapeType="1"/>
            </p:cNvSpPr>
            <p:nvPr/>
          </p:nvSpPr>
          <p:spPr bwMode="auto">
            <a:xfrm>
              <a:off x="646" y="1597"/>
              <a:ext cx="0" cy="14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62" name="Rectangle 50"/>
            <p:cNvSpPr>
              <a:spLocks noChangeArrowheads="1"/>
            </p:cNvSpPr>
            <p:nvPr/>
          </p:nvSpPr>
          <p:spPr bwMode="auto">
            <a:xfrm>
              <a:off x="646" y="1597"/>
              <a:ext cx="8" cy="14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63" name="Line 51"/>
            <p:cNvSpPr>
              <a:spLocks noChangeShapeType="1"/>
            </p:cNvSpPr>
            <p:nvPr/>
          </p:nvSpPr>
          <p:spPr bwMode="auto">
            <a:xfrm>
              <a:off x="1715" y="2834"/>
              <a:ext cx="0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64" name="Rectangle 52"/>
            <p:cNvSpPr>
              <a:spLocks noChangeArrowheads="1"/>
            </p:cNvSpPr>
            <p:nvPr/>
          </p:nvSpPr>
          <p:spPr bwMode="auto">
            <a:xfrm>
              <a:off x="1715" y="2834"/>
              <a:ext cx="8" cy="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65" name="Line 53"/>
            <p:cNvSpPr>
              <a:spLocks noChangeShapeType="1"/>
            </p:cNvSpPr>
            <p:nvPr/>
          </p:nvSpPr>
          <p:spPr bwMode="auto">
            <a:xfrm>
              <a:off x="2647" y="1429"/>
              <a:ext cx="34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66" name="Rectangle 54"/>
            <p:cNvSpPr>
              <a:spLocks noChangeArrowheads="1"/>
            </p:cNvSpPr>
            <p:nvPr/>
          </p:nvSpPr>
          <p:spPr bwMode="auto">
            <a:xfrm>
              <a:off x="2647" y="1429"/>
              <a:ext cx="3490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67" name="Line 55"/>
            <p:cNvSpPr>
              <a:spLocks noChangeShapeType="1"/>
            </p:cNvSpPr>
            <p:nvPr/>
          </p:nvSpPr>
          <p:spPr bwMode="auto">
            <a:xfrm>
              <a:off x="654" y="1597"/>
              <a:ext cx="548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68" name="Rectangle 56"/>
            <p:cNvSpPr>
              <a:spLocks noChangeArrowheads="1"/>
            </p:cNvSpPr>
            <p:nvPr/>
          </p:nvSpPr>
          <p:spPr bwMode="auto">
            <a:xfrm>
              <a:off x="654" y="1597"/>
              <a:ext cx="5483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69" name="Line 57"/>
            <p:cNvSpPr>
              <a:spLocks noChangeShapeType="1"/>
            </p:cNvSpPr>
            <p:nvPr/>
          </p:nvSpPr>
          <p:spPr bwMode="auto">
            <a:xfrm>
              <a:off x="2647" y="2063"/>
              <a:ext cx="34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70" name="Rectangle 58"/>
            <p:cNvSpPr>
              <a:spLocks noChangeArrowheads="1"/>
            </p:cNvSpPr>
            <p:nvPr/>
          </p:nvSpPr>
          <p:spPr bwMode="auto">
            <a:xfrm>
              <a:off x="2647" y="2063"/>
              <a:ext cx="3490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71" name="Line 59"/>
            <p:cNvSpPr>
              <a:spLocks noChangeShapeType="1"/>
            </p:cNvSpPr>
            <p:nvPr/>
          </p:nvSpPr>
          <p:spPr bwMode="auto">
            <a:xfrm>
              <a:off x="2647" y="2368"/>
              <a:ext cx="34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72" name="Rectangle 60"/>
            <p:cNvSpPr>
              <a:spLocks noChangeArrowheads="1"/>
            </p:cNvSpPr>
            <p:nvPr/>
          </p:nvSpPr>
          <p:spPr bwMode="auto">
            <a:xfrm>
              <a:off x="2647" y="2368"/>
              <a:ext cx="3490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73" name="Line 61"/>
            <p:cNvSpPr>
              <a:spLocks noChangeShapeType="1"/>
            </p:cNvSpPr>
            <p:nvPr/>
          </p:nvSpPr>
          <p:spPr bwMode="auto">
            <a:xfrm>
              <a:off x="1723" y="2834"/>
              <a:ext cx="9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74" name="Rectangle 62"/>
            <p:cNvSpPr>
              <a:spLocks noChangeArrowheads="1"/>
            </p:cNvSpPr>
            <p:nvPr/>
          </p:nvSpPr>
          <p:spPr bwMode="auto">
            <a:xfrm>
              <a:off x="1723" y="2834"/>
              <a:ext cx="92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75" name="Line 63"/>
            <p:cNvSpPr>
              <a:spLocks noChangeShapeType="1"/>
            </p:cNvSpPr>
            <p:nvPr/>
          </p:nvSpPr>
          <p:spPr bwMode="auto">
            <a:xfrm>
              <a:off x="654" y="2994"/>
              <a:ext cx="548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056" name="Rectangle 64"/>
            <p:cNvSpPr>
              <a:spLocks noChangeArrowheads="1"/>
            </p:cNvSpPr>
            <p:nvPr/>
          </p:nvSpPr>
          <p:spPr bwMode="auto">
            <a:xfrm>
              <a:off x="654" y="2994"/>
              <a:ext cx="5483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882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882650" y="396875"/>
            <a:ext cx="8785225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</a:t>
            </a: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VERHEAD COSTS</a:t>
            </a:r>
            <a:endParaRPr lang="en-GB" sz="18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169988" y="1239838"/>
            <a:ext cx="8461374" cy="4657726"/>
            <a:chOff x="737" y="781"/>
            <a:chExt cx="5330" cy="2934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744" y="857"/>
              <a:ext cx="5323" cy="2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737" y="781"/>
              <a:ext cx="5323" cy="2923"/>
              <a:chOff x="737" y="781"/>
              <a:chExt cx="5323" cy="2923"/>
            </a:xfrm>
          </p:grpSpPr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2669" y="994"/>
                <a:ext cx="3391" cy="163"/>
              </a:xfrm>
              <a:prstGeom prst="rect">
                <a:avLst/>
              </a:prstGeom>
              <a:solidFill>
                <a:srgbClr val="538D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Rectangle 6"/>
              <p:cNvSpPr>
                <a:spLocks noChangeArrowheads="1"/>
              </p:cNvSpPr>
              <p:nvPr/>
            </p:nvSpPr>
            <p:spPr bwMode="auto">
              <a:xfrm>
                <a:off x="767" y="1009"/>
                <a:ext cx="176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€m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7"/>
              <p:cNvSpPr>
                <a:spLocks noChangeArrowheads="1"/>
              </p:cNvSpPr>
              <p:nvPr/>
            </p:nvSpPr>
            <p:spPr bwMode="auto">
              <a:xfrm>
                <a:off x="2995" y="1009"/>
                <a:ext cx="148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500" b="1" dirty="0">
                    <a:solidFill>
                      <a:srgbClr val="000000"/>
                    </a:solidFill>
                    <a:latin typeface="Arial" pitchFamily="34" charset="0"/>
                  </a:rPr>
                  <a:t>Y</a:t>
                </a: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3735" y="1009"/>
                <a:ext cx="148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500" b="1" dirty="0">
                    <a:solidFill>
                      <a:srgbClr val="000000"/>
                    </a:solidFill>
                    <a:latin typeface="Arial" pitchFamily="34" charset="0"/>
                  </a:rPr>
                  <a:t>Y</a:t>
                </a: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9"/>
              <p:cNvSpPr>
                <a:spLocks noChangeArrowheads="1"/>
              </p:cNvSpPr>
              <p:nvPr/>
            </p:nvSpPr>
            <p:spPr bwMode="auto">
              <a:xfrm>
                <a:off x="4402" y="1009"/>
                <a:ext cx="148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500" b="1" dirty="0">
                    <a:solidFill>
                      <a:srgbClr val="000000"/>
                    </a:solidFill>
                    <a:latin typeface="Arial" pitchFamily="34" charset="0"/>
                  </a:rPr>
                  <a:t>Y</a:t>
                </a: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ctangle 10"/>
              <p:cNvSpPr>
                <a:spLocks noChangeArrowheads="1"/>
              </p:cNvSpPr>
              <p:nvPr/>
            </p:nvSpPr>
            <p:spPr bwMode="auto">
              <a:xfrm>
                <a:off x="5031" y="1009"/>
                <a:ext cx="148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500" b="1" dirty="0">
                    <a:solidFill>
                      <a:srgbClr val="000000"/>
                    </a:solidFill>
                    <a:latin typeface="Arial" pitchFamily="34" charset="0"/>
                  </a:rPr>
                  <a:t>Y</a:t>
                </a: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Rectangle 11"/>
              <p:cNvSpPr>
                <a:spLocks noChangeArrowheads="1"/>
              </p:cNvSpPr>
              <p:nvPr/>
            </p:nvSpPr>
            <p:spPr bwMode="auto">
              <a:xfrm>
                <a:off x="5660" y="1009"/>
                <a:ext cx="148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500" b="1" dirty="0">
                    <a:solidFill>
                      <a:srgbClr val="000000"/>
                    </a:solidFill>
                    <a:latin typeface="Arial" pitchFamily="34" charset="0"/>
                  </a:rPr>
                  <a:t>Y</a:t>
                </a: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ectangle 12"/>
              <p:cNvSpPr>
                <a:spLocks noChangeArrowheads="1"/>
              </p:cNvSpPr>
              <p:nvPr/>
            </p:nvSpPr>
            <p:spPr bwMode="auto">
              <a:xfrm>
                <a:off x="767" y="1313"/>
                <a:ext cx="1213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500" b="1" dirty="0" smtClean="0">
                    <a:solidFill>
                      <a:srgbClr val="000000"/>
                    </a:solidFill>
                    <a:latin typeface="Arial" pitchFamily="34" charset="0"/>
                  </a:rPr>
                  <a:t>S</a:t>
                </a: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tructural</a:t>
                </a:r>
                <a:r>
                  <a:rPr kumimoji="0" lang="en-US" sz="1500" b="1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overheads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ectangle 13"/>
              <p:cNvSpPr>
                <a:spLocks noChangeArrowheads="1"/>
              </p:cNvSpPr>
              <p:nvPr/>
            </p:nvSpPr>
            <p:spPr bwMode="auto">
              <a:xfrm>
                <a:off x="767" y="1468"/>
                <a:ext cx="1397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500" dirty="0" smtClean="0">
                    <a:solidFill>
                      <a:srgbClr val="000000"/>
                    </a:solidFill>
                    <a:latin typeface="Arial" pitchFamily="34" charset="0"/>
                  </a:rPr>
                  <a:t>Salaries and related costs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14"/>
              <p:cNvSpPr>
                <a:spLocks noChangeArrowheads="1"/>
              </p:cNvSpPr>
              <p:nvPr/>
            </p:nvSpPr>
            <p:spPr bwMode="auto">
              <a:xfrm>
                <a:off x="3069" y="1468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1.65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>
                <a:off x="2736" y="1468"/>
                <a:ext cx="415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 16"/>
              <p:cNvSpPr>
                <a:spLocks noChangeArrowheads="1"/>
              </p:cNvSpPr>
              <p:nvPr/>
            </p:nvSpPr>
            <p:spPr bwMode="auto">
              <a:xfrm>
                <a:off x="3062" y="1468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Rectangle 17"/>
              <p:cNvSpPr>
                <a:spLocks noChangeArrowheads="1"/>
              </p:cNvSpPr>
              <p:nvPr/>
            </p:nvSpPr>
            <p:spPr bwMode="auto">
              <a:xfrm>
                <a:off x="3765" y="1468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2.06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Rectangle 18"/>
              <p:cNvSpPr>
                <a:spLocks noChangeArrowheads="1"/>
              </p:cNvSpPr>
              <p:nvPr/>
            </p:nvSpPr>
            <p:spPr bwMode="auto">
              <a:xfrm>
                <a:off x="3521" y="1468"/>
                <a:ext cx="31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ctangle 19"/>
              <p:cNvSpPr>
                <a:spLocks noChangeArrowheads="1"/>
              </p:cNvSpPr>
              <p:nvPr/>
            </p:nvSpPr>
            <p:spPr bwMode="auto">
              <a:xfrm>
                <a:off x="3758" y="1468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Rectangle 20"/>
              <p:cNvSpPr>
                <a:spLocks noChangeArrowheads="1"/>
              </p:cNvSpPr>
              <p:nvPr/>
            </p:nvSpPr>
            <p:spPr bwMode="auto">
              <a:xfrm>
                <a:off x="4402" y="1468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2.40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Rectangle 21"/>
              <p:cNvSpPr>
                <a:spLocks noChangeArrowheads="1"/>
              </p:cNvSpPr>
              <p:nvPr/>
            </p:nvSpPr>
            <p:spPr bwMode="auto">
              <a:xfrm>
                <a:off x="4217" y="1468"/>
                <a:ext cx="25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56" name="Rectangle 22"/>
              <p:cNvSpPr>
                <a:spLocks noChangeArrowheads="1"/>
              </p:cNvSpPr>
              <p:nvPr/>
            </p:nvSpPr>
            <p:spPr bwMode="auto">
              <a:xfrm>
                <a:off x="4394" y="1468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57" name="Rectangle 23"/>
              <p:cNvSpPr>
                <a:spLocks noChangeArrowheads="1"/>
              </p:cNvSpPr>
              <p:nvPr/>
            </p:nvSpPr>
            <p:spPr bwMode="auto">
              <a:xfrm>
                <a:off x="5024" y="1468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2.69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59" name="Rectangle 24"/>
              <p:cNvSpPr>
                <a:spLocks noChangeArrowheads="1"/>
              </p:cNvSpPr>
              <p:nvPr/>
            </p:nvSpPr>
            <p:spPr bwMode="auto">
              <a:xfrm>
                <a:off x="4853" y="1468"/>
                <a:ext cx="215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60" name="Rectangle 25"/>
              <p:cNvSpPr>
                <a:spLocks noChangeArrowheads="1"/>
              </p:cNvSpPr>
              <p:nvPr/>
            </p:nvSpPr>
            <p:spPr bwMode="auto">
              <a:xfrm>
                <a:off x="5001" y="1468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61" name="Rectangle 26"/>
              <p:cNvSpPr>
                <a:spLocks noChangeArrowheads="1"/>
              </p:cNvSpPr>
              <p:nvPr/>
            </p:nvSpPr>
            <p:spPr bwMode="auto">
              <a:xfrm>
                <a:off x="5668" y="1468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2.89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62" name="Rectangle 27"/>
              <p:cNvSpPr>
                <a:spLocks noChangeArrowheads="1"/>
              </p:cNvSpPr>
              <p:nvPr/>
            </p:nvSpPr>
            <p:spPr bwMode="auto">
              <a:xfrm>
                <a:off x="5475" y="1468"/>
                <a:ext cx="25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63" name="Rectangle 28"/>
              <p:cNvSpPr>
                <a:spLocks noChangeArrowheads="1"/>
              </p:cNvSpPr>
              <p:nvPr/>
            </p:nvSpPr>
            <p:spPr bwMode="auto">
              <a:xfrm>
                <a:off x="5653" y="1468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64" name="Rectangle 29"/>
              <p:cNvSpPr>
                <a:spLocks noChangeArrowheads="1"/>
              </p:cNvSpPr>
              <p:nvPr/>
            </p:nvSpPr>
            <p:spPr bwMode="auto">
              <a:xfrm>
                <a:off x="767" y="1616"/>
                <a:ext cx="1326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IT &amp; telecommunications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65" name="Rectangle 30"/>
              <p:cNvSpPr>
                <a:spLocks noChangeArrowheads="1"/>
              </p:cNvSpPr>
              <p:nvPr/>
            </p:nvSpPr>
            <p:spPr bwMode="auto">
              <a:xfrm>
                <a:off x="3069" y="1616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0.07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66" name="Rectangle 31"/>
              <p:cNvSpPr>
                <a:spLocks noChangeArrowheads="1"/>
              </p:cNvSpPr>
              <p:nvPr/>
            </p:nvSpPr>
            <p:spPr bwMode="auto">
              <a:xfrm>
                <a:off x="2736" y="1616"/>
                <a:ext cx="415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67" name="Rectangle 32"/>
              <p:cNvSpPr>
                <a:spLocks noChangeArrowheads="1"/>
              </p:cNvSpPr>
              <p:nvPr/>
            </p:nvSpPr>
            <p:spPr bwMode="auto">
              <a:xfrm>
                <a:off x="3062" y="1616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68" name="Rectangle 33"/>
              <p:cNvSpPr>
                <a:spLocks noChangeArrowheads="1"/>
              </p:cNvSpPr>
              <p:nvPr/>
            </p:nvSpPr>
            <p:spPr bwMode="auto">
              <a:xfrm>
                <a:off x="3765" y="1616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0.04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69" name="Rectangle 34"/>
              <p:cNvSpPr>
                <a:spLocks noChangeArrowheads="1"/>
              </p:cNvSpPr>
              <p:nvPr/>
            </p:nvSpPr>
            <p:spPr bwMode="auto">
              <a:xfrm>
                <a:off x="3521" y="1616"/>
                <a:ext cx="31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70" name="Rectangle 35"/>
              <p:cNvSpPr>
                <a:spLocks noChangeArrowheads="1"/>
              </p:cNvSpPr>
              <p:nvPr/>
            </p:nvSpPr>
            <p:spPr bwMode="auto">
              <a:xfrm>
                <a:off x="3758" y="1616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71" name="Rectangle 36"/>
              <p:cNvSpPr>
                <a:spLocks noChangeArrowheads="1"/>
              </p:cNvSpPr>
              <p:nvPr/>
            </p:nvSpPr>
            <p:spPr bwMode="auto">
              <a:xfrm>
                <a:off x="4402" y="1616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0.04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72" name="Rectangle 37"/>
              <p:cNvSpPr>
                <a:spLocks noChangeArrowheads="1"/>
              </p:cNvSpPr>
              <p:nvPr/>
            </p:nvSpPr>
            <p:spPr bwMode="auto">
              <a:xfrm>
                <a:off x="4217" y="1616"/>
                <a:ext cx="25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73" name="Rectangle 38"/>
              <p:cNvSpPr>
                <a:spLocks noChangeArrowheads="1"/>
              </p:cNvSpPr>
              <p:nvPr/>
            </p:nvSpPr>
            <p:spPr bwMode="auto">
              <a:xfrm>
                <a:off x="4394" y="1616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74" name="Rectangle 39"/>
              <p:cNvSpPr>
                <a:spLocks noChangeArrowheads="1"/>
              </p:cNvSpPr>
              <p:nvPr/>
            </p:nvSpPr>
            <p:spPr bwMode="auto">
              <a:xfrm>
                <a:off x="5024" y="1616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0.04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75" name="Rectangle 40"/>
              <p:cNvSpPr>
                <a:spLocks noChangeArrowheads="1"/>
              </p:cNvSpPr>
              <p:nvPr/>
            </p:nvSpPr>
            <p:spPr bwMode="auto">
              <a:xfrm>
                <a:off x="4853" y="1616"/>
                <a:ext cx="215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76" name="Rectangle 41"/>
              <p:cNvSpPr>
                <a:spLocks noChangeArrowheads="1"/>
              </p:cNvSpPr>
              <p:nvPr/>
            </p:nvSpPr>
            <p:spPr bwMode="auto">
              <a:xfrm>
                <a:off x="5001" y="1616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77" name="Rectangle 42"/>
              <p:cNvSpPr>
                <a:spLocks noChangeArrowheads="1"/>
              </p:cNvSpPr>
              <p:nvPr/>
            </p:nvSpPr>
            <p:spPr bwMode="auto">
              <a:xfrm>
                <a:off x="5668" y="1616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0.04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78" name="Rectangle 43"/>
              <p:cNvSpPr>
                <a:spLocks noChangeArrowheads="1"/>
              </p:cNvSpPr>
              <p:nvPr/>
            </p:nvSpPr>
            <p:spPr bwMode="auto">
              <a:xfrm>
                <a:off x="5475" y="1616"/>
                <a:ext cx="25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79" name="Rectangle 44"/>
              <p:cNvSpPr>
                <a:spLocks noChangeArrowheads="1"/>
              </p:cNvSpPr>
              <p:nvPr/>
            </p:nvSpPr>
            <p:spPr bwMode="auto">
              <a:xfrm>
                <a:off x="5653" y="1616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80" name="Rectangle 45"/>
              <p:cNvSpPr>
                <a:spLocks noChangeArrowheads="1"/>
              </p:cNvSpPr>
              <p:nvPr/>
            </p:nvSpPr>
            <p:spPr bwMode="auto">
              <a:xfrm>
                <a:off x="767" y="1765"/>
                <a:ext cx="556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500" dirty="0" smtClean="0">
                    <a:solidFill>
                      <a:srgbClr val="000000"/>
                    </a:solidFill>
                    <a:latin typeface="Arial" pitchFamily="34" charset="0"/>
                  </a:rPr>
                  <a:t>Office rent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81" name="Rectangle 46"/>
              <p:cNvSpPr>
                <a:spLocks noChangeArrowheads="1"/>
              </p:cNvSpPr>
              <p:nvPr/>
            </p:nvSpPr>
            <p:spPr bwMode="auto">
              <a:xfrm>
                <a:off x="3069" y="1765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0.09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82" name="Rectangle 47"/>
              <p:cNvSpPr>
                <a:spLocks noChangeArrowheads="1"/>
              </p:cNvSpPr>
              <p:nvPr/>
            </p:nvSpPr>
            <p:spPr bwMode="auto">
              <a:xfrm>
                <a:off x="2736" y="1765"/>
                <a:ext cx="415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83" name="Rectangle 48"/>
              <p:cNvSpPr>
                <a:spLocks noChangeArrowheads="1"/>
              </p:cNvSpPr>
              <p:nvPr/>
            </p:nvSpPr>
            <p:spPr bwMode="auto">
              <a:xfrm>
                <a:off x="3062" y="1765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84" name="Rectangle 49"/>
              <p:cNvSpPr>
                <a:spLocks noChangeArrowheads="1"/>
              </p:cNvSpPr>
              <p:nvPr/>
            </p:nvSpPr>
            <p:spPr bwMode="auto">
              <a:xfrm>
                <a:off x="3765" y="1765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0.09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85" name="Rectangle 50"/>
              <p:cNvSpPr>
                <a:spLocks noChangeArrowheads="1"/>
              </p:cNvSpPr>
              <p:nvPr/>
            </p:nvSpPr>
            <p:spPr bwMode="auto">
              <a:xfrm>
                <a:off x="3521" y="1765"/>
                <a:ext cx="31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86" name="Rectangle 51"/>
              <p:cNvSpPr>
                <a:spLocks noChangeArrowheads="1"/>
              </p:cNvSpPr>
              <p:nvPr/>
            </p:nvSpPr>
            <p:spPr bwMode="auto">
              <a:xfrm>
                <a:off x="3758" y="1765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87" name="Rectangle 52"/>
              <p:cNvSpPr>
                <a:spLocks noChangeArrowheads="1"/>
              </p:cNvSpPr>
              <p:nvPr/>
            </p:nvSpPr>
            <p:spPr bwMode="auto">
              <a:xfrm>
                <a:off x="4402" y="1765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0.10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68" name="Rectangle 53"/>
              <p:cNvSpPr>
                <a:spLocks noChangeArrowheads="1"/>
              </p:cNvSpPr>
              <p:nvPr/>
            </p:nvSpPr>
            <p:spPr bwMode="auto">
              <a:xfrm>
                <a:off x="4217" y="1765"/>
                <a:ext cx="25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69" name="Rectangle 54"/>
              <p:cNvSpPr>
                <a:spLocks noChangeArrowheads="1"/>
              </p:cNvSpPr>
              <p:nvPr/>
            </p:nvSpPr>
            <p:spPr bwMode="auto">
              <a:xfrm>
                <a:off x="4394" y="1765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71" name="Rectangle 55"/>
              <p:cNvSpPr>
                <a:spLocks noChangeArrowheads="1"/>
              </p:cNvSpPr>
              <p:nvPr/>
            </p:nvSpPr>
            <p:spPr bwMode="auto">
              <a:xfrm>
                <a:off x="5024" y="1765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0.10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72" name="Rectangle 56"/>
              <p:cNvSpPr>
                <a:spLocks noChangeArrowheads="1"/>
              </p:cNvSpPr>
              <p:nvPr/>
            </p:nvSpPr>
            <p:spPr bwMode="auto">
              <a:xfrm>
                <a:off x="4853" y="1765"/>
                <a:ext cx="215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73" name="Rectangle 57"/>
              <p:cNvSpPr>
                <a:spLocks noChangeArrowheads="1"/>
              </p:cNvSpPr>
              <p:nvPr/>
            </p:nvSpPr>
            <p:spPr bwMode="auto">
              <a:xfrm>
                <a:off x="5001" y="1765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74" name="Rectangle 58"/>
              <p:cNvSpPr>
                <a:spLocks noChangeArrowheads="1"/>
              </p:cNvSpPr>
              <p:nvPr/>
            </p:nvSpPr>
            <p:spPr bwMode="auto">
              <a:xfrm>
                <a:off x="5668" y="1765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0.10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75" name="Rectangle 59"/>
              <p:cNvSpPr>
                <a:spLocks noChangeArrowheads="1"/>
              </p:cNvSpPr>
              <p:nvPr/>
            </p:nvSpPr>
            <p:spPr bwMode="auto">
              <a:xfrm>
                <a:off x="5475" y="1765"/>
                <a:ext cx="25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76" name="Rectangle 60"/>
              <p:cNvSpPr>
                <a:spLocks noChangeArrowheads="1"/>
              </p:cNvSpPr>
              <p:nvPr/>
            </p:nvSpPr>
            <p:spPr bwMode="auto">
              <a:xfrm>
                <a:off x="5653" y="1765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77" name="Rectangle 61"/>
              <p:cNvSpPr>
                <a:spLocks noChangeArrowheads="1"/>
              </p:cNvSpPr>
              <p:nvPr/>
            </p:nvSpPr>
            <p:spPr bwMode="auto">
              <a:xfrm>
                <a:off x="2169" y="1913"/>
                <a:ext cx="28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Total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78" name="Rectangle 62"/>
              <p:cNvSpPr>
                <a:spLocks noChangeArrowheads="1"/>
              </p:cNvSpPr>
              <p:nvPr/>
            </p:nvSpPr>
            <p:spPr bwMode="auto">
              <a:xfrm>
                <a:off x="3069" y="1913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1.81 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79" name="Rectangle 63"/>
              <p:cNvSpPr>
                <a:spLocks noChangeArrowheads="1"/>
              </p:cNvSpPr>
              <p:nvPr/>
            </p:nvSpPr>
            <p:spPr bwMode="auto">
              <a:xfrm>
                <a:off x="2736" y="1913"/>
                <a:ext cx="415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80" name="Rectangle 64"/>
              <p:cNvSpPr>
                <a:spLocks noChangeArrowheads="1"/>
              </p:cNvSpPr>
              <p:nvPr/>
            </p:nvSpPr>
            <p:spPr bwMode="auto">
              <a:xfrm>
                <a:off x="3062" y="1913"/>
                <a:ext cx="33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81" name="Rectangle 65"/>
              <p:cNvSpPr>
                <a:spLocks noChangeArrowheads="1"/>
              </p:cNvSpPr>
              <p:nvPr/>
            </p:nvSpPr>
            <p:spPr bwMode="auto">
              <a:xfrm>
                <a:off x="3765" y="1913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2.19 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82" name="Rectangle 66"/>
              <p:cNvSpPr>
                <a:spLocks noChangeArrowheads="1"/>
              </p:cNvSpPr>
              <p:nvPr/>
            </p:nvSpPr>
            <p:spPr bwMode="auto">
              <a:xfrm>
                <a:off x="3521" y="1913"/>
                <a:ext cx="31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83" name="Rectangle 67"/>
              <p:cNvSpPr>
                <a:spLocks noChangeArrowheads="1"/>
              </p:cNvSpPr>
              <p:nvPr/>
            </p:nvSpPr>
            <p:spPr bwMode="auto">
              <a:xfrm>
                <a:off x="3758" y="1913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84" name="Rectangle 68"/>
              <p:cNvSpPr>
                <a:spLocks noChangeArrowheads="1"/>
              </p:cNvSpPr>
              <p:nvPr/>
            </p:nvSpPr>
            <p:spPr bwMode="auto">
              <a:xfrm>
                <a:off x="4402" y="1913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2.54 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85" name="Rectangle 69"/>
              <p:cNvSpPr>
                <a:spLocks noChangeArrowheads="1"/>
              </p:cNvSpPr>
              <p:nvPr/>
            </p:nvSpPr>
            <p:spPr bwMode="auto">
              <a:xfrm>
                <a:off x="4217" y="1913"/>
                <a:ext cx="25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86" name="Rectangle 70"/>
              <p:cNvSpPr>
                <a:spLocks noChangeArrowheads="1"/>
              </p:cNvSpPr>
              <p:nvPr/>
            </p:nvSpPr>
            <p:spPr bwMode="auto">
              <a:xfrm>
                <a:off x="4394" y="1913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87" name="Rectangle 71"/>
              <p:cNvSpPr>
                <a:spLocks noChangeArrowheads="1"/>
              </p:cNvSpPr>
              <p:nvPr/>
            </p:nvSpPr>
            <p:spPr bwMode="auto">
              <a:xfrm>
                <a:off x="5024" y="1913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2.83 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88" name="Rectangle 72"/>
              <p:cNvSpPr>
                <a:spLocks noChangeArrowheads="1"/>
              </p:cNvSpPr>
              <p:nvPr/>
            </p:nvSpPr>
            <p:spPr bwMode="auto">
              <a:xfrm>
                <a:off x="4853" y="1913"/>
                <a:ext cx="215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89" name="Rectangle 73"/>
              <p:cNvSpPr>
                <a:spLocks noChangeArrowheads="1"/>
              </p:cNvSpPr>
              <p:nvPr/>
            </p:nvSpPr>
            <p:spPr bwMode="auto">
              <a:xfrm>
                <a:off x="5001" y="1913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90" name="Rectangle 74"/>
              <p:cNvSpPr>
                <a:spLocks noChangeArrowheads="1"/>
              </p:cNvSpPr>
              <p:nvPr/>
            </p:nvSpPr>
            <p:spPr bwMode="auto">
              <a:xfrm>
                <a:off x="5668" y="1913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3.03 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91" name="Rectangle 75"/>
              <p:cNvSpPr>
                <a:spLocks noChangeArrowheads="1"/>
              </p:cNvSpPr>
              <p:nvPr/>
            </p:nvSpPr>
            <p:spPr bwMode="auto">
              <a:xfrm>
                <a:off x="5475" y="1913"/>
                <a:ext cx="25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92" name="Rectangle 76"/>
              <p:cNvSpPr>
                <a:spLocks noChangeArrowheads="1"/>
              </p:cNvSpPr>
              <p:nvPr/>
            </p:nvSpPr>
            <p:spPr bwMode="auto">
              <a:xfrm>
                <a:off x="5653" y="1913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93" name="Rectangle 77"/>
              <p:cNvSpPr>
                <a:spLocks noChangeArrowheads="1"/>
              </p:cNvSpPr>
              <p:nvPr/>
            </p:nvSpPr>
            <p:spPr bwMode="auto">
              <a:xfrm>
                <a:off x="767" y="2209"/>
                <a:ext cx="121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500" b="1" dirty="0" smtClean="0">
                    <a:solidFill>
                      <a:srgbClr val="000000"/>
                    </a:solidFill>
                    <a:latin typeface="Arial" pitchFamily="34" charset="0"/>
                  </a:rPr>
                  <a:t>Operating overheads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94" name="Rectangle 78"/>
              <p:cNvSpPr>
                <a:spLocks noChangeArrowheads="1"/>
              </p:cNvSpPr>
              <p:nvPr/>
            </p:nvSpPr>
            <p:spPr bwMode="auto">
              <a:xfrm>
                <a:off x="767" y="2364"/>
                <a:ext cx="964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500" dirty="0" smtClean="0">
                    <a:solidFill>
                      <a:srgbClr val="000000"/>
                    </a:solidFill>
                    <a:latin typeface="Arial" pitchFamily="34" charset="0"/>
                  </a:rPr>
                  <a:t>Professional fees</a:t>
                </a: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.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95" name="Rectangle 79"/>
              <p:cNvSpPr>
                <a:spLocks noChangeArrowheads="1"/>
              </p:cNvSpPr>
              <p:nvPr/>
            </p:nvSpPr>
            <p:spPr bwMode="auto">
              <a:xfrm>
                <a:off x="3069" y="2364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0.06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96" name="Rectangle 80"/>
              <p:cNvSpPr>
                <a:spLocks noChangeArrowheads="1"/>
              </p:cNvSpPr>
              <p:nvPr/>
            </p:nvSpPr>
            <p:spPr bwMode="auto">
              <a:xfrm>
                <a:off x="2736" y="2364"/>
                <a:ext cx="415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97" name="Rectangle 81"/>
              <p:cNvSpPr>
                <a:spLocks noChangeArrowheads="1"/>
              </p:cNvSpPr>
              <p:nvPr/>
            </p:nvSpPr>
            <p:spPr bwMode="auto">
              <a:xfrm>
                <a:off x="3062" y="2364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98" name="Rectangle 82"/>
              <p:cNvSpPr>
                <a:spLocks noChangeArrowheads="1"/>
              </p:cNvSpPr>
              <p:nvPr/>
            </p:nvSpPr>
            <p:spPr bwMode="auto">
              <a:xfrm>
                <a:off x="3765" y="2364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0.04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99" name="Rectangle 83"/>
              <p:cNvSpPr>
                <a:spLocks noChangeArrowheads="1"/>
              </p:cNvSpPr>
              <p:nvPr/>
            </p:nvSpPr>
            <p:spPr bwMode="auto">
              <a:xfrm>
                <a:off x="3521" y="2364"/>
                <a:ext cx="31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00" name="Rectangle 84"/>
              <p:cNvSpPr>
                <a:spLocks noChangeArrowheads="1"/>
              </p:cNvSpPr>
              <p:nvPr/>
            </p:nvSpPr>
            <p:spPr bwMode="auto">
              <a:xfrm>
                <a:off x="3758" y="2364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01" name="Rectangle 85"/>
              <p:cNvSpPr>
                <a:spLocks noChangeArrowheads="1"/>
              </p:cNvSpPr>
              <p:nvPr/>
            </p:nvSpPr>
            <p:spPr bwMode="auto">
              <a:xfrm>
                <a:off x="4402" y="2364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0.03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02" name="Rectangle 86"/>
              <p:cNvSpPr>
                <a:spLocks noChangeArrowheads="1"/>
              </p:cNvSpPr>
              <p:nvPr/>
            </p:nvSpPr>
            <p:spPr bwMode="auto">
              <a:xfrm>
                <a:off x="4217" y="2364"/>
                <a:ext cx="25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03" name="Rectangle 87"/>
              <p:cNvSpPr>
                <a:spLocks noChangeArrowheads="1"/>
              </p:cNvSpPr>
              <p:nvPr/>
            </p:nvSpPr>
            <p:spPr bwMode="auto">
              <a:xfrm>
                <a:off x="4394" y="2364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04" name="Rectangle 88"/>
              <p:cNvSpPr>
                <a:spLocks noChangeArrowheads="1"/>
              </p:cNvSpPr>
              <p:nvPr/>
            </p:nvSpPr>
            <p:spPr bwMode="auto">
              <a:xfrm>
                <a:off x="5024" y="2364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0.04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05" name="Rectangle 89"/>
              <p:cNvSpPr>
                <a:spLocks noChangeArrowheads="1"/>
              </p:cNvSpPr>
              <p:nvPr/>
            </p:nvSpPr>
            <p:spPr bwMode="auto">
              <a:xfrm>
                <a:off x="4853" y="2364"/>
                <a:ext cx="215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06" name="Rectangle 90"/>
              <p:cNvSpPr>
                <a:spLocks noChangeArrowheads="1"/>
              </p:cNvSpPr>
              <p:nvPr/>
            </p:nvSpPr>
            <p:spPr bwMode="auto">
              <a:xfrm>
                <a:off x="5001" y="2364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07" name="Rectangle 91"/>
              <p:cNvSpPr>
                <a:spLocks noChangeArrowheads="1"/>
              </p:cNvSpPr>
              <p:nvPr/>
            </p:nvSpPr>
            <p:spPr bwMode="auto">
              <a:xfrm>
                <a:off x="5668" y="2364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0.05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08" name="Rectangle 92"/>
              <p:cNvSpPr>
                <a:spLocks noChangeArrowheads="1"/>
              </p:cNvSpPr>
              <p:nvPr/>
            </p:nvSpPr>
            <p:spPr bwMode="auto">
              <a:xfrm>
                <a:off x="5475" y="2364"/>
                <a:ext cx="25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09" name="Rectangle 93"/>
              <p:cNvSpPr>
                <a:spLocks noChangeArrowheads="1"/>
              </p:cNvSpPr>
              <p:nvPr/>
            </p:nvSpPr>
            <p:spPr bwMode="auto">
              <a:xfrm>
                <a:off x="5653" y="2364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10" name="Rectangle 94"/>
              <p:cNvSpPr>
                <a:spLocks noChangeArrowheads="1"/>
              </p:cNvSpPr>
              <p:nvPr/>
            </p:nvSpPr>
            <p:spPr bwMode="auto">
              <a:xfrm>
                <a:off x="767" y="2512"/>
                <a:ext cx="429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Utilities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11" name="Rectangle 95"/>
              <p:cNvSpPr>
                <a:spLocks noChangeArrowheads="1"/>
              </p:cNvSpPr>
              <p:nvPr/>
            </p:nvSpPr>
            <p:spPr bwMode="auto">
              <a:xfrm>
                <a:off x="3069" y="2512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0.03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12" name="Rectangle 96"/>
              <p:cNvSpPr>
                <a:spLocks noChangeArrowheads="1"/>
              </p:cNvSpPr>
              <p:nvPr/>
            </p:nvSpPr>
            <p:spPr bwMode="auto">
              <a:xfrm>
                <a:off x="2736" y="2512"/>
                <a:ext cx="415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13" name="Rectangle 97"/>
              <p:cNvSpPr>
                <a:spLocks noChangeArrowheads="1"/>
              </p:cNvSpPr>
              <p:nvPr/>
            </p:nvSpPr>
            <p:spPr bwMode="auto">
              <a:xfrm>
                <a:off x="3062" y="2512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14" name="Rectangle 98"/>
              <p:cNvSpPr>
                <a:spLocks noChangeArrowheads="1"/>
              </p:cNvSpPr>
              <p:nvPr/>
            </p:nvSpPr>
            <p:spPr bwMode="auto">
              <a:xfrm>
                <a:off x="3765" y="2512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0.04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15" name="Rectangle 99"/>
              <p:cNvSpPr>
                <a:spLocks noChangeArrowheads="1"/>
              </p:cNvSpPr>
              <p:nvPr/>
            </p:nvSpPr>
            <p:spPr bwMode="auto">
              <a:xfrm>
                <a:off x="3521" y="2512"/>
                <a:ext cx="31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16" name="Rectangle 100"/>
              <p:cNvSpPr>
                <a:spLocks noChangeArrowheads="1"/>
              </p:cNvSpPr>
              <p:nvPr/>
            </p:nvSpPr>
            <p:spPr bwMode="auto">
              <a:xfrm>
                <a:off x="3758" y="2512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17" name="Rectangle 101"/>
              <p:cNvSpPr>
                <a:spLocks noChangeArrowheads="1"/>
              </p:cNvSpPr>
              <p:nvPr/>
            </p:nvSpPr>
            <p:spPr bwMode="auto">
              <a:xfrm>
                <a:off x="4402" y="2512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0.05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18" name="Rectangle 102"/>
              <p:cNvSpPr>
                <a:spLocks noChangeArrowheads="1"/>
              </p:cNvSpPr>
              <p:nvPr/>
            </p:nvSpPr>
            <p:spPr bwMode="auto">
              <a:xfrm>
                <a:off x="4217" y="2512"/>
                <a:ext cx="25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19" name="Rectangle 103"/>
              <p:cNvSpPr>
                <a:spLocks noChangeArrowheads="1"/>
              </p:cNvSpPr>
              <p:nvPr/>
            </p:nvSpPr>
            <p:spPr bwMode="auto">
              <a:xfrm>
                <a:off x="4394" y="2512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20" name="Rectangle 104"/>
              <p:cNvSpPr>
                <a:spLocks noChangeArrowheads="1"/>
              </p:cNvSpPr>
              <p:nvPr/>
            </p:nvSpPr>
            <p:spPr bwMode="auto">
              <a:xfrm>
                <a:off x="5024" y="2512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0.06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21" name="Rectangle 105"/>
              <p:cNvSpPr>
                <a:spLocks noChangeArrowheads="1"/>
              </p:cNvSpPr>
              <p:nvPr/>
            </p:nvSpPr>
            <p:spPr bwMode="auto">
              <a:xfrm>
                <a:off x="4853" y="2512"/>
                <a:ext cx="215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22" name="Rectangle 106"/>
              <p:cNvSpPr>
                <a:spLocks noChangeArrowheads="1"/>
              </p:cNvSpPr>
              <p:nvPr/>
            </p:nvSpPr>
            <p:spPr bwMode="auto">
              <a:xfrm>
                <a:off x="5001" y="2512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23" name="Rectangle 107"/>
              <p:cNvSpPr>
                <a:spLocks noChangeArrowheads="1"/>
              </p:cNvSpPr>
              <p:nvPr/>
            </p:nvSpPr>
            <p:spPr bwMode="auto">
              <a:xfrm>
                <a:off x="5668" y="2512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0.07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24" name="Rectangle 108"/>
              <p:cNvSpPr>
                <a:spLocks noChangeArrowheads="1"/>
              </p:cNvSpPr>
              <p:nvPr/>
            </p:nvSpPr>
            <p:spPr bwMode="auto">
              <a:xfrm>
                <a:off x="5475" y="2512"/>
                <a:ext cx="25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25" name="Rectangle 109"/>
              <p:cNvSpPr>
                <a:spLocks noChangeArrowheads="1"/>
              </p:cNvSpPr>
              <p:nvPr/>
            </p:nvSpPr>
            <p:spPr bwMode="auto">
              <a:xfrm>
                <a:off x="5653" y="2512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26" name="Rectangle 110"/>
              <p:cNvSpPr>
                <a:spLocks noChangeArrowheads="1"/>
              </p:cNvSpPr>
              <p:nvPr/>
            </p:nvSpPr>
            <p:spPr bwMode="auto">
              <a:xfrm>
                <a:off x="767" y="2660"/>
                <a:ext cx="973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500" dirty="0" smtClean="0">
                    <a:solidFill>
                      <a:srgbClr val="000000"/>
                    </a:solidFill>
                    <a:latin typeface="Arial" pitchFamily="34" charset="0"/>
                  </a:rPr>
                  <a:t>Other office costs</a:t>
                </a: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.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27" name="Rectangle 111"/>
              <p:cNvSpPr>
                <a:spLocks noChangeArrowheads="1"/>
              </p:cNvSpPr>
              <p:nvPr/>
            </p:nvSpPr>
            <p:spPr bwMode="auto">
              <a:xfrm>
                <a:off x="3069" y="2660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0.17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28" name="Rectangle 112"/>
              <p:cNvSpPr>
                <a:spLocks noChangeArrowheads="1"/>
              </p:cNvSpPr>
              <p:nvPr/>
            </p:nvSpPr>
            <p:spPr bwMode="auto">
              <a:xfrm>
                <a:off x="2736" y="2660"/>
                <a:ext cx="415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29" name="Rectangle 113"/>
              <p:cNvSpPr>
                <a:spLocks noChangeArrowheads="1"/>
              </p:cNvSpPr>
              <p:nvPr/>
            </p:nvSpPr>
            <p:spPr bwMode="auto">
              <a:xfrm>
                <a:off x="3062" y="2660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30" name="Rectangle 114"/>
              <p:cNvSpPr>
                <a:spLocks noChangeArrowheads="1"/>
              </p:cNvSpPr>
              <p:nvPr/>
            </p:nvSpPr>
            <p:spPr bwMode="auto">
              <a:xfrm>
                <a:off x="3765" y="2660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0.18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31" name="Rectangle 115"/>
              <p:cNvSpPr>
                <a:spLocks noChangeArrowheads="1"/>
              </p:cNvSpPr>
              <p:nvPr/>
            </p:nvSpPr>
            <p:spPr bwMode="auto">
              <a:xfrm>
                <a:off x="3521" y="2660"/>
                <a:ext cx="31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32" name="Rectangle 116"/>
              <p:cNvSpPr>
                <a:spLocks noChangeArrowheads="1"/>
              </p:cNvSpPr>
              <p:nvPr/>
            </p:nvSpPr>
            <p:spPr bwMode="auto">
              <a:xfrm>
                <a:off x="3758" y="2660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33" name="Rectangle 117"/>
              <p:cNvSpPr>
                <a:spLocks noChangeArrowheads="1"/>
              </p:cNvSpPr>
              <p:nvPr/>
            </p:nvSpPr>
            <p:spPr bwMode="auto">
              <a:xfrm>
                <a:off x="4402" y="2660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0.19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34" name="Rectangle 118"/>
              <p:cNvSpPr>
                <a:spLocks noChangeArrowheads="1"/>
              </p:cNvSpPr>
              <p:nvPr/>
            </p:nvSpPr>
            <p:spPr bwMode="auto">
              <a:xfrm>
                <a:off x="4217" y="2660"/>
                <a:ext cx="25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35" name="Rectangle 119"/>
              <p:cNvSpPr>
                <a:spLocks noChangeArrowheads="1"/>
              </p:cNvSpPr>
              <p:nvPr/>
            </p:nvSpPr>
            <p:spPr bwMode="auto">
              <a:xfrm>
                <a:off x="4394" y="2660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36" name="Rectangle 120"/>
              <p:cNvSpPr>
                <a:spLocks noChangeArrowheads="1"/>
              </p:cNvSpPr>
              <p:nvPr/>
            </p:nvSpPr>
            <p:spPr bwMode="auto">
              <a:xfrm>
                <a:off x="5024" y="2660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0.19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37" name="Rectangle 121"/>
              <p:cNvSpPr>
                <a:spLocks noChangeArrowheads="1"/>
              </p:cNvSpPr>
              <p:nvPr/>
            </p:nvSpPr>
            <p:spPr bwMode="auto">
              <a:xfrm>
                <a:off x="4853" y="2660"/>
                <a:ext cx="215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38" name="Rectangle 122"/>
              <p:cNvSpPr>
                <a:spLocks noChangeArrowheads="1"/>
              </p:cNvSpPr>
              <p:nvPr/>
            </p:nvSpPr>
            <p:spPr bwMode="auto">
              <a:xfrm>
                <a:off x="5001" y="2660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39" name="Rectangle 123"/>
              <p:cNvSpPr>
                <a:spLocks noChangeArrowheads="1"/>
              </p:cNvSpPr>
              <p:nvPr/>
            </p:nvSpPr>
            <p:spPr bwMode="auto">
              <a:xfrm>
                <a:off x="5668" y="2660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0.19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40" name="Rectangle 124"/>
              <p:cNvSpPr>
                <a:spLocks noChangeArrowheads="1"/>
              </p:cNvSpPr>
              <p:nvPr/>
            </p:nvSpPr>
            <p:spPr bwMode="auto">
              <a:xfrm>
                <a:off x="5475" y="2660"/>
                <a:ext cx="25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41" name="Rectangle 125"/>
              <p:cNvSpPr>
                <a:spLocks noChangeArrowheads="1"/>
              </p:cNvSpPr>
              <p:nvPr/>
            </p:nvSpPr>
            <p:spPr bwMode="auto">
              <a:xfrm>
                <a:off x="5653" y="2660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42" name="Rectangle 126"/>
              <p:cNvSpPr>
                <a:spLocks noChangeArrowheads="1"/>
              </p:cNvSpPr>
              <p:nvPr/>
            </p:nvSpPr>
            <p:spPr bwMode="auto">
              <a:xfrm>
                <a:off x="767" y="2808"/>
                <a:ext cx="112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500" dirty="0" smtClean="0">
                    <a:solidFill>
                      <a:srgbClr val="000000"/>
                    </a:solidFill>
                    <a:latin typeface="Arial" pitchFamily="34" charset="0"/>
                  </a:rPr>
                  <a:t>Travel &amp; subsistence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43" name="Rectangle 127"/>
              <p:cNvSpPr>
                <a:spLocks noChangeArrowheads="1"/>
              </p:cNvSpPr>
              <p:nvPr/>
            </p:nvSpPr>
            <p:spPr bwMode="auto">
              <a:xfrm>
                <a:off x="3069" y="2808"/>
                <a:ext cx="26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0.11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44" name="Rectangle 128"/>
              <p:cNvSpPr>
                <a:spLocks noChangeArrowheads="1"/>
              </p:cNvSpPr>
              <p:nvPr/>
            </p:nvSpPr>
            <p:spPr bwMode="auto">
              <a:xfrm>
                <a:off x="2736" y="2808"/>
                <a:ext cx="415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45" name="Rectangle 129"/>
              <p:cNvSpPr>
                <a:spLocks noChangeArrowheads="1"/>
              </p:cNvSpPr>
              <p:nvPr/>
            </p:nvSpPr>
            <p:spPr bwMode="auto">
              <a:xfrm>
                <a:off x="3062" y="2808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46" name="Rectangle 130"/>
              <p:cNvSpPr>
                <a:spLocks noChangeArrowheads="1"/>
              </p:cNvSpPr>
              <p:nvPr/>
            </p:nvSpPr>
            <p:spPr bwMode="auto">
              <a:xfrm>
                <a:off x="3765" y="2808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0.16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47" name="Rectangle 131"/>
              <p:cNvSpPr>
                <a:spLocks noChangeArrowheads="1"/>
              </p:cNvSpPr>
              <p:nvPr/>
            </p:nvSpPr>
            <p:spPr bwMode="auto">
              <a:xfrm>
                <a:off x="3521" y="2808"/>
                <a:ext cx="31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48" name="Rectangle 132"/>
              <p:cNvSpPr>
                <a:spLocks noChangeArrowheads="1"/>
              </p:cNvSpPr>
              <p:nvPr/>
            </p:nvSpPr>
            <p:spPr bwMode="auto">
              <a:xfrm>
                <a:off x="3758" y="2808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49" name="Rectangle 133"/>
              <p:cNvSpPr>
                <a:spLocks noChangeArrowheads="1"/>
              </p:cNvSpPr>
              <p:nvPr/>
            </p:nvSpPr>
            <p:spPr bwMode="auto">
              <a:xfrm>
                <a:off x="4402" y="2808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0.20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50" name="Rectangle 134"/>
              <p:cNvSpPr>
                <a:spLocks noChangeArrowheads="1"/>
              </p:cNvSpPr>
              <p:nvPr/>
            </p:nvSpPr>
            <p:spPr bwMode="auto">
              <a:xfrm>
                <a:off x="4217" y="2808"/>
                <a:ext cx="25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51" name="Rectangle 135"/>
              <p:cNvSpPr>
                <a:spLocks noChangeArrowheads="1"/>
              </p:cNvSpPr>
              <p:nvPr/>
            </p:nvSpPr>
            <p:spPr bwMode="auto">
              <a:xfrm>
                <a:off x="4394" y="2808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52" name="Rectangle 136"/>
              <p:cNvSpPr>
                <a:spLocks noChangeArrowheads="1"/>
              </p:cNvSpPr>
              <p:nvPr/>
            </p:nvSpPr>
            <p:spPr bwMode="auto">
              <a:xfrm>
                <a:off x="5024" y="2808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0.24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53" name="Rectangle 137"/>
              <p:cNvSpPr>
                <a:spLocks noChangeArrowheads="1"/>
              </p:cNvSpPr>
              <p:nvPr/>
            </p:nvSpPr>
            <p:spPr bwMode="auto">
              <a:xfrm>
                <a:off x="4853" y="2808"/>
                <a:ext cx="215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54" name="Rectangle 138"/>
              <p:cNvSpPr>
                <a:spLocks noChangeArrowheads="1"/>
              </p:cNvSpPr>
              <p:nvPr/>
            </p:nvSpPr>
            <p:spPr bwMode="auto">
              <a:xfrm>
                <a:off x="5001" y="2808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55" name="Rectangle 139"/>
              <p:cNvSpPr>
                <a:spLocks noChangeArrowheads="1"/>
              </p:cNvSpPr>
              <p:nvPr/>
            </p:nvSpPr>
            <p:spPr bwMode="auto">
              <a:xfrm>
                <a:off x="5668" y="2808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0.27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56" name="Rectangle 140"/>
              <p:cNvSpPr>
                <a:spLocks noChangeArrowheads="1"/>
              </p:cNvSpPr>
              <p:nvPr/>
            </p:nvSpPr>
            <p:spPr bwMode="auto">
              <a:xfrm>
                <a:off x="5475" y="2808"/>
                <a:ext cx="25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57" name="Rectangle 141"/>
              <p:cNvSpPr>
                <a:spLocks noChangeArrowheads="1"/>
              </p:cNvSpPr>
              <p:nvPr/>
            </p:nvSpPr>
            <p:spPr bwMode="auto">
              <a:xfrm>
                <a:off x="5653" y="2808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58" name="Rectangle 142"/>
              <p:cNvSpPr>
                <a:spLocks noChangeArrowheads="1"/>
              </p:cNvSpPr>
              <p:nvPr/>
            </p:nvSpPr>
            <p:spPr bwMode="auto">
              <a:xfrm>
                <a:off x="2163" y="2971"/>
                <a:ext cx="28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Total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59" name="Rectangle 143"/>
              <p:cNvSpPr>
                <a:spLocks noChangeArrowheads="1"/>
              </p:cNvSpPr>
              <p:nvPr/>
            </p:nvSpPr>
            <p:spPr bwMode="auto">
              <a:xfrm>
                <a:off x="3069" y="2957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0.37 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60" name="Rectangle 144"/>
              <p:cNvSpPr>
                <a:spLocks noChangeArrowheads="1"/>
              </p:cNvSpPr>
              <p:nvPr/>
            </p:nvSpPr>
            <p:spPr bwMode="auto">
              <a:xfrm>
                <a:off x="2736" y="2957"/>
                <a:ext cx="415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61" name="Rectangle 145"/>
              <p:cNvSpPr>
                <a:spLocks noChangeArrowheads="1"/>
              </p:cNvSpPr>
              <p:nvPr/>
            </p:nvSpPr>
            <p:spPr bwMode="auto">
              <a:xfrm>
                <a:off x="3062" y="2957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62" name="Rectangle 146"/>
              <p:cNvSpPr>
                <a:spLocks noChangeArrowheads="1"/>
              </p:cNvSpPr>
              <p:nvPr/>
            </p:nvSpPr>
            <p:spPr bwMode="auto">
              <a:xfrm>
                <a:off x="3765" y="2957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0.42</a:t>
                </a: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63" name="Rectangle 147"/>
              <p:cNvSpPr>
                <a:spLocks noChangeArrowheads="1"/>
              </p:cNvSpPr>
              <p:nvPr/>
            </p:nvSpPr>
            <p:spPr bwMode="auto">
              <a:xfrm>
                <a:off x="3521" y="2957"/>
                <a:ext cx="31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64" name="Rectangle 148"/>
              <p:cNvSpPr>
                <a:spLocks noChangeArrowheads="1"/>
              </p:cNvSpPr>
              <p:nvPr/>
            </p:nvSpPr>
            <p:spPr bwMode="auto">
              <a:xfrm>
                <a:off x="3758" y="2957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65" name="Rectangle 149"/>
              <p:cNvSpPr>
                <a:spLocks noChangeArrowheads="1"/>
              </p:cNvSpPr>
              <p:nvPr/>
            </p:nvSpPr>
            <p:spPr bwMode="auto">
              <a:xfrm>
                <a:off x="4402" y="2957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0.47 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66" name="Rectangle 150"/>
              <p:cNvSpPr>
                <a:spLocks noChangeArrowheads="1"/>
              </p:cNvSpPr>
              <p:nvPr/>
            </p:nvSpPr>
            <p:spPr bwMode="auto">
              <a:xfrm>
                <a:off x="4217" y="2957"/>
                <a:ext cx="25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67" name="Rectangle 151"/>
              <p:cNvSpPr>
                <a:spLocks noChangeArrowheads="1"/>
              </p:cNvSpPr>
              <p:nvPr/>
            </p:nvSpPr>
            <p:spPr bwMode="auto">
              <a:xfrm>
                <a:off x="4394" y="2957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68" name="Rectangle 152"/>
              <p:cNvSpPr>
                <a:spLocks noChangeArrowheads="1"/>
              </p:cNvSpPr>
              <p:nvPr/>
            </p:nvSpPr>
            <p:spPr bwMode="auto">
              <a:xfrm>
                <a:off x="5024" y="2957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0.53 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69" name="Rectangle 153"/>
              <p:cNvSpPr>
                <a:spLocks noChangeArrowheads="1"/>
              </p:cNvSpPr>
              <p:nvPr/>
            </p:nvSpPr>
            <p:spPr bwMode="auto">
              <a:xfrm>
                <a:off x="4853" y="2957"/>
                <a:ext cx="215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70" name="Rectangle 154"/>
              <p:cNvSpPr>
                <a:spLocks noChangeArrowheads="1"/>
              </p:cNvSpPr>
              <p:nvPr/>
            </p:nvSpPr>
            <p:spPr bwMode="auto">
              <a:xfrm>
                <a:off x="5001" y="2957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71" name="Rectangle 155"/>
              <p:cNvSpPr>
                <a:spLocks noChangeArrowheads="1"/>
              </p:cNvSpPr>
              <p:nvPr/>
            </p:nvSpPr>
            <p:spPr bwMode="auto">
              <a:xfrm>
                <a:off x="5668" y="2957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0.58 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72" name="Rectangle 156"/>
              <p:cNvSpPr>
                <a:spLocks noChangeArrowheads="1"/>
              </p:cNvSpPr>
              <p:nvPr/>
            </p:nvSpPr>
            <p:spPr bwMode="auto">
              <a:xfrm>
                <a:off x="5475" y="2957"/>
                <a:ext cx="25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73" name="Rectangle 157"/>
              <p:cNvSpPr>
                <a:spLocks noChangeArrowheads="1"/>
              </p:cNvSpPr>
              <p:nvPr/>
            </p:nvSpPr>
            <p:spPr bwMode="auto">
              <a:xfrm>
                <a:off x="5653" y="2957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74" name="Rectangle 158"/>
              <p:cNvSpPr>
                <a:spLocks noChangeArrowheads="1"/>
              </p:cNvSpPr>
              <p:nvPr/>
            </p:nvSpPr>
            <p:spPr bwMode="auto">
              <a:xfrm>
                <a:off x="767" y="3253"/>
                <a:ext cx="683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Depreciation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75" name="Rectangle 159"/>
              <p:cNvSpPr>
                <a:spLocks noChangeArrowheads="1"/>
              </p:cNvSpPr>
              <p:nvPr/>
            </p:nvSpPr>
            <p:spPr bwMode="auto">
              <a:xfrm>
                <a:off x="3069" y="3253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0.61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76" name="Rectangle 160"/>
              <p:cNvSpPr>
                <a:spLocks noChangeArrowheads="1"/>
              </p:cNvSpPr>
              <p:nvPr/>
            </p:nvSpPr>
            <p:spPr bwMode="auto">
              <a:xfrm>
                <a:off x="2736" y="3253"/>
                <a:ext cx="415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77" name="Rectangle 161"/>
              <p:cNvSpPr>
                <a:spLocks noChangeArrowheads="1"/>
              </p:cNvSpPr>
              <p:nvPr/>
            </p:nvSpPr>
            <p:spPr bwMode="auto">
              <a:xfrm>
                <a:off x="3062" y="3253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78" name="Rectangle 162"/>
              <p:cNvSpPr>
                <a:spLocks noChangeArrowheads="1"/>
              </p:cNvSpPr>
              <p:nvPr/>
            </p:nvSpPr>
            <p:spPr bwMode="auto">
              <a:xfrm>
                <a:off x="3765" y="3253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1.04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79" name="Rectangle 163"/>
              <p:cNvSpPr>
                <a:spLocks noChangeArrowheads="1"/>
              </p:cNvSpPr>
              <p:nvPr/>
            </p:nvSpPr>
            <p:spPr bwMode="auto">
              <a:xfrm>
                <a:off x="3521" y="3253"/>
                <a:ext cx="31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80" name="Rectangle 164"/>
              <p:cNvSpPr>
                <a:spLocks noChangeArrowheads="1"/>
              </p:cNvSpPr>
              <p:nvPr/>
            </p:nvSpPr>
            <p:spPr bwMode="auto">
              <a:xfrm>
                <a:off x="3758" y="3253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81" name="Rectangle 165"/>
              <p:cNvSpPr>
                <a:spLocks noChangeArrowheads="1"/>
              </p:cNvSpPr>
              <p:nvPr/>
            </p:nvSpPr>
            <p:spPr bwMode="auto">
              <a:xfrm>
                <a:off x="4402" y="3253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1.45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82" name="Rectangle 166"/>
              <p:cNvSpPr>
                <a:spLocks noChangeArrowheads="1"/>
              </p:cNvSpPr>
              <p:nvPr/>
            </p:nvSpPr>
            <p:spPr bwMode="auto">
              <a:xfrm>
                <a:off x="4217" y="3253"/>
                <a:ext cx="25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83" name="Rectangle 167"/>
              <p:cNvSpPr>
                <a:spLocks noChangeArrowheads="1"/>
              </p:cNvSpPr>
              <p:nvPr/>
            </p:nvSpPr>
            <p:spPr bwMode="auto">
              <a:xfrm>
                <a:off x="4394" y="3253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84" name="Rectangle 168"/>
              <p:cNvSpPr>
                <a:spLocks noChangeArrowheads="1"/>
              </p:cNvSpPr>
              <p:nvPr/>
            </p:nvSpPr>
            <p:spPr bwMode="auto">
              <a:xfrm>
                <a:off x="5024" y="3253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1.81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85" name="Rectangle 169"/>
              <p:cNvSpPr>
                <a:spLocks noChangeArrowheads="1"/>
              </p:cNvSpPr>
              <p:nvPr/>
            </p:nvSpPr>
            <p:spPr bwMode="auto">
              <a:xfrm>
                <a:off x="4853" y="3253"/>
                <a:ext cx="215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86" name="Rectangle 170"/>
              <p:cNvSpPr>
                <a:spLocks noChangeArrowheads="1"/>
              </p:cNvSpPr>
              <p:nvPr/>
            </p:nvSpPr>
            <p:spPr bwMode="auto">
              <a:xfrm>
                <a:off x="5001" y="3253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87" name="Rectangle 171"/>
              <p:cNvSpPr>
                <a:spLocks noChangeArrowheads="1"/>
              </p:cNvSpPr>
              <p:nvPr/>
            </p:nvSpPr>
            <p:spPr bwMode="auto">
              <a:xfrm>
                <a:off x="5668" y="3253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2.17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88" name="Rectangle 172"/>
              <p:cNvSpPr>
                <a:spLocks noChangeArrowheads="1"/>
              </p:cNvSpPr>
              <p:nvPr/>
            </p:nvSpPr>
            <p:spPr bwMode="auto">
              <a:xfrm>
                <a:off x="5475" y="3253"/>
                <a:ext cx="25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89" name="Rectangle 173"/>
              <p:cNvSpPr>
                <a:spLocks noChangeArrowheads="1"/>
              </p:cNvSpPr>
              <p:nvPr/>
            </p:nvSpPr>
            <p:spPr bwMode="auto">
              <a:xfrm>
                <a:off x="5653" y="3253"/>
                <a:ext cx="8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90" name="Rectangle 174"/>
              <p:cNvSpPr>
                <a:spLocks noChangeArrowheads="1"/>
              </p:cNvSpPr>
              <p:nvPr/>
            </p:nvSpPr>
            <p:spPr bwMode="auto">
              <a:xfrm>
                <a:off x="1428" y="3526"/>
                <a:ext cx="106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Total central</a:t>
                </a:r>
                <a:r>
                  <a:rPr kumimoji="0" lang="en-US" sz="1500" b="1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costs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91" name="Rectangle 175"/>
              <p:cNvSpPr>
                <a:spLocks noChangeArrowheads="1"/>
              </p:cNvSpPr>
              <p:nvPr/>
            </p:nvSpPr>
            <p:spPr bwMode="auto">
              <a:xfrm>
                <a:off x="3069" y="3549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2.79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92" name="Rectangle 176"/>
              <p:cNvSpPr>
                <a:spLocks noChangeArrowheads="1"/>
              </p:cNvSpPr>
              <p:nvPr/>
            </p:nvSpPr>
            <p:spPr bwMode="auto">
              <a:xfrm>
                <a:off x="2736" y="3549"/>
                <a:ext cx="42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93" name="Rectangle 177"/>
              <p:cNvSpPr>
                <a:spLocks noChangeArrowheads="1"/>
              </p:cNvSpPr>
              <p:nvPr/>
            </p:nvSpPr>
            <p:spPr bwMode="auto">
              <a:xfrm>
                <a:off x="3062" y="3549"/>
                <a:ext cx="8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94" name="Rectangle 178"/>
              <p:cNvSpPr>
                <a:spLocks noChangeArrowheads="1"/>
              </p:cNvSpPr>
              <p:nvPr/>
            </p:nvSpPr>
            <p:spPr bwMode="auto">
              <a:xfrm>
                <a:off x="3765" y="3549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3.65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95" name="Rectangle 179"/>
              <p:cNvSpPr>
                <a:spLocks noChangeArrowheads="1"/>
              </p:cNvSpPr>
              <p:nvPr/>
            </p:nvSpPr>
            <p:spPr bwMode="auto">
              <a:xfrm>
                <a:off x="3521" y="3549"/>
                <a:ext cx="32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96" name="Rectangle 180"/>
              <p:cNvSpPr>
                <a:spLocks noChangeArrowheads="1"/>
              </p:cNvSpPr>
              <p:nvPr/>
            </p:nvSpPr>
            <p:spPr bwMode="auto">
              <a:xfrm>
                <a:off x="3758" y="3549"/>
                <a:ext cx="8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97" name="Rectangle 181"/>
              <p:cNvSpPr>
                <a:spLocks noChangeArrowheads="1"/>
              </p:cNvSpPr>
              <p:nvPr/>
            </p:nvSpPr>
            <p:spPr bwMode="auto">
              <a:xfrm>
                <a:off x="4402" y="3549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4.46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98" name="Rectangle 182"/>
              <p:cNvSpPr>
                <a:spLocks noChangeArrowheads="1"/>
              </p:cNvSpPr>
              <p:nvPr/>
            </p:nvSpPr>
            <p:spPr bwMode="auto">
              <a:xfrm>
                <a:off x="4217" y="3549"/>
                <a:ext cx="25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99" name="Rectangle 183"/>
              <p:cNvSpPr>
                <a:spLocks noChangeArrowheads="1"/>
              </p:cNvSpPr>
              <p:nvPr/>
            </p:nvSpPr>
            <p:spPr bwMode="auto">
              <a:xfrm>
                <a:off x="4394" y="3549"/>
                <a:ext cx="8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500" name="Rectangle 184"/>
              <p:cNvSpPr>
                <a:spLocks noChangeArrowheads="1"/>
              </p:cNvSpPr>
              <p:nvPr/>
            </p:nvSpPr>
            <p:spPr bwMode="auto">
              <a:xfrm>
                <a:off x="5024" y="3549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5.17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501" name="Rectangle 185"/>
              <p:cNvSpPr>
                <a:spLocks noChangeArrowheads="1"/>
              </p:cNvSpPr>
              <p:nvPr/>
            </p:nvSpPr>
            <p:spPr bwMode="auto">
              <a:xfrm>
                <a:off x="4853" y="3549"/>
                <a:ext cx="22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502" name="Rectangle 186"/>
              <p:cNvSpPr>
                <a:spLocks noChangeArrowheads="1"/>
              </p:cNvSpPr>
              <p:nvPr/>
            </p:nvSpPr>
            <p:spPr bwMode="auto">
              <a:xfrm>
                <a:off x="5001" y="3549"/>
                <a:ext cx="8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503" name="Rectangle 187"/>
              <p:cNvSpPr>
                <a:spLocks noChangeArrowheads="1"/>
              </p:cNvSpPr>
              <p:nvPr/>
            </p:nvSpPr>
            <p:spPr bwMode="auto">
              <a:xfrm>
                <a:off x="5668" y="3549"/>
                <a:ext cx="27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5.78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504" name="Rectangle 188"/>
              <p:cNvSpPr>
                <a:spLocks noChangeArrowheads="1"/>
              </p:cNvSpPr>
              <p:nvPr/>
            </p:nvSpPr>
            <p:spPr bwMode="auto">
              <a:xfrm>
                <a:off x="5475" y="3549"/>
                <a:ext cx="25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  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505" name="Rectangle 189"/>
              <p:cNvSpPr>
                <a:spLocks noChangeArrowheads="1"/>
              </p:cNvSpPr>
              <p:nvPr/>
            </p:nvSpPr>
            <p:spPr bwMode="auto">
              <a:xfrm>
                <a:off x="5653" y="3549"/>
                <a:ext cx="8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506" name="Rectangle 190"/>
              <p:cNvSpPr>
                <a:spLocks noChangeArrowheads="1"/>
              </p:cNvSpPr>
              <p:nvPr/>
            </p:nvSpPr>
            <p:spPr bwMode="auto">
              <a:xfrm>
                <a:off x="2087" y="781"/>
                <a:ext cx="195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Central costs of holding company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507" name="Line 191"/>
              <p:cNvSpPr>
                <a:spLocks noChangeShapeType="1"/>
              </p:cNvSpPr>
              <p:nvPr/>
            </p:nvSpPr>
            <p:spPr bwMode="auto">
              <a:xfrm>
                <a:off x="2669" y="994"/>
                <a:ext cx="0" cy="27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508" name="Rectangle 192"/>
              <p:cNvSpPr>
                <a:spLocks noChangeArrowheads="1"/>
              </p:cNvSpPr>
              <p:nvPr/>
            </p:nvSpPr>
            <p:spPr bwMode="auto">
              <a:xfrm>
                <a:off x="2669" y="994"/>
                <a:ext cx="8" cy="27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509" name="Line 193"/>
              <p:cNvSpPr>
                <a:spLocks noChangeShapeType="1"/>
              </p:cNvSpPr>
              <p:nvPr/>
            </p:nvSpPr>
            <p:spPr bwMode="auto">
              <a:xfrm>
                <a:off x="3454" y="1002"/>
                <a:ext cx="0" cy="26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510" name="Rectangle 194"/>
              <p:cNvSpPr>
                <a:spLocks noChangeArrowheads="1"/>
              </p:cNvSpPr>
              <p:nvPr/>
            </p:nvSpPr>
            <p:spPr bwMode="auto">
              <a:xfrm>
                <a:off x="3454" y="1002"/>
                <a:ext cx="7" cy="269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511" name="Line 195"/>
              <p:cNvSpPr>
                <a:spLocks noChangeShapeType="1"/>
              </p:cNvSpPr>
              <p:nvPr/>
            </p:nvSpPr>
            <p:spPr bwMode="auto">
              <a:xfrm>
                <a:off x="4150" y="1002"/>
                <a:ext cx="0" cy="26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512" name="Rectangle 196"/>
              <p:cNvSpPr>
                <a:spLocks noChangeArrowheads="1"/>
              </p:cNvSpPr>
              <p:nvPr/>
            </p:nvSpPr>
            <p:spPr bwMode="auto">
              <a:xfrm>
                <a:off x="4150" y="1002"/>
                <a:ext cx="7" cy="269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513" name="Line 197"/>
              <p:cNvSpPr>
                <a:spLocks noChangeShapeType="1"/>
              </p:cNvSpPr>
              <p:nvPr/>
            </p:nvSpPr>
            <p:spPr bwMode="auto">
              <a:xfrm>
                <a:off x="4787" y="1002"/>
                <a:ext cx="0" cy="26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514" name="Rectangle 198"/>
              <p:cNvSpPr>
                <a:spLocks noChangeArrowheads="1"/>
              </p:cNvSpPr>
              <p:nvPr/>
            </p:nvSpPr>
            <p:spPr bwMode="auto">
              <a:xfrm>
                <a:off x="4787" y="1002"/>
                <a:ext cx="7" cy="269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515" name="Line 199"/>
              <p:cNvSpPr>
                <a:spLocks noChangeShapeType="1"/>
              </p:cNvSpPr>
              <p:nvPr/>
            </p:nvSpPr>
            <p:spPr bwMode="auto">
              <a:xfrm>
                <a:off x="5409" y="1002"/>
                <a:ext cx="0" cy="26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516" name="Rectangle 200"/>
              <p:cNvSpPr>
                <a:spLocks noChangeArrowheads="1"/>
              </p:cNvSpPr>
              <p:nvPr/>
            </p:nvSpPr>
            <p:spPr bwMode="auto">
              <a:xfrm>
                <a:off x="5409" y="1002"/>
                <a:ext cx="7" cy="269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517" name="Line 201"/>
              <p:cNvSpPr>
                <a:spLocks noChangeShapeType="1"/>
              </p:cNvSpPr>
              <p:nvPr/>
            </p:nvSpPr>
            <p:spPr bwMode="auto">
              <a:xfrm>
                <a:off x="6053" y="1002"/>
                <a:ext cx="0" cy="26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518" name="Rectangle 202"/>
              <p:cNvSpPr>
                <a:spLocks noChangeArrowheads="1"/>
              </p:cNvSpPr>
              <p:nvPr/>
            </p:nvSpPr>
            <p:spPr bwMode="auto">
              <a:xfrm>
                <a:off x="6053" y="1002"/>
                <a:ext cx="7" cy="269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519" name="Line 203"/>
              <p:cNvSpPr>
                <a:spLocks noChangeShapeType="1"/>
              </p:cNvSpPr>
              <p:nvPr/>
            </p:nvSpPr>
            <p:spPr bwMode="auto">
              <a:xfrm>
                <a:off x="737" y="1150"/>
                <a:ext cx="0" cy="25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520" name="Rectangle 204"/>
              <p:cNvSpPr>
                <a:spLocks noChangeArrowheads="1"/>
              </p:cNvSpPr>
              <p:nvPr/>
            </p:nvSpPr>
            <p:spPr bwMode="auto">
              <a:xfrm>
                <a:off x="737" y="1150"/>
                <a:ext cx="7" cy="254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5" name="Line 206"/>
            <p:cNvSpPr>
              <a:spLocks noChangeShapeType="1"/>
            </p:cNvSpPr>
            <p:nvPr/>
          </p:nvSpPr>
          <p:spPr bwMode="auto">
            <a:xfrm>
              <a:off x="2677" y="994"/>
              <a:ext cx="338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Rectangle 207"/>
            <p:cNvSpPr>
              <a:spLocks noChangeArrowheads="1"/>
            </p:cNvSpPr>
            <p:nvPr/>
          </p:nvSpPr>
          <p:spPr bwMode="auto">
            <a:xfrm>
              <a:off x="2677" y="994"/>
              <a:ext cx="3383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Line 208"/>
            <p:cNvSpPr>
              <a:spLocks noChangeShapeType="1"/>
            </p:cNvSpPr>
            <p:nvPr/>
          </p:nvSpPr>
          <p:spPr bwMode="auto">
            <a:xfrm>
              <a:off x="744" y="1150"/>
              <a:ext cx="53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209"/>
            <p:cNvSpPr>
              <a:spLocks noChangeArrowheads="1"/>
            </p:cNvSpPr>
            <p:nvPr/>
          </p:nvSpPr>
          <p:spPr bwMode="auto">
            <a:xfrm>
              <a:off x="744" y="1150"/>
              <a:ext cx="5316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Line 210"/>
            <p:cNvSpPr>
              <a:spLocks noChangeShapeType="1"/>
            </p:cNvSpPr>
            <p:nvPr/>
          </p:nvSpPr>
          <p:spPr bwMode="auto">
            <a:xfrm>
              <a:off x="2677" y="1898"/>
              <a:ext cx="338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Rectangle 211"/>
            <p:cNvSpPr>
              <a:spLocks noChangeArrowheads="1"/>
            </p:cNvSpPr>
            <p:nvPr/>
          </p:nvSpPr>
          <p:spPr bwMode="auto">
            <a:xfrm>
              <a:off x="2677" y="1898"/>
              <a:ext cx="3383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Line 212"/>
            <p:cNvSpPr>
              <a:spLocks noChangeShapeType="1"/>
            </p:cNvSpPr>
            <p:nvPr/>
          </p:nvSpPr>
          <p:spPr bwMode="auto">
            <a:xfrm>
              <a:off x="2677" y="2942"/>
              <a:ext cx="338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Rectangle 213"/>
            <p:cNvSpPr>
              <a:spLocks noChangeArrowheads="1"/>
            </p:cNvSpPr>
            <p:nvPr/>
          </p:nvSpPr>
          <p:spPr bwMode="auto">
            <a:xfrm>
              <a:off x="2677" y="2942"/>
              <a:ext cx="3383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Line 214"/>
            <p:cNvSpPr>
              <a:spLocks noChangeShapeType="1"/>
            </p:cNvSpPr>
            <p:nvPr/>
          </p:nvSpPr>
          <p:spPr bwMode="auto">
            <a:xfrm>
              <a:off x="744" y="3690"/>
              <a:ext cx="53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Rectangle 215"/>
            <p:cNvSpPr>
              <a:spLocks noChangeArrowheads="1"/>
            </p:cNvSpPr>
            <p:nvPr/>
          </p:nvSpPr>
          <p:spPr bwMode="auto">
            <a:xfrm>
              <a:off x="744" y="3690"/>
              <a:ext cx="5316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752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882650" y="384175"/>
            <a:ext cx="91440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P</a:t>
            </a: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ORTFOLIO ALLOCATION</a:t>
            </a:r>
            <a:endParaRPr lang="en-GB" sz="18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04850" y="1260475"/>
            <a:ext cx="6126163" cy="4887913"/>
            <a:chOff x="444" y="794"/>
            <a:chExt cx="3859" cy="3079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44" y="794"/>
              <a:ext cx="3859" cy="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5222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" y="794"/>
              <a:ext cx="3864" cy="3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6864350" y="2771775"/>
            <a:ext cx="3648075" cy="2428875"/>
            <a:chOff x="4324" y="1746"/>
            <a:chExt cx="2298" cy="1530"/>
          </a:xfrm>
        </p:grpSpPr>
        <p:sp>
          <p:nvSpPr>
            <p:cNvPr id="5" name="AutoShape 7"/>
            <p:cNvSpPr>
              <a:spLocks noChangeAspect="1" noChangeArrowheads="1" noTextEdit="1"/>
            </p:cNvSpPr>
            <p:nvPr/>
          </p:nvSpPr>
          <p:spPr bwMode="auto">
            <a:xfrm>
              <a:off x="4324" y="1746"/>
              <a:ext cx="2298" cy="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52233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4" y="1746"/>
              <a:ext cx="2304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882650" y="384175"/>
            <a:ext cx="91440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</a:t>
            </a: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OMPETITION – CAPSTONE vs. LEASING</a:t>
            </a:r>
            <a:endParaRPr lang="en-GB" sz="18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711757"/>
              </p:ext>
            </p:extLst>
          </p:nvPr>
        </p:nvGraphicFramePr>
        <p:xfrm>
          <a:off x="-29415" y="1580841"/>
          <a:ext cx="10629900" cy="388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2" name="Document" r:id="rId4" imgW="9286895" imgH="3389270" progId="Word.Document.8">
                  <p:embed/>
                </p:oleObj>
              </mc:Choice>
              <mc:Fallback>
                <p:oleObj name="Document" r:id="rId4" imgW="9286895" imgH="3389270" progId="Word.Document.8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9415" y="1580841"/>
                        <a:ext cx="10629900" cy="3883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5300" y="5436815"/>
            <a:ext cx="9420471" cy="35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NB: Capstone = faster decision process</a:t>
            </a:r>
            <a:endParaRPr lang="en-GB" sz="1600" dirty="0">
              <a:latin typeface="Arial" pitchFamily="34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26968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882204" y="684287"/>
            <a:ext cx="9144000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Q</a:t>
            </a: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UOTED INVESTMENT COMPANIES – REIT STATUS (SIIC)</a:t>
            </a:r>
            <a:endParaRPr lang="en-GB" sz="18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66788" y="1463958"/>
            <a:ext cx="9420471" cy="441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6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Conditions </a:t>
            </a:r>
            <a:r>
              <a:rPr lang="en-GB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Asset base :		&gt; €15m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Payment of exit tax in Y1 :	= NAV x 20%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Majority holding :	 	&lt; 60%</a:t>
            </a:r>
          </a:p>
          <a:p>
            <a:pPr marL="0" indent="0" eaLnBrk="1" hangingPunct="1">
              <a:spcBef>
                <a:spcPct val="50000"/>
              </a:spcBef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en-GB" sz="1600" u="sng" dirty="0" smtClean="0">
                <a:latin typeface="Arial" pitchFamily="34" charset="0"/>
                <a:ea typeface="FZYaoTi"/>
                <a:cs typeface="FZYaoTi"/>
              </a:rPr>
              <a:t>Consequences</a:t>
            </a: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: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Exemption from corporate tax :	 Income and capital gains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Compulsory distribution : 	- 85% of net income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		- 50% of capital gains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				- 100% of dividends from subs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Tax on vendors :		CT on capital gain ≈ 19% for sale of buildings to a SIIC</a:t>
            </a:r>
            <a:endParaRPr lang="en-GB" sz="1600" dirty="0">
              <a:latin typeface="Arial" pitchFamily="34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26787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610396" y="2905125"/>
            <a:ext cx="5616624" cy="47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THANK YOU FOR YOUR ATTENTION</a:t>
            </a:r>
            <a:endParaRPr lang="en-GB" sz="2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UpDiag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7688" y="324247"/>
            <a:ext cx="6567487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SUMMARY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74788" y="1057459"/>
            <a:ext cx="8696325" cy="5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912813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Expertise - L’équipe dirigeante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Positioning of Capstone 10/10</a:t>
            </a:r>
          </a:p>
          <a:p>
            <a:pPr lvl="1" eaLnBrk="1" hangingPunct="1">
              <a:spcBef>
                <a:spcPct val="50000"/>
              </a:spcBef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Strategic Approach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Corporate Governance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1. Management model	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2. Protection of investors’ interests</a:t>
            </a:r>
          </a:p>
          <a:p>
            <a:pPr marL="0" lvl="1" indent="0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Demonstration of risk/return profile 10/10</a:t>
            </a:r>
          </a:p>
          <a:p>
            <a:pPr marL="0" lvl="1" indent="0" eaLnBrk="1" hangingPunct="1">
              <a:spcBef>
                <a:spcPct val="50000"/>
              </a:spcBef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Business Plan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1. Method &amp; assumptions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2. Rapid growth of revenue and cash flow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3. Prospects for investors</a:t>
            </a:r>
          </a:p>
          <a:p>
            <a:pPr lvl="1" eaLnBrk="1" hangingPunct="1">
              <a:spcBef>
                <a:spcPct val="50000"/>
              </a:spcBef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Deal Pipeline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Appendices</a:t>
            </a:r>
            <a:endParaRPr lang="en-GB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93986" y="1065813"/>
            <a:ext cx="3708697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Expertise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– Leadership Team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32334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82650" y="396875"/>
            <a:ext cx="9144000" cy="52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XPERTISE – LEADERSHIP TEAM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66788" y="1127125"/>
            <a:ext cx="4595812" cy="578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Stéphane</a:t>
            </a:r>
            <a:r>
              <a:rPr lang="en-GB" sz="18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LIPP, age 37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Managing Director ► Project Promoter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GB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600" dirty="0" smtClean="0">
                <a:latin typeface="Arial" pitchFamily="34" charset="0"/>
                <a:ea typeface="FZYaoTi"/>
                <a:cs typeface="FZYaoTi"/>
              </a:rPr>
              <a:t>CV</a:t>
            </a:r>
          </a:p>
          <a:p>
            <a:pPr eaLnBrk="1" hangingPunct="1"/>
            <a:endParaRPr lang="en-GB" sz="1200" dirty="0" smtClean="0"/>
          </a:p>
          <a:p>
            <a:pPr eaLnBrk="1" hangingPunct="1"/>
            <a:r>
              <a:rPr lang="en-GB" sz="1200" dirty="0" smtClean="0"/>
              <a:t>MD</a:t>
            </a:r>
            <a:endParaRPr lang="en-GB" sz="1200" b="1" dirty="0" smtClean="0"/>
          </a:p>
          <a:p>
            <a:pPr eaLnBrk="1" hangingPunct="1"/>
            <a:r>
              <a:rPr lang="en-GB" sz="1200" b="1" dirty="0" smtClean="0"/>
              <a:t>Capstone Properties</a:t>
            </a:r>
            <a:r>
              <a:rPr lang="en-GB" sz="1200" dirty="0" smtClean="0"/>
              <a:t> – France</a:t>
            </a:r>
          </a:p>
          <a:p>
            <a:pPr eaLnBrk="1" hangingPunct="1"/>
            <a:r>
              <a:rPr lang="en-GB" sz="1200" dirty="0" smtClean="0"/>
              <a:t>Since 2009</a:t>
            </a:r>
          </a:p>
          <a:p>
            <a:pPr eaLnBrk="1" hangingPunct="1"/>
            <a:r>
              <a:rPr lang="en-GB" sz="1200" dirty="0" smtClean="0"/>
              <a:t>Investor in corporate real estate</a:t>
            </a:r>
          </a:p>
          <a:p>
            <a:pPr eaLnBrk="1" hangingPunct="1"/>
            <a:endParaRPr lang="en-GB" sz="1200" dirty="0" smtClean="0"/>
          </a:p>
          <a:p>
            <a:pPr eaLnBrk="1" hangingPunct="1"/>
            <a:r>
              <a:rPr lang="en-GB" sz="1200" dirty="0" smtClean="0"/>
              <a:t>DIRECTOR OF INVESTMENT</a:t>
            </a:r>
            <a:endParaRPr lang="en-GB" sz="1200" b="1" dirty="0" smtClean="0"/>
          </a:p>
          <a:p>
            <a:pPr eaLnBrk="1" hangingPunct="1"/>
            <a:r>
              <a:rPr lang="en-GB" sz="1200" b="1" dirty="0" smtClean="0"/>
              <a:t>DTZ Jean Thouard</a:t>
            </a:r>
            <a:r>
              <a:rPr lang="en-GB" sz="1200" dirty="0" smtClean="0"/>
              <a:t> – France</a:t>
            </a:r>
          </a:p>
          <a:p>
            <a:pPr eaLnBrk="1" hangingPunct="1"/>
            <a:r>
              <a:rPr lang="en-GB" sz="1200" dirty="0" smtClean="0"/>
              <a:t>2008</a:t>
            </a:r>
          </a:p>
          <a:p>
            <a:pPr eaLnBrk="1" hangingPunct="1"/>
            <a:endParaRPr lang="en-GB" sz="1200" dirty="0" smtClean="0"/>
          </a:p>
          <a:p>
            <a:pPr eaLnBrk="1" hangingPunct="1"/>
            <a:r>
              <a:rPr lang="en-GB" sz="1200" dirty="0" smtClean="0"/>
              <a:t>COUNTRY DIRECTOR</a:t>
            </a:r>
            <a:endParaRPr lang="en-GB" sz="1200" b="1" dirty="0" smtClean="0"/>
          </a:p>
          <a:p>
            <a:pPr eaLnBrk="1" hangingPunct="1"/>
            <a:r>
              <a:rPr lang="en-GB" sz="1200" b="1" dirty="0" smtClean="0"/>
              <a:t>Wal*Mart</a:t>
            </a:r>
            <a:r>
              <a:rPr lang="en-GB" sz="1200" dirty="0" smtClean="0"/>
              <a:t> – UK</a:t>
            </a:r>
          </a:p>
          <a:p>
            <a:pPr eaLnBrk="1" hangingPunct="1"/>
            <a:r>
              <a:rPr lang="en-GB" sz="1200" dirty="0" smtClean="0"/>
              <a:t>2006 - 2008</a:t>
            </a:r>
          </a:p>
          <a:p>
            <a:pPr eaLnBrk="1" hangingPunct="1"/>
            <a:r>
              <a:rPr lang="en-GB" sz="1200" dirty="0" smtClean="0"/>
              <a:t>Director Benelux – 2007/2008 ; Director CEE – 2006</a:t>
            </a:r>
          </a:p>
          <a:p>
            <a:pPr eaLnBrk="1" hangingPunct="1"/>
            <a:r>
              <a:rPr lang="en-GB" sz="1200" dirty="0" smtClean="0"/>
              <a:t>Logistics real estate development</a:t>
            </a:r>
          </a:p>
          <a:p>
            <a:pPr eaLnBrk="1" hangingPunct="1"/>
            <a:endParaRPr lang="en-GB" sz="1200" dirty="0" smtClean="0"/>
          </a:p>
          <a:p>
            <a:pPr eaLnBrk="1" hangingPunct="1"/>
            <a:r>
              <a:rPr lang="en-GB" sz="1200" dirty="0" smtClean="0"/>
              <a:t>REAL ESTATE DIRECTOR</a:t>
            </a:r>
          </a:p>
          <a:p>
            <a:pPr eaLnBrk="1" hangingPunct="1"/>
            <a:r>
              <a:rPr lang="en-GB" sz="1200" b="1" dirty="0" smtClean="0"/>
              <a:t>Financière Norbert Dentressangle </a:t>
            </a:r>
            <a:r>
              <a:rPr lang="en-GB" sz="1200" dirty="0" smtClean="0"/>
              <a:t>– France</a:t>
            </a:r>
          </a:p>
          <a:p>
            <a:pPr eaLnBrk="1" hangingPunct="1"/>
            <a:r>
              <a:rPr lang="en-GB" sz="1200" dirty="0" smtClean="0"/>
              <a:t>2004 - 2006</a:t>
            </a:r>
          </a:p>
          <a:p>
            <a:pPr eaLnBrk="1" hangingPunct="1"/>
            <a:r>
              <a:rPr lang="en-GB" sz="1200" dirty="0" smtClean="0"/>
              <a:t>Creation of private equity real estate investment fund</a:t>
            </a:r>
          </a:p>
          <a:p>
            <a:pPr eaLnBrk="1" hangingPunct="1"/>
            <a:r>
              <a:rPr lang="en-GB" sz="1200" dirty="0" smtClean="0"/>
              <a:t>- management of €350m asset portfolio</a:t>
            </a:r>
          </a:p>
          <a:p>
            <a:pPr eaLnBrk="1" hangingPunct="1"/>
            <a:r>
              <a:rPr lang="en-GB" sz="1200" dirty="0" smtClean="0"/>
              <a:t>- development (100,000m² / pa)</a:t>
            </a:r>
          </a:p>
          <a:p>
            <a:pPr eaLnBrk="1" hangingPunct="1"/>
            <a:endParaRPr lang="en-GB" sz="1200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283324" y="2633353"/>
            <a:ext cx="4164013" cy="393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/>
            <a:r>
              <a:rPr lang="en-GB" sz="1200" dirty="0" smtClean="0"/>
              <a:t>CONSULTANT</a:t>
            </a:r>
            <a:endParaRPr lang="en-GB" sz="1200" b="1" dirty="0" smtClean="0"/>
          </a:p>
          <a:p>
            <a:pPr eaLnBrk="1" hangingPunct="1"/>
            <a:r>
              <a:rPr lang="en-GB" sz="1200" b="1" dirty="0" smtClean="0"/>
              <a:t>CB Richard Ellis</a:t>
            </a:r>
            <a:r>
              <a:rPr lang="en-GB" sz="1200" dirty="0" smtClean="0"/>
              <a:t> – France</a:t>
            </a:r>
          </a:p>
          <a:p>
            <a:pPr eaLnBrk="1" hangingPunct="1"/>
            <a:r>
              <a:rPr lang="en-GB" sz="1200" dirty="0" smtClean="0"/>
              <a:t>1999 - 2004</a:t>
            </a:r>
          </a:p>
          <a:p>
            <a:pPr eaLnBrk="1" hangingPunct="1"/>
            <a:endParaRPr lang="en-GB" sz="1200" dirty="0" smtClean="0"/>
          </a:p>
          <a:p>
            <a:pPr eaLnBrk="1" hangingPunct="1"/>
            <a:r>
              <a:rPr lang="en-GB" sz="1200" dirty="0" smtClean="0"/>
              <a:t>PROPRIETOR</a:t>
            </a:r>
          </a:p>
          <a:p>
            <a:pPr eaLnBrk="1" hangingPunct="1"/>
            <a:r>
              <a:rPr lang="en-GB" sz="1200" dirty="0" smtClean="0"/>
              <a:t>Sole trader – UK</a:t>
            </a:r>
          </a:p>
          <a:p>
            <a:pPr eaLnBrk="1" hangingPunct="1"/>
            <a:r>
              <a:rPr lang="en-GB" sz="1200" dirty="0" smtClean="0"/>
              <a:t>1998 - 1999</a:t>
            </a:r>
          </a:p>
          <a:p>
            <a:pPr eaLnBrk="1" hangingPunct="1"/>
            <a:r>
              <a:rPr lang="en-GB" sz="1200" dirty="0" smtClean="0"/>
              <a:t>Residential project management/renovation</a:t>
            </a:r>
          </a:p>
          <a:p>
            <a:pPr eaLnBrk="1" hangingPunct="1"/>
            <a:endParaRPr lang="en-GB" sz="1200" dirty="0" smtClean="0"/>
          </a:p>
          <a:p>
            <a:pPr eaLnBrk="1" hangingPunct="1"/>
            <a:r>
              <a:rPr lang="en-GB" sz="1200" dirty="0" smtClean="0"/>
              <a:t>EDUCATION</a:t>
            </a:r>
            <a:endParaRPr lang="en-GB" sz="1200" b="1" dirty="0"/>
          </a:p>
          <a:p>
            <a:pPr eaLnBrk="1" hangingPunct="1"/>
            <a:r>
              <a:rPr lang="en-GB" sz="1200" b="1" dirty="0" smtClean="0"/>
              <a:t>MBA  Corporate Finance </a:t>
            </a:r>
            <a:r>
              <a:rPr lang="en-GB" sz="1200" dirty="0" smtClean="0"/>
              <a:t>– 1995 - 1998</a:t>
            </a:r>
          </a:p>
          <a:p>
            <a:pPr eaLnBrk="1" hangingPunct="1"/>
            <a:r>
              <a:rPr lang="en-GB" sz="1200" dirty="0" smtClean="0"/>
              <a:t>- European Business School, 1998, London ,UK</a:t>
            </a:r>
            <a:endParaRPr lang="en-GB" sz="1200" dirty="0"/>
          </a:p>
          <a:p>
            <a:pPr eaLnBrk="1" hangingPunct="1"/>
            <a:r>
              <a:rPr lang="en-GB" sz="1200" dirty="0"/>
              <a:t>- Fordham University, </a:t>
            </a:r>
            <a:r>
              <a:rPr lang="en-GB" sz="1200" dirty="0" smtClean="0"/>
              <a:t>1995 - 1997</a:t>
            </a:r>
            <a:r>
              <a:rPr lang="en-GB" sz="1200" dirty="0"/>
              <a:t>, New </a:t>
            </a:r>
            <a:r>
              <a:rPr lang="en-GB" sz="1200" dirty="0" smtClean="0"/>
              <a:t>York, USA</a:t>
            </a:r>
            <a:endParaRPr lang="en-GB" sz="1200" b="1" dirty="0" smtClean="0"/>
          </a:p>
          <a:p>
            <a:pPr eaLnBrk="1" hangingPunct="1"/>
            <a:endParaRPr lang="en-GB" sz="1200" b="1" dirty="0" smtClean="0"/>
          </a:p>
          <a:p>
            <a:pPr eaLnBrk="1" hangingPunct="1"/>
            <a:r>
              <a:rPr lang="en-GB" sz="1200" b="1" dirty="0" smtClean="0"/>
              <a:t>Ecole Supérieure de Commerce</a:t>
            </a:r>
            <a:r>
              <a:rPr lang="en-GB" sz="1200" dirty="0" smtClean="0"/>
              <a:t>, 1993 - 1994</a:t>
            </a:r>
          </a:p>
          <a:p>
            <a:pPr eaLnBrk="1" hangingPunct="1"/>
            <a:r>
              <a:rPr lang="en-GB" sz="1200" dirty="0" smtClean="0"/>
              <a:t>ESCRA-ISCAM</a:t>
            </a:r>
            <a:endParaRPr lang="en-GB" sz="1200" b="1" dirty="0" smtClean="0"/>
          </a:p>
          <a:p>
            <a:pPr eaLnBrk="1" hangingPunct="1"/>
            <a:endParaRPr lang="en-GB" sz="1200" b="1" dirty="0" smtClean="0"/>
          </a:p>
          <a:p>
            <a:pPr eaLnBrk="1" hangingPunct="1"/>
            <a:r>
              <a:rPr lang="en-GB" sz="1200" b="1" dirty="0" smtClean="0"/>
              <a:t>CNAM</a:t>
            </a:r>
            <a:r>
              <a:rPr lang="en-GB" sz="1200" dirty="0" smtClean="0"/>
              <a:t> (Conservatoire National des Arts et Métiers)</a:t>
            </a:r>
          </a:p>
          <a:p>
            <a:pPr eaLnBrk="1" hangingPunct="1"/>
            <a:r>
              <a:rPr lang="en-GB" sz="1200" dirty="0" smtClean="0"/>
              <a:t>- European Commercial Law, 1995</a:t>
            </a:r>
          </a:p>
          <a:p>
            <a:pPr eaLnBrk="1" hangingPunct="1"/>
            <a:r>
              <a:rPr lang="en-GB" sz="1200" dirty="0" smtClean="0"/>
              <a:t>- French Commercial Law, 1993</a:t>
            </a:r>
            <a:endParaRPr lang="en-GB" sz="12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16200000">
            <a:off x="-495564" y="5878337"/>
            <a:ext cx="1315378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xpertise</a:t>
            </a:r>
            <a:endParaRPr lang="fr-FR" sz="1400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522164" y="1138759"/>
            <a:ext cx="9793088" cy="552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err="1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Ownership</a:t>
            </a:r>
            <a:r>
              <a:rPr lang="fr-FR" sz="1600" dirty="0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 :		S. </a:t>
            </a:r>
            <a:r>
              <a:rPr lang="fr-FR" sz="1600" dirty="0" err="1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Lipp</a:t>
            </a:r>
            <a:r>
              <a:rPr lang="fr-FR" sz="1600" dirty="0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 (100% </a:t>
            </a:r>
            <a:r>
              <a:rPr lang="fr-FR" sz="1600" dirty="0" err="1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indirectly</a:t>
            </a:r>
            <a:r>
              <a:rPr lang="fr-FR" sz="1600" dirty="0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)</a:t>
            </a:r>
            <a:endParaRPr lang="fr-FR" sz="1600" dirty="0">
              <a:solidFill>
                <a:srgbClr val="C00000"/>
              </a:solidFill>
              <a:latin typeface="Arial" charset="0"/>
              <a:ea typeface="FZYaoTi" pitchFamily="2" charset="-122"/>
              <a:cs typeface="+mn-cs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			</a:t>
            </a:r>
            <a:r>
              <a:rPr lang="fr-FR" sz="1600" dirty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Acquisition </a:t>
            </a:r>
            <a:r>
              <a:rPr lang="fr-FR" sz="1600" dirty="0" err="1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November</a:t>
            </a:r>
            <a:r>
              <a:rPr lang="fr-FR" sz="1600" dirty="0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 2008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fr-FR" sz="1600" dirty="0">
              <a:solidFill>
                <a:srgbClr val="C00000"/>
              </a:solidFill>
              <a:latin typeface="Arial" charset="0"/>
              <a:ea typeface="FZYaoTi" pitchFamily="2" charset="-122"/>
              <a:cs typeface="+mn-cs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Location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:	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	Corbas (Lyon) - </a:t>
            </a:r>
            <a:r>
              <a:rPr lang="en-GB" sz="1600" dirty="0" smtClean="0">
                <a:latin typeface="Arial" charset="0"/>
                <a:ea typeface="FZYaoTi" pitchFamily="2" charset="-122"/>
              </a:rPr>
              <a:t>3</a:t>
            </a:r>
            <a:r>
              <a:rPr lang="en-GB" sz="1600" dirty="0" smtClean="0">
                <a:solidFill>
                  <a:srgbClr val="D60093"/>
                </a:solidFill>
                <a:latin typeface="Arial" charset="0"/>
                <a:ea typeface="FZYaoTi" pitchFamily="2" charset="-122"/>
              </a:rPr>
              <a:t> </a:t>
            </a:r>
            <a:r>
              <a:rPr lang="en-GB" sz="1600" dirty="0" smtClean="0">
                <a:latin typeface="Arial" charset="0"/>
                <a:ea typeface="FZYaoTi" pitchFamily="2" charset="-122"/>
              </a:rPr>
              <a:t>junctions to A43 and Lyon East bypass at 400m</a:t>
            </a: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Area :			40 506 m² (11 acres) of land for conversion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Future cross dock </a:t>
            </a:r>
            <a:r>
              <a:rPr lang="fr-FR" sz="1600" dirty="0" err="1" smtClean="0">
                <a:latin typeface="Arial" charset="0"/>
                <a:ea typeface="FZYaoTi" pitchFamily="2" charset="-122"/>
                <a:cs typeface="+mn-cs"/>
              </a:rPr>
              <a:t>warehouse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:	11 000 m² </a:t>
            </a:r>
            <a:r>
              <a:rPr lang="fr-FR" sz="1600" dirty="0" err="1" smtClean="0">
                <a:latin typeface="Arial" charset="0"/>
                <a:ea typeface="FZYaoTi" pitchFamily="2" charset="-122"/>
                <a:cs typeface="+mn-cs"/>
              </a:rPr>
              <a:t>approx</a:t>
            </a: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Acquisition </a:t>
            </a:r>
            <a:r>
              <a:rPr lang="fr-FR" sz="1600" dirty="0" err="1" smtClean="0">
                <a:latin typeface="Arial" charset="0"/>
                <a:ea typeface="FZYaoTi" pitchFamily="2" charset="-122"/>
                <a:cs typeface="+mn-cs"/>
              </a:rPr>
              <a:t>price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 : 		€4.3m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err="1" smtClean="0">
                <a:latin typeface="Arial" charset="0"/>
                <a:ea typeface="FZYaoTi" pitchFamily="2" charset="-122"/>
                <a:cs typeface="+mn-cs"/>
              </a:rPr>
              <a:t>Personal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 </a:t>
            </a:r>
            <a:r>
              <a:rPr lang="fr-FR" sz="1600" dirty="0" err="1" smtClean="0">
                <a:latin typeface="Arial" charset="0"/>
                <a:ea typeface="FZYaoTi" pitchFamily="2" charset="-122"/>
                <a:cs typeface="+mn-cs"/>
              </a:rPr>
              <a:t>investment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 :		€680k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Bank </a:t>
            </a:r>
            <a:r>
              <a:rPr lang="fr-FR" sz="1600" dirty="0" err="1" smtClean="0">
                <a:latin typeface="Arial" charset="0"/>
                <a:ea typeface="FZYaoTi" pitchFamily="2" charset="-122"/>
                <a:cs typeface="+mn-cs"/>
              </a:rPr>
              <a:t>funding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 :		€3.9m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Total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investment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: 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€12.5m</a:t>
            </a: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Projected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annual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gross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rent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: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€1.1m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Projected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net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rental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yield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 :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8.82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%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Transfer of </a:t>
            </a:r>
            <a:r>
              <a:rPr lang="fr-FR" sz="1600" dirty="0" err="1" smtClean="0">
                <a:latin typeface="Arial" charset="0"/>
                <a:ea typeface="FZYaoTi" pitchFamily="2" charset="-122"/>
                <a:cs typeface="+mn-cs"/>
              </a:rPr>
              <a:t>ownership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 to </a:t>
            </a:r>
            <a:r>
              <a:rPr lang="fr-FR" sz="1600" dirty="0" err="1" smtClean="0">
                <a:latin typeface="Arial" charset="0"/>
                <a:ea typeface="FZYaoTi" pitchFamily="2" charset="-122"/>
                <a:cs typeface="+mn-cs"/>
              </a:rPr>
              <a:t>Capstone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 :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Q1 2011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54088" y="384175"/>
            <a:ext cx="6480844" cy="52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orbas – </a:t>
            </a:r>
            <a:r>
              <a:rPr lang="en-GB" sz="2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entrepreneurial credentials</a:t>
            </a:r>
            <a:endParaRPr lang="fr-FR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908" y="108224"/>
            <a:ext cx="211380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820" y="3603227"/>
            <a:ext cx="4248472" cy="312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868" y="108223"/>
            <a:ext cx="1599431" cy="158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 rot="16200000">
            <a:off x="-495564" y="5878337"/>
            <a:ext cx="1315378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xpertise</a:t>
            </a:r>
            <a:endParaRPr lang="fr-FR" sz="1400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23961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966788" y="396875"/>
            <a:ext cx="8988425" cy="38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18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A Leadership Team organised around the major management disciplines</a:t>
            </a:r>
            <a:endParaRPr lang="en-GB" sz="18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555038470"/>
              </p:ext>
            </p:extLst>
          </p:nvPr>
        </p:nvGraphicFramePr>
        <p:xfrm>
          <a:off x="1782233" y="1260257"/>
          <a:ext cx="7128933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410075" y="3658101"/>
            <a:ext cx="1873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Leadership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522164" y="5580832"/>
            <a:ext cx="3226718" cy="75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GB" sz="1200" b="1" dirty="0" smtClean="0">
                <a:latin typeface="Arial" pitchFamily="34" charset="0"/>
                <a:ea typeface="FZYaoTi"/>
                <a:cs typeface="FZYaoTi"/>
              </a:rPr>
              <a:t>Chief Operating Officer</a:t>
            </a: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, age 50 *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Currently Real Estate Director of a major industrial group</a:t>
            </a:r>
            <a:endParaRPr lang="en-GB" sz="12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666180" y="1332359"/>
            <a:ext cx="3744417" cy="56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r" eaLnBrk="1" hangingPunct="1">
              <a:spcBef>
                <a:spcPct val="50000"/>
              </a:spcBef>
            </a:pPr>
            <a:r>
              <a:rPr lang="en-GB" sz="1200" b="1" dirty="0" smtClean="0">
                <a:latin typeface="Arial" pitchFamily="34" charset="0"/>
                <a:ea typeface="FZYaoTi"/>
                <a:cs typeface="FZYaoTi"/>
              </a:rPr>
              <a:t>Director of Finance and Tax</a:t>
            </a: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, age 35 * 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Currently FD of a major financial holding company</a:t>
            </a:r>
            <a:endParaRPr lang="en-GB" sz="12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82804" y="1116335"/>
            <a:ext cx="4320480" cy="102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200" b="1" dirty="0" smtClean="0">
                <a:latin typeface="Arial" pitchFamily="34" charset="0"/>
                <a:ea typeface="FZYaoTi"/>
                <a:cs typeface="FZYaoTi"/>
              </a:rPr>
              <a:t>Martin Prechner</a:t>
            </a: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, age 60 (British) - joins Capstone Jan 2011</a:t>
            </a:r>
          </a:p>
          <a:p>
            <a:pPr eaLnBrk="1" hangingPunct="1">
              <a:spcBef>
                <a:spcPct val="50000"/>
              </a:spcBef>
            </a:pPr>
            <a:r>
              <a:rPr lang="en-GB" sz="1200" b="1" dirty="0" smtClean="0">
                <a:latin typeface="Arial" pitchFamily="34" charset="0"/>
                <a:ea typeface="FZYaoTi"/>
                <a:cs typeface="FZYaoTi"/>
              </a:rPr>
              <a:t>Director Corporate Finance &amp; Asset Management</a:t>
            </a:r>
          </a:p>
          <a:p>
            <a:pPr eaLnBrk="1" hangingPunct="1">
              <a:spcBef>
                <a:spcPct val="50000"/>
              </a:spcBef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Ex FD Europe/Emerging Markets, real estate subsidiary of 			Wal*Mart </a:t>
            </a:r>
            <a:endParaRPr lang="en-GB" sz="12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930876" y="5517898"/>
            <a:ext cx="3672408" cy="56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200" b="1" dirty="0" smtClean="0">
                <a:latin typeface="Arial" pitchFamily="34" charset="0"/>
                <a:ea typeface="FZYaoTi"/>
                <a:cs typeface="FZYaoTi"/>
              </a:rPr>
              <a:t>Legal Director/Corporate Counsel</a:t>
            </a: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, age 35 * </a:t>
            </a:r>
          </a:p>
          <a:p>
            <a:pPr eaLnBrk="1" hangingPunct="1">
              <a:spcBef>
                <a:spcPct val="50000"/>
              </a:spcBef>
            </a:pPr>
            <a:r>
              <a:rPr lang="en-GB" sz="1200" dirty="0" smtClean="0">
                <a:latin typeface="Arial" pitchFamily="34" charset="0"/>
                <a:ea typeface="FZYaoTi"/>
                <a:cs typeface="FZYaoTi"/>
              </a:rPr>
              <a:t>Currently Legal Director of an industrial holding co.</a:t>
            </a:r>
            <a:endParaRPr lang="en-GB" sz="12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2125" y="2321670"/>
            <a:ext cx="3330476" cy="167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GB" sz="1200" b="1" dirty="0" smtClean="0">
                <a:solidFill>
                  <a:srgbClr val="FF0000"/>
                </a:solidFill>
                <a:latin typeface="Arial" pitchFamily="34" charset="0"/>
                <a:ea typeface="FZYaoTi"/>
                <a:cs typeface="FZYaoTi"/>
              </a:rPr>
              <a:t>Balanced team</a:t>
            </a:r>
          </a:p>
          <a:p>
            <a:pPr marL="171450" indent="-1714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200" dirty="0" smtClean="0">
                <a:solidFill>
                  <a:srgbClr val="FF0000"/>
                </a:solidFill>
                <a:latin typeface="Arial" pitchFamily="34" charset="0"/>
                <a:ea typeface="FZYaoTi"/>
                <a:cs typeface="FZYaoTi"/>
              </a:rPr>
              <a:t>Key competencies</a:t>
            </a:r>
          </a:p>
          <a:p>
            <a:pPr marL="171450" indent="-1714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200" dirty="0" smtClean="0">
                <a:solidFill>
                  <a:srgbClr val="FF0000"/>
                </a:solidFill>
                <a:latin typeface="Arial" pitchFamily="34" charset="0"/>
                <a:ea typeface="FZYaoTi"/>
                <a:cs typeface="FZYaoTi"/>
              </a:rPr>
              <a:t>Diversity of backgrounds and experiences</a:t>
            </a:r>
          </a:p>
          <a:p>
            <a:pPr marL="171450" indent="-1714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200" dirty="0" smtClean="0">
                <a:solidFill>
                  <a:srgbClr val="FF0000"/>
                </a:solidFill>
                <a:latin typeface="Arial" pitchFamily="34" charset="0"/>
                <a:ea typeface="FZYaoTi"/>
                <a:cs typeface="FZYaoTi"/>
              </a:rPr>
              <a:t>Age mix</a:t>
            </a:r>
          </a:p>
          <a:p>
            <a:pPr marL="171450" indent="-1714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200" dirty="0" smtClean="0">
                <a:solidFill>
                  <a:srgbClr val="FF0000"/>
                </a:solidFill>
                <a:latin typeface="Arial" pitchFamily="34" charset="0"/>
                <a:ea typeface="FZYaoTi"/>
                <a:cs typeface="FZYaoTi"/>
              </a:rPr>
              <a:t>Bi-cultural</a:t>
            </a:r>
          </a:p>
          <a:p>
            <a:pPr marL="171450" indent="-1714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1200" dirty="0" smtClean="0">
                <a:solidFill>
                  <a:srgbClr val="FF0000"/>
                </a:solidFill>
                <a:latin typeface="Arial" pitchFamily="34" charset="0"/>
                <a:ea typeface="FZYaoTi"/>
                <a:cs typeface="FZYaoTi"/>
              </a:rPr>
              <a:t>Complementary temperaments</a:t>
            </a:r>
            <a:endParaRPr lang="en-GB" sz="1200" dirty="0">
              <a:solidFill>
                <a:srgbClr val="FF0000"/>
              </a:solidFill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 rot="16200000">
            <a:off x="-495564" y="5878337"/>
            <a:ext cx="1315378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xpertise</a:t>
            </a:r>
            <a:endParaRPr lang="fr-FR" sz="1400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690516" y="6372919"/>
            <a:ext cx="3226718" cy="28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GB" sz="1200" i="1" dirty="0" smtClean="0">
                <a:latin typeface="Arial" pitchFamily="34" charset="0"/>
                <a:ea typeface="FZYaoTi"/>
                <a:cs typeface="FZYaoTi"/>
              </a:rPr>
              <a:t>* 3 identities kept confidential at this stage</a:t>
            </a:r>
            <a:endParaRPr lang="en-GB" sz="1200" i="1" dirty="0">
              <a:latin typeface="Arial" pitchFamily="34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11082</TotalTime>
  <Words>4054</Words>
  <Application>Microsoft Office PowerPoint</Application>
  <PresentationFormat>Personnalisé</PresentationFormat>
  <Paragraphs>2132</Paragraphs>
  <Slides>59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59</vt:i4>
      </vt:variant>
    </vt:vector>
  </HeadingPairs>
  <TitlesOfParts>
    <vt:vector size="61" baseType="lpstr">
      <vt:lpstr>Modèle par défaut</vt:lpstr>
      <vt:lpstr>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Financière Archambaud</dc:creator>
  <cp:lastModifiedBy>stephane lipp</cp:lastModifiedBy>
  <cp:revision>1053</cp:revision>
  <dcterms:created xsi:type="dcterms:W3CDTF">2010-06-17T17:34:12Z</dcterms:created>
  <dcterms:modified xsi:type="dcterms:W3CDTF">2010-12-22T09:22:42Z</dcterms:modified>
</cp:coreProperties>
</file>