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83" r:id="rId3"/>
    <p:sldId id="323" r:id="rId4"/>
    <p:sldId id="350" r:id="rId5"/>
    <p:sldId id="333" r:id="rId6"/>
    <p:sldId id="361" r:id="rId7"/>
    <p:sldId id="268" r:id="rId8"/>
    <p:sldId id="275" r:id="rId9"/>
    <p:sldId id="298" r:id="rId10"/>
    <p:sldId id="276" r:id="rId11"/>
    <p:sldId id="362" r:id="rId12"/>
    <p:sldId id="273" r:id="rId13"/>
    <p:sldId id="300" r:id="rId14"/>
    <p:sldId id="307" r:id="rId15"/>
    <p:sldId id="363" r:id="rId16"/>
    <p:sldId id="264" r:id="rId17"/>
    <p:sldId id="311" r:id="rId18"/>
    <p:sldId id="364" r:id="rId19"/>
    <p:sldId id="336" r:id="rId20"/>
    <p:sldId id="285" r:id="rId21"/>
    <p:sldId id="337" r:id="rId22"/>
    <p:sldId id="310" r:id="rId23"/>
    <p:sldId id="292" r:id="rId24"/>
    <p:sldId id="286" r:id="rId25"/>
    <p:sldId id="291" r:id="rId26"/>
    <p:sldId id="327" r:id="rId27"/>
    <p:sldId id="328" r:id="rId28"/>
    <p:sldId id="338" r:id="rId29"/>
    <p:sldId id="365" r:id="rId30"/>
    <p:sldId id="272" r:id="rId31"/>
    <p:sldId id="341" r:id="rId32"/>
    <p:sldId id="302" r:id="rId33"/>
    <p:sldId id="314" r:id="rId34"/>
    <p:sldId id="366" r:id="rId35"/>
    <p:sldId id="263" r:id="rId36"/>
    <p:sldId id="271" r:id="rId37"/>
    <p:sldId id="278" r:id="rId38"/>
    <p:sldId id="269" r:id="rId39"/>
    <p:sldId id="279" r:id="rId40"/>
    <p:sldId id="347" r:id="rId41"/>
    <p:sldId id="332" r:id="rId42"/>
    <p:sldId id="340" r:id="rId43"/>
    <p:sldId id="342" r:id="rId44"/>
    <p:sldId id="343" r:id="rId45"/>
    <p:sldId id="367" r:id="rId46"/>
    <p:sldId id="274" r:id="rId47"/>
    <p:sldId id="312" r:id="rId48"/>
    <p:sldId id="318" r:id="rId49"/>
    <p:sldId id="349" r:id="rId50"/>
    <p:sldId id="348" r:id="rId51"/>
    <p:sldId id="368" r:id="rId52"/>
    <p:sldId id="288" r:id="rId53"/>
    <p:sldId id="315" r:id="rId54"/>
    <p:sldId id="261" r:id="rId55"/>
    <p:sldId id="360" r:id="rId56"/>
    <p:sldId id="335" r:id="rId57"/>
    <p:sldId id="267" r:id="rId58"/>
    <p:sldId id="351" r:id="rId59"/>
    <p:sldId id="309" r:id="rId60"/>
    <p:sldId id="265" r:id="rId61"/>
  </p:sldIdLst>
  <p:sldSz cx="10693400" cy="756126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CC3399"/>
    <a:srgbClr val="006600"/>
    <a:srgbClr val="C4BA7E"/>
    <a:srgbClr val="996633"/>
    <a:srgbClr val="D60093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2" autoAdjust="0"/>
    <p:restoredTop sz="95976" autoAdjust="0"/>
  </p:normalViewPr>
  <p:slideViewPr>
    <p:cSldViewPr>
      <p:cViewPr>
        <p:scale>
          <a:sx n="90" d="100"/>
          <a:sy n="90" d="100"/>
        </p:scale>
        <p:origin x="-1164" y="-21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112"/>
    </p:cViewPr>
  </p:sorterViewPr>
  <p:notesViewPr>
    <p:cSldViewPr>
      <p:cViewPr varScale="1">
        <p:scale>
          <a:sx n="76" d="100"/>
          <a:sy n="76" d="100"/>
        </p:scale>
        <p:origin x="-327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A0D4B-894B-4DE2-ABAD-D9A7316DBACA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B968B555-DDC5-4DF7-B34C-8BDDF51EB887}">
      <dgm:prSet phldrT="[Texte]" custT="1"/>
      <dgm:spPr/>
      <dgm:t>
        <a:bodyPr/>
        <a:lstStyle/>
        <a:p>
          <a:pPr algn="ctr"/>
          <a:r>
            <a:rPr lang="fr-FR" sz="1600" dirty="0" smtClean="0"/>
            <a:t>Administration financière</a:t>
          </a:r>
          <a:endParaRPr lang="fr-FR" sz="1200" dirty="0" smtClean="0"/>
        </a:p>
        <a:p>
          <a:pPr algn="l"/>
          <a:r>
            <a:rPr lang="fr-FR" sz="1200" dirty="0" smtClean="0"/>
            <a:t>- Comptabilité &amp; fiscalité</a:t>
          </a:r>
        </a:p>
        <a:p>
          <a:pPr algn="l"/>
          <a:r>
            <a:rPr lang="fr-FR" sz="1200" dirty="0" smtClean="0"/>
            <a:t>- Financement</a:t>
          </a:r>
        </a:p>
        <a:p>
          <a:pPr algn="l"/>
          <a:r>
            <a:rPr lang="fr-FR" sz="1200" dirty="0" smtClean="0"/>
            <a:t>- Analyse financière</a:t>
          </a:r>
        </a:p>
        <a:p>
          <a:pPr algn="l"/>
          <a:r>
            <a:rPr lang="fr-FR" sz="1200" dirty="0" smtClean="0"/>
            <a:t>- </a:t>
          </a:r>
          <a:r>
            <a:rPr lang="fr-FR" sz="1200" dirty="0" err="1" smtClean="0"/>
            <a:t>Asset</a:t>
          </a:r>
          <a:r>
            <a:rPr lang="fr-FR" sz="1200" dirty="0" smtClean="0"/>
            <a:t> management</a:t>
          </a:r>
          <a:endParaRPr lang="fr-FR" sz="1600" dirty="0"/>
        </a:p>
      </dgm:t>
    </dgm:pt>
    <dgm:pt modelId="{C2C9FF9B-1335-47F7-A1E6-93BE1B421256}" type="parTrans" cxnId="{0C05C254-2837-4C74-99C0-BF8715175C96}">
      <dgm:prSet/>
      <dgm:spPr/>
      <dgm:t>
        <a:bodyPr/>
        <a:lstStyle/>
        <a:p>
          <a:endParaRPr lang="fr-FR"/>
        </a:p>
      </dgm:t>
    </dgm:pt>
    <dgm:pt modelId="{8BF94F74-6E5F-48BA-AC2A-279F7155ADE8}" type="sibTrans" cxnId="{0C05C254-2837-4C74-99C0-BF8715175C96}">
      <dgm:prSet/>
      <dgm:spPr/>
      <dgm:t>
        <a:bodyPr/>
        <a:lstStyle/>
        <a:p>
          <a:endParaRPr lang="fr-FR"/>
        </a:p>
      </dgm:t>
    </dgm:pt>
    <dgm:pt modelId="{7D7137C8-5C58-48DB-857A-DBFF8C8C5C87}">
      <dgm:prSet phldrT="[Texte]" custT="1"/>
      <dgm:spPr/>
      <dgm:t>
        <a:bodyPr/>
        <a:lstStyle/>
        <a:p>
          <a:pPr algn="ctr"/>
          <a:r>
            <a:rPr lang="fr-FR" sz="1600" dirty="0" smtClean="0"/>
            <a:t>Juridique</a:t>
          </a:r>
          <a:endParaRPr lang="fr-FR" sz="1200" dirty="0" smtClean="0"/>
        </a:p>
        <a:p>
          <a:pPr algn="l"/>
          <a:r>
            <a:rPr lang="fr-FR" sz="1200" dirty="0" smtClean="0"/>
            <a:t>- Structurations</a:t>
          </a:r>
        </a:p>
        <a:p>
          <a:pPr algn="l"/>
          <a:r>
            <a:rPr lang="fr-FR" sz="1200" dirty="0" smtClean="0"/>
            <a:t>- Standardisation contractuelle</a:t>
          </a:r>
        </a:p>
        <a:p>
          <a:pPr algn="l"/>
          <a:r>
            <a:rPr lang="fr-FR" sz="1200" dirty="0" smtClean="0"/>
            <a:t>- Assurances</a:t>
          </a:r>
          <a:endParaRPr lang="fr-FR" sz="1600" dirty="0"/>
        </a:p>
      </dgm:t>
    </dgm:pt>
    <dgm:pt modelId="{2B575C66-A987-4782-8FC9-D4579059F620}" type="parTrans" cxnId="{EA59976A-C4E9-47B3-94F6-FF4507B329EB}">
      <dgm:prSet/>
      <dgm:spPr/>
      <dgm:t>
        <a:bodyPr/>
        <a:lstStyle/>
        <a:p>
          <a:endParaRPr lang="fr-FR"/>
        </a:p>
      </dgm:t>
    </dgm:pt>
    <dgm:pt modelId="{F6143AC8-DEA9-4CFD-8ADD-6D7008600C46}" type="sibTrans" cxnId="{EA59976A-C4E9-47B3-94F6-FF4507B329EB}">
      <dgm:prSet/>
      <dgm:spPr/>
      <dgm:t>
        <a:bodyPr/>
        <a:lstStyle/>
        <a:p>
          <a:endParaRPr lang="fr-FR"/>
        </a:p>
      </dgm:t>
    </dgm:pt>
    <dgm:pt modelId="{026D9978-54FE-4ECC-9D48-FB308E43B7FA}">
      <dgm:prSet phldrT="[Texte]" custT="1"/>
      <dgm:spPr/>
      <dgm:t>
        <a:bodyPr/>
        <a:lstStyle/>
        <a:p>
          <a:pPr algn="ctr"/>
          <a:r>
            <a:rPr lang="fr-FR" sz="1600" dirty="0" smtClean="0"/>
            <a:t>Gestion commerciale</a:t>
          </a:r>
          <a:endParaRPr lang="fr-FR" sz="1200" dirty="0" smtClean="0"/>
        </a:p>
        <a:p>
          <a:pPr algn="l"/>
          <a:r>
            <a:rPr lang="fr-FR" sz="1200" dirty="0" smtClean="0"/>
            <a:t>- Prospection clientèle, foncier, portefeuille</a:t>
          </a:r>
        </a:p>
        <a:p>
          <a:pPr algn="l"/>
          <a:r>
            <a:rPr lang="fr-FR" sz="1200" dirty="0" smtClean="0"/>
            <a:t>- Animation BU régionales</a:t>
          </a:r>
        </a:p>
        <a:p>
          <a:pPr algn="l"/>
          <a:r>
            <a:rPr lang="fr-FR" sz="1200" dirty="0" smtClean="0"/>
            <a:t>- Relation clients en parc</a:t>
          </a:r>
          <a:endParaRPr lang="fr-FR" sz="1600" dirty="0"/>
        </a:p>
      </dgm:t>
    </dgm:pt>
    <dgm:pt modelId="{A8F22AAC-E336-4D3C-BA70-443696BCA12E}" type="parTrans" cxnId="{136FBA9C-E91F-44B0-8628-6E69FBD5CEFF}">
      <dgm:prSet/>
      <dgm:spPr/>
      <dgm:t>
        <a:bodyPr/>
        <a:lstStyle/>
        <a:p>
          <a:endParaRPr lang="fr-FR"/>
        </a:p>
      </dgm:t>
    </dgm:pt>
    <dgm:pt modelId="{1E00DF69-CB1E-4DFB-9379-E4E3068195AB}" type="sibTrans" cxnId="{136FBA9C-E91F-44B0-8628-6E69FBD5CEFF}">
      <dgm:prSet/>
      <dgm:spPr/>
      <dgm:t>
        <a:bodyPr/>
        <a:lstStyle/>
        <a:p>
          <a:endParaRPr lang="fr-FR"/>
        </a:p>
      </dgm:t>
    </dgm:pt>
    <dgm:pt modelId="{7E08F49F-B97A-446A-8E93-E767AECEB00A}" type="pres">
      <dgm:prSet presAssocID="{7BCA0D4B-894B-4DE2-ABAD-D9A7316DBACA}" presName="compositeShape" presStyleCnt="0">
        <dgm:presLayoutVars>
          <dgm:chMax val="7"/>
          <dgm:dir/>
          <dgm:resizeHandles val="exact"/>
        </dgm:presLayoutVars>
      </dgm:prSet>
      <dgm:spPr/>
    </dgm:pt>
    <dgm:pt modelId="{D5595CF9-D228-479E-A6DA-1613D4CDFC90}" type="pres">
      <dgm:prSet presAssocID="{B968B555-DDC5-4DF7-B34C-8BDDF51EB887}" presName="circ1" presStyleLbl="vennNode1" presStyleIdx="0" presStyleCnt="3"/>
      <dgm:spPr/>
      <dgm:t>
        <a:bodyPr/>
        <a:lstStyle/>
        <a:p>
          <a:endParaRPr lang="fr-FR"/>
        </a:p>
      </dgm:t>
    </dgm:pt>
    <dgm:pt modelId="{8DE14DCE-FA7F-44AE-A3A5-299E54669B31}" type="pres">
      <dgm:prSet presAssocID="{B968B555-DDC5-4DF7-B34C-8BDDF51EB8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E0F268-5EFF-4499-B34E-5FAAB43FCCE7}" type="pres">
      <dgm:prSet presAssocID="{7D7137C8-5C58-48DB-857A-DBFF8C8C5C87}" presName="circ2" presStyleLbl="vennNode1" presStyleIdx="1" presStyleCnt="3"/>
      <dgm:spPr/>
      <dgm:t>
        <a:bodyPr/>
        <a:lstStyle/>
        <a:p>
          <a:endParaRPr lang="fr-FR"/>
        </a:p>
      </dgm:t>
    </dgm:pt>
    <dgm:pt modelId="{0C4A0032-EB38-490A-A197-6ADBE5D6163A}" type="pres">
      <dgm:prSet presAssocID="{7D7137C8-5C58-48DB-857A-DBFF8C8C5C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71D59-71F3-4AD0-B58F-799D74B168F9}" type="pres">
      <dgm:prSet presAssocID="{026D9978-54FE-4ECC-9D48-FB308E43B7FA}" presName="circ3" presStyleLbl="vennNode1" presStyleIdx="2" presStyleCnt="3"/>
      <dgm:spPr/>
      <dgm:t>
        <a:bodyPr/>
        <a:lstStyle/>
        <a:p>
          <a:endParaRPr lang="fr-FR"/>
        </a:p>
      </dgm:t>
    </dgm:pt>
    <dgm:pt modelId="{45D7F8AD-F71C-4CE0-AD2E-D581E104DAB5}" type="pres">
      <dgm:prSet presAssocID="{026D9978-54FE-4ECC-9D48-FB308E43B7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05C254-2837-4C74-99C0-BF8715175C96}" srcId="{7BCA0D4B-894B-4DE2-ABAD-D9A7316DBACA}" destId="{B968B555-DDC5-4DF7-B34C-8BDDF51EB887}" srcOrd="0" destOrd="0" parTransId="{C2C9FF9B-1335-47F7-A1E6-93BE1B421256}" sibTransId="{8BF94F74-6E5F-48BA-AC2A-279F7155ADE8}"/>
    <dgm:cxn modelId="{136FBA9C-E91F-44B0-8628-6E69FBD5CEFF}" srcId="{7BCA0D4B-894B-4DE2-ABAD-D9A7316DBACA}" destId="{026D9978-54FE-4ECC-9D48-FB308E43B7FA}" srcOrd="2" destOrd="0" parTransId="{A8F22AAC-E336-4D3C-BA70-443696BCA12E}" sibTransId="{1E00DF69-CB1E-4DFB-9379-E4E3068195AB}"/>
    <dgm:cxn modelId="{5394B39A-B7F7-4839-92DA-ED07DB81C1A8}" type="presOf" srcId="{7D7137C8-5C58-48DB-857A-DBFF8C8C5C87}" destId="{A7E0F268-5EFF-4499-B34E-5FAAB43FCCE7}" srcOrd="0" destOrd="0" presId="urn:microsoft.com/office/officeart/2005/8/layout/venn1"/>
    <dgm:cxn modelId="{3FADD6FE-9B6B-4C11-9DDA-DF7D54EE1CA3}" type="presOf" srcId="{7D7137C8-5C58-48DB-857A-DBFF8C8C5C87}" destId="{0C4A0032-EB38-490A-A197-6ADBE5D6163A}" srcOrd="1" destOrd="0" presId="urn:microsoft.com/office/officeart/2005/8/layout/venn1"/>
    <dgm:cxn modelId="{BE723836-8D45-412F-A079-5E1C93FA8702}" type="presOf" srcId="{B968B555-DDC5-4DF7-B34C-8BDDF51EB887}" destId="{8DE14DCE-FA7F-44AE-A3A5-299E54669B31}" srcOrd="1" destOrd="0" presId="urn:microsoft.com/office/officeart/2005/8/layout/venn1"/>
    <dgm:cxn modelId="{7B500F9D-CFFC-4C69-A9C8-C9081521FBF3}" type="presOf" srcId="{026D9978-54FE-4ECC-9D48-FB308E43B7FA}" destId="{45D7F8AD-F71C-4CE0-AD2E-D581E104DAB5}" srcOrd="1" destOrd="0" presId="urn:microsoft.com/office/officeart/2005/8/layout/venn1"/>
    <dgm:cxn modelId="{EA59976A-C4E9-47B3-94F6-FF4507B329EB}" srcId="{7BCA0D4B-894B-4DE2-ABAD-D9A7316DBACA}" destId="{7D7137C8-5C58-48DB-857A-DBFF8C8C5C87}" srcOrd="1" destOrd="0" parTransId="{2B575C66-A987-4782-8FC9-D4579059F620}" sibTransId="{F6143AC8-DEA9-4CFD-8ADD-6D7008600C46}"/>
    <dgm:cxn modelId="{98FB174B-C650-4400-A912-769AA7E115B8}" type="presOf" srcId="{7BCA0D4B-894B-4DE2-ABAD-D9A7316DBACA}" destId="{7E08F49F-B97A-446A-8E93-E767AECEB00A}" srcOrd="0" destOrd="0" presId="urn:microsoft.com/office/officeart/2005/8/layout/venn1"/>
    <dgm:cxn modelId="{AF2B04E4-28D5-4A02-8640-2B8A0AF508AD}" type="presOf" srcId="{B968B555-DDC5-4DF7-B34C-8BDDF51EB887}" destId="{D5595CF9-D228-479E-A6DA-1613D4CDFC90}" srcOrd="0" destOrd="0" presId="urn:microsoft.com/office/officeart/2005/8/layout/venn1"/>
    <dgm:cxn modelId="{E355235B-50B8-4BC2-B0E6-AF5861F39BE9}" type="presOf" srcId="{026D9978-54FE-4ECC-9D48-FB308E43B7FA}" destId="{7FA71D59-71F3-4AD0-B58F-799D74B168F9}" srcOrd="0" destOrd="0" presId="urn:microsoft.com/office/officeart/2005/8/layout/venn1"/>
    <dgm:cxn modelId="{73549595-5CA9-46F4-B7AE-F06E4B481674}" type="presParOf" srcId="{7E08F49F-B97A-446A-8E93-E767AECEB00A}" destId="{D5595CF9-D228-479E-A6DA-1613D4CDFC90}" srcOrd="0" destOrd="0" presId="urn:microsoft.com/office/officeart/2005/8/layout/venn1"/>
    <dgm:cxn modelId="{5269DC87-0D08-4CF5-B8A4-1C2E122A1523}" type="presParOf" srcId="{7E08F49F-B97A-446A-8E93-E767AECEB00A}" destId="{8DE14DCE-FA7F-44AE-A3A5-299E54669B31}" srcOrd="1" destOrd="0" presId="urn:microsoft.com/office/officeart/2005/8/layout/venn1"/>
    <dgm:cxn modelId="{6B0B261E-83DC-4765-9CDC-A57574CE07BA}" type="presParOf" srcId="{7E08F49F-B97A-446A-8E93-E767AECEB00A}" destId="{A7E0F268-5EFF-4499-B34E-5FAAB43FCCE7}" srcOrd="2" destOrd="0" presId="urn:microsoft.com/office/officeart/2005/8/layout/venn1"/>
    <dgm:cxn modelId="{8C00BAFE-627F-4464-8F15-C82AB0A3A0FF}" type="presParOf" srcId="{7E08F49F-B97A-446A-8E93-E767AECEB00A}" destId="{0C4A0032-EB38-490A-A197-6ADBE5D6163A}" srcOrd="3" destOrd="0" presId="urn:microsoft.com/office/officeart/2005/8/layout/venn1"/>
    <dgm:cxn modelId="{5E79601A-923D-4B36-90AD-8D55C1957239}" type="presParOf" srcId="{7E08F49F-B97A-446A-8E93-E767AECEB00A}" destId="{7FA71D59-71F3-4AD0-B58F-799D74B168F9}" srcOrd="4" destOrd="0" presId="urn:microsoft.com/office/officeart/2005/8/layout/venn1"/>
    <dgm:cxn modelId="{AAB9D52F-1776-40A9-A23F-97AA3116927E}" type="presParOf" srcId="{7E08F49F-B97A-446A-8E93-E767AECEB00A}" destId="{45D7F8AD-F71C-4CE0-AD2E-D581E104DAB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E53D3-3EB6-4A11-8EB4-806E861F230B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fr-FR"/>
        </a:p>
      </dgm:t>
    </dgm:pt>
    <dgm:pt modelId="{17C4BE7C-890A-4107-822C-EEEE560E1097}">
      <dgm:prSet phldrT="[Texte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fr-FR" sz="1400" dirty="0" smtClean="0">
              <a:latin typeface="+mn-lt"/>
            </a:rPr>
            <a:t>1- Emplacement géographique</a:t>
          </a:r>
          <a:endParaRPr lang="fr-FR" sz="1400" dirty="0">
            <a:latin typeface="+mn-lt"/>
          </a:endParaRPr>
        </a:p>
      </dgm:t>
    </dgm:pt>
    <dgm:pt modelId="{7CEBAC29-2508-4495-950F-C5C21C8A6D6C}" type="parTrans" cxnId="{A25AC5E5-94D0-4FB2-A0AC-A068B5B7A5AA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AF4F0F7-EB38-4CF2-A812-B93BB6C2EC4F}" type="sibTrans" cxnId="{A25AC5E5-94D0-4FB2-A0AC-A068B5B7A5AA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A833A65D-6C44-4E97-BA97-55786F9819AC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Capacité de relocation du site</a:t>
          </a:r>
        </a:p>
        <a:p>
          <a:r>
            <a:rPr lang="fr-FR" sz="1400" dirty="0" smtClean="0">
              <a:latin typeface="+mn-lt"/>
            </a:rPr>
            <a:t>- Polyvalence de reconversion du site à au terme des baux</a:t>
          </a:r>
        </a:p>
        <a:p>
          <a:endParaRPr lang="fr-FR" sz="1400" dirty="0" smtClean="0">
            <a:latin typeface="+mn-lt"/>
          </a:endParaRPr>
        </a:p>
        <a:p>
          <a:r>
            <a:rPr lang="fr-FR" sz="1400" dirty="0" err="1" smtClean="0">
              <a:latin typeface="+mn-lt"/>
            </a:rPr>
            <a:t>Rq</a:t>
          </a:r>
          <a:r>
            <a:rPr lang="fr-FR" sz="1400" dirty="0" smtClean="0">
              <a:latin typeface="+mn-lt"/>
            </a:rPr>
            <a:t>: les bâtiments à acheter se trouveront en majorité dans des zones urbaines denses = La valeur du foncier, hors bâtiment, sera souvent sous valorisée à l’égard du prix d’achat.</a:t>
          </a:r>
          <a:endParaRPr lang="fr-FR" sz="1400" dirty="0">
            <a:latin typeface="+mn-lt"/>
          </a:endParaRPr>
        </a:p>
      </dgm:t>
    </dgm:pt>
    <dgm:pt modelId="{37987B11-69A3-4035-A0DE-8F670C9A5091}" type="parTrans" cxnId="{1058949A-58B6-462D-AA73-E2F7632416D1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6B71C524-6986-4DF7-9032-CE9627280FBC}" type="sibTrans" cxnId="{1058949A-58B6-462D-AA73-E2F7632416D1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DFCEFE0-5AFD-405D-87A0-0CBF95B504E5}">
      <dgm:prSet phldrT="[Texte]" custT="1"/>
      <dgm:spPr>
        <a:solidFill>
          <a:srgbClr val="996633">
            <a:alpha val="52000"/>
          </a:srgbClr>
        </a:solidFill>
      </dgm:spPr>
      <dgm:t>
        <a:bodyPr/>
        <a:lstStyle/>
        <a:p>
          <a:r>
            <a:rPr lang="fr-FR" sz="1400" dirty="0" smtClean="0">
              <a:latin typeface="+mn-lt"/>
            </a:rPr>
            <a:t>2- Qualité financière du locataire</a:t>
          </a:r>
          <a:endParaRPr lang="fr-FR" sz="1400" dirty="0">
            <a:latin typeface="+mn-lt"/>
          </a:endParaRPr>
        </a:p>
      </dgm:t>
    </dgm:pt>
    <dgm:pt modelId="{477F30B4-FB2D-4B0C-8228-A6362A02A031}" type="parTrans" cxnId="{6FFE17E8-A173-4429-B688-C692A7FBA519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DB3694CF-5460-4DEB-A8FF-6D630F16DB18}" type="sibTrans" cxnId="{6FFE17E8-A173-4429-B688-C692A7FBA519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2458C2B2-573C-44BB-B1E8-37F460B2BA96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Capacité d’absorption des loyers par le locataire, sans mettre en péril la pérennité de son activité à LT</a:t>
          </a:r>
          <a:endParaRPr lang="fr-FR" sz="1400" dirty="0">
            <a:latin typeface="+mn-lt"/>
          </a:endParaRPr>
        </a:p>
      </dgm:t>
    </dgm:pt>
    <dgm:pt modelId="{5AE3A6EB-98CB-40F4-BBC6-C4DEC89675AE}" type="parTrans" cxnId="{67DBFC70-60AB-447E-881E-6582EC05B2F2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8754BF78-C63E-4587-8644-692A348C1B55}" type="sibTrans" cxnId="{67DBFC70-60AB-447E-881E-6582EC05B2F2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29B83C7-98EC-433D-96BB-3FFBF049A2E5}">
      <dgm:prSet phldrT="[Texte]" custT="1"/>
      <dgm:spPr>
        <a:solidFill>
          <a:schemeClr val="accent1">
            <a:lumMod val="50000"/>
            <a:alpha val="46000"/>
          </a:schemeClr>
        </a:solidFill>
      </dgm:spPr>
      <dgm:t>
        <a:bodyPr/>
        <a:lstStyle/>
        <a:p>
          <a:r>
            <a:rPr lang="fr-FR" sz="1400" dirty="0" smtClean="0">
              <a:latin typeface="+mn-lt"/>
            </a:rPr>
            <a:t>3- </a:t>
          </a:r>
          <a:r>
            <a:rPr lang="fr-FR" sz="1400" b="1" dirty="0" smtClean="0">
              <a:latin typeface="+mn-lt"/>
            </a:rPr>
            <a:t>Valeur</a:t>
          </a:r>
          <a:r>
            <a:rPr lang="fr-FR" sz="1400" dirty="0" smtClean="0">
              <a:latin typeface="+mn-lt"/>
            </a:rPr>
            <a:t> actif vs </a:t>
          </a:r>
          <a:r>
            <a:rPr lang="fr-FR" sz="1400" b="1" dirty="0" smtClean="0">
              <a:latin typeface="+mn-lt"/>
            </a:rPr>
            <a:t>Prix</a:t>
          </a:r>
          <a:r>
            <a:rPr lang="fr-FR" sz="1400" dirty="0" smtClean="0">
              <a:latin typeface="+mn-lt"/>
            </a:rPr>
            <a:t> de vente</a:t>
          </a:r>
          <a:endParaRPr lang="fr-FR" sz="1400" dirty="0">
            <a:latin typeface="+mn-lt"/>
          </a:endParaRPr>
        </a:p>
      </dgm:t>
    </dgm:pt>
    <dgm:pt modelId="{E53A56B6-8CD0-4756-93F7-C25E575C8EC8}" type="parTrans" cxnId="{31947F2E-E52D-4EBC-9181-86EFECA3916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1A15B170-DDC2-4A4F-B78D-6226465A0867}" type="sibTrans" cxnId="{31947F2E-E52D-4EBC-9181-86EFECA3916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3B407360-672E-4886-BF54-3E690949E195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La valeur de l’actif doit nous apparaitre bien supérieur au PV</a:t>
          </a:r>
        </a:p>
        <a:p>
          <a:r>
            <a:rPr lang="fr-FR" sz="1400" dirty="0" smtClean="0">
              <a:latin typeface="+mn-lt"/>
            </a:rPr>
            <a:t>- Rentabilité locative brute immédiate &gt; 8%</a:t>
          </a:r>
          <a:endParaRPr lang="fr-FR" sz="1400" dirty="0">
            <a:latin typeface="+mn-lt"/>
          </a:endParaRPr>
        </a:p>
      </dgm:t>
    </dgm:pt>
    <dgm:pt modelId="{73CE9A00-8D4D-4444-B7B4-120201182737}" type="parTrans" cxnId="{A4D25121-A15B-4CC9-BB1F-24BA2793F293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43B3F20A-4BC3-464F-823E-97E5F9FC79CA}" type="sibTrans" cxnId="{A4D25121-A15B-4CC9-BB1F-24BA2793F293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7A8D8461-E099-4598-8F25-DACDB1294F45}">
      <dgm:prSet phldrT="[Texte]" custT="1"/>
      <dgm:spPr>
        <a:solidFill>
          <a:schemeClr val="accent3">
            <a:lumMod val="65000"/>
            <a:alpha val="68000"/>
          </a:schemeClr>
        </a:solidFill>
      </dgm:spPr>
      <dgm:t>
        <a:bodyPr/>
        <a:lstStyle/>
        <a:p>
          <a:r>
            <a:rPr lang="fr-FR" sz="1400" dirty="0" smtClean="0">
              <a:latin typeface="+mn-lt"/>
            </a:rPr>
            <a:t>4- Dette/actif</a:t>
          </a:r>
          <a:endParaRPr lang="fr-FR" sz="1400" dirty="0">
            <a:latin typeface="+mn-lt"/>
          </a:endParaRPr>
        </a:p>
      </dgm:t>
    </dgm:pt>
    <dgm:pt modelId="{25BB9348-29C0-4B9B-831D-CDEF9FC994A8}" type="parTrans" cxnId="{A820DA7C-603F-4C2A-82CD-D575BE410D8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E330EBD3-844A-4CA5-9C61-18D814AB9A31}" type="sibTrans" cxnId="{A820DA7C-603F-4C2A-82CD-D575BE410D8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F5CE6DE2-02ED-4B90-BB45-F2B3E648A8B2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  <a:cs typeface="Arial"/>
            </a:rPr>
            <a:t>► = f (durée du bail, emplacement, type de bien, volatilité)</a:t>
          </a:r>
          <a:endParaRPr lang="fr-FR" sz="1400" dirty="0">
            <a:latin typeface="+mn-lt"/>
          </a:endParaRPr>
        </a:p>
      </dgm:t>
    </dgm:pt>
    <dgm:pt modelId="{1FE12FA3-E3DC-48FB-AE60-6EE7B4390251}" type="parTrans" cxnId="{8035A7A1-DB6B-4B06-A306-D7F3A5E6EF07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F584FB32-1023-44E8-88E2-590E51361073}" type="sibTrans" cxnId="{8035A7A1-DB6B-4B06-A306-D7F3A5E6EF07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57136F84-C165-4489-A95F-3C7540A8B3D0}" type="pres">
      <dgm:prSet presAssocID="{5C3E53D3-3EB6-4A11-8EB4-806E861F23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2D03F28-45C1-450E-98DD-2F3B1205F9DA}" type="pres">
      <dgm:prSet presAssocID="{17C4BE7C-890A-4107-822C-EEEE560E1097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CC2B4A-5144-4FE8-AA79-A0A01CF76C8C}" type="pres">
      <dgm:prSet presAssocID="{17C4BE7C-890A-4107-822C-EEEE560E1097}" presName="childText1" presStyleLbl="solidAlignAcc1" presStyleIdx="0" presStyleCnt="4" custScaleY="140780" custLinFactNeighborY="21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4DA596-AB05-4130-8E67-79B0B6B9E7FD}" type="pres">
      <dgm:prSet presAssocID="{9DFCEFE0-5AFD-405D-87A0-0CBF95B504E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618EA9-3FDD-45E4-B121-0506DC0BCF85}" type="pres">
      <dgm:prSet presAssocID="{9DFCEFE0-5AFD-405D-87A0-0CBF95B504E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134E55-9918-4FAA-877C-9E6066138E10}" type="pres">
      <dgm:prSet presAssocID="{929B83C7-98EC-433D-96BB-3FFBF049A2E5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6103DD-DCED-48F7-A9FF-559A7986BAB6}" type="pres">
      <dgm:prSet presAssocID="{929B83C7-98EC-433D-96BB-3FFBF049A2E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C121D2-E875-4527-8A0F-996CF9869CC5}" type="pres">
      <dgm:prSet presAssocID="{7A8D8461-E099-4598-8F25-DACDB1294F45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22221-EE62-428A-8B22-1975FF83ADC4}" type="pres">
      <dgm:prSet presAssocID="{7A8D8461-E099-4598-8F25-DACDB1294F45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98BC27-2E8C-43E8-9682-AC1837C1C1EE}" type="presOf" srcId="{17C4BE7C-890A-4107-822C-EEEE560E1097}" destId="{72D03F28-45C1-450E-98DD-2F3B1205F9DA}" srcOrd="0" destOrd="0" presId="urn:microsoft.com/office/officeart/2009/3/layout/IncreasingArrowsProcess"/>
    <dgm:cxn modelId="{A4D25121-A15B-4CC9-BB1F-24BA2793F293}" srcId="{929B83C7-98EC-433D-96BB-3FFBF049A2E5}" destId="{3B407360-672E-4886-BF54-3E690949E195}" srcOrd="0" destOrd="0" parTransId="{73CE9A00-8D4D-4444-B7B4-120201182737}" sibTransId="{43B3F20A-4BC3-464F-823E-97E5F9FC79CA}"/>
    <dgm:cxn modelId="{021456C5-994E-4388-84B2-DE0057F0880B}" type="presOf" srcId="{F5CE6DE2-02ED-4B90-BB45-F2B3E648A8B2}" destId="{4EF22221-EE62-428A-8B22-1975FF83ADC4}" srcOrd="0" destOrd="0" presId="urn:microsoft.com/office/officeart/2009/3/layout/IncreasingArrowsProcess"/>
    <dgm:cxn modelId="{67DBFC70-60AB-447E-881E-6582EC05B2F2}" srcId="{9DFCEFE0-5AFD-405D-87A0-0CBF95B504E5}" destId="{2458C2B2-573C-44BB-B1E8-37F460B2BA96}" srcOrd="0" destOrd="0" parTransId="{5AE3A6EB-98CB-40F4-BBC6-C4DEC89675AE}" sibTransId="{8754BF78-C63E-4587-8644-692A348C1B55}"/>
    <dgm:cxn modelId="{8035A7A1-DB6B-4B06-A306-D7F3A5E6EF07}" srcId="{7A8D8461-E099-4598-8F25-DACDB1294F45}" destId="{F5CE6DE2-02ED-4B90-BB45-F2B3E648A8B2}" srcOrd="0" destOrd="0" parTransId="{1FE12FA3-E3DC-48FB-AE60-6EE7B4390251}" sibTransId="{F584FB32-1023-44E8-88E2-590E51361073}"/>
    <dgm:cxn modelId="{9831661A-761D-4C87-89E8-596D997CB5BE}" type="presOf" srcId="{929B83C7-98EC-433D-96BB-3FFBF049A2E5}" destId="{36134E55-9918-4FAA-877C-9E6066138E10}" srcOrd="0" destOrd="0" presId="urn:microsoft.com/office/officeart/2009/3/layout/IncreasingArrowsProcess"/>
    <dgm:cxn modelId="{6FFE17E8-A173-4429-B688-C692A7FBA519}" srcId="{5C3E53D3-3EB6-4A11-8EB4-806E861F230B}" destId="{9DFCEFE0-5AFD-405D-87A0-0CBF95B504E5}" srcOrd="1" destOrd="0" parTransId="{477F30B4-FB2D-4B0C-8228-A6362A02A031}" sibTransId="{DB3694CF-5460-4DEB-A8FF-6D630F16DB18}"/>
    <dgm:cxn modelId="{A25AC5E5-94D0-4FB2-A0AC-A068B5B7A5AA}" srcId="{5C3E53D3-3EB6-4A11-8EB4-806E861F230B}" destId="{17C4BE7C-890A-4107-822C-EEEE560E1097}" srcOrd="0" destOrd="0" parTransId="{7CEBAC29-2508-4495-950F-C5C21C8A6D6C}" sibTransId="{9AF4F0F7-EB38-4CF2-A812-B93BB6C2EC4F}"/>
    <dgm:cxn modelId="{20A8B17F-C0A8-499D-9351-5AFEF54167BE}" type="presOf" srcId="{3B407360-672E-4886-BF54-3E690949E195}" destId="{886103DD-DCED-48F7-A9FF-559A7986BAB6}" srcOrd="0" destOrd="0" presId="urn:microsoft.com/office/officeart/2009/3/layout/IncreasingArrowsProcess"/>
    <dgm:cxn modelId="{A820DA7C-603F-4C2A-82CD-D575BE410D8F}" srcId="{5C3E53D3-3EB6-4A11-8EB4-806E861F230B}" destId="{7A8D8461-E099-4598-8F25-DACDB1294F45}" srcOrd="3" destOrd="0" parTransId="{25BB9348-29C0-4B9B-831D-CDEF9FC994A8}" sibTransId="{E330EBD3-844A-4CA5-9C61-18D814AB9A31}"/>
    <dgm:cxn modelId="{9DB30769-7EC1-44E3-B68E-5761717B8BD0}" type="presOf" srcId="{9DFCEFE0-5AFD-405D-87A0-0CBF95B504E5}" destId="{474DA596-AB05-4130-8E67-79B0B6B9E7FD}" srcOrd="0" destOrd="0" presId="urn:microsoft.com/office/officeart/2009/3/layout/IncreasingArrowsProcess"/>
    <dgm:cxn modelId="{28F5224E-BF68-4915-B614-2F10EFEFCF55}" type="presOf" srcId="{A833A65D-6C44-4E97-BA97-55786F9819AC}" destId="{0DCC2B4A-5144-4FE8-AA79-A0A01CF76C8C}" srcOrd="0" destOrd="0" presId="urn:microsoft.com/office/officeart/2009/3/layout/IncreasingArrowsProcess"/>
    <dgm:cxn modelId="{31947F2E-E52D-4EBC-9181-86EFECA3916F}" srcId="{5C3E53D3-3EB6-4A11-8EB4-806E861F230B}" destId="{929B83C7-98EC-433D-96BB-3FFBF049A2E5}" srcOrd="2" destOrd="0" parTransId="{E53A56B6-8CD0-4756-93F7-C25E575C8EC8}" sibTransId="{1A15B170-DDC2-4A4F-B78D-6226465A0867}"/>
    <dgm:cxn modelId="{1058949A-58B6-462D-AA73-E2F7632416D1}" srcId="{17C4BE7C-890A-4107-822C-EEEE560E1097}" destId="{A833A65D-6C44-4E97-BA97-55786F9819AC}" srcOrd="0" destOrd="0" parTransId="{37987B11-69A3-4035-A0DE-8F670C9A5091}" sibTransId="{6B71C524-6986-4DF7-9032-CE9627280FBC}"/>
    <dgm:cxn modelId="{A0293E4C-CCA4-4FBF-B949-6D0E625DDA55}" type="presOf" srcId="{2458C2B2-573C-44BB-B1E8-37F460B2BA96}" destId="{E1618EA9-3FDD-45E4-B121-0506DC0BCF85}" srcOrd="0" destOrd="0" presId="urn:microsoft.com/office/officeart/2009/3/layout/IncreasingArrowsProcess"/>
    <dgm:cxn modelId="{7E1838A2-F7BC-4B65-BEB7-ADF369D4E3EF}" type="presOf" srcId="{5C3E53D3-3EB6-4A11-8EB4-806E861F230B}" destId="{57136F84-C165-4489-A95F-3C7540A8B3D0}" srcOrd="0" destOrd="0" presId="urn:microsoft.com/office/officeart/2009/3/layout/IncreasingArrowsProcess"/>
    <dgm:cxn modelId="{8E49CF34-233B-484F-88EF-CC2B067EEBB6}" type="presOf" srcId="{7A8D8461-E099-4598-8F25-DACDB1294F45}" destId="{88C121D2-E875-4527-8A0F-996CF9869CC5}" srcOrd="0" destOrd="0" presId="urn:microsoft.com/office/officeart/2009/3/layout/IncreasingArrowsProcess"/>
    <dgm:cxn modelId="{EEC6681B-26FC-44A0-81F8-F5CF14CBC98C}" type="presParOf" srcId="{57136F84-C165-4489-A95F-3C7540A8B3D0}" destId="{72D03F28-45C1-450E-98DD-2F3B1205F9DA}" srcOrd="0" destOrd="0" presId="urn:microsoft.com/office/officeart/2009/3/layout/IncreasingArrowsProcess"/>
    <dgm:cxn modelId="{2177A09D-409D-461B-9269-A37D7FE7F7BE}" type="presParOf" srcId="{57136F84-C165-4489-A95F-3C7540A8B3D0}" destId="{0DCC2B4A-5144-4FE8-AA79-A0A01CF76C8C}" srcOrd="1" destOrd="0" presId="urn:microsoft.com/office/officeart/2009/3/layout/IncreasingArrowsProcess"/>
    <dgm:cxn modelId="{0C9F0D3A-3867-4913-B119-F1DA85430E60}" type="presParOf" srcId="{57136F84-C165-4489-A95F-3C7540A8B3D0}" destId="{474DA596-AB05-4130-8E67-79B0B6B9E7FD}" srcOrd="2" destOrd="0" presId="urn:microsoft.com/office/officeart/2009/3/layout/IncreasingArrowsProcess"/>
    <dgm:cxn modelId="{30BB577E-BEAC-4168-85A1-06DBF19A7C5D}" type="presParOf" srcId="{57136F84-C165-4489-A95F-3C7540A8B3D0}" destId="{E1618EA9-3FDD-45E4-B121-0506DC0BCF85}" srcOrd="3" destOrd="0" presId="urn:microsoft.com/office/officeart/2009/3/layout/IncreasingArrowsProcess"/>
    <dgm:cxn modelId="{467E8C73-1CAA-4CAF-9F54-798FDEBCECB0}" type="presParOf" srcId="{57136F84-C165-4489-A95F-3C7540A8B3D0}" destId="{36134E55-9918-4FAA-877C-9E6066138E10}" srcOrd="4" destOrd="0" presId="urn:microsoft.com/office/officeart/2009/3/layout/IncreasingArrowsProcess"/>
    <dgm:cxn modelId="{B60BB884-AE36-4C97-96F3-C808BD20D643}" type="presParOf" srcId="{57136F84-C165-4489-A95F-3C7540A8B3D0}" destId="{886103DD-DCED-48F7-A9FF-559A7986BAB6}" srcOrd="5" destOrd="0" presId="urn:microsoft.com/office/officeart/2009/3/layout/IncreasingArrowsProcess"/>
    <dgm:cxn modelId="{D783C429-0A21-4C9B-AB99-3727A9DC1797}" type="presParOf" srcId="{57136F84-C165-4489-A95F-3C7540A8B3D0}" destId="{88C121D2-E875-4527-8A0F-996CF9869CC5}" srcOrd="6" destOrd="0" presId="urn:microsoft.com/office/officeart/2009/3/layout/IncreasingArrowsProcess"/>
    <dgm:cxn modelId="{F0534746-707D-4970-A79E-EB26D2CDDEF6}" type="presParOf" srcId="{57136F84-C165-4489-A95F-3C7540A8B3D0}" destId="{4EF22221-EE62-428A-8B22-1975FF83ADC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9CB2C-C243-4A51-A046-83DE341D0952}" type="doc">
      <dgm:prSet loTypeId="urn:microsoft.com/office/officeart/2009/layout/CirclePicture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A5F4F14-7388-4EBD-9429-E8B41CC40BB6}">
      <dgm:prSet phldrT="[Texte]" custT="1"/>
      <dgm:spPr/>
      <dgm:t>
        <a:bodyPr/>
        <a:lstStyle/>
        <a:p>
          <a:pPr algn="ctr"/>
          <a:r>
            <a:rPr lang="fr-FR" sz="1400" b="1" dirty="0" smtClean="0"/>
            <a:t>Direction Générale</a:t>
          </a:r>
        </a:p>
        <a:p>
          <a:pPr algn="ctr"/>
          <a:r>
            <a:rPr lang="fr-FR" sz="1200" dirty="0" smtClean="0"/>
            <a:t>- 5/6 personnes (1) (spécialistes &amp; opérationnels)</a:t>
          </a:r>
        </a:p>
        <a:p>
          <a:pPr algn="ctr"/>
          <a:r>
            <a:rPr lang="fr-FR" sz="1200" dirty="0" smtClean="0"/>
            <a:t>- Compétences à fortes VA couvertes dans DG</a:t>
          </a:r>
        </a:p>
        <a:p>
          <a:pPr algn="ctr"/>
          <a:r>
            <a:rPr lang="fr-FR" sz="1200" dirty="0" smtClean="0"/>
            <a:t>- Coût structure centrale très contenu (salaires, loc. siège, IT)</a:t>
          </a:r>
          <a:endParaRPr lang="fr-FR" sz="1200" dirty="0"/>
        </a:p>
      </dgm:t>
    </dgm:pt>
    <dgm:pt modelId="{E43F9BF1-5125-41E0-88BE-4C0F7B66C863}" type="parTrans" cxnId="{D9015FBC-A283-4671-ABE2-9478731DD8E9}">
      <dgm:prSet/>
      <dgm:spPr/>
      <dgm:t>
        <a:bodyPr/>
        <a:lstStyle/>
        <a:p>
          <a:endParaRPr lang="fr-FR" sz="1400"/>
        </a:p>
      </dgm:t>
    </dgm:pt>
    <dgm:pt modelId="{0FC3772F-BD2B-45D2-9454-71FDB637C43E}" type="sibTrans" cxnId="{D9015FBC-A283-4671-ABE2-9478731DD8E9}">
      <dgm:prSet/>
      <dgm:spPr/>
      <dgm:t>
        <a:bodyPr/>
        <a:lstStyle/>
        <a:p>
          <a:endParaRPr lang="fr-FR" sz="1400"/>
        </a:p>
      </dgm:t>
    </dgm:pt>
    <dgm:pt modelId="{2074B181-E475-4497-9573-B6EAB6975C3F}">
      <dgm:prSet phldrT="[Texte]" custT="1"/>
      <dgm:spPr/>
      <dgm:t>
        <a:bodyPr/>
        <a:lstStyle/>
        <a:p>
          <a:r>
            <a:rPr lang="fr-FR" sz="1200" b="1" dirty="0" smtClean="0"/>
            <a:t>Région économique 1</a:t>
          </a:r>
          <a:endParaRPr lang="fr-FR" sz="1200" dirty="0" smtClean="0"/>
        </a:p>
        <a:p>
          <a:pPr marL="90488" indent="-90488"/>
          <a:r>
            <a:rPr lang="fr-FR" sz="1200" dirty="0" smtClean="0"/>
            <a:t>- 1 Directeur provenant des </a:t>
          </a:r>
          <a:r>
            <a:rPr lang="fr-FR" sz="1200" b="1" dirty="0" smtClean="0"/>
            <a:t>réseaux bancaires</a:t>
          </a:r>
          <a:r>
            <a:rPr lang="fr-FR" sz="1200" dirty="0" smtClean="0"/>
            <a:t> = parfaite connaissance du tissu économique locale</a:t>
          </a:r>
        </a:p>
        <a:p>
          <a:pPr marL="90488" indent="-90488"/>
          <a:r>
            <a:rPr lang="fr-FR" sz="1200" dirty="0" smtClean="0"/>
            <a:t>- Aucune délégation décisionnelle locale</a:t>
          </a:r>
        </a:p>
        <a:p>
          <a:pPr marL="90488" indent="-90488"/>
          <a:r>
            <a:rPr lang="fr-FR" sz="1200" dirty="0" smtClean="0"/>
            <a:t>- BU logés dans locaux loués à des clients-locataires (charges </a:t>
          </a:r>
          <a:r>
            <a:rPr lang="fr-FR" sz="1200" dirty="0" err="1" smtClean="0"/>
            <a:t>loc</a:t>
          </a:r>
          <a:r>
            <a:rPr lang="fr-FR" sz="1200" dirty="0" smtClean="0"/>
            <a:t>=0)</a:t>
          </a:r>
          <a:endParaRPr lang="fr-FR" sz="1200" dirty="0"/>
        </a:p>
      </dgm:t>
    </dgm:pt>
    <dgm:pt modelId="{62392CA4-B811-4FE5-8692-56CD99729450}" type="parTrans" cxnId="{581D246E-ABDA-4D54-B8C1-E47934013FE7}">
      <dgm:prSet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solidFill>
            <a:srgbClr val="006600"/>
          </a:solidFill>
        </a:ln>
      </dgm:spPr>
      <dgm:t>
        <a:bodyPr/>
        <a:lstStyle/>
        <a:p>
          <a:endParaRPr lang="fr-FR" sz="1400"/>
        </a:p>
      </dgm:t>
    </dgm:pt>
    <dgm:pt modelId="{229BB153-A312-4C12-B8A5-BEE955180405}" type="sibTrans" cxnId="{581D246E-ABDA-4D54-B8C1-E47934013FE7}">
      <dgm:prSet/>
      <dgm:spPr/>
      <dgm:t>
        <a:bodyPr/>
        <a:lstStyle/>
        <a:p>
          <a:endParaRPr lang="fr-FR" sz="1400"/>
        </a:p>
      </dgm:t>
    </dgm:pt>
    <dgm:pt modelId="{D6ACC546-8AFA-4BCA-9555-DBC2E6C59CEE}">
      <dgm:prSet phldrT="[Texte]" custT="1"/>
      <dgm:spPr/>
      <dgm:t>
        <a:bodyPr/>
        <a:lstStyle/>
        <a:p>
          <a:pPr algn="ctr"/>
          <a:r>
            <a:rPr lang="fr-FR" sz="1200" b="1" dirty="0" smtClean="0"/>
            <a:t>Région économique 3</a:t>
          </a:r>
          <a:endParaRPr lang="fr-FR" sz="1200" dirty="0"/>
        </a:p>
      </dgm:t>
    </dgm:pt>
    <dgm:pt modelId="{C6643CCD-3931-46B5-AAF8-1E973E2EE55C}" type="parTrans" cxnId="{81F6007C-70F4-40FA-9408-F941FF36B932}">
      <dgm:prSet/>
      <dgm:spPr>
        <a:solidFill>
          <a:srgbClr val="C4BA7E"/>
        </a:solidFill>
        <a:ln>
          <a:solidFill>
            <a:srgbClr val="006600"/>
          </a:solidFill>
        </a:ln>
      </dgm:spPr>
      <dgm:t>
        <a:bodyPr/>
        <a:lstStyle/>
        <a:p>
          <a:endParaRPr lang="fr-FR"/>
        </a:p>
      </dgm:t>
    </dgm:pt>
    <dgm:pt modelId="{827C09B1-BA28-4160-8EA9-AF9D086C1DAF}" type="sibTrans" cxnId="{81F6007C-70F4-40FA-9408-F941FF36B932}">
      <dgm:prSet/>
      <dgm:spPr/>
      <dgm:t>
        <a:bodyPr/>
        <a:lstStyle/>
        <a:p>
          <a:endParaRPr lang="fr-FR"/>
        </a:p>
      </dgm:t>
    </dgm:pt>
    <dgm:pt modelId="{B5D5117D-A423-4496-AA41-7C604188C0EC}">
      <dgm:prSet phldrT="[Texte]" custT="1"/>
      <dgm:spPr/>
      <dgm:t>
        <a:bodyPr/>
        <a:lstStyle/>
        <a:p>
          <a:pPr algn="ctr"/>
          <a:r>
            <a:rPr lang="fr-FR" sz="1200" b="1" dirty="0" smtClean="0"/>
            <a:t>Région économique 2</a:t>
          </a:r>
          <a:endParaRPr lang="fr-FR" sz="1200" dirty="0"/>
        </a:p>
      </dgm:t>
    </dgm:pt>
    <dgm:pt modelId="{7B498A00-61C7-4128-8E79-8DBAF75DBEE3}" type="sibTrans" cxnId="{47EE5F36-6586-4C3D-A647-4B0C8A2F1DB3}">
      <dgm:prSet/>
      <dgm:spPr/>
      <dgm:t>
        <a:bodyPr/>
        <a:lstStyle/>
        <a:p>
          <a:endParaRPr lang="fr-FR"/>
        </a:p>
      </dgm:t>
    </dgm:pt>
    <dgm:pt modelId="{4C3717A3-08AE-48F2-BF07-772F50E02D28}" type="parTrans" cxnId="{47EE5F36-6586-4C3D-A647-4B0C8A2F1DB3}">
      <dgm:prSet/>
      <dgm:spPr>
        <a:ln>
          <a:solidFill>
            <a:srgbClr val="006600"/>
          </a:solidFill>
        </a:ln>
      </dgm:spPr>
      <dgm:t>
        <a:bodyPr/>
        <a:lstStyle/>
        <a:p>
          <a:endParaRPr lang="fr-FR"/>
        </a:p>
      </dgm:t>
    </dgm:pt>
    <dgm:pt modelId="{9F33A7FA-80FE-47C9-ACBE-4CCE4D3E828A}" type="pres">
      <dgm:prSet presAssocID="{AFC9CB2C-C243-4A51-A046-83DE341D09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FF362B1-C98F-4766-BB30-B757A80D6AF4}" type="pres">
      <dgm:prSet presAssocID="{3A5F4F14-7388-4EBD-9429-E8B41CC40BB6}" presName="hierRoot1" presStyleCnt="0"/>
      <dgm:spPr/>
    </dgm:pt>
    <dgm:pt modelId="{8416875A-3392-431F-B546-003365819FDF}" type="pres">
      <dgm:prSet presAssocID="{3A5F4F14-7388-4EBD-9429-E8B41CC40BB6}" presName="composite" presStyleCnt="0"/>
      <dgm:spPr/>
    </dgm:pt>
    <dgm:pt modelId="{CEA96F11-5929-4C59-B02F-B6DDFCC901F5}" type="pres">
      <dgm:prSet presAssocID="{3A5F4F14-7388-4EBD-9429-E8B41CC40BB6}" presName="image" presStyleLbl="node0" presStyleIdx="0" presStyleCnt="1" custLinFactNeighborX="5694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5C65A217-4F2E-4B7C-9AF1-EFD9B8EFEBE6}" type="pres">
      <dgm:prSet presAssocID="{3A5F4F14-7388-4EBD-9429-E8B41CC40BB6}" presName="text" presStyleLbl="revTx" presStyleIdx="0" presStyleCnt="4" custScaleX="265687" custScaleY="114635" custLinFactNeighborX="-45142" custLinFactNeighborY="9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23A115-774E-4023-A7C8-3AF99C2C0926}" type="pres">
      <dgm:prSet presAssocID="{3A5F4F14-7388-4EBD-9429-E8B41CC40BB6}" presName="hierChild2" presStyleCnt="0"/>
      <dgm:spPr/>
    </dgm:pt>
    <dgm:pt modelId="{E55FF3D4-8E88-4328-B959-080AAFAB9C4E}" type="pres">
      <dgm:prSet presAssocID="{62392CA4-B811-4FE5-8692-56CD99729450}" presName="Name10" presStyleLbl="parChTrans1D2" presStyleIdx="0" presStyleCnt="3"/>
      <dgm:spPr/>
      <dgm:t>
        <a:bodyPr/>
        <a:lstStyle/>
        <a:p>
          <a:endParaRPr lang="fr-FR"/>
        </a:p>
      </dgm:t>
    </dgm:pt>
    <dgm:pt modelId="{348DCF63-D6C2-4BA1-B136-62CF29FE6D04}" type="pres">
      <dgm:prSet presAssocID="{2074B181-E475-4497-9573-B6EAB6975C3F}" presName="hierRoot2" presStyleCnt="0"/>
      <dgm:spPr/>
    </dgm:pt>
    <dgm:pt modelId="{4CE9758F-7980-4BF8-987A-110ACE87135C}" type="pres">
      <dgm:prSet presAssocID="{2074B181-E475-4497-9573-B6EAB6975C3F}" presName="composite2" presStyleCnt="0"/>
      <dgm:spPr/>
    </dgm:pt>
    <dgm:pt modelId="{C0229D5C-07D7-48B9-96B7-569347457129}" type="pres">
      <dgm:prSet presAssocID="{2074B181-E475-4497-9573-B6EAB6975C3F}" presName="image2" presStyleLbl="node2" presStyleIdx="0" presStyleCnt="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endParaRPr lang="fr-FR"/>
        </a:p>
      </dgm:t>
    </dgm:pt>
    <dgm:pt modelId="{9366A57F-2F6A-4AD9-B3E7-2830F454DC0C}" type="pres">
      <dgm:prSet presAssocID="{2074B181-E475-4497-9573-B6EAB6975C3F}" presName="text2" presStyleLbl="revTx" presStyleIdx="1" presStyleCnt="4" custScaleX="163220" custScaleY="128522" custLinFactNeighborX="-13028" custLinFactNeighborY="3877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171735-4459-4162-98DE-EA7C22B5AA4E}" type="pres">
      <dgm:prSet presAssocID="{2074B181-E475-4497-9573-B6EAB6975C3F}" presName="hierChild3" presStyleCnt="0"/>
      <dgm:spPr/>
    </dgm:pt>
    <dgm:pt modelId="{3FE5A21F-E1D2-47D9-959E-54DC87AFE1E2}" type="pres">
      <dgm:prSet presAssocID="{4C3717A3-08AE-48F2-BF07-772F50E02D28}" presName="Name10" presStyleLbl="parChTrans1D2" presStyleIdx="1" presStyleCnt="3"/>
      <dgm:spPr/>
      <dgm:t>
        <a:bodyPr/>
        <a:lstStyle/>
        <a:p>
          <a:endParaRPr lang="fr-FR"/>
        </a:p>
      </dgm:t>
    </dgm:pt>
    <dgm:pt modelId="{BA327B0A-2CF3-4B6D-9DA1-74685AC138DB}" type="pres">
      <dgm:prSet presAssocID="{B5D5117D-A423-4496-AA41-7C604188C0EC}" presName="hierRoot2" presStyleCnt="0"/>
      <dgm:spPr/>
    </dgm:pt>
    <dgm:pt modelId="{E7DE3310-0B3C-473A-8B15-838E26DC0A77}" type="pres">
      <dgm:prSet presAssocID="{B5D5117D-A423-4496-AA41-7C604188C0EC}" presName="composite2" presStyleCnt="0"/>
      <dgm:spPr/>
    </dgm:pt>
    <dgm:pt modelId="{4DA33A19-3990-40E8-B2F5-A6EEDD8785A3}" type="pres">
      <dgm:prSet presAssocID="{B5D5117D-A423-4496-AA41-7C604188C0EC}" presName="image2" presStyleLbl="node2" presStyleIdx="1" presStyleCnt="3" custLinFactNeighborX="28467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65A0E93E-199B-4B25-9DDC-B3677D2A8ADB}" type="pres">
      <dgm:prSet presAssocID="{B5D5117D-A423-4496-AA41-7C604188C0EC}" presName="text2" presStyleLbl="revTx" presStyleIdx="2" presStyleCnt="4" custScaleX="160601" custScaleY="128522" custLinFactNeighborX="-60255" custLinFactNeighborY="418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F16C63-DA02-4BB4-A3DB-25FC17E123A8}" type="pres">
      <dgm:prSet presAssocID="{B5D5117D-A423-4496-AA41-7C604188C0EC}" presName="hierChild3" presStyleCnt="0"/>
      <dgm:spPr/>
    </dgm:pt>
    <dgm:pt modelId="{537B1858-BFA2-4AED-B11B-C7B3C8106F3A}" type="pres">
      <dgm:prSet presAssocID="{C6643CCD-3931-46B5-AAF8-1E973E2EE55C}" presName="Name10" presStyleLbl="parChTrans1D2" presStyleIdx="2" presStyleCnt="3"/>
      <dgm:spPr/>
      <dgm:t>
        <a:bodyPr/>
        <a:lstStyle/>
        <a:p>
          <a:endParaRPr lang="fr-FR"/>
        </a:p>
      </dgm:t>
    </dgm:pt>
    <dgm:pt modelId="{AB7501A0-7C7B-49E9-859A-509A04544B1E}" type="pres">
      <dgm:prSet presAssocID="{D6ACC546-8AFA-4BCA-9555-DBC2E6C59CEE}" presName="hierRoot2" presStyleCnt="0"/>
      <dgm:spPr/>
    </dgm:pt>
    <dgm:pt modelId="{0CEC9A08-41A5-4642-8600-00B65AC4AF6F}" type="pres">
      <dgm:prSet presAssocID="{D6ACC546-8AFA-4BCA-9555-DBC2E6C59CEE}" presName="composite2" presStyleCnt="0"/>
      <dgm:spPr/>
    </dgm:pt>
    <dgm:pt modelId="{CC426A2E-2CEF-48C6-8DFA-F68CF23B2F77}" type="pres">
      <dgm:prSet presAssocID="{D6ACC546-8AFA-4BCA-9555-DBC2E6C59CEE}" presName="image2" presStyleLbl="node2" presStyleIdx="2" presStyleCnt="3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CD0A2861-2EA6-4700-95D8-01FB9C75FC1E}" type="pres">
      <dgm:prSet presAssocID="{D6ACC546-8AFA-4BCA-9555-DBC2E6C59CEE}" presName="text2" presStyleLbl="revTx" presStyleIdx="3" presStyleCnt="4" custScaleX="160601" custScaleY="128522" custLinFactNeighborX="-81805" custLinFactNeighborY="53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3CC039-7A14-4941-8EDA-AAB0B444B620}" type="pres">
      <dgm:prSet presAssocID="{D6ACC546-8AFA-4BCA-9555-DBC2E6C59CEE}" presName="hierChild3" presStyleCnt="0"/>
      <dgm:spPr/>
    </dgm:pt>
  </dgm:ptLst>
  <dgm:cxnLst>
    <dgm:cxn modelId="{E9D778AE-6168-45B1-A9A9-678E4B59397B}" type="presOf" srcId="{AFC9CB2C-C243-4A51-A046-83DE341D0952}" destId="{9F33A7FA-80FE-47C9-ACBE-4CCE4D3E828A}" srcOrd="0" destOrd="0" presId="urn:microsoft.com/office/officeart/2009/layout/CirclePictureHierarchy"/>
    <dgm:cxn modelId="{581D246E-ABDA-4D54-B8C1-E47934013FE7}" srcId="{3A5F4F14-7388-4EBD-9429-E8B41CC40BB6}" destId="{2074B181-E475-4497-9573-B6EAB6975C3F}" srcOrd="0" destOrd="0" parTransId="{62392CA4-B811-4FE5-8692-56CD99729450}" sibTransId="{229BB153-A312-4C12-B8A5-BEE955180405}"/>
    <dgm:cxn modelId="{34BE9D98-BFAC-46B8-8908-BFB3B51DF65E}" type="presOf" srcId="{B5D5117D-A423-4496-AA41-7C604188C0EC}" destId="{65A0E93E-199B-4B25-9DDC-B3677D2A8ADB}" srcOrd="0" destOrd="0" presId="urn:microsoft.com/office/officeart/2009/layout/CirclePictureHierarchy"/>
    <dgm:cxn modelId="{C1A63E1A-8262-40A0-A506-A02EC05AA044}" type="presOf" srcId="{4C3717A3-08AE-48F2-BF07-772F50E02D28}" destId="{3FE5A21F-E1D2-47D9-959E-54DC87AFE1E2}" srcOrd="0" destOrd="0" presId="urn:microsoft.com/office/officeart/2009/layout/CirclePictureHierarchy"/>
    <dgm:cxn modelId="{F1AB4ACA-10BA-4736-922F-264D907D1DCA}" type="presOf" srcId="{C6643CCD-3931-46B5-AAF8-1E973E2EE55C}" destId="{537B1858-BFA2-4AED-B11B-C7B3C8106F3A}" srcOrd="0" destOrd="0" presId="urn:microsoft.com/office/officeart/2009/layout/CirclePictureHierarchy"/>
    <dgm:cxn modelId="{58D3873C-DFD2-4196-9528-05C983A31C2C}" type="presOf" srcId="{2074B181-E475-4497-9573-B6EAB6975C3F}" destId="{9366A57F-2F6A-4AD9-B3E7-2830F454DC0C}" srcOrd="0" destOrd="0" presId="urn:microsoft.com/office/officeart/2009/layout/CirclePictureHierarchy"/>
    <dgm:cxn modelId="{5F3DC81E-EB26-406C-A6AC-A5BFB67955F8}" type="presOf" srcId="{62392CA4-B811-4FE5-8692-56CD99729450}" destId="{E55FF3D4-8E88-4328-B959-080AAFAB9C4E}" srcOrd="0" destOrd="0" presId="urn:microsoft.com/office/officeart/2009/layout/CirclePictureHierarchy"/>
    <dgm:cxn modelId="{AE57C480-CCCC-462A-B7B4-BA7575A51864}" type="presOf" srcId="{3A5F4F14-7388-4EBD-9429-E8B41CC40BB6}" destId="{5C65A217-4F2E-4B7C-9AF1-EFD9B8EFEBE6}" srcOrd="0" destOrd="0" presId="urn:microsoft.com/office/officeart/2009/layout/CirclePictureHierarchy"/>
    <dgm:cxn modelId="{F4DEE908-AFB7-4EA2-9454-891F6FA68DE5}" type="presOf" srcId="{D6ACC546-8AFA-4BCA-9555-DBC2E6C59CEE}" destId="{CD0A2861-2EA6-4700-95D8-01FB9C75FC1E}" srcOrd="0" destOrd="0" presId="urn:microsoft.com/office/officeart/2009/layout/CirclePictureHierarchy"/>
    <dgm:cxn modelId="{D9015FBC-A283-4671-ABE2-9478731DD8E9}" srcId="{AFC9CB2C-C243-4A51-A046-83DE341D0952}" destId="{3A5F4F14-7388-4EBD-9429-E8B41CC40BB6}" srcOrd="0" destOrd="0" parTransId="{E43F9BF1-5125-41E0-88BE-4C0F7B66C863}" sibTransId="{0FC3772F-BD2B-45D2-9454-71FDB637C43E}"/>
    <dgm:cxn modelId="{81F6007C-70F4-40FA-9408-F941FF36B932}" srcId="{3A5F4F14-7388-4EBD-9429-E8B41CC40BB6}" destId="{D6ACC546-8AFA-4BCA-9555-DBC2E6C59CEE}" srcOrd="2" destOrd="0" parTransId="{C6643CCD-3931-46B5-AAF8-1E973E2EE55C}" sibTransId="{827C09B1-BA28-4160-8EA9-AF9D086C1DAF}"/>
    <dgm:cxn modelId="{47EE5F36-6586-4C3D-A647-4B0C8A2F1DB3}" srcId="{3A5F4F14-7388-4EBD-9429-E8B41CC40BB6}" destId="{B5D5117D-A423-4496-AA41-7C604188C0EC}" srcOrd="1" destOrd="0" parTransId="{4C3717A3-08AE-48F2-BF07-772F50E02D28}" sibTransId="{7B498A00-61C7-4128-8E79-8DBAF75DBEE3}"/>
    <dgm:cxn modelId="{3A269EC8-165A-4192-978E-2D72144948E2}" type="presParOf" srcId="{9F33A7FA-80FE-47C9-ACBE-4CCE4D3E828A}" destId="{9FF362B1-C98F-4766-BB30-B757A80D6AF4}" srcOrd="0" destOrd="0" presId="urn:microsoft.com/office/officeart/2009/layout/CirclePictureHierarchy"/>
    <dgm:cxn modelId="{F8CB7ECF-849C-4E80-B067-ECBA7AECF369}" type="presParOf" srcId="{9FF362B1-C98F-4766-BB30-B757A80D6AF4}" destId="{8416875A-3392-431F-B546-003365819FDF}" srcOrd="0" destOrd="0" presId="urn:microsoft.com/office/officeart/2009/layout/CirclePictureHierarchy"/>
    <dgm:cxn modelId="{F381AC33-E449-4110-AEFD-E72D818EC86F}" type="presParOf" srcId="{8416875A-3392-431F-B546-003365819FDF}" destId="{CEA96F11-5929-4C59-B02F-B6DDFCC901F5}" srcOrd="0" destOrd="0" presId="urn:microsoft.com/office/officeart/2009/layout/CirclePictureHierarchy"/>
    <dgm:cxn modelId="{16436595-BD01-44DA-B872-58751F56F87A}" type="presParOf" srcId="{8416875A-3392-431F-B546-003365819FDF}" destId="{5C65A217-4F2E-4B7C-9AF1-EFD9B8EFEBE6}" srcOrd="1" destOrd="0" presId="urn:microsoft.com/office/officeart/2009/layout/CirclePictureHierarchy"/>
    <dgm:cxn modelId="{4C5205B7-BC4E-4A34-8962-02DD85959FB4}" type="presParOf" srcId="{9FF362B1-C98F-4766-BB30-B757A80D6AF4}" destId="{3223A115-774E-4023-A7C8-3AF99C2C0926}" srcOrd="1" destOrd="0" presId="urn:microsoft.com/office/officeart/2009/layout/CirclePictureHierarchy"/>
    <dgm:cxn modelId="{AF49BEE2-D891-4E9A-8C2D-3D8C0573105A}" type="presParOf" srcId="{3223A115-774E-4023-A7C8-3AF99C2C0926}" destId="{E55FF3D4-8E88-4328-B959-080AAFAB9C4E}" srcOrd="0" destOrd="0" presId="urn:microsoft.com/office/officeart/2009/layout/CirclePictureHierarchy"/>
    <dgm:cxn modelId="{8F3CC2E7-6D94-49CE-A3CE-F833D1DEF09D}" type="presParOf" srcId="{3223A115-774E-4023-A7C8-3AF99C2C0926}" destId="{348DCF63-D6C2-4BA1-B136-62CF29FE6D04}" srcOrd="1" destOrd="0" presId="urn:microsoft.com/office/officeart/2009/layout/CirclePictureHierarchy"/>
    <dgm:cxn modelId="{EDE76129-B026-457D-B0E5-DE9032F84593}" type="presParOf" srcId="{348DCF63-D6C2-4BA1-B136-62CF29FE6D04}" destId="{4CE9758F-7980-4BF8-987A-110ACE87135C}" srcOrd="0" destOrd="0" presId="urn:microsoft.com/office/officeart/2009/layout/CirclePictureHierarchy"/>
    <dgm:cxn modelId="{03A10D47-D7DD-46AA-AEBA-A0426692C028}" type="presParOf" srcId="{4CE9758F-7980-4BF8-987A-110ACE87135C}" destId="{C0229D5C-07D7-48B9-96B7-569347457129}" srcOrd="0" destOrd="0" presId="urn:microsoft.com/office/officeart/2009/layout/CirclePictureHierarchy"/>
    <dgm:cxn modelId="{759A42F2-D134-4FC4-A0E2-FBF01C97FD54}" type="presParOf" srcId="{4CE9758F-7980-4BF8-987A-110ACE87135C}" destId="{9366A57F-2F6A-4AD9-B3E7-2830F454DC0C}" srcOrd="1" destOrd="0" presId="urn:microsoft.com/office/officeart/2009/layout/CirclePictureHierarchy"/>
    <dgm:cxn modelId="{6FC3F4A7-FC5B-441B-B48E-5EEBA1AA37A0}" type="presParOf" srcId="{348DCF63-D6C2-4BA1-B136-62CF29FE6D04}" destId="{50171735-4459-4162-98DE-EA7C22B5AA4E}" srcOrd="1" destOrd="0" presId="urn:microsoft.com/office/officeart/2009/layout/CirclePictureHierarchy"/>
    <dgm:cxn modelId="{561E0F63-20CA-48CD-928D-5BCB664C46E7}" type="presParOf" srcId="{3223A115-774E-4023-A7C8-3AF99C2C0926}" destId="{3FE5A21F-E1D2-47D9-959E-54DC87AFE1E2}" srcOrd="2" destOrd="0" presId="urn:microsoft.com/office/officeart/2009/layout/CirclePictureHierarchy"/>
    <dgm:cxn modelId="{BE6CAA48-7949-4F4E-B607-1B8290CD5C85}" type="presParOf" srcId="{3223A115-774E-4023-A7C8-3AF99C2C0926}" destId="{BA327B0A-2CF3-4B6D-9DA1-74685AC138DB}" srcOrd="3" destOrd="0" presId="urn:microsoft.com/office/officeart/2009/layout/CirclePictureHierarchy"/>
    <dgm:cxn modelId="{05AA5698-5090-4984-B55A-AF5605B3A01B}" type="presParOf" srcId="{BA327B0A-2CF3-4B6D-9DA1-74685AC138DB}" destId="{E7DE3310-0B3C-473A-8B15-838E26DC0A77}" srcOrd="0" destOrd="0" presId="urn:microsoft.com/office/officeart/2009/layout/CirclePictureHierarchy"/>
    <dgm:cxn modelId="{4B216688-53FF-4715-ABA5-C401E51217B1}" type="presParOf" srcId="{E7DE3310-0B3C-473A-8B15-838E26DC0A77}" destId="{4DA33A19-3990-40E8-B2F5-A6EEDD8785A3}" srcOrd="0" destOrd="0" presId="urn:microsoft.com/office/officeart/2009/layout/CirclePictureHierarchy"/>
    <dgm:cxn modelId="{3175ADF8-1B19-4D03-A2BD-6A6A845CC231}" type="presParOf" srcId="{E7DE3310-0B3C-473A-8B15-838E26DC0A77}" destId="{65A0E93E-199B-4B25-9DDC-B3677D2A8ADB}" srcOrd="1" destOrd="0" presId="urn:microsoft.com/office/officeart/2009/layout/CirclePictureHierarchy"/>
    <dgm:cxn modelId="{E75580B4-B891-40D1-812D-961CD8548F75}" type="presParOf" srcId="{BA327B0A-2CF3-4B6D-9DA1-74685AC138DB}" destId="{CFF16C63-DA02-4BB4-A3DB-25FC17E123A8}" srcOrd="1" destOrd="0" presId="urn:microsoft.com/office/officeart/2009/layout/CirclePictureHierarchy"/>
    <dgm:cxn modelId="{A61E7A7E-A4E3-4315-8DFF-E808402F14ED}" type="presParOf" srcId="{3223A115-774E-4023-A7C8-3AF99C2C0926}" destId="{537B1858-BFA2-4AED-B11B-C7B3C8106F3A}" srcOrd="4" destOrd="0" presId="urn:microsoft.com/office/officeart/2009/layout/CirclePictureHierarchy"/>
    <dgm:cxn modelId="{524E3A44-0DAA-40B8-BB8F-87C4CA0BAB61}" type="presParOf" srcId="{3223A115-774E-4023-A7C8-3AF99C2C0926}" destId="{AB7501A0-7C7B-49E9-859A-509A04544B1E}" srcOrd="5" destOrd="0" presId="urn:microsoft.com/office/officeart/2009/layout/CirclePictureHierarchy"/>
    <dgm:cxn modelId="{ADC42499-3FC3-4E57-9854-7358C0436232}" type="presParOf" srcId="{AB7501A0-7C7B-49E9-859A-509A04544B1E}" destId="{0CEC9A08-41A5-4642-8600-00B65AC4AF6F}" srcOrd="0" destOrd="0" presId="urn:microsoft.com/office/officeart/2009/layout/CirclePictureHierarchy"/>
    <dgm:cxn modelId="{ACCEA9EF-2B64-4D7C-B4CD-B15DAF2DEC34}" type="presParOf" srcId="{0CEC9A08-41A5-4642-8600-00B65AC4AF6F}" destId="{CC426A2E-2CEF-48C6-8DFA-F68CF23B2F77}" srcOrd="0" destOrd="0" presId="urn:microsoft.com/office/officeart/2009/layout/CirclePictureHierarchy"/>
    <dgm:cxn modelId="{10612583-8F81-42DF-9DD6-553DEB9A0E6E}" type="presParOf" srcId="{0CEC9A08-41A5-4642-8600-00B65AC4AF6F}" destId="{CD0A2861-2EA6-4700-95D8-01FB9C75FC1E}" srcOrd="1" destOrd="0" presId="urn:microsoft.com/office/officeart/2009/layout/CirclePictureHierarchy"/>
    <dgm:cxn modelId="{433BE59F-7E17-45E2-A48C-BD8C5A4EB3FC}" type="presParOf" srcId="{AB7501A0-7C7B-49E9-859A-509A04544B1E}" destId="{E53CC039-7A14-4941-8EDA-AAB0B444B620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A0D4B-894B-4DE2-ABAD-D9A7316DBACA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</dgm:pt>
    <dgm:pt modelId="{B968B555-DDC5-4DF7-B34C-8BDDF51EB887}">
      <dgm:prSet phldrT="[Texte]" custT="1"/>
      <dgm:spPr/>
      <dgm:t>
        <a:bodyPr/>
        <a:lstStyle/>
        <a:p>
          <a:pPr algn="ctr"/>
          <a:r>
            <a:rPr lang="fr-FR" sz="1600" dirty="0" smtClean="0"/>
            <a:t>Comité de Direction</a:t>
          </a:r>
          <a:endParaRPr lang="fr-FR" sz="1200" dirty="0" smtClean="0"/>
        </a:p>
        <a:p>
          <a:pPr algn="l"/>
          <a:r>
            <a:rPr lang="fr-FR" sz="1200" dirty="0" smtClean="0"/>
            <a:t>Gestion </a:t>
          </a:r>
          <a:r>
            <a:rPr lang="fr-FR" sz="1100" dirty="0" smtClean="0"/>
            <a:t>opérationnelle</a:t>
          </a:r>
          <a:endParaRPr lang="fr-FR" sz="1200" dirty="0" smtClean="0"/>
        </a:p>
        <a:p>
          <a:pPr algn="l"/>
          <a:r>
            <a:rPr lang="fr-FR" sz="1200" dirty="0" smtClean="0"/>
            <a:t>   </a:t>
          </a:r>
          <a:r>
            <a:rPr lang="fr-FR" sz="1200" dirty="0" smtClean="0">
              <a:latin typeface="Arial"/>
              <a:cs typeface="Arial"/>
            </a:rPr>
            <a:t>● </a:t>
          </a:r>
          <a:r>
            <a:rPr lang="fr-FR" sz="1200" dirty="0" smtClean="0"/>
            <a:t>prospections, acquisitions, gestion locative…</a:t>
          </a:r>
        </a:p>
        <a:p>
          <a:pPr algn="l"/>
          <a:r>
            <a:rPr lang="fr-FR" sz="1200" dirty="0" smtClean="0">
              <a:latin typeface="Arial"/>
              <a:cs typeface="Arial"/>
            </a:rPr>
            <a:t>   ● gestion des financements et structurations</a:t>
          </a:r>
        </a:p>
        <a:p>
          <a:pPr algn="l"/>
          <a:r>
            <a:rPr lang="fr-FR" sz="1200" dirty="0" smtClean="0">
              <a:latin typeface="Arial"/>
              <a:cs typeface="Arial"/>
            </a:rPr>
            <a:t>   ● </a:t>
          </a:r>
          <a:r>
            <a:rPr lang="fr-FR" sz="1200" dirty="0" smtClean="0"/>
            <a:t>Recrutement des équipes</a:t>
          </a:r>
        </a:p>
      </dgm:t>
    </dgm:pt>
    <dgm:pt modelId="{C2C9FF9B-1335-47F7-A1E6-93BE1B421256}" type="parTrans" cxnId="{0C05C254-2837-4C74-99C0-BF8715175C96}">
      <dgm:prSet/>
      <dgm:spPr/>
      <dgm:t>
        <a:bodyPr/>
        <a:lstStyle/>
        <a:p>
          <a:endParaRPr lang="fr-FR"/>
        </a:p>
      </dgm:t>
    </dgm:pt>
    <dgm:pt modelId="{8BF94F74-6E5F-48BA-AC2A-279F7155ADE8}" type="sibTrans" cxnId="{0C05C254-2837-4C74-99C0-BF8715175C96}">
      <dgm:prSet/>
      <dgm:spPr/>
      <dgm:t>
        <a:bodyPr/>
        <a:lstStyle/>
        <a:p>
          <a:endParaRPr lang="fr-FR"/>
        </a:p>
      </dgm:t>
    </dgm:pt>
    <dgm:pt modelId="{7D7137C8-5C58-48DB-857A-DBFF8C8C5C8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FR" sz="1400" dirty="0" smtClean="0"/>
            <a:t>Conseil d’Administration</a:t>
          </a:r>
          <a:endParaRPr lang="fr-FR" sz="1100" dirty="0" smtClean="0"/>
        </a:p>
        <a:p>
          <a:pPr algn="l"/>
          <a:r>
            <a:rPr lang="fr-FR" sz="1100" dirty="0" smtClean="0"/>
            <a:t>Gestion des intérêts des actionnaires</a:t>
          </a:r>
          <a:endParaRPr lang="fr-FR" sz="1100" dirty="0"/>
        </a:p>
      </dgm:t>
    </dgm:pt>
    <dgm:pt modelId="{2B575C66-A987-4782-8FC9-D4579059F620}" type="parTrans" cxnId="{EA59976A-C4E9-47B3-94F6-FF4507B329EB}">
      <dgm:prSet/>
      <dgm:spPr/>
      <dgm:t>
        <a:bodyPr/>
        <a:lstStyle/>
        <a:p>
          <a:endParaRPr lang="fr-FR"/>
        </a:p>
      </dgm:t>
    </dgm:pt>
    <dgm:pt modelId="{F6143AC8-DEA9-4CFD-8ADD-6D7008600C46}" type="sibTrans" cxnId="{EA59976A-C4E9-47B3-94F6-FF4507B329EB}">
      <dgm:prSet/>
      <dgm:spPr/>
      <dgm:t>
        <a:bodyPr/>
        <a:lstStyle/>
        <a:p>
          <a:endParaRPr lang="fr-FR"/>
        </a:p>
      </dgm:t>
    </dgm:pt>
    <dgm:pt modelId="{026D9978-54FE-4ECC-9D48-FB308E43B7FA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1600" dirty="0" smtClean="0"/>
            <a:t>Comité </a:t>
          </a:r>
          <a:r>
            <a:rPr lang="fr-FR" sz="1400" dirty="0" smtClean="0"/>
            <a:t>d’Investissement</a:t>
          </a:r>
          <a:endParaRPr lang="fr-FR" sz="1600" dirty="0" smtClean="0"/>
        </a:p>
        <a:p>
          <a:pPr algn="ctr"/>
          <a:r>
            <a:rPr lang="fr-FR" sz="1200" dirty="0" smtClean="0"/>
            <a:t>Validation &amp; contrôle</a:t>
          </a:r>
        </a:p>
      </dgm:t>
    </dgm:pt>
    <dgm:pt modelId="{A8F22AAC-E336-4D3C-BA70-443696BCA12E}" type="parTrans" cxnId="{136FBA9C-E91F-44B0-8628-6E69FBD5CEFF}">
      <dgm:prSet/>
      <dgm:spPr/>
      <dgm:t>
        <a:bodyPr/>
        <a:lstStyle/>
        <a:p>
          <a:endParaRPr lang="fr-FR"/>
        </a:p>
      </dgm:t>
    </dgm:pt>
    <dgm:pt modelId="{1E00DF69-CB1E-4DFB-9379-E4E3068195AB}" type="sibTrans" cxnId="{136FBA9C-E91F-44B0-8628-6E69FBD5CEFF}">
      <dgm:prSet/>
      <dgm:spPr/>
      <dgm:t>
        <a:bodyPr/>
        <a:lstStyle/>
        <a:p>
          <a:endParaRPr lang="fr-FR"/>
        </a:p>
      </dgm:t>
    </dgm:pt>
    <dgm:pt modelId="{6A7FFEB6-8BF3-47C7-BC70-41B6CBA11218}" type="pres">
      <dgm:prSet presAssocID="{7BCA0D4B-894B-4DE2-ABAD-D9A7316DBACA}" presName="Name0" presStyleCnt="0">
        <dgm:presLayoutVars>
          <dgm:chMax val="7"/>
          <dgm:resizeHandles val="exact"/>
        </dgm:presLayoutVars>
      </dgm:prSet>
      <dgm:spPr/>
    </dgm:pt>
    <dgm:pt modelId="{1B5D6CDE-E67A-4FFF-A05C-F6F4AE67C7EB}" type="pres">
      <dgm:prSet presAssocID="{7BCA0D4B-894B-4DE2-ABAD-D9A7316DBACA}" presName="comp1" presStyleCnt="0"/>
      <dgm:spPr/>
    </dgm:pt>
    <dgm:pt modelId="{1BA88865-3B82-4E9F-B784-A73547EC8528}" type="pres">
      <dgm:prSet presAssocID="{7BCA0D4B-894B-4DE2-ABAD-D9A7316DBACA}" presName="circle1" presStyleLbl="node1" presStyleIdx="0" presStyleCnt="3" custScaleX="100249"/>
      <dgm:spPr/>
      <dgm:t>
        <a:bodyPr/>
        <a:lstStyle/>
        <a:p>
          <a:endParaRPr lang="fr-FR"/>
        </a:p>
      </dgm:t>
    </dgm:pt>
    <dgm:pt modelId="{C7B66472-D3CB-4BBE-A603-177E48DA00EC}" type="pres">
      <dgm:prSet presAssocID="{7BCA0D4B-894B-4DE2-ABAD-D9A7316DBAC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69D071-2AA7-4288-94A3-7ECBF45A27EE}" type="pres">
      <dgm:prSet presAssocID="{7BCA0D4B-894B-4DE2-ABAD-D9A7316DBACA}" presName="comp2" presStyleCnt="0"/>
      <dgm:spPr/>
    </dgm:pt>
    <dgm:pt modelId="{79F8FCB6-F2CA-4621-A394-92C1540F953A}" type="pres">
      <dgm:prSet presAssocID="{7BCA0D4B-894B-4DE2-ABAD-D9A7316DBACA}" presName="circle2" presStyleLbl="node1" presStyleIdx="1" presStyleCnt="3"/>
      <dgm:spPr/>
      <dgm:t>
        <a:bodyPr/>
        <a:lstStyle/>
        <a:p>
          <a:endParaRPr lang="fr-FR"/>
        </a:p>
      </dgm:t>
    </dgm:pt>
    <dgm:pt modelId="{E239B71E-D484-45DF-B105-D5D9B7FD83E3}" type="pres">
      <dgm:prSet presAssocID="{7BCA0D4B-894B-4DE2-ABAD-D9A7316DBAC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13599A-A613-4C45-A7CE-CF770CA1D6BB}" type="pres">
      <dgm:prSet presAssocID="{7BCA0D4B-894B-4DE2-ABAD-D9A7316DBACA}" presName="comp3" presStyleCnt="0"/>
      <dgm:spPr/>
    </dgm:pt>
    <dgm:pt modelId="{36DCE7A8-8503-4B11-A7EA-FDED4B8FD51C}" type="pres">
      <dgm:prSet presAssocID="{7BCA0D4B-894B-4DE2-ABAD-D9A7316DBACA}" presName="circle3" presStyleLbl="node1" presStyleIdx="2" presStyleCnt="3"/>
      <dgm:spPr/>
      <dgm:t>
        <a:bodyPr/>
        <a:lstStyle/>
        <a:p>
          <a:endParaRPr lang="fr-FR"/>
        </a:p>
      </dgm:t>
    </dgm:pt>
    <dgm:pt modelId="{C2B4C424-8E90-4067-9B9E-6D66075BAEF7}" type="pres">
      <dgm:prSet presAssocID="{7BCA0D4B-894B-4DE2-ABAD-D9A7316DBAC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CD31FD-3C0C-49CD-B865-9478AB41B748}" type="presOf" srcId="{B968B555-DDC5-4DF7-B34C-8BDDF51EB887}" destId="{C2B4C424-8E90-4067-9B9E-6D66075BAEF7}" srcOrd="1" destOrd="0" presId="urn:microsoft.com/office/officeart/2005/8/layout/venn2"/>
    <dgm:cxn modelId="{27ED443E-D7B5-4441-A468-0638301DB664}" type="presOf" srcId="{7BCA0D4B-894B-4DE2-ABAD-D9A7316DBACA}" destId="{6A7FFEB6-8BF3-47C7-BC70-41B6CBA11218}" srcOrd="0" destOrd="0" presId="urn:microsoft.com/office/officeart/2005/8/layout/venn2"/>
    <dgm:cxn modelId="{0C05C254-2837-4C74-99C0-BF8715175C96}" srcId="{7BCA0D4B-894B-4DE2-ABAD-D9A7316DBACA}" destId="{B968B555-DDC5-4DF7-B34C-8BDDF51EB887}" srcOrd="2" destOrd="0" parTransId="{C2C9FF9B-1335-47F7-A1E6-93BE1B421256}" sibTransId="{8BF94F74-6E5F-48BA-AC2A-279F7155ADE8}"/>
    <dgm:cxn modelId="{EA59976A-C4E9-47B3-94F6-FF4507B329EB}" srcId="{7BCA0D4B-894B-4DE2-ABAD-D9A7316DBACA}" destId="{7D7137C8-5C58-48DB-857A-DBFF8C8C5C87}" srcOrd="0" destOrd="0" parTransId="{2B575C66-A987-4782-8FC9-D4579059F620}" sibTransId="{F6143AC8-DEA9-4CFD-8ADD-6D7008600C46}"/>
    <dgm:cxn modelId="{0B5C844E-2742-4B49-BD16-608AC3D8446A}" type="presOf" srcId="{026D9978-54FE-4ECC-9D48-FB308E43B7FA}" destId="{E239B71E-D484-45DF-B105-D5D9B7FD83E3}" srcOrd="1" destOrd="0" presId="urn:microsoft.com/office/officeart/2005/8/layout/venn2"/>
    <dgm:cxn modelId="{E49047D1-B907-4F18-AE43-D5D30EE0DEF3}" type="presOf" srcId="{7D7137C8-5C58-48DB-857A-DBFF8C8C5C87}" destId="{1BA88865-3B82-4E9F-B784-A73547EC8528}" srcOrd="0" destOrd="0" presId="urn:microsoft.com/office/officeart/2005/8/layout/venn2"/>
    <dgm:cxn modelId="{34C77E47-C343-44B8-BC1D-50EE065B6260}" type="presOf" srcId="{7D7137C8-5C58-48DB-857A-DBFF8C8C5C87}" destId="{C7B66472-D3CB-4BBE-A603-177E48DA00EC}" srcOrd="1" destOrd="0" presId="urn:microsoft.com/office/officeart/2005/8/layout/venn2"/>
    <dgm:cxn modelId="{5D3FC2DF-7125-41A0-8E35-D14605EEC636}" type="presOf" srcId="{026D9978-54FE-4ECC-9D48-FB308E43B7FA}" destId="{79F8FCB6-F2CA-4621-A394-92C1540F953A}" srcOrd="0" destOrd="0" presId="urn:microsoft.com/office/officeart/2005/8/layout/venn2"/>
    <dgm:cxn modelId="{136FBA9C-E91F-44B0-8628-6E69FBD5CEFF}" srcId="{7BCA0D4B-894B-4DE2-ABAD-D9A7316DBACA}" destId="{026D9978-54FE-4ECC-9D48-FB308E43B7FA}" srcOrd="1" destOrd="0" parTransId="{A8F22AAC-E336-4D3C-BA70-443696BCA12E}" sibTransId="{1E00DF69-CB1E-4DFB-9379-E4E3068195AB}"/>
    <dgm:cxn modelId="{8DC56EA7-593F-4777-9C60-5958FBA3051E}" type="presOf" srcId="{B968B555-DDC5-4DF7-B34C-8BDDF51EB887}" destId="{36DCE7A8-8503-4B11-A7EA-FDED4B8FD51C}" srcOrd="0" destOrd="0" presId="urn:microsoft.com/office/officeart/2005/8/layout/venn2"/>
    <dgm:cxn modelId="{798C87B5-D535-46F3-812B-83A92D0434A5}" type="presParOf" srcId="{6A7FFEB6-8BF3-47C7-BC70-41B6CBA11218}" destId="{1B5D6CDE-E67A-4FFF-A05C-F6F4AE67C7EB}" srcOrd="0" destOrd="0" presId="urn:microsoft.com/office/officeart/2005/8/layout/venn2"/>
    <dgm:cxn modelId="{A9692CDD-456A-44AD-9049-55603150630A}" type="presParOf" srcId="{1B5D6CDE-E67A-4FFF-A05C-F6F4AE67C7EB}" destId="{1BA88865-3B82-4E9F-B784-A73547EC8528}" srcOrd="0" destOrd="0" presId="urn:microsoft.com/office/officeart/2005/8/layout/venn2"/>
    <dgm:cxn modelId="{4288E354-AF06-4D03-B45F-55DE9D330CB0}" type="presParOf" srcId="{1B5D6CDE-E67A-4FFF-A05C-F6F4AE67C7EB}" destId="{C7B66472-D3CB-4BBE-A603-177E48DA00EC}" srcOrd="1" destOrd="0" presId="urn:microsoft.com/office/officeart/2005/8/layout/venn2"/>
    <dgm:cxn modelId="{FC100AE4-B8BA-4158-BA2E-7092685D8BBF}" type="presParOf" srcId="{6A7FFEB6-8BF3-47C7-BC70-41B6CBA11218}" destId="{2D69D071-2AA7-4288-94A3-7ECBF45A27EE}" srcOrd="1" destOrd="0" presId="urn:microsoft.com/office/officeart/2005/8/layout/venn2"/>
    <dgm:cxn modelId="{7F9F00B8-9269-4B3A-941D-2C3E493869D5}" type="presParOf" srcId="{2D69D071-2AA7-4288-94A3-7ECBF45A27EE}" destId="{79F8FCB6-F2CA-4621-A394-92C1540F953A}" srcOrd="0" destOrd="0" presId="urn:microsoft.com/office/officeart/2005/8/layout/venn2"/>
    <dgm:cxn modelId="{7ADDB458-0667-4517-8B41-8D51F1938346}" type="presParOf" srcId="{2D69D071-2AA7-4288-94A3-7ECBF45A27EE}" destId="{E239B71E-D484-45DF-B105-D5D9B7FD83E3}" srcOrd="1" destOrd="0" presId="urn:microsoft.com/office/officeart/2005/8/layout/venn2"/>
    <dgm:cxn modelId="{A5C42268-4718-40FE-94CC-589048F4B9FF}" type="presParOf" srcId="{6A7FFEB6-8BF3-47C7-BC70-41B6CBA11218}" destId="{3C13599A-A613-4C45-A7CE-CF770CA1D6BB}" srcOrd="2" destOrd="0" presId="urn:microsoft.com/office/officeart/2005/8/layout/venn2"/>
    <dgm:cxn modelId="{79CDDB90-25C5-4013-8067-487529924DBE}" type="presParOf" srcId="{3C13599A-A613-4C45-A7CE-CF770CA1D6BB}" destId="{36DCE7A8-8503-4B11-A7EA-FDED4B8FD51C}" srcOrd="0" destOrd="0" presId="urn:microsoft.com/office/officeart/2005/8/layout/venn2"/>
    <dgm:cxn modelId="{3B0346F3-BE7F-457B-BBBC-0DBF11BA309D}" type="presParOf" srcId="{3C13599A-A613-4C45-A7CE-CF770CA1D6BB}" destId="{C2B4C424-8E90-4067-9B9E-6D66075BAEF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EB854-4086-48F2-8804-EE06DFD0A399}" type="doc">
      <dgm:prSet loTypeId="urn:microsoft.com/office/officeart/2005/8/layout/hChevron3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08BD5C2E-D187-44B4-816C-55D1B3DC8859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1</a:t>
          </a:r>
          <a:endParaRPr lang="fr-FR" sz="1600" dirty="0"/>
        </a:p>
      </dgm:t>
    </dgm:pt>
    <dgm:pt modelId="{07017208-68D3-4852-8EE6-8994DC5AE6B7}" type="parTrans" cxnId="{7153A3FD-DD63-4CD9-8109-99216F6772A6}">
      <dgm:prSet/>
      <dgm:spPr/>
      <dgm:t>
        <a:bodyPr/>
        <a:lstStyle/>
        <a:p>
          <a:endParaRPr lang="fr-FR"/>
        </a:p>
      </dgm:t>
    </dgm:pt>
    <dgm:pt modelId="{0FE7BD5D-D44F-41F5-BA6C-0279F62EA6A5}" type="sibTrans" cxnId="{7153A3FD-DD63-4CD9-8109-99216F6772A6}">
      <dgm:prSet/>
      <dgm:spPr/>
      <dgm:t>
        <a:bodyPr/>
        <a:lstStyle/>
        <a:p>
          <a:endParaRPr lang="fr-FR"/>
        </a:p>
      </dgm:t>
    </dgm:pt>
    <dgm:pt modelId="{97920F68-9A6B-4E5D-8EA5-E195173DEF96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2</a:t>
          </a:r>
          <a:endParaRPr lang="fr-FR" sz="1600" dirty="0"/>
        </a:p>
      </dgm:t>
    </dgm:pt>
    <dgm:pt modelId="{DB284F02-DA2D-4115-9E8D-2B23A960495D}" type="parTrans" cxnId="{F8704C9D-3E0A-4ED5-A174-5D86D125974A}">
      <dgm:prSet/>
      <dgm:spPr/>
      <dgm:t>
        <a:bodyPr/>
        <a:lstStyle/>
        <a:p>
          <a:endParaRPr lang="fr-FR"/>
        </a:p>
      </dgm:t>
    </dgm:pt>
    <dgm:pt modelId="{068D8E8F-13D5-4CDA-9175-5F24340AB4C2}" type="sibTrans" cxnId="{F8704C9D-3E0A-4ED5-A174-5D86D125974A}">
      <dgm:prSet/>
      <dgm:spPr/>
      <dgm:t>
        <a:bodyPr/>
        <a:lstStyle/>
        <a:p>
          <a:endParaRPr lang="fr-FR"/>
        </a:p>
      </dgm:t>
    </dgm:pt>
    <dgm:pt modelId="{30604555-EA8C-465C-AEA5-731D65F8A28D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3</a:t>
          </a:r>
          <a:endParaRPr lang="fr-FR" sz="1600" dirty="0"/>
        </a:p>
      </dgm:t>
    </dgm:pt>
    <dgm:pt modelId="{8AA53308-AAF4-407C-8CA8-3D986AF5FC63}" type="parTrans" cxnId="{6EA5E050-FF6C-4D69-AA0D-BEBE2F61BC5D}">
      <dgm:prSet/>
      <dgm:spPr/>
      <dgm:t>
        <a:bodyPr/>
        <a:lstStyle/>
        <a:p>
          <a:endParaRPr lang="fr-FR"/>
        </a:p>
      </dgm:t>
    </dgm:pt>
    <dgm:pt modelId="{6F114031-C4A5-4DA1-96E4-0D6AB7BE591B}" type="sibTrans" cxnId="{6EA5E050-FF6C-4D69-AA0D-BEBE2F61BC5D}">
      <dgm:prSet/>
      <dgm:spPr/>
      <dgm:t>
        <a:bodyPr/>
        <a:lstStyle/>
        <a:p>
          <a:endParaRPr lang="fr-FR"/>
        </a:p>
      </dgm:t>
    </dgm:pt>
    <dgm:pt modelId="{E35AEA5F-4034-4AF1-B2A6-1F511E82D267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4</a:t>
          </a:r>
          <a:endParaRPr lang="fr-FR" sz="1600" dirty="0"/>
        </a:p>
      </dgm:t>
    </dgm:pt>
    <dgm:pt modelId="{331F72E8-7CB9-4BBC-8719-2F19B0DC6411}" type="parTrans" cxnId="{55140819-FEBC-4AB3-B07E-AD771BD9F8BC}">
      <dgm:prSet/>
      <dgm:spPr/>
      <dgm:t>
        <a:bodyPr/>
        <a:lstStyle/>
        <a:p>
          <a:endParaRPr lang="fr-FR"/>
        </a:p>
      </dgm:t>
    </dgm:pt>
    <dgm:pt modelId="{47A16F97-D717-4210-A13F-5825A994E8C8}" type="sibTrans" cxnId="{55140819-FEBC-4AB3-B07E-AD771BD9F8BC}">
      <dgm:prSet/>
      <dgm:spPr/>
      <dgm:t>
        <a:bodyPr/>
        <a:lstStyle/>
        <a:p>
          <a:endParaRPr lang="fr-FR"/>
        </a:p>
      </dgm:t>
    </dgm:pt>
    <dgm:pt modelId="{E3F32D6D-07C1-468B-AEB1-A22EC080E7E4}" type="pres">
      <dgm:prSet presAssocID="{488EB854-4086-48F2-8804-EE06DFD0A3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BCC3DA-20CF-4FC2-A34E-4DFE20257B38}" type="pres">
      <dgm:prSet presAssocID="{08BD5C2E-D187-44B4-816C-55D1B3DC885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295C2-352C-44C1-BBC3-3D5A39C5D17B}" type="pres">
      <dgm:prSet presAssocID="{0FE7BD5D-D44F-41F5-BA6C-0279F62EA6A5}" presName="parSpace" presStyleCnt="0"/>
      <dgm:spPr/>
    </dgm:pt>
    <dgm:pt modelId="{A70F08D7-DA96-470E-A13F-156EC56C2999}" type="pres">
      <dgm:prSet presAssocID="{97920F68-9A6B-4E5D-8EA5-E195173DEF9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0B5368-C124-4442-A7D8-D7F779A5E34D}" type="pres">
      <dgm:prSet presAssocID="{068D8E8F-13D5-4CDA-9175-5F24340AB4C2}" presName="parSpace" presStyleCnt="0"/>
      <dgm:spPr/>
    </dgm:pt>
    <dgm:pt modelId="{1874745E-D7E8-4B15-BCB6-804FDBDD57D2}" type="pres">
      <dgm:prSet presAssocID="{30604555-EA8C-465C-AEA5-731D65F8A28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311032-3B99-49BD-B22C-819E5508A939}" type="pres">
      <dgm:prSet presAssocID="{6F114031-C4A5-4DA1-96E4-0D6AB7BE591B}" presName="parSpace" presStyleCnt="0"/>
      <dgm:spPr/>
    </dgm:pt>
    <dgm:pt modelId="{FF76734F-0A5F-419B-9053-5EA89529D801}" type="pres">
      <dgm:prSet presAssocID="{E35AEA5F-4034-4AF1-B2A6-1F511E82D2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1FBC67-5755-429D-84E7-EABF5DCE7650}" type="presOf" srcId="{08BD5C2E-D187-44B4-816C-55D1B3DC8859}" destId="{2CBCC3DA-20CF-4FC2-A34E-4DFE20257B38}" srcOrd="0" destOrd="0" presId="urn:microsoft.com/office/officeart/2005/8/layout/hChevron3"/>
    <dgm:cxn modelId="{8464DE58-32D5-49F1-BBE5-B226C6C70972}" type="presOf" srcId="{E35AEA5F-4034-4AF1-B2A6-1F511E82D267}" destId="{FF76734F-0A5F-419B-9053-5EA89529D801}" srcOrd="0" destOrd="0" presId="urn:microsoft.com/office/officeart/2005/8/layout/hChevron3"/>
    <dgm:cxn modelId="{7153A3FD-DD63-4CD9-8109-99216F6772A6}" srcId="{488EB854-4086-48F2-8804-EE06DFD0A399}" destId="{08BD5C2E-D187-44B4-816C-55D1B3DC8859}" srcOrd="0" destOrd="0" parTransId="{07017208-68D3-4852-8EE6-8994DC5AE6B7}" sibTransId="{0FE7BD5D-D44F-41F5-BA6C-0279F62EA6A5}"/>
    <dgm:cxn modelId="{6EA5E050-FF6C-4D69-AA0D-BEBE2F61BC5D}" srcId="{488EB854-4086-48F2-8804-EE06DFD0A399}" destId="{30604555-EA8C-465C-AEA5-731D65F8A28D}" srcOrd="2" destOrd="0" parTransId="{8AA53308-AAF4-407C-8CA8-3D986AF5FC63}" sibTransId="{6F114031-C4A5-4DA1-96E4-0D6AB7BE591B}"/>
    <dgm:cxn modelId="{B319EB18-0F6A-45A0-BB85-28E6F92C78C3}" type="presOf" srcId="{488EB854-4086-48F2-8804-EE06DFD0A399}" destId="{E3F32D6D-07C1-468B-AEB1-A22EC080E7E4}" srcOrd="0" destOrd="0" presId="urn:microsoft.com/office/officeart/2005/8/layout/hChevron3"/>
    <dgm:cxn modelId="{55140819-FEBC-4AB3-B07E-AD771BD9F8BC}" srcId="{488EB854-4086-48F2-8804-EE06DFD0A399}" destId="{E35AEA5F-4034-4AF1-B2A6-1F511E82D267}" srcOrd="3" destOrd="0" parTransId="{331F72E8-7CB9-4BBC-8719-2F19B0DC6411}" sibTransId="{47A16F97-D717-4210-A13F-5825A994E8C8}"/>
    <dgm:cxn modelId="{F86D1B24-FDEA-43B5-9741-270C18B4AE32}" type="presOf" srcId="{97920F68-9A6B-4E5D-8EA5-E195173DEF96}" destId="{A70F08D7-DA96-470E-A13F-156EC56C2999}" srcOrd="0" destOrd="0" presId="urn:microsoft.com/office/officeart/2005/8/layout/hChevron3"/>
    <dgm:cxn modelId="{280EFCDD-1ADE-4B47-A9E8-88D7465D0D71}" type="presOf" srcId="{30604555-EA8C-465C-AEA5-731D65F8A28D}" destId="{1874745E-D7E8-4B15-BCB6-804FDBDD57D2}" srcOrd="0" destOrd="0" presId="urn:microsoft.com/office/officeart/2005/8/layout/hChevron3"/>
    <dgm:cxn modelId="{F8704C9D-3E0A-4ED5-A174-5D86D125974A}" srcId="{488EB854-4086-48F2-8804-EE06DFD0A399}" destId="{97920F68-9A6B-4E5D-8EA5-E195173DEF96}" srcOrd="1" destOrd="0" parTransId="{DB284F02-DA2D-4115-9E8D-2B23A960495D}" sibTransId="{068D8E8F-13D5-4CDA-9175-5F24340AB4C2}"/>
    <dgm:cxn modelId="{8C6C7DE7-7578-41C5-BAC9-9A7A297E900A}" type="presParOf" srcId="{E3F32D6D-07C1-468B-AEB1-A22EC080E7E4}" destId="{2CBCC3DA-20CF-4FC2-A34E-4DFE20257B38}" srcOrd="0" destOrd="0" presId="urn:microsoft.com/office/officeart/2005/8/layout/hChevron3"/>
    <dgm:cxn modelId="{5E994693-EFE6-48BD-99DA-92D49DDF9416}" type="presParOf" srcId="{E3F32D6D-07C1-468B-AEB1-A22EC080E7E4}" destId="{E76295C2-352C-44C1-BBC3-3D5A39C5D17B}" srcOrd="1" destOrd="0" presId="urn:microsoft.com/office/officeart/2005/8/layout/hChevron3"/>
    <dgm:cxn modelId="{0973909C-0A3B-41FE-A0CE-3CE10A17F084}" type="presParOf" srcId="{E3F32D6D-07C1-468B-AEB1-A22EC080E7E4}" destId="{A70F08D7-DA96-470E-A13F-156EC56C2999}" srcOrd="2" destOrd="0" presId="urn:microsoft.com/office/officeart/2005/8/layout/hChevron3"/>
    <dgm:cxn modelId="{CF02738D-4500-4AB7-82DF-E36120BD5034}" type="presParOf" srcId="{E3F32D6D-07C1-468B-AEB1-A22EC080E7E4}" destId="{D30B5368-C124-4442-A7D8-D7F779A5E34D}" srcOrd="3" destOrd="0" presId="urn:microsoft.com/office/officeart/2005/8/layout/hChevron3"/>
    <dgm:cxn modelId="{3691F751-0037-495B-9E4A-6D7AE95B98A4}" type="presParOf" srcId="{E3F32D6D-07C1-468B-AEB1-A22EC080E7E4}" destId="{1874745E-D7E8-4B15-BCB6-804FDBDD57D2}" srcOrd="4" destOrd="0" presId="urn:microsoft.com/office/officeart/2005/8/layout/hChevron3"/>
    <dgm:cxn modelId="{B41553E4-5C85-4EC9-862C-A108DBAC05D2}" type="presParOf" srcId="{E3F32D6D-07C1-468B-AEB1-A22EC080E7E4}" destId="{7D311032-3B99-49BD-B22C-819E5508A939}" srcOrd="5" destOrd="0" presId="urn:microsoft.com/office/officeart/2005/8/layout/hChevron3"/>
    <dgm:cxn modelId="{C5BE9A0F-F876-45CE-A94F-ABD3A962F4F1}" type="presParOf" srcId="{E3F32D6D-07C1-468B-AEB1-A22EC080E7E4}" destId="{FF76734F-0A5F-419B-9053-5EA89529D80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5CF9-D228-479E-A6DA-1613D4CDFC90}">
      <dsp:nvSpPr>
        <dsp:cNvPr id="0" name=""/>
        <dsp:cNvSpPr/>
      </dsp:nvSpPr>
      <dsp:spPr>
        <a:xfrm>
          <a:off x="2184227" y="133423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Administration financière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Comptabilité &amp; fiscalité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Financement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Analyse financière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</a:t>
          </a:r>
          <a:r>
            <a:rPr lang="fr-FR" sz="1200" kern="1200" dirty="0" err="1" smtClean="0"/>
            <a:t>Asset</a:t>
          </a:r>
          <a:r>
            <a:rPr lang="fr-FR" sz="1200" kern="1200" dirty="0" smtClean="0"/>
            <a:t> management</a:t>
          </a:r>
          <a:endParaRPr lang="fr-FR" sz="1600" kern="1200" dirty="0"/>
        </a:p>
      </dsp:txBody>
      <dsp:txXfrm>
        <a:off x="2552291" y="616506"/>
        <a:ext cx="2024350" cy="1242214"/>
      </dsp:txXfrm>
    </dsp:sp>
    <dsp:sp modelId="{A7E0F268-5EFF-4499-B34E-5FAAB43FCCE7}">
      <dsp:nvSpPr>
        <dsp:cNvPr id="0" name=""/>
        <dsp:cNvSpPr/>
      </dsp:nvSpPr>
      <dsp:spPr>
        <a:xfrm>
          <a:off x="3180300" y="1858721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Juridique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Structurations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Standardisation contractuelle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Assurances</a:t>
          </a:r>
          <a:endParaRPr lang="fr-FR" sz="1600" kern="1200" dirty="0"/>
        </a:p>
      </dsp:txBody>
      <dsp:txXfrm>
        <a:off x="4024546" y="2571844"/>
        <a:ext cx="1656286" cy="1518262"/>
      </dsp:txXfrm>
    </dsp:sp>
    <dsp:sp modelId="{7FA71D59-71F3-4AD0-B58F-799D74B168F9}">
      <dsp:nvSpPr>
        <dsp:cNvPr id="0" name=""/>
        <dsp:cNvSpPr/>
      </dsp:nvSpPr>
      <dsp:spPr>
        <a:xfrm>
          <a:off x="1188155" y="1858721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Gestion commerciale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Prospection clientèle, foncier, portefeuille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Animation BU régionales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Relation clients en parc</a:t>
          </a:r>
          <a:endParaRPr lang="fr-FR" sz="1600" kern="1200" dirty="0"/>
        </a:p>
      </dsp:txBody>
      <dsp:txXfrm>
        <a:off x="1448100" y="2571844"/>
        <a:ext cx="1656286" cy="1518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A099-CA29-43EE-B4FE-FDFFE2FEECDA}" type="datetimeFigureOut">
              <a:rPr lang="fr-FR" smtClean="0"/>
              <a:t>29/10/2010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4E64D-81AE-4F8E-A9E4-07DF90D8B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097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E0B9-5D18-4DAE-BDA1-E277660E26B1}" type="datetimeFigureOut">
              <a:rPr lang="fr-FR" smtClean="0"/>
              <a:t>29/10/2010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DF22-CDE7-42F2-A0BD-F47BEA613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805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8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50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91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7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2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8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5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02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73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48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84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795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815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07390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754092"/>
            <a:ext cx="10693400" cy="842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93688" y="6877050"/>
            <a:ext cx="8413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GFP</a:t>
            </a:r>
          </a:p>
        </p:txBody>
      </p:sp>
      <p:pic>
        <p:nvPicPr>
          <p:cNvPr id="51202" name="Picture 2" descr="E:\bureau\A classer\Marketing\Logo groupe\Capstone_def_b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01" y="6899650"/>
            <a:ext cx="1672559" cy="5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486099" y="4567238"/>
            <a:ext cx="7749033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FONCIERE PARTENAIRE 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DES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PME-PMI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2226" name="Picture 2" descr="E:\bureau\A classer\Marketing\Logo groupe\capstone_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2916535"/>
            <a:ext cx="2868909" cy="7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Une direction organisée autour des grands axes de gestion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571552742"/>
              </p:ext>
            </p:extLst>
          </p:nvPr>
        </p:nvGraphicFramePr>
        <p:xfrm>
          <a:off x="1782233" y="1260257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410075" y="3658101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Direction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90116" y="5580831"/>
            <a:ext cx="3658766" cy="11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général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adjoint, 50 ans</a:t>
            </a:r>
          </a:p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Actuellement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i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d’un grand groupe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indust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</a:t>
            </a:r>
          </a:p>
          <a:p>
            <a:pPr marL="0" indent="0" algn="r" eaLnBrk="1" hangingPunct="1">
              <a:spcBef>
                <a:spcPct val="50000"/>
              </a:spcBef>
            </a:pPr>
            <a:endParaRPr lang="fr-FR" sz="12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  (3 identités tenues confidentielles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à ce stade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)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882204" y="1332359"/>
            <a:ext cx="3528393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financier &amp;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fiscal, 35 ans</a:t>
            </a:r>
          </a:p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Actuellement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financier d’un holding financier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54812" y="1116335"/>
            <a:ext cx="4248472" cy="84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Martin Prechner, 60 ans (anglais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) (rejoint Capstone jan. 11)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comptabilité &amp;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asset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management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financier export/contrôle gestion, filiale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Wal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Mart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074892" y="5517898"/>
            <a:ext cx="3528392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juridique, 35 ans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Actuellement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j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uridique d’un holding industriel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556495"/>
            <a:ext cx="3042444" cy="167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200" b="1" dirty="0" smtClean="0">
                <a:latin typeface="Arial" pitchFamily="34" charset="0"/>
                <a:ea typeface="FZYaoTi"/>
                <a:cs typeface="FZYaoTi"/>
              </a:rPr>
              <a:t>Equilibres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: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Cumul des compétences maitresses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Variété des formations et expériences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Mixité des âges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Equipe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multi-cultures</a:t>
            </a: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Complémentarité des tempéraments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1425853"/>
            <a:ext cx="3564681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</p:txBody>
      </p:sp>
    </p:spTree>
    <p:extLst>
      <p:ext uri="{BB962C8B-B14F-4D97-AF65-F5344CB8AC3E}">
        <p14:creationId xmlns:p14="http://schemas.microsoft.com/office/powerpoint/2010/main" val="14669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ositionnement de Capstone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2204" y="612279"/>
            <a:ext cx="8988425" cy="7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Comparaison entre placements – source IEIF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Selon les TRI décroissants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359"/>
            <a:ext cx="10675540" cy="395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98550" y="5580831"/>
            <a:ext cx="95948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fr-FR" sz="1400" dirty="0" err="1" smtClean="0">
                <a:latin typeface="Arial" pitchFamily="34" charset="0"/>
              </a:rPr>
              <a:t>Rq</a:t>
            </a:r>
            <a:r>
              <a:rPr lang="fr-FR" sz="1400" dirty="0" smtClean="0">
                <a:latin typeface="Arial" pitchFamily="34" charset="0"/>
              </a:rPr>
              <a:t>: Structure des revenus des </a:t>
            </a:r>
            <a:r>
              <a:rPr lang="fr-FR" sz="1400" dirty="0">
                <a:latin typeface="Arial" pitchFamily="34" charset="0"/>
              </a:rPr>
              <a:t>foncières </a:t>
            </a:r>
            <a:r>
              <a:rPr lang="fr-FR" sz="1400" dirty="0" smtClean="0">
                <a:latin typeface="Arial" pitchFamily="34" charset="0"/>
              </a:rPr>
              <a:t>cotées : Récurrents </a:t>
            </a:r>
            <a:r>
              <a:rPr lang="fr-FR" sz="1400" dirty="0">
                <a:latin typeface="Arial" pitchFamily="34" charset="0"/>
              </a:rPr>
              <a:t>(loyers) +</a:t>
            </a:r>
            <a:r>
              <a:rPr lang="fr-FR" sz="1400" dirty="0" smtClean="0">
                <a:latin typeface="Arial" pitchFamily="34" charset="0"/>
              </a:rPr>
              <a:t> </a:t>
            </a:r>
            <a:r>
              <a:rPr lang="fr-FR" sz="1400" dirty="0">
                <a:latin typeface="Arial" pitchFamily="34" charset="0"/>
              </a:rPr>
              <a:t>exceptionnels (arbitrages d’immeubles). </a:t>
            </a:r>
            <a:endParaRPr lang="fr-FR" sz="1400" dirty="0" smtClean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400" dirty="0">
                <a:latin typeface="Arial" pitchFamily="34" charset="0"/>
              </a:rPr>
              <a:t>► Détention </a:t>
            </a:r>
            <a:r>
              <a:rPr lang="fr-FR" sz="1400" dirty="0" smtClean="0">
                <a:latin typeface="Arial" pitchFamily="34" charset="0"/>
              </a:rPr>
              <a:t>moyenne : 4 à 6 ans</a:t>
            </a:r>
          </a:p>
          <a:p>
            <a:pPr marL="357188" indent="0" eaLnBrk="1" hangingPunct="1">
              <a:spcBef>
                <a:spcPct val="20000"/>
              </a:spcBef>
            </a:pPr>
            <a:r>
              <a:rPr lang="fr-FR" sz="1400" dirty="0" smtClean="0">
                <a:latin typeface="Arial" pitchFamily="34" charset="0"/>
              </a:rPr>
              <a:t>► Rentabilité locative </a:t>
            </a:r>
            <a:r>
              <a:rPr lang="fr-FR" sz="1400" dirty="0">
                <a:latin typeface="Arial" pitchFamily="34" charset="0"/>
              </a:rPr>
              <a:t>brute </a:t>
            </a:r>
            <a:r>
              <a:rPr lang="fr-FR" sz="1400" dirty="0" smtClean="0">
                <a:latin typeface="Arial" pitchFamily="34" charset="0"/>
              </a:rPr>
              <a:t>: </a:t>
            </a:r>
            <a:r>
              <a:rPr lang="fr-FR" sz="1400" b="1" dirty="0" smtClean="0">
                <a:latin typeface="Arial" pitchFamily="34" charset="0"/>
              </a:rPr>
              <a:t>5 à 7% </a:t>
            </a:r>
            <a:r>
              <a:rPr lang="fr-FR" sz="1400" dirty="0" smtClean="0">
                <a:latin typeface="Arial" pitchFamily="34" charset="0"/>
              </a:rPr>
              <a:t>(revenus récurrents) </a:t>
            </a:r>
            <a:endParaRPr lang="fr-FR" sz="1400" b="1" dirty="0" smtClean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400" dirty="0" smtClean="0">
                <a:latin typeface="Arial" pitchFamily="34" charset="0"/>
              </a:rPr>
              <a:t>► La rentabilité globale constatée </a:t>
            </a:r>
            <a:r>
              <a:rPr lang="fr-FR" sz="1400" dirty="0">
                <a:latin typeface="Arial" pitchFamily="34" charset="0"/>
              </a:rPr>
              <a:t>=</a:t>
            </a:r>
            <a:r>
              <a:rPr lang="fr-FR" sz="1400" dirty="0" smtClean="0">
                <a:latin typeface="Arial" pitchFamily="34" charset="0"/>
              </a:rPr>
              <a:t> 13% </a:t>
            </a:r>
            <a:r>
              <a:rPr lang="fr-FR" sz="1400" dirty="0" smtClean="0">
                <a:latin typeface="Arial"/>
                <a:cs typeface="Arial"/>
              </a:rPr>
              <a:t>► récurrent +</a:t>
            </a:r>
            <a:r>
              <a:rPr lang="fr-FR" sz="1400" dirty="0" smtClean="0">
                <a:latin typeface="Arial" pitchFamily="34" charset="0"/>
              </a:rPr>
              <a:t> </a:t>
            </a:r>
            <a:r>
              <a:rPr lang="fr-FR" sz="1400" dirty="0">
                <a:latin typeface="Arial" pitchFamily="34" charset="0"/>
              </a:rPr>
              <a:t>levier </a:t>
            </a:r>
            <a:r>
              <a:rPr lang="fr-FR" sz="1400" dirty="0" smtClean="0">
                <a:latin typeface="Arial" pitchFamily="34" charset="0"/>
              </a:rPr>
              <a:t>(</a:t>
            </a:r>
            <a:r>
              <a:rPr lang="fr-FR" sz="1400" dirty="0" err="1" smtClean="0">
                <a:latin typeface="Arial" pitchFamily="34" charset="0"/>
              </a:rPr>
              <a:t>moy</a:t>
            </a:r>
            <a:r>
              <a:rPr lang="fr-FR" sz="1400" dirty="0" smtClean="0">
                <a:latin typeface="Arial" pitchFamily="34" charset="0"/>
              </a:rPr>
              <a:t> 20/80) + arbitrages (sujet à cycles = volatilité)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966788" y="47746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Indices des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prix (coupons réinvestis)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756295"/>
            <a:ext cx="74484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66786" y="4293889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Rendements/Risques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4675877"/>
            <a:ext cx="8928991" cy="174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ositionnement de Capstone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81" y="1044327"/>
            <a:ext cx="74546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481636" y="2717641"/>
            <a:ext cx="108108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</a:rPr>
              <a:t>Capstone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</a:rPr>
              <a:t>10/10</a:t>
            </a:r>
            <a:endParaRPr lang="fr-FR" sz="1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485" name="Ellipse 4"/>
          <p:cNvSpPr>
            <a:spLocks noChangeArrowheads="1"/>
          </p:cNvSpPr>
          <p:nvPr/>
        </p:nvSpPr>
        <p:spPr bwMode="auto">
          <a:xfrm>
            <a:off x="4247287" y="2672365"/>
            <a:ext cx="1439863" cy="6477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4" name="Accolade ouvrante 3"/>
          <p:cNvSpPr/>
          <p:nvPr/>
        </p:nvSpPr>
        <p:spPr bwMode="auto">
          <a:xfrm>
            <a:off x="4698628" y="2988543"/>
            <a:ext cx="180504" cy="798119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cxnSp>
        <p:nvCxnSpPr>
          <p:cNvPr id="6" name="Connecteur droit avec flèche 5"/>
          <p:cNvCxnSpPr>
            <a:stCxn id="4" idx="1"/>
            <a:endCxn id="8" idx="3"/>
          </p:cNvCxnSpPr>
          <p:nvPr/>
        </p:nvCxnSpPr>
        <p:spPr bwMode="auto">
          <a:xfrm flipH="1">
            <a:off x="1962324" y="3387603"/>
            <a:ext cx="2736304" cy="1818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78148" y="317495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  <a:latin typeface="+mn-lt"/>
              </a:rPr>
              <a:t>Création Alpha de 3% / Ss jacent IE</a:t>
            </a:r>
            <a:endParaRPr lang="fr-FR" sz="1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 Box 97"/>
          <p:cNvSpPr txBox="1">
            <a:spLocks noChangeArrowheads="1"/>
          </p:cNvSpPr>
          <p:nvPr/>
        </p:nvSpPr>
        <p:spPr bwMode="auto">
          <a:xfrm>
            <a:off x="4697660" y="4572719"/>
            <a:ext cx="108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err="1" smtClean="0"/>
              <a:t>Immo</a:t>
            </a:r>
            <a:r>
              <a:rPr lang="fr-FR" sz="1200" dirty="0" smtClean="0"/>
              <a:t>. résidentiel</a:t>
            </a:r>
            <a:endParaRPr lang="fr-FR" sz="1200" dirty="0"/>
          </a:p>
        </p:txBody>
      </p:sp>
      <p:sp>
        <p:nvSpPr>
          <p:cNvPr id="13" name="Line 99"/>
          <p:cNvSpPr>
            <a:spLocks noChangeShapeType="1"/>
          </p:cNvSpPr>
          <p:nvPr/>
        </p:nvSpPr>
        <p:spPr bwMode="auto">
          <a:xfrm flipV="1">
            <a:off x="3365848" y="2375768"/>
            <a:ext cx="5040313" cy="25209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Text Box 94"/>
          <p:cNvSpPr txBox="1">
            <a:spLocks noChangeArrowheads="1"/>
          </p:cNvSpPr>
          <p:nvPr/>
        </p:nvSpPr>
        <p:spPr bwMode="auto">
          <a:xfrm>
            <a:off x="6570836" y="2124447"/>
            <a:ext cx="14585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/>
              <a:t>Foncières cotées</a:t>
            </a:r>
            <a:endParaRPr lang="fr-FR" sz="1200" dirty="0"/>
          </a:p>
        </p:txBody>
      </p:sp>
      <p:sp>
        <p:nvSpPr>
          <p:cNvPr id="12" name="Text Box 95"/>
          <p:cNvSpPr txBox="1">
            <a:spLocks noChangeArrowheads="1"/>
          </p:cNvSpPr>
          <p:nvPr/>
        </p:nvSpPr>
        <p:spPr bwMode="auto">
          <a:xfrm>
            <a:off x="3401517" y="4284687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Obligations</a:t>
            </a:r>
          </a:p>
        </p:txBody>
      </p:sp>
      <p:sp>
        <p:nvSpPr>
          <p:cNvPr id="17" name="Text Box 96"/>
          <p:cNvSpPr txBox="1">
            <a:spLocks noChangeArrowheads="1"/>
          </p:cNvSpPr>
          <p:nvPr/>
        </p:nvSpPr>
        <p:spPr bwMode="auto">
          <a:xfrm>
            <a:off x="4902293" y="3786662"/>
            <a:ext cx="1512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err="1" smtClean="0"/>
              <a:t>Immo</a:t>
            </a:r>
            <a:r>
              <a:rPr lang="fr-FR" sz="1200" dirty="0" smtClean="0"/>
              <a:t>. </a:t>
            </a:r>
            <a:r>
              <a:rPr lang="fr-FR" sz="1200" dirty="0"/>
              <a:t>Entreprises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7505972" y="2641897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SBF 250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59206" y="2826938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♦</a:t>
            </a:r>
            <a:endParaRPr lang="fr-FR" sz="1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>
            <a:off x="4916248" y="6228903"/>
            <a:ext cx="3022740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 bwMode="auto">
          <a:xfrm flipV="1">
            <a:off x="7938988" y="2439392"/>
            <a:ext cx="0" cy="4005535"/>
          </a:xfrm>
          <a:prstGeom prst="straightConnector1">
            <a:avLst/>
          </a:prstGeom>
          <a:ln w="15875">
            <a:solidFill>
              <a:srgbClr val="C00000"/>
            </a:solidFill>
            <a:prstDash val="lgDashDotDot"/>
            <a:headEnd type="none" w="med" len="med"/>
            <a:tailEnd type="non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46700" y="6234307"/>
            <a:ext cx="217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Réduction volatilité de 16%</a:t>
            </a:r>
            <a:endParaRPr lang="fr-FR" sz="1200" dirty="0"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ositionnement de Capstone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66788" y="47746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2145933"/>
            <a:ext cx="3564681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Démarche stratégique</a:t>
            </a:r>
          </a:p>
        </p:txBody>
      </p:sp>
    </p:spTree>
    <p:extLst>
      <p:ext uri="{BB962C8B-B14F-4D97-AF65-F5344CB8AC3E}">
        <p14:creationId xmlns:p14="http://schemas.microsoft.com/office/powerpoint/2010/main" val="31455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540271"/>
            <a:ext cx="9564488" cy="57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Concept :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Investissement dans les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actifs immobiliers des PME-PMI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l’externalisation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des actifs directement auprès des PME-PMI (75%)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l’acquisition de portefeuilles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 dont les locataires sont des PME-PMI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la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réalisation de constructions clé-en-main pré-loués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la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reconversion de sites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au terme des baux</a:t>
            </a:r>
          </a:p>
          <a:p>
            <a:pPr marL="2587625" indent="0" eaLnBrk="1" hangingPunct="1">
              <a:spcBef>
                <a:spcPct val="50000"/>
              </a:spcBef>
            </a:pPr>
            <a:endParaRPr lang="fr-FR" sz="1600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► Constituer un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portefeuille diversifié 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de rendement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offrant une grande visibilité (baux longs)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Doté d’un couple rentabilité/risque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robuste</a:t>
            </a:r>
          </a:p>
          <a:p>
            <a:pPr marL="2587625" indent="0" eaLnBrk="1" hangingPunct="1">
              <a:spcBef>
                <a:spcPct val="50000"/>
              </a:spcBef>
            </a:pPr>
            <a:endParaRPr lang="fr-FR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Détention à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long terme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Désendettement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progressif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Aucune démarche spéculative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Objectif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financier : 	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énérer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des cash-flows récurrents, prévisibles,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pérenne et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en 		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	augmentation constante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émarche stratégique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246787"/>
            <a:ext cx="9564488" cy="66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Cibles :		- Actifs « non prime », ► hors champs des investisseurs institutionnels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Rentabilité locative brute initiale : Fourchette 8%-13%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Diversification sectorielle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cf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Constitution stratégique du portefeuille)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Diversification géographique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Pleine propriété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Absence de pollution lourde / autorisations préfectorales complexes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Achat en l’état ou avec travaux à effectuer pour optimisation opérationnelle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En France, Belgique (similitude de la structure des baux)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Méthodes :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Approche directe des PME (vs approche immobilière)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Constitution de directions régionales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1. proximité/connaissance tissu économique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2. recrutements dans réseaux bancaires et consultants/conseils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Partenariats (CGPME, Experts comptable, spécialistes cession d’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entrep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…)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Positionnement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unique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(en Europe et aux USA)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Réponse à un besoin structurel de l’économie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Caractère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contra-cyclique du portefeuille</a:t>
            </a:r>
            <a:endParaRPr lang="fr-FR" sz="1600" b="1" dirty="0">
              <a:solidFill>
                <a:srgbClr val="000066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émarche stratégique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035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2556495"/>
            <a:ext cx="3564681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</p:txBody>
      </p:sp>
    </p:spTree>
    <p:extLst>
      <p:ext uri="{BB962C8B-B14F-4D97-AF65-F5344CB8AC3E}">
        <p14:creationId xmlns:p14="http://schemas.microsoft.com/office/powerpoint/2010/main" val="2593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54088" y="1188343"/>
            <a:ext cx="8857108" cy="10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 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Nos critères d’acquisition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Notre jugement des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fondamentaux essentiels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pour une acquisition</a:t>
            </a:r>
          </a:p>
        </p:txBody>
      </p:sp>
      <p:sp>
        <p:nvSpPr>
          <p:cNvPr id="22531" name="Text Box 44"/>
          <p:cNvSpPr txBox="1">
            <a:spLocks noChangeArrowheads="1"/>
          </p:cNvSpPr>
          <p:nvPr/>
        </p:nvSpPr>
        <p:spPr bwMode="auto">
          <a:xfrm>
            <a:off x="954088" y="396875"/>
            <a:ext cx="4546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1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. </a:t>
            </a: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odèle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 gestion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372439101"/>
              </p:ext>
            </p:extLst>
          </p:nvPr>
        </p:nvGraphicFramePr>
        <p:xfrm>
          <a:off x="1098228" y="2320865"/>
          <a:ext cx="8424936" cy="432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8784" y="3732213"/>
            <a:ext cx="5048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9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47688" y="525463"/>
            <a:ext cx="45466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xecutive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</a:t>
            </a:r>
            <a:r>
              <a:rPr lang="fr-FR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54212" y="1188343"/>
            <a:ext cx="9577064" cy="55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2813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33513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55800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76500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337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909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481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3053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Stéphane LIPP, et son équipe de professionnels, propose de construire une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société foncière de rendement dédiée aux besoins immobiliers des PME-PMI avec un horizon d’accompagnement</a:t>
            </a:r>
            <a:r>
              <a:rPr lang="fr-FR" sz="1600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à long terme</a:t>
            </a:r>
            <a:r>
              <a:rPr lang="fr-FR" sz="1600" b="1" dirty="0" smtClean="0">
                <a:ea typeface="FZYaoTi" pitchFamily="2" charset="-122"/>
                <a:cs typeface="+mn-cs"/>
              </a:rPr>
              <a:t>.</a:t>
            </a:r>
            <a:endParaRPr lang="fr-FR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2.	L’objectif est de constituer un </a:t>
            </a:r>
            <a:r>
              <a:rPr lang="fr-FR" sz="1600" b="1" dirty="0" smtClean="0">
                <a:ea typeface="FZYaoTi" pitchFamily="2" charset="-122"/>
                <a:cs typeface="+mn-cs"/>
              </a:rPr>
              <a:t>portefeuille</a:t>
            </a:r>
            <a:r>
              <a:rPr lang="fr-FR" sz="1600" dirty="0" smtClean="0">
                <a:ea typeface="FZYaoTi" pitchFamily="2" charset="-122"/>
                <a:cs typeface="+mn-cs"/>
              </a:rPr>
              <a:t> de biens immobiliers professionnels dégageant un couple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rentabilité/risque</a:t>
            </a:r>
            <a:r>
              <a:rPr lang="fr-FR" sz="1600" b="1" dirty="0" smtClean="0"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ea typeface="FZYaoTi" pitchFamily="2" charset="-122"/>
                <a:cs typeface="+mn-cs"/>
              </a:rPr>
              <a:t>hors norme de</a:t>
            </a:r>
            <a:r>
              <a:rPr lang="fr-FR" sz="1600" b="1" dirty="0" smtClean="0">
                <a:ea typeface="FZYaoTi" pitchFamily="2" charset="-122"/>
                <a:cs typeface="+mn-cs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10/10</a:t>
            </a:r>
            <a:r>
              <a:rPr lang="fr-FR" sz="1600" b="1" dirty="0" smtClean="0">
                <a:ea typeface="FZYaoTi" pitchFamily="2" charset="-122"/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buAutoNum type="arabicPeriod" startAt="3"/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Gouvernance d’entreprise : 		►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Direction générale</a:t>
            </a:r>
            <a:r>
              <a:rPr lang="fr-FR" sz="1600" dirty="0" smtClean="0">
                <a:solidFill>
                  <a:srgbClr val="FF0000"/>
                </a:solidFill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ea typeface="FZYaoTi" pitchFamily="2" charset="-122"/>
                <a:cs typeface="+mn-cs"/>
              </a:rPr>
              <a:t>en charge des </a:t>
            </a:r>
            <a:r>
              <a:rPr lang="fr-FR" sz="1600" b="1" dirty="0" smtClean="0">
                <a:ea typeface="FZYaoTi" pitchFamily="2" charset="-122"/>
                <a:cs typeface="+mn-cs"/>
              </a:rPr>
              <a:t>opérations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fr-FR" sz="1600" dirty="0"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ea typeface="FZYaoTi" pitchFamily="2" charset="-122"/>
                <a:cs typeface="+mn-cs"/>
              </a:rPr>
              <a:t>			►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Comité d’investissement </a:t>
            </a:r>
            <a:r>
              <a:rPr lang="fr-FR" sz="1600" dirty="0" smtClean="0">
                <a:ea typeface="FZYaoTi" pitchFamily="2" charset="-122"/>
                <a:cs typeface="+mn-cs"/>
              </a:rPr>
              <a:t>de </a:t>
            </a:r>
            <a:r>
              <a:rPr lang="fr-FR" sz="1600" b="1" dirty="0" smtClean="0">
                <a:ea typeface="FZYaoTi" pitchFamily="2" charset="-122"/>
                <a:cs typeface="+mn-cs"/>
              </a:rPr>
              <a:t>validation &amp; contrôle</a:t>
            </a:r>
          </a:p>
          <a:p>
            <a:pPr marL="0" indent="0"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 marL="357188" indent="-357188">
              <a:spcBef>
                <a:spcPct val="50000"/>
              </a:spcBef>
              <a:buAutoNum type="arabicPeriod" startAt="4"/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Recherche de Associés-Propriétaires :	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Actionnaires majoritaires</a:t>
            </a:r>
            <a:endParaRPr lang="fr-FR" sz="1600" dirty="0">
              <a:solidFill>
                <a:srgbClr val="C00000"/>
              </a:solidFill>
              <a:ea typeface="FZYaoTi" pitchFamily="2" charset="-122"/>
              <a:cs typeface="+mn-cs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fr-FR" sz="1600" b="1" dirty="0" smtClean="0">
                <a:ea typeface="FZYaoTi" pitchFamily="2" charset="-122"/>
                <a:cs typeface="+mn-cs"/>
              </a:rPr>
              <a:t>				Capitaux propres  </a:t>
            </a:r>
            <a:r>
              <a:rPr lang="fr-FR" sz="1600" dirty="0" smtClean="0">
                <a:ea typeface="FZYaoTi" pitchFamily="2" charset="-122"/>
                <a:cs typeface="+mn-cs"/>
              </a:rPr>
              <a:t>totaux investis sur période de 5 ans</a:t>
            </a:r>
          </a:p>
          <a:p>
            <a:pPr marL="361950" indent="0">
              <a:spcBef>
                <a:spcPct val="50000"/>
              </a:spcBef>
              <a:defRPr/>
            </a:pPr>
            <a:r>
              <a:rPr lang="fr-FR" sz="1600" b="1" dirty="0" smtClean="0">
                <a:ea typeface="FZYaoTi" pitchFamily="2" charset="-122"/>
                <a:cs typeface="+mn-cs"/>
              </a:rPr>
              <a:t>				► 267M€</a:t>
            </a:r>
          </a:p>
          <a:p>
            <a:pPr marL="361950" indent="0"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 marL="452438" indent="-452438">
              <a:spcBef>
                <a:spcPct val="50000"/>
              </a:spcBef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5.	Sortie en </a:t>
            </a:r>
            <a:r>
              <a:rPr lang="fr-FR" sz="1600" b="1" dirty="0" smtClean="0">
                <a:ea typeface="FZYaoTi" pitchFamily="2" charset="-122"/>
                <a:cs typeface="+mn-cs"/>
              </a:rPr>
              <a:t>A5</a:t>
            </a:r>
            <a:r>
              <a:rPr lang="fr-FR" sz="1600" dirty="0" smtClean="0">
                <a:ea typeface="FZYaoTi" pitchFamily="2" charset="-122"/>
                <a:cs typeface="+mn-cs"/>
              </a:rPr>
              <a:t> :</a:t>
            </a:r>
            <a:r>
              <a:rPr lang="fr-FR" sz="1600" b="1" dirty="0" smtClean="0">
                <a:ea typeface="FZYaoTi" pitchFamily="2" charset="-122"/>
                <a:cs typeface="+mn-cs"/>
              </a:rPr>
              <a:t>			</a:t>
            </a:r>
            <a:r>
              <a:rPr lang="fr-FR" sz="1600" b="1" dirty="0">
                <a:solidFill>
                  <a:srgbClr val="C00000"/>
                </a:solidFill>
                <a:ea typeface="FZYaoTi" pitchFamily="2" charset="-122"/>
                <a:cs typeface="+mn-cs"/>
              </a:rPr>
              <a:t>C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otation boursière</a:t>
            </a:r>
            <a:r>
              <a:rPr lang="fr-FR" sz="1600" b="1" dirty="0" smtClean="0">
                <a:ea typeface="FZYaoTi" pitchFamily="2" charset="-122"/>
                <a:cs typeface="+mn-cs"/>
              </a:rPr>
              <a:t>, </a:t>
            </a:r>
            <a:r>
              <a:rPr lang="fr-FR" sz="1600" dirty="0" smtClean="0">
                <a:ea typeface="FZYaoTi" pitchFamily="2" charset="-122"/>
                <a:cs typeface="+mn-cs"/>
              </a:rPr>
              <a:t>avec montée au capital du </a:t>
            </a:r>
            <a:r>
              <a:rPr lang="fr-FR" sz="1600" dirty="0" err="1" smtClean="0">
                <a:ea typeface="FZYaoTi" pitchFamily="2" charset="-122"/>
                <a:cs typeface="+mn-cs"/>
              </a:rPr>
              <a:t>managt</a:t>
            </a:r>
            <a:endParaRPr lang="fr-FR" sz="1600" dirty="0" smtClean="0">
              <a:ea typeface="FZYaoTi" pitchFamily="2" charset="-122"/>
              <a:cs typeface="+mn-cs"/>
            </a:endParaRPr>
          </a:p>
          <a:p>
            <a:pPr marL="357188" indent="0">
              <a:spcBef>
                <a:spcPct val="50000"/>
              </a:spcBef>
              <a:defRPr/>
            </a:pPr>
            <a:r>
              <a:rPr lang="fr-FR" sz="1600" b="1" dirty="0">
                <a:ea typeface="FZYaoTi" pitchFamily="2" charset="-122"/>
                <a:cs typeface="+mn-cs"/>
              </a:rPr>
              <a:t>	</a:t>
            </a:r>
            <a:r>
              <a:rPr lang="fr-FR" sz="1600" b="1" dirty="0" smtClean="0">
                <a:ea typeface="FZYaoTi" pitchFamily="2" charset="-122"/>
                <a:cs typeface="+mn-cs"/>
              </a:rPr>
              <a:t>			► </a:t>
            </a:r>
            <a:r>
              <a:rPr lang="fr-FR" sz="1600" dirty="0" smtClean="0">
                <a:ea typeface="FZYaoTi" pitchFamily="2" charset="-122"/>
                <a:cs typeface="+mn-cs"/>
              </a:rPr>
              <a:t>TRI moyen en A5 :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25,5% </a:t>
            </a:r>
            <a:r>
              <a:rPr lang="fr-FR" sz="1600" dirty="0" smtClean="0">
                <a:ea typeface="FZYaoTi" pitchFamily="2" charset="-122"/>
                <a:cs typeface="+mn-cs"/>
              </a:rPr>
              <a:t>(valorisation 580M€)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83100" y="2544763"/>
            <a:ext cx="1901825" cy="3397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cs typeface="+mn-cs"/>
              </a:rPr>
              <a:t>CAPSTONE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066780" y="3790950"/>
            <a:ext cx="1873250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cs typeface="+mn-cs"/>
              </a:rPr>
              <a:t>Foncière</a:t>
            </a:r>
          </a:p>
        </p:txBody>
      </p:sp>
      <p:sp>
        <p:nvSpPr>
          <p:cNvPr id="26630" name="ZoneTexte 37"/>
          <p:cNvSpPr txBox="1">
            <a:spLocks noChangeArrowheads="1"/>
          </p:cNvSpPr>
          <p:nvPr/>
        </p:nvSpPr>
        <p:spPr bwMode="auto">
          <a:xfrm>
            <a:off x="2970436" y="3790950"/>
            <a:ext cx="18716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/>
              <a:t>Commercial</a:t>
            </a:r>
          </a:p>
        </p:txBody>
      </p:sp>
      <p:cxnSp>
        <p:nvCxnSpPr>
          <p:cNvPr id="26632" name="Connecteur en angle 8"/>
          <p:cNvCxnSpPr>
            <a:cxnSpLocks noChangeShapeType="1"/>
            <a:stCxn id="2" idx="2"/>
            <a:endCxn id="36" idx="0"/>
          </p:cNvCxnSpPr>
          <p:nvPr/>
        </p:nvCxnSpPr>
        <p:spPr bwMode="auto">
          <a:xfrm rot="16200000" flipH="1">
            <a:off x="5765478" y="2553023"/>
            <a:ext cx="906462" cy="156939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3" name="Connecteur en angle 11"/>
          <p:cNvCxnSpPr>
            <a:cxnSpLocks noChangeShapeType="1"/>
            <a:stCxn id="2" idx="2"/>
            <a:endCxn id="26630" idx="0"/>
          </p:cNvCxnSpPr>
          <p:nvPr/>
        </p:nvCxnSpPr>
        <p:spPr bwMode="auto">
          <a:xfrm rot="5400000">
            <a:off x="4216910" y="2573847"/>
            <a:ext cx="906462" cy="152774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4" name="Connecteur droit avec flèche 15"/>
          <p:cNvCxnSpPr>
            <a:cxnSpLocks noChangeShapeType="1"/>
          </p:cNvCxnSpPr>
          <p:nvPr/>
        </p:nvCxnSpPr>
        <p:spPr bwMode="auto">
          <a:xfrm>
            <a:off x="5994400" y="1773118"/>
            <a:ext cx="0" cy="7716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5" name="Connecteur droit avec flèche 52"/>
          <p:cNvCxnSpPr>
            <a:cxnSpLocks noChangeShapeType="1"/>
          </p:cNvCxnSpPr>
          <p:nvPr/>
        </p:nvCxnSpPr>
        <p:spPr bwMode="auto">
          <a:xfrm>
            <a:off x="4914652" y="1773118"/>
            <a:ext cx="248" cy="7716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6" name="ZoneTexte 53"/>
          <p:cNvSpPr txBox="1">
            <a:spLocks noChangeArrowheads="1"/>
          </p:cNvSpPr>
          <p:nvPr/>
        </p:nvSpPr>
        <p:spPr bwMode="auto">
          <a:xfrm>
            <a:off x="5707063" y="1188343"/>
            <a:ext cx="19018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Associés Propriétaires</a:t>
            </a:r>
            <a:endParaRPr lang="fr-FR" sz="1600" dirty="0"/>
          </a:p>
        </p:txBody>
      </p:sp>
      <p:sp>
        <p:nvSpPr>
          <p:cNvPr id="26637" name="ZoneTexte 54"/>
          <p:cNvSpPr txBox="1">
            <a:spLocks noChangeArrowheads="1"/>
          </p:cNvSpPr>
          <p:nvPr/>
        </p:nvSpPr>
        <p:spPr bwMode="auto">
          <a:xfrm>
            <a:off x="3300859" y="1188343"/>
            <a:ext cx="19018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Management</a:t>
            </a:r>
          </a:p>
          <a:p>
            <a:pPr algn="ctr" eaLnBrk="1" hangingPunct="1"/>
            <a:endParaRPr lang="fr-FR" sz="1600" dirty="0"/>
          </a:p>
        </p:txBody>
      </p:sp>
      <p:sp>
        <p:nvSpPr>
          <p:cNvPr id="26638" name="Flèche courbée vers le haut 16"/>
          <p:cNvSpPr>
            <a:spLocks noChangeArrowheads="1"/>
          </p:cNvSpPr>
          <p:nvPr/>
        </p:nvSpPr>
        <p:spPr bwMode="auto">
          <a:xfrm>
            <a:off x="4524253" y="4202113"/>
            <a:ext cx="1860671" cy="287337"/>
          </a:xfrm>
          <a:prstGeom prst="curvedUpArrow">
            <a:avLst>
              <a:gd name="adj1" fmla="val 25065"/>
              <a:gd name="adj2" fmla="val 5011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26640" name="ZoneTexte 18"/>
          <p:cNvSpPr txBox="1">
            <a:spLocks noChangeArrowheads="1"/>
          </p:cNvSpPr>
          <p:nvPr/>
        </p:nvSpPr>
        <p:spPr bwMode="auto">
          <a:xfrm>
            <a:off x="2912815" y="4644727"/>
            <a:ext cx="20018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200" dirty="0" smtClean="0"/>
              <a:t>Prospection directe et indirecte + </a:t>
            </a:r>
            <a:r>
              <a:rPr lang="fr-FR" sz="1200" dirty="0"/>
              <a:t>gestion </a:t>
            </a:r>
            <a:r>
              <a:rPr lang="fr-FR" sz="1200" dirty="0" smtClean="0"/>
              <a:t>de la relation </a:t>
            </a:r>
            <a:r>
              <a:rPr lang="fr-FR" sz="1200" dirty="0"/>
              <a:t>avec </a:t>
            </a:r>
            <a:r>
              <a:rPr lang="fr-FR" sz="1200" dirty="0" smtClean="0"/>
              <a:t>les « clients locataires » du parc.</a:t>
            </a:r>
            <a:endParaRPr lang="fr-FR" sz="1200" dirty="0"/>
          </a:p>
          <a:p>
            <a:pPr algn="ctr" eaLnBrk="1" hangingPunct="1"/>
            <a:r>
              <a:rPr lang="fr-FR" sz="1200" dirty="0" smtClean="0"/>
              <a:t>Organisation </a:t>
            </a:r>
            <a:r>
              <a:rPr lang="fr-FR" sz="1200" dirty="0"/>
              <a:t>régionale en </a:t>
            </a:r>
            <a:r>
              <a:rPr lang="fr-FR" sz="1200" dirty="0" smtClean="0"/>
              <a:t>Business Unit (BU) (connaissance locale).</a:t>
            </a:r>
          </a:p>
        </p:txBody>
      </p:sp>
      <p:sp>
        <p:nvSpPr>
          <p:cNvPr id="26642" name="ZoneTexte 59"/>
          <p:cNvSpPr txBox="1">
            <a:spLocks noChangeArrowheads="1"/>
          </p:cNvSpPr>
          <p:nvPr/>
        </p:nvSpPr>
        <p:spPr bwMode="auto">
          <a:xfrm>
            <a:off x="5994772" y="4644727"/>
            <a:ext cx="20018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200" dirty="0"/>
              <a:t>Foncière long terme. </a:t>
            </a:r>
          </a:p>
          <a:p>
            <a:pPr algn="ctr" eaLnBrk="1" hangingPunct="1"/>
            <a:r>
              <a:rPr lang="fr-FR" sz="1200" dirty="0"/>
              <a:t>1 immeuble </a:t>
            </a:r>
            <a:r>
              <a:rPr lang="fr-FR" sz="1200" dirty="0" smtClean="0"/>
              <a:t>= </a:t>
            </a:r>
            <a:r>
              <a:rPr lang="fr-FR" sz="1200" dirty="0"/>
              <a:t>1 </a:t>
            </a:r>
            <a:r>
              <a:rPr lang="fr-FR" sz="1200" dirty="0" err="1"/>
              <a:t>sté</a:t>
            </a:r>
            <a:r>
              <a:rPr lang="fr-FR" sz="1200" dirty="0"/>
              <a:t>.</a:t>
            </a:r>
          </a:p>
          <a:p>
            <a:pPr algn="ctr" eaLnBrk="1" hangingPunct="1"/>
            <a:r>
              <a:rPr lang="fr-FR" sz="1200" dirty="0"/>
              <a:t>Dettes bancaire localisées dans filiales opérationnelles.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54087" y="405457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Décentralisation de la connaissance locale = proximité clients et marchés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196" y="6461508"/>
            <a:ext cx="9699888" cy="28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(1) Engagement de toute les personnes composant la DG d’intégrer la société dès constitution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954119149"/>
              </p:ext>
            </p:extLst>
          </p:nvPr>
        </p:nvGraphicFramePr>
        <p:xfrm>
          <a:off x="2034332" y="1188343"/>
          <a:ext cx="100091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Double flèche horizontale 22"/>
          <p:cNvSpPr/>
          <p:nvPr/>
        </p:nvSpPr>
        <p:spPr bwMode="auto">
          <a:xfrm>
            <a:off x="2250356" y="5076775"/>
            <a:ext cx="7848872" cy="432048"/>
          </a:xfrm>
          <a:prstGeom prst="leftRightArrow">
            <a:avLst/>
          </a:prstGeom>
          <a:solidFill>
            <a:schemeClr val="tx1">
              <a:lumMod val="65000"/>
              <a:lumOff val="3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66380" y="512903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Décentralisation de la connaissance locale = </a:t>
            </a:r>
            <a:r>
              <a:rPr lang="fr-FR" sz="1400" b="1" dirty="0" smtClean="0">
                <a:solidFill>
                  <a:srgbClr val="C00000"/>
                </a:solidFill>
              </a:rPr>
              <a:t>Equipes proches clients et marchés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6" name="Double flèche horizontale 25"/>
          <p:cNvSpPr/>
          <p:nvPr/>
        </p:nvSpPr>
        <p:spPr bwMode="auto">
          <a:xfrm>
            <a:off x="2250356" y="468263"/>
            <a:ext cx="7848872" cy="432048"/>
          </a:xfrm>
          <a:prstGeom prst="leftRightArrow">
            <a:avLst/>
          </a:prstGeom>
          <a:solidFill>
            <a:schemeClr val="tx1">
              <a:lumMod val="65000"/>
              <a:lumOff val="35000"/>
              <a:alpha val="4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94372" y="540271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Centralisation Gestion, Décisions</a:t>
            </a:r>
            <a:endParaRPr lang="fr-FR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Outils :	- Logiciel de comptabilité </a:t>
            </a:r>
            <a:r>
              <a:rPr lang="fr-FR" sz="1200" dirty="0" err="1" smtClean="0">
                <a:solidFill>
                  <a:schemeClr val="accent2">
                    <a:lumMod val="75000"/>
                  </a:schemeClr>
                </a:solidFill>
              </a:rPr>
              <a:t>Cégid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 (passerelles avec </a:t>
            </a:r>
            <a:r>
              <a:rPr lang="fr-FR" sz="1200" dirty="0" err="1" smtClean="0">
                <a:solidFill>
                  <a:schemeClr val="accent2">
                    <a:lumMod val="75000"/>
                  </a:schemeClr>
                </a:solidFill>
              </a:rPr>
              <a:t>Taliance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		- Logiciel d’</a:t>
            </a:r>
            <a:r>
              <a:rPr lang="fr-FR" sz="1200" dirty="0" err="1" smtClean="0">
                <a:solidFill>
                  <a:schemeClr val="accent2">
                    <a:lumMod val="75000"/>
                  </a:schemeClr>
                </a:solidFill>
              </a:rPr>
              <a:t>asset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 management </a:t>
            </a:r>
            <a:r>
              <a:rPr lang="fr-FR" sz="1200" dirty="0" err="1" smtClean="0">
                <a:solidFill>
                  <a:schemeClr val="accent2">
                    <a:lumMod val="75000"/>
                  </a:schemeClr>
                </a:solidFill>
              </a:rPr>
              <a:t>Taliance</a:t>
            </a:r>
            <a:endParaRPr lang="fr-FR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		- Server et back-up logés chez IBM (</a:t>
            </a:r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cloud</a:t>
            </a:r>
            <a:r>
              <a:rPr lang="fr-FR" sz="1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200" i="1" dirty="0" err="1" smtClean="0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8" name="Flèche à trois pointes 27"/>
          <p:cNvSpPr/>
          <p:nvPr/>
        </p:nvSpPr>
        <p:spPr bwMode="auto">
          <a:xfrm rot="5400000">
            <a:off x="-1251036" y="3681621"/>
            <a:ext cx="4464497" cy="342037"/>
          </a:xfrm>
          <a:prstGeom prst="leftRightUpArrow">
            <a:avLst/>
          </a:prstGeom>
          <a:solidFill>
            <a:schemeClr val="accent1">
              <a:lumMod val="50000"/>
              <a:alpha val="7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2164" y="606514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Associés-Propriétaires </a:t>
            </a:r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: info financières et analytiques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-303657" y="370862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Intranet multi-accès</a:t>
            </a:r>
            <a:endParaRPr lang="fr-F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94172" y="118834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Liens logiciels de gestion</a:t>
            </a:r>
          </a:p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Suivi activités commerciales</a:t>
            </a:r>
            <a:endParaRPr lang="fr-FR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98228" y="3492599"/>
            <a:ext cx="112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Info orientées métier et objectifs</a:t>
            </a:r>
            <a:endParaRPr lang="fr-FR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1589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66788" y="1476375"/>
            <a:ext cx="9564488" cy="46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Foncière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Revenus récurrents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(&gt;90% = stabilité intrinsèque du CA)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Loyers + indexations pendant le 1</a:t>
            </a:r>
            <a:r>
              <a:rPr lang="fr-FR" sz="1600" baseline="30000" dirty="0" smtClean="0">
                <a:latin typeface="Arial" pitchFamily="34" charset="0"/>
                <a:ea typeface="FZYaoTi"/>
                <a:cs typeface="FZYaoTi"/>
              </a:rPr>
              <a:t>er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bail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Loyers revalorisés après reconversion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Prestations de services éventuelles aux clients-locataires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Foncière - Revenus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exceptionnels :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Ventes opportunistes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Travaux/extensions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éventuels pour clients (management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fee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 régionales :	- Honoraires 2%/coût d’investissement sur toute acquisition par la foncière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Services aux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BU responsables pour leur compte d’exploitation, et des rémunérations 		des tiers apports d’affaires éventuels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4088" y="539750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C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Composition du chiffres d’affaires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745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54086" y="841435"/>
            <a:ext cx="9739313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Critères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brute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&gt; 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8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.00%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acte en main (moyenne BP 10.35%)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Durée des baux =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Objectif 10 ans ferme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Sauf lorsque actif multi-locataires (</a:t>
            </a:r>
            <a:r>
              <a:rPr lang="fr-FR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risque vacance)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Risque =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A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ucun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revenu locatif ni actif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dominant (5-10%)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iversification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en nombre d’unités et en classe d’actifs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ispersion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géographique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Durée détention =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Très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long terme (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&gt; 10 ans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 la fin des baux =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Relocation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ou conversion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Critères financiers:	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- Véhicules dédiés =	1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 1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sté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à l’IS non transparente (en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râteau)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Détention SPV =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&gt;95%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(intégration fiscale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 (objectif 100%)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Dettes bancaires =	Localisées dans SPV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Levier (LTC*) = 	moyen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50% CP 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/ 5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0% dette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(*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Loan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To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Cost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b="1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Désendettement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progressif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Garantie =	Hypothécaire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Trésorerie =	</a:t>
            </a:r>
            <a:r>
              <a:rPr lang="fr-FR" sz="1600" i="1" dirty="0" smtClean="0">
                <a:latin typeface="Arial" pitchFamily="34" charset="0"/>
                <a:ea typeface="FZYaoTi"/>
                <a:cs typeface="FZYaoTi"/>
              </a:rPr>
              <a:t>Cash </a:t>
            </a:r>
            <a:r>
              <a:rPr lang="fr-FR" sz="1600" i="1" dirty="0" err="1" smtClean="0">
                <a:latin typeface="Arial" pitchFamily="34" charset="0"/>
                <a:ea typeface="FZYaoTi"/>
                <a:cs typeface="FZYaoTi"/>
              </a:rPr>
              <a:t>pooling</a:t>
            </a:r>
            <a:r>
              <a:rPr lang="fr-FR" sz="1600" i="1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centralisé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4087" y="468263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Fondamentaux de notre gestion 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66788" y="544513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Constitution stratégique du portefeuille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" y="1116335"/>
            <a:ext cx="10627097" cy="52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51105" y="4986337"/>
            <a:ext cx="30241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Remarques : définition locaux spécifiques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- bâtiments d’exploitation sur mesure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- laboratoires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- parkings…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1260351"/>
            <a:ext cx="7910481" cy="409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5328716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. P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rotection des intérêts des actionnaires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6788" y="1149212"/>
            <a:ext cx="9564488" cy="558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La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gouvernance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de la société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foncière (SAS) sera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structurée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autour de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3 piliers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Comité de Direction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Conduite des affaires, développements, proposition et 				mise en œuvre de la stratégie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Direction selon Règlement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I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ntérieur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Comité d’Investissement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Validation des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 &gt;2M€ (</a:t>
            </a:r>
            <a:r>
              <a:rPr lang="fr-FR" sz="1600" i="1" dirty="0" err="1" smtClean="0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à définir)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Contrôle du bon fonctionnement de la société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	►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Composition :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DG (2)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+ 3 membres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désignés/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actionn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Vote à la majorité simple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Conseil d’Administration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Représentation/défense des intérêts 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associés-(comité d’Associés-Propriétaires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	propriétaires</a:t>
            </a:r>
          </a:p>
          <a:p>
            <a:pPr marL="452438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	► Vote 65%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Resp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 pacte actionnaires, validation nouvel entrant, 				nouveaux apports, nomination des 3 membres du comité 				d’investissement,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otation boursière, nomination CAC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384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119523057"/>
              </p:ext>
            </p:extLst>
          </p:nvPr>
        </p:nvGraphicFramePr>
        <p:xfrm>
          <a:off x="3690516" y="252239"/>
          <a:ext cx="661898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2772" y="716008"/>
            <a:ext cx="4019872" cy="15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3 comités complémentaires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Définition précise des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limites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des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champs d’interventions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et des compétences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4841" y="4788743"/>
            <a:ext cx="10058559" cy="182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Synthèse organisation</a:t>
            </a:r>
            <a:endParaRPr lang="fr-FR" sz="1600" b="1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Valeur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ajoutée :	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Concentration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des compétences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sur zones d’expertises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Sécurité :	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Présence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comités d’investissement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et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conseil d’administration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	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Absence conflit d’intérêt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 management actionnaires +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mgt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contract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Efficacité :	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Réactivité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propre aux structures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légères/décentralisées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971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480098031"/>
              </p:ext>
            </p:extLst>
          </p:nvPr>
        </p:nvGraphicFramePr>
        <p:xfrm>
          <a:off x="1026220" y="4644727"/>
          <a:ext cx="885698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96" y="5508823"/>
            <a:ext cx="891200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1098228" y="6084887"/>
            <a:ext cx="871296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oneTexte 3"/>
          <p:cNvSpPr txBox="1"/>
          <p:nvPr/>
        </p:nvSpPr>
        <p:spPr>
          <a:xfrm>
            <a:off x="3258468" y="5868863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n-lt"/>
              </a:rPr>
              <a:t>Accès permanent par intranet aux associés-partenaires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Information financières, rentabilité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Etats locatifs, répartition sectorielle, vacances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Patrimoine</a:t>
            </a:r>
            <a:endParaRPr lang="fr-FR" sz="12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8188" y="375101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latin typeface="+mn-lt"/>
              </a:rPr>
              <a:t>Rapports sommaires trimestriels</a:t>
            </a:r>
          </a:p>
          <a:p>
            <a:pPr algn="r"/>
            <a:r>
              <a:rPr lang="fr-FR" sz="1200" dirty="0" smtClean="0">
                <a:latin typeface="+mn-lt"/>
              </a:rPr>
              <a:t>Adressés aux associés partenaires</a:t>
            </a:r>
            <a:endParaRPr lang="fr-FR" sz="1200" dirty="0">
              <a:latin typeface="+mn-lt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3225052" y="4140671"/>
            <a:ext cx="0" cy="50405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5202684" y="3636616"/>
            <a:ext cx="0" cy="100811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ZoneTexte 22"/>
          <p:cNvSpPr txBox="1"/>
          <p:nvPr/>
        </p:nvSpPr>
        <p:spPr>
          <a:xfrm>
            <a:off x="2754412" y="324695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latin typeface="+mn-lt"/>
              </a:rPr>
              <a:t>Rencontres semestrielles</a:t>
            </a:r>
          </a:p>
          <a:p>
            <a:pPr algn="r"/>
            <a:r>
              <a:rPr lang="fr-FR" sz="1200" dirty="0" smtClean="0">
                <a:latin typeface="+mn-lt"/>
              </a:rPr>
              <a:t>Compte rendu d’activités</a:t>
            </a:r>
            <a:endParaRPr lang="fr-FR" sz="1200" dirty="0">
              <a:latin typeface="+mn-lt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V="1">
            <a:off x="9595172" y="3246958"/>
            <a:ext cx="0" cy="139777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ZoneTexte 25"/>
          <p:cNvSpPr txBox="1"/>
          <p:nvPr/>
        </p:nvSpPr>
        <p:spPr>
          <a:xfrm>
            <a:off x="7146900" y="27022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latin typeface="+mn-lt"/>
              </a:rPr>
              <a:t>Assemblées générales annuelles</a:t>
            </a:r>
          </a:p>
          <a:p>
            <a:pPr algn="r"/>
            <a:r>
              <a:rPr lang="fr-FR" sz="1200" dirty="0" smtClean="0">
                <a:latin typeface="+mn-lt"/>
              </a:rPr>
              <a:t>Résultats &amp; perspectives</a:t>
            </a:r>
          </a:p>
          <a:p>
            <a:pPr algn="r"/>
            <a:r>
              <a:rPr lang="fr-FR" sz="1200" dirty="0" smtClean="0">
                <a:latin typeface="+mn-lt"/>
              </a:rPr>
              <a:t>Rapport CAC</a:t>
            </a:r>
            <a:endParaRPr lang="fr-FR" sz="1200" dirty="0"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71197" y="468263"/>
            <a:ext cx="9722203" cy="25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Règles opérationnelles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	1-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&lt;2M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€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délégation décisionnelle à DG</a:t>
            </a:r>
          </a:p>
          <a:p>
            <a:pPr marL="3317875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Critères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pré-définis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simples et pragmatiques</a:t>
            </a:r>
          </a:p>
          <a:p>
            <a:pPr marL="320675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2-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&gt;2M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€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validation par Comité d’Investissement</a:t>
            </a:r>
          </a:p>
          <a:p>
            <a:pPr marL="331470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décisionnel clair (information/vote/délai)</a:t>
            </a:r>
          </a:p>
          <a:p>
            <a:pPr marL="3317875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de validation différent pour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&lt; et &gt; à 20M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</a:p>
          <a:p>
            <a:pPr marL="3317875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287338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Périodicité des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reportings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6220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3586093"/>
            <a:ext cx="4328964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</p:txBody>
      </p:sp>
    </p:spTree>
    <p:extLst>
      <p:ext uri="{BB962C8B-B14F-4D97-AF65-F5344CB8AC3E}">
        <p14:creationId xmlns:p14="http://schemas.microsoft.com/office/powerpoint/2010/main" val="29437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47688" y="235472"/>
            <a:ext cx="4546600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G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enèse du projet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764" y="978193"/>
            <a:ext cx="2303600" cy="510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OBSERVATIONS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Focus on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core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business</a:t>
            </a:r>
          </a:p>
          <a:p>
            <a:pPr marL="180975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= sortie des actifs non stratégiques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Mutation économies </a:t>
            </a:r>
          </a:p>
          <a:p>
            <a:pPr marL="180975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300" dirty="0" err="1">
                <a:latin typeface="Arial" pitchFamily="34" charset="0"/>
                <a:ea typeface="FZYaoTi"/>
                <a:cs typeface="FZYaoTi"/>
              </a:rPr>
              <a:t>N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x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besoins = </a:t>
            </a:r>
          </a:p>
          <a:p>
            <a:pPr marL="361950" indent="-180975" eaLnBrk="1" hangingPunct="1">
              <a:spcBef>
                <a:spcPct val="50000"/>
              </a:spcBef>
              <a:buAutoNum type="arabicPeriod"/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Renforcement structure bilan (crise)</a:t>
            </a:r>
          </a:p>
          <a:p>
            <a:pPr marL="361950" indent="-180975" eaLnBrk="1" hangingPunct="1">
              <a:spcBef>
                <a:spcPct val="50000"/>
              </a:spcBef>
              <a:buAutoNum type="arabicPeriod"/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Diversification sources financements</a:t>
            </a:r>
          </a:p>
          <a:p>
            <a:pPr marL="361950" indent="-180975" eaLnBrk="1" hangingPunct="1">
              <a:spcBef>
                <a:spcPct val="50000"/>
              </a:spcBef>
              <a:buAutoNum type="arabicPeriod"/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Favoriser croissance interne/externe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Désintérêt des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investiss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. Institutionnels pour l’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« non prime »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Accélération rotation actionnariat d’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entrep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. (papy boom) </a:t>
            </a:r>
          </a:p>
          <a:p>
            <a:pPr marL="180975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= vente facilitée si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sorti du bilan (</a:t>
            </a:r>
            <a:r>
              <a:rPr lang="fr-FR" sz="1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PV)</a:t>
            </a:r>
            <a:endParaRPr lang="fr-FR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0006" y="2194784"/>
            <a:ext cx="1822598" cy="230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MARCHE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Rareté sources financements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Dégradation structures bilan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Mutations =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accél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. adaptation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Peu d’investisseurs en « non prime* »</a:t>
            </a:r>
            <a:endParaRPr lang="fr-FR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50356" y="3060551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+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38588" y="3081456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=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70636" y="2194784"/>
            <a:ext cx="1800584" cy="21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RESULTANTE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Besoin structurel d’un accompagnateur long terme des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Besoin de structuration du marché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3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des PME</a:t>
            </a:r>
            <a:endParaRPr lang="fr-FR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54812" y="3060551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►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86860" y="3204567"/>
            <a:ext cx="136815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CAPSTONE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51541" y="2772519"/>
            <a:ext cx="1941859" cy="11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ASSOCIES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Nlle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classe d’actif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TRI 25,5%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Création d’Alpha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15052" y="180231"/>
            <a:ext cx="2160240" cy="195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Sortie immobilier bilan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Accompagnateur LT**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Souplesse contractuelle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dispo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, </a:t>
            </a:r>
            <a:r>
              <a:rPr lang="fr-FR" sz="1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dettes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=Vente facilitée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moyens/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core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business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3" name="Connecteur droit avec flèche 2"/>
          <p:cNvCxnSpPr>
            <a:stCxn id="10" idx="3"/>
            <a:endCxn id="12" idx="2"/>
          </p:cNvCxnSpPr>
          <p:nvPr/>
        </p:nvCxnSpPr>
        <p:spPr bwMode="auto">
          <a:xfrm flipV="1">
            <a:off x="8155012" y="2132215"/>
            <a:ext cx="1440160" cy="12481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" idx="3"/>
            <a:endCxn id="11" idx="1"/>
          </p:cNvCxnSpPr>
          <p:nvPr/>
        </p:nvCxnSpPr>
        <p:spPr bwMode="auto">
          <a:xfrm flipV="1">
            <a:off x="8155012" y="3333013"/>
            <a:ext cx="596529" cy="4732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34132" y="6228903"/>
            <a:ext cx="1022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*Immeuble « Prime » : construction standardisée, excellente localisation/marché mature, bail AAA</a:t>
            </a:r>
          </a:p>
          <a:p>
            <a:r>
              <a:rPr lang="fr-FR" sz="1200" dirty="0" smtClean="0">
                <a:latin typeface="+mn-lt"/>
              </a:rPr>
              <a:t>**LT : long terme</a:t>
            </a:r>
            <a:endParaRPr lang="fr-FR" sz="1200" dirty="0"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515052" y="4500711"/>
            <a:ext cx="2304256" cy="222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INVESTISSEURS</a:t>
            </a:r>
          </a:p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POST COTATION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Alpha/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ss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jacent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Couple renta/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risq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10/10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Baux LT (visibilité CF)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Rdt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locatif élevé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Détention LT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Non spéculatif/contra-cycle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23" name="Connecteur droit avec flèche 22"/>
          <p:cNvCxnSpPr>
            <a:stCxn id="10" idx="3"/>
            <a:endCxn id="17" idx="0"/>
          </p:cNvCxnSpPr>
          <p:nvPr/>
        </p:nvCxnSpPr>
        <p:spPr bwMode="auto">
          <a:xfrm>
            <a:off x="8155012" y="3380340"/>
            <a:ext cx="1512168" cy="112037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8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émonstration du rendement/risque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18540" y="3954034"/>
            <a:ext cx="5064664" cy="184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2. CREATION D’ALPHA pour viser 10% de </a:t>
            </a:r>
            <a:r>
              <a:rPr lang="fr-FR" sz="1400" b="1" u="sng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rdt</a:t>
            </a:r>
            <a:endParaRPr lang="fr-FR" sz="1400" b="1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Stock picking	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► Maillage territoire</a:t>
            </a:r>
            <a:endParaRPr lang="fr-FR" sz="1200" dirty="0">
              <a:latin typeface="Arial"/>
              <a:ea typeface="FZYaoTi"/>
              <a:cs typeface="Arial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/>
                <a:ea typeface="FZYaoTi"/>
                <a:cs typeface="Arial"/>
              </a:rPr>
              <a:t>		► Anticipation (gestion) de la vacance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>
                <a:latin typeface="Arial"/>
                <a:ea typeface="FZYaoTi"/>
                <a:cs typeface="Arial"/>
              </a:rPr>
              <a:t>	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	► Qualité de l’équipe/expérience</a:t>
            </a: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400" dirty="0" err="1" smtClean="0">
                <a:latin typeface="Arial" pitchFamily="34" charset="0"/>
                <a:ea typeface="FZYaoTi"/>
                <a:cs typeface="FZYaoTi"/>
              </a:rPr>
              <a:t>Market</a:t>
            </a: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 timing	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► Durée des baux LT = efface les cycles</a:t>
            </a:r>
            <a:endParaRPr lang="fr-FR" sz="14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Capacité de négociation	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► Rareté de la concurrence/non prime</a:t>
            </a:r>
            <a:endParaRPr lang="fr-FR" sz="1400" dirty="0" smtClean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10" name="Connecteur droit avec flèche 9"/>
          <p:cNvCxnSpPr>
            <a:stCxn id="13" idx="3"/>
            <a:endCxn id="11" idx="1"/>
          </p:cNvCxnSpPr>
          <p:nvPr/>
        </p:nvCxnSpPr>
        <p:spPr bwMode="auto">
          <a:xfrm flipV="1">
            <a:off x="3422108" y="2240469"/>
            <a:ext cx="1364150" cy="122037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86258" y="1433754"/>
            <a:ext cx="4232850" cy="161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1. REDUCTION DU RISQUE à 10%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Diminution du levier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Diversification optimale :</a:t>
            </a:r>
          </a:p>
          <a:p>
            <a:pPr marL="265113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► A partir de 40 lignes = asymptote du risque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- Allocation efficiente du portefeuille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73836" y="1116335"/>
            <a:ext cx="2732304" cy="3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FZYaoTi"/>
                <a:cs typeface="Arial"/>
              </a:rPr>
              <a:t>►</a:t>
            </a:r>
            <a:r>
              <a:rPr lang="fr-FR" sz="1600" b="1" dirty="0" smtClean="0">
                <a:solidFill>
                  <a:srgbClr val="C00000"/>
                </a:solidFill>
                <a:latin typeface="Arial"/>
                <a:ea typeface="FZYaoTi"/>
                <a:cs typeface="Arial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Objectif = </a:t>
            </a:r>
            <a:r>
              <a:rPr lang="fr-FR" sz="18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10/10</a:t>
            </a:r>
            <a:endParaRPr lang="fr-FR" sz="18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71936" y="3285069"/>
            <a:ext cx="155017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2 paramètres</a:t>
            </a:r>
            <a:endParaRPr lang="fr-FR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14" name="Connecteur droit avec flèche 13"/>
          <p:cNvCxnSpPr>
            <a:stCxn id="13" idx="3"/>
            <a:endCxn id="9" idx="1"/>
          </p:cNvCxnSpPr>
          <p:nvPr/>
        </p:nvCxnSpPr>
        <p:spPr bwMode="auto">
          <a:xfrm>
            <a:off x="3422108" y="3460842"/>
            <a:ext cx="1396432" cy="141532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 bwMode="auto">
          <a:xfrm>
            <a:off x="1405884" y="3492599"/>
            <a:ext cx="466052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 bwMode="auto">
          <a:xfrm flipV="1">
            <a:off x="1405884" y="1476375"/>
            <a:ext cx="0" cy="201271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63412" y="1188343"/>
            <a:ext cx="97299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700088" indent="-342900" eaLnBrk="1" hangingPunct="1">
              <a:spcBef>
                <a:spcPct val="20000"/>
              </a:spcBef>
              <a:buAutoNum type="arabicPeriod"/>
            </a:pPr>
            <a:r>
              <a:rPr lang="fr-FR" sz="1600" dirty="0" smtClean="0">
                <a:latin typeface="Arial" pitchFamily="34" charset="0"/>
              </a:rPr>
              <a:t>Les paramètres testés : 	- levier (20/80 vs 50/50)</a:t>
            </a:r>
          </a:p>
          <a:p>
            <a:pPr marL="357188" indent="0" eaLnBrk="1" hangingPunct="1">
              <a:spcBef>
                <a:spcPct val="20000"/>
              </a:spcBef>
            </a:pPr>
            <a:r>
              <a:rPr lang="fr-FR" sz="1600" dirty="0">
                <a:latin typeface="Arial" pitchFamily="34" charset="0"/>
              </a:rPr>
              <a:t>	</a:t>
            </a:r>
            <a:r>
              <a:rPr lang="fr-FR" sz="1600" dirty="0" smtClean="0">
                <a:latin typeface="Arial" pitchFamily="34" charset="0"/>
              </a:rPr>
              <a:t>		- durée des baux (9 ans vs 12 ans)</a:t>
            </a:r>
            <a:endParaRPr lang="fr-FR" sz="1600" dirty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600" dirty="0" smtClean="0">
                <a:latin typeface="Arial" pitchFamily="34" charset="0"/>
              </a:rPr>
              <a:t>			- cycle de prix du sous-jacent (1990-2010 vs contre-cycle amorti)</a:t>
            </a:r>
          </a:p>
          <a:p>
            <a:pPr marL="357188" indent="0" eaLnBrk="1" hangingPunct="1">
              <a:spcBef>
                <a:spcPct val="20000"/>
              </a:spcBef>
            </a:pPr>
            <a:endParaRPr lang="fr-FR" sz="1600" dirty="0" smtClean="0">
              <a:latin typeface="Arial" pitchFamily="34" charset="0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600" dirty="0" smtClean="0">
                <a:latin typeface="Arial" pitchFamily="34" charset="0"/>
                <a:cs typeface="Arial"/>
              </a:rPr>
              <a:t>2. Application paramètres à :	- SIIC</a:t>
            </a:r>
          </a:p>
          <a:p>
            <a:pPr marL="357188" indent="0" eaLnBrk="1" hangingPunct="1">
              <a:spcBef>
                <a:spcPct val="20000"/>
              </a:spcBef>
            </a:pPr>
            <a:endParaRPr lang="fr-FR" sz="1600" dirty="0" smtClean="0">
              <a:latin typeface="Arial" pitchFamily="34" charset="0"/>
              <a:cs typeface="Arial"/>
            </a:endParaRPr>
          </a:p>
          <a:p>
            <a:pPr marL="357188" indent="0" eaLnBrk="1" hangingPunct="1">
              <a:spcBef>
                <a:spcPct val="20000"/>
              </a:spcBef>
            </a:pPr>
            <a:r>
              <a:rPr lang="fr-FR" sz="1600" dirty="0" smtClean="0">
                <a:latin typeface="Arial" pitchFamily="34" charset="0"/>
                <a:cs typeface="Arial"/>
              </a:rPr>
              <a:t>3. Résultats : 		Rendement (</a:t>
            </a:r>
            <a:r>
              <a:rPr lang="fr-FR" sz="1600" dirty="0" err="1" smtClean="0">
                <a:latin typeface="Arial" pitchFamily="34" charset="0"/>
                <a:cs typeface="Arial"/>
              </a:rPr>
              <a:t>rdt</a:t>
            </a:r>
            <a:r>
              <a:rPr lang="fr-FR" sz="1600" dirty="0" smtClean="0">
                <a:latin typeface="Arial" pitchFamily="34" charset="0"/>
                <a:cs typeface="Arial"/>
              </a:rPr>
              <a:t>) et risque (</a:t>
            </a:r>
            <a:r>
              <a:rPr lang="el-GR" sz="1600" dirty="0" smtClean="0">
                <a:latin typeface="Arial"/>
                <a:cs typeface="Arial"/>
              </a:rPr>
              <a:t>σ</a:t>
            </a:r>
            <a:r>
              <a:rPr lang="fr-FR" sz="1600" dirty="0" smtClean="0">
                <a:latin typeface="Arial"/>
                <a:cs typeface="Arial"/>
              </a:rPr>
              <a:t>)</a:t>
            </a:r>
            <a:r>
              <a:rPr lang="fr-FR" sz="1600" dirty="0" smtClean="0">
                <a:latin typeface="Arial" pitchFamily="34" charset="0"/>
                <a:cs typeface="Arial"/>
              </a:rPr>
              <a:t> pour </a:t>
            </a:r>
            <a:r>
              <a:rPr lang="fr-FR" sz="1600" u="sng" dirty="0" smtClean="0">
                <a:latin typeface="Arial" pitchFamily="34" charset="0"/>
                <a:cs typeface="Arial"/>
              </a:rPr>
              <a:t>l’investisseur</a:t>
            </a:r>
            <a:endParaRPr lang="fr-FR" sz="1600" u="sng" dirty="0" smtClean="0">
              <a:latin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2" y="3564607"/>
            <a:ext cx="6831560" cy="37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04" y="5436815"/>
            <a:ext cx="2088232" cy="99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434932" y="40599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C1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= Cycle 1, Constat des 20 dernières années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34932" y="4738801"/>
            <a:ext cx="231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C00000"/>
                </a:solidFill>
                <a:latin typeface="+mn-lt"/>
              </a:rPr>
              <a:t>C2 </a:t>
            </a: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= Cycle 2, modélisé</a:t>
            </a:r>
            <a:endParaRPr lang="fr-F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66788" y="468263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 - Test et fixation des paramètres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émonstration du rendement/risque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6159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 - Réduction du risque par un levier inférieur</a:t>
            </a:r>
            <a:endParaRPr lang="fr-FR" sz="1600" dirty="0">
              <a:solidFill>
                <a:srgbClr val="FF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98550" y="972319"/>
            <a:ext cx="943272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/>
                <a:cs typeface="Arial"/>
              </a:rPr>
              <a:t>L’investissement classique en IE : levier moyen 20/80</a:t>
            </a:r>
          </a:p>
          <a:p>
            <a:pPr marL="0" indent="0" eaLnBrk="1" hangingPunct="1">
              <a:spcBef>
                <a:spcPct val="20000"/>
              </a:spcBef>
            </a:pPr>
            <a:endParaRPr lang="fr-FR" sz="1600" dirty="0" smtClean="0">
              <a:latin typeface="Arial"/>
              <a:cs typeface="Arial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/>
                <a:cs typeface="Arial"/>
              </a:rPr>
              <a:t>Capstone : levier moyen 50/50</a:t>
            </a:r>
            <a:endParaRPr lang="fr-FR" sz="1600" dirty="0">
              <a:latin typeface="Arial"/>
              <a:cs typeface="Arial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</a:pPr>
            <a:endParaRPr lang="fr-FR" sz="1600" dirty="0" smtClean="0">
              <a:latin typeface="Arial"/>
              <a:cs typeface="Arial"/>
            </a:endParaRPr>
          </a:p>
          <a:p>
            <a:pPr marL="0" indent="0" eaLnBrk="1" hangingPunct="1">
              <a:spcBef>
                <a:spcPct val="20000"/>
              </a:spcBef>
            </a:pPr>
            <a:endParaRPr lang="fr-FR" sz="1600" dirty="0" smtClean="0">
              <a:latin typeface="Arial"/>
              <a:cs typeface="Arial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fr-FR" sz="1600" dirty="0" smtClean="0">
                <a:latin typeface="Arial"/>
                <a:cs typeface="Arial"/>
              </a:rPr>
              <a:t>Comparaison des résultats :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988543"/>
            <a:ext cx="9550026" cy="329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émonstration du rendement/risque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 - Originalité de l’allocation de portefeuille Capstone</a:t>
            </a:r>
            <a:endParaRPr lang="fr-FR" sz="1600" dirty="0">
              <a:solidFill>
                <a:srgbClr val="FF0000"/>
              </a:solidFill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97" y="1260351"/>
            <a:ext cx="5472607" cy="37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197" y="5508823"/>
            <a:ext cx="9722203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Commentaires : d’après nos informations, hypothèses et calculs, le portefeuille Capstone est sur la frontière efficiente « rendement/risque » des 5 sous-classes de l’IE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1459395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émonstration du rendement/risque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7563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4378181"/>
            <a:ext cx="1980506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</p:txBody>
      </p:sp>
    </p:spTree>
    <p:extLst>
      <p:ext uri="{BB962C8B-B14F-4D97-AF65-F5344CB8AC3E}">
        <p14:creationId xmlns:p14="http://schemas.microsoft.com/office/powerpoint/2010/main" val="250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4546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1. M</a:t>
            </a:r>
            <a:r>
              <a:rPr lang="fr-FR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éthode &amp; hypothèses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49263" y="1260475"/>
            <a:ext cx="2736850" cy="17875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dirty="0">
                <a:latin typeface="Arial" pitchFamily="34" charset="0"/>
                <a:ea typeface="FZYaoTi"/>
                <a:cs typeface="FZYaoTi"/>
              </a:rPr>
              <a:t>Modélisation d’un BP complet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tbx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des données variables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cpt analytiques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tbx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financement &amp; amortissement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bilan &amp; compte résultat/7 ans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4049713" y="1447800"/>
            <a:ext cx="2736850" cy="142081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Hypothèse d’activité/5ans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114 opérations d’investissement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constructions de 114 hypothèses plausibles et différentes (114 BP)</a:t>
            </a: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3184526" y="2195513"/>
            <a:ext cx="865187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7578725" y="1620838"/>
            <a:ext cx="2736850" cy="11461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Consolidations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consolidations des 114 bilans et comptes de résultats</a:t>
            </a: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6786563" y="2195513"/>
            <a:ext cx="79216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7578725" y="4081463"/>
            <a:ext cx="2736850" cy="151288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Structure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élaboration structure efficiente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identification charges de structure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hypothèses charges d’exploitation</a:t>
            </a:r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8947150" y="2771775"/>
            <a:ext cx="0" cy="12969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4051300" y="3937000"/>
            <a:ext cx="2736850" cy="17875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5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Comptes consolidés holding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agglomération des comptes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optimisation fiscalité (IF)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réinvestissement free cash flow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identification besoin en capitaux</a:t>
            </a:r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H="1">
            <a:off x="6786563" y="4873625"/>
            <a:ext cx="79216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450850" y="4103688"/>
            <a:ext cx="2736850" cy="151288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Synthèse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comptes consolidés synthétiques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élaboration des perspectives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rentabilité</a:t>
            </a:r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H="1">
            <a:off x="3186113" y="4860925"/>
            <a:ext cx="865187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5"/>
          <p:cNvSpPr txBox="1">
            <a:spLocks noChangeArrowheads="1"/>
          </p:cNvSpPr>
          <p:nvPr/>
        </p:nvSpPr>
        <p:spPr bwMode="auto">
          <a:xfrm>
            <a:off x="954088" y="755650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Projection de « deal flow »</a:t>
            </a:r>
          </a:p>
        </p:txBody>
      </p:sp>
      <p:pic>
        <p:nvPicPr>
          <p:cNvPr id="32110" name="Picture 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188343"/>
            <a:ext cx="9029700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5652839"/>
            <a:ext cx="7720239" cy="84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54088" y="755650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Synthèse hypothèses A1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-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A5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7278" y="1285102"/>
            <a:ext cx="9265966" cy="293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Nombre d’opérations consolidées :	114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Durée ferme moyenne des baux 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9,5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en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rix de Revient A5: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665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► soit 535 130 m²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moy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opé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= 5,8M€)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réévalué A5 :	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887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avt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déduction dette)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Capital investi sur la période :		267 M€ ► soit 40,2% du total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Free cash-flow annuel :		Réinvesti en totalité sur la période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Levier moyen/opération :		50/50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7278" y="5652839"/>
            <a:ext cx="9265966" cy="7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Durée moyenne des emprunts :	15,8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locative brute moyenne 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10,35%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72165"/>
              </p:ext>
            </p:extLst>
          </p:nvPr>
        </p:nvGraphicFramePr>
        <p:xfrm>
          <a:off x="1098104" y="4324295"/>
          <a:ext cx="8497068" cy="1112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6178"/>
                <a:gridCol w="1416178"/>
                <a:gridCol w="1416178"/>
                <a:gridCol w="1416178"/>
                <a:gridCol w="1416178"/>
                <a:gridCol w="141617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Appels</a:t>
                      </a:r>
                      <a:r>
                        <a:rPr lang="fr-FR" sz="1600" b="0" baseline="0" dirty="0" smtClean="0"/>
                        <a:t> CP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A5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Apports M€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66,9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52,5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54,8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48,9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44,1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</a:t>
                      </a:r>
                      <a:r>
                        <a:rPr lang="fr-FR" sz="1600" baseline="0" dirty="0" smtClean="0"/>
                        <a:t> % </a:t>
                      </a:r>
                      <a:r>
                        <a:rPr lang="fr-FR" sz="1600" baseline="0" dirty="0" err="1" smtClean="0"/>
                        <a:t>invest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50,4%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45,1%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40,5%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35,6%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30,7%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54088" y="396875"/>
            <a:ext cx="68405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2. 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roissance rapide des CA et MBA 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198835"/>
            <a:ext cx="9442297" cy="286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9" y="4763564"/>
            <a:ext cx="9442297" cy="160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1556271"/>
            <a:ext cx="9519811" cy="388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41833" y="6093381"/>
            <a:ext cx="906043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Remarque : Coût de mise en bourse non pris en compte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3712" y="468263"/>
            <a:ext cx="5231060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Une approche marché originale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98328" y="2340471"/>
            <a:ext cx="1872208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Investisseurs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02884" y="2301807"/>
            <a:ext cx="136815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CAPSTONE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3" name="Connecteur droit avec flèche 2"/>
          <p:cNvCxnSpPr>
            <a:stCxn id="4" idx="2"/>
            <a:endCxn id="21" idx="0"/>
          </p:cNvCxnSpPr>
          <p:nvPr/>
        </p:nvCxnSpPr>
        <p:spPr bwMode="auto">
          <a:xfrm>
            <a:off x="2934432" y="2661239"/>
            <a:ext cx="0" cy="9426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386260" y="1635979"/>
            <a:ext cx="3096344" cy="32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Démarche classique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122401" y="1635979"/>
            <a:ext cx="3096343" cy="32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Démarche Capstone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98328" y="3603879"/>
            <a:ext cx="1872208" cy="320768"/>
          </a:xfrm>
          <a:prstGeom prst="rect">
            <a:avLst/>
          </a:prstGeom>
          <a:solidFill>
            <a:srgbClr val="FF99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Immobilier Prime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746300" y="5076775"/>
            <a:ext cx="2376264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Locataires/baux AAA</a:t>
            </a:r>
          </a:p>
        </p:txBody>
      </p:sp>
      <p:cxnSp>
        <p:nvCxnSpPr>
          <p:cNvPr id="27" name="Connecteur droit avec flèche 26"/>
          <p:cNvCxnSpPr>
            <a:stCxn id="21" idx="2"/>
            <a:endCxn id="22" idx="0"/>
          </p:cNvCxnSpPr>
          <p:nvPr/>
        </p:nvCxnSpPr>
        <p:spPr bwMode="auto">
          <a:xfrm>
            <a:off x="2934432" y="3924647"/>
            <a:ext cx="0" cy="115212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 bwMode="auto">
          <a:xfrm>
            <a:off x="7686960" y="2661239"/>
            <a:ext cx="0" cy="9426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498828" y="5076775"/>
            <a:ext cx="2376264" cy="115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Sous-jacent immobilier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Baux LT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Qualité de l’emplacement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Rentabilité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43" name="Connecteur droit avec flèche 42"/>
          <p:cNvCxnSpPr>
            <a:endCxn id="42" idx="0"/>
          </p:cNvCxnSpPr>
          <p:nvPr/>
        </p:nvCxnSpPr>
        <p:spPr bwMode="auto">
          <a:xfrm>
            <a:off x="7686960" y="3924647"/>
            <a:ext cx="0" cy="115212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426820" y="3603879"/>
            <a:ext cx="2520280" cy="320768"/>
          </a:xfrm>
          <a:prstGeom prst="rect">
            <a:avLst/>
          </a:prstGeom>
          <a:solidFill>
            <a:srgbClr val="92D05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PME-PMI / Portefeuille PME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98428" y="287307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recherchent</a:t>
            </a:r>
            <a:endParaRPr lang="fr-FR" sz="12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50956" y="287307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recherche</a:t>
            </a:r>
            <a:endParaRPr lang="fr-FR" sz="1200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70536" y="353499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Bâtiments arbitrés régulièrement</a:t>
            </a:r>
            <a:endParaRPr lang="fr-FR" sz="1200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947100" y="3420591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Accent sur qualités du locataire pour détention LT</a:t>
            </a: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8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41833" y="1168962"/>
            <a:ext cx="9060432" cy="14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Objectif à 5 ans :	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Cotation boursière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option d’application non obligatoire pour le régime SIIC (voir annexe) 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Benchmark des méthodes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de valorisation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45718"/>
              </p:ext>
            </p:extLst>
          </p:nvPr>
        </p:nvGraphicFramePr>
        <p:xfrm>
          <a:off x="941832" y="2718519"/>
          <a:ext cx="8941372" cy="1854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72620"/>
                <a:gridCol w="2736304"/>
                <a:gridCol w="237626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Méthode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Application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Valorisation</a:t>
                      </a:r>
                      <a:r>
                        <a:rPr lang="fr-FR" sz="1600" b="0" baseline="0" dirty="0" smtClean="0"/>
                        <a:t> </a:t>
                      </a:r>
                      <a:r>
                        <a:rPr lang="fr-FR" sz="1600" b="0" dirty="0" smtClean="0"/>
                        <a:t>en M€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TRI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ANR*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Taux</a:t>
                      </a:r>
                      <a:r>
                        <a:rPr lang="fr-FR" sz="1600" b="0" baseline="0" dirty="0" smtClean="0"/>
                        <a:t> de </a:t>
                      </a:r>
                      <a:r>
                        <a:rPr lang="fr-FR" sz="1600" b="0" baseline="0" dirty="0" err="1" smtClean="0"/>
                        <a:t>capi</a:t>
                      </a:r>
                      <a:r>
                        <a:rPr lang="fr-FR" sz="1600" b="0" baseline="0" dirty="0" smtClean="0"/>
                        <a:t>. @ 8,0%-dette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548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23,6%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DCF**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MBA/(8,2%-3%)-dette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612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27,4%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 smtClean="0"/>
                        <a:t>Fourchette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548 &lt; C</a:t>
                      </a:r>
                      <a:r>
                        <a:rPr lang="fr-FR" sz="1600" b="0" baseline="0" dirty="0" smtClean="0"/>
                        <a:t> &lt; 612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 smtClean="0"/>
                        <a:t>Moyenne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580***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25,5%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54212" y="4811753"/>
            <a:ext cx="9739188" cy="192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Marge brute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moyenne à la sortie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313 M€ (117%)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*Taux de valorisation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du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portefeuille prudent à 8,00%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**MBA en A6 	</a:t>
            </a:r>
            <a:r>
              <a:rPr lang="fr-FR" sz="1200" b="1" dirty="0" smtClean="0">
                <a:latin typeface="Arial" pitchFamily="34" charset="0"/>
                <a:ea typeface="FZYaoTi"/>
                <a:cs typeface="FZYaoTi"/>
              </a:rPr>
              <a:t>8,2%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=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tx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d’actualisation des foncières (TSR + </a:t>
            </a:r>
            <a:r>
              <a:rPr lang="el-GR" sz="1200" dirty="0" smtClean="0">
                <a:latin typeface="Arial"/>
                <a:ea typeface="FZYaoTi"/>
                <a:cs typeface="Arial"/>
              </a:rPr>
              <a:t>β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 (bourse-TSR)) = 4 + 0,7 (10-4)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b="1" dirty="0">
                <a:latin typeface="Arial"/>
                <a:ea typeface="FZYaoTi"/>
                <a:cs typeface="Arial"/>
              </a:rPr>
              <a:t>	</a:t>
            </a:r>
            <a:r>
              <a:rPr lang="fr-FR" sz="1200" b="1" dirty="0" smtClean="0">
                <a:latin typeface="Arial"/>
                <a:ea typeface="FZYaoTi"/>
                <a:cs typeface="Arial"/>
              </a:rPr>
              <a:t>	3%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 = croissance économie sur long terme</a:t>
            </a: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***Valorisation uniquement des revenus récurrents = non valorisation des services aux locataires, ventes opportunistes, commissionnements versés aux BU régionales (interne), optimisation intégration fiscale… (marge de progression)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5976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3. 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erspectives pour l’actionnaire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25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17" y="2700511"/>
            <a:ext cx="8639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72" y="1980431"/>
            <a:ext cx="2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Appels de CP en M€ ►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Flèche courbée vers le haut 5"/>
          <p:cNvSpPr/>
          <p:nvPr/>
        </p:nvSpPr>
        <p:spPr bwMode="auto">
          <a:xfrm>
            <a:off x="2620629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807" y="4327078"/>
            <a:ext cx="160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Groupe Associés Propriétaires 2 – engagement X€ (1)</a:t>
            </a:r>
            <a:endParaRPr lang="fr-FR" sz="1200" dirty="0">
              <a:latin typeface="+mn-lt"/>
            </a:endParaRPr>
          </a:p>
        </p:txBody>
      </p:sp>
      <p:sp>
        <p:nvSpPr>
          <p:cNvPr id="12" name="Flèche courbée vers le haut 11"/>
          <p:cNvSpPr/>
          <p:nvPr/>
        </p:nvSpPr>
        <p:spPr bwMode="auto">
          <a:xfrm>
            <a:off x="3772757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32031" y="4327078"/>
            <a:ext cx="160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Groupe Associés Propriétaires 3 – engagement X€</a:t>
            </a:r>
            <a:endParaRPr lang="fr-FR" sz="1200" dirty="0">
              <a:latin typeface="+mn-lt"/>
            </a:endParaRPr>
          </a:p>
        </p:txBody>
      </p:sp>
      <p:sp>
        <p:nvSpPr>
          <p:cNvPr id="14" name="Flèche courbée vers le haut 13"/>
          <p:cNvSpPr/>
          <p:nvPr/>
        </p:nvSpPr>
        <p:spPr bwMode="auto">
          <a:xfrm>
            <a:off x="1674292" y="4975150"/>
            <a:ext cx="1603736" cy="432048"/>
          </a:xfrm>
          <a:prstGeom prst="curvedUp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8188" y="5335190"/>
            <a:ext cx="343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n-lt"/>
              </a:rPr>
              <a:t>Droit préférentiel </a:t>
            </a:r>
            <a:r>
              <a:rPr lang="fr-FR" sz="1200" dirty="0" smtClean="0">
                <a:latin typeface="+mn-lt"/>
              </a:rPr>
              <a:t>pour Associés-Propriétaires antérieurs pour tranches suivantes (non dilution)</a:t>
            </a:r>
            <a:endParaRPr lang="fr-FR" sz="1200" dirty="0">
              <a:latin typeface="+mn-lt"/>
            </a:endParaRPr>
          </a:p>
        </p:txBody>
      </p:sp>
      <p:sp>
        <p:nvSpPr>
          <p:cNvPr id="16" name="Flèche courbée vers le haut 15"/>
          <p:cNvSpPr/>
          <p:nvPr/>
        </p:nvSpPr>
        <p:spPr bwMode="auto">
          <a:xfrm>
            <a:off x="4927906" y="3970520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7" name="Flèche courbée vers le haut 16"/>
          <p:cNvSpPr/>
          <p:nvPr/>
        </p:nvSpPr>
        <p:spPr bwMode="auto">
          <a:xfrm>
            <a:off x="6087220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0714" y="3492599"/>
            <a:ext cx="203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Libérations ►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09" y="6084887"/>
            <a:ext cx="59324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50714" y="6228903"/>
            <a:ext cx="203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Accompagnement ►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803084" y="50068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(1) Si entrée nouveaux partenaires </a:t>
            </a:r>
            <a:r>
              <a:rPr lang="fr-FR" sz="1200" dirty="0">
                <a:latin typeface="+mn-lt"/>
              </a:rPr>
              <a:t>:</a:t>
            </a:r>
            <a:r>
              <a:rPr lang="fr-FR" sz="1200" dirty="0" smtClean="0">
                <a:latin typeface="+mn-lt"/>
              </a:rPr>
              <a:t> valorisation des parts = ANR</a:t>
            </a:r>
            <a:endParaRPr lang="fr-FR" sz="1200" dirty="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52526" y="3959464"/>
            <a:ext cx="267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Optimisation de la période de cotation en fonction des marchés</a:t>
            </a:r>
            <a:endParaRPr lang="fr-FR" sz="1200" dirty="0">
              <a:latin typeface="+mn-lt"/>
            </a:endParaRPr>
          </a:p>
        </p:txBody>
      </p:sp>
      <p:sp>
        <p:nvSpPr>
          <p:cNvPr id="26" name="Flèche courbée vers le haut 25"/>
          <p:cNvSpPr/>
          <p:nvPr/>
        </p:nvSpPr>
        <p:spPr bwMode="auto">
          <a:xfrm>
            <a:off x="1420350" y="3945172"/>
            <a:ext cx="1152128" cy="432048"/>
          </a:xfrm>
          <a:prstGeom prst="curvedUpArrow">
            <a:avLst/>
          </a:prstGeom>
          <a:gradFill>
            <a:gsLst>
              <a:gs pos="0">
                <a:srgbClr val="C00000"/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9202" y="4306953"/>
            <a:ext cx="217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Associés-Propriétaires initiateurs X€ d’engagements + apports management</a:t>
            </a:r>
            <a:endParaRPr lang="fr-FR" sz="1200" dirty="0">
              <a:latin typeface="+mn-lt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954088" y="612279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Libérations des appels de fonds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04" y="612279"/>
            <a:ext cx="8650288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Analyse de la croissance – Croissance des besoins en capital vs croissance valeur intrinsèque d’E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610882"/>
            <a:ext cx="8496944" cy="343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8" y="4013001"/>
            <a:ext cx="9353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Rétro-planning des opérations en cours d’acquisition et embauches direction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26220" y="1011591"/>
            <a:ext cx="9306207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400" dirty="0" smtClean="0">
                <a:latin typeface="Arial"/>
                <a:ea typeface="FZYaoTi"/>
                <a:cs typeface="Arial"/>
              </a:rPr>
              <a:t>► </a:t>
            </a: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Mise en œuvre des opérations en cours d’acquisition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26220" y="4428703"/>
            <a:ext cx="9306207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400" dirty="0" smtClean="0">
                <a:latin typeface="Arial"/>
                <a:ea typeface="FZYaoTi"/>
                <a:cs typeface="Arial"/>
              </a:rPr>
              <a:t>► </a:t>
            </a: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Rythme d’embauche de l’équipe de DG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9" y="1403624"/>
            <a:ext cx="8209035" cy="266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63124" y="1260351"/>
            <a:ext cx="153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- Parc 12 bâtiments</a:t>
            </a:r>
          </a:p>
          <a:p>
            <a:r>
              <a:rPr lang="fr-FR" sz="1200" dirty="0" smtClean="0">
                <a:latin typeface="+mn-lt"/>
              </a:rPr>
              <a:t>- Paris</a:t>
            </a:r>
          </a:p>
          <a:p>
            <a:r>
              <a:rPr lang="fr-FR" sz="1200" dirty="0" smtClean="0">
                <a:latin typeface="+mn-lt"/>
              </a:rPr>
              <a:t>- 50 locataires</a:t>
            </a:r>
          </a:p>
          <a:p>
            <a:r>
              <a:rPr lang="fr-FR" sz="1200" dirty="0" smtClean="0">
                <a:latin typeface="+mn-lt"/>
              </a:rPr>
              <a:t>- 4,3M€ loyer/an</a:t>
            </a:r>
          </a:p>
          <a:p>
            <a:r>
              <a:rPr lang="fr-FR" sz="1200" dirty="0" smtClean="0">
                <a:latin typeface="+mn-lt"/>
              </a:rPr>
              <a:t>- 11,7% rentabilité</a:t>
            </a:r>
            <a:endParaRPr lang="fr-FR" sz="12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62068" y="3269024"/>
            <a:ext cx="1531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- Terrain 55000m²</a:t>
            </a:r>
          </a:p>
          <a:p>
            <a:r>
              <a:rPr lang="fr-FR" sz="1200" dirty="0" smtClean="0">
                <a:latin typeface="+mn-lt"/>
              </a:rPr>
              <a:t>- Proche Lyon centre</a:t>
            </a:r>
          </a:p>
          <a:p>
            <a:r>
              <a:rPr lang="fr-FR" sz="1200" dirty="0" smtClean="0">
                <a:latin typeface="+mn-lt"/>
              </a:rPr>
              <a:t>- Projet commercial + activité PME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788743"/>
            <a:ext cx="9649196" cy="13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Besoin en fond de roulement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873437"/>
            <a:ext cx="9073008" cy="564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6178381"/>
            <a:ext cx="4788818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opérations d’investissements en cours</a:t>
            </a:r>
          </a:p>
        </p:txBody>
      </p:sp>
    </p:spTree>
    <p:extLst>
      <p:ext uri="{BB962C8B-B14F-4D97-AF65-F5344CB8AC3E}">
        <p14:creationId xmlns:p14="http://schemas.microsoft.com/office/powerpoint/2010/main" val="19643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828303"/>
            <a:ext cx="9726612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1-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Portefeuille de 12 bâtiments d’activité PME-PMI loués – périphérique Parisien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Négociation exclusive d’acquisition en cours</a:t>
            </a: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A proximité immédiate du périphérique Parisien, excellente localisation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Nbr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de bâtiments:		12, total de 43 000m² construit (parc)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err="1">
                <a:latin typeface="Arial" charset="0"/>
                <a:ea typeface="FZYaoTi" pitchFamily="2" charset="-122"/>
                <a:cs typeface="+mn-cs"/>
              </a:rPr>
              <a:t>Nbr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de locataires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50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environ, aucun prédominant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Forme acquisition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100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% d’une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SA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d’acquisition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estimatif VE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 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46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M€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environ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Rentabilité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locative brute initiale :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11,7%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Période d’acquisition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semestre 2011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Etat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des bâtiments :		Très bon, 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		constructions 2002-2006 (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80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%)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► Présentation complète disponible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2089358" y="4303921"/>
            <a:ext cx="4484019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remières opportunités d’investissements sécurisées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89" y="2772519"/>
            <a:ext cx="462438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1025525" y="1692399"/>
            <a:ext cx="5905351" cy="50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b="1" dirty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P</a:t>
            </a: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romesse unilatérale de vente signée en novembre 2010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F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oncier de 5.5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hect. à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Saint-Priest (Lyon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Signature acte 1</a:t>
            </a:r>
            <a:r>
              <a:rPr lang="fr-FR" sz="1600" baseline="30000" dirty="0" smtClean="0">
                <a:latin typeface="Arial" pitchFamily="34" charset="0"/>
                <a:ea typeface="FZYaoTi"/>
                <a:cs typeface="FZYaoTi"/>
              </a:rPr>
              <a:t>er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trimestre 2011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initial 1.5M€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fév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2011)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total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12-15M€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Projet : </a:t>
            </a:r>
          </a:p>
          <a:p>
            <a:pPr eaLnBrk="1" hangingPunct="1"/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► Réalisation d’un parc de PME-PMI</a:t>
            </a:r>
          </a:p>
          <a:p>
            <a:pPr eaLnBrk="1" hangingPunct="1"/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► Zone commerciale (ex.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Lidl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, Casino…)</a:t>
            </a:r>
          </a:p>
          <a:p>
            <a:pPr eaLnBrk="1" hangingPunct="1"/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Mise en location de l’ensemble</a:t>
            </a:r>
          </a:p>
          <a:p>
            <a:pPr eaLnBrk="1" hangingPunct="1"/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Construction post signatures locations</a:t>
            </a:r>
          </a:p>
          <a:p>
            <a:pPr eaLnBrk="1" hangingPunct="1"/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A 500m nouvelle rocade intérieure Lyon Est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charset="0"/>
                <a:ea typeface="FZYaoTi" pitchFamily="2" charset="-122"/>
              </a:rPr>
              <a:t>- Cédant </a:t>
            </a:r>
            <a:r>
              <a:rPr lang="fr-FR" sz="1600" dirty="0">
                <a:latin typeface="Arial" charset="0"/>
                <a:ea typeface="FZYaoTi" pitchFamily="2" charset="-122"/>
              </a:rPr>
              <a:t>:	4 </a:t>
            </a:r>
            <a:r>
              <a:rPr lang="fr-FR" sz="1600" dirty="0" err="1">
                <a:latin typeface="Arial" charset="0"/>
                <a:ea typeface="FZYaoTi" pitchFamily="2" charset="-122"/>
              </a:rPr>
              <a:t>co-propriétaires</a:t>
            </a:r>
            <a:r>
              <a:rPr lang="fr-FR" sz="1600" dirty="0">
                <a:latin typeface="Arial" charset="0"/>
                <a:ea typeface="FZYaoTi" pitchFamily="2" charset="-122"/>
              </a:rPr>
              <a:t> (entreprises) </a:t>
            </a:r>
            <a:endParaRPr lang="fr-FR" sz="1600" dirty="0" smtClean="0">
              <a:latin typeface="Arial" charset="0"/>
              <a:ea typeface="FZYaoTi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charset="0"/>
                <a:ea typeface="FZYaoTi" pitchFamily="2" charset="-122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	regroupés </a:t>
            </a:r>
            <a:r>
              <a:rPr lang="fr-FR" sz="1600" dirty="0">
                <a:latin typeface="Arial" charset="0"/>
                <a:ea typeface="FZYaoTi" pitchFamily="2" charset="-122"/>
              </a:rPr>
              <a:t>dans une 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SCI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6220" y="936670"/>
            <a:ext cx="8784976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31863" indent="-390525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2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- Réalisation d’un parc de PME-PMI &amp; commerces – Saint-Priest (69)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1909338" y="4483941"/>
            <a:ext cx="4123979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remières opportunités d’investissements sécurisées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40322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900113"/>
            <a:ext cx="8926512" cy="51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3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- Terrain pour la construction d’un clé-en-main locatif – Corbas (69)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Times New Roman"/>
                <a:ea typeface="FZYaoTi" pitchFamily="2" charset="-122"/>
                <a:cs typeface="Times New Roman"/>
              </a:rPr>
              <a:t>►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Opération présentée en début de document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Transfert de propriété de S. </a:t>
            </a: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Lipp</a:t>
            </a: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Corbas (3 accès A43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 Rocade Est à 400m)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Surface :		40 000 m² environ de terrain à construire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Futur bâtiment de messagerie:	11 000m² environ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d’acquisition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: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paiement en titres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Dette financières :		3,9M€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Frottement fiscal :		transfert de propriété/valeur de commodité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Période transfert propriété 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trimestre 2011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Commercialisation :	Négociation avancée en cours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909338" y="4483941"/>
            <a:ext cx="4123979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remières opportunités d’investissements sécurisées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1517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386260" y="2916238"/>
            <a:ext cx="7992367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OPERATIONS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COMPLEMENTAIRES - POURPARLERS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35016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36892" y="245704"/>
            <a:ext cx="10538400" cy="6559263"/>
            <a:chOff x="136892" y="245704"/>
            <a:chExt cx="10538400" cy="6559263"/>
          </a:xfrm>
        </p:grpSpPr>
        <p:sp>
          <p:nvSpPr>
            <p:cNvPr id="3" name="Forme 2"/>
            <p:cNvSpPr/>
            <p:nvPr/>
          </p:nvSpPr>
          <p:spPr>
            <a:xfrm>
              <a:off x="136892" y="245704"/>
              <a:ext cx="10536050" cy="6365530"/>
            </a:xfrm>
            <a:prstGeom prst="swooshArrow">
              <a:avLst>
                <a:gd name="adj1" fmla="val 25000"/>
                <a:gd name="adj2" fmla="val 25000"/>
              </a:avLst>
            </a:prstGeom>
            <a:gradFill rotWithShape="0">
              <a:gsLst>
                <a:gs pos="0">
                  <a:srgbClr val="DDEBCF"/>
                </a:gs>
                <a:gs pos="56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1314252" y="4806460"/>
              <a:ext cx="270315" cy="270315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1198153" y="4842211"/>
              <a:ext cx="5084651" cy="1962756"/>
            </a:xfrm>
            <a:custGeom>
              <a:avLst/>
              <a:gdLst>
                <a:gd name="connsiteX0" fmla="*/ 0 w 5084651"/>
                <a:gd name="connsiteY0" fmla="*/ 0 h 1788803"/>
                <a:gd name="connsiteX1" fmla="*/ 5084651 w 5084651"/>
                <a:gd name="connsiteY1" fmla="*/ 0 h 1788803"/>
                <a:gd name="connsiteX2" fmla="*/ 5084651 w 5084651"/>
                <a:gd name="connsiteY2" fmla="*/ 1788803 h 1788803"/>
                <a:gd name="connsiteX3" fmla="*/ 0 w 5084651"/>
                <a:gd name="connsiteY3" fmla="*/ 1788803 h 1788803"/>
                <a:gd name="connsiteX4" fmla="*/ 0 w 5084651"/>
                <a:gd name="connsiteY4" fmla="*/ 0 h 178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651" h="1788803">
                  <a:moveTo>
                    <a:pt x="0" y="0"/>
                  </a:moveTo>
                  <a:lnTo>
                    <a:pt x="5084651" y="0"/>
                  </a:lnTo>
                  <a:lnTo>
                    <a:pt x="5084651" y="1788803"/>
                  </a:lnTo>
                  <a:lnTo>
                    <a:pt x="0" y="17888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2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Création de valeur Immobilière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1- </a:t>
              </a:r>
              <a:r>
                <a:rPr lang="fr-FR" sz="1200" b="1" kern="1200" dirty="0" smtClean="0"/>
                <a:t>	Réduction du risque </a:t>
              </a:r>
              <a:r>
                <a:rPr lang="fr-FR" sz="1200" kern="1200" dirty="0" smtClean="0"/>
                <a:t>par : 	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latin typeface="Arial"/>
                  <a:cs typeface="Arial"/>
                </a:rPr>
                <a:t>		● Nombre</a:t>
              </a:r>
              <a:r>
                <a:rPr lang="fr-FR" sz="1200" kern="1200" dirty="0" smtClean="0"/>
                <a:t> investissements (</a:t>
              </a:r>
              <a:r>
                <a:rPr lang="fr-FR" sz="1200" b="1" kern="1200" dirty="0" smtClean="0"/>
                <a:t>dispersion</a:t>
              </a:r>
              <a:r>
                <a:rPr lang="fr-FR" sz="1200" kern="1200" dirty="0" smtClean="0"/>
                <a:t>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		</a:t>
              </a:r>
              <a:r>
                <a:rPr lang="fr-FR" sz="1200" kern="1200" dirty="0" smtClean="0">
                  <a:latin typeface="Arial"/>
                  <a:cs typeface="Arial"/>
                </a:rPr>
                <a:t>● </a:t>
              </a:r>
              <a:r>
                <a:rPr lang="fr-FR" sz="1200" kern="1200" dirty="0" smtClean="0"/>
                <a:t>Diversification </a:t>
              </a:r>
              <a:r>
                <a:rPr lang="fr-FR" sz="1200" b="1" kern="1200" dirty="0" smtClean="0"/>
                <a:t>sectorielle</a:t>
              </a:r>
              <a:r>
                <a:rPr lang="fr-FR" sz="1200" kern="1200" dirty="0" smtClean="0"/>
                <a:t> de nos clients-locataires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		</a:t>
              </a:r>
              <a:r>
                <a:rPr lang="fr-FR" sz="1200" kern="1200" dirty="0" smtClean="0">
                  <a:latin typeface="Arial"/>
                  <a:cs typeface="Arial"/>
                </a:rPr>
                <a:t>● </a:t>
              </a:r>
              <a:r>
                <a:rPr lang="fr-FR" sz="1200" kern="1200" dirty="0" smtClean="0"/>
                <a:t>Diversification des </a:t>
              </a:r>
              <a:r>
                <a:rPr lang="fr-FR" sz="1200" b="1" kern="1200" dirty="0" smtClean="0"/>
                <a:t>types d’actifs </a:t>
              </a:r>
              <a:r>
                <a:rPr lang="fr-FR" sz="1200" kern="1200" dirty="0" smtClean="0"/>
                <a:t>(bureaux, commerces…)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		</a:t>
              </a:r>
              <a:r>
                <a:rPr lang="fr-FR" sz="1200" kern="1200" dirty="0" smtClean="0">
                  <a:latin typeface="Arial"/>
                  <a:cs typeface="Arial"/>
                </a:rPr>
                <a:t>● </a:t>
              </a:r>
              <a:r>
                <a:rPr lang="fr-FR" sz="1200" kern="1200" dirty="0" smtClean="0"/>
                <a:t>Diversification </a:t>
              </a:r>
              <a:r>
                <a:rPr lang="fr-FR" sz="1200" b="1" kern="1200" dirty="0" smtClean="0"/>
                <a:t>géographique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2- 	</a:t>
              </a:r>
              <a:r>
                <a:rPr lang="fr-FR" sz="1200" b="1" kern="1200" dirty="0" smtClean="0"/>
                <a:t>Conversion</a:t>
              </a:r>
              <a:r>
                <a:rPr lang="fr-FR" sz="1200" kern="1200" dirty="0" smtClean="0"/>
                <a:t> à terme : </a:t>
              </a:r>
              <a:r>
                <a:rPr lang="fr-FR" sz="1200" i="1" kern="1200" dirty="0" err="1" smtClean="0"/>
                <a:t>Added</a:t>
              </a:r>
              <a:r>
                <a:rPr lang="fr-FR" sz="1200" i="1" kern="1200" dirty="0" smtClean="0"/>
                <a:t> value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3- 	</a:t>
              </a:r>
              <a:r>
                <a:rPr lang="fr-FR" sz="1200" b="1" kern="1200" dirty="0" smtClean="0"/>
                <a:t>Ventes</a:t>
              </a:r>
              <a:r>
                <a:rPr lang="fr-FR" sz="1200" kern="1200" dirty="0" smtClean="0"/>
                <a:t> opportunistes : </a:t>
              </a:r>
              <a:r>
                <a:rPr lang="fr-FR" sz="1200" i="1" kern="1200" dirty="0" smtClean="0"/>
                <a:t>Capital Gain </a:t>
              </a:r>
              <a:r>
                <a:rPr lang="fr-FR" sz="1200" kern="1200" dirty="0" smtClean="0"/>
                <a:t>(</a:t>
              </a:r>
              <a:r>
                <a:rPr lang="fr-FR" sz="1200" kern="1200" dirty="0" err="1" smtClean="0"/>
                <a:t>avt.après</a:t>
              </a:r>
              <a:r>
                <a:rPr lang="fr-FR" sz="1200" kern="1200" dirty="0" smtClean="0"/>
                <a:t> conversion sites)</a:t>
              </a:r>
              <a:endParaRPr lang="fr-FR" sz="1200" kern="1200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3546500" y="3003953"/>
              <a:ext cx="488646" cy="488646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9"/>
            <p:cNvSpPr/>
            <p:nvPr/>
          </p:nvSpPr>
          <p:spPr>
            <a:xfrm>
              <a:off x="6953021" y="1692399"/>
              <a:ext cx="675787" cy="675787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libre 10"/>
            <p:cNvSpPr/>
            <p:nvPr/>
          </p:nvSpPr>
          <p:spPr>
            <a:xfrm>
              <a:off x="3186460" y="3132559"/>
              <a:ext cx="4104456" cy="1584176"/>
            </a:xfrm>
            <a:custGeom>
              <a:avLst/>
              <a:gdLst>
                <a:gd name="connsiteX0" fmla="*/ 0 w 4176492"/>
                <a:gd name="connsiteY0" fmla="*/ 0 h 1580447"/>
                <a:gd name="connsiteX1" fmla="*/ 4176492 w 4176492"/>
                <a:gd name="connsiteY1" fmla="*/ 0 h 1580447"/>
                <a:gd name="connsiteX2" fmla="*/ 4176492 w 4176492"/>
                <a:gd name="connsiteY2" fmla="*/ 1580447 h 1580447"/>
                <a:gd name="connsiteX3" fmla="*/ 0 w 4176492"/>
                <a:gd name="connsiteY3" fmla="*/ 1580447 h 1580447"/>
                <a:gd name="connsiteX4" fmla="*/ 0 w 4176492"/>
                <a:gd name="connsiteY4" fmla="*/ 0 h 158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92" h="1580447">
                  <a:moveTo>
                    <a:pt x="0" y="0"/>
                  </a:moveTo>
                  <a:lnTo>
                    <a:pt x="4176492" y="0"/>
                  </a:lnTo>
                  <a:lnTo>
                    <a:pt x="4176492" y="1580447"/>
                  </a:lnTo>
                  <a:lnTo>
                    <a:pt x="0" y="15804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8086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Création de valeur Financière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1- Création d’un </a:t>
              </a:r>
              <a:r>
                <a:rPr lang="fr-FR" sz="1200" b="1" kern="1200" dirty="0" smtClean="0"/>
                <a:t>portefeuille de rendement élevé récurrent LT</a:t>
              </a:r>
              <a:r>
                <a:rPr lang="fr-FR" sz="1200" kern="1200" dirty="0" smtClean="0"/>
                <a:t> diversifié (notion d’actions-obligations)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2- Couple visé rendement/risque </a:t>
              </a:r>
              <a:r>
                <a:rPr lang="fr-FR" sz="1200" b="1" dirty="0" smtClean="0"/>
                <a:t>10/10</a:t>
              </a:r>
              <a:endParaRPr lang="fr-FR" sz="1200" b="1" kern="1200" dirty="0" smtClean="0"/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3- Constitution portefeuille (</a:t>
              </a:r>
              <a:r>
                <a:rPr lang="fr-FR" sz="1200" b="1" kern="1200" dirty="0" smtClean="0"/>
                <a:t>baisse taux capitalisation</a:t>
              </a:r>
              <a:r>
                <a:rPr lang="fr-FR" sz="1200" kern="1200" dirty="0" smtClean="0"/>
                <a:t> d’ensemble)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4- </a:t>
              </a:r>
              <a:r>
                <a:rPr lang="fr-FR" sz="1200" b="1" kern="1200" dirty="0" smtClean="0"/>
                <a:t>Cotation</a:t>
              </a:r>
              <a:r>
                <a:rPr lang="fr-FR" sz="1200" kern="1200" dirty="0" smtClean="0"/>
                <a:t> boursière (liquidité + baisse de la dette)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002885" y="1764407"/>
              <a:ext cx="3672407" cy="1944216"/>
            </a:xfrm>
            <a:custGeom>
              <a:avLst/>
              <a:gdLst>
                <a:gd name="connsiteX0" fmla="*/ 0 w 4296113"/>
                <a:gd name="connsiteY0" fmla="*/ 0 h 1824038"/>
                <a:gd name="connsiteX1" fmla="*/ 4296113 w 4296113"/>
                <a:gd name="connsiteY1" fmla="*/ 0 h 1824038"/>
                <a:gd name="connsiteX2" fmla="*/ 4296113 w 4296113"/>
                <a:gd name="connsiteY2" fmla="*/ 1824038 h 1824038"/>
                <a:gd name="connsiteX3" fmla="*/ 0 w 4296113"/>
                <a:gd name="connsiteY3" fmla="*/ 1824038 h 1824038"/>
                <a:gd name="connsiteX4" fmla="*/ 0 w 4296113"/>
                <a:gd name="connsiteY4" fmla="*/ 0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113" h="1824038">
                  <a:moveTo>
                    <a:pt x="0" y="0"/>
                  </a:moveTo>
                  <a:lnTo>
                    <a:pt x="4296113" y="0"/>
                  </a:lnTo>
                  <a:lnTo>
                    <a:pt x="4296113" y="1824038"/>
                  </a:lnTo>
                  <a:lnTo>
                    <a:pt x="0" y="18240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92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Création de valeur Managériale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1- 	</a:t>
              </a:r>
              <a:r>
                <a:rPr lang="fr-FR" sz="1200" b="1" kern="1200" dirty="0" smtClean="0"/>
                <a:t>Qualité</a:t>
              </a:r>
              <a:r>
                <a:rPr lang="fr-FR" sz="1200" kern="1200" dirty="0" smtClean="0"/>
                <a:t> de la </a:t>
              </a:r>
              <a:r>
                <a:rPr lang="fr-FR" sz="1200" b="1" kern="1200" dirty="0" smtClean="0"/>
                <a:t>gestion</a:t>
              </a:r>
              <a:r>
                <a:rPr lang="fr-FR" sz="1200" kern="1200" dirty="0" smtClean="0"/>
                <a:t> en terme de </a:t>
              </a:r>
              <a:r>
                <a:rPr lang="fr-FR" sz="1200" b="1" kern="1200" dirty="0" smtClean="0"/>
                <a:t>sélection d’actifs </a:t>
              </a:r>
              <a:r>
                <a:rPr lang="fr-FR" sz="1200" kern="1200" dirty="0" smtClean="0"/>
                <a:t>et de </a:t>
              </a:r>
              <a:r>
                <a:rPr lang="fr-FR" sz="1200" b="1" kern="1200" dirty="0" smtClean="0"/>
                <a:t>gestion active </a:t>
              </a:r>
              <a:r>
                <a:rPr lang="fr-FR" sz="1200" kern="1200" dirty="0" smtClean="0"/>
                <a:t>du portefeuille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2- 	</a:t>
              </a:r>
              <a:r>
                <a:rPr lang="fr-FR" sz="1200" b="1" kern="1200" dirty="0" smtClean="0"/>
                <a:t>Structuration d’équipes</a:t>
              </a:r>
              <a:r>
                <a:rPr lang="fr-FR" sz="1200" kern="1200" dirty="0" smtClean="0"/>
                <a:t> régionales : Base de connaissances locales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3- 	</a:t>
              </a:r>
              <a:r>
                <a:rPr lang="fr-FR" sz="1200" b="1" kern="1200" dirty="0" smtClean="0"/>
                <a:t>Management actionnaire </a:t>
              </a:r>
              <a:r>
                <a:rPr lang="fr-FR" sz="1200" kern="1200" dirty="0" smtClean="0"/>
                <a:t>: Intérêts corrélés (vs </a:t>
              </a:r>
              <a:r>
                <a:rPr lang="fr-FR" sz="1200" i="1" kern="1200" dirty="0" err="1" smtClean="0"/>
                <a:t>asset</a:t>
              </a:r>
              <a:r>
                <a:rPr lang="fr-FR" sz="1200" i="1" kern="1200" dirty="0" smtClean="0"/>
                <a:t> managers</a:t>
              </a:r>
              <a:r>
                <a:rPr lang="fr-FR" sz="1200" kern="1200" dirty="0" smtClean="0"/>
                <a:t>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4- 	</a:t>
              </a:r>
              <a:r>
                <a:rPr lang="fr-FR" sz="1200" b="1" kern="1200" dirty="0" smtClean="0"/>
                <a:t>Création d’alpha </a:t>
              </a:r>
              <a:r>
                <a:rPr lang="fr-FR" sz="1200" kern="1200" dirty="0" smtClean="0"/>
                <a:t>: Par rapport au sous-jacent immobilier</a:t>
              </a:r>
              <a:endParaRPr lang="fr-FR" sz="1200" kern="1200" dirty="0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ources de création de valeur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7285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900113"/>
            <a:ext cx="9726612" cy="367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Opérations complémentaires en cours d’étude et de négociations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Projet d’externalisation :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Transport 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Fatton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, 3 bâtiments d’exploitation proche Lyon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Reconversion d’un site industriel : 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Saupiquet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, projet de réalisation d’un parc d’activité, Vannes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Projet d’externalisation : </a:t>
            </a:r>
            <a:r>
              <a:rPr lang="fr-FR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Ducros 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Express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(ex-DHL Express), 2 bâtiments d’exploitation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Projet d’externalisation : </a:t>
            </a:r>
            <a:r>
              <a:rPr lang="fr-FR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Luxos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, 1 bâtiment de production, proche Grenoble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513294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pérations en cours de négociation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1708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6538421"/>
            <a:ext cx="1620466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Annexes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0336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5976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ctionnariat &amp; </a:t>
            </a:r>
            <a:r>
              <a:rPr lang="fr-FR" i="1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management </a:t>
            </a:r>
            <a:r>
              <a:rPr lang="fr-FR" i="1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contract</a:t>
            </a:r>
            <a:endParaRPr lang="fr-FR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83100" y="3418855"/>
            <a:ext cx="1901825" cy="3397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 smtClean="0">
                <a:cs typeface="+mn-cs"/>
              </a:rPr>
              <a:t>CAPSTONE </a:t>
            </a:r>
            <a:r>
              <a:rPr lang="fr-FR" sz="1600" dirty="0" smtClean="0">
                <a:solidFill>
                  <a:srgbClr val="C00000"/>
                </a:solidFill>
                <a:cs typeface="+mn-cs"/>
              </a:rPr>
              <a:t>(1)</a:t>
            </a:r>
            <a:endParaRPr lang="fr-FR" sz="16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10796" y="4665042"/>
            <a:ext cx="1873250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cs typeface="+mn-cs"/>
              </a:rPr>
              <a:t>Foncière</a:t>
            </a:r>
          </a:p>
        </p:txBody>
      </p:sp>
      <p:sp>
        <p:nvSpPr>
          <p:cNvPr id="7" name="ZoneTexte 37"/>
          <p:cNvSpPr txBox="1">
            <a:spLocks noChangeArrowheads="1"/>
          </p:cNvSpPr>
          <p:nvPr/>
        </p:nvSpPr>
        <p:spPr bwMode="auto">
          <a:xfrm>
            <a:off x="2898973" y="4665042"/>
            <a:ext cx="18716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/>
              <a:t>Commercial</a:t>
            </a:r>
          </a:p>
        </p:txBody>
      </p:sp>
      <p:cxnSp>
        <p:nvCxnSpPr>
          <p:cNvPr id="9" name="Connecteur en angle 8"/>
          <p:cNvCxnSpPr>
            <a:cxnSpLocks noChangeShapeType="1"/>
            <a:stCxn id="4" idx="2"/>
            <a:endCxn id="5" idx="0"/>
          </p:cNvCxnSpPr>
          <p:nvPr/>
        </p:nvCxnSpPr>
        <p:spPr bwMode="auto">
          <a:xfrm rot="16200000" flipH="1">
            <a:off x="5837486" y="3355107"/>
            <a:ext cx="906462" cy="171340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en angle 11"/>
          <p:cNvCxnSpPr>
            <a:cxnSpLocks noChangeShapeType="1"/>
            <a:stCxn id="4" idx="2"/>
            <a:endCxn id="7" idx="0"/>
          </p:cNvCxnSpPr>
          <p:nvPr/>
        </p:nvCxnSpPr>
        <p:spPr bwMode="auto">
          <a:xfrm rot="5400000">
            <a:off x="4181178" y="3412207"/>
            <a:ext cx="906462" cy="159920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52"/>
          <p:cNvCxnSpPr>
            <a:cxnSpLocks noChangeShapeType="1"/>
            <a:stCxn id="14" idx="2"/>
            <a:endCxn id="4" idx="0"/>
          </p:cNvCxnSpPr>
          <p:nvPr/>
        </p:nvCxnSpPr>
        <p:spPr bwMode="auto">
          <a:xfrm>
            <a:off x="5433517" y="2503651"/>
            <a:ext cx="496" cy="9152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53"/>
          <p:cNvSpPr txBox="1">
            <a:spLocks noChangeArrowheads="1"/>
          </p:cNvSpPr>
          <p:nvPr/>
        </p:nvSpPr>
        <p:spPr bwMode="auto">
          <a:xfrm>
            <a:off x="7981379" y="3296330"/>
            <a:ext cx="19018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 smtClean="0"/>
              <a:t>Associés Propriétaires</a:t>
            </a:r>
            <a:endParaRPr lang="fr-FR" sz="1600" dirty="0"/>
          </a:p>
        </p:txBody>
      </p:sp>
      <p:sp>
        <p:nvSpPr>
          <p:cNvPr id="14" name="ZoneTexte 54"/>
          <p:cNvSpPr txBox="1">
            <a:spLocks noChangeArrowheads="1"/>
          </p:cNvSpPr>
          <p:nvPr/>
        </p:nvSpPr>
        <p:spPr bwMode="auto">
          <a:xfrm>
            <a:off x="4482604" y="1980431"/>
            <a:ext cx="1901825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/>
            <a:r>
              <a:rPr lang="fr-FR" sz="1600" dirty="0"/>
              <a:t>Isis (</a:t>
            </a:r>
            <a:r>
              <a:rPr lang="fr-FR" sz="1600" dirty="0" err="1"/>
              <a:t>managt</a:t>
            </a:r>
            <a:r>
              <a:rPr lang="fr-FR" sz="1600" dirty="0" smtClean="0"/>
              <a:t>)</a:t>
            </a:r>
          </a:p>
          <a:p>
            <a:pPr algn="ctr" eaLnBrk="1" hangingPunct="1"/>
            <a:r>
              <a:rPr lang="fr-FR" sz="1200" dirty="0" smtClean="0"/>
              <a:t>DG Salariée d’Isis</a:t>
            </a:r>
            <a:endParaRPr lang="fr-FR" sz="1200" dirty="0"/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4842644" y="2565206"/>
            <a:ext cx="0" cy="853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2592400" y="2772519"/>
            <a:ext cx="2394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atin typeface="+mn-lt"/>
              </a:rPr>
              <a:t>Management </a:t>
            </a:r>
            <a:r>
              <a:rPr lang="fr-FR" sz="1200" i="1" dirty="0" err="1" smtClean="0">
                <a:latin typeface="+mn-lt"/>
              </a:rPr>
              <a:t>contract</a:t>
            </a:r>
            <a:r>
              <a:rPr lang="fr-FR" sz="1200" i="1" dirty="0" smtClean="0">
                <a:latin typeface="+mn-lt"/>
              </a:rPr>
              <a:t> </a:t>
            </a:r>
            <a:r>
              <a:rPr lang="fr-FR" sz="1200" dirty="0" smtClean="0">
                <a:latin typeface="+mn-lt"/>
              </a:rPr>
              <a:t>+ BSA</a:t>
            </a:r>
            <a:endParaRPr lang="fr-FR" sz="1200" dirty="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91514" y="2098025"/>
            <a:ext cx="70208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S. LIPP</a:t>
            </a:r>
            <a:endParaRPr lang="fr-FR" sz="1200" dirty="0">
              <a:latin typeface="+mn-lt"/>
            </a:endParaRPr>
          </a:p>
        </p:txBody>
      </p:sp>
      <p:cxnSp>
        <p:nvCxnSpPr>
          <p:cNvPr id="16" name="Connecteur droit avec flèche 15"/>
          <p:cNvCxnSpPr>
            <a:stCxn id="14" idx="3"/>
            <a:endCxn id="13" idx="0"/>
          </p:cNvCxnSpPr>
          <p:nvPr/>
        </p:nvCxnSpPr>
        <p:spPr bwMode="auto">
          <a:xfrm>
            <a:off x="6384429" y="2242041"/>
            <a:ext cx="2547863" cy="1054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7254900" y="2340471"/>
            <a:ext cx="205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Pacte d’actionnaires</a:t>
            </a:r>
          </a:p>
          <a:p>
            <a:pPr algn="ctr"/>
            <a:r>
              <a:rPr lang="fr-FR" sz="1200" dirty="0" smtClean="0">
                <a:latin typeface="+mn-lt"/>
              </a:rPr>
              <a:t>&amp; règlement intérieur</a:t>
            </a:r>
            <a:endParaRPr lang="fr-FR" sz="1200" dirty="0">
              <a:latin typeface="+mn-lt"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7668964" y="5580832"/>
            <a:ext cx="774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lgDashDot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ZoneTexte 31"/>
          <p:cNvSpPr txBox="1"/>
          <p:nvPr/>
        </p:nvSpPr>
        <p:spPr>
          <a:xfrm>
            <a:off x="8461040" y="5438556"/>
            <a:ext cx="171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Lien contractuel</a:t>
            </a:r>
          </a:p>
          <a:p>
            <a:endParaRPr lang="fr-FR" sz="1200" dirty="0" smtClean="0">
              <a:latin typeface="+mn-lt"/>
            </a:endParaRPr>
          </a:p>
          <a:p>
            <a:r>
              <a:rPr lang="fr-FR" sz="1200" dirty="0" smtClean="0">
                <a:latin typeface="+mn-lt"/>
              </a:rPr>
              <a:t>Lien capitalistique</a:t>
            </a:r>
            <a:endParaRPr lang="fr-FR" sz="1200" dirty="0">
              <a:latin typeface="+mn-lt"/>
            </a:endParaRPr>
          </a:p>
        </p:txBody>
      </p:sp>
      <p:cxnSp>
        <p:nvCxnSpPr>
          <p:cNvPr id="34" name="Connecteur droit avec flèche 33"/>
          <p:cNvCxnSpPr/>
          <p:nvPr/>
        </p:nvCxnSpPr>
        <p:spPr bwMode="auto">
          <a:xfrm>
            <a:off x="7668964" y="5940871"/>
            <a:ext cx="774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oneTexte 36"/>
          <p:cNvSpPr txBox="1"/>
          <p:nvPr/>
        </p:nvSpPr>
        <p:spPr>
          <a:xfrm>
            <a:off x="3204456" y="4151704"/>
            <a:ext cx="70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100%</a:t>
            </a:r>
            <a:endParaRPr lang="fr-FR" sz="1200" dirty="0">
              <a:latin typeface="+mn-l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74892" y="4140671"/>
            <a:ext cx="70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100%</a:t>
            </a:r>
            <a:endParaRPr lang="fr-FR" sz="1200" dirty="0">
              <a:latin typeface="+mn-l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22164" y="5921126"/>
            <a:ext cx="205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(1) </a:t>
            </a:r>
            <a:r>
              <a:rPr lang="fr-FR" sz="1400" dirty="0" smtClean="0">
                <a:latin typeface="+mn-lt"/>
              </a:rPr>
              <a:t>Société à coter</a:t>
            </a:r>
            <a:endParaRPr lang="fr-FR" sz="1400" dirty="0">
              <a:latin typeface="+mn-lt"/>
            </a:endParaRPr>
          </a:p>
        </p:txBody>
      </p:sp>
      <p:cxnSp>
        <p:nvCxnSpPr>
          <p:cNvPr id="17" name="Connecteur droit avec flèche 16"/>
          <p:cNvCxnSpPr>
            <a:stCxn id="13" idx="1"/>
            <a:endCxn id="4" idx="3"/>
          </p:cNvCxnSpPr>
          <p:nvPr/>
        </p:nvCxnSpPr>
        <p:spPr bwMode="auto">
          <a:xfrm flipH="1">
            <a:off x="6384925" y="3588718"/>
            <a:ext cx="159645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6610028" y="3357885"/>
            <a:ext cx="125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Actionnaires majoritaires</a:t>
            </a:r>
            <a:endParaRPr lang="fr-F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666180" y="924113"/>
            <a:ext cx="98832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Sociétés</a:t>
            </a:r>
          </a:p>
          <a:p>
            <a:r>
              <a:rPr lang="fr-FR" sz="1600" dirty="0" smtClean="0">
                <a:latin typeface="+mn-lt"/>
              </a:rPr>
              <a:t>ISIS SAS			Holding détenu par le management-actionnaire</a:t>
            </a:r>
          </a:p>
          <a:p>
            <a:r>
              <a:rPr lang="fr-FR" sz="1600" dirty="0">
                <a:latin typeface="+mn-lt"/>
              </a:rPr>
              <a:t>	</a:t>
            </a:r>
            <a:r>
              <a:rPr lang="fr-FR" sz="1600" dirty="0" smtClean="0">
                <a:latin typeface="+mn-lt"/>
              </a:rPr>
              <a:t>		► Objet : Prise de contrôle lors de la cotation (</a:t>
            </a:r>
            <a:r>
              <a:rPr lang="fr-FR" sz="1600" dirty="0" err="1" smtClean="0">
                <a:latin typeface="+mn-lt"/>
              </a:rPr>
              <a:t>pre</a:t>
            </a:r>
            <a:r>
              <a:rPr lang="fr-FR" sz="1600" dirty="0" smtClean="0">
                <a:latin typeface="+mn-lt"/>
              </a:rPr>
              <a:t> IPO = optimisation </a:t>
            </a:r>
            <a:r>
              <a:rPr lang="fr-FR" sz="1600" dirty="0" err="1" smtClean="0">
                <a:latin typeface="+mn-lt"/>
              </a:rPr>
              <a:t>valo</a:t>
            </a:r>
            <a:r>
              <a:rPr lang="fr-FR" sz="1600" dirty="0" smtClean="0">
                <a:latin typeface="+mn-lt"/>
              </a:rPr>
              <a:t>.)</a:t>
            </a:r>
          </a:p>
          <a:p>
            <a:endParaRPr lang="fr-FR" sz="1600" dirty="0" smtClean="0">
              <a:latin typeface="+mn-lt"/>
            </a:endParaRPr>
          </a:p>
          <a:p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CAPSTONE SAS		► Holding de tête de la foncière ; société à coter</a:t>
            </a:r>
          </a:p>
          <a:p>
            <a:r>
              <a:rPr lang="fr-FR" sz="1600" dirty="0">
                <a:latin typeface="+mn-lt"/>
              </a:rPr>
              <a:t>	</a:t>
            </a:r>
            <a:r>
              <a:rPr lang="fr-FR" sz="1600" dirty="0" smtClean="0">
                <a:latin typeface="+mn-lt"/>
              </a:rPr>
              <a:t>		Destiné à regrouper les Associés-Propriétaires</a:t>
            </a:r>
          </a:p>
          <a:p>
            <a:pPr marL="0" lvl="2"/>
            <a:r>
              <a:rPr lang="fr-FR" sz="1600" dirty="0" smtClean="0">
                <a:latin typeface="+mn-lt"/>
              </a:rPr>
              <a:t>			Société intégrante (IS groupe)</a:t>
            </a:r>
          </a:p>
          <a:p>
            <a:pPr marL="0" lvl="2"/>
            <a:endParaRPr lang="fr-FR" sz="1600" dirty="0" smtClean="0">
              <a:latin typeface="+mn-lt"/>
            </a:endParaRPr>
          </a:p>
          <a:p>
            <a:pPr marL="0" lvl="2"/>
            <a:endParaRPr lang="fr-FR" sz="1600" dirty="0">
              <a:latin typeface="+mn-lt"/>
            </a:endParaRPr>
          </a:p>
          <a:p>
            <a:pPr marL="0" lvl="2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Apports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d’opérations / Stéphane LIPP</a:t>
            </a:r>
            <a:endParaRPr lang="fr-FR" sz="1600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</a:endParaRPr>
          </a:p>
          <a:p>
            <a:pPr marL="0" lvl="2"/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/>
              </a:rPr>
              <a:t>	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Arial"/>
              </a:rPr>
              <a:t>		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FZYaoTi" pitchFamily="2" charset="-122"/>
                <a:cs typeface="Arial"/>
              </a:rPr>
              <a:t>►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 valorisation initiale des parts de Capstone (commissaire aux apports)</a:t>
            </a:r>
          </a:p>
          <a:p>
            <a:r>
              <a:rPr lang="fr-FR" sz="1600" dirty="0" smtClean="0">
                <a:latin typeface="+mn-lt"/>
              </a:rPr>
              <a:t>			Total </a:t>
            </a:r>
            <a:r>
              <a:rPr lang="fr-FR" sz="1600" b="1" dirty="0" smtClean="0">
                <a:latin typeface="+mn-lt"/>
              </a:rPr>
              <a:t>8,6M€ - forte implication patrimoniale</a:t>
            </a:r>
            <a:endParaRPr lang="fr-FR" sz="1600" b="1" dirty="0">
              <a:latin typeface="+mn-lt"/>
            </a:endParaRPr>
          </a:p>
          <a:p>
            <a:pPr marL="0" lvl="2"/>
            <a:endParaRPr lang="fr-FR" sz="1600" dirty="0" smtClean="0">
              <a:latin typeface="+mn-lt"/>
            </a:endParaRPr>
          </a:p>
          <a:p>
            <a:pPr marL="0" lvl="2"/>
            <a:endParaRPr lang="fr-FR" sz="1600" dirty="0" smtClean="0">
              <a:latin typeface="+mn-lt"/>
            </a:endParaRPr>
          </a:p>
          <a:p>
            <a:pPr marL="0" lvl="2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Contrats</a:t>
            </a:r>
          </a:p>
          <a:p>
            <a:r>
              <a:rPr lang="fr-FR" sz="1600" i="1" dirty="0">
                <a:latin typeface="+mn-lt"/>
              </a:rPr>
              <a:t>Management </a:t>
            </a:r>
            <a:r>
              <a:rPr lang="fr-FR" sz="1600" i="1" dirty="0" err="1">
                <a:latin typeface="+mn-lt"/>
              </a:rPr>
              <a:t>contract</a:t>
            </a:r>
            <a:r>
              <a:rPr lang="fr-FR" sz="1600" i="1" dirty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:	Intéressement en titres/résultat TRI </a:t>
            </a:r>
            <a:r>
              <a:rPr lang="fr-FR" sz="1600" dirty="0" smtClean="0">
                <a:latin typeface="+mn-lt"/>
              </a:rPr>
              <a:t>Associés-Propriétaires à </a:t>
            </a:r>
            <a:r>
              <a:rPr lang="fr-FR" sz="1600" dirty="0">
                <a:latin typeface="+mn-lt"/>
              </a:rPr>
              <a:t>la </a:t>
            </a:r>
            <a:r>
              <a:rPr lang="fr-FR" sz="1600" dirty="0" smtClean="0">
                <a:latin typeface="+mn-lt"/>
              </a:rPr>
              <a:t>sortie</a:t>
            </a:r>
            <a:endParaRPr lang="fr-FR" sz="1600" dirty="0">
              <a:latin typeface="+mn-lt"/>
            </a:endParaRPr>
          </a:p>
          <a:p>
            <a:r>
              <a:rPr lang="fr-FR" sz="1600" dirty="0">
                <a:latin typeface="+mn-lt"/>
              </a:rPr>
              <a:t>			► Objectif :	</a:t>
            </a:r>
            <a:r>
              <a:rPr lang="fr-FR" sz="1600" dirty="0" smtClean="0">
                <a:latin typeface="+mn-lt"/>
              </a:rPr>
              <a:t>Corrélation intérêts actionnaires/management</a:t>
            </a:r>
          </a:p>
          <a:p>
            <a:r>
              <a:rPr lang="fr-FR" sz="1600" dirty="0">
                <a:latin typeface="+mn-lt"/>
              </a:rPr>
              <a:t>	</a:t>
            </a:r>
            <a:r>
              <a:rPr lang="fr-FR" sz="1600" dirty="0" smtClean="0">
                <a:latin typeface="+mn-lt"/>
              </a:rPr>
              <a:t>		► Sécurité/</a:t>
            </a:r>
            <a:r>
              <a:rPr lang="fr-FR" sz="1600" dirty="0" err="1" smtClean="0">
                <a:latin typeface="+mn-lt"/>
              </a:rPr>
              <a:t>actionn</a:t>
            </a:r>
            <a:r>
              <a:rPr lang="fr-FR" sz="1600" dirty="0" smtClean="0">
                <a:latin typeface="+mn-lt"/>
              </a:rPr>
              <a:t>:</a:t>
            </a:r>
            <a:r>
              <a:rPr lang="fr-FR" sz="1600" dirty="0">
                <a:latin typeface="+mn-lt"/>
              </a:rPr>
              <a:t>	</a:t>
            </a:r>
            <a:r>
              <a:rPr lang="fr-FR" sz="1600" dirty="0" smtClean="0">
                <a:latin typeface="+mn-lt"/>
              </a:rPr>
              <a:t>Volonté management de devenir majoritaire à la sortie</a:t>
            </a:r>
          </a:p>
          <a:p>
            <a:r>
              <a:rPr lang="fr-FR" sz="1600" dirty="0" smtClean="0">
                <a:latin typeface="+mn-lt"/>
              </a:rPr>
              <a:t>			► </a:t>
            </a:r>
            <a:r>
              <a:rPr lang="fr-FR" sz="1600" dirty="0">
                <a:latin typeface="+mn-lt"/>
              </a:rPr>
              <a:t>BSA :		Bons de souscription d’actions logés dans </a:t>
            </a:r>
            <a:r>
              <a:rPr lang="fr-FR" sz="1600" dirty="0" smtClean="0">
                <a:latin typeface="+mn-lt"/>
              </a:rPr>
              <a:t>ISIS (contrat)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3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T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ableau de sensibilité – valorisation boursière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2052439"/>
            <a:ext cx="7488832" cy="310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ythme d’embauches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2268463"/>
            <a:ext cx="8715997" cy="24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2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harges de structure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1332359"/>
            <a:ext cx="84501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2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A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llocation de portefeuille Capstone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47576" name="Picture 4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8" y="1260351"/>
            <a:ext cx="6125939" cy="488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577" name="Picture 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27" y="2772519"/>
            <a:ext cx="36480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oncurrence 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– Capstone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vs </a:t>
            </a:r>
            <a:r>
              <a:rPr lang="fr-FR" dirty="0" err="1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crédit-bailleurs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986933"/>
              </p:ext>
            </p:extLst>
          </p:nvPr>
        </p:nvGraphicFramePr>
        <p:xfrm>
          <a:off x="18108" y="1574432"/>
          <a:ext cx="10675292" cy="389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9" name="Document" r:id="rId3" imgW="9288030" imgH="3392891" progId="Word.Document.8">
                  <p:embed/>
                </p:oleObj>
              </mc:Choice>
              <mc:Fallback>
                <p:oleObj name="Document" r:id="rId3" imgW="9288030" imgH="33928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8" y="1574432"/>
                        <a:ext cx="10675292" cy="3896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5300" y="5436815"/>
            <a:ext cx="9420471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Rq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.:	Réactivité de Capstone &gt; aux établissements bancaires 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6968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82650" y="384175"/>
            <a:ext cx="914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tatut des sociétés d’investissement cotées SIIC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66788" y="1463958"/>
            <a:ext cx="9420471" cy="441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Conditions d’application</a:t>
            </a:r>
            <a:r>
              <a:rPr lang="fr-F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Patrimoine :		&gt;15M€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Paiement de 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FZYaoTi"/>
                <a:cs typeface="FZYaoTi"/>
              </a:rPr>
              <a:t>l’exit </a:t>
            </a:r>
            <a:r>
              <a:rPr lang="fr-FR" sz="16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FZYaoTi"/>
                <a:cs typeface="FZYaoTi"/>
              </a:rPr>
              <a:t>tax</a:t>
            </a:r>
            <a:r>
              <a:rPr lang="fr-FR" sz="1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en A1 :	= ANR x </a:t>
            </a:r>
            <a:r>
              <a:rPr lang="fr-F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FZYaoTi"/>
                <a:cs typeface="FZYaoTi"/>
              </a:rPr>
              <a:t>20%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Détention majoritaire : 	&lt; 60%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u="sng" dirty="0" smtClean="0">
                <a:latin typeface="Arial" pitchFamily="34" charset="0"/>
                <a:ea typeface="FZYaoTi"/>
                <a:cs typeface="FZYaoTi"/>
              </a:rPr>
              <a:t>Conséquence du statut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Exemption d’IS :		Résultat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récurrent et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plus-values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Distribution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obligatoire : 	- 85% des revenus récurrents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- 50%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plus values sur cessions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- 100% des dividendes des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filiales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IS pour partenaires :	IS sur plus value ≈19%, pour les vendeurs d’immeubles à une SIIC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val="2678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1065813"/>
            <a:ext cx="3708697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Expertise - L’équipe dirigeante</a:t>
            </a:r>
          </a:p>
        </p:txBody>
      </p:sp>
    </p:spTree>
    <p:extLst>
      <p:ext uri="{BB962C8B-B14F-4D97-AF65-F5344CB8AC3E}">
        <p14:creationId xmlns:p14="http://schemas.microsoft.com/office/powerpoint/2010/main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3238" y="2905125"/>
            <a:ext cx="4546600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N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OUS VOUS REMERCIONS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82650" y="396875"/>
            <a:ext cx="9144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 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– L’équipe dirigeante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66788" y="1127125"/>
            <a:ext cx="4595812" cy="570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Stéphane LIPP, 37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Dirigeant </a:t>
            </a:r>
            <a:r>
              <a:rPr lang="fr-FR" sz="1600" dirty="0" smtClean="0">
                <a:latin typeface="Times New Roman"/>
                <a:ea typeface="FZYaoTi"/>
                <a:cs typeface="Times New Roman"/>
              </a:rPr>
              <a:t>►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porteur du projet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CV</a:t>
            </a:r>
          </a:p>
          <a:p>
            <a:pPr eaLnBrk="1" hangingPunct="1"/>
            <a:endParaRPr lang="fr-FR" sz="1200" dirty="0"/>
          </a:p>
          <a:p>
            <a:pPr eaLnBrk="1" hangingPunct="1"/>
            <a:r>
              <a:rPr lang="fr-FR" sz="1200" dirty="0"/>
              <a:t>PRESIDENT</a:t>
            </a:r>
            <a:endParaRPr lang="fr-FR" sz="1200" b="1" dirty="0"/>
          </a:p>
          <a:p>
            <a:pPr eaLnBrk="1" hangingPunct="1"/>
            <a:r>
              <a:rPr lang="fr-FR" sz="1200" b="1" dirty="0"/>
              <a:t>Capstone Properties</a:t>
            </a:r>
            <a:r>
              <a:rPr lang="fr-FR" sz="1200" dirty="0"/>
              <a:t> – France</a:t>
            </a:r>
          </a:p>
          <a:p>
            <a:pPr eaLnBrk="1" hangingPunct="1"/>
            <a:r>
              <a:rPr lang="fr-FR" sz="1200" dirty="0"/>
              <a:t>Depuis 2009</a:t>
            </a:r>
          </a:p>
          <a:p>
            <a:pPr eaLnBrk="1" hangingPunct="1"/>
            <a:r>
              <a:rPr lang="fr-FR" sz="1200" dirty="0" smtClean="0"/>
              <a:t>Investisseur </a:t>
            </a:r>
            <a:r>
              <a:rPr lang="fr-FR" sz="1200" dirty="0"/>
              <a:t>immobilier d’entreprise</a:t>
            </a:r>
          </a:p>
          <a:p>
            <a:pPr eaLnBrk="1" hangingPunct="1"/>
            <a:endParaRPr lang="fr-FR" sz="1200" dirty="0"/>
          </a:p>
          <a:p>
            <a:pPr eaLnBrk="1" hangingPunct="1"/>
            <a:r>
              <a:rPr lang="fr-FR" sz="1200" dirty="0"/>
              <a:t>DIRECTEUR DE L’INVESTISSEMENT</a:t>
            </a:r>
            <a:endParaRPr lang="fr-FR" sz="1200" b="1" dirty="0"/>
          </a:p>
          <a:p>
            <a:pPr eaLnBrk="1" hangingPunct="1"/>
            <a:r>
              <a:rPr lang="fr-FR" sz="1200" b="1" dirty="0"/>
              <a:t>DTZ Jean </a:t>
            </a:r>
            <a:r>
              <a:rPr lang="fr-FR" sz="1200" b="1" dirty="0" err="1"/>
              <a:t>Thouard</a:t>
            </a:r>
            <a:r>
              <a:rPr lang="fr-FR" sz="1200" dirty="0"/>
              <a:t> – France</a:t>
            </a:r>
          </a:p>
          <a:p>
            <a:pPr eaLnBrk="1" hangingPunct="1"/>
            <a:r>
              <a:rPr lang="fr-FR" sz="1200" dirty="0"/>
              <a:t>2008</a:t>
            </a:r>
          </a:p>
          <a:p>
            <a:pPr eaLnBrk="1" hangingPunct="1"/>
            <a:endParaRPr lang="fr-FR" sz="1200" dirty="0"/>
          </a:p>
          <a:p>
            <a:pPr eaLnBrk="1" hangingPunct="1"/>
            <a:r>
              <a:rPr lang="fr-FR" sz="1200" dirty="0"/>
              <a:t>DIRECTEUR PAYS</a:t>
            </a:r>
            <a:endParaRPr lang="fr-FR" sz="1200" b="1" dirty="0"/>
          </a:p>
          <a:p>
            <a:pPr eaLnBrk="1" hangingPunct="1"/>
            <a:r>
              <a:rPr lang="fr-FR" sz="1200" b="1" dirty="0" err="1"/>
              <a:t>Wal</a:t>
            </a:r>
            <a:r>
              <a:rPr lang="fr-FR" sz="1200" b="1" dirty="0"/>
              <a:t>*</a:t>
            </a:r>
            <a:r>
              <a:rPr lang="fr-FR" sz="1200" b="1" dirty="0" err="1"/>
              <a:t>Mart</a:t>
            </a:r>
            <a:r>
              <a:rPr lang="fr-FR" sz="1200" dirty="0"/>
              <a:t> – Angleterre </a:t>
            </a:r>
          </a:p>
          <a:p>
            <a:pPr eaLnBrk="1" hangingPunct="1"/>
            <a:r>
              <a:rPr lang="fr-FR" sz="1200" dirty="0"/>
              <a:t>2006 - 2008</a:t>
            </a:r>
          </a:p>
          <a:p>
            <a:pPr eaLnBrk="1" hangingPunct="1"/>
            <a:r>
              <a:rPr lang="fr-FR" sz="1200" dirty="0" err="1"/>
              <a:t>Dir</a:t>
            </a:r>
            <a:r>
              <a:rPr lang="fr-FR" sz="1200" dirty="0"/>
              <a:t>. Benelux – 2007/2008 ; </a:t>
            </a:r>
            <a:r>
              <a:rPr lang="fr-FR" sz="1200" dirty="0" err="1"/>
              <a:t>Dir</a:t>
            </a:r>
            <a:r>
              <a:rPr lang="fr-FR" sz="1200" dirty="0"/>
              <a:t>. Europe de l’Est – 2006</a:t>
            </a:r>
          </a:p>
          <a:p>
            <a:pPr eaLnBrk="1" hangingPunct="1"/>
            <a:r>
              <a:rPr lang="fr-FR" sz="1200" dirty="0"/>
              <a:t>Promotion de bâtiments industriels</a:t>
            </a:r>
          </a:p>
          <a:p>
            <a:pPr eaLnBrk="1" hangingPunct="1"/>
            <a:endParaRPr lang="fr-FR" sz="1200" dirty="0"/>
          </a:p>
          <a:p>
            <a:pPr eaLnBrk="1" hangingPunct="1"/>
            <a:r>
              <a:rPr lang="fr-FR" sz="1200" dirty="0"/>
              <a:t>DIRECTEUR IMMOBILIER</a:t>
            </a:r>
          </a:p>
          <a:p>
            <a:pPr eaLnBrk="1" hangingPunct="1"/>
            <a:r>
              <a:rPr lang="fr-FR" sz="1200" b="1" dirty="0"/>
              <a:t>Financière Norbert </a:t>
            </a:r>
            <a:r>
              <a:rPr lang="fr-FR" sz="1200" b="1" dirty="0" err="1"/>
              <a:t>Dentressangle</a:t>
            </a:r>
            <a:r>
              <a:rPr lang="fr-FR" sz="1200" b="1" dirty="0"/>
              <a:t> </a:t>
            </a:r>
            <a:r>
              <a:rPr lang="fr-FR" sz="1200" dirty="0"/>
              <a:t>– France</a:t>
            </a:r>
          </a:p>
          <a:p>
            <a:pPr eaLnBrk="1" hangingPunct="1"/>
            <a:r>
              <a:rPr lang="fr-FR" sz="1200" dirty="0"/>
              <a:t>2004-2006</a:t>
            </a:r>
          </a:p>
          <a:p>
            <a:pPr eaLnBrk="1" hangingPunct="1"/>
            <a:r>
              <a:rPr lang="fr-FR" sz="1200" dirty="0"/>
              <a:t>Développement société foncière privée</a:t>
            </a:r>
          </a:p>
          <a:p>
            <a:pPr eaLnBrk="1" hangingPunct="1"/>
            <a:r>
              <a:rPr lang="fr-FR" sz="1200" dirty="0"/>
              <a:t>1er axe : portefeuille 350M€ d’actifs</a:t>
            </a:r>
          </a:p>
          <a:p>
            <a:pPr eaLnBrk="1" hangingPunct="1"/>
            <a:r>
              <a:rPr lang="fr-FR" sz="1200" dirty="0"/>
              <a:t>2ème axe : promotion (100 000m²/an environ)</a:t>
            </a:r>
          </a:p>
          <a:p>
            <a:pPr eaLnBrk="1" hangingPunct="1"/>
            <a:endParaRPr lang="fr-FR" sz="12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283325" y="2628900"/>
            <a:ext cx="4164013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/>
            <a:r>
              <a:rPr lang="fr-FR" sz="1200"/>
              <a:t>CONSULTANT CONSEIL</a:t>
            </a:r>
            <a:endParaRPr lang="fr-FR" sz="1200" b="1"/>
          </a:p>
          <a:p>
            <a:pPr eaLnBrk="1" hangingPunct="1"/>
            <a:r>
              <a:rPr lang="fr-FR" sz="1200" b="1"/>
              <a:t>CB Richard Ellis</a:t>
            </a:r>
            <a:r>
              <a:rPr lang="fr-FR" sz="1200"/>
              <a:t> – France</a:t>
            </a:r>
          </a:p>
          <a:p>
            <a:pPr eaLnBrk="1" hangingPunct="1"/>
            <a:r>
              <a:rPr lang="fr-FR" sz="1200"/>
              <a:t>1999-2004</a:t>
            </a:r>
          </a:p>
          <a:p>
            <a:pPr eaLnBrk="1" hangingPunct="1"/>
            <a:endParaRPr lang="fr-FR" sz="1200"/>
          </a:p>
          <a:p>
            <a:pPr eaLnBrk="1" hangingPunct="1"/>
            <a:r>
              <a:rPr lang="fr-FR" sz="1200"/>
              <a:t>GERANT - FONDATEUR</a:t>
            </a:r>
          </a:p>
          <a:p>
            <a:pPr eaLnBrk="1" hangingPunct="1"/>
            <a:r>
              <a:rPr lang="fr-FR" sz="1200"/>
              <a:t>Sole trader – Angleterre</a:t>
            </a:r>
          </a:p>
          <a:p>
            <a:pPr eaLnBrk="1" hangingPunct="1"/>
            <a:r>
              <a:rPr lang="fr-FR" sz="1200"/>
              <a:t>1998-1999</a:t>
            </a:r>
          </a:p>
          <a:p>
            <a:pPr eaLnBrk="1" hangingPunct="1"/>
            <a:r>
              <a:rPr lang="fr-FR" sz="1200"/>
              <a:t>Maitrise d’ouvrage/rénovation appartement</a:t>
            </a:r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r>
              <a:rPr lang="en-US" sz="1200"/>
              <a:t>FORMATIONS</a:t>
            </a:r>
            <a:endParaRPr lang="en-GB" sz="1200" b="1"/>
          </a:p>
          <a:p>
            <a:pPr eaLnBrk="1" hangingPunct="1"/>
            <a:r>
              <a:rPr lang="en-GB" sz="1200" b="1"/>
              <a:t>College of Business Administration</a:t>
            </a:r>
            <a:r>
              <a:rPr lang="en-GB" sz="1200"/>
              <a:t> – 1995-1998</a:t>
            </a:r>
            <a:endParaRPr lang="fr-FR" sz="1200"/>
          </a:p>
          <a:p>
            <a:pPr eaLnBrk="1" hangingPunct="1"/>
            <a:r>
              <a:rPr lang="fr-FR" sz="1200"/>
              <a:t>- European Business School, 1998, Londres - Angleterre</a:t>
            </a:r>
            <a:endParaRPr lang="en-GB" sz="1200"/>
          </a:p>
          <a:p>
            <a:pPr eaLnBrk="1" hangingPunct="1"/>
            <a:r>
              <a:rPr lang="en-GB" sz="1200"/>
              <a:t>- Fordham University, 1995-1997, New York – USA</a:t>
            </a:r>
            <a:endParaRPr lang="fr-FR" sz="1200" b="1"/>
          </a:p>
          <a:p>
            <a:pPr eaLnBrk="1" hangingPunct="1"/>
            <a:endParaRPr lang="fr-FR" sz="1200" b="1"/>
          </a:p>
          <a:p>
            <a:pPr eaLnBrk="1" hangingPunct="1"/>
            <a:r>
              <a:rPr lang="fr-FR" sz="1200" b="1"/>
              <a:t>Ecole Supérieure de Commerce</a:t>
            </a:r>
            <a:r>
              <a:rPr lang="fr-FR" sz="1200"/>
              <a:t>, 1993-1994</a:t>
            </a:r>
          </a:p>
          <a:p>
            <a:pPr eaLnBrk="1" hangingPunct="1"/>
            <a:r>
              <a:rPr lang="fr-FR" sz="1200"/>
              <a:t>ESCRA-ISCAM</a:t>
            </a:r>
            <a:endParaRPr lang="fr-FR" sz="1200" b="1"/>
          </a:p>
          <a:p>
            <a:pPr eaLnBrk="1" hangingPunct="1"/>
            <a:endParaRPr lang="fr-FR" sz="1200" b="1"/>
          </a:p>
          <a:p>
            <a:pPr eaLnBrk="1" hangingPunct="1"/>
            <a:r>
              <a:rPr lang="fr-FR" sz="1200" b="1"/>
              <a:t>CNAM</a:t>
            </a:r>
            <a:r>
              <a:rPr lang="fr-FR" sz="1200"/>
              <a:t> (Conservatoire National des Arts et Métiers)</a:t>
            </a:r>
          </a:p>
          <a:p>
            <a:pPr eaLnBrk="1" hangingPunct="1"/>
            <a:r>
              <a:rPr lang="fr-FR" sz="1200"/>
              <a:t>- Diplôme de droit des affaires européen, 1995</a:t>
            </a:r>
          </a:p>
          <a:p>
            <a:pPr eaLnBrk="1" hangingPunct="1"/>
            <a:r>
              <a:rPr lang="fr-FR" sz="1200"/>
              <a:t>- Diplôme de droit des affaires français, 1993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Stéphane LIPP – référence entrepreneuriale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Développement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en cours –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Corbas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EcoParc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8195" name="Picture 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D5B1"/>
              </a:clrFrom>
              <a:clrTo>
                <a:srgbClr val="FED5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971550"/>
            <a:ext cx="2189162" cy="2168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2"/>
          <p:cNvSpPr txBox="1">
            <a:spLocks noChangeArrowheads="1"/>
          </p:cNvSpPr>
          <p:nvPr/>
        </p:nvSpPr>
        <p:spPr bwMode="auto">
          <a:xfrm>
            <a:off x="5922963" y="2052638"/>
            <a:ext cx="20875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8197" name="Text Box 83"/>
          <p:cNvSpPr txBox="1">
            <a:spLocks noChangeArrowheads="1"/>
          </p:cNvSpPr>
          <p:nvPr/>
        </p:nvSpPr>
        <p:spPr bwMode="auto">
          <a:xfrm>
            <a:off x="1025524" y="1805415"/>
            <a:ext cx="6769101" cy="478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Acquisition en 2008 d’un site industriel à convertir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4.5 hect. à Corbas (Lyon)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Investissement initial 4.3M€ 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Financement Crédit Agricole 3.9M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(contrat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hypothécaire, intérêts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@ 1.53%, report capital et intérêts)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Investissement personnel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680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k€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SL Propriétaire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à 100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%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Investissement total 12.5M€</a:t>
            </a: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Réalisation d’une plateforme de messagerie de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 000m² environ</a:t>
            </a: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260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emplois stables anticipés (négociation en cours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8198" name="Picture 84" descr="Nouvelle image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/>
          <a:stretch>
            <a:fillRect/>
          </a:stretch>
        </p:blipFill>
        <p:spPr bwMode="auto">
          <a:xfrm>
            <a:off x="7794625" y="4213225"/>
            <a:ext cx="2562225" cy="217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66788" y="396875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Corbas EcoParc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D5B1"/>
              </a:clrFrom>
              <a:clrTo>
                <a:srgbClr val="FED5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396875"/>
            <a:ext cx="1612900" cy="159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922963" y="2052638"/>
            <a:ext cx="20875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25524" y="1031910"/>
            <a:ext cx="5941219" cy="404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- Projet totalement monté et géré par Capstone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- Variantes de plans d’aménagement réalisés par Capstone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Loyer annuel HT HC projeté : 1.1 M€</a:t>
            </a:r>
          </a:p>
          <a:p>
            <a:pPr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Rentabilité locative brute projetée : 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9.18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% &lt; projet &lt; 9.60%</a:t>
            </a:r>
          </a:p>
          <a:p>
            <a:pPr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Marge brute : 14.70% &lt; projet &lt; 26.80%</a:t>
            </a:r>
          </a:p>
          <a:p>
            <a:pPr eaLnBrk="1" hangingPunct="1">
              <a:buFontTx/>
              <a:buChar char="-"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Marge si revente 3M€ (discussion en cours)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9222" name="Picture 7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202038"/>
            <a:ext cx="3384550" cy="1458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2" y="2706120"/>
            <a:ext cx="5418708" cy="399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6492</TotalTime>
  <Words>2289</Words>
  <Application>Microsoft Office PowerPoint</Application>
  <PresentationFormat>Personnalisé</PresentationFormat>
  <Paragraphs>842</Paragraphs>
  <Slides>60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2" baseType="lpstr">
      <vt:lpstr>Modèle par défaut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Financière Archambaud</dc:creator>
  <cp:lastModifiedBy>stephane lipp</cp:lastModifiedBy>
  <cp:revision>816</cp:revision>
  <dcterms:created xsi:type="dcterms:W3CDTF">2010-06-17T17:34:12Z</dcterms:created>
  <dcterms:modified xsi:type="dcterms:W3CDTF">2010-10-29T11:49:01Z</dcterms:modified>
</cp:coreProperties>
</file>