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83" r:id="rId3"/>
    <p:sldId id="371" r:id="rId4"/>
    <p:sldId id="323" r:id="rId5"/>
    <p:sldId id="350" r:id="rId6"/>
    <p:sldId id="333" r:id="rId7"/>
    <p:sldId id="361" r:id="rId8"/>
    <p:sldId id="276" r:id="rId9"/>
    <p:sldId id="362" r:id="rId10"/>
    <p:sldId id="307" r:id="rId11"/>
    <p:sldId id="363" r:id="rId12"/>
    <p:sldId id="264" r:id="rId13"/>
    <p:sldId id="311" r:id="rId14"/>
    <p:sldId id="364" r:id="rId15"/>
    <p:sldId id="336" r:id="rId16"/>
    <p:sldId id="310" r:id="rId17"/>
    <p:sldId id="292" r:id="rId18"/>
    <p:sldId id="286" r:id="rId19"/>
    <p:sldId id="291" r:id="rId20"/>
    <p:sldId id="327" r:id="rId21"/>
    <p:sldId id="338" r:id="rId22"/>
    <p:sldId id="366" r:id="rId23"/>
    <p:sldId id="263" r:id="rId24"/>
    <p:sldId id="271" r:id="rId25"/>
    <p:sldId id="278" r:id="rId26"/>
    <p:sldId id="269" r:id="rId27"/>
    <p:sldId id="279" r:id="rId28"/>
    <p:sldId id="347" r:id="rId29"/>
    <p:sldId id="332" r:id="rId30"/>
    <p:sldId id="340" r:id="rId31"/>
    <p:sldId id="342" r:id="rId32"/>
    <p:sldId id="343" r:id="rId33"/>
    <p:sldId id="370" r:id="rId34"/>
    <p:sldId id="367" r:id="rId35"/>
    <p:sldId id="318" r:id="rId36"/>
    <p:sldId id="275" r:id="rId37"/>
    <p:sldId id="298" r:id="rId38"/>
    <p:sldId id="312" r:id="rId39"/>
    <p:sldId id="274" r:id="rId40"/>
    <p:sldId id="349" r:id="rId41"/>
    <p:sldId id="348" r:id="rId42"/>
  </p:sldIdLst>
  <p:sldSz cx="10693400" cy="756126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entury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99CC"/>
    <a:srgbClr val="CC3399"/>
    <a:srgbClr val="006600"/>
    <a:srgbClr val="C4BA7E"/>
    <a:srgbClr val="996633"/>
    <a:srgbClr val="D60093"/>
    <a:srgbClr val="000066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20" autoAdjust="0"/>
    <p:restoredTop sz="96029" autoAdjust="0"/>
  </p:normalViewPr>
  <p:slideViewPr>
    <p:cSldViewPr>
      <p:cViewPr>
        <p:scale>
          <a:sx n="70" d="100"/>
          <a:sy n="70" d="100"/>
        </p:scale>
        <p:origin x="-1170" y="-78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9384"/>
    </p:cViewPr>
  </p:sorterViewPr>
  <p:notesViewPr>
    <p:cSldViewPr>
      <p:cViewPr varScale="1">
        <p:scale>
          <a:sx n="76" d="100"/>
          <a:sy n="76" d="100"/>
        </p:scale>
        <p:origin x="-3270" y="-90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CA0D4B-894B-4DE2-ABAD-D9A7316DBACA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</dgm:pt>
    <dgm:pt modelId="{B968B555-DDC5-4DF7-B34C-8BDDF51EB887}">
      <dgm:prSet phldrT="[Texte]" custT="1"/>
      <dgm:spPr/>
      <dgm:t>
        <a:bodyPr/>
        <a:lstStyle/>
        <a:p>
          <a:pPr algn="ctr"/>
          <a:r>
            <a:rPr lang="fr-FR" sz="1600" dirty="0" smtClean="0"/>
            <a:t>Administration financière</a:t>
          </a:r>
          <a:endParaRPr lang="fr-FR" sz="1200" dirty="0" smtClean="0"/>
        </a:p>
        <a:p>
          <a:pPr algn="l"/>
          <a:r>
            <a:rPr lang="fr-FR" sz="1200" dirty="0" smtClean="0"/>
            <a:t>- Comptabilité &amp; fiscalité</a:t>
          </a:r>
        </a:p>
        <a:p>
          <a:pPr algn="l"/>
          <a:r>
            <a:rPr lang="fr-FR" sz="1200" dirty="0" smtClean="0"/>
            <a:t>- Financement</a:t>
          </a:r>
        </a:p>
        <a:p>
          <a:pPr algn="l"/>
          <a:r>
            <a:rPr lang="fr-FR" sz="1200" dirty="0" smtClean="0"/>
            <a:t>- Analyse financière</a:t>
          </a:r>
        </a:p>
        <a:p>
          <a:pPr algn="l"/>
          <a:r>
            <a:rPr lang="fr-FR" sz="1200" dirty="0" smtClean="0"/>
            <a:t>- </a:t>
          </a:r>
          <a:r>
            <a:rPr lang="fr-FR" sz="1200" dirty="0" err="1" smtClean="0"/>
            <a:t>Asset</a:t>
          </a:r>
          <a:r>
            <a:rPr lang="fr-FR" sz="1200" dirty="0" smtClean="0"/>
            <a:t> management</a:t>
          </a:r>
          <a:endParaRPr lang="fr-FR" sz="1600" dirty="0"/>
        </a:p>
      </dgm:t>
    </dgm:pt>
    <dgm:pt modelId="{C2C9FF9B-1335-47F7-A1E6-93BE1B421256}" type="parTrans" cxnId="{0C05C254-2837-4C74-99C0-BF8715175C96}">
      <dgm:prSet/>
      <dgm:spPr/>
      <dgm:t>
        <a:bodyPr/>
        <a:lstStyle/>
        <a:p>
          <a:endParaRPr lang="fr-FR"/>
        </a:p>
      </dgm:t>
    </dgm:pt>
    <dgm:pt modelId="{8BF94F74-6E5F-48BA-AC2A-279F7155ADE8}" type="sibTrans" cxnId="{0C05C254-2837-4C74-99C0-BF8715175C96}">
      <dgm:prSet/>
      <dgm:spPr/>
      <dgm:t>
        <a:bodyPr/>
        <a:lstStyle/>
        <a:p>
          <a:endParaRPr lang="fr-FR"/>
        </a:p>
      </dgm:t>
    </dgm:pt>
    <dgm:pt modelId="{7D7137C8-5C58-48DB-857A-DBFF8C8C5C87}">
      <dgm:prSet phldrT="[Texte]" custT="1"/>
      <dgm:spPr/>
      <dgm:t>
        <a:bodyPr/>
        <a:lstStyle/>
        <a:p>
          <a:pPr algn="ctr"/>
          <a:r>
            <a:rPr lang="fr-FR" sz="1600" dirty="0" smtClean="0"/>
            <a:t>Juridique</a:t>
          </a:r>
          <a:endParaRPr lang="fr-FR" sz="1200" dirty="0" smtClean="0"/>
        </a:p>
        <a:p>
          <a:pPr algn="l"/>
          <a:r>
            <a:rPr lang="fr-FR" sz="1200" dirty="0" smtClean="0"/>
            <a:t>- Structurations</a:t>
          </a:r>
        </a:p>
        <a:p>
          <a:pPr algn="l"/>
          <a:r>
            <a:rPr lang="fr-FR" sz="1200" dirty="0" smtClean="0"/>
            <a:t>- Standardisation contractuelle</a:t>
          </a:r>
        </a:p>
        <a:p>
          <a:pPr algn="l"/>
          <a:r>
            <a:rPr lang="fr-FR" sz="1200" dirty="0" smtClean="0"/>
            <a:t>- Assurances</a:t>
          </a:r>
          <a:endParaRPr lang="fr-FR" sz="1600" dirty="0"/>
        </a:p>
      </dgm:t>
    </dgm:pt>
    <dgm:pt modelId="{2B575C66-A987-4782-8FC9-D4579059F620}" type="parTrans" cxnId="{EA59976A-C4E9-47B3-94F6-FF4507B329EB}">
      <dgm:prSet/>
      <dgm:spPr/>
      <dgm:t>
        <a:bodyPr/>
        <a:lstStyle/>
        <a:p>
          <a:endParaRPr lang="fr-FR"/>
        </a:p>
      </dgm:t>
    </dgm:pt>
    <dgm:pt modelId="{F6143AC8-DEA9-4CFD-8ADD-6D7008600C46}" type="sibTrans" cxnId="{EA59976A-C4E9-47B3-94F6-FF4507B329EB}">
      <dgm:prSet/>
      <dgm:spPr/>
      <dgm:t>
        <a:bodyPr/>
        <a:lstStyle/>
        <a:p>
          <a:endParaRPr lang="fr-FR"/>
        </a:p>
      </dgm:t>
    </dgm:pt>
    <dgm:pt modelId="{026D9978-54FE-4ECC-9D48-FB308E43B7FA}">
      <dgm:prSet phldrT="[Texte]" custT="1"/>
      <dgm:spPr/>
      <dgm:t>
        <a:bodyPr/>
        <a:lstStyle/>
        <a:p>
          <a:pPr algn="ctr"/>
          <a:r>
            <a:rPr lang="fr-FR" sz="1600" dirty="0" smtClean="0"/>
            <a:t>Gestion commerciale</a:t>
          </a:r>
          <a:endParaRPr lang="fr-FR" sz="1200" dirty="0" smtClean="0"/>
        </a:p>
        <a:p>
          <a:pPr algn="l"/>
          <a:r>
            <a:rPr lang="fr-FR" sz="1200" dirty="0" smtClean="0"/>
            <a:t>- Prospection clientèle, foncier, portefeuille</a:t>
          </a:r>
        </a:p>
        <a:p>
          <a:pPr algn="l"/>
          <a:r>
            <a:rPr lang="fr-FR" sz="1200" dirty="0" smtClean="0"/>
            <a:t>- Animation BU régionales</a:t>
          </a:r>
        </a:p>
        <a:p>
          <a:pPr algn="l"/>
          <a:r>
            <a:rPr lang="fr-FR" sz="1200" dirty="0" smtClean="0"/>
            <a:t>- Relation clients en parc</a:t>
          </a:r>
          <a:endParaRPr lang="fr-FR" sz="1600" dirty="0"/>
        </a:p>
      </dgm:t>
    </dgm:pt>
    <dgm:pt modelId="{A8F22AAC-E336-4D3C-BA70-443696BCA12E}" type="parTrans" cxnId="{136FBA9C-E91F-44B0-8628-6E69FBD5CEFF}">
      <dgm:prSet/>
      <dgm:spPr/>
      <dgm:t>
        <a:bodyPr/>
        <a:lstStyle/>
        <a:p>
          <a:endParaRPr lang="fr-FR"/>
        </a:p>
      </dgm:t>
    </dgm:pt>
    <dgm:pt modelId="{1E00DF69-CB1E-4DFB-9379-E4E3068195AB}" type="sibTrans" cxnId="{136FBA9C-E91F-44B0-8628-6E69FBD5CEFF}">
      <dgm:prSet/>
      <dgm:spPr/>
      <dgm:t>
        <a:bodyPr/>
        <a:lstStyle/>
        <a:p>
          <a:endParaRPr lang="fr-FR"/>
        </a:p>
      </dgm:t>
    </dgm:pt>
    <dgm:pt modelId="{7E08F49F-B97A-446A-8E93-E767AECEB00A}" type="pres">
      <dgm:prSet presAssocID="{7BCA0D4B-894B-4DE2-ABAD-D9A7316DBACA}" presName="compositeShape" presStyleCnt="0">
        <dgm:presLayoutVars>
          <dgm:chMax val="7"/>
          <dgm:dir/>
          <dgm:resizeHandles val="exact"/>
        </dgm:presLayoutVars>
      </dgm:prSet>
      <dgm:spPr/>
    </dgm:pt>
    <dgm:pt modelId="{D5595CF9-D228-479E-A6DA-1613D4CDFC90}" type="pres">
      <dgm:prSet presAssocID="{B968B555-DDC5-4DF7-B34C-8BDDF51EB887}" presName="circ1" presStyleLbl="vennNode1" presStyleIdx="0" presStyleCnt="3"/>
      <dgm:spPr/>
      <dgm:t>
        <a:bodyPr/>
        <a:lstStyle/>
        <a:p>
          <a:endParaRPr lang="fr-FR"/>
        </a:p>
      </dgm:t>
    </dgm:pt>
    <dgm:pt modelId="{8DE14DCE-FA7F-44AE-A3A5-299E54669B31}" type="pres">
      <dgm:prSet presAssocID="{B968B555-DDC5-4DF7-B34C-8BDDF51EB88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E0F268-5EFF-4499-B34E-5FAAB43FCCE7}" type="pres">
      <dgm:prSet presAssocID="{7D7137C8-5C58-48DB-857A-DBFF8C8C5C87}" presName="circ2" presStyleLbl="vennNode1" presStyleIdx="1" presStyleCnt="3"/>
      <dgm:spPr/>
      <dgm:t>
        <a:bodyPr/>
        <a:lstStyle/>
        <a:p>
          <a:endParaRPr lang="fr-FR"/>
        </a:p>
      </dgm:t>
    </dgm:pt>
    <dgm:pt modelId="{0C4A0032-EB38-490A-A197-6ADBE5D6163A}" type="pres">
      <dgm:prSet presAssocID="{7D7137C8-5C58-48DB-857A-DBFF8C8C5C8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A71D59-71F3-4AD0-B58F-799D74B168F9}" type="pres">
      <dgm:prSet presAssocID="{026D9978-54FE-4ECC-9D48-FB308E43B7FA}" presName="circ3" presStyleLbl="vennNode1" presStyleIdx="2" presStyleCnt="3"/>
      <dgm:spPr/>
      <dgm:t>
        <a:bodyPr/>
        <a:lstStyle/>
        <a:p>
          <a:endParaRPr lang="fr-FR"/>
        </a:p>
      </dgm:t>
    </dgm:pt>
    <dgm:pt modelId="{45D7F8AD-F71C-4CE0-AD2E-D581E104DAB5}" type="pres">
      <dgm:prSet presAssocID="{026D9978-54FE-4ECC-9D48-FB308E43B7F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C05C254-2837-4C74-99C0-BF8715175C96}" srcId="{7BCA0D4B-894B-4DE2-ABAD-D9A7316DBACA}" destId="{B968B555-DDC5-4DF7-B34C-8BDDF51EB887}" srcOrd="0" destOrd="0" parTransId="{C2C9FF9B-1335-47F7-A1E6-93BE1B421256}" sibTransId="{8BF94F74-6E5F-48BA-AC2A-279F7155ADE8}"/>
    <dgm:cxn modelId="{E355235B-50B8-4BC2-B0E6-AF5861F39BE9}" type="presOf" srcId="{026D9978-54FE-4ECC-9D48-FB308E43B7FA}" destId="{7FA71D59-71F3-4AD0-B58F-799D74B168F9}" srcOrd="0" destOrd="0" presId="urn:microsoft.com/office/officeart/2005/8/layout/venn1"/>
    <dgm:cxn modelId="{BE723836-8D45-412F-A079-5E1C93FA8702}" type="presOf" srcId="{B968B555-DDC5-4DF7-B34C-8BDDF51EB887}" destId="{8DE14DCE-FA7F-44AE-A3A5-299E54669B31}" srcOrd="1" destOrd="0" presId="urn:microsoft.com/office/officeart/2005/8/layout/venn1"/>
    <dgm:cxn modelId="{5394B39A-B7F7-4839-92DA-ED07DB81C1A8}" type="presOf" srcId="{7D7137C8-5C58-48DB-857A-DBFF8C8C5C87}" destId="{A7E0F268-5EFF-4499-B34E-5FAAB43FCCE7}" srcOrd="0" destOrd="0" presId="urn:microsoft.com/office/officeart/2005/8/layout/venn1"/>
    <dgm:cxn modelId="{7B500F9D-CFFC-4C69-A9C8-C9081521FBF3}" type="presOf" srcId="{026D9978-54FE-4ECC-9D48-FB308E43B7FA}" destId="{45D7F8AD-F71C-4CE0-AD2E-D581E104DAB5}" srcOrd="1" destOrd="0" presId="urn:microsoft.com/office/officeart/2005/8/layout/venn1"/>
    <dgm:cxn modelId="{3FADD6FE-9B6B-4C11-9DDA-DF7D54EE1CA3}" type="presOf" srcId="{7D7137C8-5C58-48DB-857A-DBFF8C8C5C87}" destId="{0C4A0032-EB38-490A-A197-6ADBE5D6163A}" srcOrd="1" destOrd="0" presId="urn:microsoft.com/office/officeart/2005/8/layout/venn1"/>
    <dgm:cxn modelId="{AF2B04E4-28D5-4A02-8640-2B8A0AF508AD}" type="presOf" srcId="{B968B555-DDC5-4DF7-B34C-8BDDF51EB887}" destId="{D5595CF9-D228-479E-A6DA-1613D4CDFC90}" srcOrd="0" destOrd="0" presId="urn:microsoft.com/office/officeart/2005/8/layout/venn1"/>
    <dgm:cxn modelId="{136FBA9C-E91F-44B0-8628-6E69FBD5CEFF}" srcId="{7BCA0D4B-894B-4DE2-ABAD-D9A7316DBACA}" destId="{026D9978-54FE-4ECC-9D48-FB308E43B7FA}" srcOrd="2" destOrd="0" parTransId="{A8F22AAC-E336-4D3C-BA70-443696BCA12E}" sibTransId="{1E00DF69-CB1E-4DFB-9379-E4E3068195AB}"/>
    <dgm:cxn modelId="{EA59976A-C4E9-47B3-94F6-FF4507B329EB}" srcId="{7BCA0D4B-894B-4DE2-ABAD-D9A7316DBACA}" destId="{7D7137C8-5C58-48DB-857A-DBFF8C8C5C87}" srcOrd="1" destOrd="0" parTransId="{2B575C66-A987-4782-8FC9-D4579059F620}" sibTransId="{F6143AC8-DEA9-4CFD-8ADD-6D7008600C46}"/>
    <dgm:cxn modelId="{98FB174B-C650-4400-A912-769AA7E115B8}" type="presOf" srcId="{7BCA0D4B-894B-4DE2-ABAD-D9A7316DBACA}" destId="{7E08F49F-B97A-446A-8E93-E767AECEB00A}" srcOrd="0" destOrd="0" presId="urn:microsoft.com/office/officeart/2005/8/layout/venn1"/>
    <dgm:cxn modelId="{73549595-5CA9-46F4-B7AE-F06E4B481674}" type="presParOf" srcId="{7E08F49F-B97A-446A-8E93-E767AECEB00A}" destId="{D5595CF9-D228-479E-A6DA-1613D4CDFC90}" srcOrd="0" destOrd="0" presId="urn:microsoft.com/office/officeart/2005/8/layout/venn1"/>
    <dgm:cxn modelId="{5269DC87-0D08-4CF5-B8A4-1C2E122A1523}" type="presParOf" srcId="{7E08F49F-B97A-446A-8E93-E767AECEB00A}" destId="{8DE14DCE-FA7F-44AE-A3A5-299E54669B31}" srcOrd="1" destOrd="0" presId="urn:microsoft.com/office/officeart/2005/8/layout/venn1"/>
    <dgm:cxn modelId="{6B0B261E-83DC-4765-9CDC-A57574CE07BA}" type="presParOf" srcId="{7E08F49F-B97A-446A-8E93-E767AECEB00A}" destId="{A7E0F268-5EFF-4499-B34E-5FAAB43FCCE7}" srcOrd="2" destOrd="0" presId="urn:microsoft.com/office/officeart/2005/8/layout/venn1"/>
    <dgm:cxn modelId="{8C00BAFE-627F-4464-8F15-C82AB0A3A0FF}" type="presParOf" srcId="{7E08F49F-B97A-446A-8E93-E767AECEB00A}" destId="{0C4A0032-EB38-490A-A197-6ADBE5D6163A}" srcOrd="3" destOrd="0" presId="urn:microsoft.com/office/officeart/2005/8/layout/venn1"/>
    <dgm:cxn modelId="{5E79601A-923D-4B36-90AD-8D55C1957239}" type="presParOf" srcId="{7E08F49F-B97A-446A-8E93-E767AECEB00A}" destId="{7FA71D59-71F3-4AD0-B58F-799D74B168F9}" srcOrd="4" destOrd="0" presId="urn:microsoft.com/office/officeart/2005/8/layout/venn1"/>
    <dgm:cxn modelId="{AAB9D52F-1776-40A9-A23F-97AA3116927E}" type="presParOf" srcId="{7E08F49F-B97A-446A-8E93-E767AECEB00A}" destId="{45D7F8AD-F71C-4CE0-AD2E-D581E104DAB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3E53D3-3EB6-4A11-8EB4-806E861F230B}" type="doc">
      <dgm:prSet loTypeId="urn:microsoft.com/office/officeart/2009/3/layout/IncreasingArrowsProcess" loCatId="process" qsTypeId="urn:microsoft.com/office/officeart/2005/8/quickstyle/3d1" qsCatId="3D" csTypeId="urn:microsoft.com/office/officeart/2005/8/colors/accent4_4" csCatId="accent4" phldr="1"/>
      <dgm:spPr/>
      <dgm:t>
        <a:bodyPr/>
        <a:lstStyle/>
        <a:p>
          <a:endParaRPr lang="fr-FR"/>
        </a:p>
      </dgm:t>
    </dgm:pt>
    <dgm:pt modelId="{17C4BE7C-890A-4107-822C-EEEE560E1097}">
      <dgm:prSet phldrT="[Texte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r>
            <a:rPr lang="fr-FR" sz="1400" dirty="0" smtClean="0">
              <a:latin typeface="+mn-lt"/>
            </a:rPr>
            <a:t>1- Emplacement géographique</a:t>
          </a:r>
          <a:endParaRPr lang="fr-FR" sz="1400" dirty="0">
            <a:latin typeface="+mn-lt"/>
          </a:endParaRPr>
        </a:p>
      </dgm:t>
    </dgm:pt>
    <dgm:pt modelId="{7CEBAC29-2508-4495-950F-C5C21C8A6D6C}" type="parTrans" cxnId="{A25AC5E5-94D0-4FB2-A0AC-A068B5B7A5AA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9AF4F0F7-EB38-4CF2-A812-B93BB6C2EC4F}" type="sibTrans" cxnId="{A25AC5E5-94D0-4FB2-A0AC-A068B5B7A5AA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A833A65D-6C44-4E97-BA97-55786F9819AC}">
      <dgm:prSet phldrT="[Texte]" custT="1"/>
      <dgm:spPr>
        <a:noFill/>
        <a:ln>
          <a:noFill/>
        </a:ln>
      </dgm:spPr>
      <dgm:t>
        <a:bodyPr/>
        <a:lstStyle/>
        <a:p>
          <a:r>
            <a:rPr lang="fr-FR" sz="1400" dirty="0" smtClean="0">
              <a:latin typeface="+mn-lt"/>
            </a:rPr>
            <a:t>- Capacité de relocation du site</a:t>
          </a:r>
        </a:p>
        <a:p>
          <a:r>
            <a:rPr lang="fr-FR" sz="1400" dirty="0" smtClean="0">
              <a:latin typeface="+mn-lt"/>
            </a:rPr>
            <a:t>- Polyvalence de reconversion du site à au terme des baux</a:t>
          </a:r>
        </a:p>
        <a:p>
          <a:endParaRPr lang="fr-FR" sz="1400" dirty="0" smtClean="0">
            <a:latin typeface="+mn-lt"/>
          </a:endParaRPr>
        </a:p>
        <a:p>
          <a:r>
            <a:rPr lang="fr-FR" sz="1400" dirty="0" err="1" smtClean="0">
              <a:latin typeface="+mn-lt"/>
            </a:rPr>
            <a:t>Rq</a:t>
          </a:r>
          <a:r>
            <a:rPr lang="fr-FR" sz="1400" dirty="0" smtClean="0">
              <a:latin typeface="+mn-lt"/>
            </a:rPr>
            <a:t>: les bâtiments à acheter se trouveront en majorité dans des zones urbaines denses = La valeur du foncier, hors bâtiment, sera souvent sous valorisée à l’égard du prix d’achat.</a:t>
          </a:r>
          <a:endParaRPr lang="fr-FR" sz="1400" dirty="0">
            <a:latin typeface="+mn-lt"/>
          </a:endParaRPr>
        </a:p>
      </dgm:t>
    </dgm:pt>
    <dgm:pt modelId="{37987B11-69A3-4035-A0DE-8F670C9A5091}" type="parTrans" cxnId="{1058949A-58B6-462D-AA73-E2F7632416D1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6B71C524-6986-4DF7-9032-CE9627280FBC}" type="sibTrans" cxnId="{1058949A-58B6-462D-AA73-E2F7632416D1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9DFCEFE0-5AFD-405D-87A0-0CBF95B504E5}">
      <dgm:prSet phldrT="[Texte]" custT="1"/>
      <dgm:spPr>
        <a:solidFill>
          <a:srgbClr val="996633">
            <a:alpha val="52000"/>
          </a:srgbClr>
        </a:solidFill>
      </dgm:spPr>
      <dgm:t>
        <a:bodyPr/>
        <a:lstStyle/>
        <a:p>
          <a:r>
            <a:rPr lang="fr-FR" sz="1400" dirty="0" smtClean="0">
              <a:latin typeface="+mn-lt"/>
            </a:rPr>
            <a:t>2- Qualité financière du locataire</a:t>
          </a:r>
          <a:endParaRPr lang="fr-FR" sz="1400" dirty="0">
            <a:latin typeface="+mn-lt"/>
          </a:endParaRPr>
        </a:p>
      </dgm:t>
    </dgm:pt>
    <dgm:pt modelId="{477F30B4-FB2D-4B0C-8228-A6362A02A031}" type="parTrans" cxnId="{6FFE17E8-A173-4429-B688-C692A7FBA519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DB3694CF-5460-4DEB-A8FF-6D630F16DB18}" type="sibTrans" cxnId="{6FFE17E8-A173-4429-B688-C692A7FBA519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2458C2B2-573C-44BB-B1E8-37F460B2BA96}">
      <dgm:prSet phldrT="[Texte]" custT="1"/>
      <dgm:spPr>
        <a:noFill/>
        <a:ln>
          <a:noFill/>
        </a:ln>
      </dgm:spPr>
      <dgm:t>
        <a:bodyPr/>
        <a:lstStyle/>
        <a:p>
          <a:r>
            <a:rPr lang="fr-FR" sz="1400" dirty="0" smtClean="0">
              <a:latin typeface="+mn-lt"/>
            </a:rPr>
            <a:t>- Capacité d’absorption des loyers par le locataire, sans mettre en péril la pérennité de son activité à LT</a:t>
          </a:r>
          <a:endParaRPr lang="fr-FR" sz="1400" dirty="0">
            <a:latin typeface="+mn-lt"/>
          </a:endParaRPr>
        </a:p>
      </dgm:t>
    </dgm:pt>
    <dgm:pt modelId="{5AE3A6EB-98CB-40F4-BBC6-C4DEC89675AE}" type="parTrans" cxnId="{67DBFC70-60AB-447E-881E-6582EC05B2F2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8754BF78-C63E-4587-8644-692A348C1B55}" type="sibTrans" cxnId="{67DBFC70-60AB-447E-881E-6582EC05B2F2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929B83C7-98EC-433D-96BB-3FFBF049A2E5}">
      <dgm:prSet phldrT="[Texte]" custT="1"/>
      <dgm:spPr>
        <a:solidFill>
          <a:schemeClr val="accent1">
            <a:lumMod val="50000"/>
            <a:alpha val="46000"/>
          </a:schemeClr>
        </a:solidFill>
      </dgm:spPr>
      <dgm:t>
        <a:bodyPr/>
        <a:lstStyle/>
        <a:p>
          <a:r>
            <a:rPr lang="fr-FR" sz="1400" dirty="0" smtClean="0">
              <a:latin typeface="+mn-lt"/>
            </a:rPr>
            <a:t>3- </a:t>
          </a:r>
          <a:r>
            <a:rPr lang="fr-FR" sz="1400" b="1" dirty="0" smtClean="0">
              <a:latin typeface="+mn-lt"/>
            </a:rPr>
            <a:t>Valeur</a:t>
          </a:r>
          <a:r>
            <a:rPr lang="fr-FR" sz="1400" dirty="0" smtClean="0">
              <a:latin typeface="+mn-lt"/>
            </a:rPr>
            <a:t> actif vs </a:t>
          </a:r>
          <a:r>
            <a:rPr lang="fr-FR" sz="1400" b="1" dirty="0" smtClean="0">
              <a:latin typeface="+mn-lt"/>
            </a:rPr>
            <a:t>Prix</a:t>
          </a:r>
          <a:r>
            <a:rPr lang="fr-FR" sz="1400" dirty="0" smtClean="0">
              <a:latin typeface="+mn-lt"/>
            </a:rPr>
            <a:t> de vente</a:t>
          </a:r>
          <a:endParaRPr lang="fr-FR" sz="1400" dirty="0">
            <a:latin typeface="+mn-lt"/>
          </a:endParaRPr>
        </a:p>
      </dgm:t>
    </dgm:pt>
    <dgm:pt modelId="{E53A56B6-8CD0-4756-93F7-C25E575C8EC8}" type="parTrans" cxnId="{31947F2E-E52D-4EBC-9181-86EFECA3916F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1A15B170-DDC2-4A4F-B78D-6226465A0867}" type="sibTrans" cxnId="{31947F2E-E52D-4EBC-9181-86EFECA3916F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3B407360-672E-4886-BF54-3E690949E195}">
      <dgm:prSet phldrT="[Texte]" custT="1"/>
      <dgm:spPr>
        <a:noFill/>
        <a:ln>
          <a:noFill/>
        </a:ln>
      </dgm:spPr>
      <dgm:t>
        <a:bodyPr/>
        <a:lstStyle/>
        <a:p>
          <a:r>
            <a:rPr lang="fr-FR" sz="1400" dirty="0" smtClean="0">
              <a:latin typeface="+mn-lt"/>
            </a:rPr>
            <a:t>- La valeur de l’actif doit nous apparaitre bien supérieur au PV</a:t>
          </a:r>
        </a:p>
        <a:p>
          <a:r>
            <a:rPr lang="fr-FR" sz="1400" dirty="0" smtClean="0">
              <a:latin typeface="+mn-lt"/>
            </a:rPr>
            <a:t>- Rentabilité locative brute immédiate &gt; 8%</a:t>
          </a:r>
          <a:endParaRPr lang="fr-FR" sz="1400" dirty="0">
            <a:latin typeface="+mn-lt"/>
          </a:endParaRPr>
        </a:p>
      </dgm:t>
    </dgm:pt>
    <dgm:pt modelId="{73CE9A00-8D4D-4444-B7B4-120201182737}" type="parTrans" cxnId="{A4D25121-A15B-4CC9-BB1F-24BA2793F293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43B3F20A-4BC3-464F-823E-97E5F9FC79CA}" type="sibTrans" cxnId="{A4D25121-A15B-4CC9-BB1F-24BA2793F293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7A8D8461-E099-4598-8F25-DACDB1294F45}">
      <dgm:prSet phldrT="[Texte]" custT="1"/>
      <dgm:spPr>
        <a:solidFill>
          <a:schemeClr val="accent3">
            <a:lumMod val="65000"/>
            <a:alpha val="68000"/>
          </a:schemeClr>
        </a:solidFill>
      </dgm:spPr>
      <dgm:t>
        <a:bodyPr/>
        <a:lstStyle/>
        <a:p>
          <a:r>
            <a:rPr lang="fr-FR" sz="1400" dirty="0" smtClean="0">
              <a:latin typeface="+mn-lt"/>
            </a:rPr>
            <a:t>4- Dette/actif</a:t>
          </a:r>
          <a:endParaRPr lang="fr-FR" sz="1400" dirty="0">
            <a:latin typeface="+mn-lt"/>
          </a:endParaRPr>
        </a:p>
      </dgm:t>
    </dgm:pt>
    <dgm:pt modelId="{25BB9348-29C0-4B9B-831D-CDEF9FC994A8}" type="parTrans" cxnId="{A820DA7C-603F-4C2A-82CD-D575BE410D8F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E330EBD3-844A-4CA5-9C61-18D814AB9A31}" type="sibTrans" cxnId="{A820DA7C-603F-4C2A-82CD-D575BE410D8F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F5CE6DE2-02ED-4B90-BB45-F2B3E648A8B2}">
      <dgm:prSet phldrT="[Texte]" custT="1"/>
      <dgm:spPr>
        <a:noFill/>
        <a:ln>
          <a:noFill/>
        </a:ln>
      </dgm:spPr>
      <dgm:t>
        <a:bodyPr/>
        <a:lstStyle/>
        <a:p>
          <a:r>
            <a:rPr lang="fr-FR" sz="1400" dirty="0" smtClean="0">
              <a:latin typeface="+mn-lt"/>
              <a:cs typeface="Arial"/>
            </a:rPr>
            <a:t>► = f (durée du bail, emplacement, type de bien, volatilité)</a:t>
          </a:r>
          <a:endParaRPr lang="fr-FR" sz="1400" dirty="0">
            <a:latin typeface="+mn-lt"/>
          </a:endParaRPr>
        </a:p>
      </dgm:t>
    </dgm:pt>
    <dgm:pt modelId="{1FE12FA3-E3DC-48FB-AE60-6EE7B4390251}" type="parTrans" cxnId="{8035A7A1-DB6B-4B06-A306-D7F3A5E6EF07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F584FB32-1023-44E8-88E2-590E51361073}" type="sibTrans" cxnId="{8035A7A1-DB6B-4B06-A306-D7F3A5E6EF07}">
      <dgm:prSet/>
      <dgm:spPr/>
      <dgm:t>
        <a:bodyPr/>
        <a:lstStyle/>
        <a:p>
          <a:endParaRPr lang="fr-FR" sz="1400">
            <a:latin typeface="+mn-lt"/>
          </a:endParaRPr>
        </a:p>
      </dgm:t>
    </dgm:pt>
    <dgm:pt modelId="{57136F84-C165-4489-A95F-3C7540A8B3D0}" type="pres">
      <dgm:prSet presAssocID="{5C3E53D3-3EB6-4A11-8EB4-806E861F230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72D03F28-45C1-450E-98DD-2F3B1205F9DA}" type="pres">
      <dgm:prSet presAssocID="{17C4BE7C-890A-4107-822C-EEEE560E1097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CC2B4A-5144-4FE8-AA79-A0A01CF76C8C}" type="pres">
      <dgm:prSet presAssocID="{17C4BE7C-890A-4107-822C-EEEE560E1097}" presName="childText1" presStyleLbl="solidAlignAcc1" presStyleIdx="0" presStyleCnt="4" custScaleY="140780" custLinFactNeighborY="215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4DA596-AB05-4130-8E67-79B0B6B9E7FD}" type="pres">
      <dgm:prSet presAssocID="{9DFCEFE0-5AFD-405D-87A0-0CBF95B504E5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618EA9-3FDD-45E4-B121-0506DC0BCF85}" type="pres">
      <dgm:prSet presAssocID="{9DFCEFE0-5AFD-405D-87A0-0CBF95B504E5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134E55-9918-4FAA-877C-9E6066138E10}" type="pres">
      <dgm:prSet presAssocID="{929B83C7-98EC-433D-96BB-3FFBF049A2E5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6103DD-DCED-48F7-A9FF-559A7986BAB6}" type="pres">
      <dgm:prSet presAssocID="{929B83C7-98EC-433D-96BB-3FFBF049A2E5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C121D2-E875-4527-8A0F-996CF9869CC5}" type="pres">
      <dgm:prSet presAssocID="{7A8D8461-E099-4598-8F25-DACDB1294F45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F22221-EE62-428A-8B22-1975FF83ADC4}" type="pres">
      <dgm:prSet presAssocID="{7A8D8461-E099-4598-8F25-DACDB1294F45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1947F2E-E52D-4EBC-9181-86EFECA3916F}" srcId="{5C3E53D3-3EB6-4A11-8EB4-806E861F230B}" destId="{929B83C7-98EC-433D-96BB-3FFBF049A2E5}" srcOrd="2" destOrd="0" parTransId="{E53A56B6-8CD0-4756-93F7-C25E575C8EC8}" sibTransId="{1A15B170-DDC2-4A4F-B78D-6226465A0867}"/>
    <dgm:cxn modelId="{9831661A-761D-4C87-89E8-596D997CB5BE}" type="presOf" srcId="{929B83C7-98EC-433D-96BB-3FFBF049A2E5}" destId="{36134E55-9918-4FAA-877C-9E6066138E10}" srcOrd="0" destOrd="0" presId="urn:microsoft.com/office/officeart/2009/3/layout/IncreasingArrowsProcess"/>
    <dgm:cxn modelId="{A25AC5E5-94D0-4FB2-A0AC-A068B5B7A5AA}" srcId="{5C3E53D3-3EB6-4A11-8EB4-806E861F230B}" destId="{17C4BE7C-890A-4107-822C-EEEE560E1097}" srcOrd="0" destOrd="0" parTransId="{7CEBAC29-2508-4495-950F-C5C21C8A6D6C}" sibTransId="{9AF4F0F7-EB38-4CF2-A812-B93BB6C2EC4F}"/>
    <dgm:cxn modelId="{1058949A-58B6-462D-AA73-E2F7632416D1}" srcId="{17C4BE7C-890A-4107-822C-EEEE560E1097}" destId="{A833A65D-6C44-4E97-BA97-55786F9819AC}" srcOrd="0" destOrd="0" parTransId="{37987B11-69A3-4035-A0DE-8F670C9A5091}" sibTransId="{6B71C524-6986-4DF7-9032-CE9627280FBC}"/>
    <dgm:cxn modelId="{A0293E4C-CCA4-4FBF-B949-6D0E625DDA55}" type="presOf" srcId="{2458C2B2-573C-44BB-B1E8-37F460B2BA96}" destId="{E1618EA9-3FDD-45E4-B121-0506DC0BCF85}" srcOrd="0" destOrd="0" presId="urn:microsoft.com/office/officeart/2009/3/layout/IncreasingArrowsProcess"/>
    <dgm:cxn modelId="{67DBFC70-60AB-447E-881E-6582EC05B2F2}" srcId="{9DFCEFE0-5AFD-405D-87A0-0CBF95B504E5}" destId="{2458C2B2-573C-44BB-B1E8-37F460B2BA96}" srcOrd="0" destOrd="0" parTransId="{5AE3A6EB-98CB-40F4-BBC6-C4DEC89675AE}" sibTransId="{8754BF78-C63E-4587-8644-692A348C1B55}"/>
    <dgm:cxn modelId="{8E49CF34-233B-484F-88EF-CC2B067EEBB6}" type="presOf" srcId="{7A8D8461-E099-4598-8F25-DACDB1294F45}" destId="{88C121D2-E875-4527-8A0F-996CF9869CC5}" srcOrd="0" destOrd="0" presId="urn:microsoft.com/office/officeart/2009/3/layout/IncreasingArrowsProcess"/>
    <dgm:cxn modelId="{A820DA7C-603F-4C2A-82CD-D575BE410D8F}" srcId="{5C3E53D3-3EB6-4A11-8EB4-806E861F230B}" destId="{7A8D8461-E099-4598-8F25-DACDB1294F45}" srcOrd="3" destOrd="0" parTransId="{25BB9348-29C0-4B9B-831D-CDEF9FC994A8}" sibTransId="{E330EBD3-844A-4CA5-9C61-18D814AB9A31}"/>
    <dgm:cxn modelId="{28F5224E-BF68-4915-B614-2F10EFEFCF55}" type="presOf" srcId="{A833A65D-6C44-4E97-BA97-55786F9819AC}" destId="{0DCC2B4A-5144-4FE8-AA79-A0A01CF76C8C}" srcOrd="0" destOrd="0" presId="urn:microsoft.com/office/officeart/2009/3/layout/IncreasingArrowsProcess"/>
    <dgm:cxn modelId="{7E1838A2-F7BC-4B65-BEB7-ADF369D4E3EF}" type="presOf" srcId="{5C3E53D3-3EB6-4A11-8EB4-806E861F230B}" destId="{57136F84-C165-4489-A95F-3C7540A8B3D0}" srcOrd="0" destOrd="0" presId="urn:microsoft.com/office/officeart/2009/3/layout/IncreasingArrowsProcess"/>
    <dgm:cxn modelId="{A4D25121-A15B-4CC9-BB1F-24BA2793F293}" srcId="{929B83C7-98EC-433D-96BB-3FFBF049A2E5}" destId="{3B407360-672E-4886-BF54-3E690949E195}" srcOrd="0" destOrd="0" parTransId="{73CE9A00-8D4D-4444-B7B4-120201182737}" sibTransId="{43B3F20A-4BC3-464F-823E-97E5F9FC79CA}"/>
    <dgm:cxn modelId="{6FFE17E8-A173-4429-B688-C692A7FBA519}" srcId="{5C3E53D3-3EB6-4A11-8EB4-806E861F230B}" destId="{9DFCEFE0-5AFD-405D-87A0-0CBF95B504E5}" srcOrd="1" destOrd="0" parTransId="{477F30B4-FB2D-4B0C-8228-A6362A02A031}" sibTransId="{DB3694CF-5460-4DEB-A8FF-6D630F16DB18}"/>
    <dgm:cxn modelId="{8035A7A1-DB6B-4B06-A306-D7F3A5E6EF07}" srcId="{7A8D8461-E099-4598-8F25-DACDB1294F45}" destId="{F5CE6DE2-02ED-4B90-BB45-F2B3E648A8B2}" srcOrd="0" destOrd="0" parTransId="{1FE12FA3-E3DC-48FB-AE60-6EE7B4390251}" sibTransId="{F584FB32-1023-44E8-88E2-590E51361073}"/>
    <dgm:cxn modelId="{9DB30769-7EC1-44E3-B68E-5761717B8BD0}" type="presOf" srcId="{9DFCEFE0-5AFD-405D-87A0-0CBF95B504E5}" destId="{474DA596-AB05-4130-8E67-79B0B6B9E7FD}" srcOrd="0" destOrd="0" presId="urn:microsoft.com/office/officeart/2009/3/layout/IncreasingArrowsProcess"/>
    <dgm:cxn modelId="{5D98BC27-2E8C-43E8-9682-AC1837C1C1EE}" type="presOf" srcId="{17C4BE7C-890A-4107-822C-EEEE560E1097}" destId="{72D03F28-45C1-450E-98DD-2F3B1205F9DA}" srcOrd="0" destOrd="0" presId="urn:microsoft.com/office/officeart/2009/3/layout/IncreasingArrowsProcess"/>
    <dgm:cxn modelId="{20A8B17F-C0A8-499D-9351-5AFEF54167BE}" type="presOf" srcId="{3B407360-672E-4886-BF54-3E690949E195}" destId="{886103DD-DCED-48F7-A9FF-559A7986BAB6}" srcOrd="0" destOrd="0" presId="urn:microsoft.com/office/officeart/2009/3/layout/IncreasingArrowsProcess"/>
    <dgm:cxn modelId="{021456C5-994E-4388-84B2-DE0057F0880B}" type="presOf" srcId="{F5CE6DE2-02ED-4B90-BB45-F2B3E648A8B2}" destId="{4EF22221-EE62-428A-8B22-1975FF83ADC4}" srcOrd="0" destOrd="0" presId="urn:microsoft.com/office/officeart/2009/3/layout/IncreasingArrowsProcess"/>
    <dgm:cxn modelId="{EEC6681B-26FC-44A0-81F8-F5CF14CBC98C}" type="presParOf" srcId="{57136F84-C165-4489-A95F-3C7540A8B3D0}" destId="{72D03F28-45C1-450E-98DD-2F3B1205F9DA}" srcOrd="0" destOrd="0" presId="urn:microsoft.com/office/officeart/2009/3/layout/IncreasingArrowsProcess"/>
    <dgm:cxn modelId="{2177A09D-409D-461B-9269-A37D7FE7F7BE}" type="presParOf" srcId="{57136F84-C165-4489-A95F-3C7540A8B3D0}" destId="{0DCC2B4A-5144-4FE8-AA79-A0A01CF76C8C}" srcOrd="1" destOrd="0" presId="urn:microsoft.com/office/officeart/2009/3/layout/IncreasingArrowsProcess"/>
    <dgm:cxn modelId="{0C9F0D3A-3867-4913-B119-F1DA85430E60}" type="presParOf" srcId="{57136F84-C165-4489-A95F-3C7540A8B3D0}" destId="{474DA596-AB05-4130-8E67-79B0B6B9E7FD}" srcOrd="2" destOrd="0" presId="urn:microsoft.com/office/officeart/2009/3/layout/IncreasingArrowsProcess"/>
    <dgm:cxn modelId="{30BB577E-BEAC-4168-85A1-06DBF19A7C5D}" type="presParOf" srcId="{57136F84-C165-4489-A95F-3C7540A8B3D0}" destId="{E1618EA9-3FDD-45E4-B121-0506DC0BCF85}" srcOrd="3" destOrd="0" presId="urn:microsoft.com/office/officeart/2009/3/layout/IncreasingArrowsProcess"/>
    <dgm:cxn modelId="{467E8C73-1CAA-4CAF-9F54-798FDEBCECB0}" type="presParOf" srcId="{57136F84-C165-4489-A95F-3C7540A8B3D0}" destId="{36134E55-9918-4FAA-877C-9E6066138E10}" srcOrd="4" destOrd="0" presId="urn:microsoft.com/office/officeart/2009/3/layout/IncreasingArrowsProcess"/>
    <dgm:cxn modelId="{B60BB884-AE36-4C97-96F3-C808BD20D643}" type="presParOf" srcId="{57136F84-C165-4489-A95F-3C7540A8B3D0}" destId="{886103DD-DCED-48F7-A9FF-559A7986BAB6}" srcOrd="5" destOrd="0" presId="urn:microsoft.com/office/officeart/2009/3/layout/IncreasingArrowsProcess"/>
    <dgm:cxn modelId="{D783C429-0A21-4C9B-AB99-3727A9DC1797}" type="presParOf" srcId="{57136F84-C165-4489-A95F-3C7540A8B3D0}" destId="{88C121D2-E875-4527-8A0F-996CF9869CC5}" srcOrd="6" destOrd="0" presId="urn:microsoft.com/office/officeart/2009/3/layout/IncreasingArrowsProcess"/>
    <dgm:cxn modelId="{F0534746-707D-4970-A79E-EB26D2CDDEF6}" type="presParOf" srcId="{57136F84-C165-4489-A95F-3C7540A8B3D0}" destId="{4EF22221-EE62-428A-8B22-1975FF83ADC4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8EB854-4086-48F2-8804-EE06DFD0A399}" type="doc">
      <dgm:prSet loTypeId="urn:microsoft.com/office/officeart/2005/8/layout/hChevron3" loCatId="process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endParaRPr lang="fr-FR"/>
        </a:p>
      </dgm:t>
    </dgm:pt>
    <dgm:pt modelId="{08BD5C2E-D187-44B4-816C-55D1B3DC8859}">
      <dgm:prSet phldrT="[Texte]" custT="1"/>
      <dgm:spPr>
        <a:gradFill rotWithShape="0">
          <a:gsLst>
            <a:gs pos="0">
              <a:srgbClr val="DDEBCF"/>
            </a:gs>
            <a:gs pos="27000">
              <a:srgbClr val="9CB86E"/>
            </a:gs>
            <a:gs pos="100000">
              <a:srgbClr val="156B13"/>
            </a:gs>
          </a:gsLst>
          <a:lin ang="2700000" scaled="0"/>
        </a:gradFill>
      </dgm:spPr>
      <dgm:t>
        <a:bodyPr/>
        <a:lstStyle/>
        <a:p>
          <a:r>
            <a:rPr lang="fr-FR" sz="1600" dirty="0" smtClean="0"/>
            <a:t>Trimestre 1</a:t>
          </a:r>
          <a:endParaRPr lang="fr-FR" sz="1600" dirty="0"/>
        </a:p>
      </dgm:t>
    </dgm:pt>
    <dgm:pt modelId="{07017208-68D3-4852-8EE6-8994DC5AE6B7}" type="parTrans" cxnId="{7153A3FD-DD63-4CD9-8109-99216F6772A6}">
      <dgm:prSet/>
      <dgm:spPr/>
      <dgm:t>
        <a:bodyPr/>
        <a:lstStyle/>
        <a:p>
          <a:endParaRPr lang="fr-FR"/>
        </a:p>
      </dgm:t>
    </dgm:pt>
    <dgm:pt modelId="{0FE7BD5D-D44F-41F5-BA6C-0279F62EA6A5}" type="sibTrans" cxnId="{7153A3FD-DD63-4CD9-8109-99216F6772A6}">
      <dgm:prSet/>
      <dgm:spPr/>
      <dgm:t>
        <a:bodyPr/>
        <a:lstStyle/>
        <a:p>
          <a:endParaRPr lang="fr-FR"/>
        </a:p>
      </dgm:t>
    </dgm:pt>
    <dgm:pt modelId="{97920F68-9A6B-4E5D-8EA5-E195173DEF96}">
      <dgm:prSet phldrT="[Texte]" custT="1"/>
      <dgm:spPr>
        <a:gradFill rotWithShape="0">
          <a:gsLst>
            <a:gs pos="0">
              <a:srgbClr val="DDEBCF"/>
            </a:gs>
            <a:gs pos="27000">
              <a:srgbClr val="9CB86E"/>
            </a:gs>
            <a:gs pos="100000">
              <a:srgbClr val="156B13"/>
            </a:gs>
          </a:gsLst>
          <a:lin ang="2700000" scaled="0"/>
        </a:gradFill>
      </dgm:spPr>
      <dgm:t>
        <a:bodyPr/>
        <a:lstStyle/>
        <a:p>
          <a:r>
            <a:rPr lang="fr-FR" sz="1600" dirty="0" smtClean="0"/>
            <a:t>Trimestre 2</a:t>
          </a:r>
          <a:endParaRPr lang="fr-FR" sz="1600" dirty="0"/>
        </a:p>
      </dgm:t>
    </dgm:pt>
    <dgm:pt modelId="{DB284F02-DA2D-4115-9E8D-2B23A960495D}" type="parTrans" cxnId="{F8704C9D-3E0A-4ED5-A174-5D86D125974A}">
      <dgm:prSet/>
      <dgm:spPr/>
      <dgm:t>
        <a:bodyPr/>
        <a:lstStyle/>
        <a:p>
          <a:endParaRPr lang="fr-FR"/>
        </a:p>
      </dgm:t>
    </dgm:pt>
    <dgm:pt modelId="{068D8E8F-13D5-4CDA-9175-5F24340AB4C2}" type="sibTrans" cxnId="{F8704C9D-3E0A-4ED5-A174-5D86D125974A}">
      <dgm:prSet/>
      <dgm:spPr/>
      <dgm:t>
        <a:bodyPr/>
        <a:lstStyle/>
        <a:p>
          <a:endParaRPr lang="fr-FR"/>
        </a:p>
      </dgm:t>
    </dgm:pt>
    <dgm:pt modelId="{30604555-EA8C-465C-AEA5-731D65F8A28D}">
      <dgm:prSet phldrT="[Texte]" custT="1"/>
      <dgm:spPr>
        <a:gradFill rotWithShape="0">
          <a:gsLst>
            <a:gs pos="0">
              <a:srgbClr val="DDEBCF"/>
            </a:gs>
            <a:gs pos="27000">
              <a:srgbClr val="9CB86E"/>
            </a:gs>
            <a:gs pos="100000">
              <a:srgbClr val="156B13"/>
            </a:gs>
          </a:gsLst>
          <a:lin ang="2700000" scaled="0"/>
        </a:gradFill>
      </dgm:spPr>
      <dgm:t>
        <a:bodyPr/>
        <a:lstStyle/>
        <a:p>
          <a:r>
            <a:rPr lang="fr-FR" sz="1600" dirty="0" smtClean="0"/>
            <a:t>Trimestre 3</a:t>
          </a:r>
          <a:endParaRPr lang="fr-FR" sz="1600" dirty="0"/>
        </a:p>
      </dgm:t>
    </dgm:pt>
    <dgm:pt modelId="{8AA53308-AAF4-407C-8CA8-3D986AF5FC63}" type="parTrans" cxnId="{6EA5E050-FF6C-4D69-AA0D-BEBE2F61BC5D}">
      <dgm:prSet/>
      <dgm:spPr/>
      <dgm:t>
        <a:bodyPr/>
        <a:lstStyle/>
        <a:p>
          <a:endParaRPr lang="fr-FR"/>
        </a:p>
      </dgm:t>
    </dgm:pt>
    <dgm:pt modelId="{6F114031-C4A5-4DA1-96E4-0D6AB7BE591B}" type="sibTrans" cxnId="{6EA5E050-FF6C-4D69-AA0D-BEBE2F61BC5D}">
      <dgm:prSet/>
      <dgm:spPr/>
      <dgm:t>
        <a:bodyPr/>
        <a:lstStyle/>
        <a:p>
          <a:endParaRPr lang="fr-FR"/>
        </a:p>
      </dgm:t>
    </dgm:pt>
    <dgm:pt modelId="{E35AEA5F-4034-4AF1-B2A6-1F511E82D267}">
      <dgm:prSet phldrT="[Texte]" custT="1"/>
      <dgm:spPr>
        <a:gradFill rotWithShape="0">
          <a:gsLst>
            <a:gs pos="0">
              <a:srgbClr val="DDEBCF"/>
            </a:gs>
            <a:gs pos="27000">
              <a:srgbClr val="9CB86E"/>
            </a:gs>
            <a:gs pos="100000">
              <a:srgbClr val="156B13"/>
            </a:gs>
          </a:gsLst>
          <a:lin ang="2700000" scaled="0"/>
        </a:gradFill>
      </dgm:spPr>
      <dgm:t>
        <a:bodyPr/>
        <a:lstStyle/>
        <a:p>
          <a:r>
            <a:rPr lang="fr-FR" sz="1600" dirty="0" smtClean="0"/>
            <a:t>Trimestre 4</a:t>
          </a:r>
          <a:endParaRPr lang="fr-FR" sz="1600" dirty="0"/>
        </a:p>
      </dgm:t>
    </dgm:pt>
    <dgm:pt modelId="{331F72E8-7CB9-4BBC-8719-2F19B0DC6411}" type="parTrans" cxnId="{55140819-FEBC-4AB3-B07E-AD771BD9F8BC}">
      <dgm:prSet/>
      <dgm:spPr/>
      <dgm:t>
        <a:bodyPr/>
        <a:lstStyle/>
        <a:p>
          <a:endParaRPr lang="fr-FR"/>
        </a:p>
      </dgm:t>
    </dgm:pt>
    <dgm:pt modelId="{47A16F97-D717-4210-A13F-5825A994E8C8}" type="sibTrans" cxnId="{55140819-FEBC-4AB3-B07E-AD771BD9F8BC}">
      <dgm:prSet/>
      <dgm:spPr/>
      <dgm:t>
        <a:bodyPr/>
        <a:lstStyle/>
        <a:p>
          <a:endParaRPr lang="fr-FR"/>
        </a:p>
      </dgm:t>
    </dgm:pt>
    <dgm:pt modelId="{E3F32D6D-07C1-468B-AEB1-A22EC080E7E4}" type="pres">
      <dgm:prSet presAssocID="{488EB854-4086-48F2-8804-EE06DFD0A3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CBCC3DA-20CF-4FC2-A34E-4DFE20257B38}" type="pres">
      <dgm:prSet presAssocID="{08BD5C2E-D187-44B4-816C-55D1B3DC8859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6295C2-352C-44C1-BBC3-3D5A39C5D17B}" type="pres">
      <dgm:prSet presAssocID="{0FE7BD5D-D44F-41F5-BA6C-0279F62EA6A5}" presName="parSpace" presStyleCnt="0"/>
      <dgm:spPr/>
    </dgm:pt>
    <dgm:pt modelId="{A70F08D7-DA96-470E-A13F-156EC56C2999}" type="pres">
      <dgm:prSet presAssocID="{97920F68-9A6B-4E5D-8EA5-E195173DEF96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30B5368-C124-4442-A7D8-D7F779A5E34D}" type="pres">
      <dgm:prSet presAssocID="{068D8E8F-13D5-4CDA-9175-5F24340AB4C2}" presName="parSpace" presStyleCnt="0"/>
      <dgm:spPr/>
    </dgm:pt>
    <dgm:pt modelId="{1874745E-D7E8-4B15-BCB6-804FDBDD57D2}" type="pres">
      <dgm:prSet presAssocID="{30604555-EA8C-465C-AEA5-731D65F8A28D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311032-3B99-49BD-B22C-819E5508A939}" type="pres">
      <dgm:prSet presAssocID="{6F114031-C4A5-4DA1-96E4-0D6AB7BE591B}" presName="parSpace" presStyleCnt="0"/>
      <dgm:spPr/>
    </dgm:pt>
    <dgm:pt modelId="{FF76734F-0A5F-419B-9053-5EA89529D801}" type="pres">
      <dgm:prSet presAssocID="{E35AEA5F-4034-4AF1-B2A6-1F511E82D267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A1FBC67-5755-429D-84E7-EABF5DCE7650}" type="presOf" srcId="{08BD5C2E-D187-44B4-816C-55D1B3DC8859}" destId="{2CBCC3DA-20CF-4FC2-A34E-4DFE20257B38}" srcOrd="0" destOrd="0" presId="urn:microsoft.com/office/officeart/2005/8/layout/hChevron3"/>
    <dgm:cxn modelId="{7153A3FD-DD63-4CD9-8109-99216F6772A6}" srcId="{488EB854-4086-48F2-8804-EE06DFD0A399}" destId="{08BD5C2E-D187-44B4-816C-55D1B3DC8859}" srcOrd="0" destOrd="0" parTransId="{07017208-68D3-4852-8EE6-8994DC5AE6B7}" sibTransId="{0FE7BD5D-D44F-41F5-BA6C-0279F62EA6A5}"/>
    <dgm:cxn modelId="{6EA5E050-FF6C-4D69-AA0D-BEBE2F61BC5D}" srcId="{488EB854-4086-48F2-8804-EE06DFD0A399}" destId="{30604555-EA8C-465C-AEA5-731D65F8A28D}" srcOrd="2" destOrd="0" parTransId="{8AA53308-AAF4-407C-8CA8-3D986AF5FC63}" sibTransId="{6F114031-C4A5-4DA1-96E4-0D6AB7BE591B}"/>
    <dgm:cxn modelId="{B319EB18-0F6A-45A0-BB85-28E6F92C78C3}" type="presOf" srcId="{488EB854-4086-48F2-8804-EE06DFD0A399}" destId="{E3F32D6D-07C1-468B-AEB1-A22EC080E7E4}" srcOrd="0" destOrd="0" presId="urn:microsoft.com/office/officeart/2005/8/layout/hChevron3"/>
    <dgm:cxn modelId="{F8704C9D-3E0A-4ED5-A174-5D86D125974A}" srcId="{488EB854-4086-48F2-8804-EE06DFD0A399}" destId="{97920F68-9A6B-4E5D-8EA5-E195173DEF96}" srcOrd="1" destOrd="0" parTransId="{DB284F02-DA2D-4115-9E8D-2B23A960495D}" sibTransId="{068D8E8F-13D5-4CDA-9175-5F24340AB4C2}"/>
    <dgm:cxn modelId="{55140819-FEBC-4AB3-B07E-AD771BD9F8BC}" srcId="{488EB854-4086-48F2-8804-EE06DFD0A399}" destId="{E35AEA5F-4034-4AF1-B2A6-1F511E82D267}" srcOrd="3" destOrd="0" parTransId="{331F72E8-7CB9-4BBC-8719-2F19B0DC6411}" sibTransId="{47A16F97-D717-4210-A13F-5825A994E8C8}"/>
    <dgm:cxn modelId="{F86D1B24-FDEA-43B5-9741-270C18B4AE32}" type="presOf" srcId="{97920F68-9A6B-4E5D-8EA5-E195173DEF96}" destId="{A70F08D7-DA96-470E-A13F-156EC56C2999}" srcOrd="0" destOrd="0" presId="urn:microsoft.com/office/officeart/2005/8/layout/hChevron3"/>
    <dgm:cxn modelId="{8464DE58-32D5-49F1-BBE5-B226C6C70972}" type="presOf" srcId="{E35AEA5F-4034-4AF1-B2A6-1F511E82D267}" destId="{FF76734F-0A5F-419B-9053-5EA89529D801}" srcOrd="0" destOrd="0" presId="urn:microsoft.com/office/officeart/2005/8/layout/hChevron3"/>
    <dgm:cxn modelId="{280EFCDD-1ADE-4B47-A9E8-88D7465D0D71}" type="presOf" srcId="{30604555-EA8C-465C-AEA5-731D65F8A28D}" destId="{1874745E-D7E8-4B15-BCB6-804FDBDD57D2}" srcOrd="0" destOrd="0" presId="urn:microsoft.com/office/officeart/2005/8/layout/hChevron3"/>
    <dgm:cxn modelId="{8C6C7DE7-7578-41C5-BAC9-9A7A297E900A}" type="presParOf" srcId="{E3F32D6D-07C1-468B-AEB1-A22EC080E7E4}" destId="{2CBCC3DA-20CF-4FC2-A34E-4DFE20257B38}" srcOrd="0" destOrd="0" presId="urn:microsoft.com/office/officeart/2005/8/layout/hChevron3"/>
    <dgm:cxn modelId="{5E994693-EFE6-48BD-99DA-92D49DDF9416}" type="presParOf" srcId="{E3F32D6D-07C1-468B-AEB1-A22EC080E7E4}" destId="{E76295C2-352C-44C1-BBC3-3D5A39C5D17B}" srcOrd="1" destOrd="0" presId="urn:microsoft.com/office/officeart/2005/8/layout/hChevron3"/>
    <dgm:cxn modelId="{0973909C-0A3B-41FE-A0CE-3CE10A17F084}" type="presParOf" srcId="{E3F32D6D-07C1-468B-AEB1-A22EC080E7E4}" destId="{A70F08D7-DA96-470E-A13F-156EC56C2999}" srcOrd="2" destOrd="0" presId="urn:microsoft.com/office/officeart/2005/8/layout/hChevron3"/>
    <dgm:cxn modelId="{CF02738D-4500-4AB7-82DF-E36120BD5034}" type="presParOf" srcId="{E3F32D6D-07C1-468B-AEB1-A22EC080E7E4}" destId="{D30B5368-C124-4442-A7D8-D7F779A5E34D}" srcOrd="3" destOrd="0" presId="urn:microsoft.com/office/officeart/2005/8/layout/hChevron3"/>
    <dgm:cxn modelId="{3691F751-0037-495B-9E4A-6D7AE95B98A4}" type="presParOf" srcId="{E3F32D6D-07C1-468B-AEB1-A22EC080E7E4}" destId="{1874745E-D7E8-4B15-BCB6-804FDBDD57D2}" srcOrd="4" destOrd="0" presId="urn:microsoft.com/office/officeart/2005/8/layout/hChevron3"/>
    <dgm:cxn modelId="{B41553E4-5C85-4EC9-862C-A108DBAC05D2}" type="presParOf" srcId="{E3F32D6D-07C1-468B-AEB1-A22EC080E7E4}" destId="{7D311032-3B99-49BD-B22C-819E5508A939}" srcOrd="5" destOrd="0" presId="urn:microsoft.com/office/officeart/2005/8/layout/hChevron3"/>
    <dgm:cxn modelId="{C5BE9A0F-F876-45CE-A94F-ABD3A962F4F1}" type="presParOf" srcId="{E3F32D6D-07C1-468B-AEB1-A22EC080E7E4}" destId="{FF76734F-0A5F-419B-9053-5EA89529D801}" srcOrd="6" destOrd="0" presId="urn:microsoft.com/office/officeart/2005/8/layout/hChevron3"/>
  </dgm:cxnLst>
  <dgm:bg>
    <a:noFill/>
  </dgm:bg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595CF9-D228-479E-A6DA-1613D4CDFC90}">
      <dsp:nvSpPr>
        <dsp:cNvPr id="0" name=""/>
        <dsp:cNvSpPr/>
      </dsp:nvSpPr>
      <dsp:spPr>
        <a:xfrm>
          <a:off x="2184227" y="133423"/>
          <a:ext cx="2760477" cy="27604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Administration financière</a:t>
          </a:r>
          <a:endParaRPr lang="fr-FR" sz="12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Comptabilité &amp; fiscalité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Financement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Analyse financière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</a:t>
          </a:r>
          <a:r>
            <a:rPr lang="fr-FR" sz="1200" kern="1200" dirty="0" err="1" smtClean="0"/>
            <a:t>Asset</a:t>
          </a:r>
          <a:r>
            <a:rPr lang="fr-FR" sz="1200" kern="1200" dirty="0" smtClean="0"/>
            <a:t> management</a:t>
          </a:r>
          <a:endParaRPr lang="fr-FR" sz="1600" kern="1200" dirty="0"/>
        </a:p>
      </dsp:txBody>
      <dsp:txXfrm>
        <a:off x="2552291" y="616506"/>
        <a:ext cx="2024350" cy="1242214"/>
      </dsp:txXfrm>
    </dsp:sp>
    <dsp:sp modelId="{A7E0F268-5EFF-4499-B34E-5FAAB43FCCE7}">
      <dsp:nvSpPr>
        <dsp:cNvPr id="0" name=""/>
        <dsp:cNvSpPr/>
      </dsp:nvSpPr>
      <dsp:spPr>
        <a:xfrm>
          <a:off x="3180300" y="1858721"/>
          <a:ext cx="2760477" cy="27604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Juridique</a:t>
          </a:r>
          <a:endParaRPr lang="fr-FR" sz="12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Structurations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Standardisation contractuelle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Assurances</a:t>
          </a:r>
          <a:endParaRPr lang="fr-FR" sz="1600" kern="1200" dirty="0"/>
        </a:p>
      </dsp:txBody>
      <dsp:txXfrm>
        <a:off x="4024546" y="2571844"/>
        <a:ext cx="1656286" cy="1518262"/>
      </dsp:txXfrm>
    </dsp:sp>
    <dsp:sp modelId="{7FA71D59-71F3-4AD0-B58F-799D74B168F9}">
      <dsp:nvSpPr>
        <dsp:cNvPr id="0" name=""/>
        <dsp:cNvSpPr/>
      </dsp:nvSpPr>
      <dsp:spPr>
        <a:xfrm>
          <a:off x="1188155" y="1858721"/>
          <a:ext cx="2760477" cy="27604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Gestion commerciale</a:t>
          </a:r>
          <a:endParaRPr lang="fr-FR" sz="12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Prospection clientèle, foncier, portefeuille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Animation BU régionales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- Relation clients en parc</a:t>
          </a:r>
          <a:endParaRPr lang="fr-FR" sz="1600" kern="1200" dirty="0"/>
        </a:p>
      </dsp:txBody>
      <dsp:txXfrm>
        <a:off x="1448100" y="2571844"/>
        <a:ext cx="1656286" cy="15182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D03F28-45C1-450E-98DD-2F3B1205F9DA}">
      <dsp:nvSpPr>
        <dsp:cNvPr id="0" name=""/>
        <dsp:cNvSpPr/>
      </dsp:nvSpPr>
      <dsp:spPr>
        <a:xfrm>
          <a:off x="100795" y="4616"/>
          <a:ext cx="8223345" cy="119719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90055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+mn-lt"/>
            </a:rPr>
            <a:t>1- Emplacement géographique</a:t>
          </a:r>
          <a:endParaRPr lang="fr-FR" sz="1400" kern="1200" dirty="0">
            <a:latin typeface="+mn-lt"/>
          </a:endParaRPr>
        </a:p>
      </dsp:txBody>
      <dsp:txXfrm>
        <a:off x="100795" y="4616"/>
        <a:ext cx="8223345" cy="1197195"/>
      </dsp:txXfrm>
    </dsp:sp>
    <dsp:sp modelId="{0DCC2B4A-5144-4FE8-AA79-A0A01CF76C8C}">
      <dsp:nvSpPr>
        <dsp:cNvPr id="0" name=""/>
        <dsp:cNvSpPr/>
      </dsp:nvSpPr>
      <dsp:spPr>
        <a:xfrm>
          <a:off x="100795" y="955711"/>
          <a:ext cx="1895481" cy="3117504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+mn-lt"/>
            </a:rPr>
            <a:t>- Capacité de relocation du site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+mn-lt"/>
            </a:rPr>
            <a:t>- Polyvalence de reconversion du site à au terme des baux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 smtClean="0">
            <a:latin typeface="+mn-lt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err="1" smtClean="0">
              <a:latin typeface="+mn-lt"/>
            </a:rPr>
            <a:t>Rq</a:t>
          </a:r>
          <a:r>
            <a:rPr lang="fr-FR" sz="1400" kern="1200" dirty="0" smtClean="0">
              <a:latin typeface="+mn-lt"/>
            </a:rPr>
            <a:t>: les bâtiments à acheter se trouveront en majorité dans des zones urbaines denses = La valeur du foncier, hors bâtiment, sera souvent sous valorisée à l’égard du prix d’achat.</a:t>
          </a:r>
          <a:endParaRPr lang="fr-FR" sz="1400" kern="1200" dirty="0">
            <a:latin typeface="+mn-lt"/>
          </a:endParaRPr>
        </a:p>
      </dsp:txBody>
      <dsp:txXfrm>
        <a:off x="100795" y="955711"/>
        <a:ext cx="1895481" cy="3117504"/>
      </dsp:txXfrm>
    </dsp:sp>
    <dsp:sp modelId="{474DA596-AB05-4130-8E67-79B0B6B9E7FD}">
      <dsp:nvSpPr>
        <dsp:cNvPr id="0" name=""/>
        <dsp:cNvSpPr/>
      </dsp:nvSpPr>
      <dsp:spPr>
        <a:xfrm>
          <a:off x="1996276" y="403540"/>
          <a:ext cx="6327864" cy="1197195"/>
        </a:xfrm>
        <a:prstGeom prst="rightArrow">
          <a:avLst>
            <a:gd name="adj1" fmla="val 50000"/>
            <a:gd name="adj2" fmla="val 50000"/>
          </a:avLst>
        </a:prstGeom>
        <a:solidFill>
          <a:srgbClr val="996633">
            <a:alpha val="52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90055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+mn-lt"/>
            </a:rPr>
            <a:t>2- Qualité financière du locataire</a:t>
          </a:r>
          <a:endParaRPr lang="fr-FR" sz="1400" kern="1200" dirty="0">
            <a:latin typeface="+mn-lt"/>
          </a:endParaRPr>
        </a:p>
      </dsp:txBody>
      <dsp:txXfrm>
        <a:off x="1996276" y="403540"/>
        <a:ext cx="6327864" cy="1197195"/>
      </dsp:txXfrm>
    </dsp:sp>
    <dsp:sp modelId="{E1618EA9-3FDD-45E4-B121-0506DC0BCF85}">
      <dsp:nvSpPr>
        <dsp:cNvPr id="0" name=""/>
        <dsp:cNvSpPr/>
      </dsp:nvSpPr>
      <dsp:spPr>
        <a:xfrm>
          <a:off x="1996276" y="1328703"/>
          <a:ext cx="1895481" cy="2158007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+mn-lt"/>
            </a:rPr>
            <a:t>- Capacité d’absorption des loyers par le locataire, sans mettre en péril la pérennité de son activité à LT</a:t>
          </a:r>
          <a:endParaRPr lang="fr-FR" sz="1400" kern="1200" dirty="0">
            <a:latin typeface="+mn-lt"/>
          </a:endParaRPr>
        </a:p>
      </dsp:txBody>
      <dsp:txXfrm>
        <a:off x="1996276" y="1328703"/>
        <a:ext cx="1895481" cy="2158007"/>
      </dsp:txXfrm>
    </dsp:sp>
    <dsp:sp modelId="{36134E55-9918-4FAA-877C-9E6066138E10}">
      <dsp:nvSpPr>
        <dsp:cNvPr id="0" name=""/>
        <dsp:cNvSpPr/>
      </dsp:nvSpPr>
      <dsp:spPr>
        <a:xfrm>
          <a:off x="3891757" y="802464"/>
          <a:ext cx="4432383" cy="119719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50000"/>
            <a:alpha val="46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90055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+mn-lt"/>
            </a:rPr>
            <a:t>3- </a:t>
          </a:r>
          <a:r>
            <a:rPr lang="fr-FR" sz="1400" b="1" kern="1200" dirty="0" smtClean="0">
              <a:latin typeface="+mn-lt"/>
            </a:rPr>
            <a:t>Valeur</a:t>
          </a:r>
          <a:r>
            <a:rPr lang="fr-FR" sz="1400" kern="1200" dirty="0" smtClean="0">
              <a:latin typeface="+mn-lt"/>
            </a:rPr>
            <a:t> actif vs </a:t>
          </a:r>
          <a:r>
            <a:rPr lang="fr-FR" sz="1400" b="1" kern="1200" dirty="0" smtClean="0">
              <a:latin typeface="+mn-lt"/>
            </a:rPr>
            <a:t>Prix</a:t>
          </a:r>
          <a:r>
            <a:rPr lang="fr-FR" sz="1400" kern="1200" dirty="0" smtClean="0">
              <a:latin typeface="+mn-lt"/>
            </a:rPr>
            <a:t> de vente</a:t>
          </a:r>
          <a:endParaRPr lang="fr-FR" sz="1400" kern="1200" dirty="0">
            <a:latin typeface="+mn-lt"/>
          </a:endParaRPr>
        </a:p>
      </dsp:txBody>
      <dsp:txXfrm>
        <a:off x="3891757" y="802464"/>
        <a:ext cx="4432383" cy="1197195"/>
      </dsp:txXfrm>
    </dsp:sp>
    <dsp:sp modelId="{886103DD-DCED-48F7-A9FF-559A7986BAB6}">
      <dsp:nvSpPr>
        <dsp:cNvPr id="0" name=""/>
        <dsp:cNvSpPr/>
      </dsp:nvSpPr>
      <dsp:spPr>
        <a:xfrm>
          <a:off x="3891757" y="1727627"/>
          <a:ext cx="1895481" cy="2172436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+mn-lt"/>
            </a:rPr>
            <a:t>- La valeur de l’actif doit nous apparaitre bien supérieur au PV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+mn-lt"/>
            </a:rPr>
            <a:t>- Rentabilité locative brute immédiate &gt; 8%</a:t>
          </a:r>
          <a:endParaRPr lang="fr-FR" sz="1400" kern="1200" dirty="0">
            <a:latin typeface="+mn-lt"/>
          </a:endParaRPr>
        </a:p>
      </dsp:txBody>
      <dsp:txXfrm>
        <a:off x="3891757" y="1727627"/>
        <a:ext cx="1895481" cy="2172436"/>
      </dsp:txXfrm>
    </dsp:sp>
    <dsp:sp modelId="{88C121D2-E875-4527-8A0F-996CF9869CC5}">
      <dsp:nvSpPr>
        <dsp:cNvPr id="0" name=""/>
        <dsp:cNvSpPr/>
      </dsp:nvSpPr>
      <dsp:spPr>
        <a:xfrm>
          <a:off x="5787238" y="1201387"/>
          <a:ext cx="2536902" cy="1197195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lumMod val="65000"/>
            <a:alpha val="68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90055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+mn-lt"/>
            </a:rPr>
            <a:t>4- Dette/actif</a:t>
          </a:r>
          <a:endParaRPr lang="fr-FR" sz="1400" kern="1200" dirty="0">
            <a:latin typeface="+mn-lt"/>
          </a:endParaRPr>
        </a:p>
      </dsp:txBody>
      <dsp:txXfrm>
        <a:off x="5787238" y="1201387"/>
        <a:ext cx="2536902" cy="1197195"/>
      </dsp:txXfrm>
    </dsp:sp>
    <dsp:sp modelId="{4EF22221-EE62-428A-8B22-1975FF83ADC4}">
      <dsp:nvSpPr>
        <dsp:cNvPr id="0" name=""/>
        <dsp:cNvSpPr/>
      </dsp:nvSpPr>
      <dsp:spPr>
        <a:xfrm>
          <a:off x="5787238" y="2126551"/>
          <a:ext cx="1912750" cy="219790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+mn-lt"/>
              <a:cs typeface="Arial"/>
            </a:rPr>
            <a:t>► = f (durée du bail, emplacement, type de bien, volatilité)</a:t>
          </a:r>
          <a:endParaRPr lang="fr-FR" sz="1400" kern="1200" dirty="0">
            <a:latin typeface="+mn-lt"/>
          </a:endParaRPr>
        </a:p>
      </dsp:txBody>
      <dsp:txXfrm>
        <a:off x="5787238" y="2126551"/>
        <a:ext cx="1912750" cy="21979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BCC3DA-20CF-4FC2-A34E-4DFE20257B38}">
      <dsp:nvSpPr>
        <dsp:cNvPr id="0" name=""/>
        <dsp:cNvSpPr/>
      </dsp:nvSpPr>
      <dsp:spPr>
        <a:xfrm>
          <a:off x="2594" y="0"/>
          <a:ext cx="2603468" cy="576064"/>
        </a:xfrm>
        <a:prstGeom prst="homePlate">
          <a:avLst/>
        </a:prstGeom>
        <a:gradFill rotWithShape="0">
          <a:gsLst>
            <a:gs pos="0">
              <a:srgbClr val="DDEBCF"/>
            </a:gs>
            <a:gs pos="27000">
              <a:srgbClr val="9CB86E"/>
            </a:gs>
            <a:gs pos="100000">
              <a:srgbClr val="156B13"/>
            </a:gs>
          </a:gsLst>
          <a:lin ang="27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Trimestre 1</a:t>
          </a:r>
          <a:endParaRPr lang="fr-FR" sz="1600" kern="1200" dirty="0"/>
        </a:p>
      </dsp:txBody>
      <dsp:txXfrm>
        <a:off x="2594" y="0"/>
        <a:ext cx="2603468" cy="576064"/>
      </dsp:txXfrm>
    </dsp:sp>
    <dsp:sp modelId="{A70F08D7-DA96-470E-A13F-156EC56C2999}">
      <dsp:nvSpPr>
        <dsp:cNvPr id="0" name=""/>
        <dsp:cNvSpPr/>
      </dsp:nvSpPr>
      <dsp:spPr>
        <a:xfrm>
          <a:off x="2085369" y="0"/>
          <a:ext cx="2603468" cy="576064"/>
        </a:xfrm>
        <a:prstGeom prst="chevron">
          <a:avLst/>
        </a:prstGeom>
        <a:gradFill rotWithShape="0">
          <a:gsLst>
            <a:gs pos="0">
              <a:srgbClr val="DDEBCF"/>
            </a:gs>
            <a:gs pos="27000">
              <a:srgbClr val="9CB86E"/>
            </a:gs>
            <a:gs pos="100000">
              <a:srgbClr val="156B13"/>
            </a:gs>
          </a:gsLst>
          <a:lin ang="27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Trimestre 2</a:t>
          </a:r>
          <a:endParaRPr lang="fr-FR" sz="1600" kern="1200" dirty="0"/>
        </a:p>
      </dsp:txBody>
      <dsp:txXfrm>
        <a:off x="2085369" y="0"/>
        <a:ext cx="2603468" cy="576064"/>
      </dsp:txXfrm>
    </dsp:sp>
    <dsp:sp modelId="{1874745E-D7E8-4B15-BCB6-804FDBDD57D2}">
      <dsp:nvSpPr>
        <dsp:cNvPr id="0" name=""/>
        <dsp:cNvSpPr/>
      </dsp:nvSpPr>
      <dsp:spPr>
        <a:xfrm>
          <a:off x="4168145" y="0"/>
          <a:ext cx="2603468" cy="576064"/>
        </a:xfrm>
        <a:prstGeom prst="chevron">
          <a:avLst/>
        </a:prstGeom>
        <a:gradFill rotWithShape="0">
          <a:gsLst>
            <a:gs pos="0">
              <a:srgbClr val="DDEBCF"/>
            </a:gs>
            <a:gs pos="27000">
              <a:srgbClr val="9CB86E"/>
            </a:gs>
            <a:gs pos="100000">
              <a:srgbClr val="156B13"/>
            </a:gs>
          </a:gsLst>
          <a:lin ang="27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Trimestre 3</a:t>
          </a:r>
          <a:endParaRPr lang="fr-FR" sz="1600" kern="1200" dirty="0"/>
        </a:p>
      </dsp:txBody>
      <dsp:txXfrm>
        <a:off x="4168145" y="0"/>
        <a:ext cx="2603468" cy="576064"/>
      </dsp:txXfrm>
    </dsp:sp>
    <dsp:sp modelId="{FF76734F-0A5F-419B-9053-5EA89529D801}">
      <dsp:nvSpPr>
        <dsp:cNvPr id="0" name=""/>
        <dsp:cNvSpPr/>
      </dsp:nvSpPr>
      <dsp:spPr>
        <a:xfrm>
          <a:off x="6250920" y="0"/>
          <a:ext cx="2603468" cy="576064"/>
        </a:xfrm>
        <a:prstGeom prst="chevron">
          <a:avLst/>
        </a:prstGeom>
        <a:gradFill rotWithShape="0">
          <a:gsLst>
            <a:gs pos="0">
              <a:srgbClr val="DDEBCF"/>
            </a:gs>
            <a:gs pos="27000">
              <a:srgbClr val="9CB86E"/>
            </a:gs>
            <a:gs pos="100000">
              <a:srgbClr val="156B13"/>
            </a:gs>
          </a:gsLst>
          <a:lin ang="27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Trimestre 4</a:t>
          </a:r>
          <a:endParaRPr lang="fr-FR" sz="1600" kern="1200" dirty="0"/>
        </a:p>
      </dsp:txBody>
      <dsp:txXfrm>
        <a:off x="6250920" y="0"/>
        <a:ext cx="2603468" cy="576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1A099-CA29-43EE-B4FE-FDFFE2FEECDA}" type="datetimeFigureOut">
              <a:rPr lang="fr-FR" smtClean="0"/>
              <a:pPr/>
              <a:t>18/11/2010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4E64D-81AE-4F8E-A9E4-07DF90D8B1F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660972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2E0B9-5D18-4DAE-BDA1-E277660E26B1}" type="datetimeFigureOut">
              <a:rPr lang="fr-FR" smtClean="0"/>
              <a:pPr/>
              <a:t>18/11/2010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1DF22-CDE7-42F2-A0BD-F47BEA61302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308059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1DF22-CDE7-42F2-A0BD-F47BEA613025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35871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1DF22-CDE7-42F2-A0BD-F47BEA613025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78501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50121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297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8887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7956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55021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0216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4173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8648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8284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314795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248815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750" y="0"/>
            <a:ext cx="7073900" cy="666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8"/>
          <p:cNvSpPr>
            <a:spLocks noChangeArrowheads="1"/>
          </p:cNvSpPr>
          <p:nvPr/>
        </p:nvSpPr>
        <p:spPr bwMode="auto">
          <a:xfrm>
            <a:off x="0" y="6754092"/>
            <a:ext cx="10693400" cy="8429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93688" y="6877050"/>
            <a:ext cx="84137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22288" defTabSz="1042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42988" defTabSz="10429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65275" defTabSz="10429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85975" defTabSz="10429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431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003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575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1477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GFP</a:t>
            </a:r>
          </a:p>
        </p:txBody>
      </p:sp>
      <p:pic>
        <p:nvPicPr>
          <p:cNvPr id="51202" name="Picture 2" descr="E:\bureau\A classer\Marketing\Logo groupe\Capstone_def_bl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4701" y="6899650"/>
            <a:ext cx="1672559" cy="52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pitchFamily="34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5438" algn="l" defTabSz="1042988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825625" indent="-260350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8035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607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7179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751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1486099" y="4567238"/>
            <a:ext cx="7749033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FONCIERE PARTENAIRE </a:t>
            </a:r>
            <a:r>
              <a:rPr lang="fr-FR" dirty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DES 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PME-PMI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52226" name="Picture 2" descr="E:\bureau\A classer\Marketing\Logo groupe\capstone_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6540" y="2916535"/>
            <a:ext cx="2868909" cy="72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8481" y="1044327"/>
            <a:ext cx="745464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4481636" y="2717641"/>
            <a:ext cx="1081088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400" b="1" dirty="0" smtClean="0">
                <a:solidFill>
                  <a:srgbClr val="C00000"/>
                </a:solidFill>
                <a:latin typeface="Arial" pitchFamily="34" charset="0"/>
              </a:rPr>
              <a:t>Capstone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sz="1400" b="1" dirty="0" smtClean="0">
                <a:solidFill>
                  <a:srgbClr val="C00000"/>
                </a:solidFill>
                <a:latin typeface="Arial" pitchFamily="34" charset="0"/>
              </a:rPr>
              <a:t>10/10</a:t>
            </a:r>
            <a:endParaRPr lang="fr-FR" sz="14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0485" name="Ellipse 4"/>
          <p:cNvSpPr>
            <a:spLocks noChangeArrowheads="1"/>
          </p:cNvSpPr>
          <p:nvPr/>
        </p:nvSpPr>
        <p:spPr bwMode="auto">
          <a:xfrm>
            <a:off x="4247287" y="2672365"/>
            <a:ext cx="1439863" cy="64770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1042988"/>
            <a:endParaRPr lang="fr-FR"/>
          </a:p>
        </p:txBody>
      </p:sp>
      <p:sp>
        <p:nvSpPr>
          <p:cNvPr id="4" name="Accolade ouvrante 3"/>
          <p:cNvSpPr/>
          <p:nvPr/>
        </p:nvSpPr>
        <p:spPr bwMode="auto">
          <a:xfrm>
            <a:off x="4698628" y="2988543"/>
            <a:ext cx="180504" cy="798119"/>
          </a:xfrm>
          <a:prstGeom prst="leftBrac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</p:txBody>
      </p:sp>
      <p:cxnSp>
        <p:nvCxnSpPr>
          <p:cNvPr id="6" name="Connecteur droit avec flèche 5"/>
          <p:cNvCxnSpPr>
            <a:stCxn id="4" idx="1"/>
            <a:endCxn id="8" idx="3"/>
          </p:cNvCxnSpPr>
          <p:nvPr/>
        </p:nvCxnSpPr>
        <p:spPr bwMode="auto">
          <a:xfrm flipH="1">
            <a:off x="1962324" y="3387603"/>
            <a:ext cx="2736304" cy="1818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78148" y="317495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C00000"/>
                </a:solidFill>
                <a:latin typeface="+mn-lt"/>
              </a:rPr>
              <a:t>Création Alpha de 3% / Ss jacent IE</a:t>
            </a:r>
            <a:endParaRPr lang="fr-FR" sz="1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Text Box 97"/>
          <p:cNvSpPr txBox="1">
            <a:spLocks noChangeArrowheads="1"/>
          </p:cNvSpPr>
          <p:nvPr/>
        </p:nvSpPr>
        <p:spPr bwMode="auto">
          <a:xfrm>
            <a:off x="4697660" y="4572719"/>
            <a:ext cx="10810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dirty="0" err="1" smtClean="0"/>
              <a:t>Immo</a:t>
            </a:r>
            <a:r>
              <a:rPr lang="fr-FR" sz="1200" dirty="0" smtClean="0"/>
              <a:t>. résidentiel</a:t>
            </a:r>
            <a:endParaRPr lang="fr-FR" sz="1200" dirty="0"/>
          </a:p>
        </p:txBody>
      </p:sp>
      <p:sp>
        <p:nvSpPr>
          <p:cNvPr id="13" name="Line 99"/>
          <p:cNvSpPr>
            <a:spLocks noChangeShapeType="1"/>
          </p:cNvSpPr>
          <p:nvPr/>
        </p:nvSpPr>
        <p:spPr bwMode="auto">
          <a:xfrm flipV="1">
            <a:off x="3365848" y="2375768"/>
            <a:ext cx="5040313" cy="252095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Text Box 94"/>
          <p:cNvSpPr txBox="1">
            <a:spLocks noChangeArrowheads="1"/>
          </p:cNvSpPr>
          <p:nvPr/>
        </p:nvSpPr>
        <p:spPr bwMode="auto">
          <a:xfrm>
            <a:off x="6570836" y="2124447"/>
            <a:ext cx="14585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dirty="0" smtClean="0"/>
              <a:t>Foncières cotées</a:t>
            </a:r>
            <a:endParaRPr lang="fr-FR" sz="1200" dirty="0"/>
          </a:p>
        </p:txBody>
      </p:sp>
      <p:sp>
        <p:nvSpPr>
          <p:cNvPr id="12" name="Text Box 95"/>
          <p:cNvSpPr txBox="1">
            <a:spLocks noChangeArrowheads="1"/>
          </p:cNvSpPr>
          <p:nvPr/>
        </p:nvSpPr>
        <p:spPr bwMode="auto">
          <a:xfrm>
            <a:off x="3401517" y="4284687"/>
            <a:ext cx="1081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dirty="0"/>
              <a:t>Obligations</a:t>
            </a:r>
          </a:p>
        </p:txBody>
      </p:sp>
      <p:sp>
        <p:nvSpPr>
          <p:cNvPr id="17" name="Text Box 96"/>
          <p:cNvSpPr txBox="1">
            <a:spLocks noChangeArrowheads="1"/>
          </p:cNvSpPr>
          <p:nvPr/>
        </p:nvSpPr>
        <p:spPr bwMode="auto">
          <a:xfrm>
            <a:off x="4902293" y="3786662"/>
            <a:ext cx="15128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dirty="0" err="1" smtClean="0"/>
              <a:t>Immo</a:t>
            </a:r>
            <a:r>
              <a:rPr lang="fr-FR" sz="1200" dirty="0" smtClean="0"/>
              <a:t>. </a:t>
            </a:r>
            <a:r>
              <a:rPr lang="fr-FR" sz="1200" dirty="0"/>
              <a:t>Entreprises</a:t>
            </a:r>
          </a:p>
        </p:txBody>
      </p:sp>
      <p:sp>
        <p:nvSpPr>
          <p:cNvPr id="18" name="Text Box 93"/>
          <p:cNvSpPr txBox="1">
            <a:spLocks noChangeArrowheads="1"/>
          </p:cNvSpPr>
          <p:nvPr/>
        </p:nvSpPr>
        <p:spPr bwMode="auto">
          <a:xfrm>
            <a:off x="7505972" y="2641897"/>
            <a:ext cx="1081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dirty="0"/>
              <a:t>SBF 250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859206" y="2826938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1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♦</a:t>
            </a:r>
            <a:endParaRPr lang="fr-FR" sz="1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2" name="Connecteur droit avec flèche 21"/>
          <p:cNvCxnSpPr/>
          <p:nvPr/>
        </p:nvCxnSpPr>
        <p:spPr bwMode="auto">
          <a:xfrm flipH="1">
            <a:off x="4916248" y="6228903"/>
            <a:ext cx="3022740" cy="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triangle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 bwMode="auto">
          <a:xfrm flipV="1">
            <a:off x="7938988" y="2439392"/>
            <a:ext cx="0" cy="4005535"/>
          </a:xfrm>
          <a:prstGeom prst="straightConnector1">
            <a:avLst/>
          </a:prstGeom>
          <a:ln w="15875">
            <a:solidFill>
              <a:srgbClr val="C00000"/>
            </a:solidFill>
            <a:prstDash val="lgDashDotDot"/>
            <a:headEnd type="none" w="med" len="med"/>
            <a:tailEnd type="none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346700" y="6234307"/>
            <a:ext cx="2171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+mn-lt"/>
              </a:rPr>
              <a:t>Réduction volatilité de 16%</a:t>
            </a:r>
            <a:endParaRPr lang="fr-FR" sz="1200" dirty="0">
              <a:latin typeface="+mn-lt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 rot="16200000">
            <a:off x="-2054007" y="4250462"/>
            <a:ext cx="4536504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P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ositionnement de Capstone 10/10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966788" y="477465"/>
            <a:ext cx="898842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Positionnement de Capstone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UpDiag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47688" y="324247"/>
            <a:ext cx="656748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ommaire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74788" y="1057459"/>
            <a:ext cx="8696325" cy="58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912813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Expertise - L’équipe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dirigeante</a:t>
            </a: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Positionnement de Capstone 10/10</a:t>
            </a:r>
          </a:p>
          <a:p>
            <a:pPr lvl="1" eaLnBrk="1" hangingPunct="1">
              <a:spcBef>
                <a:spcPct val="50000"/>
              </a:spcBef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Démarche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s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tratégique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Organisation de la société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1. Modèle de gestion	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2. Protection des intérêts des actionnaires</a:t>
            </a:r>
          </a:p>
          <a:p>
            <a:pPr marL="0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Démonstration du rendement/risque 10/10</a:t>
            </a:r>
          </a:p>
          <a:p>
            <a:pPr marL="0" lvl="1" indent="0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Business Plan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1. Méthode &amp; hypothèses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2.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Croissance rapide des CA et MBA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3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Perspectives pour l’actionnaire</a:t>
            </a:r>
          </a:p>
          <a:p>
            <a:pPr lvl="1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Premières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opérations d’investissements en cours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Annexes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93986" y="2145933"/>
            <a:ext cx="3564681" cy="33855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Démarche stratégique</a:t>
            </a:r>
          </a:p>
        </p:txBody>
      </p:sp>
    </p:spTree>
    <p:extLst>
      <p:ext uri="{BB962C8B-B14F-4D97-AF65-F5344CB8AC3E}">
        <p14:creationId xmlns:p14="http://schemas.microsoft.com/office/powerpoint/2010/main" xmlns="" val="314559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966788" y="540271"/>
            <a:ext cx="9564488" cy="57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Concept :	►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Investissement dans les </a:t>
            </a:r>
            <a:r>
              <a:rPr lang="fr-FR" sz="1600" b="1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actifs immobiliers des PME-PMI</a:t>
            </a: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marL="2873375" indent="-285750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Par </a:t>
            </a:r>
            <a:r>
              <a:rPr lang="fr-FR" sz="1600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l’externalisation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des actifs directement auprès des PME-PMI (75%)</a:t>
            </a:r>
          </a:p>
          <a:p>
            <a:pPr marL="2873375" indent="-285750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Par </a:t>
            </a:r>
            <a:r>
              <a:rPr lang="fr-FR" sz="1600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l’acquisition de portefeuilles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 dont les locataires sont des PME-PMI</a:t>
            </a:r>
          </a:p>
          <a:p>
            <a:pPr marL="2873375" indent="-285750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Par la </a:t>
            </a:r>
            <a:r>
              <a:rPr lang="fr-FR" sz="1600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réalisation de constructions clé-en-main pré-loués</a:t>
            </a:r>
          </a:p>
          <a:p>
            <a:pPr marL="2873375" indent="-285750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Par la </a:t>
            </a:r>
            <a:r>
              <a:rPr lang="fr-FR" sz="1600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reconversion de sites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au terme des baux</a:t>
            </a:r>
          </a:p>
          <a:p>
            <a:pPr marL="2587625" indent="0" eaLnBrk="1" hangingPunct="1">
              <a:spcBef>
                <a:spcPct val="50000"/>
              </a:spcBef>
            </a:pPr>
            <a:endParaRPr lang="fr-FR" sz="1600" u="sng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FZYaoTi"/>
              <a:cs typeface="FZYaoTi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► Constituer un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portefeuille diversifié </a:t>
            </a:r>
            <a:r>
              <a:rPr lang="fr-FR" sz="1600" b="1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de rendement</a:t>
            </a:r>
          </a:p>
          <a:p>
            <a:pPr marL="2873375" indent="-285750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offrant une grande visibilité (baux longs)</a:t>
            </a:r>
          </a:p>
          <a:p>
            <a:pPr marL="2873375" indent="-285750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Doté d’un couple rentabilité/risque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robuste</a:t>
            </a:r>
          </a:p>
          <a:p>
            <a:pPr marL="2587625" indent="0" eaLnBrk="1" hangingPunct="1">
              <a:spcBef>
                <a:spcPct val="50000"/>
              </a:spcBef>
            </a:pPr>
            <a:endParaRPr lang="fr-FR" sz="160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► Détention à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long terme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►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Désendettement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progressif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►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Aucune démarche spéculative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Objectif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financier : 	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G</a:t>
            </a:r>
            <a:r>
              <a:rPr lang="fr-FR" sz="1600" b="1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énérer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des cash-flows récurrents, prévisibles, </a:t>
            </a:r>
            <a:r>
              <a:rPr lang="fr-FR" sz="1600" b="1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pérennes et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en 		</a:t>
            </a:r>
            <a:r>
              <a:rPr lang="fr-FR" sz="1600" b="1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	augmentation constante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.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D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émarche stratégique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966788" y="246787"/>
            <a:ext cx="9564488" cy="66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Cibles :		- Actifs « non prime », ► hors champs des investisseurs institutionnels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Rentabilité locative brute initiale : Fourchette 8%-13%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Diversification sectorielle (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cf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Constitution stratégique du portefeuille)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Diversification géographique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- Pleine propriété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- Absence de pollution lourde / autorisations préfectorales complexes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- Achat en l’état ou avec travaux à effectuer pour optimisation opérationnelle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- En France, Belgique (similitude de la structure des baux)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Méthodes :	-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Approche directe des PME (vs approche immobilière)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	-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Constitution de directions régionales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1. proximité/connaissance tissu économique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2. recrutements dans réseaux bancaires et consultants/conseils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Partenariats (CGPME, Experts comptable, spécialistes cession d’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entrep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…)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►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Positionnement </a:t>
            </a:r>
            <a:r>
              <a:rPr lang="fr-FR" sz="1600" b="1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unique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(en Europe et aux USA)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►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Réponse à un besoin structurel de l’économie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►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Caractère </a:t>
            </a:r>
            <a:r>
              <a:rPr lang="fr-FR" sz="1600" b="1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contra-cyclique du portefeuille</a:t>
            </a:r>
            <a:endParaRPr lang="fr-FR" sz="1600" b="1" dirty="0">
              <a:solidFill>
                <a:srgbClr val="000066"/>
              </a:solidFill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D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émarche stratégique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04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UpDiag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47688" y="324247"/>
            <a:ext cx="656748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ommaire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74788" y="1057459"/>
            <a:ext cx="8696325" cy="58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912813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Expertise - L’équipe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dirigeante</a:t>
            </a: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Positionnement de Capstone 10/10</a:t>
            </a:r>
          </a:p>
          <a:p>
            <a:pPr lvl="1" eaLnBrk="1" hangingPunct="1">
              <a:spcBef>
                <a:spcPct val="50000"/>
              </a:spcBef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Démarche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s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tratégique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Organisation de la société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1. Modèle de gestion	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2. Protection des intérêts des actionnaires</a:t>
            </a:r>
          </a:p>
          <a:p>
            <a:pPr marL="0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Démonstration du rendement/risque 10/10</a:t>
            </a:r>
          </a:p>
          <a:p>
            <a:pPr marL="0" lvl="1" indent="0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Business Plan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1. Méthode &amp; hypothèses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2.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Croissance rapide des CA et MBA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3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Perspectives pour l’actionnaire</a:t>
            </a:r>
          </a:p>
          <a:p>
            <a:pPr lvl="1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Premières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opérations d’investissements en cours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Annexes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93986" y="2556495"/>
            <a:ext cx="3564681" cy="33855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Organisation de la société</a:t>
            </a:r>
          </a:p>
        </p:txBody>
      </p:sp>
    </p:spTree>
    <p:extLst>
      <p:ext uri="{BB962C8B-B14F-4D97-AF65-F5344CB8AC3E}">
        <p14:creationId xmlns:p14="http://schemas.microsoft.com/office/powerpoint/2010/main" xmlns="" val="2593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954088" y="1188343"/>
            <a:ext cx="8857108" cy="10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A –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Nos critères d’acquisition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Notre jugement des 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fondamentaux essentiels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pour une acquisition</a:t>
            </a:r>
          </a:p>
        </p:txBody>
      </p:sp>
      <p:sp>
        <p:nvSpPr>
          <p:cNvPr id="22531" name="Text Box 44"/>
          <p:cNvSpPr txBox="1">
            <a:spLocks noChangeArrowheads="1"/>
          </p:cNvSpPr>
          <p:nvPr/>
        </p:nvSpPr>
        <p:spPr bwMode="auto">
          <a:xfrm>
            <a:off x="954088" y="396875"/>
            <a:ext cx="45466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1</a:t>
            </a: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. </a:t>
            </a:r>
            <a:r>
              <a:rPr lang="fr-FR" sz="2700" dirty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M</a:t>
            </a:r>
            <a:r>
              <a:rPr lang="fr-FR" dirty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odèle 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de gestion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rganisation de la société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xmlns="" val="3372439101"/>
              </p:ext>
            </p:extLst>
          </p:nvPr>
        </p:nvGraphicFramePr>
        <p:xfrm>
          <a:off x="1098228" y="2320865"/>
          <a:ext cx="8424936" cy="4329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18784" y="3732213"/>
            <a:ext cx="50482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498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966788" y="1476375"/>
            <a:ext cx="9564488" cy="4660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Foncière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- 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Revenus récurrents 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(&gt;90% = stabilité intrinsèque du CA)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: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Loyers + indexations pendant le 1</a:t>
            </a:r>
            <a:r>
              <a:rPr lang="fr-FR" sz="1600" baseline="30000" dirty="0" smtClean="0">
                <a:latin typeface="Arial" pitchFamily="34" charset="0"/>
                <a:ea typeface="FZYaoTi"/>
                <a:cs typeface="FZYaoTi"/>
              </a:rPr>
              <a:t>er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bail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Loyers revalorisés après reconversion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Prestations de services éventuelles aux clients-locataires</a:t>
            </a:r>
          </a:p>
          <a:p>
            <a:pPr marL="0" indent="0" eaLnBrk="1" hangingPunct="1">
              <a:spcBef>
                <a:spcPct val="50000"/>
              </a:spcBef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Foncière - Revenus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exceptionnels :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		- Ventes opportunistes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		-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Travaux/extensions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éventuels pour clients (management </a:t>
            </a:r>
            <a:r>
              <a:rPr lang="fr-FR" sz="1600" dirty="0" err="1">
                <a:latin typeface="Arial" pitchFamily="34" charset="0"/>
                <a:ea typeface="FZYaoTi"/>
                <a:cs typeface="FZYaoTi"/>
              </a:rPr>
              <a:t>fee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BU régionales :	- Honoraires 2%/coût d’investissement sur toute acquisition par la foncière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Services aux PME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BU responsables pour leur compte d’exploitation, et des rémunérations 		des tiers apports d’affaires éventuels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54088" y="539750"/>
            <a:ext cx="898842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C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–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Composition du chiffres d’affaires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rganisation de la société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7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954086" y="841435"/>
            <a:ext cx="9739313" cy="58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Critères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invest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:	-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Rentabilité brute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=	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&gt; </a:t>
            </a:r>
            <a:r>
              <a:rPr lang="fr-FR" sz="1600" b="1" dirty="0">
                <a:latin typeface="Arial" pitchFamily="34" charset="0"/>
                <a:ea typeface="FZYaoTi"/>
                <a:cs typeface="FZYaoTi"/>
              </a:rPr>
              <a:t>8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.00%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acte en main (moyenne BP 10.35%)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Durée des baux =	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Objectif 10 ans ferme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► Sauf lorsque actif multi-locataires (</a:t>
            </a:r>
            <a:r>
              <a:rPr lang="fr-FR" sz="1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FZYaoTi"/>
                <a:cs typeface="FZYaoTi"/>
              </a:rPr>
              <a:t>▼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risque vacance)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		- Risque =		</a:t>
            </a:r>
            <a:r>
              <a:rPr lang="fr-FR" sz="1600" b="1" dirty="0">
                <a:latin typeface="Arial" pitchFamily="34" charset="0"/>
                <a:ea typeface="FZYaoTi"/>
                <a:cs typeface="FZYaoTi"/>
              </a:rPr>
              <a:t>A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ucun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revenu locatif ni actif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dominant (5-10%)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				</a:t>
            </a:r>
            <a:r>
              <a:rPr lang="fr-FR" sz="1600" b="1" dirty="0">
                <a:latin typeface="Arial" pitchFamily="34" charset="0"/>
                <a:ea typeface="FZYaoTi"/>
                <a:cs typeface="FZYaoTi"/>
              </a:rPr>
              <a:t>D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iversification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en nombre d’unités et en classe d’actifs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				</a:t>
            </a:r>
            <a:r>
              <a:rPr lang="fr-FR" sz="1600" b="1" dirty="0">
                <a:latin typeface="Arial" pitchFamily="34" charset="0"/>
                <a:ea typeface="FZYaoTi"/>
                <a:cs typeface="FZYaoTi"/>
              </a:rPr>
              <a:t>D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ispersion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géographique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-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Durée détention =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Très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long terme (</a:t>
            </a:r>
            <a:r>
              <a:rPr lang="fr-FR" sz="1600" b="1" dirty="0">
                <a:latin typeface="Arial" pitchFamily="34" charset="0"/>
                <a:ea typeface="FZYaoTi"/>
                <a:cs typeface="FZYaoTi"/>
              </a:rPr>
              <a:t>&gt; 10 ans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)</a:t>
            </a: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-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A la fin des baux =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Relocation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ou conversion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Critères financiers:	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- Véhicules dédiés =	1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invest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.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= 1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sté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à l’IS non transparente (en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râteau)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-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Détention SPV =	</a:t>
            </a:r>
            <a:r>
              <a:rPr lang="fr-FR" sz="1600" b="1" dirty="0">
                <a:latin typeface="Arial" pitchFamily="34" charset="0"/>
                <a:ea typeface="FZYaoTi"/>
                <a:cs typeface="FZYaoTi"/>
              </a:rPr>
              <a:t>&gt;95%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(intégration fiscale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) (objectif 100%)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Dettes bancaires =	Localisées dans SPV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- Levier (LTC*) = 	moyen 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50% CP </a:t>
            </a:r>
            <a:r>
              <a:rPr lang="fr-FR" sz="1600" b="1" dirty="0">
                <a:latin typeface="Arial" pitchFamily="34" charset="0"/>
                <a:ea typeface="FZYaoTi"/>
                <a:cs typeface="FZYaoTi"/>
              </a:rPr>
              <a:t>/ 5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0% dette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(*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Loan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To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Cost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)</a:t>
            </a:r>
            <a:endParaRPr lang="fr-FR" sz="1600" b="1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- Désendettement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=	</a:t>
            </a:r>
            <a:r>
              <a:rPr lang="fr-FR" sz="1600" b="1" dirty="0">
                <a:latin typeface="Arial" pitchFamily="34" charset="0"/>
                <a:ea typeface="FZYaoTi"/>
                <a:cs typeface="FZYaoTi"/>
              </a:rPr>
              <a:t>progressif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- Garantie =	Hypothécaire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- Trésorerie =	</a:t>
            </a:r>
            <a:r>
              <a:rPr lang="fr-FR" sz="1600" i="1" dirty="0" smtClean="0">
                <a:latin typeface="Arial" pitchFamily="34" charset="0"/>
                <a:ea typeface="FZYaoTi"/>
                <a:cs typeface="FZYaoTi"/>
              </a:rPr>
              <a:t>Cash </a:t>
            </a:r>
            <a:r>
              <a:rPr lang="fr-FR" sz="1600" i="1" dirty="0" err="1" smtClean="0">
                <a:latin typeface="Arial" pitchFamily="34" charset="0"/>
                <a:ea typeface="FZYaoTi"/>
                <a:cs typeface="FZYaoTi"/>
              </a:rPr>
              <a:t>pooling</a:t>
            </a:r>
            <a:r>
              <a:rPr lang="fr-FR" sz="1600" i="1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centralisé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54087" y="468263"/>
            <a:ext cx="898842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D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–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Fondamentaux de notre gestion 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rganisation de la société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966788" y="544513"/>
            <a:ext cx="89884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E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– Constitution stratégique du portefeuille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rganisation de la société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08" y="1116335"/>
            <a:ext cx="10627097" cy="524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651105" y="4986337"/>
            <a:ext cx="3024187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Remarques : définition locaux spécifiques</a:t>
            </a:r>
          </a:p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   - bâtiments d’exploitation sur mesure</a:t>
            </a:r>
          </a:p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   - laboratoires</a:t>
            </a:r>
          </a:p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   - parkings…</a:t>
            </a:r>
            <a:endParaRPr lang="fr-FR" sz="1200" dirty="0">
              <a:latin typeface="Arial" pitchFamily="34" charset="0"/>
              <a:ea typeface="FZYaoTi"/>
              <a:cs typeface="FZYaoTi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6260" y="1260351"/>
            <a:ext cx="7910481" cy="409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rganisation de la société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47688" y="525463"/>
            <a:ext cx="454660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err="1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E</a:t>
            </a:r>
            <a:r>
              <a:rPr lang="fr-FR" dirty="0" err="1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xecutive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 </a:t>
            </a:r>
            <a:r>
              <a:rPr lang="fr-FR" dirty="0" err="1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summary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954212" y="1188343"/>
            <a:ext cx="9577064" cy="5522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2813" indent="-390525" defTabSz="10429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433513" indent="-390525" defTabSz="10429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955800" indent="-390525" defTabSz="10429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476500" indent="-390525" defTabSz="10429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933700" indent="-39052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390900" indent="-39052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848100" indent="-39052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305300" indent="-390525" defTabSz="1042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fr-FR" sz="1600" dirty="0" smtClean="0">
                <a:ea typeface="FZYaoTi" pitchFamily="2" charset="-122"/>
                <a:cs typeface="+mn-cs"/>
              </a:rPr>
              <a:t>Stéphane LIPP, et son équipe de professionnels, propose de construire une </a:t>
            </a:r>
            <a:r>
              <a:rPr lang="fr-FR" sz="1600" b="1" dirty="0" smtClean="0">
                <a:solidFill>
                  <a:srgbClr val="C00000"/>
                </a:solidFill>
                <a:ea typeface="FZYaoTi" pitchFamily="2" charset="-122"/>
                <a:cs typeface="+mn-cs"/>
              </a:rPr>
              <a:t>société foncière de rendement dédiée aux besoins immobiliers des PME-PMI avec un horizon d’accompagnement</a:t>
            </a:r>
            <a:r>
              <a:rPr lang="fr-FR" sz="1600" dirty="0" smtClean="0">
                <a:solidFill>
                  <a:srgbClr val="C00000"/>
                </a:solidFill>
                <a:ea typeface="FZYaoTi" pitchFamily="2" charset="-122"/>
                <a:cs typeface="+mn-cs"/>
              </a:rPr>
              <a:t> </a:t>
            </a:r>
            <a:r>
              <a:rPr lang="fr-FR" sz="1600" b="1" dirty="0" smtClean="0">
                <a:solidFill>
                  <a:srgbClr val="C00000"/>
                </a:solidFill>
                <a:ea typeface="FZYaoTi" pitchFamily="2" charset="-122"/>
                <a:cs typeface="+mn-cs"/>
              </a:rPr>
              <a:t>à long terme</a:t>
            </a:r>
            <a:r>
              <a:rPr lang="fr-FR" sz="1600" b="1" dirty="0" smtClean="0">
                <a:ea typeface="FZYaoTi" pitchFamily="2" charset="-122"/>
                <a:cs typeface="+mn-cs"/>
              </a:rPr>
              <a:t>.</a:t>
            </a:r>
            <a:endParaRPr lang="fr-FR" sz="1600" dirty="0" smtClean="0">
              <a:ea typeface="FZYaoTi" pitchFamily="2" charset="-122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fr-FR" sz="1600" dirty="0" smtClean="0">
              <a:ea typeface="FZYaoTi" pitchFamily="2" charset="-122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fr-FR" sz="1600" dirty="0" smtClean="0">
                <a:ea typeface="FZYaoTi" pitchFamily="2" charset="-122"/>
                <a:cs typeface="+mn-cs"/>
              </a:rPr>
              <a:t>2.	L’objectif est de constituer un </a:t>
            </a:r>
            <a:r>
              <a:rPr lang="fr-FR" sz="1600" b="1" dirty="0" smtClean="0">
                <a:ea typeface="FZYaoTi" pitchFamily="2" charset="-122"/>
                <a:cs typeface="+mn-cs"/>
              </a:rPr>
              <a:t>portefeuille</a:t>
            </a:r>
            <a:r>
              <a:rPr lang="fr-FR" sz="1600" dirty="0" smtClean="0">
                <a:ea typeface="FZYaoTi" pitchFamily="2" charset="-122"/>
                <a:cs typeface="+mn-cs"/>
              </a:rPr>
              <a:t> de biens immobiliers professionnels dégageant un couple </a:t>
            </a:r>
            <a:r>
              <a:rPr lang="fr-FR" sz="1600" b="1" dirty="0" smtClean="0">
                <a:solidFill>
                  <a:srgbClr val="C00000"/>
                </a:solidFill>
                <a:ea typeface="FZYaoTi" pitchFamily="2" charset="-122"/>
                <a:cs typeface="+mn-cs"/>
              </a:rPr>
              <a:t>rentabilité/risque</a:t>
            </a:r>
            <a:r>
              <a:rPr lang="fr-FR" sz="1600" b="1" dirty="0" smtClean="0">
                <a:ea typeface="FZYaoTi" pitchFamily="2" charset="-122"/>
                <a:cs typeface="+mn-cs"/>
              </a:rPr>
              <a:t> </a:t>
            </a:r>
            <a:r>
              <a:rPr lang="fr-FR" sz="1600" dirty="0" smtClean="0">
                <a:ea typeface="FZYaoTi" pitchFamily="2" charset="-122"/>
                <a:cs typeface="+mn-cs"/>
              </a:rPr>
              <a:t>hors norme de</a:t>
            </a:r>
            <a:r>
              <a:rPr lang="fr-FR" sz="1600" b="1" dirty="0" smtClean="0">
                <a:ea typeface="FZYaoTi" pitchFamily="2" charset="-122"/>
                <a:cs typeface="+mn-cs"/>
              </a:rPr>
              <a:t> </a:t>
            </a:r>
            <a:r>
              <a:rPr lang="fr-FR" sz="1600" b="1" dirty="0" smtClean="0">
                <a:solidFill>
                  <a:srgbClr val="C00000"/>
                </a:solidFill>
                <a:ea typeface="FZYaoTi" pitchFamily="2" charset="-122"/>
                <a:cs typeface="+mn-cs"/>
              </a:rPr>
              <a:t>10/10</a:t>
            </a:r>
            <a:r>
              <a:rPr lang="fr-FR" sz="1600" b="1" dirty="0" smtClean="0">
                <a:ea typeface="FZYaoTi" pitchFamily="2" charset="-122"/>
                <a:cs typeface="+mn-cs"/>
              </a:rPr>
              <a:t>.</a:t>
            </a:r>
          </a:p>
          <a:p>
            <a:pPr>
              <a:spcBef>
                <a:spcPct val="50000"/>
              </a:spcBef>
              <a:defRPr/>
            </a:pPr>
            <a:endParaRPr lang="fr-FR" sz="1600" dirty="0" smtClean="0">
              <a:ea typeface="FZYaoTi" pitchFamily="2" charset="-122"/>
              <a:cs typeface="+mn-cs"/>
            </a:endParaRPr>
          </a:p>
          <a:p>
            <a:pPr>
              <a:spcBef>
                <a:spcPct val="50000"/>
              </a:spcBef>
              <a:buAutoNum type="arabicPeriod" startAt="3"/>
              <a:defRPr/>
            </a:pPr>
            <a:r>
              <a:rPr lang="fr-FR" sz="1600" dirty="0" smtClean="0">
                <a:ea typeface="FZYaoTi" pitchFamily="2" charset="-122"/>
                <a:cs typeface="+mn-cs"/>
              </a:rPr>
              <a:t>Gouvernance d’entreprise : 		► </a:t>
            </a:r>
            <a:r>
              <a:rPr lang="fr-FR" sz="1600" b="1" dirty="0" smtClean="0">
                <a:solidFill>
                  <a:srgbClr val="C00000"/>
                </a:solidFill>
                <a:ea typeface="FZYaoTi" pitchFamily="2" charset="-122"/>
                <a:cs typeface="+mn-cs"/>
              </a:rPr>
              <a:t>Direction générale</a:t>
            </a:r>
            <a:r>
              <a:rPr lang="fr-FR" sz="1600" dirty="0" smtClean="0">
                <a:solidFill>
                  <a:srgbClr val="FF0000"/>
                </a:solidFill>
                <a:ea typeface="FZYaoTi" pitchFamily="2" charset="-122"/>
                <a:cs typeface="+mn-cs"/>
              </a:rPr>
              <a:t> </a:t>
            </a:r>
            <a:r>
              <a:rPr lang="fr-FR" sz="1600" dirty="0" smtClean="0">
                <a:ea typeface="FZYaoTi" pitchFamily="2" charset="-122"/>
                <a:cs typeface="+mn-cs"/>
              </a:rPr>
              <a:t>en charge des </a:t>
            </a:r>
            <a:r>
              <a:rPr lang="fr-FR" sz="1600" b="1" dirty="0" smtClean="0">
                <a:ea typeface="FZYaoTi" pitchFamily="2" charset="-122"/>
                <a:cs typeface="+mn-cs"/>
              </a:rPr>
              <a:t>opérations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fr-FR" sz="1600" dirty="0">
                <a:ea typeface="FZYaoTi" pitchFamily="2" charset="-122"/>
                <a:cs typeface="+mn-cs"/>
              </a:rPr>
              <a:t>	</a:t>
            </a:r>
            <a:r>
              <a:rPr lang="fr-FR" sz="1600" dirty="0" smtClean="0">
                <a:ea typeface="FZYaoTi" pitchFamily="2" charset="-122"/>
                <a:cs typeface="+mn-cs"/>
              </a:rPr>
              <a:t>			► </a:t>
            </a:r>
            <a:r>
              <a:rPr lang="fr-FR" sz="1600" b="1" dirty="0" smtClean="0">
                <a:solidFill>
                  <a:srgbClr val="C00000"/>
                </a:solidFill>
                <a:ea typeface="FZYaoTi" pitchFamily="2" charset="-122"/>
                <a:cs typeface="+mn-cs"/>
              </a:rPr>
              <a:t>Comité d’investissement </a:t>
            </a:r>
            <a:r>
              <a:rPr lang="fr-FR" sz="1600" dirty="0" smtClean="0">
                <a:ea typeface="FZYaoTi" pitchFamily="2" charset="-122"/>
                <a:cs typeface="+mn-cs"/>
              </a:rPr>
              <a:t>de </a:t>
            </a:r>
            <a:r>
              <a:rPr lang="fr-FR" sz="1600" b="1" dirty="0" smtClean="0">
                <a:ea typeface="FZYaoTi" pitchFamily="2" charset="-122"/>
                <a:cs typeface="+mn-cs"/>
              </a:rPr>
              <a:t>validation &amp; contrôle</a:t>
            </a:r>
          </a:p>
          <a:p>
            <a:pPr marL="0" indent="0">
              <a:spcBef>
                <a:spcPct val="50000"/>
              </a:spcBef>
              <a:defRPr/>
            </a:pPr>
            <a:endParaRPr lang="fr-FR" sz="1600" dirty="0" smtClean="0">
              <a:ea typeface="FZYaoTi" pitchFamily="2" charset="-122"/>
              <a:cs typeface="+mn-cs"/>
            </a:endParaRPr>
          </a:p>
          <a:p>
            <a:pPr marL="357188" indent="-357188">
              <a:spcBef>
                <a:spcPct val="50000"/>
              </a:spcBef>
              <a:buAutoNum type="arabicPeriod" startAt="4"/>
              <a:defRPr/>
            </a:pPr>
            <a:r>
              <a:rPr lang="fr-FR" sz="1600" dirty="0" smtClean="0">
                <a:ea typeface="FZYaoTi" pitchFamily="2" charset="-122"/>
                <a:cs typeface="+mn-cs"/>
              </a:rPr>
              <a:t>Recherche de Associés-Propriétaires :	</a:t>
            </a:r>
            <a:r>
              <a:rPr lang="fr-FR" sz="1600" b="1" dirty="0" smtClean="0">
                <a:solidFill>
                  <a:srgbClr val="C00000"/>
                </a:solidFill>
                <a:ea typeface="FZYaoTi" pitchFamily="2" charset="-122"/>
                <a:cs typeface="+mn-cs"/>
              </a:rPr>
              <a:t>Actionnaires majoritaires</a:t>
            </a:r>
            <a:endParaRPr lang="fr-FR" sz="1600" dirty="0">
              <a:solidFill>
                <a:srgbClr val="C00000"/>
              </a:solidFill>
              <a:ea typeface="FZYaoTi" pitchFamily="2" charset="-122"/>
              <a:cs typeface="+mn-cs"/>
            </a:endParaRPr>
          </a:p>
          <a:p>
            <a:pPr marL="0" indent="0">
              <a:spcBef>
                <a:spcPct val="50000"/>
              </a:spcBef>
              <a:defRPr/>
            </a:pPr>
            <a:r>
              <a:rPr lang="fr-FR" sz="1600" b="1" dirty="0" smtClean="0">
                <a:ea typeface="FZYaoTi" pitchFamily="2" charset="-122"/>
                <a:cs typeface="+mn-cs"/>
              </a:rPr>
              <a:t>				Capitaux propres  </a:t>
            </a:r>
            <a:r>
              <a:rPr lang="fr-FR" sz="1600" dirty="0" smtClean="0">
                <a:ea typeface="FZYaoTi" pitchFamily="2" charset="-122"/>
                <a:cs typeface="+mn-cs"/>
              </a:rPr>
              <a:t>totaux investis sur période de 5 ans</a:t>
            </a:r>
          </a:p>
          <a:p>
            <a:pPr marL="361950" indent="0">
              <a:spcBef>
                <a:spcPct val="50000"/>
              </a:spcBef>
              <a:defRPr/>
            </a:pPr>
            <a:r>
              <a:rPr lang="fr-FR" sz="1600" b="1" dirty="0" smtClean="0">
                <a:ea typeface="FZYaoTi" pitchFamily="2" charset="-122"/>
                <a:cs typeface="+mn-cs"/>
              </a:rPr>
              <a:t>				► 267M€</a:t>
            </a:r>
          </a:p>
          <a:p>
            <a:pPr marL="361950" indent="0">
              <a:spcBef>
                <a:spcPct val="50000"/>
              </a:spcBef>
              <a:defRPr/>
            </a:pPr>
            <a:endParaRPr lang="fr-FR" sz="1600" dirty="0" smtClean="0">
              <a:ea typeface="FZYaoTi" pitchFamily="2" charset="-122"/>
              <a:cs typeface="+mn-cs"/>
            </a:endParaRPr>
          </a:p>
          <a:p>
            <a:pPr marL="452438" indent="-452438">
              <a:spcBef>
                <a:spcPct val="50000"/>
              </a:spcBef>
              <a:defRPr/>
            </a:pPr>
            <a:r>
              <a:rPr lang="fr-FR" sz="1600" dirty="0" smtClean="0">
                <a:ea typeface="FZYaoTi" pitchFamily="2" charset="-122"/>
                <a:cs typeface="+mn-cs"/>
              </a:rPr>
              <a:t>5.	Sortie en </a:t>
            </a:r>
            <a:r>
              <a:rPr lang="fr-FR" sz="1600" b="1" dirty="0" smtClean="0">
                <a:ea typeface="FZYaoTi" pitchFamily="2" charset="-122"/>
                <a:cs typeface="+mn-cs"/>
              </a:rPr>
              <a:t>A5</a:t>
            </a:r>
            <a:r>
              <a:rPr lang="fr-FR" sz="1600" dirty="0" smtClean="0">
                <a:ea typeface="FZYaoTi" pitchFamily="2" charset="-122"/>
                <a:cs typeface="+mn-cs"/>
              </a:rPr>
              <a:t> :</a:t>
            </a:r>
            <a:r>
              <a:rPr lang="fr-FR" sz="1600" b="1" dirty="0" smtClean="0">
                <a:ea typeface="FZYaoTi" pitchFamily="2" charset="-122"/>
                <a:cs typeface="+mn-cs"/>
              </a:rPr>
              <a:t>			</a:t>
            </a:r>
            <a:r>
              <a:rPr lang="fr-FR" sz="1600" b="1" dirty="0">
                <a:solidFill>
                  <a:srgbClr val="C00000"/>
                </a:solidFill>
                <a:ea typeface="FZYaoTi" pitchFamily="2" charset="-122"/>
                <a:cs typeface="+mn-cs"/>
              </a:rPr>
              <a:t>C</a:t>
            </a:r>
            <a:r>
              <a:rPr lang="fr-FR" sz="1600" b="1" dirty="0" smtClean="0">
                <a:solidFill>
                  <a:srgbClr val="C00000"/>
                </a:solidFill>
                <a:ea typeface="FZYaoTi" pitchFamily="2" charset="-122"/>
                <a:cs typeface="+mn-cs"/>
              </a:rPr>
              <a:t>otation boursière</a:t>
            </a:r>
            <a:r>
              <a:rPr lang="fr-FR" sz="1600" b="1" dirty="0" smtClean="0">
                <a:ea typeface="FZYaoTi" pitchFamily="2" charset="-122"/>
                <a:cs typeface="+mn-cs"/>
              </a:rPr>
              <a:t>, </a:t>
            </a:r>
            <a:r>
              <a:rPr lang="fr-FR" sz="1600" dirty="0" smtClean="0">
                <a:ea typeface="FZYaoTi" pitchFamily="2" charset="-122"/>
                <a:cs typeface="+mn-cs"/>
              </a:rPr>
              <a:t>avec montée au capital du </a:t>
            </a:r>
            <a:r>
              <a:rPr lang="fr-FR" sz="1600" dirty="0" err="1" smtClean="0">
                <a:ea typeface="FZYaoTi" pitchFamily="2" charset="-122"/>
                <a:cs typeface="+mn-cs"/>
              </a:rPr>
              <a:t>managt</a:t>
            </a:r>
            <a:endParaRPr lang="fr-FR" sz="1600" dirty="0" smtClean="0">
              <a:ea typeface="FZYaoTi" pitchFamily="2" charset="-122"/>
              <a:cs typeface="+mn-cs"/>
            </a:endParaRPr>
          </a:p>
          <a:p>
            <a:pPr marL="357188" indent="0">
              <a:spcBef>
                <a:spcPct val="50000"/>
              </a:spcBef>
              <a:defRPr/>
            </a:pPr>
            <a:r>
              <a:rPr lang="fr-FR" sz="1600" b="1" dirty="0">
                <a:ea typeface="FZYaoTi" pitchFamily="2" charset="-122"/>
                <a:cs typeface="+mn-cs"/>
              </a:rPr>
              <a:t>	</a:t>
            </a:r>
            <a:r>
              <a:rPr lang="fr-FR" sz="1600" b="1" dirty="0" smtClean="0">
                <a:ea typeface="FZYaoTi" pitchFamily="2" charset="-122"/>
                <a:cs typeface="+mn-cs"/>
              </a:rPr>
              <a:t>			► </a:t>
            </a:r>
            <a:r>
              <a:rPr lang="fr-FR" sz="1600" dirty="0" smtClean="0">
                <a:ea typeface="FZYaoTi" pitchFamily="2" charset="-122"/>
                <a:cs typeface="+mn-cs"/>
              </a:rPr>
              <a:t>TRI moyen en A5 : </a:t>
            </a:r>
            <a:r>
              <a:rPr lang="fr-FR" sz="1600" b="1" dirty="0" smtClean="0">
                <a:solidFill>
                  <a:srgbClr val="C00000"/>
                </a:solidFill>
                <a:ea typeface="FZYaoTi" pitchFamily="2" charset="-122"/>
                <a:cs typeface="+mn-cs"/>
              </a:rPr>
              <a:t>25,5% </a:t>
            </a:r>
            <a:r>
              <a:rPr lang="fr-FR" sz="1600" dirty="0" smtClean="0">
                <a:ea typeface="FZYaoTi" pitchFamily="2" charset="-122"/>
                <a:cs typeface="+mn-cs"/>
              </a:rPr>
              <a:t>(valorisation 580M€)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954088" y="396875"/>
            <a:ext cx="5328716" cy="52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2</a:t>
            </a: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. P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rotection des intérêts des actionnaires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66788" y="1149212"/>
            <a:ext cx="9564488" cy="558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La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gouvernance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de la société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foncière (SAS) sera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structurée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autour de </a:t>
            </a:r>
            <a:r>
              <a:rPr lang="fr-FR" sz="1600" b="1" dirty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3 piliers </a:t>
            </a:r>
            <a:r>
              <a:rPr lang="fr-FR" sz="1600" b="1" dirty="0" smtClean="0">
                <a:solidFill>
                  <a:srgbClr val="000066"/>
                </a:solidFill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: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Comité de Direction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► Conduite des affaires, développements, proposition et 				mise en œuvre de la stratégie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► Direction selon Règlement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I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ntérieur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----------------------------------------------------------------------------------------------------------------------------------------------------------------------------------------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Comité d’Investissement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► Validation des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invest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. &gt;2M€ (</a:t>
            </a:r>
            <a:r>
              <a:rPr lang="fr-FR" sz="1600" i="1" dirty="0" err="1" smtClean="0">
                <a:latin typeface="Arial" pitchFamily="34" charset="0"/>
                <a:ea typeface="FZYaoTi"/>
                <a:cs typeface="FZYaoTi"/>
              </a:rPr>
              <a:t>process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à définir)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► Contrôle du bon fonctionnement de la société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	►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Composition :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DG (2)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+ 3 membres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désignés/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actionn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.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► Vote à la majorité simple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----------------------------------------------------------------------------------------------------------------------------------------------------------------------------------------</a:t>
            </a: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Conseil d’Administration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► Représentation/défense des intérêts des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associés-(comité d’Associés-Propriétaires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)	propriétaires</a:t>
            </a:r>
          </a:p>
          <a:p>
            <a:pPr marL="452438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	► Vote 65%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Resp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: pacte actionnaires, validation nouvel entrant, 				nouveaux apports, nomination des 3 membres du comité 				d’investissement,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c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otation boursière, nomination CAC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rganisation de la société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0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xmlns="" val="2480098031"/>
              </p:ext>
            </p:extLst>
          </p:nvPr>
        </p:nvGraphicFramePr>
        <p:xfrm>
          <a:off x="1026220" y="4644727"/>
          <a:ext cx="8856984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196" y="5508823"/>
            <a:ext cx="891200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cteur droit avec flèche 7"/>
          <p:cNvCxnSpPr/>
          <p:nvPr/>
        </p:nvCxnSpPr>
        <p:spPr bwMode="auto">
          <a:xfrm>
            <a:off x="1098228" y="6084887"/>
            <a:ext cx="8712968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ZoneTexte 3"/>
          <p:cNvSpPr txBox="1"/>
          <p:nvPr/>
        </p:nvSpPr>
        <p:spPr>
          <a:xfrm>
            <a:off x="3258468" y="5868863"/>
            <a:ext cx="424847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+mn-lt"/>
              </a:rPr>
              <a:t>Accès permanent par intranet aux associés-partenaires</a:t>
            </a:r>
          </a:p>
          <a:p>
            <a:pPr marL="171450" indent="-171450">
              <a:buFontTx/>
              <a:buChar char="-"/>
            </a:pPr>
            <a:r>
              <a:rPr lang="fr-FR" sz="1200" dirty="0" smtClean="0">
                <a:latin typeface="+mn-lt"/>
              </a:rPr>
              <a:t>Information financières, rentabilité</a:t>
            </a:r>
          </a:p>
          <a:p>
            <a:pPr marL="171450" indent="-171450">
              <a:buFontTx/>
              <a:buChar char="-"/>
            </a:pPr>
            <a:r>
              <a:rPr lang="fr-FR" sz="1200" dirty="0" smtClean="0">
                <a:latin typeface="+mn-lt"/>
              </a:rPr>
              <a:t>Etats locatifs, répartition sectorielle, vacances</a:t>
            </a:r>
          </a:p>
          <a:p>
            <a:pPr marL="171450" indent="-171450">
              <a:buFontTx/>
              <a:buChar char="-"/>
            </a:pPr>
            <a:r>
              <a:rPr lang="fr-FR" sz="1200" dirty="0" smtClean="0">
                <a:latin typeface="+mn-lt"/>
              </a:rPr>
              <a:t>Patrimoine</a:t>
            </a:r>
            <a:endParaRPr lang="fr-FR" sz="1200" dirty="0">
              <a:latin typeface="+mn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38188" y="375101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 smtClean="0">
                <a:latin typeface="+mn-lt"/>
              </a:rPr>
              <a:t>Rapports sommaires trimestriels</a:t>
            </a:r>
          </a:p>
          <a:p>
            <a:pPr algn="r"/>
            <a:r>
              <a:rPr lang="fr-FR" sz="1200" dirty="0" smtClean="0">
                <a:latin typeface="+mn-lt"/>
              </a:rPr>
              <a:t>Adressés aux associés partenaires</a:t>
            </a:r>
            <a:endParaRPr lang="fr-FR" sz="1200" dirty="0">
              <a:latin typeface="+mn-lt"/>
            </a:endParaRPr>
          </a:p>
        </p:txBody>
      </p:sp>
      <p:cxnSp>
        <p:nvCxnSpPr>
          <p:cNvPr id="13" name="Connecteur droit avec flèche 12"/>
          <p:cNvCxnSpPr/>
          <p:nvPr/>
        </p:nvCxnSpPr>
        <p:spPr bwMode="auto">
          <a:xfrm flipV="1">
            <a:off x="3225052" y="4140671"/>
            <a:ext cx="0" cy="50405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Connecteur droit avec flèche 20"/>
          <p:cNvCxnSpPr/>
          <p:nvPr/>
        </p:nvCxnSpPr>
        <p:spPr bwMode="auto">
          <a:xfrm flipV="1">
            <a:off x="5202684" y="3636616"/>
            <a:ext cx="0" cy="100811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ZoneTexte 22"/>
          <p:cNvSpPr txBox="1"/>
          <p:nvPr/>
        </p:nvSpPr>
        <p:spPr>
          <a:xfrm>
            <a:off x="2754412" y="324695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 smtClean="0">
                <a:latin typeface="+mn-lt"/>
              </a:rPr>
              <a:t>Rencontres semestrielles</a:t>
            </a:r>
          </a:p>
          <a:p>
            <a:pPr algn="r"/>
            <a:r>
              <a:rPr lang="fr-FR" sz="1200" dirty="0" smtClean="0">
                <a:latin typeface="+mn-lt"/>
              </a:rPr>
              <a:t>Compte rendu d’activités</a:t>
            </a:r>
            <a:endParaRPr lang="fr-FR" sz="1200" dirty="0">
              <a:latin typeface="+mn-lt"/>
            </a:endParaRPr>
          </a:p>
        </p:txBody>
      </p:sp>
      <p:cxnSp>
        <p:nvCxnSpPr>
          <p:cNvPr id="24" name="Connecteur droit avec flèche 23"/>
          <p:cNvCxnSpPr/>
          <p:nvPr/>
        </p:nvCxnSpPr>
        <p:spPr bwMode="auto">
          <a:xfrm flipV="1">
            <a:off x="9595172" y="3246958"/>
            <a:ext cx="0" cy="139777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ZoneTexte 25"/>
          <p:cNvSpPr txBox="1"/>
          <p:nvPr/>
        </p:nvSpPr>
        <p:spPr>
          <a:xfrm>
            <a:off x="7146900" y="270225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 smtClean="0">
                <a:latin typeface="+mn-lt"/>
              </a:rPr>
              <a:t>Assemblées générales annuelles</a:t>
            </a:r>
          </a:p>
          <a:p>
            <a:pPr algn="r"/>
            <a:r>
              <a:rPr lang="fr-FR" sz="1200" dirty="0" smtClean="0">
                <a:latin typeface="+mn-lt"/>
              </a:rPr>
              <a:t>Résultats &amp; perspectives</a:t>
            </a:r>
          </a:p>
          <a:p>
            <a:pPr algn="r"/>
            <a:r>
              <a:rPr lang="fr-FR" sz="1200" dirty="0" smtClean="0">
                <a:latin typeface="+mn-lt"/>
              </a:rPr>
              <a:t>Rapport CAC</a:t>
            </a:r>
            <a:endParaRPr lang="fr-FR" sz="1200" dirty="0">
              <a:latin typeface="+mn-lt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971197" y="468263"/>
            <a:ext cx="9722203" cy="256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Règles opérationnelles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:	1- </a:t>
            </a:r>
            <a:r>
              <a:rPr lang="fr-FR" sz="1600" dirty="0" err="1">
                <a:latin typeface="Arial" pitchFamily="34" charset="0"/>
                <a:ea typeface="FZYaoTi"/>
                <a:cs typeface="FZYaoTi"/>
              </a:rPr>
              <a:t>Invest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. 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&lt;2M</a:t>
            </a:r>
            <a:r>
              <a:rPr lang="fr-FR" sz="1600" b="1" dirty="0">
                <a:latin typeface="Arial" pitchFamily="34" charset="0"/>
                <a:ea typeface="FZYaoTi"/>
                <a:cs typeface="FZYaoTi"/>
              </a:rPr>
              <a:t>€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: délégation décisionnelle à DG</a:t>
            </a:r>
          </a:p>
          <a:p>
            <a:pPr marL="3317875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► Critères </a:t>
            </a:r>
            <a:r>
              <a:rPr lang="fr-FR" sz="1600" dirty="0" err="1">
                <a:latin typeface="Arial" pitchFamily="34" charset="0"/>
                <a:ea typeface="FZYaoTi"/>
                <a:cs typeface="FZYaoTi"/>
              </a:rPr>
              <a:t>pré-définis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 simples et pragmatiques</a:t>
            </a:r>
          </a:p>
          <a:p>
            <a:pPr marL="320675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2- </a:t>
            </a:r>
            <a:r>
              <a:rPr lang="fr-FR" sz="1600" dirty="0" err="1">
                <a:latin typeface="Arial" pitchFamily="34" charset="0"/>
                <a:ea typeface="FZYaoTi"/>
                <a:cs typeface="FZYaoTi"/>
              </a:rPr>
              <a:t>Invest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. 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&gt;2M</a:t>
            </a:r>
            <a:r>
              <a:rPr lang="fr-FR" sz="1600" b="1" dirty="0">
                <a:latin typeface="Arial" pitchFamily="34" charset="0"/>
                <a:ea typeface="FZYaoTi"/>
                <a:cs typeface="FZYaoTi"/>
              </a:rPr>
              <a:t>€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: validation par Comité d’Investissement</a:t>
            </a:r>
          </a:p>
          <a:p>
            <a:pPr marL="3314700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► </a:t>
            </a:r>
            <a:r>
              <a:rPr lang="fr-FR" sz="1600" i="1" dirty="0" err="1">
                <a:latin typeface="Arial" pitchFamily="34" charset="0"/>
                <a:ea typeface="FZYaoTi"/>
                <a:cs typeface="FZYaoTi"/>
              </a:rPr>
              <a:t>Process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 décisionnel clair (information/vote/délai)</a:t>
            </a:r>
          </a:p>
          <a:p>
            <a:pPr marL="3317875" indent="0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► </a:t>
            </a:r>
            <a:r>
              <a:rPr lang="fr-FR" sz="1600" i="1" dirty="0" err="1">
                <a:latin typeface="Arial" pitchFamily="34" charset="0"/>
                <a:ea typeface="FZYaoTi"/>
                <a:cs typeface="FZYaoTi"/>
              </a:rPr>
              <a:t>Process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 de validation différent pour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investissement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&lt; et &gt; à 20M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€</a:t>
            </a:r>
          </a:p>
          <a:p>
            <a:pPr marL="3317875" indent="0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marL="287338" indent="-28575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Périodicité des </a:t>
            </a:r>
            <a:r>
              <a:rPr lang="fr-FR" sz="1600" i="1" dirty="0" err="1">
                <a:latin typeface="Arial" pitchFamily="34" charset="0"/>
                <a:ea typeface="FZYaoTi"/>
                <a:cs typeface="FZYaoTi"/>
              </a:rPr>
              <a:t>reportings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: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rganisation de la société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03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UpDiag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47688" y="324247"/>
            <a:ext cx="656748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ommaire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74788" y="1057459"/>
            <a:ext cx="8696325" cy="58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912813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Expertise - L’équipe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dirigeante</a:t>
            </a: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Positionnement de Capstone 10/10</a:t>
            </a:r>
          </a:p>
          <a:p>
            <a:pPr lvl="1" eaLnBrk="1" hangingPunct="1">
              <a:spcBef>
                <a:spcPct val="50000"/>
              </a:spcBef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Démarche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s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tratégique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Organisation de la société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1. Modèle de gestion	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2. Protection des intérêts des actionnaires</a:t>
            </a:r>
          </a:p>
          <a:p>
            <a:pPr marL="0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Démonstration du rendement/risque 10/10</a:t>
            </a:r>
          </a:p>
          <a:p>
            <a:pPr marL="0" lvl="1" indent="0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Business Plan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1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. Méthode &amp; hypothèses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2.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Croissance rapide des CA et MBA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3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Perspectives pour l’actionnaire</a:t>
            </a:r>
          </a:p>
          <a:p>
            <a:pPr lvl="1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Premières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opérations d’investissements en cours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Annexes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93986" y="4378181"/>
            <a:ext cx="1980506" cy="33855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Business Plan</a:t>
            </a:r>
          </a:p>
        </p:txBody>
      </p:sp>
    </p:spTree>
    <p:extLst>
      <p:ext uri="{BB962C8B-B14F-4D97-AF65-F5344CB8AC3E}">
        <p14:creationId xmlns:p14="http://schemas.microsoft.com/office/powerpoint/2010/main" xmlns="" val="25094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954088" y="396875"/>
            <a:ext cx="45466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1. M</a:t>
            </a:r>
            <a:r>
              <a:rPr lang="fr-FR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éthode &amp; hypothèses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449263" y="1260475"/>
            <a:ext cx="2736850" cy="178752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fr-FR" sz="1500" dirty="0">
                <a:latin typeface="Arial" pitchFamily="34" charset="0"/>
                <a:ea typeface="FZYaoTi"/>
                <a:cs typeface="FZYaoTi"/>
              </a:rPr>
              <a:t>Modélisation d’un BP complet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 dirty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200" dirty="0" err="1">
                <a:latin typeface="Arial" pitchFamily="34" charset="0"/>
                <a:ea typeface="FZYaoTi"/>
                <a:cs typeface="FZYaoTi"/>
              </a:rPr>
              <a:t>tbx</a:t>
            </a:r>
            <a:r>
              <a:rPr lang="fr-FR" sz="1200" dirty="0">
                <a:latin typeface="Arial" pitchFamily="34" charset="0"/>
                <a:ea typeface="FZYaoTi"/>
                <a:cs typeface="FZYaoTi"/>
              </a:rPr>
              <a:t> des données variables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 dirty="0">
                <a:latin typeface="Arial" pitchFamily="34" charset="0"/>
                <a:ea typeface="FZYaoTi"/>
                <a:cs typeface="FZYaoTi"/>
              </a:rPr>
              <a:t> cpt analytiques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 dirty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200" dirty="0" err="1">
                <a:latin typeface="Arial" pitchFamily="34" charset="0"/>
                <a:ea typeface="FZYaoTi"/>
                <a:cs typeface="FZYaoTi"/>
              </a:rPr>
              <a:t>tbx</a:t>
            </a:r>
            <a:r>
              <a:rPr lang="fr-FR" sz="1200" dirty="0">
                <a:latin typeface="Arial" pitchFamily="34" charset="0"/>
                <a:ea typeface="FZYaoTi"/>
                <a:cs typeface="FZYaoTi"/>
              </a:rPr>
              <a:t> financement &amp; amortissement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 dirty="0">
                <a:latin typeface="Arial" pitchFamily="34" charset="0"/>
                <a:ea typeface="FZYaoTi"/>
                <a:cs typeface="FZYaoTi"/>
              </a:rPr>
              <a:t> bilan &amp; compte résultat/7 ans</a:t>
            </a:r>
          </a:p>
        </p:txBody>
      </p:sp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4049713" y="1447800"/>
            <a:ext cx="2736850" cy="1420813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>
                <a:latin typeface="Arial" pitchFamily="34" charset="0"/>
                <a:ea typeface="FZYaoTi"/>
                <a:cs typeface="FZYaoTi"/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r>
              <a:rPr lang="fr-FR" sz="1500">
                <a:latin typeface="Arial" pitchFamily="34" charset="0"/>
                <a:ea typeface="FZYaoTi"/>
                <a:cs typeface="FZYaoTi"/>
              </a:rPr>
              <a:t>Hypothèse d’activité/5ans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114 opérations d’investissement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constructions de 114 hypothèses plausibles et différentes (114 BP)</a:t>
            </a:r>
          </a:p>
        </p:txBody>
      </p:sp>
      <p:sp>
        <p:nvSpPr>
          <p:cNvPr id="30725" name="Line 8"/>
          <p:cNvSpPr>
            <a:spLocks noChangeShapeType="1"/>
          </p:cNvSpPr>
          <p:nvPr/>
        </p:nvSpPr>
        <p:spPr bwMode="auto">
          <a:xfrm>
            <a:off x="3184526" y="2195513"/>
            <a:ext cx="865187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7578725" y="1620838"/>
            <a:ext cx="2736850" cy="11461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>
                <a:latin typeface="Arial" pitchFamily="34" charset="0"/>
                <a:ea typeface="FZYaoTi"/>
                <a:cs typeface="FZYaoTi"/>
              </a:rPr>
              <a:t>3</a:t>
            </a:r>
          </a:p>
          <a:p>
            <a:pPr eaLnBrk="1" hangingPunct="1">
              <a:spcBef>
                <a:spcPct val="50000"/>
              </a:spcBef>
            </a:pPr>
            <a:r>
              <a:rPr lang="fr-FR" sz="1500">
                <a:latin typeface="Arial" pitchFamily="34" charset="0"/>
                <a:ea typeface="FZYaoTi"/>
                <a:cs typeface="FZYaoTi"/>
              </a:rPr>
              <a:t>Consolidations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consolidations des 114 bilans et comptes de résultats</a:t>
            </a:r>
          </a:p>
        </p:txBody>
      </p:sp>
      <p:sp>
        <p:nvSpPr>
          <p:cNvPr id="30727" name="Line 10"/>
          <p:cNvSpPr>
            <a:spLocks noChangeShapeType="1"/>
          </p:cNvSpPr>
          <p:nvPr/>
        </p:nvSpPr>
        <p:spPr bwMode="auto">
          <a:xfrm>
            <a:off x="6786563" y="2195513"/>
            <a:ext cx="792162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30728" name="Text Box 11"/>
          <p:cNvSpPr txBox="1">
            <a:spLocks noChangeArrowheads="1"/>
          </p:cNvSpPr>
          <p:nvPr/>
        </p:nvSpPr>
        <p:spPr bwMode="auto">
          <a:xfrm>
            <a:off x="7578725" y="4081463"/>
            <a:ext cx="2736850" cy="1512887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>
                <a:latin typeface="Arial" pitchFamily="34" charset="0"/>
                <a:ea typeface="FZYaoTi"/>
                <a:cs typeface="FZYaoTi"/>
              </a:rPr>
              <a:t>4</a:t>
            </a:r>
          </a:p>
          <a:p>
            <a:pPr eaLnBrk="1" hangingPunct="1">
              <a:spcBef>
                <a:spcPct val="50000"/>
              </a:spcBef>
            </a:pPr>
            <a:r>
              <a:rPr lang="fr-FR" sz="1500">
                <a:latin typeface="Arial" pitchFamily="34" charset="0"/>
                <a:ea typeface="FZYaoTi"/>
                <a:cs typeface="FZYaoTi"/>
              </a:rPr>
              <a:t>Structure</a:t>
            </a:r>
            <a:r>
              <a:rPr lang="fr-FR" sz="1400">
                <a:latin typeface="Arial" pitchFamily="34" charset="0"/>
                <a:ea typeface="FZYaoTi"/>
                <a:cs typeface="FZYaoTi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élaboration structure efficiente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identification charges de structure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hypothèses charges d’exploitation</a:t>
            </a:r>
          </a:p>
        </p:txBody>
      </p:sp>
      <p:sp>
        <p:nvSpPr>
          <p:cNvPr id="30729" name="Line 13"/>
          <p:cNvSpPr>
            <a:spLocks noChangeShapeType="1"/>
          </p:cNvSpPr>
          <p:nvPr/>
        </p:nvSpPr>
        <p:spPr bwMode="auto">
          <a:xfrm>
            <a:off x="8947150" y="2771775"/>
            <a:ext cx="0" cy="1296988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30730" name="Text Box 14"/>
          <p:cNvSpPr txBox="1">
            <a:spLocks noChangeArrowheads="1"/>
          </p:cNvSpPr>
          <p:nvPr/>
        </p:nvSpPr>
        <p:spPr bwMode="auto">
          <a:xfrm>
            <a:off x="4051300" y="3937000"/>
            <a:ext cx="2736850" cy="178752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>
                <a:latin typeface="Arial" pitchFamily="34" charset="0"/>
                <a:ea typeface="FZYaoTi"/>
                <a:cs typeface="FZYaoTi"/>
              </a:rPr>
              <a:t>5</a:t>
            </a:r>
          </a:p>
          <a:p>
            <a:pPr eaLnBrk="1" hangingPunct="1">
              <a:spcBef>
                <a:spcPct val="50000"/>
              </a:spcBef>
            </a:pPr>
            <a:r>
              <a:rPr lang="fr-FR" sz="1500">
                <a:latin typeface="Arial" pitchFamily="34" charset="0"/>
                <a:ea typeface="FZYaoTi"/>
                <a:cs typeface="FZYaoTi"/>
              </a:rPr>
              <a:t>Comptes consolidés holding</a:t>
            </a:r>
            <a:r>
              <a:rPr lang="fr-FR" sz="1400">
                <a:latin typeface="Arial" pitchFamily="34" charset="0"/>
                <a:ea typeface="FZYaoTi"/>
                <a:cs typeface="FZYaoTi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agglomération des comptes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optimisation fiscalité (IF)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réinvestissement free cash flow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identification besoin en capitaux</a:t>
            </a:r>
          </a:p>
        </p:txBody>
      </p:sp>
      <p:sp>
        <p:nvSpPr>
          <p:cNvPr id="30731" name="Line 15"/>
          <p:cNvSpPr>
            <a:spLocks noChangeShapeType="1"/>
          </p:cNvSpPr>
          <p:nvPr/>
        </p:nvSpPr>
        <p:spPr bwMode="auto">
          <a:xfrm flipH="1">
            <a:off x="6786563" y="4873625"/>
            <a:ext cx="792162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30732" name="Text Box 16"/>
          <p:cNvSpPr txBox="1">
            <a:spLocks noChangeArrowheads="1"/>
          </p:cNvSpPr>
          <p:nvPr/>
        </p:nvSpPr>
        <p:spPr bwMode="auto">
          <a:xfrm>
            <a:off x="450850" y="4103688"/>
            <a:ext cx="2736850" cy="1512887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>
                <a:latin typeface="Arial" pitchFamily="34" charset="0"/>
                <a:ea typeface="FZYaoTi"/>
                <a:cs typeface="FZYaoTi"/>
              </a:rPr>
              <a:t>6</a:t>
            </a:r>
          </a:p>
          <a:p>
            <a:pPr eaLnBrk="1" hangingPunct="1">
              <a:spcBef>
                <a:spcPct val="50000"/>
              </a:spcBef>
            </a:pPr>
            <a:r>
              <a:rPr lang="fr-FR" sz="1500">
                <a:latin typeface="Arial" pitchFamily="34" charset="0"/>
                <a:ea typeface="FZYaoTi"/>
                <a:cs typeface="FZYaoTi"/>
              </a:rPr>
              <a:t>Synthèse</a:t>
            </a:r>
            <a:r>
              <a:rPr lang="fr-FR" sz="1400">
                <a:latin typeface="Arial" pitchFamily="34" charset="0"/>
                <a:ea typeface="FZYaoTi"/>
                <a:cs typeface="FZYaoTi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comptes consolidés synthétiques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élaboration des perspectives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200">
                <a:latin typeface="Arial" pitchFamily="34" charset="0"/>
                <a:ea typeface="FZYaoTi"/>
                <a:cs typeface="FZYaoTi"/>
              </a:rPr>
              <a:t> rentabilité</a:t>
            </a:r>
          </a:p>
        </p:txBody>
      </p:sp>
      <p:sp>
        <p:nvSpPr>
          <p:cNvPr id="30733" name="Line 17"/>
          <p:cNvSpPr>
            <a:spLocks noChangeShapeType="1"/>
          </p:cNvSpPr>
          <p:nvPr/>
        </p:nvSpPr>
        <p:spPr bwMode="auto">
          <a:xfrm flipH="1">
            <a:off x="3186113" y="4860925"/>
            <a:ext cx="865187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B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usiness plan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5"/>
          <p:cNvSpPr txBox="1">
            <a:spLocks noChangeArrowheads="1"/>
          </p:cNvSpPr>
          <p:nvPr/>
        </p:nvSpPr>
        <p:spPr bwMode="auto">
          <a:xfrm>
            <a:off x="954088" y="755650"/>
            <a:ext cx="89884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Projection de « deal flow »</a:t>
            </a:r>
          </a:p>
        </p:txBody>
      </p:sp>
      <p:pic>
        <p:nvPicPr>
          <p:cNvPr id="32110" name="Picture 3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263" y="1188343"/>
            <a:ext cx="9029700" cy="416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B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usiness plan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0276" y="5652839"/>
            <a:ext cx="7720239" cy="842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954088" y="755650"/>
            <a:ext cx="89884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Synthèse hypothèses A1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-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A5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77278" y="1285102"/>
            <a:ext cx="9265966" cy="293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Nombre d’opérations consolidées :	114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Durée ferme moyenne des baux :	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9,5 ans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Portefeuille en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P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rix de Revient A5:	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665 M€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► soit 535 130 m² (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moy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/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opé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= 5,8M€)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Portefeuille réévalué A5 :		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887 M€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(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avt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déduction dette)</a:t>
            </a:r>
          </a:p>
          <a:p>
            <a:pPr marL="0" indent="0" eaLnBrk="1" hangingPunct="1">
              <a:spcBef>
                <a:spcPct val="50000"/>
              </a:spcBef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Capital investi sur la période :		267 M€ ► soit 40,2% du total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Free cash-flow annuel :		Réinvesti en totalité sur la période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Levier moyen/opération :		50/50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77278" y="5652839"/>
            <a:ext cx="9265966" cy="72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Durée moyenne des emprunts :	15,8 ans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Rentabilité locative brute moyenne :	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10,35%</a:t>
            </a: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9472165"/>
              </p:ext>
            </p:extLst>
          </p:nvPr>
        </p:nvGraphicFramePr>
        <p:xfrm>
          <a:off x="1098104" y="4324295"/>
          <a:ext cx="8497068" cy="11125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416178"/>
                <a:gridCol w="1416178"/>
                <a:gridCol w="1416178"/>
                <a:gridCol w="1416178"/>
                <a:gridCol w="1416178"/>
                <a:gridCol w="141617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Appels</a:t>
                      </a:r>
                      <a:r>
                        <a:rPr lang="fr-FR" sz="1600" b="0" baseline="0" dirty="0" smtClean="0"/>
                        <a:t> CP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A1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A2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A3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A4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A5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Apports M€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66,9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52,5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54,8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48,9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44,1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En</a:t>
                      </a:r>
                      <a:r>
                        <a:rPr lang="fr-FR" sz="1600" baseline="0" dirty="0" smtClean="0"/>
                        <a:t> % </a:t>
                      </a:r>
                      <a:r>
                        <a:rPr lang="fr-FR" sz="1600" baseline="0" dirty="0" err="1" smtClean="0"/>
                        <a:t>invest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50,4%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45,1%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40,5%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35,6%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30,7%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B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usiness plan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954088" y="396875"/>
            <a:ext cx="684053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2. </a:t>
            </a: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C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roissance rapide des CA et MBA 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B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usiness plan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180" y="1198835"/>
            <a:ext cx="9442297" cy="286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179" y="4763564"/>
            <a:ext cx="9442297" cy="1609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B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usiness plan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172" y="1556271"/>
            <a:ext cx="9519811" cy="388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41833" y="6093381"/>
            <a:ext cx="9060432" cy="35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Remarque : Coût de mise en bourse non pris en compte</a:t>
            </a:r>
            <a:endParaRPr lang="fr-FR" sz="160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941833" y="1168962"/>
            <a:ext cx="9060432" cy="145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Objectif à 5 ans :	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Cotation boursière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		► option d’application non obligatoire pour le régime SIIC (voir annexe) 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Benchmark des méthodes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de valorisation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: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9145718"/>
              </p:ext>
            </p:extLst>
          </p:nvPr>
        </p:nvGraphicFramePr>
        <p:xfrm>
          <a:off x="941832" y="2718519"/>
          <a:ext cx="8941372" cy="18542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172620"/>
                <a:gridCol w="2736304"/>
                <a:gridCol w="2376264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Méthode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Application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Valorisation</a:t>
                      </a:r>
                      <a:r>
                        <a:rPr lang="fr-FR" sz="1600" b="0" baseline="0" dirty="0" smtClean="0"/>
                        <a:t> </a:t>
                      </a:r>
                      <a:r>
                        <a:rPr lang="fr-FR" sz="1600" b="0" dirty="0" smtClean="0"/>
                        <a:t>en M€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TRI</a:t>
                      </a:r>
                      <a:endParaRPr lang="fr-FR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ANR*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Taux</a:t>
                      </a:r>
                      <a:r>
                        <a:rPr lang="fr-FR" sz="1600" b="0" baseline="0" dirty="0" smtClean="0"/>
                        <a:t> de </a:t>
                      </a:r>
                      <a:r>
                        <a:rPr lang="fr-FR" sz="1600" b="0" baseline="0" dirty="0" err="1" smtClean="0"/>
                        <a:t>capi</a:t>
                      </a:r>
                      <a:r>
                        <a:rPr lang="fr-FR" sz="1600" b="0" baseline="0" dirty="0" smtClean="0"/>
                        <a:t>. @ 8,0%-dette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548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23,6%</a:t>
                      </a:r>
                      <a:endParaRPr lang="fr-FR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DCF**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MBA/(8,2%-3%)-dette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612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27,4%</a:t>
                      </a:r>
                      <a:endParaRPr lang="fr-FR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0" dirty="0" smtClean="0"/>
                        <a:t>Fourchette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/>
                        <a:t>548 &lt; C</a:t>
                      </a:r>
                      <a:r>
                        <a:rPr lang="fr-FR" sz="1600" b="0" baseline="0" dirty="0" smtClean="0"/>
                        <a:t> &lt; 612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0" dirty="0" smtClean="0"/>
                        <a:t>Moyenne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580***</a:t>
                      </a:r>
                      <a:endParaRPr lang="fr-FR" sz="16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25,5%</a:t>
                      </a:r>
                      <a:endParaRPr lang="fr-FR" sz="16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54212" y="4811753"/>
            <a:ext cx="9739188" cy="192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► 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Marge brute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moyenne à la sortie 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313 M€ (117%)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fr-FR" sz="12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*Taux de valorisation </a:t>
            </a:r>
            <a:r>
              <a:rPr lang="fr-FR" sz="1200" dirty="0">
                <a:latin typeface="Arial" pitchFamily="34" charset="0"/>
                <a:ea typeface="FZYaoTi"/>
                <a:cs typeface="FZYaoTi"/>
              </a:rPr>
              <a:t>du 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portefeuille prudent à 8,00%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**MBA en A6 	</a:t>
            </a:r>
            <a:r>
              <a:rPr lang="fr-FR" sz="1200" b="1" dirty="0" smtClean="0">
                <a:latin typeface="Arial" pitchFamily="34" charset="0"/>
                <a:ea typeface="FZYaoTi"/>
                <a:cs typeface="FZYaoTi"/>
              </a:rPr>
              <a:t>8,2%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 = 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tx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 d’actualisation des foncières (TSR + </a:t>
            </a:r>
            <a:r>
              <a:rPr lang="el-GR" sz="1200" dirty="0" smtClean="0">
                <a:latin typeface="Arial"/>
                <a:ea typeface="FZYaoTi"/>
                <a:cs typeface="Arial"/>
              </a:rPr>
              <a:t>β</a:t>
            </a:r>
            <a:r>
              <a:rPr lang="fr-FR" sz="1200" dirty="0" smtClean="0">
                <a:latin typeface="Arial"/>
                <a:ea typeface="FZYaoTi"/>
                <a:cs typeface="Arial"/>
              </a:rPr>
              <a:t> (bourse-TSR)) = 4 + 0,7 (10-4)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200" b="1" dirty="0">
                <a:latin typeface="Arial"/>
                <a:ea typeface="FZYaoTi"/>
                <a:cs typeface="Arial"/>
              </a:rPr>
              <a:t>	</a:t>
            </a:r>
            <a:r>
              <a:rPr lang="fr-FR" sz="1200" b="1" dirty="0" smtClean="0">
                <a:latin typeface="Arial"/>
                <a:ea typeface="FZYaoTi"/>
                <a:cs typeface="Arial"/>
              </a:rPr>
              <a:t>	3%</a:t>
            </a:r>
            <a:r>
              <a:rPr lang="fr-FR" sz="1200" dirty="0" smtClean="0">
                <a:latin typeface="Arial"/>
                <a:ea typeface="FZYaoTi"/>
                <a:cs typeface="Arial"/>
              </a:rPr>
              <a:t> = croissance économie sur long terme</a:t>
            </a:r>
            <a:endParaRPr lang="fr-FR" sz="12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***Valorisation uniquement des revenus récurrents = non valorisation des services aux locataires, ventes opportunistes, commissionnements versés aux BU régionales (interne), optimisation intégration fiscale… (marge de progression)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54088" y="384175"/>
            <a:ext cx="597693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3. </a:t>
            </a: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P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erspectives pour l’actionnaire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B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usiness plan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6117" y="2700511"/>
            <a:ext cx="86391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0872" y="1980431"/>
            <a:ext cx="2333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1. Appels de CP en M€ ►</a:t>
            </a:r>
            <a:endParaRPr lang="fr-FR" sz="1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Flèche courbée vers le haut 5"/>
          <p:cNvSpPr/>
          <p:nvPr/>
        </p:nvSpPr>
        <p:spPr bwMode="auto">
          <a:xfrm>
            <a:off x="2620629" y="3968779"/>
            <a:ext cx="1152128" cy="432048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15807" y="4327078"/>
            <a:ext cx="1606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+mn-lt"/>
              </a:rPr>
              <a:t>Groupe Associés Propriétaires 2 – engagement X€ (1)</a:t>
            </a:r>
            <a:endParaRPr lang="fr-FR" sz="1200" dirty="0">
              <a:latin typeface="+mn-lt"/>
            </a:endParaRPr>
          </a:p>
        </p:txBody>
      </p:sp>
      <p:sp>
        <p:nvSpPr>
          <p:cNvPr id="12" name="Flèche courbée vers le haut 11"/>
          <p:cNvSpPr/>
          <p:nvPr/>
        </p:nvSpPr>
        <p:spPr bwMode="auto">
          <a:xfrm>
            <a:off x="3772757" y="3968779"/>
            <a:ext cx="1152128" cy="432048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532031" y="4327078"/>
            <a:ext cx="1606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+mn-lt"/>
              </a:rPr>
              <a:t>Groupe Associés Propriétaires 3 – engagement X€</a:t>
            </a:r>
            <a:endParaRPr lang="fr-FR" sz="1200" dirty="0">
              <a:latin typeface="+mn-lt"/>
            </a:endParaRPr>
          </a:p>
        </p:txBody>
      </p:sp>
      <p:sp>
        <p:nvSpPr>
          <p:cNvPr id="14" name="Flèche courbée vers le haut 13"/>
          <p:cNvSpPr/>
          <p:nvPr/>
        </p:nvSpPr>
        <p:spPr bwMode="auto">
          <a:xfrm>
            <a:off x="1674292" y="4975150"/>
            <a:ext cx="1603736" cy="432048"/>
          </a:xfrm>
          <a:prstGeom prst="curvedUp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38188" y="5335190"/>
            <a:ext cx="3433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+mn-lt"/>
              </a:rPr>
              <a:t>Droit préférentiel </a:t>
            </a:r>
            <a:r>
              <a:rPr lang="fr-FR" sz="1200" dirty="0" smtClean="0">
                <a:latin typeface="+mn-lt"/>
              </a:rPr>
              <a:t>pour Associés-Propriétaires antérieurs pour tranches suivantes (non dilution)</a:t>
            </a:r>
            <a:endParaRPr lang="fr-FR" sz="1200" dirty="0">
              <a:latin typeface="+mn-lt"/>
            </a:endParaRPr>
          </a:p>
        </p:txBody>
      </p:sp>
      <p:sp>
        <p:nvSpPr>
          <p:cNvPr id="16" name="Flèche courbée vers le haut 15"/>
          <p:cNvSpPr/>
          <p:nvPr/>
        </p:nvSpPr>
        <p:spPr bwMode="auto">
          <a:xfrm>
            <a:off x="4927906" y="3970520"/>
            <a:ext cx="1152128" cy="432048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</p:txBody>
      </p:sp>
      <p:sp>
        <p:nvSpPr>
          <p:cNvPr id="17" name="Flèche courbée vers le haut 16"/>
          <p:cNvSpPr/>
          <p:nvPr/>
        </p:nvSpPr>
        <p:spPr bwMode="auto">
          <a:xfrm>
            <a:off x="6087220" y="3968779"/>
            <a:ext cx="1152128" cy="432048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50714" y="3492599"/>
            <a:ext cx="2034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2. Libérations ►</a:t>
            </a:r>
            <a:endParaRPr lang="fr-FR" sz="1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8509" y="6084887"/>
            <a:ext cx="593248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350714" y="6228903"/>
            <a:ext cx="2034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3. Accompagnement ►</a:t>
            </a:r>
            <a:endParaRPr lang="fr-FR" sz="1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803084" y="500688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+mn-lt"/>
              </a:rPr>
              <a:t>(1) Si entrée nouveaux partenaires </a:t>
            </a:r>
            <a:r>
              <a:rPr lang="fr-FR" sz="1200" dirty="0">
                <a:latin typeface="+mn-lt"/>
              </a:rPr>
              <a:t>:</a:t>
            </a:r>
            <a:r>
              <a:rPr lang="fr-FR" sz="1200" dirty="0" smtClean="0">
                <a:latin typeface="+mn-lt"/>
              </a:rPr>
              <a:t> valorisation des parts = ANR</a:t>
            </a:r>
            <a:endParaRPr lang="fr-FR" sz="1200" dirty="0">
              <a:latin typeface="+mn-lt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852526" y="3959464"/>
            <a:ext cx="267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+mn-lt"/>
              </a:rPr>
              <a:t>Optimisation de la période de cotation en fonction des marchés</a:t>
            </a:r>
            <a:endParaRPr lang="fr-FR" sz="1200" dirty="0">
              <a:latin typeface="+mn-lt"/>
            </a:endParaRPr>
          </a:p>
        </p:txBody>
      </p:sp>
      <p:sp>
        <p:nvSpPr>
          <p:cNvPr id="26" name="Flèche courbée vers le haut 25"/>
          <p:cNvSpPr/>
          <p:nvPr/>
        </p:nvSpPr>
        <p:spPr bwMode="auto">
          <a:xfrm>
            <a:off x="1420350" y="3945172"/>
            <a:ext cx="1152128" cy="432048"/>
          </a:xfrm>
          <a:prstGeom prst="curvedUpArrow">
            <a:avLst/>
          </a:prstGeom>
          <a:gradFill>
            <a:gsLst>
              <a:gs pos="0">
                <a:srgbClr val="C00000"/>
              </a:gs>
              <a:gs pos="100000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59202" y="4306953"/>
            <a:ext cx="2179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+mn-lt"/>
              </a:rPr>
              <a:t>Associés-Propriétaires initiateurs X€ d’engagements + apports management</a:t>
            </a:r>
            <a:endParaRPr lang="fr-FR" sz="1200" dirty="0">
              <a:latin typeface="+mn-lt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954088" y="612279"/>
            <a:ext cx="89884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Libérations des appels de fonds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B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usiness plan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5004" y="612279"/>
            <a:ext cx="8650288" cy="250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332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954088" y="755650"/>
            <a:ext cx="89884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Synthèse hypothèses A1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-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A5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77278" y="1285102"/>
            <a:ext cx="9265966" cy="293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Nombre d’opérations consolidées :	114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Durée ferme moyenne des baux :	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9,5 ans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Portefeuille en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P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rix de Revient A5:	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665 M€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► soit 535 130 m² (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moy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/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opé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= 5,8M€)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Portefeuille réévalué A5 :		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887 M€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(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avt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déduction dette)</a:t>
            </a:r>
          </a:p>
          <a:p>
            <a:pPr marL="0" indent="0" eaLnBrk="1" hangingPunct="1">
              <a:spcBef>
                <a:spcPct val="50000"/>
              </a:spcBef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Capital investi sur la période :		267 M€ ► soit 40,2% du total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Free cash-flow annuel :		Réinvesti en totalité sur la période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Levier moyen/opération :		50/50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77278" y="5652839"/>
            <a:ext cx="9265966" cy="72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Durée moyenne des emprunts :	15,8 ans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Rentabilité locative brute moyenne :	</a:t>
            </a:r>
            <a:r>
              <a:rPr lang="fr-FR" sz="1600" b="1" dirty="0" smtClean="0">
                <a:latin typeface="Arial" pitchFamily="34" charset="0"/>
                <a:ea typeface="FZYaoTi"/>
                <a:cs typeface="FZYaoTi"/>
              </a:rPr>
              <a:t>10,35%</a:t>
            </a: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9472165"/>
              </p:ext>
            </p:extLst>
          </p:nvPr>
        </p:nvGraphicFramePr>
        <p:xfrm>
          <a:off x="1098104" y="4324295"/>
          <a:ext cx="8497068" cy="11125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416178"/>
                <a:gridCol w="1416178"/>
                <a:gridCol w="1416178"/>
                <a:gridCol w="1416178"/>
                <a:gridCol w="1416178"/>
                <a:gridCol w="141617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b="0" dirty="0" smtClean="0"/>
                        <a:t>Appels</a:t>
                      </a:r>
                      <a:r>
                        <a:rPr lang="fr-FR" sz="1600" b="0" baseline="0" dirty="0" smtClean="0"/>
                        <a:t> CP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A1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A2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A3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A4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A5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Apports M€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66,9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52,5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54,8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48,9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44,1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En</a:t>
                      </a:r>
                      <a:r>
                        <a:rPr lang="fr-FR" sz="1600" baseline="0" dirty="0" smtClean="0"/>
                        <a:t> % </a:t>
                      </a:r>
                      <a:r>
                        <a:rPr lang="fr-FR" sz="1600" baseline="0" dirty="0" err="1" smtClean="0"/>
                        <a:t>invest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50,4%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45,1%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40,5%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35,6%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30,7%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B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usiness plan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54088" y="324247"/>
            <a:ext cx="9306207" cy="35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Analyse de la croissance – Croissance des besoins en capital vs croissance valeur intrinsèque d’E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B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usiness plan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8268" y="610882"/>
            <a:ext cx="8496944" cy="343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348" y="4013001"/>
            <a:ext cx="93535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97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54088" y="324247"/>
            <a:ext cx="9306207" cy="35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Rétro-planning des opérations en cours d’acquisition et embauches direction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026220" y="1011591"/>
            <a:ext cx="9306207" cy="32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400" dirty="0" smtClean="0">
                <a:latin typeface="Arial"/>
                <a:ea typeface="FZYaoTi"/>
                <a:cs typeface="Arial"/>
              </a:rPr>
              <a:t>► </a:t>
            </a:r>
            <a:r>
              <a:rPr lang="fr-FR" sz="1400" dirty="0" smtClean="0">
                <a:latin typeface="Arial" pitchFamily="34" charset="0"/>
                <a:ea typeface="FZYaoTi"/>
                <a:cs typeface="FZYaoTi"/>
              </a:rPr>
              <a:t>Mise en œuvre des opérations en cours d’acquisition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026220" y="4428703"/>
            <a:ext cx="9306207" cy="32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400" dirty="0" smtClean="0">
                <a:latin typeface="Arial"/>
                <a:ea typeface="FZYaoTi"/>
                <a:cs typeface="Arial"/>
              </a:rPr>
              <a:t>► </a:t>
            </a:r>
            <a:r>
              <a:rPr lang="fr-FR" sz="1400" dirty="0" smtClean="0">
                <a:latin typeface="Arial" pitchFamily="34" charset="0"/>
                <a:ea typeface="FZYaoTi"/>
                <a:cs typeface="FZYaoTi"/>
              </a:rPr>
              <a:t>Rythme d’embauche de l’équipe de DG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089" y="1403624"/>
            <a:ext cx="8209035" cy="2665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9163124" y="1260351"/>
            <a:ext cx="1530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+mn-lt"/>
              </a:rPr>
              <a:t>- Parc 12 bâtiments</a:t>
            </a:r>
          </a:p>
          <a:p>
            <a:r>
              <a:rPr lang="fr-FR" sz="1200" dirty="0" smtClean="0">
                <a:latin typeface="+mn-lt"/>
              </a:rPr>
              <a:t>- Paris</a:t>
            </a:r>
          </a:p>
          <a:p>
            <a:r>
              <a:rPr lang="fr-FR" sz="1200" dirty="0" smtClean="0">
                <a:latin typeface="+mn-lt"/>
              </a:rPr>
              <a:t>- 50 locataires</a:t>
            </a:r>
          </a:p>
          <a:p>
            <a:r>
              <a:rPr lang="fr-FR" sz="1200" dirty="0" smtClean="0">
                <a:latin typeface="+mn-lt"/>
              </a:rPr>
              <a:t>- 4,3M€ loyer/an</a:t>
            </a:r>
          </a:p>
          <a:p>
            <a:r>
              <a:rPr lang="fr-FR" sz="1200" dirty="0" smtClean="0">
                <a:latin typeface="+mn-lt"/>
              </a:rPr>
              <a:t>- 11,7% rentabilité</a:t>
            </a:r>
            <a:endParaRPr lang="fr-FR" sz="1200" dirty="0">
              <a:latin typeface="+mn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162068" y="3269024"/>
            <a:ext cx="1531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+mn-lt"/>
              </a:rPr>
              <a:t>- Terrain 55000m²</a:t>
            </a:r>
          </a:p>
          <a:p>
            <a:r>
              <a:rPr lang="fr-FR" sz="1200" dirty="0" smtClean="0">
                <a:latin typeface="+mn-lt"/>
              </a:rPr>
              <a:t>- Proche Lyon centre</a:t>
            </a:r>
          </a:p>
          <a:p>
            <a:r>
              <a:rPr lang="fr-FR" sz="1200" dirty="0" smtClean="0">
                <a:latin typeface="+mn-lt"/>
              </a:rPr>
              <a:t>- Projet commercial + activité PME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B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usiness plan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088" y="4788743"/>
            <a:ext cx="9649196" cy="137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8088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54088" y="324247"/>
            <a:ext cx="9306207" cy="35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Besoin en fond de roulement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16200000">
            <a:off x="-865511" y="5472887"/>
            <a:ext cx="2144123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B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usiness plan</a:t>
            </a:r>
            <a:endParaRPr lang="fr-FR" sz="1400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204" y="873437"/>
            <a:ext cx="9073008" cy="564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17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043238" y="2905125"/>
            <a:ext cx="4546600" cy="52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N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OUS VOUS REMERCIONS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18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UpDiag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47688" y="324247"/>
            <a:ext cx="656748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ommaire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74788" y="1057459"/>
            <a:ext cx="8696325" cy="58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912813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Expertise - L’équipe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dirigeante</a:t>
            </a: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Positionnement de Capstone 10/10</a:t>
            </a:r>
          </a:p>
          <a:p>
            <a:pPr lvl="1" eaLnBrk="1" hangingPunct="1">
              <a:spcBef>
                <a:spcPct val="50000"/>
              </a:spcBef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Démarche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s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tratégique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Organisation de la société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1. Modèle de gestion	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2. Protection des intérêts des actionnaires</a:t>
            </a:r>
          </a:p>
          <a:p>
            <a:pPr marL="0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Démonstration du rendement/risque 10/10</a:t>
            </a:r>
          </a:p>
          <a:p>
            <a:pPr marL="0" lvl="1" indent="0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Business Plan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1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. Méthode &amp; hypothèses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2.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Croissance rapide des CA et MBA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3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Perspectives pour l’actionnaire</a:t>
            </a:r>
          </a:p>
          <a:p>
            <a:pPr lvl="1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Premières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opérations d’investissements en cours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Annexes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93986" y="6178381"/>
            <a:ext cx="4788818" cy="33855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Premières opérations d’investissements en cours</a:t>
            </a:r>
          </a:p>
        </p:txBody>
      </p:sp>
    </p:spTree>
    <p:extLst>
      <p:ext uri="{BB962C8B-B14F-4D97-AF65-F5344CB8AC3E}">
        <p14:creationId xmlns:p14="http://schemas.microsoft.com/office/powerpoint/2010/main" xmlns="" val="196432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966788" y="900113"/>
            <a:ext cx="8926512" cy="5152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  <a:cs typeface="+mn-cs"/>
              </a:rPr>
              <a:t>2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  <a:cs typeface="+mn-cs"/>
              </a:rPr>
              <a:t>- Terrain pour la construction d’un clé-en-main locatif – Corbas (69)</a:t>
            </a:r>
            <a:endParaRPr lang="fr-FR" sz="1600" dirty="0">
              <a:solidFill>
                <a:schemeClr val="accent2">
                  <a:lumMod val="75000"/>
                </a:schemeClr>
              </a:solidFill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 smtClean="0">
                <a:latin typeface="Times New Roman"/>
                <a:ea typeface="FZYaoTi" pitchFamily="2" charset="-122"/>
                <a:cs typeface="Times New Roman"/>
              </a:rPr>
              <a:t>► 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Opération présentée en début de document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dirty="0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Transfert de propriété de S. </a:t>
            </a:r>
            <a:r>
              <a:rPr lang="fr-FR" sz="1600" dirty="0" err="1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Lipp</a:t>
            </a:r>
            <a:endParaRPr lang="fr-FR" sz="1600" dirty="0">
              <a:solidFill>
                <a:srgbClr val="C00000"/>
              </a:solidFill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Localisation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:	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Corbas (3 accès A43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 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et Rocade Est à 400m)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Surface :		40 000 m² environ de terrain à construire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Futur bâtiment de messagerie:	11 000m² environ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Prix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d’acquisition 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: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	paiement en titres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Dette financières :		3,9M€</a:t>
            </a:r>
            <a:endParaRPr lang="fr-FR" sz="1600" dirty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Frottement fiscal :		transfert de propriété/valeur de commodité</a:t>
            </a:r>
          </a:p>
          <a:p>
            <a:pPr marL="0" indent="0" eaLnBrk="1" hangingPunct="1">
              <a:spcBef>
                <a:spcPct val="50000"/>
              </a:spcBef>
              <a:defRPr/>
            </a:pP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Période transfert propriété :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1</a:t>
            </a:r>
            <a:r>
              <a:rPr lang="fr-FR" sz="1600" baseline="30000" dirty="0" smtClean="0">
                <a:latin typeface="Arial" charset="0"/>
                <a:ea typeface="FZYaoTi" pitchFamily="2" charset="-122"/>
                <a:cs typeface="+mn-cs"/>
              </a:rPr>
              <a:t>er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 trimestre 2011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Commercialisation :	Négociation avancée en cours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 rot="16200000">
            <a:off x="-1909338" y="4483941"/>
            <a:ext cx="4123979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P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remières opportunités d’investissements sécurisées</a:t>
            </a:r>
            <a:endParaRPr lang="fr-FR" sz="1400" i="1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6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966788" y="396875"/>
            <a:ext cx="8988425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Stéphane LIPP – référence entrepreneuriale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Développement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en cours –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Corbas </a:t>
            </a:r>
            <a:r>
              <a:rPr lang="fr-FR" sz="1600" dirty="0" err="1">
                <a:latin typeface="Arial" pitchFamily="34" charset="0"/>
                <a:ea typeface="FZYaoTi"/>
                <a:cs typeface="FZYaoTi"/>
              </a:rPr>
              <a:t>EcoParc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pic>
        <p:nvPicPr>
          <p:cNvPr id="8195" name="Picture 8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D5B1"/>
              </a:clrFrom>
              <a:clrTo>
                <a:srgbClr val="FED5B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4988" y="971550"/>
            <a:ext cx="2189162" cy="2168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82"/>
          <p:cNvSpPr txBox="1">
            <a:spLocks noChangeArrowheads="1"/>
          </p:cNvSpPr>
          <p:nvPr/>
        </p:nvSpPr>
        <p:spPr bwMode="auto">
          <a:xfrm>
            <a:off x="5922963" y="2052638"/>
            <a:ext cx="20875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/>
          </a:p>
        </p:txBody>
      </p:sp>
      <p:sp>
        <p:nvSpPr>
          <p:cNvPr id="8197" name="Text Box 83"/>
          <p:cNvSpPr txBox="1">
            <a:spLocks noChangeArrowheads="1"/>
          </p:cNvSpPr>
          <p:nvPr/>
        </p:nvSpPr>
        <p:spPr bwMode="auto">
          <a:xfrm>
            <a:off x="1025524" y="1805415"/>
            <a:ext cx="6769101" cy="478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542925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542925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542925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542925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542925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5429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5429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5429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5429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 Acquisition en 2008 d’un site industriel à convertir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4.5 hect. à Corbas (Lyon)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Investissement initial 4.3M€ 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Financement Crédit Agricole 3.9M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€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(contrat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hypothécaire, intérêts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@ 1.53%, report capital et intérêts)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Investissement personnel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680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k€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SL Propriétaire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à 100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%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/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/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buFontTx/>
              <a:buChar char="-"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 Investissement total 12.5M€</a:t>
            </a:r>
          </a:p>
          <a:p>
            <a:pPr eaLnBrk="1" hangingPunct="1"/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/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buFontTx/>
              <a:buChar char="-"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 Réalisation d’une plateforme de messagerie de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11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 000m² environ</a:t>
            </a:r>
          </a:p>
          <a:p>
            <a:pPr eaLnBrk="1" hangingPunct="1"/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/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buFontTx/>
              <a:buChar char="-"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260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emplois stables anticipés (négociation en cours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)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pic>
        <p:nvPicPr>
          <p:cNvPr id="8198" name="Picture 84" descr="Nouvelle image (4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52"/>
          <a:stretch>
            <a:fillRect/>
          </a:stretch>
        </p:blipFill>
        <p:spPr bwMode="auto">
          <a:xfrm>
            <a:off x="7794625" y="4213225"/>
            <a:ext cx="2562225" cy="2179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 rot="16200000">
            <a:off x="-495564" y="5878337"/>
            <a:ext cx="1315378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E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xpertises</a:t>
            </a:r>
            <a:endParaRPr lang="fr-FR" sz="1400" i="1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966788" y="396875"/>
            <a:ext cx="89884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>
                <a:latin typeface="Arial" pitchFamily="34" charset="0"/>
                <a:ea typeface="FZYaoTi"/>
                <a:cs typeface="FZYaoTi"/>
              </a:rPr>
              <a:t>Corbas EcoParc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D5B1"/>
              </a:clrFrom>
              <a:clrTo>
                <a:srgbClr val="FED5B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1250" y="396875"/>
            <a:ext cx="1612900" cy="1598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922963" y="2052638"/>
            <a:ext cx="20875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025524" y="1031910"/>
            <a:ext cx="5941219" cy="404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- Projet totalement monté et géré par Capstone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- Variantes de plans d’aménagement réalisés par Capstone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 Loyer annuel HT HC projeté : 1.1 M€</a:t>
            </a:r>
          </a:p>
          <a:p>
            <a:pPr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 Rentabilité locative brute projetée : </a:t>
            </a: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9.18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% &lt; projet &lt; 9.60%</a:t>
            </a:r>
          </a:p>
          <a:p>
            <a:pPr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buFontTx/>
              <a:buChar char="-"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 Marge brute : 14.70% &lt; projet &lt; 26.80%</a:t>
            </a:r>
          </a:p>
          <a:p>
            <a:pPr eaLnBrk="1" hangingPunct="1">
              <a:buFontTx/>
              <a:buChar char="-"/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buFontTx/>
              <a:buChar char="-"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Marge si revente 3M€ (discussion en cours)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pic>
        <p:nvPicPr>
          <p:cNvPr id="9222" name="Picture 7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8550" y="5202038"/>
            <a:ext cx="3384550" cy="1458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 rot="16200000">
            <a:off x="-495564" y="5878337"/>
            <a:ext cx="1315378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E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xpertises</a:t>
            </a:r>
            <a:endParaRPr lang="fr-FR" sz="1400" i="1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4692" y="2706120"/>
            <a:ext cx="5418708" cy="399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6889" y="2772519"/>
            <a:ext cx="4624387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3"/>
          <p:cNvSpPr txBox="1">
            <a:spLocks noChangeArrowheads="1"/>
          </p:cNvSpPr>
          <p:nvPr/>
        </p:nvSpPr>
        <p:spPr bwMode="auto">
          <a:xfrm>
            <a:off x="1025525" y="1692399"/>
            <a:ext cx="5905351" cy="502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542925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542925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542925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542925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542925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5429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5429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5429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5429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b="1" dirty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P</a:t>
            </a:r>
            <a:r>
              <a:rPr lang="fr-FR" sz="1600" b="1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romesse unilatérale de vente signée en novembre 2010</a:t>
            </a:r>
            <a:endParaRPr lang="fr-FR" sz="1600" b="1" dirty="0">
              <a:solidFill>
                <a:srgbClr val="C00000"/>
              </a:solidFill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F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oncier de 5.5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hect. à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Saint-Priest (Lyon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Signature acte 1</a:t>
            </a:r>
            <a:r>
              <a:rPr lang="fr-FR" sz="1600" baseline="30000" dirty="0" smtClean="0">
                <a:latin typeface="Arial" pitchFamily="34" charset="0"/>
                <a:ea typeface="FZYaoTi"/>
                <a:cs typeface="FZYaoTi"/>
              </a:rPr>
              <a:t>er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trimestre 2011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Investissement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initial 1.5M€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(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fév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2011)</a:t>
            </a: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Investissement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total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12-15M€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/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/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buFontTx/>
              <a:buChar char="-"/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Projet : </a:t>
            </a:r>
          </a:p>
          <a:p>
            <a:pPr eaLnBrk="1" hangingPunct="1"/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► Réalisation d’un parc de PME-PMI</a:t>
            </a:r>
          </a:p>
          <a:p>
            <a:pPr eaLnBrk="1" hangingPunct="1"/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	► Zone commerciale (ex. </a:t>
            </a:r>
            <a:r>
              <a:rPr lang="fr-FR" sz="1600" dirty="0" err="1" smtClean="0">
                <a:latin typeface="Arial" pitchFamily="34" charset="0"/>
                <a:ea typeface="FZYaoTi"/>
                <a:cs typeface="FZYaoTi"/>
              </a:rPr>
              <a:t>Lidl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, Casino…)</a:t>
            </a:r>
          </a:p>
          <a:p>
            <a:pPr eaLnBrk="1" hangingPunct="1"/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► Mise en location de l’ensemble</a:t>
            </a:r>
          </a:p>
          <a:p>
            <a:pPr eaLnBrk="1" hangingPunct="1"/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► Construction post signatures locations</a:t>
            </a:r>
          </a:p>
          <a:p>
            <a:pPr eaLnBrk="1" hangingPunct="1"/>
            <a:r>
              <a:rPr lang="fr-FR" sz="1600" dirty="0">
                <a:latin typeface="Arial" pitchFamily="34" charset="0"/>
                <a:ea typeface="FZYaoTi"/>
                <a:cs typeface="FZYaoTi"/>
              </a:rPr>
              <a:t>	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► A 500m nouvelle rocade intérieure Lyon Est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/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/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 smtClean="0">
                <a:latin typeface="Arial" charset="0"/>
                <a:ea typeface="FZYaoTi" pitchFamily="2" charset="-122"/>
              </a:rPr>
              <a:t>- Cédant </a:t>
            </a:r>
            <a:r>
              <a:rPr lang="fr-FR" sz="1600" dirty="0">
                <a:latin typeface="Arial" charset="0"/>
                <a:ea typeface="FZYaoTi" pitchFamily="2" charset="-122"/>
              </a:rPr>
              <a:t>:	4 </a:t>
            </a:r>
            <a:r>
              <a:rPr lang="fr-FR" sz="1600" dirty="0" err="1">
                <a:latin typeface="Arial" charset="0"/>
                <a:ea typeface="FZYaoTi" pitchFamily="2" charset="-122"/>
              </a:rPr>
              <a:t>co-propriétaires</a:t>
            </a:r>
            <a:r>
              <a:rPr lang="fr-FR" sz="1600" dirty="0">
                <a:latin typeface="Arial" charset="0"/>
                <a:ea typeface="FZYaoTi" pitchFamily="2" charset="-122"/>
              </a:rPr>
              <a:t> (entreprises) </a:t>
            </a:r>
            <a:endParaRPr lang="fr-FR" sz="1600" dirty="0" smtClean="0">
              <a:latin typeface="Arial" charset="0"/>
              <a:ea typeface="FZYaoTi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charset="0"/>
                <a:ea typeface="FZYaoTi" pitchFamily="2" charset="-122"/>
              </a:rPr>
              <a:t>	</a:t>
            </a:r>
            <a:r>
              <a:rPr lang="fr-FR" sz="1600" dirty="0" smtClean="0">
                <a:latin typeface="Arial" charset="0"/>
                <a:ea typeface="FZYaoTi" pitchFamily="2" charset="-122"/>
              </a:rPr>
              <a:t>	regroupés </a:t>
            </a:r>
            <a:r>
              <a:rPr lang="fr-FR" sz="1600" dirty="0">
                <a:latin typeface="Arial" charset="0"/>
                <a:ea typeface="FZYaoTi" pitchFamily="2" charset="-122"/>
              </a:rPr>
              <a:t>dans une </a:t>
            </a:r>
            <a:r>
              <a:rPr lang="fr-FR" sz="1600" dirty="0" smtClean="0">
                <a:latin typeface="Arial" charset="0"/>
                <a:ea typeface="FZYaoTi" pitchFamily="2" charset="-122"/>
              </a:rPr>
              <a:t>SCI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26220" y="936670"/>
            <a:ext cx="8784976" cy="35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tabLst>
                <a:tab pos="542925" algn="l"/>
              </a:tabLst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931863" indent="-390525" defTabSz="1042988" eaLnBrk="0" hangingPunct="0">
              <a:tabLst>
                <a:tab pos="542925" algn="l"/>
              </a:tabLst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tabLst>
                <a:tab pos="542925" algn="l"/>
              </a:tabLst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tabLst>
                <a:tab pos="542925" algn="l"/>
              </a:tabLst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tabLst>
                <a:tab pos="542925" algn="l"/>
              </a:tabLst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</a:tabLs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</a:rPr>
              <a:t>1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</a:rPr>
              <a:t>- Réalisation d’un parc de PME-PMI &amp; commerces – Saint-Priest (69)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16200000">
            <a:off x="-1909338" y="4483941"/>
            <a:ext cx="4123979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P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remières opportunités d’investissements sécurisées</a:t>
            </a:r>
            <a:endParaRPr lang="fr-FR" sz="1400" i="1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225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966788" y="828303"/>
            <a:ext cx="9726612" cy="58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  <a:cs typeface="+mn-cs"/>
              </a:rPr>
              <a:t>1-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  <a:cs typeface="+mn-cs"/>
              </a:rPr>
              <a:t>Portefeuille de 12 bâtiments d’activité PME-PMI loués – périphérique Parisien</a:t>
            </a:r>
            <a:endParaRPr lang="fr-FR" sz="1600" dirty="0">
              <a:solidFill>
                <a:schemeClr val="accent2">
                  <a:lumMod val="75000"/>
                </a:schemeClr>
              </a:solidFill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fr-FR" sz="1600" b="1" dirty="0" smtClean="0">
                <a:solidFill>
                  <a:srgbClr val="C00000"/>
                </a:solidFill>
                <a:latin typeface="Arial" charset="0"/>
                <a:ea typeface="FZYaoTi" pitchFamily="2" charset="-122"/>
                <a:cs typeface="+mn-cs"/>
              </a:rPr>
              <a:t>Négociation exclusive d’acquisition en cours</a:t>
            </a:r>
            <a:endParaRPr lang="fr-FR" sz="1600" dirty="0">
              <a:solidFill>
                <a:srgbClr val="C00000"/>
              </a:solidFill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Localisation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:	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A proximité immédiate du périphérique Parisien, excellente localisation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 err="1" smtClean="0">
                <a:latin typeface="Arial" charset="0"/>
                <a:ea typeface="FZYaoTi" pitchFamily="2" charset="-122"/>
                <a:cs typeface="+mn-cs"/>
              </a:rPr>
              <a:t>Nbr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 de bâtiments:		12, total de 43 000m² construit (parc)</a:t>
            </a:r>
            <a:endParaRPr lang="fr-FR" sz="1600" dirty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 err="1">
                <a:latin typeface="Arial" charset="0"/>
                <a:ea typeface="FZYaoTi" pitchFamily="2" charset="-122"/>
                <a:cs typeface="+mn-cs"/>
              </a:rPr>
              <a:t>Nbr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 de locataires :	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50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environ, aucun prédominant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fr-FR" sz="1600" dirty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Forme acquisition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:	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100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% d’une 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SA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Prix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d’acquisition 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estimatif VE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: 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46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M€ 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environ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Rentabilité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locative brute initiale :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11,7%</a:t>
            </a:r>
          </a:p>
          <a:p>
            <a:pPr eaLnBrk="1" hangingPunct="1">
              <a:spcBef>
                <a:spcPct val="50000"/>
              </a:spcBef>
              <a:defRPr/>
            </a:pPr>
            <a:endParaRPr lang="fr-FR" sz="1600" dirty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Période d’acquisition :	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1</a:t>
            </a:r>
            <a:r>
              <a:rPr lang="fr-FR" sz="1600" baseline="30000" dirty="0" smtClean="0">
                <a:latin typeface="Arial" charset="0"/>
                <a:ea typeface="FZYaoTi" pitchFamily="2" charset="-122"/>
                <a:cs typeface="+mn-cs"/>
              </a:rPr>
              <a:t>er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 semestre 2011</a:t>
            </a:r>
            <a:endParaRPr lang="fr-FR" sz="1600" dirty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Etat 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des bâtiments :		Très bon, </a:t>
            </a: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	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			constructions 2002-2006 (</a:t>
            </a:r>
            <a:r>
              <a:rPr lang="fr-FR" sz="1600" dirty="0">
                <a:latin typeface="Arial" charset="0"/>
                <a:ea typeface="FZYaoTi" pitchFamily="2" charset="-122"/>
                <a:cs typeface="+mn-cs"/>
              </a:rPr>
              <a:t>80</a:t>
            </a: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%)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fr-FR" sz="1600" dirty="0" smtClean="0">
              <a:latin typeface="Arial" charset="0"/>
              <a:ea typeface="FZYaoTi" pitchFamily="2" charset="-122"/>
              <a:cs typeface="+mn-cs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 smtClean="0">
                <a:latin typeface="Arial" charset="0"/>
                <a:ea typeface="FZYaoTi" pitchFamily="2" charset="-122"/>
                <a:cs typeface="+mn-cs"/>
              </a:rPr>
              <a:t>► Présentation complète disponible</a:t>
            </a:r>
            <a:endParaRPr lang="fr-FR" sz="1600" dirty="0">
              <a:latin typeface="Arial" charset="0"/>
              <a:ea typeface="FZYaoTi" pitchFamily="2" charset="-122"/>
              <a:cs typeface="+mn-cs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 rot="16200000">
            <a:off x="-2089358" y="4303921"/>
            <a:ext cx="4484019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P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remières opportunités d’investissements sécurisées</a:t>
            </a:r>
            <a:endParaRPr lang="fr-FR" sz="1400" i="1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47688" y="235472"/>
            <a:ext cx="4546600" cy="52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G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enèse du projet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8764" y="978193"/>
            <a:ext cx="2303600" cy="510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300" b="1" u="sng" dirty="0" smtClean="0">
                <a:latin typeface="Arial" pitchFamily="34" charset="0"/>
                <a:ea typeface="FZYaoTi"/>
                <a:cs typeface="FZYaoTi"/>
              </a:rPr>
              <a:t>OBSERVATIONS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- Focus on </a:t>
            </a:r>
            <a:r>
              <a:rPr lang="fr-FR" sz="1300" dirty="0" err="1" smtClean="0">
                <a:latin typeface="Arial" pitchFamily="34" charset="0"/>
                <a:ea typeface="FZYaoTi"/>
                <a:cs typeface="FZYaoTi"/>
              </a:rPr>
              <a:t>core</a:t>
            </a: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 business</a:t>
            </a:r>
          </a:p>
          <a:p>
            <a:pPr marL="180975" indent="0" eaLnBrk="1" hangingPunct="1">
              <a:spcBef>
                <a:spcPct val="50000"/>
              </a:spcBef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= sortie des actifs non stratégiques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- Mutation économies </a:t>
            </a:r>
          </a:p>
          <a:p>
            <a:pPr marL="180975" indent="0" eaLnBrk="1" hangingPunct="1">
              <a:spcBef>
                <a:spcPct val="50000"/>
              </a:spcBef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► </a:t>
            </a:r>
            <a:r>
              <a:rPr lang="fr-FR" sz="1300" dirty="0" err="1">
                <a:latin typeface="Arial" pitchFamily="34" charset="0"/>
                <a:ea typeface="FZYaoTi"/>
                <a:cs typeface="FZYaoTi"/>
              </a:rPr>
              <a:t>N</a:t>
            </a:r>
            <a:r>
              <a:rPr lang="fr-FR" sz="1300" dirty="0" err="1" smtClean="0">
                <a:latin typeface="Arial" pitchFamily="34" charset="0"/>
                <a:ea typeface="FZYaoTi"/>
                <a:cs typeface="FZYaoTi"/>
              </a:rPr>
              <a:t>x</a:t>
            </a: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 besoins = </a:t>
            </a:r>
          </a:p>
          <a:p>
            <a:pPr marL="361950" indent="-180975" eaLnBrk="1" hangingPunct="1">
              <a:spcBef>
                <a:spcPct val="50000"/>
              </a:spcBef>
              <a:buAutoNum type="arabicPeriod"/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Renforcement structure bilan (crise)</a:t>
            </a:r>
          </a:p>
          <a:p>
            <a:pPr marL="361950" indent="-180975" eaLnBrk="1" hangingPunct="1">
              <a:spcBef>
                <a:spcPct val="50000"/>
              </a:spcBef>
              <a:buAutoNum type="arabicPeriod"/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Diversification sources financements</a:t>
            </a:r>
          </a:p>
          <a:p>
            <a:pPr marL="361950" indent="-180975" eaLnBrk="1" hangingPunct="1">
              <a:spcBef>
                <a:spcPct val="50000"/>
              </a:spcBef>
              <a:buAutoNum type="arabicPeriod"/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Favoriser croissance interne/externe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- Désintérêt des </a:t>
            </a:r>
            <a:r>
              <a:rPr lang="fr-FR" sz="1300" dirty="0" err="1" smtClean="0">
                <a:latin typeface="Arial" pitchFamily="34" charset="0"/>
                <a:ea typeface="FZYaoTi"/>
                <a:cs typeface="FZYaoTi"/>
              </a:rPr>
              <a:t>investiss</a:t>
            </a: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. Institutionnels pour l’</a:t>
            </a:r>
            <a:r>
              <a:rPr lang="fr-FR" sz="1300" dirty="0" err="1" smtClean="0">
                <a:latin typeface="Arial" pitchFamily="34" charset="0"/>
                <a:ea typeface="FZYaoTi"/>
                <a:cs typeface="FZYaoTi"/>
              </a:rPr>
              <a:t>immo</a:t>
            </a: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 « non prime »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- Accélération rotation actionnariat d’</a:t>
            </a:r>
            <a:r>
              <a:rPr lang="fr-FR" sz="1300" dirty="0" err="1" smtClean="0">
                <a:latin typeface="Arial" pitchFamily="34" charset="0"/>
                <a:ea typeface="FZYaoTi"/>
                <a:cs typeface="FZYaoTi"/>
              </a:rPr>
              <a:t>entrep</a:t>
            </a: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. (papy boom) </a:t>
            </a:r>
          </a:p>
          <a:p>
            <a:pPr marL="180975" indent="0" eaLnBrk="1" hangingPunct="1">
              <a:spcBef>
                <a:spcPct val="50000"/>
              </a:spcBef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= vente facilitée si </a:t>
            </a:r>
            <a:r>
              <a:rPr lang="fr-FR" sz="1300" dirty="0" err="1" smtClean="0">
                <a:latin typeface="Arial" pitchFamily="34" charset="0"/>
                <a:ea typeface="FZYaoTi"/>
                <a:cs typeface="FZYaoTi"/>
              </a:rPr>
              <a:t>immo</a:t>
            </a: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 sorti du bilan (</a:t>
            </a:r>
            <a:r>
              <a:rPr lang="fr-FR" sz="1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FZYaoTi"/>
                <a:cs typeface="FZYaoTi"/>
              </a:rPr>
              <a:t>▼</a:t>
            </a: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PV)</a:t>
            </a:r>
            <a:endParaRPr lang="fr-FR" sz="13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660006" y="2194784"/>
            <a:ext cx="1822598" cy="230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300" b="1" u="sng" dirty="0" smtClean="0">
                <a:latin typeface="Arial" pitchFamily="34" charset="0"/>
                <a:ea typeface="FZYaoTi"/>
                <a:cs typeface="FZYaoTi"/>
              </a:rPr>
              <a:t>MARCHE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- Rareté sources financements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- Dégradation structures bilan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- Mutations = </a:t>
            </a:r>
            <a:r>
              <a:rPr lang="fr-FR" sz="1300" dirty="0" err="1" smtClean="0">
                <a:latin typeface="Arial" pitchFamily="34" charset="0"/>
                <a:ea typeface="FZYaoTi"/>
                <a:cs typeface="FZYaoTi"/>
              </a:rPr>
              <a:t>accél</a:t>
            </a: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. adaptation PME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- Peu d’investisseurs en « non prime* »</a:t>
            </a:r>
            <a:endParaRPr lang="fr-FR" sz="13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50356" y="3060551"/>
            <a:ext cx="504056" cy="59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fr-FR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FZYaoTi"/>
                <a:cs typeface="FZYaoTi"/>
              </a:rPr>
              <a:t>+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338588" y="3081456"/>
            <a:ext cx="504056" cy="59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FZYaoTi"/>
                <a:cs typeface="FZYaoTi"/>
              </a:rPr>
              <a:t>=</a:t>
            </a:r>
            <a:endParaRPr lang="fr-F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770636" y="2194784"/>
            <a:ext cx="1800584" cy="210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300" b="1" u="sng" dirty="0" smtClean="0">
                <a:latin typeface="Arial" pitchFamily="34" charset="0"/>
                <a:ea typeface="FZYaoTi"/>
                <a:cs typeface="FZYaoTi"/>
              </a:rPr>
              <a:t>RESULTANTE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- Besoin structurel d’un accompagnateur long terme des PME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- Besoin de structuration du marché </a:t>
            </a:r>
            <a:r>
              <a:rPr lang="fr-FR" sz="1300" dirty="0" err="1" smtClean="0">
                <a:latin typeface="Arial" pitchFamily="34" charset="0"/>
                <a:ea typeface="FZYaoTi"/>
                <a:cs typeface="FZYaoTi"/>
              </a:rPr>
              <a:t>immo</a:t>
            </a:r>
            <a:r>
              <a:rPr lang="fr-FR" sz="1300" dirty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300" dirty="0" smtClean="0">
                <a:latin typeface="Arial" pitchFamily="34" charset="0"/>
                <a:ea typeface="FZYaoTi"/>
                <a:cs typeface="FZYaoTi"/>
              </a:rPr>
              <a:t>des PME</a:t>
            </a:r>
            <a:endParaRPr lang="fr-FR" sz="13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354812" y="3060551"/>
            <a:ext cx="504056" cy="59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fr-FR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FZYaoTi"/>
                <a:cs typeface="FZYaoTi"/>
              </a:rPr>
              <a:t>►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786860" y="3204567"/>
            <a:ext cx="1368152" cy="35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600" b="1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CAPSTONE</a:t>
            </a:r>
            <a:endParaRPr lang="fr-FR" sz="1600" b="1" dirty="0">
              <a:solidFill>
                <a:srgbClr val="C00000"/>
              </a:solidFill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8751541" y="2772519"/>
            <a:ext cx="1941859" cy="112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200" b="1" u="sng" dirty="0" smtClean="0">
                <a:latin typeface="Arial" pitchFamily="34" charset="0"/>
                <a:ea typeface="FZYaoTi"/>
                <a:cs typeface="FZYaoTi"/>
              </a:rPr>
              <a:t>INTERETS ASSOCIES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Nlle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 classe d’actif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TRI 25,5%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Création d’Alpha 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8515052" y="180231"/>
            <a:ext cx="2160240" cy="195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200" b="1" u="sng" dirty="0" smtClean="0">
                <a:latin typeface="Arial" pitchFamily="34" charset="0"/>
                <a:ea typeface="FZYaoTi"/>
                <a:cs typeface="FZYaoTi"/>
              </a:rPr>
              <a:t>INTERETS PME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Sortie immobilier bilan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Accompagnateur LT**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Souplesse contractuelle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</a:t>
            </a:r>
            <a:r>
              <a:rPr lang="fr-FR" sz="12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FZYaoTi"/>
                <a:cs typeface="FZYaoTi"/>
              </a:rPr>
              <a:t>▲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dispo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, </a:t>
            </a:r>
            <a:r>
              <a:rPr lang="fr-FR" sz="1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FZYaoTi"/>
                <a:cs typeface="FZYaoTi"/>
              </a:rPr>
              <a:t>▼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dettes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>
                <a:latin typeface="Arial" pitchFamily="34" charset="0"/>
                <a:ea typeface="FZYaoTi"/>
                <a:cs typeface="FZYaoTi"/>
              </a:rPr>
              <a:t>- </a:t>
            </a:r>
            <a:r>
              <a:rPr lang="fr-FR" sz="1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FZYaoTi"/>
                <a:cs typeface="FZYaoTi"/>
              </a:rPr>
              <a:t>▼ 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immo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=Vente facilitée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</a:t>
            </a:r>
            <a:r>
              <a:rPr lang="fr-FR" sz="12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FZYaoTi"/>
                <a:cs typeface="FZYaoTi"/>
              </a:rPr>
              <a:t>▲ 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moyens/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core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 business</a:t>
            </a:r>
            <a:endParaRPr lang="fr-FR" sz="1200" dirty="0">
              <a:latin typeface="Arial" pitchFamily="34" charset="0"/>
              <a:ea typeface="FZYaoTi"/>
              <a:cs typeface="FZYaoTi"/>
            </a:endParaRPr>
          </a:p>
        </p:txBody>
      </p:sp>
      <p:cxnSp>
        <p:nvCxnSpPr>
          <p:cNvPr id="3" name="Connecteur droit avec flèche 2"/>
          <p:cNvCxnSpPr>
            <a:stCxn id="10" idx="3"/>
            <a:endCxn id="12" idx="2"/>
          </p:cNvCxnSpPr>
          <p:nvPr/>
        </p:nvCxnSpPr>
        <p:spPr bwMode="auto">
          <a:xfrm flipV="1">
            <a:off x="8155012" y="2132215"/>
            <a:ext cx="1440160" cy="1248125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10" idx="3"/>
            <a:endCxn id="11" idx="1"/>
          </p:cNvCxnSpPr>
          <p:nvPr/>
        </p:nvCxnSpPr>
        <p:spPr bwMode="auto">
          <a:xfrm flipV="1">
            <a:off x="8155012" y="3333013"/>
            <a:ext cx="596529" cy="47327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450156" y="6300911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+mn-lt"/>
              </a:rPr>
              <a:t>*Immeuble « Prime » : construction standardisée, excellente localisation/marché mature, bail AAA</a:t>
            </a:r>
          </a:p>
          <a:p>
            <a:r>
              <a:rPr lang="fr-FR" sz="1200" dirty="0" smtClean="0">
                <a:latin typeface="+mn-lt"/>
              </a:rPr>
              <a:t>**LT : long terme</a:t>
            </a:r>
            <a:endParaRPr lang="fr-FR" sz="1200" dirty="0">
              <a:latin typeface="+mn-lt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8515052" y="4500711"/>
            <a:ext cx="2304256" cy="2228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200" b="1" u="sng" dirty="0" smtClean="0">
                <a:latin typeface="Arial" pitchFamily="34" charset="0"/>
                <a:ea typeface="FZYaoTi"/>
                <a:cs typeface="FZYaoTi"/>
              </a:rPr>
              <a:t>INTERETS INVESTISSEURS</a:t>
            </a:r>
          </a:p>
          <a:p>
            <a:pPr marL="0" indent="0" algn="ctr" eaLnBrk="1" hangingPunct="1">
              <a:spcBef>
                <a:spcPct val="50000"/>
              </a:spcBef>
            </a:pPr>
            <a:r>
              <a:rPr lang="fr-FR" sz="1200" b="1" u="sng" dirty="0" smtClean="0">
                <a:latin typeface="Arial" pitchFamily="34" charset="0"/>
                <a:ea typeface="FZYaoTi"/>
                <a:cs typeface="FZYaoTi"/>
              </a:rPr>
              <a:t>POST COTATION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Alpha/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ss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 jacent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Couple renta/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risq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 10/10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Baux LT (visibilité CF)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Rdt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 locatif élevé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Détention LT 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Non spéculatif/contra-cycle</a:t>
            </a:r>
            <a:endParaRPr lang="fr-FR" sz="1200" dirty="0">
              <a:latin typeface="Arial" pitchFamily="34" charset="0"/>
              <a:ea typeface="FZYaoTi"/>
              <a:cs typeface="FZYaoTi"/>
            </a:endParaRPr>
          </a:p>
        </p:txBody>
      </p:sp>
      <p:cxnSp>
        <p:nvCxnSpPr>
          <p:cNvPr id="23" name="Connecteur droit avec flèche 22"/>
          <p:cNvCxnSpPr>
            <a:stCxn id="10" idx="3"/>
            <a:endCxn id="17" idx="0"/>
          </p:cNvCxnSpPr>
          <p:nvPr/>
        </p:nvCxnSpPr>
        <p:spPr bwMode="auto">
          <a:xfrm>
            <a:off x="8155012" y="3380340"/>
            <a:ext cx="1512168" cy="1120371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5582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1386260" y="2916238"/>
            <a:ext cx="7992367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dirty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OPERATIONS 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COMPLEMENTAIRES - POURPARLERS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167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966788" y="900113"/>
            <a:ext cx="9726612" cy="35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04800" indent="-3048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FZYaoTi" pitchFamily="2" charset="-122"/>
                <a:cs typeface="+mn-cs"/>
              </a:rPr>
              <a:t>Opérations complémentaires en cours d’étude et de négociations</a:t>
            </a:r>
            <a:endParaRPr lang="fr-FR" sz="1600" dirty="0">
              <a:solidFill>
                <a:schemeClr val="accent2">
                  <a:lumMod val="75000"/>
                </a:schemeClr>
              </a:solidFill>
              <a:latin typeface="Arial" charset="0"/>
              <a:ea typeface="FZYaoTi" pitchFamily="2" charset="-122"/>
              <a:cs typeface="+mn-cs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 rot="16200000">
            <a:off x="-1513294" y="4879986"/>
            <a:ext cx="3331891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pérations en cours de négociation</a:t>
            </a:r>
            <a:endParaRPr lang="fr-FR" sz="1400" i="1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172" y="2304467"/>
            <a:ext cx="973315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080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63712" y="468263"/>
            <a:ext cx="5231060" cy="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Une approche marché originale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998328" y="2340471"/>
            <a:ext cx="1872208" cy="32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400" b="1" dirty="0" smtClean="0">
                <a:latin typeface="Arial" pitchFamily="34" charset="0"/>
                <a:ea typeface="FZYaoTi"/>
                <a:cs typeface="FZYaoTi"/>
              </a:rPr>
              <a:t>Investisseurs</a:t>
            </a:r>
            <a:endParaRPr lang="fr-FR" sz="14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002884" y="2301807"/>
            <a:ext cx="1368152" cy="35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600" b="1" dirty="0" smtClean="0">
                <a:solidFill>
                  <a:srgbClr val="C00000"/>
                </a:solidFill>
                <a:latin typeface="Arial" pitchFamily="34" charset="0"/>
                <a:ea typeface="FZYaoTi"/>
                <a:cs typeface="FZYaoTi"/>
              </a:rPr>
              <a:t>CAPSTONE</a:t>
            </a:r>
            <a:endParaRPr lang="fr-FR" sz="1600" b="1" dirty="0">
              <a:solidFill>
                <a:srgbClr val="C00000"/>
              </a:solidFill>
              <a:latin typeface="Arial" pitchFamily="34" charset="0"/>
              <a:ea typeface="FZYaoTi"/>
              <a:cs typeface="FZYaoTi"/>
            </a:endParaRPr>
          </a:p>
        </p:txBody>
      </p:sp>
      <p:cxnSp>
        <p:nvCxnSpPr>
          <p:cNvPr id="3" name="Connecteur droit avec flèche 2"/>
          <p:cNvCxnSpPr>
            <a:stCxn id="4" idx="2"/>
            <a:endCxn id="21" idx="0"/>
          </p:cNvCxnSpPr>
          <p:nvPr/>
        </p:nvCxnSpPr>
        <p:spPr bwMode="auto">
          <a:xfrm>
            <a:off x="2934432" y="2661239"/>
            <a:ext cx="0" cy="94264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386260" y="1635979"/>
            <a:ext cx="3096344" cy="320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Démarche classique</a:t>
            </a:r>
            <a:endParaRPr lang="fr-FR" sz="1400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6122401" y="1635979"/>
            <a:ext cx="3096343" cy="320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FZYaoTi"/>
                <a:cs typeface="FZYaoTi"/>
              </a:rPr>
              <a:t>Démarche Capstone</a:t>
            </a:r>
            <a:endParaRPr lang="fr-FR" sz="1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998328" y="3603879"/>
            <a:ext cx="1872208" cy="320768"/>
          </a:xfrm>
          <a:prstGeom prst="rect">
            <a:avLst/>
          </a:prstGeom>
          <a:solidFill>
            <a:srgbClr val="FF99CC"/>
          </a:solidFill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400" dirty="0" smtClean="0">
                <a:latin typeface="Arial" pitchFamily="34" charset="0"/>
                <a:ea typeface="FZYaoTi"/>
                <a:cs typeface="FZYaoTi"/>
              </a:rPr>
              <a:t>Immobilier Prime</a:t>
            </a:r>
            <a:endParaRPr lang="fr-FR" sz="14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746300" y="5076775"/>
            <a:ext cx="2376264" cy="32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400" b="1" dirty="0" smtClean="0">
                <a:latin typeface="Arial" pitchFamily="34" charset="0"/>
                <a:ea typeface="FZYaoTi"/>
                <a:cs typeface="FZYaoTi"/>
              </a:rPr>
              <a:t>Locataires/baux AAA</a:t>
            </a:r>
          </a:p>
        </p:txBody>
      </p:sp>
      <p:cxnSp>
        <p:nvCxnSpPr>
          <p:cNvPr id="27" name="Connecteur droit avec flèche 26"/>
          <p:cNvCxnSpPr>
            <a:stCxn id="21" idx="2"/>
            <a:endCxn id="22" idx="0"/>
          </p:cNvCxnSpPr>
          <p:nvPr/>
        </p:nvCxnSpPr>
        <p:spPr bwMode="auto">
          <a:xfrm>
            <a:off x="2934432" y="3924647"/>
            <a:ext cx="0" cy="1152128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 bwMode="auto">
          <a:xfrm>
            <a:off x="7686960" y="2661239"/>
            <a:ext cx="0" cy="942640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2" name="Text Box 3"/>
          <p:cNvSpPr txBox="1">
            <a:spLocks noChangeArrowheads="1"/>
          </p:cNvSpPr>
          <p:nvPr/>
        </p:nvSpPr>
        <p:spPr bwMode="auto">
          <a:xfrm>
            <a:off x="6498828" y="5076775"/>
            <a:ext cx="2376264" cy="115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400" b="1" dirty="0" smtClean="0">
                <a:latin typeface="Arial" pitchFamily="34" charset="0"/>
                <a:ea typeface="FZYaoTi"/>
                <a:cs typeface="FZYaoTi"/>
              </a:rPr>
              <a:t>Sous-jacent immobilier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Baux LT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Qualité de l’emplacement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- Rentabilité</a:t>
            </a:r>
            <a:endParaRPr lang="fr-FR" sz="1200" dirty="0">
              <a:latin typeface="Arial" pitchFamily="34" charset="0"/>
              <a:ea typeface="FZYaoTi"/>
              <a:cs typeface="FZYaoTi"/>
            </a:endParaRPr>
          </a:p>
        </p:txBody>
      </p:sp>
      <p:cxnSp>
        <p:nvCxnSpPr>
          <p:cNvPr id="43" name="Connecteur droit avec flèche 42"/>
          <p:cNvCxnSpPr>
            <a:endCxn id="42" idx="0"/>
          </p:cNvCxnSpPr>
          <p:nvPr/>
        </p:nvCxnSpPr>
        <p:spPr bwMode="auto">
          <a:xfrm>
            <a:off x="7686960" y="3924647"/>
            <a:ext cx="0" cy="1152128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6426820" y="3603879"/>
            <a:ext cx="2520280" cy="320768"/>
          </a:xfrm>
          <a:prstGeom prst="rect">
            <a:avLst/>
          </a:prstGeom>
          <a:solidFill>
            <a:srgbClr val="92D050"/>
          </a:solidFill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fr-FR" sz="1400" b="1" dirty="0" smtClean="0">
                <a:latin typeface="Arial" pitchFamily="34" charset="0"/>
                <a:ea typeface="FZYaoTi"/>
                <a:cs typeface="FZYaoTi"/>
              </a:rPr>
              <a:t>PME-PMI / Portefeuille PME</a:t>
            </a:r>
            <a:endParaRPr lang="fr-FR" sz="14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898428" y="2873077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+mn-lt"/>
              </a:rPr>
              <a:t>recherchent</a:t>
            </a:r>
            <a:endParaRPr lang="fr-FR" sz="1200" dirty="0">
              <a:latin typeface="+mn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650956" y="2873077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+mn-lt"/>
              </a:rPr>
              <a:t>recherche</a:t>
            </a:r>
            <a:endParaRPr lang="fr-FR" sz="1200" dirty="0">
              <a:latin typeface="+mn-lt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870536" y="3534990"/>
            <a:ext cx="154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+mn-lt"/>
              </a:rPr>
              <a:t>Bâtiments arbitrés régulièrement</a:t>
            </a:r>
            <a:endParaRPr lang="fr-FR" sz="1200" dirty="0">
              <a:latin typeface="+mn-l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947100" y="3420591"/>
            <a:ext cx="154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+mn-lt"/>
              </a:rPr>
              <a:t>Accent sur qualités du locataire pour détention LT</a:t>
            </a:r>
            <a:endParaRPr lang="fr-F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085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36892" y="245704"/>
            <a:ext cx="10538400" cy="6559263"/>
            <a:chOff x="136892" y="245704"/>
            <a:chExt cx="10538400" cy="6559263"/>
          </a:xfrm>
        </p:grpSpPr>
        <p:sp>
          <p:nvSpPr>
            <p:cNvPr id="3" name="Forme 2"/>
            <p:cNvSpPr/>
            <p:nvPr/>
          </p:nvSpPr>
          <p:spPr>
            <a:xfrm>
              <a:off x="136892" y="245704"/>
              <a:ext cx="10536050" cy="6365530"/>
            </a:xfrm>
            <a:prstGeom prst="swooshArrow">
              <a:avLst>
                <a:gd name="adj1" fmla="val 25000"/>
                <a:gd name="adj2" fmla="val 25000"/>
              </a:avLst>
            </a:prstGeom>
            <a:gradFill rotWithShape="0">
              <a:gsLst>
                <a:gs pos="0">
                  <a:srgbClr val="DDEBCF"/>
                </a:gs>
                <a:gs pos="56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Ellipse 4"/>
            <p:cNvSpPr/>
            <p:nvPr/>
          </p:nvSpPr>
          <p:spPr>
            <a:xfrm>
              <a:off x="1314252" y="4806460"/>
              <a:ext cx="270315" cy="270315"/>
            </a:xfrm>
            <a:prstGeom prst="ellipse">
              <a:avLst/>
            </a:prstGeom>
            <a:gradFill rotWithShape="0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orme libre 6"/>
            <p:cNvSpPr/>
            <p:nvPr/>
          </p:nvSpPr>
          <p:spPr>
            <a:xfrm>
              <a:off x="1198153" y="4842211"/>
              <a:ext cx="5084651" cy="1962756"/>
            </a:xfrm>
            <a:custGeom>
              <a:avLst/>
              <a:gdLst>
                <a:gd name="connsiteX0" fmla="*/ 0 w 5084651"/>
                <a:gd name="connsiteY0" fmla="*/ 0 h 1788803"/>
                <a:gd name="connsiteX1" fmla="*/ 5084651 w 5084651"/>
                <a:gd name="connsiteY1" fmla="*/ 0 h 1788803"/>
                <a:gd name="connsiteX2" fmla="*/ 5084651 w 5084651"/>
                <a:gd name="connsiteY2" fmla="*/ 1788803 h 1788803"/>
                <a:gd name="connsiteX3" fmla="*/ 0 w 5084651"/>
                <a:gd name="connsiteY3" fmla="*/ 1788803 h 1788803"/>
                <a:gd name="connsiteX4" fmla="*/ 0 w 5084651"/>
                <a:gd name="connsiteY4" fmla="*/ 0 h 178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4651" h="1788803">
                  <a:moveTo>
                    <a:pt x="0" y="0"/>
                  </a:moveTo>
                  <a:lnTo>
                    <a:pt x="5084651" y="0"/>
                  </a:lnTo>
                  <a:lnTo>
                    <a:pt x="5084651" y="1788803"/>
                  </a:lnTo>
                  <a:lnTo>
                    <a:pt x="0" y="17888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3234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 smtClean="0">
                  <a:solidFill>
                    <a:schemeClr val="accent2">
                      <a:lumMod val="75000"/>
                    </a:schemeClr>
                  </a:solidFill>
                </a:rPr>
                <a:t>Création de valeur Immobilière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1- </a:t>
              </a:r>
              <a:r>
                <a:rPr lang="fr-FR" sz="1200" b="1" kern="1200" dirty="0" smtClean="0"/>
                <a:t>	Réduction du risque </a:t>
              </a:r>
              <a:r>
                <a:rPr lang="fr-FR" sz="1200" kern="1200" dirty="0" smtClean="0"/>
                <a:t>par : 	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>
                  <a:latin typeface="Arial"/>
                  <a:cs typeface="Arial"/>
                </a:rPr>
                <a:t>		● Nombre</a:t>
              </a:r>
              <a:r>
                <a:rPr lang="fr-FR" sz="1200" kern="1200" dirty="0" smtClean="0"/>
                <a:t> investissements (</a:t>
              </a:r>
              <a:r>
                <a:rPr lang="fr-FR" sz="1200" b="1" kern="1200" dirty="0" smtClean="0"/>
                <a:t>dispersion</a:t>
              </a:r>
              <a:r>
                <a:rPr lang="fr-FR" sz="1200" kern="1200" dirty="0" smtClean="0"/>
                <a:t>)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		</a:t>
              </a:r>
              <a:r>
                <a:rPr lang="fr-FR" sz="1200" kern="1200" dirty="0" smtClean="0">
                  <a:latin typeface="Arial"/>
                  <a:cs typeface="Arial"/>
                </a:rPr>
                <a:t>● </a:t>
              </a:r>
              <a:r>
                <a:rPr lang="fr-FR" sz="1200" kern="1200" dirty="0" smtClean="0"/>
                <a:t>Diversification </a:t>
              </a:r>
              <a:r>
                <a:rPr lang="fr-FR" sz="1200" b="1" kern="1200" dirty="0" smtClean="0"/>
                <a:t>sectorielle</a:t>
              </a:r>
              <a:r>
                <a:rPr lang="fr-FR" sz="1200" kern="1200" dirty="0" smtClean="0"/>
                <a:t> de nos clients-locataires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		</a:t>
              </a:r>
              <a:r>
                <a:rPr lang="fr-FR" sz="1200" kern="1200" dirty="0" smtClean="0">
                  <a:latin typeface="Arial"/>
                  <a:cs typeface="Arial"/>
                </a:rPr>
                <a:t>● </a:t>
              </a:r>
              <a:r>
                <a:rPr lang="fr-FR" sz="1200" kern="1200" dirty="0" smtClean="0"/>
                <a:t>Diversification des </a:t>
              </a:r>
              <a:r>
                <a:rPr lang="fr-FR" sz="1200" b="1" kern="1200" dirty="0" smtClean="0"/>
                <a:t>types d’actifs </a:t>
              </a:r>
              <a:r>
                <a:rPr lang="fr-FR" sz="1200" kern="1200" dirty="0" smtClean="0"/>
                <a:t>(bureaux, commerces…)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		</a:t>
              </a:r>
              <a:r>
                <a:rPr lang="fr-FR" sz="1200" kern="1200" dirty="0" smtClean="0">
                  <a:latin typeface="Arial"/>
                  <a:cs typeface="Arial"/>
                </a:rPr>
                <a:t>● </a:t>
              </a:r>
              <a:r>
                <a:rPr lang="fr-FR" sz="1200" kern="1200" dirty="0" smtClean="0"/>
                <a:t>Diversification </a:t>
              </a:r>
              <a:r>
                <a:rPr lang="fr-FR" sz="1200" b="1" kern="1200" dirty="0" smtClean="0"/>
                <a:t>géographique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2- 	</a:t>
              </a:r>
              <a:r>
                <a:rPr lang="fr-FR" sz="1200" b="1" kern="1200" dirty="0" smtClean="0"/>
                <a:t>Conversion</a:t>
              </a:r>
              <a:r>
                <a:rPr lang="fr-FR" sz="1200" kern="1200" dirty="0" smtClean="0"/>
                <a:t> à terme : </a:t>
              </a:r>
              <a:r>
                <a:rPr lang="fr-FR" sz="1200" i="1" kern="1200" dirty="0" err="1" smtClean="0"/>
                <a:t>Added</a:t>
              </a:r>
              <a:r>
                <a:rPr lang="fr-FR" sz="1200" i="1" kern="1200" dirty="0" smtClean="0"/>
                <a:t> value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3- 	</a:t>
              </a:r>
              <a:r>
                <a:rPr lang="fr-FR" sz="1200" b="1" kern="1200" dirty="0" smtClean="0"/>
                <a:t>Ventes</a:t>
              </a:r>
              <a:r>
                <a:rPr lang="fr-FR" sz="1200" kern="1200" dirty="0" smtClean="0"/>
                <a:t> opportunistes : </a:t>
              </a:r>
              <a:r>
                <a:rPr lang="fr-FR" sz="1200" i="1" kern="1200" dirty="0" smtClean="0"/>
                <a:t>Capital Gain </a:t>
              </a:r>
              <a:r>
                <a:rPr lang="fr-FR" sz="1200" kern="1200" dirty="0" smtClean="0"/>
                <a:t>(</a:t>
              </a:r>
              <a:r>
                <a:rPr lang="fr-FR" sz="1200" kern="1200" dirty="0" err="1" smtClean="0"/>
                <a:t>avt.après</a:t>
              </a:r>
              <a:r>
                <a:rPr lang="fr-FR" sz="1200" kern="1200" dirty="0" smtClean="0"/>
                <a:t> conversion sites)</a:t>
              </a:r>
              <a:endParaRPr lang="fr-FR" sz="1200" kern="1200" dirty="0"/>
            </a:p>
          </p:txBody>
        </p:sp>
        <p:sp>
          <p:nvSpPr>
            <p:cNvPr id="8" name="Ellipse 7"/>
            <p:cNvSpPr/>
            <p:nvPr/>
          </p:nvSpPr>
          <p:spPr>
            <a:xfrm>
              <a:off x="3546500" y="3003953"/>
              <a:ext cx="488646" cy="488646"/>
            </a:xfrm>
            <a:prstGeom prst="ellipse">
              <a:avLst/>
            </a:prstGeom>
            <a:gradFill rotWithShape="0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Ellipse 9"/>
            <p:cNvSpPr/>
            <p:nvPr/>
          </p:nvSpPr>
          <p:spPr>
            <a:xfrm>
              <a:off x="6953021" y="1692399"/>
              <a:ext cx="675787" cy="675787"/>
            </a:xfrm>
            <a:prstGeom prst="ellipse">
              <a:avLst/>
            </a:prstGeom>
            <a:gradFill rotWithShape="0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e libre 10"/>
            <p:cNvSpPr/>
            <p:nvPr/>
          </p:nvSpPr>
          <p:spPr>
            <a:xfrm>
              <a:off x="3186460" y="3132559"/>
              <a:ext cx="4104456" cy="1584176"/>
            </a:xfrm>
            <a:custGeom>
              <a:avLst/>
              <a:gdLst>
                <a:gd name="connsiteX0" fmla="*/ 0 w 4176492"/>
                <a:gd name="connsiteY0" fmla="*/ 0 h 1580447"/>
                <a:gd name="connsiteX1" fmla="*/ 4176492 w 4176492"/>
                <a:gd name="connsiteY1" fmla="*/ 0 h 1580447"/>
                <a:gd name="connsiteX2" fmla="*/ 4176492 w 4176492"/>
                <a:gd name="connsiteY2" fmla="*/ 1580447 h 1580447"/>
                <a:gd name="connsiteX3" fmla="*/ 0 w 4176492"/>
                <a:gd name="connsiteY3" fmla="*/ 1580447 h 1580447"/>
                <a:gd name="connsiteX4" fmla="*/ 0 w 4176492"/>
                <a:gd name="connsiteY4" fmla="*/ 0 h 158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6492" h="1580447">
                  <a:moveTo>
                    <a:pt x="0" y="0"/>
                  </a:moveTo>
                  <a:lnTo>
                    <a:pt x="4176492" y="0"/>
                  </a:lnTo>
                  <a:lnTo>
                    <a:pt x="4176492" y="1580447"/>
                  </a:lnTo>
                  <a:lnTo>
                    <a:pt x="0" y="15804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8086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 smtClean="0">
                  <a:solidFill>
                    <a:schemeClr val="accent2">
                      <a:lumMod val="75000"/>
                    </a:schemeClr>
                  </a:solidFill>
                </a:rPr>
                <a:t>Création de valeur Financière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1- Création d’un </a:t>
              </a:r>
              <a:r>
                <a:rPr lang="fr-FR" sz="1200" b="1" kern="1200" dirty="0" smtClean="0"/>
                <a:t>portefeuille de rendement élevé récurrent LT</a:t>
              </a:r>
              <a:r>
                <a:rPr lang="fr-FR" sz="1200" kern="1200" dirty="0" smtClean="0"/>
                <a:t> diversifié (notion d’actions-obligations)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dirty="0" smtClean="0"/>
                <a:t>2- Couple visé rendement/risque </a:t>
              </a:r>
              <a:r>
                <a:rPr lang="fr-FR" sz="1200" b="1" dirty="0" smtClean="0"/>
                <a:t>10/10</a:t>
              </a:r>
              <a:endParaRPr lang="fr-FR" sz="1200" b="1" kern="1200" dirty="0" smtClean="0"/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3- Constitution portefeuille (</a:t>
              </a:r>
              <a:r>
                <a:rPr lang="fr-FR" sz="1200" b="1" kern="1200" dirty="0" smtClean="0"/>
                <a:t>baisse taux capitalisation</a:t>
              </a:r>
              <a:r>
                <a:rPr lang="fr-FR" sz="1200" kern="1200" dirty="0" smtClean="0"/>
                <a:t> d’ensemble)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dirty="0" smtClean="0"/>
                <a:t>4- </a:t>
              </a:r>
              <a:r>
                <a:rPr lang="fr-FR" sz="1200" b="1" kern="1200" dirty="0" smtClean="0"/>
                <a:t>Cotation</a:t>
              </a:r>
              <a:r>
                <a:rPr lang="fr-FR" sz="1200" kern="1200" dirty="0" smtClean="0"/>
                <a:t> boursière (liquidité + baisse de la dette)</a:t>
              </a:r>
            </a:p>
          </p:txBody>
        </p:sp>
        <p:sp>
          <p:nvSpPr>
            <p:cNvPr id="9" name="Forme libre 8"/>
            <p:cNvSpPr/>
            <p:nvPr/>
          </p:nvSpPr>
          <p:spPr>
            <a:xfrm>
              <a:off x="7002885" y="1764407"/>
              <a:ext cx="3672407" cy="1944216"/>
            </a:xfrm>
            <a:custGeom>
              <a:avLst/>
              <a:gdLst>
                <a:gd name="connsiteX0" fmla="*/ 0 w 4296113"/>
                <a:gd name="connsiteY0" fmla="*/ 0 h 1824038"/>
                <a:gd name="connsiteX1" fmla="*/ 4296113 w 4296113"/>
                <a:gd name="connsiteY1" fmla="*/ 0 h 1824038"/>
                <a:gd name="connsiteX2" fmla="*/ 4296113 w 4296113"/>
                <a:gd name="connsiteY2" fmla="*/ 1824038 h 1824038"/>
                <a:gd name="connsiteX3" fmla="*/ 0 w 4296113"/>
                <a:gd name="connsiteY3" fmla="*/ 1824038 h 1824038"/>
                <a:gd name="connsiteX4" fmla="*/ 0 w 4296113"/>
                <a:gd name="connsiteY4" fmla="*/ 0 h 182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6113" h="1824038">
                  <a:moveTo>
                    <a:pt x="0" y="0"/>
                  </a:moveTo>
                  <a:lnTo>
                    <a:pt x="4296113" y="0"/>
                  </a:lnTo>
                  <a:lnTo>
                    <a:pt x="4296113" y="1824038"/>
                  </a:lnTo>
                  <a:lnTo>
                    <a:pt x="0" y="18240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8924" tIns="0" rIns="0" bIns="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kern="1200" dirty="0" smtClean="0">
                  <a:solidFill>
                    <a:schemeClr val="accent2">
                      <a:lumMod val="75000"/>
                    </a:schemeClr>
                  </a:solidFill>
                </a:rPr>
                <a:t>Création de valeur Managériale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1- 	</a:t>
              </a:r>
              <a:r>
                <a:rPr lang="fr-FR" sz="1200" b="1" kern="1200" dirty="0" smtClean="0"/>
                <a:t>Qualité</a:t>
              </a:r>
              <a:r>
                <a:rPr lang="fr-FR" sz="1200" kern="1200" dirty="0" smtClean="0"/>
                <a:t> de la </a:t>
              </a:r>
              <a:r>
                <a:rPr lang="fr-FR" sz="1200" b="1" kern="1200" dirty="0" smtClean="0"/>
                <a:t>gestion</a:t>
              </a:r>
              <a:r>
                <a:rPr lang="fr-FR" sz="1200" kern="1200" dirty="0" smtClean="0"/>
                <a:t> en terme de </a:t>
              </a:r>
              <a:r>
                <a:rPr lang="fr-FR" sz="1200" b="1" kern="1200" dirty="0" smtClean="0"/>
                <a:t>sélection d’actifs </a:t>
              </a:r>
              <a:r>
                <a:rPr lang="fr-FR" sz="1200" kern="1200" dirty="0" smtClean="0"/>
                <a:t>et de </a:t>
              </a:r>
              <a:r>
                <a:rPr lang="fr-FR" sz="1200" b="1" kern="1200" dirty="0" smtClean="0"/>
                <a:t>gestion active </a:t>
              </a:r>
              <a:r>
                <a:rPr lang="fr-FR" sz="1200" kern="1200" dirty="0" smtClean="0"/>
                <a:t>du portefeuille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2- 	</a:t>
              </a:r>
              <a:r>
                <a:rPr lang="fr-FR" sz="1200" b="1" kern="1200" dirty="0" smtClean="0"/>
                <a:t>Structuration d’équipes</a:t>
              </a:r>
              <a:r>
                <a:rPr lang="fr-FR" sz="1200" kern="1200" dirty="0" smtClean="0"/>
                <a:t> régionales : Base de connaissances locales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3- 	</a:t>
              </a:r>
              <a:r>
                <a:rPr lang="fr-FR" sz="1200" b="1" kern="1200" dirty="0" smtClean="0"/>
                <a:t>Management actionnaire </a:t>
              </a:r>
              <a:r>
                <a:rPr lang="fr-FR" sz="1200" kern="1200" dirty="0" smtClean="0"/>
                <a:t>: Intérêts corrélés (vs </a:t>
              </a:r>
              <a:r>
                <a:rPr lang="fr-FR" sz="1200" i="1" kern="1200" dirty="0" err="1" smtClean="0"/>
                <a:t>asset</a:t>
              </a:r>
              <a:r>
                <a:rPr lang="fr-FR" sz="1200" i="1" kern="1200" dirty="0" smtClean="0"/>
                <a:t> managers</a:t>
              </a:r>
              <a:r>
                <a:rPr lang="fr-FR" sz="1200" kern="1200" dirty="0" smtClean="0"/>
                <a:t>)</a:t>
              </a:r>
            </a:p>
            <a:p>
              <a:pPr marL="180975" lvl="0" indent="-180975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4- 	</a:t>
              </a:r>
              <a:r>
                <a:rPr lang="fr-FR" sz="1200" b="1" kern="1200" dirty="0" smtClean="0"/>
                <a:t>Création d’alpha </a:t>
              </a:r>
              <a:r>
                <a:rPr lang="fr-FR" sz="1200" kern="1200" dirty="0" smtClean="0"/>
                <a:t>: Par rapport au sous-jacent immobilier</a:t>
              </a:r>
              <a:endParaRPr lang="fr-FR" sz="1200" kern="1200" dirty="0"/>
            </a:p>
          </p:txBody>
        </p: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882650" y="396875"/>
            <a:ext cx="87852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ources de création de valeur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856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UpDiag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47688" y="324247"/>
            <a:ext cx="656748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ommaire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74788" y="1057459"/>
            <a:ext cx="8696325" cy="58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912813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Expertise - L’équipe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dirigeante</a:t>
            </a: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Positionnement de Capstone 10/10</a:t>
            </a:r>
          </a:p>
          <a:p>
            <a:pPr lvl="1" eaLnBrk="1" hangingPunct="1">
              <a:spcBef>
                <a:spcPct val="50000"/>
              </a:spcBef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Démarche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s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tratégique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Organisation de la société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1. Modèle de gestion	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2. Protection des intérêts des actionnaires</a:t>
            </a:r>
          </a:p>
          <a:p>
            <a:pPr marL="0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Démonstration du rendement/risque 10/10</a:t>
            </a:r>
          </a:p>
          <a:p>
            <a:pPr marL="0" lvl="1" indent="0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Business Plan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1. Méthode &amp; hypothèses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2.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Croissance rapide des CA et MBA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3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Perspectives pour l’actionnaire</a:t>
            </a:r>
          </a:p>
          <a:p>
            <a:pPr lvl="1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Premières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opérations d’investissements en cours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Annexes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93986" y="1065813"/>
            <a:ext cx="3708697" cy="33855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Expertise - L’équipe dirigeante</a:t>
            </a:r>
          </a:p>
        </p:txBody>
      </p:sp>
    </p:spTree>
    <p:extLst>
      <p:ext uri="{BB962C8B-B14F-4D97-AF65-F5344CB8AC3E}">
        <p14:creationId xmlns:p14="http://schemas.microsoft.com/office/powerpoint/2010/main" xmlns="" val="323341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966788" y="396875"/>
            <a:ext cx="898842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Une direction organisée autour des grands axes de gestion</a:t>
            </a:r>
            <a:endParaRPr lang="fr-FR" sz="1200" dirty="0">
              <a:latin typeface="Arial" pitchFamily="34" charset="0"/>
              <a:ea typeface="FZYaoTi"/>
              <a:cs typeface="FZYaoTi"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xmlns="" val="3571552742"/>
              </p:ext>
            </p:extLst>
          </p:nvPr>
        </p:nvGraphicFramePr>
        <p:xfrm>
          <a:off x="1782233" y="1260257"/>
          <a:ext cx="7128933" cy="475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4410075" y="3658101"/>
            <a:ext cx="18732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Direction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90116" y="5580831"/>
            <a:ext cx="3658766" cy="112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r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Directeur </a:t>
            </a:r>
            <a:r>
              <a:rPr lang="fr-FR" sz="1200" dirty="0">
                <a:latin typeface="Arial" pitchFamily="34" charset="0"/>
                <a:ea typeface="FZYaoTi"/>
                <a:cs typeface="FZYaoTi"/>
              </a:rPr>
              <a:t>général 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adjoint, 50 ans</a:t>
            </a:r>
          </a:p>
          <a:p>
            <a:pPr marL="0" indent="0" algn="r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Actuellement 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dir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. </a:t>
            </a:r>
            <a:r>
              <a:rPr lang="fr-FR" sz="1200" dirty="0" err="1">
                <a:latin typeface="Arial" pitchFamily="34" charset="0"/>
                <a:ea typeface="FZYaoTi"/>
                <a:cs typeface="FZYaoTi"/>
              </a:rPr>
              <a:t>i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mmo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 d’un grand groupe 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indust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.</a:t>
            </a:r>
          </a:p>
          <a:p>
            <a:pPr marL="0" indent="0" algn="r" eaLnBrk="1" hangingPunct="1">
              <a:spcBef>
                <a:spcPct val="50000"/>
              </a:spcBef>
            </a:pPr>
            <a:endParaRPr lang="fr-FR" sz="1200" dirty="0">
              <a:latin typeface="Arial" pitchFamily="34" charset="0"/>
              <a:ea typeface="FZYaoTi"/>
              <a:cs typeface="FZYaoTi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fr-FR" sz="1200" dirty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     (3 identités tenues confidentielles </a:t>
            </a:r>
            <a:r>
              <a:rPr lang="fr-FR" sz="1200" dirty="0">
                <a:latin typeface="Arial" pitchFamily="34" charset="0"/>
                <a:ea typeface="FZYaoTi"/>
                <a:cs typeface="FZYaoTi"/>
              </a:rPr>
              <a:t>à ce stade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)</a:t>
            </a:r>
            <a:endParaRPr lang="fr-FR" sz="12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882204" y="1332359"/>
            <a:ext cx="3528393" cy="56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algn="r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Directeur </a:t>
            </a:r>
            <a:r>
              <a:rPr lang="fr-FR" sz="1200" dirty="0">
                <a:latin typeface="Arial" pitchFamily="34" charset="0"/>
                <a:ea typeface="FZYaoTi"/>
                <a:cs typeface="FZYaoTi"/>
              </a:rPr>
              <a:t>financier &amp; 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fiscal, 35 ans</a:t>
            </a:r>
          </a:p>
          <a:p>
            <a:pPr marL="0" indent="0" algn="r"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Actuellement 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dir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. financier d’un holding financier</a:t>
            </a:r>
            <a:endParaRPr lang="fr-FR" sz="12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354812" y="1116335"/>
            <a:ext cx="4248472" cy="84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>
                <a:latin typeface="Arial" pitchFamily="34" charset="0"/>
                <a:ea typeface="FZYaoTi"/>
                <a:cs typeface="FZYaoTi"/>
              </a:rPr>
              <a:t>Martin Prechner, 60 ans (anglais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) (rejoint Capstone jan. 11)</a:t>
            </a:r>
          </a:p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Directeur </a:t>
            </a:r>
            <a:r>
              <a:rPr lang="fr-FR" sz="1200" dirty="0">
                <a:latin typeface="Arial" pitchFamily="34" charset="0"/>
                <a:ea typeface="FZYaoTi"/>
                <a:cs typeface="FZYaoTi"/>
              </a:rPr>
              <a:t>comptabilité &amp; </a:t>
            </a:r>
            <a:r>
              <a:rPr lang="fr-FR" sz="1200" dirty="0" err="1">
                <a:latin typeface="Arial" pitchFamily="34" charset="0"/>
                <a:ea typeface="FZYaoTi"/>
                <a:cs typeface="FZYaoTi"/>
              </a:rPr>
              <a:t>asset</a:t>
            </a:r>
            <a:r>
              <a:rPr lang="fr-FR" sz="1200" dirty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management</a:t>
            </a:r>
          </a:p>
          <a:p>
            <a:pPr eaLnBrk="1" hangingPunct="1">
              <a:spcBef>
                <a:spcPct val="50000"/>
              </a:spcBef>
            </a:pP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Dir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. financier export/contrôle gestion, filiale 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immo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 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Wal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*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Mart</a:t>
            </a:r>
            <a:endParaRPr lang="fr-FR" sz="12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074892" y="5517898"/>
            <a:ext cx="3528392" cy="56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Directeur juridique, 35 ans</a:t>
            </a:r>
          </a:p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Actuellement 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dir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. </a:t>
            </a:r>
            <a:r>
              <a:rPr lang="fr-FR" sz="1200" dirty="0">
                <a:latin typeface="Arial" pitchFamily="34" charset="0"/>
                <a:ea typeface="FZYaoTi"/>
                <a:cs typeface="FZYaoTi"/>
              </a:rPr>
              <a:t>j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uridique d’un holding industriel</a:t>
            </a:r>
            <a:endParaRPr lang="fr-FR" sz="12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556495"/>
            <a:ext cx="3042444" cy="167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fr-FR" sz="1200" b="1" dirty="0" smtClean="0">
                <a:latin typeface="Arial" pitchFamily="34" charset="0"/>
                <a:ea typeface="FZYaoTi"/>
                <a:cs typeface="FZYaoTi"/>
              </a:rPr>
              <a:t>Equilibres</a:t>
            </a: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 :</a:t>
            </a:r>
          </a:p>
          <a:p>
            <a:pPr marL="171450" indent="-17145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Cumul des compétences maitresses</a:t>
            </a:r>
          </a:p>
          <a:p>
            <a:pPr marL="171450" indent="-17145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Variété des formations et expériences</a:t>
            </a:r>
          </a:p>
          <a:p>
            <a:pPr marL="171450" indent="-17145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Mixité des âges</a:t>
            </a:r>
          </a:p>
          <a:p>
            <a:pPr marL="171450" indent="-17145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Equipe </a:t>
            </a:r>
            <a:r>
              <a:rPr lang="fr-FR" sz="1200" dirty="0" err="1" smtClean="0">
                <a:latin typeface="Arial" pitchFamily="34" charset="0"/>
                <a:ea typeface="FZYaoTi"/>
                <a:cs typeface="FZYaoTi"/>
              </a:rPr>
              <a:t>multi-cultures</a:t>
            </a:r>
            <a:endParaRPr lang="fr-FR" sz="1200" dirty="0" smtClean="0">
              <a:latin typeface="Arial" pitchFamily="34" charset="0"/>
              <a:ea typeface="FZYaoTi"/>
              <a:cs typeface="FZYaoTi"/>
            </a:endParaRPr>
          </a:p>
          <a:p>
            <a:pPr marL="171450" indent="-17145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fr-FR" sz="1200" dirty="0" smtClean="0">
                <a:latin typeface="Arial" pitchFamily="34" charset="0"/>
                <a:ea typeface="FZYaoTi"/>
                <a:cs typeface="FZYaoTi"/>
              </a:rPr>
              <a:t>Complémentarité des tempéraments</a:t>
            </a:r>
            <a:endParaRPr lang="fr-FR" sz="1200" dirty="0">
              <a:latin typeface="Arial" pitchFamily="34" charset="0"/>
              <a:ea typeface="FZYaoTi"/>
              <a:cs typeface="FZYaoTi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 rot="16200000">
            <a:off x="-495564" y="5878337"/>
            <a:ext cx="1315378" cy="41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E</a:t>
            </a:r>
            <a:r>
              <a:rPr lang="fr-FR" sz="14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xpertises</a:t>
            </a:r>
            <a:endParaRPr lang="fr-FR" sz="1400" i="1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UpDiag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47688" y="324247"/>
            <a:ext cx="656748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700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S</a:t>
            </a:r>
            <a:r>
              <a:rPr lang="fr-FR" dirty="0" smtClean="0">
                <a:solidFill>
                  <a:srgbClr val="000066"/>
                </a:solidFill>
                <a:latin typeface="Times" pitchFamily="18" charset="0"/>
                <a:ea typeface="FZYaoTi"/>
                <a:cs typeface="FZYaoTi"/>
              </a:rPr>
              <a:t>ommaire</a:t>
            </a:r>
            <a:endParaRPr lang="fr-FR" dirty="0">
              <a:solidFill>
                <a:srgbClr val="000066"/>
              </a:solidFill>
              <a:latin typeface="Times" pitchFamily="18" charset="0"/>
              <a:ea typeface="FZYaoTi"/>
              <a:cs typeface="FZYaoTi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474788" y="1057459"/>
            <a:ext cx="8696325" cy="58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306" tIns="52153" rIns="104306" bIns="52153">
            <a:spAutoFit/>
          </a:bodyPr>
          <a:lstStyle>
            <a:lvl1pPr marL="390525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1pPr>
            <a:lvl2pPr marL="912813" indent="-390525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defTabSz="1042988" eaLnBrk="0" hangingPunct="0">
              <a:defRPr sz="2100"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Expertise - L’équipe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dirigeante</a:t>
            </a: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Positionnement de Capstone 10/10</a:t>
            </a:r>
          </a:p>
          <a:p>
            <a:pPr lvl="1" eaLnBrk="1" hangingPunct="1">
              <a:spcBef>
                <a:spcPct val="50000"/>
              </a:spcBef>
            </a:pPr>
            <a:endParaRPr lang="fr-FR" sz="1600" dirty="0" smtClean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Démarche 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s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tratégique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Organisation de la société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1. Modèle de gestion	</a:t>
            </a:r>
          </a:p>
          <a:p>
            <a:pPr marL="542925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2. Protection des intérêts des actionnaires</a:t>
            </a:r>
          </a:p>
          <a:p>
            <a:pPr marL="0" lvl="1" indent="0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Démonstration du rendement/risque 10/10</a:t>
            </a:r>
          </a:p>
          <a:p>
            <a:pPr marL="0" lvl="1" indent="0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Business Plan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1. Méthode &amp; hypothèses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2.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Croissance rapide des CA et MBA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3</a:t>
            </a:r>
            <a:r>
              <a:rPr lang="fr-FR" sz="1600" dirty="0">
                <a:latin typeface="Arial" pitchFamily="34" charset="0"/>
                <a:ea typeface="FZYaoTi"/>
                <a:cs typeface="FZYaoTi"/>
              </a:rPr>
              <a:t>.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Perspectives pour l’actionnaire</a:t>
            </a:r>
          </a:p>
          <a:p>
            <a:pPr lvl="1" eaLnBrk="1" hangingPunct="1">
              <a:spcBef>
                <a:spcPct val="50000"/>
              </a:spcBef>
            </a:pP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Premières </a:t>
            </a:r>
            <a:r>
              <a:rPr lang="fr-FR" sz="1600" dirty="0" smtClean="0">
                <a:latin typeface="Arial" pitchFamily="34" charset="0"/>
                <a:ea typeface="FZYaoTi"/>
                <a:cs typeface="FZYaoTi"/>
              </a:rPr>
              <a:t>opérations d’investissements en cours</a:t>
            </a:r>
            <a:endParaRPr lang="fr-FR" sz="1600" dirty="0">
              <a:latin typeface="Arial" pitchFamily="34" charset="0"/>
              <a:ea typeface="FZYaoTi"/>
              <a:cs typeface="FZYaoTi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Annexes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93986" y="1425853"/>
            <a:ext cx="3564681" cy="33855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5875" lvl="1" indent="-15875" eaLnBrk="1" hangingPunct="1">
              <a:spcBef>
                <a:spcPct val="50000"/>
              </a:spcBef>
            </a:pPr>
            <a:r>
              <a:rPr lang="fr-FR" sz="1600" dirty="0">
                <a:latin typeface="Arial" pitchFamily="34" charset="0"/>
                <a:ea typeface="FZYaoTi"/>
                <a:cs typeface="FZYaoTi"/>
              </a:rPr>
              <a:t>Positionnement de Capstone 10/10</a:t>
            </a:r>
          </a:p>
        </p:txBody>
      </p:sp>
    </p:spTree>
    <p:extLst>
      <p:ext uri="{BB962C8B-B14F-4D97-AF65-F5344CB8AC3E}">
        <p14:creationId xmlns:p14="http://schemas.microsoft.com/office/powerpoint/2010/main" xmlns="" val="14669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6888</TotalTime>
  <Words>1544</Words>
  <Application>Microsoft Office PowerPoint</Application>
  <PresentationFormat>Personnalisé</PresentationFormat>
  <Paragraphs>621</Paragraphs>
  <Slides>41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2" baseType="lpstr">
      <vt:lpstr>Modèle par défaut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Financière Archambaud</dc:creator>
  <cp:lastModifiedBy>evelyne</cp:lastModifiedBy>
  <cp:revision>829</cp:revision>
  <dcterms:created xsi:type="dcterms:W3CDTF">2010-06-17T17:34:12Z</dcterms:created>
  <dcterms:modified xsi:type="dcterms:W3CDTF">2010-11-18T14:23:13Z</dcterms:modified>
</cp:coreProperties>
</file>