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notesMasterIdLst>
    <p:notesMasterId r:id="rId16"/>
  </p:notesMasterIdLst>
  <p:handoutMasterIdLst>
    <p:handoutMasterId r:id="rId17"/>
  </p:handoutMasterIdLst>
  <p:sldIdLst>
    <p:sldId id="256" r:id="rId2"/>
    <p:sldId id="257" r:id="rId3"/>
    <p:sldId id="289" r:id="rId4"/>
    <p:sldId id="268" r:id="rId5"/>
    <p:sldId id="286" r:id="rId6"/>
    <p:sldId id="263" r:id="rId7"/>
    <p:sldId id="264" r:id="rId8"/>
    <p:sldId id="295" r:id="rId9"/>
    <p:sldId id="296" r:id="rId10"/>
    <p:sldId id="277" r:id="rId11"/>
    <p:sldId id="308" r:id="rId12"/>
    <p:sldId id="269" r:id="rId13"/>
    <p:sldId id="292" r:id="rId14"/>
    <p:sldId id="307" r:id="rId15"/>
  </p:sldIdLst>
  <p:sldSz cx="9144000" cy="6858000" type="screen4x3"/>
  <p:notesSz cx="6805613" cy="9939338"/>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32" autoAdjust="0"/>
    <p:restoredTop sz="66499" autoAdjust="0"/>
  </p:normalViewPr>
  <p:slideViewPr>
    <p:cSldViewPr>
      <p:cViewPr>
        <p:scale>
          <a:sx n="67" d="100"/>
          <a:sy n="67" d="100"/>
        </p:scale>
        <p:origin x="-1386" y="-138"/>
      </p:cViewPr>
      <p:guideLst>
        <p:guide orient="horz" pos="2160"/>
        <p:guide pos="2880"/>
      </p:guideLst>
    </p:cSldViewPr>
  </p:slideViewPr>
  <p:outlineViewPr>
    <p:cViewPr>
      <p:scale>
        <a:sx n="33" d="100"/>
        <a:sy n="33" d="100"/>
      </p:scale>
      <p:origin x="0" y="18372"/>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3" d="100"/>
          <a:sy n="53" d="100"/>
        </p:scale>
        <p:origin x="-1644" y="-78"/>
      </p:cViewPr>
      <p:guideLst>
        <p:guide orient="horz" pos="3131"/>
        <p:guide pos="214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sz="quarter" idx="1"/>
          </p:nvPr>
        </p:nvSpPr>
        <p:spPr>
          <a:xfrm>
            <a:off x="3854939" y="0"/>
            <a:ext cx="2949099" cy="496967"/>
          </a:xfrm>
          <a:prstGeom prst="rect">
            <a:avLst/>
          </a:prstGeom>
        </p:spPr>
        <p:txBody>
          <a:bodyPr vert="horz" lIns="91440" tIns="45720" rIns="91440" bIns="45720" rtlCol="0"/>
          <a:lstStyle>
            <a:lvl1pPr algn="r">
              <a:defRPr sz="1200"/>
            </a:lvl1pPr>
          </a:lstStyle>
          <a:p>
            <a:fld id="{7661C4FF-C0F0-424C-848B-A08B86AA3B36}" type="datetimeFigureOut">
              <a:rPr lang="fr-FR" smtClean="0"/>
              <a:pPr/>
              <a:t>24/06/2014</a:t>
            </a:fld>
            <a:endParaRPr lang="fr-FR"/>
          </a:p>
        </p:txBody>
      </p:sp>
      <p:sp>
        <p:nvSpPr>
          <p:cNvPr id="4" name="Espace réservé du pied de page 3"/>
          <p:cNvSpPr>
            <a:spLocks noGrp="1"/>
          </p:cNvSpPr>
          <p:nvPr>
            <p:ph type="ftr" sz="quarter" idx="2"/>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5" name="Espace réservé du numéro de diapositive 4"/>
          <p:cNvSpPr>
            <a:spLocks noGrp="1"/>
          </p:cNvSpPr>
          <p:nvPr>
            <p:ph type="sldNum" sz="quarter" idx="3"/>
          </p:nvPr>
        </p:nvSpPr>
        <p:spPr>
          <a:xfrm>
            <a:off x="3854939" y="9440646"/>
            <a:ext cx="2949099" cy="496967"/>
          </a:xfrm>
          <a:prstGeom prst="rect">
            <a:avLst/>
          </a:prstGeom>
        </p:spPr>
        <p:txBody>
          <a:bodyPr vert="horz" lIns="91440" tIns="45720" rIns="91440" bIns="45720" rtlCol="0" anchor="b"/>
          <a:lstStyle>
            <a:lvl1pPr algn="r">
              <a:defRPr sz="1200"/>
            </a:lvl1pPr>
          </a:lstStyle>
          <a:p>
            <a:fld id="{FD461982-865B-4791-9034-015F444EB1F6}" type="slidenum">
              <a:rPr lang="fr-FR" smtClean="0"/>
              <a:pPr/>
              <a:t>‹N°›</a:t>
            </a:fld>
            <a:endParaRPr lang="fr-FR"/>
          </a:p>
        </p:txBody>
      </p:sp>
    </p:spTree>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e l'en-tête 1"/>
          <p:cNvSpPr>
            <a:spLocks noGrp="1"/>
          </p:cNvSpPr>
          <p:nvPr>
            <p:ph type="hdr" sz="quarter"/>
          </p:nvPr>
        </p:nvSpPr>
        <p:spPr>
          <a:xfrm>
            <a:off x="0" y="0"/>
            <a:ext cx="2949099" cy="496967"/>
          </a:xfrm>
          <a:prstGeom prst="rect">
            <a:avLst/>
          </a:prstGeom>
        </p:spPr>
        <p:txBody>
          <a:bodyPr vert="horz" lIns="91440" tIns="45720" rIns="91440" bIns="45720" rtlCol="0"/>
          <a:lstStyle>
            <a:lvl1pPr algn="l">
              <a:defRPr sz="1200"/>
            </a:lvl1pPr>
          </a:lstStyle>
          <a:p>
            <a:endParaRPr lang="fr-FR"/>
          </a:p>
        </p:txBody>
      </p:sp>
      <p:sp>
        <p:nvSpPr>
          <p:cNvPr id="3" name="Espace réservé de la date 2"/>
          <p:cNvSpPr>
            <a:spLocks noGrp="1"/>
          </p:cNvSpPr>
          <p:nvPr>
            <p:ph type="dt" idx="1"/>
          </p:nvPr>
        </p:nvSpPr>
        <p:spPr>
          <a:xfrm>
            <a:off x="3854939" y="0"/>
            <a:ext cx="2949099" cy="496967"/>
          </a:xfrm>
          <a:prstGeom prst="rect">
            <a:avLst/>
          </a:prstGeom>
        </p:spPr>
        <p:txBody>
          <a:bodyPr vert="horz" lIns="91440" tIns="45720" rIns="91440" bIns="45720" rtlCol="0"/>
          <a:lstStyle>
            <a:lvl1pPr algn="r">
              <a:defRPr sz="1200"/>
            </a:lvl1pPr>
          </a:lstStyle>
          <a:p>
            <a:fld id="{089CFC9F-260C-42FC-8280-B5F6E99F8509}" type="datetimeFigureOut">
              <a:rPr lang="fr-FR" smtClean="0"/>
              <a:pPr/>
              <a:t>24/06/2014</a:t>
            </a:fld>
            <a:endParaRPr lang="fr-FR"/>
          </a:p>
        </p:txBody>
      </p:sp>
      <p:sp>
        <p:nvSpPr>
          <p:cNvPr id="4" name="Espace réservé de l'image des diapositives 3"/>
          <p:cNvSpPr>
            <a:spLocks noGrp="1" noRot="1" noChangeAspect="1"/>
          </p:cNvSpPr>
          <p:nvPr>
            <p:ph type="sldImg" idx="2"/>
          </p:nvPr>
        </p:nvSpPr>
        <p:spPr>
          <a:xfrm>
            <a:off x="920750" y="746125"/>
            <a:ext cx="4965700" cy="3725863"/>
          </a:xfrm>
          <a:prstGeom prst="rect">
            <a:avLst/>
          </a:prstGeom>
          <a:noFill/>
          <a:ln w="12700">
            <a:solidFill>
              <a:prstClr val="black"/>
            </a:solidFill>
          </a:ln>
        </p:spPr>
        <p:txBody>
          <a:bodyPr vert="horz" lIns="91440" tIns="45720" rIns="91440" bIns="45720" rtlCol="0" anchor="ctr"/>
          <a:lstStyle/>
          <a:p>
            <a:endParaRPr lang="fr-FR"/>
          </a:p>
        </p:txBody>
      </p:sp>
      <p:sp>
        <p:nvSpPr>
          <p:cNvPr id="5" name="Espace réservé des commentaires 4"/>
          <p:cNvSpPr>
            <a:spLocks noGrp="1"/>
          </p:cNvSpPr>
          <p:nvPr>
            <p:ph type="body" sz="quarter" idx="3"/>
          </p:nvPr>
        </p:nvSpPr>
        <p:spPr>
          <a:xfrm>
            <a:off x="680562" y="4721186"/>
            <a:ext cx="5444490" cy="4472702"/>
          </a:xfrm>
          <a:prstGeom prst="rect">
            <a:avLst/>
          </a:prstGeom>
        </p:spPr>
        <p:txBody>
          <a:bodyPr vert="horz" lIns="91440" tIns="45720" rIns="91440" bIns="45720" rtlCol="0">
            <a:normAutofit/>
          </a:bodyPr>
          <a:lstStyle/>
          <a:p>
            <a:pPr lvl="0"/>
            <a:r>
              <a:rPr lang="fr-FR" smtClean="0"/>
              <a:t>Cliquez pour modifier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fr-FR"/>
          </a:p>
        </p:txBody>
      </p:sp>
      <p:sp>
        <p:nvSpPr>
          <p:cNvPr id="6" name="Espace réservé du pied de page 5"/>
          <p:cNvSpPr>
            <a:spLocks noGrp="1"/>
          </p:cNvSpPr>
          <p:nvPr>
            <p:ph type="ftr" sz="quarter" idx="4"/>
          </p:nvPr>
        </p:nvSpPr>
        <p:spPr>
          <a:xfrm>
            <a:off x="0" y="9440646"/>
            <a:ext cx="2949099" cy="496967"/>
          </a:xfrm>
          <a:prstGeom prst="rect">
            <a:avLst/>
          </a:prstGeom>
        </p:spPr>
        <p:txBody>
          <a:bodyPr vert="horz" lIns="91440" tIns="45720" rIns="91440" bIns="45720" rtlCol="0" anchor="b"/>
          <a:lstStyle>
            <a:lvl1pPr algn="l">
              <a:defRPr sz="1200"/>
            </a:lvl1pPr>
          </a:lstStyle>
          <a:p>
            <a:endParaRPr lang="fr-FR"/>
          </a:p>
        </p:txBody>
      </p:sp>
      <p:sp>
        <p:nvSpPr>
          <p:cNvPr id="7" name="Espace réservé du numéro de diapositive 6"/>
          <p:cNvSpPr>
            <a:spLocks noGrp="1"/>
          </p:cNvSpPr>
          <p:nvPr>
            <p:ph type="sldNum" sz="quarter" idx="5"/>
          </p:nvPr>
        </p:nvSpPr>
        <p:spPr>
          <a:xfrm>
            <a:off x="3854939" y="9440646"/>
            <a:ext cx="2949099" cy="496967"/>
          </a:xfrm>
          <a:prstGeom prst="rect">
            <a:avLst/>
          </a:prstGeom>
        </p:spPr>
        <p:txBody>
          <a:bodyPr vert="horz" lIns="91440" tIns="45720" rIns="91440" bIns="45720" rtlCol="0" anchor="b"/>
          <a:lstStyle>
            <a:lvl1pPr algn="r">
              <a:defRPr sz="1200"/>
            </a:lvl1pPr>
          </a:lstStyle>
          <a:p>
            <a:fld id="{5398838B-E6B0-4612-8CC8-89B714BB8250}" type="slidenum">
              <a:rPr lang="fr-FR" smtClean="0"/>
              <a:pPr/>
              <a:t>‹N°›</a:t>
            </a:fld>
            <a:endParaRPr lang="fr-FR"/>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a:t>
            </a:fld>
            <a:endParaRPr lang="fr-F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a:bodyPr>
          <a:lstStyle/>
          <a:p>
            <a:r>
              <a:rPr lang="fr-FR" sz="1200" b="1" dirty="0" smtClean="0"/>
              <a:t>La gestion relationnelle du stress : </a:t>
            </a:r>
          </a:p>
          <a:p>
            <a:r>
              <a:rPr lang="fr-FR" sz="1200" dirty="0" smtClean="0"/>
              <a:t>Gérer le stress de ses interlocuteurs </a:t>
            </a:r>
            <a:r>
              <a:rPr lang="fr-FR" sz="1200" dirty="0" smtClean="0">
                <a:sym typeface="Wingdings"/>
              </a:rPr>
              <a:t>en GRS : </a:t>
            </a:r>
            <a:r>
              <a:rPr lang="fr-FR" sz="1200" dirty="0" smtClean="0"/>
              <a:t>C'est apprendre à décoder le fonctionnement du cerveau et des comportements pour faciliter les conditions nécessaires à l'engagement dans le travail sur le plan structurel, individuel et relationnel.</a:t>
            </a:r>
          </a:p>
          <a:p>
            <a:r>
              <a:rPr lang="fr-FR" sz="1200" dirty="0" smtClean="0"/>
              <a:t>Dès l'instant qu'il y a un stress </a:t>
            </a:r>
            <a:r>
              <a:rPr lang="fr-FR" sz="1200" dirty="0" smtClean="0">
                <a:sym typeface="Wingdings"/>
              </a:rPr>
              <a:t></a:t>
            </a:r>
            <a:r>
              <a:rPr lang="fr-FR" sz="1200" dirty="0" smtClean="0"/>
              <a:t> il y a une incohérence quelque part.</a:t>
            </a:r>
          </a:p>
          <a:p>
            <a:endParaRPr lang="fr-FR" sz="1200" dirty="0" smtClean="0"/>
          </a:p>
          <a:p>
            <a:r>
              <a:rPr lang="fr-FR" sz="1200" b="1" dirty="0" smtClean="0"/>
              <a:t>Cela se fait deux temps :</a:t>
            </a:r>
          </a:p>
          <a:p>
            <a:r>
              <a:rPr lang="fr-FR" sz="1200" dirty="0" smtClean="0"/>
              <a:t>1. Identifier rapidement, dans le comportement de notre interlocuteur, l'état de stress sous-jacent.</a:t>
            </a:r>
          </a:p>
          <a:p>
            <a:pPr lvl="1"/>
            <a:r>
              <a:rPr lang="fr-FR" sz="1200" dirty="0" smtClean="0"/>
              <a:t>a. En étant attentif aux signes physiologiques et micro comportementaux, toujours fiables et suffisants pour poser un premier diagnostic. Ces signes se révèlent en particulier lors des moments de contrariété (augmentation de l'état) ou entre deux phrases.</a:t>
            </a:r>
          </a:p>
          <a:p>
            <a:pPr lvl="1"/>
            <a:r>
              <a:rPr lang="fr-FR" sz="1200" dirty="0" smtClean="0"/>
              <a:t>b. En repérant les signes macro-comportementaux ou cognitifs, moins fiables car davantage contrôlables par la volonté et potentiellement parasités par les comportements naturels ou habitudes de l'individu. Ils serviront à consolider le premier diagnostic.</a:t>
            </a:r>
          </a:p>
          <a:p>
            <a:r>
              <a:rPr lang="fr-FR" sz="1200" dirty="0" smtClean="0"/>
              <a:t>2. Adopter des manières de faire et d'être adéquates pour éviter l'emballement émotionnel et aider l'autre à sortir des réactions épidermiques qui le gouvernent temporairement, afin de retrouver une situation de dialogue.</a:t>
            </a:r>
          </a:p>
          <a:p>
            <a:pPr lvl="1"/>
            <a:r>
              <a:rPr lang="fr-FR" sz="1200" dirty="0" smtClean="0"/>
              <a:t>a. Eviter en priorité les attitudes aggravantes.</a:t>
            </a:r>
          </a:p>
          <a:p>
            <a:pPr lvl="1"/>
            <a:r>
              <a:rPr lang="fr-FR" sz="1200" dirty="0" smtClean="0"/>
              <a:t>b. Adopter des attitudes positives (différentes pour chaque état de stress), mais avec modération, de manière à rester empathique, sans risquer d'être soupçonné de manipulation.</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10</a:t>
            </a:fld>
            <a:endParaRPr lang="fr-F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Autofit/>
          </a:bodyPr>
          <a:lstStyle/>
          <a:p>
            <a:r>
              <a:rPr lang="fr-FR" sz="1100" kern="1200" baseline="0" dirty="0" smtClean="0">
                <a:solidFill>
                  <a:schemeClr val="tx1"/>
                </a:solidFill>
                <a:latin typeface="+mn-lt"/>
                <a:ea typeface="+mn-ea"/>
                <a:cs typeface="+mn-cs"/>
              </a:rPr>
              <a:t>L'objectif de la gestion du comportement grégaire n'est pas de faire bouger l'autre de sa position, mais bien de la gérer.</a:t>
            </a:r>
          </a:p>
          <a:p>
            <a:r>
              <a:rPr lang="fr-FR" sz="1100" kern="1200" baseline="0" dirty="0" smtClean="0">
                <a:solidFill>
                  <a:schemeClr val="tx1"/>
                </a:solidFill>
                <a:latin typeface="+mn-lt"/>
                <a:ea typeface="+mn-ea"/>
                <a:cs typeface="+mn-cs"/>
              </a:rPr>
              <a:t>Il s'agit d'être respectueux de l'état du sujet et conscient qu'on ne va pas pouvoir l'en sortir. Il va devoir en sortir</a:t>
            </a:r>
          </a:p>
          <a:p>
            <a:r>
              <a:rPr lang="fr-FR" sz="1100" kern="1200" baseline="0" dirty="0" smtClean="0">
                <a:solidFill>
                  <a:schemeClr val="tx1"/>
                </a:solidFill>
                <a:latin typeface="+mn-lt"/>
                <a:ea typeface="+mn-ea"/>
                <a:cs typeface="+mn-cs"/>
              </a:rPr>
              <a:t>seul. On peut l'y aider certes, mais à condition de ne pas chercher de résultat et de ne pas vouloir faire à sa place.</a:t>
            </a:r>
          </a:p>
          <a:p>
            <a:r>
              <a:rPr lang="fr-FR" sz="1100" kern="1200" baseline="0" dirty="0" smtClean="0">
                <a:solidFill>
                  <a:schemeClr val="tx1"/>
                </a:solidFill>
                <a:latin typeface="+mn-lt"/>
                <a:ea typeface="+mn-ea"/>
                <a:cs typeface="+mn-cs"/>
              </a:rPr>
              <a:t>On ne suggère ni ne conseille rien, on n'affirme rien, on questionne de manière neutre, pour amener le sujet à (peut-</a:t>
            </a:r>
          </a:p>
          <a:p>
            <a:r>
              <a:rPr lang="fr-FR" sz="1100" kern="1200" baseline="0" dirty="0" smtClean="0">
                <a:solidFill>
                  <a:schemeClr val="tx1"/>
                </a:solidFill>
                <a:latin typeface="+mn-lt"/>
                <a:ea typeface="+mn-ea"/>
                <a:cs typeface="+mn-cs"/>
              </a:rPr>
              <a:t>être) y réfléchir. Il faut accepter de ne pas y arriver: le sujet est adulte et le PG tenace, rien ne sert de se presser.</a:t>
            </a:r>
          </a:p>
          <a:p>
            <a:endParaRPr lang="fr-FR" sz="1100" kern="1200" baseline="0" dirty="0" smtClean="0">
              <a:solidFill>
                <a:schemeClr val="tx1"/>
              </a:solidFill>
              <a:latin typeface="+mn-lt"/>
              <a:ea typeface="+mn-ea"/>
              <a:cs typeface="+mn-cs"/>
            </a:endParaRPr>
          </a:p>
          <a:p>
            <a:r>
              <a:rPr lang="fr-FR" sz="1100" dirty="0" smtClean="0"/>
              <a:t>Les comportements grégaires sont des systèmes autorégulés : plus on cherche à les tirer, plus ils réagissent.</a:t>
            </a:r>
          </a:p>
          <a:p>
            <a:r>
              <a:rPr lang="fr-FR" sz="1100" dirty="0" smtClean="0"/>
              <a:t>Qu'elle que soit l'attitude adoptée, répondre en se positionnant dans le système grégaire renforce le système et le positionnement du sujet. Qu'on alimente le comportement en allant dans le même sens ou qu'on s'y oppose,</a:t>
            </a:r>
          </a:p>
          <a:p>
            <a:r>
              <a:rPr lang="fr-FR" sz="1100" dirty="0" smtClean="0"/>
              <a:t>le résultat est le même: ça ne marche pas!</a:t>
            </a:r>
          </a:p>
          <a:p>
            <a:r>
              <a:rPr lang="fr-FR" sz="1100" dirty="0" smtClean="0"/>
              <a:t>Comme le sujet ne se trouve pas à un niveau comportemental rationnel sur lequel il peut prendre facilement du recul, les actes ou attitudes seront plus efficaces que les mots.</a:t>
            </a:r>
          </a:p>
          <a:p>
            <a:r>
              <a:rPr lang="fr-FR" sz="1100" dirty="0" smtClean="0"/>
              <a:t>Il s'agit d'être le plus neutre et détaché possible dans la forme, tout en restant impliqué et attentif sur le fond.</a:t>
            </a:r>
          </a:p>
          <a:p>
            <a:r>
              <a:rPr lang="fr-FR" sz="1100" dirty="0" smtClean="0"/>
              <a:t>De cette manière, il est possible de créer de la métapsychologie, du lien et de la communication intelligente.</a:t>
            </a:r>
          </a:p>
          <a:p>
            <a:r>
              <a:rPr lang="fr-FR" sz="1100" dirty="0" smtClean="0"/>
              <a:t>On peut alors poser des questions du type:</a:t>
            </a:r>
          </a:p>
          <a:p>
            <a:r>
              <a:rPr lang="fr-FR" sz="1100" dirty="0" smtClean="0"/>
              <a:t>"</a:t>
            </a:r>
            <a:r>
              <a:rPr lang="fr-FR" sz="1100" i="1" dirty="0" smtClean="0"/>
              <a:t>La prochaine fois que cela se passe, on fait comment?"</a:t>
            </a:r>
          </a:p>
          <a:p>
            <a:r>
              <a:rPr lang="fr-FR" sz="1100" i="1" dirty="0" smtClean="0"/>
              <a:t>"Veux-tu que nous parlions de ce qui t'est arrivé tout à l'heure?"</a:t>
            </a:r>
            <a:endParaRPr lang="fr-FR" sz="11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11</a:t>
            </a:fld>
            <a:endParaRPr lang="fr-FR" dirty="0"/>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DETECTER LES INTERACTIONS SOCIALES</a:t>
            </a:r>
            <a:endParaRPr lang="fr-FR" sz="1200" dirty="0" smtClean="0"/>
          </a:p>
          <a:p>
            <a:r>
              <a:rPr lang="fr-FR" sz="1200" b="1" dirty="0" smtClean="0"/>
              <a:t>Comment prendre sa place au sein du groupe ?</a:t>
            </a:r>
            <a:endParaRPr lang="fr-FR" sz="1200" dirty="0" smtClean="0"/>
          </a:p>
          <a:p>
            <a:r>
              <a:rPr lang="fr-FR" sz="1200" dirty="0" smtClean="0"/>
              <a:t>Les vécus du positionnement grégaire sont des stéréotypes instinctifs, génétiquement programmés donc invariants, incapables d'apprentissages.</a:t>
            </a:r>
          </a:p>
          <a:p>
            <a:endParaRPr lang="fr-FR" sz="1200" dirty="0" smtClean="0"/>
          </a:p>
          <a:p>
            <a:r>
              <a:rPr lang="fr-FR" sz="1200" b="1" dirty="0" smtClean="0"/>
              <a:t>Structure sociale :</a:t>
            </a:r>
            <a:endParaRPr lang="fr-FR" sz="1200" dirty="0" smtClean="0"/>
          </a:p>
          <a:p>
            <a:r>
              <a:rPr lang="fr-FR" sz="1200" b="1" dirty="0" smtClean="0"/>
              <a:t>Les 4 positionnements grégaires</a:t>
            </a:r>
            <a:r>
              <a:rPr lang="fr-FR" sz="1200" dirty="0" smtClean="0"/>
              <a:t> sont la  dominance,  la soumission, la marginalité, l’axialité.</a:t>
            </a:r>
          </a:p>
          <a:p>
            <a:r>
              <a:rPr lang="fr-FR" sz="1200" dirty="0" smtClean="0"/>
              <a:t>Nous devons donc apprendre quel positionnement grégaire nous régit de manière spontanée pour comprendre nos réactions immédiates souvent très différentes de celles que nous souhaiterions ou qui sont attendues par le milieu.</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12</a:t>
            </a:fld>
            <a:endParaRPr lang="fr-F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NE PAS FAIRE</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PG = comportement archaïque "animal"</a:t>
            </a:r>
          </a:p>
          <a:p>
            <a:r>
              <a:rPr lang="fr-FR" sz="1200" kern="1200" baseline="0" dirty="0" smtClean="0">
                <a:solidFill>
                  <a:schemeClr val="tx1"/>
                </a:solidFill>
                <a:latin typeface="+mn-lt"/>
                <a:ea typeface="+mn-ea"/>
                <a:cs typeface="+mn-cs"/>
              </a:rPr>
              <a:t>Devenir "paléo" soi-même et prendre la position opposée à celle de votre interlocuteur ou rivaliser avec son positionnement et les comportements associés.</a:t>
            </a:r>
          </a:p>
          <a:p>
            <a:r>
              <a:rPr lang="fr-FR" sz="1200" kern="1200" baseline="0" dirty="0" smtClean="0">
                <a:solidFill>
                  <a:schemeClr val="tx1"/>
                </a:solidFill>
                <a:latin typeface="+mn-lt"/>
                <a:ea typeface="+mn-ea"/>
                <a:cs typeface="+mn-cs"/>
              </a:rPr>
              <a:t>• Etre impressionné par le comportement PG de son interlocuteur.</a:t>
            </a:r>
          </a:p>
          <a:p>
            <a:r>
              <a:rPr lang="fr-FR" sz="1200" kern="1200" baseline="0" dirty="0" smtClean="0">
                <a:solidFill>
                  <a:schemeClr val="tx1"/>
                </a:solidFill>
                <a:latin typeface="+mn-lt"/>
                <a:ea typeface="+mn-ea"/>
                <a:cs typeface="+mn-cs"/>
              </a:rPr>
              <a:t>Récompenser ce comportement, même par un laisser-faire.</a:t>
            </a:r>
          </a:p>
          <a:p>
            <a:r>
              <a:rPr lang="fr-FR" sz="1200" kern="1200" baseline="0" dirty="0" smtClean="0">
                <a:solidFill>
                  <a:schemeClr val="tx1"/>
                </a:solidFill>
                <a:latin typeface="+mn-lt"/>
                <a:ea typeface="+mn-ea"/>
                <a:cs typeface="+mn-cs"/>
              </a:rPr>
              <a:t>Regarder l'autre longuement droit dans ses yeux, fuir son regard, abaisser le regard.</a:t>
            </a:r>
          </a:p>
          <a:p>
            <a:r>
              <a:rPr lang="fr-FR" sz="1200" kern="1200" baseline="0" dirty="0" smtClean="0">
                <a:solidFill>
                  <a:schemeClr val="tx1"/>
                </a:solidFill>
                <a:latin typeface="+mn-lt"/>
                <a:ea typeface="+mn-ea"/>
                <a:cs typeface="+mn-cs"/>
              </a:rPr>
              <a:t>Attention: </a:t>
            </a:r>
            <a:r>
              <a:rPr lang="fr-FR" sz="1200" b="1" kern="1200" baseline="0" dirty="0" smtClean="0">
                <a:solidFill>
                  <a:schemeClr val="tx1"/>
                </a:solidFill>
                <a:latin typeface="+mn-lt"/>
                <a:ea typeface="+mn-ea"/>
                <a:cs typeface="+mn-cs"/>
              </a:rPr>
              <a:t>PG = comportement instinctif (inconscient)</a:t>
            </a:r>
          </a:p>
          <a:p>
            <a:r>
              <a:rPr lang="fr-FR" sz="1200" kern="1200" baseline="0" dirty="0" smtClean="0">
                <a:solidFill>
                  <a:schemeClr val="tx1"/>
                </a:solidFill>
                <a:latin typeface="+mn-lt"/>
                <a:ea typeface="+mn-ea"/>
                <a:cs typeface="+mn-cs"/>
              </a:rPr>
              <a:t>Discuter sur les contenus du PG (les réseaux cérébraux qui sous-tendent la rationalité sont difficilement accessibles au sujet sous l'emprise de son PG).</a:t>
            </a:r>
          </a:p>
          <a:p>
            <a:r>
              <a:rPr lang="fr-FR" sz="1200" kern="1200" baseline="0" dirty="0" smtClean="0">
                <a:solidFill>
                  <a:schemeClr val="tx1"/>
                </a:solidFill>
                <a:latin typeface="+mn-lt"/>
                <a:ea typeface="+mn-ea"/>
                <a:cs typeface="+mn-cs"/>
              </a:rPr>
              <a:t>Essayer de convaincre l'autre que vous avez raison et lui tort, correspond à jeter de l'huile sur le feu.</a:t>
            </a:r>
          </a:p>
          <a:p>
            <a:r>
              <a:rPr lang="fr-FR" sz="1200" kern="1200" baseline="0" dirty="0" smtClean="0">
                <a:solidFill>
                  <a:schemeClr val="tx1"/>
                </a:solidFill>
                <a:latin typeface="+mn-lt"/>
                <a:ea typeface="+mn-ea"/>
                <a:cs typeface="+mn-cs"/>
              </a:rPr>
              <a:t>Attention : </a:t>
            </a:r>
            <a:r>
              <a:rPr lang="fr-FR" sz="1200" b="1" kern="1200" baseline="0" dirty="0" smtClean="0">
                <a:solidFill>
                  <a:schemeClr val="tx1"/>
                </a:solidFill>
                <a:latin typeface="+mn-lt"/>
                <a:ea typeface="+mn-ea"/>
                <a:cs typeface="+mn-cs"/>
              </a:rPr>
              <a:t>système PG autorégulé (effet rebond)</a:t>
            </a:r>
          </a:p>
          <a:p>
            <a:r>
              <a:rPr lang="fr-FR" sz="1200" kern="1200" baseline="0" dirty="0" smtClean="0">
                <a:solidFill>
                  <a:schemeClr val="tx1"/>
                </a:solidFill>
                <a:latin typeface="+mn-lt"/>
                <a:ea typeface="+mn-ea"/>
                <a:cs typeface="+mn-cs"/>
              </a:rPr>
              <a:t>• Se faire des illusions quand le sujet bascule "subitement" vers le pôle opposé : l'instabilité est toujours là, et un rebond vers le positionnement d'origine toujours possible.</a:t>
            </a:r>
            <a:endParaRPr lang="fr-FR" sz="1200" dirty="0" smtClean="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13</a:t>
            </a:fld>
            <a:endParaRPr lang="fr-F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kern="1200" baseline="0" dirty="0" smtClean="0">
                <a:solidFill>
                  <a:schemeClr val="tx1"/>
                </a:solidFill>
                <a:latin typeface="+mn-lt"/>
                <a:ea typeface="+mn-ea"/>
                <a:cs typeface="+mn-cs"/>
              </a:rPr>
              <a:t>À FAIRE</a:t>
            </a:r>
          </a:p>
          <a:p>
            <a:r>
              <a:rPr lang="fr-FR" sz="1200" b="1" kern="1200" baseline="0" dirty="0" smtClean="0">
                <a:solidFill>
                  <a:schemeClr val="tx1"/>
                </a:solidFill>
                <a:latin typeface="+mn-lt"/>
                <a:ea typeface="+mn-ea"/>
                <a:cs typeface="+mn-cs"/>
              </a:rPr>
              <a:t>Le comportement PG est archaïque,</a:t>
            </a:r>
          </a:p>
          <a:p>
            <a:r>
              <a:rPr lang="fr-FR" sz="1200" b="1" kern="1200" baseline="0" dirty="0" smtClean="0">
                <a:solidFill>
                  <a:schemeClr val="tx1"/>
                </a:solidFill>
                <a:latin typeface="+mn-lt"/>
                <a:ea typeface="+mn-ea"/>
                <a:cs typeface="+mn-cs"/>
              </a:rPr>
              <a:t>donc "animal"</a:t>
            </a:r>
          </a:p>
          <a:p>
            <a:r>
              <a:rPr lang="fr-FR" sz="1200" kern="1200" baseline="0" dirty="0" smtClean="0">
                <a:solidFill>
                  <a:schemeClr val="tx1"/>
                </a:solidFill>
                <a:latin typeface="+mn-lt"/>
                <a:ea typeface="+mn-ea"/>
                <a:cs typeface="+mn-cs"/>
              </a:rPr>
              <a:t>Se détendre, ne pas fixer le regard de l'autre, prendre le temps de respirer, etc. Les territoires paléo limbiques réagissent principalement aux attitudes</a:t>
            </a:r>
          </a:p>
          <a:p>
            <a:r>
              <a:rPr lang="fr-FR" sz="1200" kern="1200" baseline="0" dirty="0" smtClean="0">
                <a:solidFill>
                  <a:schemeClr val="tx1"/>
                </a:solidFill>
                <a:latin typeface="+mn-lt"/>
                <a:ea typeface="+mn-ea"/>
                <a:cs typeface="+mn-cs"/>
              </a:rPr>
              <a:t>et communications non-verbales de l'autre.</a:t>
            </a:r>
          </a:p>
          <a:p>
            <a:r>
              <a:rPr lang="fr-FR" sz="1200" kern="1200" baseline="0" dirty="0" smtClean="0">
                <a:solidFill>
                  <a:schemeClr val="tx1"/>
                </a:solidFill>
                <a:latin typeface="+mn-lt"/>
                <a:ea typeface="+mn-ea"/>
                <a:cs typeface="+mn-cs"/>
              </a:rPr>
              <a:t>• Rester le plus neutre et objectif possible, garder son sang-froid, et communiquer "technique" sur des limites à fixer (desquelles vous n'êtes pas responsable).</a:t>
            </a:r>
          </a:p>
          <a:p>
            <a:r>
              <a:rPr lang="fr-FR" sz="1200" b="1" kern="1200" baseline="0" dirty="0" smtClean="0">
                <a:solidFill>
                  <a:schemeClr val="tx1"/>
                </a:solidFill>
                <a:latin typeface="+mn-lt"/>
                <a:ea typeface="+mn-ea"/>
                <a:cs typeface="+mn-cs"/>
              </a:rPr>
              <a:t>Le comportement PG est instinctif, donc inconscient</a:t>
            </a:r>
          </a:p>
          <a:p>
            <a:r>
              <a:rPr lang="fr-FR" sz="1200" kern="1200" baseline="0" dirty="0" smtClean="0">
                <a:solidFill>
                  <a:schemeClr val="tx1"/>
                </a:solidFill>
                <a:latin typeface="+mn-lt"/>
                <a:ea typeface="+mn-ea"/>
                <a:cs typeface="+mn-cs"/>
              </a:rPr>
              <a:t>Prendre les comportements grégaires pour ce qu'ils sont, sans les juger </a:t>
            </a:r>
            <a:r>
              <a:rPr lang="fr-FR" sz="1200" kern="1200" baseline="0" dirty="0" smtClean="0">
                <a:solidFill>
                  <a:schemeClr val="tx1"/>
                </a:solidFill>
                <a:latin typeface="+mn-lt"/>
                <a:ea typeface="+mn-ea"/>
                <a:cs typeface="+mn-cs"/>
                <a:sym typeface="Wingdings" pitchFamily="2" charset="2"/>
              </a:rPr>
              <a:t> relativiser (</a:t>
            </a:r>
            <a:r>
              <a:rPr lang="it-IT" sz="1200" kern="1200" baseline="0" dirty="0" smtClean="0">
                <a:solidFill>
                  <a:schemeClr val="tx1"/>
                </a:solidFill>
                <a:latin typeface="+mn-lt"/>
                <a:ea typeface="+mn-ea"/>
                <a:cs typeface="+mn-cs"/>
              </a:rPr>
              <a:t>Faire de la GMM...)</a:t>
            </a:r>
          </a:p>
          <a:p>
            <a:r>
              <a:rPr lang="fr-FR" sz="1200" kern="1200" baseline="0" dirty="0" smtClean="0">
                <a:solidFill>
                  <a:schemeClr val="tx1"/>
                </a:solidFill>
                <a:latin typeface="+mn-lt"/>
                <a:ea typeface="+mn-ea"/>
                <a:cs typeface="+mn-cs"/>
              </a:rPr>
              <a:t>- en acceptant la réalité (tout en restant ferme sur des limites objectives)</a:t>
            </a:r>
            <a:endParaRPr lang="fr-FR" sz="1200" i="1" kern="1200" baseline="0" dirty="0" smtClean="0">
              <a:solidFill>
                <a:schemeClr val="tx1"/>
              </a:solidFill>
              <a:latin typeface="+mn-lt"/>
              <a:ea typeface="+mn-ea"/>
              <a:cs typeface="+mn-cs"/>
            </a:endParaRPr>
          </a:p>
          <a:p>
            <a:r>
              <a:rPr lang="fr-FR" sz="1200" kern="1200" baseline="0" dirty="0" smtClean="0">
                <a:solidFill>
                  <a:schemeClr val="tx1"/>
                </a:solidFill>
                <a:latin typeface="+mn-lt"/>
                <a:ea typeface="+mn-ea"/>
                <a:cs typeface="+mn-cs"/>
              </a:rPr>
              <a:t>- en gardant ou reprenant du recul</a:t>
            </a:r>
          </a:p>
          <a:p>
            <a:r>
              <a:rPr lang="fr-FR" sz="1200" kern="1200" baseline="0" dirty="0" smtClean="0">
                <a:solidFill>
                  <a:schemeClr val="tx1"/>
                </a:solidFill>
                <a:latin typeface="+mn-lt"/>
                <a:ea typeface="+mn-ea"/>
                <a:cs typeface="+mn-cs"/>
              </a:rPr>
              <a:t>- en restant curieux quant aux signes d'apaisement</a:t>
            </a:r>
          </a:p>
          <a:p>
            <a:r>
              <a:rPr lang="fr-FR" sz="1200" kern="1200" baseline="0" dirty="0" smtClean="0">
                <a:solidFill>
                  <a:schemeClr val="tx1"/>
                </a:solidFill>
                <a:latin typeface="+mn-lt"/>
                <a:ea typeface="+mn-ea"/>
                <a:cs typeface="+mn-cs"/>
              </a:rPr>
              <a:t>- en relativisant (cette personne n'est pas toujours comme cela)</a:t>
            </a:r>
          </a:p>
          <a:p>
            <a:r>
              <a:rPr lang="fr-FR" sz="1200" kern="1200" baseline="0" dirty="0" smtClean="0">
                <a:solidFill>
                  <a:schemeClr val="tx1"/>
                </a:solidFill>
                <a:latin typeface="+mn-lt"/>
                <a:ea typeface="+mn-ea"/>
                <a:cs typeface="+mn-cs"/>
              </a:rPr>
              <a:t>- en cherchant les facteurs immédiats qui ont déclenché ou aggravé les comportements PG</a:t>
            </a:r>
          </a:p>
          <a:p>
            <a:r>
              <a:rPr lang="fr-FR" sz="1200" kern="1200" baseline="0" dirty="0" smtClean="0">
                <a:solidFill>
                  <a:schemeClr val="tx1"/>
                </a:solidFill>
                <a:latin typeface="+mn-lt"/>
                <a:ea typeface="+mn-ea"/>
                <a:cs typeface="+mn-cs"/>
              </a:rPr>
              <a:t>- en prenant le risque que votre interlocuteur ne soit pas content de votre calme.</a:t>
            </a:r>
          </a:p>
          <a:p>
            <a:r>
              <a:rPr lang="fr-FR" sz="1200" b="1" kern="1200" baseline="0" dirty="0" smtClean="0">
                <a:solidFill>
                  <a:schemeClr val="tx1"/>
                </a:solidFill>
                <a:latin typeface="+mn-lt"/>
                <a:ea typeface="+mn-ea"/>
                <a:cs typeface="+mn-cs"/>
              </a:rPr>
              <a:t>Le système PG est autorégulé (effet rebond)</a:t>
            </a:r>
          </a:p>
          <a:p>
            <a:r>
              <a:rPr lang="fr-FR" sz="1200" kern="1200" baseline="0" dirty="0" smtClean="0">
                <a:solidFill>
                  <a:schemeClr val="tx1"/>
                </a:solidFill>
                <a:latin typeface="+mn-lt"/>
                <a:ea typeface="+mn-ea"/>
                <a:cs typeface="+mn-cs"/>
              </a:rPr>
              <a:t>Renforcer subtilement (surtout pas trop ouvertement, ce qui pourrait provoquer une réaction paradoxale) les comportements plus adaptés et apaisés, en faisant preuve de "bienveillance neutre"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14</a:t>
            </a:fld>
            <a:endParaRPr lang="fr-F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2</a:t>
            </a:fld>
            <a:endParaRPr lang="fr-F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r>
              <a:rPr lang="fr-FR" b="1" dirty="0" smtClean="0"/>
              <a:t>Approche neurocognitive et comportementale :</a:t>
            </a:r>
          </a:p>
          <a:p>
            <a:r>
              <a:rPr lang="fr-FR" dirty="0" smtClean="0"/>
              <a:t>C'est une approche qui permet de comprendre la gestion des modes mentaux et</a:t>
            </a:r>
            <a:r>
              <a:rPr lang="fr-FR" baseline="0" dirty="0" smtClean="0"/>
              <a:t> de</a:t>
            </a:r>
            <a:endParaRPr lang="fr-FR" dirty="0" smtClean="0"/>
          </a:p>
          <a:p>
            <a:pPr lvl="0">
              <a:buNone/>
            </a:pPr>
            <a:r>
              <a:rPr lang="fr-FR" dirty="0" smtClean="0"/>
              <a:t>mieux se connaître pour repérer nos états internes et quelle partie de notre cerveau s'active en fonction des situations.</a:t>
            </a:r>
          </a:p>
          <a:p>
            <a:pPr>
              <a:buNone/>
            </a:pPr>
            <a:r>
              <a:rPr lang="fr-FR" b="1" dirty="0" smtClean="0"/>
              <a:t> </a:t>
            </a:r>
          </a:p>
          <a:p>
            <a:pPr>
              <a:buNone/>
            </a:pPr>
            <a:r>
              <a:rPr lang="fr-FR" b="0" dirty="0" smtClean="0"/>
              <a:t>Le cerveau humain est une agrégation</a:t>
            </a:r>
            <a:r>
              <a:rPr lang="fr-FR" b="0" baseline="0" dirty="0" smtClean="0"/>
              <a:t> de plusieurs territoires, ou systèmes, hétérogènes qui interagissent mais n'ont pas les mêmes modes de fonctionnement. Il arrive qu'ils entrent en conflit, surtout lorsqu'un individu traverse une situation nouvelle ou difficile pour lui. Dès lors, peur du changement, stress, démotivation, conflits, inefficacité, </a:t>
            </a:r>
            <a:r>
              <a:rPr lang="fr-FR" b="0" baseline="0" dirty="0" err="1" smtClean="0"/>
              <a:t>burn</a:t>
            </a:r>
            <a:r>
              <a:rPr lang="fr-FR" b="0" baseline="0" dirty="0" smtClean="0"/>
              <a:t>-out... Peuvent être interprétés comme autant de symptômes d'une difficulté de coordination de nos systèmes cérébraux.</a:t>
            </a:r>
          </a:p>
          <a:p>
            <a:pPr>
              <a:buNone/>
            </a:pPr>
            <a:endParaRPr lang="fr-FR" b="0" dirty="0" smtClean="0"/>
          </a:p>
          <a:p>
            <a:r>
              <a:rPr lang="fr-FR" b="1" dirty="0" smtClean="0"/>
              <a:t>QU'EST-CE QUE LE STRESS ?</a:t>
            </a:r>
            <a:endParaRPr lang="fr-FR" dirty="0" smtClean="0"/>
          </a:p>
          <a:p>
            <a:r>
              <a:rPr lang="fr-FR" dirty="0" smtClean="0"/>
              <a:t>Le stress est un déficit entre les moyens dont on dispose et le niveau d'exigence attendu pour faire face à une situation. Il est là pour nous protéger d'un danger et trouver l'énergie pour y répondre. </a:t>
            </a:r>
          </a:p>
          <a:p>
            <a:pPr>
              <a:buNone/>
            </a:pPr>
            <a:endParaRPr lang="fr-FR" dirty="0" smtClean="0"/>
          </a:p>
          <a:p>
            <a:r>
              <a:rPr lang="fr-FR" dirty="0" smtClean="0"/>
              <a:t>Cette  incohérence interne est perçue par notre cerveau reptilien.  Il interprète comme un danger et alerte la zone préfrontale du cerveau ou néocortex.</a:t>
            </a:r>
          </a:p>
          <a:p>
            <a:pPr>
              <a:buNone/>
            </a:pPr>
            <a:endParaRPr lang="fr-FR" dirty="0" smtClean="0"/>
          </a:p>
          <a:p>
            <a:r>
              <a:rPr lang="fr-FR" dirty="0" smtClean="0"/>
              <a:t>En fonction de nos aptitudes et de la situation nous avons le choix de gérer cette alerte soit avec :</a:t>
            </a:r>
          </a:p>
          <a:p>
            <a:pPr lvl="0"/>
            <a:r>
              <a:rPr lang="fr-FR" dirty="0" smtClean="0"/>
              <a:t>La partie préfrontale du cerveau, pour une situation nouvelle ou complexe,</a:t>
            </a:r>
          </a:p>
          <a:p>
            <a:pPr lvl="0"/>
            <a:r>
              <a:rPr lang="fr-FR" dirty="0" smtClean="0"/>
              <a:t>La partie néo limbique du cerveau, pour une situation connue.</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3</a:t>
            </a:fld>
            <a:endParaRPr lang="fr-F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r>
              <a:rPr lang="fr-FR" sz="1200" b="1" dirty="0" smtClean="0"/>
              <a:t>Les territoires de notre cerveau et leurs fonctions :</a:t>
            </a:r>
            <a:endParaRPr lang="fr-FR" sz="1200" dirty="0" smtClean="0"/>
          </a:p>
          <a:p>
            <a:pPr lvl="0"/>
            <a:r>
              <a:rPr lang="fr-FR" sz="1200" b="1" dirty="0" smtClean="0"/>
              <a:t>Le préfrontal ou néocortex : </a:t>
            </a:r>
            <a:r>
              <a:rPr lang="fr-FR" sz="1200" dirty="0" smtClean="0"/>
              <a:t>zone du cerveau compétente pour les apprentissages nouveaux, analyser, réfléchir, la créativité, l'intuition ; siège des </a:t>
            </a:r>
            <a:r>
              <a:rPr lang="fr-FR" sz="1200" b="1" dirty="0" smtClean="0">
                <a:solidFill>
                  <a:srgbClr val="C00000"/>
                </a:solidFill>
              </a:rPr>
              <a:t>perceptions sensorielles</a:t>
            </a:r>
            <a:r>
              <a:rPr lang="fr-FR" sz="1200" dirty="0" smtClean="0"/>
              <a:t>, traitement de la nouveauté et des situations complexes.</a:t>
            </a:r>
          </a:p>
          <a:p>
            <a:pPr lvl="0"/>
            <a:r>
              <a:rPr lang="fr-FR" sz="1200" b="1" dirty="0" smtClean="0"/>
              <a:t>Le néo limbique :</a:t>
            </a:r>
            <a:r>
              <a:rPr lang="fr-FR" sz="1200" dirty="0" smtClean="0"/>
              <a:t> Vécu, mémorisation des apprentissages pour pouvoir passer en mode automatique, relation au plaisir et déplaisir, motivation, souvenir des expériences vécues, </a:t>
            </a:r>
            <a:r>
              <a:rPr lang="fr-FR" sz="1200" b="1" dirty="0" smtClean="0">
                <a:solidFill>
                  <a:srgbClr val="C00000"/>
                </a:solidFill>
              </a:rPr>
              <a:t>Siège des émotions</a:t>
            </a:r>
            <a:r>
              <a:rPr lang="fr-FR" sz="1200" dirty="0" smtClean="0"/>
              <a:t>.</a:t>
            </a:r>
          </a:p>
          <a:p>
            <a:pPr lvl="0"/>
            <a:r>
              <a:rPr lang="fr-FR" sz="1200" b="1" dirty="0" smtClean="0"/>
              <a:t>Le paléo limbique :</a:t>
            </a:r>
            <a:r>
              <a:rPr lang="fr-FR" sz="1200" dirty="0" smtClean="0"/>
              <a:t> repère les rapports de forces et </a:t>
            </a:r>
            <a:r>
              <a:rPr lang="fr-FR" sz="1200" b="1" dirty="0" smtClean="0">
                <a:solidFill>
                  <a:srgbClr val="C00000"/>
                </a:solidFill>
              </a:rPr>
              <a:t>régit les relations sociales</a:t>
            </a:r>
            <a:r>
              <a:rPr lang="fr-FR" sz="1200" dirty="0" smtClean="0"/>
              <a:t> ; siège du positionnement grégaire, il assure la survie collective,</a:t>
            </a:r>
          </a:p>
          <a:p>
            <a:r>
              <a:rPr lang="fr-FR" sz="1200" b="1" dirty="0" smtClean="0"/>
              <a:t>Le reptilien :</a:t>
            </a:r>
            <a:r>
              <a:rPr lang="fr-FR" sz="1200" dirty="0" smtClean="0"/>
              <a:t> régit notre instinct de survie par la </a:t>
            </a:r>
            <a:r>
              <a:rPr lang="fr-FR" sz="1200" b="1" dirty="0" smtClean="0">
                <a:solidFill>
                  <a:srgbClr val="C00000"/>
                </a:solidFill>
              </a:rPr>
              <a:t>perception des risques</a:t>
            </a:r>
            <a:r>
              <a:rPr lang="fr-FR" sz="1200" dirty="0" smtClean="0"/>
              <a:t> ; siège de notre survie individuelle (C-F-L-I)</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4</a:t>
            </a:fld>
            <a:endParaRPr lang="fr-F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fontScale="92500" lnSpcReduction="10000"/>
          </a:bodyPr>
          <a:lstStyle/>
          <a:p>
            <a:pPr lvl="0"/>
            <a:r>
              <a:rPr lang="fr-FR" b="1" dirty="0" smtClean="0"/>
              <a:t>Les territoires cérébraux :</a:t>
            </a:r>
            <a:endParaRPr lang="fr-FR" dirty="0" smtClean="0"/>
          </a:p>
          <a:p>
            <a:pPr lvl="0"/>
            <a:r>
              <a:rPr lang="fr-FR" dirty="0" smtClean="0"/>
              <a:t>Le cerveau mammalien constitué du système limbique (le siège de nos émotions),</a:t>
            </a:r>
          </a:p>
          <a:p>
            <a:pPr lvl="0"/>
            <a:r>
              <a:rPr lang="fr-FR" dirty="0" smtClean="0"/>
              <a:t>Le néocortex (le siège de l'intellect),</a:t>
            </a:r>
          </a:p>
          <a:p>
            <a:pPr lvl="0"/>
            <a:r>
              <a:rPr lang="fr-FR" dirty="0" smtClean="0"/>
              <a:t>Le cerveau reptilien ou cerveau primitif (le siège des instincts et des réflexes innés).</a:t>
            </a:r>
          </a:p>
          <a:p>
            <a:r>
              <a:rPr lang="fr-FR" dirty="0" smtClean="0"/>
              <a:t> </a:t>
            </a:r>
          </a:p>
          <a:p>
            <a:r>
              <a:rPr lang="fr-FR" b="1" dirty="0" smtClean="0"/>
              <a:t>les cerveaux sont étroitement interconnectés, tout en ayant leur propre intelligence, mémoire, fonction motrice ou autres.</a:t>
            </a:r>
            <a:br>
              <a:rPr lang="fr-FR" b="1" dirty="0" smtClean="0"/>
            </a:br>
            <a:r>
              <a:rPr lang="fr-FR" dirty="0" smtClean="0"/>
              <a:t/>
            </a:r>
            <a:br>
              <a:rPr lang="fr-FR" dirty="0" smtClean="0"/>
            </a:br>
            <a:r>
              <a:rPr lang="fr-FR" b="1" dirty="0" smtClean="0"/>
              <a:t>Le tronc cérébral :</a:t>
            </a:r>
            <a:br>
              <a:rPr lang="fr-FR" b="1" dirty="0" smtClean="0"/>
            </a:br>
            <a:r>
              <a:rPr lang="fr-FR" dirty="0" smtClean="0"/>
              <a:t>Cette zone interne contrôle plusieurs fonctions vitales comme la respiration, le rythme cardiaque, la motricité...</a:t>
            </a:r>
            <a:br>
              <a:rPr lang="fr-FR" dirty="0" smtClean="0"/>
            </a:br>
            <a:r>
              <a:rPr lang="fr-FR" dirty="0" smtClean="0"/>
              <a:t>Il est le siège des comportements de survie, des comportements automatiques et invariables caractéristiques de l'espèce. Les vertébrés primitifs ne possèdent que cette structure, appelée </a:t>
            </a:r>
            <a:r>
              <a:rPr lang="fr-FR" b="1" dirty="0" smtClean="0"/>
              <a:t>"cerveau reptilien"</a:t>
            </a:r>
            <a:r>
              <a:rPr lang="fr-FR" dirty="0" smtClean="0"/>
              <a:t>.</a:t>
            </a:r>
            <a:br>
              <a:rPr lang="fr-FR" dirty="0" smtClean="0"/>
            </a:br>
            <a:r>
              <a:rPr lang="fr-FR" dirty="0" smtClean="0"/>
              <a:t/>
            </a:r>
            <a:br>
              <a:rPr lang="fr-FR" dirty="0" smtClean="0"/>
            </a:br>
            <a:r>
              <a:rPr lang="fr-FR" b="1" dirty="0" smtClean="0"/>
              <a:t>Le système limbique : territoires néo limbique et paléo limbique</a:t>
            </a:r>
            <a:br>
              <a:rPr lang="fr-FR" b="1" dirty="0" smtClean="0"/>
            </a:br>
            <a:r>
              <a:rPr lang="fr-FR" dirty="0" smtClean="0"/>
              <a:t>Il est responsable du contrôle des émotions et des motivations. On retrouve cette partie du cerveau, étroitement liée au système olfactif, chez la plupart des mammifères, même les plus primitifs, comme les marsupiaux, les insectivores ou les rongeurs. </a:t>
            </a:r>
          </a:p>
          <a:p>
            <a:r>
              <a:rPr lang="fr-FR" dirty="0" smtClean="0"/>
              <a:t>Appelé le </a:t>
            </a:r>
            <a:r>
              <a:rPr lang="fr-FR" b="1" dirty="0" smtClean="0"/>
              <a:t>cerveau Néo limbique et cerveau paléo limbique</a:t>
            </a:r>
            <a:r>
              <a:rPr lang="fr-FR" dirty="0" smtClean="0"/>
              <a:t>. Notre Néo limbique gère 4 milliards de bit d'informations par seconde comparativement au cortex qui en prend 12 000.</a:t>
            </a:r>
            <a:br>
              <a:rPr lang="fr-FR" dirty="0" smtClean="0"/>
            </a:br>
            <a:r>
              <a:rPr lang="fr-FR" dirty="0" smtClean="0"/>
              <a:t/>
            </a:r>
            <a:br>
              <a:rPr lang="fr-FR" dirty="0" smtClean="0"/>
            </a:br>
            <a:r>
              <a:rPr lang="fr-FR" b="1" dirty="0" smtClean="0"/>
              <a:t>Le néocortex ou "cerveau néo mammalien" :</a:t>
            </a:r>
            <a:br>
              <a:rPr lang="fr-FR" b="1" dirty="0" smtClean="0"/>
            </a:br>
            <a:r>
              <a:rPr lang="fr-FR" dirty="0" smtClean="0"/>
              <a:t>Il est développé essentiellement chez les mammifères les plus évolués comme les carnivores, les ongulés et les primates. Ce cortex a dû se plisser pour augmenter sa surface : les replis ainsi formés ou circonvolutions sont donc un signe d'évolution (cette surface mesure chez l'homme 1,6 m2). Le néocortex est le siège de la plupart de nos fonctions mentales, comme le langage par exemple. Grâce à sa partie frontale il est le cerveau de l'anticipation, du choix face à une stimulation du monde extérieur.</a:t>
            </a:r>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5</a:t>
            </a:fld>
            <a:endParaRPr lang="fr-F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6</a:t>
            </a:fld>
            <a:endParaRPr lang="fr-F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La Fuite est destinée à échapper au danger ou à l'agresseur soit en fuyant dans de grands espaces, soit en partant à la recherche d'une cachette ou d'un congénère (parent ou pair) capable d'offrir une protection. Il s'agit de courir et/ou de chercher une issue, ce qui justifie une attention dispersée (regard dit ... "fuyant").</a:t>
            </a:r>
          </a:p>
          <a:p>
            <a:pPr algn="just"/>
            <a:r>
              <a:rPr lang="fr-FR" sz="1200" dirty="0" smtClean="0"/>
              <a:t>Dès que le danger est détecté, les vieilles structures cérébrales qui gèrent le stress préparent l'organisme à détaler: accélération préventive du coeur et de la respiration pour augmenter l'oxygénation des tissus, vasodilatation pour assurer une meilleure irrigation sanguine des organes périphériques (muscles).</a:t>
            </a:r>
          </a:p>
          <a:p>
            <a:pPr algn="just"/>
            <a:r>
              <a:rPr lang="fr-FR" sz="1200" dirty="0" smtClean="0"/>
              <a:t>Subjectivement, la fuite insuffle un vécu de peur, un sentiment d'insécurité, d'oppression, destinés à donner l'envie, confuse mais efficace, que nous « ferions mieux d'être ailleurs dans les plus brefs délais» .</a:t>
            </a:r>
          </a:p>
          <a:p>
            <a:pPr algn="just"/>
            <a:r>
              <a:rPr lang="fr-FR" sz="1200" dirty="0" smtClean="0"/>
              <a:t>Le programme de Fuite échoue lorsque nous ne courons pas assez vite, si l'issue est barrée... ou lorsque nous sommes en situation sociale moderne où il est interdit de fuir. Nous passons alors à l'état de Lutte.</a:t>
            </a:r>
          </a:p>
          <a:p>
            <a:endParaRPr lang="fr-FR" dirty="0"/>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7</a:t>
            </a:fld>
            <a:endParaRPr lang="fr-F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lnSpcReduction="10000"/>
          </a:bodyPr>
          <a:lstStyle/>
          <a:p>
            <a:endParaRPr lang="fr-FR" dirty="0" smtClean="0"/>
          </a:p>
          <a:p>
            <a:pPr algn="just"/>
            <a:r>
              <a:rPr lang="fr-FR" sz="1200" dirty="0" smtClean="0"/>
              <a:t>La lutte est destinée à se redresser contre l'agresseur, pour tenter de le dissuader de nous attaquer (et non pour l'attaquer). Il s'agit donc d'agressivité défensive. L'attention se concentre sur un endroit précis de l'espace, là où se trouve l'ennemi.</a:t>
            </a:r>
          </a:p>
          <a:p>
            <a:pPr algn="just"/>
            <a:r>
              <a:rPr lang="fr-FR" sz="1200" dirty="0" smtClean="0"/>
              <a:t>Le regard se focalise et fixe l'adversaire dans les yeux pour connaître son intention. Un certain ralentissement du coeur et de la respiration apparaît, car il s'agit moins de se préparer à un effort maximum qu'à une détente ciblée. La tension se déplace dans le cou et les mâchoires pour mordre, dans les bras pour griffer ou boxer.</a:t>
            </a:r>
          </a:p>
          <a:p>
            <a:pPr algn="just"/>
            <a:r>
              <a:rPr lang="fr-FR" sz="1200" dirty="0" smtClean="0"/>
              <a:t>Notre organisme libère de l'adrénaline et nous donne du "culot", autrement dit une tendance à nous surévaluer, de l'autosatisfaction ainsi que cette prétention symptomatique de l'état de Lutte. Dans la nature, il arrive qu'un prédateur recule devant plus faible que lui si la proie semble par trop impressionnante, vindicative, teigneuse, prête à tout pour "vendre chèrement sa peau".</a:t>
            </a:r>
          </a:p>
          <a:p>
            <a:pPr algn="just"/>
            <a:r>
              <a:rPr lang="fr-FR" sz="1200" dirty="0" smtClean="0"/>
              <a:t>Dans la Lutte, dissuader suffit, on ne court pas derrière l'ennemi s'il abandonne le combat ou même recule sans le tenter. Si on perd le combat ou si le rapport de force en notre défaveur semble trop dissuasif, on bascule dans l'inhibition de l'action.</a:t>
            </a:r>
          </a:p>
          <a:p>
            <a:pPr algn="just"/>
            <a:endParaRPr lang="fr-FR" sz="1200" dirty="0" smtClean="0"/>
          </a:p>
          <a:p>
            <a:pPr algn="just"/>
            <a:r>
              <a:rPr lang="fr-FR" sz="1200" dirty="0" smtClean="0"/>
              <a:t>En état de stress en Lutte, inutile de culpabiliser si l'on tient des propos qui dépassent notre pensée ou que l'on est cassant, orgueilleux, prétentieux, susceptible ... Ce n'est pas parce qu'on est orgueilleux qu'on est en lutte,</a:t>
            </a:r>
            <a:r>
              <a:rPr lang="fr-FR" sz="1200" baseline="0" dirty="0" smtClean="0"/>
              <a:t> </a:t>
            </a:r>
            <a:r>
              <a:rPr lang="fr-FR" sz="1200" dirty="0" smtClean="0"/>
              <a:t>c'est parce qu'on est en lutte qu'on est orgueilleux. Cela fait partie du programme de cet état, destiné à compenser le sentiment primitif de faiblesse, devant un ennemi évalué plus fort que nous. L'accepter, chez soi et chez les autres, comme étant une réaction incontrôlable est une condition nécessaire pour le gérer.</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8</a:t>
            </a:fld>
            <a:endParaRPr lang="fr-F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Espace réservé de l'image des diapositives 1"/>
          <p:cNvSpPr>
            <a:spLocks noGrp="1" noRot="1" noChangeAspect="1"/>
          </p:cNvSpPr>
          <p:nvPr>
            <p:ph type="sldImg"/>
          </p:nvPr>
        </p:nvSpPr>
        <p:spPr/>
      </p:sp>
      <p:sp>
        <p:nvSpPr>
          <p:cNvPr id="3" name="Espace réservé des commentaires 2"/>
          <p:cNvSpPr>
            <a:spLocks noGrp="1"/>
          </p:cNvSpPr>
          <p:nvPr>
            <p:ph type="body" idx="1"/>
          </p:nvPr>
        </p:nvSpPr>
        <p:spPr/>
        <p:txBody>
          <a:bodyPr>
            <a:normAutofit/>
          </a:bodyPr>
          <a:lstStyle/>
          <a:p>
            <a:pPr algn="just"/>
            <a:r>
              <a:rPr lang="fr-FR" sz="1200" dirty="0" smtClean="0"/>
              <a:t>L'inhibition de l'Action sert à se soumettre devant l'adversaire, qui abandonnera peut être son attitude agressive face à notre capitulation. L'Inhibition de l'action sert aussi à s'immobiliser pour se fondre dans le paysage.</a:t>
            </a:r>
          </a:p>
          <a:p>
            <a:pPr algn="just"/>
            <a:r>
              <a:rPr lang="fr-FR" sz="1200" dirty="0" smtClean="0"/>
              <a:t>La respiration s'étouffe pour être totalement silencieuse. Le coeur ralentit, s'économise puisqu'il faut désormais "durer", pendant une "attente en tension" qui peut s'éterniser, jusqu'à ce que le prédateur parte. La vasoconstriction permet d'économiser la chaleur et l'énergie: les extrémités des membres refroidissent, se cyanosent, le teint devient blême. La digestion, très consommatrice en énergie, se bloque, entraînant une éventuelle apparition de spasmes.</a:t>
            </a:r>
          </a:p>
          <a:p>
            <a:pPr algn="just"/>
            <a:r>
              <a:rPr lang="fr-FR" sz="1200" dirty="0" smtClean="0"/>
              <a:t>L'inhibition de l'Action est associée à un intense sentiment d'infériorité qui génère un vécu de découragement, d'abattement, pour ne pas dire de déprime qui sous-tend la dépression s'il dure longtemps. Il est fait pour ! En général, en nous immobilisant, nous devenons « invisibles» pour le prédateur, qui va chercher ailleurs. En outre, un adversaire plus fort se contente souvent de notre rituel d' Inhibition, qui lui laisse la priorité pour assouvir ses désirs: consommation d'aliments, de relations sexuelles, expression de sa dominance, etc. Nous cessons d'être en rivalité avec lui: cela peut suffire à nous sauver la vie.</a:t>
            </a:r>
          </a:p>
          <a:p>
            <a:pPr algn="just"/>
            <a:r>
              <a:rPr lang="fr-FR" sz="1200" dirty="0" smtClean="0">
                <a:solidFill>
                  <a:srgbClr val="C00000"/>
                </a:solidFill>
              </a:rPr>
              <a:t>En état de stress d'Inhibition de l'action, inutile de culpabiliser si l'on ressent du découragement ou de l'auto-dévalorisation. Ce n'est ni volontaire, ni contrôlable: ne rien désirer, déprimer, c'est la façon animale de s'immobiliser !</a:t>
            </a:r>
          </a:p>
        </p:txBody>
      </p:sp>
      <p:sp>
        <p:nvSpPr>
          <p:cNvPr id="4" name="Espace réservé du numéro de diapositive 3"/>
          <p:cNvSpPr>
            <a:spLocks noGrp="1"/>
          </p:cNvSpPr>
          <p:nvPr>
            <p:ph type="sldNum" sz="quarter" idx="10"/>
          </p:nvPr>
        </p:nvSpPr>
        <p:spPr/>
        <p:txBody>
          <a:bodyPr/>
          <a:lstStyle/>
          <a:p>
            <a:fld id="{5398838B-E6B0-4612-8CC8-89B714BB8250}" type="slidenum">
              <a:rPr lang="fr-FR" smtClean="0"/>
              <a:pPr/>
              <a:t>9</a:t>
            </a:fld>
            <a:endParaRPr lang="fr-F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bg>
      <p:bgRef idx="1001">
        <a:schemeClr val="bg1"/>
      </p:bgRef>
    </p:bg>
    <p:spTree>
      <p:nvGrpSpPr>
        <p:cNvPr id="1" name=""/>
        <p:cNvGrpSpPr/>
        <p:nvPr/>
      </p:nvGrpSpPr>
      <p:grpSpPr>
        <a:xfrm>
          <a:off x="0" y="0"/>
          <a:ext cx="0" cy="0"/>
          <a:chOff x="0" y="0"/>
          <a:chExt cx="0" cy="0"/>
        </a:xfrm>
      </p:grpSpPr>
      <p:sp>
        <p:nvSpPr>
          <p:cNvPr id="8" name="Titre 7"/>
          <p:cNvSpPr>
            <a:spLocks noGrp="1"/>
          </p:cNvSpPr>
          <p:nvPr>
            <p:ph type="ctrTitle"/>
          </p:nvPr>
        </p:nvSpPr>
        <p:spPr>
          <a:xfrm>
            <a:off x="2286000" y="3124200"/>
            <a:ext cx="6172200" cy="1894362"/>
          </a:xfrm>
        </p:spPr>
        <p:txBody>
          <a:bodyPr/>
          <a:lstStyle>
            <a:lvl1pPr>
              <a:defRPr b="1"/>
            </a:lvl1pPr>
          </a:lstStyle>
          <a:p>
            <a:r>
              <a:rPr kumimoji="0" lang="fr-FR" smtClean="0"/>
              <a:t>Cliquez pour modifier le style du titre</a:t>
            </a:r>
            <a:endParaRPr kumimoji="0" lang="en-US"/>
          </a:p>
        </p:txBody>
      </p:sp>
      <p:sp>
        <p:nvSpPr>
          <p:cNvPr id="9" name="Sous-titre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fr-FR" smtClean="0"/>
              <a:t>Cliquez pour modifier le style des sous-titres du masque</a:t>
            </a:r>
            <a:endParaRPr kumimoji="0" lang="en-US"/>
          </a:p>
        </p:txBody>
      </p:sp>
      <p:sp>
        <p:nvSpPr>
          <p:cNvPr id="10" name="Rectangle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Rectangle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Rectangle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Connecteur droit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Connecteur droit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Connecteur droit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Rectangle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Ellipse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Ellipse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Ellipse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Espace réservé du numéro de diapositive 28"/>
          <p:cNvSpPr>
            <a:spLocks noGrp="1"/>
          </p:cNvSpPr>
          <p:nvPr>
            <p:ph type="sldNum" sz="quarter" idx="12"/>
          </p:nvPr>
        </p:nvSpPr>
        <p:spPr bwMode="auto">
          <a:xfrm>
            <a:off x="1325544" y="4928702"/>
            <a:ext cx="609600" cy="517524"/>
          </a:xfrm>
          <a:prstGeom prst="rect">
            <a:avLst/>
          </a:prstGeom>
        </p:spPr>
        <p:txBody>
          <a:bodyPr/>
          <a:lstStyle>
            <a:lvl1pPr algn="ctr">
              <a:defRPr b="1" i="0" baseline="0">
                <a:solidFill>
                  <a:schemeClr val="bg1"/>
                </a:solidFill>
              </a:defRPr>
            </a:lvl1pPr>
          </a:lstStyle>
          <a:p>
            <a:fld id="{42BAAC1C-04F5-41DF-BC50-14E794EBCA53}" type="slidenum">
              <a:rPr lang="fr-FR" smtClean="0"/>
              <a:pPr/>
              <a:t>‹N°›</a:t>
            </a:fld>
            <a:endParaRPr lang="fr-FR" dirty="0"/>
          </a:p>
        </p:txBody>
      </p:sp>
      <p:sp>
        <p:nvSpPr>
          <p:cNvPr id="30"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24/06/2014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31"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32" name="Image 31" descr="logo_khepripro.png"/>
          <p:cNvPicPr>
            <a:picLocks noChangeAspect="1"/>
          </p:cNvPicPr>
          <p:nvPr userDrawn="1"/>
        </p:nvPicPr>
        <p:blipFill>
          <a:blip r:embed="rId2" cstate="print"/>
          <a:stretch>
            <a:fillRect/>
          </a:stretch>
        </p:blipFill>
        <p:spPr>
          <a:xfrm>
            <a:off x="7092280" y="6309320"/>
            <a:ext cx="1556879" cy="548680"/>
          </a:xfrm>
          <a:prstGeom prst="rect">
            <a:avLst/>
          </a:prstGeom>
        </p:spPr>
      </p:pic>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6629400" y="274639"/>
            <a:ext cx="1676400" cy="5851525"/>
          </a:xfrm>
        </p:spPr>
        <p:txBody>
          <a:bodyPr vert="eaVert"/>
          <a:lstStyle/>
          <a:p>
            <a:r>
              <a:rPr kumimoji="0" lang="fr-FR" smtClean="0"/>
              <a:t>Cliquez pour modifier le style du titre</a:t>
            </a:r>
            <a:endParaRPr kumimoji="0" lang="en-US"/>
          </a:p>
        </p:txBody>
      </p:sp>
      <p:sp>
        <p:nvSpPr>
          <p:cNvPr id="3" name="Espace réservé du texte vertical 2"/>
          <p:cNvSpPr>
            <a:spLocks noGrp="1"/>
          </p:cNvSpPr>
          <p:nvPr>
            <p:ph type="body" orient="vert" idx="1"/>
          </p:nvPr>
        </p:nvSpPr>
        <p:spPr>
          <a:xfrm>
            <a:off x="457200" y="274638"/>
            <a:ext cx="6019800" cy="5851525"/>
          </a:xfrm>
        </p:spPr>
        <p:txBody>
          <a:bodyPr vert="eaVert"/>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634082"/>
          </a:xfrm>
        </p:spPr>
        <p:txBody>
          <a:bodyPr/>
          <a:lstStyle/>
          <a:p>
            <a:r>
              <a:rPr kumimoji="0" lang="fr-FR" smtClean="0"/>
              <a:t>Cliquez pour modifier le style du titre</a:t>
            </a:r>
            <a:endParaRPr kumimoji="0" lang="en-US"/>
          </a:p>
        </p:txBody>
      </p:sp>
      <p:sp>
        <p:nvSpPr>
          <p:cNvPr id="8" name="Espace réservé du contenu 7"/>
          <p:cNvSpPr>
            <a:spLocks noGrp="1"/>
          </p:cNvSpPr>
          <p:nvPr>
            <p:ph sz="quarter" idx="1"/>
          </p:nvPr>
        </p:nvSpPr>
        <p:spPr>
          <a:xfrm>
            <a:off x="457200" y="1268760"/>
            <a:ext cx="7467600" cy="5205192"/>
          </a:xfrm>
        </p:spPr>
        <p:txBody>
          <a:bodyPr/>
          <a:lstStyle/>
          <a:p>
            <a:pPr lvl="0" eaLnBrk="1" latinLnBrk="0" hangingPunct="1"/>
            <a:r>
              <a:rPr lang="fr-FR" dirty="0" smtClean="0"/>
              <a:t>Cliquez pour modifier les styles du texte du masque</a:t>
            </a:r>
          </a:p>
          <a:p>
            <a:pPr lvl="1" eaLnBrk="1" latinLnBrk="0" hangingPunct="1"/>
            <a:r>
              <a:rPr lang="fr-FR" dirty="0" smtClean="0"/>
              <a:t>Deuxième niveau</a:t>
            </a:r>
          </a:p>
          <a:p>
            <a:pPr lvl="2" eaLnBrk="1" latinLnBrk="0" hangingPunct="1"/>
            <a:r>
              <a:rPr lang="fr-FR" dirty="0" smtClean="0"/>
              <a:t>Troisième niveau</a:t>
            </a:r>
          </a:p>
          <a:p>
            <a:pPr lvl="3" eaLnBrk="1" latinLnBrk="0" hangingPunct="1"/>
            <a:r>
              <a:rPr lang="fr-FR" dirty="0" smtClean="0"/>
              <a:t>Quatrième niveau</a:t>
            </a:r>
          </a:p>
          <a:p>
            <a:pPr lvl="4" eaLnBrk="1" latinLnBrk="0" hangingPunct="1"/>
            <a:r>
              <a:rPr lang="fr-FR" dirty="0" smtClean="0"/>
              <a:t>Cinquième niveau</a:t>
            </a:r>
            <a:endParaRPr kumimoji="0"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Titre de section">
    <p:bg>
      <p:bgRef idx="1001">
        <a:schemeClr val="bg2"/>
      </p:bgRef>
    </p:bg>
    <p:spTree>
      <p:nvGrpSpPr>
        <p:cNvPr id="1" name=""/>
        <p:cNvGrpSpPr/>
        <p:nvPr/>
      </p:nvGrpSpPr>
      <p:grpSpPr>
        <a:xfrm>
          <a:off x="0" y="0"/>
          <a:ext cx="0" cy="0"/>
          <a:chOff x="0" y="0"/>
          <a:chExt cx="0" cy="0"/>
        </a:xfrm>
      </p:grpSpPr>
      <p:sp>
        <p:nvSpPr>
          <p:cNvPr id="2" name="Titre 1"/>
          <p:cNvSpPr>
            <a:spLocks noGrp="1"/>
          </p:cNvSpPr>
          <p:nvPr>
            <p:ph type="title"/>
          </p:nvPr>
        </p:nvSpPr>
        <p:spPr>
          <a:xfrm>
            <a:off x="2286000" y="2895600"/>
            <a:ext cx="6172200" cy="2053590"/>
          </a:xfrm>
        </p:spPr>
        <p:txBody>
          <a:bodyPr/>
          <a:lstStyle>
            <a:lvl1pPr algn="l">
              <a:buNone/>
              <a:defRPr sz="3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fr-FR" smtClean="0"/>
              <a:t>Cliquez pour modifier les styles du texte du masque</a:t>
            </a:r>
          </a:p>
        </p:txBody>
      </p:sp>
      <p:sp>
        <p:nvSpPr>
          <p:cNvPr id="9" name="Rectangle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Rectangle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Connecteur droit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Connecteur droit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Connecteur droit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Connecteur droit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Rectangle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Ellipse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Ellipse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Ellipse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Ellipse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Ellipse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Connecteur droit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Espace réservé du numéro de diapositive 5"/>
          <p:cNvSpPr>
            <a:spLocks noGrp="1"/>
          </p:cNvSpPr>
          <p:nvPr>
            <p:ph type="sldNum" sz="quarter" idx="12"/>
          </p:nvPr>
        </p:nvSpPr>
        <p:spPr bwMode="auto">
          <a:xfrm>
            <a:off x="1340616" y="4928702"/>
            <a:ext cx="609600" cy="517524"/>
          </a:xfrm>
          <a:prstGeom prst="rect">
            <a:avLst/>
          </a:prstGeom>
        </p:spPr>
        <p:txBody>
          <a:bodyPr/>
          <a:lstStyle>
            <a:lvl1pPr>
              <a:defRPr b="1"/>
            </a:lvl1pPr>
          </a:lstStyle>
          <a:p>
            <a:fld id="{4489EB96-245F-4056-876B-3A52E70395FE}" type="slidenum">
              <a:rPr lang="fr-FR" smtClean="0"/>
              <a:pPr/>
              <a:t>‹N°›</a:t>
            </a:fld>
            <a:endParaRPr lang="fr-FR" dirty="0"/>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
        <p:nvSpPr>
          <p:cNvPr id="9" name="Espace réservé du contenu 8"/>
          <p:cNvSpPr>
            <a:spLocks noGrp="1"/>
          </p:cNvSpPr>
          <p:nvPr>
            <p:ph sz="quarter" idx="1"/>
          </p:nvPr>
        </p:nvSpPr>
        <p:spPr>
          <a:xfrm>
            <a:off x="457200"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1" name="Espace réservé du contenu 10"/>
          <p:cNvSpPr>
            <a:spLocks noGrp="1"/>
          </p:cNvSpPr>
          <p:nvPr>
            <p:ph sz="quarter" idx="2"/>
          </p:nvPr>
        </p:nvSpPr>
        <p:spPr>
          <a:xfrm>
            <a:off x="4270248" y="1600200"/>
            <a:ext cx="3657600" cy="45720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457200" y="273050"/>
            <a:ext cx="7543800" cy="1143000"/>
          </a:xfrm>
        </p:spPr>
        <p:txBody>
          <a:bodyPr anchor="b"/>
          <a:lstStyle>
            <a:lvl1pPr>
              <a:defRPr/>
            </a:lvl1pPr>
          </a:lstStyle>
          <a:p>
            <a:r>
              <a:rPr kumimoji="0" lang="fr-FR" smtClean="0"/>
              <a:t>Cliquez pour modifier le style du titre</a:t>
            </a:r>
            <a:endParaRPr kumimoji="0" lang="en-US"/>
          </a:p>
        </p:txBody>
      </p:sp>
      <p:sp>
        <p:nvSpPr>
          <p:cNvPr id="11" name="Espace réservé du contenu 10"/>
          <p:cNvSpPr>
            <a:spLocks noGrp="1"/>
          </p:cNvSpPr>
          <p:nvPr>
            <p:ph sz="quarter" idx="2"/>
          </p:nvPr>
        </p:nvSpPr>
        <p:spPr>
          <a:xfrm>
            <a:off x="457200"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3" name="Espace réservé du contenu 12"/>
          <p:cNvSpPr>
            <a:spLocks noGrp="1"/>
          </p:cNvSpPr>
          <p:nvPr>
            <p:ph sz="quarter" idx="4"/>
          </p:nvPr>
        </p:nvSpPr>
        <p:spPr>
          <a:xfrm>
            <a:off x="4371975" y="2362200"/>
            <a:ext cx="3657600" cy="3886200"/>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
        <p:nvSpPr>
          <p:cNvPr id="12" name="Espace réservé du texte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
        <p:nvSpPr>
          <p:cNvPr id="14" name="Espace réservé du texte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fr-FR" smtClean="0"/>
              <a:t>Cliquez pour modifier les styles du texte du masque</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kumimoji="0" lang="fr-FR" smtClean="0"/>
              <a:t>Cliquez pour modifier le style du titre</a:t>
            </a:r>
            <a:endParaRPr kumimoji="0"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 avec légende">
    <p:bg>
      <p:bgRef idx="1001">
        <a:schemeClr val="bg1"/>
      </p:bgRef>
    </p:bg>
    <p:spTree>
      <p:nvGrpSpPr>
        <p:cNvPr id="1" name=""/>
        <p:cNvGrpSpPr/>
        <p:nvPr/>
      </p:nvGrpSpPr>
      <p:grpSpPr>
        <a:xfrm>
          <a:off x="0" y="0"/>
          <a:ext cx="0" cy="0"/>
          <a:chOff x="0" y="0"/>
          <a:chExt cx="0" cy="0"/>
        </a:xfrm>
      </p:grpSpPr>
      <p:sp>
        <p:nvSpPr>
          <p:cNvPr id="10" name="Connecteur droit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Titre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fr-FR" smtClean="0"/>
              <a:t>Cliquez pour modifier le style du titre</a:t>
            </a:r>
            <a:endParaRPr kumimoji="0" lang="en-US"/>
          </a:p>
        </p:txBody>
      </p:sp>
      <p:sp>
        <p:nvSpPr>
          <p:cNvPr id="3" name="Espace réservé du texte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fr-FR" smtClean="0"/>
              <a:t>Cliquez pour modifier les styles du texte du masque</a:t>
            </a:r>
          </a:p>
        </p:txBody>
      </p:sp>
      <p:sp>
        <p:nvSpPr>
          <p:cNvPr id="8" name="Connecteur droit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Connecteur droit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Connecteur droit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Rectangle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Connecteur droit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Ellipse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Espace réservé du contenu 17"/>
          <p:cNvSpPr>
            <a:spLocks noGrp="1"/>
          </p:cNvSpPr>
          <p:nvPr>
            <p:ph sz="quarter" idx="1"/>
          </p:nvPr>
        </p:nvSpPr>
        <p:spPr>
          <a:xfrm>
            <a:off x="304800" y="274320"/>
            <a:ext cx="5638800" cy="6327648"/>
          </a:xfrm>
        </p:spPr>
        <p:txBody>
          <a:bodyPr/>
          <a:lstStyle/>
          <a:p>
            <a:pPr lvl="0" eaLnBrk="1" latinLnBrk="0" hangingPunct="1"/>
            <a:r>
              <a:rPr lang="fr-FR" smtClean="0"/>
              <a:t>Cliquez pour modifier les styles du texte du masque</a:t>
            </a:r>
          </a:p>
          <a:p>
            <a:pPr lvl="1" eaLnBrk="1" latinLnBrk="0" hangingPunct="1"/>
            <a:r>
              <a:rPr lang="fr-FR" smtClean="0"/>
              <a:t>Deuxième niveau</a:t>
            </a:r>
          </a:p>
          <a:p>
            <a:pPr lvl="2" eaLnBrk="1" latinLnBrk="0" hangingPunct="1"/>
            <a:r>
              <a:rPr lang="fr-FR" smtClean="0"/>
              <a:t>Troisième niveau</a:t>
            </a:r>
          </a:p>
          <a:p>
            <a:pPr lvl="3" eaLnBrk="1" latinLnBrk="0" hangingPunct="1"/>
            <a:r>
              <a:rPr lang="fr-FR" smtClean="0"/>
              <a:t>Quatrième niveau</a:t>
            </a:r>
          </a:p>
          <a:p>
            <a:pPr lvl="4" eaLnBrk="1" latinLnBrk="0" hangingPunct="1"/>
            <a:r>
              <a:rPr lang="fr-FR" smtClean="0"/>
              <a:t>Cinquième niveau</a:t>
            </a:r>
            <a:endParaRPr kumimoji="0"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 avec légende">
    <p:spTree>
      <p:nvGrpSpPr>
        <p:cNvPr id="1" name=""/>
        <p:cNvGrpSpPr/>
        <p:nvPr/>
      </p:nvGrpSpPr>
      <p:grpSpPr>
        <a:xfrm>
          <a:off x="0" y="0"/>
          <a:ext cx="0" cy="0"/>
          <a:chOff x="0" y="0"/>
          <a:chExt cx="0" cy="0"/>
        </a:xfrm>
      </p:grpSpPr>
      <p:sp>
        <p:nvSpPr>
          <p:cNvPr id="9" name="Connecteur droit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Ellipse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Titre 1"/>
          <p:cNvSpPr>
            <a:spLocks noGrp="1"/>
          </p:cNvSpPr>
          <p:nvPr>
            <p:ph type="title"/>
          </p:nvPr>
        </p:nvSpPr>
        <p:spPr>
          <a:xfrm rot="5400000">
            <a:off x="3350133" y="3200400"/>
            <a:ext cx="6309360" cy="457200"/>
          </a:xfrm>
        </p:spPr>
        <p:txBody>
          <a:bodyPr anchor="b"/>
          <a:lstStyle>
            <a:lvl1pPr algn="l">
              <a:buNone/>
              <a:defRPr sz="2000" b="1"/>
            </a:lvl1pPr>
          </a:lstStyle>
          <a:p>
            <a:r>
              <a:rPr kumimoji="0" lang="fr-FR" smtClean="0"/>
              <a:t>Cliquez pour modifier le style du titre</a:t>
            </a:r>
            <a:endParaRPr kumimoji="0" lang="en-US"/>
          </a:p>
        </p:txBody>
      </p:sp>
      <p:sp>
        <p:nvSpPr>
          <p:cNvPr id="3" name="Espace réservé pour une image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fr-FR" smtClean="0"/>
              <a:t>Cliquez sur l'icône pour ajouter une image</a:t>
            </a:r>
            <a:endParaRPr kumimoji="0" lang="en-US" dirty="0"/>
          </a:p>
        </p:txBody>
      </p:sp>
      <p:sp>
        <p:nvSpPr>
          <p:cNvPr id="4" name="Espace réservé du texte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fr-FR" smtClean="0"/>
              <a:t>Cliquez pour modifier les styles du texte du masque</a:t>
            </a:r>
          </a:p>
        </p:txBody>
      </p:sp>
      <p:sp>
        <p:nvSpPr>
          <p:cNvPr id="10" name="Connecteur droit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Rectangle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Connecteur droit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Connecteur droit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Connecteur droit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Espace réservé de la date 16"/>
          <p:cNvSpPr>
            <a:spLocks noGrp="1"/>
          </p:cNvSpPr>
          <p:nvPr>
            <p:ph type="dt" sz="half" idx="10"/>
          </p:nvPr>
        </p:nvSpPr>
        <p:spPr>
          <a:xfrm rot="5400000">
            <a:off x="7589520" y="1081851"/>
            <a:ext cx="2011680" cy="384048"/>
          </a:xfrm>
          <a:prstGeom prst="rect">
            <a:avLst/>
          </a:prstGeom>
        </p:spPr>
        <p:txBody>
          <a:bodyPr rtlCol="0"/>
          <a:lstStyle/>
          <a:p>
            <a:endParaRPr lang="fr-FR"/>
          </a:p>
        </p:txBody>
      </p:sp>
      <p:sp>
        <p:nvSpPr>
          <p:cNvPr id="21" name="Espace réservé du pied de page 20"/>
          <p:cNvSpPr>
            <a:spLocks noGrp="1"/>
          </p:cNvSpPr>
          <p:nvPr>
            <p:ph type="ftr" sz="quarter" idx="12"/>
          </p:nvPr>
        </p:nvSpPr>
        <p:spPr>
          <a:xfrm rot="5400000">
            <a:off x="6990186" y="3737240"/>
            <a:ext cx="3200400" cy="365760"/>
          </a:xfrm>
          <a:prstGeom prst="rect">
            <a:avLst/>
          </a:prstGeom>
        </p:spPr>
        <p:txBody>
          <a:bodyPr rtlCol="0"/>
          <a:lstStyle/>
          <a:p>
            <a:endParaRPr lang="fr-FR"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2.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Connecteur droit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Espace réservé du titre 21"/>
          <p:cNvSpPr>
            <a:spLocks noGrp="1"/>
          </p:cNvSpPr>
          <p:nvPr>
            <p:ph type="title"/>
          </p:nvPr>
        </p:nvSpPr>
        <p:spPr>
          <a:xfrm>
            <a:off x="457200" y="274638"/>
            <a:ext cx="7467600" cy="1143000"/>
          </a:xfrm>
          <a:prstGeom prst="rect">
            <a:avLst/>
          </a:prstGeom>
        </p:spPr>
        <p:txBody>
          <a:bodyPr vert="horz" anchor="b">
            <a:normAutofit/>
          </a:bodyPr>
          <a:lstStyle/>
          <a:p>
            <a:r>
              <a:rPr kumimoji="0" lang="fr-FR" smtClean="0"/>
              <a:t>Cliquez pour modifier le style du titre</a:t>
            </a:r>
            <a:endParaRPr kumimoji="0" lang="en-US"/>
          </a:p>
        </p:txBody>
      </p:sp>
      <p:sp>
        <p:nvSpPr>
          <p:cNvPr id="13" name="Espace réservé du texte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fr-FR" dirty="0" smtClean="0"/>
              <a:t>Cliquez pour modifier les styles du texte du masque</a:t>
            </a:r>
          </a:p>
          <a:p>
            <a:pPr lvl="1" eaLnBrk="1" latinLnBrk="0" hangingPunct="1"/>
            <a:r>
              <a:rPr kumimoji="0" lang="fr-FR" dirty="0" smtClean="0"/>
              <a:t>Deuxième niveau</a:t>
            </a:r>
          </a:p>
          <a:p>
            <a:pPr lvl="2" eaLnBrk="1" latinLnBrk="0" hangingPunct="1"/>
            <a:r>
              <a:rPr kumimoji="0" lang="fr-FR" dirty="0" smtClean="0"/>
              <a:t>Troisième niveau</a:t>
            </a:r>
          </a:p>
          <a:p>
            <a:pPr lvl="3" eaLnBrk="1" latinLnBrk="0" hangingPunct="1"/>
            <a:r>
              <a:rPr kumimoji="0" lang="fr-FR" dirty="0" smtClean="0"/>
              <a:t>Quatrième niveau</a:t>
            </a:r>
          </a:p>
          <a:p>
            <a:pPr lvl="4" eaLnBrk="1" latinLnBrk="0" hangingPunct="1"/>
            <a:r>
              <a:rPr kumimoji="0" lang="fr-FR" dirty="0" smtClean="0"/>
              <a:t>Cinquième niveau</a:t>
            </a:r>
            <a:endParaRPr kumimoji="0" lang="en-US" dirty="0"/>
          </a:p>
        </p:txBody>
      </p:sp>
      <p:sp>
        <p:nvSpPr>
          <p:cNvPr id="7" name="Connecteur droit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Connecteur droit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Rectangle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Connecteur droit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Ellipse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5" name="Espace réservé de la date 6"/>
          <p:cNvSpPr txBox="1">
            <a:spLocks/>
          </p:cNvSpPr>
          <p:nvPr userDrawn="1"/>
        </p:nvSpPr>
        <p:spPr>
          <a:xfrm>
            <a:off x="179512" y="6525344"/>
            <a:ext cx="1440160" cy="332656"/>
          </a:xfrm>
          <a:prstGeom prst="rect">
            <a:avLst/>
          </a:prstGeom>
        </p:spPr>
        <p:txBody>
          <a:bodyPr rtlCol="0"/>
          <a:lstStyle>
            <a:lvl1pPr algn="l">
              <a:defRPr/>
            </a:lvl1p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chemeClr val="bg1">
                    <a:lumMod val="50000"/>
                  </a:schemeClr>
                </a:solidFill>
                <a:effectLst/>
                <a:uLnTx/>
                <a:uFillTx/>
                <a:latin typeface="Helvetica" pitchFamily="34" charset="0"/>
                <a:ea typeface="+mn-ea"/>
                <a:cs typeface="+mn-cs"/>
              </a:rPr>
              <a:t> </a:t>
            </a:r>
            <a:fld id="{CC112E0D-D00A-44E2-B44C-74627B5E19D9}" type="datetimeFigureOut">
              <a:rPr kumimoji="0" lang="fr-FR" sz="1400" b="0" i="0" u="none" strike="noStrike" kern="1200" cap="none" spc="0" normalizeH="0" baseline="0" noProof="0" smtClean="0">
                <a:ln>
                  <a:noFill/>
                </a:ln>
                <a:solidFill>
                  <a:schemeClr val="bg1">
                    <a:lumMod val="50000"/>
                  </a:schemeClr>
                </a:solidFill>
                <a:effectLst/>
                <a:uLnTx/>
                <a:uFillTx/>
                <a:latin typeface="Helvetica" pitchFamily="34" charset="0"/>
                <a:ea typeface="+mn-ea"/>
                <a:cs typeface="+mn-cs"/>
              </a:rPr>
              <a:pPr marL="0" marR="0" lvl="0" indent="0" algn="l" defTabSz="914400" rtl="0" eaLnBrk="1" fontAlgn="auto" latinLnBrk="0" hangingPunct="1">
                <a:lnSpc>
                  <a:spcPct val="100000"/>
                </a:lnSpc>
                <a:spcBef>
                  <a:spcPts val="0"/>
                </a:spcBef>
                <a:spcAft>
                  <a:spcPts val="0"/>
                </a:spcAft>
                <a:buClrTx/>
                <a:buSzTx/>
                <a:buFontTx/>
                <a:buNone/>
                <a:tabLst/>
                <a:defRPr/>
              </a:pPr>
              <a:t>24/06/2014</a:t>
            </a:fld>
            <a:endParaRPr kumimoji="0" lang="fr-FR" sz="1400" b="0" i="0" u="none" strike="noStrike" kern="1200" cap="none" spc="0" normalizeH="0" baseline="0" noProof="0" dirty="0">
              <a:ln>
                <a:noFill/>
              </a:ln>
              <a:solidFill>
                <a:schemeClr val="bg1">
                  <a:lumMod val="50000"/>
                </a:schemeClr>
              </a:solidFill>
              <a:effectLst/>
              <a:uLnTx/>
              <a:uFillTx/>
              <a:latin typeface="Helvetica" pitchFamily="34" charset="0"/>
              <a:ea typeface="+mn-ea"/>
              <a:cs typeface="+mn-cs"/>
            </a:endParaRPr>
          </a:p>
        </p:txBody>
      </p:sp>
      <p:sp>
        <p:nvSpPr>
          <p:cNvPr id="17" name="Espace réservé du pied de page 9"/>
          <p:cNvSpPr txBox="1">
            <a:spLocks/>
          </p:cNvSpPr>
          <p:nvPr userDrawn="1"/>
        </p:nvSpPr>
        <p:spPr>
          <a:xfrm>
            <a:off x="1619672" y="6492240"/>
            <a:ext cx="5288632" cy="365760"/>
          </a:xfrm>
          <a:prstGeom prst="rect">
            <a:avLst/>
          </a:prstGeom>
        </p:spPr>
        <p:txBody>
          <a:bodyPr rtlCol="0"/>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fr-FR" sz="1400" b="0" i="0" u="none" strike="noStrike" kern="1200" cap="none" spc="0" normalizeH="0" baseline="0" noProof="0" dirty="0" smtClean="0">
                <a:ln>
                  <a:noFill/>
                </a:ln>
                <a:solidFill>
                  <a:srgbClr val="575F6D"/>
                </a:solidFill>
                <a:effectLst/>
                <a:uLnTx/>
                <a:uFillTx/>
                <a:latin typeface="Helvetica"/>
                <a:ea typeface="+mn-ea"/>
                <a:cs typeface="+mn-cs"/>
              </a:rPr>
              <a:t>Gestion Relationnelle du Stress © 2014 Khépri développement</a:t>
            </a:r>
            <a:endParaRPr kumimoji="0" lang="fr-FR" sz="1400" b="0" i="0" u="none" strike="noStrike" kern="1200" cap="none" spc="0" normalizeH="0" baseline="0" noProof="0" dirty="0">
              <a:ln>
                <a:noFill/>
              </a:ln>
              <a:solidFill>
                <a:schemeClr val="tx1"/>
              </a:solidFill>
              <a:effectLst/>
              <a:uLnTx/>
              <a:uFillTx/>
              <a:latin typeface="+mn-lt"/>
              <a:ea typeface="+mn-ea"/>
              <a:cs typeface="+mn-cs"/>
            </a:endParaRPr>
          </a:p>
        </p:txBody>
      </p:sp>
      <p:pic>
        <p:nvPicPr>
          <p:cNvPr id="18" name="Image 17" descr="logo_khepripro.png"/>
          <p:cNvPicPr>
            <a:picLocks noChangeAspect="1"/>
          </p:cNvPicPr>
          <p:nvPr userDrawn="1"/>
        </p:nvPicPr>
        <p:blipFill>
          <a:blip r:embed="rId13" cstate="print"/>
          <a:stretch>
            <a:fillRect/>
          </a:stretch>
        </p:blipFill>
        <p:spPr>
          <a:xfrm>
            <a:off x="7092280" y="6309320"/>
            <a:ext cx="1556879" cy="548680"/>
          </a:xfrm>
          <a:prstGeom prst="rect">
            <a:avLst/>
          </a:prstGeom>
        </p:spPr>
      </p:pic>
      <p:sp>
        <p:nvSpPr>
          <p:cNvPr id="20" name="ZoneTexte 19"/>
          <p:cNvSpPr txBox="1"/>
          <p:nvPr userDrawn="1"/>
        </p:nvSpPr>
        <p:spPr>
          <a:xfrm>
            <a:off x="8100392" y="5795972"/>
            <a:ext cx="648072" cy="369332"/>
          </a:xfrm>
          <a:prstGeom prst="rect">
            <a:avLst/>
          </a:prstGeom>
          <a:noFill/>
        </p:spPr>
        <p:txBody>
          <a:bodyPr wrap="square" rtlCol="0">
            <a:spAutoFit/>
          </a:bodyPr>
          <a:lstStyle/>
          <a:p>
            <a:pPr algn="ctr"/>
            <a:fld id="{47B12A26-9083-4654-9DBA-EE6D71C88649}" type="slidenum">
              <a:rPr lang="fr-FR" b="1" smtClean="0">
                <a:ln>
                  <a:noFill/>
                </a:ln>
                <a:solidFill>
                  <a:schemeClr val="bg1"/>
                </a:solidFill>
              </a:rPr>
              <a:pPr algn="ctr"/>
              <a:t>‹N°›</a:t>
            </a:fld>
            <a:endParaRPr lang="fr-FR" b="1" dirty="0">
              <a:ln>
                <a:noFill/>
              </a:ln>
              <a:solidFill>
                <a:schemeClr val="bg1"/>
              </a:solidFill>
            </a:endParaRPr>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hf hdr="0" ftr="0" dt="0"/>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cid:image001.jpg@01CDD48C.4883A770" TargetMode="Externa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a:xfrm>
            <a:off x="2699792" y="2564904"/>
            <a:ext cx="5112568" cy="2016224"/>
          </a:xfrm>
        </p:spPr>
        <p:txBody>
          <a:bodyPr>
            <a:normAutofit/>
          </a:bodyPr>
          <a:lstStyle/>
          <a:p>
            <a:pPr algn="ctr"/>
            <a:r>
              <a:rPr lang="fr-FR" sz="2400" dirty="0" smtClean="0">
                <a:solidFill>
                  <a:schemeClr val="accent6"/>
                </a:solidFill>
              </a:rPr>
              <a:t>En partenariat avec le</a:t>
            </a:r>
            <a:br>
              <a:rPr lang="fr-FR" sz="2400" dirty="0" smtClean="0">
                <a:solidFill>
                  <a:schemeClr val="accent6"/>
                </a:solidFill>
              </a:rPr>
            </a:br>
            <a:r>
              <a:rPr lang="fr-FR" sz="2400" dirty="0" smtClean="0">
                <a:solidFill>
                  <a:schemeClr val="accent6"/>
                </a:solidFill>
              </a:rPr>
              <a:t/>
            </a:r>
            <a:br>
              <a:rPr lang="fr-FR" sz="2400" dirty="0" smtClean="0">
                <a:solidFill>
                  <a:schemeClr val="accent6"/>
                </a:solidFill>
              </a:rPr>
            </a:br>
            <a:r>
              <a:rPr lang="fr-FR" sz="2400" dirty="0" smtClean="0">
                <a:solidFill>
                  <a:schemeClr val="accent6"/>
                </a:solidFill>
              </a:rPr>
              <a:t/>
            </a:r>
            <a:br>
              <a:rPr lang="fr-FR" sz="2400" dirty="0" smtClean="0">
                <a:solidFill>
                  <a:schemeClr val="accent6"/>
                </a:solidFill>
              </a:rPr>
            </a:br>
            <a:r>
              <a:rPr lang="fr-FR" sz="2400" dirty="0" smtClean="0">
                <a:solidFill>
                  <a:schemeClr val="accent6"/>
                </a:solidFill>
              </a:rPr>
              <a:t/>
            </a:r>
            <a:br>
              <a:rPr lang="fr-FR" sz="2400" dirty="0" smtClean="0">
                <a:solidFill>
                  <a:schemeClr val="accent6"/>
                </a:solidFill>
              </a:rPr>
            </a:br>
            <a:r>
              <a:rPr lang="fr-FR" sz="2400" dirty="0" smtClean="0">
                <a:solidFill>
                  <a:schemeClr val="accent6"/>
                </a:solidFill>
              </a:rPr>
              <a:t>Forum des Experts Libanais</a:t>
            </a:r>
            <a:endParaRPr lang="fr-FR" sz="2400" dirty="0" smtClean="0">
              <a:solidFill>
                <a:schemeClr val="accent6"/>
              </a:solidFill>
            </a:endParaRPr>
          </a:p>
        </p:txBody>
      </p:sp>
      <p:sp>
        <p:nvSpPr>
          <p:cNvPr id="4" name="ZoneTexte 3"/>
          <p:cNvSpPr txBox="1"/>
          <p:nvPr/>
        </p:nvSpPr>
        <p:spPr>
          <a:xfrm>
            <a:off x="2327436" y="1340768"/>
            <a:ext cx="5509843" cy="954107"/>
          </a:xfrm>
          <a:prstGeom prst="rect">
            <a:avLst/>
          </a:prstGeom>
          <a:noFill/>
        </p:spPr>
        <p:txBody>
          <a:bodyPr wrap="none" rtlCol="0">
            <a:spAutoFit/>
          </a:bodyPr>
          <a:lstStyle/>
          <a:p>
            <a:pPr algn="ctr"/>
            <a:r>
              <a:rPr lang="fr-FR" sz="2800" b="1" dirty="0" smtClean="0">
                <a:solidFill>
                  <a:schemeClr val="accent3">
                    <a:lumMod val="75000"/>
                  </a:schemeClr>
                </a:solidFill>
              </a:rPr>
              <a:t>"Comment manager son stress</a:t>
            </a:r>
          </a:p>
          <a:p>
            <a:pPr algn="ctr"/>
            <a:r>
              <a:rPr lang="fr-FR" sz="2800" b="1" dirty="0" smtClean="0">
                <a:solidFill>
                  <a:schemeClr val="accent3">
                    <a:lumMod val="75000"/>
                  </a:schemeClr>
                </a:solidFill>
              </a:rPr>
              <a:t>pour soi et pour les autres"</a:t>
            </a:r>
            <a:endParaRPr lang="fr-FR" sz="2800" b="1" dirty="0">
              <a:solidFill>
                <a:schemeClr val="accent3">
                  <a:lumMod val="75000"/>
                </a:schemeClr>
              </a:solidFill>
            </a:endParaRPr>
          </a:p>
        </p:txBody>
      </p:sp>
      <p:sp>
        <p:nvSpPr>
          <p:cNvPr id="5" name="ZoneTexte 4"/>
          <p:cNvSpPr txBox="1"/>
          <p:nvPr/>
        </p:nvSpPr>
        <p:spPr>
          <a:xfrm>
            <a:off x="4283968" y="332656"/>
            <a:ext cx="4532010" cy="646331"/>
          </a:xfrm>
          <a:prstGeom prst="rect">
            <a:avLst/>
          </a:prstGeom>
          <a:noFill/>
        </p:spPr>
        <p:txBody>
          <a:bodyPr wrap="none" rtlCol="0">
            <a:spAutoFit/>
          </a:bodyPr>
          <a:lstStyle/>
          <a:p>
            <a:r>
              <a:rPr lang="fr-FR" b="1" i="1" dirty="0">
                <a:solidFill>
                  <a:schemeClr val="tx1">
                    <a:lumMod val="50000"/>
                    <a:lumOff val="50000"/>
                  </a:schemeClr>
                </a:solidFill>
              </a:rPr>
              <a:t>"Santé et qualité de vie au travail"</a:t>
            </a:r>
            <a:endParaRPr lang="fr-FR" dirty="0">
              <a:solidFill>
                <a:schemeClr val="tx1">
                  <a:lumMod val="50000"/>
                  <a:lumOff val="50000"/>
                </a:schemeClr>
              </a:solidFill>
            </a:endParaRPr>
          </a:p>
          <a:p>
            <a:r>
              <a:rPr lang="fr-FR" b="1" i="1" dirty="0">
                <a:solidFill>
                  <a:schemeClr val="tx1">
                    <a:lumMod val="50000"/>
                    <a:lumOff val="50000"/>
                  </a:schemeClr>
                </a:solidFill>
              </a:rPr>
              <a:t>Accompagnement Individuel &amp; Collectif</a:t>
            </a:r>
            <a:endParaRPr lang="fr-FR" dirty="0">
              <a:solidFill>
                <a:schemeClr val="tx1">
                  <a:lumMod val="50000"/>
                  <a:lumOff val="50000"/>
                </a:schemeClr>
              </a:solidFill>
            </a:endParaRPr>
          </a:p>
        </p:txBody>
      </p:sp>
      <p:sp>
        <p:nvSpPr>
          <p:cNvPr id="6" name="Espace réservé du numéro de diapositive 5"/>
          <p:cNvSpPr>
            <a:spLocks noGrp="1"/>
          </p:cNvSpPr>
          <p:nvPr>
            <p:ph type="sldNum" sz="quarter" idx="12"/>
          </p:nvPr>
        </p:nvSpPr>
        <p:spPr/>
        <p:txBody>
          <a:bodyPr/>
          <a:lstStyle/>
          <a:p>
            <a:fld id="{42BAAC1C-04F5-41DF-BC50-14E794EBCA53}" type="slidenum">
              <a:rPr lang="fr-FR" smtClean="0"/>
              <a:pPr/>
              <a:t>1</a:t>
            </a:fld>
            <a:endParaRPr lang="fr-FR" dirty="0"/>
          </a:p>
        </p:txBody>
      </p:sp>
      <p:sp>
        <p:nvSpPr>
          <p:cNvPr id="8" name="ZoneTexte 7"/>
          <p:cNvSpPr txBox="1"/>
          <p:nvPr/>
        </p:nvSpPr>
        <p:spPr>
          <a:xfrm>
            <a:off x="2303740" y="5201324"/>
            <a:ext cx="5724644" cy="1107996"/>
          </a:xfrm>
          <a:prstGeom prst="rect">
            <a:avLst/>
          </a:prstGeom>
          <a:noFill/>
        </p:spPr>
        <p:txBody>
          <a:bodyPr wrap="square" rtlCol="0">
            <a:spAutoFit/>
          </a:bodyPr>
          <a:lstStyle/>
          <a:p>
            <a:pPr algn="ctr"/>
            <a:r>
              <a:rPr lang="fr-FR" sz="2400" b="1" i="1" dirty="0" smtClean="0">
                <a:solidFill>
                  <a:schemeClr val="accent1"/>
                </a:solidFill>
              </a:rPr>
              <a:t>Atelier Découverte </a:t>
            </a:r>
            <a:r>
              <a:rPr lang="fr-FR" sz="2400" b="1" i="1" dirty="0" err="1" smtClean="0">
                <a:solidFill>
                  <a:schemeClr val="accent1"/>
                </a:solidFill>
              </a:rPr>
              <a:t>Intéractif</a:t>
            </a:r>
            <a:r>
              <a:rPr lang="fr-FR" sz="2400" b="1" i="1" dirty="0" smtClean="0">
                <a:solidFill>
                  <a:schemeClr val="accent1"/>
                </a:solidFill>
              </a:rPr>
              <a:t> (A.D.I.)</a:t>
            </a:r>
          </a:p>
          <a:p>
            <a:pPr algn="ctr"/>
            <a:r>
              <a:rPr lang="fr-FR" sz="2400" b="1" i="1" dirty="0" smtClean="0">
                <a:solidFill>
                  <a:schemeClr val="accent1"/>
                </a:solidFill>
              </a:rPr>
              <a:t>Du 25 juin 2014</a:t>
            </a:r>
            <a:endParaRPr lang="fr-FR" b="1" i="1" dirty="0" smtClean="0">
              <a:solidFill>
                <a:schemeClr val="accent1"/>
              </a:solidFill>
            </a:endParaRPr>
          </a:p>
          <a:p>
            <a:endParaRPr lang="fr-FR" dirty="0">
              <a:solidFill>
                <a:schemeClr val="tx1">
                  <a:lumMod val="50000"/>
                  <a:lumOff val="50000"/>
                </a:schemeClr>
              </a:solidFill>
            </a:endParaRPr>
          </a:p>
        </p:txBody>
      </p:sp>
      <p:pic>
        <p:nvPicPr>
          <p:cNvPr id="9" name="5B9D1B6D-4B06-417E-88B1-2C245482FAE4" descr="cid:image001.jpg@01CDD48C.4883A770"/>
          <p:cNvPicPr/>
          <p:nvPr/>
        </p:nvPicPr>
        <p:blipFill>
          <a:blip r:embed="rId3" r:link="rId4" cstate="print"/>
          <a:srcRect/>
          <a:stretch>
            <a:fillRect/>
          </a:stretch>
        </p:blipFill>
        <p:spPr bwMode="auto">
          <a:xfrm>
            <a:off x="4932040" y="3156198"/>
            <a:ext cx="936104" cy="920874"/>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3</a:t>
            </a:r>
            <a:r>
              <a:rPr lang="fr-FR" dirty="0" smtClean="0"/>
              <a:t>. </a:t>
            </a:r>
            <a:r>
              <a:rPr lang="fr-FR" dirty="0" smtClean="0"/>
              <a:t>La gestion relationnelle du stress</a:t>
            </a:r>
            <a:endParaRPr lang="fr-FR" dirty="0"/>
          </a:p>
        </p:txBody>
      </p:sp>
      <p:sp>
        <p:nvSpPr>
          <p:cNvPr id="3" name="Espace réservé du contenu 2"/>
          <p:cNvSpPr>
            <a:spLocks noGrp="1"/>
          </p:cNvSpPr>
          <p:nvPr>
            <p:ph sz="quarter" idx="1"/>
          </p:nvPr>
        </p:nvSpPr>
        <p:spPr/>
        <p:txBody>
          <a:bodyPr/>
          <a:lstStyle/>
          <a:p>
            <a:r>
              <a:rPr lang="fr-FR" b="1" dirty="0" smtClean="0"/>
              <a:t>Gérer le stress de ses interlocuteurs </a:t>
            </a:r>
            <a:r>
              <a:rPr lang="fr-FR" b="1" dirty="0" smtClean="0">
                <a:sym typeface="Wingdings"/>
              </a:rPr>
              <a:t>en GRS :</a:t>
            </a:r>
            <a:endParaRPr lang="fr-FR" dirty="0" smtClean="0"/>
          </a:p>
          <a:p>
            <a:r>
              <a:rPr lang="fr-FR" b="1" dirty="0" smtClean="0"/>
              <a:t>C'est apprendre à apaiser l'autre</a:t>
            </a:r>
          </a:p>
          <a:p>
            <a:endParaRPr lang="fr-FR" b="1" dirty="0" smtClean="0"/>
          </a:p>
          <a:p>
            <a:r>
              <a:rPr lang="fr-FR" b="1" dirty="0" smtClean="0">
                <a:solidFill>
                  <a:srgbClr val="C00000"/>
                </a:solidFill>
              </a:rPr>
              <a:t>En 2 temps :</a:t>
            </a:r>
          </a:p>
          <a:p>
            <a:pPr lvl="1" algn="ctr"/>
            <a:r>
              <a:rPr lang="fr-FR" sz="2800" b="1" dirty="0" smtClean="0">
                <a:solidFill>
                  <a:schemeClr val="accent1"/>
                </a:solidFill>
              </a:rPr>
              <a:t>Observer</a:t>
            </a:r>
          </a:p>
          <a:p>
            <a:pPr lvl="1" algn="ctr"/>
            <a:r>
              <a:rPr lang="fr-FR" sz="2800" b="1" dirty="0" smtClean="0">
                <a:solidFill>
                  <a:schemeClr val="accent1"/>
                </a:solidFill>
              </a:rPr>
              <a:t>S'adapter</a:t>
            </a:r>
            <a:endParaRPr lang="fr-FR" sz="2800" b="1" dirty="0">
              <a:solidFill>
                <a:schemeClr val="accent1"/>
              </a:solidFill>
            </a:endParaRPr>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a:t>
            </a:r>
            <a:r>
              <a:rPr lang="fr-FR" dirty="0" smtClean="0"/>
              <a:t>. </a:t>
            </a:r>
            <a:r>
              <a:rPr lang="fr-FR" dirty="0" smtClean="0"/>
              <a:t>Positionnement grégaire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dirty="0" smtClean="0"/>
              <a:t>Le comportement Positionnement Grégaire est :</a:t>
            </a:r>
          </a:p>
          <a:p>
            <a:endParaRPr lang="fr-FR" dirty="0" smtClean="0"/>
          </a:p>
          <a:p>
            <a:r>
              <a:rPr lang="fr-FR" b="1" dirty="0" smtClean="0">
                <a:solidFill>
                  <a:schemeClr val="accent1"/>
                </a:solidFill>
              </a:rPr>
              <a:t>Archaïque, donc "animal"</a:t>
            </a:r>
            <a:endParaRPr lang="fr-FR" b="1" dirty="0" smtClean="0">
              <a:solidFill>
                <a:srgbClr val="002060"/>
              </a:solidFill>
            </a:endParaRPr>
          </a:p>
          <a:p>
            <a:r>
              <a:rPr lang="fr-FR" b="1" dirty="0" smtClean="0">
                <a:solidFill>
                  <a:schemeClr val="accent1"/>
                </a:solidFill>
              </a:rPr>
              <a:t>Instinctif , donc inconscient</a:t>
            </a:r>
            <a:endParaRPr lang="fr-FR" b="1" dirty="0" smtClean="0">
              <a:solidFill>
                <a:srgbClr val="002060"/>
              </a:solidFill>
            </a:endParaRPr>
          </a:p>
          <a:p>
            <a:r>
              <a:rPr lang="fr-FR" b="1" dirty="0" smtClean="0">
                <a:solidFill>
                  <a:schemeClr val="accent1"/>
                </a:solidFill>
              </a:rPr>
              <a:t>Autorégulé, donc instable et peu modifiable</a:t>
            </a:r>
            <a:endParaRPr lang="fr-FR"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lstStyle/>
          <a:p>
            <a:r>
              <a:rPr lang="fr-FR" dirty="0" smtClean="0"/>
              <a:t>4</a:t>
            </a:r>
            <a:r>
              <a:rPr lang="fr-FR" dirty="0" smtClean="0"/>
              <a:t>. </a:t>
            </a:r>
            <a:r>
              <a:rPr lang="fr-FR" dirty="0" smtClean="0"/>
              <a:t>Positionnement grégaire</a:t>
            </a:r>
            <a:endParaRPr lang="fr-FR" dirty="0"/>
          </a:p>
        </p:txBody>
      </p:sp>
      <p:sp>
        <p:nvSpPr>
          <p:cNvPr id="6" name="Double flèche verticale 5"/>
          <p:cNvSpPr/>
          <p:nvPr/>
        </p:nvSpPr>
        <p:spPr>
          <a:xfrm>
            <a:off x="4355976" y="1196752"/>
            <a:ext cx="216024" cy="4968552"/>
          </a:xfrm>
          <a:prstGeom prst="up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Double flèche horizontale 6"/>
          <p:cNvSpPr/>
          <p:nvPr/>
        </p:nvSpPr>
        <p:spPr>
          <a:xfrm>
            <a:off x="1115616" y="3284984"/>
            <a:ext cx="6624736" cy="288032"/>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Ellipse 7"/>
          <p:cNvSpPr/>
          <p:nvPr/>
        </p:nvSpPr>
        <p:spPr>
          <a:xfrm>
            <a:off x="3851920" y="2852936"/>
            <a:ext cx="1224136"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4932040" y="2564904"/>
            <a:ext cx="1261884" cy="369332"/>
          </a:xfrm>
          <a:prstGeom prst="rect">
            <a:avLst/>
          </a:prstGeom>
          <a:noFill/>
          <a:ln>
            <a:solidFill>
              <a:schemeClr val="accent2">
                <a:lumMod val="60000"/>
                <a:lumOff val="40000"/>
              </a:schemeClr>
            </a:solidFill>
          </a:ln>
        </p:spPr>
        <p:txBody>
          <a:bodyPr wrap="none" rtlCol="0">
            <a:spAutoFit/>
          </a:bodyPr>
          <a:lstStyle/>
          <a:p>
            <a:r>
              <a:rPr lang="fr-FR" dirty="0" smtClean="0"/>
              <a:t>nourrisson</a:t>
            </a:r>
            <a:endParaRPr lang="fr-FR" dirty="0"/>
          </a:p>
        </p:txBody>
      </p:sp>
      <p:sp>
        <p:nvSpPr>
          <p:cNvPr id="10" name="ZoneTexte 9"/>
          <p:cNvSpPr txBox="1"/>
          <p:nvPr/>
        </p:nvSpPr>
        <p:spPr>
          <a:xfrm>
            <a:off x="4572000" y="980728"/>
            <a:ext cx="2646878" cy="646331"/>
          </a:xfrm>
          <a:prstGeom prst="rect">
            <a:avLst/>
          </a:prstGeom>
          <a:noFill/>
        </p:spPr>
        <p:txBody>
          <a:bodyPr wrap="none" rtlCol="0">
            <a:spAutoFit/>
          </a:bodyPr>
          <a:lstStyle/>
          <a:p>
            <a:r>
              <a:rPr lang="fr-FR" dirty="0" smtClean="0"/>
              <a:t>Dominant</a:t>
            </a:r>
          </a:p>
          <a:p>
            <a:r>
              <a:rPr lang="fr-FR" dirty="0" smtClean="0"/>
              <a:t>Peur de perdre sa place</a:t>
            </a:r>
            <a:endParaRPr lang="fr-FR" dirty="0"/>
          </a:p>
        </p:txBody>
      </p:sp>
      <p:sp>
        <p:nvSpPr>
          <p:cNvPr id="11" name="ZoneTexte 10"/>
          <p:cNvSpPr txBox="1"/>
          <p:nvPr/>
        </p:nvSpPr>
        <p:spPr>
          <a:xfrm>
            <a:off x="4572000" y="5661248"/>
            <a:ext cx="2775119" cy="646331"/>
          </a:xfrm>
          <a:prstGeom prst="rect">
            <a:avLst/>
          </a:prstGeom>
          <a:noFill/>
        </p:spPr>
        <p:txBody>
          <a:bodyPr wrap="none" rtlCol="0">
            <a:spAutoFit/>
          </a:bodyPr>
          <a:lstStyle/>
          <a:p>
            <a:r>
              <a:rPr lang="fr-FR" dirty="0" smtClean="0"/>
              <a:t>Soumis</a:t>
            </a:r>
          </a:p>
          <a:p>
            <a:r>
              <a:rPr lang="fr-FR" dirty="0" smtClean="0"/>
              <a:t>Peur de ne pas être aimé</a:t>
            </a:r>
            <a:endParaRPr lang="fr-FR" dirty="0"/>
          </a:p>
        </p:txBody>
      </p:sp>
      <p:sp>
        <p:nvSpPr>
          <p:cNvPr id="12" name="ZoneTexte 11"/>
          <p:cNvSpPr txBox="1"/>
          <p:nvPr/>
        </p:nvSpPr>
        <p:spPr>
          <a:xfrm>
            <a:off x="395536" y="3645024"/>
            <a:ext cx="1813317" cy="646331"/>
          </a:xfrm>
          <a:prstGeom prst="rect">
            <a:avLst/>
          </a:prstGeom>
          <a:noFill/>
        </p:spPr>
        <p:txBody>
          <a:bodyPr wrap="none" rtlCol="0">
            <a:spAutoFit/>
          </a:bodyPr>
          <a:lstStyle/>
          <a:p>
            <a:r>
              <a:rPr lang="fr-FR" dirty="0" smtClean="0"/>
              <a:t>Marginalité</a:t>
            </a:r>
          </a:p>
          <a:p>
            <a:r>
              <a:rPr lang="fr-FR" dirty="0" smtClean="0"/>
              <a:t>Peur des autres</a:t>
            </a:r>
          </a:p>
        </p:txBody>
      </p:sp>
      <p:sp>
        <p:nvSpPr>
          <p:cNvPr id="13" name="ZoneTexte 12"/>
          <p:cNvSpPr txBox="1"/>
          <p:nvPr/>
        </p:nvSpPr>
        <p:spPr>
          <a:xfrm>
            <a:off x="5148064" y="3573016"/>
            <a:ext cx="3005951" cy="646331"/>
          </a:xfrm>
          <a:prstGeom prst="rect">
            <a:avLst/>
          </a:prstGeom>
          <a:noFill/>
        </p:spPr>
        <p:txBody>
          <a:bodyPr wrap="none" rtlCol="0">
            <a:spAutoFit/>
          </a:bodyPr>
          <a:lstStyle/>
          <a:p>
            <a:pPr algn="r"/>
            <a:r>
              <a:rPr lang="fr-FR" dirty="0" smtClean="0"/>
              <a:t>Intégration</a:t>
            </a:r>
          </a:p>
          <a:p>
            <a:pPr algn="r"/>
            <a:r>
              <a:rPr lang="fr-FR" dirty="0" smtClean="0"/>
              <a:t>Peur que le groupe explose</a:t>
            </a:r>
            <a:endParaRPr lang="fr-FR" dirty="0"/>
          </a:p>
        </p:txBody>
      </p:sp>
      <p:sp>
        <p:nvSpPr>
          <p:cNvPr id="14" name="ZoneTexte 13"/>
          <p:cNvSpPr txBox="1"/>
          <p:nvPr/>
        </p:nvSpPr>
        <p:spPr>
          <a:xfrm>
            <a:off x="6007948" y="3240272"/>
            <a:ext cx="1300356" cy="369332"/>
          </a:xfrm>
          <a:prstGeom prst="rect">
            <a:avLst/>
          </a:prstGeom>
          <a:noFill/>
        </p:spPr>
        <p:txBody>
          <a:bodyPr wrap="none" rtlCol="0">
            <a:spAutoFit/>
          </a:bodyPr>
          <a:lstStyle/>
          <a:p>
            <a:r>
              <a:rPr lang="fr-FR" b="1" dirty="0" smtClean="0">
                <a:solidFill>
                  <a:schemeClr val="bg1"/>
                </a:solidFill>
              </a:rPr>
              <a:t>Confiance</a:t>
            </a:r>
            <a:endParaRPr lang="fr-FR" b="1" dirty="0">
              <a:solidFill>
                <a:schemeClr val="bg1"/>
              </a:solidFill>
            </a:endParaRPr>
          </a:p>
        </p:txBody>
      </p:sp>
      <p:sp>
        <p:nvSpPr>
          <p:cNvPr id="15" name="ZoneTexte 14"/>
          <p:cNvSpPr txBox="1"/>
          <p:nvPr/>
        </p:nvSpPr>
        <p:spPr>
          <a:xfrm>
            <a:off x="1547664" y="3244040"/>
            <a:ext cx="1172116" cy="369332"/>
          </a:xfrm>
          <a:prstGeom prst="rect">
            <a:avLst/>
          </a:prstGeom>
          <a:noFill/>
        </p:spPr>
        <p:txBody>
          <a:bodyPr wrap="none" rtlCol="0">
            <a:spAutoFit/>
          </a:bodyPr>
          <a:lstStyle/>
          <a:p>
            <a:r>
              <a:rPr lang="fr-FR" b="1" dirty="0" smtClean="0">
                <a:solidFill>
                  <a:schemeClr val="bg1"/>
                </a:solidFill>
              </a:rPr>
              <a:t>Méfiance</a:t>
            </a:r>
            <a:endParaRPr lang="fr-FR" b="1" dirty="0">
              <a:solidFill>
                <a:schemeClr val="bg1"/>
              </a:solidFill>
            </a:endParaRPr>
          </a:p>
        </p:txBody>
      </p:sp>
      <p:sp>
        <p:nvSpPr>
          <p:cNvPr id="16" name="ZoneTexte 15"/>
          <p:cNvSpPr txBox="1"/>
          <p:nvPr/>
        </p:nvSpPr>
        <p:spPr>
          <a:xfrm>
            <a:off x="3779912" y="3212976"/>
            <a:ext cx="1364476" cy="369332"/>
          </a:xfrm>
          <a:prstGeom prst="rect">
            <a:avLst/>
          </a:prstGeom>
          <a:noFill/>
        </p:spPr>
        <p:txBody>
          <a:bodyPr wrap="none" rtlCol="0">
            <a:spAutoFit/>
          </a:bodyPr>
          <a:lstStyle/>
          <a:p>
            <a:r>
              <a:rPr lang="fr-FR" b="1" dirty="0" smtClean="0">
                <a:solidFill>
                  <a:schemeClr val="bg1"/>
                </a:solidFill>
              </a:rPr>
              <a:t>Assertivité</a:t>
            </a:r>
            <a:endParaRPr lang="fr-FR" b="1" dirty="0">
              <a:solidFill>
                <a:schemeClr val="bg1"/>
              </a:solidFill>
            </a:endParaRPr>
          </a:p>
        </p:txBody>
      </p:sp>
      <p:sp>
        <p:nvSpPr>
          <p:cNvPr id="17" name="ZoneTexte 16"/>
          <p:cNvSpPr txBox="1"/>
          <p:nvPr/>
        </p:nvSpPr>
        <p:spPr>
          <a:xfrm>
            <a:off x="4860032" y="1628800"/>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19" name="ZoneTexte 18"/>
          <p:cNvSpPr txBox="1"/>
          <p:nvPr/>
        </p:nvSpPr>
        <p:spPr>
          <a:xfrm>
            <a:off x="467544" y="4221088"/>
            <a:ext cx="947695" cy="338554"/>
          </a:xfrm>
          <a:prstGeom prst="rect">
            <a:avLst/>
          </a:prstGeom>
          <a:noFill/>
        </p:spPr>
        <p:txBody>
          <a:bodyPr wrap="none" rtlCol="0">
            <a:spAutoFit/>
          </a:bodyPr>
          <a:lstStyle/>
          <a:p>
            <a:r>
              <a:rPr lang="fr-FR" sz="1600" i="1" dirty="0" smtClean="0">
                <a:solidFill>
                  <a:srgbClr val="C00000"/>
                </a:solidFill>
              </a:rPr>
              <a:t>Dit NON</a:t>
            </a:r>
            <a:endParaRPr lang="fr-FR" sz="1600" i="1" dirty="0">
              <a:solidFill>
                <a:srgbClr val="C00000"/>
              </a:solidFill>
            </a:endParaRPr>
          </a:p>
        </p:txBody>
      </p:sp>
      <p:sp>
        <p:nvSpPr>
          <p:cNvPr id="20" name="ZoneTexte 19"/>
          <p:cNvSpPr txBox="1"/>
          <p:nvPr/>
        </p:nvSpPr>
        <p:spPr>
          <a:xfrm>
            <a:off x="4644008" y="6237312"/>
            <a:ext cx="2122697" cy="338554"/>
          </a:xfrm>
          <a:prstGeom prst="rect">
            <a:avLst/>
          </a:prstGeom>
          <a:noFill/>
        </p:spPr>
        <p:txBody>
          <a:bodyPr wrap="none" rtlCol="0">
            <a:spAutoFit/>
          </a:bodyPr>
          <a:lstStyle/>
          <a:p>
            <a:r>
              <a:rPr lang="fr-FR" sz="1600" i="1" dirty="0" smtClean="0">
                <a:solidFill>
                  <a:srgbClr val="C00000"/>
                </a:solidFill>
              </a:rPr>
              <a:t>Ne sait pas dire NON</a:t>
            </a:r>
            <a:endParaRPr lang="fr-FR" sz="1600" i="1" dirty="0">
              <a:solidFill>
                <a:srgbClr val="C00000"/>
              </a:solidFill>
            </a:endParaRPr>
          </a:p>
        </p:txBody>
      </p:sp>
      <p:sp>
        <p:nvSpPr>
          <p:cNvPr id="21" name="ZoneTexte 20"/>
          <p:cNvSpPr txBox="1"/>
          <p:nvPr/>
        </p:nvSpPr>
        <p:spPr>
          <a:xfrm>
            <a:off x="7092280" y="4221088"/>
            <a:ext cx="857927" cy="338554"/>
          </a:xfrm>
          <a:prstGeom prst="rect">
            <a:avLst/>
          </a:prstGeom>
          <a:noFill/>
        </p:spPr>
        <p:txBody>
          <a:bodyPr wrap="none" rtlCol="0">
            <a:spAutoFit/>
          </a:bodyPr>
          <a:lstStyle/>
          <a:p>
            <a:r>
              <a:rPr lang="fr-FR" sz="1600" i="1" dirty="0" smtClean="0">
                <a:solidFill>
                  <a:srgbClr val="C00000"/>
                </a:solidFill>
              </a:rPr>
              <a:t>Dit OUI</a:t>
            </a:r>
            <a:endParaRPr lang="fr-FR" sz="1600" i="1" dirty="0">
              <a:solidFill>
                <a:srgbClr val="C00000"/>
              </a:solidFill>
            </a:endParaRPr>
          </a:p>
        </p:txBody>
      </p:sp>
      <p:sp>
        <p:nvSpPr>
          <p:cNvPr id="22" name="ZoneTexte 21"/>
          <p:cNvSpPr txBox="1"/>
          <p:nvPr/>
        </p:nvSpPr>
        <p:spPr>
          <a:xfrm>
            <a:off x="251520" y="5589240"/>
            <a:ext cx="2502608" cy="338554"/>
          </a:xfrm>
          <a:prstGeom prst="rect">
            <a:avLst/>
          </a:prstGeom>
          <a:noFill/>
        </p:spPr>
        <p:txBody>
          <a:bodyPr wrap="none" rtlCol="0">
            <a:spAutoFit/>
          </a:bodyPr>
          <a:lstStyle/>
          <a:p>
            <a:r>
              <a:rPr lang="fr-FR" sz="1600" i="1" dirty="0" smtClean="0">
                <a:solidFill>
                  <a:srgbClr val="FF0000"/>
                </a:solidFill>
              </a:rPr>
              <a:t>L'animal qui nous habite !</a:t>
            </a:r>
            <a:endParaRPr lang="fr-FR" sz="1600" i="1" dirty="0">
              <a:solidFill>
                <a:srgbClr val="FF0000"/>
              </a:solidFill>
            </a:endParaRP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67544" y="490662"/>
            <a:ext cx="7467600" cy="634082"/>
          </a:xfrm>
        </p:spPr>
        <p:txBody>
          <a:bodyPr>
            <a:normAutofit fontScale="90000"/>
          </a:bodyPr>
          <a:lstStyle/>
          <a:p>
            <a:r>
              <a:rPr lang="fr-FR" dirty="0" smtClean="0"/>
              <a:t>4</a:t>
            </a:r>
            <a:r>
              <a:rPr lang="fr-FR" dirty="0" smtClean="0"/>
              <a:t>. </a:t>
            </a:r>
            <a:r>
              <a:rPr lang="fr-FR" dirty="0" smtClean="0"/>
              <a:t>Gestion relationnelle :</a:t>
            </a:r>
            <a:br>
              <a:rPr lang="fr-FR" dirty="0" smtClean="0"/>
            </a:br>
            <a:r>
              <a:rPr lang="fr-FR" dirty="0" smtClean="0"/>
              <a:t>Comment s'en sortir ?</a:t>
            </a:r>
            <a:endParaRPr lang="fr-FR" dirty="0"/>
          </a:p>
        </p:txBody>
      </p:sp>
      <p:sp>
        <p:nvSpPr>
          <p:cNvPr id="3" name="Espace réservé du contenu 2"/>
          <p:cNvSpPr>
            <a:spLocks noGrp="1"/>
          </p:cNvSpPr>
          <p:nvPr>
            <p:ph sz="quarter" idx="1"/>
          </p:nvPr>
        </p:nvSpPr>
        <p:spPr/>
        <p:txBody>
          <a:bodyPr/>
          <a:lstStyle/>
          <a:p>
            <a:r>
              <a:rPr lang="fr-FR" b="1" dirty="0" smtClean="0">
                <a:solidFill>
                  <a:schemeClr val="accent1">
                    <a:lumMod val="75000"/>
                  </a:schemeClr>
                </a:solidFill>
              </a:rPr>
              <a:t>Rester neutre, se détacher du contenu et gérer l'état</a:t>
            </a:r>
          </a:p>
          <a:p>
            <a:endParaRPr lang="fr-FR" dirty="0" smtClean="0">
              <a:solidFill>
                <a:schemeClr val="accent1">
                  <a:lumMod val="75000"/>
                </a:schemeClr>
              </a:solidFill>
            </a:endParaRPr>
          </a:p>
          <a:p>
            <a:r>
              <a:rPr lang="fr-FR" b="1" dirty="0" smtClean="0">
                <a:solidFill>
                  <a:schemeClr val="accent1">
                    <a:lumMod val="75000"/>
                  </a:schemeClr>
                </a:solidFill>
              </a:rPr>
              <a:t>Ne pas entrer dans le jeu des rapports de force</a:t>
            </a:r>
          </a:p>
          <a:p>
            <a:endParaRPr lang="fr-FR" dirty="0" smtClean="0">
              <a:solidFill>
                <a:schemeClr val="accent1">
                  <a:lumMod val="75000"/>
                </a:schemeClr>
              </a:solidFill>
            </a:endParaRPr>
          </a:p>
          <a:p>
            <a:r>
              <a:rPr lang="fr-FR" b="1" dirty="0" smtClean="0">
                <a:solidFill>
                  <a:schemeClr val="accent1">
                    <a:lumMod val="75000"/>
                  </a:schemeClr>
                </a:solidFill>
              </a:rPr>
              <a:t>L'ATTITUDE vaut mille mots</a:t>
            </a:r>
          </a:p>
          <a:p>
            <a:endParaRPr lang="fr-FR" b="1" dirty="0" smtClean="0">
              <a:solidFill>
                <a:schemeClr val="accent1">
                  <a:lumMod val="75000"/>
                </a:schemeClr>
              </a:solidFill>
            </a:endParaRPr>
          </a:p>
          <a:p>
            <a:r>
              <a:rPr lang="fr-FR" b="1" dirty="0" smtClean="0">
                <a:solidFill>
                  <a:schemeClr val="accent1">
                    <a:lumMod val="75000"/>
                  </a:schemeClr>
                </a:solidFill>
              </a:rPr>
              <a:t>A PROSCRIRE : </a:t>
            </a:r>
          </a:p>
          <a:p>
            <a:pPr lvl="1"/>
            <a:r>
              <a:rPr lang="fr-FR" b="1" dirty="0" smtClean="0">
                <a:solidFill>
                  <a:schemeClr val="accent1">
                    <a:lumMod val="75000"/>
                  </a:schemeClr>
                </a:solidFill>
              </a:rPr>
              <a:t>Aller dans le même sens</a:t>
            </a:r>
          </a:p>
          <a:p>
            <a:pPr lvl="1"/>
            <a:r>
              <a:rPr lang="fr-FR" b="1" dirty="0" smtClean="0">
                <a:solidFill>
                  <a:schemeClr val="accent1">
                    <a:lumMod val="75000"/>
                  </a:schemeClr>
                </a:solidFill>
              </a:rPr>
              <a:t>S'opposer au sujet</a:t>
            </a:r>
          </a:p>
          <a:p>
            <a:endParaRPr lang="fr-FR"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4</a:t>
            </a:r>
            <a:r>
              <a:rPr lang="fr-FR" dirty="0" smtClean="0"/>
              <a:t>. </a:t>
            </a:r>
            <a:r>
              <a:rPr lang="fr-FR" dirty="0" smtClean="0"/>
              <a:t>Gestion relationnelle</a:t>
            </a:r>
            <a:endParaRPr lang="fr-FR" dirty="0"/>
          </a:p>
        </p:txBody>
      </p:sp>
      <p:sp>
        <p:nvSpPr>
          <p:cNvPr id="3" name="Espace réservé du contenu 2"/>
          <p:cNvSpPr>
            <a:spLocks noGrp="1"/>
          </p:cNvSpPr>
          <p:nvPr>
            <p:ph sz="quarter" idx="1"/>
          </p:nvPr>
        </p:nvSpPr>
        <p:spPr>
          <a:xfrm>
            <a:off x="457200" y="1268760"/>
            <a:ext cx="7787208" cy="5205192"/>
          </a:xfrm>
        </p:spPr>
        <p:txBody>
          <a:bodyPr/>
          <a:lstStyle/>
          <a:p>
            <a:r>
              <a:rPr lang="fr-FR" b="1" dirty="0" smtClean="0"/>
              <a:t>Le positionnement grégaire comme évitement est très résistant au changement :</a:t>
            </a:r>
          </a:p>
          <a:p>
            <a:endParaRPr lang="fr-FR" dirty="0" smtClean="0"/>
          </a:p>
          <a:p>
            <a:r>
              <a:rPr lang="fr-FR" b="1" dirty="0" smtClean="0">
                <a:solidFill>
                  <a:schemeClr val="accent1"/>
                </a:solidFill>
              </a:rPr>
              <a:t>Les dominants : </a:t>
            </a:r>
            <a:r>
              <a:rPr lang="fr-FR" b="1" dirty="0" smtClean="0">
                <a:solidFill>
                  <a:srgbClr val="002060"/>
                </a:solidFill>
              </a:rPr>
              <a:t>évitent leurs tendances latentes à la soumission</a:t>
            </a:r>
          </a:p>
          <a:p>
            <a:r>
              <a:rPr lang="fr-FR" b="1" dirty="0" smtClean="0">
                <a:solidFill>
                  <a:schemeClr val="accent1"/>
                </a:solidFill>
              </a:rPr>
              <a:t>Les soumis : </a:t>
            </a:r>
            <a:r>
              <a:rPr lang="fr-FR" b="1" dirty="0" smtClean="0">
                <a:solidFill>
                  <a:srgbClr val="002060"/>
                </a:solidFill>
              </a:rPr>
              <a:t>évitent leur potentiel de dominance</a:t>
            </a:r>
          </a:p>
          <a:p>
            <a:r>
              <a:rPr lang="fr-FR" b="1" dirty="0" smtClean="0">
                <a:solidFill>
                  <a:schemeClr val="accent1"/>
                </a:solidFill>
              </a:rPr>
              <a:t>Les marginaux : </a:t>
            </a:r>
            <a:r>
              <a:rPr lang="fr-FR" b="1" dirty="0" smtClean="0">
                <a:solidFill>
                  <a:srgbClr val="002060"/>
                </a:solidFill>
              </a:rPr>
              <a:t>évitent l'axialité</a:t>
            </a:r>
          </a:p>
          <a:p>
            <a:r>
              <a:rPr lang="fr-FR" b="1" dirty="0" smtClean="0">
                <a:solidFill>
                  <a:schemeClr val="accent1"/>
                </a:solidFill>
              </a:rPr>
              <a:t>Les axiaux : </a:t>
            </a:r>
            <a:r>
              <a:rPr lang="fr-FR" b="1" dirty="0" smtClean="0">
                <a:solidFill>
                  <a:srgbClr val="002060"/>
                </a:solidFill>
              </a:rPr>
              <a:t>évitent la marginalité</a:t>
            </a:r>
          </a:p>
          <a:p>
            <a:endParaRPr lang="fr-FR"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a:bodyPr>
          <a:lstStyle/>
          <a:p>
            <a:r>
              <a:rPr lang="fr-FR" dirty="0" smtClean="0"/>
              <a:t>Sommaire </a:t>
            </a:r>
            <a:endParaRPr lang="fr-FR" dirty="0"/>
          </a:p>
        </p:txBody>
      </p:sp>
      <p:sp>
        <p:nvSpPr>
          <p:cNvPr id="3" name="Espace réservé du contenu 2"/>
          <p:cNvSpPr>
            <a:spLocks noGrp="1"/>
          </p:cNvSpPr>
          <p:nvPr>
            <p:ph sz="quarter" idx="1"/>
          </p:nvPr>
        </p:nvSpPr>
        <p:spPr>
          <a:xfrm>
            <a:off x="755576" y="908720"/>
            <a:ext cx="7169224" cy="5565232"/>
          </a:xfrm>
        </p:spPr>
        <p:txBody>
          <a:bodyPr>
            <a:normAutofit/>
          </a:bodyPr>
          <a:lstStyle/>
          <a:p>
            <a:pPr>
              <a:buNone/>
            </a:pPr>
            <a:r>
              <a:rPr lang="fr-FR" sz="1800" b="1" dirty="0" smtClean="0"/>
              <a:t>De la théorie...</a:t>
            </a:r>
          </a:p>
          <a:p>
            <a:pPr>
              <a:buNone/>
            </a:pPr>
            <a:r>
              <a:rPr lang="fr-FR" sz="1800" dirty="0" smtClean="0"/>
              <a:t>	1. Les 4 territoires cérébraux et prise de décisions</a:t>
            </a:r>
          </a:p>
          <a:p>
            <a:pPr marL="274320" lvl="2" indent="-274320">
              <a:spcBef>
                <a:spcPts val="600"/>
              </a:spcBef>
              <a:buClr>
                <a:schemeClr val="accent1"/>
              </a:buClr>
              <a:buSzPct val="70000"/>
              <a:buNone/>
            </a:pPr>
            <a:r>
              <a:rPr lang="fr-FR" sz="1400" dirty="0" smtClean="0"/>
              <a:t>	     </a:t>
            </a:r>
            <a:r>
              <a:rPr lang="fr-FR" dirty="0" smtClean="0"/>
              <a:t>Qu'est-ce que le stress ? Son </a:t>
            </a:r>
            <a:r>
              <a:rPr lang="fr-FR" dirty="0" smtClean="0"/>
              <a:t>origine</a:t>
            </a:r>
            <a:endParaRPr lang="fr-FR" sz="1800" dirty="0" smtClean="0"/>
          </a:p>
          <a:p>
            <a:pPr marL="274320" lvl="1">
              <a:spcBef>
                <a:spcPts val="600"/>
              </a:spcBef>
              <a:buSzPct val="70000"/>
              <a:buNone/>
            </a:pPr>
            <a:r>
              <a:rPr lang="fr-FR" sz="1800" dirty="0" smtClean="0"/>
              <a:t>	2. L'intelligence du stress</a:t>
            </a:r>
          </a:p>
          <a:p>
            <a:pPr marL="548640" lvl="2">
              <a:spcBef>
                <a:spcPts val="600"/>
              </a:spcBef>
              <a:buSzPct val="70000"/>
            </a:pPr>
            <a:r>
              <a:rPr lang="fr-FR" dirty="0" smtClean="0"/>
              <a:t>Différents types de stress</a:t>
            </a:r>
          </a:p>
          <a:p>
            <a:pPr marL="548640" lvl="2">
              <a:spcBef>
                <a:spcPts val="600"/>
              </a:spcBef>
              <a:buSzPct val="70000"/>
            </a:pPr>
            <a:r>
              <a:rPr lang="fr-FR" dirty="0" smtClean="0"/>
              <a:t>Triangle pensées – émotions – comportements</a:t>
            </a:r>
          </a:p>
          <a:p>
            <a:pPr marL="548640" lvl="2">
              <a:spcBef>
                <a:spcPts val="600"/>
              </a:spcBef>
              <a:buSzPct val="70000"/>
            </a:pPr>
            <a:r>
              <a:rPr lang="fr-FR" dirty="0" smtClean="0"/>
              <a:t> Mécanisme du </a:t>
            </a:r>
            <a:r>
              <a:rPr lang="fr-FR" dirty="0" smtClean="0"/>
              <a:t>stress</a:t>
            </a:r>
          </a:p>
          <a:p>
            <a:pPr marL="548640" lvl="2">
              <a:spcBef>
                <a:spcPts val="600"/>
              </a:spcBef>
              <a:buSzPct val="70000"/>
            </a:pPr>
            <a:endParaRPr lang="fr-FR" dirty="0" smtClean="0"/>
          </a:p>
          <a:p>
            <a:pPr>
              <a:buNone/>
            </a:pPr>
            <a:r>
              <a:rPr lang="fr-FR" sz="1800" b="1" dirty="0" smtClean="0"/>
              <a:t>A </a:t>
            </a:r>
            <a:r>
              <a:rPr lang="fr-FR" sz="1800" b="1" dirty="0" smtClean="0"/>
              <a:t>la pratique</a:t>
            </a:r>
            <a:r>
              <a:rPr lang="fr-FR" sz="1800" b="1" dirty="0" smtClean="0"/>
              <a:t>...</a:t>
            </a:r>
            <a:endParaRPr lang="fr-FR" sz="1800" b="1" dirty="0" smtClean="0"/>
          </a:p>
          <a:p>
            <a:pPr>
              <a:buNone/>
            </a:pPr>
            <a:r>
              <a:rPr lang="fr-FR" sz="1800" dirty="0" smtClean="0"/>
              <a:t>3. </a:t>
            </a:r>
            <a:r>
              <a:rPr lang="fr-FR" sz="1800" dirty="0" smtClean="0"/>
              <a:t>La gestion relationnelle du stress</a:t>
            </a:r>
          </a:p>
          <a:p>
            <a:pPr lvl="1"/>
            <a:r>
              <a:rPr lang="fr-FR" sz="1800" dirty="0" smtClean="0"/>
              <a:t>Reconnaître, s'adapter et apaiser</a:t>
            </a:r>
            <a:r>
              <a:rPr lang="fr-FR" sz="1800" dirty="0" smtClean="0"/>
              <a:t>,</a:t>
            </a:r>
            <a:endParaRPr lang="fr-FR" sz="1800" dirty="0" smtClean="0"/>
          </a:p>
          <a:p>
            <a:pPr>
              <a:buNone/>
            </a:pPr>
            <a:r>
              <a:rPr lang="fr-FR" sz="1800" dirty="0" smtClean="0"/>
              <a:t>4. </a:t>
            </a:r>
            <a:r>
              <a:rPr lang="fr-FR" sz="1800" dirty="0" smtClean="0"/>
              <a:t>Positionnement grégaire</a:t>
            </a:r>
          </a:p>
          <a:p>
            <a:pPr lvl="1"/>
            <a:r>
              <a:rPr lang="fr-FR" sz="1800" dirty="0" smtClean="0"/>
              <a:t>Hiérarchisation des rapports </a:t>
            </a:r>
            <a:r>
              <a:rPr lang="fr-FR" sz="1800" dirty="0" smtClean="0"/>
              <a:t>sociaux</a:t>
            </a:r>
            <a:endParaRPr lang="fr-FR" dirty="0" smtClean="0"/>
          </a:p>
          <a:p>
            <a:pPr marL="548640" lvl="2">
              <a:spcBef>
                <a:spcPts val="600"/>
              </a:spcBef>
              <a:buSzPct val="70000"/>
              <a:buNone/>
            </a:pPr>
            <a:endParaRPr lang="fr-FR" sz="2000" dirty="0" smtClean="0"/>
          </a:p>
          <a:p>
            <a:pPr marL="548640" lvl="2">
              <a:spcBef>
                <a:spcPts val="600"/>
              </a:spcBef>
              <a:buSzPct val="70000"/>
              <a:buNone/>
            </a:pPr>
            <a:endParaRPr lang="fr-FR" sz="2000" dirty="0" smtClean="0"/>
          </a:p>
          <a:p>
            <a:pPr lvl="1">
              <a:buNone/>
            </a:pPr>
            <a:endParaRPr lang="fr-FR" sz="2000" dirty="0" smtClean="0"/>
          </a:p>
          <a:p>
            <a:pPr lvl="1">
              <a:buNone/>
            </a:pPr>
            <a:endParaRPr lang="fr-FR" sz="2000" dirty="0" smtClean="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re 1"/>
          <p:cNvSpPr>
            <a:spLocks noGrp="1"/>
          </p:cNvSpPr>
          <p:nvPr>
            <p:ph type="title"/>
          </p:nvPr>
        </p:nvSpPr>
        <p:spPr/>
        <p:txBody>
          <a:bodyPr>
            <a:normAutofit fontScale="90000"/>
          </a:bodyPr>
          <a:lstStyle/>
          <a:p>
            <a:r>
              <a:rPr lang="fr-FR" dirty="0" smtClean="0"/>
              <a:t>1. Les 4 territoires cérébraux et prise de décisions</a:t>
            </a:r>
            <a:endParaRPr lang="fr-FR" dirty="0"/>
          </a:p>
        </p:txBody>
      </p:sp>
      <p:sp>
        <p:nvSpPr>
          <p:cNvPr id="3" name="Espace réservé du contenu 2"/>
          <p:cNvSpPr>
            <a:spLocks noGrp="1"/>
          </p:cNvSpPr>
          <p:nvPr>
            <p:ph sz="quarter" idx="1"/>
          </p:nvPr>
        </p:nvSpPr>
        <p:spPr/>
        <p:txBody>
          <a:bodyPr>
            <a:normAutofit/>
          </a:bodyPr>
          <a:lstStyle/>
          <a:p>
            <a:r>
              <a:rPr lang="fr-FR" sz="1600" b="1" dirty="0" smtClean="0"/>
              <a:t>Approche neurocognitive et comportementale</a:t>
            </a:r>
          </a:p>
          <a:p>
            <a:pPr>
              <a:buNone/>
            </a:pPr>
            <a:r>
              <a:rPr lang="fr-FR" sz="1600" b="1" dirty="0" smtClean="0">
                <a:sym typeface="Wingdings" pitchFamily="2" charset="2"/>
              </a:rPr>
              <a:t>	</a:t>
            </a:r>
            <a:r>
              <a:rPr lang="fr-FR" sz="1600" b="1" dirty="0" smtClean="0">
                <a:solidFill>
                  <a:schemeClr val="accent1">
                    <a:lumMod val="75000"/>
                  </a:schemeClr>
                </a:solidFill>
                <a:sym typeface="Wingdings" pitchFamily="2" charset="2"/>
              </a:rPr>
              <a:t> Faire les liens entre nos états internes et les zones de notre cerveau qui s'activent.</a:t>
            </a:r>
          </a:p>
          <a:p>
            <a:endParaRPr lang="fr-FR" sz="1600" b="1" dirty="0" smtClean="0">
              <a:sym typeface="Wingdings" pitchFamily="2" charset="2"/>
            </a:endParaRPr>
          </a:p>
          <a:p>
            <a:r>
              <a:rPr lang="fr-FR" sz="1600" b="1" dirty="0" smtClean="0"/>
              <a:t>QU'EST-CE QUE LE STRESS ?</a:t>
            </a:r>
            <a:endParaRPr lang="fr-FR" sz="1600" dirty="0" smtClean="0"/>
          </a:p>
          <a:p>
            <a:r>
              <a:rPr lang="fr-FR" sz="1600" b="1" dirty="0" smtClean="0">
                <a:sym typeface="Wingdings" pitchFamily="2" charset="2"/>
              </a:rPr>
              <a:t>	</a:t>
            </a:r>
            <a:r>
              <a:rPr lang="fr-FR" sz="1600" b="1" dirty="0" smtClean="0">
                <a:solidFill>
                  <a:schemeClr val="accent1">
                    <a:lumMod val="75000"/>
                  </a:schemeClr>
                </a:solidFill>
                <a:sym typeface="Wingdings" pitchFamily="2" charset="2"/>
              </a:rPr>
              <a:t> Un indicateur dysfonctionnement : Le stress est au mental ce que la douleur et au physique. </a:t>
            </a:r>
            <a:endParaRPr lang="fr-FR" sz="1600" b="1" dirty="0" smtClean="0">
              <a:sym typeface="Wingdings" pitchFamily="2" charset="2"/>
            </a:endParaRPr>
          </a:p>
          <a:p>
            <a:endParaRPr lang="fr-FR" sz="1600" b="1" dirty="0" smtClean="0">
              <a:solidFill>
                <a:schemeClr val="accent1">
                  <a:lumMod val="75000"/>
                </a:schemeClr>
              </a:solidFill>
              <a:sym typeface="Wingdings" pitchFamily="2" charset="2"/>
            </a:endParaRPr>
          </a:p>
          <a:p>
            <a:r>
              <a:rPr lang="fr-FR" sz="1600" b="1" dirty="0" smtClean="0"/>
              <a:t>Le bon stress n'existe pas :</a:t>
            </a:r>
            <a:endParaRPr lang="fr-FR" sz="1600" dirty="0" smtClean="0"/>
          </a:p>
          <a:p>
            <a:pPr>
              <a:buNone/>
            </a:pPr>
            <a:r>
              <a:rPr lang="fr-FR" sz="1600" b="1" dirty="0" smtClean="0"/>
              <a:t>	Dès l'instant qu'il y a un stress </a:t>
            </a:r>
            <a:r>
              <a:rPr lang="fr-FR" sz="1600" b="1" dirty="0" smtClean="0">
                <a:sym typeface="Wingdings"/>
              </a:rPr>
              <a:t></a:t>
            </a:r>
            <a:r>
              <a:rPr lang="fr-FR" sz="1600" b="1" dirty="0" smtClean="0"/>
              <a:t> il y a une incohérence quelque part.</a:t>
            </a:r>
            <a:endParaRPr lang="fr-FR" sz="1600" b="1" dirty="0" smtClean="0">
              <a:solidFill>
                <a:schemeClr val="accent1">
                  <a:lumMod val="75000"/>
                </a:schemeClr>
              </a:solidFill>
              <a:sym typeface="Wingdings" pitchFamily="2" charset="2"/>
            </a:endParaRPr>
          </a:p>
          <a:p>
            <a:endParaRPr lang="fr-FR" b="1" dirty="0" smtClean="0"/>
          </a:p>
          <a:p>
            <a:endParaRPr lang="fr-FR" dirty="0"/>
          </a:p>
        </p:txBody>
      </p:sp>
    </p:spTree>
  </p:cSld>
  <p:clrMapOvr>
    <a:masterClrMapping/>
  </p:clrMapOvr>
  <p:transition/>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850106"/>
          </a:xfrm>
        </p:spPr>
        <p:txBody>
          <a:bodyPr>
            <a:normAutofit fontScale="90000"/>
          </a:bodyPr>
          <a:lstStyle/>
          <a:p>
            <a:r>
              <a:rPr lang="fr-FR" dirty="0" smtClean="0"/>
              <a:t>1. Les 4 territoires : modes de fonctionnement du cerveau</a:t>
            </a:r>
            <a:endParaRPr lang="fr-FR" dirty="0"/>
          </a:p>
        </p:txBody>
      </p:sp>
      <p:sp>
        <p:nvSpPr>
          <p:cNvPr id="15" name="Forme libre 14"/>
          <p:cNvSpPr/>
          <p:nvPr/>
        </p:nvSpPr>
        <p:spPr>
          <a:xfrm>
            <a:off x="2248199" y="1700808"/>
            <a:ext cx="3691953" cy="4058547"/>
          </a:xfrm>
          <a:custGeom>
            <a:avLst/>
            <a:gdLst>
              <a:gd name="connsiteX0" fmla="*/ 2015101 w 4389811"/>
              <a:gd name="connsiteY0" fmla="*/ 4872250 h 5172501"/>
              <a:gd name="connsiteX1" fmla="*/ 2001453 w 4389811"/>
              <a:gd name="connsiteY1" fmla="*/ 4913194 h 5172501"/>
              <a:gd name="connsiteX2" fmla="*/ 1905919 w 4389811"/>
              <a:gd name="connsiteY2" fmla="*/ 4954137 h 5172501"/>
              <a:gd name="connsiteX3" fmla="*/ 1742145 w 4389811"/>
              <a:gd name="connsiteY3" fmla="*/ 5090615 h 5172501"/>
              <a:gd name="connsiteX4" fmla="*/ 1687554 w 4389811"/>
              <a:gd name="connsiteY4" fmla="*/ 5117910 h 5172501"/>
              <a:gd name="connsiteX5" fmla="*/ 1619316 w 4389811"/>
              <a:gd name="connsiteY5" fmla="*/ 5131558 h 5172501"/>
              <a:gd name="connsiteX6" fmla="*/ 1578372 w 4389811"/>
              <a:gd name="connsiteY6" fmla="*/ 5145206 h 5172501"/>
              <a:gd name="connsiteX7" fmla="*/ 1455542 w 4389811"/>
              <a:gd name="connsiteY7" fmla="*/ 5172501 h 5172501"/>
              <a:gd name="connsiteX8" fmla="*/ 1018814 w 4389811"/>
              <a:gd name="connsiteY8" fmla="*/ 5145206 h 5172501"/>
              <a:gd name="connsiteX9" fmla="*/ 950575 w 4389811"/>
              <a:gd name="connsiteY9" fmla="*/ 5117910 h 5172501"/>
              <a:gd name="connsiteX10" fmla="*/ 814098 w 4389811"/>
              <a:gd name="connsiteY10" fmla="*/ 5008728 h 5172501"/>
              <a:gd name="connsiteX11" fmla="*/ 745859 w 4389811"/>
              <a:gd name="connsiteY11" fmla="*/ 4954137 h 5172501"/>
              <a:gd name="connsiteX12" fmla="*/ 677620 w 4389811"/>
              <a:gd name="connsiteY12" fmla="*/ 4885898 h 5172501"/>
              <a:gd name="connsiteX13" fmla="*/ 609381 w 4389811"/>
              <a:gd name="connsiteY13" fmla="*/ 4831307 h 5172501"/>
              <a:gd name="connsiteX14" fmla="*/ 541142 w 4389811"/>
              <a:gd name="connsiteY14" fmla="*/ 4763068 h 5172501"/>
              <a:gd name="connsiteX15" fmla="*/ 295483 w 4389811"/>
              <a:gd name="connsiteY15" fmla="*/ 4394579 h 5172501"/>
              <a:gd name="connsiteX16" fmla="*/ 186301 w 4389811"/>
              <a:gd name="connsiteY16" fmla="*/ 4107976 h 5172501"/>
              <a:gd name="connsiteX17" fmla="*/ 118062 w 4389811"/>
              <a:gd name="connsiteY17" fmla="*/ 3944203 h 5172501"/>
              <a:gd name="connsiteX18" fmla="*/ 77119 w 4389811"/>
              <a:gd name="connsiteY18" fmla="*/ 3753134 h 5172501"/>
              <a:gd name="connsiteX19" fmla="*/ 36175 w 4389811"/>
              <a:gd name="connsiteY19" fmla="*/ 3589361 h 5172501"/>
              <a:gd name="connsiteX20" fmla="*/ 63471 w 4389811"/>
              <a:gd name="connsiteY20" fmla="*/ 2415653 h 5172501"/>
              <a:gd name="connsiteX21" fmla="*/ 104414 w 4389811"/>
              <a:gd name="connsiteY21" fmla="*/ 2265528 h 5172501"/>
              <a:gd name="connsiteX22" fmla="*/ 227244 w 4389811"/>
              <a:gd name="connsiteY22" fmla="*/ 1924334 h 5172501"/>
              <a:gd name="connsiteX23" fmla="*/ 309131 w 4389811"/>
              <a:gd name="connsiteY23" fmla="*/ 1746913 h 5172501"/>
              <a:gd name="connsiteX24" fmla="*/ 500199 w 4389811"/>
              <a:gd name="connsiteY24" fmla="*/ 1460310 h 5172501"/>
              <a:gd name="connsiteX25" fmla="*/ 568438 w 4389811"/>
              <a:gd name="connsiteY25" fmla="*/ 1351128 h 5172501"/>
              <a:gd name="connsiteX26" fmla="*/ 663972 w 4389811"/>
              <a:gd name="connsiteY26" fmla="*/ 1255594 h 5172501"/>
              <a:gd name="connsiteX27" fmla="*/ 773154 w 4389811"/>
              <a:gd name="connsiteY27" fmla="*/ 1132764 h 5172501"/>
              <a:gd name="connsiteX28" fmla="*/ 841393 w 4389811"/>
              <a:gd name="connsiteY28" fmla="*/ 1037230 h 5172501"/>
              <a:gd name="connsiteX29" fmla="*/ 936928 w 4389811"/>
              <a:gd name="connsiteY29" fmla="*/ 968991 h 5172501"/>
              <a:gd name="connsiteX30" fmla="*/ 1032462 w 4389811"/>
              <a:gd name="connsiteY30" fmla="*/ 873456 h 5172501"/>
              <a:gd name="connsiteX31" fmla="*/ 1155292 w 4389811"/>
              <a:gd name="connsiteY31" fmla="*/ 791570 h 5172501"/>
              <a:gd name="connsiteX32" fmla="*/ 1250826 w 4389811"/>
              <a:gd name="connsiteY32" fmla="*/ 709683 h 5172501"/>
              <a:gd name="connsiteX33" fmla="*/ 1482838 w 4389811"/>
              <a:gd name="connsiteY33" fmla="*/ 573206 h 5172501"/>
              <a:gd name="connsiteX34" fmla="*/ 1851328 w 4389811"/>
              <a:gd name="connsiteY34" fmla="*/ 354842 h 5172501"/>
              <a:gd name="connsiteX35" fmla="*/ 1974157 w 4389811"/>
              <a:gd name="connsiteY35" fmla="*/ 327546 h 5172501"/>
              <a:gd name="connsiteX36" fmla="*/ 2083340 w 4389811"/>
              <a:gd name="connsiteY36" fmla="*/ 286603 h 5172501"/>
              <a:gd name="connsiteX37" fmla="*/ 2219817 w 4389811"/>
              <a:gd name="connsiteY37" fmla="*/ 245659 h 5172501"/>
              <a:gd name="connsiteX38" fmla="*/ 2574659 w 4389811"/>
              <a:gd name="connsiteY38" fmla="*/ 150125 h 5172501"/>
              <a:gd name="connsiteX39" fmla="*/ 2806671 w 4389811"/>
              <a:gd name="connsiteY39" fmla="*/ 95534 h 5172501"/>
              <a:gd name="connsiteX40" fmla="*/ 2943148 w 4389811"/>
              <a:gd name="connsiteY40" fmla="*/ 54591 h 5172501"/>
              <a:gd name="connsiteX41" fmla="*/ 3325286 w 4389811"/>
              <a:gd name="connsiteY41" fmla="*/ 27295 h 5172501"/>
              <a:gd name="connsiteX42" fmla="*/ 3530002 w 4389811"/>
              <a:gd name="connsiteY42" fmla="*/ 0 h 5172501"/>
              <a:gd name="connsiteX43" fmla="*/ 3898492 w 4389811"/>
              <a:gd name="connsiteY43" fmla="*/ 40943 h 5172501"/>
              <a:gd name="connsiteX44" fmla="*/ 4007674 w 4389811"/>
              <a:gd name="connsiteY44" fmla="*/ 68239 h 5172501"/>
              <a:gd name="connsiteX45" fmla="*/ 4116856 w 4389811"/>
              <a:gd name="connsiteY45" fmla="*/ 136477 h 5172501"/>
              <a:gd name="connsiteX46" fmla="*/ 4157799 w 4389811"/>
              <a:gd name="connsiteY46" fmla="*/ 191068 h 5172501"/>
              <a:gd name="connsiteX47" fmla="*/ 4185095 w 4389811"/>
              <a:gd name="connsiteY47" fmla="*/ 259307 h 5172501"/>
              <a:gd name="connsiteX48" fmla="*/ 4239686 w 4389811"/>
              <a:gd name="connsiteY48" fmla="*/ 300250 h 5172501"/>
              <a:gd name="connsiteX49" fmla="*/ 4266981 w 4389811"/>
              <a:gd name="connsiteY49" fmla="*/ 368489 h 5172501"/>
              <a:gd name="connsiteX50" fmla="*/ 4348868 w 4389811"/>
              <a:gd name="connsiteY50" fmla="*/ 504967 h 5172501"/>
              <a:gd name="connsiteX51" fmla="*/ 4362516 w 4389811"/>
              <a:gd name="connsiteY51" fmla="*/ 559558 h 5172501"/>
              <a:gd name="connsiteX52" fmla="*/ 4389811 w 4389811"/>
              <a:gd name="connsiteY52" fmla="*/ 641445 h 5172501"/>
              <a:gd name="connsiteX53" fmla="*/ 4376163 w 4389811"/>
              <a:gd name="connsiteY53" fmla="*/ 1009934 h 5172501"/>
              <a:gd name="connsiteX54" fmla="*/ 4362516 w 4389811"/>
              <a:gd name="connsiteY54" fmla="*/ 1050877 h 5172501"/>
              <a:gd name="connsiteX55" fmla="*/ 4321572 w 4389811"/>
              <a:gd name="connsiteY55" fmla="*/ 1091821 h 5172501"/>
              <a:gd name="connsiteX56" fmla="*/ 4280629 w 4389811"/>
              <a:gd name="connsiteY56" fmla="*/ 1214650 h 5172501"/>
              <a:gd name="connsiteX57" fmla="*/ 4266981 w 4389811"/>
              <a:gd name="connsiteY57" fmla="*/ 1269242 h 5172501"/>
              <a:gd name="connsiteX58" fmla="*/ 4198742 w 4389811"/>
              <a:gd name="connsiteY58" fmla="*/ 1405719 h 5172501"/>
              <a:gd name="connsiteX59" fmla="*/ 4171447 w 4389811"/>
              <a:gd name="connsiteY59" fmla="*/ 1460310 h 5172501"/>
              <a:gd name="connsiteX60" fmla="*/ 4144151 w 4389811"/>
              <a:gd name="connsiteY60" fmla="*/ 1514901 h 5172501"/>
              <a:gd name="connsiteX61" fmla="*/ 4089560 w 4389811"/>
              <a:gd name="connsiteY61" fmla="*/ 1583140 h 5172501"/>
              <a:gd name="connsiteX62" fmla="*/ 4062265 w 4389811"/>
              <a:gd name="connsiteY62" fmla="*/ 1624083 h 5172501"/>
              <a:gd name="connsiteX63" fmla="*/ 4034969 w 4389811"/>
              <a:gd name="connsiteY63" fmla="*/ 1678674 h 5172501"/>
              <a:gd name="connsiteX64" fmla="*/ 3980378 w 4389811"/>
              <a:gd name="connsiteY64" fmla="*/ 1733265 h 5172501"/>
              <a:gd name="connsiteX65" fmla="*/ 3857548 w 4389811"/>
              <a:gd name="connsiteY65" fmla="*/ 1869743 h 5172501"/>
              <a:gd name="connsiteX66" fmla="*/ 3816605 w 4389811"/>
              <a:gd name="connsiteY66" fmla="*/ 1883391 h 5172501"/>
              <a:gd name="connsiteX67" fmla="*/ 3734719 w 4389811"/>
              <a:gd name="connsiteY67" fmla="*/ 1937982 h 5172501"/>
              <a:gd name="connsiteX68" fmla="*/ 3570945 w 4389811"/>
              <a:gd name="connsiteY68" fmla="*/ 2006221 h 5172501"/>
              <a:gd name="connsiteX69" fmla="*/ 3489059 w 4389811"/>
              <a:gd name="connsiteY69" fmla="*/ 2019868 h 517250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Lst>
            <a:rect l="l" t="t" r="r" b="b"/>
            <a:pathLst>
              <a:path w="4389811" h="5172501">
                <a:moveTo>
                  <a:pt x="2015101" y="4872250"/>
                </a:moveTo>
                <a:cubicBezTo>
                  <a:pt x="2010552" y="4885898"/>
                  <a:pt x="2011626" y="4903021"/>
                  <a:pt x="2001453" y="4913194"/>
                </a:cubicBezTo>
                <a:cubicBezTo>
                  <a:pt x="1984590" y="4930057"/>
                  <a:pt x="1930386" y="4945981"/>
                  <a:pt x="1905919" y="4954137"/>
                </a:cubicBezTo>
                <a:cubicBezTo>
                  <a:pt x="1856841" y="5003214"/>
                  <a:pt x="1803501" y="5059937"/>
                  <a:pt x="1742145" y="5090615"/>
                </a:cubicBezTo>
                <a:cubicBezTo>
                  <a:pt x="1723948" y="5099713"/>
                  <a:pt x="1706855" y="5111476"/>
                  <a:pt x="1687554" y="5117910"/>
                </a:cubicBezTo>
                <a:cubicBezTo>
                  <a:pt x="1665548" y="5125245"/>
                  <a:pt x="1641820" y="5125932"/>
                  <a:pt x="1619316" y="5131558"/>
                </a:cubicBezTo>
                <a:cubicBezTo>
                  <a:pt x="1605359" y="5135047"/>
                  <a:pt x="1592205" y="5141254"/>
                  <a:pt x="1578372" y="5145206"/>
                </a:cubicBezTo>
                <a:cubicBezTo>
                  <a:pt x="1533409" y="5158052"/>
                  <a:pt x="1502435" y="5163122"/>
                  <a:pt x="1455542" y="5172501"/>
                </a:cubicBezTo>
                <a:cubicBezTo>
                  <a:pt x="1309966" y="5163403"/>
                  <a:pt x="1163829" y="5160883"/>
                  <a:pt x="1018814" y="5145206"/>
                </a:cubicBezTo>
                <a:cubicBezTo>
                  <a:pt x="994457" y="5142573"/>
                  <a:pt x="970959" y="5131499"/>
                  <a:pt x="950575" y="5117910"/>
                </a:cubicBezTo>
                <a:cubicBezTo>
                  <a:pt x="902101" y="5085594"/>
                  <a:pt x="859590" y="5045122"/>
                  <a:pt x="814098" y="5008728"/>
                </a:cubicBezTo>
                <a:cubicBezTo>
                  <a:pt x="791352" y="4990531"/>
                  <a:pt x="766457" y="4974735"/>
                  <a:pt x="745859" y="4954137"/>
                </a:cubicBezTo>
                <a:cubicBezTo>
                  <a:pt x="723113" y="4931391"/>
                  <a:pt x="701530" y="4907417"/>
                  <a:pt x="677620" y="4885898"/>
                </a:cubicBezTo>
                <a:cubicBezTo>
                  <a:pt x="655968" y="4866411"/>
                  <a:pt x="631033" y="4850794"/>
                  <a:pt x="609381" y="4831307"/>
                </a:cubicBezTo>
                <a:cubicBezTo>
                  <a:pt x="585471" y="4809788"/>
                  <a:pt x="562879" y="4786781"/>
                  <a:pt x="541142" y="4763068"/>
                </a:cubicBezTo>
                <a:cubicBezTo>
                  <a:pt x="436942" y="4649395"/>
                  <a:pt x="362595" y="4545580"/>
                  <a:pt x="295483" y="4394579"/>
                </a:cubicBezTo>
                <a:cubicBezTo>
                  <a:pt x="174689" y="4122793"/>
                  <a:pt x="310070" y="4438027"/>
                  <a:pt x="186301" y="4107976"/>
                </a:cubicBezTo>
                <a:cubicBezTo>
                  <a:pt x="165535" y="4052601"/>
                  <a:pt x="135454" y="4000728"/>
                  <a:pt x="118062" y="3944203"/>
                </a:cubicBezTo>
                <a:cubicBezTo>
                  <a:pt x="98907" y="3881948"/>
                  <a:pt x="91765" y="3816601"/>
                  <a:pt x="77119" y="3753134"/>
                </a:cubicBezTo>
                <a:cubicBezTo>
                  <a:pt x="64466" y="3698304"/>
                  <a:pt x="49823" y="3643952"/>
                  <a:pt x="36175" y="3589361"/>
                </a:cubicBezTo>
                <a:cubicBezTo>
                  <a:pt x="0" y="3119059"/>
                  <a:pt x="3491" y="3255376"/>
                  <a:pt x="63471" y="2415653"/>
                </a:cubicBezTo>
                <a:cubicBezTo>
                  <a:pt x="67167" y="2363915"/>
                  <a:pt x="89312" y="2315150"/>
                  <a:pt x="104414" y="2265528"/>
                </a:cubicBezTo>
                <a:cubicBezTo>
                  <a:pt x="135224" y="2164296"/>
                  <a:pt x="186598" y="2020405"/>
                  <a:pt x="227244" y="1924334"/>
                </a:cubicBezTo>
                <a:cubicBezTo>
                  <a:pt x="252623" y="1864346"/>
                  <a:pt x="279002" y="1804661"/>
                  <a:pt x="309131" y="1746913"/>
                </a:cubicBezTo>
                <a:cubicBezTo>
                  <a:pt x="383272" y="1604810"/>
                  <a:pt x="405976" y="1598020"/>
                  <a:pt x="500199" y="1460310"/>
                </a:cubicBezTo>
                <a:cubicBezTo>
                  <a:pt x="524434" y="1424890"/>
                  <a:pt x="541628" y="1384641"/>
                  <a:pt x="568438" y="1351128"/>
                </a:cubicBezTo>
                <a:cubicBezTo>
                  <a:pt x="596571" y="1315961"/>
                  <a:pt x="633171" y="1288449"/>
                  <a:pt x="663972" y="1255594"/>
                </a:cubicBezTo>
                <a:cubicBezTo>
                  <a:pt x="701438" y="1215630"/>
                  <a:pt x="738610" y="1175280"/>
                  <a:pt x="773154" y="1132764"/>
                </a:cubicBezTo>
                <a:cubicBezTo>
                  <a:pt x="797832" y="1102391"/>
                  <a:pt x="813721" y="1064902"/>
                  <a:pt x="841393" y="1037230"/>
                </a:cubicBezTo>
                <a:cubicBezTo>
                  <a:pt x="869065" y="1009558"/>
                  <a:pt x="907215" y="994459"/>
                  <a:pt x="936928" y="968991"/>
                </a:cubicBezTo>
                <a:cubicBezTo>
                  <a:pt x="971121" y="939682"/>
                  <a:pt x="997509" y="901855"/>
                  <a:pt x="1032462" y="873456"/>
                </a:cubicBezTo>
                <a:cubicBezTo>
                  <a:pt x="1070653" y="842426"/>
                  <a:pt x="1115926" y="821095"/>
                  <a:pt x="1155292" y="791570"/>
                </a:cubicBezTo>
                <a:cubicBezTo>
                  <a:pt x="1188846" y="766405"/>
                  <a:pt x="1217004" y="734486"/>
                  <a:pt x="1250826" y="709683"/>
                </a:cubicBezTo>
                <a:cubicBezTo>
                  <a:pt x="1337484" y="646134"/>
                  <a:pt x="1390419" y="630080"/>
                  <a:pt x="1482838" y="573206"/>
                </a:cubicBezTo>
                <a:cubicBezTo>
                  <a:pt x="1581608" y="512424"/>
                  <a:pt x="1729608" y="399686"/>
                  <a:pt x="1851328" y="354842"/>
                </a:cubicBezTo>
                <a:cubicBezTo>
                  <a:pt x="1890684" y="340343"/>
                  <a:pt x="1933919" y="339381"/>
                  <a:pt x="1974157" y="327546"/>
                </a:cubicBezTo>
                <a:cubicBezTo>
                  <a:pt x="2011447" y="316578"/>
                  <a:pt x="2046466" y="298895"/>
                  <a:pt x="2083340" y="286603"/>
                </a:cubicBezTo>
                <a:cubicBezTo>
                  <a:pt x="2128398" y="271584"/>
                  <a:pt x="2174934" y="261195"/>
                  <a:pt x="2219817" y="245659"/>
                </a:cubicBezTo>
                <a:cubicBezTo>
                  <a:pt x="2511592" y="144660"/>
                  <a:pt x="2342831" y="173308"/>
                  <a:pt x="2574659" y="150125"/>
                </a:cubicBezTo>
                <a:cubicBezTo>
                  <a:pt x="2888793" y="45414"/>
                  <a:pt x="2521657" y="158871"/>
                  <a:pt x="2806671" y="95534"/>
                </a:cubicBezTo>
                <a:cubicBezTo>
                  <a:pt x="2853035" y="85231"/>
                  <a:pt x="2896784" y="64894"/>
                  <a:pt x="2943148" y="54591"/>
                </a:cubicBezTo>
                <a:cubicBezTo>
                  <a:pt x="3030062" y="35277"/>
                  <a:pt x="3295531" y="28783"/>
                  <a:pt x="3325286" y="27295"/>
                </a:cubicBezTo>
                <a:cubicBezTo>
                  <a:pt x="3393525" y="18197"/>
                  <a:pt x="3461159" y="0"/>
                  <a:pt x="3530002" y="0"/>
                </a:cubicBezTo>
                <a:cubicBezTo>
                  <a:pt x="3841978" y="0"/>
                  <a:pt x="3745690" y="6986"/>
                  <a:pt x="3898492" y="40943"/>
                </a:cubicBezTo>
                <a:cubicBezTo>
                  <a:pt x="3926526" y="47173"/>
                  <a:pt x="3978407" y="53606"/>
                  <a:pt x="4007674" y="68239"/>
                </a:cubicBezTo>
                <a:cubicBezTo>
                  <a:pt x="4040596" y="84700"/>
                  <a:pt x="4084376" y="114824"/>
                  <a:pt x="4116856" y="136477"/>
                </a:cubicBezTo>
                <a:cubicBezTo>
                  <a:pt x="4130504" y="154674"/>
                  <a:pt x="4146752" y="171184"/>
                  <a:pt x="4157799" y="191068"/>
                </a:cubicBezTo>
                <a:cubicBezTo>
                  <a:pt x="4169697" y="212484"/>
                  <a:pt x="4170396" y="239708"/>
                  <a:pt x="4185095" y="259307"/>
                </a:cubicBezTo>
                <a:cubicBezTo>
                  <a:pt x="4198743" y="277504"/>
                  <a:pt x="4221489" y="286602"/>
                  <a:pt x="4239686" y="300250"/>
                </a:cubicBezTo>
                <a:cubicBezTo>
                  <a:pt x="4248784" y="322996"/>
                  <a:pt x="4255250" y="346982"/>
                  <a:pt x="4266981" y="368489"/>
                </a:cubicBezTo>
                <a:cubicBezTo>
                  <a:pt x="4305071" y="438322"/>
                  <a:pt x="4324133" y="439008"/>
                  <a:pt x="4348868" y="504967"/>
                </a:cubicBezTo>
                <a:cubicBezTo>
                  <a:pt x="4355454" y="522530"/>
                  <a:pt x="4357126" y="541592"/>
                  <a:pt x="4362516" y="559558"/>
                </a:cubicBezTo>
                <a:cubicBezTo>
                  <a:pt x="4370784" y="587117"/>
                  <a:pt x="4389811" y="641445"/>
                  <a:pt x="4389811" y="641445"/>
                </a:cubicBezTo>
                <a:cubicBezTo>
                  <a:pt x="4385262" y="764275"/>
                  <a:pt x="4384339" y="887292"/>
                  <a:pt x="4376163" y="1009934"/>
                </a:cubicBezTo>
                <a:cubicBezTo>
                  <a:pt x="4375206" y="1024288"/>
                  <a:pt x="4370496" y="1038907"/>
                  <a:pt x="4362516" y="1050877"/>
                </a:cubicBezTo>
                <a:cubicBezTo>
                  <a:pt x="4351810" y="1066937"/>
                  <a:pt x="4335220" y="1078173"/>
                  <a:pt x="4321572" y="1091821"/>
                </a:cubicBezTo>
                <a:cubicBezTo>
                  <a:pt x="4291665" y="1241363"/>
                  <a:pt x="4329061" y="1085500"/>
                  <a:pt x="4280629" y="1214650"/>
                </a:cubicBezTo>
                <a:cubicBezTo>
                  <a:pt x="4274043" y="1232213"/>
                  <a:pt x="4274370" y="1252001"/>
                  <a:pt x="4266981" y="1269242"/>
                </a:cubicBezTo>
                <a:cubicBezTo>
                  <a:pt x="4246945" y="1315992"/>
                  <a:pt x="4221488" y="1360227"/>
                  <a:pt x="4198742" y="1405719"/>
                </a:cubicBezTo>
                <a:lnTo>
                  <a:pt x="4171447" y="1460310"/>
                </a:lnTo>
                <a:cubicBezTo>
                  <a:pt x="4162348" y="1478507"/>
                  <a:pt x="4156860" y="1499014"/>
                  <a:pt x="4144151" y="1514901"/>
                </a:cubicBezTo>
                <a:cubicBezTo>
                  <a:pt x="4125954" y="1537647"/>
                  <a:pt x="4107038" y="1559836"/>
                  <a:pt x="4089560" y="1583140"/>
                </a:cubicBezTo>
                <a:cubicBezTo>
                  <a:pt x="4079719" y="1596262"/>
                  <a:pt x="4070403" y="1609842"/>
                  <a:pt x="4062265" y="1624083"/>
                </a:cubicBezTo>
                <a:cubicBezTo>
                  <a:pt x="4052171" y="1641747"/>
                  <a:pt x="4047176" y="1662398"/>
                  <a:pt x="4034969" y="1678674"/>
                </a:cubicBezTo>
                <a:cubicBezTo>
                  <a:pt x="4019528" y="1699262"/>
                  <a:pt x="3997593" y="1714137"/>
                  <a:pt x="3980378" y="1733265"/>
                </a:cubicBezTo>
                <a:cubicBezTo>
                  <a:pt x="3955925" y="1760435"/>
                  <a:pt x="3893619" y="1843978"/>
                  <a:pt x="3857548" y="1869743"/>
                </a:cubicBezTo>
                <a:cubicBezTo>
                  <a:pt x="3845842" y="1878105"/>
                  <a:pt x="3829181" y="1876405"/>
                  <a:pt x="3816605" y="1883391"/>
                </a:cubicBezTo>
                <a:cubicBezTo>
                  <a:pt x="3787928" y="1899323"/>
                  <a:pt x="3764061" y="1923311"/>
                  <a:pt x="3734719" y="1937982"/>
                </a:cubicBezTo>
                <a:cubicBezTo>
                  <a:pt x="3557750" y="2026467"/>
                  <a:pt x="3688527" y="1970947"/>
                  <a:pt x="3570945" y="2006221"/>
                </a:cubicBezTo>
                <a:cubicBezTo>
                  <a:pt x="3484743" y="2032081"/>
                  <a:pt x="3489059" y="2062742"/>
                  <a:pt x="3489059" y="2019868"/>
                </a:cubicBezTo>
              </a:path>
            </a:pathLst>
          </a:custGeom>
        </p:spPr>
        <p:style>
          <a:lnRef idx="1">
            <a:schemeClr val="accent1"/>
          </a:lnRef>
          <a:fillRef idx="0">
            <a:schemeClr val="accent1"/>
          </a:fillRef>
          <a:effectRef idx="0">
            <a:schemeClr val="accent1"/>
          </a:effectRef>
          <a:fontRef idx="minor">
            <a:schemeClr val="tx1"/>
          </a:fontRef>
        </p:style>
        <p:txBody>
          <a:bodyPr rtlCol="0" anchor="ctr"/>
          <a:lstStyle/>
          <a:p>
            <a:pPr algn="ctr"/>
            <a:endParaRPr lang="fr-FR" dirty="0">
              <a:solidFill>
                <a:schemeClr val="tx2"/>
              </a:solidFill>
            </a:endParaRPr>
          </a:p>
        </p:txBody>
      </p:sp>
      <p:sp>
        <p:nvSpPr>
          <p:cNvPr id="16" name="Ellipse 15"/>
          <p:cNvSpPr/>
          <p:nvPr/>
        </p:nvSpPr>
        <p:spPr>
          <a:xfrm>
            <a:off x="4860032" y="1916832"/>
            <a:ext cx="720080" cy="720080"/>
          </a:xfrm>
          <a:prstGeom prst="ellipse">
            <a:avLst/>
          </a:prstGeom>
          <a:solidFill>
            <a:schemeClr val="accent2">
              <a:lumMod val="60000"/>
              <a:lumOff val="40000"/>
            </a:schemeClr>
          </a:solidFill>
          <a:ln>
            <a:solidFill>
              <a:schemeClr val="accent2">
                <a:lumMod val="60000"/>
                <a:lumOff val="4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7" name="Ellipse 16"/>
          <p:cNvSpPr/>
          <p:nvPr/>
        </p:nvSpPr>
        <p:spPr>
          <a:xfrm>
            <a:off x="3491880" y="2204864"/>
            <a:ext cx="720080" cy="720080"/>
          </a:xfrm>
          <a:prstGeom prst="ellipse">
            <a:avLst/>
          </a:prstGeom>
          <a:solidFill>
            <a:srgbClr val="FFC000"/>
          </a:solidFill>
          <a:ln>
            <a:solidFill>
              <a:srgbClr val="FFC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8" name="Ellipse 17"/>
          <p:cNvSpPr/>
          <p:nvPr/>
        </p:nvSpPr>
        <p:spPr>
          <a:xfrm>
            <a:off x="2483768" y="3429000"/>
            <a:ext cx="720080" cy="720080"/>
          </a:xfrm>
          <a:prstGeom prst="ellipse">
            <a:avLst/>
          </a:prstGeom>
          <a:solidFill>
            <a:schemeClr val="accent1"/>
          </a:solidFill>
          <a:ln>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19" name="Ellipse 18"/>
          <p:cNvSpPr/>
          <p:nvPr/>
        </p:nvSpPr>
        <p:spPr>
          <a:xfrm>
            <a:off x="2771800" y="4725144"/>
            <a:ext cx="720080" cy="720080"/>
          </a:xfrm>
          <a:prstGeom prst="ellipse">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20" name="ZoneTexte 19"/>
          <p:cNvSpPr txBox="1"/>
          <p:nvPr/>
        </p:nvSpPr>
        <p:spPr>
          <a:xfrm>
            <a:off x="5724128" y="1394773"/>
            <a:ext cx="3124573" cy="1169551"/>
          </a:xfrm>
          <a:prstGeom prst="rect">
            <a:avLst/>
          </a:prstGeom>
          <a:noFill/>
        </p:spPr>
        <p:txBody>
          <a:bodyPr wrap="none" rtlCol="0">
            <a:spAutoFit/>
          </a:bodyPr>
          <a:lstStyle/>
          <a:p>
            <a:r>
              <a:rPr lang="fr-FR" sz="1400" b="1" dirty="0" smtClean="0"/>
              <a:t>Territoires Préfrontaux </a:t>
            </a:r>
          </a:p>
          <a:p>
            <a:r>
              <a:rPr lang="fr-FR" sz="1400" b="1" dirty="0" smtClean="0"/>
              <a:t>Situations connues ou complexes</a:t>
            </a:r>
            <a:r>
              <a:rPr lang="fr-FR" sz="1400" dirty="0" smtClean="0"/>
              <a:t>:</a:t>
            </a:r>
          </a:p>
          <a:p>
            <a:r>
              <a:rPr lang="fr-FR" sz="1400" dirty="0" smtClean="0"/>
              <a:t>Analyse, Adaptation, Réflexion,</a:t>
            </a:r>
          </a:p>
          <a:p>
            <a:r>
              <a:rPr lang="fr-FR" sz="1400" dirty="0" smtClean="0"/>
              <a:t>Innovation, Créativité,</a:t>
            </a:r>
          </a:p>
          <a:p>
            <a:r>
              <a:rPr lang="fr-FR" sz="1400" dirty="0" smtClean="0"/>
              <a:t>Sentiments, Gestion des émotions.</a:t>
            </a:r>
            <a:endParaRPr lang="fr-FR" sz="1400" dirty="0"/>
          </a:p>
        </p:txBody>
      </p:sp>
      <p:sp>
        <p:nvSpPr>
          <p:cNvPr id="22" name="ZoneTexte 21"/>
          <p:cNvSpPr txBox="1"/>
          <p:nvPr/>
        </p:nvSpPr>
        <p:spPr>
          <a:xfrm>
            <a:off x="467544" y="1340768"/>
            <a:ext cx="3172407" cy="954107"/>
          </a:xfrm>
          <a:prstGeom prst="rect">
            <a:avLst/>
          </a:prstGeom>
          <a:noFill/>
        </p:spPr>
        <p:txBody>
          <a:bodyPr wrap="none" rtlCol="0">
            <a:spAutoFit/>
          </a:bodyPr>
          <a:lstStyle/>
          <a:p>
            <a:r>
              <a:rPr lang="fr-FR" sz="1400" b="1" dirty="0" smtClean="0"/>
              <a:t>Territoires </a:t>
            </a:r>
            <a:r>
              <a:rPr lang="fr-FR" sz="1400" b="1" dirty="0" err="1" smtClean="0"/>
              <a:t>Néolimbiques</a:t>
            </a:r>
            <a:r>
              <a:rPr lang="fr-FR" sz="1400" b="1" dirty="0" smtClean="0"/>
              <a:t> </a:t>
            </a:r>
            <a:r>
              <a:rPr lang="fr-FR" sz="1400" dirty="0" smtClean="0"/>
              <a:t>:</a:t>
            </a:r>
          </a:p>
          <a:p>
            <a:r>
              <a:rPr lang="fr-FR" sz="1400" dirty="0" smtClean="0"/>
              <a:t>Situations connues</a:t>
            </a:r>
          </a:p>
          <a:p>
            <a:r>
              <a:rPr lang="fr-FR" sz="1400" dirty="0" smtClean="0"/>
              <a:t>Mémoires des apprentissages MMA</a:t>
            </a:r>
          </a:p>
          <a:p>
            <a:r>
              <a:rPr lang="fr-FR" sz="1400" dirty="0" smtClean="0"/>
              <a:t>Plaisir/Déplaisir, </a:t>
            </a:r>
            <a:r>
              <a:rPr lang="fr-FR" sz="1400" dirty="0" err="1" smtClean="0"/>
              <a:t>Motivation,Emotions</a:t>
            </a:r>
            <a:r>
              <a:rPr lang="fr-FR" sz="1400" dirty="0" smtClean="0"/>
              <a:t>.</a:t>
            </a:r>
            <a:endParaRPr lang="fr-FR" sz="1400" dirty="0"/>
          </a:p>
        </p:txBody>
      </p:sp>
      <p:sp>
        <p:nvSpPr>
          <p:cNvPr id="23" name="ZoneTexte 22"/>
          <p:cNvSpPr txBox="1"/>
          <p:nvPr/>
        </p:nvSpPr>
        <p:spPr>
          <a:xfrm>
            <a:off x="539552" y="2780928"/>
            <a:ext cx="2592288" cy="738664"/>
          </a:xfrm>
          <a:prstGeom prst="rect">
            <a:avLst/>
          </a:prstGeom>
          <a:noFill/>
        </p:spPr>
        <p:txBody>
          <a:bodyPr wrap="square" rtlCol="0">
            <a:spAutoFit/>
          </a:bodyPr>
          <a:lstStyle/>
          <a:p>
            <a:r>
              <a:rPr lang="fr-FR" sz="1400" b="1" dirty="0" smtClean="0"/>
              <a:t>Territoires </a:t>
            </a:r>
            <a:r>
              <a:rPr lang="fr-FR" sz="1400" b="1" dirty="0" err="1" smtClean="0"/>
              <a:t>Paléolimbiques</a:t>
            </a:r>
            <a:r>
              <a:rPr lang="fr-FR" sz="1400" b="1" dirty="0" smtClean="0"/>
              <a:t> </a:t>
            </a:r>
            <a:r>
              <a:rPr lang="fr-FR" sz="1400" dirty="0" smtClean="0"/>
              <a:t>:</a:t>
            </a:r>
          </a:p>
          <a:p>
            <a:r>
              <a:rPr lang="fr-FR" sz="1400" dirty="0" smtClean="0"/>
              <a:t>Positionnement social</a:t>
            </a:r>
          </a:p>
          <a:p>
            <a:r>
              <a:rPr lang="fr-FR" sz="1400" dirty="0" smtClean="0"/>
              <a:t>Rapports de force.</a:t>
            </a:r>
            <a:endParaRPr lang="fr-FR" sz="1400" dirty="0"/>
          </a:p>
        </p:txBody>
      </p:sp>
      <p:sp>
        <p:nvSpPr>
          <p:cNvPr id="24" name="ZoneTexte 23"/>
          <p:cNvSpPr txBox="1"/>
          <p:nvPr/>
        </p:nvSpPr>
        <p:spPr>
          <a:xfrm>
            <a:off x="683568" y="4293096"/>
            <a:ext cx="2592288" cy="954107"/>
          </a:xfrm>
          <a:prstGeom prst="rect">
            <a:avLst/>
          </a:prstGeom>
          <a:noFill/>
        </p:spPr>
        <p:txBody>
          <a:bodyPr wrap="square" rtlCol="0">
            <a:spAutoFit/>
          </a:bodyPr>
          <a:lstStyle/>
          <a:p>
            <a:r>
              <a:rPr lang="fr-FR" sz="1400" b="1" dirty="0" smtClean="0"/>
              <a:t>Territoires Reptiliens </a:t>
            </a:r>
            <a:r>
              <a:rPr lang="fr-FR" sz="1400" dirty="0" smtClean="0"/>
              <a:t>:</a:t>
            </a:r>
          </a:p>
          <a:p>
            <a:r>
              <a:rPr lang="fr-FR" sz="1400" dirty="0" smtClean="0"/>
              <a:t>Instinct de vie et de survie, Stress ou calme,</a:t>
            </a:r>
          </a:p>
          <a:p>
            <a:r>
              <a:rPr lang="fr-FR" sz="1400" dirty="0" smtClean="0"/>
              <a:t>Peurs</a:t>
            </a:r>
            <a:endParaRPr lang="fr-FR" sz="1400" dirty="0"/>
          </a:p>
        </p:txBody>
      </p:sp>
      <p:pic>
        <p:nvPicPr>
          <p:cNvPr id="13" name="Picture 1" descr="C:\Users\evelyne\Documents\KHEPRI Developpement\Clients\Pole-Emploi TUDAL\Formation 28-04 et 5-05\cerveauxgestionstress.jpg"/>
          <p:cNvPicPr>
            <a:picLocks noChangeAspect="1" noChangeArrowheads="1"/>
          </p:cNvPicPr>
          <p:nvPr/>
        </p:nvPicPr>
        <p:blipFill>
          <a:blip r:embed="rId3" cstate="print"/>
          <a:srcRect/>
          <a:stretch>
            <a:fillRect/>
          </a:stretch>
        </p:blipFill>
        <p:spPr bwMode="auto">
          <a:xfrm>
            <a:off x="4644008" y="4005064"/>
            <a:ext cx="2774448" cy="2232248"/>
          </a:xfrm>
          <a:prstGeom prst="rect">
            <a:avLst/>
          </a:prstGeom>
          <a:noFill/>
        </p:spPr>
      </p:pic>
      <p:sp>
        <p:nvSpPr>
          <p:cNvPr id="21" name="ZoneTexte 20"/>
          <p:cNvSpPr txBox="1"/>
          <p:nvPr/>
        </p:nvSpPr>
        <p:spPr>
          <a:xfrm>
            <a:off x="611560" y="5229200"/>
            <a:ext cx="2376264" cy="369332"/>
          </a:xfrm>
          <a:prstGeom prst="rect">
            <a:avLst/>
          </a:prstGeom>
          <a:noFill/>
        </p:spPr>
        <p:txBody>
          <a:bodyPr wrap="square" rtlCol="0">
            <a:spAutoFit/>
          </a:bodyPr>
          <a:lstStyle/>
          <a:p>
            <a:r>
              <a:rPr lang="fr-FR" b="1" dirty="0" smtClean="0">
                <a:solidFill>
                  <a:srgbClr val="FF0000"/>
                </a:solidFill>
              </a:rPr>
              <a:t>Cerveau instinctif</a:t>
            </a:r>
            <a:endParaRPr lang="fr-FR" b="1" dirty="0">
              <a:solidFill>
                <a:srgbClr val="FF0000"/>
              </a:solidFill>
            </a:endParaRPr>
          </a:p>
        </p:txBody>
      </p:sp>
      <p:sp>
        <p:nvSpPr>
          <p:cNvPr id="25" name="ZoneTexte 24"/>
          <p:cNvSpPr txBox="1"/>
          <p:nvPr/>
        </p:nvSpPr>
        <p:spPr>
          <a:xfrm>
            <a:off x="1115616" y="2276872"/>
            <a:ext cx="2160240" cy="369332"/>
          </a:xfrm>
          <a:prstGeom prst="rect">
            <a:avLst/>
          </a:prstGeom>
          <a:noFill/>
        </p:spPr>
        <p:txBody>
          <a:bodyPr wrap="square" rtlCol="0">
            <a:spAutoFit/>
          </a:bodyPr>
          <a:lstStyle/>
          <a:p>
            <a:r>
              <a:rPr lang="fr-FR" b="1" dirty="0" smtClean="0">
                <a:solidFill>
                  <a:schemeClr val="accent1"/>
                </a:solidFill>
              </a:rPr>
              <a:t>Cerveau émotif</a:t>
            </a:r>
            <a:endParaRPr lang="fr-FR" b="1" dirty="0">
              <a:solidFill>
                <a:schemeClr val="accent1"/>
              </a:solidFill>
            </a:endParaRPr>
          </a:p>
        </p:txBody>
      </p:sp>
      <p:sp>
        <p:nvSpPr>
          <p:cNvPr id="26" name="ZoneTexte 25"/>
          <p:cNvSpPr txBox="1"/>
          <p:nvPr/>
        </p:nvSpPr>
        <p:spPr>
          <a:xfrm>
            <a:off x="5220072" y="1052736"/>
            <a:ext cx="2160240" cy="369332"/>
          </a:xfrm>
          <a:prstGeom prst="rect">
            <a:avLst/>
          </a:prstGeom>
          <a:noFill/>
        </p:spPr>
        <p:txBody>
          <a:bodyPr wrap="square" rtlCol="0">
            <a:spAutoFit/>
          </a:bodyPr>
          <a:lstStyle/>
          <a:p>
            <a:pPr algn="r"/>
            <a:r>
              <a:rPr lang="fr-FR" b="1" dirty="0" smtClean="0">
                <a:solidFill>
                  <a:schemeClr val="accent2"/>
                </a:solidFill>
              </a:rPr>
              <a:t>Cerveau logique </a:t>
            </a:r>
            <a:endParaRPr lang="fr-FR" b="1" dirty="0">
              <a:solidFill>
                <a:schemeClr val="accent2"/>
              </a:solidFill>
            </a:endParaRPr>
          </a:p>
        </p:txBody>
      </p:sp>
      <p:sp>
        <p:nvSpPr>
          <p:cNvPr id="27" name="ZoneTexte 26"/>
          <p:cNvSpPr txBox="1"/>
          <p:nvPr/>
        </p:nvSpPr>
        <p:spPr>
          <a:xfrm>
            <a:off x="395536" y="3501008"/>
            <a:ext cx="2160240" cy="646331"/>
          </a:xfrm>
          <a:prstGeom prst="rect">
            <a:avLst/>
          </a:prstGeom>
          <a:noFill/>
        </p:spPr>
        <p:txBody>
          <a:bodyPr wrap="square" rtlCol="0">
            <a:spAutoFit/>
          </a:bodyPr>
          <a:lstStyle/>
          <a:p>
            <a:r>
              <a:rPr lang="fr-FR" b="1" dirty="0" smtClean="0">
                <a:solidFill>
                  <a:schemeClr val="accent1"/>
                </a:solidFill>
              </a:rPr>
              <a:t>Cerveau émotif </a:t>
            </a:r>
          </a:p>
          <a:p>
            <a:r>
              <a:rPr lang="fr-FR" b="1" dirty="0" smtClean="0">
                <a:solidFill>
                  <a:schemeClr val="accent1"/>
                </a:solidFill>
              </a:rPr>
              <a:t>Et instinctif</a:t>
            </a:r>
            <a:endParaRPr lang="fr-FR" b="1" dirty="0">
              <a:solidFill>
                <a:schemeClr val="accent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2. L'intelligence du stress</a:t>
            </a:r>
            <a:br>
              <a:rPr lang="fr-FR" dirty="0" smtClean="0"/>
            </a:br>
            <a:endParaRPr lang="fr-FR" dirty="0"/>
          </a:p>
        </p:txBody>
      </p:sp>
      <p:pic>
        <p:nvPicPr>
          <p:cNvPr id="2050" name="Picture 2" descr="C:\Users\evelyne\Documents\KHEPRI Developpement\Formation Perso Evelyne\Sophrologie\BETEN\Pedagogie\Cours théorique\Tete-coeur-corps.jpg"/>
          <p:cNvPicPr>
            <a:picLocks noChangeAspect="1" noChangeArrowheads="1"/>
          </p:cNvPicPr>
          <p:nvPr/>
        </p:nvPicPr>
        <p:blipFill>
          <a:blip r:embed="rId3" cstate="print"/>
          <a:srcRect/>
          <a:stretch>
            <a:fillRect/>
          </a:stretch>
        </p:blipFill>
        <p:spPr bwMode="auto">
          <a:xfrm>
            <a:off x="1547664" y="1412776"/>
            <a:ext cx="5976664" cy="4154782"/>
          </a:xfrm>
          <a:prstGeom prst="rect">
            <a:avLst/>
          </a:prstGeom>
          <a:noFill/>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Les modes de fonctionnement du cerveau</a:t>
            </a:r>
            <a:endParaRPr lang="fr-FR" dirty="0"/>
          </a:p>
        </p:txBody>
      </p:sp>
      <p:sp>
        <p:nvSpPr>
          <p:cNvPr id="3" name="Triangle isocèle 2"/>
          <p:cNvSpPr/>
          <p:nvPr/>
        </p:nvSpPr>
        <p:spPr>
          <a:xfrm>
            <a:off x="4716016" y="2276872"/>
            <a:ext cx="2592288" cy="2592288"/>
          </a:xfrm>
          <a:prstGeom prst="triangle">
            <a:avLst/>
          </a:prstGeom>
          <a:noFill/>
          <a:ln>
            <a:solidFill>
              <a:srgbClr val="0070C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4" name="Triangle isocèle 3"/>
          <p:cNvSpPr/>
          <p:nvPr/>
        </p:nvSpPr>
        <p:spPr>
          <a:xfrm>
            <a:off x="1412032" y="2285256"/>
            <a:ext cx="2592288" cy="2592288"/>
          </a:xfrm>
          <a:prstGeom prst="triangle">
            <a:avLst/>
          </a:prstGeom>
          <a:no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5" name="ZoneTexte 4"/>
          <p:cNvSpPr txBox="1"/>
          <p:nvPr/>
        </p:nvSpPr>
        <p:spPr>
          <a:xfrm>
            <a:off x="4860032" y="1844824"/>
            <a:ext cx="2480166" cy="369332"/>
          </a:xfrm>
          <a:prstGeom prst="rect">
            <a:avLst/>
          </a:prstGeom>
          <a:noFill/>
        </p:spPr>
        <p:txBody>
          <a:bodyPr wrap="none" rtlCol="0">
            <a:spAutoFit/>
          </a:bodyPr>
          <a:lstStyle/>
          <a:p>
            <a:r>
              <a:rPr lang="fr-FR" b="1" dirty="0" smtClean="0">
                <a:solidFill>
                  <a:schemeClr val="accent2">
                    <a:lumMod val="75000"/>
                  </a:schemeClr>
                </a:solidFill>
              </a:rPr>
              <a:t>Pensées rationnelles</a:t>
            </a:r>
            <a:endParaRPr lang="fr-FR" b="1" dirty="0">
              <a:solidFill>
                <a:schemeClr val="accent2">
                  <a:lumMod val="75000"/>
                </a:schemeClr>
              </a:solidFill>
            </a:endParaRPr>
          </a:p>
        </p:txBody>
      </p:sp>
      <p:sp>
        <p:nvSpPr>
          <p:cNvPr id="6" name="ZoneTexte 5"/>
          <p:cNvSpPr txBox="1"/>
          <p:nvPr/>
        </p:nvSpPr>
        <p:spPr>
          <a:xfrm>
            <a:off x="1475656" y="1844824"/>
            <a:ext cx="2634054" cy="369332"/>
          </a:xfrm>
          <a:prstGeom prst="rect">
            <a:avLst/>
          </a:prstGeom>
          <a:noFill/>
        </p:spPr>
        <p:txBody>
          <a:bodyPr wrap="none" rtlCol="0">
            <a:spAutoFit/>
          </a:bodyPr>
          <a:lstStyle/>
          <a:p>
            <a:r>
              <a:rPr lang="fr-FR" b="1" dirty="0" smtClean="0">
                <a:solidFill>
                  <a:srgbClr val="FF0000"/>
                </a:solidFill>
              </a:rPr>
              <a:t>Pensées irrationnelles</a:t>
            </a:r>
            <a:endParaRPr lang="fr-FR" b="1" dirty="0">
              <a:solidFill>
                <a:srgbClr val="FF0000"/>
              </a:solidFill>
            </a:endParaRPr>
          </a:p>
        </p:txBody>
      </p:sp>
      <p:sp>
        <p:nvSpPr>
          <p:cNvPr id="7" name="ZoneTexte 6"/>
          <p:cNvSpPr txBox="1"/>
          <p:nvPr/>
        </p:nvSpPr>
        <p:spPr>
          <a:xfrm>
            <a:off x="6804248" y="4509120"/>
            <a:ext cx="432048" cy="369332"/>
          </a:xfrm>
          <a:prstGeom prst="rect">
            <a:avLst/>
          </a:prstGeom>
          <a:noFill/>
        </p:spPr>
        <p:txBody>
          <a:bodyPr wrap="square" rtlCol="0">
            <a:spAutoFit/>
          </a:bodyPr>
          <a:lstStyle/>
          <a:p>
            <a:r>
              <a:rPr lang="fr-FR" dirty="0" smtClean="0"/>
              <a:t>C</a:t>
            </a:r>
            <a:endParaRPr lang="fr-FR" dirty="0"/>
          </a:p>
        </p:txBody>
      </p:sp>
      <p:sp>
        <p:nvSpPr>
          <p:cNvPr id="10" name="ZoneTexte 9"/>
          <p:cNvSpPr txBox="1"/>
          <p:nvPr/>
        </p:nvSpPr>
        <p:spPr>
          <a:xfrm>
            <a:off x="5850728" y="2420888"/>
            <a:ext cx="432048" cy="369332"/>
          </a:xfrm>
          <a:prstGeom prst="rect">
            <a:avLst/>
          </a:prstGeom>
          <a:noFill/>
        </p:spPr>
        <p:txBody>
          <a:bodyPr wrap="square" rtlCol="0">
            <a:spAutoFit/>
          </a:bodyPr>
          <a:lstStyle/>
          <a:p>
            <a:r>
              <a:rPr lang="fr-FR" dirty="0"/>
              <a:t>P</a:t>
            </a:r>
          </a:p>
        </p:txBody>
      </p:sp>
      <p:sp>
        <p:nvSpPr>
          <p:cNvPr id="11" name="ZoneTexte 10"/>
          <p:cNvSpPr txBox="1"/>
          <p:nvPr/>
        </p:nvSpPr>
        <p:spPr>
          <a:xfrm>
            <a:off x="4860032" y="4499828"/>
            <a:ext cx="432048" cy="369332"/>
          </a:xfrm>
          <a:prstGeom prst="rect">
            <a:avLst/>
          </a:prstGeom>
          <a:noFill/>
        </p:spPr>
        <p:txBody>
          <a:bodyPr wrap="square" rtlCol="0">
            <a:spAutoFit/>
          </a:bodyPr>
          <a:lstStyle/>
          <a:p>
            <a:r>
              <a:rPr lang="fr-FR" dirty="0"/>
              <a:t>E</a:t>
            </a:r>
          </a:p>
        </p:txBody>
      </p:sp>
      <p:sp>
        <p:nvSpPr>
          <p:cNvPr id="14" name="ZoneTexte 13"/>
          <p:cNvSpPr txBox="1"/>
          <p:nvPr/>
        </p:nvSpPr>
        <p:spPr>
          <a:xfrm>
            <a:off x="3491880" y="4509120"/>
            <a:ext cx="432048" cy="369332"/>
          </a:xfrm>
          <a:prstGeom prst="rect">
            <a:avLst/>
          </a:prstGeom>
          <a:noFill/>
        </p:spPr>
        <p:txBody>
          <a:bodyPr wrap="square" rtlCol="0">
            <a:spAutoFit/>
          </a:bodyPr>
          <a:lstStyle/>
          <a:p>
            <a:r>
              <a:rPr lang="fr-FR" dirty="0" smtClean="0"/>
              <a:t>C</a:t>
            </a:r>
            <a:endParaRPr lang="fr-FR" dirty="0"/>
          </a:p>
        </p:txBody>
      </p:sp>
      <p:sp>
        <p:nvSpPr>
          <p:cNvPr id="15" name="ZoneTexte 14"/>
          <p:cNvSpPr txBox="1"/>
          <p:nvPr/>
        </p:nvSpPr>
        <p:spPr>
          <a:xfrm>
            <a:off x="2538360" y="2420888"/>
            <a:ext cx="432048" cy="369332"/>
          </a:xfrm>
          <a:prstGeom prst="rect">
            <a:avLst/>
          </a:prstGeom>
          <a:noFill/>
        </p:spPr>
        <p:txBody>
          <a:bodyPr wrap="square" rtlCol="0">
            <a:spAutoFit/>
          </a:bodyPr>
          <a:lstStyle/>
          <a:p>
            <a:r>
              <a:rPr lang="fr-FR" dirty="0"/>
              <a:t>P</a:t>
            </a:r>
          </a:p>
        </p:txBody>
      </p:sp>
      <p:sp>
        <p:nvSpPr>
          <p:cNvPr id="16" name="ZoneTexte 15"/>
          <p:cNvSpPr txBox="1"/>
          <p:nvPr/>
        </p:nvSpPr>
        <p:spPr>
          <a:xfrm>
            <a:off x="1547664" y="4499828"/>
            <a:ext cx="432048" cy="369332"/>
          </a:xfrm>
          <a:prstGeom prst="rect">
            <a:avLst/>
          </a:prstGeom>
          <a:noFill/>
        </p:spPr>
        <p:txBody>
          <a:bodyPr wrap="square" rtlCol="0">
            <a:spAutoFit/>
          </a:bodyPr>
          <a:lstStyle/>
          <a:p>
            <a:r>
              <a:rPr lang="fr-FR" dirty="0"/>
              <a:t>E</a:t>
            </a:r>
          </a:p>
        </p:txBody>
      </p:sp>
      <p:sp>
        <p:nvSpPr>
          <p:cNvPr id="17" name="ZoneTexte 16"/>
          <p:cNvSpPr txBox="1"/>
          <p:nvPr/>
        </p:nvSpPr>
        <p:spPr>
          <a:xfrm>
            <a:off x="2267744" y="3717032"/>
            <a:ext cx="889987" cy="369332"/>
          </a:xfrm>
          <a:prstGeom prst="rect">
            <a:avLst/>
          </a:prstGeom>
          <a:noFill/>
        </p:spPr>
        <p:txBody>
          <a:bodyPr wrap="none" rtlCol="0">
            <a:spAutoFit/>
          </a:bodyPr>
          <a:lstStyle/>
          <a:p>
            <a:r>
              <a:rPr lang="fr-FR" b="1" dirty="0" smtClean="0">
                <a:solidFill>
                  <a:srgbClr val="FF0000"/>
                </a:solidFill>
              </a:rPr>
              <a:t>Stress</a:t>
            </a:r>
            <a:endParaRPr lang="fr-FR" b="1" dirty="0">
              <a:solidFill>
                <a:srgbClr val="FF0000"/>
              </a:solidFill>
            </a:endParaRPr>
          </a:p>
        </p:txBody>
      </p:sp>
      <p:sp>
        <p:nvSpPr>
          <p:cNvPr id="18" name="ZoneTexte 17"/>
          <p:cNvSpPr txBox="1"/>
          <p:nvPr/>
        </p:nvSpPr>
        <p:spPr>
          <a:xfrm rot="17710796">
            <a:off x="932602" y="4051887"/>
            <a:ext cx="1133644" cy="369332"/>
          </a:xfrm>
          <a:prstGeom prst="rect">
            <a:avLst/>
          </a:prstGeom>
          <a:noFill/>
        </p:spPr>
        <p:txBody>
          <a:bodyPr wrap="none" rtlCol="0">
            <a:spAutoFit/>
          </a:bodyPr>
          <a:lstStyle/>
          <a:p>
            <a:r>
              <a:rPr lang="fr-FR" dirty="0" smtClean="0"/>
              <a:t>Angoisse</a:t>
            </a:r>
            <a:endParaRPr lang="fr-FR" dirty="0"/>
          </a:p>
        </p:txBody>
      </p:sp>
      <p:sp>
        <p:nvSpPr>
          <p:cNvPr id="19" name="ZoneTexte 18"/>
          <p:cNvSpPr txBox="1"/>
          <p:nvPr/>
        </p:nvSpPr>
        <p:spPr>
          <a:xfrm rot="3924927">
            <a:off x="3310080" y="4063074"/>
            <a:ext cx="1197764" cy="369332"/>
          </a:xfrm>
          <a:prstGeom prst="rect">
            <a:avLst/>
          </a:prstGeom>
          <a:noFill/>
        </p:spPr>
        <p:txBody>
          <a:bodyPr wrap="none" rtlCol="0">
            <a:spAutoFit/>
          </a:bodyPr>
          <a:lstStyle/>
          <a:p>
            <a:r>
              <a:rPr lang="fr-FR" dirty="0" smtClean="0"/>
              <a:t>Inadaptés</a:t>
            </a:r>
            <a:endParaRPr lang="fr-FR" dirty="0"/>
          </a:p>
        </p:txBody>
      </p:sp>
      <p:sp>
        <p:nvSpPr>
          <p:cNvPr id="20" name="ZoneTexte 19"/>
          <p:cNvSpPr txBox="1"/>
          <p:nvPr/>
        </p:nvSpPr>
        <p:spPr>
          <a:xfrm>
            <a:off x="5580112" y="3717032"/>
            <a:ext cx="877163" cy="369332"/>
          </a:xfrm>
          <a:prstGeom prst="rect">
            <a:avLst/>
          </a:prstGeom>
          <a:noFill/>
        </p:spPr>
        <p:txBody>
          <a:bodyPr wrap="none" rtlCol="0">
            <a:spAutoFit/>
          </a:bodyPr>
          <a:lstStyle/>
          <a:p>
            <a:r>
              <a:rPr lang="fr-FR" b="1" dirty="0" smtClean="0">
                <a:solidFill>
                  <a:schemeClr val="accent2">
                    <a:lumMod val="75000"/>
                  </a:schemeClr>
                </a:solidFill>
              </a:rPr>
              <a:t>Calme</a:t>
            </a:r>
            <a:endParaRPr lang="fr-FR" b="1" dirty="0">
              <a:solidFill>
                <a:schemeClr val="accent2">
                  <a:lumMod val="75000"/>
                </a:schemeClr>
              </a:solidFill>
            </a:endParaRPr>
          </a:p>
        </p:txBody>
      </p:sp>
      <p:sp>
        <p:nvSpPr>
          <p:cNvPr id="21" name="ZoneTexte 20"/>
          <p:cNvSpPr txBox="1"/>
          <p:nvPr/>
        </p:nvSpPr>
        <p:spPr>
          <a:xfrm rot="3819900">
            <a:off x="6754927" y="4076309"/>
            <a:ext cx="1031051" cy="369332"/>
          </a:xfrm>
          <a:prstGeom prst="rect">
            <a:avLst/>
          </a:prstGeom>
          <a:noFill/>
        </p:spPr>
        <p:txBody>
          <a:bodyPr wrap="none" rtlCol="0">
            <a:spAutoFit/>
          </a:bodyPr>
          <a:lstStyle/>
          <a:p>
            <a:r>
              <a:rPr lang="fr-FR" dirty="0" smtClean="0"/>
              <a:t>Adaptés</a:t>
            </a:r>
            <a:endParaRPr lang="fr-FR" dirty="0"/>
          </a:p>
        </p:txBody>
      </p:sp>
      <p:sp>
        <p:nvSpPr>
          <p:cNvPr id="22" name="ZoneTexte 21"/>
          <p:cNvSpPr txBox="1"/>
          <p:nvPr/>
        </p:nvSpPr>
        <p:spPr>
          <a:xfrm rot="17927308">
            <a:off x="4408437" y="4008068"/>
            <a:ext cx="877163" cy="369332"/>
          </a:xfrm>
          <a:prstGeom prst="rect">
            <a:avLst/>
          </a:prstGeom>
          <a:noFill/>
        </p:spPr>
        <p:txBody>
          <a:bodyPr wrap="none" rtlCol="0">
            <a:spAutoFit/>
          </a:bodyPr>
          <a:lstStyle/>
          <a:p>
            <a:r>
              <a:rPr lang="fr-FR" dirty="0" smtClean="0"/>
              <a:t>Neutre</a:t>
            </a:r>
            <a:endParaRPr lang="fr-FR"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6" name="Triangle isocèle 5"/>
          <p:cNvSpPr/>
          <p:nvPr/>
        </p:nvSpPr>
        <p:spPr>
          <a:xfrm>
            <a:off x="307941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7" name="ZoneTexte 6"/>
          <p:cNvSpPr txBox="1"/>
          <p:nvPr/>
        </p:nvSpPr>
        <p:spPr>
          <a:xfrm>
            <a:off x="3399718" y="5229200"/>
            <a:ext cx="1479892" cy="369332"/>
          </a:xfrm>
          <a:prstGeom prst="rect">
            <a:avLst/>
          </a:prstGeom>
          <a:noFill/>
        </p:spPr>
        <p:txBody>
          <a:bodyPr wrap="none" rtlCol="0">
            <a:spAutoFit/>
          </a:bodyPr>
          <a:lstStyle/>
          <a:p>
            <a:r>
              <a:rPr lang="fr-FR" dirty="0" smtClean="0"/>
              <a:t>Je me casse</a:t>
            </a:r>
            <a:endParaRPr lang="fr-FR" dirty="0"/>
          </a:p>
        </p:txBody>
      </p:sp>
      <p:sp>
        <p:nvSpPr>
          <p:cNvPr id="10" name="ZoneTexte 9"/>
          <p:cNvSpPr txBox="1"/>
          <p:nvPr/>
        </p:nvSpPr>
        <p:spPr>
          <a:xfrm>
            <a:off x="4860032" y="4571836"/>
            <a:ext cx="432048" cy="369332"/>
          </a:xfrm>
          <a:prstGeom prst="rect">
            <a:avLst/>
          </a:prstGeom>
          <a:noFill/>
        </p:spPr>
        <p:txBody>
          <a:bodyPr wrap="square" rtlCol="0">
            <a:spAutoFit/>
          </a:bodyPr>
          <a:lstStyle/>
          <a:p>
            <a:r>
              <a:rPr lang="fr-FR" dirty="0" smtClean="0"/>
              <a:t>C</a:t>
            </a:r>
            <a:endParaRPr lang="fr-FR" dirty="0"/>
          </a:p>
        </p:txBody>
      </p:sp>
      <p:sp>
        <p:nvSpPr>
          <p:cNvPr id="11" name="ZoneTexte 10"/>
          <p:cNvSpPr txBox="1"/>
          <p:nvPr/>
        </p:nvSpPr>
        <p:spPr>
          <a:xfrm>
            <a:off x="4029162" y="2348880"/>
            <a:ext cx="432048" cy="369332"/>
          </a:xfrm>
          <a:prstGeom prst="rect">
            <a:avLst/>
          </a:prstGeom>
          <a:noFill/>
        </p:spPr>
        <p:txBody>
          <a:bodyPr wrap="square" rtlCol="0">
            <a:spAutoFit/>
          </a:bodyPr>
          <a:lstStyle/>
          <a:p>
            <a:r>
              <a:rPr lang="fr-FR" dirty="0" smtClean="0"/>
              <a:t>P </a:t>
            </a:r>
            <a:endParaRPr lang="fr-FR" dirty="0"/>
          </a:p>
        </p:txBody>
      </p:sp>
      <p:sp>
        <p:nvSpPr>
          <p:cNvPr id="12" name="ZoneTexte 11"/>
          <p:cNvSpPr txBox="1"/>
          <p:nvPr/>
        </p:nvSpPr>
        <p:spPr>
          <a:xfrm>
            <a:off x="322342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0" name="ZoneTexte 19"/>
          <p:cNvSpPr txBox="1"/>
          <p:nvPr/>
        </p:nvSpPr>
        <p:spPr>
          <a:xfrm>
            <a:off x="3783471" y="3356992"/>
            <a:ext cx="736099" cy="369332"/>
          </a:xfrm>
          <a:prstGeom prst="rect">
            <a:avLst/>
          </a:prstGeom>
          <a:noFill/>
        </p:spPr>
        <p:txBody>
          <a:bodyPr wrap="none" rtlCol="0">
            <a:spAutoFit/>
          </a:bodyPr>
          <a:lstStyle/>
          <a:p>
            <a:r>
              <a:rPr lang="fr-FR" b="1" dirty="0" smtClean="0">
                <a:solidFill>
                  <a:srgbClr val="FF0000"/>
                </a:solidFill>
              </a:rPr>
              <a:t>Fuite</a:t>
            </a:r>
            <a:endParaRPr lang="fr-FR" b="1" dirty="0">
              <a:solidFill>
                <a:srgbClr val="FF0000"/>
              </a:solidFill>
            </a:endParaRPr>
          </a:p>
        </p:txBody>
      </p:sp>
      <p:sp>
        <p:nvSpPr>
          <p:cNvPr id="23" name="ZoneTexte 22"/>
          <p:cNvSpPr txBox="1"/>
          <p:nvPr/>
        </p:nvSpPr>
        <p:spPr>
          <a:xfrm>
            <a:off x="4519570" y="1916833"/>
            <a:ext cx="3076766" cy="923330"/>
          </a:xfrm>
          <a:prstGeom prst="rect">
            <a:avLst/>
          </a:prstGeom>
          <a:noFill/>
        </p:spPr>
        <p:txBody>
          <a:bodyPr wrap="square" rtlCol="0">
            <a:spAutoFit/>
          </a:bodyPr>
          <a:lstStyle/>
          <a:p>
            <a:r>
              <a:rPr lang="fr-FR" b="1" dirty="0" smtClean="0"/>
              <a:t>Confusion</a:t>
            </a:r>
          </a:p>
          <a:p>
            <a:r>
              <a:rPr lang="fr-FR" b="1" dirty="0" smtClean="0"/>
              <a:t>Je ne sais plus par quel bout... Prendre les choses</a:t>
            </a:r>
            <a:endParaRPr lang="fr-FR" b="1" dirty="0"/>
          </a:p>
        </p:txBody>
      </p:sp>
      <p:sp>
        <p:nvSpPr>
          <p:cNvPr id="24" name="ZoneTexte 23"/>
          <p:cNvSpPr txBox="1"/>
          <p:nvPr/>
        </p:nvSpPr>
        <p:spPr>
          <a:xfrm rot="4035750">
            <a:off x="5008776" y="4248962"/>
            <a:ext cx="774571" cy="369332"/>
          </a:xfrm>
          <a:prstGeom prst="rect">
            <a:avLst/>
          </a:prstGeom>
          <a:noFill/>
        </p:spPr>
        <p:txBody>
          <a:bodyPr wrap="none" rtlCol="0">
            <a:spAutoFit/>
          </a:bodyPr>
          <a:lstStyle/>
          <a:p>
            <a:r>
              <a:rPr lang="fr-FR" dirty="0" smtClean="0"/>
              <a:t>Recul</a:t>
            </a:r>
            <a:endParaRPr lang="fr-FR" dirty="0"/>
          </a:p>
        </p:txBody>
      </p:sp>
      <p:sp>
        <p:nvSpPr>
          <p:cNvPr id="25" name="ZoneTexte 24"/>
          <p:cNvSpPr txBox="1"/>
          <p:nvPr/>
        </p:nvSpPr>
        <p:spPr>
          <a:xfrm rot="17562415">
            <a:off x="2793575" y="3574128"/>
            <a:ext cx="1369286" cy="646331"/>
          </a:xfrm>
          <a:prstGeom prst="rect">
            <a:avLst/>
          </a:prstGeom>
          <a:noFill/>
        </p:spPr>
        <p:txBody>
          <a:bodyPr wrap="none" rtlCol="0">
            <a:spAutoFit/>
          </a:bodyPr>
          <a:lstStyle/>
          <a:p>
            <a:r>
              <a:rPr lang="fr-FR" dirty="0" smtClean="0"/>
              <a:t>Peur d'être </a:t>
            </a:r>
          </a:p>
          <a:p>
            <a:r>
              <a:rPr lang="fr-FR" dirty="0" smtClean="0"/>
              <a:t>contraint</a:t>
            </a:r>
            <a:endParaRPr lang="fr-F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4" name="Triangle isocèle 3"/>
          <p:cNvSpPr/>
          <p:nvPr/>
        </p:nvSpPr>
        <p:spPr>
          <a:xfrm>
            <a:off x="3131840" y="2132856"/>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8" name="ZoneTexte 7"/>
          <p:cNvSpPr txBox="1"/>
          <p:nvPr/>
        </p:nvSpPr>
        <p:spPr>
          <a:xfrm>
            <a:off x="3620844" y="5229200"/>
            <a:ext cx="1095172" cy="369332"/>
          </a:xfrm>
          <a:prstGeom prst="rect">
            <a:avLst/>
          </a:prstGeom>
          <a:noFill/>
        </p:spPr>
        <p:txBody>
          <a:bodyPr wrap="none" rtlCol="0">
            <a:spAutoFit/>
          </a:bodyPr>
          <a:lstStyle/>
          <a:p>
            <a:r>
              <a:rPr lang="fr-FR" dirty="0" smtClean="0"/>
              <a:t>Je casse</a:t>
            </a:r>
            <a:endParaRPr lang="fr-FR" dirty="0"/>
          </a:p>
        </p:txBody>
      </p:sp>
      <p:sp>
        <p:nvSpPr>
          <p:cNvPr id="16" name="ZoneTexte 15"/>
          <p:cNvSpPr txBox="1"/>
          <p:nvPr/>
        </p:nvSpPr>
        <p:spPr>
          <a:xfrm>
            <a:off x="4932040" y="4571836"/>
            <a:ext cx="432048" cy="369332"/>
          </a:xfrm>
          <a:prstGeom prst="rect">
            <a:avLst/>
          </a:prstGeom>
          <a:noFill/>
        </p:spPr>
        <p:txBody>
          <a:bodyPr wrap="square" rtlCol="0">
            <a:spAutoFit/>
          </a:bodyPr>
          <a:lstStyle/>
          <a:p>
            <a:r>
              <a:rPr lang="fr-FR" dirty="0" smtClean="0"/>
              <a:t>C</a:t>
            </a:r>
            <a:endParaRPr lang="fr-FR" dirty="0"/>
          </a:p>
        </p:txBody>
      </p:sp>
      <p:sp>
        <p:nvSpPr>
          <p:cNvPr id="17" name="ZoneTexte 16"/>
          <p:cNvSpPr txBox="1"/>
          <p:nvPr/>
        </p:nvSpPr>
        <p:spPr>
          <a:xfrm>
            <a:off x="4081592" y="2348880"/>
            <a:ext cx="432048" cy="369332"/>
          </a:xfrm>
          <a:prstGeom prst="rect">
            <a:avLst/>
          </a:prstGeom>
          <a:noFill/>
        </p:spPr>
        <p:txBody>
          <a:bodyPr wrap="square" rtlCol="0">
            <a:spAutoFit/>
          </a:bodyPr>
          <a:lstStyle/>
          <a:p>
            <a:r>
              <a:rPr lang="fr-FR" dirty="0"/>
              <a:t>P</a:t>
            </a:r>
          </a:p>
        </p:txBody>
      </p:sp>
      <p:sp>
        <p:nvSpPr>
          <p:cNvPr id="18" name="ZoneTexte 17"/>
          <p:cNvSpPr txBox="1"/>
          <p:nvPr/>
        </p:nvSpPr>
        <p:spPr>
          <a:xfrm>
            <a:off x="3275856" y="4571836"/>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2" name="ZoneTexte 21"/>
          <p:cNvSpPr txBox="1"/>
          <p:nvPr/>
        </p:nvSpPr>
        <p:spPr>
          <a:xfrm>
            <a:off x="3895085" y="3429000"/>
            <a:ext cx="748923" cy="369332"/>
          </a:xfrm>
          <a:prstGeom prst="rect">
            <a:avLst/>
          </a:prstGeom>
          <a:noFill/>
        </p:spPr>
        <p:txBody>
          <a:bodyPr wrap="none" rtlCol="0">
            <a:spAutoFit/>
          </a:bodyPr>
          <a:lstStyle/>
          <a:p>
            <a:r>
              <a:rPr lang="fr-FR" b="1" dirty="0" smtClean="0">
                <a:solidFill>
                  <a:srgbClr val="FF0000"/>
                </a:solidFill>
              </a:rPr>
              <a:t>Lutte</a:t>
            </a:r>
            <a:endParaRPr lang="fr-FR" b="1" dirty="0">
              <a:solidFill>
                <a:srgbClr val="FF0000"/>
              </a:solidFill>
            </a:endParaRPr>
          </a:p>
        </p:txBody>
      </p:sp>
      <p:sp>
        <p:nvSpPr>
          <p:cNvPr id="26" name="ZoneTexte 25"/>
          <p:cNvSpPr txBox="1"/>
          <p:nvPr/>
        </p:nvSpPr>
        <p:spPr>
          <a:xfrm>
            <a:off x="4499992" y="1908700"/>
            <a:ext cx="3096344" cy="584775"/>
          </a:xfrm>
          <a:prstGeom prst="rect">
            <a:avLst/>
          </a:prstGeom>
          <a:noFill/>
        </p:spPr>
        <p:txBody>
          <a:bodyPr wrap="square" rtlCol="0">
            <a:spAutoFit/>
          </a:bodyPr>
          <a:lstStyle/>
          <a:p>
            <a:r>
              <a:rPr lang="fr-FR" sz="1600" b="1" dirty="0" smtClean="0"/>
              <a:t>J'ai raison, j'ai</a:t>
            </a:r>
          </a:p>
          <a:p>
            <a:r>
              <a:rPr lang="fr-FR" sz="1600" b="1" dirty="0" smtClean="0"/>
              <a:t>besoin qu'on le reconnaisse</a:t>
            </a:r>
            <a:endParaRPr lang="fr-FR" sz="1600" b="1" dirty="0"/>
          </a:p>
        </p:txBody>
      </p:sp>
      <p:sp>
        <p:nvSpPr>
          <p:cNvPr id="29" name="ZoneTexte 28"/>
          <p:cNvSpPr txBox="1"/>
          <p:nvPr/>
        </p:nvSpPr>
        <p:spPr>
          <a:xfrm rot="4035750">
            <a:off x="4671792" y="3672808"/>
            <a:ext cx="646331" cy="646331"/>
          </a:xfrm>
          <a:prstGeom prst="rect">
            <a:avLst/>
          </a:prstGeom>
          <a:noFill/>
        </p:spPr>
        <p:txBody>
          <a:bodyPr wrap="none" rtlCol="0">
            <a:spAutoFit/>
          </a:bodyPr>
          <a:lstStyle/>
          <a:p>
            <a:r>
              <a:rPr lang="fr-FR" dirty="0" smtClean="0"/>
              <a:t>Voix</a:t>
            </a:r>
          </a:p>
          <a:p>
            <a:r>
              <a:rPr lang="fr-FR" dirty="0" smtClean="0"/>
              <a:t>forte</a:t>
            </a:r>
            <a:endParaRPr lang="fr-FR" dirty="0"/>
          </a:p>
        </p:txBody>
      </p:sp>
      <p:sp>
        <p:nvSpPr>
          <p:cNvPr id="30" name="ZoneTexte 29"/>
          <p:cNvSpPr txBox="1"/>
          <p:nvPr/>
        </p:nvSpPr>
        <p:spPr>
          <a:xfrm rot="17550087">
            <a:off x="2822370" y="3637864"/>
            <a:ext cx="1351652" cy="646331"/>
          </a:xfrm>
          <a:prstGeom prst="rect">
            <a:avLst/>
          </a:prstGeom>
          <a:noFill/>
        </p:spPr>
        <p:txBody>
          <a:bodyPr wrap="none" rtlCol="0">
            <a:spAutoFit/>
          </a:bodyPr>
          <a:lstStyle/>
          <a:p>
            <a:r>
              <a:rPr lang="fr-FR" dirty="0" smtClean="0"/>
              <a:t>Agacement</a:t>
            </a:r>
          </a:p>
          <a:p>
            <a:r>
              <a:rPr lang="fr-FR" dirty="0" smtClean="0"/>
              <a:t>Nervosité</a:t>
            </a:r>
            <a:endParaRPr lang="fr-F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a:xfrm>
            <a:off x="457200" y="274638"/>
            <a:ext cx="7467600" cy="706090"/>
          </a:xfrm>
        </p:spPr>
        <p:txBody>
          <a:bodyPr>
            <a:normAutofit/>
          </a:bodyPr>
          <a:lstStyle/>
          <a:p>
            <a:r>
              <a:rPr lang="fr-FR" sz="3200" dirty="0" smtClean="0"/>
              <a:t>pensées – émotions – comportements</a:t>
            </a:r>
            <a:endParaRPr lang="fr-FR" dirty="0" smtClean="0"/>
          </a:p>
        </p:txBody>
      </p:sp>
      <p:sp>
        <p:nvSpPr>
          <p:cNvPr id="5" name="Triangle isocèle 4"/>
          <p:cNvSpPr/>
          <p:nvPr/>
        </p:nvSpPr>
        <p:spPr>
          <a:xfrm>
            <a:off x="3459072" y="2267580"/>
            <a:ext cx="2232248" cy="2808312"/>
          </a:xfrm>
          <a:prstGeom prst="triangle">
            <a:avLst/>
          </a:prstGeom>
          <a:solidFill>
            <a:schemeClr val="bg1"/>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fr-FR"/>
          </a:p>
        </p:txBody>
      </p:sp>
      <p:sp>
        <p:nvSpPr>
          <p:cNvPr id="9" name="ZoneTexte 8"/>
          <p:cNvSpPr txBox="1"/>
          <p:nvPr/>
        </p:nvSpPr>
        <p:spPr>
          <a:xfrm>
            <a:off x="3747104" y="5363924"/>
            <a:ext cx="1569660" cy="369332"/>
          </a:xfrm>
          <a:prstGeom prst="rect">
            <a:avLst/>
          </a:prstGeom>
          <a:noFill/>
        </p:spPr>
        <p:txBody>
          <a:bodyPr wrap="none" rtlCol="0">
            <a:spAutoFit/>
          </a:bodyPr>
          <a:lstStyle/>
          <a:p>
            <a:r>
              <a:rPr lang="fr-FR" dirty="0" smtClean="0"/>
              <a:t>Je suis cassé</a:t>
            </a:r>
            <a:endParaRPr lang="fr-FR" dirty="0"/>
          </a:p>
        </p:txBody>
      </p:sp>
      <p:sp>
        <p:nvSpPr>
          <p:cNvPr id="13" name="ZoneTexte 12"/>
          <p:cNvSpPr txBox="1"/>
          <p:nvPr/>
        </p:nvSpPr>
        <p:spPr>
          <a:xfrm>
            <a:off x="5259272" y="4706560"/>
            <a:ext cx="432048" cy="369332"/>
          </a:xfrm>
          <a:prstGeom prst="rect">
            <a:avLst/>
          </a:prstGeom>
          <a:noFill/>
        </p:spPr>
        <p:txBody>
          <a:bodyPr wrap="square" rtlCol="0">
            <a:spAutoFit/>
          </a:bodyPr>
          <a:lstStyle/>
          <a:p>
            <a:r>
              <a:rPr lang="fr-FR" dirty="0" smtClean="0"/>
              <a:t>C</a:t>
            </a:r>
            <a:endParaRPr lang="fr-FR" dirty="0"/>
          </a:p>
        </p:txBody>
      </p:sp>
      <p:sp>
        <p:nvSpPr>
          <p:cNvPr id="14" name="ZoneTexte 13"/>
          <p:cNvSpPr txBox="1"/>
          <p:nvPr/>
        </p:nvSpPr>
        <p:spPr>
          <a:xfrm>
            <a:off x="4408824" y="2483604"/>
            <a:ext cx="432048" cy="369332"/>
          </a:xfrm>
          <a:prstGeom prst="rect">
            <a:avLst/>
          </a:prstGeom>
          <a:noFill/>
        </p:spPr>
        <p:txBody>
          <a:bodyPr wrap="square" rtlCol="0">
            <a:spAutoFit/>
          </a:bodyPr>
          <a:lstStyle/>
          <a:p>
            <a:r>
              <a:rPr lang="fr-FR" dirty="0"/>
              <a:t>P</a:t>
            </a:r>
          </a:p>
        </p:txBody>
      </p:sp>
      <p:sp>
        <p:nvSpPr>
          <p:cNvPr id="15" name="ZoneTexte 14"/>
          <p:cNvSpPr txBox="1"/>
          <p:nvPr/>
        </p:nvSpPr>
        <p:spPr>
          <a:xfrm>
            <a:off x="3603088" y="4706560"/>
            <a:ext cx="432048" cy="369332"/>
          </a:xfrm>
          <a:prstGeom prst="rect">
            <a:avLst/>
          </a:prstGeom>
          <a:noFill/>
        </p:spPr>
        <p:txBody>
          <a:bodyPr wrap="square" rtlCol="0">
            <a:spAutoFit/>
          </a:bodyPr>
          <a:lstStyle/>
          <a:p>
            <a:r>
              <a:rPr lang="fr-FR" dirty="0"/>
              <a:t>E</a:t>
            </a:r>
          </a:p>
        </p:txBody>
      </p:sp>
      <p:sp>
        <p:nvSpPr>
          <p:cNvPr id="19" name="ZoneTexte 18"/>
          <p:cNvSpPr txBox="1"/>
          <p:nvPr/>
        </p:nvSpPr>
        <p:spPr>
          <a:xfrm>
            <a:off x="1691680" y="1196752"/>
            <a:ext cx="5400600" cy="646331"/>
          </a:xfrm>
          <a:prstGeom prst="rect">
            <a:avLst/>
          </a:prstGeom>
          <a:noFill/>
        </p:spPr>
        <p:txBody>
          <a:bodyPr wrap="square" rtlCol="0">
            <a:spAutoFit/>
          </a:bodyPr>
          <a:lstStyle/>
          <a:p>
            <a:r>
              <a:rPr lang="fr-FR" b="1" dirty="0" smtClean="0"/>
              <a:t>Repérons les indices ?? Pensées, Emotions, Comportements = Intelligence du stress </a:t>
            </a:r>
            <a:endParaRPr lang="fr-FR" b="1" dirty="0"/>
          </a:p>
        </p:txBody>
      </p:sp>
      <p:sp>
        <p:nvSpPr>
          <p:cNvPr id="21" name="ZoneTexte 20"/>
          <p:cNvSpPr txBox="1"/>
          <p:nvPr/>
        </p:nvSpPr>
        <p:spPr>
          <a:xfrm>
            <a:off x="3990424" y="3563724"/>
            <a:ext cx="1223412" cy="369332"/>
          </a:xfrm>
          <a:prstGeom prst="rect">
            <a:avLst/>
          </a:prstGeom>
          <a:noFill/>
        </p:spPr>
        <p:txBody>
          <a:bodyPr wrap="none" rtlCol="0">
            <a:spAutoFit/>
          </a:bodyPr>
          <a:lstStyle/>
          <a:p>
            <a:r>
              <a:rPr lang="fr-FR" b="1" dirty="0" smtClean="0">
                <a:solidFill>
                  <a:srgbClr val="FF0000"/>
                </a:solidFill>
              </a:rPr>
              <a:t>Inhibition</a:t>
            </a:r>
            <a:endParaRPr lang="fr-FR" b="1" dirty="0">
              <a:solidFill>
                <a:srgbClr val="FF0000"/>
              </a:solidFill>
            </a:endParaRPr>
          </a:p>
        </p:txBody>
      </p:sp>
      <p:sp>
        <p:nvSpPr>
          <p:cNvPr id="27" name="ZoneTexte 26"/>
          <p:cNvSpPr txBox="1"/>
          <p:nvPr/>
        </p:nvSpPr>
        <p:spPr>
          <a:xfrm>
            <a:off x="4827224" y="2051556"/>
            <a:ext cx="2769112" cy="830997"/>
          </a:xfrm>
          <a:prstGeom prst="rect">
            <a:avLst/>
          </a:prstGeom>
          <a:noFill/>
        </p:spPr>
        <p:txBody>
          <a:bodyPr wrap="square" rtlCol="0">
            <a:spAutoFit/>
          </a:bodyPr>
          <a:lstStyle/>
          <a:p>
            <a:r>
              <a:rPr lang="fr-FR" sz="1600" b="1" dirty="0" smtClean="0"/>
              <a:t>A quoi bon !</a:t>
            </a:r>
          </a:p>
          <a:p>
            <a:r>
              <a:rPr lang="fr-FR" sz="1600" b="1" dirty="0" smtClean="0"/>
              <a:t>Je suis nul</a:t>
            </a:r>
          </a:p>
          <a:p>
            <a:r>
              <a:rPr lang="fr-FR" sz="1600" b="1" dirty="0" smtClean="0"/>
              <a:t>Besoin de réconfort</a:t>
            </a:r>
            <a:endParaRPr lang="fr-FR" sz="1600" b="1" dirty="0"/>
          </a:p>
        </p:txBody>
      </p:sp>
      <p:sp>
        <p:nvSpPr>
          <p:cNvPr id="31" name="ZoneTexte 30"/>
          <p:cNvSpPr txBox="1"/>
          <p:nvPr/>
        </p:nvSpPr>
        <p:spPr>
          <a:xfrm rot="4035750">
            <a:off x="4936210" y="4095555"/>
            <a:ext cx="1018227" cy="646331"/>
          </a:xfrm>
          <a:prstGeom prst="rect">
            <a:avLst/>
          </a:prstGeom>
          <a:noFill/>
        </p:spPr>
        <p:txBody>
          <a:bodyPr wrap="none" rtlCol="0">
            <a:spAutoFit/>
          </a:bodyPr>
          <a:lstStyle/>
          <a:p>
            <a:r>
              <a:rPr lang="fr-FR" dirty="0" smtClean="0"/>
              <a:t>Manque</a:t>
            </a:r>
          </a:p>
          <a:p>
            <a:r>
              <a:rPr lang="fr-FR" dirty="0" smtClean="0"/>
              <a:t>tonus</a:t>
            </a:r>
          </a:p>
        </p:txBody>
      </p:sp>
      <p:sp>
        <p:nvSpPr>
          <p:cNvPr id="32" name="ZoneTexte 31"/>
          <p:cNvSpPr txBox="1"/>
          <p:nvPr/>
        </p:nvSpPr>
        <p:spPr>
          <a:xfrm rot="17550087">
            <a:off x="3153278" y="3778512"/>
            <a:ext cx="1364476" cy="646331"/>
          </a:xfrm>
          <a:prstGeom prst="rect">
            <a:avLst/>
          </a:prstGeom>
          <a:noFill/>
        </p:spPr>
        <p:txBody>
          <a:bodyPr wrap="none" rtlCol="0">
            <a:spAutoFit/>
          </a:bodyPr>
          <a:lstStyle/>
          <a:p>
            <a:r>
              <a:rPr lang="fr-FR" dirty="0" smtClean="0"/>
              <a:t>Abattement</a:t>
            </a:r>
          </a:p>
          <a:p>
            <a:r>
              <a:rPr lang="fr-FR" dirty="0" smtClean="0"/>
              <a:t>Résigné</a:t>
            </a:r>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Oriel">
  <a:themeElements>
    <a:clrScheme name="Oriel">
      <a:dk1>
        <a:sysClr val="windowText" lastClr="000000"/>
      </a:dk1>
      <a:lt1>
        <a:sysClr val="window" lastClr="FFFFFF"/>
      </a:lt1>
      <a:dk2>
        <a:srgbClr val="575F6D"/>
      </a:dk2>
      <a:lt2>
        <a:srgbClr val="FFF39D"/>
      </a:lt2>
      <a:accent1>
        <a:srgbClr val="FE8637"/>
      </a:accent1>
      <a:accent2>
        <a:srgbClr val="7598D9"/>
      </a:accent2>
      <a:accent3>
        <a:srgbClr val="B32C16"/>
      </a:accent3>
      <a:accent4>
        <a:srgbClr val="F5CD2D"/>
      </a:accent4>
      <a:accent5>
        <a:srgbClr val="AEBAD5"/>
      </a:accent5>
      <a:accent6>
        <a:srgbClr val="777C84"/>
      </a:accent6>
      <a:hlink>
        <a:srgbClr val="D2611C"/>
      </a:hlink>
      <a:folHlink>
        <a:srgbClr val="3B435B"/>
      </a:folHlink>
    </a:clrScheme>
    <a:fontScheme name="Oriel">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Oriel">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ppt/theme/theme2.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hèm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13394</TotalTime>
  <Words>2496</Words>
  <Application>Microsoft Office PowerPoint</Application>
  <PresentationFormat>Affichage à l'écran (4:3)</PresentationFormat>
  <Paragraphs>272</Paragraphs>
  <Slides>14</Slides>
  <Notes>14</Notes>
  <HiddenSlides>1</HiddenSlides>
  <MMClips>0</MMClips>
  <ScaleCrop>false</ScaleCrop>
  <HeadingPairs>
    <vt:vector size="4" baseType="variant">
      <vt:variant>
        <vt:lpstr>Thème</vt:lpstr>
      </vt:variant>
      <vt:variant>
        <vt:i4>1</vt:i4>
      </vt:variant>
      <vt:variant>
        <vt:lpstr>Titres des diapositives</vt:lpstr>
      </vt:variant>
      <vt:variant>
        <vt:i4>14</vt:i4>
      </vt:variant>
    </vt:vector>
  </HeadingPairs>
  <TitlesOfParts>
    <vt:vector size="15" baseType="lpstr">
      <vt:lpstr>Oriel</vt:lpstr>
      <vt:lpstr>En partenariat avec le    Forum des Experts Libanais</vt:lpstr>
      <vt:lpstr>Sommaire </vt:lpstr>
      <vt:lpstr>1. Les 4 territoires cérébraux et prise de décisions</vt:lpstr>
      <vt:lpstr>1. Les 4 territoires : modes de fonctionnement du cerveau</vt:lpstr>
      <vt:lpstr>2. L'intelligence du stress </vt:lpstr>
      <vt:lpstr>Les modes de fonctionnement du cerveau</vt:lpstr>
      <vt:lpstr>pensées – émotions – comportements</vt:lpstr>
      <vt:lpstr>pensées – émotions – comportements</vt:lpstr>
      <vt:lpstr>pensées – émotions – comportements</vt:lpstr>
      <vt:lpstr>3. La gestion relationnelle du stress</vt:lpstr>
      <vt:lpstr>4. Positionnement grégaire</vt:lpstr>
      <vt:lpstr>4. Positionnement grégaire</vt:lpstr>
      <vt:lpstr>4. Gestion relationnelle : Comment s'en sortir ?</vt:lpstr>
      <vt:lpstr>4. Gestion relationnelle</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Conférence 28 mars 2014</dc:title>
  <dc:creator>evelyne</dc:creator>
  <cp:lastModifiedBy>evelyne</cp:lastModifiedBy>
  <cp:revision>66</cp:revision>
  <dcterms:created xsi:type="dcterms:W3CDTF">2014-03-26T10:34:40Z</dcterms:created>
  <dcterms:modified xsi:type="dcterms:W3CDTF">2014-06-24T20:48:13Z</dcterms:modified>
</cp:coreProperties>
</file>