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tif" ContentType="image/t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267" r:id="rId2"/>
    <p:sldId id="268" r:id="rId3"/>
  </p:sldIdLst>
  <p:sldSz cx="5364163" cy="7561263"/>
  <p:notesSz cx="9939338" cy="6805613"/>
  <p:defaultTextStyle>
    <a:defPPr>
      <a:defRPr lang="fr-FR"/>
    </a:defPPr>
    <a:lvl1pPr marL="0" algn="l" defTabSz="55832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279162" algn="l" defTabSz="55832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558324" algn="l" defTabSz="55832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837487" algn="l" defTabSz="55832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116649" algn="l" defTabSz="55832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1395811" algn="l" defTabSz="55832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1674973" algn="l" defTabSz="55832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1954135" algn="l" defTabSz="55832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2233297" algn="l" defTabSz="55832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134">
          <p15:clr>
            <a:srgbClr val="A4A3A4"/>
          </p15:clr>
        </p15:guide>
        <p15:guide id="2" pos="2382">
          <p15:clr>
            <a:srgbClr val="A4A3A4"/>
          </p15:clr>
        </p15:guide>
        <p15:guide id="3" orient="horz" pos="2382">
          <p15:clr>
            <a:srgbClr val="A4A3A4"/>
          </p15:clr>
        </p15:guide>
        <p15:guide id="4" pos="169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ECE1"/>
    <a:srgbClr val="0085B0"/>
    <a:srgbClr val="00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75" autoAdjust="0"/>
    <p:restoredTop sz="99648" autoAdjust="0"/>
  </p:normalViewPr>
  <p:slideViewPr>
    <p:cSldViewPr>
      <p:cViewPr>
        <p:scale>
          <a:sx n="90" d="100"/>
          <a:sy n="90" d="100"/>
        </p:scale>
        <p:origin x="-1784" y="-256"/>
      </p:cViewPr>
      <p:guideLst>
        <p:guide orient="horz" pos="1134"/>
        <p:guide orient="horz" pos="2382"/>
        <p:guide pos="2382"/>
        <p:guide pos="169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5" Type="http://schemas.openxmlformats.org/officeDocument/2006/relationships/handoutMaster" Target="handoutMasters/handoutMaster1.xml"/><Relationship Id="rId6" Type="http://schemas.openxmlformats.org/officeDocument/2006/relationships/printerSettings" Target="printerSettings/printerSettings1.bin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6021" cy="340335"/>
          </a:xfrm>
          <a:prstGeom prst="rect">
            <a:avLst/>
          </a:prstGeom>
        </p:spPr>
        <p:txBody>
          <a:bodyPr vert="horz" lIns="92556" tIns="46278" rIns="92556" bIns="46278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5630951" y="1"/>
            <a:ext cx="4306021" cy="340335"/>
          </a:xfrm>
          <a:prstGeom prst="rect">
            <a:avLst/>
          </a:prstGeom>
        </p:spPr>
        <p:txBody>
          <a:bodyPr vert="horz" lIns="92556" tIns="46278" rIns="92556" bIns="46278" rtlCol="0"/>
          <a:lstStyle>
            <a:lvl1pPr algn="r">
              <a:defRPr sz="1200"/>
            </a:lvl1pPr>
          </a:lstStyle>
          <a:p>
            <a:fld id="{16508AF3-D76F-477D-9EE9-9CC003D1372C}" type="datetimeFigureOut">
              <a:rPr lang="fr-FR" smtClean="0"/>
              <a:t>29/04/16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6464183"/>
            <a:ext cx="4306021" cy="340335"/>
          </a:xfrm>
          <a:prstGeom prst="rect">
            <a:avLst/>
          </a:prstGeom>
        </p:spPr>
        <p:txBody>
          <a:bodyPr vert="horz" lIns="92556" tIns="46278" rIns="92556" bIns="46278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5630951" y="6464183"/>
            <a:ext cx="4306021" cy="340335"/>
          </a:xfrm>
          <a:prstGeom prst="rect">
            <a:avLst/>
          </a:prstGeom>
        </p:spPr>
        <p:txBody>
          <a:bodyPr vert="horz" lIns="92556" tIns="46278" rIns="92556" bIns="46278" rtlCol="0" anchor="b"/>
          <a:lstStyle>
            <a:lvl1pPr algn="r">
              <a:defRPr sz="1200"/>
            </a:lvl1pPr>
          </a:lstStyle>
          <a:p>
            <a:fld id="{259E83FA-6A89-4284-BC67-1E511187938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640307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6888" cy="341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5629275" y="0"/>
            <a:ext cx="4308475" cy="341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F5E3F4-F498-4E6D-97CA-ED301949F019}" type="datetimeFigureOut">
              <a:rPr lang="fr-FR"/>
              <a:t>29/04/16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154488" y="850900"/>
            <a:ext cx="1630362" cy="22971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993775" y="3275013"/>
            <a:ext cx="7951788" cy="26797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6464300"/>
            <a:ext cx="4306888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5629275" y="6464300"/>
            <a:ext cx="4308475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E6E72B-1EDB-410F-8CAA-7795B7A6787E}" type="slidenum">
              <a:rPr lang="fr-FR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524362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E6E72B-1EDB-410F-8CAA-7795B7A6787E}" type="slidenum">
              <a:rPr lang="fr-FR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642677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E6E72B-1EDB-410F-8CAA-7795B7A6787E}" type="slidenum">
              <a:rPr lang="fr-FR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642677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02313" y="2348893"/>
            <a:ext cx="4559539" cy="1620771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804625" y="4284717"/>
            <a:ext cx="3754914" cy="193232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791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583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374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16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3958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674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9541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2332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A39D0-8A89-48B0-8984-B7671F1945C1}" type="datetimeFigureOut">
              <a:rPr lang="fr-FR" smtClean="0"/>
              <a:pPr/>
              <a:t>29/04/16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90275-3080-4372-9298-7144BF91FCFC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50721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A39D0-8A89-48B0-8984-B7671F1945C1}" type="datetimeFigureOut">
              <a:rPr lang="fr-FR" smtClean="0"/>
              <a:pPr/>
              <a:t>29/04/16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90275-3080-4372-9298-7144BF91FCFC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499646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3216637" y="159278"/>
            <a:ext cx="997400" cy="338681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221644" y="159278"/>
            <a:ext cx="2905588" cy="338681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A39D0-8A89-48B0-8984-B7671F1945C1}" type="datetimeFigureOut">
              <a:rPr lang="fr-FR" smtClean="0"/>
              <a:pPr/>
              <a:t>29/04/16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90275-3080-4372-9298-7144BF91FCFC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122208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A39D0-8A89-48B0-8984-B7671F1945C1}" type="datetimeFigureOut">
              <a:rPr lang="fr-FR" smtClean="0"/>
              <a:pPr/>
              <a:t>29/04/16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90275-3080-4372-9298-7144BF91FCFC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44336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23732" y="4858814"/>
            <a:ext cx="4559539" cy="1501750"/>
          </a:xfrm>
        </p:spPr>
        <p:txBody>
          <a:bodyPr anchor="t"/>
          <a:lstStyle>
            <a:lvl1pPr algn="l">
              <a:defRPr sz="25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23732" y="3204787"/>
            <a:ext cx="4559539" cy="1654026"/>
          </a:xfrm>
        </p:spPr>
        <p:txBody>
          <a:bodyPr anchor="b"/>
          <a:lstStyle>
            <a:lvl1pPr marL="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1pPr>
            <a:lvl2pPr marL="27916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558324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3pPr>
            <a:lvl4pPr marL="837487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116649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395811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674973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95413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233297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A39D0-8A89-48B0-8984-B7671F1945C1}" type="datetimeFigureOut">
              <a:rPr lang="fr-FR" smtClean="0"/>
              <a:pPr/>
              <a:t>29/04/16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90275-3080-4372-9298-7144BF91FCFC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175853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221646" y="925906"/>
            <a:ext cx="1951028" cy="26201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2262074" y="925906"/>
            <a:ext cx="1951960" cy="26201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A39D0-8A89-48B0-8984-B7671F1945C1}" type="datetimeFigureOut">
              <a:rPr lang="fr-FR" smtClean="0"/>
              <a:pPr/>
              <a:t>29/04/16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90275-3080-4372-9298-7144BF91FCFC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7781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68209" y="302802"/>
            <a:ext cx="4827747" cy="1260211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68209" y="1692534"/>
            <a:ext cx="2370103" cy="705367"/>
          </a:xfrm>
        </p:spPr>
        <p:txBody>
          <a:bodyPr anchor="b"/>
          <a:lstStyle>
            <a:lvl1pPr marL="0" indent="0">
              <a:buNone/>
              <a:defRPr sz="1500" b="1"/>
            </a:lvl1pPr>
            <a:lvl2pPr marL="279162" indent="0">
              <a:buNone/>
              <a:defRPr sz="1200" b="1"/>
            </a:lvl2pPr>
            <a:lvl3pPr marL="558324" indent="0">
              <a:buNone/>
              <a:defRPr sz="1200" b="1"/>
            </a:lvl3pPr>
            <a:lvl4pPr marL="837487" indent="0">
              <a:buNone/>
              <a:defRPr sz="1000" b="1"/>
            </a:lvl4pPr>
            <a:lvl5pPr marL="1116649" indent="0">
              <a:buNone/>
              <a:defRPr sz="1000" b="1"/>
            </a:lvl5pPr>
            <a:lvl6pPr marL="1395811" indent="0">
              <a:buNone/>
              <a:defRPr sz="1000" b="1"/>
            </a:lvl6pPr>
            <a:lvl7pPr marL="1674973" indent="0">
              <a:buNone/>
              <a:defRPr sz="1000" b="1"/>
            </a:lvl7pPr>
            <a:lvl8pPr marL="1954135" indent="0">
              <a:buNone/>
              <a:defRPr sz="1000" b="1"/>
            </a:lvl8pPr>
            <a:lvl9pPr marL="2233297" indent="0">
              <a:buNone/>
              <a:defRPr sz="10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268209" y="2397900"/>
            <a:ext cx="2370103" cy="4356478"/>
          </a:xfrm>
        </p:spPr>
        <p:txBody>
          <a:bodyPr/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2724922" y="1692534"/>
            <a:ext cx="2371034" cy="705367"/>
          </a:xfrm>
        </p:spPr>
        <p:txBody>
          <a:bodyPr anchor="b"/>
          <a:lstStyle>
            <a:lvl1pPr marL="0" indent="0">
              <a:buNone/>
              <a:defRPr sz="1500" b="1"/>
            </a:lvl1pPr>
            <a:lvl2pPr marL="279162" indent="0">
              <a:buNone/>
              <a:defRPr sz="1200" b="1"/>
            </a:lvl2pPr>
            <a:lvl3pPr marL="558324" indent="0">
              <a:buNone/>
              <a:defRPr sz="1200" b="1"/>
            </a:lvl3pPr>
            <a:lvl4pPr marL="837487" indent="0">
              <a:buNone/>
              <a:defRPr sz="1000" b="1"/>
            </a:lvl4pPr>
            <a:lvl5pPr marL="1116649" indent="0">
              <a:buNone/>
              <a:defRPr sz="1000" b="1"/>
            </a:lvl5pPr>
            <a:lvl6pPr marL="1395811" indent="0">
              <a:buNone/>
              <a:defRPr sz="1000" b="1"/>
            </a:lvl6pPr>
            <a:lvl7pPr marL="1674973" indent="0">
              <a:buNone/>
              <a:defRPr sz="1000" b="1"/>
            </a:lvl7pPr>
            <a:lvl8pPr marL="1954135" indent="0">
              <a:buNone/>
              <a:defRPr sz="1000" b="1"/>
            </a:lvl8pPr>
            <a:lvl9pPr marL="2233297" indent="0">
              <a:buNone/>
              <a:defRPr sz="10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2724922" y="2397900"/>
            <a:ext cx="2371034" cy="4356478"/>
          </a:xfrm>
        </p:spPr>
        <p:txBody>
          <a:bodyPr/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A39D0-8A89-48B0-8984-B7671F1945C1}" type="datetimeFigureOut">
              <a:rPr lang="fr-FR" smtClean="0"/>
              <a:pPr/>
              <a:t>29/04/16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90275-3080-4372-9298-7144BF91FCFC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639438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A39D0-8A89-48B0-8984-B7671F1945C1}" type="datetimeFigureOut">
              <a:rPr lang="fr-FR" smtClean="0"/>
              <a:pPr/>
              <a:t>29/04/16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90275-3080-4372-9298-7144BF91FCFC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67898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A39D0-8A89-48B0-8984-B7671F1945C1}" type="datetimeFigureOut">
              <a:rPr lang="fr-FR" smtClean="0"/>
              <a:pPr/>
              <a:t>29/04/16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90275-3080-4372-9298-7144BF91FCFC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374712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68210" y="301050"/>
            <a:ext cx="1764772" cy="1281214"/>
          </a:xfrm>
        </p:spPr>
        <p:txBody>
          <a:bodyPr anchor="b"/>
          <a:lstStyle>
            <a:lvl1pPr algn="l">
              <a:defRPr sz="12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097239" y="301052"/>
            <a:ext cx="2998716" cy="6453328"/>
          </a:xfrm>
        </p:spPr>
        <p:txBody>
          <a:bodyPr/>
          <a:lstStyle>
            <a:lvl1pPr>
              <a:defRPr sz="1900"/>
            </a:lvl1pPr>
            <a:lvl2pPr>
              <a:defRPr sz="1800"/>
            </a:lvl2pPr>
            <a:lvl3pPr>
              <a:defRPr sz="15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68210" y="1582265"/>
            <a:ext cx="1764772" cy="5172114"/>
          </a:xfrm>
        </p:spPr>
        <p:txBody>
          <a:bodyPr/>
          <a:lstStyle>
            <a:lvl1pPr marL="0" indent="0">
              <a:buNone/>
              <a:defRPr sz="900"/>
            </a:lvl1pPr>
            <a:lvl2pPr marL="279162" indent="0">
              <a:buNone/>
              <a:defRPr sz="700"/>
            </a:lvl2pPr>
            <a:lvl3pPr marL="558324" indent="0">
              <a:buNone/>
              <a:defRPr sz="600"/>
            </a:lvl3pPr>
            <a:lvl4pPr marL="837487" indent="0">
              <a:buNone/>
              <a:defRPr sz="500"/>
            </a:lvl4pPr>
            <a:lvl5pPr marL="1116649" indent="0">
              <a:buNone/>
              <a:defRPr sz="500"/>
            </a:lvl5pPr>
            <a:lvl6pPr marL="1395811" indent="0">
              <a:buNone/>
              <a:defRPr sz="500"/>
            </a:lvl6pPr>
            <a:lvl7pPr marL="1674973" indent="0">
              <a:buNone/>
              <a:defRPr sz="500"/>
            </a:lvl7pPr>
            <a:lvl8pPr marL="1954135" indent="0">
              <a:buNone/>
              <a:defRPr sz="500"/>
            </a:lvl8pPr>
            <a:lvl9pPr marL="2233297" indent="0">
              <a:buNone/>
              <a:defRPr sz="5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A39D0-8A89-48B0-8984-B7671F1945C1}" type="datetimeFigureOut">
              <a:rPr lang="fr-FR" smtClean="0"/>
              <a:pPr/>
              <a:t>29/04/16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90275-3080-4372-9298-7144BF91FCFC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603233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51413" y="5292885"/>
            <a:ext cx="3218498" cy="624854"/>
          </a:xfrm>
        </p:spPr>
        <p:txBody>
          <a:bodyPr anchor="b"/>
          <a:lstStyle>
            <a:lvl1pPr algn="l">
              <a:defRPr sz="12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051413" y="675613"/>
            <a:ext cx="3218498" cy="4536758"/>
          </a:xfrm>
        </p:spPr>
        <p:txBody>
          <a:bodyPr/>
          <a:lstStyle>
            <a:lvl1pPr marL="0" indent="0">
              <a:buNone/>
              <a:defRPr sz="1900"/>
            </a:lvl1pPr>
            <a:lvl2pPr marL="279162" indent="0">
              <a:buNone/>
              <a:defRPr sz="1800"/>
            </a:lvl2pPr>
            <a:lvl3pPr marL="558324" indent="0">
              <a:buNone/>
              <a:defRPr sz="1500"/>
            </a:lvl3pPr>
            <a:lvl4pPr marL="837487" indent="0">
              <a:buNone/>
              <a:defRPr sz="1200"/>
            </a:lvl4pPr>
            <a:lvl5pPr marL="1116649" indent="0">
              <a:buNone/>
              <a:defRPr sz="1200"/>
            </a:lvl5pPr>
            <a:lvl6pPr marL="1395811" indent="0">
              <a:buNone/>
              <a:defRPr sz="1200"/>
            </a:lvl6pPr>
            <a:lvl7pPr marL="1674973" indent="0">
              <a:buNone/>
              <a:defRPr sz="1200"/>
            </a:lvl7pPr>
            <a:lvl8pPr marL="1954135" indent="0">
              <a:buNone/>
              <a:defRPr sz="1200"/>
            </a:lvl8pPr>
            <a:lvl9pPr marL="2233297" indent="0">
              <a:buNone/>
              <a:defRPr sz="12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051413" y="5917739"/>
            <a:ext cx="3218498" cy="887399"/>
          </a:xfrm>
        </p:spPr>
        <p:txBody>
          <a:bodyPr/>
          <a:lstStyle>
            <a:lvl1pPr marL="0" indent="0">
              <a:buNone/>
              <a:defRPr sz="900"/>
            </a:lvl1pPr>
            <a:lvl2pPr marL="279162" indent="0">
              <a:buNone/>
              <a:defRPr sz="700"/>
            </a:lvl2pPr>
            <a:lvl3pPr marL="558324" indent="0">
              <a:buNone/>
              <a:defRPr sz="600"/>
            </a:lvl3pPr>
            <a:lvl4pPr marL="837487" indent="0">
              <a:buNone/>
              <a:defRPr sz="500"/>
            </a:lvl4pPr>
            <a:lvl5pPr marL="1116649" indent="0">
              <a:buNone/>
              <a:defRPr sz="500"/>
            </a:lvl5pPr>
            <a:lvl6pPr marL="1395811" indent="0">
              <a:buNone/>
              <a:defRPr sz="500"/>
            </a:lvl6pPr>
            <a:lvl7pPr marL="1674973" indent="0">
              <a:buNone/>
              <a:defRPr sz="500"/>
            </a:lvl7pPr>
            <a:lvl8pPr marL="1954135" indent="0">
              <a:buNone/>
              <a:defRPr sz="500"/>
            </a:lvl8pPr>
            <a:lvl9pPr marL="2233297" indent="0">
              <a:buNone/>
              <a:defRPr sz="5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A39D0-8A89-48B0-8984-B7671F1945C1}" type="datetimeFigureOut">
              <a:rPr lang="fr-FR" smtClean="0"/>
              <a:pPr/>
              <a:t>29/04/16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90275-3080-4372-9298-7144BF91FCFC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672512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268209" y="302802"/>
            <a:ext cx="4827747" cy="1260211"/>
          </a:xfrm>
          <a:prstGeom prst="rect">
            <a:avLst/>
          </a:prstGeom>
        </p:spPr>
        <p:txBody>
          <a:bodyPr vert="horz" lIns="55832" tIns="27916" rIns="55832" bIns="27916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68209" y="1764296"/>
            <a:ext cx="4827747" cy="4990085"/>
          </a:xfrm>
          <a:prstGeom prst="rect">
            <a:avLst/>
          </a:prstGeom>
        </p:spPr>
        <p:txBody>
          <a:bodyPr vert="horz" lIns="55832" tIns="27916" rIns="55832" bIns="27916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268210" y="7008172"/>
            <a:ext cx="1251638" cy="402568"/>
          </a:xfrm>
          <a:prstGeom prst="rect">
            <a:avLst/>
          </a:prstGeom>
        </p:spPr>
        <p:txBody>
          <a:bodyPr vert="horz" lIns="55832" tIns="27916" rIns="55832" bIns="27916" rtlCol="0" anchor="ctr"/>
          <a:lstStyle>
            <a:lvl1pPr algn="l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5A39D0-8A89-48B0-8984-B7671F1945C1}" type="datetimeFigureOut">
              <a:rPr lang="fr-FR" smtClean="0"/>
              <a:pPr/>
              <a:t>29/04/16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832757" y="7008172"/>
            <a:ext cx="1698651" cy="402568"/>
          </a:xfrm>
          <a:prstGeom prst="rect">
            <a:avLst/>
          </a:prstGeom>
        </p:spPr>
        <p:txBody>
          <a:bodyPr vert="horz" lIns="55832" tIns="27916" rIns="55832" bIns="27916" rtlCol="0" anchor="ctr"/>
          <a:lstStyle>
            <a:lvl1pPr algn="ctr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3844318" y="7008172"/>
            <a:ext cx="1251638" cy="402568"/>
          </a:xfrm>
          <a:prstGeom prst="rect">
            <a:avLst/>
          </a:prstGeom>
        </p:spPr>
        <p:txBody>
          <a:bodyPr vert="horz" lIns="55832" tIns="27916" rIns="55832" bIns="27916" rtlCol="0" anchor="ctr"/>
          <a:lstStyle>
            <a:lvl1pPr algn="r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790275-3080-4372-9298-7144BF91FCFC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70484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558324" rtl="0" eaLnBrk="1" latinLnBrk="0" hangingPunct="1">
        <a:spcBef>
          <a:spcPct val="0"/>
        </a:spcBef>
        <a:buNone/>
        <a:defRPr sz="2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9372" indent="-209372" algn="l" defTabSz="558324" rtl="0" eaLnBrk="1" latinLnBrk="0" hangingPunct="1">
        <a:spcBef>
          <a:spcPct val="200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3639" indent="-174477" algn="l" defTabSz="558324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97906" indent="-139581" algn="l" defTabSz="558324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977068" indent="-139581" algn="l" defTabSz="558324" rtl="0" eaLnBrk="1" latinLnBrk="0" hangingPunct="1">
        <a:spcBef>
          <a:spcPct val="20000"/>
        </a:spcBef>
        <a:buFont typeface="Arial" panose="020B0604020202020204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56230" indent="-139581" algn="l" defTabSz="558324" rtl="0" eaLnBrk="1" latinLnBrk="0" hangingPunct="1">
        <a:spcBef>
          <a:spcPct val="20000"/>
        </a:spcBef>
        <a:buFont typeface="Arial" panose="020B0604020202020204" pitchFamily="34" charset="0"/>
        <a:buChar char="»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35392" indent="-139581" algn="l" defTabSz="558324" rtl="0" eaLnBrk="1" latinLnBrk="0" hangingPunct="1">
        <a:spcBef>
          <a:spcPct val="200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14555" indent="-139581" algn="l" defTabSz="558324" rtl="0" eaLnBrk="1" latinLnBrk="0" hangingPunct="1">
        <a:spcBef>
          <a:spcPct val="200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717" indent="-139581" algn="l" defTabSz="558324" rtl="0" eaLnBrk="1" latinLnBrk="0" hangingPunct="1">
        <a:spcBef>
          <a:spcPct val="200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372879" indent="-139581" algn="l" defTabSz="558324" rtl="0" eaLnBrk="1" latinLnBrk="0" hangingPunct="1">
        <a:spcBef>
          <a:spcPct val="200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558324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279162" algn="l" defTabSz="558324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558324" algn="l" defTabSz="558324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837487" algn="l" defTabSz="558324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116649" algn="l" defTabSz="558324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395811" algn="l" defTabSz="558324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674973" algn="l" defTabSz="558324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954135" algn="l" defTabSz="558324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233297" algn="l" defTabSz="558324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161801" y="252239"/>
            <a:ext cx="5040560" cy="705678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9" name="Rectangle 8"/>
          <p:cNvSpPr/>
          <p:nvPr/>
        </p:nvSpPr>
        <p:spPr>
          <a:xfrm>
            <a:off x="0" y="-1951"/>
            <a:ext cx="5364163" cy="12251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/>
          <p:cNvSpPr txBox="1"/>
          <p:nvPr/>
        </p:nvSpPr>
        <p:spPr>
          <a:xfrm>
            <a:off x="305817" y="2772519"/>
            <a:ext cx="2736304" cy="76944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just"/>
            <a:r>
              <a:rPr lang="fr-FR" sz="1100" b="1" dirty="0" smtClean="0">
                <a:latin typeface="Arial"/>
                <a:cs typeface="Arial"/>
              </a:rPr>
              <a:t>Salariés </a:t>
            </a:r>
            <a:r>
              <a:rPr lang="fr-FR" sz="1100" b="1" dirty="0">
                <a:latin typeface="Arial"/>
                <a:cs typeface="Arial"/>
              </a:rPr>
              <a:t>et managers </a:t>
            </a:r>
            <a:r>
              <a:rPr lang="fr-FR" sz="1100" dirty="0">
                <a:solidFill>
                  <a:srgbClr val="000000"/>
                </a:solidFill>
                <a:latin typeface="Arial"/>
                <a:cs typeface="Arial"/>
              </a:rPr>
              <a:t>offrez-vous le </a:t>
            </a:r>
            <a:r>
              <a:rPr lang="fr-FR" sz="1100" b="1" dirty="0">
                <a:solidFill>
                  <a:srgbClr val="000000"/>
                </a:solidFill>
                <a:latin typeface="Arial"/>
                <a:cs typeface="Arial"/>
              </a:rPr>
              <a:t>temps de pause</a:t>
            </a:r>
            <a:r>
              <a:rPr lang="fr-FR" sz="1100" dirty="0">
                <a:solidFill>
                  <a:srgbClr val="000000"/>
                </a:solidFill>
                <a:latin typeface="Arial"/>
                <a:cs typeface="Arial"/>
              </a:rPr>
              <a:t> qui vous convient, entre travail et </a:t>
            </a:r>
            <a:r>
              <a:rPr lang="fr-FR" sz="1100" dirty="0" smtClean="0">
                <a:solidFill>
                  <a:srgbClr val="000000"/>
                </a:solidFill>
                <a:latin typeface="Arial"/>
                <a:cs typeface="Arial"/>
              </a:rPr>
              <a:t>domicile, au </a:t>
            </a:r>
            <a:r>
              <a:rPr lang="fr-FR" sz="1100" b="1" dirty="0" smtClean="0">
                <a:solidFill>
                  <a:srgbClr val="000000"/>
                </a:solidFill>
                <a:latin typeface="Arial"/>
                <a:cs typeface="Arial"/>
              </a:rPr>
              <a:t>Centre </a:t>
            </a:r>
            <a:r>
              <a:rPr lang="fr-FR" sz="1100" b="1" dirty="0" err="1" smtClean="0">
                <a:solidFill>
                  <a:srgbClr val="000000"/>
                </a:solidFill>
                <a:latin typeface="Arial"/>
                <a:cs typeface="Arial"/>
              </a:rPr>
              <a:t>SophroKhepri</a:t>
            </a:r>
            <a:endParaRPr lang="fr-FR" sz="1100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3" name="officeArt object"/>
          <p:cNvSpPr/>
          <p:nvPr/>
        </p:nvSpPr>
        <p:spPr>
          <a:xfrm>
            <a:off x="305817" y="2052439"/>
            <a:ext cx="4914330" cy="57606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50800" tIns="50800" rIns="50800" bIns="50800" numCol="1" anchor="t">
            <a:noAutofit/>
          </a:bodyPr>
          <a:lstStyle/>
          <a:p>
            <a:pPr algn="ctr">
              <a:spcAft>
                <a:spcPts val="0"/>
              </a:spcAft>
            </a:pPr>
            <a:r>
              <a:rPr lang="fr-FR" sz="1100" b="1" dirty="0">
                <a:solidFill>
                  <a:srgbClr val="000000"/>
                </a:solidFill>
                <a:effectLst/>
                <a:latin typeface="Century Gothic"/>
                <a:ea typeface="Arial Unicode MS"/>
                <a:cs typeface="Arial Unicode MS"/>
              </a:rPr>
              <a:t> </a:t>
            </a:r>
            <a:endParaRPr lang="fr-FR" sz="1100" dirty="0">
              <a:solidFill>
                <a:srgbClr val="000000"/>
              </a:solidFill>
              <a:effectLst/>
              <a:latin typeface="Helvetica"/>
              <a:ea typeface="Arial Unicode MS"/>
              <a:cs typeface="Arial Unicode MS"/>
            </a:endParaRPr>
          </a:p>
          <a:p>
            <a:pPr algn="ctr">
              <a:spcAft>
                <a:spcPts val="0"/>
              </a:spcAft>
            </a:pPr>
            <a:r>
              <a:rPr lang="fr-FR" sz="1400" b="1" dirty="0" smtClean="0">
                <a:solidFill>
                  <a:srgbClr val="000000"/>
                </a:solidFill>
                <a:effectLst/>
                <a:latin typeface="Arial"/>
                <a:ea typeface="Arial Unicode MS"/>
                <a:cs typeface="Arial"/>
              </a:rPr>
              <a:t>En entreprise, offrez un temps de pause</a:t>
            </a:r>
            <a:endParaRPr lang="fr-FR" sz="1400" dirty="0">
              <a:solidFill>
                <a:srgbClr val="000000"/>
              </a:solidFill>
              <a:effectLst/>
              <a:latin typeface="Arial"/>
              <a:ea typeface="Arial Unicode MS"/>
              <a:cs typeface="Arial"/>
            </a:endParaRPr>
          </a:p>
          <a:p>
            <a:pPr algn="ctr">
              <a:spcAft>
                <a:spcPts val="0"/>
              </a:spcAft>
            </a:pPr>
            <a:r>
              <a:rPr lang="fr-FR" sz="1100" dirty="0">
                <a:solidFill>
                  <a:srgbClr val="000000"/>
                </a:solidFill>
                <a:effectLst/>
                <a:latin typeface="Helvetica"/>
                <a:ea typeface="Arial Unicode MS"/>
                <a:cs typeface="Arial Unicode MS"/>
              </a:rPr>
              <a:t> </a:t>
            </a:r>
          </a:p>
        </p:txBody>
      </p:sp>
      <p:pic>
        <p:nvPicPr>
          <p:cNvPr id="15" name="officeArt object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114129" y="2772519"/>
            <a:ext cx="1872208" cy="864096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sp>
        <p:nvSpPr>
          <p:cNvPr id="8" name="Rectangle 7"/>
          <p:cNvSpPr/>
          <p:nvPr/>
        </p:nvSpPr>
        <p:spPr>
          <a:xfrm>
            <a:off x="305817" y="3780631"/>
            <a:ext cx="4752528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1100" dirty="0">
                <a:latin typeface="Arial"/>
                <a:cs typeface="Arial"/>
              </a:rPr>
              <a:t>Avec </a:t>
            </a:r>
            <a:r>
              <a:rPr lang="fr-FR" sz="1100" b="1" dirty="0">
                <a:solidFill>
                  <a:srgbClr val="77933C"/>
                </a:solidFill>
                <a:latin typeface="Arial"/>
                <a:cs typeface="Arial"/>
              </a:rPr>
              <a:t>L’Instant</a:t>
            </a:r>
            <a:r>
              <a:rPr lang="fr-FR" sz="1100" b="1" dirty="0">
                <a:latin typeface="Arial"/>
                <a:cs typeface="Arial"/>
              </a:rPr>
              <a:t> </a:t>
            </a:r>
            <a:r>
              <a:rPr lang="fr-FR" sz="1100" b="1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Break</a:t>
            </a:r>
            <a:r>
              <a:rPr lang="fr-FR" sz="1100" dirty="0">
                <a:latin typeface="Arial"/>
                <a:cs typeface="Arial"/>
              </a:rPr>
              <a:t>, découvrez, grâce à des temps de pause de courte durée, des </a:t>
            </a:r>
            <a:r>
              <a:rPr lang="fr-FR" sz="1100" b="1" dirty="0">
                <a:latin typeface="Arial"/>
                <a:cs typeface="Arial"/>
              </a:rPr>
              <a:t>solutions</a:t>
            </a:r>
            <a:r>
              <a:rPr lang="fr-FR" sz="1100" dirty="0">
                <a:latin typeface="Arial"/>
                <a:cs typeface="Arial"/>
              </a:rPr>
              <a:t> </a:t>
            </a:r>
            <a:r>
              <a:rPr lang="fr-FR" sz="1100" b="1" dirty="0">
                <a:latin typeface="Arial"/>
                <a:cs typeface="Arial"/>
              </a:rPr>
              <a:t>pour décompresser</a:t>
            </a:r>
            <a:r>
              <a:rPr lang="fr-FR" sz="1100" dirty="0">
                <a:latin typeface="Arial"/>
                <a:cs typeface="Arial"/>
              </a:rPr>
              <a:t> et profitez d’une </a:t>
            </a:r>
            <a:r>
              <a:rPr lang="fr-FR" sz="1100" b="1" dirty="0">
                <a:latin typeface="Arial"/>
                <a:cs typeface="Arial"/>
              </a:rPr>
              <a:t>vie personnelle de qualité</a:t>
            </a:r>
          </a:p>
        </p:txBody>
      </p:sp>
      <p:pic>
        <p:nvPicPr>
          <p:cNvPr id="17" name="Picture 2" descr="C:\Users\Dell\Dropbox\Sophrokhépri\Marketing et Communication\Entreprises\Instant Break\54840a_d1f95b77ad5045cc84caa0bc0119acea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891"/>
          <a:stretch/>
        </p:blipFill>
        <p:spPr bwMode="auto">
          <a:xfrm>
            <a:off x="1817985" y="972319"/>
            <a:ext cx="1800200" cy="1224136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7" name="Rectangle 26"/>
          <p:cNvSpPr/>
          <p:nvPr/>
        </p:nvSpPr>
        <p:spPr>
          <a:xfrm>
            <a:off x="377825" y="4500711"/>
            <a:ext cx="460851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100" b="1" dirty="0" smtClean="0">
                <a:solidFill>
                  <a:schemeClr val="accent3"/>
                </a:solidFill>
                <a:latin typeface="Arial"/>
                <a:cs typeface="Arial"/>
              </a:rPr>
              <a:t>Un break de 2 heures à ½ journée pour se relaxer, échanger et améliorer le bien-</a:t>
            </a:r>
            <a:r>
              <a:rPr lang="fr-FR" sz="1100" b="1" dirty="0" smtClean="0">
                <a:solidFill>
                  <a:schemeClr val="accent3"/>
                </a:solidFill>
                <a:latin typeface="Arial"/>
                <a:cs typeface="Arial"/>
              </a:rPr>
              <a:t>être au travail</a:t>
            </a:r>
            <a:endParaRPr lang="fr-FR" sz="1100" b="1" dirty="0">
              <a:solidFill>
                <a:schemeClr val="accent3"/>
              </a:solidFill>
              <a:latin typeface="Arial"/>
              <a:cs typeface="Arial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7825" y="5652839"/>
            <a:ext cx="2088232" cy="789838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98105" y="5652839"/>
            <a:ext cx="2160240" cy="628715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233809" y="396255"/>
            <a:ext cx="4896544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smtClean="0">
                <a:latin typeface="Arial"/>
                <a:cs typeface="Arial"/>
              </a:rPr>
              <a:t>L’Instant </a:t>
            </a:r>
            <a:r>
              <a:rPr lang="fr-FR" sz="1600" b="1" dirty="0" smtClean="0">
                <a:latin typeface="Arial"/>
                <a:cs typeface="Arial"/>
              </a:rPr>
              <a:t>Break - Jeudi </a:t>
            </a:r>
            <a:r>
              <a:rPr lang="fr-FR" sz="1600" b="1" dirty="0" smtClean="0">
                <a:latin typeface="Arial"/>
                <a:cs typeface="Arial"/>
              </a:rPr>
              <a:t>16 Avril </a:t>
            </a:r>
            <a:r>
              <a:rPr lang="fr-FR" sz="1600" b="1" dirty="0" smtClean="0">
                <a:latin typeface="Arial"/>
                <a:cs typeface="Arial"/>
              </a:rPr>
              <a:t>2016 </a:t>
            </a:r>
          </a:p>
          <a:p>
            <a:pPr algn="ctr"/>
            <a:r>
              <a:rPr lang="fr-FR" sz="1600" b="1" dirty="0" smtClean="0">
                <a:latin typeface="Arial"/>
                <a:cs typeface="Arial"/>
              </a:rPr>
              <a:t> De </a:t>
            </a:r>
            <a:r>
              <a:rPr lang="fr-FR" sz="1600" b="1" dirty="0" smtClean="0">
                <a:latin typeface="Arial"/>
                <a:cs typeface="Arial"/>
              </a:rPr>
              <a:t>12H à 15H</a:t>
            </a:r>
            <a:endParaRPr lang="fr-FR" sz="1600" b="1" dirty="0">
              <a:latin typeface="Arial"/>
              <a:cs typeface="Arial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3186137" y="6300911"/>
            <a:ext cx="18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latin typeface="Arial"/>
                <a:cs typeface="Arial"/>
              </a:rPr>
              <a:t>Centre et plateforme de thérapeutes certifiés et expérimentés</a:t>
            </a:r>
            <a:endParaRPr lang="fr-FR" dirty="0">
              <a:latin typeface="Arial"/>
              <a:cs typeface="Arial"/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449833" y="6300911"/>
            <a:ext cx="2016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latin typeface="Arial"/>
                <a:cs typeface="Arial"/>
              </a:rPr>
              <a:t>SCOP spécialisée en management et prévention des risques</a:t>
            </a:r>
            <a:endParaRPr lang="fr-FR" dirty="0">
              <a:latin typeface="Arial"/>
              <a:cs typeface="Arial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77825" y="5076775"/>
            <a:ext cx="460851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100" dirty="0" smtClean="0">
                <a:solidFill>
                  <a:srgbClr val="000000"/>
                </a:solidFill>
                <a:latin typeface="Arial"/>
                <a:cs typeface="Arial"/>
              </a:rPr>
              <a:t>L’Instant Break est un projet novateur proposé gr</a:t>
            </a:r>
            <a:r>
              <a:rPr lang="fr-FR" sz="1100" dirty="0" smtClean="0">
                <a:solidFill>
                  <a:srgbClr val="000000"/>
                </a:solidFill>
                <a:latin typeface="Arial"/>
                <a:cs typeface="Arial"/>
              </a:rPr>
              <a:t>âc</a:t>
            </a:r>
            <a:r>
              <a:rPr lang="fr-FR" sz="1100" dirty="0" smtClean="0">
                <a:solidFill>
                  <a:srgbClr val="000000"/>
                </a:solidFill>
                <a:latin typeface="Arial"/>
                <a:cs typeface="Arial"/>
              </a:rPr>
              <a:t>e à la synergie de deux structures :</a:t>
            </a:r>
            <a:endParaRPr lang="fr-FR" sz="1100" dirty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672009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oneTexte 11"/>
          <p:cNvSpPr txBox="1"/>
          <p:nvPr/>
        </p:nvSpPr>
        <p:spPr>
          <a:xfrm>
            <a:off x="161801" y="252239"/>
            <a:ext cx="5040560" cy="705678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15" name="Rectangle 14"/>
          <p:cNvSpPr/>
          <p:nvPr/>
        </p:nvSpPr>
        <p:spPr>
          <a:xfrm>
            <a:off x="233809" y="1116335"/>
            <a:ext cx="2592288" cy="14927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 smtClean="0">
                <a:solidFill>
                  <a:schemeClr val="accent3"/>
                </a:solidFill>
                <a:latin typeface="Arial"/>
                <a:cs typeface="Arial"/>
              </a:rPr>
              <a:t>Notre objectif</a:t>
            </a:r>
          </a:p>
          <a:p>
            <a:endParaRPr lang="fr-FR" sz="1100" dirty="0">
              <a:solidFill>
                <a:schemeClr val="accent3"/>
              </a:solidFill>
              <a:latin typeface="Arial"/>
              <a:cs typeface="Arial"/>
            </a:endParaRPr>
          </a:p>
          <a:p>
            <a:pPr algn="just"/>
            <a:r>
              <a:rPr lang="fr-FR" sz="1100" dirty="0" smtClean="0">
                <a:latin typeface="Arial"/>
                <a:cs typeface="Arial"/>
              </a:rPr>
              <a:t>Permettre aux salariés et managers de faire un break, au sein de leur structure, afin d’optimiser le bien-</a:t>
            </a:r>
            <a:r>
              <a:rPr lang="fr-FR" sz="1100" dirty="0" smtClean="0">
                <a:latin typeface="Arial"/>
                <a:cs typeface="Arial"/>
              </a:rPr>
              <a:t>être au travail, garder santé, dynamisme et efficacité.</a:t>
            </a:r>
            <a:endParaRPr lang="fr-FR" sz="1100" dirty="0">
              <a:latin typeface="Arial"/>
              <a:cs typeface="Arial"/>
            </a:endParaRPr>
          </a:p>
          <a:p>
            <a:pPr algn="just"/>
            <a:endParaRPr lang="fr-FR" sz="1100" dirty="0">
              <a:latin typeface="Century Gothic"/>
              <a:cs typeface="Century Gothic"/>
            </a:endParaRPr>
          </a:p>
        </p:txBody>
      </p:sp>
      <p:pic>
        <p:nvPicPr>
          <p:cNvPr id="19" name="officeArt object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826097" y="684287"/>
            <a:ext cx="2160240" cy="1440160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sp>
        <p:nvSpPr>
          <p:cNvPr id="17" name="ZoneTexte 16"/>
          <p:cNvSpPr txBox="1"/>
          <p:nvPr/>
        </p:nvSpPr>
        <p:spPr>
          <a:xfrm>
            <a:off x="233809" y="5940871"/>
            <a:ext cx="4824536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b="1" dirty="0" smtClean="0">
                <a:solidFill>
                  <a:schemeClr val="accent3"/>
                </a:solidFill>
                <a:latin typeface="Arial"/>
                <a:cs typeface="Arial"/>
              </a:rPr>
              <a:t>Pour </a:t>
            </a:r>
            <a:r>
              <a:rPr lang="fr-FR" sz="1100" b="1" dirty="0" smtClean="0">
                <a:solidFill>
                  <a:schemeClr val="accent3"/>
                </a:solidFill>
                <a:latin typeface="Arial"/>
                <a:cs typeface="Arial"/>
              </a:rPr>
              <a:t>tous renseignements complémentaires </a:t>
            </a:r>
            <a:r>
              <a:rPr lang="fr-FR" sz="1100" b="1" dirty="0" smtClean="0">
                <a:solidFill>
                  <a:schemeClr val="accent3"/>
                </a:solidFill>
                <a:latin typeface="Arial"/>
                <a:cs typeface="Arial"/>
              </a:rPr>
              <a:t>:</a:t>
            </a:r>
          </a:p>
          <a:p>
            <a:pPr algn="ctr"/>
            <a:endParaRPr lang="fr-FR" sz="1100" b="1" dirty="0">
              <a:solidFill>
                <a:srgbClr val="000000"/>
              </a:solidFill>
              <a:latin typeface="Arial"/>
              <a:cs typeface="Arial"/>
            </a:endParaRPr>
          </a:p>
          <a:p>
            <a:pPr algn="ctr"/>
            <a:r>
              <a:rPr lang="fr-FR" sz="1100" b="1" dirty="0" smtClean="0">
                <a:solidFill>
                  <a:srgbClr val="000000"/>
                </a:solidFill>
                <a:latin typeface="Arial"/>
                <a:cs typeface="Arial"/>
              </a:rPr>
              <a:t>Centre </a:t>
            </a:r>
            <a:r>
              <a:rPr lang="fr-FR" sz="1100" b="1" dirty="0" err="1" smtClean="0">
                <a:solidFill>
                  <a:srgbClr val="000000"/>
                </a:solidFill>
                <a:latin typeface="Arial"/>
                <a:cs typeface="Arial"/>
              </a:rPr>
              <a:t>Sophrokhepri</a:t>
            </a:r>
            <a:endParaRPr lang="fr-FR" sz="1100" b="1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algn="ctr"/>
            <a:r>
              <a:rPr lang="fr-FR" sz="1100" dirty="0" smtClean="0">
                <a:solidFill>
                  <a:srgbClr val="000000"/>
                </a:solidFill>
                <a:latin typeface="Arial"/>
                <a:cs typeface="Arial"/>
              </a:rPr>
              <a:t>188 Grande Rue Charles de Gaulle – 94130 Nogent-sur-Marne</a:t>
            </a:r>
          </a:p>
          <a:p>
            <a:pPr algn="ctr"/>
            <a:r>
              <a:rPr lang="fr-FR" sz="1050" i="1" dirty="0" smtClean="0">
                <a:solidFill>
                  <a:srgbClr val="000000"/>
                </a:solidFill>
                <a:latin typeface="Arial"/>
                <a:cs typeface="Arial"/>
              </a:rPr>
              <a:t>(face RER R Nogent-Le Perreux)</a:t>
            </a:r>
            <a:endParaRPr lang="fr-FR" sz="1050" i="1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algn="ctr"/>
            <a:r>
              <a:rPr lang="fr-FR" sz="1100" dirty="0" smtClean="0">
                <a:solidFill>
                  <a:srgbClr val="000000"/>
                </a:solidFill>
                <a:latin typeface="Arial"/>
                <a:cs typeface="Arial"/>
              </a:rPr>
              <a:t>Evelyne </a:t>
            </a:r>
            <a:r>
              <a:rPr lang="fr-FR" sz="1100" dirty="0" err="1" smtClean="0">
                <a:solidFill>
                  <a:srgbClr val="000000"/>
                </a:solidFill>
                <a:latin typeface="Arial"/>
                <a:cs typeface="Arial"/>
              </a:rPr>
              <a:t>Revellat</a:t>
            </a:r>
            <a:r>
              <a:rPr lang="fr-FR" sz="1100" dirty="0" smtClean="0">
                <a:solidFill>
                  <a:srgbClr val="000000"/>
                </a:solidFill>
                <a:latin typeface="Arial"/>
                <a:cs typeface="Arial"/>
              </a:rPr>
              <a:t> 06 60 47 71 64</a:t>
            </a:r>
            <a:endParaRPr lang="fr-FR" sz="1100" dirty="0">
              <a:solidFill>
                <a:srgbClr val="000000"/>
              </a:solidFill>
              <a:latin typeface="Arial"/>
              <a:cs typeface="Arial"/>
            </a:endParaRPr>
          </a:p>
          <a:p>
            <a:pPr algn="ctr"/>
            <a:r>
              <a:rPr lang="fr-FR" sz="1100" dirty="0" smtClean="0">
                <a:solidFill>
                  <a:srgbClr val="9BBB59"/>
                </a:solidFill>
                <a:latin typeface="Arial"/>
                <a:cs typeface="Arial"/>
              </a:rPr>
              <a:t>http://</a:t>
            </a:r>
            <a:r>
              <a:rPr lang="fr-FR" sz="1100" dirty="0" err="1" smtClean="0">
                <a:solidFill>
                  <a:srgbClr val="9BBB59"/>
                </a:solidFill>
                <a:latin typeface="Arial"/>
                <a:cs typeface="Arial"/>
              </a:rPr>
              <a:t>www.linstantbreak.com</a:t>
            </a:r>
            <a:endParaRPr lang="fr-FR" sz="1100" dirty="0">
              <a:solidFill>
                <a:srgbClr val="9BBB59"/>
              </a:solidFill>
              <a:latin typeface="Arial"/>
              <a:cs typeface="Arial"/>
            </a:endParaRPr>
          </a:p>
        </p:txBody>
      </p:sp>
      <p:pic>
        <p:nvPicPr>
          <p:cNvPr id="11" name="Picture 2" descr="C:\Users\Dell\Dropbox\Sophrokhépri\Marketing et Communication\Entreprises\Instant Break\54840a_d1f95b77ad5045cc84caa0bc0119acea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891"/>
          <a:stretch/>
        </p:blipFill>
        <p:spPr bwMode="auto">
          <a:xfrm>
            <a:off x="521841" y="0"/>
            <a:ext cx="1800200" cy="108012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3" name="Rectangle 12"/>
          <p:cNvSpPr/>
          <p:nvPr/>
        </p:nvSpPr>
        <p:spPr>
          <a:xfrm>
            <a:off x="1889993" y="2412479"/>
            <a:ext cx="3240360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100" b="1" dirty="0" smtClean="0">
                <a:latin typeface="Arial"/>
                <a:cs typeface="Arial"/>
              </a:rPr>
              <a:t>En fonction de la taille de votre structure et du temps dont vous disposez </a:t>
            </a:r>
            <a:r>
              <a:rPr lang="fr-FR" sz="1100" dirty="0" smtClean="0">
                <a:latin typeface="Arial"/>
                <a:cs typeface="Arial"/>
              </a:rPr>
              <a:t>(de 2H minimum à 1 journée ou plus, de manière ponctuelle, événementielle ou récurrente).</a:t>
            </a:r>
            <a:endParaRPr lang="fr-FR" sz="1100" dirty="0">
              <a:latin typeface="Arial"/>
              <a:cs typeface="Arial"/>
            </a:endParaRPr>
          </a:p>
          <a:p>
            <a:endParaRPr lang="fr-FR" sz="1100" dirty="0">
              <a:latin typeface="Century Gothic"/>
              <a:cs typeface="Century Gothic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233809" y="2484487"/>
            <a:ext cx="1800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9BBB59"/>
                </a:solidFill>
                <a:latin typeface="Arial"/>
                <a:cs typeface="Arial"/>
              </a:rPr>
              <a:t>Différentes formules :</a:t>
            </a:r>
            <a:endParaRPr lang="fr-FR" b="1" dirty="0">
              <a:solidFill>
                <a:srgbClr val="9BBB59"/>
              </a:solidFill>
              <a:latin typeface="Arial"/>
              <a:cs typeface="Arial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1313929" y="3276575"/>
            <a:ext cx="27363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rgbClr val="9BBB59"/>
                </a:solidFill>
                <a:latin typeface="Arial"/>
                <a:cs typeface="Arial"/>
              </a:rPr>
              <a:t>Différentes prestations au choix</a:t>
            </a:r>
            <a:endParaRPr lang="fr-FR" b="1" dirty="0">
              <a:solidFill>
                <a:srgbClr val="9BBB59"/>
              </a:solidFill>
              <a:latin typeface="Arial"/>
              <a:cs typeface="Arial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33809" y="3636615"/>
            <a:ext cx="158417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100" b="1" dirty="0" smtClean="0">
                <a:latin typeface="Arial"/>
                <a:cs typeface="Arial"/>
              </a:rPr>
              <a:t>Ateliers collectifs liés au bien-</a:t>
            </a:r>
            <a:r>
              <a:rPr lang="fr-FR" sz="1100" b="1" dirty="0" smtClean="0">
                <a:latin typeface="Arial"/>
                <a:cs typeface="Arial"/>
              </a:rPr>
              <a:t>être</a:t>
            </a:r>
            <a:endParaRPr lang="fr-FR" sz="1100" b="1" dirty="0">
              <a:latin typeface="Arial"/>
              <a:cs typeface="Arial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77825" y="4068663"/>
            <a:ext cx="1369212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100" dirty="0" smtClean="0">
                <a:latin typeface="Arial"/>
                <a:cs typeface="Arial"/>
              </a:rPr>
              <a:t>Sophrologie</a:t>
            </a:r>
          </a:p>
          <a:p>
            <a:pPr algn="ctr"/>
            <a:r>
              <a:rPr lang="fr-FR" sz="1100" dirty="0" smtClean="0">
                <a:latin typeface="Arial"/>
                <a:cs typeface="Arial"/>
              </a:rPr>
              <a:t>Auto massage</a:t>
            </a:r>
          </a:p>
          <a:p>
            <a:pPr algn="ctr"/>
            <a:r>
              <a:rPr lang="fr-FR" sz="1100" dirty="0" smtClean="0">
                <a:latin typeface="Arial"/>
                <a:cs typeface="Arial"/>
              </a:rPr>
              <a:t>Yoga du rire</a:t>
            </a:r>
          </a:p>
          <a:p>
            <a:pPr algn="ctr"/>
            <a:r>
              <a:rPr lang="fr-FR" sz="1100" dirty="0" smtClean="0">
                <a:latin typeface="Arial"/>
                <a:cs typeface="Arial"/>
              </a:rPr>
              <a:t>Relaxation</a:t>
            </a:r>
          </a:p>
          <a:p>
            <a:pPr algn="ctr"/>
            <a:r>
              <a:rPr lang="fr-FR" sz="1100" dirty="0" smtClean="0">
                <a:latin typeface="Arial"/>
                <a:cs typeface="Arial"/>
              </a:rPr>
              <a:t>Méditation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817985" y="3636615"/>
            <a:ext cx="194421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100" b="1" dirty="0" smtClean="0">
                <a:latin typeface="Arial"/>
                <a:cs typeface="Arial"/>
              </a:rPr>
              <a:t>Ateliers d’échanges autour d’un thème</a:t>
            </a:r>
            <a:endParaRPr lang="fr-FR" sz="1100" b="1" dirty="0">
              <a:latin typeface="Arial"/>
              <a:cs typeface="Arial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962001" y="4068663"/>
            <a:ext cx="1656184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100" dirty="0" smtClean="0">
                <a:latin typeface="Arial"/>
                <a:cs typeface="Arial"/>
              </a:rPr>
              <a:t>Gérer le stress</a:t>
            </a:r>
          </a:p>
          <a:p>
            <a:pPr algn="ctr"/>
            <a:r>
              <a:rPr lang="fr-FR" sz="1100" dirty="0" smtClean="0">
                <a:latin typeface="Arial"/>
                <a:cs typeface="Arial"/>
              </a:rPr>
              <a:t>Gérer un conflit</a:t>
            </a:r>
          </a:p>
          <a:p>
            <a:pPr algn="ctr"/>
            <a:r>
              <a:rPr lang="fr-FR" sz="1100" dirty="0" smtClean="0">
                <a:latin typeface="Arial"/>
                <a:cs typeface="Arial"/>
              </a:rPr>
              <a:t>Changer de projet de vie</a:t>
            </a:r>
          </a:p>
          <a:p>
            <a:pPr algn="ctr"/>
            <a:r>
              <a:rPr lang="fr-FR" sz="1100" dirty="0" smtClean="0">
                <a:latin typeface="Arial"/>
                <a:cs typeface="Arial"/>
              </a:rPr>
              <a:t>Prévenir certaines maladies</a:t>
            </a:r>
            <a:endParaRPr lang="fr-FR" sz="1100" dirty="0" smtClean="0">
              <a:latin typeface="Arial"/>
              <a:cs typeface="Arial"/>
            </a:endParaRPr>
          </a:p>
          <a:p>
            <a:pPr algn="ctr"/>
            <a:endParaRPr lang="fr-FR" sz="1100" dirty="0" smtClean="0">
              <a:latin typeface="Arial"/>
              <a:cs typeface="Arial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546177" y="3636615"/>
            <a:ext cx="165618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100" b="1" dirty="0" smtClean="0">
                <a:latin typeface="Arial"/>
                <a:cs typeface="Arial"/>
              </a:rPr>
              <a:t>Prestations individuelles</a:t>
            </a:r>
            <a:endParaRPr lang="fr-FR" sz="1100" b="1" dirty="0">
              <a:latin typeface="Arial"/>
              <a:cs typeface="Arial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546177" y="4068663"/>
            <a:ext cx="165618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100" dirty="0" smtClean="0">
                <a:latin typeface="Arial"/>
                <a:cs typeface="Arial"/>
              </a:rPr>
              <a:t>Massage assis</a:t>
            </a:r>
          </a:p>
          <a:p>
            <a:pPr algn="ctr"/>
            <a:r>
              <a:rPr lang="fr-FR" sz="1100" dirty="0" smtClean="0">
                <a:latin typeface="Arial"/>
                <a:cs typeface="Arial"/>
              </a:rPr>
              <a:t>Mini coaching</a:t>
            </a:r>
          </a:p>
          <a:p>
            <a:pPr algn="ctr"/>
            <a:r>
              <a:rPr lang="fr-FR" sz="1100" dirty="0" smtClean="0">
                <a:latin typeface="Arial"/>
                <a:cs typeface="Arial"/>
              </a:rPr>
              <a:t>Sophrologie</a:t>
            </a:r>
          </a:p>
          <a:p>
            <a:pPr algn="ctr"/>
            <a:endParaRPr lang="fr-FR" sz="1100" dirty="0" smtClean="0">
              <a:latin typeface="Arial"/>
              <a:cs typeface="Arial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233809" y="5220791"/>
            <a:ext cx="489654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100" b="1" dirty="0" smtClean="0">
                <a:solidFill>
                  <a:srgbClr val="9BBB59"/>
                </a:solidFill>
                <a:latin typeface="Arial"/>
                <a:cs typeface="Arial"/>
              </a:rPr>
              <a:t>Des co</a:t>
            </a:r>
            <a:r>
              <a:rPr lang="fr-FR" sz="1100" b="1" dirty="0" smtClean="0">
                <a:solidFill>
                  <a:srgbClr val="9BBB59"/>
                </a:solidFill>
                <a:latin typeface="Arial"/>
                <a:cs typeface="Arial"/>
              </a:rPr>
              <a:t>ûts de prestations pour tous les budget</a:t>
            </a:r>
          </a:p>
          <a:p>
            <a:pPr algn="ctr"/>
            <a:endParaRPr lang="fr-FR" sz="1100" b="1" dirty="0" smtClean="0">
              <a:solidFill>
                <a:srgbClr val="9BBB59"/>
              </a:solidFill>
              <a:latin typeface="Arial"/>
              <a:cs typeface="Arial"/>
            </a:endParaRPr>
          </a:p>
          <a:p>
            <a:pPr algn="just"/>
            <a:r>
              <a:rPr lang="fr-FR" sz="1100" dirty="0" smtClean="0">
                <a:solidFill>
                  <a:srgbClr val="000000"/>
                </a:solidFill>
                <a:latin typeface="Arial"/>
                <a:cs typeface="Arial"/>
              </a:rPr>
              <a:t>Les tarifs proposés sont au juste prix. Par exemple, le coût d’un break de 2H s’élève à 200€ HT.</a:t>
            </a:r>
            <a:endParaRPr lang="fr-FR" sz="11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8773293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11845</TotalTime>
  <Words>302</Words>
  <Application>Microsoft Macintosh PowerPoint</Application>
  <PresentationFormat>Personnalisé</PresentationFormat>
  <Paragraphs>44</Paragraphs>
  <Slides>2</Slides>
  <Notes>2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3" baseType="lpstr">
      <vt:lpstr>Thème Office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Dell</dc:creator>
  <cp:lastModifiedBy>Zhou Hui-Xin</cp:lastModifiedBy>
  <cp:revision>184</cp:revision>
  <cp:lastPrinted>2016-04-29T08:48:00Z</cp:lastPrinted>
  <dcterms:created xsi:type="dcterms:W3CDTF">2015-06-22T10:33:01Z</dcterms:created>
  <dcterms:modified xsi:type="dcterms:W3CDTF">2016-04-29T09:39:17Z</dcterms:modified>
</cp:coreProperties>
</file>