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882" r:id="rId4"/>
    <p:sldMasterId id="2147483894" r:id="rId5"/>
    <p:sldMasterId id="2147484346" r:id="rId6"/>
  </p:sldMasterIdLst>
  <p:notesMasterIdLst>
    <p:notesMasterId r:id="rId19"/>
  </p:notesMasterIdLst>
  <p:handoutMasterIdLst>
    <p:handoutMasterId r:id="rId20"/>
  </p:handoutMasterIdLst>
  <p:sldIdLst>
    <p:sldId id="316" r:id="rId7"/>
    <p:sldId id="321" r:id="rId8"/>
    <p:sldId id="326" r:id="rId9"/>
    <p:sldId id="328" r:id="rId10"/>
    <p:sldId id="327" r:id="rId11"/>
    <p:sldId id="308" r:id="rId12"/>
    <p:sldId id="320" r:id="rId13"/>
    <p:sldId id="329" r:id="rId14"/>
    <p:sldId id="330" r:id="rId15"/>
    <p:sldId id="309" r:id="rId16"/>
    <p:sldId id="310" r:id="rId17"/>
    <p:sldId id="311" r:id="rId18"/>
  </p:sldIdLst>
  <p:sldSz cx="9144000" cy="6858000" type="screen4x3"/>
  <p:notesSz cx="6810375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Xerox Sans" pitchFamily="5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800080"/>
    <a:srgbClr val="00CCFF"/>
    <a:srgbClr val="666699"/>
    <a:srgbClr val="009900"/>
    <a:srgbClr val="00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FA42B1-7181-4AE7-B755-4B8EFE701B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5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79" rIns="91561" bIns="457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0DABDF2-2075-48A9-BE0E-C6CE010E7E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084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FF479748-5F0E-4BA7-ADD7-259C0F78AF8C}" type="slidenum">
              <a:rPr lang="fr-FR" sz="1200" smtClean="0">
                <a:latin typeface="Times New Roman" pitchFamily="18" charset="0"/>
              </a:rPr>
              <a:pPr eaLnBrk="1" hangingPunct="1"/>
              <a:t>6</a:t>
            </a:fld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4AFBFE2A-591A-4AFF-8001-4B3DF7A81D9A}" type="slidenum">
              <a:rPr lang="fr-FR" sz="1200" smtClean="0">
                <a:latin typeface="Times New Roman" pitchFamily="18" charset="0"/>
              </a:rPr>
              <a:pPr eaLnBrk="1" hangingPunct="1"/>
              <a:t>10</a:t>
            </a:fld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74B9A30C-5298-43F4-A969-6C1DDDD74C0F}" type="slidenum">
              <a:rPr lang="fr-FR" sz="1200" smtClean="0">
                <a:latin typeface="Times New Roman" pitchFamily="18" charset="0"/>
              </a:rPr>
              <a:pPr eaLnBrk="1" hangingPunct="1"/>
              <a:t>11</a:t>
            </a:fld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fld id="{15B9F624-7969-49A1-B677-D92BCDFED780}" type="slidenum">
              <a:rPr lang="fr-FR" sz="1200" smtClean="0">
                <a:latin typeface="Times New Roman" pitchFamily="18" charset="0"/>
              </a:rPr>
              <a:pPr eaLnBrk="1" hangingPunct="1"/>
              <a:t>12</a:t>
            </a:fld>
            <a:endParaRPr lang="fr-FR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6904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987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5523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logo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4" descr="new_logo_lavan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5FF39A3-010B-4F6B-AFA7-78A1858BFFD0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7746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A598DAA-2155-404F-9C34-2749819F4AB3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113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4F59CAD-2DBD-4D4F-9C9F-A557273578E1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09194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3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8FB793F-28A8-4F30-A56B-32D0564BEEE2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4770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C1DB356-AECB-4D1F-8334-D6A7F4BFD63C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836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D7BCE3B-9070-4D92-B641-41C8F9A5F14E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6604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6B6A776-BB54-4FB5-A43E-1EB04D3EF59C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4620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618F563-8A9E-4B22-A46E-F8DF34DA83E8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075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1533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0D0E6C3-9B18-4D7C-A0CD-20CD6B930628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453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BF711E0-7346-4BA2-9FCC-4F04DC5D558F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5864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4300" y="152400"/>
            <a:ext cx="205740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01980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0896749-F886-4F91-959D-10325774A614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6107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logo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4" descr="new_logo_lavan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E2CFCA-502B-421A-A342-740B550C2CA2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8185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0C09D18-F4B1-42DC-8A08-390FFDDCA263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1813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80EA090-8BF2-440D-989D-F3684F45242A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54042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3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209E293-7AF0-41CE-BDF5-11CD2D34B150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8483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86C43D25-5B30-4440-A946-B91A2AC4775D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5471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79BCEF8-80F5-48E0-9BEF-25ED52901D3F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858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670E7F2B-F6DB-426F-8ABA-5AF35406B0EB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4521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8961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6C74815-00DD-4BD0-A36F-3B06E318B7BA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177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5C6B05B-790F-4073-AC0F-59F6E3BE96F0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91966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9FDA45B-830B-4705-8A5A-BEFFB0608F25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663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4300" y="152400"/>
            <a:ext cx="205740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01980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A0C6CF9-0C9F-4194-8761-C809C85589F4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5933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logo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4" descr="new_logo_lavan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C1C9AC3-3F64-40F8-B1C3-1B276234BECB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7242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4E90160-47F4-4E1E-8F78-CF4F3CB8AA4E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4916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20438D1-E743-43A8-BF07-A497938B2659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9724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3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5EB0E780-DF50-42E6-B282-272FB9AE3936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54072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3980BFA-5288-45E4-AF24-EC07AA516B77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93372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13"/>
          <p:cNvGrpSpPr>
            <a:grpSpLocks/>
          </p:cNvGrpSpPr>
          <p:nvPr userDrawn="1"/>
        </p:nvGrpSpPr>
        <p:grpSpPr bwMode="auto">
          <a:xfrm>
            <a:off x="6084888" y="142875"/>
            <a:ext cx="2879725" cy="1141413"/>
            <a:chOff x="6084888" y="142852"/>
            <a:chExt cx="2879725" cy="1141935"/>
          </a:xfrm>
        </p:grpSpPr>
        <p:pic>
          <p:nvPicPr>
            <p:cNvPr id="5" name="Espace réservé du contenu 6" descr="papillons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572" y="247542"/>
              <a:ext cx="1956041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 userDrawn="1"/>
          </p:nvSpPr>
          <p:spPr>
            <a:xfrm>
              <a:off x="6084888" y="142852"/>
              <a:ext cx="2879725" cy="262058"/>
            </a:xfrm>
            <a:prstGeom prst="rect">
              <a:avLst/>
            </a:prstGeom>
            <a:noFill/>
          </p:spPr>
          <p:txBody>
            <a:bodyPr lIns="0" tIns="0" rIns="0" bIns="91440">
              <a:spAutoFit/>
            </a:bodyPr>
            <a:lstStyle/>
            <a:p>
              <a:pPr algn="r">
                <a:defRPr/>
              </a:pPr>
              <a:r>
                <a:rPr lang="fr-FR" sz="1100" dirty="0">
                  <a:solidFill>
                    <a:srgbClr val="FFFFFF">
                      <a:lumMod val="65000"/>
                    </a:srgbClr>
                  </a:solidFill>
                  <a:latin typeface="Xerox Sans"/>
                </a:rPr>
                <a:t>De la transformation…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6084888" y="930612"/>
              <a:ext cx="2879725" cy="354175"/>
            </a:xfrm>
            <a:prstGeom prst="rect">
              <a:avLst/>
            </a:prstGeom>
            <a:noFill/>
          </p:spPr>
          <p:txBody>
            <a:bodyPr tIns="91440" rIns="0" bIns="91440">
              <a:spAutoFit/>
            </a:bodyPr>
            <a:lstStyle/>
            <a:p>
              <a:pPr algn="r">
                <a:defRPr/>
              </a:pPr>
              <a:r>
                <a:rPr lang="fr-FR" sz="1100" dirty="0">
                  <a:solidFill>
                    <a:srgbClr val="FFFFFF">
                      <a:lumMod val="65000"/>
                    </a:srgbClr>
                  </a:solidFill>
                  <a:latin typeface="Xerox Sans"/>
                </a:rPr>
                <a:t>à l’excellence opérationnelle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A9D8F11-B238-48FB-AA02-5D3B35C7A5D6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365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153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C12A5B57-9784-4BF4-A408-5626CDB2F9AB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46879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052A354-2EBE-4B56-B1E8-13A6FD956D21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18982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0D00678-5EE5-4FE8-90D7-6AC8A22440A4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0179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41EFAAE-1150-416B-8E42-09BF8250CAC2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74650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4300" y="152400"/>
            <a:ext cx="205740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01980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328D334-7E9B-4930-A644-BE09261C5486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22331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Xlogo3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4" descr="new_logo_lavand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038" y="273050"/>
            <a:ext cx="8539162" cy="1327150"/>
          </a:xfrm>
        </p:spPr>
        <p:txBody>
          <a:bodyPr bIns="0"/>
          <a:lstStyle>
            <a:lvl1pPr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du titre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0038" y="1598613"/>
            <a:ext cx="8539162" cy="23558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0135790D-3D9A-41CC-BB47-CB7917C02F9A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16378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65526C6-B250-44AB-A107-CF6790FD38FD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60865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5A3A559-F0BC-43E1-A992-A33D9636A706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90515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92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83100" y="1431925"/>
            <a:ext cx="403860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102DA73-C412-4857-878A-3F69167D8004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882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BEDC767-B591-4584-92DF-B7537242B45E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07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868529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13"/>
          <p:cNvGrpSpPr>
            <a:grpSpLocks/>
          </p:cNvGrpSpPr>
          <p:nvPr userDrawn="1"/>
        </p:nvGrpSpPr>
        <p:grpSpPr bwMode="auto">
          <a:xfrm>
            <a:off x="6084888" y="142875"/>
            <a:ext cx="2879725" cy="1141413"/>
            <a:chOff x="6084888" y="142852"/>
            <a:chExt cx="2879725" cy="1141935"/>
          </a:xfrm>
        </p:grpSpPr>
        <p:pic>
          <p:nvPicPr>
            <p:cNvPr id="5" name="Espace réservé du contenu 6" descr="papillons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572" y="247542"/>
              <a:ext cx="1956041" cy="857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 userDrawn="1"/>
          </p:nvSpPr>
          <p:spPr>
            <a:xfrm>
              <a:off x="6084888" y="142852"/>
              <a:ext cx="2879725" cy="262058"/>
            </a:xfrm>
            <a:prstGeom prst="rect">
              <a:avLst/>
            </a:prstGeom>
            <a:noFill/>
          </p:spPr>
          <p:txBody>
            <a:bodyPr lIns="0" tIns="0" rIns="0" bIns="91440">
              <a:spAutoFit/>
            </a:bodyPr>
            <a:lstStyle/>
            <a:p>
              <a:pPr algn="r">
                <a:defRPr/>
              </a:pPr>
              <a:r>
                <a:rPr lang="fr-FR" sz="1100" dirty="0">
                  <a:solidFill>
                    <a:srgbClr val="FFFFFF">
                      <a:lumMod val="65000"/>
                    </a:srgbClr>
                  </a:solidFill>
                  <a:latin typeface="Xerox Sans"/>
                </a:rPr>
                <a:t>De la transformation…</a:t>
              </a:r>
            </a:p>
          </p:txBody>
        </p:sp>
        <p:sp>
          <p:nvSpPr>
            <p:cNvPr id="7" name="ZoneTexte 6"/>
            <p:cNvSpPr txBox="1"/>
            <p:nvPr userDrawn="1"/>
          </p:nvSpPr>
          <p:spPr>
            <a:xfrm>
              <a:off x="6084888" y="930612"/>
              <a:ext cx="2879725" cy="354175"/>
            </a:xfrm>
            <a:prstGeom prst="rect">
              <a:avLst/>
            </a:prstGeom>
            <a:noFill/>
          </p:spPr>
          <p:txBody>
            <a:bodyPr tIns="91440" rIns="0" bIns="91440">
              <a:spAutoFit/>
            </a:bodyPr>
            <a:lstStyle/>
            <a:p>
              <a:pPr algn="r">
                <a:defRPr/>
              </a:pPr>
              <a:r>
                <a:rPr lang="fr-FR" sz="1100" dirty="0">
                  <a:solidFill>
                    <a:srgbClr val="FFFFFF">
                      <a:lumMod val="65000"/>
                    </a:srgbClr>
                  </a:solidFill>
                  <a:latin typeface="Xerox Sans"/>
                </a:rPr>
                <a:t>à l’excellence opérationnelle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32A0B99-BE7A-4777-813A-C5C3E149595D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2381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5B772B4-5EA1-4CBD-B156-61F9E6C0BA93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53198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FD16C74-6FD9-4977-A3BE-8323670E703B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6970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DE3F733-A2DA-44AE-99C2-28F201B7BB0D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7247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23843ED-7FDE-4408-BF76-78D6DB2EA391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333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 descr="new_logo_lavan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64300" y="152400"/>
            <a:ext cx="2057400" cy="5791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019800" cy="5791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2400"/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tabLst/>
              <a:defRPr sz="2400"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545EB5D-B4DC-44F6-9E67-262C2E9A902A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1429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b="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49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377824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5041263" y="1306671"/>
            <a:ext cx="374904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74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0058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654726"/>
            <a:ext cx="8412480" cy="4389120"/>
          </a:xfrm>
        </p:spPr>
        <p:txBody>
          <a:bodyPr/>
          <a:lstStyle>
            <a:lvl1pPr>
              <a:defRPr sz="20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229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Mutli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3" y="291415"/>
            <a:ext cx="8412480" cy="16459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258185" y="2228878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38545" y="2242860"/>
            <a:ext cx="2651760" cy="338328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7825" y="1654488"/>
            <a:ext cx="8412480" cy="45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3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4457716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6283088" y="1403450"/>
            <a:ext cx="2743200" cy="2971800"/>
          </a:xfrm>
          <a:prstGeom prst="round2SameRect">
            <a:avLst>
              <a:gd name="adj1" fmla="val 4727"/>
              <a:gd name="adj2" fmla="val 0"/>
            </a:avLst>
          </a:prstGeom>
        </p:spPr>
        <p:txBody>
          <a:bodyPr vert="vert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solidFill>
            <a:schemeClr val="accent1"/>
          </a:solidFill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24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6283088" y="1411839"/>
            <a:ext cx="27432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265176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843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37891" y="1526138"/>
            <a:ext cx="3224473" cy="2737847"/>
          </a:xfrm>
          <a:prstGeom prst="roundRect">
            <a:avLst>
              <a:gd name="adj" fmla="val 6199"/>
            </a:avLst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827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all 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6200000">
            <a:off x="5597288" y="2097639"/>
            <a:ext cx="4114800" cy="2971800"/>
          </a:xfrm>
          <a:prstGeom prst="round2SameRect">
            <a:avLst>
              <a:gd name="adj1" fmla="val 5224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733" y="1559695"/>
            <a:ext cx="2743200" cy="4114800"/>
          </a:xfrm>
          <a:prstGeom prst="rect">
            <a:avLst/>
          </a:prstGeom>
          <a:noFill/>
        </p:spPr>
        <p:txBody>
          <a:bodyPr vert="horz" lIns="91440" tIns="91440" rIns="91440" bIns="36576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8613" y="1517749"/>
            <a:ext cx="5486400" cy="4572000"/>
          </a:xfrm>
          <a:prstGeom prst="roundRect">
            <a:avLst>
              <a:gd name="adj" fmla="val 3211"/>
            </a:avLst>
          </a:prstGeom>
          <a:noFill/>
        </p:spPr>
        <p:txBody>
          <a:bodyPr lIns="91440" tIns="91440" rIns="91440" bIns="91440"/>
          <a:lstStyle>
            <a:lvl1pPr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303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383694"/>
            <a:ext cx="8412480" cy="82296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310777"/>
            <a:ext cx="8412480" cy="47548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4638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Image, White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159775"/>
            <a:ext cx="8412480" cy="4754880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7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ull Image, White Sma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214" y="1168165"/>
            <a:ext cx="8412480" cy="4031771"/>
          </a:xfrm>
          <a:prstGeom prst="roundRect">
            <a:avLst>
              <a:gd name="adj" fmla="val 4183"/>
            </a:avLst>
          </a:prstGeom>
          <a:solidFill>
            <a:srgbClr val="FFFFFF">
              <a:alpha val="85098"/>
            </a:srgbClr>
          </a:solidFill>
        </p:spPr>
        <p:txBody>
          <a:bodyPr lIns="91440" tIns="91440" rIns="91440" bIns="91440"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4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baseline="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33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3595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3298032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23"/>
          </p:nvPr>
        </p:nvSpPr>
        <p:spPr>
          <a:xfrm>
            <a:off x="6172200" y="1542916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4"/>
          </p:nvPr>
        </p:nvSpPr>
        <p:spPr>
          <a:xfrm>
            <a:off x="43595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6"/>
          </p:nvPr>
        </p:nvSpPr>
        <p:spPr>
          <a:xfrm>
            <a:off x="6172200" y="2762242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27"/>
          </p:nvPr>
        </p:nvSpPr>
        <p:spPr>
          <a:xfrm>
            <a:off x="43595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8"/>
          </p:nvPr>
        </p:nvSpPr>
        <p:spPr>
          <a:xfrm>
            <a:off x="3298032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Content Placeholder 4"/>
          <p:cNvSpPr>
            <a:spLocks noGrp="1"/>
          </p:cNvSpPr>
          <p:nvPr>
            <p:ph sz="quarter" idx="29"/>
          </p:nvPr>
        </p:nvSpPr>
        <p:spPr>
          <a:xfrm>
            <a:off x="6172200" y="3981568"/>
            <a:ext cx="2651760" cy="1097280"/>
          </a:xfrm>
          <a:prstGeom prst="roundRect">
            <a:avLst>
              <a:gd name="adj" fmla="val 9022"/>
            </a:avLst>
          </a:prstGeom>
          <a:solidFill>
            <a:schemeClr val="accent1"/>
          </a:solidFill>
        </p:spPr>
        <p:txBody>
          <a:bodyPr lIns="91440" tIns="9144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205786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6150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23863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4"/>
          </p:nvPr>
        </p:nvSpPr>
        <p:spPr>
          <a:xfrm>
            <a:off x="6172200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5"/>
          </p:nvPr>
        </p:nvSpPr>
        <p:spPr>
          <a:xfrm>
            <a:off x="3298032" y="1543205"/>
            <a:ext cx="2651760" cy="3383280"/>
          </a:xfrm>
          <a:prstGeom prst="roundRect">
            <a:avLst>
              <a:gd name="adj" fmla="val 4329"/>
            </a:avLst>
          </a:prstGeom>
          <a:solidFill>
            <a:schemeClr val="accent1"/>
          </a:solidFill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5063173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74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429409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7823" y="4996061"/>
            <a:ext cx="8412480" cy="548640"/>
          </a:xfrm>
        </p:spPr>
        <p:txBody>
          <a:bodyPr lIns="27432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377825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700587" y="1539750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/>
          </p:nvPr>
        </p:nvSpPr>
        <p:spPr>
          <a:xfrm>
            <a:off x="4700587" y="3279344"/>
            <a:ext cx="4114800" cy="1645920"/>
          </a:xfrm>
          <a:prstGeom prst="roundRect">
            <a:avLst>
              <a:gd name="adj" fmla="val 7940"/>
            </a:avLst>
          </a:prstGeom>
          <a:ln>
            <a:solidFill>
              <a:schemeClr val="accent1"/>
            </a:solidFill>
          </a:ln>
        </p:spPr>
        <p:txBody>
          <a:bodyPr lIns="91440" tIns="91440" rIns="91440" bIns="91440"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accent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5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Septembre 2013</a:t>
            </a:r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1A90B47-E214-4AA0-ABCC-FFA55F6C27DC}" type="slidenum">
              <a:rPr/>
              <a:pPr/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93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48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1029647"/>
            <a:ext cx="5486400" cy="420624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746299"/>
            <a:ext cx="548640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037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45" y="4060272"/>
            <a:ext cx="6217920" cy="1280160"/>
          </a:xfrm>
        </p:spPr>
        <p:txBody>
          <a:bodyPr>
            <a:normAutofit/>
          </a:bodyPr>
          <a:lstStyle>
            <a:lvl1pPr marL="117475" indent="-117475">
              <a:lnSpc>
                <a:spcPct val="90000"/>
              </a:lnSpc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62109" y="5418653"/>
            <a:ext cx="6126480" cy="1005840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91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FF Turq RGB-01.jpg"/>
          <p:cNvPicPr>
            <a:picLocks noChangeAspect="1"/>
          </p:cNvPicPr>
          <p:nvPr userDrawn="1"/>
        </p:nvPicPr>
        <p:blipFill rotWithShape="1">
          <a:blip r:embed="rId2" cstate="print"/>
          <a:srcRect t="5434" b="5198"/>
          <a:stretch/>
        </p:blipFill>
        <p:spPr bwMode="auto">
          <a:xfrm>
            <a:off x="0" y="0"/>
            <a:ext cx="9144000" cy="549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73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5475"/>
          <a:stretch/>
        </p:blipFill>
        <p:spPr>
          <a:xfrm>
            <a:off x="0" y="-25400"/>
            <a:ext cx="9144000" cy="69596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3695700"/>
            <a:ext cx="91440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6081" y="4219464"/>
            <a:ext cx="8229600" cy="118872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6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914399"/>
            <a:ext cx="9144000" cy="1828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86081" y="1189173"/>
            <a:ext cx="8229600" cy="1554480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9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0" y="3659188"/>
            <a:ext cx="9144000" cy="1828800"/>
          </a:xfrm>
          <a:solidFill>
            <a:srgbClr val="FFFFFF">
              <a:alpha val="85098"/>
            </a:srgbClr>
          </a:solidFill>
        </p:spPr>
        <p:txBody>
          <a:bodyPr lIns="274320" tIns="274320" rIns="0"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10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0" y="914399"/>
            <a:ext cx="9144000" cy="1828800"/>
          </a:xfrm>
          <a:solidFill>
            <a:srgbClr val="FFFFFF">
              <a:alpha val="85098"/>
            </a:srgbClr>
          </a:solidFill>
        </p:spPr>
        <p:txBody>
          <a:bodyPr lIns="274320" tIns="274320" anchor="t">
            <a:no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256563"/>
            <a:ext cx="1545336" cy="4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7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7895564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9144001" cy="5486019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299195"/>
            <a:ext cx="6766560" cy="18288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989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57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657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201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F Turq RGB-01.jpg"/>
          <p:cNvPicPr>
            <a:picLocks noChangeAspect="1"/>
          </p:cNvPicPr>
          <p:nvPr userDrawn="1"/>
        </p:nvPicPr>
        <p:blipFill rotWithShape="1">
          <a:blip r:embed="rId2" cstate="print"/>
          <a:srcRect t="35042" b="5419"/>
          <a:stretch/>
        </p:blipFill>
        <p:spPr bwMode="auto">
          <a:xfrm>
            <a:off x="0" y="-1"/>
            <a:ext cx="9144000" cy="36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30347"/>
            <a:ext cx="6766560" cy="15544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3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FF Turq RGB-01.jpg"/>
          <p:cNvPicPr>
            <a:picLocks noChangeAspect="1"/>
          </p:cNvPicPr>
          <p:nvPr userDrawn="1"/>
        </p:nvPicPr>
        <p:blipFill rotWithShape="1">
          <a:blip r:embed="rId2" cstate="print"/>
          <a:srcRect t="35042" b="5419"/>
          <a:stretch/>
        </p:blipFill>
        <p:spPr bwMode="auto">
          <a:xfrm>
            <a:off x="0" y="-1"/>
            <a:ext cx="9144000" cy="366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2046632"/>
            <a:ext cx="6400800" cy="137160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3871291"/>
            <a:ext cx="6766560" cy="54864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7645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92999" y="4520297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48353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03708" y="4495800"/>
            <a:ext cx="2011680" cy="1645920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60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FF Turq RGB-01.jpg"/>
          <p:cNvPicPr>
            <a:picLocks noChangeAspect="1"/>
          </p:cNvPicPr>
          <p:nvPr userDrawn="1"/>
        </p:nvPicPr>
        <p:blipFill rotWithShape="1">
          <a:blip r:embed="rId2" cstate="print"/>
          <a:srcRect t="446" b="124"/>
          <a:stretch/>
        </p:blipFill>
        <p:spPr bwMode="auto">
          <a:xfrm>
            <a:off x="0" y="-1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5486400" cy="14630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3657600" cy="64008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27030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1697145"/>
            <a:ext cx="3840480" cy="3007854"/>
            <a:chOff x="0" y="1697145"/>
            <a:chExt cx="3840480" cy="300785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0" y="1697145"/>
              <a:ext cx="3840480" cy="2011680"/>
            </a:xfrm>
            <a:prstGeom prst="round1Rect">
              <a:avLst>
                <a:gd name="adj" fmla="val 61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3699159"/>
              <a:ext cx="3840480" cy="1005840"/>
            </a:xfrm>
            <a:prstGeom prst="round1Rect">
              <a:avLst>
                <a:gd name="adj" fmla="val 1200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88" y="1890932"/>
            <a:ext cx="3474720" cy="173736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88" y="3831770"/>
            <a:ext cx="3474720" cy="82296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589286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 flipH="1">
            <a:off x="4023360" y="1604866"/>
            <a:ext cx="5120640" cy="2623184"/>
            <a:chOff x="662731" y="1604866"/>
            <a:chExt cx="3840480" cy="2623184"/>
          </a:xfrm>
        </p:grpSpPr>
        <p:sp>
          <p:nvSpPr>
            <p:cNvPr id="9" name="Round Single Corner Rectangle 8"/>
            <p:cNvSpPr/>
            <p:nvPr/>
          </p:nvSpPr>
          <p:spPr>
            <a:xfrm>
              <a:off x="662731" y="1604866"/>
              <a:ext cx="3840480" cy="1645920"/>
            </a:xfrm>
            <a:prstGeom prst="round1Rect">
              <a:avLst>
                <a:gd name="adj" fmla="val 5365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662731" y="3241889"/>
              <a:ext cx="3840480" cy="986161"/>
            </a:xfrm>
            <a:prstGeom prst="round1Rect">
              <a:avLst>
                <a:gd name="adj" fmla="val 9475"/>
              </a:avLst>
            </a:prstGeom>
            <a:solidFill>
              <a:srgbClr val="FFFFFF">
                <a:alpha val="8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238526" y="2008378"/>
            <a:ext cx="4572000" cy="1097280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238526" y="3471043"/>
            <a:ext cx="4572000" cy="82296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118579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F Turq RGB-01.jpg"/>
          <p:cNvPicPr>
            <a:picLocks noChangeAspect="1"/>
          </p:cNvPicPr>
          <p:nvPr userDrawn="1"/>
        </p:nvPicPr>
        <p:blipFill rotWithShape="1">
          <a:blip r:embed="rId2" cstate="print"/>
          <a:srcRect t="30949" b="9564"/>
          <a:stretch/>
        </p:blipFill>
        <p:spPr bwMode="auto">
          <a:xfrm>
            <a:off x="0" y="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589" y="3653727"/>
            <a:ext cx="9144000" cy="245973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5486400" cy="14630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3657600" cy="64008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874664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589" y="3653727"/>
            <a:ext cx="9144000" cy="245973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5486400" cy="14630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3657600" cy="64008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3849200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95738" y="6453188"/>
            <a:ext cx="12954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For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6109482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845103"/>
            <a:ext cx="5486400" cy="14630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2448057"/>
            <a:ext cx="3657600" cy="64008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  <p:pic>
        <p:nvPicPr>
          <p:cNvPr id="8" name="Picture 11" descr="FF Turq RGB-01.jpg"/>
          <p:cNvPicPr>
            <a:picLocks noChangeAspect="1"/>
          </p:cNvPicPr>
          <p:nvPr userDrawn="1"/>
        </p:nvPicPr>
        <p:blipFill rotWithShape="1">
          <a:blip r:embed="rId3" cstate="print"/>
          <a:srcRect t="31344" b="28526"/>
          <a:stretch/>
        </p:blipFill>
        <p:spPr bwMode="auto">
          <a:xfrm>
            <a:off x="0" y="3619499"/>
            <a:ext cx="9144000" cy="246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44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Free Turq-01.jpg"/>
          <p:cNvPicPr>
            <a:picLocks noChangeAspect="1"/>
          </p:cNvPicPr>
          <p:nvPr userDrawn="1"/>
        </p:nvPicPr>
        <p:blipFill rotWithShape="1">
          <a:blip r:embed="rId2" cstate="print"/>
          <a:srcRect t="33210" b="2447"/>
          <a:stretch/>
        </p:blipFill>
        <p:spPr bwMode="auto">
          <a:xfrm flipH="1">
            <a:off x="0" y="0"/>
            <a:ext cx="9144000" cy="441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645" y="3848361"/>
            <a:ext cx="5486400" cy="146304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645" y="5451315"/>
            <a:ext cx="3657600" cy="64008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586" y="6500545"/>
            <a:ext cx="560441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©2013 Xerox Corporation. All rights reserved. Xerox® and Xerox and Design</a:t>
            </a:r>
            <a:r>
              <a:rPr lang="en-US" sz="500" baseline="3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600" dirty="0">
                <a:solidFill>
                  <a:srgbClr val="000000"/>
                </a:solidFill>
                <a:latin typeface="Arial"/>
                <a:cs typeface="Arial"/>
              </a:rPr>
              <a:t> are trademarks of Xerox Corporation in the United States and/or other countries.</a:t>
            </a:r>
          </a:p>
        </p:txBody>
      </p:sp>
    </p:spTree>
    <p:extLst>
      <p:ext uri="{BB962C8B-B14F-4D97-AF65-F5344CB8AC3E}">
        <p14:creationId xmlns:p14="http://schemas.microsoft.com/office/powerpoint/2010/main" val="178501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xer_3ln_tag_tm_alt_4cp_grd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262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xer_3ln_tag_tm_alt_4cp_grd_po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t="35710" b="44696"/>
          <a:stretch/>
        </p:blipFill>
        <p:spPr bwMode="auto">
          <a:xfrm>
            <a:off x="0" y="2757115"/>
            <a:ext cx="9144000" cy="134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47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921375" y="6172200"/>
            <a:ext cx="163353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1711" tIns="40855" rIns="81711" bIns="40855"/>
          <a:lstStyle/>
          <a:p>
            <a:pPr algn="r" defTabSz="817563" eaLnBrk="0" hangingPunct="0">
              <a:defRPr/>
            </a:pPr>
            <a:fld id="{ED91DD32-F05D-431E-8607-873E96BA74CB}" type="slidenum">
              <a:rPr lang="en-US" altLang="en-US" sz="900" b="1">
                <a:solidFill>
                  <a:schemeClr val="bg1"/>
                </a:solidFill>
                <a:latin typeface="Arial" charset="0"/>
              </a:rPr>
              <a:pPr algn="r" defTabSz="817563" eaLnBrk="0" hangingPunct="0">
                <a:defRPr/>
              </a:pPr>
              <a:t>‹N°›</a:t>
            </a:fld>
            <a:endParaRPr lang="en-US" altLang="en-US" sz="9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7" name="Picture 34" descr="Xlogo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308725"/>
            <a:ext cx="14176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2" descr="new_logo_lavan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334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34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2pPr>
      <a:lvl3pPr algn="ctr" defTabSz="9334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3pPr>
      <a:lvl4pPr algn="ctr" defTabSz="9334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4pPr>
      <a:lvl5pPr algn="ctr" defTabSz="93345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5pPr>
      <a:lvl6pPr marL="457200" algn="ctr" defTabSz="93345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6pPr>
      <a:lvl7pPr marL="914400" algn="ctr" defTabSz="93345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7pPr>
      <a:lvl8pPr marL="1371600" algn="ctr" defTabSz="93345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8pPr>
      <a:lvl9pPr marL="1828800" algn="ctr" defTabSz="93345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Times New Roman" pitchFamily="18" charset="0"/>
        </a:defRPr>
      </a:lvl9pPr>
    </p:titleStyle>
    <p:bodyStyle>
      <a:lvl1pPr marL="350838" indent="-350838" algn="l" defTabSz="93345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58825" indent="-292100" algn="l" defTabSz="93345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66813" indent="-233363" algn="l" defTabSz="9334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3538" indent="-233363" algn="l" defTabSz="93345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00263" indent="-231775" algn="l" defTabSz="93345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57463" indent="-231775" algn="l" defTabSz="9334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14663" indent="-231775" algn="l" defTabSz="9334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71863" indent="-231775" algn="l" defTabSz="9334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29063" indent="-231775" algn="l" defTabSz="93345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22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93193" name="Line 9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pic>
        <p:nvPicPr>
          <p:cNvPr id="2054" name="Picture 10" descr="Xlogo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57600" y="6473825"/>
            <a:ext cx="10668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48300" y="6473825"/>
            <a:ext cx="12954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600200" y="6473825"/>
            <a:ext cx="990600" cy="231775"/>
          </a:xfrm>
          <a:prstGeom prst="rect">
            <a:avLst/>
          </a:prstGeom>
        </p:spPr>
        <p:txBody>
          <a:bodyPr/>
          <a:lstStyle>
            <a:lvl1pPr algn="ctr">
              <a:tabLst/>
              <a:defRPr sz="1400">
                <a:solidFill>
                  <a:srgbClr val="000000"/>
                </a:solidFill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1943F53-D550-4229-864C-589BA724CBF5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  <p:pic>
        <p:nvPicPr>
          <p:cNvPr id="2058" name="Image 12" descr="new_logo_lavan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3pPr>
      <a:lvl4pPr marL="6842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4pPr>
      <a:lvl5pPr marL="914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5pPr>
      <a:lvl6pPr marL="1371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22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93193" name="Line 9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pic>
        <p:nvPicPr>
          <p:cNvPr id="3078" name="Picture 10" descr="Xlogo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57600" y="6473825"/>
            <a:ext cx="10668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48300" y="6473825"/>
            <a:ext cx="12954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600200" y="6473825"/>
            <a:ext cx="990600" cy="231775"/>
          </a:xfrm>
          <a:prstGeom prst="rect">
            <a:avLst/>
          </a:prstGeom>
        </p:spPr>
        <p:txBody>
          <a:bodyPr/>
          <a:lstStyle>
            <a:lvl1pPr algn="ctr">
              <a:tabLst/>
              <a:defRPr sz="1400">
                <a:solidFill>
                  <a:srgbClr val="000000"/>
                </a:solidFill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B558C7B-76F3-49AF-A11F-EEBC63266443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  <p:pic>
        <p:nvPicPr>
          <p:cNvPr id="3082" name="Image 12" descr="new_logo_lavan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3pPr>
      <a:lvl4pPr marL="6842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4pPr>
      <a:lvl5pPr marL="914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5pPr>
      <a:lvl6pPr marL="1371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22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93193" name="Line 9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pic>
        <p:nvPicPr>
          <p:cNvPr id="4102" name="Picture 10" descr="Xlogo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57600" y="6473825"/>
            <a:ext cx="10668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48300" y="6473825"/>
            <a:ext cx="12954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600200" y="6473825"/>
            <a:ext cx="990600" cy="231775"/>
          </a:xfrm>
          <a:prstGeom prst="rect">
            <a:avLst/>
          </a:prstGeom>
        </p:spPr>
        <p:txBody>
          <a:bodyPr/>
          <a:lstStyle>
            <a:lvl1pPr algn="ctr">
              <a:tabLst/>
              <a:defRPr sz="1400">
                <a:solidFill>
                  <a:srgbClr val="000000"/>
                </a:solidFill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B378BB4E-5281-4B43-850C-48AB8BA17190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  <p:pic>
        <p:nvPicPr>
          <p:cNvPr id="4106" name="Image 12" descr="new_logo_lavan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3pPr>
      <a:lvl4pPr marL="6842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4pPr>
      <a:lvl5pPr marL="914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5pPr>
      <a:lvl6pPr marL="1371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431925"/>
            <a:ext cx="8229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sp>
        <p:nvSpPr>
          <p:cNvPr id="93193" name="Line 9"/>
          <p:cNvSpPr>
            <a:spLocks noChangeShapeType="1"/>
          </p:cNvSpPr>
          <p:nvPr userDrawn="1"/>
        </p:nvSpPr>
        <p:spPr bwMode="auto">
          <a:xfrm>
            <a:off x="152400" y="6096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1400">
              <a:solidFill>
                <a:srgbClr val="000000"/>
              </a:solidFill>
            </a:endParaRPr>
          </a:p>
        </p:txBody>
      </p:sp>
      <p:pic>
        <p:nvPicPr>
          <p:cNvPr id="5126" name="Picture 10" descr="Xlogo300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6303963"/>
            <a:ext cx="14176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57600" y="6473825"/>
            <a:ext cx="10668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fr-FR"/>
              <a:t>24 janvier 2012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48300" y="6473825"/>
            <a:ext cx="1295400" cy="23177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Xerox Confidential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600200" y="6473825"/>
            <a:ext cx="990600" cy="231775"/>
          </a:xfrm>
          <a:prstGeom prst="rect">
            <a:avLst/>
          </a:prstGeom>
        </p:spPr>
        <p:txBody>
          <a:bodyPr/>
          <a:lstStyle>
            <a:lvl1pPr algn="ctr">
              <a:tabLst/>
              <a:defRPr sz="1400">
                <a:solidFill>
                  <a:srgbClr val="000000"/>
                </a:solidFill>
                <a:latin typeface="Xerox Sans" pitchFamily="2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AEDEF49-8D39-4863-A662-4A575ABF0497}" type="slidenum">
              <a:rPr lang="en-US"/>
              <a:pPr>
                <a:defRPr/>
              </a:pPr>
              <a:t>‹N°›</a:t>
            </a:fld>
            <a:r>
              <a:rPr lang="en-US"/>
              <a:t>	</a:t>
            </a:r>
          </a:p>
        </p:txBody>
      </p:sp>
      <p:pic>
        <p:nvPicPr>
          <p:cNvPr id="5130" name="Image 12" descr="new_logo_lavan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3638"/>
            <a:ext cx="877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Xerox Sans" pitchFamily="50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457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3pPr>
      <a:lvl4pPr marL="684213" indent="-2254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Char char="•"/>
        <a:defRPr sz="2000">
          <a:solidFill>
            <a:schemeClr val="tx1"/>
          </a:solidFill>
          <a:latin typeface="+mn-lt"/>
        </a:defRPr>
      </a:lvl4pPr>
      <a:lvl5pPr marL="914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 sz="2000">
          <a:solidFill>
            <a:schemeClr val="tx1"/>
          </a:solidFill>
          <a:latin typeface="+mn-lt"/>
        </a:defRPr>
      </a:lvl5pPr>
      <a:lvl6pPr marL="1371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6pPr>
      <a:lvl7pPr marL="1828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7pPr>
      <a:lvl8pPr marL="2286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8pPr>
      <a:lvl9pPr marL="2743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SzPct val="75000"/>
        <a:buFont typeface="Xerox Sans" pitchFamily="50" charset="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3" y="291415"/>
            <a:ext cx="8412480" cy="82296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1310777"/>
            <a:ext cx="8412480" cy="4754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47" y="6267902"/>
            <a:ext cx="1536190" cy="40891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203820" y="6339572"/>
            <a:ext cx="2011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Septembre 2013</a:t>
            </a:r>
            <a:endParaRPr lang="fr-FR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300369" y="6339572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/>
              <a:t>Xerox Financial Services</a:t>
            </a:r>
            <a:endParaRPr lang="fr-FR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243281" y="633957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9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A90B47-E214-4AA0-ABCC-FFA55F6C27DC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0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  <p:sldLayoutId id="2147484362" r:id="rId16"/>
    <p:sldLayoutId id="2147484363" r:id="rId17"/>
    <p:sldLayoutId id="2147484364" r:id="rId18"/>
    <p:sldLayoutId id="2147484365" r:id="rId19"/>
    <p:sldLayoutId id="2147484366" r:id="rId20"/>
    <p:sldLayoutId id="2147484367" r:id="rId21"/>
    <p:sldLayoutId id="2147484368" r:id="rId22"/>
    <p:sldLayoutId id="2147484369" r:id="rId23"/>
    <p:sldLayoutId id="2147484370" r:id="rId24"/>
    <p:sldLayoutId id="2147484371" r:id="rId25"/>
    <p:sldLayoutId id="2147484372" r:id="rId26"/>
    <p:sldLayoutId id="2147484373" r:id="rId27"/>
    <p:sldLayoutId id="2147484374" r:id="rId28"/>
    <p:sldLayoutId id="2147484375" r:id="rId29"/>
    <p:sldLayoutId id="2147484376" r:id="rId30"/>
    <p:sldLayoutId id="2147484377" r:id="rId31"/>
    <p:sldLayoutId id="2147484378" r:id="rId32"/>
    <p:sldLayoutId id="2147484379" r:id="rId33"/>
    <p:sldLayoutId id="2147484380" r:id="rId34"/>
    <p:sldLayoutId id="2147484381" r:id="rId35"/>
    <p:sldLayoutId id="2147484382" r:id="rId36"/>
    <p:sldLayoutId id="2147484383" r:id="rId37"/>
    <p:sldLayoutId id="2147484384" r:id="rId3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0"/>
        </a:spcAft>
        <a:buFont typeface="Arial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68275" indent="-168275" algn="l" defTabSz="4572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4592" algn="l" defTabSz="4572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76656" indent="-168275" algn="l" defTabSz="457200" rtl="0" eaLnBrk="1" latinLnBrk="0" hangingPunct="1">
        <a:spcBef>
          <a:spcPts val="0"/>
        </a:spcBef>
        <a:spcAft>
          <a:spcPts val="600"/>
        </a:spcAft>
        <a:buFont typeface="Museo Sans For Dell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9" descr="cou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7"/>
          <a:stretch>
            <a:fillRect/>
          </a:stretch>
        </p:blipFill>
        <p:spPr bwMode="auto">
          <a:xfrm>
            <a:off x="152400" y="3733800"/>
            <a:ext cx="586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6" descr="telecommunic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b="1790"/>
          <a:stretch>
            <a:fillRect/>
          </a:stretch>
        </p:blipFill>
        <p:spPr bwMode="auto">
          <a:xfrm>
            <a:off x="6096000" y="36576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3" descr="connecteur_cmjn_lav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1" t="14598" r="4924" b="26183"/>
          <a:stretch>
            <a:fillRect/>
          </a:stretch>
        </p:blipFill>
        <p:spPr bwMode="auto">
          <a:xfrm>
            <a:off x="152400" y="152400"/>
            <a:ext cx="8839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0038" y="877888"/>
            <a:ext cx="8539162" cy="1327150"/>
          </a:xfrm>
        </p:spPr>
        <p:txBody>
          <a:bodyPr/>
          <a:lstStyle/>
          <a:p>
            <a:pPr eaLnBrk="1" hangingPunct="1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Xerox Financial Services</a:t>
            </a: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rèmunération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variable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2013 ROI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et SLR</a:t>
            </a:r>
            <a:endParaRPr lang="en-US" sz="4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295400" y="5081588"/>
            <a:ext cx="44196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r" eaLnBrk="1" hangingPunct="1">
              <a:spcBef>
                <a:spcPts val="600"/>
              </a:spcBef>
            </a:pPr>
            <a:r>
              <a:rPr lang="en-US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Philippe Voisin </a:t>
            </a:r>
            <a:endParaRPr lang="en-US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/>
            <a:r>
              <a:rPr lang="fr-FR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Manger Opérationnel</a:t>
            </a:r>
            <a:endParaRPr lang="fr-FR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600"/>
              </a:spcBef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Xerox France</a:t>
            </a:r>
          </a:p>
        </p:txBody>
      </p:sp>
      <p:pic>
        <p:nvPicPr>
          <p:cNvPr id="62471" name="Image 10" descr="Quantilus_finance1.jpg"/>
          <p:cNvPicPr>
            <a:picLocks noChangeAspect="1"/>
          </p:cNvPicPr>
          <p:nvPr/>
        </p:nvPicPr>
        <p:blipFill>
          <a:blip r:embed="rId5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3571" b="20999"/>
          <a:stretch>
            <a:fillRect/>
          </a:stretch>
        </p:blipFill>
        <p:spPr bwMode="auto">
          <a:xfrm>
            <a:off x="6096000" y="3656013"/>
            <a:ext cx="28956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1295400" y="6473825"/>
            <a:ext cx="17526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88C2B674-02C9-45C0-B070-E068E0C7FE8A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</a:t>
            </a:fld>
            <a:endParaRPr 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3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96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Négociation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annuelle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n-US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4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5940425" y="645318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62475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153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Stratégie Rémunération leasing </a:t>
            </a:r>
            <a:r>
              <a:rPr lang="fr-FR" sz="28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908175" y="793750"/>
            <a:ext cx="5291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1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calcul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11188" y="1341438"/>
            <a:ext cx="8135937" cy="168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Le % de réalisation est calculé en faisant le rapport entre: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∑ des ITV réels Q1Q2Q3Q4/ ∑ de l ’enveloppe ITV annuelle à 100%</a:t>
            </a:r>
          </a:p>
          <a:p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Une performance d’équipe est donc le rapport entre : </a:t>
            </a:r>
          </a:p>
          <a:p>
            <a:pPr eaLnBrk="1" hangingPunct="1">
              <a:buFontTx/>
              <a:buChar char="•"/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(∑ des ITV réels Q1Q2Q3Q4/Effectif en nombre)/ ∑ de l ’enveloppe ITV annuelle à 100%</a:t>
            </a: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50825" y="3284538"/>
            <a:ext cx="5545138" cy="22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407988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Ces performances en % sont affectés par :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Les départs et arrivées </a:t>
            </a:r>
          </a:p>
          <a:p>
            <a:pPr lvl="1"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Les longues maladies, congé maternité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Afin de neutraliser les effets de ces évènements, les performances sont calculées à partir d’un réel reconstitué sur la base d’un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effectif à temps plein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présent toute l’année et ayant une ITV</a:t>
            </a:r>
            <a:r>
              <a:rPr lang="fr-FR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soit une base</a:t>
            </a:r>
            <a:r>
              <a:rPr lang="fr-FR" sz="1600" b="1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personnes</a:t>
            </a:r>
            <a:r>
              <a:rPr lang="fr-FR" sz="16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0663" name="Espace réservé du pied de page 1"/>
          <p:cNvSpPr txBox="1">
            <a:spLocks/>
          </p:cNvSpPr>
          <p:nvPr/>
        </p:nvSpPr>
        <p:spPr bwMode="auto">
          <a:xfrm>
            <a:off x="5940425" y="6453188"/>
            <a:ext cx="1295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147348" cy="16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4"/>
          <p:cNvSpPr txBox="1">
            <a:spLocks/>
          </p:cNvSpPr>
          <p:nvPr/>
        </p:nvSpPr>
        <p:spPr bwMode="auto">
          <a:xfrm>
            <a:off x="1031875" y="6509593"/>
            <a:ext cx="1752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10</a:t>
            </a:fld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922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01304"/>
            <a:ext cx="8892480" cy="16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684213" y="111125"/>
            <a:ext cx="791368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Rémunération </a:t>
            </a:r>
            <a:r>
              <a:rPr lang="fr-FR" sz="28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2133600" y="692150"/>
            <a:ext cx="48768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Rémunération Globale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79388" y="3344863"/>
            <a:ext cx="8713787" cy="254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>
              <a:spcBef>
                <a:spcPct val="100000"/>
              </a:spcBef>
              <a:spcAft>
                <a:spcPct val="100000"/>
              </a:spcAft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 ou nous limitons les « dégâts » pour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XFS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une décroissance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L’Indice d’activité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-9pts </a:t>
            </a:r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150%).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TEG  en décroissance de </a:t>
            </a:r>
            <a:r>
              <a:rPr lang="fr-FR" sz="16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 smtClean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0,24</a:t>
            </a:r>
            <a:r>
              <a:rPr lang="fr-FR" sz="16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seulement, quand nos objectifs ont diminués de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0,55% en Q2. </a:t>
            </a:r>
            <a:endParaRPr lang="fr-FR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0"/>
              </a:spcBef>
              <a:spcAft>
                <a:spcPct val="100000"/>
              </a:spcAft>
              <a:buFont typeface="Wingdings" pitchFamily="2" charset="2"/>
              <a:buChar char="ü"/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plan en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2013,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à 100% mais qui fait baissé notre % globale.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spcBef>
                <a:spcPct val="100000"/>
              </a:spcBef>
              <a:spcAft>
                <a:spcPct val="100000"/>
              </a:spcAft>
              <a:buFont typeface="Wingdings" pitchFamily="2" charset="2"/>
              <a:buChar char="ü"/>
            </a:pP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8% de croissance 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l’enveloppe variable,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147% contre 139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2012 du au </a:t>
            </a:r>
            <a:r>
              <a:rPr lang="fr-FR" sz="1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phasing</a:t>
            </a:r>
            <a:r>
              <a: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notre performance.</a:t>
            </a:r>
            <a:endParaRPr lang="fr-F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5" name="Espace réservé du numéro de diapositive 4"/>
          <p:cNvSpPr txBox="1">
            <a:spLocks/>
          </p:cNvSpPr>
          <p:nvPr/>
        </p:nvSpPr>
        <p:spPr bwMode="auto">
          <a:xfrm>
            <a:off x="1295400" y="6473825"/>
            <a:ext cx="1752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CD9D1F4-9DBE-448E-AFE2-1D4BD1CD3E6C}" type="slidenum"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11</a:t>
            </a:fld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6" name="Espace réservé du pied de page 1"/>
          <p:cNvSpPr>
            <a:spLocks noGrp="1"/>
          </p:cNvSpPr>
          <p:nvPr>
            <p:ph type="ftr" sz="quarter" idx="10"/>
          </p:nvPr>
        </p:nvSpPr>
        <p:spPr bwMode="auto">
          <a:xfrm>
            <a:off x="5940425" y="645318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347865" y="2204864"/>
            <a:ext cx="576064" cy="559792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96752"/>
            <a:ext cx="8892480" cy="169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144016" y="327025"/>
            <a:ext cx="8388424" cy="5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Rémunération </a:t>
            </a:r>
            <a:r>
              <a:rPr lang="fr-FR" sz="28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Rémunération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par région</a:t>
            </a:r>
            <a:endParaRPr lang="fr-FR" sz="2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07950" y="3115713"/>
            <a:ext cx="8964613" cy="376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marL="285750" indent="-285750" eaLnBrk="1" hangingPunct="1">
              <a:lnSpc>
                <a:spcPct val="85000"/>
              </a:lnSpc>
              <a:spcBef>
                <a:spcPct val="9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premier trimestre très mauvais en résultats, et 3 trimestres suivants très fort, une rémunération par trimestre qui avantage la rémunération totale. </a:t>
            </a:r>
          </a:p>
          <a:p>
            <a:pPr marL="285750" indent="-285750" algn="ctr" eaLnBrk="1" hangingPunct="1">
              <a:lnSpc>
                <a:spcPct val="85000"/>
              </a:lnSpc>
              <a:spcBef>
                <a:spcPct val="9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fr-FR" sz="1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Malgré les différentes performances PARIS-PROVINCE par Trimestre au final la même réalisassions </a:t>
            </a:r>
            <a:endParaRPr lang="fr-FR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85000"/>
              </a:lnSpc>
              <a:spcBef>
                <a:spcPct val="90000"/>
              </a:spcBef>
              <a:spcAft>
                <a:spcPct val="50000"/>
              </a:spcAft>
              <a:buFont typeface="Wingdings" panose="05000000000000000000" pitchFamily="2" charset="2"/>
              <a:buChar char="ü"/>
            </a:pPr>
            <a:r>
              <a:rPr lang="fr-FR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rémunération </a:t>
            </a:r>
            <a:r>
              <a:rPr lang="fr-FR" sz="18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fr-FR" sz="18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équipe :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</a:t>
            </a:r>
            <a:r>
              <a:rPr lang="fr-FR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	  	TEG			Indice d’activité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ü"/>
            </a:pPr>
            <a:endParaRPr lang="fr-FR" sz="3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IDF	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 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11,09%(-0,24%)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175%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-4pts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vs2012)</a:t>
            </a:r>
            <a:endParaRPr lang="fr-F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 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10,96%(-0,20%)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139%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-5pts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fr-FR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vs2012)</a:t>
            </a:r>
            <a:endParaRPr lang="fr-F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endParaRPr lang="fr-FR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  <a:buFont typeface="Wingdings" pitchFamily="2" charset="2"/>
              <a:buNone/>
            </a:pPr>
            <a:endParaRPr lang="fr-FR" sz="16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9" name="Espace réservé du numéro de diapositive 4"/>
          <p:cNvSpPr txBox="1">
            <a:spLocks/>
          </p:cNvSpPr>
          <p:nvPr/>
        </p:nvSpPr>
        <p:spPr bwMode="auto">
          <a:xfrm>
            <a:off x="1295400" y="6473825"/>
            <a:ext cx="1752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86E8472A-40D2-424B-A440-F003EE87785F}" type="slidenum">
              <a: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12</a:t>
            </a:fld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0" name="Espace réservé du pied de page 1"/>
          <p:cNvSpPr>
            <a:spLocks noGrp="1"/>
          </p:cNvSpPr>
          <p:nvPr>
            <p:ph type="ftr" sz="quarter" idx="10"/>
          </p:nvPr>
        </p:nvSpPr>
        <p:spPr bwMode="auto">
          <a:xfrm>
            <a:off x="5940425" y="645318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1271" name="Oval 10"/>
          <p:cNvSpPr>
            <a:spLocks noChangeArrowheads="1"/>
          </p:cNvSpPr>
          <p:nvPr/>
        </p:nvSpPr>
        <p:spPr bwMode="auto">
          <a:xfrm>
            <a:off x="4716016" y="2060848"/>
            <a:ext cx="503238" cy="575245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9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9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 5" descr="77287426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152400" y="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152400"/>
            <a:ext cx="6511925" cy="1600200"/>
          </a:xfrm>
        </p:spPr>
        <p:txBody>
          <a:bodyPr/>
          <a:lstStyle/>
          <a:p>
            <a:pPr marL="623888" indent="-623888" defTabSz="933450" eaLnBrk="1" hangingPunct="1">
              <a:defRPr/>
            </a:pPr>
            <a:r>
              <a:rPr lang="fr-F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Critères variable </a:t>
            </a:r>
            <a:r>
              <a:rPr lang="fr-F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fr-FR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6349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1295400" y="6473825"/>
            <a:ext cx="17526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sz="900" smtClean="0">
              <a:solidFill>
                <a:srgbClr val="000000"/>
              </a:solidFill>
            </a:endParaRPr>
          </a:p>
        </p:txBody>
      </p:sp>
      <p:sp>
        <p:nvSpPr>
          <p:cNvPr id="63493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5940425" y="645318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smtClean="0"/>
              <a:t>For Internal Use Only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</a:rPr>
              <a:t>6</a:t>
            </a:r>
            <a:r>
              <a:rPr lang="fr-FR" sz="1200" dirty="0" smtClean="0">
                <a:solidFill>
                  <a:srgbClr val="000000"/>
                </a:solidFill>
              </a:rPr>
              <a:t> </a:t>
            </a:r>
            <a:r>
              <a:rPr lang="fr-FR" sz="1200" dirty="0">
                <a:solidFill>
                  <a:srgbClr val="000000"/>
                </a:solidFill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</a:rPr>
              <a:t>2014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oneTexte 5"/>
          <p:cNvSpPr txBox="1">
            <a:spLocks noChangeArrowheads="1"/>
          </p:cNvSpPr>
          <p:nvPr/>
        </p:nvSpPr>
        <p:spPr bwMode="auto">
          <a:xfrm>
            <a:off x="6516216" y="2132856"/>
            <a:ext cx="23050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</a:t>
            </a:r>
            <a:endParaRPr lang="fr-FR" sz="800" b="1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 </a:t>
            </a:r>
            <a:r>
              <a:rPr lang="fr-FR" sz="1600" b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11,14 %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	</a:t>
            </a: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11,44 %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	</a:t>
            </a: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11,64 %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</a:t>
            </a:r>
            <a:endParaRPr lang="fr-FR" sz="1600"/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755576" y="332656"/>
            <a:ext cx="7920038" cy="577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marL="457200" indent="-4572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b="1" dirty="0">
                <a:solidFill>
                  <a:schemeClr val="accent2"/>
                </a:solidFill>
                <a:latin typeface="Arial" charset="0"/>
              </a:rPr>
              <a:t>Caractéristiques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 :</a:t>
            </a:r>
          </a:p>
          <a:p>
            <a:endParaRPr lang="fr-FR" sz="800" b="1" dirty="0">
              <a:solidFill>
                <a:schemeClr val="accent2"/>
              </a:solidFill>
              <a:latin typeface="Arial" charset="0"/>
            </a:endParaRPr>
          </a:p>
          <a:p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3 critères majeurs avec des objectifs : IA, Taux placement, </a:t>
            </a:r>
            <a:r>
              <a:rPr lang="fr-FR" sz="1600" b="1" u="sng" dirty="0" err="1">
                <a:solidFill>
                  <a:schemeClr val="accent2"/>
                </a:solidFill>
                <a:latin typeface="Arial" charset="0"/>
              </a:rPr>
              <a:t>Lease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 Value</a:t>
            </a:r>
          </a:p>
          <a:p>
            <a:endParaRPr lang="fr-FR" sz="600" b="1" u="sng" dirty="0">
              <a:solidFill>
                <a:schemeClr val="accent2"/>
              </a:solidFill>
              <a:latin typeface="Arial" charset="0"/>
            </a:endParaRPr>
          </a:p>
          <a:p>
            <a:endParaRPr lang="fr-FR" sz="800" b="1" u="sng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à 100% de l’objectif			  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127 %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à 150% de l’objectif			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141 %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à 200% de l’objectif			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151 %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</a:t>
            </a:r>
            <a:endParaRPr lang="fr-FR" sz="1600" b="1" dirty="0">
              <a:solidFill>
                <a:schemeClr val="accent2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 dirty="0" smtClean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	</a:t>
            </a:r>
            <a:r>
              <a:rPr lang="fr-FR" sz="1600" dirty="0" smtClean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100% de l’objectif	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11,26 %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150% de l’objectif 	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11,56 %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200% de l’objectif 	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11,76 %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dirty="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dirty="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 Plan de LV à 100% de l’objectif		  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96 %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 Plan de LV à 150% de l’objectif		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106 %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>
                <a:latin typeface="Arial" charset="0"/>
                <a:sym typeface="Monotype Sorts" pitchFamily="2" charset="2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Plan de LV à 200% de l’objectif		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b="1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Poids des critères (ROI)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fr-FR" sz="900" b="1" u="sng" dirty="0">
              <a:solidFill>
                <a:schemeClr val="accent2"/>
              </a:solidFill>
              <a:latin typeface="Arial" charset="0"/>
            </a:endParaRPr>
          </a:p>
          <a:p>
            <a:pPr lvl="2"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AutoNum type="arabicPeriod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47%</a:t>
            </a:r>
          </a:p>
          <a:p>
            <a:pPr lvl="2"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AutoNum type="arabicPeriod"/>
            </a:pPr>
            <a:r>
              <a:rPr lang="fr-FR" sz="1600" dirty="0" err="1">
                <a:solidFill>
                  <a:schemeClr val="accent2"/>
                </a:solidFill>
                <a:latin typeface="Arial" charset="0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</a:rPr>
              <a:t> Placement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35%</a:t>
            </a:r>
          </a:p>
          <a:p>
            <a:pPr lvl="2"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AutoNum type="arabicPeriod"/>
            </a:pPr>
            <a:r>
              <a:rPr lang="fr-FR" sz="1600" dirty="0">
                <a:solidFill>
                  <a:schemeClr val="accent2"/>
                </a:solidFill>
                <a:latin typeface="Arial" charset="0"/>
              </a:rPr>
              <a:t> LV Individuel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18%</a:t>
            </a:r>
            <a:endParaRPr lang="fr-FR" sz="800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		Dégressivité 		Paiement au réel       	 Plafond à 200%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71550" y="36488"/>
            <a:ext cx="7272338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33450">
              <a:defRPr/>
            </a:pPr>
            <a:r>
              <a:rPr lang="fr-FR" b="1" dirty="0">
                <a:solidFill>
                  <a:srgbClr val="800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Variable ROI 2013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50919" y="4797152"/>
            <a:ext cx="2605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 </a:t>
            </a:r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800 € Trimestriel </a:t>
            </a:r>
            <a:endParaRPr lang="en-GB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cxnSp>
        <p:nvCxnSpPr>
          <p:cNvPr id="61447" name="Connecteur droit 7"/>
          <p:cNvCxnSpPr>
            <a:cxnSpLocks noChangeShapeType="1"/>
          </p:cNvCxnSpPr>
          <p:nvPr/>
        </p:nvCxnSpPr>
        <p:spPr bwMode="auto">
          <a:xfrm flipH="1">
            <a:off x="6516688" y="2459781"/>
            <a:ext cx="0" cy="936625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Connecteur droit 9"/>
          <p:cNvCxnSpPr>
            <a:cxnSpLocks noChangeShapeType="1"/>
          </p:cNvCxnSpPr>
          <p:nvPr/>
        </p:nvCxnSpPr>
        <p:spPr bwMode="auto">
          <a:xfrm>
            <a:off x="4716463" y="1164381"/>
            <a:ext cx="0" cy="3671888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49" name="ZoneTexte 10"/>
          <p:cNvSpPr txBox="1">
            <a:spLocks noChangeArrowheads="1"/>
          </p:cNvSpPr>
          <p:nvPr/>
        </p:nvSpPr>
        <p:spPr bwMode="auto">
          <a:xfrm>
            <a:off x="4788024" y="2060848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Paris </a:t>
            </a:r>
          </a:p>
        </p:txBody>
      </p:sp>
      <p:sp>
        <p:nvSpPr>
          <p:cNvPr id="61450" name="ZoneTexte 11"/>
          <p:cNvSpPr txBox="1">
            <a:spLocks noChangeArrowheads="1"/>
          </p:cNvSpPr>
          <p:nvPr/>
        </p:nvSpPr>
        <p:spPr bwMode="auto">
          <a:xfrm>
            <a:off x="6948488" y="2081163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Province</a:t>
            </a:r>
          </a:p>
        </p:txBody>
      </p:sp>
      <p:sp>
        <p:nvSpPr>
          <p:cNvPr id="61451" name="ZoneTexte 10"/>
          <p:cNvSpPr txBox="1">
            <a:spLocks noChangeArrowheads="1"/>
          </p:cNvSpPr>
          <p:nvPr/>
        </p:nvSpPr>
        <p:spPr bwMode="auto">
          <a:xfrm>
            <a:off x="5651500" y="1042144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600" b="1">
                <a:solidFill>
                  <a:schemeClr val="accent2"/>
                </a:solidFill>
                <a:latin typeface="Arial" charset="0"/>
              </a:rPr>
              <a:t>National</a:t>
            </a:r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1447800" y="6401965"/>
            <a:ext cx="17526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</a:t>
            </a:fld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6092825" y="638132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3886200" y="640514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215900" y="-99392"/>
            <a:ext cx="9396413" cy="94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Nouveaux </a:t>
            </a:r>
            <a:r>
              <a:rPr lang="en-GB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GB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TEG pour Q2 2013 “</a:t>
            </a:r>
            <a:r>
              <a:rPr lang="en-GB" b="1" dirty="0" err="1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équipe</a:t>
            </a:r>
            <a:r>
              <a:rPr lang="en-GB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3636963" y="764704"/>
            <a:ext cx="1655762" cy="461963"/>
          </a:xfrm>
          <a:prstGeom prst="rect">
            <a:avLst/>
          </a:prstGeom>
          <a:gradFill rotWithShape="0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TEG 2013</a:t>
            </a:r>
          </a:p>
        </p:txBody>
      </p:sp>
      <p:pic>
        <p:nvPicPr>
          <p:cNvPr id="3891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0967"/>
            <a:ext cx="85693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32138" y="3903192"/>
            <a:ext cx="2663825" cy="461962"/>
          </a:xfrm>
          <a:prstGeom prst="rect">
            <a:avLst/>
          </a:prstGeom>
          <a:gradFill rotWithShape="0">
            <a:gsLst>
              <a:gs pos="0">
                <a:srgbClr val="990033"/>
              </a:gs>
              <a:gs pos="50000">
                <a:schemeClr val="bg1"/>
              </a:gs>
              <a:gs pos="100000">
                <a:srgbClr val="9900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TEG Q2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054"/>
            <a:ext cx="856932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925" y="2491904"/>
            <a:ext cx="88582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33450"/>
            <a: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Q2 2013, nous reportons </a:t>
            </a:r>
            <a:r>
              <a:rPr lang="fr-F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 baisse de 0,55 pts </a:t>
            </a:r>
            <a:r>
              <a:rPr lang="fr-FR" sz="1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nos grilles clients sur nos objectifs à 100% (malgré la baisse de seulement 30 pts sur prospect) de façon uniforme Paris et Province</a:t>
            </a:r>
            <a:endParaRPr lang="fr-FR" sz="1600" b="1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1447800" y="6401965"/>
            <a:ext cx="17526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</a:t>
            </a:fld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6092825" y="638132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886200" y="640514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3824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224271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oneTexte 5"/>
          <p:cNvSpPr txBox="1">
            <a:spLocks noChangeArrowheads="1"/>
          </p:cNvSpPr>
          <p:nvPr/>
        </p:nvSpPr>
        <p:spPr bwMode="auto">
          <a:xfrm>
            <a:off x="6659563" y="1628800"/>
            <a:ext cx="374491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 </a:t>
            </a:r>
            <a:r>
              <a:rPr lang="fr-FR" sz="1600" b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127 %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	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141 % 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	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147 %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b="1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 </a:t>
            </a:r>
            <a:r>
              <a:rPr lang="fr-FR" sz="1600" b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11,14 %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	</a:t>
            </a: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11,44 %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	</a:t>
            </a:r>
            <a:r>
              <a:rPr lang="fr-FR" sz="160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11,64 %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fr-FR" sz="160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	</a:t>
            </a:r>
            <a:endParaRPr lang="fr-FR" sz="1600"/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755650" y="260648"/>
            <a:ext cx="7848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marL="457200" indent="-4572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fr-FR" sz="2000" b="1" dirty="0">
                <a:solidFill>
                  <a:schemeClr val="accent2"/>
                </a:solidFill>
                <a:latin typeface="Arial" charset="0"/>
              </a:rPr>
              <a:t>Caractéristiques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 :</a:t>
            </a:r>
          </a:p>
          <a:p>
            <a:r>
              <a:rPr lang="fr-FR" sz="1600" b="1" u="sng" dirty="0" smtClean="0">
                <a:solidFill>
                  <a:schemeClr val="accent2"/>
                </a:solidFill>
                <a:latin typeface="Arial" charset="0"/>
              </a:rPr>
              <a:t>Des 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objectifs FCG  </a:t>
            </a:r>
            <a:r>
              <a:rPr lang="fr-FR" sz="1600" b="1" u="sng" dirty="0">
                <a:solidFill>
                  <a:srgbClr val="FF0000"/>
                </a:solidFill>
                <a:latin typeface="Arial" charset="0"/>
              </a:rPr>
              <a:t>Equipe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 : IA, Taux placement, </a:t>
            </a:r>
            <a:r>
              <a:rPr lang="fr-FR" sz="1600" b="1" u="sng" dirty="0" err="1">
                <a:solidFill>
                  <a:schemeClr val="accent2"/>
                </a:solidFill>
                <a:latin typeface="Arial" charset="0"/>
              </a:rPr>
              <a:t>Lease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 Value ET des objectifs LA </a:t>
            </a:r>
            <a:r>
              <a:rPr lang="fr-FR" sz="1600" b="1" u="sng" dirty="0">
                <a:solidFill>
                  <a:srgbClr val="FF0000"/>
                </a:solidFill>
                <a:latin typeface="Arial" charset="0"/>
              </a:rPr>
              <a:t>Nationaux cumulés 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de taux de </a:t>
            </a:r>
            <a:r>
              <a:rPr lang="fr-FR" sz="1600" b="1" u="sng" dirty="0" err="1">
                <a:solidFill>
                  <a:schemeClr val="accent2"/>
                </a:solidFill>
                <a:latin typeface="Arial" charset="0"/>
              </a:rPr>
              <a:t>pénetration</a:t>
            </a: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 et de placement.</a:t>
            </a:r>
          </a:p>
          <a:p>
            <a:endParaRPr lang="fr-FR" sz="1400" b="1" u="sng" dirty="0">
              <a:solidFill>
                <a:schemeClr val="accent2"/>
              </a:solidFill>
              <a:latin typeface="Arial" charset="0"/>
            </a:endParaRPr>
          </a:p>
          <a:p>
            <a:endParaRPr lang="fr-FR" sz="1600" b="1" u="sng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à 100% de l’objectif		    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75 </a:t>
            </a:r>
            <a:r>
              <a:rPr lang="fr-FR" sz="1600" b="1" dirty="0" smtClean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 smtClean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à 150% de l’objectif	</a:t>
            </a:r>
            <a:r>
              <a:rPr lang="fr-FR" sz="1600" dirty="0" smtClean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	     </a:t>
            </a:r>
            <a:r>
              <a:rPr lang="fr-FR" sz="1600" b="1" dirty="0" smtClean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84 %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 smtClean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IA à 200% de l’objectif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		    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92 %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b="1" dirty="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100% de l’objectif	    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7,45 %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150% de l’objectif 	  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7,55 %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 err="1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Placement à 200% de l’objectif 	  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7,65 %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dirty="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dirty="0">
              <a:solidFill>
                <a:srgbClr val="FF0000"/>
              </a:solidFill>
              <a:latin typeface="Arial" charset="0"/>
              <a:sym typeface="Monotype Sorts" pitchFamily="2" charset="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 Plan de LV à 100% de l’objectif		    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96 %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 Plan de LV à 150% de l’objectif		 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106 %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</a:t>
            </a:r>
            <a:r>
              <a:rPr lang="fr-FR" sz="1600" dirty="0">
                <a:latin typeface="Arial" charset="0"/>
                <a:sym typeface="Monotype Sorts" pitchFamily="2" charset="2"/>
              </a:rPr>
              <a:t> </a:t>
            </a: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Plan de LV à 200% de l’objectif		   </a:t>
            </a:r>
            <a:r>
              <a:rPr lang="fr-FR" sz="1600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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116 % (+3pts)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buFont typeface="Monotype Sorts" pitchFamily="2" charset="2"/>
              <a:buChar char="ü"/>
            </a:pPr>
            <a:endParaRPr lang="fr-FR" sz="800" b="1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fr-FR" sz="1600" b="1" u="sng" dirty="0">
                <a:solidFill>
                  <a:schemeClr val="accent2"/>
                </a:solidFill>
                <a:latin typeface="Arial" charset="0"/>
              </a:rPr>
              <a:t>Poids des critères (SLR)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fr-FR" sz="1600" dirty="0">
                <a:solidFill>
                  <a:schemeClr val="accent2"/>
                </a:solidFill>
                <a:latin typeface="Arial" charset="0"/>
                <a:sym typeface="Monotype Sorts" pitchFamily="2" charset="2"/>
              </a:rPr>
              <a:t> IA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  <a:sym typeface="Monotype Sorts" pitchFamily="2" charset="2"/>
              </a:rPr>
              <a:t>38% FCG (Province) et 5% LA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fr-FR" sz="1600" dirty="0" err="1">
                <a:solidFill>
                  <a:schemeClr val="accent2"/>
                </a:solidFill>
                <a:latin typeface="Arial" charset="0"/>
              </a:rPr>
              <a:t>Tx</a:t>
            </a:r>
            <a:r>
              <a:rPr lang="fr-FR" sz="1600" dirty="0">
                <a:solidFill>
                  <a:schemeClr val="accent2"/>
                </a:solidFill>
                <a:latin typeface="Arial" charset="0"/>
              </a:rPr>
              <a:t> Placement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30% FCG (Province) et 5% LA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fr-FR" sz="1600" dirty="0">
                <a:solidFill>
                  <a:schemeClr val="accent2"/>
                </a:solidFill>
                <a:latin typeface="Arial" charset="0"/>
              </a:rPr>
              <a:t> LV Equipe = </a:t>
            </a:r>
            <a:r>
              <a:rPr lang="fr-FR" sz="1600" b="1" dirty="0">
                <a:solidFill>
                  <a:srgbClr val="FF0000"/>
                </a:solidFill>
                <a:latin typeface="Arial" charset="0"/>
              </a:rPr>
              <a:t>25%	        </a:t>
            </a:r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Paiement au réel </a:t>
            </a:r>
            <a:endParaRPr lang="fr-FR" sz="800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b="1" dirty="0">
                <a:solidFill>
                  <a:schemeClr val="accent2"/>
                </a:solidFill>
                <a:latin typeface="Arial" charset="0"/>
              </a:rPr>
              <a:t>		Dégressivité 			 	Plafond à 200%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71550" y="44450"/>
            <a:ext cx="7272338" cy="58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933450">
              <a:defRPr/>
            </a:pPr>
            <a:r>
              <a:rPr lang="fr-FR" b="1" dirty="0">
                <a:solidFill>
                  <a:srgbClr val="800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Variable SLR </a:t>
            </a:r>
            <a:r>
              <a:rPr lang="fr-FR" b="1" dirty="0" smtClean="0">
                <a:solidFill>
                  <a:srgbClr val="80008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2013</a:t>
            </a:r>
            <a:endParaRPr lang="fr-FR" b="1" dirty="0">
              <a:solidFill>
                <a:srgbClr val="80008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580063" y="4725145"/>
            <a:ext cx="2560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 </a:t>
            </a: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1 200 € Trimestriel </a:t>
            </a:r>
            <a:endParaRPr lang="en-GB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Monotype Sorts" pitchFamily="2" charset="2"/>
            </a:endParaRPr>
          </a:p>
        </p:txBody>
      </p:sp>
      <p:cxnSp>
        <p:nvCxnSpPr>
          <p:cNvPr id="63495" name="Connecteur droit 7"/>
          <p:cNvCxnSpPr>
            <a:cxnSpLocks noChangeShapeType="1"/>
          </p:cNvCxnSpPr>
          <p:nvPr/>
        </p:nvCxnSpPr>
        <p:spPr bwMode="auto">
          <a:xfrm>
            <a:off x="6804025" y="1124695"/>
            <a:ext cx="0" cy="2303462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Connecteur droit 9"/>
          <p:cNvCxnSpPr>
            <a:cxnSpLocks noChangeShapeType="1"/>
          </p:cNvCxnSpPr>
          <p:nvPr/>
        </p:nvCxnSpPr>
        <p:spPr bwMode="auto">
          <a:xfrm>
            <a:off x="4716463" y="1124695"/>
            <a:ext cx="0" cy="3671887"/>
          </a:xfrm>
          <a:prstGeom prst="lin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7" name="ZoneTexte 10"/>
          <p:cNvSpPr txBox="1">
            <a:spLocks noChangeArrowheads="1"/>
          </p:cNvSpPr>
          <p:nvPr/>
        </p:nvSpPr>
        <p:spPr bwMode="auto">
          <a:xfrm>
            <a:off x="5003800" y="1124695"/>
            <a:ext cx="1368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600" b="1">
                <a:solidFill>
                  <a:schemeClr val="accent2"/>
                </a:solidFill>
                <a:latin typeface="Arial" charset="0"/>
              </a:rPr>
              <a:t>LA </a:t>
            </a:r>
          </a:p>
        </p:txBody>
      </p:sp>
      <p:sp>
        <p:nvSpPr>
          <p:cNvPr id="63498" name="ZoneTexte 11"/>
          <p:cNvSpPr txBox="1">
            <a:spLocks noChangeArrowheads="1"/>
          </p:cNvSpPr>
          <p:nvPr/>
        </p:nvSpPr>
        <p:spPr bwMode="auto">
          <a:xfrm>
            <a:off x="7019925" y="1143745"/>
            <a:ext cx="1979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sz="1600" b="1">
                <a:solidFill>
                  <a:schemeClr val="accent2"/>
                </a:solidFill>
                <a:latin typeface="Arial" charset="0"/>
              </a:rPr>
              <a:t>FCG </a:t>
            </a:r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xfrm>
            <a:off x="1447800" y="6401965"/>
            <a:ext cx="17526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</a:t>
            </a:fld>
            <a:endParaRPr lang="en-US" sz="9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xfrm>
            <a:off x="6092825" y="638132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886200" y="640514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23850" y="4264025"/>
            <a:ext cx="4535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Pas de Mouvement en </a:t>
            </a:r>
            <a:r>
              <a:rPr lang="fr-FR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0825" y="111125"/>
            <a:ext cx="815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Stratégie Rémunération leasing </a:t>
            </a:r>
            <a:r>
              <a:rPr lang="fr-FR" sz="28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958975" y="981075"/>
            <a:ext cx="52911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1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Effectif </a:t>
            </a:r>
            <a:r>
              <a:rPr lang="fr-FR" sz="2100" b="1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fr-FR" sz="21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5003800" y="4214813"/>
            <a:ext cx="338455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>
            <a:spAutoFit/>
          </a:bodyPr>
          <a:lstStyle>
            <a:lvl1pPr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defTabSz="817563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Les temps partiels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IDF : Véronique Salembier 80%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 Sandra Delcambre 80%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GO : Elisabeth Lavaure à 90%</a:t>
            </a:r>
          </a:p>
          <a:p>
            <a:pPr eaLnBrk="1" hangingPunct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Frédérique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Rouchaud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à 80%</a:t>
            </a:r>
          </a:p>
          <a:p>
            <a:pPr eaLnBrk="1" hangingPunct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656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1116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19288"/>
            <a:ext cx="4106862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4"/>
          <p:cNvSpPr txBox="1">
            <a:spLocks/>
          </p:cNvSpPr>
          <p:nvPr/>
        </p:nvSpPr>
        <p:spPr bwMode="auto">
          <a:xfrm>
            <a:off x="1447800" y="6401965"/>
            <a:ext cx="1752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6</a:t>
            </a:fld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pied de page 1"/>
          <p:cNvSpPr txBox="1">
            <a:spLocks/>
          </p:cNvSpPr>
          <p:nvPr/>
        </p:nvSpPr>
        <p:spPr bwMode="auto">
          <a:xfrm>
            <a:off x="6092825" y="6381328"/>
            <a:ext cx="12954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sz="90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  <a:endParaRPr lang="en-GB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6" t="11903" r="13750" b="30371"/>
          <a:stretch>
            <a:fillRect/>
          </a:stretch>
        </p:blipFill>
        <p:spPr bwMode="auto">
          <a:xfrm>
            <a:off x="152400" y="0"/>
            <a:ext cx="8839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Nos Résultats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endParaRPr lang="fr-FR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8" name="Espace réservé du pied de page 1"/>
          <p:cNvSpPr>
            <a:spLocks noGrp="1"/>
          </p:cNvSpPr>
          <p:nvPr>
            <p:ph type="ftr" sz="quarter" idx="10"/>
          </p:nvPr>
        </p:nvSpPr>
        <p:spPr bwMode="auto">
          <a:xfrm>
            <a:off x="5940425" y="6453188"/>
            <a:ext cx="1295400" cy="23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67589" name="Espace réservé du numéro de diapositive 4"/>
          <p:cNvSpPr txBox="1">
            <a:spLocks/>
          </p:cNvSpPr>
          <p:nvPr/>
        </p:nvSpPr>
        <p:spPr bwMode="auto">
          <a:xfrm>
            <a:off x="1295400" y="6473825"/>
            <a:ext cx="17526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US" sz="900"/>
              <a:t>Page </a:t>
            </a:r>
            <a:fld id="{1C9B5436-4C9F-4DE3-A1E4-B2FDAD09E595}" type="slidenum">
              <a:rPr lang="en-US" sz="900"/>
              <a:pPr eaLnBrk="1" hangingPunct="1"/>
              <a:t>7</a:t>
            </a:fld>
            <a:endParaRPr lang="en-US" sz="90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254001" y="3038475"/>
            <a:ext cx="6477000" cy="1313623"/>
          </a:xfrm>
          <a:prstGeom prst="roundRect">
            <a:avLst>
              <a:gd name="adj" fmla="val 4966"/>
            </a:avLst>
          </a:prstGeom>
          <a:solidFill>
            <a:srgbClr val="34BCBA"/>
          </a:solidFill>
          <a:ln w="25400" algn="ctr">
            <a:solidFill>
              <a:srgbClr val="34BCBA"/>
            </a:solidFill>
            <a:round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1" y="269875"/>
            <a:ext cx="8229600" cy="581026"/>
          </a:xfrm>
        </p:spPr>
        <p:txBody>
          <a:bodyPr/>
          <a:lstStyle/>
          <a:p>
            <a:pPr eaLnBrk="1" hangingPunct="1"/>
            <a:r>
              <a:rPr lang="fr-FR" dirty="0" err="1" smtClean="0">
                <a:latin typeface="Arial" charset="0"/>
                <a:cs typeface="Arial" charset="0"/>
              </a:rPr>
              <a:t>Synthése</a:t>
            </a:r>
            <a:r>
              <a:rPr lang="fr-FR" dirty="0" smtClean="0">
                <a:latin typeface="Arial" charset="0"/>
                <a:cs typeface="Arial" charset="0"/>
              </a:rPr>
              <a:t> YTD 12 2013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41301" y="1095375"/>
            <a:ext cx="6477000" cy="1790163"/>
          </a:xfrm>
          <a:prstGeom prst="roundRect">
            <a:avLst>
              <a:gd name="adj" fmla="val 4966"/>
            </a:avLst>
          </a:prstGeom>
          <a:solidFill>
            <a:srgbClr val="34BCBA"/>
          </a:solidFill>
          <a:ln w="25400" algn="ctr">
            <a:solidFill>
              <a:srgbClr val="34BCBA"/>
            </a:solidFill>
            <a:round/>
            <a:headEnd/>
            <a:tailEnd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79" name="TextBox 36"/>
          <p:cNvSpPr txBox="1">
            <a:spLocks noChangeArrowheads="1"/>
          </p:cNvSpPr>
          <p:nvPr/>
        </p:nvSpPr>
        <p:spPr bwMode="auto">
          <a:xfrm>
            <a:off x="1621444" y="1215602"/>
            <a:ext cx="5120670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latin typeface="Arial" charset="0"/>
                <a:cs typeface="Arial" charset="0"/>
              </a:rPr>
              <a:t>Lease Value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181,6 </a:t>
            </a:r>
            <a:r>
              <a:rPr lang="en-GB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M€ HT</a:t>
            </a:r>
          </a:p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- 8,9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M€ 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HT</a:t>
            </a: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- 5% 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vs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</a:t>
            </a:r>
            <a:endParaRPr lang="en-GB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92%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du plan et </a:t>
            </a:r>
            <a:r>
              <a:rPr lang="en-GB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81,5%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endParaRPr lang="en-GB" sz="2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   de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l’activité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LV XFS</a:t>
            </a:r>
          </a:p>
        </p:txBody>
      </p:sp>
      <p:sp>
        <p:nvSpPr>
          <p:cNvPr id="20492" name="Rounded Rectangle 33"/>
          <p:cNvSpPr>
            <a:spLocks noChangeArrowheads="1"/>
          </p:cNvSpPr>
          <p:nvPr/>
        </p:nvSpPr>
        <p:spPr bwMode="auto">
          <a:xfrm>
            <a:off x="254001" y="4527550"/>
            <a:ext cx="6488112" cy="1428750"/>
          </a:xfrm>
          <a:prstGeom prst="roundRect">
            <a:avLst>
              <a:gd name="adj" fmla="val 5481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8686" name="TextBox 36"/>
          <p:cNvSpPr txBox="1">
            <a:spLocks noChangeArrowheads="1"/>
          </p:cNvSpPr>
          <p:nvPr/>
        </p:nvSpPr>
        <p:spPr bwMode="auto">
          <a:xfrm>
            <a:off x="1634145" y="4811038"/>
            <a:ext cx="5100637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Portefeuille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418,1 </a:t>
            </a:r>
            <a:r>
              <a:rPr lang="en-GB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M€ HT</a:t>
            </a: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2000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+4,1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M€ HT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vs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d</a:t>
            </a:r>
            <a:r>
              <a:rPr lang="en-GB" sz="20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écembre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2012 (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historique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0" name="Freeform 321"/>
          <p:cNvSpPr>
            <a:spLocks noChangeAspect="1" noEditPoints="1"/>
          </p:cNvSpPr>
          <p:nvPr/>
        </p:nvSpPr>
        <p:spPr bwMode="auto">
          <a:xfrm>
            <a:off x="526369" y="1593850"/>
            <a:ext cx="955164" cy="758825"/>
          </a:xfrm>
          <a:custGeom>
            <a:avLst/>
            <a:gdLst>
              <a:gd name="T0" fmla="*/ 2592 w 2880"/>
              <a:gd name="T1" fmla="*/ 186 h 2288"/>
              <a:gd name="T2" fmla="*/ 2434 w 2880"/>
              <a:gd name="T3" fmla="*/ 62 h 2288"/>
              <a:gd name="T4" fmla="*/ 128 w 2880"/>
              <a:gd name="T5" fmla="*/ 544 h 2288"/>
              <a:gd name="T6" fmla="*/ 0 w 2880"/>
              <a:gd name="T7" fmla="*/ 706 h 2288"/>
              <a:gd name="T8" fmla="*/ 68 w 2880"/>
              <a:gd name="T9" fmla="*/ 1936 h 2288"/>
              <a:gd name="T10" fmla="*/ 218 w 2880"/>
              <a:gd name="T11" fmla="*/ 2030 h 2288"/>
              <a:gd name="T12" fmla="*/ 344 w 2880"/>
              <a:gd name="T13" fmla="*/ 2124 h 2288"/>
              <a:gd name="T14" fmla="*/ 482 w 2880"/>
              <a:gd name="T15" fmla="*/ 2248 h 2288"/>
              <a:gd name="T16" fmla="*/ 2736 w 2880"/>
              <a:gd name="T17" fmla="*/ 1754 h 2288"/>
              <a:gd name="T18" fmla="*/ 2880 w 2880"/>
              <a:gd name="T19" fmla="*/ 1524 h 2288"/>
              <a:gd name="T20" fmla="*/ 2752 w 2880"/>
              <a:gd name="T21" fmla="*/ 358 h 2288"/>
              <a:gd name="T22" fmla="*/ 110 w 2880"/>
              <a:gd name="T23" fmla="*/ 1832 h 2288"/>
              <a:gd name="T24" fmla="*/ 2312 w 2880"/>
              <a:gd name="T25" fmla="*/ 108 h 2288"/>
              <a:gd name="T26" fmla="*/ 312 w 2880"/>
              <a:gd name="T27" fmla="*/ 730 h 2288"/>
              <a:gd name="T28" fmla="*/ 212 w 2880"/>
              <a:gd name="T29" fmla="*/ 896 h 2288"/>
              <a:gd name="T30" fmla="*/ 330 w 2880"/>
              <a:gd name="T31" fmla="*/ 858 h 2288"/>
              <a:gd name="T32" fmla="*/ 2562 w 2880"/>
              <a:gd name="T33" fmla="*/ 300 h 2288"/>
              <a:gd name="T34" fmla="*/ 456 w 2880"/>
              <a:gd name="T35" fmla="*/ 998 h 2288"/>
              <a:gd name="T36" fmla="*/ 2744 w 2880"/>
              <a:gd name="T37" fmla="*/ 1612 h 2288"/>
              <a:gd name="T38" fmla="*/ 530 w 2880"/>
              <a:gd name="T39" fmla="*/ 2110 h 2288"/>
              <a:gd name="T40" fmla="*/ 2716 w 2880"/>
              <a:gd name="T41" fmla="*/ 460 h 2288"/>
              <a:gd name="T42" fmla="*/ 1326 w 2880"/>
              <a:gd name="T43" fmla="*/ 1730 h 2288"/>
              <a:gd name="T44" fmla="*/ 1122 w 2880"/>
              <a:gd name="T45" fmla="*/ 1362 h 2288"/>
              <a:gd name="T46" fmla="*/ 1098 w 2880"/>
              <a:gd name="T47" fmla="*/ 1280 h 2288"/>
              <a:gd name="T48" fmla="*/ 1622 w 2880"/>
              <a:gd name="T49" fmla="*/ 1672 h 2288"/>
              <a:gd name="T50" fmla="*/ 1438 w 2880"/>
              <a:gd name="T51" fmla="*/ 1490 h 2288"/>
              <a:gd name="T52" fmla="*/ 1504 w 2880"/>
              <a:gd name="T53" fmla="*/ 1114 h 2288"/>
              <a:gd name="T54" fmla="*/ 1756 w 2880"/>
              <a:gd name="T55" fmla="*/ 1072 h 2288"/>
              <a:gd name="T56" fmla="*/ 1800 w 2880"/>
              <a:gd name="T57" fmla="*/ 1428 h 2288"/>
              <a:gd name="T58" fmla="*/ 1624 w 2880"/>
              <a:gd name="T59" fmla="*/ 1126 h 2288"/>
              <a:gd name="T60" fmla="*/ 1534 w 2880"/>
              <a:gd name="T61" fmla="*/ 1370 h 2288"/>
              <a:gd name="T62" fmla="*/ 1634 w 2880"/>
              <a:gd name="T63" fmla="*/ 1568 h 2288"/>
              <a:gd name="T64" fmla="*/ 1704 w 2880"/>
              <a:gd name="T65" fmla="*/ 1236 h 2288"/>
              <a:gd name="T66" fmla="*/ 2028 w 2880"/>
              <a:gd name="T67" fmla="*/ 1574 h 2288"/>
              <a:gd name="T68" fmla="*/ 1864 w 2880"/>
              <a:gd name="T69" fmla="*/ 1326 h 2288"/>
              <a:gd name="T70" fmla="*/ 1968 w 2880"/>
              <a:gd name="T71" fmla="*/ 972 h 2288"/>
              <a:gd name="T72" fmla="*/ 2208 w 2880"/>
              <a:gd name="T73" fmla="*/ 1008 h 2288"/>
              <a:gd name="T74" fmla="*/ 2218 w 2880"/>
              <a:gd name="T75" fmla="*/ 1384 h 2288"/>
              <a:gd name="T76" fmla="*/ 2042 w 2880"/>
              <a:gd name="T77" fmla="*/ 1028 h 2288"/>
              <a:gd name="T78" fmla="*/ 1970 w 2880"/>
              <a:gd name="T79" fmla="*/ 1356 h 2288"/>
              <a:gd name="T80" fmla="*/ 2084 w 2880"/>
              <a:gd name="T81" fmla="*/ 1452 h 2288"/>
              <a:gd name="T82" fmla="*/ 2118 w 2880"/>
              <a:gd name="T83" fmla="*/ 1068 h 2288"/>
              <a:gd name="T84" fmla="*/ 934 w 2880"/>
              <a:gd name="T85" fmla="*/ 1246 h 2288"/>
              <a:gd name="T86" fmla="*/ 792 w 2880"/>
              <a:gd name="T87" fmla="*/ 1398 h 2288"/>
              <a:gd name="T88" fmla="*/ 646 w 2880"/>
              <a:gd name="T89" fmla="*/ 1302 h 2288"/>
              <a:gd name="T90" fmla="*/ 720 w 2880"/>
              <a:gd name="T91" fmla="*/ 1104 h 2288"/>
              <a:gd name="T92" fmla="*/ 898 w 2880"/>
              <a:gd name="T93" fmla="*/ 1088 h 2288"/>
              <a:gd name="T94" fmla="*/ 934 w 2880"/>
              <a:gd name="T95" fmla="*/ 1882 h 2288"/>
              <a:gd name="T96" fmla="*/ 792 w 2880"/>
              <a:gd name="T97" fmla="*/ 2034 h 2288"/>
              <a:gd name="T98" fmla="*/ 646 w 2880"/>
              <a:gd name="T99" fmla="*/ 1938 h 2288"/>
              <a:gd name="T100" fmla="*/ 720 w 2880"/>
              <a:gd name="T101" fmla="*/ 1740 h 2288"/>
              <a:gd name="T102" fmla="*/ 898 w 2880"/>
              <a:gd name="T103" fmla="*/ 1724 h 2288"/>
              <a:gd name="T104" fmla="*/ 2654 w 2880"/>
              <a:gd name="T105" fmla="*/ 806 h 2288"/>
              <a:gd name="T106" fmla="*/ 2512 w 2880"/>
              <a:gd name="T107" fmla="*/ 958 h 2288"/>
              <a:gd name="T108" fmla="*/ 2366 w 2880"/>
              <a:gd name="T109" fmla="*/ 862 h 2288"/>
              <a:gd name="T110" fmla="*/ 2440 w 2880"/>
              <a:gd name="T111" fmla="*/ 664 h 2288"/>
              <a:gd name="T112" fmla="*/ 2618 w 2880"/>
              <a:gd name="T113" fmla="*/ 648 h 2288"/>
              <a:gd name="T114" fmla="*/ 2654 w 2880"/>
              <a:gd name="T115" fmla="*/ 1442 h 2288"/>
              <a:gd name="T116" fmla="*/ 2512 w 2880"/>
              <a:gd name="T117" fmla="*/ 1596 h 2288"/>
              <a:gd name="T118" fmla="*/ 2366 w 2880"/>
              <a:gd name="T119" fmla="*/ 1500 h 2288"/>
              <a:gd name="T120" fmla="*/ 2440 w 2880"/>
              <a:gd name="T121" fmla="*/ 1300 h 2288"/>
              <a:gd name="T122" fmla="*/ 2618 w 2880"/>
              <a:gd name="T123" fmla="*/ 1286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80" h="2288">
                <a:moveTo>
                  <a:pt x="2674" y="358"/>
                </a:moveTo>
                <a:lnTo>
                  <a:pt x="2668" y="360"/>
                </a:lnTo>
                <a:lnTo>
                  <a:pt x="2668" y="310"/>
                </a:lnTo>
                <a:lnTo>
                  <a:pt x="2668" y="310"/>
                </a:lnTo>
                <a:lnTo>
                  <a:pt x="2668" y="294"/>
                </a:lnTo>
                <a:lnTo>
                  <a:pt x="2664" y="278"/>
                </a:lnTo>
                <a:lnTo>
                  <a:pt x="2660" y="262"/>
                </a:lnTo>
                <a:lnTo>
                  <a:pt x="2654" y="248"/>
                </a:lnTo>
                <a:lnTo>
                  <a:pt x="2646" y="234"/>
                </a:lnTo>
                <a:lnTo>
                  <a:pt x="2638" y="222"/>
                </a:lnTo>
                <a:lnTo>
                  <a:pt x="2628" y="212"/>
                </a:lnTo>
                <a:lnTo>
                  <a:pt x="2616" y="202"/>
                </a:lnTo>
                <a:lnTo>
                  <a:pt x="2604" y="194"/>
                </a:lnTo>
                <a:lnTo>
                  <a:pt x="2592" y="186"/>
                </a:lnTo>
                <a:lnTo>
                  <a:pt x="2578" y="180"/>
                </a:lnTo>
                <a:lnTo>
                  <a:pt x="2564" y="176"/>
                </a:lnTo>
                <a:lnTo>
                  <a:pt x="2548" y="174"/>
                </a:lnTo>
                <a:lnTo>
                  <a:pt x="2532" y="174"/>
                </a:lnTo>
                <a:lnTo>
                  <a:pt x="2516" y="174"/>
                </a:lnTo>
                <a:lnTo>
                  <a:pt x="2500" y="178"/>
                </a:lnTo>
                <a:lnTo>
                  <a:pt x="2456" y="188"/>
                </a:lnTo>
                <a:lnTo>
                  <a:pt x="2456" y="136"/>
                </a:lnTo>
                <a:lnTo>
                  <a:pt x="2456" y="136"/>
                </a:lnTo>
                <a:lnTo>
                  <a:pt x="2454" y="120"/>
                </a:lnTo>
                <a:lnTo>
                  <a:pt x="2452" y="104"/>
                </a:lnTo>
                <a:lnTo>
                  <a:pt x="2448" y="88"/>
                </a:lnTo>
                <a:lnTo>
                  <a:pt x="2442" y="74"/>
                </a:lnTo>
                <a:lnTo>
                  <a:pt x="2434" y="62"/>
                </a:lnTo>
                <a:lnTo>
                  <a:pt x="2426" y="50"/>
                </a:lnTo>
                <a:lnTo>
                  <a:pt x="2416" y="38"/>
                </a:lnTo>
                <a:lnTo>
                  <a:pt x="2404" y="28"/>
                </a:lnTo>
                <a:lnTo>
                  <a:pt x="2392" y="20"/>
                </a:lnTo>
                <a:lnTo>
                  <a:pt x="2380" y="12"/>
                </a:lnTo>
                <a:lnTo>
                  <a:pt x="2366" y="8"/>
                </a:lnTo>
                <a:lnTo>
                  <a:pt x="2350" y="4"/>
                </a:lnTo>
                <a:lnTo>
                  <a:pt x="2336" y="0"/>
                </a:lnTo>
                <a:lnTo>
                  <a:pt x="2320" y="0"/>
                </a:lnTo>
                <a:lnTo>
                  <a:pt x="2304" y="2"/>
                </a:lnTo>
                <a:lnTo>
                  <a:pt x="2286" y="4"/>
                </a:lnTo>
                <a:lnTo>
                  <a:pt x="144" y="538"/>
                </a:lnTo>
                <a:lnTo>
                  <a:pt x="144" y="538"/>
                </a:lnTo>
                <a:lnTo>
                  <a:pt x="128" y="544"/>
                </a:lnTo>
                <a:lnTo>
                  <a:pt x="114" y="548"/>
                </a:lnTo>
                <a:lnTo>
                  <a:pt x="100" y="556"/>
                </a:lnTo>
                <a:lnTo>
                  <a:pt x="86" y="564"/>
                </a:lnTo>
                <a:lnTo>
                  <a:pt x="74" y="574"/>
                </a:lnTo>
                <a:lnTo>
                  <a:pt x="62" y="584"/>
                </a:lnTo>
                <a:lnTo>
                  <a:pt x="52" y="594"/>
                </a:lnTo>
                <a:lnTo>
                  <a:pt x="42" y="606"/>
                </a:lnTo>
                <a:lnTo>
                  <a:pt x="32" y="620"/>
                </a:lnTo>
                <a:lnTo>
                  <a:pt x="24" y="632"/>
                </a:lnTo>
                <a:lnTo>
                  <a:pt x="18" y="646"/>
                </a:lnTo>
                <a:lnTo>
                  <a:pt x="12" y="662"/>
                </a:lnTo>
                <a:lnTo>
                  <a:pt x="6" y="676"/>
                </a:lnTo>
                <a:lnTo>
                  <a:pt x="2" y="692"/>
                </a:lnTo>
                <a:lnTo>
                  <a:pt x="0" y="706"/>
                </a:lnTo>
                <a:lnTo>
                  <a:pt x="0" y="722"/>
                </a:lnTo>
                <a:lnTo>
                  <a:pt x="0" y="1814"/>
                </a:lnTo>
                <a:lnTo>
                  <a:pt x="0" y="1814"/>
                </a:lnTo>
                <a:lnTo>
                  <a:pt x="0" y="1830"/>
                </a:lnTo>
                <a:lnTo>
                  <a:pt x="2" y="1844"/>
                </a:lnTo>
                <a:lnTo>
                  <a:pt x="6" y="1856"/>
                </a:lnTo>
                <a:lnTo>
                  <a:pt x="10" y="1870"/>
                </a:lnTo>
                <a:lnTo>
                  <a:pt x="16" y="1882"/>
                </a:lnTo>
                <a:lnTo>
                  <a:pt x="22" y="1892"/>
                </a:lnTo>
                <a:lnTo>
                  <a:pt x="30" y="1902"/>
                </a:lnTo>
                <a:lnTo>
                  <a:pt x="38" y="1912"/>
                </a:lnTo>
                <a:lnTo>
                  <a:pt x="46" y="1922"/>
                </a:lnTo>
                <a:lnTo>
                  <a:pt x="58" y="1928"/>
                </a:lnTo>
                <a:lnTo>
                  <a:pt x="68" y="1936"/>
                </a:lnTo>
                <a:lnTo>
                  <a:pt x="80" y="1942"/>
                </a:lnTo>
                <a:lnTo>
                  <a:pt x="92" y="1946"/>
                </a:lnTo>
                <a:lnTo>
                  <a:pt x="104" y="1948"/>
                </a:lnTo>
                <a:lnTo>
                  <a:pt x="118" y="1950"/>
                </a:lnTo>
                <a:lnTo>
                  <a:pt x="132" y="1952"/>
                </a:lnTo>
                <a:lnTo>
                  <a:pt x="132" y="1952"/>
                </a:lnTo>
                <a:lnTo>
                  <a:pt x="150" y="1950"/>
                </a:lnTo>
                <a:lnTo>
                  <a:pt x="176" y="1944"/>
                </a:lnTo>
                <a:lnTo>
                  <a:pt x="212" y="1936"/>
                </a:lnTo>
                <a:lnTo>
                  <a:pt x="212" y="1988"/>
                </a:lnTo>
                <a:lnTo>
                  <a:pt x="212" y="1988"/>
                </a:lnTo>
                <a:lnTo>
                  <a:pt x="214" y="2002"/>
                </a:lnTo>
                <a:lnTo>
                  <a:pt x="216" y="2016"/>
                </a:lnTo>
                <a:lnTo>
                  <a:pt x="218" y="2030"/>
                </a:lnTo>
                <a:lnTo>
                  <a:pt x="222" y="2042"/>
                </a:lnTo>
                <a:lnTo>
                  <a:pt x="228" y="2054"/>
                </a:lnTo>
                <a:lnTo>
                  <a:pt x="234" y="2066"/>
                </a:lnTo>
                <a:lnTo>
                  <a:pt x="242" y="2076"/>
                </a:lnTo>
                <a:lnTo>
                  <a:pt x="250" y="2086"/>
                </a:lnTo>
                <a:lnTo>
                  <a:pt x="260" y="2094"/>
                </a:lnTo>
                <a:lnTo>
                  <a:pt x="270" y="2102"/>
                </a:lnTo>
                <a:lnTo>
                  <a:pt x="280" y="2108"/>
                </a:lnTo>
                <a:lnTo>
                  <a:pt x="292" y="2114"/>
                </a:lnTo>
                <a:lnTo>
                  <a:pt x="304" y="2120"/>
                </a:lnTo>
                <a:lnTo>
                  <a:pt x="318" y="2122"/>
                </a:lnTo>
                <a:lnTo>
                  <a:pt x="330" y="2124"/>
                </a:lnTo>
                <a:lnTo>
                  <a:pt x="344" y="2124"/>
                </a:lnTo>
                <a:lnTo>
                  <a:pt x="344" y="2124"/>
                </a:lnTo>
                <a:lnTo>
                  <a:pt x="362" y="2122"/>
                </a:lnTo>
                <a:lnTo>
                  <a:pt x="390" y="2118"/>
                </a:lnTo>
                <a:lnTo>
                  <a:pt x="424" y="2110"/>
                </a:lnTo>
                <a:lnTo>
                  <a:pt x="424" y="2110"/>
                </a:lnTo>
                <a:lnTo>
                  <a:pt x="424" y="2110"/>
                </a:lnTo>
                <a:lnTo>
                  <a:pt x="426" y="2128"/>
                </a:lnTo>
                <a:lnTo>
                  <a:pt x="428" y="2146"/>
                </a:lnTo>
                <a:lnTo>
                  <a:pt x="432" y="2164"/>
                </a:lnTo>
                <a:lnTo>
                  <a:pt x="436" y="2180"/>
                </a:lnTo>
                <a:lnTo>
                  <a:pt x="444" y="2196"/>
                </a:lnTo>
                <a:lnTo>
                  <a:pt x="452" y="2210"/>
                </a:lnTo>
                <a:lnTo>
                  <a:pt x="460" y="2224"/>
                </a:lnTo>
                <a:lnTo>
                  <a:pt x="472" y="2236"/>
                </a:lnTo>
                <a:lnTo>
                  <a:pt x="482" y="2248"/>
                </a:lnTo>
                <a:lnTo>
                  <a:pt x="496" y="2258"/>
                </a:lnTo>
                <a:lnTo>
                  <a:pt x="508" y="2268"/>
                </a:lnTo>
                <a:lnTo>
                  <a:pt x="524" y="2274"/>
                </a:lnTo>
                <a:lnTo>
                  <a:pt x="538" y="2280"/>
                </a:lnTo>
                <a:lnTo>
                  <a:pt x="554" y="2284"/>
                </a:lnTo>
                <a:lnTo>
                  <a:pt x="570" y="2288"/>
                </a:lnTo>
                <a:lnTo>
                  <a:pt x="588" y="2288"/>
                </a:lnTo>
                <a:lnTo>
                  <a:pt x="588" y="2288"/>
                </a:lnTo>
                <a:lnTo>
                  <a:pt x="610" y="2286"/>
                </a:lnTo>
                <a:lnTo>
                  <a:pt x="632" y="2282"/>
                </a:lnTo>
                <a:lnTo>
                  <a:pt x="2700" y="1768"/>
                </a:lnTo>
                <a:lnTo>
                  <a:pt x="2700" y="1768"/>
                </a:lnTo>
                <a:lnTo>
                  <a:pt x="2718" y="1762"/>
                </a:lnTo>
                <a:lnTo>
                  <a:pt x="2736" y="1754"/>
                </a:lnTo>
                <a:lnTo>
                  <a:pt x="2754" y="1744"/>
                </a:lnTo>
                <a:lnTo>
                  <a:pt x="2770" y="1734"/>
                </a:lnTo>
                <a:lnTo>
                  <a:pt x="2786" y="1722"/>
                </a:lnTo>
                <a:lnTo>
                  <a:pt x="2800" y="1708"/>
                </a:lnTo>
                <a:lnTo>
                  <a:pt x="2814" y="1694"/>
                </a:lnTo>
                <a:lnTo>
                  <a:pt x="2828" y="1678"/>
                </a:lnTo>
                <a:lnTo>
                  <a:pt x="2840" y="1660"/>
                </a:lnTo>
                <a:lnTo>
                  <a:pt x="2850" y="1644"/>
                </a:lnTo>
                <a:lnTo>
                  <a:pt x="2858" y="1624"/>
                </a:lnTo>
                <a:lnTo>
                  <a:pt x="2866" y="1606"/>
                </a:lnTo>
                <a:lnTo>
                  <a:pt x="2872" y="1586"/>
                </a:lnTo>
                <a:lnTo>
                  <a:pt x="2876" y="1566"/>
                </a:lnTo>
                <a:lnTo>
                  <a:pt x="2880" y="1544"/>
                </a:lnTo>
                <a:lnTo>
                  <a:pt x="2880" y="1524"/>
                </a:lnTo>
                <a:lnTo>
                  <a:pt x="2880" y="532"/>
                </a:lnTo>
                <a:lnTo>
                  <a:pt x="2880" y="532"/>
                </a:lnTo>
                <a:lnTo>
                  <a:pt x="2878" y="510"/>
                </a:lnTo>
                <a:lnTo>
                  <a:pt x="2876" y="490"/>
                </a:lnTo>
                <a:lnTo>
                  <a:pt x="2870" y="470"/>
                </a:lnTo>
                <a:lnTo>
                  <a:pt x="2862" y="452"/>
                </a:lnTo>
                <a:lnTo>
                  <a:pt x="2854" y="434"/>
                </a:lnTo>
                <a:lnTo>
                  <a:pt x="2844" y="418"/>
                </a:lnTo>
                <a:lnTo>
                  <a:pt x="2830" y="404"/>
                </a:lnTo>
                <a:lnTo>
                  <a:pt x="2818" y="392"/>
                </a:lnTo>
                <a:lnTo>
                  <a:pt x="2802" y="380"/>
                </a:lnTo>
                <a:lnTo>
                  <a:pt x="2786" y="370"/>
                </a:lnTo>
                <a:lnTo>
                  <a:pt x="2770" y="364"/>
                </a:lnTo>
                <a:lnTo>
                  <a:pt x="2752" y="358"/>
                </a:lnTo>
                <a:lnTo>
                  <a:pt x="2732" y="354"/>
                </a:lnTo>
                <a:lnTo>
                  <a:pt x="2714" y="354"/>
                </a:lnTo>
                <a:lnTo>
                  <a:pt x="2694" y="356"/>
                </a:lnTo>
                <a:lnTo>
                  <a:pt x="2674" y="358"/>
                </a:lnTo>
                <a:lnTo>
                  <a:pt x="2674" y="358"/>
                </a:lnTo>
                <a:close/>
                <a:moveTo>
                  <a:pt x="212" y="896"/>
                </a:moveTo>
                <a:lnTo>
                  <a:pt x="212" y="1826"/>
                </a:lnTo>
                <a:lnTo>
                  <a:pt x="144" y="1844"/>
                </a:lnTo>
                <a:lnTo>
                  <a:pt x="144" y="1844"/>
                </a:lnTo>
                <a:lnTo>
                  <a:pt x="134" y="1846"/>
                </a:lnTo>
                <a:lnTo>
                  <a:pt x="126" y="1844"/>
                </a:lnTo>
                <a:lnTo>
                  <a:pt x="118" y="1842"/>
                </a:lnTo>
                <a:lnTo>
                  <a:pt x="114" y="1838"/>
                </a:lnTo>
                <a:lnTo>
                  <a:pt x="110" y="1832"/>
                </a:lnTo>
                <a:lnTo>
                  <a:pt x="108" y="1826"/>
                </a:lnTo>
                <a:lnTo>
                  <a:pt x="106" y="1814"/>
                </a:lnTo>
                <a:lnTo>
                  <a:pt x="106" y="722"/>
                </a:lnTo>
                <a:lnTo>
                  <a:pt x="106" y="722"/>
                </a:lnTo>
                <a:lnTo>
                  <a:pt x="108" y="710"/>
                </a:lnTo>
                <a:lnTo>
                  <a:pt x="112" y="696"/>
                </a:lnTo>
                <a:lnTo>
                  <a:pt x="118" y="684"/>
                </a:lnTo>
                <a:lnTo>
                  <a:pt x="126" y="672"/>
                </a:lnTo>
                <a:lnTo>
                  <a:pt x="134" y="662"/>
                </a:lnTo>
                <a:lnTo>
                  <a:pt x="146" y="652"/>
                </a:lnTo>
                <a:lnTo>
                  <a:pt x="156" y="646"/>
                </a:lnTo>
                <a:lnTo>
                  <a:pt x="168" y="642"/>
                </a:lnTo>
                <a:lnTo>
                  <a:pt x="2312" y="108"/>
                </a:lnTo>
                <a:lnTo>
                  <a:pt x="2312" y="108"/>
                </a:lnTo>
                <a:lnTo>
                  <a:pt x="2324" y="106"/>
                </a:lnTo>
                <a:lnTo>
                  <a:pt x="2324" y="106"/>
                </a:lnTo>
                <a:lnTo>
                  <a:pt x="2332" y="106"/>
                </a:lnTo>
                <a:lnTo>
                  <a:pt x="2338" y="110"/>
                </a:lnTo>
                <a:lnTo>
                  <a:pt x="2342" y="112"/>
                </a:lnTo>
                <a:lnTo>
                  <a:pt x="2344" y="116"/>
                </a:lnTo>
                <a:lnTo>
                  <a:pt x="2348" y="126"/>
                </a:lnTo>
                <a:lnTo>
                  <a:pt x="2350" y="136"/>
                </a:lnTo>
                <a:lnTo>
                  <a:pt x="2350" y="216"/>
                </a:lnTo>
                <a:lnTo>
                  <a:pt x="356" y="712"/>
                </a:lnTo>
                <a:lnTo>
                  <a:pt x="356" y="712"/>
                </a:lnTo>
                <a:lnTo>
                  <a:pt x="342" y="716"/>
                </a:lnTo>
                <a:lnTo>
                  <a:pt x="326" y="722"/>
                </a:lnTo>
                <a:lnTo>
                  <a:pt x="312" y="730"/>
                </a:lnTo>
                <a:lnTo>
                  <a:pt x="300" y="738"/>
                </a:lnTo>
                <a:lnTo>
                  <a:pt x="288" y="748"/>
                </a:lnTo>
                <a:lnTo>
                  <a:pt x="276" y="758"/>
                </a:lnTo>
                <a:lnTo>
                  <a:pt x="264" y="768"/>
                </a:lnTo>
                <a:lnTo>
                  <a:pt x="254" y="780"/>
                </a:lnTo>
                <a:lnTo>
                  <a:pt x="244" y="794"/>
                </a:lnTo>
                <a:lnTo>
                  <a:pt x="236" y="806"/>
                </a:lnTo>
                <a:lnTo>
                  <a:pt x="230" y="820"/>
                </a:lnTo>
                <a:lnTo>
                  <a:pt x="224" y="834"/>
                </a:lnTo>
                <a:lnTo>
                  <a:pt x="220" y="850"/>
                </a:lnTo>
                <a:lnTo>
                  <a:pt x="216" y="864"/>
                </a:lnTo>
                <a:lnTo>
                  <a:pt x="214" y="880"/>
                </a:lnTo>
                <a:lnTo>
                  <a:pt x="212" y="896"/>
                </a:lnTo>
                <a:lnTo>
                  <a:pt x="212" y="896"/>
                </a:lnTo>
                <a:close/>
                <a:moveTo>
                  <a:pt x="356" y="2018"/>
                </a:moveTo>
                <a:lnTo>
                  <a:pt x="356" y="2018"/>
                </a:lnTo>
                <a:lnTo>
                  <a:pt x="346" y="2018"/>
                </a:lnTo>
                <a:lnTo>
                  <a:pt x="338" y="2018"/>
                </a:lnTo>
                <a:lnTo>
                  <a:pt x="332" y="2016"/>
                </a:lnTo>
                <a:lnTo>
                  <a:pt x="326" y="2010"/>
                </a:lnTo>
                <a:lnTo>
                  <a:pt x="322" y="2006"/>
                </a:lnTo>
                <a:lnTo>
                  <a:pt x="320" y="2000"/>
                </a:lnTo>
                <a:lnTo>
                  <a:pt x="318" y="1988"/>
                </a:lnTo>
                <a:lnTo>
                  <a:pt x="318" y="896"/>
                </a:lnTo>
                <a:lnTo>
                  <a:pt x="318" y="896"/>
                </a:lnTo>
                <a:lnTo>
                  <a:pt x="320" y="882"/>
                </a:lnTo>
                <a:lnTo>
                  <a:pt x="324" y="870"/>
                </a:lnTo>
                <a:lnTo>
                  <a:pt x="330" y="858"/>
                </a:lnTo>
                <a:lnTo>
                  <a:pt x="338" y="846"/>
                </a:lnTo>
                <a:lnTo>
                  <a:pt x="348" y="836"/>
                </a:lnTo>
                <a:lnTo>
                  <a:pt x="358" y="826"/>
                </a:lnTo>
                <a:lnTo>
                  <a:pt x="370" y="820"/>
                </a:lnTo>
                <a:lnTo>
                  <a:pt x="382" y="816"/>
                </a:lnTo>
                <a:lnTo>
                  <a:pt x="382" y="816"/>
                </a:lnTo>
                <a:lnTo>
                  <a:pt x="1458" y="548"/>
                </a:lnTo>
                <a:lnTo>
                  <a:pt x="2536" y="280"/>
                </a:lnTo>
                <a:lnTo>
                  <a:pt x="2536" y="280"/>
                </a:lnTo>
                <a:lnTo>
                  <a:pt x="2544" y="280"/>
                </a:lnTo>
                <a:lnTo>
                  <a:pt x="2550" y="282"/>
                </a:lnTo>
                <a:lnTo>
                  <a:pt x="2554" y="286"/>
                </a:lnTo>
                <a:lnTo>
                  <a:pt x="2558" y="290"/>
                </a:lnTo>
                <a:lnTo>
                  <a:pt x="2562" y="300"/>
                </a:lnTo>
                <a:lnTo>
                  <a:pt x="2562" y="310"/>
                </a:lnTo>
                <a:lnTo>
                  <a:pt x="2562" y="386"/>
                </a:lnTo>
                <a:lnTo>
                  <a:pt x="606" y="874"/>
                </a:lnTo>
                <a:lnTo>
                  <a:pt x="606" y="874"/>
                </a:lnTo>
                <a:lnTo>
                  <a:pt x="586" y="880"/>
                </a:lnTo>
                <a:lnTo>
                  <a:pt x="568" y="888"/>
                </a:lnTo>
                <a:lnTo>
                  <a:pt x="552" y="896"/>
                </a:lnTo>
                <a:lnTo>
                  <a:pt x="534" y="908"/>
                </a:lnTo>
                <a:lnTo>
                  <a:pt x="518" y="920"/>
                </a:lnTo>
                <a:lnTo>
                  <a:pt x="504" y="934"/>
                </a:lnTo>
                <a:lnTo>
                  <a:pt x="490" y="948"/>
                </a:lnTo>
                <a:lnTo>
                  <a:pt x="478" y="964"/>
                </a:lnTo>
                <a:lnTo>
                  <a:pt x="466" y="980"/>
                </a:lnTo>
                <a:lnTo>
                  <a:pt x="456" y="998"/>
                </a:lnTo>
                <a:lnTo>
                  <a:pt x="446" y="1018"/>
                </a:lnTo>
                <a:lnTo>
                  <a:pt x="438" y="1036"/>
                </a:lnTo>
                <a:lnTo>
                  <a:pt x="432" y="1056"/>
                </a:lnTo>
                <a:lnTo>
                  <a:pt x="428" y="1076"/>
                </a:lnTo>
                <a:lnTo>
                  <a:pt x="426" y="1096"/>
                </a:lnTo>
                <a:lnTo>
                  <a:pt x="424" y="1118"/>
                </a:lnTo>
                <a:lnTo>
                  <a:pt x="424" y="2000"/>
                </a:lnTo>
                <a:lnTo>
                  <a:pt x="356" y="2018"/>
                </a:lnTo>
                <a:close/>
                <a:moveTo>
                  <a:pt x="2774" y="1524"/>
                </a:moveTo>
                <a:lnTo>
                  <a:pt x="2774" y="1524"/>
                </a:lnTo>
                <a:lnTo>
                  <a:pt x="2772" y="1548"/>
                </a:lnTo>
                <a:lnTo>
                  <a:pt x="2766" y="1570"/>
                </a:lnTo>
                <a:lnTo>
                  <a:pt x="2756" y="1592"/>
                </a:lnTo>
                <a:lnTo>
                  <a:pt x="2744" y="1612"/>
                </a:lnTo>
                <a:lnTo>
                  <a:pt x="2728" y="1630"/>
                </a:lnTo>
                <a:lnTo>
                  <a:pt x="2712" y="1646"/>
                </a:lnTo>
                <a:lnTo>
                  <a:pt x="2694" y="1656"/>
                </a:lnTo>
                <a:lnTo>
                  <a:pt x="2674" y="1664"/>
                </a:lnTo>
                <a:lnTo>
                  <a:pt x="606" y="2180"/>
                </a:lnTo>
                <a:lnTo>
                  <a:pt x="606" y="2180"/>
                </a:lnTo>
                <a:lnTo>
                  <a:pt x="590" y="2182"/>
                </a:lnTo>
                <a:lnTo>
                  <a:pt x="576" y="2180"/>
                </a:lnTo>
                <a:lnTo>
                  <a:pt x="564" y="2176"/>
                </a:lnTo>
                <a:lnTo>
                  <a:pt x="552" y="2168"/>
                </a:lnTo>
                <a:lnTo>
                  <a:pt x="544" y="2156"/>
                </a:lnTo>
                <a:lnTo>
                  <a:pt x="536" y="2144"/>
                </a:lnTo>
                <a:lnTo>
                  <a:pt x="532" y="2128"/>
                </a:lnTo>
                <a:lnTo>
                  <a:pt x="530" y="2110"/>
                </a:lnTo>
                <a:lnTo>
                  <a:pt x="530" y="1118"/>
                </a:lnTo>
                <a:lnTo>
                  <a:pt x="530" y="1118"/>
                </a:lnTo>
                <a:lnTo>
                  <a:pt x="532" y="1094"/>
                </a:lnTo>
                <a:lnTo>
                  <a:pt x="538" y="1072"/>
                </a:lnTo>
                <a:lnTo>
                  <a:pt x="548" y="1050"/>
                </a:lnTo>
                <a:lnTo>
                  <a:pt x="560" y="1030"/>
                </a:lnTo>
                <a:lnTo>
                  <a:pt x="576" y="1012"/>
                </a:lnTo>
                <a:lnTo>
                  <a:pt x="592" y="996"/>
                </a:lnTo>
                <a:lnTo>
                  <a:pt x="612" y="984"/>
                </a:lnTo>
                <a:lnTo>
                  <a:pt x="632" y="978"/>
                </a:lnTo>
                <a:lnTo>
                  <a:pt x="632" y="978"/>
                </a:lnTo>
                <a:lnTo>
                  <a:pt x="1672" y="718"/>
                </a:lnTo>
                <a:lnTo>
                  <a:pt x="2716" y="460"/>
                </a:lnTo>
                <a:lnTo>
                  <a:pt x="2716" y="460"/>
                </a:lnTo>
                <a:lnTo>
                  <a:pt x="2730" y="462"/>
                </a:lnTo>
                <a:lnTo>
                  <a:pt x="2740" y="464"/>
                </a:lnTo>
                <a:lnTo>
                  <a:pt x="2750" y="472"/>
                </a:lnTo>
                <a:lnTo>
                  <a:pt x="2758" y="480"/>
                </a:lnTo>
                <a:lnTo>
                  <a:pt x="2764" y="490"/>
                </a:lnTo>
                <a:lnTo>
                  <a:pt x="2770" y="502"/>
                </a:lnTo>
                <a:lnTo>
                  <a:pt x="2772" y="516"/>
                </a:lnTo>
                <a:lnTo>
                  <a:pt x="2774" y="532"/>
                </a:lnTo>
                <a:lnTo>
                  <a:pt x="2774" y="1524"/>
                </a:lnTo>
                <a:close/>
                <a:moveTo>
                  <a:pt x="1340" y="1702"/>
                </a:moveTo>
                <a:lnTo>
                  <a:pt x="1340" y="1702"/>
                </a:lnTo>
                <a:lnTo>
                  <a:pt x="1338" y="1716"/>
                </a:lnTo>
                <a:lnTo>
                  <a:pt x="1334" y="1724"/>
                </a:lnTo>
                <a:lnTo>
                  <a:pt x="1326" y="1730"/>
                </a:lnTo>
                <a:lnTo>
                  <a:pt x="1316" y="1734"/>
                </a:lnTo>
                <a:lnTo>
                  <a:pt x="1266" y="1746"/>
                </a:lnTo>
                <a:lnTo>
                  <a:pt x="1266" y="1746"/>
                </a:lnTo>
                <a:lnTo>
                  <a:pt x="1254" y="1748"/>
                </a:lnTo>
                <a:lnTo>
                  <a:pt x="1250" y="1748"/>
                </a:lnTo>
                <a:lnTo>
                  <a:pt x="1246" y="1746"/>
                </a:lnTo>
                <a:lnTo>
                  <a:pt x="1244" y="1744"/>
                </a:lnTo>
                <a:lnTo>
                  <a:pt x="1242" y="1740"/>
                </a:lnTo>
                <a:lnTo>
                  <a:pt x="1242" y="1726"/>
                </a:lnTo>
                <a:lnTo>
                  <a:pt x="1242" y="1256"/>
                </a:lnTo>
                <a:lnTo>
                  <a:pt x="1134" y="1354"/>
                </a:lnTo>
                <a:lnTo>
                  <a:pt x="1134" y="1354"/>
                </a:lnTo>
                <a:lnTo>
                  <a:pt x="1128" y="1358"/>
                </a:lnTo>
                <a:lnTo>
                  <a:pt x="1122" y="1362"/>
                </a:lnTo>
                <a:lnTo>
                  <a:pt x="1122" y="1362"/>
                </a:lnTo>
                <a:lnTo>
                  <a:pt x="1116" y="1362"/>
                </a:lnTo>
                <a:lnTo>
                  <a:pt x="1112" y="1360"/>
                </a:lnTo>
                <a:lnTo>
                  <a:pt x="1108" y="1356"/>
                </a:lnTo>
                <a:lnTo>
                  <a:pt x="1106" y="1350"/>
                </a:lnTo>
                <a:lnTo>
                  <a:pt x="1088" y="1314"/>
                </a:lnTo>
                <a:lnTo>
                  <a:pt x="1088" y="1314"/>
                </a:lnTo>
                <a:lnTo>
                  <a:pt x="1086" y="1308"/>
                </a:lnTo>
                <a:lnTo>
                  <a:pt x="1086" y="1302"/>
                </a:lnTo>
                <a:lnTo>
                  <a:pt x="1086" y="1302"/>
                </a:lnTo>
                <a:lnTo>
                  <a:pt x="1086" y="1296"/>
                </a:lnTo>
                <a:lnTo>
                  <a:pt x="1088" y="1292"/>
                </a:lnTo>
                <a:lnTo>
                  <a:pt x="1092" y="1286"/>
                </a:lnTo>
                <a:lnTo>
                  <a:pt x="1098" y="1280"/>
                </a:lnTo>
                <a:lnTo>
                  <a:pt x="1248" y="1138"/>
                </a:lnTo>
                <a:lnTo>
                  <a:pt x="1248" y="1138"/>
                </a:lnTo>
                <a:lnTo>
                  <a:pt x="1256" y="1130"/>
                </a:lnTo>
                <a:lnTo>
                  <a:pt x="1264" y="1126"/>
                </a:lnTo>
                <a:lnTo>
                  <a:pt x="1274" y="1122"/>
                </a:lnTo>
                <a:lnTo>
                  <a:pt x="1284" y="1120"/>
                </a:lnTo>
                <a:lnTo>
                  <a:pt x="1320" y="1110"/>
                </a:lnTo>
                <a:lnTo>
                  <a:pt x="1320" y="1110"/>
                </a:lnTo>
                <a:lnTo>
                  <a:pt x="1328" y="1110"/>
                </a:lnTo>
                <a:lnTo>
                  <a:pt x="1334" y="1112"/>
                </a:lnTo>
                <a:lnTo>
                  <a:pt x="1338" y="1118"/>
                </a:lnTo>
                <a:lnTo>
                  <a:pt x="1340" y="1128"/>
                </a:lnTo>
                <a:lnTo>
                  <a:pt x="1340" y="1702"/>
                </a:lnTo>
                <a:close/>
                <a:moveTo>
                  <a:pt x="1622" y="1672"/>
                </a:moveTo>
                <a:lnTo>
                  <a:pt x="1622" y="1672"/>
                </a:lnTo>
                <a:lnTo>
                  <a:pt x="1598" y="1676"/>
                </a:lnTo>
                <a:lnTo>
                  <a:pt x="1574" y="1676"/>
                </a:lnTo>
                <a:lnTo>
                  <a:pt x="1554" y="1674"/>
                </a:lnTo>
                <a:lnTo>
                  <a:pt x="1534" y="1666"/>
                </a:lnTo>
                <a:lnTo>
                  <a:pt x="1518" y="1658"/>
                </a:lnTo>
                <a:lnTo>
                  <a:pt x="1502" y="1644"/>
                </a:lnTo>
                <a:lnTo>
                  <a:pt x="1488" y="1630"/>
                </a:lnTo>
                <a:lnTo>
                  <a:pt x="1476" y="1612"/>
                </a:lnTo>
                <a:lnTo>
                  <a:pt x="1466" y="1590"/>
                </a:lnTo>
                <a:lnTo>
                  <a:pt x="1456" y="1568"/>
                </a:lnTo>
                <a:lnTo>
                  <a:pt x="1448" y="1544"/>
                </a:lnTo>
                <a:lnTo>
                  <a:pt x="1442" y="1518"/>
                </a:lnTo>
                <a:lnTo>
                  <a:pt x="1438" y="1490"/>
                </a:lnTo>
                <a:lnTo>
                  <a:pt x="1434" y="1460"/>
                </a:lnTo>
                <a:lnTo>
                  <a:pt x="1432" y="1430"/>
                </a:lnTo>
                <a:lnTo>
                  <a:pt x="1432" y="1398"/>
                </a:lnTo>
                <a:lnTo>
                  <a:pt x="1432" y="1398"/>
                </a:lnTo>
                <a:lnTo>
                  <a:pt x="1432" y="1366"/>
                </a:lnTo>
                <a:lnTo>
                  <a:pt x="1434" y="1334"/>
                </a:lnTo>
                <a:lnTo>
                  <a:pt x="1438" y="1304"/>
                </a:lnTo>
                <a:lnTo>
                  <a:pt x="1444" y="1274"/>
                </a:lnTo>
                <a:lnTo>
                  <a:pt x="1450" y="1244"/>
                </a:lnTo>
                <a:lnTo>
                  <a:pt x="1458" y="1214"/>
                </a:lnTo>
                <a:lnTo>
                  <a:pt x="1466" y="1188"/>
                </a:lnTo>
                <a:lnTo>
                  <a:pt x="1478" y="1160"/>
                </a:lnTo>
                <a:lnTo>
                  <a:pt x="1490" y="1136"/>
                </a:lnTo>
                <a:lnTo>
                  <a:pt x="1504" y="1114"/>
                </a:lnTo>
                <a:lnTo>
                  <a:pt x="1520" y="1092"/>
                </a:lnTo>
                <a:lnTo>
                  <a:pt x="1538" y="1074"/>
                </a:lnTo>
                <a:lnTo>
                  <a:pt x="1556" y="1058"/>
                </a:lnTo>
                <a:lnTo>
                  <a:pt x="1576" y="1044"/>
                </a:lnTo>
                <a:lnTo>
                  <a:pt x="1600" y="1034"/>
                </a:lnTo>
                <a:lnTo>
                  <a:pt x="1624" y="1026"/>
                </a:lnTo>
                <a:lnTo>
                  <a:pt x="1624" y="1026"/>
                </a:lnTo>
                <a:lnTo>
                  <a:pt x="1648" y="1022"/>
                </a:lnTo>
                <a:lnTo>
                  <a:pt x="1670" y="1022"/>
                </a:lnTo>
                <a:lnTo>
                  <a:pt x="1692" y="1026"/>
                </a:lnTo>
                <a:lnTo>
                  <a:pt x="1710" y="1032"/>
                </a:lnTo>
                <a:lnTo>
                  <a:pt x="1728" y="1042"/>
                </a:lnTo>
                <a:lnTo>
                  <a:pt x="1742" y="1056"/>
                </a:lnTo>
                <a:lnTo>
                  <a:pt x="1756" y="1072"/>
                </a:lnTo>
                <a:lnTo>
                  <a:pt x="1768" y="1090"/>
                </a:lnTo>
                <a:lnTo>
                  <a:pt x="1778" y="1110"/>
                </a:lnTo>
                <a:lnTo>
                  <a:pt x="1788" y="1132"/>
                </a:lnTo>
                <a:lnTo>
                  <a:pt x="1794" y="1158"/>
                </a:lnTo>
                <a:lnTo>
                  <a:pt x="1800" y="1184"/>
                </a:lnTo>
                <a:lnTo>
                  <a:pt x="1806" y="1212"/>
                </a:lnTo>
                <a:lnTo>
                  <a:pt x="1808" y="1242"/>
                </a:lnTo>
                <a:lnTo>
                  <a:pt x="1810" y="1272"/>
                </a:lnTo>
                <a:lnTo>
                  <a:pt x="1810" y="1304"/>
                </a:lnTo>
                <a:lnTo>
                  <a:pt x="1810" y="1304"/>
                </a:lnTo>
                <a:lnTo>
                  <a:pt x="1810" y="1336"/>
                </a:lnTo>
                <a:lnTo>
                  <a:pt x="1808" y="1366"/>
                </a:lnTo>
                <a:lnTo>
                  <a:pt x="1804" y="1398"/>
                </a:lnTo>
                <a:lnTo>
                  <a:pt x="1800" y="1428"/>
                </a:lnTo>
                <a:lnTo>
                  <a:pt x="1794" y="1458"/>
                </a:lnTo>
                <a:lnTo>
                  <a:pt x="1786" y="1486"/>
                </a:lnTo>
                <a:lnTo>
                  <a:pt x="1778" y="1514"/>
                </a:lnTo>
                <a:lnTo>
                  <a:pt x="1768" y="1540"/>
                </a:lnTo>
                <a:lnTo>
                  <a:pt x="1756" y="1564"/>
                </a:lnTo>
                <a:lnTo>
                  <a:pt x="1742" y="1586"/>
                </a:lnTo>
                <a:lnTo>
                  <a:pt x="1726" y="1606"/>
                </a:lnTo>
                <a:lnTo>
                  <a:pt x="1710" y="1624"/>
                </a:lnTo>
                <a:lnTo>
                  <a:pt x="1690" y="1640"/>
                </a:lnTo>
                <a:lnTo>
                  <a:pt x="1670" y="1654"/>
                </a:lnTo>
                <a:lnTo>
                  <a:pt x="1646" y="1664"/>
                </a:lnTo>
                <a:lnTo>
                  <a:pt x="1622" y="1672"/>
                </a:lnTo>
                <a:lnTo>
                  <a:pt x="1622" y="1672"/>
                </a:lnTo>
                <a:close/>
                <a:moveTo>
                  <a:pt x="1624" y="1126"/>
                </a:moveTo>
                <a:lnTo>
                  <a:pt x="1624" y="1126"/>
                </a:lnTo>
                <a:lnTo>
                  <a:pt x="1612" y="1130"/>
                </a:lnTo>
                <a:lnTo>
                  <a:pt x="1602" y="1136"/>
                </a:lnTo>
                <a:lnTo>
                  <a:pt x="1592" y="1144"/>
                </a:lnTo>
                <a:lnTo>
                  <a:pt x="1582" y="1152"/>
                </a:lnTo>
                <a:lnTo>
                  <a:pt x="1574" y="1164"/>
                </a:lnTo>
                <a:lnTo>
                  <a:pt x="1568" y="1176"/>
                </a:lnTo>
                <a:lnTo>
                  <a:pt x="1560" y="1190"/>
                </a:lnTo>
                <a:lnTo>
                  <a:pt x="1556" y="1204"/>
                </a:lnTo>
                <a:lnTo>
                  <a:pt x="1546" y="1238"/>
                </a:lnTo>
                <a:lnTo>
                  <a:pt x="1540" y="1278"/>
                </a:lnTo>
                <a:lnTo>
                  <a:pt x="1536" y="1322"/>
                </a:lnTo>
                <a:lnTo>
                  <a:pt x="1534" y="1370"/>
                </a:lnTo>
                <a:lnTo>
                  <a:pt x="1534" y="1370"/>
                </a:lnTo>
                <a:lnTo>
                  <a:pt x="1536" y="1416"/>
                </a:lnTo>
                <a:lnTo>
                  <a:pt x="1540" y="1460"/>
                </a:lnTo>
                <a:lnTo>
                  <a:pt x="1546" y="1496"/>
                </a:lnTo>
                <a:lnTo>
                  <a:pt x="1554" y="1526"/>
                </a:lnTo>
                <a:lnTo>
                  <a:pt x="1560" y="1538"/>
                </a:lnTo>
                <a:lnTo>
                  <a:pt x="1566" y="1550"/>
                </a:lnTo>
                <a:lnTo>
                  <a:pt x="1572" y="1558"/>
                </a:lnTo>
                <a:lnTo>
                  <a:pt x="1580" y="1566"/>
                </a:lnTo>
                <a:lnTo>
                  <a:pt x="1590" y="1570"/>
                </a:lnTo>
                <a:lnTo>
                  <a:pt x="1600" y="1572"/>
                </a:lnTo>
                <a:lnTo>
                  <a:pt x="1610" y="1574"/>
                </a:lnTo>
                <a:lnTo>
                  <a:pt x="1622" y="1572"/>
                </a:lnTo>
                <a:lnTo>
                  <a:pt x="1622" y="1572"/>
                </a:lnTo>
                <a:lnTo>
                  <a:pt x="1634" y="1568"/>
                </a:lnTo>
                <a:lnTo>
                  <a:pt x="1644" y="1562"/>
                </a:lnTo>
                <a:lnTo>
                  <a:pt x="1654" y="1554"/>
                </a:lnTo>
                <a:lnTo>
                  <a:pt x="1664" y="1546"/>
                </a:lnTo>
                <a:lnTo>
                  <a:pt x="1672" y="1534"/>
                </a:lnTo>
                <a:lnTo>
                  <a:pt x="1678" y="1522"/>
                </a:lnTo>
                <a:lnTo>
                  <a:pt x="1684" y="1508"/>
                </a:lnTo>
                <a:lnTo>
                  <a:pt x="1690" y="1494"/>
                </a:lnTo>
                <a:lnTo>
                  <a:pt x="1698" y="1460"/>
                </a:lnTo>
                <a:lnTo>
                  <a:pt x="1704" y="1420"/>
                </a:lnTo>
                <a:lnTo>
                  <a:pt x="1708" y="1376"/>
                </a:lnTo>
                <a:lnTo>
                  <a:pt x="1708" y="1328"/>
                </a:lnTo>
                <a:lnTo>
                  <a:pt x="1708" y="1328"/>
                </a:lnTo>
                <a:lnTo>
                  <a:pt x="1708" y="1280"/>
                </a:lnTo>
                <a:lnTo>
                  <a:pt x="1704" y="1236"/>
                </a:lnTo>
                <a:lnTo>
                  <a:pt x="1698" y="1200"/>
                </a:lnTo>
                <a:lnTo>
                  <a:pt x="1688" y="1170"/>
                </a:lnTo>
                <a:lnTo>
                  <a:pt x="1682" y="1158"/>
                </a:lnTo>
                <a:lnTo>
                  <a:pt x="1676" y="1148"/>
                </a:lnTo>
                <a:lnTo>
                  <a:pt x="1670" y="1140"/>
                </a:lnTo>
                <a:lnTo>
                  <a:pt x="1662" y="1132"/>
                </a:lnTo>
                <a:lnTo>
                  <a:pt x="1654" y="1128"/>
                </a:lnTo>
                <a:lnTo>
                  <a:pt x="1644" y="1126"/>
                </a:lnTo>
                <a:lnTo>
                  <a:pt x="1634" y="1124"/>
                </a:lnTo>
                <a:lnTo>
                  <a:pt x="1624" y="1126"/>
                </a:lnTo>
                <a:lnTo>
                  <a:pt x="1624" y="1126"/>
                </a:lnTo>
                <a:close/>
                <a:moveTo>
                  <a:pt x="2052" y="1570"/>
                </a:moveTo>
                <a:lnTo>
                  <a:pt x="2052" y="1570"/>
                </a:lnTo>
                <a:lnTo>
                  <a:pt x="2028" y="1574"/>
                </a:lnTo>
                <a:lnTo>
                  <a:pt x="2004" y="1574"/>
                </a:lnTo>
                <a:lnTo>
                  <a:pt x="1984" y="1570"/>
                </a:lnTo>
                <a:lnTo>
                  <a:pt x="1964" y="1564"/>
                </a:lnTo>
                <a:lnTo>
                  <a:pt x="1948" y="1554"/>
                </a:lnTo>
                <a:lnTo>
                  <a:pt x="1932" y="1542"/>
                </a:lnTo>
                <a:lnTo>
                  <a:pt x="1918" y="1526"/>
                </a:lnTo>
                <a:lnTo>
                  <a:pt x="1906" y="1508"/>
                </a:lnTo>
                <a:lnTo>
                  <a:pt x="1896" y="1488"/>
                </a:lnTo>
                <a:lnTo>
                  <a:pt x="1886" y="1466"/>
                </a:lnTo>
                <a:lnTo>
                  <a:pt x="1880" y="1440"/>
                </a:lnTo>
                <a:lnTo>
                  <a:pt x="1874" y="1414"/>
                </a:lnTo>
                <a:lnTo>
                  <a:pt x="1868" y="1386"/>
                </a:lnTo>
                <a:lnTo>
                  <a:pt x="1866" y="1358"/>
                </a:lnTo>
                <a:lnTo>
                  <a:pt x="1864" y="1326"/>
                </a:lnTo>
                <a:lnTo>
                  <a:pt x="1862" y="1296"/>
                </a:lnTo>
                <a:lnTo>
                  <a:pt x="1862" y="1296"/>
                </a:lnTo>
                <a:lnTo>
                  <a:pt x="1864" y="1264"/>
                </a:lnTo>
                <a:lnTo>
                  <a:pt x="1866" y="1232"/>
                </a:lnTo>
                <a:lnTo>
                  <a:pt x="1868" y="1200"/>
                </a:lnTo>
                <a:lnTo>
                  <a:pt x="1874" y="1170"/>
                </a:lnTo>
                <a:lnTo>
                  <a:pt x="1880" y="1140"/>
                </a:lnTo>
                <a:lnTo>
                  <a:pt x="1888" y="1112"/>
                </a:lnTo>
                <a:lnTo>
                  <a:pt x="1898" y="1084"/>
                </a:lnTo>
                <a:lnTo>
                  <a:pt x="1908" y="1058"/>
                </a:lnTo>
                <a:lnTo>
                  <a:pt x="1920" y="1034"/>
                </a:lnTo>
                <a:lnTo>
                  <a:pt x="1934" y="1010"/>
                </a:lnTo>
                <a:lnTo>
                  <a:pt x="1950" y="990"/>
                </a:lnTo>
                <a:lnTo>
                  <a:pt x="1968" y="972"/>
                </a:lnTo>
                <a:lnTo>
                  <a:pt x="1986" y="956"/>
                </a:lnTo>
                <a:lnTo>
                  <a:pt x="2008" y="942"/>
                </a:lnTo>
                <a:lnTo>
                  <a:pt x="2030" y="932"/>
                </a:lnTo>
                <a:lnTo>
                  <a:pt x="2054" y="924"/>
                </a:lnTo>
                <a:lnTo>
                  <a:pt x="2054" y="924"/>
                </a:lnTo>
                <a:lnTo>
                  <a:pt x="2078" y="920"/>
                </a:lnTo>
                <a:lnTo>
                  <a:pt x="2100" y="920"/>
                </a:lnTo>
                <a:lnTo>
                  <a:pt x="2122" y="922"/>
                </a:lnTo>
                <a:lnTo>
                  <a:pt x="2140" y="930"/>
                </a:lnTo>
                <a:lnTo>
                  <a:pt x="2158" y="940"/>
                </a:lnTo>
                <a:lnTo>
                  <a:pt x="2172" y="952"/>
                </a:lnTo>
                <a:lnTo>
                  <a:pt x="2186" y="968"/>
                </a:lnTo>
                <a:lnTo>
                  <a:pt x="2198" y="986"/>
                </a:lnTo>
                <a:lnTo>
                  <a:pt x="2208" y="1008"/>
                </a:lnTo>
                <a:lnTo>
                  <a:pt x="2218" y="1030"/>
                </a:lnTo>
                <a:lnTo>
                  <a:pt x="2226" y="1054"/>
                </a:lnTo>
                <a:lnTo>
                  <a:pt x="2232" y="1082"/>
                </a:lnTo>
                <a:lnTo>
                  <a:pt x="2236" y="1110"/>
                </a:lnTo>
                <a:lnTo>
                  <a:pt x="2238" y="1138"/>
                </a:lnTo>
                <a:lnTo>
                  <a:pt x="2240" y="1170"/>
                </a:lnTo>
                <a:lnTo>
                  <a:pt x="2242" y="1200"/>
                </a:lnTo>
                <a:lnTo>
                  <a:pt x="2242" y="1200"/>
                </a:lnTo>
                <a:lnTo>
                  <a:pt x="2240" y="1232"/>
                </a:lnTo>
                <a:lnTo>
                  <a:pt x="2238" y="1264"/>
                </a:lnTo>
                <a:lnTo>
                  <a:pt x="2236" y="1294"/>
                </a:lnTo>
                <a:lnTo>
                  <a:pt x="2230" y="1326"/>
                </a:lnTo>
                <a:lnTo>
                  <a:pt x="2224" y="1354"/>
                </a:lnTo>
                <a:lnTo>
                  <a:pt x="2218" y="1384"/>
                </a:lnTo>
                <a:lnTo>
                  <a:pt x="2208" y="1410"/>
                </a:lnTo>
                <a:lnTo>
                  <a:pt x="2198" y="1436"/>
                </a:lnTo>
                <a:lnTo>
                  <a:pt x="2186" y="1460"/>
                </a:lnTo>
                <a:lnTo>
                  <a:pt x="2172" y="1484"/>
                </a:lnTo>
                <a:lnTo>
                  <a:pt x="2156" y="1504"/>
                </a:lnTo>
                <a:lnTo>
                  <a:pt x="2140" y="1522"/>
                </a:lnTo>
                <a:lnTo>
                  <a:pt x="2120" y="1538"/>
                </a:lnTo>
                <a:lnTo>
                  <a:pt x="2100" y="1552"/>
                </a:lnTo>
                <a:lnTo>
                  <a:pt x="2076" y="1562"/>
                </a:lnTo>
                <a:lnTo>
                  <a:pt x="2052" y="1570"/>
                </a:lnTo>
                <a:lnTo>
                  <a:pt x="2052" y="1570"/>
                </a:lnTo>
                <a:close/>
                <a:moveTo>
                  <a:pt x="2054" y="1024"/>
                </a:moveTo>
                <a:lnTo>
                  <a:pt x="2054" y="1024"/>
                </a:lnTo>
                <a:lnTo>
                  <a:pt x="2042" y="1028"/>
                </a:lnTo>
                <a:lnTo>
                  <a:pt x="2032" y="1034"/>
                </a:lnTo>
                <a:lnTo>
                  <a:pt x="2022" y="1040"/>
                </a:lnTo>
                <a:lnTo>
                  <a:pt x="2014" y="1050"/>
                </a:lnTo>
                <a:lnTo>
                  <a:pt x="2006" y="1060"/>
                </a:lnTo>
                <a:lnTo>
                  <a:pt x="1998" y="1072"/>
                </a:lnTo>
                <a:lnTo>
                  <a:pt x="1992" y="1086"/>
                </a:lnTo>
                <a:lnTo>
                  <a:pt x="1986" y="1102"/>
                </a:lnTo>
                <a:lnTo>
                  <a:pt x="1976" y="1136"/>
                </a:lnTo>
                <a:lnTo>
                  <a:pt x="1970" y="1176"/>
                </a:lnTo>
                <a:lnTo>
                  <a:pt x="1966" y="1218"/>
                </a:lnTo>
                <a:lnTo>
                  <a:pt x="1966" y="1266"/>
                </a:lnTo>
                <a:lnTo>
                  <a:pt x="1966" y="1266"/>
                </a:lnTo>
                <a:lnTo>
                  <a:pt x="1966" y="1314"/>
                </a:lnTo>
                <a:lnTo>
                  <a:pt x="1970" y="1356"/>
                </a:lnTo>
                <a:lnTo>
                  <a:pt x="1976" y="1394"/>
                </a:lnTo>
                <a:lnTo>
                  <a:pt x="1984" y="1424"/>
                </a:lnTo>
                <a:lnTo>
                  <a:pt x="1990" y="1436"/>
                </a:lnTo>
                <a:lnTo>
                  <a:pt x="1996" y="1446"/>
                </a:lnTo>
                <a:lnTo>
                  <a:pt x="2004" y="1456"/>
                </a:lnTo>
                <a:lnTo>
                  <a:pt x="2012" y="1462"/>
                </a:lnTo>
                <a:lnTo>
                  <a:pt x="2020" y="1468"/>
                </a:lnTo>
                <a:lnTo>
                  <a:pt x="2030" y="1470"/>
                </a:lnTo>
                <a:lnTo>
                  <a:pt x="2040" y="1470"/>
                </a:lnTo>
                <a:lnTo>
                  <a:pt x="2052" y="1468"/>
                </a:lnTo>
                <a:lnTo>
                  <a:pt x="2052" y="1468"/>
                </a:lnTo>
                <a:lnTo>
                  <a:pt x="2064" y="1464"/>
                </a:lnTo>
                <a:lnTo>
                  <a:pt x="2074" y="1460"/>
                </a:lnTo>
                <a:lnTo>
                  <a:pt x="2084" y="1452"/>
                </a:lnTo>
                <a:lnTo>
                  <a:pt x="2094" y="1442"/>
                </a:lnTo>
                <a:lnTo>
                  <a:pt x="2102" y="1432"/>
                </a:lnTo>
                <a:lnTo>
                  <a:pt x="2108" y="1420"/>
                </a:lnTo>
                <a:lnTo>
                  <a:pt x="2114" y="1406"/>
                </a:lnTo>
                <a:lnTo>
                  <a:pt x="2120" y="1390"/>
                </a:lnTo>
                <a:lnTo>
                  <a:pt x="2128" y="1356"/>
                </a:lnTo>
                <a:lnTo>
                  <a:pt x="2134" y="1316"/>
                </a:lnTo>
                <a:lnTo>
                  <a:pt x="2138" y="1272"/>
                </a:lnTo>
                <a:lnTo>
                  <a:pt x="2138" y="1224"/>
                </a:lnTo>
                <a:lnTo>
                  <a:pt x="2138" y="1224"/>
                </a:lnTo>
                <a:lnTo>
                  <a:pt x="2138" y="1176"/>
                </a:lnTo>
                <a:lnTo>
                  <a:pt x="2134" y="1134"/>
                </a:lnTo>
                <a:lnTo>
                  <a:pt x="2128" y="1098"/>
                </a:lnTo>
                <a:lnTo>
                  <a:pt x="2118" y="1068"/>
                </a:lnTo>
                <a:lnTo>
                  <a:pt x="2114" y="1056"/>
                </a:lnTo>
                <a:lnTo>
                  <a:pt x="2106" y="1046"/>
                </a:lnTo>
                <a:lnTo>
                  <a:pt x="2100" y="1036"/>
                </a:lnTo>
                <a:lnTo>
                  <a:pt x="2092" y="1030"/>
                </a:lnTo>
                <a:lnTo>
                  <a:pt x="2084" y="1026"/>
                </a:lnTo>
                <a:lnTo>
                  <a:pt x="2074" y="1022"/>
                </a:lnTo>
                <a:lnTo>
                  <a:pt x="2064" y="1022"/>
                </a:lnTo>
                <a:lnTo>
                  <a:pt x="2054" y="1024"/>
                </a:lnTo>
                <a:lnTo>
                  <a:pt x="2054" y="1024"/>
                </a:lnTo>
                <a:close/>
                <a:moveTo>
                  <a:pt x="942" y="1194"/>
                </a:moveTo>
                <a:lnTo>
                  <a:pt x="942" y="1194"/>
                </a:lnTo>
                <a:lnTo>
                  <a:pt x="940" y="1212"/>
                </a:lnTo>
                <a:lnTo>
                  <a:pt x="938" y="1228"/>
                </a:lnTo>
                <a:lnTo>
                  <a:pt x="934" y="1246"/>
                </a:lnTo>
                <a:lnTo>
                  <a:pt x="930" y="1262"/>
                </a:lnTo>
                <a:lnTo>
                  <a:pt x="924" y="1278"/>
                </a:lnTo>
                <a:lnTo>
                  <a:pt x="916" y="1294"/>
                </a:lnTo>
                <a:lnTo>
                  <a:pt x="908" y="1308"/>
                </a:lnTo>
                <a:lnTo>
                  <a:pt x="898" y="1322"/>
                </a:lnTo>
                <a:lnTo>
                  <a:pt x="888" y="1336"/>
                </a:lnTo>
                <a:lnTo>
                  <a:pt x="876" y="1348"/>
                </a:lnTo>
                <a:lnTo>
                  <a:pt x="864" y="1360"/>
                </a:lnTo>
                <a:lnTo>
                  <a:pt x="850" y="1370"/>
                </a:lnTo>
                <a:lnTo>
                  <a:pt x="836" y="1380"/>
                </a:lnTo>
                <a:lnTo>
                  <a:pt x="822" y="1386"/>
                </a:lnTo>
                <a:lnTo>
                  <a:pt x="808" y="1394"/>
                </a:lnTo>
                <a:lnTo>
                  <a:pt x="792" y="1398"/>
                </a:lnTo>
                <a:lnTo>
                  <a:pt x="792" y="1398"/>
                </a:lnTo>
                <a:lnTo>
                  <a:pt x="776" y="1400"/>
                </a:lnTo>
                <a:lnTo>
                  <a:pt x="762" y="1402"/>
                </a:lnTo>
                <a:lnTo>
                  <a:pt x="748" y="1402"/>
                </a:lnTo>
                <a:lnTo>
                  <a:pt x="734" y="1400"/>
                </a:lnTo>
                <a:lnTo>
                  <a:pt x="720" y="1396"/>
                </a:lnTo>
                <a:lnTo>
                  <a:pt x="708" y="1390"/>
                </a:lnTo>
                <a:lnTo>
                  <a:pt x="696" y="1384"/>
                </a:lnTo>
                <a:lnTo>
                  <a:pt x="686" y="1376"/>
                </a:lnTo>
                <a:lnTo>
                  <a:pt x="676" y="1366"/>
                </a:lnTo>
                <a:lnTo>
                  <a:pt x="668" y="1356"/>
                </a:lnTo>
                <a:lnTo>
                  <a:pt x="660" y="1344"/>
                </a:lnTo>
                <a:lnTo>
                  <a:pt x="654" y="1330"/>
                </a:lnTo>
                <a:lnTo>
                  <a:pt x="650" y="1316"/>
                </a:lnTo>
                <a:lnTo>
                  <a:pt x="646" y="1302"/>
                </a:lnTo>
                <a:lnTo>
                  <a:pt x="644" y="1286"/>
                </a:lnTo>
                <a:lnTo>
                  <a:pt x="642" y="1268"/>
                </a:lnTo>
                <a:lnTo>
                  <a:pt x="642" y="1268"/>
                </a:lnTo>
                <a:lnTo>
                  <a:pt x="644" y="1252"/>
                </a:lnTo>
                <a:lnTo>
                  <a:pt x="646" y="1234"/>
                </a:lnTo>
                <a:lnTo>
                  <a:pt x="650" y="1218"/>
                </a:lnTo>
                <a:lnTo>
                  <a:pt x="654" y="1202"/>
                </a:lnTo>
                <a:lnTo>
                  <a:pt x="660" y="1186"/>
                </a:lnTo>
                <a:lnTo>
                  <a:pt x="668" y="1170"/>
                </a:lnTo>
                <a:lnTo>
                  <a:pt x="676" y="1154"/>
                </a:lnTo>
                <a:lnTo>
                  <a:pt x="686" y="1140"/>
                </a:lnTo>
                <a:lnTo>
                  <a:pt x="696" y="1128"/>
                </a:lnTo>
                <a:lnTo>
                  <a:pt x="708" y="1114"/>
                </a:lnTo>
                <a:lnTo>
                  <a:pt x="720" y="1104"/>
                </a:lnTo>
                <a:lnTo>
                  <a:pt x="734" y="1094"/>
                </a:lnTo>
                <a:lnTo>
                  <a:pt x="748" y="1084"/>
                </a:lnTo>
                <a:lnTo>
                  <a:pt x="762" y="1076"/>
                </a:lnTo>
                <a:lnTo>
                  <a:pt x="776" y="1070"/>
                </a:lnTo>
                <a:lnTo>
                  <a:pt x="792" y="1066"/>
                </a:lnTo>
                <a:lnTo>
                  <a:pt x="792" y="1066"/>
                </a:lnTo>
                <a:lnTo>
                  <a:pt x="808" y="1062"/>
                </a:lnTo>
                <a:lnTo>
                  <a:pt x="822" y="1062"/>
                </a:lnTo>
                <a:lnTo>
                  <a:pt x="836" y="1062"/>
                </a:lnTo>
                <a:lnTo>
                  <a:pt x="850" y="1064"/>
                </a:lnTo>
                <a:lnTo>
                  <a:pt x="864" y="1068"/>
                </a:lnTo>
                <a:lnTo>
                  <a:pt x="876" y="1074"/>
                </a:lnTo>
                <a:lnTo>
                  <a:pt x="888" y="1080"/>
                </a:lnTo>
                <a:lnTo>
                  <a:pt x="898" y="1088"/>
                </a:lnTo>
                <a:lnTo>
                  <a:pt x="908" y="1098"/>
                </a:lnTo>
                <a:lnTo>
                  <a:pt x="916" y="1108"/>
                </a:lnTo>
                <a:lnTo>
                  <a:pt x="924" y="1120"/>
                </a:lnTo>
                <a:lnTo>
                  <a:pt x="930" y="1132"/>
                </a:lnTo>
                <a:lnTo>
                  <a:pt x="934" y="1146"/>
                </a:lnTo>
                <a:lnTo>
                  <a:pt x="938" y="1162"/>
                </a:lnTo>
                <a:lnTo>
                  <a:pt x="940" y="1178"/>
                </a:lnTo>
                <a:lnTo>
                  <a:pt x="942" y="1194"/>
                </a:lnTo>
                <a:lnTo>
                  <a:pt x="942" y="1194"/>
                </a:lnTo>
                <a:close/>
                <a:moveTo>
                  <a:pt x="942" y="1830"/>
                </a:moveTo>
                <a:lnTo>
                  <a:pt x="942" y="1830"/>
                </a:lnTo>
                <a:lnTo>
                  <a:pt x="940" y="1848"/>
                </a:lnTo>
                <a:lnTo>
                  <a:pt x="938" y="1866"/>
                </a:lnTo>
                <a:lnTo>
                  <a:pt x="934" y="1882"/>
                </a:lnTo>
                <a:lnTo>
                  <a:pt x="930" y="1898"/>
                </a:lnTo>
                <a:lnTo>
                  <a:pt x="924" y="1914"/>
                </a:lnTo>
                <a:lnTo>
                  <a:pt x="916" y="1930"/>
                </a:lnTo>
                <a:lnTo>
                  <a:pt x="908" y="1946"/>
                </a:lnTo>
                <a:lnTo>
                  <a:pt x="898" y="1960"/>
                </a:lnTo>
                <a:lnTo>
                  <a:pt x="888" y="1972"/>
                </a:lnTo>
                <a:lnTo>
                  <a:pt x="876" y="1986"/>
                </a:lnTo>
                <a:lnTo>
                  <a:pt x="864" y="1996"/>
                </a:lnTo>
                <a:lnTo>
                  <a:pt x="850" y="2006"/>
                </a:lnTo>
                <a:lnTo>
                  <a:pt x="836" y="2016"/>
                </a:lnTo>
                <a:lnTo>
                  <a:pt x="822" y="2024"/>
                </a:lnTo>
                <a:lnTo>
                  <a:pt x="808" y="2030"/>
                </a:lnTo>
                <a:lnTo>
                  <a:pt x="792" y="2034"/>
                </a:lnTo>
                <a:lnTo>
                  <a:pt x="792" y="2034"/>
                </a:lnTo>
                <a:lnTo>
                  <a:pt x="776" y="2038"/>
                </a:lnTo>
                <a:lnTo>
                  <a:pt x="762" y="2038"/>
                </a:lnTo>
                <a:lnTo>
                  <a:pt x="748" y="2038"/>
                </a:lnTo>
                <a:lnTo>
                  <a:pt x="734" y="2036"/>
                </a:lnTo>
                <a:lnTo>
                  <a:pt x="720" y="2032"/>
                </a:lnTo>
                <a:lnTo>
                  <a:pt x="708" y="2026"/>
                </a:lnTo>
                <a:lnTo>
                  <a:pt x="696" y="2020"/>
                </a:lnTo>
                <a:lnTo>
                  <a:pt x="686" y="2012"/>
                </a:lnTo>
                <a:lnTo>
                  <a:pt x="676" y="2002"/>
                </a:lnTo>
                <a:lnTo>
                  <a:pt x="668" y="1992"/>
                </a:lnTo>
                <a:lnTo>
                  <a:pt x="660" y="1980"/>
                </a:lnTo>
                <a:lnTo>
                  <a:pt x="654" y="1968"/>
                </a:lnTo>
                <a:lnTo>
                  <a:pt x="650" y="1954"/>
                </a:lnTo>
                <a:lnTo>
                  <a:pt x="646" y="1938"/>
                </a:lnTo>
                <a:lnTo>
                  <a:pt x="644" y="1922"/>
                </a:lnTo>
                <a:lnTo>
                  <a:pt x="642" y="1906"/>
                </a:lnTo>
                <a:lnTo>
                  <a:pt x="642" y="1906"/>
                </a:lnTo>
                <a:lnTo>
                  <a:pt x="644" y="1888"/>
                </a:lnTo>
                <a:lnTo>
                  <a:pt x="646" y="1872"/>
                </a:lnTo>
                <a:lnTo>
                  <a:pt x="650" y="1854"/>
                </a:lnTo>
                <a:lnTo>
                  <a:pt x="654" y="1838"/>
                </a:lnTo>
                <a:lnTo>
                  <a:pt x="660" y="1822"/>
                </a:lnTo>
                <a:lnTo>
                  <a:pt x="668" y="1806"/>
                </a:lnTo>
                <a:lnTo>
                  <a:pt x="676" y="1792"/>
                </a:lnTo>
                <a:lnTo>
                  <a:pt x="686" y="1778"/>
                </a:lnTo>
                <a:lnTo>
                  <a:pt x="696" y="1764"/>
                </a:lnTo>
                <a:lnTo>
                  <a:pt x="708" y="1752"/>
                </a:lnTo>
                <a:lnTo>
                  <a:pt x="720" y="1740"/>
                </a:lnTo>
                <a:lnTo>
                  <a:pt x="734" y="1730"/>
                </a:lnTo>
                <a:lnTo>
                  <a:pt x="748" y="1720"/>
                </a:lnTo>
                <a:lnTo>
                  <a:pt x="762" y="1712"/>
                </a:lnTo>
                <a:lnTo>
                  <a:pt x="776" y="1706"/>
                </a:lnTo>
                <a:lnTo>
                  <a:pt x="792" y="1702"/>
                </a:lnTo>
                <a:lnTo>
                  <a:pt x="792" y="1702"/>
                </a:lnTo>
                <a:lnTo>
                  <a:pt x="808" y="1700"/>
                </a:lnTo>
                <a:lnTo>
                  <a:pt x="822" y="1698"/>
                </a:lnTo>
                <a:lnTo>
                  <a:pt x="836" y="1698"/>
                </a:lnTo>
                <a:lnTo>
                  <a:pt x="850" y="1700"/>
                </a:lnTo>
                <a:lnTo>
                  <a:pt x="864" y="1704"/>
                </a:lnTo>
                <a:lnTo>
                  <a:pt x="876" y="1710"/>
                </a:lnTo>
                <a:lnTo>
                  <a:pt x="888" y="1716"/>
                </a:lnTo>
                <a:lnTo>
                  <a:pt x="898" y="1724"/>
                </a:lnTo>
                <a:lnTo>
                  <a:pt x="908" y="1734"/>
                </a:lnTo>
                <a:lnTo>
                  <a:pt x="916" y="1744"/>
                </a:lnTo>
                <a:lnTo>
                  <a:pt x="924" y="1756"/>
                </a:lnTo>
                <a:lnTo>
                  <a:pt x="930" y="1770"/>
                </a:lnTo>
                <a:lnTo>
                  <a:pt x="934" y="1784"/>
                </a:lnTo>
                <a:lnTo>
                  <a:pt x="938" y="1798"/>
                </a:lnTo>
                <a:lnTo>
                  <a:pt x="940" y="1814"/>
                </a:lnTo>
                <a:lnTo>
                  <a:pt x="942" y="1830"/>
                </a:lnTo>
                <a:lnTo>
                  <a:pt x="942" y="1830"/>
                </a:lnTo>
                <a:close/>
                <a:moveTo>
                  <a:pt x="2662" y="754"/>
                </a:moveTo>
                <a:lnTo>
                  <a:pt x="2662" y="754"/>
                </a:lnTo>
                <a:lnTo>
                  <a:pt x="2660" y="772"/>
                </a:lnTo>
                <a:lnTo>
                  <a:pt x="2658" y="788"/>
                </a:lnTo>
                <a:lnTo>
                  <a:pt x="2654" y="806"/>
                </a:lnTo>
                <a:lnTo>
                  <a:pt x="2650" y="822"/>
                </a:lnTo>
                <a:lnTo>
                  <a:pt x="2644" y="838"/>
                </a:lnTo>
                <a:lnTo>
                  <a:pt x="2636" y="854"/>
                </a:lnTo>
                <a:lnTo>
                  <a:pt x="2626" y="868"/>
                </a:lnTo>
                <a:lnTo>
                  <a:pt x="2618" y="882"/>
                </a:lnTo>
                <a:lnTo>
                  <a:pt x="2606" y="896"/>
                </a:lnTo>
                <a:lnTo>
                  <a:pt x="2596" y="908"/>
                </a:lnTo>
                <a:lnTo>
                  <a:pt x="2582" y="920"/>
                </a:lnTo>
                <a:lnTo>
                  <a:pt x="2570" y="930"/>
                </a:lnTo>
                <a:lnTo>
                  <a:pt x="2556" y="940"/>
                </a:lnTo>
                <a:lnTo>
                  <a:pt x="2542" y="946"/>
                </a:lnTo>
                <a:lnTo>
                  <a:pt x="2526" y="954"/>
                </a:lnTo>
                <a:lnTo>
                  <a:pt x="2512" y="958"/>
                </a:lnTo>
                <a:lnTo>
                  <a:pt x="2512" y="958"/>
                </a:lnTo>
                <a:lnTo>
                  <a:pt x="2496" y="960"/>
                </a:lnTo>
                <a:lnTo>
                  <a:pt x="2482" y="962"/>
                </a:lnTo>
                <a:lnTo>
                  <a:pt x="2468" y="962"/>
                </a:lnTo>
                <a:lnTo>
                  <a:pt x="2454" y="960"/>
                </a:lnTo>
                <a:lnTo>
                  <a:pt x="2440" y="956"/>
                </a:lnTo>
                <a:lnTo>
                  <a:pt x="2428" y="950"/>
                </a:lnTo>
                <a:lnTo>
                  <a:pt x="2416" y="944"/>
                </a:lnTo>
                <a:lnTo>
                  <a:pt x="2406" y="936"/>
                </a:lnTo>
                <a:lnTo>
                  <a:pt x="2396" y="926"/>
                </a:lnTo>
                <a:lnTo>
                  <a:pt x="2388" y="916"/>
                </a:lnTo>
                <a:lnTo>
                  <a:pt x="2380" y="904"/>
                </a:lnTo>
                <a:lnTo>
                  <a:pt x="2374" y="890"/>
                </a:lnTo>
                <a:lnTo>
                  <a:pt x="2368" y="876"/>
                </a:lnTo>
                <a:lnTo>
                  <a:pt x="2366" y="862"/>
                </a:lnTo>
                <a:lnTo>
                  <a:pt x="2362" y="846"/>
                </a:lnTo>
                <a:lnTo>
                  <a:pt x="2362" y="830"/>
                </a:lnTo>
                <a:lnTo>
                  <a:pt x="2362" y="830"/>
                </a:lnTo>
                <a:lnTo>
                  <a:pt x="2362" y="812"/>
                </a:lnTo>
                <a:lnTo>
                  <a:pt x="2366" y="794"/>
                </a:lnTo>
                <a:lnTo>
                  <a:pt x="2368" y="778"/>
                </a:lnTo>
                <a:lnTo>
                  <a:pt x="2374" y="762"/>
                </a:lnTo>
                <a:lnTo>
                  <a:pt x="2380" y="746"/>
                </a:lnTo>
                <a:lnTo>
                  <a:pt x="2388" y="730"/>
                </a:lnTo>
                <a:lnTo>
                  <a:pt x="2396" y="714"/>
                </a:lnTo>
                <a:lnTo>
                  <a:pt x="2406" y="700"/>
                </a:lnTo>
                <a:lnTo>
                  <a:pt x="2416" y="688"/>
                </a:lnTo>
                <a:lnTo>
                  <a:pt x="2428" y="674"/>
                </a:lnTo>
                <a:lnTo>
                  <a:pt x="2440" y="664"/>
                </a:lnTo>
                <a:lnTo>
                  <a:pt x="2454" y="654"/>
                </a:lnTo>
                <a:lnTo>
                  <a:pt x="2468" y="644"/>
                </a:lnTo>
                <a:lnTo>
                  <a:pt x="2482" y="636"/>
                </a:lnTo>
                <a:lnTo>
                  <a:pt x="2496" y="630"/>
                </a:lnTo>
                <a:lnTo>
                  <a:pt x="2512" y="626"/>
                </a:lnTo>
                <a:lnTo>
                  <a:pt x="2512" y="626"/>
                </a:lnTo>
                <a:lnTo>
                  <a:pt x="2526" y="622"/>
                </a:lnTo>
                <a:lnTo>
                  <a:pt x="2542" y="622"/>
                </a:lnTo>
                <a:lnTo>
                  <a:pt x="2556" y="622"/>
                </a:lnTo>
                <a:lnTo>
                  <a:pt x="2570" y="624"/>
                </a:lnTo>
                <a:lnTo>
                  <a:pt x="2582" y="628"/>
                </a:lnTo>
                <a:lnTo>
                  <a:pt x="2596" y="634"/>
                </a:lnTo>
                <a:lnTo>
                  <a:pt x="2606" y="640"/>
                </a:lnTo>
                <a:lnTo>
                  <a:pt x="2618" y="648"/>
                </a:lnTo>
                <a:lnTo>
                  <a:pt x="2626" y="658"/>
                </a:lnTo>
                <a:lnTo>
                  <a:pt x="2636" y="668"/>
                </a:lnTo>
                <a:lnTo>
                  <a:pt x="2644" y="680"/>
                </a:lnTo>
                <a:lnTo>
                  <a:pt x="2650" y="692"/>
                </a:lnTo>
                <a:lnTo>
                  <a:pt x="2654" y="706"/>
                </a:lnTo>
                <a:lnTo>
                  <a:pt x="2658" y="722"/>
                </a:lnTo>
                <a:lnTo>
                  <a:pt x="2660" y="738"/>
                </a:lnTo>
                <a:lnTo>
                  <a:pt x="2662" y="754"/>
                </a:lnTo>
                <a:lnTo>
                  <a:pt x="2662" y="754"/>
                </a:lnTo>
                <a:close/>
                <a:moveTo>
                  <a:pt x="2662" y="1392"/>
                </a:moveTo>
                <a:lnTo>
                  <a:pt x="2662" y="1392"/>
                </a:lnTo>
                <a:lnTo>
                  <a:pt x="2660" y="1410"/>
                </a:lnTo>
                <a:lnTo>
                  <a:pt x="2658" y="1426"/>
                </a:lnTo>
                <a:lnTo>
                  <a:pt x="2654" y="1442"/>
                </a:lnTo>
                <a:lnTo>
                  <a:pt x="2650" y="1460"/>
                </a:lnTo>
                <a:lnTo>
                  <a:pt x="2644" y="1476"/>
                </a:lnTo>
                <a:lnTo>
                  <a:pt x="2636" y="1492"/>
                </a:lnTo>
                <a:lnTo>
                  <a:pt x="2626" y="1506"/>
                </a:lnTo>
                <a:lnTo>
                  <a:pt x="2618" y="1520"/>
                </a:lnTo>
                <a:lnTo>
                  <a:pt x="2606" y="1534"/>
                </a:lnTo>
                <a:lnTo>
                  <a:pt x="2596" y="1546"/>
                </a:lnTo>
                <a:lnTo>
                  <a:pt x="2582" y="1558"/>
                </a:lnTo>
                <a:lnTo>
                  <a:pt x="2570" y="1568"/>
                </a:lnTo>
                <a:lnTo>
                  <a:pt x="2556" y="1576"/>
                </a:lnTo>
                <a:lnTo>
                  <a:pt x="2542" y="1584"/>
                </a:lnTo>
                <a:lnTo>
                  <a:pt x="2526" y="1590"/>
                </a:lnTo>
                <a:lnTo>
                  <a:pt x="2512" y="1596"/>
                </a:lnTo>
                <a:lnTo>
                  <a:pt x="2512" y="1596"/>
                </a:lnTo>
                <a:lnTo>
                  <a:pt x="2496" y="1598"/>
                </a:lnTo>
                <a:lnTo>
                  <a:pt x="2482" y="1600"/>
                </a:lnTo>
                <a:lnTo>
                  <a:pt x="2468" y="1598"/>
                </a:lnTo>
                <a:lnTo>
                  <a:pt x="2454" y="1596"/>
                </a:lnTo>
                <a:lnTo>
                  <a:pt x="2440" y="1592"/>
                </a:lnTo>
                <a:lnTo>
                  <a:pt x="2428" y="1588"/>
                </a:lnTo>
                <a:lnTo>
                  <a:pt x="2416" y="1580"/>
                </a:lnTo>
                <a:lnTo>
                  <a:pt x="2406" y="1572"/>
                </a:lnTo>
                <a:lnTo>
                  <a:pt x="2396" y="1564"/>
                </a:lnTo>
                <a:lnTo>
                  <a:pt x="2388" y="1552"/>
                </a:lnTo>
                <a:lnTo>
                  <a:pt x="2380" y="1542"/>
                </a:lnTo>
                <a:lnTo>
                  <a:pt x="2374" y="1528"/>
                </a:lnTo>
                <a:lnTo>
                  <a:pt x="2368" y="1514"/>
                </a:lnTo>
                <a:lnTo>
                  <a:pt x="2366" y="1500"/>
                </a:lnTo>
                <a:lnTo>
                  <a:pt x="2362" y="1484"/>
                </a:lnTo>
                <a:lnTo>
                  <a:pt x="2362" y="1466"/>
                </a:lnTo>
                <a:lnTo>
                  <a:pt x="2362" y="1466"/>
                </a:lnTo>
                <a:lnTo>
                  <a:pt x="2362" y="1450"/>
                </a:lnTo>
                <a:lnTo>
                  <a:pt x="2366" y="1432"/>
                </a:lnTo>
                <a:lnTo>
                  <a:pt x="2368" y="1416"/>
                </a:lnTo>
                <a:lnTo>
                  <a:pt x="2374" y="1398"/>
                </a:lnTo>
                <a:lnTo>
                  <a:pt x="2380" y="1382"/>
                </a:lnTo>
                <a:lnTo>
                  <a:pt x="2388" y="1368"/>
                </a:lnTo>
                <a:lnTo>
                  <a:pt x="2396" y="1352"/>
                </a:lnTo>
                <a:lnTo>
                  <a:pt x="2406" y="1338"/>
                </a:lnTo>
                <a:lnTo>
                  <a:pt x="2416" y="1324"/>
                </a:lnTo>
                <a:lnTo>
                  <a:pt x="2428" y="1312"/>
                </a:lnTo>
                <a:lnTo>
                  <a:pt x="2440" y="1300"/>
                </a:lnTo>
                <a:lnTo>
                  <a:pt x="2454" y="1290"/>
                </a:lnTo>
                <a:lnTo>
                  <a:pt x="2468" y="1282"/>
                </a:lnTo>
                <a:lnTo>
                  <a:pt x="2482" y="1274"/>
                </a:lnTo>
                <a:lnTo>
                  <a:pt x="2496" y="1268"/>
                </a:lnTo>
                <a:lnTo>
                  <a:pt x="2512" y="1264"/>
                </a:lnTo>
                <a:lnTo>
                  <a:pt x="2512" y="1264"/>
                </a:lnTo>
                <a:lnTo>
                  <a:pt x="2526" y="1260"/>
                </a:lnTo>
                <a:lnTo>
                  <a:pt x="2542" y="1258"/>
                </a:lnTo>
                <a:lnTo>
                  <a:pt x="2556" y="1260"/>
                </a:lnTo>
                <a:lnTo>
                  <a:pt x="2570" y="1262"/>
                </a:lnTo>
                <a:lnTo>
                  <a:pt x="2582" y="1266"/>
                </a:lnTo>
                <a:lnTo>
                  <a:pt x="2596" y="1270"/>
                </a:lnTo>
                <a:lnTo>
                  <a:pt x="2606" y="1278"/>
                </a:lnTo>
                <a:lnTo>
                  <a:pt x="2618" y="1286"/>
                </a:lnTo>
                <a:lnTo>
                  <a:pt x="2626" y="1294"/>
                </a:lnTo>
                <a:lnTo>
                  <a:pt x="2636" y="1306"/>
                </a:lnTo>
                <a:lnTo>
                  <a:pt x="2644" y="1318"/>
                </a:lnTo>
                <a:lnTo>
                  <a:pt x="2650" y="1330"/>
                </a:lnTo>
                <a:lnTo>
                  <a:pt x="2654" y="1344"/>
                </a:lnTo>
                <a:lnTo>
                  <a:pt x="2658" y="1360"/>
                </a:lnTo>
                <a:lnTo>
                  <a:pt x="2660" y="1376"/>
                </a:lnTo>
                <a:lnTo>
                  <a:pt x="2662" y="1392"/>
                </a:lnTo>
                <a:lnTo>
                  <a:pt x="2662" y="13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6938168" y="1095375"/>
            <a:ext cx="1989931" cy="1790163"/>
          </a:xfrm>
          <a:prstGeom prst="roundRect">
            <a:avLst>
              <a:gd name="adj" fmla="val 3362"/>
            </a:avLst>
          </a:prstGeom>
          <a:solidFill>
            <a:srgbClr val="34BCBA">
              <a:alpha val="40000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plus grosse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Représentativité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jamais</a:t>
            </a:r>
            <a:endParaRPr lang="fr-FR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atteinte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1634145" y="3221019"/>
            <a:ext cx="52578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rgbClr val="FFFFFF"/>
                </a:solidFill>
                <a:latin typeface="Arial" charset="0"/>
                <a:cs typeface="Arial" charset="0"/>
              </a:rPr>
              <a:t>Indice</a:t>
            </a:r>
            <a:r>
              <a:rPr lang="en-GB" sz="24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d’activié</a:t>
            </a:r>
            <a:r>
              <a:rPr lang="en-GB" sz="24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rial" charset="0"/>
                <a:cs typeface="Arial" charset="0"/>
              </a:rPr>
              <a:t>: </a:t>
            </a:r>
            <a: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150 %</a:t>
            </a:r>
            <a:br>
              <a:rPr lang="en-GB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endParaRPr lang="en-GB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342900" indent="-342900"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- 9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pts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vs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</a:t>
            </a:r>
            <a:r>
              <a:rPr lang="en-GB" sz="2000" dirty="0">
                <a:solidFill>
                  <a:srgbClr val="FFFFFF"/>
                </a:solidFill>
                <a:latin typeface="Arial" charset="0"/>
                <a:cs typeface="Arial" charset="0"/>
              </a:rPr>
              <a:t>(</a:t>
            </a:r>
            <a:r>
              <a:rPr lang="en-GB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159%)</a:t>
            </a:r>
            <a:endParaRPr lang="en-GB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457200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lang="en-GB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6950868" y="3038475"/>
            <a:ext cx="1989931" cy="1313623"/>
          </a:xfrm>
          <a:prstGeom prst="roundRect">
            <a:avLst>
              <a:gd name="adj" fmla="val 5170"/>
            </a:avLst>
          </a:prstGeom>
          <a:solidFill>
            <a:srgbClr val="34BCBA">
              <a:alpha val="40000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IA encore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très élevée</a:t>
            </a:r>
          </a:p>
        </p:txBody>
      </p:sp>
      <p:sp>
        <p:nvSpPr>
          <p:cNvPr id="31" name="Freeform 248"/>
          <p:cNvSpPr>
            <a:spLocks noChangeAspect="1" noEditPoints="1"/>
          </p:cNvSpPr>
          <p:nvPr/>
        </p:nvSpPr>
        <p:spPr bwMode="auto">
          <a:xfrm>
            <a:off x="407724" y="3322432"/>
            <a:ext cx="877303" cy="745708"/>
          </a:xfrm>
          <a:custGeom>
            <a:avLst/>
            <a:gdLst>
              <a:gd name="T0" fmla="*/ 948 w 2880"/>
              <a:gd name="T1" fmla="*/ 2382 h 2448"/>
              <a:gd name="T2" fmla="*/ 432 w 2880"/>
              <a:gd name="T3" fmla="*/ 2440 h 2448"/>
              <a:gd name="T4" fmla="*/ 98 w 2880"/>
              <a:gd name="T5" fmla="*/ 2340 h 2448"/>
              <a:gd name="T6" fmla="*/ 6 w 2880"/>
              <a:gd name="T7" fmla="*/ 1998 h 2448"/>
              <a:gd name="T8" fmla="*/ 220 w 2880"/>
              <a:gd name="T9" fmla="*/ 1732 h 2448"/>
              <a:gd name="T10" fmla="*/ 696 w 2880"/>
              <a:gd name="T11" fmla="*/ 1866 h 2448"/>
              <a:gd name="T12" fmla="*/ 892 w 2880"/>
              <a:gd name="T13" fmla="*/ 1652 h 2448"/>
              <a:gd name="T14" fmla="*/ 1152 w 2880"/>
              <a:gd name="T15" fmla="*/ 1520 h 2448"/>
              <a:gd name="T16" fmla="*/ 1306 w 2880"/>
              <a:gd name="T17" fmla="*/ 1722 h 2448"/>
              <a:gd name="T18" fmla="*/ 980 w 2880"/>
              <a:gd name="T19" fmla="*/ 1062 h 2448"/>
              <a:gd name="T20" fmla="*/ 690 w 2880"/>
              <a:gd name="T21" fmla="*/ 740 h 2448"/>
              <a:gd name="T22" fmla="*/ 362 w 2880"/>
              <a:gd name="T23" fmla="*/ 880 h 2448"/>
              <a:gd name="T24" fmla="*/ 274 w 2880"/>
              <a:gd name="T25" fmla="*/ 1350 h 2448"/>
              <a:gd name="T26" fmla="*/ 480 w 2880"/>
              <a:gd name="T27" fmla="*/ 1554 h 2448"/>
              <a:gd name="T28" fmla="*/ 468 w 2880"/>
              <a:gd name="T29" fmla="*/ 1408 h 2448"/>
              <a:gd name="T30" fmla="*/ 352 w 2880"/>
              <a:gd name="T31" fmla="*/ 1290 h 2448"/>
              <a:gd name="T32" fmla="*/ 434 w 2880"/>
              <a:gd name="T33" fmla="*/ 1226 h 2448"/>
              <a:gd name="T34" fmla="*/ 478 w 2880"/>
              <a:gd name="T35" fmla="*/ 1122 h 2448"/>
              <a:gd name="T36" fmla="*/ 818 w 2880"/>
              <a:gd name="T37" fmla="*/ 998 h 2448"/>
              <a:gd name="T38" fmla="*/ 920 w 2880"/>
              <a:gd name="T39" fmla="*/ 1248 h 2448"/>
              <a:gd name="T40" fmla="*/ 904 w 2880"/>
              <a:gd name="T41" fmla="*/ 1444 h 2448"/>
              <a:gd name="T42" fmla="*/ 992 w 2880"/>
              <a:gd name="T43" fmla="*/ 1230 h 2448"/>
              <a:gd name="T44" fmla="*/ 2636 w 2880"/>
              <a:gd name="T45" fmla="*/ 1174 h 2448"/>
              <a:gd name="T46" fmla="*/ 2358 w 2880"/>
              <a:gd name="T47" fmla="*/ 1422 h 2448"/>
              <a:gd name="T48" fmla="*/ 2044 w 2880"/>
              <a:gd name="T49" fmla="*/ 1368 h 2448"/>
              <a:gd name="T50" fmla="*/ 1670 w 2880"/>
              <a:gd name="T51" fmla="*/ 1492 h 2448"/>
              <a:gd name="T52" fmla="*/ 1576 w 2880"/>
              <a:gd name="T53" fmla="*/ 1944 h 2448"/>
              <a:gd name="T54" fmla="*/ 1782 w 2880"/>
              <a:gd name="T55" fmla="*/ 2030 h 2448"/>
              <a:gd name="T56" fmla="*/ 2308 w 2880"/>
              <a:gd name="T57" fmla="*/ 2100 h 2448"/>
              <a:gd name="T58" fmla="*/ 2716 w 2880"/>
              <a:gd name="T59" fmla="*/ 1906 h 2448"/>
              <a:gd name="T60" fmla="*/ 2878 w 2880"/>
              <a:gd name="T61" fmla="*/ 1682 h 2448"/>
              <a:gd name="T62" fmla="*/ 2044 w 2880"/>
              <a:gd name="T63" fmla="*/ 1202 h 2448"/>
              <a:gd name="T64" fmla="*/ 2002 w 2880"/>
              <a:gd name="T65" fmla="*/ 1050 h 2448"/>
              <a:gd name="T66" fmla="*/ 1916 w 2880"/>
              <a:gd name="T67" fmla="*/ 904 h 2448"/>
              <a:gd name="T68" fmla="*/ 2002 w 2880"/>
              <a:gd name="T69" fmla="*/ 906 h 2448"/>
              <a:gd name="T70" fmla="*/ 2068 w 2880"/>
              <a:gd name="T71" fmla="*/ 764 h 2448"/>
              <a:gd name="T72" fmla="*/ 2444 w 2880"/>
              <a:gd name="T73" fmla="*/ 674 h 2448"/>
              <a:gd name="T74" fmla="*/ 2546 w 2880"/>
              <a:gd name="T75" fmla="*/ 832 h 2448"/>
              <a:gd name="T76" fmla="*/ 2528 w 2880"/>
              <a:gd name="T77" fmla="*/ 548 h 2448"/>
              <a:gd name="T78" fmla="*/ 2116 w 2880"/>
              <a:gd name="T79" fmla="*/ 418 h 2448"/>
              <a:gd name="T80" fmla="*/ 1854 w 2880"/>
              <a:gd name="T81" fmla="*/ 628 h 2448"/>
              <a:gd name="T82" fmla="*/ 1848 w 2880"/>
              <a:gd name="T83" fmla="*/ 978 h 2448"/>
              <a:gd name="T84" fmla="*/ 1166 w 2880"/>
              <a:gd name="T85" fmla="*/ 802 h 2448"/>
              <a:gd name="T86" fmla="*/ 1070 w 2880"/>
              <a:gd name="T87" fmla="*/ 636 h 2448"/>
              <a:gd name="T88" fmla="*/ 1046 w 2880"/>
              <a:gd name="T89" fmla="*/ 472 h 2448"/>
              <a:gd name="T90" fmla="*/ 1122 w 2880"/>
              <a:gd name="T91" fmla="*/ 506 h 2448"/>
              <a:gd name="T92" fmla="*/ 1200 w 2880"/>
              <a:gd name="T93" fmla="*/ 346 h 2448"/>
              <a:gd name="T94" fmla="*/ 1584 w 2880"/>
              <a:gd name="T95" fmla="*/ 282 h 2448"/>
              <a:gd name="T96" fmla="*/ 1660 w 2880"/>
              <a:gd name="T97" fmla="*/ 432 h 2448"/>
              <a:gd name="T98" fmla="*/ 1600 w 2880"/>
              <a:gd name="T99" fmla="*/ 96 h 2448"/>
              <a:gd name="T100" fmla="*/ 1158 w 2880"/>
              <a:gd name="T101" fmla="*/ 40 h 2448"/>
              <a:gd name="T102" fmla="*/ 946 w 2880"/>
              <a:gd name="T103" fmla="*/ 272 h 2448"/>
              <a:gd name="T104" fmla="*/ 976 w 2880"/>
              <a:gd name="T105" fmla="*/ 614 h 2448"/>
              <a:gd name="T106" fmla="*/ 1950 w 2880"/>
              <a:gd name="T107" fmla="*/ 1246 h 2448"/>
              <a:gd name="T108" fmla="*/ 1768 w 2880"/>
              <a:gd name="T109" fmla="*/ 968 h 2448"/>
              <a:gd name="T110" fmla="*/ 1574 w 2880"/>
              <a:gd name="T111" fmla="*/ 824 h 2448"/>
              <a:gd name="T112" fmla="*/ 1424 w 2880"/>
              <a:gd name="T113" fmla="*/ 1386 h 2448"/>
              <a:gd name="T114" fmla="*/ 1036 w 2880"/>
              <a:gd name="T115" fmla="*/ 974 h 2448"/>
              <a:gd name="T116" fmla="*/ 1130 w 2880"/>
              <a:gd name="T117" fmla="*/ 1384 h 2448"/>
              <a:gd name="T118" fmla="*/ 1294 w 2880"/>
              <a:gd name="T119" fmla="*/ 1514 h 2448"/>
              <a:gd name="T120" fmla="*/ 1506 w 2880"/>
              <a:gd name="T121" fmla="*/ 1656 h 2448"/>
              <a:gd name="T122" fmla="*/ 1730 w 2880"/>
              <a:gd name="T123" fmla="*/ 1348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80" h="2448">
                <a:moveTo>
                  <a:pt x="1212" y="2094"/>
                </a:moveTo>
                <a:lnTo>
                  <a:pt x="1212" y="2094"/>
                </a:lnTo>
                <a:lnTo>
                  <a:pt x="1204" y="2124"/>
                </a:lnTo>
                <a:lnTo>
                  <a:pt x="1198" y="2144"/>
                </a:lnTo>
                <a:lnTo>
                  <a:pt x="1188" y="2166"/>
                </a:lnTo>
                <a:lnTo>
                  <a:pt x="1176" y="2190"/>
                </a:lnTo>
                <a:lnTo>
                  <a:pt x="1160" y="2216"/>
                </a:lnTo>
                <a:lnTo>
                  <a:pt x="1140" y="2242"/>
                </a:lnTo>
                <a:lnTo>
                  <a:pt x="1116" y="2270"/>
                </a:lnTo>
                <a:lnTo>
                  <a:pt x="1088" y="2296"/>
                </a:lnTo>
                <a:lnTo>
                  <a:pt x="1056" y="2324"/>
                </a:lnTo>
                <a:lnTo>
                  <a:pt x="1018" y="2348"/>
                </a:lnTo>
                <a:lnTo>
                  <a:pt x="972" y="2372"/>
                </a:lnTo>
                <a:lnTo>
                  <a:pt x="948" y="2382"/>
                </a:lnTo>
                <a:lnTo>
                  <a:pt x="922" y="2392"/>
                </a:lnTo>
                <a:lnTo>
                  <a:pt x="896" y="2402"/>
                </a:lnTo>
                <a:lnTo>
                  <a:pt x="866" y="2412"/>
                </a:lnTo>
                <a:lnTo>
                  <a:pt x="836" y="2420"/>
                </a:lnTo>
                <a:lnTo>
                  <a:pt x="804" y="2426"/>
                </a:lnTo>
                <a:lnTo>
                  <a:pt x="768" y="2432"/>
                </a:lnTo>
                <a:lnTo>
                  <a:pt x="732" y="2438"/>
                </a:lnTo>
                <a:lnTo>
                  <a:pt x="732" y="2438"/>
                </a:lnTo>
                <a:lnTo>
                  <a:pt x="678" y="2444"/>
                </a:lnTo>
                <a:lnTo>
                  <a:pt x="624" y="2446"/>
                </a:lnTo>
                <a:lnTo>
                  <a:pt x="572" y="2448"/>
                </a:lnTo>
                <a:lnTo>
                  <a:pt x="522" y="2448"/>
                </a:lnTo>
                <a:lnTo>
                  <a:pt x="476" y="2444"/>
                </a:lnTo>
                <a:lnTo>
                  <a:pt x="432" y="2440"/>
                </a:lnTo>
                <a:lnTo>
                  <a:pt x="392" y="2434"/>
                </a:lnTo>
                <a:lnTo>
                  <a:pt x="354" y="2426"/>
                </a:lnTo>
                <a:lnTo>
                  <a:pt x="320" y="2418"/>
                </a:lnTo>
                <a:lnTo>
                  <a:pt x="290" y="2410"/>
                </a:lnTo>
                <a:lnTo>
                  <a:pt x="262" y="2400"/>
                </a:lnTo>
                <a:lnTo>
                  <a:pt x="240" y="2388"/>
                </a:lnTo>
                <a:lnTo>
                  <a:pt x="220" y="2378"/>
                </a:lnTo>
                <a:lnTo>
                  <a:pt x="206" y="2368"/>
                </a:lnTo>
                <a:lnTo>
                  <a:pt x="198" y="2356"/>
                </a:lnTo>
                <a:lnTo>
                  <a:pt x="192" y="2346"/>
                </a:lnTo>
                <a:lnTo>
                  <a:pt x="192" y="2346"/>
                </a:lnTo>
                <a:lnTo>
                  <a:pt x="162" y="2346"/>
                </a:lnTo>
                <a:lnTo>
                  <a:pt x="130" y="2344"/>
                </a:lnTo>
                <a:lnTo>
                  <a:pt x="98" y="2340"/>
                </a:lnTo>
                <a:lnTo>
                  <a:pt x="68" y="2332"/>
                </a:lnTo>
                <a:lnTo>
                  <a:pt x="54" y="2328"/>
                </a:lnTo>
                <a:lnTo>
                  <a:pt x="40" y="2322"/>
                </a:lnTo>
                <a:lnTo>
                  <a:pt x="30" y="2316"/>
                </a:lnTo>
                <a:lnTo>
                  <a:pt x="20" y="2308"/>
                </a:lnTo>
                <a:lnTo>
                  <a:pt x="12" y="2300"/>
                </a:lnTo>
                <a:lnTo>
                  <a:pt x="6" y="2292"/>
                </a:lnTo>
                <a:lnTo>
                  <a:pt x="2" y="2280"/>
                </a:lnTo>
                <a:lnTo>
                  <a:pt x="0" y="2270"/>
                </a:lnTo>
                <a:lnTo>
                  <a:pt x="0" y="2054"/>
                </a:lnTo>
                <a:lnTo>
                  <a:pt x="0" y="2052"/>
                </a:lnTo>
                <a:lnTo>
                  <a:pt x="0" y="2052"/>
                </a:lnTo>
                <a:lnTo>
                  <a:pt x="2" y="2024"/>
                </a:lnTo>
                <a:lnTo>
                  <a:pt x="6" y="1998"/>
                </a:lnTo>
                <a:lnTo>
                  <a:pt x="12" y="1970"/>
                </a:lnTo>
                <a:lnTo>
                  <a:pt x="20" y="1944"/>
                </a:lnTo>
                <a:lnTo>
                  <a:pt x="32" y="1918"/>
                </a:lnTo>
                <a:lnTo>
                  <a:pt x="46" y="1894"/>
                </a:lnTo>
                <a:lnTo>
                  <a:pt x="60" y="1870"/>
                </a:lnTo>
                <a:lnTo>
                  <a:pt x="76" y="1850"/>
                </a:lnTo>
                <a:lnTo>
                  <a:pt x="76" y="1850"/>
                </a:lnTo>
                <a:lnTo>
                  <a:pt x="94" y="1828"/>
                </a:lnTo>
                <a:lnTo>
                  <a:pt x="114" y="1810"/>
                </a:lnTo>
                <a:lnTo>
                  <a:pt x="134" y="1792"/>
                </a:lnTo>
                <a:lnTo>
                  <a:pt x="154" y="1774"/>
                </a:lnTo>
                <a:lnTo>
                  <a:pt x="176" y="1760"/>
                </a:lnTo>
                <a:lnTo>
                  <a:pt x="198" y="1744"/>
                </a:lnTo>
                <a:lnTo>
                  <a:pt x="220" y="1732"/>
                </a:lnTo>
                <a:lnTo>
                  <a:pt x="244" y="1720"/>
                </a:lnTo>
                <a:lnTo>
                  <a:pt x="244" y="1720"/>
                </a:lnTo>
                <a:lnTo>
                  <a:pt x="262" y="1710"/>
                </a:lnTo>
                <a:lnTo>
                  <a:pt x="458" y="1630"/>
                </a:lnTo>
                <a:lnTo>
                  <a:pt x="458" y="1630"/>
                </a:lnTo>
                <a:lnTo>
                  <a:pt x="458" y="1630"/>
                </a:lnTo>
                <a:lnTo>
                  <a:pt x="492" y="1654"/>
                </a:lnTo>
                <a:lnTo>
                  <a:pt x="526" y="1680"/>
                </a:lnTo>
                <a:lnTo>
                  <a:pt x="560" y="1710"/>
                </a:lnTo>
                <a:lnTo>
                  <a:pt x="590" y="1740"/>
                </a:lnTo>
                <a:lnTo>
                  <a:pt x="620" y="1772"/>
                </a:lnTo>
                <a:lnTo>
                  <a:pt x="648" y="1804"/>
                </a:lnTo>
                <a:lnTo>
                  <a:pt x="674" y="1836"/>
                </a:lnTo>
                <a:lnTo>
                  <a:pt x="696" y="1866"/>
                </a:lnTo>
                <a:lnTo>
                  <a:pt x="736" y="1924"/>
                </a:lnTo>
                <a:lnTo>
                  <a:pt x="768" y="1972"/>
                </a:lnTo>
                <a:lnTo>
                  <a:pt x="792" y="2016"/>
                </a:lnTo>
                <a:lnTo>
                  <a:pt x="802" y="2020"/>
                </a:lnTo>
                <a:lnTo>
                  <a:pt x="810" y="2012"/>
                </a:lnTo>
                <a:lnTo>
                  <a:pt x="810" y="2012"/>
                </a:lnTo>
                <a:lnTo>
                  <a:pt x="826" y="1964"/>
                </a:lnTo>
                <a:lnTo>
                  <a:pt x="844" y="1910"/>
                </a:lnTo>
                <a:lnTo>
                  <a:pt x="862" y="1844"/>
                </a:lnTo>
                <a:lnTo>
                  <a:pt x="870" y="1808"/>
                </a:lnTo>
                <a:lnTo>
                  <a:pt x="878" y="1770"/>
                </a:lnTo>
                <a:lnTo>
                  <a:pt x="884" y="1732"/>
                </a:lnTo>
                <a:lnTo>
                  <a:pt x="890" y="1692"/>
                </a:lnTo>
                <a:lnTo>
                  <a:pt x="892" y="1652"/>
                </a:lnTo>
                <a:lnTo>
                  <a:pt x="894" y="1614"/>
                </a:lnTo>
                <a:lnTo>
                  <a:pt x="892" y="1576"/>
                </a:lnTo>
                <a:lnTo>
                  <a:pt x="886" y="1542"/>
                </a:lnTo>
                <a:lnTo>
                  <a:pt x="886" y="1542"/>
                </a:lnTo>
                <a:lnTo>
                  <a:pt x="1052" y="1510"/>
                </a:lnTo>
                <a:lnTo>
                  <a:pt x="1052" y="1510"/>
                </a:lnTo>
                <a:lnTo>
                  <a:pt x="1054" y="1510"/>
                </a:lnTo>
                <a:lnTo>
                  <a:pt x="1054" y="1510"/>
                </a:lnTo>
                <a:lnTo>
                  <a:pt x="1062" y="1510"/>
                </a:lnTo>
                <a:lnTo>
                  <a:pt x="1062" y="1510"/>
                </a:lnTo>
                <a:lnTo>
                  <a:pt x="1084" y="1510"/>
                </a:lnTo>
                <a:lnTo>
                  <a:pt x="1108" y="1512"/>
                </a:lnTo>
                <a:lnTo>
                  <a:pt x="1130" y="1516"/>
                </a:lnTo>
                <a:lnTo>
                  <a:pt x="1152" y="1520"/>
                </a:lnTo>
                <a:lnTo>
                  <a:pt x="1172" y="1526"/>
                </a:lnTo>
                <a:lnTo>
                  <a:pt x="1192" y="1534"/>
                </a:lnTo>
                <a:lnTo>
                  <a:pt x="1210" y="1544"/>
                </a:lnTo>
                <a:lnTo>
                  <a:pt x="1228" y="1556"/>
                </a:lnTo>
                <a:lnTo>
                  <a:pt x="1228" y="1556"/>
                </a:lnTo>
                <a:lnTo>
                  <a:pt x="1246" y="1568"/>
                </a:lnTo>
                <a:lnTo>
                  <a:pt x="1260" y="1584"/>
                </a:lnTo>
                <a:lnTo>
                  <a:pt x="1274" y="1602"/>
                </a:lnTo>
                <a:lnTo>
                  <a:pt x="1284" y="1622"/>
                </a:lnTo>
                <a:lnTo>
                  <a:pt x="1294" y="1644"/>
                </a:lnTo>
                <a:lnTo>
                  <a:pt x="1300" y="1668"/>
                </a:lnTo>
                <a:lnTo>
                  <a:pt x="1304" y="1692"/>
                </a:lnTo>
                <a:lnTo>
                  <a:pt x="1306" y="1720"/>
                </a:lnTo>
                <a:lnTo>
                  <a:pt x="1306" y="1722"/>
                </a:lnTo>
                <a:lnTo>
                  <a:pt x="1306" y="2004"/>
                </a:lnTo>
                <a:lnTo>
                  <a:pt x="1306" y="2004"/>
                </a:lnTo>
                <a:lnTo>
                  <a:pt x="1304" y="2020"/>
                </a:lnTo>
                <a:lnTo>
                  <a:pt x="1300" y="2036"/>
                </a:lnTo>
                <a:lnTo>
                  <a:pt x="1292" y="2048"/>
                </a:lnTo>
                <a:lnTo>
                  <a:pt x="1282" y="2062"/>
                </a:lnTo>
                <a:lnTo>
                  <a:pt x="1270" y="2072"/>
                </a:lnTo>
                <a:lnTo>
                  <a:pt x="1254" y="2080"/>
                </a:lnTo>
                <a:lnTo>
                  <a:pt x="1234" y="2088"/>
                </a:lnTo>
                <a:lnTo>
                  <a:pt x="1212" y="2094"/>
                </a:lnTo>
                <a:lnTo>
                  <a:pt x="1212" y="2094"/>
                </a:lnTo>
                <a:close/>
                <a:moveTo>
                  <a:pt x="982" y="1096"/>
                </a:moveTo>
                <a:lnTo>
                  <a:pt x="982" y="1096"/>
                </a:lnTo>
                <a:lnTo>
                  <a:pt x="980" y="1062"/>
                </a:lnTo>
                <a:lnTo>
                  <a:pt x="974" y="1028"/>
                </a:lnTo>
                <a:lnTo>
                  <a:pt x="966" y="994"/>
                </a:lnTo>
                <a:lnTo>
                  <a:pt x="956" y="960"/>
                </a:lnTo>
                <a:lnTo>
                  <a:pt x="944" y="930"/>
                </a:lnTo>
                <a:lnTo>
                  <a:pt x="928" y="900"/>
                </a:lnTo>
                <a:lnTo>
                  <a:pt x="910" y="870"/>
                </a:lnTo>
                <a:lnTo>
                  <a:pt x="892" y="844"/>
                </a:lnTo>
                <a:lnTo>
                  <a:pt x="870" y="820"/>
                </a:lnTo>
                <a:lnTo>
                  <a:pt x="844" y="798"/>
                </a:lnTo>
                <a:lnTo>
                  <a:pt x="818" y="780"/>
                </a:lnTo>
                <a:lnTo>
                  <a:pt x="790" y="764"/>
                </a:lnTo>
                <a:lnTo>
                  <a:pt x="758" y="752"/>
                </a:lnTo>
                <a:lnTo>
                  <a:pt x="726" y="744"/>
                </a:lnTo>
                <a:lnTo>
                  <a:pt x="690" y="740"/>
                </a:lnTo>
                <a:lnTo>
                  <a:pt x="652" y="740"/>
                </a:lnTo>
                <a:lnTo>
                  <a:pt x="652" y="740"/>
                </a:lnTo>
                <a:lnTo>
                  <a:pt x="604" y="744"/>
                </a:lnTo>
                <a:lnTo>
                  <a:pt x="558" y="754"/>
                </a:lnTo>
                <a:lnTo>
                  <a:pt x="516" y="766"/>
                </a:lnTo>
                <a:lnTo>
                  <a:pt x="478" y="780"/>
                </a:lnTo>
                <a:lnTo>
                  <a:pt x="462" y="790"/>
                </a:lnTo>
                <a:lnTo>
                  <a:pt x="444" y="800"/>
                </a:lnTo>
                <a:lnTo>
                  <a:pt x="428" y="812"/>
                </a:lnTo>
                <a:lnTo>
                  <a:pt x="414" y="824"/>
                </a:lnTo>
                <a:lnTo>
                  <a:pt x="398" y="836"/>
                </a:lnTo>
                <a:lnTo>
                  <a:pt x="386" y="850"/>
                </a:lnTo>
                <a:lnTo>
                  <a:pt x="372" y="864"/>
                </a:lnTo>
                <a:lnTo>
                  <a:pt x="362" y="880"/>
                </a:lnTo>
                <a:lnTo>
                  <a:pt x="350" y="898"/>
                </a:lnTo>
                <a:lnTo>
                  <a:pt x="340" y="914"/>
                </a:lnTo>
                <a:lnTo>
                  <a:pt x="324" y="952"/>
                </a:lnTo>
                <a:lnTo>
                  <a:pt x="310" y="994"/>
                </a:lnTo>
                <a:lnTo>
                  <a:pt x="300" y="1040"/>
                </a:lnTo>
                <a:lnTo>
                  <a:pt x="292" y="1090"/>
                </a:lnTo>
                <a:lnTo>
                  <a:pt x="290" y="1142"/>
                </a:lnTo>
                <a:lnTo>
                  <a:pt x="290" y="1200"/>
                </a:lnTo>
                <a:lnTo>
                  <a:pt x="294" y="1260"/>
                </a:lnTo>
                <a:lnTo>
                  <a:pt x="294" y="1260"/>
                </a:lnTo>
                <a:lnTo>
                  <a:pt x="294" y="1272"/>
                </a:lnTo>
                <a:lnTo>
                  <a:pt x="294" y="1286"/>
                </a:lnTo>
                <a:lnTo>
                  <a:pt x="286" y="1316"/>
                </a:lnTo>
                <a:lnTo>
                  <a:pt x="274" y="1350"/>
                </a:lnTo>
                <a:lnTo>
                  <a:pt x="260" y="1386"/>
                </a:lnTo>
                <a:lnTo>
                  <a:pt x="244" y="1424"/>
                </a:lnTo>
                <a:lnTo>
                  <a:pt x="228" y="1458"/>
                </a:lnTo>
                <a:lnTo>
                  <a:pt x="200" y="1512"/>
                </a:lnTo>
                <a:lnTo>
                  <a:pt x="200" y="1512"/>
                </a:lnTo>
                <a:lnTo>
                  <a:pt x="212" y="1520"/>
                </a:lnTo>
                <a:lnTo>
                  <a:pt x="228" y="1528"/>
                </a:lnTo>
                <a:lnTo>
                  <a:pt x="246" y="1534"/>
                </a:lnTo>
                <a:lnTo>
                  <a:pt x="266" y="1540"/>
                </a:lnTo>
                <a:lnTo>
                  <a:pt x="310" y="1546"/>
                </a:lnTo>
                <a:lnTo>
                  <a:pt x="354" y="1552"/>
                </a:lnTo>
                <a:lnTo>
                  <a:pt x="398" y="1554"/>
                </a:lnTo>
                <a:lnTo>
                  <a:pt x="436" y="1554"/>
                </a:lnTo>
                <a:lnTo>
                  <a:pt x="480" y="1554"/>
                </a:lnTo>
                <a:lnTo>
                  <a:pt x="480" y="1554"/>
                </a:lnTo>
                <a:lnTo>
                  <a:pt x="488" y="1552"/>
                </a:lnTo>
                <a:lnTo>
                  <a:pt x="496" y="1548"/>
                </a:lnTo>
                <a:lnTo>
                  <a:pt x="502" y="1542"/>
                </a:lnTo>
                <a:lnTo>
                  <a:pt x="506" y="1536"/>
                </a:lnTo>
                <a:lnTo>
                  <a:pt x="510" y="1530"/>
                </a:lnTo>
                <a:lnTo>
                  <a:pt x="512" y="1522"/>
                </a:lnTo>
                <a:lnTo>
                  <a:pt x="512" y="1514"/>
                </a:lnTo>
                <a:lnTo>
                  <a:pt x="510" y="1506"/>
                </a:lnTo>
                <a:lnTo>
                  <a:pt x="510" y="1506"/>
                </a:lnTo>
                <a:lnTo>
                  <a:pt x="496" y="1480"/>
                </a:lnTo>
                <a:lnTo>
                  <a:pt x="484" y="1454"/>
                </a:lnTo>
                <a:lnTo>
                  <a:pt x="472" y="1424"/>
                </a:lnTo>
                <a:lnTo>
                  <a:pt x="468" y="1408"/>
                </a:lnTo>
                <a:lnTo>
                  <a:pt x="464" y="1390"/>
                </a:lnTo>
                <a:lnTo>
                  <a:pt x="464" y="1390"/>
                </a:lnTo>
                <a:lnTo>
                  <a:pt x="452" y="1388"/>
                </a:lnTo>
                <a:lnTo>
                  <a:pt x="438" y="1386"/>
                </a:lnTo>
                <a:lnTo>
                  <a:pt x="422" y="1382"/>
                </a:lnTo>
                <a:lnTo>
                  <a:pt x="404" y="1376"/>
                </a:lnTo>
                <a:lnTo>
                  <a:pt x="388" y="1364"/>
                </a:lnTo>
                <a:lnTo>
                  <a:pt x="380" y="1358"/>
                </a:lnTo>
                <a:lnTo>
                  <a:pt x="374" y="1350"/>
                </a:lnTo>
                <a:lnTo>
                  <a:pt x="366" y="1340"/>
                </a:lnTo>
                <a:lnTo>
                  <a:pt x="362" y="1328"/>
                </a:lnTo>
                <a:lnTo>
                  <a:pt x="362" y="1328"/>
                </a:lnTo>
                <a:lnTo>
                  <a:pt x="356" y="1308"/>
                </a:lnTo>
                <a:lnTo>
                  <a:pt x="352" y="1290"/>
                </a:lnTo>
                <a:lnTo>
                  <a:pt x="352" y="1272"/>
                </a:lnTo>
                <a:lnTo>
                  <a:pt x="352" y="1256"/>
                </a:lnTo>
                <a:lnTo>
                  <a:pt x="356" y="1242"/>
                </a:lnTo>
                <a:lnTo>
                  <a:pt x="360" y="1228"/>
                </a:lnTo>
                <a:lnTo>
                  <a:pt x="368" y="1218"/>
                </a:lnTo>
                <a:lnTo>
                  <a:pt x="378" y="1210"/>
                </a:lnTo>
                <a:lnTo>
                  <a:pt x="378" y="1210"/>
                </a:lnTo>
                <a:lnTo>
                  <a:pt x="386" y="1206"/>
                </a:lnTo>
                <a:lnTo>
                  <a:pt x="394" y="1204"/>
                </a:lnTo>
                <a:lnTo>
                  <a:pt x="402" y="1204"/>
                </a:lnTo>
                <a:lnTo>
                  <a:pt x="408" y="1204"/>
                </a:lnTo>
                <a:lnTo>
                  <a:pt x="420" y="1210"/>
                </a:lnTo>
                <a:lnTo>
                  <a:pt x="428" y="1216"/>
                </a:lnTo>
                <a:lnTo>
                  <a:pt x="434" y="1226"/>
                </a:lnTo>
                <a:lnTo>
                  <a:pt x="440" y="1234"/>
                </a:lnTo>
                <a:lnTo>
                  <a:pt x="442" y="1242"/>
                </a:lnTo>
                <a:lnTo>
                  <a:pt x="442" y="1242"/>
                </a:lnTo>
                <a:lnTo>
                  <a:pt x="446" y="1246"/>
                </a:lnTo>
                <a:lnTo>
                  <a:pt x="450" y="1248"/>
                </a:lnTo>
                <a:lnTo>
                  <a:pt x="454" y="1244"/>
                </a:lnTo>
                <a:lnTo>
                  <a:pt x="456" y="1240"/>
                </a:lnTo>
                <a:lnTo>
                  <a:pt x="456" y="1240"/>
                </a:lnTo>
                <a:lnTo>
                  <a:pt x="454" y="1220"/>
                </a:lnTo>
                <a:lnTo>
                  <a:pt x="456" y="1200"/>
                </a:lnTo>
                <a:lnTo>
                  <a:pt x="460" y="1176"/>
                </a:lnTo>
                <a:lnTo>
                  <a:pt x="466" y="1148"/>
                </a:lnTo>
                <a:lnTo>
                  <a:pt x="472" y="1134"/>
                </a:lnTo>
                <a:lnTo>
                  <a:pt x="478" y="1122"/>
                </a:lnTo>
                <a:lnTo>
                  <a:pt x="486" y="1108"/>
                </a:lnTo>
                <a:lnTo>
                  <a:pt x="494" y="1096"/>
                </a:lnTo>
                <a:lnTo>
                  <a:pt x="506" y="1086"/>
                </a:lnTo>
                <a:lnTo>
                  <a:pt x="518" y="1076"/>
                </a:lnTo>
                <a:lnTo>
                  <a:pt x="518" y="1076"/>
                </a:lnTo>
                <a:lnTo>
                  <a:pt x="566" y="1050"/>
                </a:lnTo>
                <a:lnTo>
                  <a:pt x="610" y="1030"/>
                </a:lnTo>
                <a:lnTo>
                  <a:pt x="654" y="1012"/>
                </a:lnTo>
                <a:lnTo>
                  <a:pt x="696" y="1002"/>
                </a:lnTo>
                <a:lnTo>
                  <a:pt x="738" y="996"/>
                </a:lnTo>
                <a:lnTo>
                  <a:pt x="758" y="994"/>
                </a:lnTo>
                <a:lnTo>
                  <a:pt x="778" y="994"/>
                </a:lnTo>
                <a:lnTo>
                  <a:pt x="798" y="994"/>
                </a:lnTo>
                <a:lnTo>
                  <a:pt x="818" y="998"/>
                </a:lnTo>
                <a:lnTo>
                  <a:pt x="838" y="1000"/>
                </a:lnTo>
                <a:lnTo>
                  <a:pt x="856" y="1006"/>
                </a:lnTo>
                <a:lnTo>
                  <a:pt x="856" y="1006"/>
                </a:lnTo>
                <a:lnTo>
                  <a:pt x="866" y="1010"/>
                </a:lnTo>
                <a:lnTo>
                  <a:pt x="876" y="1018"/>
                </a:lnTo>
                <a:lnTo>
                  <a:pt x="884" y="1026"/>
                </a:lnTo>
                <a:lnTo>
                  <a:pt x="892" y="1038"/>
                </a:lnTo>
                <a:lnTo>
                  <a:pt x="898" y="1052"/>
                </a:lnTo>
                <a:lnTo>
                  <a:pt x="906" y="1068"/>
                </a:lnTo>
                <a:lnTo>
                  <a:pt x="910" y="1086"/>
                </a:lnTo>
                <a:lnTo>
                  <a:pt x="914" y="1104"/>
                </a:lnTo>
                <a:lnTo>
                  <a:pt x="922" y="1148"/>
                </a:lnTo>
                <a:lnTo>
                  <a:pt x="924" y="1196"/>
                </a:lnTo>
                <a:lnTo>
                  <a:pt x="920" y="1248"/>
                </a:lnTo>
                <a:lnTo>
                  <a:pt x="918" y="1276"/>
                </a:lnTo>
                <a:lnTo>
                  <a:pt x="914" y="1304"/>
                </a:lnTo>
                <a:lnTo>
                  <a:pt x="914" y="1304"/>
                </a:lnTo>
                <a:lnTo>
                  <a:pt x="910" y="1318"/>
                </a:lnTo>
                <a:lnTo>
                  <a:pt x="904" y="1336"/>
                </a:lnTo>
                <a:lnTo>
                  <a:pt x="890" y="1372"/>
                </a:lnTo>
                <a:lnTo>
                  <a:pt x="868" y="1424"/>
                </a:lnTo>
                <a:lnTo>
                  <a:pt x="868" y="1424"/>
                </a:lnTo>
                <a:lnTo>
                  <a:pt x="866" y="1432"/>
                </a:lnTo>
                <a:lnTo>
                  <a:pt x="868" y="1438"/>
                </a:lnTo>
                <a:lnTo>
                  <a:pt x="874" y="1444"/>
                </a:lnTo>
                <a:lnTo>
                  <a:pt x="880" y="1446"/>
                </a:lnTo>
                <a:lnTo>
                  <a:pt x="880" y="1446"/>
                </a:lnTo>
                <a:lnTo>
                  <a:pt x="904" y="1444"/>
                </a:lnTo>
                <a:lnTo>
                  <a:pt x="926" y="1442"/>
                </a:lnTo>
                <a:lnTo>
                  <a:pt x="950" y="1438"/>
                </a:lnTo>
                <a:lnTo>
                  <a:pt x="976" y="1430"/>
                </a:lnTo>
                <a:lnTo>
                  <a:pt x="1002" y="1418"/>
                </a:lnTo>
                <a:lnTo>
                  <a:pt x="1014" y="1412"/>
                </a:lnTo>
                <a:lnTo>
                  <a:pt x="1024" y="1404"/>
                </a:lnTo>
                <a:lnTo>
                  <a:pt x="1034" y="1394"/>
                </a:lnTo>
                <a:lnTo>
                  <a:pt x="1042" y="1382"/>
                </a:lnTo>
                <a:lnTo>
                  <a:pt x="1042" y="1382"/>
                </a:lnTo>
                <a:lnTo>
                  <a:pt x="1020" y="1346"/>
                </a:lnTo>
                <a:lnTo>
                  <a:pt x="1012" y="1328"/>
                </a:lnTo>
                <a:lnTo>
                  <a:pt x="1004" y="1304"/>
                </a:lnTo>
                <a:lnTo>
                  <a:pt x="998" y="1274"/>
                </a:lnTo>
                <a:lnTo>
                  <a:pt x="992" y="1230"/>
                </a:lnTo>
                <a:lnTo>
                  <a:pt x="988" y="1172"/>
                </a:lnTo>
                <a:lnTo>
                  <a:pt x="982" y="1096"/>
                </a:lnTo>
                <a:lnTo>
                  <a:pt x="982" y="1096"/>
                </a:lnTo>
                <a:close/>
                <a:moveTo>
                  <a:pt x="2804" y="1218"/>
                </a:moveTo>
                <a:lnTo>
                  <a:pt x="2804" y="1218"/>
                </a:lnTo>
                <a:lnTo>
                  <a:pt x="2786" y="1206"/>
                </a:lnTo>
                <a:lnTo>
                  <a:pt x="2766" y="1196"/>
                </a:lnTo>
                <a:lnTo>
                  <a:pt x="2746" y="1188"/>
                </a:lnTo>
                <a:lnTo>
                  <a:pt x="2726" y="1182"/>
                </a:lnTo>
                <a:lnTo>
                  <a:pt x="2704" y="1178"/>
                </a:lnTo>
                <a:lnTo>
                  <a:pt x="2682" y="1176"/>
                </a:lnTo>
                <a:lnTo>
                  <a:pt x="2660" y="1174"/>
                </a:lnTo>
                <a:lnTo>
                  <a:pt x="2636" y="1174"/>
                </a:lnTo>
                <a:lnTo>
                  <a:pt x="2636" y="1174"/>
                </a:lnTo>
                <a:lnTo>
                  <a:pt x="2628" y="1174"/>
                </a:lnTo>
                <a:lnTo>
                  <a:pt x="2628" y="1174"/>
                </a:lnTo>
                <a:lnTo>
                  <a:pt x="2626" y="1174"/>
                </a:lnTo>
                <a:lnTo>
                  <a:pt x="2460" y="1204"/>
                </a:lnTo>
                <a:lnTo>
                  <a:pt x="2460" y="1204"/>
                </a:lnTo>
                <a:lnTo>
                  <a:pt x="2464" y="1226"/>
                </a:lnTo>
                <a:lnTo>
                  <a:pt x="2468" y="1252"/>
                </a:lnTo>
                <a:lnTo>
                  <a:pt x="2470" y="1310"/>
                </a:lnTo>
                <a:lnTo>
                  <a:pt x="2472" y="1376"/>
                </a:lnTo>
                <a:lnTo>
                  <a:pt x="2470" y="1450"/>
                </a:lnTo>
                <a:lnTo>
                  <a:pt x="2468" y="1528"/>
                </a:lnTo>
                <a:lnTo>
                  <a:pt x="2464" y="1606"/>
                </a:lnTo>
                <a:lnTo>
                  <a:pt x="2452" y="1758"/>
                </a:lnTo>
                <a:lnTo>
                  <a:pt x="2358" y="1422"/>
                </a:lnTo>
                <a:lnTo>
                  <a:pt x="2386" y="1318"/>
                </a:lnTo>
                <a:lnTo>
                  <a:pt x="2296" y="1270"/>
                </a:lnTo>
                <a:lnTo>
                  <a:pt x="2206" y="1364"/>
                </a:lnTo>
                <a:lnTo>
                  <a:pt x="2300" y="1434"/>
                </a:lnTo>
                <a:lnTo>
                  <a:pt x="2316" y="1788"/>
                </a:lnTo>
                <a:lnTo>
                  <a:pt x="2316" y="1788"/>
                </a:lnTo>
                <a:lnTo>
                  <a:pt x="2280" y="1720"/>
                </a:lnTo>
                <a:lnTo>
                  <a:pt x="2242" y="1650"/>
                </a:lnTo>
                <a:lnTo>
                  <a:pt x="2200" y="1580"/>
                </a:lnTo>
                <a:lnTo>
                  <a:pt x="2158" y="1512"/>
                </a:lnTo>
                <a:lnTo>
                  <a:pt x="2112" y="1448"/>
                </a:lnTo>
                <a:lnTo>
                  <a:pt x="2090" y="1418"/>
                </a:lnTo>
                <a:lnTo>
                  <a:pt x="2068" y="1392"/>
                </a:lnTo>
                <a:lnTo>
                  <a:pt x="2044" y="1368"/>
                </a:lnTo>
                <a:lnTo>
                  <a:pt x="2022" y="1346"/>
                </a:lnTo>
                <a:lnTo>
                  <a:pt x="2000" y="1328"/>
                </a:lnTo>
                <a:lnTo>
                  <a:pt x="1978" y="1312"/>
                </a:lnTo>
                <a:lnTo>
                  <a:pt x="1838" y="1372"/>
                </a:lnTo>
                <a:lnTo>
                  <a:pt x="1838" y="1372"/>
                </a:lnTo>
                <a:lnTo>
                  <a:pt x="1818" y="1382"/>
                </a:lnTo>
                <a:lnTo>
                  <a:pt x="1818" y="1382"/>
                </a:lnTo>
                <a:lnTo>
                  <a:pt x="1796" y="1394"/>
                </a:lnTo>
                <a:lnTo>
                  <a:pt x="1772" y="1408"/>
                </a:lnTo>
                <a:lnTo>
                  <a:pt x="1750" y="1422"/>
                </a:lnTo>
                <a:lnTo>
                  <a:pt x="1728" y="1438"/>
                </a:lnTo>
                <a:lnTo>
                  <a:pt x="1708" y="1454"/>
                </a:lnTo>
                <a:lnTo>
                  <a:pt x="1688" y="1472"/>
                </a:lnTo>
                <a:lnTo>
                  <a:pt x="1670" y="1492"/>
                </a:lnTo>
                <a:lnTo>
                  <a:pt x="1652" y="1512"/>
                </a:lnTo>
                <a:lnTo>
                  <a:pt x="1652" y="1512"/>
                </a:lnTo>
                <a:lnTo>
                  <a:pt x="1636" y="1534"/>
                </a:lnTo>
                <a:lnTo>
                  <a:pt x="1620" y="1556"/>
                </a:lnTo>
                <a:lnTo>
                  <a:pt x="1608" y="1582"/>
                </a:lnTo>
                <a:lnTo>
                  <a:pt x="1596" y="1606"/>
                </a:lnTo>
                <a:lnTo>
                  <a:pt x="1586" y="1632"/>
                </a:lnTo>
                <a:lnTo>
                  <a:pt x="1580" y="1660"/>
                </a:lnTo>
                <a:lnTo>
                  <a:pt x="1576" y="1688"/>
                </a:lnTo>
                <a:lnTo>
                  <a:pt x="1576" y="1716"/>
                </a:lnTo>
                <a:lnTo>
                  <a:pt x="1576" y="1716"/>
                </a:lnTo>
                <a:lnTo>
                  <a:pt x="1576" y="1932"/>
                </a:lnTo>
                <a:lnTo>
                  <a:pt x="1576" y="1932"/>
                </a:lnTo>
                <a:lnTo>
                  <a:pt x="1576" y="1944"/>
                </a:lnTo>
                <a:lnTo>
                  <a:pt x="1580" y="1954"/>
                </a:lnTo>
                <a:lnTo>
                  <a:pt x="1586" y="1964"/>
                </a:lnTo>
                <a:lnTo>
                  <a:pt x="1594" y="1972"/>
                </a:lnTo>
                <a:lnTo>
                  <a:pt x="1604" y="1978"/>
                </a:lnTo>
                <a:lnTo>
                  <a:pt x="1616" y="1986"/>
                </a:lnTo>
                <a:lnTo>
                  <a:pt x="1628" y="1990"/>
                </a:lnTo>
                <a:lnTo>
                  <a:pt x="1642" y="1996"/>
                </a:lnTo>
                <a:lnTo>
                  <a:pt x="1672" y="2002"/>
                </a:lnTo>
                <a:lnTo>
                  <a:pt x="1706" y="2006"/>
                </a:lnTo>
                <a:lnTo>
                  <a:pt x="1738" y="2008"/>
                </a:lnTo>
                <a:lnTo>
                  <a:pt x="1768" y="2010"/>
                </a:lnTo>
                <a:lnTo>
                  <a:pt x="1768" y="2010"/>
                </a:lnTo>
                <a:lnTo>
                  <a:pt x="1772" y="2020"/>
                </a:lnTo>
                <a:lnTo>
                  <a:pt x="1782" y="2030"/>
                </a:lnTo>
                <a:lnTo>
                  <a:pt x="1796" y="2040"/>
                </a:lnTo>
                <a:lnTo>
                  <a:pt x="1814" y="2052"/>
                </a:lnTo>
                <a:lnTo>
                  <a:pt x="1838" y="2062"/>
                </a:lnTo>
                <a:lnTo>
                  <a:pt x="1864" y="2072"/>
                </a:lnTo>
                <a:lnTo>
                  <a:pt x="1894" y="2080"/>
                </a:lnTo>
                <a:lnTo>
                  <a:pt x="1928" y="2090"/>
                </a:lnTo>
                <a:lnTo>
                  <a:pt x="1966" y="2096"/>
                </a:lnTo>
                <a:lnTo>
                  <a:pt x="2008" y="2102"/>
                </a:lnTo>
                <a:lnTo>
                  <a:pt x="2052" y="2106"/>
                </a:lnTo>
                <a:lnTo>
                  <a:pt x="2098" y="2110"/>
                </a:lnTo>
                <a:lnTo>
                  <a:pt x="2148" y="2110"/>
                </a:lnTo>
                <a:lnTo>
                  <a:pt x="2198" y="2110"/>
                </a:lnTo>
                <a:lnTo>
                  <a:pt x="2252" y="2106"/>
                </a:lnTo>
                <a:lnTo>
                  <a:pt x="2308" y="2100"/>
                </a:lnTo>
                <a:lnTo>
                  <a:pt x="2308" y="2100"/>
                </a:lnTo>
                <a:lnTo>
                  <a:pt x="2344" y="2096"/>
                </a:lnTo>
                <a:lnTo>
                  <a:pt x="2378" y="2090"/>
                </a:lnTo>
                <a:lnTo>
                  <a:pt x="2410" y="2082"/>
                </a:lnTo>
                <a:lnTo>
                  <a:pt x="2442" y="2074"/>
                </a:lnTo>
                <a:lnTo>
                  <a:pt x="2470" y="2066"/>
                </a:lnTo>
                <a:lnTo>
                  <a:pt x="2498" y="2056"/>
                </a:lnTo>
                <a:lnTo>
                  <a:pt x="2524" y="2046"/>
                </a:lnTo>
                <a:lnTo>
                  <a:pt x="2548" y="2034"/>
                </a:lnTo>
                <a:lnTo>
                  <a:pt x="2592" y="2010"/>
                </a:lnTo>
                <a:lnTo>
                  <a:pt x="2630" y="1986"/>
                </a:lnTo>
                <a:lnTo>
                  <a:pt x="2664" y="1960"/>
                </a:lnTo>
                <a:lnTo>
                  <a:pt x="2692" y="1932"/>
                </a:lnTo>
                <a:lnTo>
                  <a:pt x="2716" y="1906"/>
                </a:lnTo>
                <a:lnTo>
                  <a:pt x="2734" y="1878"/>
                </a:lnTo>
                <a:lnTo>
                  <a:pt x="2750" y="1852"/>
                </a:lnTo>
                <a:lnTo>
                  <a:pt x="2764" y="1828"/>
                </a:lnTo>
                <a:lnTo>
                  <a:pt x="2772" y="1806"/>
                </a:lnTo>
                <a:lnTo>
                  <a:pt x="2780" y="1786"/>
                </a:lnTo>
                <a:lnTo>
                  <a:pt x="2786" y="1756"/>
                </a:lnTo>
                <a:lnTo>
                  <a:pt x="2786" y="1756"/>
                </a:lnTo>
                <a:lnTo>
                  <a:pt x="2810" y="1752"/>
                </a:lnTo>
                <a:lnTo>
                  <a:pt x="2828" y="1744"/>
                </a:lnTo>
                <a:lnTo>
                  <a:pt x="2844" y="1734"/>
                </a:lnTo>
                <a:lnTo>
                  <a:pt x="2858" y="1724"/>
                </a:lnTo>
                <a:lnTo>
                  <a:pt x="2868" y="1712"/>
                </a:lnTo>
                <a:lnTo>
                  <a:pt x="2874" y="1698"/>
                </a:lnTo>
                <a:lnTo>
                  <a:pt x="2878" y="1682"/>
                </a:lnTo>
                <a:lnTo>
                  <a:pt x="2880" y="1666"/>
                </a:lnTo>
                <a:lnTo>
                  <a:pt x="2880" y="1384"/>
                </a:lnTo>
                <a:lnTo>
                  <a:pt x="2880" y="1384"/>
                </a:lnTo>
                <a:lnTo>
                  <a:pt x="2880" y="1384"/>
                </a:lnTo>
                <a:lnTo>
                  <a:pt x="2878" y="1356"/>
                </a:lnTo>
                <a:lnTo>
                  <a:pt x="2874" y="1330"/>
                </a:lnTo>
                <a:lnTo>
                  <a:pt x="2868" y="1306"/>
                </a:lnTo>
                <a:lnTo>
                  <a:pt x="2860" y="1284"/>
                </a:lnTo>
                <a:lnTo>
                  <a:pt x="2848" y="1264"/>
                </a:lnTo>
                <a:lnTo>
                  <a:pt x="2834" y="1248"/>
                </a:lnTo>
                <a:lnTo>
                  <a:pt x="2820" y="1232"/>
                </a:lnTo>
                <a:lnTo>
                  <a:pt x="2804" y="1218"/>
                </a:lnTo>
                <a:lnTo>
                  <a:pt x="2804" y="1218"/>
                </a:lnTo>
                <a:close/>
                <a:moveTo>
                  <a:pt x="2044" y="1202"/>
                </a:moveTo>
                <a:lnTo>
                  <a:pt x="2044" y="1202"/>
                </a:lnTo>
                <a:lnTo>
                  <a:pt x="2052" y="1204"/>
                </a:lnTo>
                <a:lnTo>
                  <a:pt x="2058" y="1204"/>
                </a:lnTo>
                <a:lnTo>
                  <a:pt x="2060" y="1202"/>
                </a:lnTo>
                <a:lnTo>
                  <a:pt x="2060" y="1198"/>
                </a:lnTo>
                <a:lnTo>
                  <a:pt x="2060" y="1194"/>
                </a:lnTo>
                <a:lnTo>
                  <a:pt x="2058" y="1188"/>
                </a:lnTo>
                <a:lnTo>
                  <a:pt x="2058" y="1188"/>
                </a:lnTo>
                <a:lnTo>
                  <a:pt x="2044" y="1158"/>
                </a:lnTo>
                <a:lnTo>
                  <a:pt x="2032" y="1124"/>
                </a:lnTo>
                <a:lnTo>
                  <a:pt x="2020" y="1088"/>
                </a:lnTo>
                <a:lnTo>
                  <a:pt x="2012" y="1050"/>
                </a:lnTo>
                <a:lnTo>
                  <a:pt x="2012" y="1050"/>
                </a:lnTo>
                <a:lnTo>
                  <a:pt x="2002" y="1050"/>
                </a:lnTo>
                <a:lnTo>
                  <a:pt x="1990" y="1048"/>
                </a:lnTo>
                <a:lnTo>
                  <a:pt x="1976" y="1044"/>
                </a:lnTo>
                <a:lnTo>
                  <a:pt x="1962" y="1038"/>
                </a:lnTo>
                <a:lnTo>
                  <a:pt x="1946" y="1028"/>
                </a:lnTo>
                <a:lnTo>
                  <a:pt x="1940" y="1020"/>
                </a:lnTo>
                <a:lnTo>
                  <a:pt x="1932" y="1012"/>
                </a:lnTo>
                <a:lnTo>
                  <a:pt x="1928" y="1002"/>
                </a:lnTo>
                <a:lnTo>
                  <a:pt x="1922" y="990"/>
                </a:lnTo>
                <a:lnTo>
                  <a:pt x="1922" y="990"/>
                </a:lnTo>
                <a:lnTo>
                  <a:pt x="1916" y="972"/>
                </a:lnTo>
                <a:lnTo>
                  <a:pt x="1912" y="952"/>
                </a:lnTo>
                <a:lnTo>
                  <a:pt x="1912" y="936"/>
                </a:lnTo>
                <a:lnTo>
                  <a:pt x="1912" y="918"/>
                </a:lnTo>
                <a:lnTo>
                  <a:pt x="1916" y="904"/>
                </a:lnTo>
                <a:lnTo>
                  <a:pt x="1920" y="892"/>
                </a:lnTo>
                <a:lnTo>
                  <a:pt x="1928" y="880"/>
                </a:lnTo>
                <a:lnTo>
                  <a:pt x="1938" y="874"/>
                </a:lnTo>
                <a:lnTo>
                  <a:pt x="1938" y="874"/>
                </a:lnTo>
                <a:lnTo>
                  <a:pt x="1946" y="870"/>
                </a:lnTo>
                <a:lnTo>
                  <a:pt x="1954" y="868"/>
                </a:lnTo>
                <a:lnTo>
                  <a:pt x="1962" y="866"/>
                </a:lnTo>
                <a:lnTo>
                  <a:pt x="1968" y="868"/>
                </a:lnTo>
                <a:lnTo>
                  <a:pt x="1980" y="872"/>
                </a:lnTo>
                <a:lnTo>
                  <a:pt x="1988" y="880"/>
                </a:lnTo>
                <a:lnTo>
                  <a:pt x="1994" y="888"/>
                </a:lnTo>
                <a:lnTo>
                  <a:pt x="2000" y="896"/>
                </a:lnTo>
                <a:lnTo>
                  <a:pt x="2002" y="906"/>
                </a:lnTo>
                <a:lnTo>
                  <a:pt x="2002" y="906"/>
                </a:lnTo>
                <a:lnTo>
                  <a:pt x="2006" y="910"/>
                </a:lnTo>
                <a:lnTo>
                  <a:pt x="2010" y="910"/>
                </a:lnTo>
                <a:lnTo>
                  <a:pt x="2014" y="908"/>
                </a:lnTo>
                <a:lnTo>
                  <a:pt x="2016" y="902"/>
                </a:lnTo>
                <a:lnTo>
                  <a:pt x="2016" y="902"/>
                </a:lnTo>
                <a:lnTo>
                  <a:pt x="2016" y="886"/>
                </a:lnTo>
                <a:lnTo>
                  <a:pt x="2016" y="868"/>
                </a:lnTo>
                <a:lnTo>
                  <a:pt x="2020" y="846"/>
                </a:lnTo>
                <a:lnTo>
                  <a:pt x="2028" y="822"/>
                </a:lnTo>
                <a:lnTo>
                  <a:pt x="2034" y="808"/>
                </a:lnTo>
                <a:lnTo>
                  <a:pt x="2040" y="796"/>
                </a:lnTo>
                <a:lnTo>
                  <a:pt x="2048" y="784"/>
                </a:lnTo>
                <a:lnTo>
                  <a:pt x="2058" y="774"/>
                </a:lnTo>
                <a:lnTo>
                  <a:pt x="2068" y="764"/>
                </a:lnTo>
                <a:lnTo>
                  <a:pt x="2082" y="754"/>
                </a:lnTo>
                <a:lnTo>
                  <a:pt x="2082" y="754"/>
                </a:lnTo>
                <a:lnTo>
                  <a:pt x="2102" y="738"/>
                </a:lnTo>
                <a:lnTo>
                  <a:pt x="2124" y="716"/>
                </a:lnTo>
                <a:lnTo>
                  <a:pt x="2146" y="692"/>
                </a:lnTo>
                <a:lnTo>
                  <a:pt x="2162" y="668"/>
                </a:lnTo>
                <a:lnTo>
                  <a:pt x="2162" y="668"/>
                </a:lnTo>
                <a:lnTo>
                  <a:pt x="2184" y="672"/>
                </a:lnTo>
                <a:lnTo>
                  <a:pt x="2212" y="674"/>
                </a:lnTo>
                <a:lnTo>
                  <a:pt x="2276" y="678"/>
                </a:lnTo>
                <a:lnTo>
                  <a:pt x="2348" y="678"/>
                </a:lnTo>
                <a:lnTo>
                  <a:pt x="2424" y="674"/>
                </a:lnTo>
                <a:lnTo>
                  <a:pt x="2424" y="674"/>
                </a:lnTo>
                <a:lnTo>
                  <a:pt x="2444" y="674"/>
                </a:lnTo>
                <a:lnTo>
                  <a:pt x="2460" y="678"/>
                </a:lnTo>
                <a:lnTo>
                  <a:pt x="2476" y="684"/>
                </a:lnTo>
                <a:lnTo>
                  <a:pt x="2488" y="692"/>
                </a:lnTo>
                <a:lnTo>
                  <a:pt x="2500" y="704"/>
                </a:lnTo>
                <a:lnTo>
                  <a:pt x="2510" y="716"/>
                </a:lnTo>
                <a:lnTo>
                  <a:pt x="2518" y="730"/>
                </a:lnTo>
                <a:lnTo>
                  <a:pt x="2524" y="744"/>
                </a:lnTo>
                <a:lnTo>
                  <a:pt x="2534" y="770"/>
                </a:lnTo>
                <a:lnTo>
                  <a:pt x="2540" y="796"/>
                </a:lnTo>
                <a:lnTo>
                  <a:pt x="2542" y="820"/>
                </a:lnTo>
                <a:lnTo>
                  <a:pt x="2542" y="820"/>
                </a:lnTo>
                <a:lnTo>
                  <a:pt x="2542" y="824"/>
                </a:lnTo>
                <a:lnTo>
                  <a:pt x="2544" y="828"/>
                </a:lnTo>
                <a:lnTo>
                  <a:pt x="2546" y="832"/>
                </a:lnTo>
                <a:lnTo>
                  <a:pt x="2548" y="834"/>
                </a:lnTo>
                <a:lnTo>
                  <a:pt x="2552" y="834"/>
                </a:lnTo>
                <a:lnTo>
                  <a:pt x="2554" y="834"/>
                </a:lnTo>
                <a:lnTo>
                  <a:pt x="2556" y="832"/>
                </a:lnTo>
                <a:lnTo>
                  <a:pt x="2558" y="828"/>
                </a:lnTo>
                <a:lnTo>
                  <a:pt x="2558" y="828"/>
                </a:lnTo>
                <a:lnTo>
                  <a:pt x="2562" y="782"/>
                </a:lnTo>
                <a:lnTo>
                  <a:pt x="2566" y="718"/>
                </a:lnTo>
                <a:lnTo>
                  <a:pt x="2566" y="718"/>
                </a:lnTo>
                <a:lnTo>
                  <a:pt x="2564" y="680"/>
                </a:lnTo>
                <a:lnTo>
                  <a:pt x="2560" y="644"/>
                </a:lnTo>
                <a:lnTo>
                  <a:pt x="2552" y="610"/>
                </a:lnTo>
                <a:lnTo>
                  <a:pt x="2542" y="578"/>
                </a:lnTo>
                <a:lnTo>
                  <a:pt x="2528" y="548"/>
                </a:lnTo>
                <a:lnTo>
                  <a:pt x="2510" y="522"/>
                </a:lnTo>
                <a:lnTo>
                  <a:pt x="2492" y="498"/>
                </a:lnTo>
                <a:lnTo>
                  <a:pt x="2468" y="476"/>
                </a:lnTo>
                <a:lnTo>
                  <a:pt x="2444" y="456"/>
                </a:lnTo>
                <a:lnTo>
                  <a:pt x="2416" y="440"/>
                </a:lnTo>
                <a:lnTo>
                  <a:pt x="2386" y="426"/>
                </a:lnTo>
                <a:lnTo>
                  <a:pt x="2356" y="416"/>
                </a:lnTo>
                <a:lnTo>
                  <a:pt x="2322" y="408"/>
                </a:lnTo>
                <a:lnTo>
                  <a:pt x="2286" y="404"/>
                </a:lnTo>
                <a:lnTo>
                  <a:pt x="2250" y="402"/>
                </a:lnTo>
                <a:lnTo>
                  <a:pt x="2212" y="402"/>
                </a:lnTo>
                <a:lnTo>
                  <a:pt x="2212" y="402"/>
                </a:lnTo>
                <a:lnTo>
                  <a:pt x="2164" y="408"/>
                </a:lnTo>
                <a:lnTo>
                  <a:pt x="2116" y="418"/>
                </a:lnTo>
                <a:lnTo>
                  <a:pt x="2072" y="434"/>
                </a:lnTo>
                <a:lnTo>
                  <a:pt x="2050" y="442"/>
                </a:lnTo>
                <a:lnTo>
                  <a:pt x="2030" y="452"/>
                </a:lnTo>
                <a:lnTo>
                  <a:pt x="2008" y="464"/>
                </a:lnTo>
                <a:lnTo>
                  <a:pt x="1990" y="476"/>
                </a:lnTo>
                <a:lnTo>
                  <a:pt x="1970" y="488"/>
                </a:lnTo>
                <a:lnTo>
                  <a:pt x="1952" y="502"/>
                </a:lnTo>
                <a:lnTo>
                  <a:pt x="1936" y="518"/>
                </a:lnTo>
                <a:lnTo>
                  <a:pt x="1920" y="534"/>
                </a:lnTo>
                <a:lnTo>
                  <a:pt x="1904" y="550"/>
                </a:lnTo>
                <a:lnTo>
                  <a:pt x="1890" y="568"/>
                </a:lnTo>
                <a:lnTo>
                  <a:pt x="1876" y="588"/>
                </a:lnTo>
                <a:lnTo>
                  <a:pt x="1866" y="608"/>
                </a:lnTo>
                <a:lnTo>
                  <a:pt x="1854" y="628"/>
                </a:lnTo>
                <a:lnTo>
                  <a:pt x="1844" y="650"/>
                </a:lnTo>
                <a:lnTo>
                  <a:pt x="1836" y="672"/>
                </a:lnTo>
                <a:lnTo>
                  <a:pt x="1830" y="696"/>
                </a:lnTo>
                <a:lnTo>
                  <a:pt x="1824" y="720"/>
                </a:lnTo>
                <a:lnTo>
                  <a:pt x="1820" y="746"/>
                </a:lnTo>
                <a:lnTo>
                  <a:pt x="1818" y="772"/>
                </a:lnTo>
                <a:lnTo>
                  <a:pt x="1818" y="800"/>
                </a:lnTo>
                <a:lnTo>
                  <a:pt x="1818" y="826"/>
                </a:lnTo>
                <a:lnTo>
                  <a:pt x="1820" y="856"/>
                </a:lnTo>
                <a:lnTo>
                  <a:pt x="1824" y="886"/>
                </a:lnTo>
                <a:lnTo>
                  <a:pt x="1830" y="916"/>
                </a:lnTo>
                <a:lnTo>
                  <a:pt x="1838" y="946"/>
                </a:lnTo>
                <a:lnTo>
                  <a:pt x="1848" y="978"/>
                </a:lnTo>
                <a:lnTo>
                  <a:pt x="1848" y="978"/>
                </a:lnTo>
                <a:lnTo>
                  <a:pt x="1856" y="998"/>
                </a:lnTo>
                <a:lnTo>
                  <a:pt x="1866" y="1016"/>
                </a:lnTo>
                <a:lnTo>
                  <a:pt x="1890" y="1052"/>
                </a:lnTo>
                <a:lnTo>
                  <a:pt x="1916" y="1088"/>
                </a:lnTo>
                <a:lnTo>
                  <a:pt x="1944" y="1118"/>
                </a:lnTo>
                <a:lnTo>
                  <a:pt x="1972" y="1146"/>
                </a:lnTo>
                <a:lnTo>
                  <a:pt x="2000" y="1170"/>
                </a:lnTo>
                <a:lnTo>
                  <a:pt x="2024" y="1188"/>
                </a:lnTo>
                <a:lnTo>
                  <a:pt x="2044" y="1202"/>
                </a:lnTo>
                <a:lnTo>
                  <a:pt x="2044" y="1202"/>
                </a:lnTo>
                <a:close/>
                <a:moveTo>
                  <a:pt x="1152" y="800"/>
                </a:moveTo>
                <a:lnTo>
                  <a:pt x="1152" y="800"/>
                </a:lnTo>
                <a:lnTo>
                  <a:pt x="1160" y="802"/>
                </a:lnTo>
                <a:lnTo>
                  <a:pt x="1166" y="802"/>
                </a:lnTo>
                <a:lnTo>
                  <a:pt x="1168" y="800"/>
                </a:lnTo>
                <a:lnTo>
                  <a:pt x="1170" y="796"/>
                </a:lnTo>
                <a:lnTo>
                  <a:pt x="1168" y="792"/>
                </a:lnTo>
                <a:lnTo>
                  <a:pt x="1166" y="786"/>
                </a:lnTo>
                <a:lnTo>
                  <a:pt x="1166" y="786"/>
                </a:lnTo>
                <a:lnTo>
                  <a:pt x="1154" y="756"/>
                </a:lnTo>
                <a:lnTo>
                  <a:pt x="1140" y="724"/>
                </a:lnTo>
                <a:lnTo>
                  <a:pt x="1130" y="688"/>
                </a:lnTo>
                <a:lnTo>
                  <a:pt x="1122" y="650"/>
                </a:lnTo>
                <a:lnTo>
                  <a:pt x="1122" y="650"/>
                </a:lnTo>
                <a:lnTo>
                  <a:pt x="1110" y="648"/>
                </a:lnTo>
                <a:lnTo>
                  <a:pt x="1098" y="646"/>
                </a:lnTo>
                <a:lnTo>
                  <a:pt x="1084" y="644"/>
                </a:lnTo>
                <a:lnTo>
                  <a:pt x="1070" y="636"/>
                </a:lnTo>
                <a:lnTo>
                  <a:pt x="1056" y="626"/>
                </a:lnTo>
                <a:lnTo>
                  <a:pt x="1048" y="618"/>
                </a:lnTo>
                <a:lnTo>
                  <a:pt x="1042" y="610"/>
                </a:lnTo>
                <a:lnTo>
                  <a:pt x="1036" y="600"/>
                </a:lnTo>
                <a:lnTo>
                  <a:pt x="1030" y="590"/>
                </a:lnTo>
                <a:lnTo>
                  <a:pt x="1030" y="590"/>
                </a:lnTo>
                <a:lnTo>
                  <a:pt x="1026" y="570"/>
                </a:lnTo>
                <a:lnTo>
                  <a:pt x="1022" y="552"/>
                </a:lnTo>
                <a:lnTo>
                  <a:pt x="1020" y="534"/>
                </a:lnTo>
                <a:lnTo>
                  <a:pt x="1022" y="518"/>
                </a:lnTo>
                <a:lnTo>
                  <a:pt x="1024" y="502"/>
                </a:lnTo>
                <a:lnTo>
                  <a:pt x="1030" y="490"/>
                </a:lnTo>
                <a:lnTo>
                  <a:pt x="1038" y="480"/>
                </a:lnTo>
                <a:lnTo>
                  <a:pt x="1046" y="472"/>
                </a:lnTo>
                <a:lnTo>
                  <a:pt x="1046" y="472"/>
                </a:lnTo>
                <a:lnTo>
                  <a:pt x="1054" y="468"/>
                </a:lnTo>
                <a:lnTo>
                  <a:pt x="1062" y="466"/>
                </a:lnTo>
                <a:lnTo>
                  <a:pt x="1070" y="466"/>
                </a:lnTo>
                <a:lnTo>
                  <a:pt x="1076" y="466"/>
                </a:lnTo>
                <a:lnTo>
                  <a:pt x="1088" y="470"/>
                </a:lnTo>
                <a:lnTo>
                  <a:pt x="1098" y="478"/>
                </a:lnTo>
                <a:lnTo>
                  <a:pt x="1104" y="486"/>
                </a:lnTo>
                <a:lnTo>
                  <a:pt x="1108" y="496"/>
                </a:lnTo>
                <a:lnTo>
                  <a:pt x="1112" y="504"/>
                </a:lnTo>
                <a:lnTo>
                  <a:pt x="1112" y="504"/>
                </a:lnTo>
                <a:lnTo>
                  <a:pt x="1114" y="508"/>
                </a:lnTo>
                <a:lnTo>
                  <a:pt x="1120" y="508"/>
                </a:lnTo>
                <a:lnTo>
                  <a:pt x="1122" y="506"/>
                </a:lnTo>
                <a:lnTo>
                  <a:pt x="1124" y="502"/>
                </a:lnTo>
                <a:lnTo>
                  <a:pt x="1124" y="502"/>
                </a:lnTo>
                <a:lnTo>
                  <a:pt x="1124" y="484"/>
                </a:lnTo>
                <a:lnTo>
                  <a:pt x="1126" y="466"/>
                </a:lnTo>
                <a:lnTo>
                  <a:pt x="1130" y="444"/>
                </a:lnTo>
                <a:lnTo>
                  <a:pt x="1136" y="420"/>
                </a:lnTo>
                <a:lnTo>
                  <a:pt x="1142" y="408"/>
                </a:lnTo>
                <a:lnTo>
                  <a:pt x="1148" y="396"/>
                </a:lnTo>
                <a:lnTo>
                  <a:pt x="1156" y="384"/>
                </a:lnTo>
                <a:lnTo>
                  <a:pt x="1166" y="372"/>
                </a:lnTo>
                <a:lnTo>
                  <a:pt x="1178" y="362"/>
                </a:lnTo>
                <a:lnTo>
                  <a:pt x="1190" y="352"/>
                </a:lnTo>
                <a:lnTo>
                  <a:pt x="1190" y="352"/>
                </a:lnTo>
                <a:lnTo>
                  <a:pt x="1200" y="346"/>
                </a:lnTo>
                <a:lnTo>
                  <a:pt x="1212" y="336"/>
                </a:lnTo>
                <a:lnTo>
                  <a:pt x="1234" y="314"/>
                </a:lnTo>
                <a:lnTo>
                  <a:pt x="1254" y="290"/>
                </a:lnTo>
                <a:lnTo>
                  <a:pt x="1272" y="266"/>
                </a:lnTo>
                <a:lnTo>
                  <a:pt x="1272" y="266"/>
                </a:lnTo>
                <a:lnTo>
                  <a:pt x="1294" y="270"/>
                </a:lnTo>
                <a:lnTo>
                  <a:pt x="1320" y="272"/>
                </a:lnTo>
                <a:lnTo>
                  <a:pt x="1384" y="276"/>
                </a:lnTo>
                <a:lnTo>
                  <a:pt x="1458" y="276"/>
                </a:lnTo>
                <a:lnTo>
                  <a:pt x="1534" y="272"/>
                </a:lnTo>
                <a:lnTo>
                  <a:pt x="1534" y="272"/>
                </a:lnTo>
                <a:lnTo>
                  <a:pt x="1552" y="272"/>
                </a:lnTo>
                <a:lnTo>
                  <a:pt x="1570" y="276"/>
                </a:lnTo>
                <a:lnTo>
                  <a:pt x="1584" y="282"/>
                </a:lnTo>
                <a:lnTo>
                  <a:pt x="1598" y="292"/>
                </a:lnTo>
                <a:lnTo>
                  <a:pt x="1608" y="302"/>
                </a:lnTo>
                <a:lnTo>
                  <a:pt x="1618" y="314"/>
                </a:lnTo>
                <a:lnTo>
                  <a:pt x="1626" y="328"/>
                </a:lnTo>
                <a:lnTo>
                  <a:pt x="1634" y="342"/>
                </a:lnTo>
                <a:lnTo>
                  <a:pt x="1642" y="370"/>
                </a:lnTo>
                <a:lnTo>
                  <a:pt x="1648" y="394"/>
                </a:lnTo>
                <a:lnTo>
                  <a:pt x="1650" y="418"/>
                </a:lnTo>
                <a:lnTo>
                  <a:pt x="1650" y="418"/>
                </a:lnTo>
                <a:lnTo>
                  <a:pt x="1652" y="424"/>
                </a:lnTo>
                <a:lnTo>
                  <a:pt x="1652" y="428"/>
                </a:lnTo>
                <a:lnTo>
                  <a:pt x="1654" y="430"/>
                </a:lnTo>
                <a:lnTo>
                  <a:pt x="1658" y="432"/>
                </a:lnTo>
                <a:lnTo>
                  <a:pt x="1660" y="432"/>
                </a:lnTo>
                <a:lnTo>
                  <a:pt x="1662" y="432"/>
                </a:lnTo>
                <a:lnTo>
                  <a:pt x="1664" y="430"/>
                </a:lnTo>
                <a:lnTo>
                  <a:pt x="1666" y="426"/>
                </a:lnTo>
                <a:lnTo>
                  <a:pt x="1666" y="426"/>
                </a:lnTo>
                <a:lnTo>
                  <a:pt x="1670" y="380"/>
                </a:lnTo>
                <a:lnTo>
                  <a:pt x="1674" y="316"/>
                </a:lnTo>
                <a:lnTo>
                  <a:pt x="1674" y="316"/>
                </a:lnTo>
                <a:lnTo>
                  <a:pt x="1674" y="278"/>
                </a:lnTo>
                <a:lnTo>
                  <a:pt x="1668" y="242"/>
                </a:lnTo>
                <a:lnTo>
                  <a:pt x="1662" y="208"/>
                </a:lnTo>
                <a:lnTo>
                  <a:pt x="1650" y="176"/>
                </a:lnTo>
                <a:lnTo>
                  <a:pt x="1636" y="146"/>
                </a:lnTo>
                <a:lnTo>
                  <a:pt x="1620" y="120"/>
                </a:lnTo>
                <a:lnTo>
                  <a:pt x="1600" y="96"/>
                </a:lnTo>
                <a:lnTo>
                  <a:pt x="1578" y="74"/>
                </a:lnTo>
                <a:lnTo>
                  <a:pt x="1552" y="54"/>
                </a:lnTo>
                <a:lnTo>
                  <a:pt x="1526" y="38"/>
                </a:lnTo>
                <a:lnTo>
                  <a:pt x="1496" y="26"/>
                </a:lnTo>
                <a:lnTo>
                  <a:pt x="1464" y="14"/>
                </a:lnTo>
                <a:lnTo>
                  <a:pt x="1430" y="6"/>
                </a:lnTo>
                <a:lnTo>
                  <a:pt x="1396" y="2"/>
                </a:lnTo>
                <a:lnTo>
                  <a:pt x="1358" y="0"/>
                </a:lnTo>
                <a:lnTo>
                  <a:pt x="1320" y="2"/>
                </a:lnTo>
                <a:lnTo>
                  <a:pt x="1320" y="2"/>
                </a:lnTo>
                <a:lnTo>
                  <a:pt x="1272" y="8"/>
                </a:lnTo>
                <a:lnTo>
                  <a:pt x="1226" y="18"/>
                </a:lnTo>
                <a:lnTo>
                  <a:pt x="1180" y="32"/>
                </a:lnTo>
                <a:lnTo>
                  <a:pt x="1158" y="40"/>
                </a:lnTo>
                <a:lnTo>
                  <a:pt x="1138" y="50"/>
                </a:lnTo>
                <a:lnTo>
                  <a:pt x="1118" y="62"/>
                </a:lnTo>
                <a:lnTo>
                  <a:pt x="1098" y="74"/>
                </a:lnTo>
                <a:lnTo>
                  <a:pt x="1080" y="86"/>
                </a:lnTo>
                <a:lnTo>
                  <a:pt x="1062" y="100"/>
                </a:lnTo>
                <a:lnTo>
                  <a:pt x="1044" y="116"/>
                </a:lnTo>
                <a:lnTo>
                  <a:pt x="1028" y="132"/>
                </a:lnTo>
                <a:lnTo>
                  <a:pt x="1012" y="150"/>
                </a:lnTo>
                <a:lnTo>
                  <a:pt x="998" y="168"/>
                </a:lnTo>
                <a:lnTo>
                  <a:pt x="986" y="186"/>
                </a:lnTo>
                <a:lnTo>
                  <a:pt x="974" y="206"/>
                </a:lnTo>
                <a:lnTo>
                  <a:pt x="964" y="226"/>
                </a:lnTo>
                <a:lnTo>
                  <a:pt x="954" y="248"/>
                </a:lnTo>
                <a:lnTo>
                  <a:pt x="946" y="272"/>
                </a:lnTo>
                <a:lnTo>
                  <a:pt x="938" y="294"/>
                </a:lnTo>
                <a:lnTo>
                  <a:pt x="934" y="320"/>
                </a:lnTo>
                <a:lnTo>
                  <a:pt x="930" y="344"/>
                </a:lnTo>
                <a:lnTo>
                  <a:pt x="928" y="370"/>
                </a:lnTo>
                <a:lnTo>
                  <a:pt x="926" y="398"/>
                </a:lnTo>
                <a:lnTo>
                  <a:pt x="926" y="426"/>
                </a:lnTo>
                <a:lnTo>
                  <a:pt x="930" y="454"/>
                </a:lnTo>
                <a:lnTo>
                  <a:pt x="934" y="484"/>
                </a:lnTo>
                <a:lnTo>
                  <a:pt x="940" y="514"/>
                </a:lnTo>
                <a:lnTo>
                  <a:pt x="946" y="544"/>
                </a:lnTo>
                <a:lnTo>
                  <a:pt x="956" y="576"/>
                </a:lnTo>
                <a:lnTo>
                  <a:pt x="956" y="576"/>
                </a:lnTo>
                <a:lnTo>
                  <a:pt x="966" y="596"/>
                </a:lnTo>
                <a:lnTo>
                  <a:pt x="976" y="614"/>
                </a:lnTo>
                <a:lnTo>
                  <a:pt x="998" y="652"/>
                </a:lnTo>
                <a:lnTo>
                  <a:pt x="1024" y="686"/>
                </a:lnTo>
                <a:lnTo>
                  <a:pt x="1052" y="718"/>
                </a:lnTo>
                <a:lnTo>
                  <a:pt x="1082" y="746"/>
                </a:lnTo>
                <a:lnTo>
                  <a:pt x="1108" y="768"/>
                </a:lnTo>
                <a:lnTo>
                  <a:pt x="1132" y="788"/>
                </a:lnTo>
                <a:lnTo>
                  <a:pt x="1152" y="800"/>
                </a:lnTo>
                <a:lnTo>
                  <a:pt x="1152" y="800"/>
                </a:lnTo>
                <a:close/>
                <a:moveTo>
                  <a:pt x="1786" y="1316"/>
                </a:moveTo>
                <a:lnTo>
                  <a:pt x="1786" y="1316"/>
                </a:lnTo>
                <a:lnTo>
                  <a:pt x="1804" y="1308"/>
                </a:lnTo>
                <a:lnTo>
                  <a:pt x="1806" y="1306"/>
                </a:lnTo>
                <a:lnTo>
                  <a:pt x="1808" y="1304"/>
                </a:lnTo>
                <a:lnTo>
                  <a:pt x="1950" y="1246"/>
                </a:lnTo>
                <a:lnTo>
                  <a:pt x="1968" y="1238"/>
                </a:lnTo>
                <a:lnTo>
                  <a:pt x="1968" y="1238"/>
                </a:lnTo>
                <a:lnTo>
                  <a:pt x="1944" y="1218"/>
                </a:lnTo>
                <a:lnTo>
                  <a:pt x="1918" y="1196"/>
                </a:lnTo>
                <a:lnTo>
                  <a:pt x="1892" y="1170"/>
                </a:lnTo>
                <a:lnTo>
                  <a:pt x="1866" y="1140"/>
                </a:lnTo>
                <a:lnTo>
                  <a:pt x="1840" y="1110"/>
                </a:lnTo>
                <a:lnTo>
                  <a:pt x="1818" y="1076"/>
                </a:lnTo>
                <a:lnTo>
                  <a:pt x="1796" y="1042"/>
                </a:lnTo>
                <a:lnTo>
                  <a:pt x="1780" y="1006"/>
                </a:lnTo>
                <a:lnTo>
                  <a:pt x="1778" y="1004"/>
                </a:lnTo>
                <a:lnTo>
                  <a:pt x="1778" y="1000"/>
                </a:lnTo>
                <a:lnTo>
                  <a:pt x="1778" y="1000"/>
                </a:lnTo>
                <a:lnTo>
                  <a:pt x="1768" y="968"/>
                </a:lnTo>
                <a:lnTo>
                  <a:pt x="1760" y="938"/>
                </a:lnTo>
                <a:lnTo>
                  <a:pt x="1754" y="908"/>
                </a:lnTo>
                <a:lnTo>
                  <a:pt x="1750" y="878"/>
                </a:lnTo>
                <a:lnTo>
                  <a:pt x="1746" y="850"/>
                </a:lnTo>
                <a:lnTo>
                  <a:pt x="1744" y="824"/>
                </a:lnTo>
                <a:lnTo>
                  <a:pt x="1744" y="798"/>
                </a:lnTo>
                <a:lnTo>
                  <a:pt x="1744" y="772"/>
                </a:lnTo>
                <a:lnTo>
                  <a:pt x="1744" y="772"/>
                </a:lnTo>
                <a:lnTo>
                  <a:pt x="1738" y="772"/>
                </a:lnTo>
                <a:lnTo>
                  <a:pt x="1738" y="772"/>
                </a:lnTo>
                <a:lnTo>
                  <a:pt x="1736" y="772"/>
                </a:lnTo>
                <a:lnTo>
                  <a:pt x="1570" y="802"/>
                </a:lnTo>
                <a:lnTo>
                  <a:pt x="1570" y="802"/>
                </a:lnTo>
                <a:lnTo>
                  <a:pt x="1574" y="824"/>
                </a:lnTo>
                <a:lnTo>
                  <a:pt x="1576" y="850"/>
                </a:lnTo>
                <a:lnTo>
                  <a:pt x="1580" y="908"/>
                </a:lnTo>
                <a:lnTo>
                  <a:pt x="1580" y="976"/>
                </a:lnTo>
                <a:lnTo>
                  <a:pt x="1580" y="1048"/>
                </a:lnTo>
                <a:lnTo>
                  <a:pt x="1576" y="1126"/>
                </a:lnTo>
                <a:lnTo>
                  <a:pt x="1572" y="1204"/>
                </a:lnTo>
                <a:lnTo>
                  <a:pt x="1560" y="1356"/>
                </a:lnTo>
                <a:lnTo>
                  <a:pt x="1466" y="1020"/>
                </a:lnTo>
                <a:lnTo>
                  <a:pt x="1496" y="916"/>
                </a:lnTo>
                <a:lnTo>
                  <a:pt x="1404" y="868"/>
                </a:lnTo>
                <a:lnTo>
                  <a:pt x="1314" y="962"/>
                </a:lnTo>
                <a:lnTo>
                  <a:pt x="1408" y="1032"/>
                </a:lnTo>
                <a:lnTo>
                  <a:pt x="1424" y="1386"/>
                </a:lnTo>
                <a:lnTo>
                  <a:pt x="1424" y="1386"/>
                </a:lnTo>
                <a:lnTo>
                  <a:pt x="1390" y="1320"/>
                </a:lnTo>
                <a:lnTo>
                  <a:pt x="1350" y="1248"/>
                </a:lnTo>
                <a:lnTo>
                  <a:pt x="1310" y="1178"/>
                </a:lnTo>
                <a:lnTo>
                  <a:pt x="1266" y="1110"/>
                </a:lnTo>
                <a:lnTo>
                  <a:pt x="1222" y="1046"/>
                </a:lnTo>
                <a:lnTo>
                  <a:pt x="1198" y="1018"/>
                </a:lnTo>
                <a:lnTo>
                  <a:pt x="1176" y="990"/>
                </a:lnTo>
                <a:lnTo>
                  <a:pt x="1154" y="966"/>
                </a:lnTo>
                <a:lnTo>
                  <a:pt x="1132" y="944"/>
                </a:lnTo>
                <a:lnTo>
                  <a:pt x="1108" y="926"/>
                </a:lnTo>
                <a:lnTo>
                  <a:pt x="1088" y="912"/>
                </a:lnTo>
                <a:lnTo>
                  <a:pt x="1026" y="938"/>
                </a:lnTo>
                <a:lnTo>
                  <a:pt x="1026" y="938"/>
                </a:lnTo>
                <a:lnTo>
                  <a:pt x="1036" y="974"/>
                </a:lnTo>
                <a:lnTo>
                  <a:pt x="1046" y="1012"/>
                </a:lnTo>
                <a:lnTo>
                  <a:pt x="1052" y="1052"/>
                </a:lnTo>
                <a:lnTo>
                  <a:pt x="1056" y="1092"/>
                </a:lnTo>
                <a:lnTo>
                  <a:pt x="1056" y="1092"/>
                </a:lnTo>
                <a:lnTo>
                  <a:pt x="1064" y="1206"/>
                </a:lnTo>
                <a:lnTo>
                  <a:pt x="1068" y="1242"/>
                </a:lnTo>
                <a:lnTo>
                  <a:pt x="1072" y="1270"/>
                </a:lnTo>
                <a:lnTo>
                  <a:pt x="1076" y="1290"/>
                </a:lnTo>
                <a:lnTo>
                  <a:pt x="1082" y="1306"/>
                </a:lnTo>
                <a:lnTo>
                  <a:pt x="1088" y="1318"/>
                </a:lnTo>
                <a:lnTo>
                  <a:pt x="1096" y="1330"/>
                </a:lnTo>
                <a:lnTo>
                  <a:pt x="1096" y="1330"/>
                </a:lnTo>
                <a:lnTo>
                  <a:pt x="1104" y="1344"/>
                </a:lnTo>
                <a:lnTo>
                  <a:pt x="1130" y="1384"/>
                </a:lnTo>
                <a:lnTo>
                  <a:pt x="1104" y="1422"/>
                </a:lnTo>
                <a:lnTo>
                  <a:pt x="1104" y="1422"/>
                </a:lnTo>
                <a:lnTo>
                  <a:pt x="1092" y="1438"/>
                </a:lnTo>
                <a:lnTo>
                  <a:pt x="1092" y="1438"/>
                </a:lnTo>
                <a:lnTo>
                  <a:pt x="1118" y="1440"/>
                </a:lnTo>
                <a:lnTo>
                  <a:pt x="1144" y="1444"/>
                </a:lnTo>
                <a:lnTo>
                  <a:pt x="1168" y="1448"/>
                </a:lnTo>
                <a:lnTo>
                  <a:pt x="1190" y="1454"/>
                </a:lnTo>
                <a:lnTo>
                  <a:pt x="1212" y="1462"/>
                </a:lnTo>
                <a:lnTo>
                  <a:pt x="1234" y="1472"/>
                </a:lnTo>
                <a:lnTo>
                  <a:pt x="1252" y="1484"/>
                </a:lnTo>
                <a:lnTo>
                  <a:pt x="1272" y="1496"/>
                </a:lnTo>
                <a:lnTo>
                  <a:pt x="1272" y="1496"/>
                </a:lnTo>
                <a:lnTo>
                  <a:pt x="1294" y="1514"/>
                </a:lnTo>
                <a:lnTo>
                  <a:pt x="1314" y="1536"/>
                </a:lnTo>
                <a:lnTo>
                  <a:pt x="1332" y="1558"/>
                </a:lnTo>
                <a:lnTo>
                  <a:pt x="1348" y="1584"/>
                </a:lnTo>
                <a:lnTo>
                  <a:pt x="1360" y="1612"/>
                </a:lnTo>
                <a:lnTo>
                  <a:pt x="1368" y="1640"/>
                </a:lnTo>
                <a:lnTo>
                  <a:pt x="1374" y="1672"/>
                </a:lnTo>
                <a:lnTo>
                  <a:pt x="1378" y="1704"/>
                </a:lnTo>
                <a:lnTo>
                  <a:pt x="1378" y="1704"/>
                </a:lnTo>
                <a:lnTo>
                  <a:pt x="1416" y="1700"/>
                </a:lnTo>
                <a:lnTo>
                  <a:pt x="1416" y="1700"/>
                </a:lnTo>
                <a:lnTo>
                  <a:pt x="1462" y="1692"/>
                </a:lnTo>
                <a:lnTo>
                  <a:pt x="1504" y="1684"/>
                </a:lnTo>
                <a:lnTo>
                  <a:pt x="1504" y="1684"/>
                </a:lnTo>
                <a:lnTo>
                  <a:pt x="1506" y="1656"/>
                </a:lnTo>
                <a:lnTo>
                  <a:pt x="1512" y="1626"/>
                </a:lnTo>
                <a:lnTo>
                  <a:pt x="1520" y="1598"/>
                </a:lnTo>
                <a:lnTo>
                  <a:pt x="1532" y="1570"/>
                </a:lnTo>
                <a:lnTo>
                  <a:pt x="1544" y="1544"/>
                </a:lnTo>
                <a:lnTo>
                  <a:pt x="1558" y="1516"/>
                </a:lnTo>
                <a:lnTo>
                  <a:pt x="1576" y="1490"/>
                </a:lnTo>
                <a:lnTo>
                  <a:pt x="1594" y="1466"/>
                </a:lnTo>
                <a:lnTo>
                  <a:pt x="1594" y="1466"/>
                </a:lnTo>
                <a:lnTo>
                  <a:pt x="1614" y="1444"/>
                </a:lnTo>
                <a:lnTo>
                  <a:pt x="1634" y="1422"/>
                </a:lnTo>
                <a:lnTo>
                  <a:pt x="1656" y="1402"/>
                </a:lnTo>
                <a:lnTo>
                  <a:pt x="1680" y="1382"/>
                </a:lnTo>
                <a:lnTo>
                  <a:pt x="1704" y="1364"/>
                </a:lnTo>
                <a:lnTo>
                  <a:pt x="1730" y="1348"/>
                </a:lnTo>
                <a:lnTo>
                  <a:pt x="1758" y="1332"/>
                </a:lnTo>
                <a:lnTo>
                  <a:pt x="1786" y="1316"/>
                </a:lnTo>
                <a:lnTo>
                  <a:pt x="1786" y="1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6950868" y="4527550"/>
            <a:ext cx="1989931" cy="1419225"/>
          </a:xfrm>
          <a:prstGeom prst="roundRect">
            <a:avLst>
              <a:gd name="adj" fmla="val 4563"/>
            </a:avLst>
          </a:prstGeom>
          <a:solidFill>
            <a:srgbClr val="34BCBA">
              <a:alpha val="40000"/>
            </a:srgb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portefeuille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toujours en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croissance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flipH="1">
            <a:off x="471022" y="4643944"/>
            <a:ext cx="567429" cy="1147170"/>
            <a:chOff x="3343275" y="1143000"/>
            <a:chExt cx="2457450" cy="4572000"/>
          </a:xfrm>
          <a:solidFill>
            <a:schemeClr val="bg1"/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3813175" y="3629025"/>
              <a:ext cx="361950" cy="542925"/>
            </a:xfrm>
            <a:custGeom>
              <a:avLst/>
              <a:gdLst>
                <a:gd name="T0" fmla="*/ 196 w 228"/>
                <a:gd name="T1" fmla="*/ 28 h 342"/>
                <a:gd name="T2" fmla="*/ 88 w 228"/>
                <a:gd name="T3" fmla="*/ 2 h 342"/>
                <a:gd name="T4" fmla="*/ 88 w 228"/>
                <a:gd name="T5" fmla="*/ 2 h 342"/>
                <a:gd name="T6" fmla="*/ 80 w 228"/>
                <a:gd name="T7" fmla="*/ 0 h 342"/>
                <a:gd name="T8" fmla="*/ 72 w 228"/>
                <a:gd name="T9" fmla="*/ 0 h 342"/>
                <a:gd name="T10" fmla="*/ 64 w 228"/>
                <a:gd name="T11" fmla="*/ 2 h 342"/>
                <a:gd name="T12" fmla="*/ 58 w 228"/>
                <a:gd name="T13" fmla="*/ 6 h 342"/>
                <a:gd name="T14" fmla="*/ 52 w 228"/>
                <a:gd name="T15" fmla="*/ 10 h 342"/>
                <a:gd name="T16" fmla="*/ 46 w 228"/>
                <a:gd name="T17" fmla="*/ 16 h 342"/>
                <a:gd name="T18" fmla="*/ 44 w 228"/>
                <a:gd name="T19" fmla="*/ 24 h 342"/>
                <a:gd name="T20" fmla="*/ 42 w 228"/>
                <a:gd name="T21" fmla="*/ 32 h 342"/>
                <a:gd name="T22" fmla="*/ 0 w 228"/>
                <a:gd name="T23" fmla="*/ 264 h 342"/>
                <a:gd name="T24" fmla="*/ 0 w 228"/>
                <a:gd name="T25" fmla="*/ 264 h 342"/>
                <a:gd name="T26" fmla="*/ 0 w 228"/>
                <a:gd name="T27" fmla="*/ 272 h 342"/>
                <a:gd name="T28" fmla="*/ 2 w 228"/>
                <a:gd name="T29" fmla="*/ 280 h 342"/>
                <a:gd name="T30" fmla="*/ 4 w 228"/>
                <a:gd name="T31" fmla="*/ 288 h 342"/>
                <a:gd name="T32" fmla="*/ 8 w 228"/>
                <a:gd name="T33" fmla="*/ 296 h 342"/>
                <a:gd name="T34" fmla="*/ 12 w 228"/>
                <a:gd name="T35" fmla="*/ 302 h 342"/>
                <a:gd name="T36" fmla="*/ 18 w 228"/>
                <a:gd name="T37" fmla="*/ 308 h 342"/>
                <a:gd name="T38" fmla="*/ 26 w 228"/>
                <a:gd name="T39" fmla="*/ 312 h 342"/>
                <a:gd name="T40" fmla="*/ 34 w 228"/>
                <a:gd name="T41" fmla="*/ 314 h 342"/>
                <a:gd name="T42" fmla="*/ 142 w 228"/>
                <a:gd name="T43" fmla="*/ 340 h 342"/>
                <a:gd name="T44" fmla="*/ 142 w 228"/>
                <a:gd name="T45" fmla="*/ 340 h 342"/>
                <a:gd name="T46" fmla="*/ 150 w 228"/>
                <a:gd name="T47" fmla="*/ 342 h 342"/>
                <a:gd name="T48" fmla="*/ 156 w 228"/>
                <a:gd name="T49" fmla="*/ 342 h 342"/>
                <a:gd name="T50" fmla="*/ 164 w 228"/>
                <a:gd name="T51" fmla="*/ 340 h 342"/>
                <a:gd name="T52" fmla="*/ 170 w 228"/>
                <a:gd name="T53" fmla="*/ 336 h 342"/>
                <a:gd name="T54" fmla="*/ 176 w 228"/>
                <a:gd name="T55" fmla="*/ 332 h 342"/>
                <a:gd name="T56" fmla="*/ 182 w 228"/>
                <a:gd name="T57" fmla="*/ 326 h 342"/>
                <a:gd name="T58" fmla="*/ 186 w 228"/>
                <a:gd name="T59" fmla="*/ 318 h 342"/>
                <a:gd name="T60" fmla="*/ 188 w 228"/>
                <a:gd name="T61" fmla="*/ 310 h 342"/>
                <a:gd name="T62" fmla="*/ 228 w 228"/>
                <a:gd name="T63" fmla="*/ 78 h 342"/>
                <a:gd name="T64" fmla="*/ 228 w 228"/>
                <a:gd name="T65" fmla="*/ 78 h 342"/>
                <a:gd name="T66" fmla="*/ 228 w 228"/>
                <a:gd name="T67" fmla="*/ 70 h 342"/>
                <a:gd name="T68" fmla="*/ 228 w 228"/>
                <a:gd name="T69" fmla="*/ 62 h 342"/>
                <a:gd name="T70" fmla="*/ 224 w 228"/>
                <a:gd name="T71" fmla="*/ 54 h 342"/>
                <a:gd name="T72" fmla="*/ 222 w 228"/>
                <a:gd name="T73" fmla="*/ 46 h 342"/>
                <a:gd name="T74" fmla="*/ 216 w 228"/>
                <a:gd name="T75" fmla="*/ 40 h 342"/>
                <a:gd name="T76" fmla="*/ 210 w 228"/>
                <a:gd name="T77" fmla="*/ 34 h 342"/>
                <a:gd name="T78" fmla="*/ 204 w 228"/>
                <a:gd name="T79" fmla="*/ 30 h 342"/>
                <a:gd name="T80" fmla="*/ 196 w 228"/>
                <a:gd name="T81" fmla="*/ 28 h 342"/>
                <a:gd name="T82" fmla="*/ 196 w 228"/>
                <a:gd name="T83" fmla="*/ 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342">
                  <a:moveTo>
                    <a:pt x="196" y="28"/>
                  </a:moveTo>
                  <a:lnTo>
                    <a:pt x="88" y="2"/>
                  </a:lnTo>
                  <a:lnTo>
                    <a:pt x="88" y="2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8" y="6"/>
                  </a:lnTo>
                  <a:lnTo>
                    <a:pt x="52" y="10"/>
                  </a:lnTo>
                  <a:lnTo>
                    <a:pt x="46" y="16"/>
                  </a:lnTo>
                  <a:lnTo>
                    <a:pt x="44" y="24"/>
                  </a:lnTo>
                  <a:lnTo>
                    <a:pt x="42" y="32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72"/>
                  </a:lnTo>
                  <a:lnTo>
                    <a:pt x="2" y="280"/>
                  </a:lnTo>
                  <a:lnTo>
                    <a:pt x="4" y="288"/>
                  </a:lnTo>
                  <a:lnTo>
                    <a:pt x="8" y="296"/>
                  </a:lnTo>
                  <a:lnTo>
                    <a:pt x="12" y="302"/>
                  </a:lnTo>
                  <a:lnTo>
                    <a:pt x="18" y="308"/>
                  </a:lnTo>
                  <a:lnTo>
                    <a:pt x="26" y="312"/>
                  </a:lnTo>
                  <a:lnTo>
                    <a:pt x="34" y="314"/>
                  </a:lnTo>
                  <a:lnTo>
                    <a:pt x="142" y="340"/>
                  </a:lnTo>
                  <a:lnTo>
                    <a:pt x="142" y="34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4" y="340"/>
                  </a:lnTo>
                  <a:lnTo>
                    <a:pt x="170" y="336"/>
                  </a:lnTo>
                  <a:lnTo>
                    <a:pt x="176" y="332"/>
                  </a:lnTo>
                  <a:lnTo>
                    <a:pt x="182" y="326"/>
                  </a:lnTo>
                  <a:lnTo>
                    <a:pt x="186" y="318"/>
                  </a:lnTo>
                  <a:lnTo>
                    <a:pt x="188" y="310"/>
                  </a:lnTo>
                  <a:lnTo>
                    <a:pt x="228" y="78"/>
                  </a:lnTo>
                  <a:lnTo>
                    <a:pt x="228" y="78"/>
                  </a:lnTo>
                  <a:lnTo>
                    <a:pt x="228" y="70"/>
                  </a:lnTo>
                  <a:lnTo>
                    <a:pt x="228" y="62"/>
                  </a:lnTo>
                  <a:lnTo>
                    <a:pt x="224" y="54"/>
                  </a:lnTo>
                  <a:lnTo>
                    <a:pt x="222" y="46"/>
                  </a:lnTo>
                  <a:lnTo>
                    <a:pt x="216" y="40"/>
                  </a:lnTo>
                  <a:lnTo>
                    <a:pt x="210" y="34"/>
                  </a:lnTo>
                  <a:lnTo>
                    <a:pt x="204" y="30"/>
                  </a:lnTo>
                  <a:lnTo>
                    <a:pt x="196" y="28"/>
                  </a:lnTo>
                  <a:lnTo>
                    <a:pt x="196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4257675" y="3073400"/>
              <a:ext cx="476250" cy="1209675"/>
            </a:xfrm>
            <a:custGeom>
              <a:avLst/>
              <a:gdLst>
                <a:gd name="T0" fmla="*/ 268 w 300"/>
                <a:gd name="T1" fmla="*/ 28 h 762"/>
                <a:gd name="T2" fmla="*/ 160 w 300"/>
                <a:gd name="T3" fmla="*/ 0 h 762"/>
                <a:gd name="T4" fmla="*/ 160 w 300"/>
                <a:gd name="T5" fmla="*/ 0 h 762"/>
                <a:gd name="T6" fmla="*/ 152 w 300"/>
                <a:gd name="T7" fmla="*/ 0 h 762"/>
                <a:gd name="T8" fmla="*/ 144 w 300"/>
                <a:gd name="T9" fmla="*/ 0 h 762"/>
                <a:gd name="T10" fmla="*/ 136 w 300"/>
                <a:gd name="T11" fmla="*/ 2 h 762"/>
                <a:gd name="T12" fmla="*/ 130 w 300"/>
                <a:gd name="T13" fmla="*/ 6 h 762"/>
                <a:gd name="T14" fmla="*/ 124 w 300"/>
                <a:gd name="T15" fmla="*/ 10 h 762"/>
                <a:gd name="T16" fmla="*/ 120 w 300"/>
                <a:gd name="T17" fmla="*/ 16 h 762"/>
                <a:gd name="T18" fmla="*/ 116 w 300"/>
                <a:gd name="T19" fmla="*/ 24 h 762"/>
                <a:gd name="T20" fmla="*/ 114 w 300"/>
                <a:gd name="T21" fmla="*/ 30 h 762"/>
                <a:gd name="T22" fmla="*/ 0 w 300"/>
                <a:gd name="T23" fmla="*/ 684 h 762"/>
                <a:gd name="T24" fmla="*/ 0 w 300"/>
                <a:gd name="T25" fmla="*/ 684 h 762"/>
                <a:gd name="T26" fmla="*/ 0 w 300"/>
                <a:gd name="T27" fmla="*/ 692 h 762"/>
                <a:gd name="T28" fmla="*/ 0 w 300"/>
                <a:gd name="T29" fmla="*/ 700 h 762"/>
                <a:gd name="T30" fmla="*/ 4 w 300"/>
                <a:gd name="T31" fmla="*/ 708 h 762"/>
                <a:gd name="T32" fmla="*/ 8 w 300"/>
                <a:gd name="T33" fmla="*/ 714 h 762"/>
                <a:gd name="T34" fmla="*/ 12 w 300"/>
                <a:gd name="T35" fmla="*/ 722 h 762"/>
                <a:gd name="T36" fmla="*/ 18 w 300"/>
                <a:gd name="T37" fmla="*/ 726 h 762"/>
                <a:gd name="T38" fmla="*/ 26 w 300"/>
                <a:gd name="T39" fmla="*/ 730 h 762"/>
                <a:gd name="T40" fmla="*/ 32 w 300"/>
                <a:gd name="T41" fmla="*/ 734 h 762"/>
                <a:gd name="T42" fmla="*/ 142 w 300"/>
                <a:gd name="T43" fmla="*/ 760 h 762"/>
                <a:gd name="T44" fmla="*/ 142 w 300"/>
                <a:gd name="T45" fmla="*/ 760 h 762"/>
                <a:gd name="T46" fmla="*/ 150 w 300"/>
                <a:gd name="T47" fmla="*/ 762 h 762"/>
                <a:gd name="T48" fmla="*/ 156 w 300"/>
                <a:gd name="T49" fmla="*/ 760 h 762"/>
                <a:gd name="T50" fmla="*/ 164 w 300"/>
                <a:gd name="T51" fmla="*/ 758 h 762"/>
                <a:gd name="T52" fmla="*/ 170 w 300"/>
                <a:gd name="T53" fmla="*/ 756 h 762"/>
                <a:gd name="T54" fmla="*/ 176 w 300"/>
                <a:gd name="T55" fmla="*/ 750 h 762"/>
                <a:gd name="T56" fmla="*/ 182 w 300"/>
                <a:gd name="T57" fmla="*/ 744 h 762"/>
                <a:gd name="T58" fmla="*/ 186 w 300"/>
                <a:gd name="T59" fmla="*/ 738 h 762"/>
                <a:gd name="T60" fmla="*/ 188 w 300"/>
                <a:gd name="T61" fmla="*/ 730 h 762"/>
                <a:gd name="T62" fmla="*/ 300 w 300"/>
                <a:gd name="T63" fmla="*/ 78 h 762"/>
                <a:gd name="T64" fmla="*/ 300 w 300"/>
                <a:gd name="T65" fmla="*/ 78 h 762"/>
                <a:gd name="T66" fmla="*/ 300 w 300"/>
                <a:gd name="T67" fmla="*/ 68 h 762"/>
                <a:gd name="T68" fmla="*/ 300 w 300"/>
                <a:gd name="T69" fmla="*/ 60 h 762"/>
                <a:gd name="T70" fmla="*/ 298 w 300"/>
                <a:gd name="T71" fmla="*/ 54 h 762"/>
                <a:gd name="T72" fmla="*/ 294 w 300"/>
                <a:gd name="T73" fmla="*/ 46 h 762"/>
                <a:gd name="T74" fmla="*/ 288 w 300"/>
                <a:gd name="T75" fmla="*/ 40 h 762"/>
                <a:gd name="T76" fmla="*/ 282 w 300"/>
                <a:gd name="T77" fmla="*/ 34 h 762"/>
                <a:gd name="T78" fmla="*/ 276 w 300"/>
                <a:gd name="T79" fmla="*/ 30 h 762"/>
                <a:gd name="T80" fmla="*/ 268 w 300"/>
                <a:gd name="T81" fmla="*/ 28 h 762"/>
                <a:gd name="T82" fmla="*/ 268 w 300"/>
                <a:gd name="T83" fmla="*/ 2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0" h="762">
                  <a:moveTo>
                    <a:pt x="268" y="28"/>
                  </a:moveTo>
                  <a:lnTo>
                    <a:pt x="160" y="0"/>
                  </a:lnTo>
                  <a:lnTo>
                    <a:pt x="160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4" y="10"/>
                  </a:lnTo>
                  <a:lnTo>
                    <a:pt x="120" y="16"/>
                  </a:lnTo>
                  <a:lnTo>
                    <a:pt x="116" y="24"/>
                  </a:lnTo>
                  <a:lnTo>
                    <a:pt x="114" y="30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692"/>
                  </a:lnTo>
                  <a:lnTo>
                    <a:pt x="0" y="700"/>
                  </a:lnTo>
                  <a:lnTo>
                    <a:pt x="4" y="708"/>
                  </a:lnTo>
                  <a:lnTo>
                    <a:pt x="8" y="714"/>
                  </a:lnTo>
                  <a:lnTo>
                    <a:pt x="12" y="722"/>
                  </a:lnTo>
                  <a:lnTo>
                    <a:pt x="18" y="726"/>
                  </a:lnTo>
                  <a:lnTo>
                    <a:pt x="26" y="730"/>
                  </a:lnTo>
                  <a:lnTo>
                    <a:pt x="32" y="734"/>
                  </a:lnTo>
                  <a:lnTo>
                    <a:pt x="142" y="760"/>
                  </a:lnTo>
                  <a:lnTo>
                    <a:pt x="142" y="760"/>
                  </a:lnTo>
                  <a:lnTo>
                    <a:pt x="150" y="762"/>
                  </a:lnTo>
                  <a:lnTo>
                    <a:pt x="156" y="760"/>
                  </a:lnTo>
                  <a:lnTo>
                    <a:pt x="164" y="758"/>
                  </a:lnTo>
                  <a:lnTo>
                    <a:pt x="170" y="756"/>
                  </a:lnTo>
                  <a:lnTo>
                    <a:pt x="176" y="750"/>
                  </a:lnTo>
                  <a:lnTo>
                    <a:pt x="182" y="744"/>
                  </a:lnTo>
                  <a:lnTo>
                    <a:pt x="186" y="738"/>
                  </a:lnTo>
                  <a:lnTo>
                    <a:pt x="188" y="730"/>
                  </a:lnTo>
                  <a:lnTo>
                    <a:pt x="300" y="78"/>
                  </a:lnTo>
                  <a:lnTo>
                    <a:pt x="300" y="78"/>
                  </a:lnTo>
                  <a:lnTo>
                    <a:pt x="300" y="68"/>
                  </a:lnTo>
                  <a:lnTo>
                    <a:pt x="300" y="60"/>
                  </a:lnTo>
                  <a:lnTo>
                    <a:pt x="298" y="54"/>
                  </a:lnTo>
                  <a:lnTo>
                    <a:pt x="294" y="46"/>
                  </a:lnTo>
                  <a:lnTo>
                    <a:pt x="288" y="40"/>
                  </a:lnTo>
                  <a:lnTo>
                    <a:pt x="282" y="34"/>
                  </a:lnTo>
                  <a:lnTo>
                    <a:pt x="276" y="30"/>
                  </a:lnTo>
                  <a:lnTo>
                    <a:pt x="268" y="28"/>
                  </a:lnTo>
                  <a:lnTo>
                    <a:pt x="26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343275" y="1143000"/>
              <a:ext cx="2457450" cy="4572000"/>
            </a:xfrm>
            <a:custGeom>
              <a:avLst/>
              <a:gdLst>
                <a:gd name="T0" fmla="*/ 1500 w 1548"/>
                <a:gd name="T1" fmla="*/ 760 h 2880"/>
                <a:gd name="T2" fmla="*/ 1500 w 1548"/>
                <a:gd name="T3" fmla="*/ 690 h 2880"/>
                <a:gd name="T4" fmla="*/ 1468 w 1548"/>
                <a:gd name="T5" fmla="*/ 616 h 2880"/>
                <a:gd name="T6" fmla="*/ 1414 w 1548"/>
                <a:gd name="T7" fmla="*/ 570 h 2880"/>
                <a:gd name="T8" fmla="*/ 1190 w 1548"/>
                <a:gd name="T9" fmla="*/ 500 h 2880"/>
                <a:gd name="T10" fmla="*/ 1084 w 1548"/>
                <a:gd name="T11" fmla="*/ 26 h 2880"/>
                <a:gd name="T12" fmla="*/ 1046 w 1548"/>
                <a:gd name="T13" fmla="*/ 2 h 2880"/>
                <a:gd name="T14" fmla="*/ 1010 w 1548"/>
                <a:gd name="T15" fmla="*/ 6 h 2880"/>
                <a:gd name="T16" fmla="*/ 982 w 1548"/>
                <a:gd name="T17" fmla="*/ 30 h 2880"/>
                <a:gd name="T18" fmla="*/ 502 w 1548"/>
                <a:gd name="T19" fmla="*/ 322 h 2880"/>
                <a:gd name="T20" fmla="*/ 434 w 1548"/>
                <a:gd name="T21" fmla="*/ 320 h 2880"/>
                <a:gd name="T22" fmla="*/ 376 w 1548"/>
                <a:gd name="T23" fmla="*/ 348 h 2880"/>
                <a:gd name="T24" fmla="*/ 332 w 1548"/>
                <a:gd name="T25" fmla="*/ 402 h 2880"/>
                <a:gd name="T26" fmla="*/ 306 w 1548"/>
                <a:gd name="T27" fmla="*/ 476 h 2880"/>
                <a:gd name="T28" fmla="*/ 68 w 1548"/>
                <a:gd name="T29" fmla="*/ 1904 h 2880"/>
                <a:gd name="T30" fmla="*/ 82 w 1548"/>
                <a:gd name="T31" fmla="*/ 1982 h 2880"/>
                <a:gd name="T32" fmla="*/ 118 w 1548"/>
                <a:gd name="T33" fmla="*/ 2038 h 2880"/>
                <a:gd name="T34" fmla="*/ 180 w 1548"/>
                <a:gd name="T35" fmla="*/ 2082 h 2880"/>
                <a:gd name="T36" fmla="*/ 0 w 1548"/>
                <a:gd name="T37" fmla="*/ 2560 h 2880"/>
                <a:gd name="T38" fmla="*/ 18 w 1548"/>
                <a:gd name="T39" fmla="*/ 2602 h 2880"/>
                <a:gd name="T40" fmla="*/ 50 w 1548"/>
                <a:gd name="T41" fmla="*/ 2618 h 2880"/>
                <a:gd name="T42" fmla="*/ 80 w 1548"/>
                <a:gd name="T43" fmla="*/ 2616 h 2880"/>
                <a:gd name="T44" fmla="*/ 108 w 1548"/>
                <a:gd name="T45" fmla="*/ 2596 h 2880"/>
                <a:gd name="T46" fmla="*/ 980 w 1548"/>
                <a:gd name="T47" fmla="*/ 2290 h 2880"/>
                <a:gd name="T48" fmla="*/ 984 w 1548"/>
                <a:gd name="T49" fmla="*/ 2842 h 2880"/>
                <a:gd name="T50" fmla="*/ 1016 w 1548"/>
                <a:gd name="T51" fmla="*/ 2876 h 2880"/>
                <a:gd name="T52" fmla="*/ 1040 w 1548"/>
                <a:gd name="T53" fmla="*/ 2880 h 2880"/>
                <a:gd name="T54" fmla="*/ 1074 w 1548"/>
                <a:gd name="T55" fmla="*/ 2870 h 2880"/>
                <a:gd name="T56" fmla="*/ 1100 w 1548"/>
                <a:gd name="T57" fmla="*/ 2832 h 2880"/>
                <a:gd name="T58" fmla="*/ 1116 w 1548"/>
                <a:gd name="T59" fmla="*/ 2314 h 2880"/>
                <a:gd name="T60" fmla="*/ 1168 w 1548"/>
                <a:gd name="T61" fmla="*/ 2298 h 2880"/>
                <a:gd name="T62" fmla="*/ 1238 w 1548"/>
                <a:gd name="T63" fmla="*/ 2228 h 2880"/>
                <a:gd name="T64" fmla="*/ 1258 w 1548"/>
                <a:gd name="T65" fmla="*/ 2172 h 2880"/>
                <a:gd name="T66" fmla="*/ 1428 w 1548"/>
                <a:gd name="T67" fmla="*/ 2216 h 2880"/>
                <a:gd name="T68" fmla="*/ 1448 w 1548"/>
                <a:gd name="T69" fmla="*/ 2252 h 2880"/>
                <a:gd name="T70" fmla="*/ 1486 w 1548"/>
                <a:gd name="T71" fmla="*/ 2264 h 2880"/>
                <a:gd name="T72" fmla="*/ 1512 w 1548"/>
                <a:gd name="T73" fmla="*/ 2260 h 2880"/>
                <a:gd name="T74" fmla="*/ 1544 w 1548"/>
                <a:gd name="T75" fmla="*/ 2226 h 2880"/>
                <a:gd name="T76" fmla="*/ 1546 w 1548"/>
                <a:gd name="T77" fmla="*/ 2192 h 2880"/>
                <a:gd name="T78" fmla="*/ 1166 w 1548"/>
                <a:gd name="T79" fmla="*/ 2186 h 2880"/>
                <a:gd name="T80" fmla="*/ 1124 w 1548"/>
                <a:gd name="T81" fmla="*/ 2228 h 2880"/>
                <a:gd name="T82" fmla="*/ 1088 w 1548"/>
                <a:gd name="T83" fmla="*/ 2232 h 2880"/>
                <a:gd name="T84" fmla="*/ 184 w 1548"/>
                <a:gd name="T85" fmla="*/ 1990 h 2880"/>
                <a:gd name="T86" fmla="*/ 154 w 1548"/>
                <a:gd name="T87" fmla="*/ 1934 h 2880"/>
                <a:gd name="T88" fmla="*/ 152 w 1548"/>
                <a:gd name="T89" fmla="*/ 1868 h 2880"/>
                <a:gd name="T90" fmla="*/ 398 w 1548"/>
                <a:gd name="T91" fmla="*/ 458 h 2880"/>
                <a:gd name="T92" fmla="*/ 434 w 1548"/>
                <a:gd name="T93" fmla="*/ 408 h 2880"/>
                <a:gd name="T94" fmla="*/ 470 w 1548"/>
                <a:gd name="T95" fmla="*/ 400 h 2880"/>
                <a:gd name="T96" fmla="*/ 1346 w 1548"/>
                <a:gd name="T97" fmla="*/ 626 h 2880"/>
                <a:gd name="T98" fmla="*/ 1398 w 1548"/>
                <a:gd name="T99" fmla="*/ 664 h 2880"/>
                <a:gd name="T100" fmla="*/ 1420 w 1548"/>
                <a:gd name="T101" fmla="*/ 712 h 2880"/>
                <a:gd name="T102" fmla="*/ 1178 w 1548"/>
                <a:gd name="T103" fmla="*/ 2158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8" h="2880">
                  <a:moveTo>
                    <a:pt x="1546" y="2192"/>
                  </a:moveTo>
                  <a:lnTo>
                    <a:pt x="1386" y="1430"/>
                  </a:lnTo>
                  <a:lnTo>
                    <a:pt x="1386" y="1430"/>
                  </a:lnTo>
                  <a:lnTo>
                    <a:pt x="1500" y="760"/>
                  </a:lnTo>
                  <a:lnTo>
                    <a:pt x="1500" y="760"/>
                  </a:lnTo>
                  <a:lnTo>
                    <a:pt x="1502" y="736"/>
                  </a:lnTo>
                  <a:lnTo>
                    <a:pt x="1502" y="712"/>
                  </a:lnTo>
                  <a:lnTo>
                    <a:pt x="1500" y="690"/>
                  </a:lnTo>
                  <a:lnTo>
                    <a:pt x="1494" y="668"/>
                  </a:lnTo>
                  <a:lnTo>
                    <a:pt x="1488" y="650"/>
                  </a:lnTo>
                  <a:lnTo>
                    <a:pt x="1478" y="632"/>
                  </a:lnTo>
                  <a:lnTo>
                    <a:pt x="1468" y="616"/>
                  </a:lnTo>
                  <a:lnTo>
                    <a:pt x="1456" y="602"/>
                  </a:lnTo>
                  <a:lnTo>
                    <a:pt x="1442" y="590"/>
                  </a:lnTo>
                  <a:lnTo>
                    <a:pt x="1428" y="578"/>
                  </a:lnTo>
                  <a:lnTo>
                    <a:pt x="1414" y="570"/>
                  </a:lnTo>
                  <a:lnTo>
                    <a:pt x="1400" y="560"/>
                  </a:lnTo>
                  <a:lnTo>
                    <a:pt x="1372" y="548"/>
                  </a:lnTo>
                  <a:lnTo>
                    <a:pt x="1348" y="540"/>
                  </a:lnTo>
                  <a:lnTo>
                    <a:pt x="1190" y="500"/>
                  </a:lnTo>
                  <a:lnTo>
                    <a:pt x="1094" y="48"/>
                  </a:lnTo>
                  <a:lnTo>
                    <a:pt x="1094" y="48"/>
                  </a:lnTo>
                  <a:lnTo>
                    <a:pt x="1090" y="36"/>
                  </a:lnTo>
                  <a:lnTo>
                    <a:pt x="1084" y="26"/>
                  </a:lnTo>
                  <a:lnTo>
                    <a:pt x="1078" y="18"/>
                  </a:lnTo>
                  <a:lnTo>
                    <a:pt x="1068" y="10"/>
                  </a:lnTo>
                  <a:lnTo>
                    <a:pt x="1058" y="4"/>
                  </a:lnTo>
                  <a:lnTo>
                    <a:pt x="1046" y="2"/>
                  </a:lnTo>
                  <a:lnTo>
                    <a:pt x="1034" y="0"/>
                  </a:lnTo>
                  <a:lnTo>
                    <a:pt x="1022" y="2"/>
                  </a:lnTo>
                  <a:lnTo>
                    <a:pt x="1022" y="2"/>
                  </a:lnTo>
                  <a:lnTo>
                    <a:pt x="1010" y="6"/>
                  </a:lnTo>
                  <a:lnTo>
                    <a:pt x="1000" y="12"/>
                  </a:lnTo>
                  <a:lnTo>
                    <a:pt x="990" y="20"/>
                  </a:lnTo>
                  <a:lnTo>
                    <a:pt x="982" y="30"/>
                  </a:lnTo>
                  <a:lnTo>
                    <a:pt x="982" y="30"/>
                  </a:lnTo>
                  <a:lnTo>
                    <a:pt x="978" y="38"/>
                  </a:lnTo>
                  <a:lnTo>
                    <a:pt x="834" y="408"/>
                  </a:lnTo>
                  <a:lnTo>
                    <a:pt x="502" y="322"/>
                  </a:lnTo>
                  <a:lnTo>
                    <a:pt x="502" y="322"/>
                  </a:lnTo>
                  <a:lnTo>
                    <a:pt x="484" y="318"/>
                  </a:lnTo>
                  <a:lnTo>
                    <a:pt x="468" y="318"/>
                  </a:lnTo>
                  <a:lnTo>
                    <a:pt x="450" y="318"/>
                  </a:lnTo>
                  <a:lnTo>
                    <a:pt x="434" y="320"/>
                  </a:lnTo>
                  <a:lnTo>
                    <a:pt x="420" y="324"/>
                  </a:lnTo>
                  <a:lnTo>
                    <a:pt x="404" y="330"/>
                  </a:lnTo>
                  <a:lnTo>
                    <a:pt x="390" y="338"/>
                  </a:lnTo>
                  <a:lnTo>
                    <a:pt x="376" y="348"/>
                  </a:lnTo>
                  <a:lnTo>
                    <a:pt x="364" y="360"/>
                  </a:lnTo>
                  <a:lnTo>
                    <a:pt x="352" y="372"/>
                  </a:lnTo>
                  <a:lnTo>
                    <a:pt x="342" y="386"/>
                  </a:lnTo>
                  <a:lnTo>
                    <a:pt x="332" y="402"/>
                  </a:lnTo>
                  <a:lnTo>
                    <a:pt x="324" y="418"/>
                  </a:lnTo>
                  <a:lnTo>
                    <a:pt x="316" y="436"/>
                  </a:lnTo>
                  <a:lnTo>
                    <a:pt x="310" y="456"/>
                  </a:lnTo>
                  <a:lnTo>
                    <a:pt x="306" y="476"/>
                  </a:lnTo>
                  <a:lnTo>
                    <a:pt x="70" y="1854"/>
                  </a:lnTo>
                  <a:lnTo>
                    <a:pt x="70" y="1854"/>
                  </a:lnTo>
                  <a:lnTo>
                    <a:pt x="68" y="1880"/>
                  </a:lnTo>
                  <a:lnTo>
                    <a:pt x="68" y="1904"/>
                  </a:lnTo>
                  <a:lnTo>
                    <a:pt x="68" y="1926"/>
                  </a:lnTo>
                  <a:lnTo>
                    <a:pt x="72" y="1946"/>
                  </a:lnTo>
                  <a:lnTo>
                    <a:pt x="76" y="1966"/>
                  </a:lnTo>
                  <a:lnTo>
                    <a:pt x="82" y="1982"/>
                  </a:lnTo>
                  <a:lnTo>
                    <a:pt x="90" y="1998"/>
                  </a:lnTo>
                  <a:lnTo>
                    <a:pt x="98" y="2014"/>
                  </a:lnTo>
                  <a:lnTo>
                    <a:pt x="108" y="2026"/>
                  </a:lnTo>
                  <a:lnTo>
                    <a:pt x="118" y="2038"/>
                  </a:lnTo>
                  <a:lnTo>
                    <a:pt x="128" y="2050"/>
                  </a:lnTo>
                  <a:lnTo>
                    <a:pt x="138" y="2058"/>
                  </a:lnTo>
                  <a:lnTo>
                    <a:pt x="160" y="2074"/>
                  </a:lnTo>
                  <a:lnTo>
                    <a:pt x="180" y="2082"/>
                  </a:lnTo>
                  <a:lnTo>
                    <a:pt x="4" y="2536"/>
                  </a:lnTo>
                  <a:lnTo>
                    <a:pt x="4" y="2536"/>
                  </a:lnTo>
                  <a:lnTo>
                    <a:pt x="0" y="2548"/>
                  </a:lnTo>
                  <a:lnTo>
                    <a:pt x="0" y="2560"/>
                  </a:lnTo>
                  <a:lnTo>
                    <a:pt x="2" y="2572"/>
                  </a:lnTo>
                  <a:lnTo>
                    <a:pt x="6" y="2582"/>
                  </a:lnTo>
                  <a:lnTo>
                    <a:pt x="10" y="2592"/>
                  </a:lnTo>
                  <a:lnTo>
                    <a:pt x="18" y="2602"/>
                  </a:lnTo>
                  <a:lnTo>
                    <a:pt x="28" y="2610"/>
                  </a:lnTo>
                  <a:lnTo>
                    <a:pt x="38" y="2614"/>
                  </a:lnTo>
                  <a:lnTo>
                    <a:pt x="38" y="2614"/>
                  </a:lnTo>
                  <a:lnTo>
                    <a:pt x="50" y="2618"/>
                  </a:lnTo>
                  <a:lnTo>
                    <a:pt x="62" y="2618"/>
                  </a:lnTo>
                  <a:lnTo>
                    <a:pt x="62" y="2618"/>
                  </a:lnTo>
                  <a:lnTo>
                    <a:pt x="70" y="2618"/>
                  </a:lnTo>
                  <a:lnTo>
                    <a:pt x="80" y="2616"/>
                  </a:lnTo>
                  <a:lnTo>
                    <a:pt x="88" y="2612"/>
                  </a:lnTo>
                  <a:lnTo>
                    <a:pt x="96" y="2608"/>
                  </a:lnTo>
                  <a:lnTo>
                    <a:pt x="102" y="2602"/>
                  </a:lnTo>
                  <a:lnTo>
                    <a:pt x="108" y="2596"/>
                  </a:lnTo>
                  <a:lnTo>
                    <a:pt x="114" y="2588"/>
                  </a:lnTo>
                  <a:lnTo>
                    <a:pt x="118" y="2580"/>
                  </a:lnTo>
                  <a:lnTo>
                    <a:pt x="300" y="2114"/>
                  </a:lnTo>
                  <a:lnTo>
                    <a:pt x="980" y="2290"/>
                  </a:lnTo>
                  <a:lnTo>
                    <a:pt x="978" y="2818"/>
                  </a:lnTo>
                  <a:lnTo>
                    <a:pt x="978" y="2818"/>
                  </a:lnTo>
                  <a:lnTo>
                    <a:pt x="980" y="2832"/>
                  </a:lnTo>
                  <a:lnTo>
                    <a:pt x="984" y="2842"/>
                  </a:lnTo>
                  <a:lnTo>
                    <a:pt x="988" y="2852"/>
                  </a:lnTo>
                  <a:lnTo>
                    <a:pt x="996" y="2862"/>
                  </a:lnTo>
                  <a:lnTo>
                    <a:pt x="1006" y="2870"/>
                  </a:lnTo>
                  <a:lnTo>
                    <a:pt x="1016" y="2876"/>
                  </a:lnTo>
                  <a:lnTo>
                    <a:pt x="1028" y="2878"/>
                  </a:lnTo>
                  <a:lnTo>
                    <a:pt x="1040" y="2880"/>
                  </a:lnTo>
                  <a:lnTo>
                    <a:pt x="1040" y="2880"/>
                  </a:lnTo>
                  <a:lnTo>
                    <a:pt x="1040" y="2880"/>
                  </a:lnTo>
                  <a:lnTo>
                    <a:pt x="1040" y="2880"/>
                  </a:lnTo>
                  <a:lnTo>
                    <a:pt x="1052" y="2878"/>
                  </a:lnTo>
                  <a:lnTo>
                    <a:pt x="1064" y="2876"/>
                  </a:lnTo>
                  <a:lnTo>
                    <a:pt x="1074" y="2870"/>
                  </a:lnTo>
                  <a:lnTo>
                    <a:pt x="1082" y="2862"/>
                  </a:lnTo>
                  <a:lnTo>
                    <a:pt x="1090" y="2854"/>
                  </a:lnTo>
                  <a:lnTo>
                    <a:pt x="1096" y="2842"/>
                  </a:lnTo>
                  <a:lnTo>
                    <a:pt x="1100" y="2832"/>
                  </a:lnTo>
                  <a:lnTo>
                    <a:pt x="1100" y="2820"/>
                  </a:lnTo>
                  <a:lnTo>
                    <a:pt x="1102" y="2316"/>
                  </a:lnTo>
                  <a:lnTo>
                    <a:pt x="1102" y="2316"/>
                  </a:lnTo>
                  <a:lnTo>
                    <a:pt x="1116" y="2314"/>
                  </a:lnTo>
                  <a:lnTo>
                    <a:pt x="1130" y="2312"/>
                  </a:lnTo>
                  <a:lnTo>
                    <a:pt x="1142" y="2308"/>
                  </a:lnTo>
                  <a:lnTo>
                    <a:pt x="1156" y="2304"/>
                  </a:lnTo>
                  <a:lnTo>
                    <a:pt x="1168" y="2298"/>
                  </a:lnTo>
                  <a:lnTo>
                    <a:pt x="1180" y="2290"/>
                  </a:lnTo>
                  <a:lnTo>
                    <a:pt x="1202" y="2274"/>
                  </a:lnTo>
                  <a:lnTo>
                    <a:pt x="1222" y="2252"/>
                  </a:lnTo>
                  <a:lnTo>
                    <a:pt x="1238" y="2228"/>
                  </a:lnTo>
                  <a:lnTo>
                    <a:pt x="1246" y="2214"/>
                  </a:lnTo>
                  <a:lnTo>
                    <a:pt x="1252" y="2200"/>
                  </a:lnTo>
                  <a:lnTo>
                    <a:pt x="1256" y="2186"/>
                  </a:lnTo>
                  <a:lnTo>
                    <a:pt x="1258" y="2172"/>
                  </a:lnTo>
                  <a:lnTo>
                    <a:pt x="1258" y="2172"/>
                  </a:lnTo>
                  <a:lnTo>
                    <a:pt x="1330" y="1756"/>
                  </a:lnTo>
                  <a:lnTo>
                    <a:pt x="1428" y="2216"/>
                  </a:lnTo>
                  <a:lnTo>
                    <a:pt x="1428" y="2216"/>
                  </a:lnTo>
                  <a:lnTo>
                    <a:pt x="1430" y="2226"/>
                  </a:lnTo>
                  <a:lnTo>
                    <a:pt x="1436" y="2236"/>
                  </a:lnTo>
                  <a:lnTo>
                    <a:pt x="1442" y="2244"/>
                  </a:lnTo>
                  <a:lnTo>
                    <a:pt x="1448" y="2252"/>
                  </a:lnTo>
                  <a:lnTo>
                    <a:pt x="1458" y="2258"/>
                  </a:lnTo>
                  <a:lnTo>
                    <a:pt x="1466" y="2262"/>
                  </a:lnTo>
                  <a:lnTo>
                    <a:pt x="1476" y="2264"/>
                  </a:lnTo>
                  <a:lnTo>
                    <a:pt x="1486" y="2264"/>
                  </a:lnTo>
                  <a:lnTo>
                    <a:pt x="1486" y="2264"/>
                  </a:lnTo>
                  <a:lnTo>
                    <a:pt x="1500" y="2264"/>
                  </a:lnTo>
                  <a:lnTo>
                    <a:pt x="1500" y="2264"/>
                  </a:lnTo>
                  <a:lnTo>
                    <a:pt x="1512" y="2260"/>
                  </a:lnTo>
                  <a:lnTo>
                    <a:pt x="1522" y="2254"/>
                  </a:lnTo>
                  <a:lnTo>
                    <a:pt x="1530" y="2246"/>
                  </a:lnTo>
                  <a:lnTo>
                    <a:pt x="1538" y="2238"/>
                  </a:lnTo>
                  <a:lnTo>
                    <a:pt x="1544" y="2226"/>
                  </a:lnTo>
                  <a:lnTo>
                    <a:pt x="1548" y="2216"/>
                  </a:lnTo>
                  <a:lnTo>
                    <a:pt x="1548" y="2204"/>
                  </a:lnTo>
                  <a:lnTo>
                    <a:pt x="1546" y="2192"/>
                  </a:lnTo>
                  <a:lnTo>
                    <a:pt x="1546" y="2192"/>
                  </a:lnTo>
                  <a:close/>
                  <a:moveTo>
                    <a:pt x="1178" y="2158"/>
                  </a:moveTo>
                  <a:lnTo>
                    <a:pt x="1178" y="2158"/>
                  </a:lnTo>
                  <a:lnTo>
                    <a:pt x="1174" y="2172"/>
                  </a:lnTo>
                  <a:lnTo>
                    <a:pt x="1166" y="2186"/>
                  </a:lnTo>
                  <a:lnTo>
                    <a:pt x="1158" y="2200"/>
                  </a:lnTo>
                  <a:lnTo>
                    <a:pt x="1148" y="2210"/>
                  </a:lnTo>
                  <a:lnTo>
                    <a:pt x="1138" y="2220"/>
                  </a:lnTo>
                  <a:lnTo>
                    <a:pt x="1124" y="2228"/>
                  </a:lnTo>
                  <a:lnTo>
                    <a:pt x="1112" y="2232"/>
                  </a:lnTo>
                  <a:lnTo>
                    <a:pt x="1098" y="2234"/>
                  </a:lnTo>
                  <a:lnTo>
                    <a:pt x="1098" y="2234"/>
                  </a:lnTo>
                  <a:lnTo>
                    <a:pt x="1088" y="2232"/>
                  </a:lnTo>
                  <a:lnTo>
                    <a:pt x="206" y="2004"/>
                  </a:lnTo>
                  <a:lnTo>
                    <a:pt x="206" y="2004"/>
                  </a:lnTo>
                  <a:lnTo>
                    <a:pt x="196" y="1998"/>
                  </a:lnTo>
                  <a:lnTo>
                    <a:pt x="184" y="1990"/>
                  </a:lnTo>
                  <a:lnTo>
                    <a:pt x="172" y="1976"/>
                  </a:lnTo>
                  <a:lnTo>
                    <a:pt x="162" y="1958"/>
                  </a:lnTo>
                  <a:lnTo>
                    <a:pt x="158" y="1948"/>
                  </a:lnTo>
                  <a:lnTo>
                    <a:pt x="154" y="1934"/>
                  </a:lnTo>
                  <a:lnTo>
                    <a:pt x="152" y="1920"/>
                  </a:lnTo>
                  <a:lnTo>
                    <a:pt x="150" y="1904"/>
                  </a:lnTo>
                  <a:lnTo>
                    <a:pt x="150" y="1886"/>
                  </a:lnTo>
                  <a:lnTo>
                    <a:pt x="152" y="1868"/>
                  </a:lnTo>
                  <a:lnTo>
                    <a:pt x="388" y="490"/>
                  </a:lnTo>
                  <a:lnTo>
                    <a:pt x="388" y="490"/>
                  </a:lnTo>
                  <a:lnTo>
                    <a:pt x="392" y="474"/>
                  </a:lnTo>
                  <a:lnTo>
                    <a:pt x="398" y="458"/>
                  </a:lnTo>
                  <a:lnTo>
                    <a:pt x="404" y="442"/>
                  </a:lnTo>
                  <a:lnTo>
                    <a:pt x="412" y="428"/>
                  </a:lnTo>
                  <a:lnTo>
                    <a:pt x="422" y="416"/>
                  </a:lnTo>
                  <a:lnTo>
                    <a:pt x="434" y="408"/>
                  </a:lnTo>
                  <a:lnTo>
                    <a:pt x="448" y="402"/>
                  </a:lnTo>
                  <a:lnTo>
                    <a:pt x="462" y="400"/>
                  </a:lnTo>
                  <a:lnTo>
                    <a:pt x="462" y="400"/>
                  </a:lnTo>
                  <a:lnTo>
                    <a:pt x="470" y="400"/>
                  </a:lnTo>
                  <a:lnTo>
                    <a:pt x="480" y="402"/>
                  </a:lnTo>
                  <a:lnTo>
                    <a:pt x="1328" y="620"/>
                  </a:lnTo>
                  <a:lnTo>
                    <a:pt x="1328" y="620"/>
                  </a:lnTo>
                  <a:lnTo>
                    <a:pt x="1346" y="626"/>
                  </a:lnTo>
                  <a:lnTo>
                    <a:pt x="1362" y="634"/>
                  </a:lnTo>
                  <a:lnTo>
                    <a:pt x="1380" y="646"/>
                  </a:lnTo>
                  <a:lnTo>
                    <a:pt x="1390" y="654"/>
                  </a:lnTo>
                  <a:lnTo>
                    <a:pt x="1398" y="664"/>
                  </a:lnTo>
                  <a:lnTo>
                    <a:pt x="1406" y="674"/>
                  </a:lnTo>
                  <a:lnTo>
                    <a:pt x="1412" y="686"/>
                  </a:lnTo>
                  <a:lnTo>
                    <a:pt x="1416" y="698"/>
                  </a:lnTo>
                  <a:lnTo>
                    <a:pt x="1420" y="712"/>
                  </a:lnTo>
                  <a:lnTo>
                    <a:pt x="1420" y="730"/>
                  </a:lnTo>
                  <a:lnTo>
                    <a:pt x="1418" y="748"/>
                  </a:lnTo>
                  <a:lnTo>
                    <a:pt x="1418" y="748"/>
                  </a:lnTo>
                  <a:lnTo>
                    <a:pt x="1178" y="2158"/>
                  </a:lnTo>
                  <a:lnTo>
                    <a:pt x="1178" y="2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4702175" y="2359025"/>
              <a:ext cx="619125" cy="2032000"/>
            </a:xfrm>
            <a:custGeom>
              <a:avLst/>
              <a:gdLst>
                <a:gd name="T0" fmla="*/ 358 w 390"/>
                <a:gd name="T1" fmla="*/ 28 h 1280"/>
                <a:gd name="T2" fmla="*/ 248 w 390"/>
                <a:gd name="T3" fmla="*/ 2 h 1280"/>
                <a:gd name="T4" fmla="*/ 248 w 390"/>
                <a:gd name="T5" fmla="*/ 2 h 1280"/>
                <a:gd name="T6" fmla="*/ 240 w 390"/>
                <a:gd name="T7" fmla="*/ 0 h 1280"/>
                <a:gd name="T8" fmla="*/ 234 w 390"/>
                <a:gd name="T9" fmla="*/ 2 h 1280"/>
                <a:gd name="T10" fmla="*/ 226 w 390"/>
                <a:gd name="T11" fmla="*/ 4 h 1280"/>
                <a:gd name="T12" fmla="*/ 220 w 390"/>
                <a:gd name="T13" fmla="*/ 6 h 1280"/>
                <a:gd name="T14" fmla="*/ 214 w 390"/>
                <a:gd name="T15" fmla="*/ 12 h 1280"/>
                <a:gd name="T16" fmla="*/ 208 w 390"/>
                <a:gd name="T17" fmla="*/ 18 h 1280"/>
                <a:gd name="T18" fmla="*/ 206 w 390"/>
                <a:gd name="T19" fmla="*/ 24 h 1280"/>
                <a:gd name="T20" fmla="*/ 202 w 390"/>
                <a:gd name="T21" fmla="*/ 32 h 1280"/>
                <a:gd name="T22" fmla="*/ 0 w 390"/>
                <a:gd name="T23" fmla="*/ 1204 h 1280"/>
                <a:gd name="T24" fmla="*/ 0 w 390"/>
                <a:gd name="T25" fmla="*/ 1204 h 1280"/>
                <a:gd name="T26" fmla="*/ 0 w 390"/>
                <a:gd name="T27" fmla="*/ 1212 h 1280"/>
                <a:gd name="T28" fmla="*/ 2 w 390"/>
                <a:gd name="T29" fmla="*/ 1220 h 1280"/>
                <a:gd name="T30" fmla="*/ 4 w 390"/>
                <a:gd name="T31" fmla="*/ 1226 h 1280"/>
                <a:gd name="T32" fmla="*/ 8 w 390"/>
                <a:gd name="T33" fmla="*/ 1234 h 1280"/>
                <a:gd name="T34" fmla="*/ 12 w 390"/>
                <a:gd name="T35" fmla="*/ 1240 h 1280"/>
                <a:gd name="T36" fmla="*/ 18 w 390"/>
                <a:gd name="T37" fmla="*/ 1246 h 1280"/>
                <a:gd name="T38" fmla="*/ 26 w 390"/>
                <a:gd name="T39" fmla="*/ 1250 h 1280"/>
                <a:gd name="T40" fmla="*/ 32 w 390"/>
                <a:gd name="T41" fmla="*/ 1252 h 1280"/>
                <a:gd name="T42" fmla="*/ 142 w 390"/>
                <a:gd name="T43" fmla="*/ 1280 h 1280"/>
                <a:gd name="T44" fmla="*/ 142 w 390"/>
                <a:gd name="T45" fmla="*/ 1280 h 1280"/>
                <a:gd name="T46" fmla="*/ 150 w 390"/>
                <a:gd name="T47" fmla="*/ 1280 h 1280"/>
                <a:gd name="T48" fmla="*/ 156 w 390"/>
                <a:gd name="T49" fmla="*/ 1280 h 1280"/>
                <a:gd name="T50" fmla="*/ 164 w 390"/>
                <a:gd name="T51" fmla="*/ 1278 h 1280"/>
                <a:gd name="T52" fmla="*/ 170 w 390"/>
                <a:gd name="T53" fmla="*/ 1274 h 1280"/>
                <a:gd name="T54" fmla="*/ 176 w 390"/>
                <a:gd name="T55" fmla="*/ 1270 h 1280"/>
                <a:gd name="T56" fmla="*/ 182 w 390"/>
                <a:gd name="T57" fmla="*/ 1264 h 1280"/>
                <a:gd name="T58" fmla="*/ 184 w 390"/>
                <a:gd name="T59" fmla="*/ 1256 h 1280"/>
                <a:gd name="T60" fmla="*/ 188 w 390"/>
                <a:gd name="T61" fmla="*/ 1250 h 1280"/>
                <a:gd name="T62" fmla="*/ 390 w 390"/>
                <a:gd name="T63" fmla="*/ 78 h 1280"/>
                <a:gd name="T64" fmla="*/ 390 w 390"/>
                <a:gd name="T65" fmla="*/ 78 h 1280"/>
                <a:gd name="T66" fmla="*/ 390 w 390"/>
                <a:gd name="T67" fmla="*/ 70 h 1280"/>
                <a:gd name="T68" fmla="*/ 390 w 390"/>
                <a:gd name="T69" fmla="*/ 62 h 1280"/>
                <a:gd name="T70" fmla="*/ 386 w 390"/>
                <a:gd name="T71" fmla="*/ 54 h 1280"/>
                <a:gd name="T72" fmla="*/ 382 w 390"/>
                <a:gd name="T73" fmla="*/ 46 h 1280"/>
                <a:gd name="T74" fmla="*/ 378 w 390"/>
                <a:gd name="T75" fmla="*/ 40 h 1280"/>
                <a:gd name="T76" fmla="*/ 372 w 390"/>
                <a:gd name="T77" fmla="*/ 36 h 1280"/>
                <a:gd name="T78" fmla="*/ 364 w 390"/>
                <a:gd name="T79" fmla="*/ 32 h 1280"/>
                <a:gd name="T80" fmla="*/ 358 w 390"/>
                <a:gd name="T81" fmla="*/ 28 h 1280"/>
                <a:gd name="T82" fmla="*/ 358 w 390"/>
                <a:gd name="T83" fmla="*/ 28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0" h="1280">
                  <a:moveTo>
                    <a:pt x="358" y="28"/>
                  </a:moveTo>
                  <a:lnTo>
                    <a:pt x="248" y="2"/>
                  </a:lnTo>
                  <a:lnTo>
                    <a:pt x="248" y="2"/>
                  </a:lnTo>
                  <a:lnTo>
                    <a:pt x="240" y="0"/>
                  </a:lnTo>
                  <a:lnTo>
                    <a:pt x="234" y="2"/>
                  </a:lnTo>
                  <a:lnTo>
                    <a:pt x="226" y="4"/>
                  </a:lnTo>
                  <a:lnTo>
                    <a:pt x="220" y="6"/>
                  </a:lnTo>
                  <a:lnTo>
                    <a:pt x="214" y="12"/>
                  </a:lnTo>
                  <a:lnTo>
                    <a:pt x="208" y="18"/>
                  </a:lnTo>
                  <a:lnTo>
                    <a:pt x="206" y="24"/>
                  </a:lnTo>
                  <a:lnTo>
                    <a:pt x="202" y="32"/>
                  </a:lnTo>
                  <a:lnTo>
                    <a:pt x="0" y="1204"/>
                  </a:lnTo>
                  <a:lnTo>
                    <a:pt x="0" y="1204"/>
                  </a:lnTo>
                  <a:lnTo>
                    <a:pt x="0" y="1212"/>
                  </a:lnTo>
                  <a:lnTo>
                    <a:pt x="2" y="1220"/>
                  </a:lnTo>
                  <a:lnTo>
                    <a:pt x="4" y="1226"/>
                  </a:lnTo>
                  <a:lnTo>
                    <a:pt x="8" y="1234"/>
                  </a:lnTo>
                  <a:lnTo>
                    <a:pt x="12" y="1240"/>
                  </a:lnTo>
                  <a:lnTo>
                    <a:pt x="18" y="1246"/>
                  </a:lnTo>
                  <a:lnTo>
                    <a:pt x="26" y="1250"/>
                  </a:lnTo>
                  <a:lnTo>
                    <a:pt x="32" y="1252"/>
                  </a:lnTo>
                  <a:lnTo>
                    <a:pt x="142" y="1280"/>
                  </a:lnTo>
                  <a:lnTo>
                    <a:pt x="142" y="1280"/>
                  </a:lnTo>
                  <a:lnTo>
                    <a:pt x="150" y="1280"/>
                  </a:lnTo>
                  <a:lnTo>
                    <a:pt x="156" y="1280"/>
                  </a:lnTo>
                  <a:lnTo>
                    <a:pt x="164" y="1278"/>
                  </a:lnTo>
                  <a:lnTo>
                    <a:pt x="170" y="1274"/>
                  </a:lnTo>
                  <a:lnTo>
                    <a:pt x="176" y="1270"/>
                  </a:lnTo>
                  <a:lnTo>
                    <a:pt x="182" y="1264"/>
                  </a:lnTo>
                  <a:lnTo>
                    <a:pt x="184" y="1256"/>
                  </a:lnTo>
                  <a:lnTo>
                    <a:pt x="188" y="1250"/>
                  </a:lnTo>
                  <a:lnTo>
                    <a:pt x="390" y="78"/>
                  </a:lnTo>
                  <a:lnTo>
                    <a:pt x="390" y="78"/>
                  </a:lnTo>
                  <a:lnTo>
                    <a:pt x="390" y="70"/>
                  </a:lnTo>
                  <a:lnTo>
                    <a:pt x="390" y="62"/>
                  </a:lnTo>
                  <a:lnTo>
                    <a:pt x="386" y="54"/>
                  </a:lnTo>
                  <a:lnTo>
                    <a:pt x="382" y="46"/>
                  </a:lnTo>
                  <a:lnTo>
                    <a:pt x="378" y="40"/>
                  </a:lnTo>
                  <a:lnTo>
                    <a:pt x="372" y="36"/>
                  </a:lnTo>
                  <a:lnTo>
                    <a:pt x="364" y="32"/>
                  </a:lnTo>
                  <a:lnTo>
                    <a:pt x="358" y="28"/>
                  </a:lnTo>
                  <a:lnTo>
                    <a:pt x="35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5" name="Espace réservé du pied de page 1"/>
          <p:cNvSpPr txBox="1">
            <a:spLocks/>
          </p:cNvSpPr>
          <p:nvPr/>
        </p:nvSpPr>
        <p:spPr bwMode="auto">
          <a:xfrm>
            <a:off x="5940425" y="6381328"/>
            <a:ext cx="1295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3733800" y="640514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space réservé du numéro de diapositive 4"/>
          <p:cNvSpPr txBox="1">
            <a:spLocks/>
          </p:cNvSpPr>
          <p:nvPr/>
        </p:nvSpPr>
        <p:spPr bwMode="auto">
          <a:xfrm>
            <a:off x="755576" y="6309320"/>
            <a:ext cx="1752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19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6" grpId="0"/>
      <p:bldP spid="21" grpId="0" animBg="1"/>
      <p:bldP spid="24" grpId="0"/>
      <p:bldP spid="3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7"/>
          <p:cNvSpPr>
            <a:spLocks noChangeArrowheads="1"/>
          </p:cNvSpPr>
          <p:nvPr/>
        </p:nvSpPr>
        <p:spPr bwMode="auto">
          <a:xfrm>
            <a:off x="336639" y="3411935"/>
            <a:ext cx="4783541" cy="2162057"/>
          </a:xfrm>
          <a:prstGeom prst="roundRect">
            <a:avLst>
              <a:gd name="adj" fmla="val 26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08136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dirty="0" smtClean="0"/>
              <a:t>Bilan 2013 FCG Brut et net, Par trimestre</a:t>
            </a:r>
            <a:endParaRPr lang="en-GB" dirty="0" smtClean="0"/>
          </a:p>
        </p:txBody>
      </p:sp>
      <p:sp>
        <p:nvSpPr>
          <p:cNvPr id="25" name="Rounded Rectangle 27"/>
          <p:cNvSpPr>
            <a:spLocks noChangeArrowheads="1"/>
          </p:cNvSpPr>
          <p:nvPr/>
        </p:nvSpPr>
        <p:spPr bwMode="auto">
          <a:xfrm>
            <a:off x="293423" y="968982"/>
            <a:ext cx="4783541" cy="1736658"/>
          </a:xfrm>
          <a:prstGeom prst="roundRect">
            <a:avLst>
              <a:gd name="adj" fmla="val 2662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Rounded Rectangle 20"/>
          <p:cNvSpPr>
            <a:spLocks noChangeArrowheads="1"/>
          </p:cNvSpPr>
          <p:nvPr/>
        </p:nvSpPr>
        <p:spPr bwMode="auto">
          <a:xfrm>
            <a:off x="1193048" y="1053782"/>
            <a:ext cx="3048000" cy="374650"/>
          </a:xfrm>
          <a:prstGeom prst="roundRect">
            <a:avLst>
              <a:gd name="adj" fmla="val 6708"/>
            </a:avLst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7053AA"/>
                </a:solidFill>
                <a:latin typeface="Arial"/>
              </a:rPr>
              <a:t>FCG </a:t>
            </a:r>
            <a:r>
              <a:rPr lang="fr-FR" sz="2000" b="1" dirty="0">
                <a:solidFill>
                  <a:srgbClr val="7053AA"/>
                </a:solidFill>
                <a:latin typeface="Arial"/>
              </a:rPr>
              <a:t>Brut vs FCG net</a:t>
            </a:r>
            <a:r>
              <a:rPr lang="fr-FR" sz="2000" dirty="0">
                <a:solidFill>
                  <a:srgbClr val="7053AA"/>
                </a:solidFill>
                <a:latin typeface="Arial"/>
              </a:rPr>
              <a:t> </a:t>
            </a:r>
            <a:endParaRPr lang="fr-FR" sz="2000" dirty="0">
              <a:solidFill>
                <a:srgbClr val="7053AA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494" name="ZoneTexte 36"/>
          <p:cNvSpPr txBox="1">
            <a:spLocks noChangeArrowheads="1"/>
          </p:cNvSpPr>
          <p:nvPr/>
        </p:nvSpPr>
        <p:spPr bwMode="auto">
          <a:xfrm>
            <a:off x="3609824" y="584576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</a:rPr>
              <a:t>En M€</a:t>
            </a:r>
          </a:p>
        </p:txBody>
      </p:sp>
      <p:sp>
        <p:nvSpPr>
          <p:cNvPr id="38" name="TextBox 23"/>
          <p:cNvSpPr txBox="1">
            <a:spLocks noChangeArrowheads="1"/>
          </p:cNvSpPr>
          <p:nvPr/>
        </p:nvSpPr>
        <p:spPr bwMode="auto">
          <a:xfrm>
            <a:off x="5281684" y="1512820"/>
            <a:ext cx="38566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FCG Net et Brut equivalent à </a:t>
            </a:r>
            <a:r>
              <a:rPr lang="en-GB" sz="1600" b="1" dirty="0">
                <a:solidFill>
                  <a:srgbClr val="000000"/>
                </a:solidFill>
                <a:latin typeface="Arial"/>
              </a:rPr>
              <a:t>-5 % </a:t>
            </a:r>
          </a:p>
          <a:p>
            <a:pPr defTabSz="457200" fontAlgn="auto"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Un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niveau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refi+SR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à 10M€ flat.</a:t>
            </a:r>
            <a:endParaRPr lang="en-GB" sz="16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65558"/>
              </p:ext>
            </p:extLst>
          </p:nvPr>
        </p:nvGraphicFramePr>
        <p:xfrm>
          <a:off x="668740" y="1455727"/>
          <a:ext cx="3938638" cy="1121788"/>
        </p:xfrm>
        <a:graphic>
          <a:graphicData uri="http://schemas.openxmlformats.org/drawingml/2006/table">
            <a:tbl>
              <a:tblPr/>
              <a:tblGrid>
                <a:gridCol w="1090188"/>
                <a:gridCol w="797699"/>
                <a:gridCol w="189453"/>
                <a:gridCol w="1063599"/>
                <a:gridCol w="797699"/>
              </a:tblGrid>
              <a:tr h="285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err="1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Lv</a:t>
                      </a:r>
                      <a:r>
                        <a:rPr lang="fr-FR" sz="1400" b="1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 Brut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181,6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Lv Net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171,6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4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Lv Brut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LV Net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B(W) 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Grth 2012 %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5308980" y="2988870"/>
            <a:ext cx="3780428" cy="27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endParaRPr lang="en-GB" sz="160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defTabSz="457200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fr-FR" sz="1600" b="1" dirty="0">
                <a:solidFill>
                  <a:srgbClr val="FF0000"/>
                </a:solidFill>
                <a:latin typeface="Arial"/>
                <a:cs typeface="Arial" pitchFamily="34" charset="0"/>
              </a:rPr>
              <a:t>Un Q1 difficile à -15%.</a:t>
            </a:r>
          </a:p>
          <a:p>
            <a:pPr defTabSz="457200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fr-FR" sz="16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Un bon Q2 à -2%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 pitchFamily="34" charset="0"/>
              </a:rPr>
              <a:t>(Q2 à +15%) grâce à JUIN 22,7M€.</a:t>
            </a:r>
          </a:p>
          <a:p>
            <a:pPr defTabSz="457200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fr-FR" sz="1600" b="1" dirty="0">
                <a:solidFill>
                  <a:srgbClr val="92D050"/>
                </a:solidFill>
                <a:latin typeface="Arial"/>
                <a:cs typeface="Arial" pitchFamily="34" charset="0"/>
              </a:rPr>
              <a:t>Q3 en croissance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 pitchFamily="34" charset="0"/>
              </a:rPr>
              <a:t>malgré un Juillet en forte décroissance (lancement A2B.) avec Aout et surtout très gros septembre.</a:t>
            </a:r>
          </a:p>
          <a:p>
            <a:pPr defTabSz="457200" fontAlgn="auto">
              <a:lnSpc>
                <a:spcPts val="1700"/>
              </a:lnSpc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fr-FR" sz="16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Q4 </a:t>
            </a:r>
            <a:r>
              <a:rPr lang="fr-FR" sz="1600" b="1" dirty="0">
                <a:solidFill>
                  <a:srgbClr val="000000"/>
                </a:solidFill>
                <a:latin typeface="Arial"/>
                <a:cs typeface="Arial" pitchFamily="34" charset="0"/>
              </a:rPr>
              <a:t>a -3% </a:t>
            </a:r>
            <a:r>
              <a:rPr lang="fr-FR" sz="1600" dirty="0">
                <a:solidFill>
                  <a:srgbClr val="000000"/>
                </a:solidFill>
                <a:latin typeface="Arial"/>
                <a:cs typeface="Arial" pitchFamily="34" charset="0"/>
              </a:rPr>
              <a:t>Octobre mauvais -25%, Novembre rattrape et décembre -2%</a:t>
            </a:r>
          </a:p>
        </p:txBody>
      </p:sp>
      <p:sp>
        <p:nvSpPr>
          <p:cNvPr id="27" name="ZoneTexte 36"/>
          <p:cNvSpPr txBox="1">
            <a:spLocks noChangeArrowheads="1"/>
          </p:cNvSpPr>
          <p:nvPr/>
        </p:nvSpPr>
        <p:spPr bwMode="auto">
          <a:xfrm>
            <a:off x="3653040" y="2825120"/>
            <a:ext cx="1295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000000"/>
                </a:solidFill>
              </a:rPr>
              <a:t>En M€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76200" y="5871081"/>
            <a:ext cx="906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fontAlgn="auto">
              <a:spcBef>
                <a:spcPct val="50000"/>
              </a:spcBef>
              <a:spcAft>
                <a:spcPts val="0"/>
              </a:spcAft>
              <a:buClr>
                <a:srgbClr val="2895D5"/>
              </a:buClr>
              <a:defRPr/>
            </a:pPr>
            <a:r>
              <a:rPr lang="fr-FR" sz="2000" b="1" dirty="0">
                <a:solidFill>
                  <a:srgbClr val="6DAF3D">
                    <a:lumMod val="75000"/>
                  </a:srgbClr>
                </a:solidFill>
                <a:latin typeface="Arial"/>
              </a:rPr>
              <a:t>Nous limitons notre décroissance </a:t>
            </a:r>
            <a:endParaRPr lang="fr-FR" sz="2000" b="1" dirty="0">
              <a:solidFill>
                <a:srgbClr val="6DAF3D">
                  <a:lumMod val="75000"/>
                </a:srgbClr>
              </a:solidFill>
              <a:latin typeface="Arial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4591"/>
              </p:ext>
            </p:extLst>
          </p:nvPr>
        </p:nvGraphicFramePr>
        <p:xfrm>
          <a:off x="397328" y="4017185"/>
          <a:ext cx="4660900" cy="1171575"/>
        </p:xfrm>
        <a:graphic>
          <a:graphicData uri="http://schemas.openxmlformats.org/drawingml/2006/table">
            <a:tbl>
              <a:tblPr/>
              <a:tblGrid>
                <a:gridCol w="914400"/>
                <a:gridCol w="660400"/>
                <a:gridCol w="101600"/>
                <a:gridCol w="660400"/>
                <a:gridCol w="101600"/>
                <a:gridCol w="660400"/>
                <a:gridCol w="76200"/>
                <a:gridCol w="660400"/>
                <a:gridCol w="101600"/>
                <a:gridCol w="723900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YTD 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LV 2013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GRTH LV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Grth LV %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% Plan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30" name="Rounded Rectangle 20"/>
          <p:cNvSpPr>
            <a:spLocks noChangeArrowheads="1"/>
          </p:cNvSpPr>
          <p:nvPr/>
        </p:nvSpPr>
        <p:spPr bwMode="auto">
          <a:xfrm>
            <a:off x="1304504" y="3485398"/>
            <a:ext cx="3048000" cy="374650"/>
          </a:xfrm>
          <a:prstGeom prst="roundRect">
            <a:avLst>
              <a:gd name="adj" fmla="val 6708"/>
            </a:avLst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/>
          <a:p>
            <a:pPr algn="ctr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7053AA"/>
                </a:solidFill>
                <a:latin typeface="Arial"/>
              </a:rPr>
              <a:t>Par trimestre</a:t>
            </a:r>
            <a:endParaRPr lang="fr-FR" sz="2000" dirty="0">
              <a:solidFill>
                <a:srgbClr val="7053AA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7" name="Espace réservé du pied de page 1"/>
          <p:cNvSpPr txBox="1">
            <a:spLocks/>
          </p:cNvSpPr>
          <p:nvPr/>
        </p:nvSpPr>
        <p:spPr bwMode="auto">
          <a:xfrm>
            <a:off x="5940425" y="6453188"/>
            <a:ext cx="1295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en-GB" sz="900"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3733800" y="6477000"/>
            <a:ext cx="1676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Xerox Sans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Xerox Sans" pitchFamily="50" charset="0"/>
              </a:defRPr>
            </a:lvl9pPr>
          </a:lstStyle>
          <a:p>
            <a:pPr eaLnBrk="1" hangingPunct="1"/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février  </a:t>
            </a:r>
            <a:r>
              <a:rPr lang="fr-F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space réservé du numéro de diapositive 4"/>
          <p:cNvSpPr txBox="1">
            <a:spLocks/>
          </p:cNvSpPr>
          <p:nvPr/>
        </p:nvSpPr>
        <p:spPr bwMode="auto">
          <a:xfrm>
            <a:off x="428204" y="6453188"/>
            <a:ext cx="1752600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Xerox Sans" pitchFamily="50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FF03F4F7-E8FF-48EB-A1A6-2896F56B7EEC}" type="slidenum">
              <a:rPr lang="en-US" sz="9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9</a:t>
            </a:fld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97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Xerox_Turquoise_010408">
  <a:themeElements>
    <a:clrScheme name="Xerox_Turquoise_010408 3">
      <a:dk1>
        <a:srgbClr val="000000"/>
      </a:dk1>
      <a:lt1>
        <a:srgbClr val="FFFFFF"/>
      </a:lt1>
      <a:dk2>
        <a:srgbClr val="7053AA"/>
      </a:dk2>
      <a:lt2>
        <a:srgbClr val="ADAFB2"/>
      </a:lt2>
      <a:accent1>
        <a:srgbClr val="7053AA"/>
      </a:accent1>
      <a:accent2>
        <a:srgbClr val="A998CC"/>
      </a:accent2>
      <a:accent3>
        <a:srgbClr val="FFFFFF"/>
      </a:accent3>
      <a:accent4>
        <a:srgbClr val="000000"/>
      </a:accent4>
      <a:accent5>
        <a:srgbClr val="BBB3D2"/>
      </a:accent5>
      <a:accent6>
        <a:srgbClr val="9989B9"/>
      </a:accent6>
      <a:hlink>
        <a:srgbClr val="D4CBE5"/>
      </a:hlink>
      <a:folHlink>
        <a:srgbClr val="E1BEDA"/>
      </a:folHlink>
    </a:clrScheme>
    <a:fontScheme name="Xerox_Turquoise_010408">
      <a:majorFont>
        <a:latin typeface="Xerox Sans"/>
        <a:ea typeface=""/>
        <a:cs typeface=""/>
      </a:majorFont>
      <a:minorFont>
        <a:latin typeface="Xero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Xerox_Turquoise_010408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Xerox_Turquoise_010408">
  <a:themeElements>
    <a:clrScheme name="Xerox_Turquoise_010408 3">
      <a:dk1>
        <a:srgbClr val="000000"/>
      </a:dk1>
      <a:lt1>
        <a:srgbClr val="FFFFFF"/>
      </a:lt1>
      <a:dk2>
        <a:srgbClr val="7053AA"/>
      </a:dk2>
      <a:lt2>
        <a:srgbClr val="ADAFB2"/>
      </a:lt2>
      <a:accent1>
        <a:srgbClr val="7053AA"/>
      </a:accent1>
      <a:accent2>
        <a:srgbClr val="A998CC"/>
      </a:accent2>
      <a:accent3>
        <a:srgbClr val="FFFFFF"/>
      </a:accent3>
      <a:accent4>
        <a:srgbClr val="000000"/>
      </a:accent4>
      <a:accent5>
        <a:srgbClr val="BBB3D2"/>
      </a:accent5>
      <a:accent6>
        <a:srgbClr val="9989B9"/>
      </a:accent6>
      <a:hlink>
        <a:srgbClr val="D4CBE5"/>
      </a:hlink>
      <a:folHlink>
        <a:srgbClr val="E1BEDA"/>
      </a:folHlink>
    </a:clrScheme>
    <a:fontScheme name="Xerox_Turquoise_010408">
      <a:majorFont>
        <a:latin typeface="Xerox Sans"/>
        <a:ea typeface=""/>
        <a:cs typeface=""/>
      </a:majorFont>
      <a:minorFont>
        <a:latin typeface="Xero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Xerox_Turquoise_010408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Xerox_Turquoise_010408">
  <a:themeElements>
    <a:clrScheme name="Xerox_Turquoise_010408 3">
      <a:dk1>
        <a:srgbClr val="000000"/>
      </a:dk1>
      <a:lt1>
        <a:srgbClr val="FFFFFF"/>
      </a:lt1>
      <a:dk2>
        <a:srgbClr val="7053AA"/>
      </a:dk2>
      <a:lt2>
        <a:srgbClr val="ADAFB2"/>
      </a:lt2>
      <a:accent1>
        <a:srgbClr val="7053AA"/>
      </a:accent1>
      <a:accent2>
        <a:srgbClr val="A998CC"/>
      </a:accent2>
      <a:accent3>
        <a:srgbClr val="FFFFFF"/>
      </a:accent3>
      <a:accent4>
        <a:srgbClr val="000000"/>
      </a:accent4>
      <a:accent5>
        <a:srgbClr val="BBB3D2"/>
      </a:accent5>
      <a:accent6>
        <a:srgbClr val="9989B9"/>
      </a:accent6>
      <a:hlink>
        <a:srgbClr val="D4CBE5"/>
      </a:hlink>
      <a:folHlink>
        <a:srgbClr val="E1BEDA"/>
      </a:folHlink>
    </a:clrScheme>
    <a:fontScheme name="Xerox_Turquoise_010408">
      <a:majorFont>
        <a:latin typeface="Xerox Sans"/>
        <a:ea typeface=""/>
        <a:cs typeface=""/>
      </a:majorFont>
      <a:minorFont>
        <a:latin typeface="Xero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Xerox_Turquoise_010408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erox_Turquoise_010408">
  <a:themeElements>
    <a:clrScheme name="Xerox_Turquoise_010408 3">
      <a:dk1>
        <a:srgbClr val="000000"/>
      </a:dk1>
      <a:lt1>
        <a:srgbClr val="FFFFFF"/>
      </a:lt1>
      <a:dk2>
        <a:srgbClr val="7053AA"/>
      </a:dk2>
      <a:lt2>
        <a:srgbClr val="ADAFB2"/>
      </a:lt2>
      <a:accent1>
        <a:srgbClr val="7053AA"/>
      </a:accent1>
      <a:accent2>
        <a:srgbClr val="A998CC"/>
      </a:accent2>
      <a:accent3>
        <a:srgbClr val="FFFFFF"/>
      </a:accent3>
      <a:accent4>
        <a:srgbClr val="000000"/>
      </a:accent4>
      <a:accent5>
        <a:srgbClr val="BBB3D2"/>
      </a:accent5>
      <a:accent6>
        <a:srgbClr val="9989B9"/>
      </a:accent6>
      <a:hlink>
        <a:srgbClr val="D4CBE5"/>
      </a:hlink>
      <a:folHlink>
        <a:srgbClr val="E1BEDA"/>
      </a:folHlink>
    </a:clrScheme>
    <a:fontScheme name="Xerox_Turquoise_010408">
      <a:majorFont>
        <a:latin typeface="Xerox Sans"/>
        <a:ea typeface=""/>
        <a:cs typeface=""/>
      </a:majorFont>
      <a:minorFont>
        <a:latin typeface="Xero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EDFF2"/>
        </a:solidFill>
        <a:ln w="952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Xerox Sans" pitchFamily="50" charset="0"/>
          </a:defRPr>
        </a:defPPr>
      </a:lstStyle>
    </a:lnDef>
  </a:objectDefaults>
  <a:extraClrSchemeLst>
    <a:extraClrScheme>
      <a:clrScheme name="Xerox_Turquoise_010408 1">
        <a:dk1>
          <a:srgbClr val="000000"/>
        </a:dk1>
        <a:lt1>
          <a:srgbClr val="FFFFFF"/>
        </a:lt1>
        <a:dk2>
          <a:srgbClr val="34BCBA"/>
        </a:dk2>
        <a:lt2>
          <a:srgbClr val="ADAFB2"/>
        </a:lt2>
        <a:accent1>
          <a:srgbClr val="34BCBA"/>
        </a:accent1>
        <a:accent2>
          <a:srgbClr val="85D7D6"/>
        </a:accent2>
        <a:accent3>
          <a:srgbClr val="FFFFFF"/>
        </a:accent3>
        <a:accent4>
          <a:srgbClr val="000000"/>
        </a:accent4>
        <a:accent5>
          <a:srgbClr val="AEDAD9"/>
        </a:accent5>
        <a:accent6>
          <a:srgbClr val="78C3C2"/>
        </a:accent6>
        <a:hlink>
          <a:srgbClr val="C2EBEA"/>
        </a:hlink>
        <a:folHlink>
          <a:srgbClr val="2895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2">
        <a:dk1>
          <a:srgbClr val="000000"/>
        </a:dk1>
        <a:lt1>
          <a:srgbClr val="FFFFFF"/>
        </a:lt1>
        <a:dk2>
          <a:srgbClr val="6CAF3D"/>
        </a:dk2>
        <a:lt2>
          <a:srgbClr val="ADAFB2"/>
        </a:lt2>
        <a:accent1>
          <a:srgbClr val="6CAF3D"/>
        </a:accent1>
        <a:accent2>
          <a:srgbClr val="A7CF8B"/>
        </a:accent2>
        <a:accent3>
          <a:srgbClr val="FFFFFF"/>
        </a:accent3>
        <a:accent4>
          <a:srgbClr val="000000"/>
        </a:accent4>
        <a:accent5>
          <a:srgbClr val="BAD4AF"/>
        </a:accent5>
        <a:accent6>
          <a:srgbClr val="97BB7D"/>
        </a:accent6>
        <a:hlink>
          <a:srgbClr val="D3E7C5"/>
        </a:hlink>
        <a:folHlink>
          <a:srgbClr val="F7D6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erox_Turquoise_010408 3">
        <a:dk1>
          <a:srgbClr val="000000"/>
        </a:dk1>
        <a:lt1>
          <a:srgbClr val="FFFFFF"/>
        </a:lt1>
        <a:dk2>
          <a:srgbClr val="7053AA"/>
        </a:dk2>
        <a:lt2>
          <a:srgbClr val="ADAFB2"/>
        </a:lt2>
        <a:accent1>
          <a:srgbClr val="7053AA"/>
        </a:accent1>
        <a:accent2>
          <a:srgbClr val="A998CC"/>
        </a:accent2>
        <a:accent3>
          <a:srgbClr val="FFFFFF"/>
        </a:accent3>
        <a:accent4>
          <a:srgbClr val="000000"/>
        </a:accent4>
        <a:accent5>
          <a:srgbClr val="BBB3D2"/>
        </a:accent5>
        <a:accent6>
          <a:srgbClr val="9989B9"/>
        </a:accent6>
        <a:hlink>
          <a:srgbClr val="D4CBE5"/>
        </a:hlink>
        <a:folHlink>
          <a:srgbClr val="E1BE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Xerox Turquoise 2013">
  <a:themeElements>
    <a:clrScheme name="Xerox Turquoise">
      <a:dk1>
        <a:srgbClr val="000000"/>
      </a:dk1>
      <a:lt1>
        <a:srgbClr val="FFFFFF"/>
      </a:lt1>
      <a:dk2>
        <a:srgbClr val="6DAF3D"/>
      </a:dk2>
      <a:lt2>
        <a:srgbClr val="FD9F13"/>
      </a:lt2>
      <a:accent1>
        <a:srgbClr val="34BCBA"/>
      </a:accent1>
      <a:accent2>
        <a:srgbClr val="2895D5"/>
      </a:accent2>
      <a:accent3>
        <a:srgbClr val="7053AA"/>
      </a:accent3>
      <a:accent4>
        <a:srgbClr val="9B2583"/>
      </a:accent4>
      <a:accent5>
        <a:srgbClr val="E64BA2"/>
      </a:accent5>
      <a:accent6>
        <a:srgbClr val="E67600"/>
      </a:accent6>
      <a:hlink>
        <a:srgbClr val="34BCBA"/>
      </a:hlink>
      <a:folHlink>
        <a:srgbClr val="6667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687</Words>
  <Application>Microsoft Office PowerPoint</Application>
  <PresentationFormat>Affichage à l'écran (4:3)</PresentationFormat>
  <Paragraphs>236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Xerox Sans</vt:lpstr>
      <vt:lpstr>Arial</vt:lpstr>
      <vt:lpstr>Times New Roman</vt:lpstr>
      <vt:lpstr>Monotype Sorts</vt:lpstr>
      <vt:lpstr>Arabic Typesetting</vt:lpstr>
      <vt:lpstr>MS PGothic</vt:lpstr>
      <vt:lpstr>Xerox Sans Light</vt:lpstr>
      <vt:lpstr>Wingdings</vt:lpstr>
      <vt:lpstr>Modèle par défaut</vt:lpstr>
      <vt:lpstr>Xerox_Turquoise_010408</vt:lpstr>
      <vt:lpstr>1_Xerox_Turquoise_010408</vt:lpstr>
      <vt:lpstr>2_Xerox_Turquoise_010408</vt:lpstr>
      <vt:lpstr>3_Xerox_Turquoise_010408</vt:lpstr>
      <vt:lpstr>Xerox Turquoise 2013</vt:lpstr>
      <vt:lpstr>Xerox Financial Services  Bilan rèmunération variable 2013 ROI et SLR</vt:lpstr>
      <vt:lpstr>- Critères variable 2013 </vt:lpstr>
      <vt:lpstr>Présentation PowerPoint</vt:lpstr>
      <vt:lpstr> Nouveaux Objectifs TEG pour Q2 2013 “équipe”</vt:lpstr>
      <vt:lpstr>Présentation PowerPoint</vt:lpstr>
      <vt:lpstr>Présentation PowerPoint</vt:lpstr>
      <vt:lpstr> - Nos Résultats 2013 </vt:lpstr>
      <vt:lpstr>Synthése YTD 12 2013</vt:lpstr>
      <vt:lpstr>Bilan 2013 FCG Brut et net, Par trimestre</vt:lpstr>
      <vt:lpstr>Présentation PowerPoint</vt:lpstr>
      <vt:lpstr>Présentation PowerPoint</vt:lpstr>
      <vt:lpstr>Présentation PowerPoint</vt:lpstr>
    </vt:vector>
  </TitlesOfParts>
  <Company>XEROX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Xerox Corporation</dc:creator>
  <cp:lastModifiedBy>Xerox Corporation</cp:lastModifiedBy>
  <cp:revision>214</cp:revision>
  <dcterms:created xsi:type="dcterms:W3CDTF">2005-01-06T09:14:17Z</dcterms:created>
  <dcterms:modified xsi:type="dcterms:W3CDTF">2014-01-27T10:13:51Z</dcterms:modified>
</cp:coreProperties>
</file>