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handoutMasterIdLst>
    <p:handoutMasterId r:id="rId37"/>
  </p:handoutMasterIdLst>
  <p:sldIdLst>
    <p:sldId id="256" r:id="rId2"/>
    <p:sldId id="257" r:id="rId3"/>
    <p:sldId id="288" r:id="rId4"/>
    <p:sldId id="289" r:id="rId5"/>
    <p:sldId id="268" r:id="rId6"/>
    <p:sldId id="286" r:id="rId7"/>
    <p:sldId id="263" r:id="rId8"/>
    <p:sldId id="262" r:id="rId9"/>
    <p:sldId id="264" r:id="rId10"/>
    <p:sldId id="295" r:id="rId11"/>
    <p:sldId id="296" r:id="rId12"/>
    <p:sldId id="290" r:id="rId13"/>
    <p:sldId id="310" r:id="rId14"/>
    <p:sldId id="291" r:id="rId15"/>
    <p:sldId id="279" r:id="rId16"/>
    <p:sldId id="293" r:id="rId17"/>
    <p:sldId id="294" r:id="rId18"/>
    <p:sldId id="297" r:id="rId19"/>
    <p:sldId id="309" r:id="rId20"/>
    <p:sldId id="270" r:id="rId21"/>
    <p:sldId id="277" r:id="rId22"/>
    <p:sldId id="299" r:id="rId23"/>
    <p:sldId id="300" r:id="rId24"/>
    <p:sldId id="301" r:id="rId25"/>
    <p:sldId id="308" r:id="rId26"/>
    <p:sldId id="269" r:id="rId27"/>
    <p:sldId id="282" r:id="rId28"/>
    <p:sldId id="302" r:id="rId29"/>
    <p:sldId id="292" r:id="rId30"/>
    <p:sldId id="307" r:id="rId31"/>
    <p:sldId id="303" r:id="rId32"/>
    <p:sldId id="304" r:id="rId33"/>
    <p:sldId id="305" r:id="rId34"/>
    <p:sldId id="306" r:id="rId35"/>
  </p:sldIdLst>
  <p:sldSz cx="9144000" cy="6858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2" autoAdjust="0"/>
    <p:restoredTop sz="66499" autoAdjust="0"/>
  </p:normalViewPr>
  <p:slideViewPr>
    <p:cSldViewPr>
      <p:cViewPr>
        <p:scale>
          <a:sx n="67" d="100"/>
          <a:sy n="67" d="100"/>
        </p:scale>
        <p:origin x="-1242" y="-342"/>
      </p:cViewPr>
      <p:guideLst>
        <p:guide orient="horz" pos="2160"/>
        <p:guide pos="2880"/>
      </p:guideLst>
    </p:cSldViewPr>
  </p:slideViewPr>
  <p:outlineViewPr>
    <p:cViewPr>
      <p:scale>
        <a:sx n="33" d="100"/>
        <a:sy n="33" d="100"/>
      </p:scale>
      <p:origin x="0" y="183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644" y="-7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7661C4FF-C0F0-424C-848B-A08B86AA3B36}" type="datetimeFigureOut">
              <a:rPr lang="fr-FR" smtClean="0"/>
              <a:pPr/>
              <a:t>05/06/2015</a:t>
            </a:fld>
            <a:endParaRPr lang="fr-FR"/>
          </a:p>
        </p:txBody>
      </p:sp>
      <p:sp>
        <p:nvSpPr>
          <p:cNvPr id="4" name="Espace réservé du pied de page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FD461982-865B-4791-9034-015F444EB1F6}" type="slidenum">
              <a:rPr lang="fr-FR" smtClean="0"/>
              <a:pPr/>
              <a:t>‹N°›</a:t>
            </a:fld>
            <a:endParaRPr lang="fr-FR"/>
          </a:p>
        </p:txBody>
      </p:sp>
    </p:spTree>
    <p:extLst>
      <p:ext uri="{BB962C8B-B14F-4D97-AF65-F5344CB8AC3E}">
        <p14:creationId xmlns:p14="http://schemas.microsoft.com/office/powerpoint/2010/main" val="14772862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089CFC9F-260C-42FC-8280-B5F6E99F8509}" type="datetimeFigureOut">
              <a:rPr lang="fr-FR" smtClean="0"/>
              <a:pPr/>
              <a:t>05/06/2015</a:t>
            </a:fld>
            <a:endParaRPr lang="fr-FR"/>
          </a:p>
        </p:txBody>
      </p:sp>
      <p:sp>
        <p:nvSpPr>
          <p:cNvPr id="4" name="Espace réservé de l'image des diapositives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5398838B-E6B0-4612-8CC8-89B714BB8250}" type="slidenum">
              <a:rPr lang="fr-FR" smtClean="0"/>
              <a:pPr/>
              <a:t>‹N°›</a:t>
            </a:fld>
            <a:endParaRPr lang="fr-FR"/>
          </a:p>
        </p:txBody>
      </p:sp>
    </p:spTree>
    <p:extLst>
      <p:ext uri="{BB962C8B-B14F-4D97-AF65-F5344CB8AC3E}">
        <p14:creationId xmlns:p14="http://schemas.microsoft.com/office/powerpoint/2010/main" val="1533392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endParaRPr lang="fr-FR" dirty="0" smtClean="0"/>
          </a:p>
          <a:p>
            <a:pPr algn="just"/>
            <a:r>
              <a:rPr lang="fr-FR" sz="1200" dirty="0" smtClean="0"/>
              <a:t>La lutte est destinée à se redresser contre l'agresseur, pour tenter de le dissuader de nous attaquer (et non pour l'attaquer). Il s'agit donc d'agressivité défensive. L'attention se concentre sur un endroit précis de l'espace, là où se trouve l'ennemi.</a:t>
            </a:r>
          </a:p>
          <a:p>
            <a:pPr algn="just"/>
            <a:r>
              <a:rPr lang="fr-FR" sz="1200" dirty="0" smtClean="0"/>
              <a:t>Le regard se focalise et fixe l'adversaire dans les yeux pour connaître son intention. Un certain ralentissement du coeur et de la respiration apparaît, car il s'agit moins de se préparer à un effort maximum qu'à une détente ciblée. La tension se déplace dans le cou et les mâchoires pour mordre, dans les bras pour griffer ou boxer.</a:t>
            </a:r>
          </a:p>
          <a:p>
            <a:pPr algn="just"/>
            <a:r>
              <a:rPr lang="fr-FR" sz="1200" dirty="0" smtClean="0"/>
              <a:t>Notre organisme libère de l'adrénaline et nous donne du "culot", autrement dit une tendance à nous surévaluer, de l'autosatisfaction ainsi que cette prétention symptomatique de l'état de Lutte. Dans la nature, il arrive qu'un prédateur recule devant plus faible que lui si la proie semble par trop impressionnante, vindicative, teigneuse, prête à tout pour "vendre chèrement sa peau".</a:t>
            </a:r>
          </a:p>
          <a:p>
            <a:pPr algn="just"/>
            <a:r>
              <a:rPr lang="fr-FR" sz="1200" dirty="0" smtClean="0"/>
              <a:t>Dans la Lutte, dissuader suffit, on ne court pas derrière l'ennemi s'il abandonne le combat ou même recule sans le tenter. Si on perd le combat ou si le rapport de force en notre défaveur semble trop dissuasif, on bascule dans l'inhibition de l'action.</a:t>
            </a:r>
          </a:p>
          <a:p>
            <a:pPr algn="just"/>
            <a:endParaRPr lang="fr-FR" sz="1200" dirty="0" smtClean="0"/>
          </a:p>
          <a:p>
            <a:pPr algn="just"/>
            <a:r>
              <a:rPr lang="fr-FR" sz="1200" dirty="0" smtClean="0"/>
              <a:t>En état de stress en Lutte, inutile de culpabiliser si l'on tient des propos qui dépassent notre pensée ou que l'on est cassant, orgueilleux, prétentieux, susceptible ... Ce n'est pas parce qu'on est orgueilleux qu'on est en lutte,</a:t>
            </a:r>
            <a:r>
              <a:rPr lang="fr-FR" sz="1200" baseline="0" dirty="0" smtClean="0"/>
              <a:t> </a:t>
            </a:r>
            <a:r>
              <a:rPr lang="fr-FR" sz="1200" dirty="0" smtClean="0"/>
              <a:t>c'est parce qu'on est en lutte qu'on est orgueilleux. Cela fait partie du programme de cet état, destiné à compenser le sentiment primitif de faiblesse, devant un ennemi évalué plus fort que nous. L'accepter, chez soi et chez les autres, comme étant une réaction incontrôlable est une condition nécessaire pour le gérer.</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L'inhibition de l'Action sert à se soumettre devant l'adversaire, qui abandonnera peut être son attitude agressive face à notre capitulation. L'Inhibition de l'action sert aussi à s'immobiliser pour se fondre dans le paysage.</a:t>
            </a:r>
          </a:p>
          <a:p>
            <a:pPr algn="just"/>
            <a:r>
              <a:rPr lang="fr-FR" sz="1200" dirty="0" smtClean="0"/>
              <a:t>La respiration s'étouffe pour être totalement silencieuse. Le coeur ralentit, s'économise puisqu'il faut désormais "durer", pendant une "attente en tension" qui peut s'éterniser, jusqu'à ce que le prédateur parte. La vasoconstriction permet d'économiser la chaleur et l'énergie: les extrémités des membres refroidissent, se cyanosent, le teint devient blême. La digestion, très consommatrice en énergie, se bloque, entraînant une éventuelle apparition de spasmes.</a:t>
            </a:r>
          </a:p>
          <a:p>
            <a:pPr algn="just"/>
            <a:r>
              <a:rPr lang="fr-FR" sz="1200" dirty="0" smtClean="0"/>
              <a:t>L'inhibition de l'Action est associée à un intense sentiment d'infériorité qui génère un vécu de découragement, d'abattement, pour ne pas dire de déprime qui sous-tend la dépression s'il dure longtemps. Il est fait pour ! En général, en nous immobilisant, nous devenons « invisibles» pour le prédateur, qui va chercher ailleurs. En outre, un adversaire plus fort se contente souvent de notre rituel d' Inhibition, qui lui laisse la priorité pour assouvir ses désirs: consommation d'aliments, de relations sexuelles, expression de sa dominance, etc. Nous cessons d'être en rivalité avec lui: cela peut suffire à nous sauver la vie.</a:t>
            </a:r>
          </a:p>
          <a:p>
            <a:pPr algn="just"/>
            <a:r>
              <a:rPr lang="fr-FR" sz="1200" dirty="0" smtClean="0">
                <a:solidFill>
                  <a:srgbClr val="C00000"/>
                </a:solidFill>
              </a:rPr>
              <a:t>En état de stress d'Inhibition de l'action, inutile de culpabiliser si l'on ressent du découragement ou de l'auto-dévalorisation. Ce n'est ni volontaire, ni contrôlable: ne rien désirer, déprimer, c'est la façon animale de s'immobiliser !</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PRENDRE LE STRESS POUR CE QU'IL EST</a:t>
            </a:r>
          </a:p>
          <a:p>
            <a:r>
              <a:rPr lang="fr-FR" sz="1200" b="0" kern="1200" baseline="0" dirty="0" smtClean="0">
                <a:solidFill>
                  <a:schemeClr val="tx1"/>
                </a:solidFill>
                <a:latin typeface="+mn-lt"/>
                <a:ea typeface="+mn-ea"/>
                <a:cs typeface="+mn-cs"/>
              </a:rPr>
              <a:t>Si le stress peut perturber nos relations en nous faisant "tirer sur tout ce qui bouge", il n'est pas sans conséquence sur le plan biologique et médical et peut conduire à un certain nombre de pathologies. Pourtant, le stress est un précieux indicateur de refoulement du préfrontal, à prendre au sérieux et non au tragique puisqu'il est évitable... et qu'il peut être géré facilement, comme nous le verrons plus loin.</a:t>
            </a:r>
            <a:endParaRPr lang="fr-FR" b="0"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Voir annexe sur : </a:t>
            </a:r>
            <a:r>
              <a:rPr lang="fr-FR" b="1" dirty="0" smtClean="0"/>
              <a:t>Comment reconnaître les deux modes mentaux</a:t>
            </a:r>
            <a:r>
              <a:rPr lang="fr-FR" b="1" baseline="0" dirty="0" smtClean="0"/>
              <a:t> ?</a:t>
            </a:r>
          </a:p>
          <a:p>
            <a:r>
              <a:rPr lang="fr-FR" sz="1200" kern="1200" baseline="0" dirty="0" smtClean="0">
                <a:solidFill>
                  <a:schemeClr val="tx1"/>
                </a:solidFill>
                <a:latin typeface="+mn-lt"/>
                <a:ea typeface="+mn-ea"/>
                <a:cs typeface="+mn-cs"/>
              </a:rPr>
              <a:t>Le Mode Mental Préfrontal est le complément opérationnel du Mode Mental Automatique, et vice-versa. Six</a:t>
            </a:r>
          </a:p>
          <a:p>
            <a:r>
              <a:rPr lang="fr-FR" sz="1200" kern="1200" baseline="0" dirty="0" smtClean="0">
                <a:solidFill>
                  <a:schemeClr val="tx1"/>
                </a:solidFill>
                <a:latin typeface="+mn-lt"/>
                <a:ea typeface="+mn-ea"/>
                <a:cs typeface="+mn-cs"/>
              </a:rPr>
              <a:t>dimensions de contenant* caractérisent leur mode de fonctionnement. Six dimensions en miroir, opposées et</a:t>
            </a:r>
          </a:p>
          <a:p>
            <a:r>
              <a:rPr lang="fr-FR" sz="1200" kern="1200" baseline="0" dirty="0" smtClean="0">
                <a:solidFill>
                  <a:schemeClr val="tx1"/>
                </a:solidFill>
                <a:latin typeface="+mn-lt"/>
                <a:ea typeface="+mn-ea"/>
                <a:cs typeface="+mn-cs"/>
              </a:rPr>
              <a:t>complémentaires. De cette complémentarité pratique, dans la gestion du quotidien, nous pouvons tirer le meilleur parti pour améliorer notre savoir-être et nos réactions face aux situations, et autres éléments de contenu*, auxquelles nous sommes confrontés.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Travailler les pensée</a:t>
            </a:r>
            <a:r>
              <a:rPr lang="fr-FR" baseline="0" dirty="0" smtClean="0"/>
              <a:t>s alternatives (curiosité, adaptation, relativité)</a:t>
            </a:r>
          </a:p>
          <a:p>
            <a:pPr>
              <a:buFont typeface="Wingdings"/>
              <a:buChar char="è"/>
            </a:pPr>
            <a:r>
              <a:rPr lang="fr-FR" baseline="0" dirty="0" smtClean="0">
                <a:sym typeface="Wingdings" pitchFamily="2" charset="2"/>
              </a:rPr>
              <a:t>Que puis-je penser d'autre ? </a:t>
            </a:r>
          </a:p>
          <a:p>
            <a:pPr>
              <a:buFont typeface="Wingdings"/>
              <a:buChar char="è"/>
            </a:pPr>
            <a:r>
              <a:rPr lang="fr-FR" baseline="0" dirty="0" smtClean="0">
                <a:sym typeface="Wingdings" pitchFamily="2" charset="2"/>
              </a:rPr>
              <a:t>Si je me mettais à la place d'un autre / de l'autre ?</a:t>
            </a:r>
          </a:p>
          <a:p>
            <a:pPr>
              <a:buFont typeface="Wingdings"/>
              <a:buChar char="è"/>
            </a:pPr>
            <a:r>
              <a:rPr lang="fr-FR" baseline="0" dirty="0" smtClean="0">
                <a:sym typeface="Wingdings" pitchFamily="2" charset="2"/>
              </a:rPr>
              <a:t>De quelles ressources personnelles ai-je besoin pour gérer cette situation ?</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Le pack aventure : </a:t>
            </a:r>
          </a:p>
          <a:p>
            <a:pPr>
              <a:buFontTx/>
              <a:buChar char="-"/>
            </a:pPr>
            <a:r>
              <a:rPr lang="fr-FR" dirty="0" smtClean="0"/>
              <a:t> Faire 2 colonnes : à gauche</a:t>
            </a:r>
            <a:r>
              <a:rPr lang="fr-FR" baseline="0" dirty="0" smtClean="0"/>
              <a:t> les valeurs (toujours), principes (auxquels je tiens, ce que j'apprécie) et à droit mes </a:t>
            </a:r>
            <a:r>
              <a:rPr lang="fr-FR" baseline="0" dirty="0" err="1" smtClean="0"/>
              <a:t>anti-valeurs</a:t>
            </a:r>
            <a:r>
              <a:rPr lang="fr-FR" baseline="0" dirty="0" smtClean="0"/>
              <a:t> (jamais) (ce que je déteste ou cherche à éviter)</a:t>
            </a:r>
            <a:r>
              <a:rPr lang="fr-FR" dirty="0" smtClean="0"/>
              <a:t> </a:t>
            </a:r>
          </a:p>
          <a:p>
            <a:pPr>
              <a:buFontTx/>
              <a:buChar char="-"/>
            </a:pPr>
            <a:r>
              <a:rPr lang="fr-FR" baseline="0" dirty="0" smtClean="0"/>
              <a:t> Trouver une exception à la valeur et une exception à l'antivaleur en répondant aux questions suivantes :</a:t>
            </a:r>
          </a:p>
          <a:p>
            <a:pPr>
              <a:buFontTx/>
              <a:buNone/>
            </a:pPr>
            <a:r>
              <a:rPr lang="fr-FR" baseline="0" dirty="0" smtClean="0"/>
              <a:t>1. Comment respecter................ (valeur) sans jamais passer par................ (</a:t>
            </a:r>
            <a:r>
              <a:rPr lang="fr-FR" baseline="0" dirty="0" err="1" smtClean="0"/>
              <a:t>anti-valeur</a:t>
            </a:r>
            <a:r>
              <a:rPr lang="fr-FR" baseline="0" dirty="0" smtClean="0"/>
              <a:t>) ?</a:t>
            </a:r>
          </a:p>
          <a:p>
            <a:pPr>
              <a:buFontTx/>
              <a:buNone/>
            </a:pPr>
            <a:r>
              <a:rPr lang="fr-FR" baseline="0" dirty="0" smtClean="0"/>
              <a:t>2. Dans quels cas l'excès de...................(valeur) pose des problèmes ?</a:t>
            </a:r>
          </a:p>
          <a:p>
            <a:pPr>
              <a:buFontTx/>
              <a:buNone/>
            </a:pPr>
            <a:r>
              <a:rPr lang="fr-FR" baseline="0" dirty="0" smtClean="0"/>
              <a:t>3. Dans quelles situations l'excès de la valeur risque-t-il de m'entraîner dans l'</a:t>
            </a:r>
            <a:r>
              <a:rPr lang="fr-FR" baseline="0" dirty="0" err="1" smtClean="0"/>
              <a:t>anti-valeur</a:t>
            </a:r>
            <a:r>
              <a:rPr lang="fr-FR" baseline="0" dirty="0" smtClean="0"/>
              <a:t> ? (ex : l'excès de tolérance risque-t-il de m'entraîner vers l'intolérance ?)</a:t>
            </a:r>
          </a:p>
          <a:p>
            <a:pPr>
              <a:buFontTx/>
              <a:buNone/>
            </a:pPr>
            <a:r>
              <a:rPr lang="fr-FR" baseline="0" dirty="0" smtClean="0"/>
              <a:t>4. Que se passe-t-il si je refuse catégoriquement d'aborder mon </a:t>
            </a:r>
            <a:r>
              <a:rPr lang="fr-FR" baseline="0" dirty="0" err="1" smtClean="0"/>
              <a:t>anti-valeur</a:t>
            </a:r>
            <a:r>
              <a:rPr lang="fr-FR" baseline="0" dirty="0" smtClean="0"/>
              <a:t> ?</a:t>
            </a:r>
          </a:p>
          <a:p>
            <a:pPr>
              <a:buFontTx/>
              <a:buNone/>
            </a:pP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 règle générale, être confronté à une de ses antivaleurs entraîne l'individu à défendre, en parole ou en action, la valeur correspondante. S'il ne supporte pas d'être mis en présence de cette antivaleur, la réaction est proportionnelle à l'intensité de cette dernière. Défendre et faire passer la valeur correspondante devient difficile. En d'autres termes, la présence d'une personnalité secondaire empêche l'individu d'accéder à ses personnalités primaires. Des exercices de GMM appropriés contribuent à faciliter le processus résumé par le schéma ci-dessous.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18</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sz="1200" kern="1200" baseline="0" dirty="0" smtClean="0">
                <a:solidFill>
                  <a:schemeClr val="tx1"/>
                </a:solidFill>
                <a:latin typeface="+mn-lt"/>
                <a:ea typeface="+mn-ea"/>
                <a:cs typeface="+mn-cs"/>
              </a:rPr>
              <a:t>1. IDENTIFIEZ UNE DE vos ANTIVALEURS, l'égoïsme, par exemple.</a:t>
            </a:r>
          </a:p>
          <a:p>
            <a:r>
              <a:rPr lang="fr-FR" sz="1200" kern="1200" baseline="0" dirty="0" smtClean="0">
                <a:solidFill>
                  <a:schemeClr val="tx1"/>
                </a:solidFill>
                <a:latin typeface="+mn-lt"/>
                <a:ea typeface="+mn-ea"/>
                <a:cs typeface="+mn-cs"/>
              </a:rPr>
              <a:t>2. SITUEZ-VOUS SUR L'ECHELLE D'EVALUATION DES MODES MENTAUX® EN INDIQUANT, D'UNE CROIX </a:t>
            </a:r>
            <a:r>
              <a:rPr lang="fr-FR" sz="1200" i="1" kern="1200" baseline="0" dirty="0" smtClean="0">
                <a:solidFill>
                  <a:schemeClr val="tx1"/>
                </a:solidFill>
                <a:latin typeface="+mn-lt"/>
                <a:ea typeface="+mn-ea"/>
                <a:cs typeface="+mn-cs"/>
              </a:rPr>
              <a:t>(X), VOTRE RESSENTI,</a:t>
            </a:r>
          </a:p>
          <a:p>
            <a:r>
              <a:rPr lang="fr-FR" sz="1200" kern="1200" baseline="0" dirty="0" smtClean="0">
                <a:solidFill>
                  <a:schemeClr val="tx1"/>
                </a:solidFill>
                <a:latin typeface="+mn-lt"/>
                <a:ea typeface="+mn-ea"/>
                <a:cs typeface="+mn-cs"/>
              </a:rPr>
              <a:t>EN GÉNÉRAL ET POUR CHACUNE DES DIMENSIONS DES MODES MENTAUX.</a:t>
            </a:r>
          </a:p>
          <a:p>
            <a:r>
              <a:rPr lang="fr-FR" sz="1200" kern="1200" baseline="0" dirty="0" smtClean="0">
                <a:solidFill>
                  <a:schemeClr val="tx1"/>
                </a:solidFill>
                <a:latin typeface="+mn-lt"/>
                <a:ea typeface="+mn-ea"/>
                <a:cs typeface="+mn-cs"/>
              </a:rPr>
              <a:t>3. REMPLISSEZ LE TABLEAU SUIVANT, DANS L'ORDRE INDIQUÉ PAR LES CHIFFRES, EN VOUS POSANT LES QUESTIONS SUIVANTES:</a:t>
            </a:r>
          </a:p>
          <a:p>
            <a:r>
              <a:rPr lang="fr-FR" sz="1200" kern="1200" baseline="0" dirty="0" smtClean="0">
                <a:solidFill>
                  <a:schemeClr val="tx1"/>
                </a:solidFill>
                <a:latin typeface="+mn-lt"/>
                <a:ea typeface="+mn-ea"/>
                <a:cs typeface="+mn-cs"/>
              </a:rPr>
              <a:t>Quels sont les avantages de l'altruisme (avantages de la valeur) ? (1)</a:t>
            </a:r>
          </a:p>
          <a:p>
            <a:r>
              <a:rPr lang="fr-FR" sz="1200" kern="1200" baseline="0" dirty="0" smtClean="0">
                <a:solidFill>
                  <a:schemeClr val="tx1"/>
                </a:solidFill>
                <a:latin typeface="+mn-lt"/>
                <a:ea typeface="+mn-ea"/>
                <a:cs typeface="+mn-cs"/>
              </a:rPr>
              <a:t>Quels sont les inconvénients de l'égoïsme (désavantages de l'antivaleur) ? (2)</a:t>
            </a:r>
          </a:p>
          <a:p>
            <a:r>
              <a:rPr lang="fr-FR" sz="1200" kern="1200" baseline="0" dirty="0" smtClean="0">
                <a:solidFill>
                  <a:schemeClr val="tx1"/>
                </a:solidFill>
                <a:latin typeface="+mn-lt"/>
                <a:ea typeface="+mn-ea"/>
                <a:cs typeface="+mn-cs"/>
              </a:rPr>
              <a:t>Quels sont les inconvénients de l'altruisme (désavantages de la valeur) ? (3)</a:t>
            </a:r>
          </a:p>
          <a:p>
            <a:r>
              <a:rPr lang="fr-FR" sz="1200" kern="1200" baseline="0" dirty="0" smtClean="0">
                <a:solidFill>
                  <a:schemeClr val="tx1"/>
                </a:solidFill>
                <a:latin typeface="+mn-lt"/>
                <a:ea typeface="+mn-ea"/>
                <a:cs typeface="+mn-cs"/>
              </a:rPr>
              <a:t>Quels sont les avantages de l'égoïsme (avantages de l'anti valeur) ? (4)</a:t>
            </a:r>
          </a:p>
          <a:p>
            <a:endParaRPr lang="fr-FR" sz="1200"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Quelles sont les limites à ma valeur ?</a:t>
            </a:r>
          </a:p>
          <a:p>
            <a:r>
              <a:rPr lang="fr-FR" sz="1200" kern="1200" baseline="0" dirty="0" smtClean="0">
                <a:solidFill>
                  <a:schemeClr val="tx1"/>
                </a:solidFill>
                <a:latin typeface="+mn-lt"/>
                <a:ea typeface="+mn-ea"/>
                <a:cs typeface="+mn-cs"/>
              </a:rPr>
              <a:t>Qu'est-ce que me coûte ma valeur d'être toujours ....?</a:t>
            </a:r>
          </a:p>
          <a:p>
            <a:r>
              <a:rPr lang="fr-FR" sz="1200" kern="1200" baseline="0" dirty="0" smtClean="0">
                <a:solidFill>
                  <a:schemeClr val="tx1"/>
                </a:solidFill>
                <a:latin typeface="+mn-lt"/>
                <a:ea typeface="+mn-ea"/>
                <a:cs typeface="+mn-cs"/>
              </a:rPr>
              <a:t>Quels sont les désavantages de chaque avantage ?</a:t>
            </a:r>
          </a:p>
          <a:p>
            <a:r>
              <a:rPr lang="fr-FR" sz="1200" kern="1200" baseline="0" dirty="0" smtClean="0">
                <a:solidFill>
                  <a:schemeClr val="tx1"/>
                </a:solidFill>
                <a:latin typeface="+mn-lt"/>
                <a:ea typeface="+mn-ea"/>
                <a:cs typeface="+mn-cs"/>
              </a:rPr>
              <a:t>J'imagine un moment, dans un monde imaginaire, où ma valeur est présente tout le temps ? Qu'est-ce </a:t>
            </a:r>
            <a:r>
              <a:rPr lang="fr-FR" sz="1200" kern="1200" baseline="0" dirty="0" err="1" smtClean="0">
                <a:solidFill>
                  <a:schemeClr val="tx1"/>
                </a:solidFill>
                <a:latin typeface="+mn-lt"/>
                <a:ea typeface="+mn-ea"/>
                <a:cs typeface="+mn-cs"/>
              </a:rPr>
              <a:t>queje</a:t>
            </a:r>
            <a:r>
              <a:rPr lang="fr-FR" sz="1200" kern="1200" baseline="0" dirty="0" smtClean="0">
                <a:solidFill>
                  <a:schemeClr val="tx1"/>
                </a:solidFill>
                <a:latin typeface="+mn-lt"/>
                <a:ea typeface="+mn-ea"/>
                <a:cs typeface="+mn-cs"/>
              </a:rPr>
              <a:t> ressens ?</a:t>
            </a:r>
          </a:p>
          <a:p>
            <a:r>
              <a:rPr lang="fr-FR" sz="1200" kern="1200" baseline="0" dirty="0" smtClean="0">
                <a:solidFill>
                  <a:schemeClr val="tx1"/>
                </a:solidFill>
                <a:latin typeface="+mn-lt"/>
                <a:ea typeface="+mn-ea"/>
                <a:cs typeface="+mn-cs"/>
              </a:rPr>
              <a:t>Comment je me sens par rapport à mon antivaleur suite à l'exercice ?</a:t>
            </a:r>
          </a:p>
          <a:p>
            <a:r>
              <a:rPr lang="fr-FR" sz="1200" kern="1200" baseline="0" dirty="0" smtClean="0">
                <a:solidFill>
                  <a:schemeClr val="tx1"/>
                </a:solidFill>
                <a:latin typeface="+mn-lt"/>
                <a:ea typeface="+mn-ea"/>
                <a:cs typeface="+mn-cs"/>
              </a:rPr>
              <a:t>Et si demain je suis confrontée à mon antivaleur, comment cela se passera-t-il ?</a:t>
            </a:r>
          </a:p>
          <a:p>
            <a:r>
              <a:rPr lang="fr-FR" sz="1200" kern="1200" baseline="0" dirty="0" smtClean="0">
                <a:solidFill>
                  <a:schemeClr val="tx1"/>
                </a:solidFill>
                <a:latin typeface="+mn-lt"/>
                <a:ea typeface="+mn-ea"/>
                <a:cs typeface="+mn-cs"/>
              </a:rPr>
              <a:t>REMARQUE: Prenez le temps de bien explorer ces avantages et inconvénients de manière à en trouver au moins 5 à 7 par case du tableau. Les premières idées, celles qui fusent, ont généralement un caractère assez automatique : ce n'est que lorsque vous avez épuisé ces idées que vous faites appel aux territoires préfrontaux de votre cerveau.</a:t>
            </a:r>
          </a:p>
          <a:p>
            <a:endParaRPr lang="fr-FR" sz="1200" kern="1200" baseline="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Exemple</a:t>
            </a:r>
            <a:r>
              <a:rPr lang="fr-FR" baseline="0" dirty="0" smtClean="0"/>
              <a:t> : </a:t>
            </a:r>
            <a:r>
              <a:rPr lang="fr-FR" dirty="0" smtClean="0"/>
              <a:t>Bombarder son cerveau de positif (</a:t>
            </a:r>
            <a:r>
              <a:rPr lang="fr-FR" dirty="0" err="1" smtClean="0"/>
              <a:t>sophro</a:t>
            </a:r>
            <a:r>
              <a:rPr lang="fr-FR" dirty="0" smtClean="0"/>
              <a:t> présence immédiate du positif SPI) + </a:t>
            </a:r>
            <a:r>
              <a:rPr lang="fr-FR" dirty="0" err="1" smtClean="0"/>
              <a:t>sophro</a:t>
            </a:r>
            <a:r>
              <a:rPr lang="fr-FR" dirty="0" smtClean="0"/>
              <a:t> sensorialité</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Pyramide :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Définir mon exigence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Lister les</a:t>
            </a:r>
            <a:r>
              <a:rPr lang="fr-FR" baseline="0" dirty="0" smtClean="0"/>
              <a:t> moyens dont je dispose, que je me donne, qui me viennent spontanément à l'esprit,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baseline="0" dirty="0" smtClean="0"/>
              <a:t>Elargir la liste de moyens, objectifs et subjectifs, même les plus décalés, les plus incongrus,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Etablir une nouvelle liste de moyens et la comparer à</a:t>
            </a:r>
            <a:r>
              <a:rPr lang="fr-FR" baseline="0" dirty="0" smtClean="0"/>
              <a:t> la première liste.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21</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b="1" dirty="0" smtClean="0"/>
              <a:t>Etat de fuite :</a:t>
            </a:r>
          </a:p>
          <a:p>
            <a:pPr>
              <a:spcBef>
                <a:spcPts val="0"/>
              </a:spcBef>
            </a:pPr>
            <a:r>
              <a:rPr lang="fr-FR" sz="1100" b="1" dirty="0" smtClean="0"/>
              <a:t>Objectif instinctif: échapper à la contrainte</a:t>
            </a:r>
          </a:p>
          <a:p>
            <a:pPr>
              <a:spcBef>
                <a:spcPts val="0"/>
              </a:spcBef>
            </a:pPr>
            <a:r>
              <a:rPr lang="fr-FR" sz="1100" b="1" dirty="0" smtClean="0"/>
              <a:t>SIGNES OBSERVABLES ET FIABLES</a:t>
            </a:r>
          </a:p>
          <a:p>
            <a:pPr>
              <a:spcBef>
                <a:spcPts val="0"/>
              </a:spcBef>
            </a:pPr>
            <a:r>
              <a:rPr lang="fr-FR" sz="1100" b="1" dirty="0" smtClean="0"/>
              <a:t>Signes physiologiques :</a:t>
            </a:r>
          </a:p>
          <a:p>
            <a:pPr lvl="1">
              <a:spcBef>
                <a:spcPts val="0"/>
              </a:spcBef>
            </a:pPr>
            <a:r>
              <a:rPr lang="fr-FR" sz="1100" dirty="0" smtClean="0"/>
              <a:t>Rougissement (de honte)</a:t>
            </a:r>
          </a:p>
          <a:p>
            <a:pPr lvl="1">
              <a:spcBef>
                <a:spcPts val="0"/>
              </a:spcBef>
            </a:pPr>
            <a:r>
              <a:rPr lang="fr-FR" sz="1100" dirty="0" smtClean="0"/>
              <a:t>Déglutitions</a:t>
            </a:r>
          </a:p>
          <a:p>
            <a:pPr lvl="1">
              <a:spcBef>
                <a:spcPts val="0"/>
              </a:spcBef>
            </a:pPr>
            <a:r>
              <a:rPr lang="fr-FR" sz="1100" dirty="0" smtClean="0"/>
              <a:t>Sueurs émotives</a:t>
            </a:r>
          </a:p>
          <a:p>
            <a:pPr lvl="1">
              <a:spcBef>
                <a:spcPts val="0"/>
              </a:spcBef>
            </a:pPr>
            <a:r>
              <a:rPr lang="fr-FR" sz="1100" dirty="0" smtClean="0"/>
              <a:t>Respiration rapide</a:t>
            </a:r>
          </a:p>
          <a:p>
            <a:pPr>
              <a:spcBef>
                <a:spcPts val="0"/>
              </a:spcBef>
            </a:pPr>
            <a:r>
              <a:rPr lang="fr-FR" sz="1100" b="1" dirty="0" smtClean="0"/>
              <a:t>Signes micro-comportementaux</a:t>
            </a:r>
          </a:p>
          <a:p>
            <a:pPr lvl="1">
              <a:spcBef>
                <a:spcPts val="0"/>
              </a:spcBef>
            </a:pPr>
            <a:r>
              <a:rPr lang="fr-FR" sz="1100" dirty="0" smtClean="0"/>
              <a:t>Regard fuyant, en ligne brisée</a:t>
            </a:r>
          </a:p>
          <a:p>
            <a:pPr lvl="1">
              <a:spcBef>
                <a:spcPts val="0"/>
              </a:spcBef>
            </a:pPr>
            <a:r>
              <a:rPr lang="fr-FR" sz="1100" dirty="0" smtClean="0"/>
              <a:t>Sourire flou, de conciliation</a:t>
            </a:r>
          </a:p>
          <a:p>
            <a:pPr lvl="1">
              <a:spcBef>
                <a:spcPts val="0"/>
              </a:spcBef>
            </a:pPr>
            <a:endParaRPr lang="fr-FR" sz="1100" dirty="0" smtClean="0"/>
          </a:p>
          <a:p>
            <a:pPr>
              <a:spcBef>
                <a:spcPts val="0"/>
              </a:spcBef>
            </a:pPr>
            <a:r>
              <a:rPr lang="fr-FR" sz="1100" b="1" dirty="0" smtClean="0"/>
              <a:t>SIGNES OBSERVABLES PLUS OU MOINS CONTROLABLES</a:t>
            </a:r>
          </a:p>
          <a:p>
            <a:pPr>
              <a:spcBef>
                <a:spcPts val="0"/>
              </a:spcBef>
            </a:pPr>
            <a:r>
              <a:rPr lang="fr-FR" sz="1100" b="1" dirty="0" smtClean="0"/>
              <a:t>Signes macro-comportementaux</a:t>
            </a:r>
          </a:p>
          <a:p>
            <a:pPr lvl="1">
              <a:spcBef>
                <a:spcPts val="0"/>
              </a:spcBef>
            </a:pPr>
            <a:r>
              <a:rPr lang="fr-FR" sz="1100" dirty="0" smtClean="0"/>
              <a:t>Agitation des extrémités (tête, membres)</a:t>
            </a:r>
          </a:p>
          <a:p>
            <a:pPr lvl="1">
              <a:spcBef>
                <a:spcPts val="0"/>
              </a:spcBef>
            </a:pPr>
            <a:r>
              <a:rPr lang="fr-FR" sz="1100" dirty="0" smtClean="0"/>
              <a:t>Voix instable</a:t>
            </a:r>
          </a:p>
          <a:p>
            <a:pPr>
              <a:spcBef>
                <a:spcPts val="0"/>
              </a:spcBef>
            </a:pPr>
            <a:r>
              <a:rPr lang="fr-FR" sz="1100" b="1" dirty="0" smtClean="0"/>
              <a:t>Signes cognitifs </a:t>
            </a:r>
            <a:r>
              <a:rPr lang="fr-FR" sz="1100" dirty="0" smtClean="0"/>
              <a:t>(vécu interne que J'on peut deviner dans les attitudes)</a:t>
            </a:r>
          </a:p>
          <a:p>
            <a:pPr lvl="1">
              <a:spcBef>
                <a:spcPts val="0"/>
              </a:spcBef>
            </a:pPr>
            <a:r>
              <a:rPr lang="fr-FR" sz="1100" dirty="0" smtClean="0"/>
              <a:t>Anxiété, crainte de l'agression</a:t>
            </a:r>
          </a:p>
          <a:p>
            <a:pPr lvl="1">
              <a:spcBef>
                <a:spcPts val="0"/>
              </a:spcBef>
            </a:pPr>
            <a:r>
              <a:rPr lang="fr-FR" sz="1100" dirty="0" smtClean="0"/>
              <a:t>Peur de la contrainte</a:t>
            </a:r>
          </a:p>
          <a:p>
            <a:pPr lvl="1">
              <a:spcBef>
                <a:spcPts val="0"/>
              </a:spcBef>
            </a:pPr>
            <a:r>
              <a:rPr lang="fr-FR" sz="1100" dirty="0" smtClean="0"/>
              <a:t>Recherche de conciliation</a:t>
            </a:r>
          </a:p>
          <a:p>
            <a:pPr lvl="1">
              <a:spcBef>
                <a:spcPts val="0"/>
              </a:spcBef>
            </a:pPr>
            <a:r>
              <a:rPr lang="fr-FR" sz="1100" dirty="0" smtClean="0"/>
              <a:t>Difficulté à organiser pensées et actions, confusion.</a:t>
            </a:r>
            <a:endParaRPr lang="fr-FR" sz="11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22</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600" b="1" dirty="0" smtClean="0"/>
              <a:t>Etat de lutte :</a:t>
            </a:r>
          </a:p>
          <a:p>
            <a:r>
              <a:rPr lang="fr-FR" sz="1600" b="1" dirty="0" smtClean="0"/>
              <a:t>Objectif instinctif : gagner</a:t>
            </a:r>
          </a:p>
          <a:p>
            <a:r>
              <a:rPr lang="fr-FR" sz="1200" b="1" dirty="0" smtClean="0"/>
              <a:t>SIGNES OBSERVABLES ET FIABLES</a:t>
            </a:r>
          </a:p>
          <a:p>
            <a:r>
              <a:rPr lang="fr-FR" sz="1200" b="1" dirty="0" smtClean="0"/>
              <a:t>Signes physiologiques</a:t>
            </a:r>
          </a:p>
          <a:p>
            <a:r>
              <a:rPr lang="fr-FR" sz="1200" dirty="0" smtClean="0"/>
              <a:t>Visage parfois empourpré (de colère)</a:t>
            </a:r>
          </a:p>
          <a:p>
            <a:r>
              <a:rPr lang="fr-FR" sz="1200" dirty="0" smtClean="0"/>
              <a:t>Signes micro-comportementaux</a:t>
            </a:r>
          </a:p>
          <a:p>
            <a:r>
              <a:rPr lang="fr-FR" sz="1200" dirty="0" smtClean="0"/>
              <a:t>Regard fixe et frontal</a:t>
            </a:r>
          </a:p>
          <a:p>
            <a:r>
              <a:rPr lang="fr-FR" sz="1200" dirty="0" smtClean="0"/>
              <a:t>Tension musculaire des mâchoires, du cou, des épaules</a:t>
            </a:r>
          </a:p>
          <a:p>
            <a:r>
              <a:rPr lang="fr-FR" sz="1200" dirty="0" smtClean="0"/>
              <a:t>SIGNES OBSERVABLES PLUS OU MOINS CONTROLABLES</a:t>
            </a:r>
          </a:p>
          <a:p>
            <a:r>
              <a:rPr lang="fr-FR" sz="1200" b="1" dirty="0" smtClean="0"/>
              <a:t>La lutte</a:t>
            </a:r>
          </a:p>
          <a:p>
            <a:r>
              <a:rPr lang="fr-FR" sz="1200" b="1" dirty="0" smtClean="0"/>
              <a:t>Signes macro-comportementaux</a:t>
            </a:r>
          </a:p>
          <a:p>
            <a:r>
              <a:rPr lang="fr-FR" sz="1200" dirty="0" smtClean="0"/>
              <a:t>• Voix forte et assurée</a:t>
            </a:r>
          </a:p>
          <a:p>
            <a:r>
              <a:rPr lang="fr-FR" sz="1200" dirty="0" smtClean="0"/>
              <a:t>Gestes précis et signifiants</a:t>
            </a:r>
          </a:p>
          <a:p>
            <a:r>
              <a:rPr lang="fr-FR" sz="1200" dirty="0" smtClean="0"/>
              <a:t>Signes cognitifs (vécu interne que l'on peut deviner dans les attitudes)</a:t>
            </a:r>
          </a:p>
          <a:p>
            <a:r>
              <a:rPr lang="fr-FR" sz="1200" dirty="0" smtClean="0"/>
              <a:t>Sensation de supériorité</a:t>
            </a:r>
          </a:p>
          <a:p>
            <a:r>
              <a:rPr lang="fr-FR" sz="1200" dirty="0" smtClean="0"/>
              <a:t>Besoin d'être reconnu pour des qualités d'action et/ou de réflexion</a:t>
            </a:r>
          </a:p>
          <a:p>
            <a:r>
              <a:rPr lang="fr-FR" sz="1200" dirty="0" smtClean="0"/>
              <a:t>Besoin d'avoir raison, susceptibilité</a:t>
            </a:r>
          </a:p>
          <a:p>
            <a:r>
              <a:rPr lang="fr-FR" sz="1200" dirty="0" smtClean="0"/>
              <a:t>Intolérance à la contradiction, au reproche</a:t>
            </a:r>
          </a:p>
          <a:p>
            <a:r>
              <a:rPr lang="fr-FR" sz="1200" dirty="0" smtClean="0"/>
              <a:t>Impatience</a:t>
            </a:r>
          </a:p>
          <a:p>
            <a:r>
              <a:rPr lang="fr-FR" sz="1200" dirty="0" smtClean="0"/>
              <a:t>Esprit concret, direct, précis</a:t>
            </a:r>
          </a:p>
          <a:p>
            <a:r>
              <a:rPr lang="fr-FR" sz="1200" dirty="0" smtClean="0"/>
              <a:t>Souci (partisan) de justice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23</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INHIBITION</a:t>
            </a:r>
          </a:p>
          <a:p>
            <a:r>
              <a:rPr lang="fr-FR" sz="1200" b="1" dirty="0" smtClean="0"/>
              <a:t>Objectif instinctif: rechercher de la protection</a:t>
            </a:r>
            <a:endParaRPr lang="fr-FR" sz="1400" b="1" dirty="0" smtClean="0"/>
          </a:p>
          <a:p>
            <a:r>
              <a:rPr lang="fr-FR" sz="1200" b="1" dirty="0" smtClean="0"/>
              <a:t>SIGNES OBSERVABLES ET FIABLES</a:t>
            </a:r>
          </a:p>
          <a:p>
            <a:r>
              <a:rPr lang="fr-FR" sz="1200" b="1" dirty="0" smtClean="0"/>
              <a:t>Signes physiologiques</a:t>
            </a:r>
          </a:p>
          <a:p>
            <a:r>
              <a:rPr lang="fr-FR" sz="1200" dirty="0" smtClean="0"/>
              <a:t>Teint pâle</a:t>
            </a:r>
          </a:p>
          <a:p>
            <a:r>
              <a:rPr lang="fr-FR" sz="1200" dirty="0" smtClean="0"/>
              <a:t>Lèvres grises ou violacées</a:t>
            </a:r>
          </a:p>
          <a:p>
            <a:r>
              <a:rPr lang="fr-FR" sz="1200" dirty="0" smtClean="0"/>
              <a:t>• Oppression thoracique</a:t>
            </a:r>
          </a:p>
          <a:p>
            <a:r>
              <a:rPr lang="fr-FR" sz="1200" dirty="0" smtClean="0"/>
              <a:t>Sensation de fatigue</a:t>
            </a:r>
          </a:p>
          <a:p>
            <a:r>
              <a:rPr lang="fr-FR" sz="1200" dirty="0" smtClean="0"/>
              <a:t>Sensibilité à la douleur, aux spasmes</a:t>
            </a:r>
          </a:p>
          <a:p>
            <a:r>
              <a:rPr lang="fr-FR" sz="1200" dirty="0" smtClean="0"/>
              <a:t>Signes micro-comportementaux</a:t>
            </a:r>
          </a:p>
          <a:p>
            <a:r>
              <a:rPr lang="fr-FR" sz="1200" dirty="0" smtClean="0"/>
              <a:t>Regard bas, dos arrondi</a:t>
            </a:r>
          </a:p>
          <a:p>
            <a:r>
              <a:rPr lang="fr-FR" sz="1200" dirty="0" smtClean="0"/>
              <a:t>• Visage mou, traits tombants</a:t>
            </a:r>
          </a:p>
          <a:p>
            <a:r>
              <a:rPr lang="fr-FR" sz="1200" dirty="0" smtClean="0"/>
              <a:t>Voix basse et inaudible en fin de phrase</a:t>
            </a:r>
          </a:p>
          <a:p>
            <a:r>
              <a:rPr lang="fr-FR" sz="1200" dirty="0" smtClean="0"/>
              <a:t>Soupirs</a:t>
            </a:r>
          </a:p>
          <a:p>
            <a:r>
              <a:rPr lang="fr-FR" sz="1200" b="0" dirty="0" smtClean="0"/>
              <a:t>SIGNES OBSERVABLES PLUS OU MOINS CONTROLABLES</a:t>
            </a:r>
          </a:p>
          <a:p>
            <a:r>
              <a:rPr lang="fr-FR" sz="1200" dirty="0" smtClean="0"/>
              <a:t>Signes cognitifs (vécu interne que l'on peut deviner dans les attitudes)</a:t>
            </a:r>
          </a:p>
          <a:p>
            <a:r>
              <a:rPr lang="fr-FR" sz="1200" dirty="0" smtClean="0"/>
              <a:t>Sensation d'infériorité, auto-dévalorisation</a:t>
            </a:r>
          </a:p>
          <a:p>
            <a:r>
              <a:rPr lang="fr-FR" sz="1200" dirty="0" smtClean="0"/>
              <a:t>Besoin de reconnaissance affective</a:t>
            </a:r>
          </a:p>
          <a:p>
            <a:r>
              <a:rPr lang="fr-FR" sz="1200" dirty="0" smtClean="0"/>
              <a:t>• Recherche de protection, de soutien</a:t>
            </a:r>
          </a:p>
          <a:p>
            <a:r>
              <a:rPr lang="fr-FR" sz="1200" dirty="0" smtClean="0"/>
              <a:t>Soumission spontanée à l'autorité</a:t>
            </a:r>
          </a:p>
          <a:p>
            <a:r>
              <a:rPr lang="fr-FR" sz="1200" dirty="0" smtClean="0"/>
              <a:t>Diminution des désirs et des plaisirs</a:t>
            </a:r>
            <a:endParaRPr lang="fr-FR" sz="14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24</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Autofit/>
          </a:bodyPr>
          <a:lstStyle/>
          <a:p>
            <a:r>
              <a:rPr lang="fr-FR" sz="1100" kern="1200" baseline="0" dirty="0" smtClean="0">
                <a:solidFill>
                  <a:schemeClr val="tx1"/>
                </a:solidFill>
                <a:latin typeface="+mn-lt"/>
                <a:ea typeface="+mn-ea"/>
                <a:cs typeface="+mn-cs"/>
              </a:rPr>
              <a:t>L'objectif de la gestion du comportement grégaire n'est pas de faire bouger l'autre de sa position, mais bien de la gérer.</a:t>
            </a:r>
          </a:p>
          <a:p>
            <a:r>
              <a:rPr lang="fr-FR" sz="1100" kern="1200" baseline="0" dirty="0" smtClean="0">
                <a:solidFill>
                  <a:schemeClr val="tx1"/>
                </a:solidFill>
                <a:latin typeface="+mn-lt"/>
                <a:ea typeface="+mn-ea"/>
                <a:cs typeface="+mn-cs"/>
              </a:rPr>
              <a:t>Il s'agit d'être respectueux de l'état du sujet et conscient qu'on ne va pas pouvoir l'en sortir. Il va devoir en sortir</a:t>
            </a:r>
          </a:p>
          <a:p>
            <a:r>
              <a:rPr lang="fr-FR" sz="1100" kern="1200" baseline="0" dirty="0" smtClean="0">
                <a:solidFill>
                  <a:schemeClr val="tx1"/>
                </a:solidFill>
                <a:latin typeface="+mn-lt"/>
                <a:ea typeface="+mn-ea"/>
                <a:cs typeface="+mn-cs"/>
              </a:rPr>
              <a:t>seul. On peut l'y aider certes, mais à condition de ne pas chercher de résultat et de ne pas vouloir faire à sa place.</a:t>
            </a:r>
          </a:p>
          <a:p>
            <a:r>
              <a:rPr lang="fr-FR" sz="1100" kern="1200" baseline="0" dirty="0" smtClean="0">
                <a:solidFill>
                  <a:schemeClr val="tx1"/>
                </a:solidFill>
                <a:latin typeface="+mn-lt"/>
                <a:ea typeface="+mn-ea"/>
                <a:cs typeface="+mn-cs"/>
              </a:rPr>
              <a:t>On ne suggère ni ne conseille rien, on n'affirme rien, on questionne de manière neutre, pour amener le sujet à (peut-</a:t>
            </a:r>
          </a:p>
          <a:p>
            <a:r>
              <a:rPr lang="fr-FR" sz="1100" kern="1200" baseline="0" dirty="0" smtClean="0">
                <a:solidFill>
                  <a:schemeClr val="tx1"/>
                </a:solidFill>
                <a:latin typeface="+mn-lt"/>
                <a:ea typeface="+mn-ea"/>
                <a:cs typeface="+mn-cs"/>
              </a:rPr>
              <a:t>être) y réfléchir. Il faut accepter de ne pas y arriver: le sujet est adulte et le PG tenace, rien ne sert de se presser.</a:t>
            </a:r>
          </a:p>
          <a:p>
            <a:endParaRPr lang="fr-FR" sz="1100" kern="1200" baseline="0" dirty="0" smtClean="0">
              <a:solidFill>
                <a:schemeClr val="tx1"/>
              </a:solidFill>
              <a:latin typeface="+mn-lt"/>
              <a:ea typeface="+mn-ea"/>
              <a:cs typeface="+mn-cs"/>
            </a:endParaRPr>
          </a:p>
          <a:p>
            <a:r>
              <a:rPr lang="fr-FR" sz="1100" dirty="0" smtClean="0"/>
              <a:t>Les comportements grégaires sont des systèmes autorégulés : plus on cherche à les tirer, plus ils réagissent.</a:t>
            </a:r>
          </a:p>
          <a:p>
            <a:r>
              <a:rPr lang="fr-FR" sz="1100" dirty="0" smtClean="0"/>
              <a:t>Qu'elle que soit l'attitude adoptée, répondre en se positionnant dans le système grégaire renforce le système et le positionnement du sujet. Qu'on alimente le comportement en allant dans le même sens ou qu'on s'y oppose,</a:t>
            </a:r>
          </a:p>
          <a:p>
            <a:r>
              <a:rPr lang="fr-FR" sz="1100" dirty="0" smtClean="0"/>
              <a:t>le résultat est le même: ça ne marche pas!</a:t>
            </a:r>
          </a:p>
          <a:p>
            <a:r>
              <a:rPr lang="fr-FR" sz="1100" dirty="0" smtClean="0"/>
              <a:t>Comme le sujet ne se trouve pas à un niveau comportemental rationnel sur lequel il peut prendre facilement du recul, les actes ou attitudes seront plus efficaces que les mots.</a:t>
            </a:r>
          </a:p>
          <a:p>
            <a:r>
              <a:rPr lang="fr-FR" sz="1100" dirty="0" smtClean="0"/>
              <a:t>Il s'agit d'être le plus neutre et détaché possible dans la forme, tout en restant impliqué et attentif sur le fond.</a:t>
            </a:r>
          </a:p>
          <a:p>
            <a:r>
              <a:rPr lang="fr-FR" sz="1100" dirty="0" smtClean="0"/>
              <a:t>De cette manière, il est possible de créer de la métapsychologie, du lien et de la communication intelligente.</a:t>
            </a:r>
          </a:p>
          <a:p>
            <a:r>
              <a:rPr lang="fr-FR" sz="1100" dirty="0" smtClean="0"/>
              <a:t>On peut alors poser des questions du type:</a:t>
            </a:r>
          </a:p>
          <a:p>
            <a:r>
              <a:rPr lang="fr-FR" sz="1100" dirty="0" smtClean="0"/>
              <a:t>"</a:t>
            </a:r>
            <a:r>
              <a:rPr lang="fr-FR" sz="1100" i="1" dirty="0" smtClean="0"/>
              <a:t>La prochaine fois que cela se passe, on fait comment?"</a:t>
            </a:r>
          </a:p>
          <a:p>
            <a:r>
              <a:rPr lang="fr-FR" sz="1100" i="1" dirty="0" smtClean="0"/>
              <a:t>"Veux-tu que nous parlions de ce qui t'est arrivé tout à l'heure?"</a:t>
            </a:r>
            <a:endParaRPr lang="fr-FR" sz="11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25</a:t>
            </a:fld>
            <a:endParaRPr lang="fr-F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DETECTER LES INTERACTIONS SOCIALES</a:t>
            </a:r>
            <a:endParaRPr lang="fr-FR" sz="1200" dirty="0" smtClean="0"/>
          </a:p>
          <a:p>
            <a:r>
              <a:rPr lang="fr-FR" sz="1200" b="1" dirty="0" smtClean="0"/>
              <a:t>Comment prendre sa place au sein du groupe ?</a:t>
            </a:r>
            <a:endParaRPr lang="fr-FR" sz="1200" dirty="0" smtClean="0"/>
          </a:p>
          <a:p>
            <a:r>
              <a:rPr lang="fr-FR" sz="1200" dirty="0" smtClean="0"/>
              <a:t>Les vécus du positionnement grégaire sont des stéréotypes instinctifs, génétiquement programmés donc invariants, incapables d'apprentissages.</a:t>
            </a:r>
          </a:p>
          <a:p>
            <a:endParaRPr lang="fr-FR" sz="1200" dirty="0" smtClean="0"/>
          </a:p>
          <a:p>
            <a:r>
              <a:rPr lang="fr-FR" sz="1200" b="1" dirty="0" smtClean="0"/>
              <a:t>Structure sociale :</a:t>
            </a:r>
            <a:endParaRPr lang="fr-FR" sz="1200" dirty="0" smtClean="0"/>
          </a:p>
          <a:p>
            <a:r>
              <a:rPr lang="fr-FR" sz="1200" b="1" dirty="0" smtClean="0"/>
              <a:t>Les 4 positionnements grégaires</a:t>
            </a:r>
            <a:r>
              <a:rPr lang="fr-FR" sz="1200" dirty="0" smtClean="0"/>
              <a:t> sont la  dominance,  la soumission, la marginalité, l’axialité.</a:t>
            </a:r>
          </a:p>
          <a:p>
            <a:r>
              <a:rPr lang="fr-FR" sz="1200" dirty="0" smtClean="0"/>
              <a:t>Nous devons donc apprendre quel positionnement grégaire nous régit de manière spontanée pour comprendre nos réactions immédiates souvent très différentes de celles que nous souhaiterions ou qui sont attendues par le milieu.</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26</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DETECTER LES INTERACTIONS SOCIALES</a:t>
            </a:r>
            <a:r>
              <a:rPr lang="fr-FR" dirty="0" smtClean="0"/>
              <a:t>.</a:t>
            </a:r>
          </a:p>
          <a:p>
            <a:r>
              <a:rPr lang="fr-FR" b="1" dirty="0" smtClean="0"/>
              <a:t>Structure sociale :</a:t>
            </a:r>
            <a:endParaRPr lang="fr-FR" dirty="0" smtClean="0"/>
          </a:p>
          <a:p>
            <a:r>
              <a:rPr lang="fr-FR" b="1" dirty="0" smtClean="0"/>
              <a:t>Où sont les IRP ? Ou quel jeu jouent-ils et à quoi cela ressemble ?</a:t>
            </a:r>
          </a:p>
          <a:p>
            <a:pPr>
              <a:buNone/>
            </a:pPr>
            <a:r>
              <a:rPr lang="fr-FR" b="1" dirty="0" smtClean="0"/>
              <a:t>	Donner des exemples, demander des exemples.</a:t>
            </a:r>
            <a:endParaRPr lang="fr-FR"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27</a:t>
            </a:fld>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28</a:t>
            </a:fld>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NE PAS FAIRE</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PG = comportement archaïque "animal"</a:t>
            </a:r>
          </a:p>
          <a:p>
            <a:r>
              <a:rPr lang="fr-FR" sz="1200" kern="1200" baseline="0" dirty="0" smtClean="0">
                <a:solidFill>
                  <a:schemeClr val="tx1"/>
                </a:solidFill>
                <a:latin typeface="+mn-lt"/>
                <a:ea typeface="+mn-ea"/>
                <a:cs typeface="+mn-cs"/>
              </a:rPr>
              <a:t>Devenir "paléo" soi-même et prendre la position opposée à celle de votre interlocuteur ou rivaliser avec son positionnement et les comportements associés.</a:t>
            </a:r>
          </a:p>
          <a:p>
            <a:r>
              <a:rPr lang="fr-FR" sz="1200" kern="1200" baseline="0" dirty="0" smtClean="0">
                <a:solidFill>
                  <a:schemeClr val="tx1"/>
                </a:solidFill>
                <a:latin typeface="+mn-lt"/>
                <a:ea typeface="+mn-ea"/>
                <a:cs typeface="+mn-cs"/>
              </a:rPr>
              <a:t>• Etre impressionné par le comportement PG de son interlocuteur.</a:t>
            </a:r>
          </a:p>
          <a:p>
            <a:r>
              <a:rPr lang="fr-FR" sz="1200" kern="1200" baseline="0" dirty="0" smtClean="0">
                <a:solidFill>
                  <a:schemeClr val="tx1"/>
                </a:solidFill>
                <a:latin typeface="+mn-lt"/>
                <a:ea typeface="+mn-ea"/>
                <a:cs typeface="+mn-cs"/>
              </a:rPr>
              <a:t>Récompenser ce comportement, même par un laisser-faire.</a:t>
            </a:r>
          </a:p>
          <a:p>
            <a:r>
              <a:rPr lang="fr-FR" sz="1200" kern="1200" baseline="0" dirty="0" smtClean="0">
                <a:solidFill>
                  <a:schemeClr val="tx1"/>
                </a:solidFill>
                <a:latin typeface="+mn-lt"/>
                <a:ea typeface="+mn-ea"/>
                <a:cs typeface="+mn-cs"/>
              </a:rPr>
              <a:t>Regarder l'autre longuement droit dans ses yeux, fuir son regard, abaisser le regard.</a:t>
            </a:r>
          </a:p>
          <a:p>
            <a:r>
              <a:rPr lang="fr-FR" sz="1200" kern="1200" baseline="0" dirty="0" smtClean="0">
                <a:solidFill>
                  <a:schemeClr val="tx1"/>
                </a:solidFill>
                <a:latin typeface="+mn-lt"/>
                <a:ea typeface="+mn-ea"/>
                <a:cs typeface="+mn-cs"/>
              </a:rPr>
              <a:t>Attention: </a:t>
            </a:r>
            <a:r>
              <a:rPr lang="fr-FR" sz="1200" b="1" kern="1200" baseline="0" dirty="0" smtClean="0">
                <a:solidFill>
                  <a:schemeClr val="tx1"/>
                </a:solidFill>
                <a:latin typeface="+mn-lt"/>
                <a:ea typeface="+mn-ea"/>
                <a:cs typeface="+mn-cs"/>
              </a:rPr>
              <a:t>PG = comportement instinctif (inconscient)</a:t>
            </a:r>
          </a:p>
          <a:p>
            <a:r>
              <a:rPr lang="fr-FR" sz="1200" kern="1200" baseline="0" dirty="0" smtClean="0">
                <a:solidFill>
                  <a:schemeClr val="tx1"/>
                </a:solidFill>
                <a:latin typeface="+mn-lt"/>
                <a:ea typeface="+mn-ea"/>
                <a:cs typeface="+mn-cs"/>
              </a:rPr>
              <a:t>Discuter sur les contenus du PG (les réseaux cérébraux qui sous-tendent la rationalité sont difficilement accessibles au sujet sous l'emprise de son PG).</a:t>
            </a:r>
          </a:p>
          <a:p>
            <a:r>
              <a:rPr lang="fr-FR" sz="1200" kern="1200" baseline="0" dirty="0" smtClean="0">
                <a:solidFill>
                  <a:schemeClr val="tx1"/>
                </a:solidFill>
                <a:latin typeface="+mn-lt"/>
                <a:ea typeface="+mn-ea"/>
                <a:cs typeface="+mn-cs"/>
              </a:rPr>
              <a:t>Essayer de convaincre l'autre que vous avez raison et lui tort, correspond à jeter de l'huile sur le feu.</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système PG autorégulé (effet rebond)</a:t>
            </a:r>
          </a:p>
          <a:p>
            <a:r>
              <a:rPr lang="fr-FR" sz="1200" kern="1200" baseline="0" dirty="0" smtClean="0">
                <a:solidFill>
                  <a:schemeClr val="tx1"/>
                </a:solidFill>
                <a:latin typeface="+mn-lt"/>
                <a:ea typeface="+mn-ea"/>
                <a:cs typeface="+mn-cs"/>
              </a:rPr>
              <a:t>• Se faire des illusions quand le sujet bascule "subitement" vers le pôle opposé : l'instabilité est toujours là, et un rebond vers le positionnement d'origine toujours possible.</a:t>
            </a:r>
            <a:endParaRPr lang="fr-FR" sz="12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29</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FAIRE</a:t>
            </a:r>
          </a:p>
          <a:p>
            <a:r>
              <a:rPr lang="fr-FR" sz="1200" b="1" kern="1200" baseline="0" dirty="0" smtClean="0">
                <a:solidFill>
                  <a:schemeClr val="tx1"/>
                </a:solidFill>
                <a:latin typeface="+mn-lt"/>
                <a:ea typeface="+mn-ea"/>
                <a:cs typeface="+mn-cs"/>
              </a:rPr>
              <a:t>Le comportement PG est archaïque,</a:t>
            </a:r>
          </a:p>
          <a:p>
            <a:r>
              <a:rPr lang="fr-FR" sz="1200" b="1" kern="1200" baseline="0" dirty="0" smtClean="0">
                <a:solidFill>
                  <a:schemeClr val="tx1"/>
                </a:solidFill>
                <a:latin typeface="+mn-lt"/>
                <a:ea typeface="+mn-ea"/>
                <a:cs typeface="+mn-cs"/>
              </a:rPr>
              <a:t>donc "animal"</a:t>
            </a:r>
          </a:p>
          <a:p>
            <a:r>
              <a:rPr lang="fr-FR" sz="1200" kern="1200" baseline="0" dirty="0" smtClean="0">
                <a:solidFill>
                  <a:schemeClr val="tx1"/>
                </a:solidFill>
                <a:latin typeface="+mn-lt"/>
                <a:ea typeface="+mn-ea"/>
                <a:cs typeface="+mn-cs"/>
              </a:rPr>
              <a:t>Se détendre, ne pas fixer le regard de l'autre, prendre le temps de respirer, etc. Les territoires paléo limbiques réagissent principalement aux attitudes</a:t>
            </a:r>
          </a:p>
          <a:p>
            <a:r>
              <a:rPr lang="fr-FR" sz="1200" kern="1200" baseline="0" dirty="0" smtClean="0">
                <a:solidFill>
                  <a:schemeClr val="tx1"/>
                </a:solidFill>
                <a:latin typeface="+mn-lt"/>
                <a:ea typeface="+mn-ea"/>
                <a:cs typeface="+mn-cs"/>
              </a:rPr>
              <a:t>et communications non-verbales de l'autre.</a:t>
            </a:r>
          </a:p>
          <a:p>
            <a:r>
              <a:rPr lang="fr-FR" sz="1200" kern="1200" baseline="0" dirty="0" smtClean="0">
                <a:solidFill>
                  <a:schemeClr val="tx1"/>
                </a:solidFill>
                <a:latin typeface="+mn-lt"/>
                <a:ea typeface="+mn-ea"/>
                <a:cs typeface="+mn-cs"/>
              </a:rPr>
              <a:t>• Rester le plus neutre et objectif possible, garder son sang-froid, et communiquer "technique" sur des limites à fixer (desquelles vous n'êtes pas responsable).</a:t>
            </a:r>
          </a:p>
          <a:p>
            <a:r>
              <a:rPr lang="fr-FR" sz="1200" b="1" kern="1200" baseline="0" dirty="0" smtClean="0">
                <a:solidFill>
                  <a:schemeClr val="tx1"/>
                </a:solidFill>
                <a:latin typeface="+mn-lt"/>
                <a:ea typeface="+mn-ea"/>
                <a:cs typeface="+mn-cs"/>
              </a:rPr>
              <a:t>Le comportement PG est instinctif, donc inconscient</a:t>
            </a:r>
          </a:p>
          <a:p>
            <a:r>
              <a:rPr lang="fr-FR" sz="1200" kern="1200" baseline="0" dirty="0" smtClean="0">
                <a:solidFill>
                  <a:schemeClr val="tx1"/>
                </a:solidFill>
                <a:latin typeface="+mn-lt"/>
                <a:ea typeface="+mn-ea"/>
                <a:cs typeface="+mn-cs"/>
              </a:rPr>
              <a:t>Prendre les comportements grégaires pour ce qu'ils sont, sans les juger </a:t>
            </a:r>
            <a:r>
              <a:rPr lang="fr-FR" sz="1200" kern="1200" baseline="0" dirty="0" smtClean="0">
                <a:solidFill>
                  <a:schemeClr val="tx1"/>
                </a:solidFill>
                <a:latin typeface="+mn-lt"/>
                <a:ea typeface="+mn-ea"/>
                <a:cs typeface="+mn-cs"/>
                <a:sym typeface="Wingdings" pitchFamily="2" charset="2"/>
              </a:rPr>
              <a:t> relativiser (</a:t>
            </a:r>
            <a:r>
              <a:rPr lang="it-IT" sz="1200" kern="1200" baseline="0" dirty="0" smtClean="0">
                <a:solidFill>
                  <a:schemeClr val="tx1"/>
                </a:solidFill>
                <a:latin typeface="+mn-lt"/>
                <a:ea typeface="+mn-ea"/>
                <a:cs typeface="+mn-cs"/>
              </a:rPr>
              <a:t>Faire de la GMM...)</a:t>
            </a:r>
          </a:p>
          <a:p>
            <a:r>
              <a:rPr lang="fr-FR" sz="1200" kern="1200" baseline="0" dirty="0" smtClean="0">
                <a:solidFill>
                  <a:schemeClr val="tx1"/>
                </a:solidFill>
                <a:latin typeface="+mn-lt"/>
                <a:ea typeface="+mn-ea"/>
                <a:cs typeface="+mn-cs"/>
              </a:rPr>
              <a:t>- en acceptant la réalité (tout en restant ferme sur des limites objectives)</a:t>
            </a:r>
            <a:endParaRPr lang="fr-FR" sz="1200" i="1"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 en gardant ou reprenant du recul</a:t>
            </a:r>
          </a:p>
          <a:p>
            <a:r>
              <a:rPr lang="fr-FR" sz="1200" kern="1200" baseline="0" dirty="0" smtClean="0">
                <a:solidFill>
                  <a:schemeClr val="tx1"/>
                </a:solidFill>
                <a:latin typeface="+mn-lt"/>
                <a:ea typeface="+mn-ea"/>
                <a:cs typeface="+mn-cs"/>
              </a:rPr>
              <a:t>- en restant curieux quant aux signes d'apaisement</a:t>
            </a:r>
          </a:p>
          <a:p>
            <a:r>
              <a:rPr lang="fr-FR" sz="1200" kern="1200" baseline="0" dirty="0" smtClean="0">
                <a:solidFill>
                  <a:schemeClr val="tx1"/>
                </a:solidFill>
                <a:latin typeface="+mn-lt"/>
                <a:ea typeface="+mn-ea"/>
                <a:cs typeface="+mn-cs"/>
              </a:rPr>
              <a:t>- en relativisant (cette personne n'est pas toujours comme cela)</a:t>
            </a:r>
          </a:p>
          <a:p>
            <a:r>
              <a:rPr lang="fr-FR" sz="1200" kern="1200" baseline="0" dirty="0" smtClean="0">
                <a:solidFill>
                  <a:schemeClr val="tx1"/>
                </a:solidFill>
                <a:latin typeface="+mn-lt"/>
                <a:ea typeface="+mn-ea"/>
                <a:cs typeface="+mn-cs"/>
              </a:rPr>
              <a:t>- en cherchant les facteurs immédiats qui ont déclenché ou aggravé les comportements PG</a:t>
            </a:r>
          </a:p>
          <a:p>
            <a:r>
              <a:rPr lang="fr-FR" sz="1200" kern="1200" baseline="0" dirty="0" smtClean="0">
                <a:solidFill>
                  <a:schemeClr val="tx1"/>
                </a:solidFill>
                <a:latin typeface="+mn-lt"/>
                <a:ea typeface="+mn-ea"/>
                <a:cs typeface="+mn-cs"/>
              </a:rPr>
              <a:t>- en prenant le risque que votre interlocuteur ne soit pas content de votre calme.</a:t>
            </a:r>
          </a:p>
          <a:p>
            <a:r>
              <a:rPr lang="fr-FR" sz="1200" b="1" kern="1200" baseline="0" dirty="0" smtClean="0">
                <a:solidFill>
                  <a:schemeClr val="tx1"/>
                </a:solidFill>
                <a:latin typeface="+mn-lt"/>
                <a:ea typeface="+mn-ea"/>
                <a:cs typeface="+mn-cs"/>
              </a:rPr>
              <a:t>Le système PG est autorégulé (effet rebond)</a:t>
            </a:r>
          </a:p>
          <a:p>
            <a:r>
              <a:rPr lang="fr-FR" sz="1200" kern="1200" baseline="0" dirty="0" smtClean="0">
                <a:solidFill>
                  <a:schemeClr val="tx1"/>
                </a:solidFill>
                <a:latin typeface="+mn-lt"/>
                <a:ea typeface="+mn-ea"/>
                <a:cs typeface="+mn-cs"/>
              </a:rPr>
              <a:t>Renforcer subtilement (surtout pas trop ouvertement, ce qui pourrait provoquer une réaction paradoxale) les comportements plus adaptés et apaisés, en faisant preuve de "bienveillance neutre"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30</a:t>
            </a:fld>
            <a:endParaRPr 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Face à un individu dominant, donc affirmé, il ne faut pas chercher à s'affirmer ..</a:t>
            </a:r>
          </a:p>
          <a:p>
            <a:r>
              <a:rPr lang="fr-FR" sz="1200" kern="1200" baseline="0" dirty="0" smtClean="0">
                <a:solidFill>
                  <a:schemeClr val="tx1"/>
                </a:solidFill>
                <a:latin typeface="+mn-lt"/>
                <a:ea typeface="+mn-ea"/>
                <a:cs typeface="+mn-cs"/>
              </a:rPr>
              <a:t>sans toutefois s'effacer pour autant.</a:t>
            </a:r>
          </a:p>
          <a:p>
            <a:r>
              <a:rPr lang="fr-FR" sz="1200" kern="1200" baseline="0" dirty="0" smtClean="0">
                <a:solidFill>
                  <a:schemeClr val="tx1"/>
                </a:solidFill>
                <a:latin typeface="+mn-lt"/>
                <a:ea typeface="+mn-ea"/>
                <a:cs typeface="+mn-cs"/>
              </a:rPr>
              <a:t>Le "simple" fait de rester dans une attitude neutre, posée, ouverte, non naïve et non craintive désamorce déjà considérablement le positionnement grégaire dominant.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31</a:t>
            </a:fld>
            <a:endParaRPr 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Le paranoïaque, stade extrême de la marginalité, admet qu'on ait un point de vue différent du sien, à condition de ne pas être intrusif (en tentant de le convaincre de quelque chose, de le surveiller ou même de le séduire, par exemple). Le fait de prendre son discours au sérieux suffit. Il s'agit d'adopter une attitude légèrement incrédule et dubitative : on n'approuve pas et on ne discrédite pas. Au moyen de questions, on le fait passer à un "étage cérébral" supérieur, sans jamais s'opposer à lui ni le contrarier.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32</a:t>
            </a:fld>
            <a:endParaRPr 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L'objectif consiste à ne pas pousser, ni exposer ou encore moins propulser une personnalité soumise, donc réservée ou effacée... sans pour autant la priver de responsabilités.</a:t>
            </a:r>
          </a:p>
          <a:p>
            <a:r>
              <a:rPr lang="fr-FR" sz="1200" kern="1200" baseline="0" dirty="0" smtClean="0">
                <a:solidFill>
                  <a:schemeClr val="tx1"/>
                </a:solidFill>
                <a:latin typeface="+mn-lt"/>
                <a:ea typeface="+mn-ea"/>
                <a:cs typeface="+mn-cs"/>
              </a:rPr>
              <a:t>Tout ce qui amène réflexion, humour, et laisse la personne trouver et découvrir seule ce qui se passe, est à conseiller. L'idéal consiste à l'amener à constater qu'elle souffre d'un trouble.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33</a:t>
            </a:fld>
            <a:endParaRPr 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Encourager le doute, la précision et la réflexion tout en décourageant les descriptions floues et solutions "limpides pour ceux qui savent".</a:t>
            </a:r>
          </a:p>
          <a:p>
            <a:r>
              <a:rPr lang="fr-FR" sz="1200" kern="1200" baseline="0" dirty="0" smtClean="0">
                <a:solidFill>
                  <a:schemeClr val="tx1"/>
                </a:solidFill>
                <a:latin typeface="+mn-lt"/>
                <a:ea typeface="+mn-ea"/>
                <a:cs typeface="+mn-cs"/>
              </a:rPr>
              <a:t>Garder une certaine distance, désynchroniser ses mouvements et rythmes corporels (respiration, gestes, attitudes, ton de sa voix, débit de ses mots).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b="1" dirty="0" smtClean="0"/>
              <a:t>Approche neurocognitive et comportementale :</a:t>
            </a:r>
          </a:p>
          <a:p>
            <a:r>
              <a:rPr lang="fr-FR" dirty="0" smtClean="0"/>
              <a:t>C'est une approche qui permet de comprendre la gestion des modes mentaux et</a:t>
            </a:r>
            <a:r>
              <a:rPr lang="fr-FR" baseline="0" dirty="0" smtClean="0"/>
              <a:t> de</a:t>
            </a:r>
            <a:endParaRPr lang="fr-FR" dirty="0" smtClean="0"/>
          </a:p>
          <a:p>
            <a:pPr lvl="0">
              <a:buNone/>
            </a:pPr>
            <a:r>
              <a:rPr lang="fr-FR" dirty="0" smtClean="0"/>
              <a:t>mieux se connaître pour repérer nos états internes et quelle partie de notre cerveau s'active en fonction des situations.</a:t>
            </a:r>
          </a:p>
          <a:p>
            <a:pPr>
              <a:buNone/>
            </a:pPr>
            <a:r>
              <a:rPr lang="fr-FR" b="1" dirty="0" smtClean="0"/>
              <a:t> </a:t>
            </a:r>
          </a:p>
          <a:p>
            <a:pPr>
              <a:buNone/>
            </a:pPr>
            <a:r>
              <a:rPr lang="fr-FR" b="0" dirty="0" smtClean="0"/>
              <a:t>Le cerveau humain est une agrégation</a:t>
            </a:r>
            <a:r>
              <a:rPr lang="fr-FR" b="0" baseline="0" dirty="0" smtClean="0"/>
              <a:t> de plusieurs territoires, ou systèmes, hétérogènes qui interagissent mais n'ont pas les mêmes modes de fonctionnement. Il arrive qu'ils entrent en conflit, surtout lorsqu'un individu traverse une situation nouvelle ou difficile pour lui. Dès lors, peur du changement, stress, démotivation, conflits, inefficacité, </a:t>
            </a:r>
            <a:r>
              <a:rPr lang="fr-FR" b="0" baseline="0" dirty="0" err="1" smtClean="0"/>
              <a:t>burn</a:t>
            </a:r>
            <a:r>
              <a:rPr lang="fr-FR" b="0" baseline="0" dirty="0" smtClean="0"/>
              <a:t>-out... Peuvent être interprétés comme autant de symptômes d'une difficulté de coordination de nos systèmes cérébraux.</a:t>
            </a:r>
          </a:p>
          <a:p>
            <a:pPr>
              <a:buNone/>
            </a:pPr>
            <a:endParaRPr lang="fr-FR" b="0" dirty="0" smtClean="0"/>
          </a:p>
          <a:p>
            <a:r>
              <a:rPr lang="fr-FR" b="1" dirty="0" smtClean="0"/>
              <a:t>QU'EST-CE QUE LE STRESS ?</a:t>
            </a:r>
            <a:endParaRPr lang="fr-FR" dirty="0" smtClean="0"/>
          </a:p>
          <a:p>
            <a:r>
              <a:rPr lang="fr-FR" dirty="0" smtClean="0"/>
              <a:t>Le stress est un déficit entre les moyens dont on dispose et le niveau d'exigence attendu pour faire face à une situation. Il est là pour nous protéger d'un danger et trouver l'énergie pour y répondre. </a:t>
            </a:r>
          </a:p>
          <a:p>
            <a:pPr>
              <a:buNone/>
            </a:pPr>
            <a:endParaRPr lang="fr-FR" dirty="0" smtClean="0"/>
          </a:p>
          <a:p>
            <a:r>
              <a:rPr lang="fr-FR" dirty="0" smtClean="0"/>
              <a:t>Cette  incohérence interne est perçue par notre cerveau reptilien.  Il interprète comme un danger et alerte la zone préfrontale du cerveau ou néocortex.</a:t>
            </a:r>
          </a:p>
          <a:p>
            <a:pPr>
              <a:buNone/>
            </a:pPr>
            <a:endParaRPr lang="fr-FR" dirty="0" smtClean="0"/>
          </a:p>
          <a:p>
            <a:r>
              <a:rPr lang="fr-FR" dirty="0" smtClean="0"/>
              <a:t>En fonction de nos aptitudes et de la situation nous avons le choix de gérer cette alerte soit avec :</a:t>
            </a:r>
          </a:p>
          <a:p>
            <a:pPr lvl="0"/>
            <a:r>
              <a:rPr lang="fr-FR" dirty="0" smtClean="0"/>
              <a:t>La partie préfrontale du cerveau, pour une situation nouvelle ou complexe,</a:t>
            </a:r>
          </a:p>
          <a:p>
            <a:pPr lvl="0"/>
            <a:r>
              <a:rPr lang="fr-FR" dirty="0" smtClean="0"/>
              <a:t>La partie néo limbique du cerveau, pour une situation connue.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territoires de notre cerveau et leurs fonctions :</a:t>
            </a:r>
            <a:endParaRPr lang="fr-FR" sz="1200" dirty="0" smtClean="0"/>
          </a:p>
          <a:p>
            <a:pPr lvl="0"/>
            <a:r>
              <a:rPr lang="fr-FR" sz="1200" b="1" dirty="0" smtClean="0"/>
              <a:t>Le préfrontal ou néocortex : </a:t>
            </a:r>
            <a:r>
              <a:rPr lang="fr-FR" sz="1200" dirty="0" smtClean="0"/>
              <a:t>zone du cerveau compétente pour les apprentissages nouveaux, analyser, réfléchir, la créativité, l'intuition ; siège des </a:t>
            </a:r>
            <a:r>
              <a:rPr lang="fr-FR" sz="1200" b="1" dirty="0" smtClean="0">
                <a:solidFill>
                  <a:srgbClr val="C00000"/>
                </a:solidFill>
              </a:rPr>
              <a:t>perceptions sensorielles</a:t>
            </a:r>
            <a:r>
              <a:rPr lang="fr-FR" sz="1200" dirty="0" smtClean="0"/>
              <a:t>, traitement de la nouveauté et des situations complexes.</a:t>
            </a:r>
          </a:p>
          <a:p>
            <a:pPr lvl="0"/>
            <a:r>
              <a:rPr lang="fr-FR" sz="1200" b="1" dirty="0" smtClean="0"/>
              <a:t>Le néo limbique :</a:t>
            </a:r>
            <a:r>
              <a:rPr lang="fr-FR" sz="1200" dirty="0" smtClean="0"/>
              <a:t> Vécu, mémorisation des apprentissages pour pouvoir passer en mode automatique, relation au plaisir et déplaisir, motivation, souvenir des expériences vécues, </a:t>
            </a:r>
            <a:r>
              <a:rPr lang="fr-FR" sz="1200" b="1" dirty="0" smtClean="0">
                <a:solidFill>
                  <a:srgbClr val="C00000"/>
                </a:solidFill>
              </a:rPr>
              <a:t>Siège des émotions</a:t>
            </a:r>
            <a:r>
              <a:rPr lang="fr-FR" sz="1200" dirty="0" smtClean="0"/>
              <a:t>.</a:t>
            </a:r>
          </a:p>
          <a:p>
            <a:pPr lvl="0"/>
            <a:r>
              <a:rPr lang="fr-FR" sz="1200" b="1" dirty="0" smtClean="0"/>
              <a:t>Le paléo limbique :</a:t>
            </a:r>
            <a:r>
              <a:rPr lang="fr-FR" sz="1200" dirty="0" smtClean="0"/>
              <a:t> repère les rapports de forces et </a:t>
            </a:r>
            <a:r>
              <a:rPr lang="fr-FR" sz="1200" b="1" dirty="0" smtClean="0">
                <a:solidFill>
                  <a:srgbClr val="C00000"/>
                </a:solidFill>
              </a:rPr>
              <a:t>régit les relations sociales</a:t>
            </a:r>
            <a:r>
              <a:rPr lang="fr-FR" sz="1200" dirty="0" smtClean="0"/>
              <a:t> ; siège du positionnement grégaire, il assure la survie collective,</a:t>
            </a:r>
          </a:p>
          <a:p>
            <a:r>
              <a:rPr lang="fr-FR" sz="1200" b="1" dirty="0" smtClean="0"/>
              <a:t>Le reptilien :</a:t>
            </a:r>
            <a:r>
              <a:rPr lang="fr-FR" sz="1200" dirty="0" smtClean="0"/>
              <a:t> régit notre instinct de survie par la </a:t>
            </a:r>
            <a:r>
              <a:rPr lang="fr-FR" sz="1200" b="1" dirty="0" smtClean="0">
                <a:solidFill>
                  <a:srgbClr val="C00000"/>
                </a:solidFill>
              </a:rPr>
              <a:t>perception des risques</a:t>
            </a:r>
            <a:r>
              <a:rPr lang="fr-FR" sz="1200" dirty="0" smtClean="0"/>
              <a:t> ; siège de notre survie individuelle (C-F-L-I)</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pPr lvl="0"/>
            <a:r>
              <a:rPr lang="fr-FR" b="1" dirty="0" smtClean="0"/>
              <a:t>Les territoires cérébraux :</a:t>
            </a:r>
            <a:endParaRPr lang="fr-FR" dirty="0" smtClean="0"/>
          </a:p>
          <a:p>
            <a:pPr lvl="0"/>
            <a:r>
              <a:rPr lang="fr-FR" dirty="0" smtClean="0"/>
              <a:t>Le cerveau mammalien constitué du système limbique (le siège de nos émotions),</a:t>
            </a:r>
          </a:p>
          <a:p>
            <a:pPr lvl="0"/>
            <a:r>
              <a:rPr lang="fr-FR" dirty="0" smtClean="0"/>
              <a:t>Le néocortex (le siège de l'intellect),</a:t>
            </a:r>
          </a:p>
          <a:p>
            <a:pPr lvl="0"/>
            <a:r>
              <a:rPr lang="fr-FR" dirty="0" smtClean="0"/>
              <a:t>Le cerveau reptilien ou cerveau primitif (le siège des instincts et des réflexes innés).</a:t>
            </a:r>
          </a:p>
          <a:p>
            <a:r>
              <a:rPr lang="fr-FR" dirty="0" smtClean="0"/>
              <a:t> </a:t>
            </a:r>
          </a:p>
          <a:p>
            <a:r>
              <a:rPr lang="fr-FR" b="1" dirty="0" smtClean="0"/>
              <a:t>les cerveaux sont étroitement interconnectés, tout en ayant leur propre intelligence, mémoire, fonction motrice ou autres.</a:t>
            </a:r>
            <a:br>
              <a:rPr lang="fr-FR" b="1" dirty="0" smtClean="0"/>
            </a:br>
            <a:r>
              <a:rPr lang="fr-FR" dirty="0" smtClean="0"/>
              <a:t/>
            </a:r>
            <a:br>
              <a:rPr lang="fr-FR" dirty="0" smtClean="0"/>
            </a:br>
            <a:r>
              <a:rPr lang="fr-FR" b="1" dirty="0" smtClean="0"/>
              <a:t>Le tronc cérébral :</a:t>
            </a:r>
            <a:br>
              <a:rPr lang="fr-FR" b="1" dirty="0" smtClean="0"/>
            </a:br>
            <a:r>
              <a:rPr lang="fr-FR" dirty="0" smtClean="0"/>
              <a:t>Cette zone interne contrôle plusieurs fonctions vitales comme la respiration, le rythme cardiaque, la motricité...</a:t>
            </a:r>
            <a:br>
              <a:rPr lang="fr-FR" dirty="0" smtClean="0"/>
            </a:br>
            <a:r>
              <a:rPr lang="fr-FR" dirty="0" smtClean="0"/>
              <a:t>Il est le siège des comportements de survie, des comportements automatiques et invariables caractéristiques de l'espèce. Les vertébrés primitifs ne possèdent que cette structure, appelée </a:t>
            </a:r>
            <a:r>
              <a:rPr lang="fr-FR" b="1" dirty="0" smtClean="0"/>
              <a:t>"cerveau reptilien"</a:t>
            </a:r>
            <a:r>
              <a:rPr lang="fr-FR" dirty="0" smtClean="0"/>
              <a:t>.</a:t>
            </a:r>
            <a:br>
              <a:rPr lang="fr-FR" dirty="0" smtClean="0"/>
            </a:br>
            <a:r>
              <a:rPr lang="fr-FR" dirty="0" smtClean="0"/>
              <a:t/>
            </a:r>
            <a:br>
              <a:rPr lang="fr-FR" dirty="0" smtClean="0"/>
            </a:br>
            <a:r>
              <a:rPr lang="fr-FR" b="1" dirty="0" smtClean="0"/>
              <a:t>Le système limbique : territoires néo limbique et paléo limbique</a:t>
            </a:r>
            <a:br>
              <a:rPr lang="fr-FR" b="1" dirty="0" smtClean="0"/>
            </a:br>
            <a:r>
              <a:rPr lang="fr-FR" dirty="0" smtClean="0"/>
              <a:t>Il est responsable du contrôle des émotions et des motivations. On retrouve cette partie du cerveau, étroitement liée au système olfactif, chez la plupart des mammifères, même les plus primitifs, comme les marsupiaux, les insectivores ou les rongeurs. </a:t>
            </a:r>
          </a:p>
          <a:p>
            <a:r>
              <a:rPr lang="fr-FR" dirty="0" smtClean="0"/>
              <a:t>Appelé le </a:t>
            </a:r>
            <a:r>
              <a:rPr lang="fr-FR" b="1" dirty="0" smtClean="0"/>
              <a:t>cerveau Néo limbique et cerveau paléo limbique</a:t>
            </a:r>
            <a:r>
              <a:rPr lang="fr-FR" dirty="0" smtClean="0"/>
              <a:t>. Notre Néo limbique gère 4 milliards de bit d'informations par seconde comparativement au cortex qui en prend 12 000.</a:t>
            </a:r>
            <a:br>
              <a:rPr lang="fr-FR" dirty="0" smtClean="0"/>
            </a:br>
            <a:r>
              <a:rPr lang="fr-FR" dirty="0" smtClean="0"/>
              <a:t/>
            </a:r>
            <a:br>
              <a:rPr lang="fr-FR" dirty="0" smtClean="0"/>
            </a:br>
            <a:r>
              <a:rPr lang="fr-FR" b="1" dirty="0" smtClean="0"/>
              <a:t>Le néocortex ou "cerveau néo mammalien" :</a:t>
            </a:r>
            <a:br>
              <a:rPr lang="fr-FR" b="1" dirty="0" smtClean="0"/>
            </a:br>
            <a:r>
              <a:rPr lang="fr-FR" dirty="0" smtClean="0"/>
              <a:t>Il est développé essentiellement chez les mammifères les plus évolués comme les carnivores, les ongulés et les primates. Ce cortex a dû se plisser pour augmenter sa surface : les replis ainsi formés ou circonvolutions sont donc un signe d'évolution (cette surface mesure chez l'homme 1,6 m2). Le néocortex est le siège de la plupart de nos fonctions mentales, comme le langage par exemple. Grâce à sa partie frontale il est le cerveau de l'anticipation, du choix face à une stimulation du monde extérieur.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4 états fonctionnels de l'instinct : </a:t>
            </a:r>
          </a:p>
          <a:p>
            <a:pPr>
              <a:buNone/>
            </a:pPr>
            <a:endParaRPr lang="fr-FR" sz="1200" b="1" dirty="0" smtClean="0"/>
          </a:p>
          <a:p>
            <a:r>
              <a:rPr lang="fr-FR" sz="1200" dirty="0" smtClean="0"/>
              <a:t>L'état de calme et les 3 états d'urgence de stress : </a:t>
            </a:r>
            <a:r>
              <a:rPr lang="fr-FR" sz="1200" b="1" dirty="0" smtClean="0">
                <a:solidFill>
                  <a:schemeClr val="accent1"/>
                </a:solidFill>
              </a:rPr>
              <a:t>FUITE,</a:t>
            </a:r>
            <a:r>
              <a:rPr lang="fr-FR" sz="1200" b="1" baseline="0" dirty="0" smtClean="0">
                <a:solidFill>
                  <a:schemeClr val="accent1"/>
                </a:solidFill>
              </a:rPr>
              <a:t> </a:t>
            </a:r>
            <a:r>
              <a:rPr lang="fr-FR" sz="1200" b="1" dirty="0" smtClean="0">
                <a:solidFill>
                  <a:schemeClr val="accent1"/>
                </a:solidFill>
              </a:rPr>
              <a:t>LUTTE,</a:t>
            </a:r>
            <a:r>
              <a:rPr lang="fr-FR" sz="1200" b="1" baseline="0" dirty="0" smtClean="0">
                <a:solidFill>
                  <a:schemeClr val="accent1"/>
                </a:solidFill>
              </a:rPr>
              <a:t> </a:t>
            </a:r>
            <a:r>
              <a:rPr lang="fr-FR" sz="1200" b="1" dirty="0" smtClean="0">
                <a:solidFill>
                  <a:schemeClr val="accent1"/>
                </a:solidFill>
              </a:rPr>
              <a:t>INHIBITION</a:t>
            </a:r>
            <a:endParaRPr lang="fr-FR" sz="1200" dirty="0" smtClean="0"/>
          </a:p>
          <a:p>
            <a:r>
              <a:rPr lang="fr-FR" sz="1200" dirty="0" smtClean="0"/>
              <a:t>Nous devons apprendre à repérer les indices dans le triangle "pensées - émotions – comportements"  pour prendre du recul et passer d’un état de stress à un état de calme.</a:t>
            </a:r>
          </a:p>
          <a:p>
            <a:r>
              <a:rPr lang="fr-FR" sz="1200" dirty="0" smtClean="0"/>
              <a:t>Pour cela il faut repérer dans quel mode mental on se situe (territoire) pour changer d'étage consciemment (Métaphore de l'ascenseur) </a:t>
            </a:r>
          </a:p>
          <a:p>
            <a:r>
              <a:rPr lang="fr-FR" sz="1200" dirty="0" smtClean="0"/>
              <a:t>Illustrer Fuite, Lutte, inhibition (</a:t>
            </a:r>
            <a:r>
              <a:rPr lang="fr-FR" sz="1200" dirty="0" err="1" smtClean="0"/>
              <a:t>Auto-diagnostic</a:t>
            </a:r>
            <a:r>
              <a:rPr lang="fr-FR" sz="1200" dirty="0" smtClean="0"/>
              <a: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La Fuite est destinée à échapper au danger ou à l'agresseur soit en fuyant dans de grands espaces, soit en partant à la recherche d'une cachette ou d'un congénère (parent ou pair) capable d'offrir une protection. Il s'agit de courir et/ou de chercher une issue, ce qui justifie une attention dispersée (regard dit ... "fuyant").</a:t>
            </a:r>
          </a:p>
          <a:p>
            <a:pPr algn="just"/>
            <a:r>
              <a:rPr lang="fr-FR" sz="1200" dirty="0" smtClean="0"/>
              <a:t>Dès que le danger est détecté, les vieilles structures cérébrales qui gèrent le stress préparent l'organisme à détaler: accélération préventive du coeur et de la respiration pour augmenter l'oxygénation des tissus, vasodilatation pour assurer une meilleure irrigation sanguine des organes périphériques (muscles).</a:t>
            </a:r>
          </a:p>
          <a:p>
            <a:pPr algn="just"/>
            <a:r>
              <a:rPr lang="fr-FR" sz="1200" dirty="0" smtClean="0"/>
              <a:t>Subjectivement, la fuite insuffle un vécu de peur, un sentiment d'insécurité, d'oppression, destinés à donner l'envie, confuse mais efficace, que nous « ferions mieux d'être ailleurs dans les plus brefs délais» .</a:t>
            </a:r>
          </a:p>
          <a:p>
            <a:pPr algn="just"/>
            <a:r>
              <a:rPr lang="fr-FR" sz="1200" dirty="0" smtClean="0"/>
              <a:t>Le programme de Fuite échoue lorsque nous ne courons pas assez vite, si l'issue est barrée... ou lorsque nous sommes en situation sociale moderne où il est interdit de fuir. Nous passons alors à l'état de Lutte.</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a:prstGeom prst="rect">
            <a:avLst/>
          </a:prstGeom>
        </p:spPr>
        <p:txBody>
          <a:bodyPr/>
          <a:lstStyle>
            <a:lvl1pPr algn="ctr">
              <a:defRPr b="1" i="0" baseline="0">
                <a:solidFill>
                  <a:schemeClr val="bg1"/>
                </a:solidFill>
              </a:defRPr>
            </a:lvl1pPr>
          </a:lstStyle>
          <a:p>
            <a:fld id="{42BAAC1C-04F5-41DF-BC50-14E794EBCA53}" type="slidenum">
              <a:rPr lang="fr-FR" smtClean="0"/>
              <a:pPr/>
              <a:t>‹N°›</a:t>
            </a:fld>
            <a:endParaRPr lang="fr-FR" dirty="0"/>
          </a:p>
        </p:txBody>
      </p:sp>
      <p:sp>
        <p:nvSpPr>
          <p:cNvPr id="30"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05/06/2015</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31"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32" name="Image 31" descr="logo_khepripro.png"/>
          <p:cNvPicPr>
            <a:picLocks noChangeAspect="1"/>
          </p:cNvPicPr>
          <p:nvPr userDrawn="1"/>
        </p:nvPicPr>
        <p:blipFill>
          <a:blip r:embed="rId2" cstate="print"/>
          <a:stretch>
            <a:fillRect/>
          </a:stretch>
        </p:blipFill>
        <p:spPr>
          <a:xfrm>
            <a:off x="7092280" y="6309320"/>
            <a:ext cx="1556879" cy="54868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268760"/>
            <a:ext cx="7467600" cy="5205192"/>
          </a:xfrm>
        </p:spPr>
        <p:txBody>
          <a:bodyPr/>
          <a:lstStyle/>
          <a:p>
            <a:pPr lvl="0" eaLnBrk="1" latinLnBrk="0" hangingPunct="1"/>
            <a:r>
              <a:rPr lang="fr-FR" dirty="0" smtClean="0"/>
              <a:t>Cliquez pour modifier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a:prstGeom prst="rect">
            <a:avLst/>
          </a:prstGeom>
        </p:spPr>
        <p:txBody>
          <a:bodyPr/>
          <a:lstStyle>
            <a:lvl1pPr>
              <a:defRPr b="1"/>
            </a:lvl1pPr>
          </a:lstStyle>
          <a:p>
            <a:fld id="{4489EB96-245F-4056-876B-3A52E70395FE}"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a:xfrm rot="5400000">
            <a:off x="7589520" y="1081851"/>
            <a:ext cx="2011680" cy="384048"/>
          </a:xfrm>
          <a:prstGeom prst="rect">
            <a:avLst/>
          </a:prstGeom>
        </p:spPr>
        <p:txBody>
          <a:bodyPr rtlCol="0"/>
          <a:lstStyle/>
          <a:p>
            <a:endParaRPr lang="fr-FR"/>
          </a:p>
        </p:txBody>
      </p:sp>
      <p:sp>
        <p:nvSpPr>
          <p:cNvPr id="21" name="Espace réservé du pied de page 20"/>
          <p:cNvSpPr>
            <a:spLocks noGrp="1"/>
          </p:cNvSpPr>
          <p:nvPr>
            <p:ph type="ftr" sz="quarter" idx="12"/>
          </p:nvPr>
        </p:nvSpPr>
        <p:spPr>
          <a:xfrm rot="5400000">
            <a:off x="6990186" y="3737240"/>
            <a:ext cx="3200400" cy="365760"/>
          </a:xfrm>
          <a:prstGeom prst="rect">
            <a:avLst/>
          </a:prstGeom>
        </p:spPr>
        <p:txBody>
          <a:bodyPr rtlCol="0"/>
          <a:lstStyle/>
          <a:p>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chemeClr val="bg1">
                    <a:lumMod val="50000"/>
                  </a:schemeClr>
                </a:solidFill>
                <a:effectLst/>
                <a:uLnTx/>
                <a:uFillTx/>
                <a:latin typeface="Helvetica" pitchFamily="34" charset="0"/>
                <a:ea typeface="+mn-ea"/>
                <a:cs typeface="+mn-cs"/>
              </a:rPr>
              <a:t> </a:t>
            </a: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05/06/2015</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17"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18" name="Image 17" descr="logo_khepripro.png"/>
          <p:cNvPicPr>
            <a:picLocks noChangeAspect="1"/>
          </p:cNvPicPr>
          <p:nvPr userDrawn="1"/>
        </p:nvPicPr>
        <p:blipFill>
          <a:blip r:embed="rId13" cstate="print"/>
          <a:stretch>
            <a:fillRect/>
          </a:stretch>
        </p:blipFill>
        <p:spPr>
          <a:xfrm>
            <a:off x="7092280" y="6309320"/>
            <a:ext cx="1556879" cy="548680"/>
          </a:xfrm>
          <a:prstGeom prst="rect">
            <a:avLst/>
          </a:prstGeom>
        </p:spPr>
      </p:pic>
      <p:sp>
        <p:nvSpPr>
          <p:cNvPr id="20" name="ZoneTexte 19"/>
          <p:cNvSpPr txBox="1"/>
          <p:nvPr userDrawn="1"/>
        </p:nvSpPr>
        <p:spPr>
          <a:xfrm>
            <a:off x="8100392" y="5795972"/>
            <a:ext cx="648072" cy="369332"/>
          </a:xfrm>
          <a:prstGeom prst="rect">
            <a:avLst/>
          </a:prstGeom>
          <a:noFill/>
        </p:spPr>
        <p:txBody>
          <a:bodyPr wrap="square" rtlCol="0">
            <a:spAutoFit/>
          </a:bodyPr>
          <a:lstStyle/>
          <a:p>
            <a:pPr algn="ctr"/>
            <a:fld id="{47B12A26-9083-4654-9DBA-EE6D71C88649}" type="slidenum">
              <a:rPr lang="fr-FR" b="1" smtClean="0">
                <a:ln>
                  <a:noFill/>
                </a:ln>
                <a:solidFill>
                  <a:schemeClr val="bg1"/>
                </a:solidFill>
              </a:rPr>
              <a:pPr algn="ctr"/>
              <a:t>‹N°›</a:t>
            </a:fld>
            <a:endParaRPr lang="fr-FR" b="1" dirty="0">
              <a:ln>
                <a:noFill/>
              </a:ln>
              <a:solidFill>
                <a:schemeClr val="bg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2800" dirty="0" smtClean="0">
                <a:solidFill>
                  <a:schemeClr val="accent6"/>
                </a:solidFill>
              </a:rPr>
              <a:t>Formation </a:t>
            </a:r>
            <a:r>
              <a:rPr lang="fr-FR" sz="2800" dirty="0" smtClean="0">
                <a:solidFill>
                  <a:schemeClr val="accent6"/>
                </a:solidFill>
              </a:rPr>
              <a:t>2015</a:t>
            </a:r>
            <a:endParaRPr lang="fr-FR" sz="2800" dirty="0" smtClean="0">
              <a:solidFill>
                <a:schemeClr val="accent6"/>
              </a:solidFill>
            </a:endParaRPr>
          </a:p>
        </p:txBody>
      </p:sp>
      <p:sp>
        <p:nvSpPr>
          <p:cNvPr id="3" name="Sous-titre 2"/>
          <p:cNvSpPr>
            <a:spLocks noGrp="1"/>
          </p:cNvSpPr>
          <p:nvPr>
            <p:ph type="subTitle" idx="1"/>
          </p:nvPr>
        </p:nvSpPr>
        <p:spPr/>
        <p:txBody>
          <a:bodyPr/>
          <a:lstStyle/>
          <a:p>
            <a:r>
              <a:rPr lang="fr-FR" dirty="0" smtClean="0"/>
              <a:t>Intelligence du stress pour soi et pour les autres</a:t>
            </a:r>
          </a:p>
        </p:txBody>
      </p:sp>
      <p:sp>
        <p:nvSpPr>
          <p:cNvPr id="4" name="ZoneTexte 3"/>
          <p:cNvSpPr txBox="1"/>
          <p:nvPr/>
        </p:nvSpPr>
        <p:spPr>
          <a:xfrm>
            <a:off x="2123728" y="2276872"/>
            <a:ext cx="6353021" cy="584775"/>
          </a:xfrm>
          <a:prstGeom prst="rect">
            <a:avLst/>
          </a:prstGeom>
          <a:noFill/>
        </p:spPr>
        <p:txBody>
          <a:bodyPr wrap="none" rtlCol="0">
            <a:spAutoFit/>
          </a:bodyPr>
          <a:lstStyle/>
          <a:p>
            <a:r>
              <a:rPr lang="fr-FR" sz="3200" b="1" dirty="0" smtClean="0">
                <a:solidFill>
                  <a:schemeClr val="accent3">
                    <a:lumMod val="75000"/>
                  </a:schemeClr>
                </a:solidFill>
              </a:rPr>
              <a:t>Gestion Relationnelle du Stress</a:t>
            </a:r>
            <a:endParaRPr lang="fr-FR" sz="3200" b="1" dirty="0">
              <a:solidFill>
                <a:schemeClr val="accent3">
                  <a:lumMod val="75000"/>
                </a:schemeClr>
              </a:solidFill>
            </a:endParaRPr>
          </a:p>
        </p:txBody>
      </p:sp>
      <p:sp>
        <p:nvSpPr>
          <p:cNvPr id="5" name="ZoneTexte 4"/>
          <p:cNvSpPr txBox="1"/>
          <p:nvPr/>
        </p:nvSpPr>
        <p:spPr>
          <a:xfrm>
            <a:off x="4283968" y="332656"/>
            <a:ext cx="4532010" cy="646331"/>
          </a:xfrm>
          <a:prstGeom prst="rect">
            <a:avLst/>
          </a:prstGeom>
          <a:noFill/>
        </p:spPr>
        <p:txBody>
          <a:bodyPr wrap="none" rtlCol="0">
            <a:spAutoFit/>
          </a:bodyPr>
          <a:lstStyle/>
          <a:p>
            <a:r>
              <a:rPr lang="fr-FR" b="1" i="1" dirty="0">
                <a:solidFill>
                  <a:schemeClr val="tx1">
                    <a:lumMod val="50000"/>
                    <a:lumOff val="50000"/>
                  </a:schemeClr>
                </a:solidFill>
              </a:rPr>
              <a:t>"Santé et qualité de vie au travail"</a:t>
            </a:r>
            <a:endParaRPr lang="fr-FR" dirty="0">
              <a:solidFill>
                <a:schemeClr val="tx1">
                  <a:lumMod val="50000"/>
                  <a:lumOff val="50000"/>
                </a:schemeClr>
              </a:solidFill>
            </a:endParaRPr>
          </a:p>
          <a:p>
            <a:r>
              <a:rPr lang="fr-FR" b="1" i="1" dirty="0">
                <a:solidFill>
                  <a:schemeClr val="tx1">
                    <a:lumMod val="50000"/>
                    <a:lumOff val="50000"/>
                  </a:schemeClr>
                </a:solidFill>
              </a:rPr>
              <a:t>Accompagnement Individuel &amp; Collectif</a:t>
            </a:r>
            <a:endParaRPr lang="fr-FR" dirty="0">
              <a:solidFill>
                <a:schemeClr val="tx1">
                  <a:lumMod val="50000"/>
                  <a:lumOff val="50000"/>
                </a:schemeClr>
              </a:solidFill>
            </a:endParaRPr>
          </a:p>
        </p:txBody>
      </p:sp>
      <p:sp>
        <p:nvSpPr>
          <p:cNvPr id="6" name="Espace réservé du numéro de diapositive 5"/>
          <p:cNvSpPr>
            <a:spLocks noGrp="1"/>
          </p:cNvSpPr>
          <p:nvPr>
            <p:ph type="sldNum" sz="quarter" idx="12"/>
          </p:nvPr>
        </p:nvSpPr>
        <p:spPr/>
        <p:txBody>
          <a:bodyPr/>
          <a:lstStyle/>
          <a:p>
            <a:fld id="{42BAAC1C-04F5-41DF-BC50-14E794EBCA53}" type="slidenum">
              <a:rPr lang="fr-FR" smtClean="0"/>
              <a:pPr/>
              <a:t>1</a:t>
            </a:fld>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sz="3200" dirty="0" smtClean="0"/>
              <a:t>pensées – émotions – comportements</a:t>
            </a:r>
            <a:endParaRPr lang="fr-FR" dirty="0" smtClean="0"/>
          </a:p>
        </p:txBody>
      </p:sp>
      <p:sp>
        <p:nvSpPr>
          <p:cNvPr id="4" name="Triangle isocèle 3"/>
          <p:cNvSpPr/>
          <p:nvPr/>
        </p:nvSpPr>
        <p:spPr>
          <a:xfrm>
            <a:off x="313184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3620844" y="5229200"/>
            <a:ext cx="1095172" cy="369332"/>
          </a:xfrm>
          <a:prstGeom prst="rect">
            <a:avLst/>
          </a:prstGeom>
          <a:noFill/>
        </p:spPr>
        <p:txBody>
          <a:bodyPr wrap="none" rtlCol="0">
            <a:spAutoFit/>
          </a:bodyPr>
          <a:lstStyle/>
          <a:p>
            <a:r>
              <a:rPr lang="fr-FR" dirty="0" smtClean="0"/>
              <a:t>Je casse</a:t>
            </a:r>
            <a:endParaRPr lang="fr-FR" dirty="0"/>
          </a:p>
        </p:txBody>
      </p:sp>
      <p:sp>
        <p:nvSpPr>
          <p:cNvPr id="16" name="ZoneTexte 15"/>
          <p:cNvSpPr txBox="1"/>
          <p:nvPr/>
        </p:nvSpPr>
        <p:spPr>
          <a:xfrm>
            <a:off x="4932040" y="4571836"/>
            <a:ext cx="432048" cy="369332"/>
          </a:xfrm>
          <a:prstGeom prst="rect">
            <a:avLst/>
          </a:prstGeom>
          <a:noFill/>
        </p:spPr>
        <p:txBody>
          <a:bodyPr wrap="square" rtlCol="0">
            <a:spAutoFit/>
          </a:bodyPr>
          <a:lstStyle/>
          <a:p>
            <a:r>
              <a:rPr lang="fr-FR" dirty="0" smtClean="0"/>
              <a:t>C</a:t>
            </a:r>
            <a:endParaRPr lang="fr-FR" dirty="0"/>
          </a:p>
        </p:txBody>
      </p:sp>
      <p:sp>
        <p:nvSpPr>
          <p:cNvPr id="17" name="ZoneTexte 16"/>
          <p:cNvSpPr txBox="1"/>
          <p:nvPr/>
        </p:nvSpPr>
        <p:spPr>
          <a:xfrm>
            <a:off x="4081592" y="2348880"/>
            <a:ext cx="432048" cy="369332"/>
          </a:xfrm>
          <a:prstGeom prst="rect">
            <a:avLst/>
          </a:prstGeom>
          <a:noFill/>
        </p:spPr>
        <p:txBody>
          <a:bodyPr wrap="square" rtlCol="0">
            <a:spAutoFit/>
          </a:bodyPr>
          <a:lstStyle/>
          <a:p>
            <a:r>
              <a:rPr lang="fr-FR" dirty="0"/>
              <a:t>P</a:t>
            </a:r>
          </a:p>
        </p:txBody>
      </p:sp>
      <p:sp>
        <p:nvSpPr>
          <p:cNvPr id="18" name="ZoneTexte 17"/>
          <p:cNvSpPr txBox="1"/>
          <p:nvPr/>
        </p:nvSpPr>
        <p:spPr>
          <a:xfrm>
            <a:off x="327585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2" name="ZoneTexte 21"/>
          <p:cNvSpPr txBox="1"/>
          <p:nvPr/>
        </p:nvSpPr>
        <p:spPr>
          <a:xfrm>
            <a:off x="3895085" y="3429000"/>
            <a:ext cx="748923" cy="369332"/>
          </a:xfrm>
          <a:prstGeom prst="rect">
            <a:avLst/>
          </a:prstGeom>
          <a:noFill/>
        </p:spPr>
        <p:txBody>
          <a:bodyPr wrap="none" rtlCol="0">
            <a:spAutoFit/>
          </a:bodyPr>
          <a:lstStyle/>
          <a:p>
            <a:r>
              <a:rPr lang="fr-FR" b="1" dirty="0" smtClean="0">
                <a:solidFill>
                  <a:srgbClr val="FF0000"/>
                </a:solidFill>
              </a:rPr>
              <a:t>Lutte</a:t>
            </a:r>
            <a:endParaRPr lang="fr-FR" b="1" dirty="0">
              <a:solidFill>
                <a:srgbClr val="FF0000"/>
              </a:solidFill>
            </a:endParaRPr>
          </a:p>
        </p:txBody>
      </p:sp>
      <p:sp>
        <p:nvSpPr>
          <p:cNvPr id="26" name="ZoneTexte 25"/>
          <p:cNvSpPr txBox="1"/>
          <p:nvPr/>
        </p:nvSpPr>
        <p:spPr>
          <a:xfrm>
            <a:off x="4499992" y="1908700"/>
            <a:ext cx="3096344" cy="584775"/>
          </a:xfrm>
          <a:prstGeom prst="rect">
            <a:avLst/>
          </a:prstGeom>
          <a:noFill/>
        </p:spPr>
        <p:txBody>
          <a:bodyPr wrap="square" rtlCol="0">
            <a:spAutoFit/>
          </a:bodyPr>
          <a:lstStyle/>
          <a:p>
            <a:r>
              <a:rPr lang="fr-FR" sz="1600" b="1" dirty="0" smtClean="0"/>
              <a:t>J'ai raison, j'ai</a:t>
            </a:r>
          </a:p>
          <a:p>
            <a:r>
              <a:rPr lang="fr-FR" sz="1600" b="1" dirty="0" smtClean="0"/>
              <a:t>besoin qu'on le reconnaisse</a:t>
            </a:r>
            <a:endParaRPr lang="fr-FR" sz="1600" b="1" dirty="0"/>
          </a:p>
        </p:txBody>
      </p:sp>
      <p:sp>
        <p:nvSpPr>
          <p:cNvPr id="29" name="ZoneTexte 28"/>
          <p:cNvSpPr txBox="1"/>
          <p:nvPr/>
        </p:nvSpPr>
        <p:spPr>
          <a:xfrm rot="4035750">
            <a:off x="4671792" y="3672808"/>
            <a:ext cx="646331" cy="646331"/>
          </a:xfrm>
          <a:prstGeom prst="rect">
            <a:avLst/>
          </a:prstGeom>
          <a:noFill/>
        </p:spPr>
        <p:txBody>
          <a:bodyPr wrap="none" rtlCol="0">
            <a:spAutoFit/>
          </a:bodyPr>
          <a:lstStyle/>
          <a:p>
            <a:r>
              <a:rPr lang="fr-FR" dirty="0" smtClean="0"/>
              <a:t>Voix</a:t>
            </a:r>
          </a:p>
          <a:p>
            <a:r>
              <a:rPr lang="fr-FR" dirty="0" smtClean="0"/>
              <a:t>forte</a:t>
            </a:r>
            <a:endParaRPr lang="fr-FR" dirty="0"/>
          </a:p>
        </p:txBody>
      </p:sp>
      <p:sp>
        <p:nvSpPr>
          <p:cNvPr id="30" name="ZoneTexte 29"/>
          <p:cNvSpPr txBox="1"/>
          <p:nvPr/>
        </p:nvSpPr>
        <p:spPr>
          <a:xfrm rot="17550087">
            <a:off x="2822370" y="3637864"/>
            <a:ext cx="1351652" cy="646331"/>
          </a:xfrm>
          <a:prstGeom prst="rect">
            <a:avLst/>
          </a:prstGeom>
          <a:noFill/>
        </p:spPr>
        <p:txBody>
          <a:bodyPr wrap="none" rtlCol="0">
            <a:spAutoFit/>
          </a:bodyPr>
          <a:lstStyle/>
          <a:p>
            <a:r>
              <a:rPr lang="fr-FR" dirty="0" smtClean="0"/>
              <a:t>Agacement</a:t>
            </a:r>
          </a:p>
          <a:p>
            <a:r>
              <a:rPr lang="fr-FR" dirty="0" smtClean="0"/>
              <a:t>Nervosité</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sz="3200" dirty="0" smtClean="0"/>
              <a:t>pensées – émotions – comportements</a:t>
            </a:r>
            <a:endParaRPr lang="fr-FR" dirty="0" smtClean="0"/>
          </a:p>
        </p:txBody>
      </p:sp>
      <p:sp>
        <p:nvSpPr>
          <p:cNvPr id="5" name="Triangle isocèle 4"/>
          <p:cNvSpPr/>
          <p:nvPr/>
        </p:nvSpPr>
        <p:spPr>
          <a:xfrm>
            <a:off x="3459072" y="2267580"/>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3747104" y="5363924"/>
            <a:ext cx="1569660" cy="369332"/>
          </a:xfrm>
          <a:prstGeom prst="rect">
            <a:avLst/>
          </a:prstGeom>
          <a:noFill/>
        </p:spPr>
        <p:txBody>
          <a:bodyPr wrap="none" rtlCol="0">
            <a:spAutoFit/>
          </a:bodyPr>
          <a:lstStyle/>
          <a:p>
            <a:r>
              <a:rPr lang="fr-FR" dirty="0" smtClean="0"/>
              <a:t>Je suis cassé</a:t>
            </a:r>
            <a:endParaRPr lang="fr-FR" dirty="0"/>
          </a:p>
        </p:txBody>
      </p:sp>
      <p:sp>
        <p:nvSpPr>
          <p:cNvPr id="13" name="ZoneTexte 12"/>
          <p:cNvSpPr txBox="1"/>
          <p:nvPr/>
        </p:nvSpPr>
        <p:spPr>
          <a:xfrm>
            <a:off x="5259272" y="4706560"/>
            <a:ext cx="432048" cy="369332"/>
          </a:xfrm>
          <a:prstGeom prst="rect">
            <a:avLst/>
          </a:prstGeom>
          <a:noFill/>
        </p:spPr>
        <p:txBody>
          <a:bodyPr wrap="square" rtlCol="0">
            <a:spAutoFit/>
          </a:bodyPr>
          <a:lstStyle/>
          <a:p>
            <a:r>
              <a:rPr lang="fr-FR" dirty="0" smtClean="0"/>
              <a:t>C</a:t>
            </a:r>
            <a:endParaRPr lang="fr-FR" dirty="0"/>
          </a:p>
        </p:txBody>
      </p:sp>
      <p:sp>
        <p:nvSpPr>
          <p:cNvPr id="14" name="ZoneTexte 13"/>
          <p:cNvSpPr txBox="1"/>
          <p:nvPr/>
        </p:nvSpPr>
        <p:spPr>
          <a:xfrm>
            <a:off x="4408824" y="2483604"/>
            <a:ext cx="432048" cy="369332"/>
          </a:xfrm>
          <a:prstGeom prst="rect">
            <a:avLst/>
          </a:prstGeom>
          <a:noFill/>
        </p:spPr>
        <p:txBody>
          <a:bodyPr wrap="square" rtlCol="0">
            <a:spAutoFit/>
          </a:bodyPr>
          <a:lstStyle/>
          <a:p>
            <a:r>
              <a:rPr lang="fr-FR" dirty="0"/>
              <a:t>P</a:t>
            </a:r>
          </a:p>
        </p:txBody>
      </p:sp>
      <p:sp>
        <p:nvSpPr>
          <p:cNvPr id="15" name="ZoneTexte 14"/>
          <p:cNvSpPr txBox="1"/>
          <p:nvPr/>
        </p:nvSpPr>
        <p:spPr>
          <a:xfrm>
            <a:off x="3603088" y="4706560"/>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1" name="ZoneTexte 20"/>
          <p:cNvSpPr txBox="1"/>
          <p:nvPr/>
        </p:nvSpPr>
        <p:spPr>
          <a:xfrm>
            <a:off x="3990424" y="3563724"/>
            <a:ext cx="1223412" cy="369332"/>
          </a:xfrm>
          <a:prstGeom prst="rect">
            <a:avLst/>
          </a:prstGeom>
          <a:noFill/>
        </p:spPr>
        <p:txBody>
          <a:bodyPr wrap="none" rtlCol="0">
            <a:spAutoFit/>
          </a:bodyPr>
          <a:lstStyle/>
          <a:p>
            <a:r>
              <a:rPr lang="fr-FR" b="1" dirty="0" smtClean="0">
                <a:solidFill>
                  <a:srgbClr val="FF0000"/>
                </a:solidFill>
              </a:rPr>
              <a:t>Inhibition</a:t>
            </a:r>
            <a:endParaRPr lang="fr-FR" b="1" dirty="0">
              <a:solidFill>
                <a:srgbClr val="FF0000"/>
              </a:solidFill>
            </a:endParaRPr>
          </a:p>
        </p:txBody>
      </p:sp>
      <p:sp>
        <p:nvSpPr>
          <p:cNvPr id="27" name="ZoneTexte 26"/>
          <p:cNvSpPr txBox="1"/>
          <p:nvPr/>
        </p:nvSpPr>
        <p:spPr>
          <a:xfrm>
            <a:off x="4827224" y="2051556"/>
            <a:ext cx="2769112" cy="830997"/>
          </a:xfrm>
          <a:prstGeom prst="rect">
            <a:avLst/>
          </a:prstGeom>
          <a:noFill/>
        </p:spPr>
        <p:txBody>
          <a:bodyPr wrap="square" rtlCol="0">
            <a:spAutoFit/>
          </a:bodyPr>
          <a:lstStyle/>
          <a:p>
            <a:r>
              <a:rPr lang="fr-FR" sz="1600" b="1" dirty="0" smtClean="0"/>
              <a:t>A quoi bon !</a:t>
            </a:r>
          </a:p>
          <a:p>
            <a:r>
              <a:rPr lang="fr-FR" sz="1600" b="1" dirty="0" smtClean="0"/>
              <a:t>Je suis nul</a:t>
            </a:r>
          </a:p>
          <a:p>
            <a:r>
              <a:rPr lang="fr-FR" sz="1600" b="1" dirty="0" smtClean="0"/>
              <a:t>Besoin de réconfort</a:t>
            </a:r>
            <a:endParaRPr lang="fr-FR" sz="1600" b="1" dirty="0"/>
          </a:p>
        </p:txBody>
      </p:sp>
      <p:sp>
        <p:nvSpPr>
          <p:cNvPr id="31" name="ZoneTexte 30"/>
          <p:cNvSpPr txBox="1"/>
          <p:nvPr/>
        </p:nvSpPr>
        <p:spPr>
          <a:xfrm rot="4035750">
            <a:off x="4936210" y="4095555"/>
            <a:ext cx="1018227" cy="646331"/>
          </a:xfrm>
          <a:prstGeom prst="rect">
            <a:avLst/>
          </a:prstGeom>
          <a:noFill/>
        </p:spPr>
        <p:txBody>
          <a:bodyPr wrap="none" rtlCol="0">
            <a:spAutoFit/>
          </a:bodyPr>
          <a:lstStyle/>
          <a:p>
            <a:r>
              <a:rPr lang="fr-FR" dirty="0" smtClean="0"/>
              <a:t>Manque</a:t>
            </a:r>
          </a:p>
          <a:p>
            <a:r>
              <a:rPr lang="fr-FR" dirty="0" smtClean="0"/>
              <a:t>tonus</a:t>
            </a:r>
          </a:p>
        </p:txBody>
      </p:sp>
      <p:sp>
        <p:nvSpPr>
          <p:cNvPr id="32" name="ZoneTexte 31"/>
          <p:cNvSpPr txBox="1"/>
          <p:nvPr/>
        </p:nvSpPr>
        <p:spPr>
          <a:xfrm rot="17550087">
            <a:off x="3153278" y="3778512"/>
            <a:ext cx="1364476" cy="646331"/>
          </a:xfrm>
          <a:prstGeom prst="rect">
            <a:avLst/>
          </a:prstGeom>
          <a:noFill/>
        </p:spPr>
        <p:txBody>
          <a:bodyPr wrap="none" rtlCol="0">
            <a:spAutoFit/>
          </a:bodyPr>
          <a:lstStyle/>
          <a:p>
            <a:r>
              <a:rPr lang="fr-FR" dirty="0" smtClean="0"/>
              <a:t>Abattement</a:t>
            </a:r>
          </a:p>
          <a:p>
            <a:r>
              <a:rPr lang="fr-FR" dirty="0" smtClean="0"/>
              <a:t>Résigné</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Emotions – Comportements - Pensées</a:t>
            </a:r>
            <a:endParaRPr lang="fr-FR" dirty="0"/>
          </a:p>
        </p:txBody>
      </p:sp>
      <p:pic>
        <p:nvPicPr>
          <p:cNvPr id="8193" name="Picture 1" descr="C:\Users\evelyne\Documents\KHEPRI Developpement\Clients\Pole-Emploi TUDAL\Formation 28-04 et 5-05\Pensées émotions comportements.JPG"/>
          <p:cNvPicPr>
            <a:picLocks noChangeAspect="1" noChangeArrowheads="1"/>
          </p:cNvPicPr>
          <p:nvPr/>
        </p:nvPicPr>
        <p:blipFill>
          <a:blip r:embed="rId3" cstate="print"/>
          <a:srcRect/>
          <a:stretch>
            <a:fillRect/>
          </a:stretch>
        </p:blipFill>
        <p:spPr bwMode="auto">
          <a:xfrm>
            <a:off x="323528" y="937989"/>
            <a:ext cx="7896225" cy="486727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dirty="0" smtClean="0"/>
              <a:t>Stratégies / objectifs des différents stress</a:t>
            </a:r>
            <a:br>
              <a:rPr lang="fr-FR" dirty="0" smtClean="0"/>
            </a:br>
            <a:endParaRPr lang="fr-FR" dirty="0"/>
          </a:p>
        </p:txBody>
      </p:sp>
      <p:pic>
        <p:nvPicPr>
          <p:cNvPr id="5122" name="Picture 2" descr="C:\Users\evelyne\Documents\KHEPRI Developpement\Clients\Pole-Emploi TUDAL\Formation 28-04 et 5-05\Strategies des etats de stress.JPG"/>
          <p:cNvPicPr>
            <a:picLocks noChangeAspect="1" noChangeArrowheads="1"/>
          </p:cNvPicPr>
          <p:nvPr/>
        </p:nvPicPr>
        <p:blipFill>
          <a:blip r:embed="rId3" cstate="print"/>
          <a:srcRect/>
          <a:stretch>
            <a:fillRect/>
          </a:stretch>
        </p:blipFill>
        <p:spPr bwMode="auto">
          <a:xfrm>
            <a:off x="832445" y="548680"/>
            <a:ext cx="6619875" cy="596265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90662"/>
            <a:ext cx="7467600" cy="634082"/>
          </a:xfrm>
        </p:spPr>
        <p:txBody>
          <a:bodyPr>
            <a:normAutofit fontScale="90000"/>
          </a:bodyPr>
          <a:lstStyle/>
          <a:p>
            <a:r>
              <a:rPr lang="fr-FR" dirty="0" smtClean="0"/>
              <a:t>3. </a:t>
            </a:r>
            <a:r>
              <a:rPr lang="fr-FR" dirty="0" err="1" smtClean="0"/>
              <a:t>Auto-evaluation</a:t>
            </a:r>
            <a:r>
              <a:rPr lang="fr-FR" dirty="0" smtClean="0"/>
              <a:t> Diagnostiquer et gérer les différents états de stress</a:t>
            </a:r>
            <a:endParaRPr lang="fr-FR" dirty="0"/>
          </a:p>
        </p:txBody>
      </p:sp>
      <p:sp>
        <p:nvSpPr>
          <p:cNvPr id="3" name="Espace réservé du contenu 2"/>
          <p:cNvSpPr>
            <a:spLocks noGrp="1"/>
          </p:cNvSpPr>
          <p:nvPr>
            <p:ph sz="quarter" idx="1"/>
          </p:nvPr>
        </p:nvSpPr>
        <p:spPr/>
        <p:txBody>
          <a:bodyPr/>
          <a:lstStyle/>
          <a:p>
            <a:r>
              <a:rPr lang="fr-FR" dirty="0" smtClean="0"/>
              <a:t>Reconnaître le ressenti de stress et quel type de stress</a:t>
            </a:r>
          </a:p>
          <a:p>
            <a:endParaRPr lang="fr-FR" dirty="0" smtClean="0"/>
          </a:p>
          <a:p>
            <a:r>
              <a:rPr lang="fr-FR" dirty="0" smtClean="0"/>
              <a:t>Identifier la source de stress : "Qu'est-ce qui est touché chez moi ?", "A quoi je réagis ?"</a:t>
            </a:r>
          </a:p>
          <a:p>
            <a:pPr>
              <a:buNone/>
            </a:pPr>
            <a:r>
              <a:rPr lang="fr-FR" dirty="0" smtClean="0">
                <a:sym typeface="Wingdings" pitchFamily="2" charset="2"/>
              </a:rPr>
              <a:t>	 Pourquoi le Mode Automatique prend la main ?</a:t>
            </a:r>
            <a:endParaRPr lang="fr-FR" dirty="0" smtClean="0"/>
          </a:p>
          <a:p>
            <a:endParaRPr lang="fr-FR" dirty="0" smtClean="0"/>
          </a:p>
          <a:p>
            <a:r>
              <a:rPr lang="fr-FR" dirty="0" smtClean="0"/>
              <a:t>Passer en Mode Mental Préfrontal</a:t>
            </a:r>
          </a:p>
          <a:p>
            <a:pPr>
              <a:buNone/>
            </a:pPr>
            <a:endParaRPr lang="fr-FR" dirty="0" smtClean="0">
              <a:sym typeface="Wingdings" pitchFamily="2" charset="2"/>
            </a:endParaRPr>
          </a:p>
          <a:p>
            <a:pPr>
              <a:buNone/>
            </a:pPr>
            <a:endParaRPr lang="fr-FR" dirty="0" smtClean="0"/>
          </a:p>
          <a:p>
            <a:endParaRPr lang="fr-FR" dirty="0" smtClean="0"/>
          </a:p>
          <a:p>
            <a:endParaRPr lang="fr-F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6 dimensions des modes mentaux</a:t>
            </a:r>
            <a:endParaRPr lang="fr-FR" dirty="0"/>
          </a:p>
        </p:txBody>
      </p:sp>
      <p:sp>
        <p:nvSpPr>
          <p:cNvPr id="3" name="Espace réservé du contenu 2"/>
          <p:cNvSpPr>
            <a:spLocks noGrp="1"/>
          </p:cNvSpPr>
          <p:nvPr>
            <p:ph sz="quarter" idx="1"/>
          </p:nvPr>
        </p:nvSpPr>
        <p:spPr/>
        <p:txBody>
          <a:bodyPr>
            <a:normAutofit/>
          </a:bodyPr>
          <a:lstStyle/>
          <a:p>
            <a:r>
              <a:rPr lang="fr-FR" b="1" dirty="0" smtClean="0"/>
              <a:t>Gestion des modes mentaux GMM </a:t>
            </a:r>
            <a:r>
              <a:rPr lang="fr-FR" dirty="0" smtClean="0"/>
              <a:t> : </a:t>
            </a:r>
          </a:p>
          <a:p>
            <a:r>
              <a:rPr lang="fr-FR" dirty="0" smtClean="0"/>
              <a:t>Mode automatique MMA et mode préfrontal (adaptatif) MMP</a:t>
            </a:r>
          </a:p>
          <a:p>
            <a:r>
              <a:rPr lang="fr-FR" dirty="0" smtClean="0"/>
              <a:t>La gestion des modes mentaux : c'est l'ensemble des techniques mises en œuvre pour changer de mode mental et donc d'état interne.</a:t>
            </a:r>
          </a:p>
          <a:p>
            <a:r>
              <a:rPr lang="fr-FR" b="1" dirty="0" smtClean="0"/>
              <a:t>Comment je peux retrouver une zone de liberté</a:t>
            </a:r>
            <a:endParaRPr lang="fr-F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dirty="0" smtClean="0"/>
              <a:t>Les 6 dimensions</a:t>
            </a:r>
            <a:endParaRPr lang="fr-FR" dirty="0"/>
          </a:p>
        </p:txBody>
      </p:sp>
      <p:pic>
        <p:nvPicPr>
          <p:cNvPr id="5121" name="Picture 1" descr="C:\Users\evelyne\Documents\KHEPRI Developpement\Clients\Pole-Emploi TUDAL\Formation 28-04 et 5-05\6 dimensions.JPG"/>
          <p:cNvPicPr>
            <a:picLocks noChangeAspect="1" noChangeArrowheads="1"/>
          </p:cNvPicPr>
          <p:nvPr/>
        </p:nvPicPr>
        <p:blipFill>
          <a:blip r:embed="rId3" cstate="print"/>
          <a:srcRect/>
          <a:stretch>
            <a:fillRect/>
          </a:stretch>
        </p:blipFill>
        <p:spPr bwMode="auto">
          <a:xfrm>
            <a:off x="539552" y="1700808"/>
            <a:ext cx="7937626" cy="324036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Solutions : exercices adéquats</a:t>
            </a:r>
            <a:endParaRPr lang="fr-FR" dirty="0"/>
          </a:p>
        </p:txBody>
      </p:sp>
      <p:sp>
        <p:nvSpPr>
          <p:cNvPr id="3" name="Espace réservé du contenu 2"/>
          <p:cNvSpPr>
            <a:spLocks noGrp="1"/>
          </p:cNvSpPr>
          <p:nvPr>
            <p:ph sz="quarter" idx="1"/>
          </p:nvPr>
        </p:nvSpPr>
        <p:spPr/>
        <p:txBody>
          <a:bodyPr/>
          <a:lstStyle/>
          <a:p>
            <a:r>
              <a:rPr lang="fr-FR" dirty="0" smtClean="0"/>
              <a:t>Multiplications des points de vue</a:t>
            </a:r>
          </a:p>
          <a:p>
            <a:r>
              <a:rPr lang="fr-FR" dirty="0" smtClean="0"/>
              <a:t>Pensées alternatives</a:t>
            </a:r>
          </a:p>
          <a:p>
            <a:r>
              <a:rPr lang="fr-FR" dirty="0" smtClean="0"/>
              <a:t>La pyramide moyens/exigences</a:t>
            </a:r>
          </a:p>
          <a:p>
            <a:r>
              <a:rPr lang="fr-FR" dirty="0" smtClean="0"/>
              <a:t>La </a:t>
            </a:r>
            <a:r>
              <a:rPr lang="fr-FR" dirty="0" err="1" smtClean="0"/>
              <a:t>multisensorialité</a:t>
            </a:r>
            <a:endParaRPr lang="fr-FR" dirty="0" smtClean="0"/>
          </a:p>
          <a:p>
            <a:r>
              <a:rPr lang="fr-FR" dirty="0" smtClean="0"/>
              <a:t>Méthodes semi-globales</a:t>
            </a:r>
          </a:p>
          <a:p>
            <a:r>
              <a:rPr lang="fr-FR" dirty="0" smtClean="0"/>
              <a:t>Le pack aventure</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Valeurs / anti valeurs</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3074" name="Picture 2" descr="C:\Users\evelyne\Documents\KHEPRI Developpement\Clients\Pole-Emploi TUDAL\Formation 28-04 et 5-05\Stress Valeur-antivaleurs.JPG"/>
          <p:cNvPicPr>
            <a:picLocks noChangeAspect="1" noChangeArrowheads="1"/>
          </p:cNvPicPr>
          <p:nvPr/>
        </p:nvPicPr>
        <p:blipFill>
          <a:blip r:embed="rId3" cstate="print"/>
          <a:srcRect/>
          <a:stretch>
            <a:fillRect/>
          </a:stretch>
        </p:blipFill>
        <p:spPr bwMode="auto">
          <a:xfrm>
            <a:off x="1043608" y="877506"/>
            <a:ext cx="6120680" cy="554276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pack aventure</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098" name="Picture 2" descr="C:\Users\evelyne\Documents\KHEPRI Developpement\Clients\Pole-Emploi TUDAL\Formation 28-04 et 5-05\tableau Pack aventure.JPG"/>
          <p:cNvPicPr>
            <a:picLocks noChangeAspect="1" noChangeArrowheads="1"/>
          </p:cNvPicPr>
          <p:nvPr/>
        </p:nvPicPr>
        <p:blipFill>
          <a:blip r:embed="rId3" cstate="print"/>
          <a:srcRect/>
          <a:stretch>
            <a:fillRect/>
          </a:stretch>
        </p:blipFill>
        <p:spPr bwMode="auto">
          <a:xfrm>
            <a:off x="395536" y="1124744"/>
            <a:ext cx="8047758" cy="453650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Déroulement de la formation – 9 h à 11 h</a:t>
            </a:r>
            <a:endParaRPr lang="fr-FR" dirty="0"/>
          </a:p>
        </p:txBody>
      </p:sp>
      <p:sp>
        <p:nvSpPr>
          <p:cNvPr id="3" name="Espace réservé du contenu 2"/>
          <p:cNvSpPr>
            <a:spLocks noGrp="1"/>
          </p:cNvSpPr>
          <p:nvPr>
            <p:ph sz="quarter" idx="1"/>
          </p:nvPr>
        </p:nvSpPr>
        <p:spPr/>
        <p:txBody>
          <a:bodyPr>
            <a:normAutofit lnSpcReduction="10000"/>
          </a:bodyPr>
          <a:lstStyle/>
          <a:p>
            <a:pPr>
              <a:buNone/>
            </a:pPr>
            <a:r>
              <a:rPr lang="fr-FR" dirty="0" smtClean="0"/>
              <a:t>De la théorie...</a:t>
            </a:r>
          </a:p>
          <a:p>
            <a:pPr>
              <a:buNone/>
            </a:pPr>
            <a:r>
              <a:rPr lang="fr-FR" dirty="0" smtClean="0"/>
              <a:t>	1. Les 4 territoires cérébraux et prise de décisions</a:t>
            </a:r>
          </a:p>
          <a:p>
            <a:pPr marL="274320" lvl="2" indent="-274320">
              <a:spcBef>
                <a:spcPts val="600"/>
              </a:spcBef>
              <a:buClr>
                <a:schemeClr val="accent1"/>
              </a:buClr>
              <a:buSzPct val="70000"/>
              <a:buNone/>
            </a:pPr>
            <a:r>
              <a:rPr lang="fr-FR" dirty="0" smtClean="0"/>
              <a:t>	     </a:t>
            </a:r>
            <a:r>
              <a:rPr lang="fr-FR" sz="2400" dirty="0" smtClean="0"/>
              <a:t>Qu'est-ce que le stress ? Son origine</a:t>
            </a:r>
          </a:p>
          <a:p>
            <a:pPr>
              <a:buNone/>
            </a:pPr>
            <a:endParaRPr lang="fr-FR" dirty="0" smtClean="0"/>
          </a:p>
          <a:p>
            <a:pPr marL="274320" lvl="1">
              <a:spcBef>
                <a:spcPts val="600"/>
              </a:spcBef>
              <a:buSzPct val="70000"/>
              <a:buNone/>
            </a:pPr>
            <a:r>
              <a:rPr lang="fr-FR" sz="2400" dirty="0" smtClean="0"/>
              <a:t>	2. L'intelligence du stress</a:t>
            </a:r>
          </a:p>
          <a:p>
            <a:pPr marL="548640" lvl="2">
              <a:spcBef>
                <a:spcPts val="600"/>
              </a:spcBef>
              <a:buSzPct val="70000"/>
            </a:pPr>
            <a:r>
              <a:rPr lang="fr-FR" sz="2400" dirty="0" smtClean="0"/>
              <a:t>Différents types de stress</a:t>
            </a:r>
          </a:p>
          <a:p>
            <a:pPr marL="548640" lvl="2">
              <a:spcBef>
                <a:spcPts val="600"/>
              </a:spcBef>
              <a:buSzPct val="70000"/>
            </a:pPr>
            <a:r>
              <a:rPr lang="fr-FR" sz="2400" dirty="0" smtClean="0"/>
              <a:t>Triangle pensées – émotions – comportements</a:t>
            </a:r>
          </a:p>
          <a:p>
            <a:pPr marL="548640" lvl="2">
              <a:spcBef>
                <a:spcPts val="600"/>
              </a:spcBef>
              <a:buSzPct val="70000"/>
            </a:pPr>
            <a:r>
              <a:rPr lang="fr-FR" sz="2400" dirty="0" smtClean="0"/>
              <a:t> Mécanisme du stress</a:t>
            </a:r>
          </a:p>
          <a:p>
            <a:pPr marL="548640" lvl="2">
              <a:spcBef>
                <a:spcPts val="600"/>
              </a:spcBef>
              <a:buSzPct val="70000"/>
            </a:pPr>
            <a:endParaRPr lang="fr-FR" sz="2400" dirty="0" smtClean="0"/>
          </a:p>
          <a:p>
            <a:pPr marL="548640" lvl="2">
              <a:spcBef>
                <a:spcPts val="600"/>
              </a:spcBef>
              <a:buSzPct val="70000"/>
              <a:buNone/>
            </a:pPr>
            <a:r>
              <a:rPr lang="fr-FR" sz="2400" dirty="0" smtClean="0"/>
              <a:t>3. Auto-évaluation du stress (cf. Questionnaire)</a:t>
            </a:r>
          </a:p>
          <a:p>
            <a:pPr marL="548640" lvl="2">
              <a:spcBef>
                <a:spcPts val="600"/>
              </a:spcBef>
              <a:buSzPct val="70000"/>
              <a:buNone/>
            </a:pPr>
            <a:r>
              <a:rPr lang="fr-FR" sz="2400" dirty="0" smtClean="0"/>
              <a:t>Les modes mentaux : les 6 dimensions</a:t>
            </a:r>
          </a:p>
          <a:p>
            <a:pPr marL="548640" lvl="2">
              <a:spcBef>
                <a:spcPts val="600"/>
              </a:spcBef>
              <a:buSzPct val="70000"/>
              <a:buNone/>
            </a:pPr>
            <a:r>
              <a:rPr lang="fr-FR" sz="2400" dirty="0" smtClean="0"/>
              <a:t>Les pensées "anti-intelligence"</a:t>
            </a:r>
          </a:p>
          <a:p>
            <a:pPr marL="548640" lvl="2">
              <a:spcBef>
                <a:spcPts val="600"/>
              </a:spcBef>
              <a:buSzPct val="70000"/>
              <a:buNone/>
            </a:pPr>
            <a:endParaRPr lang="fr-FR" sz="2400" dirty="0" smtClean="0"/>
          </a:p>
          <a:p>
            <a:pPr marL="548640" lvl="2">
              <a:spcBef>
                <a:spcPts val="600"/>
              </a:spcBef>
              <a:buSzPct val="70000"/>
              <a:buNone/>
            </a:pPr>
            <a:endParaRPr lang="fr-FR" sz="2400" dirty="0" smtClean="0"/>
          </a:p>
          <a:p>
            <a:pPr lvl="1">
              <a:buNone/>
            </a:pPr>
            <a:endParaRPr lang="fr-FR" dirty="0" smtClean="0"/>
          </a:p>
          <a:p>
            <a:pPr lvl="1">
              <a:buNone/>
            </a:pPr>
            <a:endParaRPr lang="fr-F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Pyramide Moyens / exigences</a:t>
            </a:r>
            <a:endParaRPr lang="fr-FR" dirty="0"/>
          </a:p>
        </p:txBody>
      </p:sp>
      <p:sp>
        <p:nvSpPr>
          <p:cNvPr id="3" name="Espace réservé du contenu 2"/>
          <p:cNvSpPr>
            <a:spLocks noGrp="1"/>
          </p:cNvSpPr>
          <p:nvPr>
            <p:ph sz="quarter" idx="1"/>
          </p:nvPr>
        </p:nvSpPr>
        <p:spPr/>
        <p:txBody>
          <a:bodyPr/>
          <a:lstStyle/>
          <a:p>
            <a:r>
              <a:rPr lang="fr-FR" dirty="0" smtClean="0"/>
              <a:t>Solution organisationnelle</a:t>
            </a:r>
          </a:p>
        </p:txBody>
      </p:sp>
      <p:sp>
        <p:nvSpPr>
          <p:cNvPr id="4" name="Organigramme : Opération manuelle 3"/>
          <p:cNvSpPr/>
          <p:nvPr/>
        </p:nvSpPr>
        <p:spPr>
          <a:xfrm>
            <a:off x="2555776" y="2924944"/>
            <a:ext cx="1130424" cy="1368152"/>
          </a:xfrm>
          <a:prstGeom prst="flowChartManualOperati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rapèze 4"/>
          <p:cNvSpPr/>
          <p:nvPr/>
        </p:nvSpPr>
        <p:spPr>
          <a:xfrm>
            <a:off x="4499992" y="2924944"/>
            <a:ext cx="1224136" cy="1368152"/>
          </a:xfrm>
          <a:prstGeom prst="trapezoid">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4499992" y="2492896"/>
            <a:ext cx="1249060" cy="369332"/>
          </a:xfrm>
          <a:prstGeom prst="rect">
            <a:avLst/>
          </a:prstGeom>
          <a:noFill/>
        </p:spPr>
        <p:txBody>
          <a:bodyPr wrap="none" rtlCol="0">
            <a:spAutoFit/>
          </a:bodyPr>
          <a:lstStyle/>
          <a:p>
            <a:r>
              <a:rPr lang="fr-FR" dirty="0" smtClean="0"/>
              <a:t>Exigences</a:t>
            </a:r>
            <a:endParaRPr lang="fr-FR" dirty="0"/>
          </a:p>
        </p:txBody>
      </p:sp>
      <p:sp>
        <p:nvSpPr>
          <p:cNvPr id="7" name="ZoneTexte 6"/>
          <p:cNvSpPr txBox="1"/>
          <p:nvPr/>
        </p:nvSpPr>
        <p:spPr>
          <a:xfrm>
            <a:off x="2483768" y="2492896"/>
            <a:ext cx="1249060" cy="369332"/>
          </a:xfrm>
          <a:prstGeom prst="rect">
            <a:avLst/>
          </a:prstGeom>
          <a:noFill/>
        </p:spPr>
        <p:txBody>
          <a:bodyPr wrap="none" rtlCol="0">
            <a:spAutoFit/>
          </a:bodyPr>
          <a:lstStyle/>
          <a:p>
            <a:r>
              <a:rPr lang="fr-FR" dirty="0" smtClean="0"/>
              <a:t>Exigences</a:t>
            </a:r>
            <a:endParaRPr lang="fr-FR" dirty="0"/>
          </a:p>
        </p:txBody>
      </p:sp>
      <p:sp>
        <p:nvSpPr>
          <p:cNvPr id="8" name="ZoneTexte 7"/>
          <p:cNvSpPr txBox="1"/>
          <p:nvPr/>
        </p:nvSpPr>
        <p:spPr>
          <a:xfrm>
            <a:off x="2606141" y="4293096"/>
            <a:ext cx="992579" cy="369332"/>
          </a:xfrm>
          <a:prstGeom prst="rect">
            <a:avLst/>
          </a:prstGeom>
          <a:noFill/>
        </p:spPr>
        <p:txBody>
          <a:bodyPr wrap="none" rtlCol="0">
            <a:spAutoFit/>
          </a:bodyPr>
          <a:lstStyle/>
          <a:p>
            <a:r>
              <a:rPr lang="fr-FR" dirty="0" smtClean="0"/>
              <a:t>Moyens</a:t>
            </a:r>
            <a:endParaRPr lang="fr-FR" dirty="0"/>
          </a:p>
        </p:txBody>
      </p:sp>
      <p:sp>
        <p:nvSpPr>
          <p:cNvPr id="9" name="ZoneTexte 8"/>
          <p:cNvSpPr txBox="1"/>
          <p:nvPr/>
        </p:nvSpPr>
        <p:spPr>
          <a:xfrm>
            <a:off x="4572000" y="4293096"/>
            <a:ext cx="992579" cy="369332"/>
          </a:xfrm>
          <a:prstGeom prst="rect">
            <a:avLst/>
          </a:prstGeom>
          <a:noFill/>
        </p:spPr>
        <p:txBody>
          <a:bodyPr wrap="none" rtlCol="0">
            <a:spAutoFit/>
          </a:bodyPr>
          <a:lstStyle/>
          <a:p>
            <a:r>
              <a:rPr lang="fr-FR" dirty="0" smtClean="0"/>
              <a:t>Moyens</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4. La gestion relationnelle du stress</a:t>
            </a:r>
            <a:endParaRPr lang="fr-FR" dirty="0"/>
          </a:p>
        </p:txBody>
      </p:sp>
      <p:sp>
        <p:nvSpPr>
          <p:cNvPr id="3" name="Espace réservé du contenu 2"/>
          <p:cNvSpPr>
            <a:spLocks noGrp="1"/>
          </p:cNvSpPr>
          <p:nvPr>
            <p:ph sz="quarter" idx="1"/>
          </p:nvPr>
        </p:nvSpPr>
        <p:spPr/>
        <p:txBody>
          <a:bodyPr/>
          <a:lstStyle/>
          <a:p>
            <a:r>
              <a:rPr lang="fr-FR" b="1" dirty="0" smtClean="0"/>
              <a:t>Gérer le stress de ses interlocuteurs </a:t>
            </a:r>
            <a:r>
              <a:rPr lang="fr-FR" b="1" dirty="0" smtClean="0">
                <a:sym typeface="Wingdings"/>
              </a:rPr>
              <a:t>en GRS :</a:t>
            </a:r>
            <a:endParaRPr lang="fr-FR" dirty="0" smtClean="0"/>
          </a:p>
          <a:p>
            <a:r>
              <a:rPr lang="fr-FR" b="1" dirty="0" smtClean="0"/>
              <a:t>C'est apprendre à apaiser l'autre</a:t>
            </a:r>
          </a:p>
          <a:p>
            <a:endParaRPr lang="fr-FR" b="1" dirty="0" smtClean="0"/>
          </a:p>
          <a:p>
            <a:r>
              <a:rPr lang="fr-FR" b="1" dirty="0" smtClean="0">
                <a:solidFill>
                  <a:srgbClr val="C00000"/>
                </a:solidFill>
              </a:rPr>
              <a:t>En 2 temps :</a:t>
            </a:r>
          </a:p>
          <a:p>
            <a:pPr lvl="1" algn="ctr"/>
            <a:r>
              <a:rPr lang="fr-FR" sz="2800" b="1" dirty="0" smtClean="0">
                <a:solidFill>
                  <a:schemeClr val="accent1"/>
                </a:solidFill>
              </a:rPr>
              <a:t>Observer</a:t>
            </a:r>
          </a:p>
          <a:p>
            <a:pPr lvl="1" algn="ctr"/>
            <a:r>
              <a:rPr lang="fr-FR" sz="2800" b="1" dirty="0" smtClean="0">
                <a:solidFill>
                  <a:schemeClr val="accent1"/>
                </a:solidFill>
              </a:rPr>
              <a:t>S'adapter</a:t>
            </a:r>
            <a:endParaRPr lang="fr-FR" sz="2800" b="1" dirty="0">
              <a:solidFill>
                <a:schemeClr val="accent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apaiser l'état de fuite</a:t>
            </a:r>
            <a:endParaRPr lang="fr-FR" dirty="0"/>
          </a:p>
        </p:txBody>
      </p:sp>
      <p:sp>
        <p:nvSpPr>
          <p:cNvPr id="3" name="Espace réservé du contenu 2"/>
          <p:cNvSpPr>
            <a:spLocks noGrp="1"/>
          </p:cNvSpPr>
          <p:nvPr>
            <p:ph sz="quarter" idx="2"/>
          </p:nvPr>
        </p:nvSpPr>
        <p:spPr/>
        <p:txBody>
          <a:bodyPr>
            <a:normAutofit fontScale="92500" lnSpcReduction="20000"/>
          </a:bodyPr>
          <a:lstStyle/>
          <a:p>
            <a:r>
              <a:rPr lang="fr-FR" dirty="0" smtClean="0"/>
              <a:t>Contraindre</a:t>
            </a:r>
          </a:p>
          <a:p>
            <a:r>
              <a:rPr lang="fr-FR" dirty="0" smtClean="0"/>
              <a:t>Forcer à s'engager (opinion, </a:t>
            </a:r>
            <a:r>
              <a:rPr lang="fr-FR" dirty="0" err="1" smtClean="0"/>
              <a:t>dêcision</a:t>
            </a:r>
            <a:r>
              <a:rPr lang="fr-FR" dirty="0" smtClean="0"/>
              <a:t>, action) par des questions fermées</a:t>
            </a:r>
          </a:p>
          <a:p>
            <a:r>
              <a:rPr lang="fr-FR" dirty="0" smtClean="0"/>
              <a:t>Se faire le </a:t>
            </a:r>
            <a:r>
              <a:rPr lang="fr-FR" dirty="0" err="1" smtClean="0"/>
              <a:t>porte·parole</a:t>
            </a:r>
            <a:r>
              <a:rPr lang="fr-FR" dirty="0" smtClean="0"/>
              <a:t> de LA réalité</a:t>
            </a:r>
          </a:p>
          <a:p>
            <a:r>
              <a:rPr lang="fr-FR" dirty="0" smtClean="0"/>
              <a:t>Juger, moraliser</a:t>
            </a:r>
          </a:p>
          <a:p>
            <a:r>
              <a:rPr lang="fr-FR" dirty="0" smtClean="0"/>
              <a:t>Couper la parole</a:t>
            </a:r>
          </a:p>
          <a:p>
            <a:r>
              <a:rPr lang="fr-FR" dirty="0" smtClean="0"/>
              <a:t>Agresser</a:t>
            </a:r>
          </a:p>
          <a:p>
            <a:r>
              <a:rPr lang="fr-FR" dirty="0" smtClean="0"/>
              <a:t>Crier, menacer, sanctionner</a:t>
            </a:r>
          </a:p>
          <a:p>
            <a:endParaRPr lang="fr-FR" dirty="0"/>
          </a:p>
        </p:txBody>
      </p:sp>
      <p:sp>
        <p:nvSpPr>
          <p:cNvPr id="4" name="Espace réservé du contenu 3"/>
          <p:cNvSpPr>
            <a:spLocks noGrp="1"/>
          </p:cNvSpPr>
          <p:nvPr>
            <p:ph sz="quarter" idx="4"/>
          </p:nvPr>
        </p:nvSpPr>
        <p:spPr/>
        <p:txBody>
          <a:bodyPr>
            <a:normAutofit fontScale="85000" lnSpcReduction="10000"/>
          </a:bodyPr>
          <a:lstStyle/>
          <a:p>
            <a:r>
              <a:rPr lang="fr-FR" dirty="0" smtClean="0"/>
              <a:t>Se positionner en co-équipier ou en complice, qui aide l'interlocuteur à ...</a:t>
            </a:r>
          </a:p>
          <a:p>
            <a:r>
              <a:rPr lang="fr-FR" dirty="0" smtClean="0"/>
              <a:t>Organiser ses pensées, les exprimer</a:t>
            </a:r>
          </a:p>
          <a:p>
            <a:r>
              <a:rPr lang="fr-FR" dirty="0" smtClean="0"/>
              <a:t>Percevoir les enjeux</a:t>
            </a:r>
          </a:p>
          <a:p>
            <a:r>
              <a:rPr lang="fr-FR" dirty="0" smtClean="0"/>
              <a:t>Chercher des solutions (poser des questions ouvertes)  en :</a:t>
            </a:r>
          </a:p>
          <a:p>
            <a:pPr>
              <a:buNone/>
            </a:pPr>
            <a:r>
              <a:rPr lang="fr-FR" dirty="0" smtClean="0"/>
              <a:t>- reformulant ses réponses</a:t>
            </a:r>
          </a:p>
          <a:p>
            <a:pPr>
              <a:buNone/>
            </a:pPr>
            <a:r>
              <a:rPr lang="fr-FR" dirty="0" smtClean="0"/>
              <a:t>- étant convivial et participatif</a:t>
            </a:r>
          </a:p>
          <a:p>
            <a:endParaRPr lang="fr-FR" dirty="0"/>
          </a:p>
        </p:txBody>
      </p:sp>
      <p:sp>
        <p:nvSpPr>
          <p:cNvPr id="5" name="Espace réservé du texte 4"/>
          <p:cNvSpPr>
            <a:spLocks noGrp="1"/>
          </p:cNvSpPr>
          <p:nvPr>
            <p:ph type="body" sz="quarter" idx="1"/>
          </p:nvPr>
        </p:nvSpPr>
        <p:spPr/>
        <p:txBody>
          <a:bodyPr/>
          <a:lstStyle/>
          <a:p>
            <a:r>
              <a:rPr lang="fr-FR" dirty="0" smtClean="0"/>
              <a:t>Attitudes aggravantes à éviter</a:t>
            </a:r>
            <a:endParaRPr lang="fr-FR" dirty="0"/>
          </a:p>
        </p:txBody>
      </p:sp>
      <p:sp>
        <p:nvSpPr>
          <p:cNvPr id="6" name="Espace réservé du texte 5"/>
          <p:cNvSpPr>
            <a:spLocks noGrp="1"/>
          </p:cNvSpPr>
          <p:nvPr>
            <p:ph type="body" sz="quarter" idx="3"/>
          </p:nvPr>
        </p:nvSpPr>
        <p:spPr/>
        <p:txBody>
          <a:bodyPr/>
          <a:lstStyle/>
          <a:p>
            <a:r>
              <a:rPr lang="fr-FR" dirty="0" smtClean="0"/>
              <a:t>Attitudes positives à adopter (avec modération)</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apaiser l'état de lutte</a:t>
            </a:r>
            <a:endParaRPr lang="fr-FR" dirty="0"/>
          </a:p>
        </p:txBody>
      </p:sp>
      <p:sp>
        <p:nvSpPr>
          <p:cNvPr id="3" name="Espace réservé du contenu 2"/>
          <p:cNvSpPr>
            <a:spLocks noGrp="1"/>
          </p:cNvSpPr>
          <p:nvPr>
            <p:ph sz="quarter" idx="2"/>
          </p:nvPr>
        </p:nvSpPr>
        <p:spPr/>
        <p:txBody>
          <a:bodyPr>
            <a:normAutofit fontScale="85000" lnSpcReduction="20000"/>
          </a:bodyPr>
          <a:lstStyle/>
          <a:p>
            <a:r>
              <a:rPr lang="fr-FR" dirty="0" smtClean="0"/>
              <a:t>Remettre en question les capacités d'intelligence et d'action</a:t>
            </a:r>
          </a:p>
          <a:p>
            <a:r>
              <a:rPr lang="fr-FR" dirty="0" smtClean="0"/>
              <a:t>Faire des reproches</a:t>
            </a:r>
          </a:p>
          <a:p>
            <a:r>
              <a:rPr lang="fr-FR" dirty="0" smtClean="0"/>
              <a:t>Interrompre, mentir, menacer, être injuste, consoler, nier, infantiliser ...</a:t>
            </a:r>
          </a:p>
          <a:p>
            <a:r>
              <a:rPr lang="fr-FR" dirty="0" smtClean="0"/>
              <a:t>Ordonner ("Calmez-vous!  Ne vous énervez pas! ")</a:t>
            </a:r>
          </a:p>
          <a:p>
            <a:r>
              <a:rPr lang="fr-FR" dirty="0" smtClean="0"/>
              <a:t>Agacer</a:t>
            </a:r>
          </a:p>
          <a:p>
            <a:r>
              <a:rPr lang="fr-FR" dirty="0" smtClean="0"/>
              <a:t>Etre imprécis, hésitant, Paraître désorganisé, lent</a:t>
            </a:r>
          </a:p>
        </p:txBody>
      </p:sp>
      <p:sp>
        <p:nvSpPr>
          <p:cNvPr id="4" name="Espace réservé du contenu 3"/>
          <p:cNvSpPr>
            <a:spLocks noGrp="1"/>
          </p:cNvSpPr>
          <p:nvPr>
            <p:ph sz="quarter" idx="4"/>
          </p:nvPr>
        </p:nvSpPr>
        <p:spPr/>
        <p:txBody>
          <a:bodyPr>
            <a:normAutofit fontScale="70000" lnSpcReduction="20000"/>
          </a:bodyPr>
          <a:lstStyle/>
          <a:p>
            <a:r>
              <a:rPr lang="fr-FR" dirty="0" smtClean="0"/>
              <a:t>Prendre en considération et reconnaître l'autre en étant juste et direct</a:t>
            </a:r>
          </a:p>
          <a:p>
            <a:r>
              <a:rPr lang="fr-FR" dirty="0" smtClean="0"/>
              <a:t>Ecouter calmement</a:t>
            </a:r>
          </a:p>
          <a:p>
            <a:r>
              <a:rPr lang="fr-FR" dirty="0" smtClean="0"/>
              <a:t>Faire des compliments, reconnaître les capacités d'intelligence (savoir réfléchir) et d'action (savoir agir).</a:t>
            </a:r>
          </a:p>
          <a:p>
            <a:r>
              <a:rPr lang="fr-FR" dirty="0" smtClean="0"/>
              <a:t>Etre exact, juste</a:t>
            </a:r>
          </a:p>
          <a:p>
            <a:r>
              <a:rPr lang="fr-FR" dirty="0" smtClean="0"/>
              <a:t>Partager les responsabilités des erreurs s'il y en a</a:t>
            </a:r>
          </a:p>
          <a:p>
            <a:r>
              <a:rPr lang="fr-FR" dirty="0" smtClean="0"/>
              <a:t>Etre simple, direct, logique, concret, factuel</a:t>
            </a:r>
          </a:p>
          <a:p>
            <a:r>
              <a:rPr lang="fr-FR" dirty="0" smtClean="0"/>
              <a:t>Prendre en considération</a:t>
            </a:r>
          </a:p>
          <a:p>
            <a:r>
              <a:rPr lang="fr-FR" dirty="0" smtClean="0"/>
              <a:t>Faire des propositions, agir</a:t>
            </a:r>
            <a:endParaRPr lang="fr-FR" dirty="0"/>
          </a:p>
        </p:txBody>
      </p:sp>
      <p:sp>
        <p:nvSpPr>
          <p:cNvPr id="5" name="Espace réservé du texte 4"/>
          <p:cNvSpPr>
            <a:spLocks noGrp="1"/>
          </p:cNvSpPr>
          <p:nvPr>
            <p:ph type="body" sz="quarter" idx="1"/>
          </p:nvPr>
        </p:nvSpPr>
        <p:spPr/>
        <p:txBody>
          <a:bodyPr/>
          <a:lstStyle/>
          <a:p>
            <a:r>
              <a:rPr lang="fr-FR" dirty="0" smtClean="0"/>
              <a:t>Attitudes aggravantes à éviter</a:t>
            </a:r>
          </a:p>
        </p:txBody>
      </p:sp>
      <p:sp>
        <p:nvSpPr>
          <p:cNvPr id="6" name="Espace réservé du texte 5"/>
          <p:cNvSpPr>
            <a:spLocks noGrp="1"/>
          </p:cNvSpPr>
          <p:nvPr>
            <p:ph type="body" sz="quarter" idx="3"/>
          </p:nvPr>
        </p:nvSpPr>
        <p:spPr/>
        <p:txBody>
          <a:bodyPr/>
          <a:lstStyle/>
          <a:p>
            <a:r>
              <a:rPr lang="fr-FR" dirty="0" smtClean="0"/>
              <a:t>Attitudes positives à adopter (avec modération)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faire face a l'état d'inhibition de l'action</a:t>
            </a:r>
            <a:endParaRPr lang="fr-FR" dirty="0"/>
          </a:p>
        </p:txBody>
      </p:sp>
      <p:sp>
        <p:nvSpPr>
          <p:cNvPr id="3" name="Espace réservé du contenu 2"/>
          <p:cNvSpPr>
            <a:spLocks noGrp="1"/>
          </p:cNvSpPr>
          <p:nvPr>
            <p:ph sz="quarter" idx="2"/>
          </p:nvPr>
        </p:nvSpPr>
        <p:spPr/>
        <p:txBody>
          <a:bodyPr>
            <a:normAutofit fontScale="92500" lnSpcReduction="10000"/>
          </a:bodyPr>
          <a:lstStyle/>
          <a:p>
            <a:r>
              <a:rPr lang="fr-FR" dirty="0" smtClean="0"/>
              <a:t>Abandonner</a:t>
            </a:r>
          </a:p>
          <a:p>
            <a:r>
              <a:rPr lang="fr-FR" dirty="0" smtClean="0"/>
              <a:t>Forcer à l'action autonome</a:t>
            </a:r>
          </a:p>
          <a:p>
            <a:r>
              <a:rPr lang="fr-FR" dirty="0" smtClean="0"/>
              <a:t>Nier l'état</a:t>
            </a:r>
          </a:p>
          <a:p>
            <a:r>
              <a:rPr lang="fr-FR" dirty="0" smtClean="0"/>
              <a:t>Secouer, juger, punir le découragement</a:t>
            </a:r>
          </a:p>
          <a:p>
            <a:r>
              <a:rPr lang="fr-FR" dirty="0" smtClean="0"/>
              <a:t>Inciter à la volonté, au courage</a:t>
            </a:r>
          </a:p>
          <a:p>
            <a:r>
              <a:rPr lang="fr-FR" dirty="0" smtClean="0"/>
              <a:t>Complimenter sur les capacités d'intelligence et d'action</a:t>
            </a:r>
          </a:p>
        </p:txBody>
      </p:sp>
      <p:sp>
        <p:nvSpPr>
          <p:cNvPr id="4" name="Espace réservé du contenu 3"/>
          <p:cNvSpPr>
            <a:spLocks noGrp="1"/>
          </p:cNvSpPr>
          <p:nvPr>
            <p:ph sz="quarter" idx="4"/>
          </p:nvPr>
        </p:nvSpPr>
        <p:spPr/>
        <p:txBody>
          <a:bodyPr>
            <a:normAutofit fontScale="92500" lnSpcReduction="20000"/>
          </a:bodyPr>
          <a:lstStyle/>
          <a:p>
            <a:r>
              <a:rPr lang="fr-FR" dirty="0" smtClean="0"/>
              <a:t>Etre empathique, à l'écoute</a:t>
            </a:r>
          </a:p>
          <a:p>
            <a:r>
              <a:rPr lang="fr-FR" dirty="0" smtClean="0"/>
              <a:t>Consoler, soutenir, protéger</a:t>
            </a:r>
          </a:p>
          <a:p>
            <a:r>
              <a:rPr lang="fr-FR" dirty="0" smtClean="0"/>
              <a:t>Complimenter sur les capacités humaines (savoir être, capacités relationnelles, etc.)</a:t>
            </a:r>
          </a:p>
          <a:p>
            <a:r>
              <a:rPr lang="fr-FR" dirty="0" smtClean="0"/>
              <a:t>Trouver des projets à la portée de la personne, qu'elle réalisera pas à pas</a:t>
            </a:r>
          </a:p>
        </p:txBody>
      </p:sp>
      <p:sp>
        <p:nvSpPr>
          <p:cNvPr id="5" name="Espace réservé du texte 4"/>
          <p:cNvSpPr>
            <a:spLocks noGrp="1"/>
          </p:cNvSpPr>
          <p:nvPr>
            <p:ph type="body" sz="quarter" idx="1"/>
          </p:nvPr>
        </p:nvSpPr>
        <p:spPr/>
        <p:txBody>
          <a:bodyPr/>
          <a:lstStyle/>
          <a:p>
            <a:r>
              <a:rPr lang="fr-FR" dirty="0" smtClean="0"/>
              <a:t>Attitudes aggravantes à éviter</a:t>
            </a:r>
          </a:p>
        </p:txBody>
      </p:sp>
      <p:sp>
        <p:nvSpPr>
          <p:cNvPr id="6" name="Espace réservé du texte 5"/>
          <p:cNvSpPr>
            <a:spLocks noGrp="1"/>
          </p:cNvSpPr>
          <p:nvPr>
            <p:ph type="body" sz="quarter" idx="3"/>
          </p:nvPr>
        </p:nvSpPr>
        <p:spPr/>
        <p:txBody>
          <a:bodyPr/>
          <a:lstStyle/>
          <a:p>
            <a:r>
              <a:rPr lang="fr-FR" dirty="0" smtClean="0"/>
              <a:t>Attitudes positives à adopter (avec modération)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Positionnement grégaire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dirty="0" smtClean="0"/>
              <a:t>Le comportement Positionnement Grégaire est :</a:t>
            </a:r>
          </a:p>
          <a:p>
            <a:endParaRPr lang="fr-FR" dirty="0" smtClean="0"/>
          </a:p>
          <a:p>
            <a:r>
              <a:rPr lang="fr-FR" b="1" dirty="0" smtClean="0">
                <a:solidFill>
                  <a:schemeClr val="accent1"/>
                </a:solidFill>
              </a:rPr>
              <a:t>Archaïque, donc "animal"</a:t>
            </a:r>
            <a:endParaRPr lang="fr-FR" b="1" dirty="0" smtClean="0">
              <a:solidFill>
                <a:srgbClr val="002060"/>
              </a:solidFill>
            </a:endParaRPr>
          </a:p>
          <a:p>
            <a:r>
              <a:rPr lang="fr-FR" b="1" dirty="0" smtClean="0">
                <a:solidFill>
                  <a:schemeClr val="accent1"/>
                </a:solidFill>
              </a:rPr>
              <a:t>Instinctif , donc inconscient</a:t>
            </a:r>
            <a:endParaRPr lang="fr-FR" b="1" dirty="0" smtClean="0">
              <a:solidFill>
                <a:srgbClr val="002060"/>
              </a:solidFill>
            </a:endParaRPr>
          </a:p>
          <a:p>
            <a:r>
              <a:rPr lang="fr-FR" b="1" dirty="0" smtClean="0">
                <a:solidFill>
                  <a:schemeClr val="accent1"/>
                </a:solidFill>
              </a:rPr>
              <a:t>Autorégulé, donc instable et peu modifiable</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5. Positionnement grégaire</a:t>
            </a:r>
            <a:endParaRPr lang="fr-FR" dirty="0"/>
          </a:p>
        </p:txBody>
      </p:sp>
      <p:sp>
        <p:nvSpPr>
          <p:cNvPr id="6" name="Double flèche verticale 5"/>
          <p:cNvSpPr/>
          <p:nvPr/>
        </p:nvSpPr>
        <p:spPr>
          <a:xfrm>
            <a:off x="4355976" y="1196752"/>
            <a:ext cx="216024" cy="49685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a:off x="1115616" y="3284984"/>
            <a:ext cx="662473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851920" y="2852936"/>
            <a:ext cx="122413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932040" y="2564904"/>
            <a:ext cx="1261884" cy="369332"/>
          </a:xfrm>
          <a:prstGeom prst="rect">
            <a:avLst/>
          </a:prstGeom>
          <a:noFill/>
          <a:ln>
            <a:solidFill>
              <a:schemeClr val="accent2">
                <a:lumMod val="60000"/>
                <a:lumOff val="40000"/>
              </a:schemeClr>
            </a:solidFill>
          </a:ln>
        </p:spPr>
        <p:txBody>
          <a:bodyPr wrap="none" rtlCol="0">
            <a:spAutoFit/>
          </a:bodyPr>
          <a:lstStyle/>
          <a:p>
            <a:r>
              <a:rPr lang="fr-FR" dirty="0" smtClean="0"/>
              <a:t>nourrisson</a:t>
            </a:r>
            <a:endParaRPr lang="fr-FR" dirty="0"/>
          </a:p>
        </p:txBody>
      </p:sp>
      <p:sp>
        <p:nvSpPr>
          <p:cNvPr id="10" name="ZoneTexte 9"/>
          <p:cNvSpPr txBox="1"/>
          <p:nvPr/>
        </p:nvSpPr>
        <p:spPr>
          <a:xfrm>
            <a:off x="4572000" y="980728"/>
            <a:ext cx="2646878" cy="646331"/>
          </a:xfrm>
          <a:prstGeom prst="rect">
            <a:avLst/>
          </a:prstGeom>
          <a:noFill/>
        </p:spPr>
        <p:txBody>
          <a:bodyPr wrap="none" rtlCol="0">
            <a:spAutoFit/>
          </a:bodyPr>
          <a:lstStyle/>
          <a:p>
            <a:r>
              <a:rPr lang="fr-FR" dirty="0" smtClean="0"/>
              <a:t>Dominant</a:t>
            </a:r>
          </a:p>
          <a:p>
            <a:r>
              <a:rPr lang="fr-FR" dirty="0" smtClean="0"/>
              <a:t>Peur de perdre sa place</a:t>
            </a:r>
            <a:endParaRPr lang="fr-FR" dirty="0"/>
          </a:p>
        </p:txBody>
      </p:sp>
      <p:sp>
        <p:nvSpPr>
          <p:cNvPr id="11" name="ZoneTexte 10"/>
          <p:cNvSpPr txBox="1"/>
          <p:nvPr/>
        </p:nvSpPr>
        <p:spPr>
          <a:xfrm>
            <a:off x="4572000" y="5661248"/>
            <a:ext cx="2775119" cy="646331"/>
          </a:xfrm>
          <a:prstGeom prst="rect">
            <a:avLst/>
          </a:prstGeom>
          <a:noFill/>
        </p:spPr>
        <p:txBody>
          <a:bodyPr wrap="none" rtlCol="0">
            <a:spAutoFit/>
          </a:bodyPr>
          <a:lstStyle/>
          <a:p>
            <a:r>
              <a:rPr lang="fr-FR" dirty="0" smtClean="0"/>
              <a:t>Soumis</a:t>
            </a:r>
          </a:p>
          <a:p>
            <a:r>
              <a:rPr lang="fr-FR" dirty="0" smtClean="0"/>
              <a:t>Peur de ne pas être aimé</a:t>
            </a:r>
            <a:endParaRPr lang="fr-FR" dirty="0"/>
          </a:p>
        </p:txBody>
      </p:sp>
      <p:sp>
        <p:nvSpPr>
          <p:cNvPr id="12" name="ZoneTexte 11"/>
          <p:cNvSpPr txBox="1"/>
          <p:nvPr/>
        </p:nvSpPr>
        <p:spPr>
          <a:xfrm>
            <a:off x="395536" y="3645024"/>
            <a:ext cx="1813317" cy="646331"/>
          </a:xfrm>
          <a:prstGeom prst="rect">
            <a:avLst/>
          </a:prstGeom>
          <a:noFill/>
        </p:spPr>
        <p:txBody>
          <a:bodyPr wrap="none" rtlCol="0">
            <a:spAutoFit/>
          </a:bodyPr>
          <a:lstStyle/>
          <a:p>
            <a:r>
              <a:rPr lang="fr-FR" dirty="0" smtClean="0"/>
              <a:t>Marginalité</a:t>
            </a:r>
          </a:p>
          <a:p>
            <a:r>
              <a:rPr lang="fr-FR" dirty="0" smtClean="0"/>
              <a:t>Peur des autres</a:t>
            </a:r>
          </a:p>
        </p:txBody>
      </p:sp>
      <p:sp>
        <p:nvSpPr>
          <p:cNvPr id="13" name="ZoneTexte 12"/>
          <p:cNvSpPr txBox="1"/>
          <p:nvPr/>
        </p:nvSpPr>
        <p:spPr>
          <a:xfrm>
            <a:off x="5148064" y="3573016"/>
            <a:ext cx="3005951" cy="646331"/>
          </a:xfrm>
          <a:prstGeom prst="rect">
            <a:avLst/>
          </a:prstGeom>
          <a:noFill/>
        </p:spPr>
        <p:txBody>
          <a:bodyPr wrap="none" rtlCol="0">
            <a:spAutoFit/>
          </a:bodyPr>
          <a:lstStyle/>
          <a:p>
            <a:pPr algn="r"/>
            <a:r>
              <a:rPr lang="fr-FR" dirty="0" smtClean="0"/>
              <a:t>Intégration</a:t>
            </a:r>
          </a:p>
          <a:p>
            <a:pPr algn="r"/>
            <a:r>
              <a:rPr lang="fr-FR" dirty="0" smtClean="0"/>
              <a:t>Peur que le groupe explose</a:t>
            </a:r>
            <a:endParaRPr lang="fr-FR" dirty="0"/>
          </a:p>
        </p:txBody>
      </p:sp>
      <p:sp>
        <p:nvSpPr>
          <p:cNvPr id="14" name="ZoneTexte 13"/>
          <p:cNvSpPr txBox="1"/>
          <p:nvPr/>
        </p:nvSpPr>
        <p:spPr>
          <a:xfrm>
            <a:off x="6007948" y="3240272"/>
            <a:ext cx="1300356" cy="369332"/>
          </a:xfrm>
          <a:prstGeom prst="rect">
            <a:avLst/>
          </a:prstGeom>
          <a:noFill/>
        </p:spPr>
        <p:txBody>
          <a:bodyPr wrap="none" rtlCol="0">
            <a:spAutoFit/>
          </a:bodyPr>
          <a:lstStyle/>
          <a:p>
            <a:r>
              <a:rPr lang="fr-FR" b="1" dirty="0" smtClean="0">
                <a:solidFill>
                  <a:schemeClr val="bg1"/>
                </a:solidFill>
              </a:rPr>
              <a:t>Confiance</a:t>
            </a:r>
            <a:endParaRPr lang="fr-FR" b="1" dirty="0">
              <a:solidFill>
                <a:schemeClr val="bg1"/>
              </a:solidFill>
            </a:endParaRPr>
          </a:p>
        </p:txBody>
      </p:sp>
      <p:sp>
        <p:nvSpPr>
          <p:cNvPr id="15" name="ZoneTexte 14"/>
          <p:cNvSpPr txBox="1"/>
          <p:nvPr/>
        </p:nvSpPr>
        <p:spPr>
          <a:xfrm>
            <a:off x="1547664" y="3244040"/>
            <a:ext cx="1172116" cy="369332"/>
          </a:xfrm>
          <a:prstGeom prst="rect">
            <a:avLst/>
          </a:prstGeom>
          <a:noFill/>
        </p:spPr>
        <p:txBody>
          <a:bodyPr wrap="none" rtlCol="0">
            <a:spAutoFit/>
          </a:bodyPr>
          <a:lstStyle/>
          <a:p>
            <a:r>
              <a:rPr lang="fr-FR" b="1" dirty="0" smtClean="0">
                <a:solidFill>
                  <a:schemeClr val="bg1"/>
                </a:solidFill>
              </a:rPr>
              <a:t>Méfiance</a:t>
            </a:r>
            <a:endParaRPr lang="fr-FR" b="1" dirty="0">
              <a:solidFill>
                <a:schemeClr val="bg1"/>
              </a:solidFill>
            </a:endParaRPr>
          </a:p>
        </p:txBody>
      </p:sp>
      <p:sp>
        <p:nvSpPr>
          <p:cNvPr id="16" name="ZoneTexte 15"/>
          <p:cNvSpPr txBox="1"/>
          <p:nvPr/>
        </p:nvSpPr>
        <p:spPr>
          <a:xfrm>
            <a:off x="3779912" y="3212976"/>
            <a:ext cx="1364476" cy="369332"/>
          </a:xfrm>
          <a:prstGeom prst="rect">
            <a:avLst/>
          </a:prstGeom>
          <a:noFill/>
        </p:spPr>
        <p:txBody>
          <a:bodyPr wrap="none" rtlCol="0">
            <a:spAutoFit/>
          </a:bodyPr>
          <a:lstStyle/>
          <a:p>
            <a:r>
              <a:rPr lang="fr-FR" b="1" dirty="0" smtClean="0">
                <a:solidFill>
                  <a:schemeClr val="bg1"/>
                </a:solidFill>
              </a:rPr>
              <a:t>Assertivité</a:t>
            </a:r>
            <a:endParaRPr lang="fr-FR" b="1" dirty="0">
              <a:solidFill>
                <a:schemeClr val="bg1"/>
              </a:solidFill>
            </a:endParaRPr>
          </a:p>
        </p:txBody>
      </p:sp>
      <p:sp>
        <p:nvSpPr>
          <p:cNvPr id="17" name="ZoneTexte 16"/>
          <p:cNvSpPr txBox="1"/>
          <p:nvPr/>
        </p:nvSpPr>
        <p:spPr>
          <a:xfrm>
            <a:off x="4860032" y="1628800"/>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19" name="ZoneTexte 18"/>
          <p:cNvSpPr txBox="1"/>
          <p:nvPr/>
        </p:nvSpPr>
        <p:spPr>
          <a:xfrm>
            <a:off x="467544" y="4221088"/>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20" name="ZoneTexte 19"/>
          <p:cNvSpPr txBox="1"/>
          <p:nvPr/>
        </p:nvSpPr>
        <p:spPr>
          <a:xfrm>
            <a:off x="4644008" y="6237312"/>
            <a:ext cx="2122697" cy="338554"/>
          </a:xfrm>
          <a:prstGeom prst="rect">
            <a:avLst/>
          </a:prstGeom>
          <a:noFill/>
        </p:spPr>
        <p:txBody>
          <a:bodyPr wrap="none" rtlCol="0">
            <a:spAutoFit/>
          </a:bodyPr>
          <a:lstStyle/>
          <a:p>
            <a:r>
              <a:rPr lang="fr-FR" sz="1600" i="1" dirty="0" smtClean="0">
                <a:solidFill>
                  <a:srgbClr val="C00000"/>
                </a:solidFill>
              </a:rPr>
              <a:t>Ne sait pas dire NON</a:t>
            </a:r>
            <a:endParaRPr lang="fr-FR" sz="1600" i="1" dirty="0">
              <a:solidFill>
                <a:srgbClr val="C00000"/>
              </a:solidFill>
            </a:endParaRPr>
          </a:p>
        </p:txBody>
      </p:sp>
      <p:sp>
        <p:nvSpPr>
          <p:cNvPr id="21" name="ZoneTexte 20"/>
          <p:cNvSpPr txBox="1"/>
          <p:nvPr/>
        </p:nvSpPr>
        <p:spPr>
          <a:xfrm>
            <a:off x="7092280" y="4221088"/>
            <a:ext cx="857927" cy="338554"/>
          </a:xfrm>
          <a:prstGeom prst="rect">
            <a:avLst/>
          </a:prstGeom>
          <a:noFill/>
        </p:spPr>
        <p:txBody>
          <a:bodyPr wrap="none" rtlCol="0">
            <a:spAutoFit/>
          </a:bodyPr>
          <a:lstStyle/>
          <a:p>
            <a:r>
              <a:rPr lang="fr-FR" sz="1600" i="1" dirty="0" smtClean="0">
                <a:solidFill>
                  <a:srgbClr val="C00000"/>
                </a:solidFill>
              </a:rPr>
              <a:t>Dit OUI</a:t>
            </a:r>
            <a:endParaRPr lang="fr-FR" sz="1600" i="1" dirty="0">
              <a:solidFill>
                <a:srgbClr val="C00000"/>
              </a:solidFill>
            </a:endParaRPr>
          </a:p>
        </p:txBody>
      </p:sp>
      <p:sp>
        <p:nvSpPr>
          <p:cNvPr id="22" name="ZoneTexte 21"/>
          <p:cNvSpPr txBox="1"/>
          <p:nvPr/>
        </p:nvSpPr>
        <p:spPr>
          <a:xfrm>
            <a:off x="251520" y="5589240"/>
            <a:ext cx="2502608" cy="338554"/>
          </a:xfrm>
          <a:prstGeom prst="rect">
            <a:avLst/>
          </a:prstGeom>
          <a:noFill/>
        </p:spPr>
        <p:txBody>
          <a:bodyPr wrap="none" rtlCol="0">
            <a:spAutoFit/>
          </a:bodyPr>
          <a:lstStyle/>
          <a:p>
            <a:r>
              <a:rPr lang="fr-FR" sz="1600" i="1" dirty="0" smtClean="0">
                <a:solidFill>
                  <a:srgbClr val="FF0000"/>
                </a:solidFill>
              </a:rPr>
              <a:t>L'animal qui nous habite !</a:t>
            </a:r>
            <a:endParaRPr lang="fr-FR" sz="1600" i="1"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Hiérarchie des rapports sociaux</a:t>
            </a:r>
            <a:endParaRPr lang="fr-FR" dirty="0"/>
          </a:p>
        </p:txBody>
      </p:sp>
      <p:sp>
        <p:nvSpPr>
          <p:cNvPr id="3" name="Espace réservé du contenu 2"/>
          <p:cNvSpPr>
            <a:spLocks noGrp="1"/>
          </p:cNvSpPr>
          <p:nvPr>
            <p:ph sz="quarter" idx="1"/>
          </p:nvPr>
        </p:nvSpPr>
        <p:spPr/>
        <p:txBody>
          <a:bodyPr>
            <a:normAutofit/>
          </a:bodyPr>
          <a:lstStyle/>
          <a:p>
            <a:endParaRPr lang="fr-FR" dirty="0"/>
          </a:p>
        </p:txBody>
      </p:sp>
      <p:pic>
        <p:nvPicPr>
          <p:cNvPr id="1027" name="Picture 3" descr="C:\Users\evelyne\Documents\KHEPRI Developpement\Clients\Pole-Emploi TUDAL\Formation 28-04 et 5-05\PG-CommentairesJPG.JPG"/>
          <p:cNvPicPr>
            <a:picLocks noChangeAspect="1" noChangeArrowheads="1"/>
          </p:cNvPicPr>
          <p:nvPr/>
        </p:nvPicPr>
        <p:blipFill>
          <a:blip r:embed="rId3" cstate="print"/>
          <a:srcRect/>
          <a:stretch>
            <a:fillRect/>
          </a:stretch>
        </p:blipFill>
        <p:spPr bwMode="auto">
          <a:xfrm>
            <a:off x="1452563" y="1042988"/>
            <a:ext cx="5629275" cy="5229225"/>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Auto-évaluation</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 name="Picture 2" descr="C:\Users\evelyne\Documents\KHEPRI Developpement\Clients\Pole-Emploi TUDAL\Formation 28-04 et 5-05\PG-A-remplir.JPG"/>
          <p:cNvPicPr>
            <a:picLocks noChangeAspect="1" noChangeArrowheads="1"/>
          </p:cNvPicPr>
          <p:nvPr/>
        </p:nvPicPr>
        <p:blipFill>
          <a:blip r:embed="rId3" cstate="print"/>
          <a:srcRect/>
          <a:stretch>
            <a:fillRect/>
          </a:stretch>
        </p:blipFill>
        <p:spPr bwMode="auto">
          <a:xfrm>
            <a:off x="1403648" y="1007112"/>
            <a:ext cx="5256584" cy="5266465"/>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467600" cy="634082"/>
          </a:xfrm>
        </p:spPr>
        <p:txBody>
          <a:bodyPr>
            <a:normAutofit fontScale="90000"/>
          </a:bodyPr>
          <a:lstStyle/>
          <a:p>
            <a:r>
              <a:rPr lang="fr-FR" dirty="0" smtClean="0"/>
              <a:t>5. Gestion relationnelle :</a:t>
            </a:r>
            <a:br>
              <a:rPr lang="fr-FR" dirty="0" smtClean="0"/>
            </a:br>
            <a:r>
              <a:rPr lang="fr-FR" dirty="0" smtClean="0"/>
              <a:t>Comment s'en sortir ?</a:t>
            </a:r>
            <a:endParaRPr lang="fr-FR" dirty="0"/>
          </a:p>
        </p:txBody>
      </p:sp>
      <p:sp>
        <p:nvSpPr>
          <p:cNvPr id="3" name="Espace réservé du contenu 2"/>
          <p:cNvSpPr>
            <a:spLocks noGrp="1"/>
          </p:cNvSpPr>
          <p:nvPr>
            <p:ph sz="quarter" idx="1"/>
          </p:nvPr>
        </p:nvSpPr>
        <p:spPr/>
        <p:txBody>
          <a:bodyPr/>
          <a:lstStyle/>
          <a:p>
            <a:r>
              <a:rPr lang="fr-FR" b="1" dirty="0" smtClean="0">
                <a:solidFill>
                  <a:schemeClr val="accent1">
                    <a:lumMod val="75000"/>
                  </a:schemeClr>
                </a:solidFill>
              </a:rPr>
              <a:t>Rester neutre, se détacher du contenu et gérer l'état</a:t>
            </a:r>
          </a:p>
          <a:p>
            <a:endParaRPr lang="fr-FR" dirty="0" smtClean="0">
              <a:solidFill>
                <a:schemeClr val="accent1">
                  <a:lumMod val="75000"/>
                </a:schemeClr>
              </a:solidFill>
            </a:endParaRPr>
          </a:p>
          <a:p>
            <a:r>
              <a:rPr lang="fr-FR" b="1" dirty="0" smtClean="0">
                <a:solidFill>
                  <a:schemeClr val="accent1">
                    <a:lumMod val="75000"/>
                  </a:schemeClr>
                </a:solidFill>
              </a:rPr>
              <a:t>Ne pas entrer dans le jeu des rapports de force</a:t>
            </a:r>
          </a:p>
          <a:p>
            <a:endParaRPr lang="fr-FR" dirty="0" smtClean="0">
              <a:solidFill>
                <a:schemeClr val="accent1">
                  <a:lumMod val="75000"/>
                </a:schemeClr>
              </a:solidFill>
            </a:endParaRPr>
          </a:p>
          <a:p>
            <a:r>
              <a:rPr lang="fr-FR" b="1" dirty="0" smtClean="0">
                <a:solidFill>
                  <a:schemeClr val="accent1">
                    <a:lumMod val="75000"/>
                  </a:schemeClr>
                </a:solidFill>
              </a:rPr>
              <a:t>L'ATTITUDE vaut mille mots</a:t>
            </a:r>
          </a:p>
          <a:p>
            <a:endParaRPr lang="fr-FR" b="1" dirty="0" smtClean="0">
              <a:solidFill>
                <a:schemeClr val="accent1">
                  <a:lumMod val="75000"/>
                </a:schemeClr>
              </a:solidFill>
            </a:endParaRPr>
          </a:p>
          <a:p>
            <a:r>
              <a:rPr lang="fr-FR" b="1" dirty="0" smtClean="0">
                <a:solidFill>
                  <a:schemeClr val="accent1">
                    <a:lumMod val="75000"/>
                  </a:schemeClr>
                </a:solidFill>
              </a:rPr>
              <a:t>A PROSCRIRE : </a:t>
            </a:r>
          </a:p>
          <a:p>
            <a:pPr lvl="1"/>
            <a:r>
              <a:rPr lang="fr-FR" b="1" dirty="0" smtClean="0">
                <a:solidFill>
                  <a:schemeClr val="accent1">
                    <a:lumMod val="75000"/>
                  </a:schemeClr>
                </a:solidFill>
              </a:rPr>
              <a:t>Aller dans le même sens</a:t>
            </a:r>
          </a:p>
          <a:p>
            <a:pPr lvl="1"/>
            <a:r>
              <a:rPr lang="fr-FR" b="1" dirty="0" smtClean="0">
                <a:solidFill>
                  <a:schemeClr val="accent1">
                    <a:lumMod val="75000"/>
                  </a:schemeClr>
                </a:solidFill>
              </a:rPr>
              <a:t>S'opposer au sujet</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800" dirty="0" smtClean="0"/>
              <a:t>Déroulement de la formation – 11 h à 13 h</a:t>
            </a:r>
            <a:endParaRPr lang="fr-FR" sz="2800" dirty="0"/>
          </a:p>
        </p:txBody>
      </p:sp>
      <p:sp>
        <p:nvSpPr>
          <p:cNvPr id="3" name="Espace réservé du contenu 2"/>
          <p:cNvSpPr>
            <a:spLocks noGrp="1"/>
          </p:cNvSpPr>
          <p:nvPr>
            <p:ph sz="quarter" idx="1"/>
          </p:nvPr>
        </p:nvSpPr>
        <p:spPr/>
        <p:txBody>
          <a:bodyPr/>
          <a:lstStyle/>
          <a:p>
            <a:pPr>
              <a:buNone/>
            </a:pPr>
            <a:r>
              <a:rPr lang="fr-FR" dirty="0" smtClean="0"/>
              <a:t>A la pratique...</a:t>
            </a:r>
          </a:p>
          <a:p>
            <a:pPr>
              <a:buNone/>
            </a:pPr>
            <a:endParaRPr lang="fr-FR" dirty="0" smtClean="0"/>
          </a:p>
          <a:p>
            <a:pPr>
              <a:buNone/>
            </a:pPr>
            <a:r>
              <a:rPr lang="fr-FR" dirty="0" smtClean="0"/>
              <a:t>4. La gestion relationnelle du stress</a:t>
            </a:r>
          </a:p>
          <a:p>
            <a:pPr lvl="1"/>
            <a:r>
              <a:rPr lang="fr-FR" dirty="0" smtClean="0"/>
              <a:t>Reconnaître, s'adapter et apaiser,</a:t>
            </a:r>
          </a:p>
          <a:p>
            <a:pPr lvl="1"/>
            <a:endParaRPr lang="fr-FR" dirty="0" smtClean="0"/>
          </a:p>
          <a:p>
            <a:pPr>
              <a:buNone/>
            </a:pPr>
            <a:r>
              <a:rPr lang="fr-FR" dirty="0" smtClean="0"/>
              <a:t>5. Positionnement grégaire</a:t>
            </a:r>
          </a:p>
          <a:p>
            <a:pPr lvl="1"/>
            <a:r>
              <a:rPr lang="fr-FR" dirty="0" smtClean="0"/>
              <a:t>Hiérarchisation des rapports sociaux</a:t>
            </a:r>
          </a:p>
          <a:p>
            <a:pPr lvl="1"/>
            <a:r>
              <a:rPr lang="fr-FR" dirty="0" smtClean="0"/>
              <a:t>Auto-évaluation (cf. questionnaire)</a:t>
            </a:r>
          </a:p>
          <a:p>
            <a:pPr lvl="1"/>
            <a:r>
              <a:rPr lang="fr-FR" dirty="0" smtClean="0"/>
              <a:t>Gestion relationnelle du PG</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Gestion relationnelle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b="1" dirty="0" smtClean="0"/>
              <a:t>Le positionnement grégaire comme évitement est très résistant au changement :</a:t>
            </a:r>
          </a:p>
          <a:p>
            <a:endParaRPr lang="fr-FR" dirty="0" smtClean="0"/>
          </a:p>
          <a:p>
            <a:r>
              <a:rPr lang="fr-FR" b="1" dirty="0" smtClean="0">
                <a:solidFill>
                  <a:schemeClr val="accent1"/>
                </a:solidFill>
              </a:rPr>
              <a:t>Les dominants : </a:t>
            </a:r>
            <a:r>
              <a:rPr lang="fr-FR" b="1" dirty="0" smtClean="0">
                <a:solidFill>
                  <a:srgbClr val="002060"/>
                </a:solidFill>
              </a:rPr>
              <a:t>évitent leurs tendances latentes à la soumission</a:t>
            </a:r>
          </a:p>
          <a:p>
            <a:r>
              <a:rPr lang="fr-FR" b="1" dirty="0" smtClean="0">
                <a:solidFill>
                  <a:schemeClr val="accent1"/>
                </a:solidFill>
              </a:rPr>
              <a:t>Les soumis : </a:t>
            </a:r>
            <a:r>
              <a:rPr lang="fr-FR" b="1" dirty="0" smtClean="0">
                <a:solidFill>
                  <a:srgbClr val="002060"/>
                </a:solidFill>
              </a:rPr>
              <a:t>évitent leur potentiel de dominance</a:t>
            </a:r>
          </a:p>
          <a:p>
            <a:r>
              <a:rPr lang="fr-FR" b="1" dirty="0" smtClean="0">
                <a:solidFill>
                  <a:schemeClr val="accent1"/>
                </a:solidFill>
              </a:rPr>
              <a:t>Les marginaux : </a:t>
            </a:r>
            <a:r>
              <a:rPr lang="fr-FR" b="1" dirty="0" smtClean="0">
                <a:solidFill>
                  <a:srgbClr val="002060"/>
                </a:solidFill>
              </a:rPr>
              <a:t>évitent l'axialité</a:t>
            </a:r>
          </a:p>
          <a:p>
            <a:r>
              <a:rPr lang="fr-FR" b="1" dirty="0" smtClean="0">
                <a:solidFill>
                  <a:schemeClr val="accent1"/>
                </a:solidFill>
              </a:rPr>
              <a:t>Les axiaux : </a:t>
            </a:r>
            <a:r>
              <a:rPr lang="fr-FR" b="1" dirty="0" smtClean="0">
                <a:solidFill>
                  <a:srgbClr val="002060"/>
                </a:solidFill>
              </a:rPr>
              <a:t>évitent la marginalité</a:t>
            </a:r>
          </a:p>
          <a:p>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faire </a:t>
            </a:r>
            <a:br>
              <a:rPr lang="fr-FR" dirty="0" smtClean="0"/>
            </a:br>
            <a:r>
              <a:rPr lang="fr-FR" dirty="0" smtClean="0"/>
              <a:t>face a un dominant</a:t>
            </a:r>
            <a:endParaRPr lang="fr-FR" dirty="0"/>
          </a:p>
        </p:txBody>
      </p:sp>
      <p:sp>
        <p:nvSpPr>
          <p:cNvPr id="3" name="Espace réservé du contenu 2"/>
          <p:cNvSpPr>
            <a:spLocks noGrp="1"/>
          </p:cNvSpPr>
          <p:nvPr>
            <p:ph sz="quarter" idx="2"/>
          </p:nvPr>
        </p:nvSpPr>
        <p:spPr/>
        <p:txBody>
          <a:bodyPr>
            <a:normAutofit/>
          </a:bodyPr>
          <a:lstStyle/>
          <a:p>
            <a:r>
              <a:rPr lang="fr-FR" sz="1400" dirty="0" smtClean="0"/>
              <a:t>Entrer dans le rapport de force en critiquant ou en voulant dominer</a:t>
            </a:r>
          </a:p>
          <a:p>
            <a:r>
              <a:rPr lang="fr-FR" sz="1400" dirty="0" smtClean="0"/>
              <a:t>Ne pas se laisser séduire ou impressionner</a:t>
            </a:r>
          </a:p>
          <a:p>
            <a:r>
              <a:rPr lang="fr-FR" sz="1400" dirty="0" smtClean="0"/>
              <a:t>Se soumettre</a:t>
            </a:r>
          </a:p>
          <a:p>
            <a:r>
              <a:rPr lang="fr-FR" sz="1400" dirty="0" smtClean="0"/>
              <a:t>Réagir en stress de lutte</a:t>
            </a:r>
          </a:p>
          <a:p>
            <a:r>
              <a:rPr lang="fr-FR" sz="1400" dirty="0" smtClean="0"/>
              <a:t>Défier</a:t>
            </a:r>
          </a:p>
          <a:p>
            <a:r>
              <a:rPr lang="fr-FR" sz="1400" dirty="0" smtClean="0"/>
              <a:t>Couper la parole</a:t>
            </a:r>
          </a:p>
        </p:txBody>
      </p:sp>
      <p:sp>
        <p:nvSpPr>
          <p:cNvPr id="4" name="Espace réservé du contenu 3"/>
          <p:cNvSpPr>
            <a:spLocks noGrp="1"/>
          </p:cNvSpPr>
          <p:nvPr>
            <p:ph sz="quarter" idx="4"/>
          </p:nvPr>
        </p:nvSpPr>
        <p:spPr>
          <a:xfrm>
            <a:off x="4371974" y="2362200"/>
            <a:ext cx="3728417" cy="3886200"/>
          </a:xfrm>
        </p:spPr>
        <p:txBody>
          <a:bodyPr>
            <a:normAutofit/>
          </a:bodyPr>
          <a:lstStyle/>
          <a:p>
            <a:r>
              <a:rPr lang="fr-FR" sz="1400" dirty="0" smtClean="0"/>
              <a:t>Rester neutre</a:t>
            </a:r>
          </a:p>
          <a:p>
            <a:r>
              <a:rPr lang="fr-FR" sz="1400" dirty="0" smtClean="0"/>
              <a:t>Faire appel à des stimulants comme la  réflexion (territoires préfrontaux), les valeurs (territoires néo limbiques), la personnalité</a:t>
            </a:r>
          </a:p>
          <a:p>
            <a:r>
              <a:rPr lang="fr-FR" sz="1400" dirty="0" smtClean="0"/>
              <a:t>Adopter une attitude directe, sans violence</a:t>
            </a:r>
          </a:p>
          <a:p>
            <a:r>
              <a:rPr lang="fr-FR" sz="1400" dirty="0" smtClean="0"/>
              <a:t>Etre factuel et ferme, poli et affirmé</a:t>
            </a:r>
          </a:p>
          <a:p>
            <a:r>
              <a:rPr lang="fr-FR" sz="1400" dirty="0" smtClean="0"/>
              <a:t>En dire le moins possible.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marginal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Ne pas être intrusif Forcer à l'action autonome</a:t>
            </a:r>
          </a:p>
          <a:p>
            <a:r>
              <a:rPr lang="fr-FR" sz="1400" dirty="0" smtClean="0"/>
              <a:t>Tenter de convaincre</a:t>
            </a:r>
          </a:p>
          <a:p>
            <a:r>
              <a:rPr lang="fr-FR" sz="1400" dirty="0" smtClean="0"/>
              <a:t>Surveiller ou séduire</a:t>
            </a:r>
          </a:p>
          <a:p>
            <a:r>
              <a:rPr lang="fr-FR" sz="1400" dirty="0" smtClean="0"/>
              <a:t>Ne pas être dans "tous ensemble"</a:t>
            </a:r>
          </a:p>
          <a:p>
            <a:r>
              <a:rPr lang="fr-FR" sz="1400" dirty="0" smtClean="0"/>
              <a:t>Montrer trop d'avantages à une situation "c'est suspect"</a:t>
            </a:r>
          </a:p>
          <a:p>
            <a:r>
              <a:rPr lang="fr-FR" sz="1400" dirty="0" smtClean="0"/>
              <a:t>Faire du prosélytisme</a:t>
            </a:r>
          </a:p>
        </p:txBody>
      </p:sp>
      <p:sp>
        <p:nvSpPr>
          <p:cNvPr id="4" name="Espace réservé du contenu 3"/>
          <p:cNvSpPr>
            <a:spLocks noGrp="1"/>
          </p:cNvSpPr>
          <p:nvPr>
            <p:ph sz="quarter" idx="4"/>
          </p:nvPr>
        </p:nvSpPr>
        <p:spPr/>
        <p:txBody>
          <a:bodyPr>
            <a:normAutofit/>
          </a:bodyPr>
          <a:lstStyle/>
          <a:p>
            <a:r>
              <a:rPr lang="fr-FR" sz="1400" dirty="0" smtClean="0"/>
              <a:t>Le prendre au sérieux</a:t>
            </a:r>
          </a:p>
          <a:p>
            <a:r>
              <a:rPr lang="fr-FR" sz="1400" dirty="0" smtClean="0"/>
              <a:t>Attitude légèrement incrédule ou dubitative</a:t>
            </a:r>
          </a:p>
          <a:p>
            <a:r>
              <a:rPr lang="fr-FR" sz="1400" dirty="0" smtClean="0"/>
              <a:t>Questionner</a:t>
            </a:r>
          </a:p>
          <a:p>
            <a:endParaRPr lang="fr-FR" dirty="0" smtClean="0"/>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soumis</a:t>
            </a:r>
            <a:endParaRPr lang="fr-FR" dirty="0"/>
          </a:p>
        </p:txBody>
      </p:sp>
      <p:sp>
        <p:nvSpPr>
          <p:cNvPr id="3" name="Espace réservé du contenu 2"/>
          <p:cNvSpPr>
            <a:spLocks noGrp="1"/>
          </p:cNvSpPr>
          <p:nvPr>
            <p:ph sz="quarter" idx="2"/>
          </p:nvPr>
        </p:nvSpPr>
        <p:spPr/>
        <p:txBody>
          <a:bodyPr>
            <a:normAutofit/>
          </a:bodyPr>
          <a:lstStyle/>
          <a:p>
            <a:r>
              <a:rPr lang="fr-FR" sz="1400" dirty="0" smtClean="0"/>
              <a:t>Dominer</a:t>
            </a:r>
          </a:p>
          <a:p>
            <a:r>
              <a:rPr lang="fr-FR" sz="1400" dirty="0" smtClean="0"/>
              <a:t>Dédramatiser ou dramatiser </a:t>
            </a:r>
            <a:r>
              <a:rPr lang="fr-FR" sz="1400" i="1" dirty="0" smtClean="0"/>
              <a:t>"le pauvre"</a:t>
            </a:r>
          </a:p>
          <a:p>
            <a:r>
              <a:rPr lang="fr-FR" sz="1400" dirty="0" smtClean="0"/>
              <a:t>Chercher à convaincre le sujet qu'il a tort</a:t>
            </a:r>
          </a:p>
          <a:p>
            <a:r>
              <a:rPr lang="fr-FR" sz="1400" dirty="0" smtClean="0"/>
              <a:t>Encourager "Mais si, tu en es capable!"</a:t>
            </a:r>
          </a:p>
          <a:p>
            <a:r>
              <a:rPr lang="fr-FR" sz="1400" dirty="0" smtClean="0"/>
              <a:t>Infantiliser.</a:t>
            </a:r>
          </a:p>
        </p:txBody>
      </p:sp>
      <p:sp>
        <p:nvSpPr>
          <p:cNvPr id="4" name="Espace réservé du contenu 3"/>
          <p:cNvSpPr>
            <a:spLocks noGrp="1"/>
          </p:cNvSpPr>
          <p:nvPr>
            <p:ph sz="quarter" idx="4"/>
          </p:nvPr>
        </p:nvSpPr>
        <p:spPr/>
        <p:txBody>
          <a:bodyPr>
            <a:noAutofit/>
          </a:bodyPr>
          <a:lstStyle/>
          <a:p>
            <a:r>
              <a:rPr lang="fr-FR" sz="1200" dirty="0" smtClean="0"/>
              <a:t>Reconnaître le ressenti: considérer la difficulté de l'état plus que le problème lui-même</a:t>
            </a:r>
          </a:p>
          <a:p>
            <a:r>
              <a:rPr lang="fr-FR" sz="1200" dirty="0" smtClean="0"/>
              <a:t>Rester factuel</a:t>
            </a:r>
          </a:p>
          <a:p>
            <a:r>
              <a:rPr lang="fr-FR" sz="1200" dirty="0" smtClean="0"/>
              <a:t>Ne pas émettre de jugement</a:t>
            </a:r>
          </a:p>
          <a:p>
            <a:r>
              <a:rPr lang="fr-FR" sz="1200" dirty="0" smtClean="0"/>
              <a:t>Faire changer de mode mental, au moyen d'une trame de questions comme :</a:t>
            </a:r>
          </a:p>
          <a:p>
            <a:pPr>
              <a:buNone/>
            </a:pPr>
            <a:r>
              <a:rPr lang="fr-FR" sz="1200" dirty="0" smtClean="0"/>
              <a:t>1.</a:t>
            </a:r>
            <a:r>
              <a:rPr lang="fr-FR" sz="1200" i="1" dirty="0" smtClean="0"/>
              <a:t>"Tu n'as pas l'air bien, que t'arrive -t-il?"</a:t>
            </a:r>
          </a:p>
          <a:p>
            <a:pPr>
              <a:buNone/>
            </a:pPr>
            <a:r>
              <a:rPr lang="fr-FR" sz="1200" dirty="0" smtClean="0"/>
              <a:t>2. "Ah bon, qu'est ce qui se passe?"</a:t>
            </a:r>
          </a:p>
          <a:p>
            <a:pPr>
              <a:buNone/>
            </a:pPr>
            <a:r>
              <a:rPr lang="fr-FR" sz="1200" dirty="0" smtClean="0"/>
              <a:t>3. "Qu'est ce qui te fait dire cela?"</a:t>
            </a:r>
          </a:p>
          <a:p>
            <a:pPr>
              <a:buNone/>
            </a:pPr>
            <a:r>
              <a:rPr lang="fr-FR" sz="1200" dirty="0" smtClean="0"/>
              <a:t>4. "Je connais ce que tu vis, ça m'arrive aussi. Je comprends bien l'état dans lequel tu es."</a:t>
            </a:r>
          </a:p>
          <a:p>
            <a:pPr>
              <a:buNone/>
            </a:pPr>
            <a:r>
              <a:rPr lang="fr-FR" sz="1200" dirty="0" smtClean="0"/>
              <a:t>5. "Je ne sais peut-être pas tout .. Est ce que tu pourrais m'expliquer?"</a:t>
            </a:r>
          </a:p>
          <a:p>
            <a:pPr>
              <a:buNone/>
            </a:pPr>
            <a:r>
              <a:rPr lang="fr-FR" sz="1200" dirty="0" smtClean="0"/>
              <a:t>6. "Qu'en penses-tu?"</a:t>
            </a:r>
          </a:p>
          <a:p>
            <a:pPr>
              <a:buNone/>
            </a:pPr>
            <a:r>
              <a:rPr lang="fr-FR" sz="1200" dirty="0" smtClean="0"/>
              <a:t>7. "Je comprends que ce que tu penses te pose des problèmes. Ce n'est pas simple à Résoudre"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axial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Renforcer les croyances spirituelles</a:t>
            </a:r>
          </a:p>
          <a:p>
            <a:r>
              <a:rPr lang="fr-FR" sz="1400" dirty="0" smtClean="0"/>
              <a:t>Abonder dans son sens</a:t>
            </a:r>
          </a:p>
          <a:p>
            <a:endParaRPr lang="fr-FR" sz="1400" dirty="0" smtClean="0"/>
          </a:p>
        </p:txBody>
      </p:sp>
      <p:sp>
        <p:nvSpPr>
          <p:cNvPr id="4" name="Espace réservé du contenu 3"/>
          <p:cNvSpPr>
            <a:spLocks noGrp="1"/>
          </p:cNvSpPr>
          <p:nvPr>
            <p:ph sz="quarter" idx="4"/>
          </p:nvPr>
        </p:nvSpPr>
        <p:spPr/>
        <p:txBody>
          <a:bodyPr>
            <a:normAutofit/>
          </a:bodyPr>
          <a:lstStyle/>
          <a:p>
            <a:r>
              <a:rPr lang="fr-FR" sz="1400" dirty="0" smtClean="0"/>
              <a:t>Mettre de la distance physiquement grâce à une gestuelle adaptée</a:t>
            </a:r>
          </a:p>
          <a:p>
            <a:r>
              <a:rPr lang="fr-FR" sz="1400" dirty="0" smtClean="0"/>
              <a:t>Le prendre au sérieux</a:t>
            </a:r>
          </a:p>
          <a:p>
            <a:r>
              <a:rPr lang="fr-FR" sz="1400" dirty="0" smtClean="0"/>
              <a:t>Attitude légèrement incrédule ou dubitative</a:t>
            </a:r>
          </a:p>
          <a:p>
            <a:r>
              <a:rPr lang="fr-FR" sz="1400" dirty="0" smtClean="0"/>
              <a:t>Etre factuel</a:t>
            </a:r>
          </a:p>
          <a:p>
            <a:r>
              <a:rPr lang="fr-FR" sz="1400" dirty="0" smtClean="0"/>
              <a:t>Questionner </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 Les 4 territoires cérébraux et prise de décisions</a:t>
            </a:r>
            <a:endParaRPr lang="fr-FR" dirty="0"/>
          </a:p>
        </p:txBody>
      </p:sp>
      <p:sp>
        <p:nvSpPr>
          <p:cNvPr id="3" name="Espace réservé du contenu 2"/>
          <p:cNvSpPr>
            <a:spLocks noGrp="1"/>
          </p:cNvSpPr>
          <p:nvPr>
            <p:ph sz="quarter" idx="1"/>
          </p:nvPr>
        </p:nvSpPr>
        <p:spPr/>
        <p:txBody>
          <a:bodyPr>
            <a:normAutofit/>
          </a:bodyPr>
          <a:lstStyle/>
          <a:p>
            <a:r>
              <a:rPr lang="fr-FR" sz="1600" b="1" dirty="0" smtClean="0"/>
              <a:t>Approche neurocognitive et comportementale</a:t>
            </a:r>
          </a:p>
          <a:p>
            <a:pPr>
              <a:buNone/>
            </a:pPr>
            <a:r>
              <a:rPr lang="fr-FR" sz="1600" b="1" dirty="0" smtClean="0">
                <a:sym typeface="Wingdings" pitchFamily="2" charset="2"/>
              </a:rPr>
              <a:t>	</a:t>
            </a:r>
            <a:r>
              <a:rPr lang="fr-FR" sz="1600" b="1" dirty="0" smtClean="0">
                <a:solidFill>
                  <a:schemeClr val="accent1">
                    <a:lumMod val="75000"/>
                  </a:schemeClr>
                </a:solidFill>
                <a:sym typeface="Wingdings" pitchFamily="2" charset="2"/>
              </a:rPr>
              <a:t> Faire les liens entre nos états internes et les zones de notre cerveau qui s'activent.</a:t>
            </a:r>
          </a:p>
          <a:p>
            <a:endParaRPr lang="fr-FR" sz="1600" b="1" dirty="0" smtClean="0">
              <a:sym typeface="Wingdings" pitchFamily="2" charset="2"/>
            </a:endParaRPr>
          </a:p>
          <a:p>
            <a:r>
              <a:rPr lang="fr-FR" sz="1600" b="1" dirty="0" smtClean="0"/>
              <a:t>QU'EST-CE QUE LE STRESS ?</a:t>
            </a:r>
            <a:endParaRPr lang="fr-FR" sz="1600" dirty="0" smtClean="0"/>
          </a:p>
          <a:p>
            <a:r>
              <a:rPr lang="fr-FR" sz="1600" b="1" dirty="0" smtClean="0">
                <a:sym typeface="Wingdings" pitchFamily="2" charset="2"/>
              </a:rPr>
              <a:t>	</a:t>
            </a:r>
            <a:r>
              <a:rPr lang="fr-FR" sz="1600" b="1" dirty="0" smtClean="0">
                <a:solidFill>
                  <a:schemeClr val="accent1">
                    <a:lumMod val="75000"/>
                  </a:schemeClr>
                </a:solidFill>
                <a:sym typeface="Wingdings" pitchFamily="2" charset="2"/>
              </a:rPr>
              <a:t> Un indicateur dysfonctionnement : Le stress est au mental ce que la douleur et au physique. </a:t>
            </a:r>
            <a:endParaRPr lang="fr-FR" sz="1600" b="1" dirty="0" smtClean="0">
              <a:sym typeface="Wingdings" pitchFamily="2" charset="2"/>
            </a:endParaRPr>
          </a:p>
          <a:p>
            <a:endParaRPr lang="fr-FR" sz="1600" b="1" dirty="0" smtClean="0">
              <a:solidFill>
                <a:schemeClr val="accent1">
                  <a:lumMod val="75000"/>
                </a:schemeClr>
              </a:solidFill>
              <a:sym typeface="Wingdings" pitchFamily="2" charset="2"/>
            </a:endParaRPr>
          </a:p>
          <a:p>
            <a:r>
              <a:rPr lang="fr-FR" sz="1600" b="1" dirty="0" smtClean="0"/>
              <a:t>Le bon stress n'existe pas :</a:t>
            </a:r>
            <a:endParaRPr lang="fr-FR" sz="1600" dirty="0" smtClean="0"/>
          </a:p>
          <a:p>
            <a:pPr>
              <a:buNone/>
            </a:pPr>
            <a:r>
              <a:rPr lang="fr-FR" sz="1600" b="1" dirty="0" smtClean="0"/>
              <a:t>	Dès l'instant qu'il y a un stress </a:t>
            </a:r>
            <a:r>
              <a:rPr lang="fr-FR" sz="1600" b="1" dirty="0" smtClean="0">
                <a:sym typeface="Wingdings"/>
              </a:rPr>
              <a:t></a:t>
            </a:r>
            <a:r>
              <a:rPr lang="fr-FR" sz="1600" b="1" dirty="0" smtClean="0"/>
              <a:t> il y a une incohérence quelque part.</a:t>
            </a:r>
            <a:endParaRPr lang="fr-FR" sz="1600" b="1" dirty="0" smtClean="0">
              <a:solidFill>
                <a:schemeClr val="accent1">
                  <a:lumMod val="75000"/>
                </a:schemeClr>
              </a:solidFill>
              <a:sym typeface="Wingdings" pitchFamily="2" charset="2"/>
            </a:endParaRPr>
          </a:p>
          <a:p>
            <a:endParaRPr lang="fr-FR" b="1" dirty="0" smtClean="0"/>
          </a:p>
          <a:p>
            <a:endParaRPr lang="fr-FR"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normAutofit fontScale="90000"/>
          </a:bodyPr>
          <a:lstStyle/>
          <a:p>
            <a:r>
              <a:rPr lang="fr-FR" dirty="0" smtClean="0"/>
              <a:t>1. Les 4 territoires : modes de fonctionnement du cerveau</a:t>
            </a:r>
            <a:endParaRPr lang="fr-FR" dirty="0"/>
          </a:p>
        </p:txBody>
      </p:sp>
      <p:sp>
        <p:nvSpPr>
          <p:cNvPr id="15" name="Forme libre 14"/>
          <p:cNvSpPr/>
          <p:nvPr/>
        </p:nvSpPr>
        <p:spPr>
          <a:xfrm>
            <a:off x="2248199" y="1700808"/>
            <a:ext cx="3691953" cy="4058547"/>
          </a:xfrm>
          <a:custGeom>
            <a:avLst/>
            <a:gdLst>
              <a:gd name="connsiteX0" fmla="*/ 2015101 w 4389811"/>
              <a:gd name="connsiteY0" fmla="*/ 4872250 h 5172501"/>
              <a:gd name="connsiteX1" fmla="*/ 2001453 w 4389811"/>
              <a:gd name="connsiteY1" fmla="*/ 4913194 h 5172501"/>
              <a:gd name="connsiteX2" fmla="*/ 1905919 w 4389811"/>
              <a:gd name="connsiteY2" fmla="*/ 4954137 h 5172501"/>
              <a:gd name="connsiteX3" fmla="*/ 1742145 w 4389811"/>
              <a:gd name="connsiteY3" fmla="*/ 5090615 h 5172501"/>
              <a:gd name="connsiteX4" fmla="*/ 1687554 w 4389811"/>
              <a:gd name="connsiteY4" fmla="*/ 5117910 h 5172501"/>
              <a:gd name="connsiteX5" fmla="*/ 1619316 w 4389811"/>
              <a:gd name="connsiteY5" fmla="*/ 5131558 h 5172501"/>
              <a:gd name="connsiteX6" fmla="*/ 1578372 w 4389811"/>
              <a:gd name="connsiteY6" fmla="*/ 5145206 h 5172501"/>
              <a:gd name="connsiteX7" fmla="*/ 1455542 w 4389811"/>
              <a:gd name="connsiteY7" fmla="*/ 5172501 h 5172501"/>
              <a:gd name="connsiteX8" fmla="*/ 1018814 w 4389811"/>
              <a:gd name="connsiteY8" fmla="*/ 5145206 h 5172501"/>
              <a:gd name="connsiteX9" fmla="*/ 950575 w 4389811"/>
              <a:gd name="connsiteY9" fmla="*/ 5117910 h 5172501"/>
              <a:gd name="connsiteX10" fmla="*/ 814098 w 4389811"/>
              <a:gd name="connsiteY10" fmla="*/ 5008728 h 5172501"/>
              <a:gd name="connsiteX11" fmla="*/ 745859 w 4389811"/>
              <a:gd name="connsiteY11" fmla="*/ 4954137 h 5172501"/>
              <a:gd name="connsiteX12" fmla="*/ 677620 w 4389811"/>
              <a:gd name="connsiteY12" fmla="*/ 4885898 h 5172501"/>
              <a:gd name="connsiteX13" fmla="*/ 609381 w 4389811"/>
              <a:gd name="connsiteY13" fmla="*/ 4831307 h 5172501"/>
              <a:gd name="connsiteX14" fmla="*/ 541142 w 4389811"/>
              <a:gd name="connsiteY14" fmla="*/ 4763068 h 5172501"/>
              <a:gd name="connsiteX15" fmla="*/ 295483 w 4389811"/>
              <a:gd name="connsiteY15" fmla="*/ 4394579 h 5172501"/>
              <a:gd name="connsiteX16" fmla="*/ 186301 w 4389811"/>
              <a:gd name="connsiteY16" fmla="*/ 4107976 h 5172501"/>
              <a:gd name="connsiteX17" fmla="*/ 118062 w 4389811"/>
              <a:gd name="connsiteY17" fmla="*/ 3944203 h 5172501"/>
              <a:gd name="connsiteX18" fmla="*/ 77119 w 4389811"/>
              <a:gd name="connsiteY18" fmla="*/ 3753134 h 5172501"/>
              <a:gd name="connsiteX19" fmla="*/ 36175 w 4389811"/>
              <a:gd name="connsiteY19" fmla="*/ 3589361 h 5172501"/>
              <a:gd name="connsiteX20" fmla="*/ 63471 w 4389811"/>
              <a:gd name="connsiteY20" fmla="*/ 2415653 h 5172501"/>
              <a:gd name="connsiteX21" fmla="*/ 104414 w 4389811"/>
              <a:gd name="connsiteY21" fmla="*/ 2265528 h 5172501"/>
              <a:gd name="connsiteX22" fmla="*/ 227244 w 4389811"/>
              <a:gd name="connsiteY22" fmla="*/ 1924334 h 5172501"/>
              <a:gd name="connsiteX23" fmla="*/ 309131 w 4389811"/>
              <a:gd name="connsiteY23" fmla="*/ 1746913 h 5172501"/>
              <a:gd name="connsiteX24" fmla="*/ 500199 w 4389811"/>
              <a:gd name="connsiteY24" fmla="*/ 1460310 h 5172501"/>
              <a:gd name="connsiteX25" fmla="*/ 568438 w 4389811"/>
              <a:gd name="connsiteY25" fmla="*/ 1351128 h 5172501"/>
              <a:gd name="connsiteX26" fmla="*/ 663972 w 4389811"/>
              <a:gd name="connsiteY26" fmla="*/ 1255594 h 5172501"/>
              <a:gd name="connsiteX27" fmla="*/ 773154 w 4389811"/>
              <a:gd name="connsiteY27" fmla="*/ 1132764 h 5172501"/>
              <a:gd name="connsiteX28" fmla="*/ 841393 w 4389811"/>
              <a:gd name="connsiteY28" fmla="*/ 1037230 h 5172501"/>
              <a:gd name="connsiteX29" fmla="*/ 936928 w 4389811"/>
              <a:gd name="connsiteY29" fmla="*/ 968991 h 5172501"/>
              <a:gd name="connsiteX30" fmla="*/ 1032462 w 4389811"/>
              <a:gd name="connsiteY30" fmla="*/ 873456 h 5172501"/>
              <a:gd name="connsiteX31" fmla="*/ 1155292 w 4389811"/>
              <a:gd name="connsiteY31" fmla="*/ 791570 h 5172501"/>
              <a:gd name="connsiteX32" fmla="*/ 1250826 w 4389811"/>
              <a:gd name="connsiteY32" fmla="*/ 709683 h 5172501"/>
              <a:gd name="connsiteX33" fmla="*/ 1482838 w 4389811"/>
              <a:gd name="connsiteY33" fmla="*/ 573206 h 5172501"/>
              <a:gd name="connsiteX34" fmla="*/ 1851328 w 4389811"/>
              <a:gd name="connsiteY34" fmla="*/ 354842 h 5172501"/>
              <a:gd name="connsiteX35" fmla="*/ 1974157 w 4389811"/>
              <a:gd name="connsiteY35" fmla="*/ 327546 h 5172501"/>
              <a:gd name="connsiteX36" fmla="*/ 2083340 w 4389811"/>
              <a:gd name="connsiteY36" fmla="*/ 286603 h 5172501"/>
              <a:gd name="connsiteX37" fmla="*/ 2219817 w 4389811"/>
              <a:gd name="connsiteY37" fmla="*/ 245659 h 5172501"/>
              <a:gd name="connsiteX38" fmla="*/ 2574659 w 4389811"/>
              <a:gd name="connsiteY38" fmla="*/ 150125 h 5172501"/>
              <a:gd name="connsiteX39" fmla="*/ 2806671 w 4389811"/>
              <a:gd name="connsiteY39" fmla="*/ 95534 h 5172501"/>
              <a:gd name="connsiteX40" fmla="*/ 2943148 w 4389811"/>
              <a:gd name="connsiteY40" fmla="*/ 54591 h 5172501"/>
              <a:gd name="connsiteX41" fmla="*/ 3325286 w 4389811"/>
              <a:gd name="connsiteY41" fmla="*/ 27295 h 5172501"/>
              <a:gd name="connsiteX42" fmla="*/ 3530002 w 4389811"/>
              <a:gd name="connsiteY42" fmla="*/ 0 h 5172501"/>
              <a:gd name="connsiteX43" fmla="*/ 3898492 w 4389811"/>
              <a:gd name="connsiteY43" fmla="*/ 40943 h 5172501"/>
              <a:gd name="connsiteX44" fmla="*/ 4007674 w 4389811"/>
              <a:gd name="connsiteY44" fmla="*/ 68239 h 5172501"/>
              <a:gd name="connsiteX45" fmla="*/ 4116856 w 4389811"/>
              <a:gd name="connsiteY45" fmla="*/ 136477 h 5172501"/>
              <a:gd name="connsiteX46" fmla="*/ 4157799 w 4389811"/>
              <a:gd name="connsiteY46" fmla="*/ 191068 h 5172501"/>
              <a:gd name="connsiteX47" fmla="*/ 4185095 w 4389811"/>
              <a:gd name="connsiteY47" fmla="*/ 259307 h 5172501"/>
              <a:gd name="connsiteX48" fmla="*/ 4239686 w 4389811"/>
              <a:gd name="connsiteY48" fmla="*/ 300250 h 5172501"/>
              <a:gd name="connsiteX49" fmla="*/ 4266981 w 4389811"/>
              <a:gd name="connsiteY49" fmla="*/ 368489 h 5172501"/>
              <a:gd name="connsiteX50" fmla="*/ 4348868 w 4389811"/>
              <a:gd name="connsiteY50" fmla="*/ 504967 h 5172501"/>
              <a:gd name="connsiteX51" fmla="*/ 4362516 w 4389811"/>
              <a:gd name="connsiteY51" fmla="*/ 559558 h 5172501"/>
              <a:gd name="connsiteX52" fmla="*/ 4389811 w 4389811"/>
              <a:gd name="connsiteY52" fmla="*/ 641445 h 5172501"/>
              <a:gd name="connsiteX53" fmla="*/ 4376163 w 4389811"/>
              <a:gd name="connsiteY53" fmla="*/ 1009934 h 5172501"/>
              <a:gd name="connsiteX54" fmla="*/ 4362516 w 4389811"/>
              <a:gd name="connsiteY54" fmla="*/ 1050877 h 5172501"/>
              <a:gd name="connsiteX55" fmla="*/ 4321572 w 4389811"/>
              <a:gd name="connsiteY55" fmla="*/ 1091821 h 5172501"/>
              <a:gd name="connsiteX56" fmla="*/ 4280629 w 4389811"/>
              <a:gd name="connsiteY56" fmla="*/ 1214650 h 5172501"/>
              <a:gd name="connsiteX57" fmla="*/ 4266981 w 4389811"/>
              <a:gd name="connsiteY57" fmla="*/ 1269242 h 5172501"/>
              <a:gd name="connsiteX58" fmla="*/ 4198742 w 4389811"/>
              <a:gd name="connsiteY58" fmla="*/ 1405719 h 5172501"/>
              <a:gd name="connsiteX59" fmla="*/ 4171447 w 4389811"/>
              <a:gd name="connsiteY59" fmla="*/ 1460310 h 5172501"/>
              <a:gd name="connsiteX60" fmla="*/ 4144151 w 4389811"/>
              <a:gd name="connsiteY60" fmla="*/ 1514901 h 5172501"/>
              <a:gd name="connsiteX61" fmla="*/ 4089560 w 4389811"/>
              <a:gd name="connsiteY61" fmla="*/ 1583140 h 5172501"/>
              <a:gd name="connsiteX62" fmla="*/ 4062265 w 4389811"/>
              <a:gd name="connsiteY62" fmla="*/ 1624083 h 5172501"/>
              <a:gd name="connsiteX63" fmla="*/ 4034969 w 4389811"/>
              <a:gd name="connsiteY63" fmla="*/ 1678674 h 5172501"/>
              <a:gd name="connsiteX64" fmla="*/ 3980378 w 4389811"/>
              <a:gd name="connsiteY64" fmla="*/ 1733265 h 5172501"/>
              <a:gd name="connsiteX65" fmla="*/ 3857548 w 4389811"/>
              <a:gd name="connsiteY65" fmla="*/ 1869743 h 5172501"/>
              <a:gd name="connsiteX66" fmla="*/ 3816605 w 4389811"/>
              <a:gd name="connsiteY66" fmla="*/ 1883391 h 5172501"/>
              <a:gd name="connsiteX67" fmla="*/ 3734719 w 4389811"/>
              <a:gd name="connsiteY67" fmla="*/ 1937982 h 5172501"/>
              <a:gd name="connsiteX68" fmla="*/ 3570945 w 4389811"/>
              <a:gd name="connsiteY68" fmla="*/ 2006221 h 5172501"/>
              <a:gd name="connsiteX69" fmla="*/ 3489059 w 4389811"/>
              <a:gd name="connsiteY69" fmla="*/ 2019868 h 5172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89811" h="5172501">
                <a:moveTo>
                  <a:pt x="2015101" y="4872250"/>
                </a:moveTo>
                <a:cubicBezTo>
                  <a:pt x="2010552" y="4885898"/>
                  <a:pt x="2011626" y="4903021"/>
                  <a:pt x="2001453" y="4913194"/>
                </a:cubicBezTo>
                <a:cubicBezTo>
                  <a:pt x="1984590" y="4930057"/>
                  <a:pt x="1930386" y="4945981"/>
                  <a:pt x="1905919" y="4954137"/>
                </a:cubicBezTo>
                <a:cubicBezTo>
                  <a:pt x="1856841" y="5003214"/>
                  <a:pt x="1803501" y="5059937"/>
                  <a:pt x="1742145" y="5090615"/>
                </a:cubicBezTo>
                <a:cubicBezTo>
                  <a:pt x="1723948" y="5099713"/>
                  <a:pt x="1706855" y="5111476"/>
                  <a:pt x="1687554" y="5117910"/>
                </a:cubicBezTo>
                <a:cubicBezTo>
                  <a:pt x="1665548" y="5125245"/>
                  <a:pt x="1641820" y="5125932"/>
                  <a:pt x="1619316" y="5131558"/>
                </a:cubicBezTo>
                <a:cubicBezTo>
                  <a:pt x="1605359" y="5135047"/>
                  <a:pt x="1592205" y="5141254"/>
                  <a:pt x="1578372" y="5145206"/>
                </a:cubicBezTo>
                <a:cubicBezTo>
                  <a:pt x="1533409" y="5158052"/>
                  <a:pt x="1502435" y="5163122"/>
                  <a:pt x="1455542" y="5172501"/>
                </a:cubicBezTo>
                <a:cubicBezTo>
                  <a:pt x="1309966" y="5163403"/>
                  <a:pt x="1163829" y="5160883"/>
                  <a:pt x="1018814" y="5145206"/>
                </a:cubicBezTo>
                <a:cubicBezTo>
                  <a:pt x="994457" y="5142573"/>
                  <a:pt x="970959" y="5131499"/>
                  <a:pt x="950575" y="5117910"/>
                </a:cubicBezTo>
                <a:cubicBezTo>
                  <a:pt x="902101" y="5085594"/>
                  <a:pt x="859590" y="5045122"/>
                  <a:pt x="814098" y="5008728"/>
                </a:cubicBezTo>
                <a:cubicBezTo>
                  <a:pt x="791352" y="4990531"/>
                  <a:pt x="766457" y="4974735"/>
                  <a:pt x="745859" y="4954137"/>
                </a:cubicBezTo>
                <a:cubicBezTo>
                  <a:pt x="723113" y="4931391"/>
                  <a:pt x="701530" y="4907417"/>
                  <a:pt x="677620" y="4885898"/>
                </a:cubicBezTo>
                <a:cubicBezTo>
                  <a:pt x="655968" y="4866411"/>
                  <a:pt x="631033" y="4850794"/>
                  <a:pt x="609381" y="4831307"/>
                </a:cubicBezTo>
                <a:cubicBezTo>
                  <a:pt x="585471" y="4809788"/>
                  <a:pt x="562879" y="4786781"/>
                  <a:pt x="541142" y="4763068"/>
                </a:cubicBezTo>
                <a:cubicBezTo>
                  <a:pt x="436942" y="4649395"/>
                  <a:pt x="362595" y="4545580"/>
                  <a:pt x="295483" y="4394579"/>
                </a:cubicBezTo>
                <a:cubicBezTo>
                  <a:pt x="174689" y="4122793"/>
                  <a:pt x="310070" y="4438027"/>
                  <a:pt x="186301" y="4107976"/>
                </a:cubicBezTo>
                <a:cubicBezTo>
                  <a:pt x="165535" y="4052601"/>
                  <a:pt x="135454" y="4000728"/>
                  <a:pt x="118062" y="3944203"/>
                </a:cubicBezTo>
                <a:cubicBezTo>
                  <a:pt x="98907" y="3881948"/>
                  <a:pt x="91765" y="3816601"/>
                  <a:pt x="77119" y="3753134"/>
                </a:cubicBezTo>
                <a:cubicBezTo>
                  <a:pt x="64466" y="3698304"/>
                  <a:pt x="49823" y="3643952"/>
                  <a:pt x="36175" y="3589361"/>
                </a:cubicBezTo>
                <a:cubicBezTo>
                  <a:pt x="0" y="3119059"/>
                  <a:pt x="3491" y="3255376"/>
                  <a:pt x="63471" y="2415653"/>
                </a:cubicBezTo>
                <a:cubicBezTo>
                  <a:pt x="67167" y="2363915"/>
                  <a:pt x="89312" y="2315150"/>
                  <a:pt x="104414" y="2265528"/>
                </a:cubicBezTo>
                <a:cubicBezTo>
                  <a:pt x="135224" y="2164296"/>
                  <a:pt x="186598" y="2020405"/>
                  <a:pt x="227244" y="1924334"/>
                </a:cubicBezTo>
                <a:cubicBezTo>
                  <a:pt x="252623" y="1864346"/>
                  <a:pt x="279002" y="1804661"/>
                  <a:pt x="309131" y="1746913"/>
                </a:cubicBezTo>
                <a:cubicBezTo>
                  <a:pt x="383272" y="1604810"/>
                  <a:pt x="405976" y="1598020"/>
                  <a:pt x="500199" y="1460310"/>
                </a:cubicBezTo>
                <a:cubicBezTo>
                  <a:pt x="524434" y="1424890"/>
                  <a:pt x="541628" y="1384641"/>
                  <a:pt x="568438" y="1351128"/>
                </a:cubicBezTo>
                <a:cubicBezTo>
                  <a:pt x="596571" y="1315961"/>
                  <a:pt x="633171" y="1288449"/>
                  <a:pt x="663972" y="1255594"/>
                </a:cubicBezTo>
                <a:cubicBezTo>
                  <a:pt x="701438" y="1215630"/>
                  <a:pt x="738610" y="1175280"/>
                  <a:pt x="773154" y="1132764"/>
                </a:cubicBezTo>
                <a:cubicBezTo>
                  <a:pt x="797832" y="1102391"/>
                  <a:pt x="813721" y="1064902"/>
                  <a:pt x="841393" y="1037230"/>
                </a:cubicBezTo>
                <a:cubicBezTo>
                  <a:pt x="869065" y="1009558"/>
                  <a:pt x="907215" y="994459"/>
                  <a:pt x="936928" y="968991"/>
                </a:cubicBezTo>
                <a:cubicBezTo>
                  <a:pt x="971121" y="939682"/>
                  <a:pt x="997509" y="901855"/>
                  <a:pt x="1032462" y="873456"/>
                </a:cubicBezTo>
                <a:cubicBezTo>
                  <a:pt x="1070653" y="842426"/>
                  <a:pt x="1115926" y="821095"/>
                  <a:pt x="1155292" y="791570"/>
                </a:cubicBezTo>
                <a:cubicBezTo>
                  <a:pt x="1188846" y="766405"/>
                  <a:pt x="1217004" y="734486"/>
                  <a:pt x="1250826" y="709683"/>
                </a:cubicBezTo>
                <a:cubicBezTo>
                  <a:pt x="1337484" y="646134"/>
                  <a:pt x="1390419" y="630080"/>
                  <a:pt x="1482838" y="573206"/>
                </a:cubicBezTo>
                <a:cubicBezTo>
                  <a:pt x="1581608" y="512424"/>
                  <a:pt x="1729608" y="399686"/>
                  <a:pt x="1851328" y="354842"/>
                </a:cubicBezTo>
                <a:cubicBezTo>
                  <a:pt x="1890684" y="340343"/>
                  <a:pt x="1933919" y="339381"/>
                  <a:pt x="1974157" y="327546"/>
                </a:cubicBezTo>
                <a:cubicBezTo>
                  <a:pt x="2011447" y="316578"/>
                  <a:pt x="2046466" y="298895"/>
                  <a:pt x="2083340" y="286603"/>
                </a:cubicBezTo>
                <a:cubicBezTo>
                  <a:pt x="2128398" y="271584"/>
                  <a:pt x="2174934" y="261195"/>
                  <a:pt x="2219817" y="245659"/>
                </a:cubicBezTo>
                <a:cubicBezTo>
                  <a:pt x="2511592" y="144660"/>
                  <a:pt x="2342831" y="173308"/>
                  <a:pt x="2574659" y="150125"/>
                </a:cubicBezTo>
                <a:cubicBezTo>
                  <a:pt x="2888793" y="45414"/>
                  <a:pt x="2521657" y="158871"/>
                  <a:pt x="2806671" y="95534"/>
                </a:cubicBezTo>
                <a:cubicBezTo>
                  <a:pt x="2853035" y="85231"/>
                  <a:pt x="2896784" y="64894"/>
                  <a:pt x="2943148" y="54591"/>
                </a:cubicBezTo>
                <a:cubicBezTo>
                  <a:pt x="3030062" y="35277"/>
                  <a:pt x="3295531" y="28783"/>
                  <a:pt x="3325286" y="27295"/>
                </a:cubicBezTo>
                <a:cubicBezTo>
                  <a:pt x="3393525" y="18197"/>
                  <a:pt x="3461159" y="0"/>
                  <a:pt x="3530002" y="0"/>
                </a:cubicBezTo>
                <a:cubicBezTo>
                  <a:pt x="3841978" y="0"/>
                  <a:pt x="3745690" y="6986"/>
                  <a:pt x="3898492" y="40943"/>
                </a:cubicBezTo>
                <a:cubicBezTo>
                  <a:pt x="3926526" y="47173"/>
                  <a:pt x="3978407" y="53606"/>
                  <a:pt x="4007674" y="68239"/>
                </a:cubicBezTo>
                <a:cubicBezTo>
                  <a:pt x="4040596" y="84700"/>
                  <a:pt x="4084376" y="114824"/>
                  <a:pt x="4116856" y="136477"/>
                </a:cubicBezTo>
                <a:cubicBezTo>
                  <a:pt x="4130504" y="154674"/>
                  <a:pt x="4146752" y="171184"/>
                  <a:pt x="4157799" y="191068"/>
                </a:cubicBezTo>
                <a:cubicBezTo>
                  <a:pt x="4169697" y="212484"/>
                  <a:pt x="4170396" y="239708"/>
                  <a:pt x="4185095" y="259307"/>
                </a:cubicBezTo>
                <a:cubicBezTo>
                  <a:pt x="4198743" y="277504"/>
                  <a:pt x="4221489" y="286602"/>
                  <a:pt x="4239686" y="300250"/>
                </a:cubicBezTo>
                <a:cubicBezTo>
                  <a:pt x="4248784" y="322996"/>
                  <a:pt x="4255250" y="346982"/>
                  <a:pt x="4266981" y="368489"/>
                </a:cubicBezTo>
                <a:cubicBezTo>
                  <a:pt x="4305071" y="438322"/>
                  <a:pt x="4324133" y="439008"/>
                  <a:pt x="4348868" y="504967"/>
                </a:cubicBezTo>
                <a:cubicBezTo>
                  <a:pt x="4355454" y="522530"/>
                  <a:pt x="4357126" y="541592"/>
                  <a:pt x="4362516" y="559558"/>
                </a:cubicBezTo>
                <a:cubicBezTo>
                  <a:pt x="4370784" y="587117"/>
                  <a:pt x="4389811" y="641445"/>
                  <a:pt x="4389811" y="641445"/>
                </a:cubicBezTo>
                <a:cubicBezTo>
                  <a:pt x="4385262" y="764275"/>
                  <a:pt x="4384339" y="887292"/>
                  <a:pt x="4376163" y="1009934"/>
                </a:cubicBezTo>
                <a:cubicBezTo>
                  <a:pt x="4375206" y="1024288"/>
                  <a:pt x="4370496" y="1038907"/>
                  <a:pt x="4362516" y="1050877"/>
                </a:cubicBezTo>
                <a:cubicBezTo>
                  <a:pt x="4351810" y="1066937"/>
                  <a:pt x="4335220" y="1078173"/>
                  <a:pt x="4321572" y="1091821"/>
                </a:cubicBezTo>
                <a:cubicBezTo>
                  <a:pt x="4291665" y="1241363"/>
                  <a:pt x="4329061" y="1085500"/>
                  <a:pt x="4280629" y="1214650"/>
                </a:cubicBezTo>
                <a:cubicBezTo>
                  <a:pt x="4274043" y="1232213"/>
                  <a:pt x="4274370" y="1252001"/>
                  <a:pt x="4266981" y="1269242"/>
                </a:cubicBezTo>
                <a:cubicBezTo>
                  <a:pt x="4246945" y="1315992"/>
                  <a:pt x="4221488" y="1360227"/>
                  <a:pt x="4198742" y="1405719"/>
                </a:cubicBezTo>
                <a:lnTo>
                  <a:pt x="4171447" y="1460310"/>
                </a:lnTo>
                <a:cubicBezTo>
                  <a:pt x="4162348" y="1478507"/>
                  <a:pt x="4156860" y="1499014"/>
                  <a:pt x="4144151" y="1514901"/>
                </a:cubicBezTo>
                <a:cubicBezTo>
                  <a:pt x="4125954" y="1537647"/>
                  <a:pt x="4107038" y="1559836"/>
                  <a:pt x="4089560" y="1583140"/>
                </a:cubicBezTo>
                <a:cubicBezTo>
                  <a:pt x="4079719" y="1596262"/>
                  <a:pt x="4070403" y="1609842"/>
                  <a:pt x="4062265" y="1624083"/>
                </a:cubicBezTo>
                <a:cubicBezTo>
                  <a:pt x="4052171" y="1641747"/>
                  <a:pt x="4047176" y="1662398"/>
                  <a:pt x="4034969" y="1678674"/>
                </a:cubicBezTo>
                <a:cubicBezTo>
                  <a:pt x="4019528" y="1699262"/>
                  <a:pt x="3997593" y="1714137"/>
                  <a:pt x="3980378" y="1733265"/>
                </a:cubicBezTo>
                <a:cubicBezTo>
                  <a:pt x="3955925" y="1760435"/>
                  <a:pt x="3893619" y="1843978"/>
                  <a:pt x="3857548" y="1869743"/>
                </a:cubicBezTo>
                <a:cubicBezTo>
                  <a:pt x="3845842" y="1878105"/>
                  <a:pt x="3829181" y="1876405"/>
                  <a:pt x="3816605" y="1883391"/>
                </a:cubicBezTo>
                <a:cubicBezTo>
                  <a:pt x="3787928" y="1899323"/>
                  <a:pt x="3764061" y="1923311"/>
                  <a:pt x="3734719" y="1937982"/>
                </a:cubicBezTo>
                <a:cubicBezTo>
                  <a:pt x="3557750" y="2026467"/>
                  <a:pt x="3688527" y="1970947"/>
                  <a:pt x="3570945" y="2006221"/>
                </a:cubicBezTo>
                <a:cubicBezTo>
                  <a:pt x="3484743" y="2032081"/>
                  <a:pt x="3489059" y="2062742"/>
                  <a:pt x="3489059" y="201986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chemeClr val="tx2"/>
              </a:solidFill>
            </a:endParaRPr>
          </a:p>
        </p:txBody>
      </p:sp>
      <p:sp>
        <p:nvSpPr>
          <p:cNvPr id="16" name="Ellipse 15"/>
          <p:cNvSpPr/>
          <p:nvPr/>
        </p:nvSpPr>
        <p:spPr>
          <a:xfrm>
            <a:off x="4860032" y="1916832"/>
            <a:ext cx="720080" cy="72008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p:cNvSpPr/>
          <p:nvPr/>
        </p:nvSpPr>
        <p:spPr>
          <a:xfrm>
            <a:off x="3491880" y="2204864"/>
            <a:ext cx="720080" cy="72008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a:off x="2483768" y="3429000"/>
            <a:ext cx="720080" cy="72008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2771800" y="4725144"/>
            <a:ext cx="720080" cy="72008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5724128" y="1394773"/>
            <a:ext cx="3124573" cy="1169551"/>
          </a:xfrm>
          <a:prstGeom prst="rect">
            <a:avLst/>
          </a:prstGeom>
          <a:noFill/>
        </p:spPr>
        <p:txBody>
          <a:bodyPr wrap="none" rtlCol="0">
            <a:spAutoFit/>
          </a:bodyPr>
          <a:lstStyle/>
          <a:p>
            <a:r>
              <a:rPr lang="fr-FR" sz="1400" b="1" dirty="0" smtClean="0"/>
              <a:t>Territoires Préfrontaux </a:t>
            </a:r>
          </a:p>
          <a:p>
            <a:r>
              <a:rPr lang="fr-FR" sz="1400" b="1" dirty="0" smtClean="0"/>
              <a:t>Situations connues ou complexes</a:t>
            </a:r>
            <a:r>
              <a:rPr lang="fr-FR" sz="1400" dirty="0" smtClean="0"/>
              <a:t>:</a:t>
            </a:r>
          </a:p>
          <a:p>
            <a:r>
              <a:rPr lang="fr-FR" sz="1400" dirty="0" smtClean="0"/>
              <a:t>Analyse, Adaptation, Réflexion,</a:t>
            </a:r>
          </a:p>
          <a:p>
            <a:r>
              <a:rPr lang="fr-FR" sz="1400" dirty="0" smtClean="0"/>
              <a:t>Innovation, Créativité,</a:t>
            </a:r>
          </a:p>
          <a:p>
            <a:r>
              <a:rPr lang="fr-FR" sz="1400" dirty="0" smtClean="0"/>
              <a:t>Sentiments, Gestion des émotions.</a:t>
            </a:r>
            <a:endParaRPr lang="fr-FR" sz="1400" dirty="0"/>
          </a:p>
        </p:txBody>
      </p:sp>
      <p:sp>
        <p:nvSpPr>
          <p:cNvPr id="22" name="ZoneTexte 21"/>
          <p:cNvSpPr txBox="1"/>
          <p:nvPr/>
        </p:nvSpPr>
        <p:spPr>
          <a:xfrm>
            <a:off x="467544" y="1340768"/>
            <a:ext cx="3172407" cy="954107"/>
          </a:xfrm>
          <a:prstGeom prst="rect">
            <a:avLst/>
          </a:prstGeom>
          <a:noFill/>
        </p:spPr>
        <p:txBody>
          <a:bodyPr wrap="none" rtlCol="0">
            <a:spAutoFit/>
          </a:bodyPr>
          <a:lstStyle/>
          <a:p>
            <a:r>
              <a:rPr lang="fr-FR" sz="1400" b="1" dirty="0" smtClean="0"/>
              <a:t>Territoires </a:t>
            </a:r>
            <a:r>
              <a:rPr lang="fr-FR" sz="1400" b="1" dirty="0" err="1" smtClean="0"/>
              <a:t>Néolimbiques</a:t>
            </a:r>
            <a:r>
              <a:rPr lang="fr-FR" sz="1400" b="1" dirty="0" smtClean="0"/>
              <a:t> </a:t>
            </a:r>
            <a:r>
              <a:rPr lang="fr-FR" sz="1400" dirty="0" smtClean="0"/>
              <a:t>:</a:t>
            </a:r>
          </a:p>
          <a:p>
            <a:r>
              <a:rPr lang="fr-FR" sz="1400" dirty="0" smtClean="0"/>
              <a:t>Situations connues</a:t>
            </a:r>
          </a:p>
          <a:p>
            <a:r>
              <a:rPr lang="fr-FR" sz="1400" dirty="0" smtClean="0"/>
              <a:t>Mémoires des apprentissages MMA</a:t>
            </a:r>
          </a:p>
          <a:p>
            <a:r>
              <a:rPr lang="fr-FR" sz="1400" dirty="0" smtClean="0"/>
              <a:t>Plaisir/Déplaisir, </a:t>
            </a:r>
            <a:r>
              <a:rPr lang="fr-FR" sz="1400" dirty="0" err="1" smtClean="0"/>
              <a:t>Motivation,Emotions</a:t>
            </a:r>
            <a:r>
              <a:rPr lang="fr-FR" sz="1400" dirty="0" smtClean="0"/>
              <a:t>.</a:t>
            </a:r>
            <a:endParaRPr lang="fr-FR" sz="1400" dirty="0"/>
          </a:p>
        </p:txBody>
      </p:sp>
      <p:sp>
        <p:nvSpPr>
          <p:cNvPr id="23" name="ZoneTexte 22"/>
          <p:cNvSpPr txBox="1"/>
          <p:nvPr/>
        </p:nvSpPr>
        <p:spPr>
          <a:xfrm>
            <a:off x="539552" y="2780928"/>
            <a:ext cx="2592288" cy="738664"/>
          </a:xfrm>
          <a:prstGeom prst="rect">
            <a:avLst/>
          </a:prstGeom>
          <a:noFill/>
        </p:spPr>
        <p:txBody>
          <a:bodyPr wrap="square" rtlCol="0">
            <a:spAutoFit/>
          </a:bodyPr>
          <a:lstStyle/>
          <a:p>
            <a:r>
              <a:rPr lang="fr-FR" sz="1400" b="1" dirty="0" smtClean="0"/>
              <a:t>Territoires </a:t>
            </a:r>
            <a:r>
              <a:rPr lang="fr-FR" sz="1400" b="1" dirty="0" err="1" smtClean="0"/>
              <a:t>Paléolimbiques</a:t>
            </a:r>
            <a:r>
              <a:rPr lang="fr-FR" sz="1400" b="1" dirty="0" smtClean="0"/>
              <a:t> </a:t>
            </a:r>
            <a:r>
              <a:rPr lang="fr-FR" sz="1400" dirty="0" smtClean="0"/>
              <a:t>:</a:t>
            </a:r>
          </a:p>
          <a:p>
            <a:r>
              <a:rPr lang="fr-FR" sz="1400" dirty="0" smtClean="0"/>
              <a:t>Positionnement social</a:t>
            </a:r>
          </a:p>
          <a:p>
            <a:r>
              <a:rPr lang="fr-FR" sz="1400" dirty="0" smtClean="0"/>
              <a:t>Rapports de force.</a:t>
            </a:r>
            <a:endParaRPr lang="fr-FR" sz="1400" dirty="0"/>
          </a:p>
        </p:txBody>
      </p:sp>
      <p:sp>
        <p:nvSpPr>
          <p:cNvPr id="24" name="ZoneTexte 23"/>
          <p:cNvSpPr txBox="1"/>
          <p:nvPr/>
        </p:nvSpPr>
        <p:spPr>
          <a:xfrm>
            <a:off x="683568" y="4293096"/>
            <a:ext cx="2592288" cy="954107"/>
          </a:xfrm>
          <a:prstGeom prst="rect">
            <a:avLst/>
          </a:prstGeom>
          <a:noFill/>
        </p:spPr>
        <p:txBody>
          <a:bodyPr wrap="square" rtlCol="0">
            <a:spAutoFit/>
          </a:bodyPr>
          <a:lstStyle/>
          <a:p>
            <a:r>
              <a:rPr lang="fr-FR" sz="1400" b="1" dirty="0" smtClean="0"/>
              <a:t>Territoires Reptiliens </a:t>
            </a:r>
            <a:r>
              <a:rPr lang="fr-FR" sz="1400" dirty="0" smtClean="0"/>
              <a:t>:</a:t>
            </a:r>
          </a:p>
          <a:p>
            <a:r>
              <a:rPr lang="fr-FR" sz="1400" dirty="0" smtClean="0"/>
              <a:t>Instinct de vie et de survie, Stress ou calme,</a:t>
            </a:r>
          </a:p>
          <a:p>
            <a:r>
              <a:rPr lang="fr-FR" sz="1400" dirty="0" smtClean="0"/>
              <a:t>Peurs</a:t>
            </a:r>
            <a:endParaRPr lang="fr-FR" sz="1400" dirty="0"/>
          </a:p>
        </p:txBody>
      </p:sp>
      <p:pic>
        <p:nvPicPr>
          <p:cNvPr id="13" name="Picture 1" descr="C:\Users\evelyne\Documents\KHEPRI Developpement\Clients\Pole-Emploi TUDAL\Formation 28-04 et 5-05\cerveauxgestionstress.jpg"/>
          <p:cNvPicPr>
            <a:picLocks noChangeAspect="1" noChangeArrowheads="1"/>
          </p:cNvPicPr>
          <p:nvPr/>
        </p:nvPicPr>
        <p:blipFill>
          <a:blip r:embed="rId3" cstate="print"/>
          <a:srcRect/>
          <a:stretch>
            <a:fillRect/>
          </a:stretch>
        </p:blipFill>
        <p:spPr bwMode="auto">
          <a:xfrm>
            <a:off x="4644008" y="4005064"/>
            <a:ext cx="2774448" cy="2232248"/>
          </a:xfrm>
          <a:prstGeom prst="rect">
            <a:avLst/>
          </a:prstGeom>
          <a:noFill/>
        </p:spPr>
      </p:pic>
      <p:sp>
        <p:nvSpPr>
          <p:cNvPr id="21" name="ZoneTexte 20"/>
          <p:cNvSpPr txBox="1"/>
          <p:nvPr/>
        </p:nvSpPr>
        <p:spPr>
          <a:xfrm>
            <a:off x="611560" y="5229200"/>
            <a:ext cx="2376264" cy="369332"/>
          </a:xfrm>
          <a:prstGeom prst="rect">
            <a:avLst/>
          </a:prstGeom>
          <a:noFill/>
        </p:spPr>
        <p:txBody>
          <a:bodyPr wrap="square" rtlCol="0">
            <a:spAutoFit/>
          </a:bodyPr>
          <a:lstStyle/>
          <a:p>
            <a:r>
              <a:rPr lang="fr-FR" b="1" dirty="0" smtClean="0">
                <a:solidFill>
                  <a:srgbClr val="FF0000"/>
                </a:solidFill>
              </a:rPr>
              <a:t>Cerveau instinctif</a:t>
            </a:r>
            <a:endParaRPr lang="fr-FR" b="1" dirty="0">
              <a:solidFill>
                <a:srgbClr val="FF0000"/>
              </a:solidFill>
            </a:endParaRPr>
          </a:p>
        </p:txBody>
      </p:sp>
      <p:sp>
        <p:nvSpPr>
          <p:cNvPr id="25" name="ZoneTexte 24"/>
          <p:cNvSpPr txBox="1"/>
          <p:nvPr/>
        </p:nvSpPr>
        <p:spPr>
          <a:xfrm>
            <a:off x="1115616" y="2276872"/>
            <a:ext cx="2160240" cy="369332"/>
          </a:xfrm>
          <a:prstGeom prst="rect">
            <a:avLst/>
          </a:prstGeom>
          <a:noFill/>
        </p:spPr>
        <p:txBody>
          <a:bodyPr wrap="square" rtlCol="0">
            <a:spAutoFit/>
          </a:bodyPr>
          <a:lstStyle/>
          <a:p>
            <a:r>
              <a:rPr lang="fr-FR" b="1" dirty="0" smtClean="0">
                <a:solidFill>
                  <a:schemeClr val="accent1"/>
                </a:solidFill>
              </a:rPr>
              <a:t>Cerveau émotif</a:t>
            </a:r>
            <a:endParaRPr lang="fr-FR" b="1" dirty="0">
              <a:solidFill>
                <a:schemeClr val="accent1"/>
              </a:solidFill>
            </a:endParaRPr>
          </a:p>
        </p:txBody>
      </p:sp>
      <p:sp>
        <p:nvSpPr>
          <p:cNvPr id="26" name="ZoneTexte 25"/>
          <p:cNvSpPr txBox="1"/>
          <p:nvPr/>
        </p:nvSpPr>
        <p:spPr>
          <a:xfrm>
            <a:off x="5220072" y="1052736"/>
            <a:ext cx="2160240" cy="369332"/>
          </a:xfrm>
          <a:prstGeom prst="rect">
            <a:avLst/>
          </a:prstGeom>
          <a:noFill/>
        </p:spPr>
        <p:txBody>
          <a:bodyPr wrap="square" rtlCol="0">
            <a:spAutoFit/>
          </a:bodyPr>
          <a:lstStyle/>
          <a:p>
            <a:pPr algn="r"/>
            <a:r>
              <a:rPr lang="fr-FR" b="1" dirty="0" smtClean="0">
                <a:solidFill>
                  <a:schemeClr val="accent2"/>
                </a:solidFill>
              </a:rPr>
              <a:t>Cerveau logique </a:t>
            </a:r>
            <a:endParaRPr lang="fr-FR" b="1" dirty="0">
              <a:solidFill>
                <a:schemeClr val="accent2"/>
              </a:solidFill>
            </a:endParaRPr>
          </a:p>
        </p:txBody>
      </p:sp>
      <p:sp>
        <p:nvSpPr>
          <p:cNvPr id="27" name="ZoneTexte 26"/>
          <p:cNvSpPr txBox="1"/>
          <p:nvPr/>
        </p:nvSpPr>
        <p:spPr>
          <a:xfrm>
            <a:off x="395536" y="3501008"/>
            <a:ext cx="2160240" cy="646331"/>
          </a:xfrm>
          <a:prstGeom prst="rect">
            <a:avLst/>
          </a:prstGeom>
          <a:noFill/>
        </p:spPr>
        <p:txBody>
          <a:bodyPr wrap="square" rtlCol="0">
            <a:spAutoFit/>
          </a:bodyPr>
          <a:lstStyle/>
          <a:p>
            <a:r>
              <a:rPr lang="fr-FR" b="1" dirty="0" smtClean="0">
                <a:solidFill>
                  <a:schemeClr val="accent1"/>
                </a:solidFill>
              </a:rPr>
              <a:t>Cerveau émotif </a:t>
            </a:r>
          </a:p>
          <a:p>
            <a:r>
              <a:rPr lang="fr-FR" b="1" dirty="0" smtClean="0">
                <a:solidFill>
                  <a:schemeClr val="accent1"/>
                </a:solidFill>
              </a:rPr>
              <a:t>Et instinctif</a:t>
            </a:r>
            <a:endParaRPr lang="fr-FR" b="1" dirty="0">
              <a:solidFill>
                <a:schemeClr val="accent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L'intelligence du stress</a:t>
            </a:r>
            <a:br>
              <a:rPr lang="fr-FR" dirty="0" smtClean="0"/>
            </a:br>
            <a:endParaRPr lang="fr-FR" dirty="0"/>
          </a:p>
        </p:txBody>
      </p:sp>
      <p:pic>
        <p:nvPicPr>
          <p:cNvPr id="2050" name="Picture 2" descr="C:\Users\evelyne\Documents\KHEPRI Developpement\Formation Perso Evelyne\Sophrologie\BETEN\Pedagogie\Cours théorique\Tete-coeur-corps.jpg"/>
          <p:cNvPicPr>
            <a:picLocks noChangeAspect="1" noChangeArrowheads="1"/>
          </p:cNvPicPr>
          <p:nvPr/>
        </p:nvPicPr>
        <p:blipFill>
          <a:blip r:embed="rId3" cstate="print"/>
          <a:srcRect/>
          <a:stretch>
            <a:fillRect/>
          </a:stretch>
        </p:blipFill>
        <p:spPr bwMode="auto">
          <a:xfrm>
            <a:off x="1547664" y="1412776"/>
            <a:ext cx="5976664" cy="415478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modes de fonctionnement du cerveau</a:t>
            </a:r>
            <a:endParaRPr lang="fr-FR" dirty="0"/>
          </a:p>
        </p:txBody>
      </p:sp>
      <p:sp>
        <p:nvSpPr>
          <p:cNvPr id="3" name="Triangle isocèle 2"/>
          <p:cNvSpPr/>
          <p:nvPr/>
        </p:nvSpPr>
        <p:spPr>
          <a:xfrm>
            <a:off x="4716016" y="2276872"/>
            <a:ext cx="2592288" cy="2592288"/>
          </a:xfrm>
          <a:prstGeom prst="triangl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riangle isocèle 3"/>
          <p:cNvSpPr/>
          <p:nvPr/>
        </p:nvSpPr>
        <p:spPr>
          <a:xfrm>
            <a:off x="1412032" y="2285256"/>
            <a:ext cx="2592288" cy="2592288"/>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4860032" y="1844824"/>
            <a:ext cx="2480166" cy="369332"/>
          </a:xfrm>
          <a:prstGeom prst="rect">
            <a:avLst/>
          </a:prstGeom>
          <a:noFill/>
        </p:spPr>
        <p:txBody>
          <a:bodyPr wrap="none" rtlCol="0">
            <a:spAutoFit/>
          </a:bodyPr>
          <a:lstStyle/>
          <a:p>
            <a:r>
              <a:rPr lang="fr-FR" b="1" dirty="0" smtClean="0">
                <a:solidFill>
                  <a:schemeClr val="accent2">
                    <a:lumMod val="75000"/>
                  </a:schemeClr>
                </a:solidFill>
              </a:rPr>
              <a:t>Pensées rationnelles</a:t>
            </a:r>
            <a:endParaRPr lang="fr-FR" b="1" dirty="0">
              <a:solidFill>
                <a:schemeClr val="accent2">
                  <a:lumMod val="75000"/>
                </a:schemeClr>
              </a:solidFill>
            </a:endParaRPr>
          </a:p>
        </p:txBody>
      </p:sp>
      <p:sp>
        <p:nvSpPr>
          <p:cNvPr id="6" name="ZoneTexte 5"/>
          <p:cNvSpPr txBox="1"/>
          <p:nvPr/>
        </p:nvSpPr>
        <p:spPr>
          <a:xfrm>
            <a:off x="1475656" y="1844824"/>
            <a:ext cx="2634054" cy="369332"/>
          </a:xfrm>
          <a:prstGeom prst="rect">
            <a:avLst/>
          </a:prstGeom>
          <a:noFill/>
        </p:spPr>
        <p:txBody>
          <a:bodyPr wrap="none" rtlCol="0">
            <a:spAutoFit/>
          </a:bodyPr>
          <a:lstStyle/>
          <a:p>
            <a:r>
              <a:rPr lang="fr-FR" b="1" dirty="0" smtClean="0">
                <a:solidFill>
                  <a:srgbClr val="FF0000"/>
                </a:solidFill>
              </a:rPr>
              <a:t>Pensées irrationnelles</a:t>
            </a:r>
            <a:endParaRPr lang="fr-FR" b="1" dirty="0">
              <a:solidFill>
                <a:srgbClr val="FF0000"/>
              </a:solidFill>
            </a:endParaRPr>
          </a:p>
        </p:txBody>
      </p:sp>
      <p:sp>
        <p:nvSpPr>
          <p:cNvPr id="7" name="ZoneTexte 6"/>
          <p:cNvSpPr txBox="1"/>
          <p:nvPr/>
        </p:nvSpPr>
        <p:spPr>
          <a:xfrm>
            <a:off x="6804248" y="4509120"/>
            <a:ext cx="432048" cy="369332"/>
          </a:xfrm>
          <a:prstGeom prst="rect">
            <a:avLst/>
          </a:prstGeom>
          <a:noFill/>
        </p:spPr>
        <p:txBody>
          <a:bodyPr wrap="square" rtlCol="0">
            <a:spAutoFit/>
          </a:bodyPr>
          <a:lstStyle/>
          <a:p>
            <a:r>
              <a:rPr lang="fr-FR" dirty="0" smtClean="0"/>
              <a:t>C</a:t>
            </a:r>
            <a:endParaRPr lang="fr-FR" dirty="0"/>
          </a:p>
        </p:txBody>
      </p:sp>
      <p:sp>
        <p:nvSpPr>
          <p:cNvPr id="10" name="ZoneTexte 9"/>
          <p:cNvSpPr txBox="1"/>
          <p:nvPr/>
        </p:nvSpPr>
        <p:spPr>
          <a:xfrm>
            <a:off x="5850728" y="2420888"/>
            <a:ext cx="432048" cy="369332"/>
          </a:xfrm>
          <a:prstGeom prst="rect">
            <a:avLst/>
          </a:prstGeom>
          <a:noFill/>
        </p:spPr>
        <p:txBody>
          <a:bodyPr wrap="square" rtlCol="0">
            <a:spAutoFit/>
          </a:bodyPr>
          <a:lstStyle/>
          <a:p>
            <a:r>
              <a:rPr lang="fr-FR" dirty="0"/>
              <a:t>P</a:t>
            </a:r>
          </a:p>
        </p:txBody>
      </p:sp>
      <p:sp>
        <p:nvSpPr>
          <p:cNvPr id="11" name="ZoneTexte 10"/>
          <p:cNvSpPr txBox="1"/>
          <p:nvPr/>
        </p:nvSpPr>
        <p:spPr>
          <a:xfrm>
            <a:off x="4860032" y="4499828"/>
            <a:ext cx="432048" cy="369332"/>
          </a:xfrm>
          <a:prstGeom prst="rect">
            <a:avLst/>
          </a:prstGeom>
          <a:noFill/>
        </p:spPr>
        <p:txBody>
          <a:bodyPr wrap="square" rtlCol="0">
            <a:spAutoFit/>
          </a:bodyPr>
          <a:lstStyle/>
          <a:p>
            <a:r>
              <a:rPr lang="fr-FR" dirty="0"/>
              <a:t>E</a:t>
            </a:r>
          </a:p>
        </p:txBody>
      </p:sp>
      <p:sp>
        <p:nvSpPr>
          <p:cNvPr id="14" name="ZoneTexte 13"/>
          <p:cNvSpPr txBox="1"/>
          <p:nvPr/>
        </p:nvSpPr>
        <p:spPr>
          <a:xfrm>
            <a:off x="3491880" y="4509120"/>
            <a:ext cx="432048" cy="369332"/>
          </a:xfrm>
          <a:prstGeom prst="rect">
            <a:avLst/>
          </a:prstGeom>
          <a:noFill/>
        </p:spPr>
        <p:txBody>
          <a:bodyPr wrap="square" rtlCol="0">
            <a:spAutoFit/>
          </a:bodyPr>
          <a:lstStyle/>
          <a:p>
            <a:r>
              <a:rPr lang="fr-FR" dirty="0" smtClean="0"/>
              <a:t>C</a:t>
            </a:r>
            <a:endParaRPr lang="fr-FR" dirty="0"/>
          </a:p>
        </p:txBody>
      </p:sp>
      <p:sp>
        <p:nvSpPr>
          <p:cNvPr id="15" name="ZoneTexte 14"/>
          <p:cNvSpPr txBox="1"/>
          <p:nvPr/>
        </p:nvSpPr>
        <p:spPr>
          <a:xfrm>
            <a:off x="2538360" y="2420888"/>
            <a:ext cx="432048" cy="369332"/>
          </a:xfrm>
          <a:prstGeom prst="rect">
            <a:avLst/>
          </a:prstGeom>
          <a:noFill/>
        </p:spPr>
        <p:txBody>
          <a:bodyPr wrap="square" rtlCol="0">
            <a:spAutoFit/>
          </a:bodyPr>
          <a:lstStyle/>
          <a:p>
            <a:r>
              <a:rPr lang="fr-FR" dirty="0"/>
              <a:t>P</a:t>
            </a:r>
          </a:p>
        </p:txBody>
      </p:sp>
      <p:sp>
        <p:nvSpPr>
          <p:cNvPr id="16" name="ZoneTexte 15"/>
          <p:cNvSpPr txBox="1"/>
          <p:nvPr/>
        </p:nvSpPr>
        <p:spPr>
          <a:xfrm>
            <a:off x="1547664" y="4499828"/>
            <a:ext cx="432048" cy="369332"/>
          </a:xfrm>
          <a:prstGeom prst="rect">
            <a:avLst/>
          </a:prstGeom>
          <a:noFill/>
        </p:spPr>
        <p:txBody>
          <a:bodyPr wrap="square" rtlCol="0">
            <a:spAutoFit/>
          </a:bodyPr>
          <a:lstStyle/>
          <a:p>
            <a:r>
              <a:rPr lang="fr-FR" dirty="0"/>
              <a:t>E</a:t>
            </a:r>
          </a:p>
        </p:txBody>
      </p:sp>
      <p:sp>
        <p:nvSpPr>
          <p:cNvPr id="17" name="ZoneTexte 16"/>
          <p:cNvSpPr txBox="1"/>
          <p:nvPr/>
        </p:nvSpPr>
        <p:spPr>
          <a:xfrm>
            <a:off x="2267744" y="3717032"/>
            <a:ext cx="889987" cy="369332"/>
          </a:xfrm>
          <a:prstGeom prst="rect">
            <a:avLst/>
          </a:prstGeom>
          <a:noFill/>
        </p:spPr>
        <p:txBody>
          <a:bodyPr wrap="none" rtlCol="0">
            <a:spAutoFit/>
          </a:bodyPr>
          <a:lstStyle/>
          <a:p>
            <a:r>
              <a:rPr lang="fr-FR" b="1" dirty="0" smtClean="0">
                <a:solidFill>
                  <a:srgbClr val="FF0000"/>
                </a:solidFill>
              </a:rPr>
              <a:t>Stress</a:t>
            </a:r>
            <a:endParaRPr lang="fr-FR" b="1" dirty="0">
              <a:solidFill>
                <a:srgbClr val="FF0000"/>
              </a:solidFill>
            </a:endParaRPr>
          </a:p>
        </p:txBody>
      </p:sp>
      <p:sp>
        <p:nvSpPr>
          <p:cNvPr id="18" name="ZoneTexte 17"/>
          <p:cNvSpPr txBox="1"/>
          <p:nvPr/>
        </p:nvSpPr>
        <p:spPr>
          <a:xfrm rot="17710796">
            <a:off x="932602" y="4051887"/>
            <a:ext cx="1133644" cy="369332"/>
          </a:xfrm>
          <a:prstGeom prst="rect">
            <a:avLst/>
          </a:prstGeom>
          <a:noFill/>
        </p:spPr>
        <p:txBody>
          <a:bodyPr wrap="none" rtlCol="0">
            <a:spAutoFit/>
          </a:bodyPr>
          <a:lstStyle/>
          <a:p>
            <a:r>
              <a:rPr lang="fr-FR" dirty="0" smtClean="0"/>
              <a:t>Angoisse</a:t>
            </a:r>
            <a:endParaRPr lang="fr-FR" dirty="0"/>
          </a:p>
        </p:txBody>
      </p:sp>
      <p:sp>
        <p:nvSpPr>
          <p:cNvPr id="19" name="ZoneTexte 18"/>
          <p:cNvSpPr txBox="1"/>
          <p:nvPr/>
        </p:nvSpPr>
        <p:spPr>
          <a:xfrm rot="3924927">
            <a:off x="3310080" y="4063074"/>
            <a:ext cx="1197764" cy="369332"/>
          </a:xfrm>
          <a:prstGeom prst="rect">
            <a:avLst/>
          </a:prstGeom>
          <a:noFill/>
        </p:spPr>
        <p:txBody>
          <a:bodyPr wrap="none" rtlCol="0">
            <a:spAutoFit/>
          </a:bodyPr>
          <a:lstStyle/>
          <a:p>
            <a:r>
              <a:rPr lang="fr-FR" dirty="0" smtClean="0"/>
              <a:t>Inadaptés</a:t>
            </a:r>
            <a:endParaRPr lang="fr-FR" dirty="0"/>
          </a:p>
        </p:txBody>
      </p:sp>
      <p:sp>
        <p:nvSpPr>
          <p:cNvPr id="20" name="ZoneTexte 19"/>
          <p:cNvSpPr txBox="1"/>
          <p:nvPr/>
        </p:nvSpPr>
        <p:spPr>
          <a:xfrm>
            <a:off x="5580112" y="3717032"/>
            <a:ext cx="877163" cy="369332"/>
          </a:xfrm>
          <a:prstGeom prst="rect">
            <a:avLst/>
          </a:prstGeom>
          <a:noFill/>
        </p:spPr>
        <p:txBody>
          <a:bodyPr wrap="none" rtlCol="0">
            <a:spAutoFit/>
          </a:bodyPr>
          <a:lstStyle/>
          <a:p>
            <a:r>
              <a:rPr lang="fr-FR" b="1" dirty="0" smtClean="0">
                <a:solidFill>
                  <a:schemeClr val="accent2">
                    <a:lumMod val="75000"/>
                  </a:schemeClr>
                </a:solidFill>
              </a:rPr>
              <a:t>Calme</a:t>
            </a:r>
            <a:endParaRPr lang="fr-FR" b="1" dirty="0">
              <a:solidFill>
                <a:schemeClr val="accent2">
                  <a:lumMod val="75000"/>
                </a:schemeClr>
              </a:solidFill>
            </a:endParaRPr>
          </a:p>
        </p:txBody>
      </p:sp>
      <p:sp>
        <p:nvSpPr>
          <p:cNvPr id="21" name="ZoneTexte 20"/>
          <p:cNvSpPr txBox="1"/>
          <p:nvPr/>
        </p:nvSpPr>
        <p:spPr>
          <a:xfrm rot="3819900">
            <a:off x="6754927" y="4076309"/>
            <a:ext cx="1031051" cy="369332"/>
          </a:xfrm>
          <a:prstGeom prst="rect">
            <a:avLst/>
          </a:prstGeom>
          <a:noFill/>
        </p:spPr>
        <p:txBody>
          <a:bodyPr wrap="none" rtlCol="0">
            <a:spAutoFit/>
          </a:bodyPr>
          <a:lstStyle/>
          <a:p>
            <a:r>
              <a:rPr lang="fr-FR" dirty="0" smtClean="0"/>
              <a:t>Adaptés</a:t>
            </a:r>
            <a:endParaRPr lang="fr-FR" dirty="0"/>
          </a:p>
        </p:txBody>
      </p:sp>
      <p:sp>
        <p:nvSpPr>
          <p:cNvPr id="22" name="ZoneTexte 21"/>
          <p:cNvSpPr txBox="1"/>
          <p:nvPr/>
        </p:nvSpPr>
        <p:spPr>
          <a:xfrm rot="17927308">
            <a:off x="4408437" y="4008068"/>
            <a:ext cx="877163" cy="369332"/>
          </a:xfrm>
          <a:prstGeom prst="rect">
            <a:avLst/>
          </a:prstGeom>
          <a:noFill/>
        </p:spPr>
        <p:txBody>
          <a:bodyPr wrap="none" rtlCol="0">
            <a:spAutoFit/>
          </a:bodyPr>
          <a:lstStyle/>
          <a:p>
            <a:r>
              <a:rPr lang="fr-FR" dirty="0" smtClean="0"/>
              <a:t>Neutre</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a:bodyPr>
          <a:lstStyle/>
          <a:p>
            <a:r>
              <a:rPr lang="fr-FR" dirty="0" smtClean="0"/>
              <a:t>Différents types de stress</a:t>
            </a:r>
            <a:endParaRPr lang="fr-FR" dirty="0"/>
          </a:p>
        </p:txBody>
      </p:sp>
      <p:sp>
        <p:nvSpPr>
          <p:cNvPr id="3" name="Espace réservé du contenu 2"/>
          <p:cNvSpPr>
            <a:spLocks noGrp="1"/>
          </p:cNvSpPr>
          <p:nvPr>
            <p:ph sz="quarter" idx="1"/>
          </p:nvPr>
        </p:nvSpPr>
        <p:spPr>
          <a:xfrm>
            <a:off x="457200" y="1196752"/>
            <a:ext cx="7467600" cy="5277200"/>
          </a:xfrm>
        </p:spPr>
        <p:txBody>
          <a:bodyPr/>
          <a:lstStyle/>
          <a:p>
            <a:pPr>
              <a:buNone/>
            </a:pPr>
            <a:endParaRPr lang="fr-FR" sz="2000" b="1" dirty="0" smtClean="0"/>
          </a:p>
          <a:p>
            <a:r>
              <a:rPr lang="fr-FR" sz="2000" b="1" dirty="0" smtClean="0"/>
              <a:t>Les 4 états fonctionnels de l'instinct : </a:t>
            </a:r>
          </a:p>
          <a:p>
            <a:endParaRPr lang="fr-FR" sz="2000" b="1" dirty="0" smtClean="0"/>
          </a:p>
          <a:p>
            <a:pPr>
              <a:buNone/>
            </a:pPr>
            <a:endParaRPr lang="fr-FR" sz="2000" b="1" dirty="0" smtClean="0"/>
          </a:p>
          <a:p>
            <a:pPr algn="ctr"/>
            <a:r>
              <a:rPr lang="fr-FR" sz="2000" b="1" dirty="0" smtClean="0">
                <a:solidFill>
                  <a:schemeClr val="accent1"/>
                </a:solidFill>
              </a:rPr>
              <a:t>CALME</a:t>
            </a:r>
          </a:p>
          <a:p>
            <a:pPr algn="ctr"/>
            <a:r>
              <a:rPr lang="fr-FR" sz="2000" b="1" dirty="0" smtClean="0">
                <a:solidFill>
                  <a:schemeClr val="accent1"/>
                </a:solidFill>
              </a:rPr>
              <a:t>FUITE</a:t>
            </a:r>
          </a:p>
          <a:p>
            <a:pPr algn="ctr"/>
            <a:r>
              <a:rPr lang="fr-FR" sz="2000" b="1" dirty="0" smtClean="0">
                <a:solidFill>
                  <a:schemeClr val="accent1"/>
                </a:solidFill>
              </a:rPr>
              <a:t>LUTTE</a:t>
            </a:r>
          </a:p>
          <a:p>
            <a:pPr algn="ctr"/>
            <a:r>
              <a:rPr lang="fr-FR" sz="2000" b="1" dirty="0" smtClean="0">
                <a:solidFill>
                  <a:schemeClr val="accent1"/>
                </a:solidFill>
              </a:rPr>
              <a:t>INHIBITION</a:t>
            </a:r>
          </a:p>
          <a:p>
            <a:pPr>
              <a:buNone/>
            </a:pPr>
            <a:endParaRPr lang="fr-FR" dirty="0"/>
          </a:p>
        </p:txBody>
      </p:sp>
      <p:pic>
        <p:nvPicPr>
          <p:cNvPr id="2050" name="Picture 2" descr="C:\Users\evelyne\Documents\KHEPRI Developpement\Clients\Pole-Emploi TUDAL\Formation 28-04 et 5-05\Photo Fuite.JPG"/>
          <p:cNvPicPr>
            <a:picLocks noChangeAspect="1" noChangeArrowheads="1"/>
          </p:cNvPicPr>
          <p:nvPr/>
        </p:nvPicPr>
        <p:blipFill>
          <a:blip r:embed="rId3" cstate="print"/>
          <a:srcRect/>
          <a:stretch>
            <a:fillRect/>
          </a:stretch>
        </p:blipFill>
        <p:spPr bwMode="auto">
          <a:xfrm>
            <a:off x="6156175" y="548680"/>
            <a:ext cx="2231117" cy="2400374"/>
          </a:xfrm>
          <a:prstGeom prst="rect">
            <a:avLst/>
          </a:prstGeom>
          <a:noFill/>
        </p:spPr>
      </p:pic>
      <p:pic>
        <p:nvPicPr>
          <p:cNvPr id="2051" name="Picture 3" descr="C:\Users\evelyne\Documents\KHEPRI Developpement\Clients\Pole-Emploi TUDAL\Formation 28-04 et 5-05\Photo lutte.JPG"/>
          <p:cNvPicPr>
            <a:picLocks noChangeAspect="1" noChangeArrowheads="1"/>
          </p:cNvPicPr>
          <p:nvPr/>
        </p:nvPicPr>
        <p:blipFill>
          <a:blip r:embed="rId4" cstate="print"/>
          <a:srcRect/>
          <a:stretch>
            <a:fillRect/>
          </a:stretch>
        </p:blipFill>
        <p:spPr bwMode="auto">
          <a:xfrm>
            <a:off x="755576" y="2348880"/>
            <a:ext cx="2088232" cy="3197028"/>
          </a:xfrm>
          <a:prstGeom prst="rect">
            <a:avLst/>
          </a:prstGeom>
          <a:noFill/>
        </p:spPr>
      </p:pic>
      <p:pic>
        <p:nvPicPr>
          <p:cNvPr id="2052" name="Picture 4" descr="C:\Users\evelyne\Documents\KHEPRI Developpement\Clients\Pole-Emploi TUDAL\Formation 28-04 et 5-05\Photo Inhibition.JPG"/>
          <p:cNvPicPr>
            <a:picLocks noChangeAspect="1" noChangeArrowheads="1"/>
          </p:cNvPicPr>
          <p:nvPr/>
        </p:nvPicPr>
        <p:blipFill>
          <a:blip r:embed="rId5" cstate="print"/>
          <a:srcRect/>
          <a:stretch>
            <a:fillRect/>
          </a:stretch>
        </p:blipFill>
        <p:spPr bwMode="auto">
          <a:xfrm>
            <a:off x="5436096" y="3645024"/>
            <a:ext cx="1807740" cy="277560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sz="3200" dirty="0" smtClean="0"/>
              <a:t>pensées – émotions – comportements</a:t>
            </a:r>
            <a:endParaRPr lang="fr-FR" dirty="0" smtClean="0"/>
          </a:p>
        </p:txBody>
      </p:sp>
      <p:sp>
        <p:nvSpPr>
          <p:cNvPr id="6" name="Triangle isocèle 5"/>
          <p:cNvSpPr/>
          <p:nvPr/>
        </p:nvSpPr>
        <p:spPr>
          <a:xfrm>
            <a:off x="307941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3399718" y="5229200"/>
            <a:ext cx="1479892" cy="369332"/>
          </a:xfrm>
          <a:prstGeom prst="rect">
            <a:avLst/>
          </a:prstGeom>
          <a:noFill/>
        </p:spPr>
        <p:txBody>
          <a:bodyPr wrap="none" rtlCol="0">
            <a:spAutoFit/>
          </a:bodyPr>
          <a:lstStyle/>
          <a:p>
            <a:r>
              <a:rPr lang="fr-FR" dirty="0" smtClean="0"/>
              <a:t>Je me casse</a:t>
            </a:r>
            <a:endParaRPr lang="fr-FR" dirty="0"/>
          </a:p>
        </p:txBody>
      </p:sp>
      <p:sp>
        <p:nvSpPr>
          <p:cNvPr id="10" name="ZoneTexte 9"/>
          <p:cNvSpPr txBox="1"/>
          <p:nvPr/>
        </p:nvSpPr>
        <p:spPr>
          <a:xfrm>
            <a:off x="4860032" y="4571836"/>
            <a:ext cx="432048" cy="369332"/>
          </a:xfrm>
          <a:prstGeom prst="rect">
            <a:avLst/>
          </a:prstGeom>
          <a:noFill/>
        </p:spPr>
        <p:txBody>
          <a:bodyPr wrap="square" rtlCol="0">
            <a:spAutoFit/>
          </a:bodyPr>
          <a:lstStyle/>
          <a:p>
            <a:r>
              <a:rPr lang="fr-FR" dirty="0" smtClean="0"/>
              <a:t>C</a:t>
            </a:r>
            <a:endParaRPr lang="fr-FR" dirty="0"/>
          </a:p>
        </p:txBody>
      </p:sp>
      <p:sp>
        <p:nvSpPr>
          <p:cNvPr id="11" name="ZoneTexte 10"/>
          <p:cNvSpPr txBox="1"/>
          <p:nvPr/>
        </p:nvSpPr>
        <p:spPr>
          <a:xfrm>
            <a:off x="4029162" y="2348880"/>
            <a:ext cx="432048" cy="369332"/>
          </a:xfrm>
          <a:prstGeom prst="rect">
            <a:avLst/>
          </a:prstGeom>
          <a:noFill/>
        </p:spPr>
        <p:txBody>
          <a:bodyPr wrap="square" rtlCol="0">
            <a:spAutoFit/>
          </a:bodyPr>
          <a:lstStyle/>
          <a:p>
            <a:r>
              <a:rPr lang="fr-FR" dirty="0" smtClean="0"/>
              <a:t>P </a:t>
            </a:r>
            <a:endParaRPr lang="fr-FR" dirty="0"/>
          </a:p>
        </p:txBody>
      </p:sp>
      <p:sp>
        <p:nvSpPr>
          <p:cNvPr id="12" name="ZoneTexte 11"/>
          <p:cNvSpPr txBox="1"/>
          <p:nvPr/>
        </p:nvSpPr>
        <p:spPr>
          <a:xfrm>
            <a:off x="322342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0" name="ZoneTexte 19"/>
          <p:cNvSpPr txBox="1"/>
          <p:nvPr/>
        </p:nvSpPr>
        <p:spPr>
          <a:xfrm>
            <a:off x="3783471" y="3356992"/>
            <a:ext cx="736099" cy="369332"/>
          </a:xfrm>
          <a:prstGeom prst="rect">
            <a:avLst/>
          </a:prstGeom>
          <a:noFill/>
        </p:spPr>
        <p:txBody>
          <a:bodyPr wrap="none" rtlCol="0">
            <a:spAutoFit/>
          </a:bodyPr>
          <a:lstStyle/>
          <a:p>
            <a:r>
              <a:rPr lang="fr-FR" b="1" dirty="0" smtClean="0">
                <a:solidFill>
                  <a:srgbClr val="FF0000"/>
                </a:solidFill>
              </a:rPr>
              <a:t>Fuite</a:t>
            </a:r>
            <a:endParaRPr lang="fr-FR" b="1" dirty="0">
              <a:solidFill>
                <a:srgbClr val="FF0000"/>
              </a:solidFill>
            </a:endParaRPr>
          </a:p>
        </p:txBody>
      </p:sp>
      <p:sp>
        <p:nvSpPr>
          <p:cNvPr id="23" name="ZoneTexte 22"/>
          <p:cNvSpPr txBox="1"/>
          <p:nvPr/>
        </p:nvSpPr>
        <p:spPr>
          <a:xfrm>
            <a:off x="4519570" y="1916833"/>
            <a:ext cx="3076766" cy="923330"/>
          </a:xfrm>
          <a:prstGeom prst="rect">
            <a:avLst/>
          </a:prstGeom>
          <a:noFill/>
        </p:spPr>
        <p:txBody>
          <a:bodyPr wrap="square" rtlCol="0">
            <a:spAutoFit/>
          </a:bodyPr>
          <a:lstStyle/>
          <a:p>
            <a:r>
              <a:rPr lang="fr-FR" b="1" dirty="0" smtClean="0"/>
              <a:t>Confusion</a:t>
            </a:r>
          </a:p>
          <a:p>
            <a:r>
              <a:rPr lang="fr-FR" b="1" dirty="0" smtClean="0"/>
              <a:t>Je ne sais plus par quel bout... Prendre les choses</a:t>
            </a:r>
            <a:endParaRPr lang="fr-FR" b="1" dirty="0"/>
          </a:p>
        </p:txBody>
      </p:sp>
      <p:sp>
        <p:nvSpPr>
          <p:cNvPr id="24" name="ZoneTexte 23"/>
          <p:cNvSpPr txBox="1"/>
          <p:nvPr/>
        </p:nvSpPr>
        <p:spPr>
          <a:xfrm rot="4035750">
            <a:off x="5008776" y="4248962"/>
            <a:ext cx="774571" cy="369332"/>
          </a:xfrm>
          <a:prstGeom prst="rect">
            <a:avLst/>
          </a:prstGeom>
          <a:noFill/>
        </p:spPr>
        <p:txBody>
          <a:bodyPr wrap="none" rtlCol="0">
            <a:spAutoFit/>
          </a:bodyPr>
          <a:lstStyle/>
          <a:p>
            <a:r>
              <a:rPr lang="fr-FR" dirty="0" smtClean="0"/>
              <a:t>Recul</a:t>
            </a:r>
            <a:endParaRPr lang="fr-FR" dirty="0"/>
          </a:p>
        </p:txBody>
      </p:sp>
      <p:sp>
        <p:nvSpPr>
          <p:cNvPr id="25" name="ZoneTexte 24"/>
          <p:cNvSpPr txBox="1"/>
          <p:nvPr/>
        </p:nvSpPr>
        <p:spPr>
          <a:xfrm rot="17562415">
            <a:off x="2793575" y="3574128"/>
            <a:ext cx="1369286" cy="646331"/>
          </a:xfrm>
          <a:prstGeom prst="rect">
            <a:avLst/>
          </a:prstGeom>
          <a:noFill/>
        </p:spPr>
        <p:txBody>
          <a:bodyPr wrap="none" rtlCol="0">
            <a:spAutoFit/>
          </a:bodyPr>
          <a:lstStyle/>
          <a:p>
            <a:r>
              <a:rPr lang="fr-FR" dirty="0" smtClean="0"/>
              <a:t>Peur d'être </a:t>
            </a:r>
          </a:p>
          <a:p>
            <a:r>
              <a:rPr lang="fr-FR" dirty="0" smtClean="0"/>
              <a:t>contraint</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5037</Words>
  <Application>Microsoft Office PowerPoint</Application>
  <PresentationFormat>Affichage à l'écran (4:3)</PresentationFormat>
  <Paragraphs>575</Paragraphs>
  <Slides>34</Slides>
  <Notes>34</Notes>
  <HiddenSlides>1</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Oriel</vt:lpstr>
      <vt:lpstr>Formation 2015</vt:lpstr>
      <vt:lpstr>Déroulement de la formation – 9 h à 11 h</vt:lpstr>
      <vt:lpstr>Déroulement de la formation – 11 h à 13 h</vt:lpstr>
      <vt:lpstr>1. Les 4 territoires cérébraux et prise de décisions</vt:lpstr>
      <vt:lpstr>1. Les 4 territoires : modes de fonctionnement du cerveau</vt:lpstr>
      <vt:lpstr>2. L'intelligence du stress </vt:lpstr>
      <vt:lpstr>Les modes de fonctionnement du cerveau</vt:lpstr>
      <vt:lpstr>Différents types de stress</vt:lpstr>
      <vt:lpstr>pensées – émotions – comportements</vt:lpstr>
      <vt:lpstr>pensées – émotions – comportements</vt:lpstr>
      <vt:lpstr>pensées – émotions – comportements</vt:lpstr>
      <vt:lpstr>Emotions – Comportements - Pensées</vt:lpstr>
      <vt:lpstr>Stratégies / objectifs des différents stress </vt:lpstr>
      <vt:lpstr>3. Auto-evaluation Diagnostiquer et gérer les différents états de stress</vt:lpstr>
      <vt:lpstr>Les 6 dimensions des modes mentaux</vt:lpstr>
      <vt:lpstr>Les 6 dimensions</vt:lpstr>
      <vt:lpstr>Solutions : exercices adéquats</vt:lpstr>
      <vt:lpstr>Valeurs / anti valeurs</vt:lpstr>
      <vt:lpstr>Le pack aventure</vt:lpstr>
      <vt:lpstr>Pyramide Moyens / exigences</vt:lpstr>
      <vt:lpstr>4. La gestion relationnelle du stress</vt:lpstr>
      <vt:lpstr>Comment apaiser l'état de fuite</vt:lpstr>
      <vt:lpstr>Comment apaiser l'état de lutte</vt:lpstr>
      <vt:lpstr>Comment faire face a l'état d'inhibition de l'action</vt:lpstr>
      <vt:lpstr>5. Positionnement grégaire</vt:lpstr>
      <vt:lpstr>5. Positionnement grégaire</vt:lpstr>
      <vt:lpstr>Hiérarchie des rapports sociaux</vt:lpstr>
      <vt:lpstr>Auto-évaluation</vt:lpstr>
      <vt:lpstr>5. Gestion relationnelle : Comment s'en sortir ?</vt:lpstr>
      <vt:lpstr>5. Gestion relationnelle</vt:lpstr>
      <vt:lpstr>Comment faire  face a un dominant</vt:lpstr>
      <vt:lpstr>Comment faire  face à un marginal</vt:lpstr>
      <vt:lpstr>Comment faire  face à un soumis</vt:lpstr>
      <vt:lpstr>Comment faire  face à un axial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28 mars 2014</dc:title>
  <dc:creator>evelyne</dc:creator>
  <cp:lastModifiedBy>Xerox Corporation</cp:lastModifiedBy>
  <cp:revision>62</cp:revision>
  <dcterms:created xsi:type="dcterms:W3CDTF">2014-03-26T10:34:40Z</dcterms:created>
  <dcterms:modified xsi:type="dcterms:W3CDTF">2015-06-05T16:47:38Z</dcterms:modified>
</cp:coreProperties>
</file>