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48"/>
  </p:notesMasterIdLst>
  <p:handoutMasterIdLst>
    <p:handoutMasterId r:id="rId49"/>
  </p:handoutMasterIdLst>
  <p:sldIdLst>
    <p:sldId id="264" r:id="rId3"/>
    <p:sldId id="272" r:id="rId4"/>
    <p:sldId id="273" r:id="rId5"/>
    <p:sldId id="274" r:id="rId6"/>
    <p:sldId id="275" r:id="rId7"/>
    <p:sldId id="276" r:id="rId8"/>
    <p:sldId id="302" r:id="rId9"/>
    <p:sldId id="277" r:id="rId10"/>
    <p:sldId id="278" r:id="rId11"/>
    <p:sldId id="303" r:id="rId12"/>
    <p:sldId id="279"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 id="292" r:id="rId26"/>
    <p:sldId id="293" r:id="rId27"/>
    <p:sldId id="294" r:id="rId28"/>
    <p:sldId id="295" r:id="rId29"/>
    <p:sldId id="296" r:id="rId30"/>
    <p:sldId id="297" r:id="rId31"/>
    <p:sldId id="298" r:id="rId32"/>
    <p:sldId id="299" r:id="rId33"/>
    <p:sldId id="300" r:id="rId34"/>
    <p:sldId id="265" r:id="rId35"/>
    <p:sldId id="270" r:id="rId36"/>
    <p:sldId id="266" r:id="rId37"/>
    <p:sldId id="257" r:id="rId38"/>
    <p:sldId id="259" r:id="rId39"/>
    <p:sldId id="258" r:id="rId40"/>
    <p:sldId id="267" r:id="rId41"/>
    <p:sldId id="260" r:id="rId42"/>
    <p:sldId id="262" r:id="rId43"/>
    <p:sldId id="268" r:id="rId44"/>
    <p:sldId id="269" r:id="rId45"/>
    <p:sldId id="263" r:id="rId46"/>
    <p:sldId id="271" r:id="rId47"/>
  </p:sldIdLst>
  <p:sldSz cx="9144000" cy="6858000" type="screen4x3"/>
  <p:notesSz cx="6858000" cy="9144000"/>
  <p:custDataLst>
    <p:tags r:id="rId50"/>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00FF"/>
    <a:srgbClr val="009999"/>
    <a:srgbClr val="FF3300"/>
    <a:srgbClr val="FF6633"/>
    <a:srgbClr val="F8F8F8"/>
    <a:srgbClr val="FFFF99"/>
    <a:srgbClr val="B1A9CF"/>
    <a:srgbClr val="9885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8" autoAdjust="0"/>
    <p:restoredTop sz="94600" autoAdjust="0"/>
  </p:normalViewPr>
  <p:slideViewPr>
    <p:cSldViewPr>
      <p:cViewPr varScale="1">
        <p:scale>
          <a:sx n="95" d="100"/>
          <a:sy n="95" d="100"/>
        </p:scale>
        <p:origin x="132" y="100"/>
      </p:cViewPr>
      <p:guideLst/>
    </p:cSldViewPr>
  </p:slideViewPr>
  <p:notesTextViewPr>
    <p:cViewPr>
      <p:scale>
        <a:sx n="1" d="1"/>
        <a:sy n="1" d="1"/>
      </p:scale>
      <p:origin x="0" y="0"/>
    </p:cViewPr>
  </p:notesTextViewPr>
  <p:sorterViewPr>
    <p:cViewPr varScale="1">
      <p:scale>
        <a:sx n="100" d="100"/>
        <a:sy n="100" d="100"/>
      </p:scale>
      <p:origin x="0" y="-148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tags" Target="tags/tag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4B9FDF-8A04-4114-98AF-10E186871BCB}" type="doc">
      <dgm:prSet loTypeId="urn:microsoft.com/office/officeart/2005/8/layout/orgChart1" loCatId="hierarchy" qsTypeId="urn:microsoft.com/office/officeart/2005/8/quickstyle/simple1" qsCatId="simple" csTypeId="urn:microsoft.com/office/officeart/2005/8/colors/accent1_2" csCatId="accent1"/>
      <dgm:spPr/>
    </dgm:pt>
    <dgm:pt modelId="{1F3FB276-C38D-426D-A2A9-2F82F78511CD}">
      <dgm:prSet/>
      <dgm:spPr/>
      <dgm:t>
        <a:bodyPr/>
        <a:lstStyle/>
        <a:p>
          <a:endParaRPr lang="fr-FR"/>
        </a:p>
      </dgm:t>
    </dgm:pt>
    <dgm:pt modelId="{6FC3DECF-BAA3-4910-BB5A-49F4900154AE}" type="parTrans" cxnId="{48E2EA2D-6B5B-460C-B2C7-8CBDD2DCD5F0}">
      <dgm:prSet/>
      <dgm:spPr/>
    </dgm:pt>
    <dgm:pt modelId="{BECCFE05-38B8-4944-9CBE-508805BDCD60}" type="sibTrans" cxnId="{48E2EA2D-6B5B-460C-B2C7-8CBDD2DCD5F0}">
      <dgm:prSet/>
      <dgm:spPr/>
    </dgm:pt>
    <dgm:pt modelId="{DC97315F-C018-4029-B5E1-1C82D2180174}">
      <dgm:prSet/>
      <dgm:spPr/>
      <dgm:t>
        <a:bodyPr/>
        <a:lstStyle/>
        <a:p>
          <a:endParaRPr lang="fr-FR"/>
        </a:p>
      </dgm:t>
    </dgm:pt>
    <dgm:pt modelId="{56C37A6A-1958-457A-A353-716B86D93C30}" type="parTrans" cxnId="{2607FE12-D274-4842-8E03-7C813BB1ACA3}">
      <dgm:prSet/>
      <dgm:spPr/>
    </dgm:pt>
    <dgm:pt modelId="{080BDD8C-2159-42A8-8D0E-3E95A2AAFF32}" type="sibTrans" cxnId="{2607FE12-D274-4842-8E03-7C813BB1ACA3}">
      <dgm:prSet/>
      <dgm:spPr/>
    </dgm:pt>
    <dgm:pt modelId="{A84C35F6-07AB-43F9-9077-263165EEE7B7}">
      <dgm:prSet/>
      <dgm:spPr/>
      <dgm:t>
        <a:bodyPr/>
        <a:lstStyle/>
        <a:p>
          <a:endParaRPr lang="fr-FR"/>
        </a:p>
      </dgm:t>
    </dgm:pt>
    <dgm:pt modelId="{B5F843B5-0E69-4CB7-879E-C9169CE90887}" type="parTrans" cxnId="{EF274017-E5C2-4FFB-859B-429C6E3244A4}">
      <dgm:prSet/>
      <dgm:spPr/>
    </dgm:pt>
    <dgm:pt modelId="{FF92649E-AFC5-4E20-8362-B7A41562B594}" type="sibTrans" cxnId="{EF274017-E5C2-4FFB-859B-429C6E3244A4}">
      <dgm:prSet/>
      <dgm:spPr/>
    </dgm:pt>
    <dgm:pt modelId="{041F432F-D6E0-4331-AD04-7F28BDBF2205}">
      <dgm:prSet/>
      <dgm:spPr/>
      <dgm:t>
        <a:bodyPr/>
        <a:lstStyle/>
        <a:p>
          <a:endParaRPr lang="fr-FR"/>
        </a:p>
      </dgm:t>
    </dgm:pt>
    <dgm:pt modelId="{7BE2D224-9729-4299-A46B-976F7445C347}" type="parTrans" cxnId="{E857308E-6D2D-4B3B-8E48-A320C7492F5F}">
      <dgm:prSet/>
      <dgm:spPr/>
    </dgm:pt>
    <dgm:pt modelId="{A6C9BBC7-8AE8-4201-B71E-BFF98E3307E0}" type="sibTrans" cxnId="{E857308E-6D2D-4B3B-8E48-A320C7492F5F}">
      <dgm:prSet/>
      <dgm:spPr/>
    </dgm:pt>
    <dgm:pt modelId="{7E00E1E5-BB0D-4853-9C3A-FA0D3EF0CD1C}" type="pres">
      <dgm:prSet presAssocID="{5F4B9FDF-8A04-4114-98AF-10E186871BCB}" presName="hierChild1" presStyleCnt="0">
        <dgm:presLayoutVars>
          <dgm:orgChart val="1"/>
          <dgm:chPref val="1"/>
          <dgm:dir/>
          <dgm:animOne val="branch"/>
          <dgm:animLvl val="lvl"/>
          <dgm:resizeHandles/>
        </dgm:presLayoutVars>
      </dgm:prSet>
      <dgm:spPr/>
    </dgm:pt>
    <dgm:pt modelId="{703BE80F-E362-425F-B6B2-0919CCFE9D9B}" type="pres">
      <dgm:prSet presAssocID="{1F3FB276-C38D-426D-A2A9-2F82F78511CD}" presName="hierRoot1" presStyleCnt="0">
        <dgm:presLayoutVars>
          <dgm:hierBranch/>
        </dgm:presLayoutVars>
      </dgm:prSet>
      <dgm:spPr/>
    </dgm:pt>
    <dgm:pt modelId="{772D0EE1-4510-4E2E-A89D-98E35A12BBAA}" type="pres">
      <dgm:prSet presAssocID="{1F3FB276-C38D-426D-A2A9-2F82F78511CD}" presName="rootComposite1" presStyleCnt="0"/>
      <dgm:spPr/>
    </dgm:pt>
    <dgm:pt modelId="{BB6F8EA0-3364-4936-8864-DDD68ED73EDE}" type="pres">
      <dgm:prSet presAssocID="{1F3FB276-C38D-426D-A2A9-2F82F78511CD}" presName="rootText1" presStyleLbl="node0" presStyleIdx="0" presStyleCnt="1">
        <dgm:presLayoutVars>
          <dgm:chPref val="3"/>
        </dgm:presLayoutVars>
      </dgm:prSet>
      <dgm:spPr/>
      <dgm:t>
        <a:bodyPr/>
        <a:lstStyle/>
        <a:p>
          <a:endParaRPr lang="fr-FR"/>
        </a:p>
      </dgm:t>
    </dgm:pt>
    <dgm:pt modelId="{5F487FE7-0883-440F-8475-39728B7D924A}" type="pres">
      <dgm:prSet presAssocID="{1F3FB276-C38D-426D-A2A9-2F82F78511CD}" presName="rootConnector1" presStyleLbl="node1" presStyleIdx="0" presStyleCnt="0"/>
      <dgm:spPr/>
      <dgm:t>
        <a:bodyPr/>
        <a:lstStyle/>
        <a:p>
          <a:endParaRPr lang="fr-FR"/>
        </a:p>
      </dgm:t>
    </dgm:pt>
    <dgm:pt modelId="{32B1C8A8-EF7A-43D0-9AFB-F56AAF5F0FC9}" type="pres">
      <dgm:prSet presAssocID="{1F3FB276-C38D-426D-A2A9-2F82F78511CD}" presName="hierChild2" presStyleCnt="0"/>
      <dgm:spPr/>
    </dgm:pt>
    <dgm:pt modelId="{F422FEF2-673B-468E-8B93-5D8C4B5D757C}" type="pres">
      <dgm:prSet presAssocID="{56C37A6A-1958-457A-A353-716B86D93C30}" presName="Name35" presStyleLbl="parChTrans1D2" presStyleIdx="0" presStyleCnt="3"/>
      <dgm:spPr/>
    </dgm:pt>
    <dgm:pt modelId="{6B887043-E5E5-4377-AC9C-3475EA8AFE43}" type="pres">
      <dgm:prSet presAssocID="{DC97315F-C018-4029-B5E1-1C82D2180174}" presName="hierRoot2" presStyleCnt="0">
        <dgm:presLayoutVars>
          <dgm:hierBranch/>
        </dgm:presLayoutVars>
      </dgm:prSet>
      <dgm:spPr/>
    </dgm:pt>
    <dgm:pt modelId="{55D80CFE-5D07-496B-AEA6-B9576FB3437D}" type="pres">
      <dgm:prSet presAssocID="{DC97315F-C018-4029-B5E1-1C82D2180174}" presName="rootComposite" presStyleCnt="0"/>
      <dgm:spPr/>
    </dgm:pt>
    <dgm:pt modelId="{C029B24C-C83E-4A22-A05B-AB99B02DA195}" type="pres">
      <dgm:prSet presAssocID="{DC97315F-C018-4029-B5E1-1C82D2180174}" presName="rootText" presStyleLbl="node2" presStyleIdx="0" presStyleCnt="3">
        <dgm:presLayoutVars>
          <dgm:chPref val="3"/>
        </dgm:presLayoutVars>
      </dgm:prSet>
      <dgm:spPr/>
      <dgm:t>
        <a:bodyPr/>
        <a:lstStyle/>
        <a:p>
          <a:endParaRPr lang="fr-FR"/>
        </a:p>
      </dgm:t>
    </dgm:pt>
    <dgm:pt modelId="{E6FD1225-638A-40F1-9ADA-158D2E5469D9}" type="pres">
      <dgm:prSet presAssocID="{DC97315F-C018-4029-B5E1-1C82D2180174}" presName="rootConnector" presStyleLbl="node2" presStyleIdx="0" presStyleCnt="3"/>
      <dgm:spPr/>
      <dgm:t>
        <a:bodyPr/>
        <a:lstStyle/>
        <a:p>
          <a:endParaRPr lang="fr-FR"/>
        </a:p>
      </dgm:t>
    </dgm:pt>
    <dgm:pt modelId="{54A80E29-7D86-427A-8A73-B51DE289C3D9}" type="pres">
      <dgm:prSet presAssocID="{DC97315F-C018-4029-B5E1-1C82D2180174}" presName="hierChild4" presStyleCnt="0"/>
      <dgm:spPr/>
    </dgm:pt>
    <dgm:pt modelId="{15F6AFD1-888C-48A7-8ECA-DAC1594A29DA}" type="pres">
      <dgm:prSet presAssocID="{DC97315F-C018-4029-B5E1-1C82D2180174}" presName="hierChild5" presStyleCnt="0"/>
      <dgm:spPr/>
    </dgm:pt>
    <dgm:pt modelId="{2EFEB612-82DF-436C-A102-84A39959F39B}" type="pres">
      <dgm:prSet presAssocID="{B5F843B5-0E69-4CB7-879E-C9169CE90887}" presName="Name35" presStyleLbl="parChTrans1D2" presStyleIdx="1" presStyleCnt="3"/>
      <dgm:spPr/>
    </dgm:pt>
    <dgm:pt modelId="{CE1D4E50-8CFC-489A-A4C5-2F17252C2A56}" type="pres">
      <dgm:prSet presAssocID="{A84C35F6-07AB-43F9-9077-263165EEE7B7}" presName="hierRoot2" presStyleCnt="0">
        <dgm:presLayoutVars>
          <dgm:hierBranch/>
        </dgm:presLayoutVars>
      </dgm:prSet>
      <dgm:spPr/>
    </dgm:pt>
    <dgm:pt modelId="{10DD9EB5-6BCA-422C-99A3-E45AD8A1CE2F}" type="pres">
      <dgm:prSet presAssocID="{A84C35F6-07AB-43F9-9077-263165EEE7B7}" presName="rootComposite" presStyleCnt="0"/>
      <dgm:spPr/>
    </dgm:pt>
    <dgm:pt modelId="{234C2802-0806-46DF-A87E-B3587CEEB0B9}" type="pres">
      <dgm:prSet presAssocID="{A84C35F6-07AB-43F9-9077-263165EEE7B7}" presName="rootText" presStyleLbl="node2" presStyleIdx="1" presStyleCnt="3">
        <dgm:presLayoutVars>
          <dgm:chPref val="3"/>
        </dgm:presLayoutVars>
      </dgm:prSet>
      <dgm:spPr/>
      <dgm:t>
        <a:bodyPr/>
        <a:lstStyle/>
        <a:p>
          <a:endParaRPr lang="fr-FR"/>
        </a:p>
      </dgm:t>
    </dgm:pt>
    <dgm:pt modelId="{7B6C7BE2-7C67-4AFF-BFF4-029F8ADDF033}" type="pres">
      <dgm:prSet presAssocID="{A84C35F6-07AB-43F9-9077-263165EEE7B7}" presName="rootConnector" presStyleLbl="node2" presStyleIdx="1" presStyleCnt="3"/>
      <dgm:spPr/>
      <dgm:t>
        <a:bodyPr/>
        <a:lstStyle/>
        <a:p>
          <a:endParaRPr lang="fr-FR"/>
        </a:p>
      </dgm:t>
    </dgm:pt>
    <dgm:pt modelId="{447C2454-65AB-463A-BB9B-2B0B3661BE3E}" type="pres">
      <dgm:prSet presAssocID="{A84C35F6-07AB-43F9-9077-263165EEE7B7}" presName="hierChild4" presStyleCnt="0"/>
      <dgm:spPr/>
    </dgm:pt>
    <dgm:pt modelId="{9FE15837-7971-4A81-8B5F-59C1FBD550DE}" type="pres">
      <dgm:prSet presAssocID="{A84C35F6-07AB-43F9-9077-263165EEE7B7}" presName="hierChild5" presStyleCnt="0"/>
      <dgm:spPr/>
    </dgm:pt>
    <dgm:pt modelId="{B01828ED-D8F2-47F2-9FD6-B4413186C58B}" type="pres">
      <dgm:prSet presAssocID="{7BE2D224-9729-4299-A46B-976F7445C347}" presName="Name35" presStyleLbl="parChTrans1D2" presStyleIdx="2" presStyleCnt="3"/>
      <dgm:spPr/>
    </dgm:pt>
    <dgm:pt modelId="{CA9AA969-8500-4CC8-804A-60CD69B5797B}" type="pres">
      <dgm:prSet presAssocID="{041F432F-D6E0-4331-AD04-7F28BDBF2205}" presName="hierRoot2" presStyleCnt="0">
        <dgm:presLayoutVars>
          <dgm:hierBranch/>
        </dgm:presLayoutVars>
      </dgm:prSet>
      <dgm:spPr/>
    </dgm:pt>
    <dgm:pt modelId="{AB3204DD-3FC8-4390-8C9F-F402A923C669}" type="pres">
      <dgm:prSet presAssocID="{041F432F-D6E0-4331-AD04-7F28BDBF2205}" presName="rootComposite" presStyleCnt="0"/>
      <dgm:spPr/>
    </dgm:pt>
    <dgm:pt modelId="{5A59846B-B801-4EA1-8554-78DFF772BE04}" type="pres">
      <dgm:prSet presAssocID="{041F432F-D6E0-4331-AD04-7F28BDBF2205}" presName="rootText" presStyleLbl="node2" presStyleIdx="2" presStyleCnt="3">
        <dgm:presLayoutVars>
          <dgm:chPref val="3"/>
        </dgm:presLayoutVars>
      </dgm:prSet>
      <dgm:spPr/>
      <dgm:t>
        <a:bodyPr/>
        <a:lstStyle/>
        <a:p>
          <a:endParaRPr lang="fr-FR"/>
        </a:p>
      </dgm:t>
    </dgm:pt>
    <dgm:pt modelId="{D92851B3-0620-490F-8B5F-1EDA042AC053}" type="pres">
      <dgm:prSet presAssocID="{041F432F-D6E0-4331-AD04-7F28BDBF2205}" presName="rootConnector" presStyleLbl="node2" presStyleIdx="2" presStyleCnt="3"/>
      <dgm:spPr/>
      <dgm:t>
        <a:bodyPr/>
        <a:lstStyle/>
        <a:p>
          <a:endParaRPr lang="fr-FR"/>
        </a:p>
      </dgm:t>
    </dgm:pt>
    <dgm:pt modelId="{B871BDF5-7089-4B9B-A5CD-4D5A38CA656E}" type="pres">
      <dgm:prSet presAssocID="{041F432F-D6E0-4331-AD04-7F28BDBF2205}" presName="hierChild4" presStyleCnt="0"/>
      <dgm:spPr/>
    </dgm:pt>
    <dgm:pt modelId="{48D96533-DC76-4F6D-A42F-8D84ED647E04}" type="pres">
      <dgm:prSet presAssocID="{041F432F-D6E0-4331-AD04-7F28BDBF2205}" presName="hierChild5" presStyleCnt="0"/>
      <dgm:spPr/>
    </dgm:pt>
    <dgm:pt modelId="{D677696F-6500-4AF9-B9DF-77DE5AC883F0}" type="pres">
      <dgm:prSet presAssocID="{1F3FB276-C38D-426D-A2A9-2F82F78511CD}" presName="hierChild3" presStyleCnt="0"/>
      <dgm:spPr/>
    </dgm:pt>
  </dgm:ptLst>
  <dgm:cxnLst>
    <dgm:cxn modelId="{7D65B5B8-E167-440A-B1D9-4DF19D726F2D}" type="presOf" srcId="{5F4B9FDF-8A04-4114-98AF-10E186871BCB}" destId="{7E00E1E5-BB0D-4853-9C3A-FA0D3EF0CD1C}" srcOrd="0" destOrd="0" presId="urn:microsoft.com/office/officeart/2005/8/layout/orgChart1"/>
    <dgm:cxn modelId="{E857308E-6D2D-4B3B-8E48-A320C7492F5F}" srcId="{1F3FB276-C38D-426D-A2A9-2F82F78511CD}" destId="{041F432F-D6E0-4331-AD04-7F28BDBF2205}" srcOrd="2" destOrd="0" parTransId="{7BE2D224-9729-4299-A46B-976F7445C347}" sibTransId="{A6C9BBC7-8AE8-4201-B71E-BFF98E3307E0}"/>
    <dgm:cxn modelId="{A4FAA885-04B0-40C6-B965-ECB22328B065}" type="presOf" srcId="{7BE2D224-9729-4299-A46B-976F7445C347}" destId="{B01828ED-D8F2-47F2-9FD6-B4413186C58B}" srcOrd="0" destOrd="0" presId="urn:microsoft.com/office/officeart/2005/8/layout/orgChart1"/>
    <dgm:cxn modelId="{9C363F03-8466-422F-B196-1561693F6FB6}" type="presOf" srcId="{B5F843B5-0E69-4CB7-879E-C9169CE90887}" destId="{2EFEB612-82DF-436C-A102-84A39959F39B}" srcOrd="0" destOrd="0" presId="urn:microsoft.com/office/officeart/2005/8/layout/orgChart1"/>
    <dgm:cxn modelId="{2607FE12-D274-4842-8E03-7C813BB1ACA3}" srcId="{1F3FB276-C38D-426D-A2A9-2F82F78511CD}" destId="{DC97315F-C018-4029-B5E1-1C82D2180174}" srcOrd="0" destOrd="0" parTransId="{56C37A6A-1958-457A-A353-716B86D93C30}" sibTransId="{080BDD8C-2159-42A8-8D0E-3E95A2AAFF32}"/>
    <dgm:cxn modelId="{A779E0C0-D9FC-42CD-AB22-0A02DBB5FED5}" type="presOf" srcId="{1F3FB276-C38D-426D-A2A9-2F82F78511CD}" destId="{BB6F8EA0-3364-4936-8864-DDD68ED73EDE}" srcOrd="0" destOrd="0" presId="urn:microsoft.com/office/officeart/2005/8/layout/orgChart1"/>
    <dgm:cxn modelId="{E183CCBE-390E-4797-8E32-AB364A3C8690}" type="presOf" srcId="{A84C35F6-07AB-43F9-9077-263165EEE7B7}" destId="{234C2802-0806-46DF-A87E-B3587CEEB0B9}" srcOrd="0" destOrd="0" presId="urn:microsoft.com/office/officeart/2005/8/layout/orgChart1"/>
    <dgm:cxn modelId="{DCEDF3EC-BCFD-4145-A6AD-BB1DD8DF950C}" type="presOf" srcId="{56C37A6A-1958-457A-A353-716B86D93C30}" destId="{F422FEF2-673B-468E-8B93-5D8C4B5D757C}" srcOrd="0" destOrd="0" presId="urn:microsoft.com/office/officeart/2005/8/layout/orgChart1"/>
    <dgm:cxn modelId="{94E42BFB-E728-4F64-9F7F-54586EE2BAA4}" type="presOf" srcId="{1F3FB276-C38D-426D-A2A9-2F82F78511CD}" destId="{5F487FE7-0883-440F-8475-39728B7D924A}" srcOrd="1" destOrd="0" presId="urn:microsoft.com/office/officeart/2005/8/layout/orgChart1"/>
    <dgm:cxn modelId="{D6C84B8E-86C1-4B61-8BD3-1B33C7ECDCF4}" type="presOf" srcId="{DC97315F-C018-4029-B5E1-1C82D2180174}" destId="{E6FD1225-638A-40F1-9ADA-158D2E5469D9}" srcOrd="1" destOrd="0" presId="urn:microsoft.com/office/officeart/2005/8/layout/orgChart1"/>
    <dgm:cxn modelId="{EF274017-E5C2-4FFB-859B-429C6E3244A4}" srcId="{1F3FB276-C38D-426D-A2A9-2F82F78511CD}" destId="{A84C35F6-07AB-43F9-9077-263165EEE7B7}" srcOrd="1" destOrd="0" parTransId="{B5F843B5-0E69-4CB7-879E-C9169CE90887}" sibTransId="{FF92649E-AFC5-4E20-8362-B7A41562B594}"/>
    <dgm:cxn modelId="{4C522F3E-F762-43FA-B260-B6ABF1A80362}" type="presOf" srcId="{A84C35F6-07AB-43F9-9077-263165EEE7B7}" destId="{7B6C7BE2-7C67-4AFF-BFF4-029F8ADDF033}" srcOrd="1" destOrd="0" presId="urn:microsoft.com/office/officeart/2005/8/layout/orgChart1"/>
    <dgm:cxn modelId="{3F0F5705-934F-46E6-90DD-5B744BA33CA4}" type="presOf" srcId="{041F432F-D6E0-4331-AD04-7F28BDBF2205}" destId="{D92851B3-0620-490F-8B5F-1EDA042AC053}" srcOrd="1" destOrd="0" presId="urn:microsoft.com/office/officeart/2005/8/layout/orgChart1"/>
    <dgm:cxn modelId="{8B0BED71-B72E-4853-9982-899D60D1488F}" type="presOf" srcId="{DC97315F-C018-4029-B5E1-1C82D2180174}" destId="{C029B24C-C83E-4A22-A05B-AB99B02DA195}" srcOrd="0" destOrd="0" presId="urn:microsoft.com/office/officeart/2005/8/layout/orgChart1"/>
    <dgm:cxn modelId="{48E2EA2D-6B5B-460C-B2C7-8CBDD2DCD5F0}" srcId="{5F4B9FDF-8A04-4114-98AF-10E186871BCB}" destId="{1F3FB276-C38D-426D-A2A9-2F82F78511CD}" srcOrd="0" destOrd="0" parTransId="{6FC3DECF-BAA3-4910-BB5A-49F4900154AE}" sibTransId="{BECCFE05-38B8-4944-9CBE-508805BDCD60}"/>
    <dgm:cxn modelId="{F4C793F3-7ACD-4710-9C2F-C30D953DE7E0}" type="presOf" srcId="{041F432F-D6E0-4331-AD04-7F28BDBF2205}" destId="{5A59846B-B801-4EA1-8554-78DFF772BE04}" srcOrd="0" destOrd="0" presId="urn:microsoft.com/office/officeart/2005/8/layout/orgChart1"/>
    <dgm:cxn modelId="{6D06426B-B78E-4BF2-A61D-3409C8DCE536}" type="presParOf" srcId="{7E00E1E5-BB0D-4853-9C3A-FA0D3EF0CD1C}" destId="{703BE80F-E362-425F-B6B2-0919CCFE9D9B}" srcOrd="0" destOrd="0" presId="urn:microsoft.com/office/officeart/2005/8/layout/orgChart1"/>
    <dgm:cxn modelId="{906023EB-2541-40C2-B0A7-3795ED02FBD5}" type="presParOf" srcId="{703BE80F-E362-425F-B6B2-0919CCFE9D9B}" destId="{772D0EE1-4510-4E2E-A89D-98E35A12BBAA}" srcOrd="0" destOrd="0" presId="urn:microsoft.com/office/officeart/2005/8/layout/orgChart1"/>
    <dgm:cxn modelId="{E0DBBE5E-02F0-4EEB-B65D-4FAA800D745E}" type="presParOf" srcId="{772D0EE1-4510-4E2E-A89D-98E35A12BBAA}" destId="{BB6F8EA0-3364-4936-8864-DDD68ED73EDE}" srcOrd="0" destOrd="0" presId="urn:microsoft.com/office/officeart/2005/8/layout/orgChart1"/>
    <dgm:cxn modelId="{ABC8DD5C-EACA-4AD7-87BF-ED9022485759}" type="presParOf" srcId="{772D0EE1-4510-4E2E-A89D-98E35A12BBAA}" destId="{5F487FE7-0883-440F-8475-39728B7D924A}" srcOrd="1" destOrd="0" presId="urn:microsoft.com/office/officeart/2005/8/layout/orgChart1"/>
    <dgm:cxn modelId="{7338E8EC-10A0-4A26-87B3-B960E43D2F19}" type="presParOf" srcId="{703BE80F-E362-425F-B6B2-0919CCFE9D9B}" destId="{32B1C8A8-EF7A-43D0-9AFB-F56AAF5F0FC9}" srcOrd="1" destOrd="0" presId="urn:microsoft.com/office/officeart/2005/8/layout/orgChart1"/>
    <dgm:cxn modelId="{4D7CEFD2-E327-47BA-AD96-9CB2B96ECAFD}" type="presParOf" srcId="{32B1C8A8-EF7A-43D0-9AFB-F56AAF5F0FC9}" destId="{F422FEF2-673B-468E-8B93-5D8C4B5D757C}" srcOrd="0" destOrd="0" presId="urn:microsoft.com/office/officeart/2005/8/layout/orgChart1"/>
    <dgm:cxn modelId="{000B4D5E-32B3-4973-A530-58B0DC935FED}" type="presParOf" srcId="{32B1C8A8-EF7A-43D0-9AFB-F56AAF5F0FC9}" destId="{6B887043-E5E5-4377-AC9C-3475EA8AFE43}" srcOrd="1" destOrd="0" presId="urn:microsoft.com/office/officeart/2005/8/layout/orgChart1"/>
    <dgm:cxn modelId="{98FE99E8-4157-4A5A-AE49-62F16EBFF434}" type="presParOf" srcId="{6B887043-E5E5-4377-AC9C-3475EA8AFE43}" destId="{55D80CFE-5D07-496B-AEA6-B9576FB3437D}" srcOrd="0" destOrd="0" presId="urn:microsoft.com/office/officeart/2005/8/layout/orgChart1"/>
    <dgm:cxn modelId="{48442944-E488-4823-BF06-489F0B0D7C1E}" type="presParOf" srcId="{55D80CFE-5D07-496B-AEA6-B9576FB3437D}" destId="{C029B24C-C83E-4A22-A05B-AB99B02DA195}" srcOrd="0" destOrd="0" presId="urn:microsoft.com/office/officeart/2005/8/layout/orgChart1"/>
    <dgm:cxn modelId="{E90A2B74-040F-4ADE-8CAC-0FE661553EE9}" type="presParOf" srcId="{55D80CFE-5D07-496B-AEA6-B9576FB3437D}" destId="{E6FD1225-638A-40F1-9ADA-158D2E5469D9}" srcOrd="1" destOrd="0" presId="urn:microsoft.com/office/officeart/2005/8/layout/orgChart1"/>
    <dgm:cxn modelId="{5BB3DE8D-6A33-4FF0-85CE-3F02FD514AE8}" type="presParOf" srcId="{6B887043-E5E5-4377-AC9C-3475EA8AFE43}" destId="{54A80E29-7D86-427A-8A73-B51DE289C3D9}" srcOrd="1" destOrd="0" presId="urn:microsoft.com/office/officeart/2005/8/layout/orgChart1"/>
    <dgm:cxn modelId="{D66D6262-6CE7-4EC9-B112-D6709FBED870}" type="presParOf" srcId="{6B887043-E5E5-4377-AC9C-3475EA8AFE43}" destId="{15F6AFD1-888C-48A7-8ECA-DAC1594A29DA}" srcOrd="2" destOrd="0" presId="urn:microsoft.com/office/officeart/2005/8/layout/orgChart1"/>
    <dgm:cxn modelId="{38EE5B0D-37B0-4E7F-ACE0-FFC1DFC22907}" type="presParOf" srcId="{32B1C8A8-EF7A-43D0-9AFB-F56AAF5F0FC9}" destId="{2EFEB612-82DF-436C-A102-84A39959F39B}" srcOrd="2" destOrd="0" presId="urn:microsoft.com/office/officeart/2005/8/layout/orgChart1"/>
    <dgm:cxn modelId="{DAE62ACC-F8E4-48DC-83C5-56022C2A948F}" type="presParOf" srcId="{32B1C8A8-EF7A-43D0-9AFB-F56AAF5F0FC9}" destId="{CE1D4E50-8CFC-489A-A4C5-2F17252C2A56}" srcOrd="3" destOrd="0" presId="urn:microsoft.com/office/officeart/2005/8/layout/orgChart1"/>
    <dgm:cxn modelId="{9DB67DA2-9E9B-476F-9A6C-A3D6360392FF}" type="presParOf" srcId="{CE1D4E50-8CFC-489A-A4C5-2F17252C2A56}" destId="{10DD9EB5-6BCA-422C-99A3-E45AD8A1CE2F}" srcOrd="0" destOrd="0" presId="urn:microsoft.com/office/officeart/2005/8/layout/orgChart1"/>
    <dgm:cxn modelId="{A7D8FA26-9B21-4559-8F5C-A07F06A7283E}" type="presParOf" srcId="{10DD9EB5-6BCA-422C-99A3-E45AD8A1CE2F}" destId="{234C2802-0806-46DF-A87E-B3587CEEB0B9}" srcOrd="0" destOrd="0" presId="urn:microsoft.com/office/officeart/2005/8/layout/orgChart1"/>
    <dgm:cxn modelId="{0805477C-7205-4771-8B39-F637120CA6F5}" type="presParOf" srcId="{10DD9EB5-6BCA-422C-99A3-E45AD8A1CE2F}" destId="{7B6C7BE2-7C67-4AFF-BFF4-029F8ADDF033}" srcOrd="1" destOrd="0" presId="urn:microsoft.com/office/officeart/2005/8/layout/orgChart1"/>
    <dgm:cxn modelId="{9DE9BBAE-697F-41CF-A8E9-CA2EE85B3098}" type="presParOf" srcId="{CE1D4E50-8CFC-489A-A4C5-2F17252C2A56}" destId="{447C2454-65AB-463A-BB9B-2B0B3661BE3E}" srcOrd="1" destOrd="0" presId="urn:microsoft.com/office/officeart/2005/8/layout/orgChart1"/>
    <dgm:cxn modelId="{9922F36E-2EB8-4CB2-882D-5ECE01CEA28B}" type="presParOf" srcId="{CE1D4E50-8CFC-489A-A4C5-2F17252C2A56}" destId="{9FE15837-7971-4A81-8B5F-59C1FBD550DE}" srcOrd="2" destOrd="0" presId="urn:microsoft.com/office/officeart/2005/8/layout/orgChart1"/>
    <dgm:cxn modelId="{FC7961DF-93F9-410F-A712-F3C74CE59829}" type="presParOf" srcId="{32B1C8A8-EF7A-43D0-9AFB-F56AAF5F0FC9}" destId="{B01828ED-D8F2-47F2-9FD6-B4413186C58B}" srcOrd="4" destOrd="0" presId="urn:microsoft.com/office/officeart/2005/8/layout/orgChart1"/>
    <dgm:cxn modelId="{BE129583-A0B3-48BB-B5AC-66A6CCC5AC6F}" type="presParOf" srcId="{32B1C8A8-EF7A-43D0-9AFB-F56AAF5F0FC9}" destId="{CA9AA969-8500-4CC8-804A-60CD69B5797B}" srcOrd="5" destOrd="0" presId="urn:microsoft.com/office/officeart/2005/8/layout/orgChart1"/>
    <dgm:cxn modelId="{B3713B72-E248-4473-A8C1-5ED6E572E2E2}" type="presParOf" srcId="{CA9AA969-8500-4CC8-804A-60CD69B5797B}" destId="{AB3204DD-3FC8-4390-8C9F-F402A923C669}" srcOrd="0" destOrd="0" presId="urn:microsoft.com/office/officeart/2005/8/layout/orgChart1"/>
    <dgm:cxn modelId="{3F231F12-85FB-4C4D-BE77-DCC17E592AE1}" type="presParOf" srcId="{AB3204DD-3FC8-4390-8C9F-F402A923C669}" destId="{5A59846B-B801-4EA1-8554-78DFF772BE04}" srcOrd="0" destOrd="0" presId="urn:microsoft.com/office/officeart/2005/8/layout/orgChart1"/>
    <dgm:cxn modelId="{5447EC3C-0C27-4F29-BCFD-77F95B0D8AA7}" type="presParOf" srcId="{AB3204DD-3FC8-4390-8C9F-F402A923C669}" destId="{D92851B3-0620-490F-8B5F-1EDA042AC053}" srcOrd="1" destOrd="0" presId="urn:microsoft.com/office/officeart/2005/8/layout/orgChart1"/>
    <dgm:cxn modelId="{B20153D2-449C-4D47-88DF-0690710F0E68}" type="presParOf" srcId="{CA9AA969-8500-4CC8-804A-60CD69B5797B}" destId="{B871BDF5-7089-4B9B-A5CD-4D5A38CA656E}" srcOrd="1" destOrd="0" presId="urn:microsoft.com/office/officeart/2005/8/layout/orgChart1"/>
    <dgm:cxn modelId="{0BD84C91-B568-4B0A-B9E9-525E7C3ADA7E}" type="presParOf" srcId="{CA9AA969-8500-4CC8-804A-60CD69B5797B}" destId="{48D96533-DC76-4F6D-A42F-8D84ED647E04}" srcOrd="2" destOrd="0" presId="urn:microsoft.com/office/officeart/2005/8/layout/orgChart1"/>
    <dgm:cxn modelId="{2737F310-44A1-44C6-8BFA-0461ACFEA224}" type="presParOf" srcId="{703BE80F-E362-425F-B6B2-0919CCFE9D9B}" destId="{D677696F-6500-4AF9-B9DF-77DE5AC883F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kumimoji="1" sz="1200">
                <a:latin typeface="Times New Roman" pitchFamily="18" charset="0"/>
              </a:defRPr>
            </a:lvl1pPr>
          </a:lstStyle>
          <a:p>
            <a:endParaRPr lang="fr-FR"/>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kumimoji="1" sz="1200">
                <a:latin typeface="Times New Roman" pitchFamily="18" charset="0"/>
              </a:defRPr>
            </a:lvl1pPr>
          </a:lstStyle>
          <a:p>
            <a:endParaRPr lang="fr-FR"/>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kumimoji="1" sz="1200">
                <a:latin typeface="Times New Roman" pitchFamily="18" charset="0"/>
              </a:defRPr>
            </a:lvl1pPr>
          </a:lstStyle>
          <a:p>
            <a:endParaRPr lang="fr-FR"/>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kumimoji="1" sz="1200">
                <a:latin typeface="Times New Roman" pitchFamily="18" charset="0"/>
              </a:defRPr>
            </a:lvl1pPr>
          </a:lstStyle>
          <a:p>
            <a:fld id="{6E36CE36-F72D-492F-BED1-F272E1826EC7}" type="slidenum">
              <a:rPr lang="fr-FR"/>
              <a:pPr/>
              <a:t>‹N°›</a:t>
            </a:fld>
            <a:endParaRPr lang="fr-FR"/>
          </a:p>
        </p:txBody>
      </p:sp>
    </p:spTree>
    <p:extLst>
      <p:ext uri="{BB962C8B-B14F-4D97-AF65-F5344CB8AC3E}">
        <p14:creationId xmlns:p14="http://schemas.microsoft.com/office/powerpoint/2010/main" val="4916473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defRPr sz="1200">
                <a:latin typeface="Times New Roman" pitchFamily="18" charset="0"/>
              </a:defRPr>
            </a:lvl1pPr>
          </a:lstStyle>
          <a:p>
            <a:endParaRPr lang="fr-FR"/>
          </a:p>
        </p:txBody>
      </p:sp>
      <p:sp>
        <p:nvSpPr>
          <p:cNvPr id="1027"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lvl1pPr algn="r">
              <a:defRPr sz="1200">
                <a:latin typeface="Times New Roman" pitchFamily="18" charset="0"/>
              </a:defRPr>
            </a:lvl1pPr>
          </a:lstStyle>
          <a:p>
            <a:endParaRPr lang="fr-FR"/>
          </a:p>
        </p:txBody>
      </p:sp>
      <p:sp>
        <p:nvSpPr>
          <p:cNvPr id="10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9"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smtClean="0"/>
              <a:t>Cliquez pour modifier les styles de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fr-FR"/>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r">
              <a:defRPr sz="1200">
                <a:latin typeface="Times New Roman" pitchFamily="18" charset="0"/>
              </a:defRPr>
            </a:lvl1pPr>
          </a:lstStyle>
          <a:p>
            <a:fld id="{0656F8C2-E0C1-4C2A-9CA8-04C9B3E51867}" type="slidenum">
              <a:rPr lang="fr-FR"/>
              <a:pPr/>
              <a:t>‹N°›</a:t>
            </a:fld>
            <a:endParaRPr lang="fr-FR"/>
          </a:p>
        </p:txBody>
      </p:sp>
    </p:spTree>
    <p:extLst>
      <p:ext uri="{BB962C8B-B14F-4D97-AF65-F5344CB8AC3E}">
        <p14:creationId xmlns:p14="http://schemas.microsoft.com/office/powerpoint/2010/main" val="13873730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F9B006-A739-406E-B061-F7F6941C91AE}" type="slidenum">
              <a:rPr lang="fr-FR"/>
              <a:pPr/>
              <a:t>1</a:t>
            </a:fld>
            <a:endParaRPr lang="fr-FR"/>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fr-FR"/>
          </a:p>
        </p:txBody>
      </p:sp>
    </p:spTree>
    <p:extLst>
      <p:ext uri="{BB962C8B-B14F-4D97-AF65-F5344CB8AC3E}">
        <p14:creationId xmlns:p14="http://schemas.microsoft.com/office/powerpoint/2010/main" val="11078063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CDEF75BC-7F2A-4565-BBD4-78C270BAAF6B}" type="slidenum">
              <a:rPr lang="fr-FR" altLang="fr-FR"/>
              <a:pPr eaLnBrk="1" hangingPunct="1">
                <a:spcBef>
                  <a:spcPct val="0"/>
                </a:spcBef>
              </a:pPr>
              <a:t>20</a:t>
            </a:fld>
            <a:endParaRPr lang="fr-FR" altLang="fr-F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3695195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1DC3739-7D56-4EAB-907F-8DE37054E7BB}" type="slidenum">
              <a:rPr lang="fr-FR" altLang="fr-FR"/>
              <a:pPr eaLnBrk="1" hangingPunct="1">
                <a:spcBef>
                  <a:spcPct val="0"/>
                </a:spcBef>
              </a:pPr>
              <a:t>22</a:t>
            </a:fld>
            <a:endParaRPr lang="fr-FR" altLang="fr-F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37903985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37AA54A8-77A0-49A6-AEC2-E0504B5D7A06}" type="slidenum">
              <a:rPr lang="fr-FR" altLang="fr-FR"/>
              <a:pPr eaLnBrk="1" hangingPunct="1">
                <a:spcBef>
                  <a:spcPct val="0"/>
                </a:spcBef>
              </a:pPr>
              <a:t>24</a:t>
            </a:fld>
            <a:endParaRPr lang="fr-FR" altLang="fr-F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8955091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42B534A-1273-46B0-8C64-7110D9DFA09F}" type="slidenum">
              <a:rPr lang="fr-FR" altLang="fr-FR"/>
              <a:pPr eaLnBrk="1" hangingPunct="1">
                <a:spcBef>
                  <a:spcPct val="0"/>
                </a:spcBef>
              </a:pPr>
              <a:t>25</a:t>
            </a:fld>
            <a:endParaRPr lang="fr-FR" altLang="fr-F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2563513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4128BD4-B8FB-485C-BA98-5B8B78B5EDD7}" type="slidenum">
              <a:rPr lang="fr-FR" altLang="fr-FR"/>
              <a:pPr eaLnBrk="1" hangingPunct="1">
                <a:spcBef>
                  <a:spcPct val="0"/>
                </a:spcBef>
              </a:pPr>
              <a:t>26</a:t>
            </a:fld>
            <a:endParaRPr lang="fr-FR" altLang="fr-F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31913491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7CA0D147-D94F-42AD-8C07-2ED32D176ED0}" type="slidenum">
              <a:rPr lang="fr-FR" altLang="fr-FR"/>
              <a:pPr eaLnBrk="1" hangingPunct="1">
                <a:spcBef>
                  <a:spcPct val="0"/>
                </a:spcBef>
              </a:pPr>
              <a:t>27</a:t>
            </a:fld>
            <a:endParaRPr lang="fr-FR" altLang="fr-F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31456013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AFC1D40-6AB5-4578-B823-27F4942DC1E4}" type="slidenum">
              <a:rPr lang="fr-FR" altLang="fr-FR"/>
              <a:pPr eaLnBrk="1" hangingPunct="1">
                <a:spcBef>
                  <a:spcPct val="0"/>
                </a:spcBef>
              </a:pPr>
              <a:t>28</a:t>
            </a:fld>
            <a:endParaRPr lang="fr-FR" altLang="fr-F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3192461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DF07E3D-72EA-4B67-9448-F99A3A289C36}" type="slidenum">
              <a:rPr lang="fr-FR" altLang="fr-FR"/>
              <a:pPr eaLnBrk="1" hangingPunct="1">
                <a:spcBef>
                  <a:spcPct val="0"/>
                </a:spcBef>
              </a:pPr>
              <a:t>32</a:t>
            </a:fld>
            <a:endParaRPr lang="fr-FR" altLang="fr-F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4165665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F9066F7-D20A-4D71-A971-72400D4BE868}" type="slidenum">
              <a:rPr lang="fr-FR" altLang="fr-FR"/>
              <a:pPr eaLnBrk="1" hangingPunct="1">
                <a:spcBef>
                  <a:spcPct val="0"/>
                </a:spcBef>
              </a:pPr>
              <a:t>2</a:t>
            </a:fld>
            <a:endParaRPr lang="fr-FR" altLang="fr-F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4267841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E1F518D-82F4-4211-B830-2C402E8F3A70}" type="slidenum">
              <a:rPr lang="fr-FR" altLang="fr-FR"/>
              <a:pPr eaLnBrk="1" hangingPunct="1">
                <a:spcBef>
                  <a:spcPct val="0"/>
                </a:spcBef>
              </a:pPr>
              <a:t>4</a:t>
            </a:fld>
            <a:endParaRPr lang="fr-FR" altLang="fr-F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12880784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44DC066B-DADE-4F50-A265-9946CC3102DF}" type="slidenum">
              <a:rPr lang="fr-FR" altLang="fr-FR"/>
              <a:pPr eaLnBrk="1" hangingPunct="1">
                <a:spcBef>
                  <a:spcPct val="0"/>
                </a:spcBef>
              </a:pPr>
              <a:t>5</a:t>
            </a:fld>
            <a:endParaRPr lang="fr-FR" altLang="fr-F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4077745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F9B006-A739-406E-B061-F7F6941C91AE}" type="slidenum">
              <a:rPr lang="fr-FR"/>
              <a:pPr/>
              <a:t>7</a:t>
            </a:fld>
            <a:endParaRPr lang="fr-FR"/>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fr-FR"/>
          </a:p>
        </p:txBody>
      </p:sp>
    </p:spTree>
    <p:extLst>
      <p:ext uri="{BB962C8B-B14F-4D97-AF65-F5344CB8AC3E}">
        <p14:creationId xmlns:p14="http://schemas.microsoft.com/office/powerpoint/2010/main" val="3999635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F9B006-A739-406E-B061-F7F6941C91AE}" type="slidenum">
              <a:rPr lang="fr-FR"/>
              <a:pPr/>
              <a:t>10</a:t>
            </a:fld>
            <a:endParaRPr lang="fr-FR"/>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fr-FR"/>
          </a:p>
        </p:txBody>
      </p:sp>
    </p:spTree>
    <p:extLst>
      <p:ext uri="{BB962C8B-B14F-4D97-AF65-F5344CB8AC3E}">
        <p14:creationId xmlns:p14="http://schemas.microsoft.com/office/powerpoint/2010/main" val="1466362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E53382E-C7B8-44F6-A9AA-B27827FC960A}" type="slidenum">
              <a:rPr lang="fr-FR" altLang="fr-FR"/>
              <a:pPr eaLnBrk="1" hangingPunct="1">
                <a:spcBef>
                  <a:spcPct val="0"/>
                </a:spcBef>
              </a:pPr>
              <a:t>11</a:t>
            </a:fld>
            <a:endParaRPr lang="fr-FR" altLang="fr-F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4065060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392383F-0197-4BB4-B7C8-50B5360A401B}" type="slidenum">
              <a:rPr lang="fr-FR" altLang="fr-FR"/>
              <a:pPr eaLnBrk="1" hangingPunct="1">
                <a:spcBef>
                  <a:spcPct val="0"/>
                </a:spcBef>
              </a:pPr>
              <a:t>13</a:t>
            </a:fld>
            <a:endParaRPr lang="fr-FR" altLang="fr-F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39664150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E85D9B2E-3D81-4607-9277-466478777006}" type="slidenum">
              <a:rPr lang="fr-FR" altLang="fr-FR"/>
              <a:pPr eaLnBrk="1" hangingPunct="1">
                <a:spcBef>
                  <a:spcPct val="0"/>
                </a:spcBef>
              </a:pPr>
              <a:t>14</a:t>
            </a:fld>
            <a:endParaRPr lang="fr-FR" altLang="fr-F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4267154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9154" name="Group 2"/>
          <p:cNvGrpSpPr>
            <a:grpSpLocks/>
          </p:cNvGrpSpPr>
          <p:nvPr/>
        </p:nvGrpSpPr>
        <p:grpSpPr bwMode="auto">
          <a:xfrm>
            <a:off x="0" y="0"/>
            <a:ext cx="9144000" cy="6858000"/>
            <a:chOff x="0" y="0"/>
            <a:chExt cx="5760" cy="4320"/>
          </a:xfrm>
        </p:grpSpPr>
        <p:sp>
          <p:nvSpPr>
            <p:cNvPr id="4915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fr-FR" sz="2400">
                <a:latin typeface="Times New Roman" pitchFamily="18" charset="0"/>
              </a:endParaRPr>
            </a:p>
          </p:txBody>
        </p:sp>
        <p:sp>
          <p:nvSpPr>
            <p:cNvPr id="4915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grpSp>
          <p:nvGrpSpPr>
            <p:cNvPr id="49157" name="Group 5"/>
            <p:cNvGrpSpPr>
              <a:grpSpLocks/>
            </p:cNvGrpSpPr>
            <p:nvPr/>
          </p:nvGrpSpPr>
          <p:grpSpPr bwMode="auto">
            <a:xfrm>
              <a:off x="0" y="672"/>
              <a:ext cx="1806" cy="1989"/>
              <a:chOff x="0" y="672"/>
              <a:chExt cx="1806" cy="1989"/>
            </a:xfrm>
          </p:grpSpPr>
          <p:sp>
            <p:nvSpPr>
              <p:cNvPr id="4915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sp>
            <p:nvSpPr>
              <p:cNvPr id="4915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sp>
            <p:nvSpPr>
              <p:cNvPr id="4916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sp>
            <p:nvSpPr>
              <p:cNvPr id="4916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sp>
            <p:nvSpPr>
              <p:cNvPr id="4916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sp>
            <p:nvSpPr>
              <p:cNvPr id="4916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sp>
            <p:nvSpPr>
              <p:cNvPr id="4916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sp>
            <p:nvSpPr>
              <p:cNvPr id="4916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sp>
            <p:nvSpPr>
              <p:cNvPr id="4916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sp>
            <p:nvSpPr>
              <p:cNvPr id="4916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grpSp>
      </p:grpSp>
      <p:sp>
        <p:nvSpPr>
          <p:cNvPr id="49168" name="Rectangle 16"/>
          <p:cNvSpPr>
            <a:spLocks noGrp="1" noChangeArrowheads="1"/>
          </p:cNvSpPr>
          <p:nvPr>
            <p:ph type="dt" sz="half" idx="2"/>
          </p:nvPr>
        </p:nvSpPr>
        <p:spPr>
          <a:xfrm>
            <a:off x="457200" y="6248400"/>
            <a:ext cx="2133600" cy="457200"/>
          </a:xfrm>
        </p:spPr>
        <p:txBody>
          <a:bodyPr/>
          <a:lstStyle>
            <a:lvl1pPr>
              <a:defRPr/>
            </a:lvl1pPr>
          </a:lstStyle>
          <a:p>
            <a:endParaRPr lang="fr-FR"/>
          </a:p>
        </p:txBody>
      </p:sp>
      <p:sp>
        <p:nvSpPr>
          <p:cNvPr id="49169" name="Rectangle 17"/>
          <p:cNvSpPr>
            <a:spLocks noGrp="1" noChangeArrowheads="1"/>
          </p:cNvSpPr>
          <p:nvPr>
            <p:ph type="ftr" sz="quarter" idx="3"/>
          </p:nvPr>
        </p:nvSpPr>
        <p:spPr/>
        <p:txBody>
          <a:bodyPr/>
          <a:lstStyle>
            <a:lvl1pPr>
              <a:defRPr/>
            </a:lvl1pPr>
          </a:lstStyle>
          <a:p>
            <a:endParaRPr lang="fr-FR"/>
          </a:p>
        </p:txBody>
      </p:sp>
      <p:sp>
        <p:nvSpPr>
          <p:cNvPr id="49170" name="Rectangle 18"/>
          <p:cNvSpPr>
            <a:spLocks noGrp="1" noChangeArrowheads="1"/>
          </p:cNvSpPr>
          <p:nvPr>
            <p:ph type="sldNum" sz="quarter" idx="4"/>
          </p:nvPr>
        </p:nvSpPr>
        <p:spPr/>
        <p:txBody>
          <a:bodyPr/>
          <a:lstStyle>
            <a:lvl1pPr>
              <a:defRPr/>
            </a:lvl1pPr>
          </a:lstStyle>
          <a:p>
            <a:fld id="{2246B29C-EB7D-4935-94EB-65201876FCDE}" type="slidenum">
              <a:rPr lang="fr-FR"/>
              <a:pPr/>
              <a:t>‹N°›</a:t>
            </a:fld>
            <a:endParaRPr lang="fr-FR"/>
          </a:p>
        </p:txBody>
      </p:sp>
      <p:sp>
        <p:nvSpPr>
          <p:cNvPr id="49171"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fr-FR" noProof="0" smtClean="0"/>
              <a:t>Modifiez le style du titre</a:t>
            </a:r>
          </a:p>
        </p:txBody>
      </p:sp>
      <p:sp>
        <p:nvSpPr>
          <p:cNvPr id="49172"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pPr lvl="0"/>
            <a:r>
              <a:rPr lang="fr-FR" noProof="0" smtClean="0"/>
              <a:t>Modifiez le style des sous-titres du masque</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Footer Placeholder 3"/>
          <p:cNvSpPr>
            <a:spLocks noGrp="1"/>
          </p:cNvSpPr>
          <p:nvPr>
            <p:ph type="ftr" sz="quarter" idx="10"/>
          </p:nvPr>
        </p:nvSpPr>
        <p:spPr/>
        <p:txBody>
          <a:bodyPr/>
          <a:lstStyle>
            <a:lvl1pPr>
              <a:defRPr/>
            </a:lvl1pPr>
          </a:lstStyle>
          <a:p>
            <a:endParaRPr lang="fr-FR"/>
          </a:p>
        </p:txBody>
      </p:sp>
      <p:sp>
        <p:nvSpPr>
          <p:cNvPr id="5" name="Slide Number Placeholder 4"/>
          <p:cNvSpPr>
            <a:spLocks noGrp="1"/>
          </p:cNvSpPr>
          <p:nvPr>
            <p:ph type="sldNum" sz="quarter" idx="11"/>
          </p:nvPr>
        </p:nvSpPr>
        <p:spPr/>
        <p:txBody>
          <a:bodyPr/>
          <a:lstStyle>
            <a:lvl1pPr>
              <a:defRPr/>
            </a:lvl1pPr>
          </a:lstStyle>
          <a:p>
            <a:fld id="{E9A717A0-112A-4458-86ED-B9D4BCA818D3}" type="slidenum">
              <a:rPr lang="fr-FR"/>
              <a:pPr/>
              <a:t>‹N°›</a:t>
            </a:fld>
            <a:endParaRPr lang="fr-FR"/>
          </a:p>
        </p:txBody>
      </p:sp>
      <p:sp>
        <p:nvSpPr>
          <p:cNvPr id="6" name="Date Placeholder 5"/>
          <p:cNvSpPr>
            <a:spLocks noGrp="1"/>
          </p:cNvSpPr>
          <p:nvPr>
            <p:ph type="dt" sz="half" idx="12"/>
          </p:nvPr>
        </p:nvSpPr>
        <p:spPr/>
        <p:txBody>
          <a:bodyPr/>
          <a:lstStyle>
            <a:lvl1pPr>
              <a:defRPr/>
            </a:lvl1pPr>
          </a:lstStyle>
          <a:p>
            <a:endParaRPr lang="fr-FR"/>
          </a:p>
        </p:txBody>
      </p:sp>
    </p:spTree>
    <p:extLst>
      <p:ext uri="{BB962C8B-B14F-4D97-AF65-F5344CB8AC3E}">
        <p14:creationId xmlns:p14="http://schemas.microsoft.com/office/powerpoint/2010/main" val="3094993214"/>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fr-FR" smtClean="0"/>
              <a:t>Modifiez le style du titre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Footer Placeholder 3"/>
          <p:cNvSpPr>
            <a:spLocks noGrp="1"/>
          </p:cNvSpPr>
          <p:nvPr>
            <p:ph type="ftr" sz="quarter" idx="10"/>
          </p:nvPr>
        </p:nvSpPr>
        <p:spPr/>
        <p:txBody>
          <a:bodyPr/>
          <a:lstStyle>
            <a:lvl1pPr>
              <a:defRPr/>
            </a:lvl1pPr>
          </a:lstStyle>
          <a:p>
            <a:endParaRPr lang="fr-FR"/>
          </a:p>
        </p:txBody>
      </p:sp>
      <p:sp>
        <p:nvSpPr>
          <p:cNvPr id="5" name="Slide Number Placeholder 4"/>
          <p:cNvSpPr>
            <a:spLocks noGrp="1"/>
          </p:cNvSpPr>
          <p:nvPr>
            <p:ph type="sldNum" sz="quarter" idx="11"/>
          </p:nvPr>
        </p:nvSpPr>
        <p:spPr/>
        <p:txBody>
          <a:bodyPr/>
          <a:lstStyle>
            <a:lvl1pPr>
              <a:defRPr/>
            </a:lvl1pPr>
          </a:lstStyle>
          <a:p>
            <a:fld id="{28943CDD-A6B4-4B09-8FB2-BB3C5931F430}" type="slidenum">
              <a:rPr lang="fr-FR"/>
              <a:pPr/>
              <a:t>‹N°›</a:t>
            </a:fld>
            <a:endParaRPr lang="fr-FR"/>
          </a:p>
        </p:txBody>
      </p:sp>
      <p:sp>
        <p:nvSpPr>
          <p:cNvPr id="6" name="Date Placeholder 5"/>
          <p:cNvSpPr>
            <a:spLocks noGrp="1"/>
          </p:cNvSpPr>
          <p:nvPr>
            <p:ph type="dt" sz="half" idx="12"/>
          </p:nvPr>
        </p:nvSpPr>
        <p:spPr/>
        <p:txBody>
          <a:bodyPr/>
          <a:lstStyle>
            <a:lvl1pPr>
              <a:defRPr/>
            </a:lvl1pPr>
          </a:lstStyle>
          <a:p>
            <a:endParaRPr lang="fr-FR"/>
          </a:p>
        </p:txBody>
      </p:sp>
    </p:spTree>
    <p:extLst>
      <p:ext uri="{BB962C8B-B14F-4D97-AF65-F5344CB8AC3E}">
        <p14:creationId xmlns:p14="http://schemas.microsoft.com/office/powerpoint/2010/main" val="3021609126"/>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fr-FR" smtClean="0"/>
              <a:t>Modifiez le style du titre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Content Placeholder 3"/>
          <p:cNvSpPr>
            <a:spLocks noGrp="1"/>
          </p:cNvSpPr>
          <p:nvPr>
            <p:ph sz="half" idx="2"/>
          </p:nvPr>
        </p:nvSpPr>
        <p:spPr>
          <a:xfrm>
            <a:off x="4648200" y="1981200"/>
            <a:ext cx="4038600" cy="3886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endParaRPr lang="fr-FR"/>
          </a:p>
        </p:txBody>
      </p:sp>
      <p:sp>
        <p:nvSpPr>
          <p:cNvPr id="6" name="Slide Number Placeholder 5"/>
          <p:cNvSpPr>
            <a:spLocks noGrp="1"/>
          </p:cNvSpPr>
          <p:nvPr>
            <p:ph type="sldNum" sz="quarter" idx="11"/>
          </p:nvPr>
        </p:nvSpPr>
        <p:spPr>
          <a:xfrm>
            <a:off x="6553200" y="6248400"/>
            <a:ext cx="2133600" cy="457200"/>
          </a:xfrm>
        </p:spPr>
        <p:txBody>
          <a:bodyPr/>
          <a:lstStyle>
            <a:lvl1pPr>
              <a:defRPr/>
            </a:lvl1pPr>
          </a:lstStyle>
          <a:p>
            <a:fld id="{0254110E-BAF7-436C-BC95-6219A52A0F6C}" type="slidenum">
              <a:rPr lang="fr-FR"/>
              <a:pPr/>
              <a:t>‹N°›</a:t>
            </a:fld>
            <a:endParaRPr lang="fr-FR"/>
          </a:p>
        </p:txBody>
      </p:sp>
      <p:sp>
        <p:nvSpPr>
          <p:cNvPr id="7" name="Date Placeholder 6"/>
          <p:cNvSpPr>
            <a:spLocks noGrp="1"/>
          </p:cNvSpPr>
          <p:nvPr>
            <p:ph type="dt" sz="half" idx="12"/>
          </p:nvPr>
        </p:nvSpPr>
        <p:spPr>
          <a:xfrm>
            <a:off x="457200" y="6245225"/>
            <a:ext cx="2133600" cy="476250"/>
          </a:xfrm>
        </p:spPr>
        <p:txBody>
          <a:bodyPr/>
          <a:lstStyle>
            <a:lvl1pPr>
              <a:defRPr/>
            </a:lvl1pPr>
          </a:lstStyle>
          <a:p>
            <a:endParaRPr lang="fr-FR"/>
          </a:p>
        </p:txBody>
      </p:sp>
    </p:spTree>
    <p:extLst>
      <p:ext uri="{BB962C8B-B14F-4D97-AF65-F5344CB8AC3E}">
        <p14:creationId xmlns:p14="http://schemas.microsoft.com/office/powerpoint/2010/main" val="1596302117"/>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re. Texte et image de la bibliothèqu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fr-FR" smtClean="0"/>
              <a:t>Modifiez le style du titre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ClipArt Placeholder 3"/>
          <p:cNvSpPr>
            <a:spLocks noGrp="1"/>
          </p:cNvSpPr>
          <p:nvPr>
            <p:ph type="clipArt" sz="half" idx="2"/>
          </p:nvPr>
        </p:nvSpPr>
        <p:spPr>
          <a:xfrm>
            <a:off x="4648200" y="1981200"/>
            <a:ext cx="4038600" cy="3886200"/>
          </a:xfrm>
        </p:spPr>
        <p:txBody>
          <a:bodyPr/>
          <a:lstStyle/>
          <a:p>
            <a:r>
              <a:rPr lang="fr-FR" smtClean="0"/>
              <a:t>Cliquez sur l'icône pour ajouter une image en ligne</a:t>
            </a:r>
            <a:endParaRPr lang="en-US"/>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endParaRPr lang="fr-FR"/>
          </a:p>
        </p:txBody>
      </p:sp>
      <p:sp>
        <p:nvSpPr>
          <p:cNvPr id="6" name="Slide Number Placeholder 5"/>
          <p:cNvSpPr>
            <a:spLocks noGrp="1"/>
          </p:cNvSpPr>
          <p:nvPr>
            <p:ph type="sldNum" sz="quarter" idx="11"/>
          </p:nvPr>
        </p:nvSpPr>
        <p:spPr>
          <a:xfrm>
            <a:off x="6553200" y="6248400"/>
            <a:ext cx="2133600" cy="457200"/>
          </a:xfrm>
        </p:spPr>
        <p:txBody>
          <a:bodyPr/>
          <a:lstStyle>
            <a:lvl1pPr>
              <a:defRPr/>
            </a:lvl1pPr>
          </a:lstStyle>
          <a:p>
            <a:fld id="{E43BBB0C-3B56-4A9C-9EBA-229C62CE1EF1}" type="slidenum">
              <a:rPr lang="fr-FR"/>
              <a:pPr/>
              <a:t>‹N°›</a:t>
            </a:fld>
            <a:endParaRPr lang="fr-FR"/>
          </a:p>
        </p:txBody>
      </p:sp>
      <p:sp>
        <p:nvSpPr>
          <p:cNvPr id="7" name="Date Placeholder 6"/>
          <p:cNvSpPr>
            <a:spLocks noGrp="1"/>
          </p:cNvSpPr>
          <p:nvPr>
            <p:ph type="dt" sz="half" idx="12"/>
          </p:nvPr>
        </p:nvSpPr>
        <p:spPr>
          <a:xfrm>
            <a:off x="457200" y="6245225"/>
            <a:ext cx="2133600" cy="476250"/>
          </a:xfrm>
        </p:spPr>
        <p:txBody>
          <a:bodyPr/>
          <a:lstStyle>
            <a:lvl1pPr>
              <a:defRPr/>
            </a:lvl1pPr>
          </a:lstStyle>
          <a:p>
            <a:endParaRPr lang="fr-FR"/>
          </a:p>
        </p:txBody>
      </p:sp>
    </p:spTree>
    <p:extLst>
      <p:ext uri="{BB962C8B-B14F-4D97-AF65-F5344CB8AC3E}">
        <p14:creationId xmlns:p14="http://schemas.microsoft.com/office/powerpoint/2010/main" val="1766964345"/>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reserve="1">
  <p:cSld name="Titre. Image de la bibliothèque et text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fr-FR" smtClean="0"/>
              <a:t>Modifiez le style du titre</a:t>
            </a:r>
            <a:endParaRPr lang="en-US"/>
          </a:p>
        </p:txBody>
      </p:sp>
      <p:sp>
        <p:nvSpPr>
          <p:cNvPr id="3" name="ClipArt Placeholder 2"/>
          <p:cNvSpPr>
            <a:spLocks noGrp="1"/>
          </p:cNvSpPr>
          <p:nvPr>
            <p:ph type="clipArt" sz="half" idx="1"/>
          </p:nvPr>
        </p:nvSpPr>
        <p:spPr>
          <a:xfrm>
            <a:off x="457200" y="1981200"/>
            <a:ext cx="4038600" cy="3886200"/>
          </a:xfrm>
        </p:spPr>
        <p:txBody>
          <a:bodyPr/>
          <a:lstStyle/>
          <a:p>
            <a:r>
              <a:rPr lang="fr-FR" smtClean="0"/>
              <a:t>Cliquez sur l'icône pour ajouter une image en ligne</a:t>
            </a:r>
            <a:endParaRPr lang="en-US"/>
          </a:p>
        </p:txBody>
      </p:sp>
      <p:sp>
        <p:nvSpPr>
          <p:cNvPr id="4" name="Text Placeholder 3"/>
          <p:cNvSpPr>
            <a:spLocks noGrp="1"/>
          </p:cNvSpPr>
          <p:nvPr>
            <p:ph type="body" sz="half" idx="2"/>
          </p:nvPr>
        </p:nvSpPr>
        <p:spPr>
          <a:xfrm>
            <a:off x="4648200" y="1981200"/>
            <a:ext cx="4038600" cy="3886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endParaRPr lang="fr-FR"/>
          </a:p>
        </p:txBody>
      </p:sp>
      <p:sp>
        <p:nvSpPr>
          <p:cNvPr id="6" name="Slide Number Placeholder 5"/>
          <p:cNvSpPr>
            <a:spLocks noGrp="1"/>
          </p:cNvSpPr>
          <p:nvPr>
            <p:ph type="sldNum" sz="quarter" idx="11"/>
          </p:nvPr>
        </p:nvSpPr>
        <p:spPr>
          <a:xfrm>
            <a:off x="6553200" y="6248400"/>
            <a:ext cx="2133600" cy="457200"/>
          </a:xfrm>
        </p:spPr>
        <p:txBody>
          <a:bodyPr/>
          <a:lstStyle>
            <a:lvl1pPr>
              <a:defRPr/>
            </a:lvl1pPr>
          </a:lstStyle>
          <a:p>
            <a:fld id="{7D5AC735-5290-4BE8-9C9D-B98D9394A373}" type="slidenum">
              <a:rPr lang="fr-FR"/>
              <a:pPr/>
              <a:t>‹N°›</a:t>
            </a:fld>
            <a:endParaRPr lang="fr-FR"/>
          </a:p>
        </p:txBody>
      </p:sp>
      <p:sp>
        <p:nvSpPr>
          <p:cNvPr id="7" name="Date Placeholder 6"/>
          <p:cNvSpPr>
            <a:spLocks noGrp="1"/>
          </p:cNvSpPr>
          <p:nvPr>
            <p:ph type="dt" sz="half" idx="12"/>
          </p:nvPr>
        </p:nvSpPr>
        <p:spPr>
          <a:xfrm>
            <a:off x="457200" y="6245225"/>
            <a:ext cx="2133600" cy="476250"/>
          </a:xfrm>
        </p:spPr>
        <p:txBody>
          <a:bodyPr/>
          <a:lstStyle>
            <a:lvl1pPr>
              <a:defRPr/>
            </a:lvl1pPr>
          </a:lstStyle>
          <a:p>
            <a:endParaRPr lang="fr-FR"/>
          </a:p>
        </p:txBody>
      </p:sp>
    </p:spTree>
    <p:extLst>
      <p:ext uri="{BB962C8B-B14F-4D97-AF65-F5344CB8AC3E}">
        <p14:creationId xmlns:p14="http://schemas.microsoft.com/office/powerpoint/2010/main" val="410193100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Footer Placeholder 3"/>
          <p:cNvSpPr>
            <a:spLocks noGrp="1"/>
          </p:cNvSpPr>
          <p:nvPr>
            <p:ph type="ftr" sz="quarter" idx="10"/>
          </p:nvPr>
        </p:nvSpPr>
        <p:spPr/>
        <p:txBody>
          <a:bodyPr/>
          <a:lstStyle>
            <a:lvl1pPr>
              <a:defRPr/>
            </a:lvl1pPr>
          </a:lstStyle>
          <a:p>
            <a:endParaRPr lang="fr-FR"/>
          </a:p>
        </p:txBody>
      </p:sp>
      <p:sp>
        <p:nvSpPr>
          <p:cNvPr id="5" name="Slide Number Placeholder 4"/>
          <p:cNvSpPr>
            <a:spLocks noGrp="1"/>
          </p:cNvSpPr>
          <p:nvPr>
            <p:ph type="sldNum" sz="quarter" idx="11"/>
          </p:nvPr>
        </p:nvSpPr>
        <p:spPr/>
        <p:txBody>
          <a:bodyPr/>
          <a:lstStyle>
            <a:lvl1pPr>
              <a:defRPr/>
            </a:lvl1pPr>
          </a:lstStyle>
          <a:p>
            <a:fld id="{B76E9D9F-BC57-45EA-9915-37E08B2069E1}" type="slidenum">
              <a:rPr lang="fr-FR"/>
              <a:pPr/>
              <a:t>‹N°›</a:t>
            </a:fld>
            <a:endParaRPr lang="fr-FR"/>
          </a:p>
        </p:txBody>
      </p:sp>
      <p:sp>
        <p:nvSpPr>
          <p:cNvPr id="6" name="Date Placeholder 5"/>
          <p:cNvSpPr>
            <a:spLocks noGrp="1"/>
          </p:cNvSpPr>
          <p:nvPr>
            <p:ph type="dt" sz="half" idx="12"/>
          </p:nvPr>
        </p:nvSpPr>
        <p:spPr/>
        <p:txBody>
          <a:bodyPr/>
          <a:lstStyle>
            <a:lvl1pPr>
              <a:defRPr/>
            </a:lvl1pPr>
          </a:lstStyle>
          <a:p>
            <a:endParaRPr lang="fr-FR"/>
          </a:p>
        </p:txBody>
      </p:sp>
    </p:spTree>
    <p:extLst>
      <p:ext uri="{BB962C8B-B14F-4D97-AF65-F5344CB8AC3E}">
        <p14:creationId xmlns:p14="http://schemas.microsoft.com/office/powerpoint/2010/main" val="4232108076"/>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Footer Placeholder 3"/>
          <p:cNvSpPr>
            <a:spLocks noGrp="1"/>
          </p:cNvSpPr>
          <p:nvPr>
            <p:ph type="ftr" sz="quarter" idx="10"/>
          </p:nvPr>
        </p:nvSpPr>
        <p:spPr/>
        <p:txBody>
          <a:bodyPr/>
          <a:lstStyle>
            <a:lvl1pPr>
              <a:defRPr/>
            </a:lvl1pPr>
          </a:lstStyle>
          <a:p>
            <a:endParaRPr lang="fr-FR"/>
          </a:p>
        </p:txBody>
      </p:sp>
      <p:sp>
        <p:nvSpPr>
          <p:cNvPr id="5" name="Slide Number Placeholder 4"/>
          <p:cNvSpPr>
            <a:spLocks noGrp="1"/>
          </p:cNvSpPr>
          <p:nvPr>
            <p:ph type="sldNum" sz="quarter" idx="11"/>
          </p:nvPr>
        </p:nvSpPr>
        <p:spPr/>
        <p:txBody>
          <a:bodyPr/>
          <a:lstStyle>
            <a:lvl1pPr>
              <a:defRPr/>
            </a:lvl1pPr>
          </a:lstStyle>
          <a:p>
            <a:fld id="{18283A2C-37A5-451E-8950-711EECEEA818}" type="slidenum">
              <a:rPr lang="fr-FR"/>
              <a:pPr/>
              <a:t>‹N°›</a:t>
            </a:fld>
            <a:endParaRPr lang="fr-FR"/>
          </a:p>
        </p:txBody>
      </p:sp>
      <p:sp>
        <p:nvSpPr>
          <p:cNvPr id="6" name="Date Placeholder 5"/>
          <p:cNvSpPr>
            <a:spLocks noGrp="1"/>
          </p:cNvSpPr>
          <p:nvPr>
            <p:ph type="dt" sz="half" idx="12"/>
          </p:nvPr>
        </p:nvSpPr>
        <p:spPr/>
        <p:txBody>
          <a:bodyPr/>
          <a:lstStyle>
            <a:lvl1pPr>
              <a:defRPr/>
            </a:lvl1pPr>
          </a:lstStyle>
          <a:p>
            <a:endParaRPr lang="fr-FR"/>
          </a:p>
        </p:txBody>
      </p:sp>
    </p:spTree>
    <p:extLst>
      <p:ext uri="{BB962C8B-B14F-4D97-AF65-F5344CB8AC3E}">
        <p14:creationId xmlns:p14="http://schemas.microsoft.com/office/powerpoint/2010/main" val="71480252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Footer Placeholder 4"/>
          <p:cNvSpPr>
            <a:spLocks noGrp="1"/>
          </p:cNvSpPr>
          <p:nvPr>
            <p:ph type="ftr" sz="quarter" idx="10"/>
          </p:nvPr>
        </p:nvSpPr>
        <p:spPr/>
        <p:txBody>
          <a:bodyPr/>
          <a:lstStyle>
            <a:lvl1pPr>
              <a:defRPr/>
            </a:lvl1pPr>
          </a:lstStyle>
          <a:p>
            <a:endParaRPr lang="fr-FR"/>
          </a:p>
        </p:txBody>
      </p:sp>
      <p:sp>
        <p:nvSpPr>
          <p:cNvPr id="6" name="Slide Number Placeholder 5"/>
          <p:cNvSpPr>
            <a:spLocks noGrp="1"/>
          </p:cNvSpPr>
          <p:nvPr>
            <p:ph type="sldNum" sz="quarter" idx="11"/>
          </p:nvPr>
        </p:nvSpPr>
        <p:spPr/>
        <p:txBody>
          <a:bodyPr/>
          <a:lstStyle>
            <a:lvl1pPr>
              <a:defRPr/>
            </a:lvl1pPr>
          </a:lstStyle>
          <a:p>
            <a:fld id="{E4007B3D-4D6D-4094-B825-8CFC6C8DC810}" type="slidenum">
              <a:rPr lang="fr-FR"/>
              <a:pPr/>
              <a:t>‹N°›</a:t>
            </a:fld>
            <a:endParaRPr lang="fr-FR"/>
          </a:p>
        </p:txBody>
      </p:sp>
      <p:sp>
        <p:nvSpPr>
          <p:cNvPr id="7" name="Date Placeholder 6"/>
          <p:cNvSpPr>
            <a:spLocks noGrp="1"/>
          </p:cNvSpPr>
          <p:nvPr>
            <p:ph type="dt" sz="half" idx="12"/>
          </p:nvPr>
        </p:nvSpPr>
        <p:spPr/>
        <p:txBody>
          <a:bodyPr/>
          <a:lstStyle>
            <a:lvl1pPr>
              <a:defRPr/>
            </a:lvl1pPr>
          </a:lstStyle>
          <a:p>
            <a:endParaRPr lang="fr-FR"/>
          </a:p>
        </p:txBody>
      </p:sp>
    </p:spTree>
    <p:extLst>
      <p:ext uri="{BB962C8B-B14F-4D97-AF65-F5344CB8AC3E}">
        <p14:creationId xmlns:p14="http://schemas.microsoft.com/office/powerpoint/2010/main" val="2948198894"/>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Footer Placeholder 6"/>
          <p:cNvSpPr>
            <a:spLocks noGrp="1"/>
          </p:cNvSpPr>
          <p:nvPr>
            <p:ph type="ftr" sz="quarter" idx="10"/>
          </p:nvPr>
        </p:nvSpPr>
        <p:spPr/>
        <p:txBody>
          <a:bodyPr/>
          <a:lstStyle>
            <a:lvl1pPr>
              <a:defRPr/>
            </a:lvl1pPr>
          </a:lstStyle>
          <a:p>
            <a:endParaRPr lang="fr-FR"/>
          </a:p>
        </p:txBody>
      </p:sp>
      <p:sp>
        <p:nvSpPr>
          <p:cNvPr id="8" name="Slide Number Placeholder 7"/>
          <p:cNvSpPr>
            <a:spLocks noGrp="1"/>
          </p:cNvSpPr>
          <p:nvPr>
            <p:ph type="sldNum" sz="quarter" idx="11"/>
          </p:nvPr>
        </p:nvSpPr>
        <p:spPr/>
        <p:txBody>
          <a:bodyPr/>
          <a:lstStyle>
            <a:lvl1pPr>
              <a:defRPr/>
            </a:lvl1pPr>
          </a:lstStyle>
          <a:p>
            <a:fld id="{02BC21DC-7467-406C-BC42-FA391E23FFFD}" type="slidenum">
              <a:rPr lang="fr-FR"/>
              <a:pPr/>
              <a:t>‹N°›</a:t>
            </a:fld>
            <a:endParaRPr lang="fr-FR"/>
          </a:p>
        </p:txBody>
      </p:sp>
      <p:sp>
        <p:nvSpPr>
          <p:cNvPr id="9" name="Date Placeholder 8"/>
          <p:cNvSpPr>
            <a:spLocks noGrp="1"/>
          </p:cNvSpPr>
          <p:nvPr>
            <p:ph type="dt" sz="half" idx="12"/>
          </p:nvPr>
        </p:nvSpPr>
        <p:spPr/>
        <p:txBody>
          <a:bodyPr/>
          <a:lstStyle>
            <a:lvl1pPr>
              <a:defRPr/>
            </a:lvl1pPr>
          </a:lstStyle>
          <a:p>
            <a:endParaRPr lang="fr-FR"/>
          </a:p>
        </p:txBody>
      </p:sp>
    </p:spTree>
    <p:extLst>
      <p:ext uri="{BB962C8B-B14F-4D97-AF65-F5344CB8AC3E}">
        <p14:creationId xmlns:p14="http://schemas.microsoft.com/office/powerpoint/2010/main" val="1871009634"/>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Footer Placeholder 2"/>
          <p:cNvSpPr>
            <a:spLocks noGrp="1"/>
          </p:cNvSpPr>
          <p:nvPr>
            <p:ph type="ftr" sz="quarter" idx="10"/>
          </p:nvPr>
        </p:nvSpPr>
        <p:spPr/>
        <p:txBody>
          <a:bodyPr/>
          <a:lstStyle>
            <a:lvl1pPr>
              <a:defRPr/>
            </a:lvl1pPr>
          </a:lstStyle>
          <a:p>
            <a:endParaRPr lang="fr-FR"/>
          </a:p>
        </p:txBody>
      </p:sp>
      <p:sp>
        <p:nvSpPr>
          <p:cNvPr id="4" name="Slide Number Placeholder 3"/>
          <p:cNvSpPr>
            <a:spLocks noGrp="1"/>
          </p:cNvSpPr>
          <p:nvPr>
            <p:ph type="sldNum" sz="quarter" idx="11"/>
          </p:nvPr>
        </p:nvSpPr>
        <p:spPr/>
        <p:txBody>
          <a:bodyPr/>
          <a:lstStyle>
            <a:lvl1pPr>
              <a:defRPr/>
            </a:lvl1pPr>
          </a:lstStyle>
          <a:p>
            <a:fld id="{51941695-DE6F-4CAF-AC10-4F92691B06A3}" type="slidenum">
              <a:rPr lang="fr-FR"/>
              <a:pPr/>
              <a:t>‹N°›</a:t>
            </a:fld>
            <a:endParaRPr lang="fr-FR"/>
          </a:p>
        </p:txBody>
      </p:sp>
      <p:sp>
        <p:nvSpPr>
          <p:cNvPr id="5" name="Date Placeholder 4"/>
          <p:cNvSpPr>
            <a:spLocks noGrp="1"/>
          </p:cNvSpPr>
          <p:nvPr>
            <p:ph type="dt" sz="half" idx="12"/>
          </p:nvPr>
        </p:nvSpPr>
        <p:spPr/>
        <p:txBody>
          <a:bodyPr/>
          <a:lstStyle>
            <a:lvl1pPr>
              <a:defRPr/>
            </a:lvl1pPr>
          </a:lstStyle>
          <a:p>
            <a:endParaRPr lang="fr-FR"/>
          </a:p>
        </p:txBody>
      </p:sp>
    </p:spTree>
    <p:extLst>
      <p:ext uri="{BB962C8B-B14F-4D97-AF65-F5344CB8AC3E}">
        <p14:creationId xmlns:p14="http://schemas.microsoft.com/office/powerpoint/2010/main" val="1655701574"/>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fr-FR"/>
          </a:p>
        </p:txBody>
      </p:sp>
      <p:sp>
        <p:nvSpPr>
          <p:cNvPr id="3" name="Slide Number Placeholder 2"/>
          <p:cNvSpPr>
            <a:spLocks noGrp="1"/>
          </p:cNvSpPr>
          <p:nvPr>
            <p:ph type="sldNum" sz="quarter" idx="11"/>
          </p:nvPr>
        </p:nvSpPr>
        <p:spPr/>
        <p:txBody>
          <a:bodyPr/>
          <a:lstStyle>
            <a:lvl1pPr>
              <a:defRPr/>
            </a:lvl1pPr>
          </a:lstStyle>
          <a:p>
            <a:fld id="{2049098E-FF83-42E3-A010-3CCAECF1E515}" type="slidenum">
              <a:rPr lang="fr-FR"/>
              <a:pPr/>
              <a:t>‹N°›</a:t>
            </a:fld>
            <a:endParaRPr lang="fr-FR"/>
          </a:p>
        </p:txBody>
      </p:sp>
      <p:sp>
        <p:nvSpPr>
          <p:cNvPr id="4" name="Date Placeholder 3"/>
          <p:cNvSpPr>
            <a:spLocks noGrp="1"/>
          </p:cNvSpPr>
          <p:nvPr>
            <p:ph type="dt" sz="half" idx="12"/>
          </p:nvPr>
        </p:nvSpPr>
        <p:spPr/>
        <p:txBody>
          <a:bodyPr/>
          <a:lstStyle>
            <a:lvl1pPr>
              <a:defRPr/>
            </a:lvl1pPr>
          </a:lstStyle>
          <a:p>
            <a:endParaRPr lang="fr-FR"/>
          </a:p>
        </p:txBody>
      </p:sp>
    </p:spTree>
    <p:extLst>
      <p:ext uri="{BB962C8B-B14F-4D97-AF65-F5344CB8AC3E}">
        <p14:creationId xmlns:p14="http://schemas.microsoft.com/office/powerpoint/2010/main" val="3908729993"/>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Footer Placeholder 4"/>
          <p:cNvSpPr>
            <a:spLocks noGrp="1"/>
          </p:cNvSpPr>
          <p:nvPr>
            <p:ph type="ftr" sz="quarter" idx="10"/>
          </p:nvPr>
        </p:nvSpPr>
        <p:spPr/>
        <p:txBody>
          <a:bodyPr/>
          <a:lstStyle>
            <a:lvl1pPr>
              <a:defRPr/>
            </a:lvl1pPr>
          </a:lstStyle>
          <a:p>
            <a:endParaRPr lang="fr-FR"/>
          </a:p>
        </p:txBody>
      </p:sp>
      <p:sp>
        <p:nvSpPr>
          <p:cNvPr id="6" name="Slide Number Placeholder 5"/>
          <p:cNvSpPr>
            <a:spLocks noGrp="1"/>
          </p:cNvSpPr>
          <p:nvPr>
            <p:ph type="sldNum" sz="quarter" idx="11"/>
          </p:nvPr>
        </p:nvSpPr>
        <p:spPr/>
        <p:txBody>
          <a:bodyPr/>
          <a:lstStyle>
            <a:lvl1pPr>
              <a:defRPr/>
            </a:lvl1pPr>
          </a:lstStyle>
          <a:p>
            <a:fld id="{AA23B8CC-5D49-47FB-8C13-212844C0C32E}" type="slidenum">
              <a:rPr lang="fr-FR"/>
              <a:pPr/>
              <a:t>‹N°›</a:t>
            </a:fld>
            <a:endParaRPr lang="fr-FR"/>
          </a:p>
        </p:txBody>
      </p:sp>
      <p:sp>
        <p:nvSpPr>
          <p:cNvPr id="7" name="Date Placeholder 6"/>
          <p:cNvSpPr>
            <a:spLocks noGrp="1"/>
          </p:cNvSpPr>
          <p:nvPr>
            <p:ph type="dt" sz="half" idx="12"/>
          </p:nvPr>
        </p:nvSpPr>
        <p:spPr/>
        <p:txBody>
          <a:bodyPr/>
          <a:lstStyle>
            <a:lvl1pPr>
              <a:defRPr/>
            </a:lvl1pPr>
          </a:lstStyle>
          <a:p>
            <a:endParaRPr lang="fr-FR"/>
          </a:p>
        </p:txBody>
      </p:sp>
    </p:spTree>
    <p:extLst>
      <p:ext uri="{BB962C8B-B14F-4D97-AF65-F5344CB8AC3E}">
        <p14:creationId xmlns:p14="http://schemas.microsoft.com/office/powerpoint/2010/main" val="3090341899"/>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Footer Placeholder 4"/>
          <p:cNvSpPr>
            <a:spLocks noGrp="1"/>
          </p:cNvSpPr>
          <p:nvPr>
            <p:ph type="ftr" sz="quarter" idx="10"/>
          </p:nvPr>
        </p:nvSpPr>
        <p:spPr/>
        <p:txBody>
          <a:bodyPr/>
          <a:lstStyle>
            <a:lvl1pPr>
              <a:defRPr/>
            </a:lvl1pPr>
          </a:lstStyle>
          <a:p>
            <a:endParaRPr lang="fr-FR"/>
          </a:p>
        </p:txBody>
      </p:sp>
      <p:sp>
        <p:nvSpPr>
          <p:cNvPr id="6" name="Slide Number Placeholder 5"/>
          <p:cNvSpPr>
            <a:spLocks noGrp="1"/>
          </p:cNvSpPr>
          <p:nvPr>
            <p:ph type="sldNum" sz="quarter" idx="11"/>
          </p:nvPr>
        </p:nvSpPr>
        <p:spPr/>
        <p:txBody>
          <a:bodyPr/>
          <a:lstStyle>
            <a:lvl1pPr>
              <a:defRPr/>
            </a:lvl1pPr>
          </a:lstStyle>
          <a:p>
            <a:fld id="{94FB8E3F-4455-4C76-8D9C-22C9F1C9C836}" type="slidenum">
              <a:rPr lang="fr-FR"/>
              <a:pPr/>
              <a:t>‹N°›</a:t>
            </a:fld>
            <a:endParaRPr lang="fr-FR"/>
          </a:p>
        </p:txBody>
      </p:sp>
      <p:sp>
        <p:nvSpPr>
          <p:cNvPr id="7" name="Date Placeholder 6"/>
          <p:cNvSpPr>
            <a:spLocks noGrp="1"/>
          </p:cNvSpPr>
          <p:nvPr>
            <p:ph type="dt" sz="half" idx="12"/>
          </p:nvPr>
        </p:nvSpPr>
        <p:spPr/>
        <p:txBody>
          <a:bodyPr/>
          <a:lstStyle>
            <a:lvl1pPr>
              <a:defRPr/>
            </a:lvl1pPr>
          </a:lstStyle>
          <a:p>
            <a:endParaRPr lang="fr-FR"/>
          </a:p>
        </p:txBody>
      </p:sp>
    </p:spTree>
    <p:extLst>
      <p:ext uri="{BB962C8B-B14F-4D97-AF65-F5344CB8AC3E}">
        <p14:creationId xmlns:p14="http://schemas.microsoft.com/office/powerpoint/2010/main" val="72702181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vl1pPr>
          </a:lstStyle>
          <a:p>
            <a:endParaRPr lang="fr-FR"/>
          </a:p>
        </p:txBody>
      </p:sp>
      <p:sp>
        <p:nvSpPr>
          <p:cNvPr id="48131" name="Rectangle 3"/>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47B8D0ED-3C37-455B-8603-FC29B23377D8}" type="slidenum">
              <a:rPr lang="fr-FR"/>
              <a:pPr/>
              <a:t>‹N°›</a:t>
            </a:fld>
            <a:endParaRPr lang="fr-FR"/>
          </a:p>
        </p:txBody>
      </p:sp>
      <p:grpSp>
        <p:nvGrpSpPr>
          <p:cNvPr id="48132" name="Group 4"/>
          <p:cNvGrpSpPr>
            <a:grpSpLocks/>
          </p:cNvGrpSpPr>
          <p:nvPr/>
        </p:nvGrpSpPr>
        <p:grpSpPr bwMode="auto">
          <a:xfrm>
            <a:off x="0" y="0"/>
            <a:ext cx="9144000" cy="546100"/>
            <a:chOff x="0" y="0"/>
            <a:chExt cx="5760" cy="344"/>
          </a:xfrm>
        </p:grpSpPr>
        <p:sp>
          <p:nvSpPr>
            <p:cNvPr id="48133"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fr-FR" sz="2400">
                <a:latin typeface="Times New Roman" pitchFamily="18" charset="0"/>
              </a:endParaRPr>
            </a:p>
          </p:txBody>
        </p:sp>
        <p:sp>
          <p:nvSpPr>
            <p:cNvPr id="48134"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sp>
          <p:nvSpPr>
            <p:cNvPr id="48135"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solidFill>
                  <a:schemeClr val="hlink"/>
                </a:solidFill>
              </a:endParaRPr>
            </a:p>
          </p:txBody>
        </p:sp>
        <p:sp>
          <p:nvSpPr>
            <p:cNvPr id="48136"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solidFill>
                  <a:schemeClr val="hlink"/>
                </a:solidFill>
              </a:endParaRPr>
            </a:p>
          </p:txBody>
        </p:sp>
        <p:sp>
          <p:nvSpPr>
            <p:cNvPr id="48137"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solidFill>
                  <a:schemeClr val="accent2"/>
                </a:solidFill>
              </a:endParaRPr>
            </a:p>
          </p:txBody>
        </p:sp>
        <p:sp>
          <p:nvSpPr>
            <p:cNvPr id="48138"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solidFill>
                  <a:schemeClr val="hlink"/>
                </a:solidFill>
              </a:endParaRPr>
            </a:p>
          </p:txBody>
        </p:sp>
        <p:sp>
          <p:nvSpPr>
            <p:cNvPr id="48139"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sp>
          <p:nvSpPr>
            <p:cNvPr id="48140"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solidFill>
                  <a:schemeClr val="accent2"/>
                </a:solidFill>
              </a:endParaRPr>
            </a:p>
          </p:txBody>
        </p:sp>
        <p:sp>
          <p:nvSpPr>
            <p:cNvPr id="48141"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solidFill>
                  <a:schemeClr val="accent2"/>
                </a:solidFill>
              </a:endParaRPr>
            </a:p>
          </p:txBody>
        </p:sp>
      </p:grpSp>
      <p:sp>
        <p:nvSpPr>
          <p:cNvPr id="48142" name="Rectangle 14"/>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smtClean="0"/>
              <a:t>Cliquez pour modifier le style du titre du masque</a:t>
            </a:r>
          </a:p>
        </p:txBody>
      </p:sp>
      <p:sp>
        <p:nvSpPr>
          <p:cNvPr id="48143" name="Rectangle 15"/>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smtClean="0"/>
              <a:t>Cliquez pour modifier les styles de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8144" name="Rectangle 1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spd="med"/>
  <p:txStyles>
    <p:titleStyle>
      <a:lvl1pPr algn="l" rtl="0" eaLnBrk="1" fontAlgn="base" hangingPunct="1">
        <a:spcBef>
          <a:spcPct val="0"/>
        </a:spcBef>
        <a:spcAft>
          <a:spcPct val="0"/>
        </a:spcAft>
        <a:defRPr sz="44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Arial" charset="0"/>
        </a:defRPr>
      </a:lvl2pPr>
      <a:lvl3pPr algn="l" rtl="0" eaLnBrk="1" fontAlgn="base" hangingPunct="1">
        <a:spcBef>
          <a:spcPct val="0"/>
        </a:spcBef>
        <a:spcAft>
          <a:spcPct val="0"/>
        </a:spcAft>
        <a:defRPr sz="4400">
          <a:solidFill>
            <a:schemeClr val="tx1"/>
          </a:solidFill>
          <a:latin typeface="Arial" charset="0"/>
        </a:defRPr>
      </a:lvl3pPr>
      <a:lvl4pPr algn="l" rtl="0" eaLnBrk="1" fontAlgn="base" hangingPunct="1">
        <a:spcBef>
          <a:spcPct val="0"/>
        </a:spcBef>
        <a:spcAft>
          <a:spcPct val="0"/>
        </a:spcAft>
        <a:defRPr sz="4400">
          <a:solidFill>
            <a:schemeClr val="tx1"/>
          </a:solidFill>
          <a:latin typeface="Arial" charset="0"/>
        </a:defRPr>
      </a:lvl4pPr>
      <a:lvl5pPr algn="l" rtl="0" eaLnBrk="1" fontAlgn="base" hangingPunct="1">
        <a:spcBef>
          <a:spcPct val="0"/>
        </a:spcBef>
        <a:spcAft>
          <a:spcPct val="0"/>
        </a:spcAft>
        <a:defRPr sz="4400">
          <a:solidFill>
            <a:schemeClr val="tx1"/>
          </a:solidFill>
          <a:latin typeface="Arial" charset="0"/>
        </a:defRPr>
      </a:lvl5pPr>
      <a:lvl6pPr marL="457200" algn="l" rtl="0" eaLnBrk="1" fontAlgn="base" hangingPunct="1">
        <a:spcBef>
          <a:spcPct val="0"/>
        </a:spcBef>
        <a:spcAft>
          <a:spcPct val="0"/>
        </a:spcAft>
        <a:defRPr sz="4400">
          <a:solidFill>
            <a:schemeClr val="tx1"/>
          </a:solidFill>
          <a:latin typeface="Arial" charset="0"/>
        </a:defRPr>
      </a:lvl6pPr>
      <a:lvl7pPr marL="914400" algn="l" rtl="0" eaLnBrk="1" fontAlgn="base" hangingPunct="1">
        <a:spcBef>
          <a:spcPct val="0"/>
        </a:spcBef>
        <a:spcAft>
          <a:spcPct val="0"/>
        </a:spcAft>
        <a:defRPr sz="4400">
          <a:solidFill>
            <a:schemeClr val="tx1"/>
          </a:solidFill>
          <a:latin typeface="Arial" charset="0"/>
        </a:defRPr>
      </a:lvl7pPr>
      <a:lvl8pPr marL="1371600" algn="l" rtl="0" eaLnBrk="1" fontAlgn="base" hangingPunct="1">
        <a:spcBef>
          <a:spcPct val="0"/>
        </a:spcBef>
        <a:spcAft>
          <a:spcPct val="0"/>
        </a:spcAft>
        <a:defRPr sz="4400">
          <a:solidFill>
            <a:schemeClr val="tx1"/>
          </a:solidFill>
          <a:latin typeface="Arial" charset="0"/>
        </a:defRPr>
      </a:lvl8pPr>
      <a:lvl9pPr marL="1828800" algn="l"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2970213" y="2124075"/>
            <a:ext cx="6024562" cy="1616075"/>
          </a:xfrm>
          <a:noFill/>
          <a:ln/>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a:spAutoFit/>
          </a:bodyPr>
          <a:lstStyle/>
          <a:p>
            <a:r>
              <a:rPr lang="fr-FR"/>
              <a:t>Présentation du Nom du projet </a:t>
            </a:r>
          </a:p>
        </p:txBody>
      </p:sp>
      <p:sp>
        <p:nvSpPr>
          <p:cNvPr id="35845" name="Rectangle 5"/>
          <p:cNvSpPr>
            <a:spLocks noChangeArrowheads="1"/>
          </p:cNvSpPr>
          <p:nvPr/>
        </p:nvSpPr>
        <p:spPr bwMode="auto">
          <a:xfrm>
            <a:off x="3048000" y="1066800"/>
            <a:ext cx="396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sz="2800" b="1" dirty="0">
                <a:solidFill>
                  <a:schemeClr val="accent2"/>
                </a:solidFill>
              </a:rPr>
              <a:t>Nom de l'organisation</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2970213" y="2501225"/>
            <a:ext cx="6024562" cy="861774"/>
          </a:xfrm>
          <a:noFill/>
          <a:ln/>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a:spAutoFit/>
          </a:bodyPr>
          <a:lstStyle/>
          <a:p>
            <a:r>
              <a:rPr lang="fr-FR" dirty="0" smtClean="0"/>
              <a:t>Concept et stratégie</a:t>
            </a:r>
            <a:endParaRPr lang="fr-FR" dirty="0"/>
          </a:p>
        </p:txBody>
      </p:sp>
      <p:sp>
        <p:nvSpPr>
          <p:cNvPr id="35845" name="Rectangle 5"/>
          <p:cNvSpPr>
            <a:spLocks noChangeArrowheads="1"/>
          </p:cNvSpPr>
          <p:nvPr/>
        </p:nvSpPr>
        <p:spPr bwMode="auto">
          <a:xfrm>
            <a:off x="3048000" y="1066800"/>
            <a:ext cx="396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sz="2800" b="1" dirty="0" err="1" smtClean="0">
                <a:solidFill>
                  <a:schemeClr val="accent2"/>
                </a:solidFill>
              </a:rPr>
              <a:t>SophroKhépri</a:t>
            </a:r>
            <a:endParaRPr lang="fr-FR" sz="2800" b="1" dirty="0">
              <a:solidFill>
                <a:schemeClr val="accent2"/>
              </a:solidFill>
            </a:endParaRPr>
          </a:p>
        </p:txBody>
      </p:sp>
    </p:spTree>
    <p:extLst>
      <p:ext uri="{BB962C8B-B14F-4D97-AF65-F5344CB8AC3E}">
        <p14:creationId xmlns:p14="http://schemas.microsoft.com/office/powerpoint/2010/main" val="2661820070"/>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e la date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JSC Consultant</a:t>
            </a:r>
          </a:p>
        </p:txBody>
      </p:sp>
      <p:sp>
        <p:nvSpPr>
          <p:cNvPr id="10243" name="Espace réservé du pied de page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2010</a:t>
            </a:r>
          </a:p>
        </p:txBody>
      </p:sp>
      <p:sp>
        <p:nvSpPr>
          <p:cNvPr id="10244"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A4774114-1B05-4A90-A6FF-A1E0581A802E}" type="slidenum">
              <a:rPr lang="fr-FR" altLang="fr-FR" sz="1400"/>
              <a:pPr eaLnBrk="1" hangingPunct="1">
                <a:spcBef>
                  <a:spcPct val="0"/>
                </a:spcBef>
                <a:buClrTx/>
                <a:buSzTx/>
                <a:buFontTx/>
                <a:buNone/>
              </a:pPr>
              <a:t>11</a:t>
            </a:fld>
            <a:endParaRPr lang="fr-FR" altLang="fr-FR" sz="1400"/>
          </a:p>
        </p:txBody>
      </p:sp>
      <p:sp>
        <p:nvSpPr>
          <p:cNvPr id="10245" name="Rectangle 2"/>
          <p:cNvSpPr>
            <a:spLocks noGrp="1" noChangeArrowheads="1"/>
          </p:cNvSpPr>
          <p:nvPr>
            <p:ph type="title"/>
          </p:nvPr>
        </p:nvSpPr>
        <p:spPr>
          <a:xfrm>
            <a:off x="611560" y="476250"/>
            <a:ext cx="7793037" cy="576263"/>
          </a:xfrm>
        </p:spPr>
        <p:txBody>
          <a:bodyPr/>
          <a:lstStyle/>
          <a:p>
            <a:r>
              <a:rPr lang="fr-FR" altLang="fr-FR" sz="3600" b="1" dirty="0"/>
              <a:t>Concept et stratégie</a:t>
            </a:r>
          </a:p>
        </p:txBody>
      </p:sp>
      <p:sp>
        <p:nvSpPr>
          <p:cNvPr id="8198" name="Rectangle 3"/>
          <p:cNvSpPr>
            <a:spLocks noGrp="1" noChangeArrowheads="1"/>
          </p:cNvSpPr>
          <p:nvPr>
            <p:ph type="body" idx="1"/>
          </p:nvPr>
        </p:nvSpPr>
        <p:spPr>
          <a:xfrm>
            <a:off x="682625" y="1268413"/>
            <a:ext cx="8137525" cy="5184775"/>
          </a:xfrm>
        </p:spPr>
        <p:txBody>
          <a:bodyPr/>
          <a:lstStyle/>
          <a:p>
            <a:pPr marL="0" indent="0" eaLnBrk="1" hangingPunct="1">
              <a:buSzTx/>
              <a:buFont typeface="Wingdings" panose="05000000000000000000" pitchFamily="2" charset="2"/>
              <a:buNone/>
              <a:defRPr/>
            </a:pPr>
            <a:endParaRPr lang="fr-FR" altLang="fr-FR" sz="2400" dirty="0" smtClean="0"/>
          </a:p>
          <a:p>
            <a:pPr marL="0" indent="0" algn="ctr">
              <a:buNone/>
              <a:defRPr/>
            </a:pPr>
            <a:r>
              <a:rPr lang="fr-FR" sz="2400" b="1" dirty="0"/>
              <a:t>Le concept de </a:t>
            </a:r>
            <a:r>
              <a:rPr lang="fr-FR" sz="2400" b="1" dirty="0" err="1"/>
              <a:t>SophroKhepri</a:t>
            </a:r>
            <a:r>
              <a:rPr lang="fr-FR" sz="2400" b="1" dirty="0"/>
              <a:t> a 2 </a:t>
            </a:r>
            <a:r>
              <a:rPr lang="fr-FR" sz="2400" b="1" dirty="0" smtClean="0"/>
              <a:t>approches</a:t>
            </a:r>
          </a:p>
          <a:p>
            <a:pPr marL="0" indent="0" algn="ctr">
              <a:buNone/>
              <a:defRPr/>
            </a:pPr>
            <a:endParaRPr lang="fr-FR" sz="2400" dirty="0"/>
          </a:p>
          <a:p>
            <a:pPr marL="0" indent="0" algn="ctr">
              <a:buNone/>
              <a:defRPr/>
            </a:pPr>
            <a:r>
              <a:rPr lang="fr-FR" sz="2400" dirty="0"/>
              <a:t>B2B en tant qu’apporteur d’affaires pour les thérapeutes, en favorisant leur </a:t>
            </a:r>
            <a:r>
              <a:rPr lang="fr-FR" sz="2400" dirty="0" smtClean="0"/>
              <a:t>installation</a:t>
            </a:r>
            <a:endParaRPr lang="fr-FR" sz="2400" dirty="0"/>
          </a:p>
          <a:p>
            <a:pPr marL="0" indent="0" algn="ctr">
              <a:buNone/>
              <a:defRPr/>
            </a:pPr>
            <a:r>
              <a:rPr lang="fr-FR" sz="2400" dirty="0"/>
              <a:t>B2C pour les patients en facilitant l’accès aux soins</a:t>
            </a:r>
            <a:r>
              <a:rPr lang="fr-FR" sz="2400" dirty="0" smtClean="0"/>
              <a:t>.</a:t>
            </a:r>
            <a:endParaRPr lang="fr-FR" sz="2400" dirty="0"/>
          </a:p>
          <a:p>
            <a:pPr marL="0" indent="0" eaLnBrk="1" hangingPunct="1">
              <a:buSzTx/>
              <a:buFont typeface="Wingdings" panose="05000000000000000000" pitchFamily="2" charset="2"/>
              <a:buNone/>
              <a:defRPr/>
            </a:pPr>
            <a:endParaRPr lang="fr-FR" altLang="fr-FR" dirty="0" smtClean="0"/>
          </a:p>
          <a:p>
            <a:pPr marL="0" indent="0" eaLnBrk="1" hangingPunct="1">
              <a:buSzTx/>
              <a:buFont typeface="Wingdings" panose="05000000000000000000" pitchFamily="2" charset="2"/>
              <a:buNone/>
              <a:defRPr/>
            </a:pPr>
            <a:endParaRPr lang="fr-FR" altLang="fr-FR" dirty="0" smtClean="0"/>
          </a:p>
        </p:txBody>
      </p:sp>
    </p:spTree>
    <p:extLst>
      <p:ext uri="{BB962C8B-B14F-4D97-AF65-F5344CB8AC3E}">
        <p14:creationId xmlns:p14="http://schemas.microsoft.com/office/powerpoint/2010/main" val="898021928"/>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a:xfrm>
            <a:off x="457200" y="44624"/>
            <a:ext cx="8229600" cy="1371600"/>
          </a:xfrm>
        </p:spPr>
        <p:txBody>
          <a:bodyPr/>
          <a:lstStyle/>
          <a:p>
            <a:r>
              <a:rPr lang="fr-FR" altLang="fr-FR" sz="3600" b="1" dirty="0"/>
              <a:t>Qui sont nos clients </a:t>
            </a:r>
            <a:r>
              <a:rPr lang="fr-FR" altLang="fr-FR" b="1" i="1" dirty="0" smtClean="0"/>
              <a:t>?</a:t>
            </a:r>
            <a:endParaRPr lang="fr-FR" altLang="fr-FR" b="1" dirty="0" smtClean="0"/>
          </a:p>
        </p:txBody>
      </p:sp>
      <p:sp>
        <p:nvSpPr>
          <p:cNvPr id="11267" name="Espace réservé de la date 3"/>
          <p:cNvSpPr>
            <a:spLocks noGrp="1"/>
          </p:cNvSpPr>
          <p:nvPr>
            <p:ph type="dt" sz="quarter" idx="10"/>
          </p:nvPr>
        </p:nvSpPr>
        <p:spPr>
          <a:xfrm>
            <a:off x="1139825" y="6215063"/>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Evelyne Revellat</a:t>
            </a:r>
          </a:p>
        </p:txBody>
      </p:sp>
      <p:sp>
        <p:nvSpPr>
          <p:cNvPr id="11268" name="Espace réservé du pied de page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2015</a:t>
            </a:r>
          </a:p>
        </p:txBody>
      </p:sp>
      <p:sp>
        <p:nvSpPr>
          <p:cNvPr id="11269"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36BF90B3-1363-4601-B7FA-6CB67E41C724}" type="slidenum">
              <a:rPr lang="fr-FR" altLang="fr-FR" sz="1400"/>
              <a:pPr eaLnBrk="1" hangingPunct="1">
                <a:spcBef>
                  <a:spcPct val="0"/>
                </a:spcBef>
                <a:buClrTx/>
                <a:buSzTx/>
                <a:buFontTx/>
                <a:buNone/>
              </a:pPr>
              <a:t>12</a:t>
            </a:fld>
            <a:endParaRPr lang="fr-FR" altLang="fr-FR" sz="1400"/>
          </a:p>
        </p:txBody>
      </p:sp>
      <p:sp>
        <p:nvSpPr>
          <p:cNvPr id="11270" name="ZoneTexte 7"/>
          <p:cNvSpPr txBox="1">
            <a:spLocks noChangeArrowheads="1"/>
          </p:cNvSpPr>
          <p:nvPr/>
        </p:nvSpPr>
        <p:spPr bwMode="auto">
          <a:xfrm>
            <a:off x="3419475" y="1484908"/>
            <a:ext cx="2009775" cy="368300"/>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800" b="1">
                <a:solidFill>
                  <a:schemeClr val="tx2"/>
                </a:solidFill>
                <a:latin typeface="Calibri" panose="020F0502020204030204" pitchFamily="34" charset="0"/>
              </a:rPr>
              <a:t>Centre KHEPRI </a:t>
            </a:r>
          </a:p>
        </p:txBody>
      </p:sp>
      <p:sp>
        <p:nvSpPr>
          <p:cNvPr id="11271" name="ZoneTexte 10"/>
          <p:cNvSpPr txBox="1">
            <a:spLocks noChangeArrowheads="1"/>
          </p:cNvSpPr>
          <p:nvPr/>
        </p:nvSpPr>
        <p:spPr bwMode="auto">
          <a:xfrm>
            <a:off x="6786563" y="2059583"/>
            <a:ext cx="1530350" cy="338137"/>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b="1">
                <a:solidFill>
                  <a:schemeClr val="tx2"/>
                </a:solidFill>
              </a:rPr>
              <a:t>Grand Public</a:t>
            </a:r>
          </a:p>
        </p:txBody>
      </p:sp>
      <p:cxnSp>
        <p:nvCxnSpPr>
          <p:cNvPr id="13" name="Connecteur en angle 12"/>
          <p:cNvCxnSpPr/>
          <p:nvPr/>
        </p:nvCxnSpPr>
        <p:spPr>
          <a:xfrm>
            <a:off x="5435600" y="1627783"/>
            <a:ext cx="1323975" cy="428625"/>
          </a:xfrm>
          <a:prstGeom prst="bentConnector3">
            <a:avLst>
              <a:gd name="adj1" fmla="val 50000"/>
            </a:avLst>
          </a:prstGeom>
          <a:ln w="38100"/>
        </p:spPr>
        <p:style>
          <a:lnRef idx="1">
            <a:schemeClr val="accent1"/>
          </a:lnRef>
          <a:fillRef idx="0">
            <a:schemeClr val="accent1"/>
          </a:fillRef>
          <a:effectRef idx="0">
            <a:schemeClr val="accent1"/>
          </a:effectRef>
          <a:fontRef idx="minor">
            <a:schemeClr val="tx1"/>
          </a:fontRef>
        </p:style>
      </p:cxnSp>
      <p:cxnSp>
        <p:nvCxnSpPr>
          <p:cNvPr id="16" name="Connecteur en angle 15"/>
          <p:cNvCxnSpPr/>
          <p:nvPr/>
        </p:nvCxnSpPr>
        <p:spPr>
          <a:xfrm rot="10800000" flipV="1">
            <a:off x="2195513" y="1627783"/>
            <a:ext cx="1223962" cy="504825"/>
          </a:xfrm>
          <a:prstGeom prst="bentConnector3">
            <a:avLst>
              <a:gd name="adj1" fmla="val 50000"/>
            </a:avLst>
          </a:prstGeom>
          <a:ln w="38100"/>
        </p:spPr>
        <p:style>
          <a:lnRef idx="1">
            <a:schemeClr val="accent1"/>
          </a:lnRef>
          <a:fillRef idx="0">
            <a:schemeClr val="accent1"/>
          </a:fillRef>
          <a:effectRef idx="0">
            <a:schemeClr val="accent1"/>
          </a:effectRef>
          <a:fontRef idx="minor">
            <a:schemeClr val="tx1"/>
          </a:fontRef>
        </p:style>
      </p:cxnSp>
      <p:cxnSp>
        <p:nvCxnSpPr>
          <p:cNvPr id="58" name="Connecteur droit avec flèche 57"/>
          <p:cNvCxnSpPr/>
          <p:nvPr/>
        </p:nvCxnSpPr>
        <p:spPr>
          <a:xfrm flipH="1">
            <a:off x="6859588" y="2415183"/>
            <a:ext cx="15875" cy="65246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1275" name="ZoneTexte 60"/>
          <p:cNvSpPr txBox="1">
            <a:spLocks noChangeArrowheads="1"/>
          </p:cNvSpPr>
          <p:nvPr/>
        </p:nvSpPr>
        <p:spPr bwMode="auto">
          <a:xfrm>
            <a:off x="7716838" y="3181945"/>
            <a:ext cx="1247775" cy="338138"/>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a:solidFill>
                  <a:schemeClr val="tx2"/>
                </a:solidFill>
              </a:rPr>
              <a:t>Mieux-Etre</a:t>
            </a:r>
          </a:p>
        </p:txBody>
      </p:sp>
      <p:sp>
        <p:nvSpPr>
          <p:cNvPr id="11276" name="ZoneTexte 61"/>
          <p:cNvSpPr txBox="1">
            <a:spLocks noChangeArrowheads="1"/>
          </p:cNvSpPr>
          <p:nvPr/>
        </p:nvSpPr>
        <p:spPr bwMode="auto">
          <a:xfrm>
            <a:off x="6156325" y="3181945"/>
            <a:ext cx="989013" cy="338138"/>
          </a:xfrm>
          <a:prstGeom prst="rect">
            <a:avLst/>
          </a:prstGeom>
          <a:noFill/>
          <a:ln w="2857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a:solidFill>
                  <a:schemeClr val="tx2"/>
                </a:solidFill>
              </a:rPr>
              <a:t>Santé</a:t>
            </a:r>
          </a:p>
        </p:txBody>
      </p:sp>
      <p:sp>
        <p:nvSpPr>
          <p:cNvPr id="11277" name="ZoneTexte 72"/>
          <p:cNvSpPr txBox="1">
            <a:spLocks noChangeArrowheads="1"/>
          </p:cNvSpPr>
          <p:nvPr/>
        </p:nvSpPr>
        <p:spPr bwMode="auto">
          <a:xfrm>
            <a:off x="6175375" y="6001345"/>
            <a:ext cx="2428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400" b="1">
                <a:solidFill>
                  <a:schemeClr val="tx2"/>
                </a:solidFill>
              </a:rPr>
              <a:t>Assistance Téléphonique</a:t>
            </a:r>
          </a:p>
        </p:txBody>
      </p:sp>
      <p:cxnSp>
        <p:nvCxnSpPr>
          <p:cNvPr id="75" name="Connecteur droit 74"/>
          <p:cNvCxnSpPr/>
          <p:nvPr/>
        </p:nvCxnSpPr>
        <p:spPr>
          <a:xfrm rot="10800000" flipV="1">
            <a:off x="7472363" y="3539133"/>
            <a:ext cx="244475" cy="9525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7" name="Connecteur droit 76"/>
          <p:cNvCxnSpPr/>
          <p:nvPr/>
        </p:nvCxnSpPr>
        <p:spPr>
          <a:xfrm>
            <a:off x="7145338" y="3539133"/>
            <a:ext cx="327025" cy="9525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2" name="Connecteur droit 91"/>
          <p:cNvCxnSpPr/>
          <p:nvPr/>
        </p:nvCxnSpPr>
        <p:spPr>
          <a:xfrm flipH="1">
            <a:off x="3708400" y="1964333"/>
            <a:ext cx="3175" cy="719137"/>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07" name="Connecteur droit avec flèche 106"/>
          <p:cNvCxnSpPr/>
          <p:nvPr/>
        </p:nvCxnSpPr>
        <p:spPr>
          <a:xfrm rot="5400000">
            <a:off x="7921625" y="2740620"/>
            <a:ext cx="642938"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1282" name="ZoneTexte 114"/>
          <p:cNvSpPr txBox="1">
            <a:spLocks noChangeArrowheads="1"/>
          </p:cNvSpPr>
          <p:nvPr/>
        </p:nvSpPr>
        <p:spPr bwMode="auto">
          <a:xfrm>
            <a:off x="5737225" y="5228233"/>
            <a:ext cx="171450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400">
                <a:solidFill>
                  <a:schemeClr val="tx2"/>
                </a:solidFill>
              </a:rPr>
              <a:t>Formation </a:t>
            </a:r>
          </a:p>
          <a:p>
            <a:pPr algn="ctr" eaLnBrk="1" hangingPunct="1">
              <a:spcBef>
                <a:spcPct val="0"/>
              </a:spcBef>
              <a:buClrTx/>
              <a:buSzTx/>
              <a:buFontTx/>
              <a:buNone/>
            </a:pPr>
            <a:r>
              <a:rPr lang="fr-FR" altLang="fr-FR" sz="1400">
                <a:solidFill>
                  <a:schemeClr val="tx2"/>
                </a:solidFill>
              </a:rPr>
              <a:t>Ateliers Découverte Interactifs</a:t>
            </a:r>
          </a:p>
        </p:txBody>
      </p:sp>
      <p:sp>
        <p:nvSpPr>
          <p:cNvPr id="11283" name="ZoneTexte 115"/>
          <p:cNvSpPr txBox="1">
            <a:spLocks noChangeArrowheads="1"/>
          </p:cNvSpPr>
          <p:nvPr/>
        </p:nvSpPr>
        <p:spPr bwMode="auto">
          <a:xfrm>
            <a:off x="7596188" y="5301258"/>
            <a:ext cx="1173162"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400">
                <a:solidFill>
                  <a:schemeClr val="tx2"/>
                </a:solidFill>
              </a:rPr>
              <a:t>Ateliers </a:t>
            </a:r>
          </a:p>
          <a:p>
            <a:pPr algn="ctr" eaLnBrk="1" hangingPunct="1">
              <a:spcBef>
                <a:spcPct val="0"/>
              </a:spcBef>
              <a:buClrTx/>
              <a:buSzTx/>
              <a:buFontTx/>
              <a:buNone/>
            </a:pPr>
            <a:r>
              <a:rPr lang="fr-FR" altLang="fr-FR" sz="1400">
                <a:solidFill>
                  <a:schemeClr val="tx2"/>
                </a:solidFill>
              </a:rPr>
              <a:t>Formation</a:t>
            </a:r>
          </a:p>
        </p:txBody>
      </p:sp>
      <p:sp>
        <p:nvSpPr>
          <p:cNvPr id="11284" name="ZoneTexte 10"/>
          <p:cNvSpPr txBox="1">
            <a:spLocks noChangeArrowheads="1"/>
          </p:cNvSpPr>
          <p:nvPr/>
        </p:nvSpPr>
        <p:spPr bwMode="auto">
          <a:xfrm>
            <a:off x="2700338" y="2708870"/>
            <a:ext cx="1428750" cy="584200"/>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b="1">
                <a:solidFill>
                  <a:schemeClr val="tx2"/>
                </a:solidFill>
                <a:latin typeface="Calibri" panose="020F0502020204030204" pitchFamily="34" charset="0"/>
              </a:rPr>
              <a:t>Entreprises &amp; PME</a:t>
            </a:r>
          </a:p>
        </p:txBody>
      </p:sp>
      <p:cxnSp>
        <p:nvCxnSpPr>
          <p:cNvPr id="50" name="Connecteur droit 49"/>
          <p:cNvCxnSpPr/>
          <p:nvPr/>
        </p:nvCxnSpPr>
        <p:spPr>
          <a:xfrm flipH="1">
            <a:off x="7451725" y="3643908"/>
            <a:ext cx="3175" cy="1296987"/>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7524750" y="3788370"/>
            <a:ext cx="1439863" cy="1079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tx2"/>
                </a:solidFill>
              </a:rPr>
              <a:t>Méditation</a:t>
            </a:r>
            <a:endParaRPr lang="fr-FR" b="1" dirty="0">
              <a:solidFill>
                <a:schemeClr val="tx2"/>
              </a:solidFill>
            </a:endParaRPr>
          </a:p>
        </p:txBody>
      </p:sp>
      <p:sp>
        <p:nvSpPr>
          <p:cNvPr id="53" name="Rectangle 52"/>
          <p:cNvSpPr/>
          <p:nvPr/>
        </p:nvSpPr>
        <p:spPr>
          <a:xfrm>
            <a:off x="5867400" y="3788370"/>
            <a:ext cx="1512888" cy="1079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tx2"/>
                </a:solidFill>
              </a:rPr>
              <a:t>Thérapie individuelle / Groupe</a:t>
            </a:r>
          </a:p>
        </p:txBody>
      </p:sp>
      <p:sp>
        <p:nvSpPr>
          <p:cNvPr id="11288" name="ZoneTexte 10"/>
          <p:cNvSpPr txBox="1">
            <a:spLocks noChangeArrowheads="1"/>
          </p:cNvSpPr>
          <p:nvPr/>
        </p:nvSpPr>
        <p:spPr bwMode="auto">
          <a:xfrm>
            <a:off x="611188" y="1988145"/>
            <a:ext cx="1573212" cy="584200"/>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b="1">
                <a:solidFill>
                  <a:schemeClr val="tx2"/>
                </a:solidFill>
                <a:latin typeface="Calibri" panose="020F0502020204030204" pitchFamily="34" charset="0"/>
              </a:rPr>
              <a:t>Thérapeutes Partenaires</a:t>
            </a:r>
          </a:p>
        </p:txBody>
      </p:sp>
      <p:sp>
        <p:nvSpPr>
          <p:cNvPr id="11289" name="ZoneTexte 10"/>
          <p:cNvSpPr txBox="1">
            <a:spLocks noChangeArrowheads="1"/>
          </p:cNvSpPr>
          <p:nvPr/>
        </p:nvSpPr>
        <p:spPr bwMode="auto">
          <a:xfrm>
            <a:off x="4427538" y="2708870"/>
            <a:ext cx="1428750" cy="584200"/>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b="1">
                <a:solidFill>
                  <a:schemeClr val="tx2"/>
                </a:solidFill>
                <a:latin typeface="Calibri" panose="020F0502020204030204" pitchFamily="34" charset="0"/>
              </a:rPr>
              <a:t>Professionnels de la santé</a:t>
            </a:r>
          </a:p>
        </p:txBody>
      </p:sp>
      <p:cxnSp>
        <p:nvCxnSpPr>
          <p:cNvPr id="57" name="Connecteur droit 56"/>
          <p:cNvCxnSpPr/>
          <p:nvPr/>
        </p:nvCxnSpPr>
        <p:spPr>
          <a:xfrm flipH="1">
            <a:off x="5219700" y="1953220"/>
            <a:ext cx="3175" cy="71913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1291" name="ZoneTexte 8"/>
          <p:cNvSpPr txBox="1">
            <a:spLocks noChangeArrowheads="1"/>
          </p:cNvSpPr>
          <p:nvPr/>
        </p:nvSpPr>
        <p:spPr bwMode="auto">
          <a:xfrm>
            <a:off x="539750" y="4796433"/>
            <a:ext cx="1433513" cy="338137"/>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Réflexologues</a:t>
            </a:r>
          </a:p>
        </p:txBody>
      </p:sp>
      <p:sp>
        <p:nvSpPr>
          <p:cNvPr id="11292" name="ZoneTexte 21"/>
          <p:cNvSpPr txBox="1">
            <a:spLocks noChangeArrowheads="1"/>
          </p:cNvSpPr>
          <p:nvPr/>
        </p:nvSpPr>
        <p:spPr bwMode="auto">
          <a:xfrm>
            <a:off x="539750" y="3181945"/>
            <a:ext cx="1312863" cy="338138"/>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Ostéopathes</a:t>
            </a:r>
          </a:p>
        </p:txBody>
      </p:sp>
      <p:sp>
        <p:nvSpPr>
          <p:cNvPr id="11293" name="ZoneTexte 22"/>
          <p:cNvSpPr txBox="1">
            <a:spLocks noChangeArrowheads="1"/>
          </p:cNvSpPr>
          <p:nvPr/>
        </p:nvSpPr>
        <p:spPr bwMode="auto">
          <a:xfrm>
            <a:off x="539750" y="3562945"/>
            <a:ext cx="1735138" cy="338138"/>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Psychométriciens</a:t>
            </a:r>
          </a:p>
        </p:txBody>
      </p:sp>
      <p:sp>
        <p:nvSpPr>
          <p:cNvPr id="11294" name="ZoneTexte 22"/>
          <p:cNvSpPr txBox="1">
            <a:spLocks noChangeArrowheads="1"/>
          </p:cNvSpPr>
          <p:nvPr/>
        </p:nvSpPr>
        <p:spPr bwMode="auto">
          <a:xfrm>
            <a:off x="539750" y="3974108"/>
            <a:ext cx="1408113" cy="338137"/>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Kinésiologues</a:t>
            </a:r>
          </a:p>
        </p:txBody>
      </p:sp>
      <p:sp>
        <p:nvSpPr>
          <p:cNvPr id="11295" name="ZoneTexte 22"/>
          <p:cNvSpPr txBox="1">
            <a:spLocks noChangeArrowheads="1"/>
          </p:cNvSpPr>
          <p:nvPr/>
        </p:nvSpPr>
        <p:spPr bwMode="auto">
          <a:xfrm>
            <a:off x="539750" y="2780308"/>
            <a:ext cx="1408113" cy="338137"/>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Sophrologues</a:t>
            </a:r>
          </a:p>
        </p:txBody>
      </p:sp>
      <p:sp>
        <p:nvSpPr>
          <p:cNvPr id="11296" name="ZoneTexte 22"/>
          <p:cNvSpPr txBox="1">
            <a:spLocks noChangeArrowheads="1"/>
          </p:cNvSpPr>
          <p:nvPr/>
        </p:nvSpPr>
        <p:spPr bwMode="auto">
          <a:xfrm>
            <a:off x="4067175" y="3572470"/>
            <a:ext cx="1544638" cy="338138"/>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Ades soignants</a:t>
            </a:r>
          </a:p>
        </p:txBody>
      </p:sp>
      <p:sp>
        <p:nvSpPr>
          <p:cNvPr id="11297" name="ZoneTexte 22"/>
          <p:cNvSpPr txBox="1">
            <a:spLocks noChangeArrowheads="1"/>
          </p:cNvSpPr>
          <p:nvPr/>
        </p:nvSpPr>
        <p:spPr bwMode="auto">
          <a:xfrm>
            <a:off x="4067175" y="4436070"/>
            <a:ext cx="1554163" cy="338138"/>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Infirmiers-ières</a:t>
            </a:r>
          </a:p>
        </p:txBody>
      </p:sp>
      <p:sp>
        <p:nvSpPr>
          <p:cNvPr id="11298" name="ZoneTexte 22"/>
          <p:cNvSpPr txBox="1">
            <a:spLocks noChangeArrowheads="1"/>
          </p:cNvSpPr>
          <p:nvPr/>
        </p:nvSpPr>
        <p:spPr bwMode="auto">
          <a:xfrm>
            <a:off x="4067175" y="4004270"/>
            <a:ext cx="1720850" cy="338138"/>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Aidants familiaux</a:t>
            </a:r>
          </a:p>
        </p:txBody>
      </p:sp>
      <p:sp>
        <p:nvSpPr>
          <p:cNvPr id="11299" name="ZoneTexte 10"/>
          <p:cNvSpPr txBox="1">
            <a:spLocks noChangeArrowheads="1"/>
          </p:cNvSpPr>
          <p:nvPr/>
        </p:nvSpPr>
        <p:spPr bwMode="auto">
          <a:xfrm>
            <a:off x="6804025" y="1556345"/>
            <a:ext cx="1528763" cy="338138"/>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b="1">
                <a:solidFill>
                  <a:srgbClr val="FF0000"/>
                </a:solidFill>
              </a:rPr>
              <a:t>B2C</a:t>
            </a:r>
          </a:p>
        </p:txBody>
      </p:sp>
      <p:sp>
        <p:nvSpPr>
          <p:cNvPr id="11300" name="ZoneTexte 10"/>
          <p:cNvSpPr txBox="1">
            <a:spLocks noChangeArrowheads="1"/>
          </p:cNvSpPr>
          <p:nvPr/>
        </p:nvSpPr>
        <p:spPr bwMode="auto">
          <a:xfrm>
            <a:off x="2339975" y="1988145"/>
            <a:ext cx="3455988" cy="338138"/>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b="1">
                <a:solidFill>
                  <a:srgbClr val="FF0000"/>
                </a:solidFill>
              </a:rPr>
              <a:t>B2B</a:t>
            </a:r>
          </a:p>
        </p:txBody>
      </p:sp>
      <p:sp>
        <p:nvSpPr>
          <p:cNvPr id="11301" name="ZoneTexte 8"/>
          <p:cNvSpPr txBox="1">
            <a:spLocks noChangeArrowheads="1"/>
          </p:cNvSpPr>
          <p:nvPr/>
        </p:nvSpPr>
        <p:spPr bwMode="auto">
          <a:xfrm>
            <a:off x="539750" y="4364633"/>
            <a:ext cx="1223963" cy="338137"/>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Diététiciens</a:t>
            </a:r>
          </a:p>
        </p:txBody>
      </p:sp>
      <p:sp>
        <p:nvSpPr>
          <p:cNvPr id="11302" name="ZoneTexte 8"/>
          <p:cNvSpPr txBox="1">
            <a:spLocks noChangeArrowheads="1"/>
          </p:cNvSpPr>
          <p:nvPr/>
        </p:nvSpPr>
        <p:spPr bwMode="auto">
          <a:xfrm>
            <a:off x="539750" y="5228233"/>
            <a:ext cx="1503363" cy="585787"/>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Praticiens EFT</a:t>
            </a:r>
          </a:p>
          <a:p>
            <a:pPr eaLnBrk="1" hangingPunct="1">
              <a:spcBef>
                <a:spcPct val="0"/>
              </a:spcBef>
              <a:buClrTx/>
              <a:buSzTx/>
              <a:buFontTx/>
              <a:buNone/>
            </a:pPr>
            <a:r>
              <a:rPr lang="fr-FR" altLang="fr-FR" sz="1600">
                <a:solidFill>
                  <a:schemeClr val="tx1"/>
                </a:solidFill>
              </a:rPr>
              <a:t>Deep Peat TLF</a:t>
            </a:r>
          </a:p>
        </p:txBody>
      </p:sp>
    </p:spTree>
    <p:extLst>
      <p:ext uri="{BB962C8B-B14F-4D97-AF65-F5344CB8AC3E}">
        <p14:creationId xmlns:p14="http://schemas.microsoft.com/office/powerpoint/2010/main" val="287551270"/>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e la date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JSC Consultant</a:t>
            </a:r>
          </a:p>
        </p:txBody>
      </p:sp>
      <p:sp>
        <p:nvSpPr>
          <p:cNvPr id="12291" name="Espace réservé du pied de page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2010</a:t>
            </a:r>
          </a:p>
        </p:txBody>
      </p:sp>
      <p:sp>
        <p:nvSpPr>
          <p:cNvPr id="12292"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2BF994A8-C1A8-40C3-A09B-BEE26C64AC20}" type="slidenum">
              <a:rPr lang="fr-FR" altLang="fr-FR" sz="1400"/>
              <a:pPr eaLnBrk="1" hangingPunct="1">
                <a:spcBef>
                  <a:spcPct val="0"/>
                </a:spcBef>
                <a:buClrTx/>
                <a:buSzTx/>
                <a:buFontTx/>
                <a:buNone/>
              </a:pPr>
              <a:t>13</a:t>
            </a:fld>
            <a:endParaRPr lang="fr-FR" altLang="fr-FR" sz="1400"/>
          </a:p>
        </p:txBody>
      </p:sp>
      <p:sp>
        <p:nvSpPr>
          <p:cNvPr id="12293" name="Rectangle 2"/>
          <p:cNvSpPr>
            <a:spLocks noGrp="1" noChangeArrowheads="1"/>
          </p:cNvSpPr>
          <p:nvPr>
            <p:ph type="title"/>
          </p:nvPr>
        </p:nvSpPr>
        <p:spPr>
          <a:xfrm>
            <a:off x="457201" y="476250"/>
            <a:ext cx="8451850" cy="576263"/>
          </a:xfrm>
        </p:spPr>
        <p:txBody>
          <a:bodyPr/>
          <a:lstStyle/>
          <a:p>
            <a:r>
              <a:rPr lang="fr-FR" altLang="fr-FR" sz="3600" b="1" dirty="0" smtClean="0"/>
              <a:t>Que cherchent les patients?</a:t>
            </a:r>
            <a:endParaRPr lang="fr-FR" altLang="fr-FR" sz="3600" b="1" dirty="0"/>
          </a:p>
        </p:txBody>
      </p:sp>
      <p:sp>
        <p:nvSpPr>
          <p:cNvPr id="12294" name="Rectangle 3"/>
          <p:cNvSpPr>
            <a:spLocks noGrp="1" noChangeArrowheads="1"/>
          </p:cNvSpPr>
          <p:nvPr>
            <p:ph type="body" idx="1"/>
          </p:nvPr>
        </p:nvSpPr>
        <p:spPr>
          <a:xfrm>
            <a:off x="684213" y="1341438"/>
            <a:ext cx="8135937" cy="4608512"/>
          </a:xfrm>
        </p:spPr>
        <p:txBody>
          <a:bodyPr/>
          <a:lstStyle/>
          <a:p>
            <a:pPr marL="0" indent="0" eaLnBrk="1" hangingPunct="1">
              <a:buSzTx/>
              <a:buFont typeface="Wingdings" panose="05000000000000000000" pitchFamily="2" charset="2"/>
              <a:buNone/>
            </a:pPr>
            <a:endParaRPr lang="fr-FR" altLang="fr-FR" sz="1000" dirty="0" smtClean="0"/>
          </a:p>
          <a:p>
            <a:pPr marL="0" indent="0">
              <a:buFont typeface="Wingdings" panose="05000000000000000000" pitchFamily="2" charset="2"/>
              <a:buNone/>
            </a:pPr>
            <a:r>
              <a:rPr lang="fr-FR" altLang="fr-FR" sz="2400" b="1" dirty="0" smtClean="0">
                <a:sym typeface="Wingdings" panose="05000000000000000000" pitchFamily="2" charset="2"/>
              </a:rPr>
              <a:t>L</a:t>
            </a:r>
            <a:r>
              <a:rPr lang="fr-FR" altLang="fr-FR" sz="2400" b="1" dirty="0" smtClean="0"/>
              <a:t>e </a:t>
            </a:r>
            <a:r>
              <a:rPr lang="fr-FR" altLang="fr-FR" sz="2400" b="1" dirty="0" smtClean="0"/>
              <a:t>bon praticien au bon moment et </a:t>
            </a:r>
            <a:r>
              <a:rPr lang="fr-FR" altLang="fr-FR" sz="2400" b="1" dirty="0" smtClean="0"/>
              <a:t>à </a:t>
            </a:r>
            <a:r>
              <a:rPr lang="fr-FR" altLang="fr-FR" sz="2400" b="1" dirty="0" smtClean="0"/>
              <a:t>toute </a:t>
            </a:r>
            <a:r>
              <a:rPr lang="fr-FR" altLang="fr-FR" sz="2400" b="1" dirty="0" smtClean="0"/>
              <a:t>heure:</a:t>
            </a:r>
          </a:p>
          <a:p>
            <a:pPr marL="0" indent="0">
              <a:buFont typeface="Wingdings" panose="05000000000000000000" pitchFamily="2" charset="2"/>
              <a:buNone/>
            </a:pPr>
            <a:endParaRPr lang="fr-FR" altLang="fr-FR" sz="2400" b="1" dirty="0" smtClean="0"/>
          </a:p>
          <a:p>
            <a:pPr eaLnBrk="1" hangingPunct="1">
              <a:buSzTx/>
              <a:buFont typeface="Wingdings" panose="05000000000000000000" pitchFamily="2" charset="2"/>
              <a:buChar char="q"/>
            </a:pPr>
            <a:r>
              <a:rPr lang="fr-FR" altLang="fr-FR" sz="2400" dirty="0" smtClean="0"/>
              <a:t>Etre guidés sur les différents types de soins possibles,</a:t>
            </a:r>
          </a:p>
          <a:p>
            <a:pPr eaLnBrk="1" hangingPunct="1">
              <a:buSzTx/>
              <a:buFont typeface="Wingdings" panose="05000000000000000000" pitchFamily="2" charset="2"/>
              <a:buChar char="q"/>
            </a:pPr>
            <a:r>
              <a:rPr lang="fr-FR" altLang="fr-FR" sz="2400" dirty="0" smtClean="0"/>
              <a:t>De </a:t>
            </a:r>
            <a:r>
              <a:rPr lang="fr-FR" altLang="fr-FR" sz="2400" dirty="0" smtClean="0"/>
              <a:t>l'écoute, de la disponibilité, de la réactivité pour la prise en charges de leur rendez-vous en dehors des heures de bureau,</a:t>
            </a:r>
          </a:p>
          <a:p>
            <a:pPr eaLnBrk="1" hangingPunct="1">
              <a:buSzTx/>
              <a:buFont typeface="Wingdings" panose="05000000000000000000" pitchFamily="2" charset="2"/>
              <a:buChar char="q"/>
            </a:pPr>
            <a:r>
              <a:rPr lang="fr-FR" altLang="fr-FR" sz="2400" dirty="0" smtClean="0"/>
              <a:t>Des </a:t>
            </a:r>
            <a:r>
              <a:rPr lang="fr-FR" altLang="fr-FR" sz="2400" dirty="0" smtClean="0"/>
              <a:t>prises en charges à distance,</a:t>
            </a:r>
          </a:p>
          <a:p>
            <a:pPr marL="0" indent="0" eaLnBrk="1" hangingPunct="1">
              <a:buSzTx/>
              <a:buFont typeface="Wingdings" panose="05000000000000000000" pitchFamily="2" charset="2"/>
              <a:buNone/>
            </a:pPr>
            <a:endParaRPr lang="fr-FR" altLang="fr-FR" sz="800" dirty="0" smtClean="0"/>
          </a:p>
          <a:p>
            <a:pPr marL="0" indent="0" eaLnBrk="1" hangingPunct="1">
              <a:buSzTx/>
              <a:buFont typeface="Wingdings" panose="05000000000000000000" pitchFamily="2" charset="2"/>
              <a:buNone/>
            </a:pPr>
            <a:r>
              <a:rPr lang="fr-FR" altLang="fr-FR" sz="2400" b="1" i="1" dirty="0" smtClean="0"/>
              <a:t>Tout </a:t>
            </a:r>
            <a:r>
              <a:rPr lang="fr-FR" altLang="fr-FR" sz="2400" b="1" i="1" dirty="0" smtClean="0"/>
              <a:t>cela grâce à notre plateforme </a:t>
            </a:r>
            <a:r>
              <a:rPr lang="fr-FR" altLang="fr-FR" sz="2400" b="1" i="1" dirty="0" smtClean="0"/>
              <a:t>téléphonique, notre site web et </a:t>
            </a:r>
            <a:r>
              <a:rPr lang="fr-FR" altLang="fr-FR" sz="2400" b="1" i="1" dirty="0" smtClean="0"/>
              <a:t>notre système de tenue d'agenda en ligne.</a:t>
            </a:r>
          </a:p>
          <a:p>
            <a:pPr marL="0" indent="0" eaLnBrk="1" hangingPunct="1">
              <a:buSzTx/>
              <a:buFont typeface="Wingdings" panose="05000000000000000000" pitchFamily="2" charset="2"/>
              <a:buNone/>
            </a:pPr>
            <a:endParaRPr lang="fr-FR" altLang="fr-FR" dirty="0" smtClean="0"/>
          </a:p>
          <a:p>
            <a:pPr marL="0" indent="0" eaLnBrk="1" hangingPunct="1">
              <a:buSzTx/>
              <a:buFont typeface="Wingdings" panose="05000000000000000000" pitchFamily="2" charset="2"/>
              <a:buNone/>
            </a:pPr>
            <a:endParaRPr lang="fr-FR" altLang="fr-FR" dirty="0" smtClean="0"/>
          </a:p>
        </p:txBody>
      </p:sp>
    </p:spTree>
    <p:extLst>
      <p:ext uri="{BB962C8B-B14F-4D97-AF65-F5344CB8AC3E}">
        <p14:creationId xmlns:p14="http://schemas.microsoft.com/office/powerpoint/2010/main" val="2432547755"/>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e la date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JSC Consultant</a:t>
            </a:r>
          </a:p>
        </p:txBody>
      </p:sp>
      <p:sp>
        <p:nvSpPr>
          <p:cNvPr id="13315" name="Espace réservé du pied de page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2010</a:t>
            </a:r>
          </a:p>
        </p:txBody>
      </p:sp>
      <p:sp>
        <p:nvSpPr>
          <p:cNvPr id="13316"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DA9B3BD2-5F8C-4BC4-8ED1-B7005109009D}" type="slidenum">
              <a:rPr lang="fr-FR" altLang="fr-FR" sz="1400"/>
              <a:pPr eaLnBrk="1" hangingPunct="1">
                <a:spcBef>
                  <a:spcPct val="0"/>
                </a:spcBef>
                <a:buClrTx/>
                <a:buSzTx/>
                <a:buFontTx/>
                <a:buNone/>
              </a:pPr>
              <a:t>14</a:t>
            </a:fld>
            <a:endParaRPr lang="fr-FR" altLang="fr-FR" sz="1400"/>
          </a:p>
        </p:txBody>
      </p:sp>
      <p:sp>
        <p:nvSpPr>
          <p:cNvPr id="13317" name="Rectangle 2"/>
          <p:cNvSpPr>
            <a:spLocks noGrp="1" noChangeArrowheads="1"/>
          </p:cNvSpPr>
          <p:nvPr>
            <p:ph type="title"/>
          </p:nvPr>
        </p:nvSpPr>
        <p:spPr>
          <a:xfrm>
            <a:off x="323529" y="548481"/>
            <a:ext cx="8928992" cy="576263"/>
          </a:xfrm>
        </p:spPr>
        <p:txBody>
          <a:bodyPr/>
          <a:lstStyle/>
          <a:p>
            <a:r>
              <a:rPr lang="fr-FR" altLang="fr-FR" sz="3600" b="1" dirty="0"/>
              <a:t>Que </a:t>
            </a:r>
            <a:r>
              <a:rPr lang="fr-FR" altLang="fr-FR" sz="3600" b="1" dirty="0" smtClean="0"/>
              <a:t>cherchent </a:t>
            </a:r>
            <a:r>
              <a:rPr lang="fr-FR" altLang="fr-FR" sz="3600" b="1" dirty="0"/>
              <a:t>les professionnels ?</a:t>
            </a:r>
          </a:p>
        </p:txBody>
      </p:sp>
      <p:sp>
        <p:nvSpPr>
          <p:cNvPr id="13318" name="Rectangle 3"/>
          <p:cNvSpPr>
            <a:spLocks noGrp="1" noChangeArrowheads="1"/>
          </p:cNvSpPr>
          <p:nvPr>
            <p:ph type="body" idx="1"/>
          </p:nvPr>
        </p:nvSpPr>
        <p:spPr>
          <a:xfrm>
            <a:off x="684213" y="1196752"/>
            <a:ext cx="8135937" cy="4608512"/>
          </a:xfrm>
        </p:spPr>
        <p:txBody>
          <a:bodyPr/>
          <a:lstStyle/>
          <a:p>
            <a:pPr>
              <a:defRPr/>
            </a:pPr>
            <a:r>
              <a:rPr lang="fr-FR" sz="2400" b="1" dirty="0" smtClean="0"/>
              <a:t>Ce que veulent les thérapeutes </a:t>
            </a:r>
            <a:r>
              <a:rPr lang="fr-FR" sz="2400" b="1" dirty="0" smtClean="0"/>
              <a:t>:</a:t>
            </a:r>
          </a:p>
          <a:p>
            <a:pPr lvl="1">
              <a:defRPr/>
            </a:pPr>
            <a:r>
              <a:rPr lang="fr-FR" sz="2000" dirty="0"/>
              <a:t>D</a:t>
            </a:r>
            <a:r>
              <a:rPr lang="fr-FR" sz="2000" dirty="0" smtClean="0"/>
              <a:t>es </a:t>
            </a:r>
            <a:r>
              <a:rPr lang="fr-FR" sz="2000" dirty="0" smtClean="0"/>
              <a:t>rendez-vous </a:t>
            </a:r>
            <a:r>
              <a:rPr lang="fr-FR" sz="2000" dirty="0" smtClean="0"/>
              <a:t>confirmés,</a:t>
            </a:r>
          </a:p>
          <a:p>
            <a:pPr lvl="1">
              <a:defRPr/>
            </a:pPr>
            <a:r>
              <a:rPr lang="fr-FR" sz="2000" dirty="0" smtClean="0"/>
              <a:t>Un </a:t>
            </a:r>
            <a:r>
              <a:rPr lang="fr-FR" sz="2000" dirty="0" smtClean="0"/>
              <a:t>espace de travail souple et adapté au juste </a:t>
            </a:r>
            <a:r>
              <a:rPr lang="fr-FR" sz="2000" dirty="0" smtClean="0"/>
              <a:t>prix,</a:t>
            </a:r>
          </a:p>
          <a:p>
            <a:pPr lvl="1">
              <a:defRPr/>
            </a:pPr>
            <a:r>
              <a:rPr lang="fr-FR" sz="2000" dirty="0" smtClean="0"/>
              <a:t>La </a:t>
            </a:r>
            <a:r>
              <a:rPr lang="fr-FR" sz="2000" dirty="0" smtClean="0"/>
              <a:t>simplicité de gestion grâce au portage </a:t>
            </a:r>
            <a:r>
              <a:rPr lang="fr-FR" sz="2000" dirty="0" smtClean="0"/>
              <a:t>salarial,</a:t>
            </a:r>
          </a:p>
          <a:p>
            <a:pPr lvl="1">
              <a:defRPr/>
            </a:pPr>
            <a:endParaRPr lang="fr-FR" sz="2000" dirty="0" smtClean="0"/>
          </a:p>
          <a:p>
            <a:pPr>
              <a:defRPr/>
            </a:pPr>
            <a:r>
              <a:rPr lang="fr-FR" altLang="fr-FR" sz="2400" b="1" dirty="0" smtClean="0"/>
              <a:t>Les </a:t>
            </a:r>
            <a:r>
              <a:rPr lang="fr-FR" altLang="fr-FR" sz="2400" b="1" dirty="0"/>
              <a:t>entreprises</a:t>
            </a:r>
            <a:r>
              <a:rPr lang="fr-FR" altLang="fr-FR" sz="2400" dirty="0"/>
              <a:t> </a:t>
            </a:r>
            <a:r>
              <a:rPr lang="fr-FR" altLang="fr-FR" sz="2400" dirty="0" smtClean="0"/>
              <a:t>:</a:t>
            </a:r>
          </a:p>
          <a:p>
            <a:pPr lvl="1">
              <a:defRPr/>
            </a:pPr>
            <a:r>
              <a:rPr lang="fr-FR" altLang="fr-FR" sz="2000" dirty="0"/>
              <a:t>U</a:t>
            </a:r>
            <a:r>
              <a:rPr lang="fr-FR" altLang="fr-FR" sz="2000" dirty="0" smtClean="0"/>
              <a:t>ne </a:t>
            </a:r>
            <a:r>
              <a:rPr lang="fr-FR" altLang="fr-FR" sz="2000" dirty="0" smtClean="0"/>
              <a:t>écoute pour leurs collaborateurs, </a:t>
            </a:r>
            <a:endParaRPr lang="fr-FR" altLang="fr-FR" sz="2000" dirty="0" smtClean="0"/>
          </a:p>
          <a:p>
            <a:pPr lvl="1">
              <a:defRPr/>
            </a:pPr>
            <a:r>
              <a:rPr lang="fr-FR" altLang="fr-FR" sz="2000" dirty="0"/>
              <a:t>Des solutions et diagnostic pour la prévention des </a:t>
            </a:r>
            <a:r>
              <a:rPr lang="fr-FR" altLang="fr-FR" sz="2000" dirty="0" smtClean="0"/>
              <a:t>RP</a:t>
            </a:r>
          </a:p>
          <a:p>
            <a:pPr lvl="1">
              <a:defRPr/>
            </a:pPr>
            <a:endParaRPr lang="fr-FR" altLang="fr-FR" sz="2000" dirty="0"/>
          </a:p>
          <a:p>
            <a:pPr eaLnBrk="1" hangingPunct="1">
              <a:buSzPct val="150000"/>
              <a:buFont typeface="Wingdings" panose="05000000000000000000" pitchFamily="2" charset="2"/>
              <a:buChar char="§"/>
              <a:defRPr/>
            </a:pPr>
            <a:r>
              <a:rPr lang="fr-FR" altLang="fr-FR" sz="2400" b="1" dirty="0"/>
              <a:t>Les professionnels de santé (aidants familiaux, </a:t>
            </a:r>
            <a:r>
              <a:rPr lang="fr-FR" altLang="fr-FR" sz="2400" b="1" dirty="0" smtClean="0"/>
              <a:t>infirmiers:</a:t>
            </a:r>
          </a:p>
          <a:p>
            <a:pPr lvl="1">
              <a:defRPr/>
            </a:pPr>
            <a:r>
              <a:rPr lang="fr-FR" altLang="fr-FR" sz="2000" dirty="0"/>
              <a:t>Des </a:t>
            </a:r>
            <a:r>
              <a:rPr lang="fr-FR" altLang="fr-FR" sz="2000" dirty="0"/>
              <a:t>formations en développement personnel pour exercer son métier sans stress.</a:t>
            </a:r>
          </a:p>
          <a:p>
            <a:pPr marL="0" indent="0" eaLnBrk="1" hangingPunct="1">
              <a:buSzTx/>
              <a:buFont typeface="Wingdings" panose="05000000000000000000" pitchFamily="2" charset="2"/>
              <a:buNone/>
              <a:defRPr/>
            </a:pPr>
            <a:endParaRPr lang="fr-FR" altLang="fr-FR" sz="2400" dirty="0" smtClean="0"/>
          </a:p>
          <a:p>
            <a:pPr marL="0" indent="0" eaLnBrk="1" hangingPunct="1">
              <a:buSzTx/>
              <a:buFont typeface="Wingdings" panose="05000000000000000000" pitchFamily="2" charset="2"/>
              <a:buNone/>
              <a:defRPr/>
            </a:pPr>
            <a:endParaRPr lang="fr-FR" altLang="fr-FR" dirty="0" smtClean="0"/>
          </a:p>
          <a:p>
            <a:pPr marL="0" indent="0" eaLnBrk="1" hangingPunct="1">
              <a:buSzTx/>
              <a:buFont typeface="Wingdings" panose="05000000000000000000" pitchFamily="2" charset="2"/>
              <a:buNone/>
              <a:defRPr/>
            </a:pPr>
            <a:endParaRPr lang="fr-FR" altLang="fr-FR" dirty="0" smtClean="0"/>
          </a:p>
          <a:p>
            <a:pPr marL="0" indent="0" eaLnBrk="1" hangingPunct="1">
              <a:buSzTx/>
              <a:buFont typeface="Wingdings" panose="05000000000000000000" pitchFamily="2" charset="2"/>
              <a:buNone/>
              <a:defRPr/>
            </a:pPr>
            <a:endParaRPr lang="fr-FR" altLang="fr-FR" dirty="0" smtClean="0"/>
          </a:p>
        </p:txBody>
      </p:sp>
    </p:spTree>
    <p:extLst>
      <p:ext uri="{BB962C8B-B14F-4D97-AF65-F5344CB8AC3E}">
        <p14:creationId xmlns:p14="http://schemas.microsoft.com/office/powerpoint/2010/main" val="769643067"/>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p:cNvSpPr>
          <p:nvPr>
            <p:ph type="title"/>
          </p:nvPr>
        </p:nvSpPr>
        <p:spPr>
          <a:xfrm>
            <a:off x="457200" y="116632"/>
            <a:ext cx="8229600" cy="1371600"/>
          </a:xfrm>
        </p:spPr>
        <p:txBody>
          <a:bodyPr/>
          <a:lstStyle/>
          <a:p>
            <a:r>
              <a:rPr lang="fr-FR" altLang="fr-FR" sz="3600" b="1" dirty="0"/>
              <a:t>L'offre</a:t>
            </a:r>
            <a:r>
              <a:rPr lang="fr-FR" altLang="fr-FR" sz="3600" b="1" dirty="0"/>
              <a:t> de services B2B</a:t>
            </a:r>
          </a:p>
        </p:txBody>
      </p:sp>
      <p:sp>
        <p:nvSpPr>
          <p:cNvPr id="6147" name="Espace réservé du contenu 2"/>
          <p:cNvSpPr>
            <a:spLocks noGrp="1"/>
          </p:cNvSpPr>
          <p:nvPr>
            <p:ph idx="1"/>
          </p:nvPr>
        </p:nvSpPr>
        <p:spPr>
          <a:xfrm>
            <a:off x="457200" y="1556792"/>
            <a:ext cx="8229600" cy="3886200"/>
          </a:xfrm>
        </p:spPr>
        <p:txBody>
          <a:bodyPr/>
          <a:lstStyle/>
          <a:p>
            <a:pPr>
              <a:defRPr/>
            </a:pPr>
            <a:r>
              <a:rPr lang="fr-FR" sz="2000" b="1" dirty="0" smtClean="0"/>
              <a:t>Pour </a:t>
            </a:r>
            <a:r>
              <a:rPr lang="fr-FR" sz="2000" b="1" dirty="0" smtClean="0"/>
              <a:t>les entreprises </a:t>
            </a:r>
            <a:r>
              <a:rPr lang="fr-FR" sz="2000" b="1" dirty="0" smtClean="0">
                <a:sym typeface="Wingdings" panose="05000000000000000000" pitchFamily="2" charset="2"/>
              </a:rPr>
              <a:t> La santé au travail</a:t>
            </a:r>
            <a:r>
              <a:rPr lang="fr-FR" sz="2000" dirty="0" smtClean="0"/>
              <a:t> </a:t>
            </a:r>
          </a:p>
          <a:p>
            <a:pPr lvl="1">
              <a:defRPr/>
            </a:pPr>
            <a:r>
              <a:rPr lang="fr-FR" sz="1800" dirty="0" smtClean="0">
                <a:ea typeface="+mn-ea"/>
                <a:cs typeface="+mn-cs"/>
              </a:rPr>
              <a:t>Proposer un lieu confidentiel réservé pour leurs collaborateurs pour la gestion du stress avec prise en charge dans les locaux ou à distance.</a:t>
            </a:r>
          </a:p>
          <a:p>
            <a:pPr lvl="1">
              <a:defRPr/>
            </a:pPr>
            <a:r>
              <a:rPr lang="fr-FR" sz="1800" dirty="0" smtClean="0"/>
              <a:t>Diagnostic et prévention du stress et du mal être au travail en entreprise.</a:t>
            </a:r>
          </a:p>
          <a:p>
            <a:pPr lvl="1">
              <a:defRPr/>
            </a:pPr>
            <a:endParaRPr lang="fr-FR" sz="1800" dirty="0" smtClean="0"/>
          </a:p>
          <a:p>
            <a:pPr>
              <a:defRPr/>
            </a:pPr>
            <a:r>
              <a:rPr lang="fr-FR" sz="2000" b="1" dirty="0" smtClean="0"/>
              <a:t>Pour </a:t>
            </a:r>
            <a:r>
              <a:rPr lang="fr-FR" sz="2000" b="1" dirty="0" smtClean="0"/>
              <a:t>les professionnels de santé </a:t>
            </a:r>
            <a:r>
              <a:rPr lang="fr-FR" sz="1800" b="1" dirty="0" smtClean="0">
                <a:sym typeface="Wingdings" panose="05000000000000000000" pitchFamily="2" charset="2"/>
              </a:rPr>
              <a:t> Des formations pour les </a:t>
            </a:r>
            <a:r>
              <a:rPr lang="fr-FR" sz="1800" b="1" dirty="0" smtClean="0"/>
              <a:t>aidants </a:t>
            </a:r>
            <a:r>
              <a:rPr lang="fr-FR" sz="1800" b="1" dirty="0" smtClean="0"/>
              <a:t>familiaux, infirmiers, aides- </a:t>
            </a:r>
            <a:r>
              <a:rPr lang="fr-FR" sz="1800" b="1" dirty="0" smtClean="0"/>
              <a:t>soignants.</a:t>
            </a:r>
            <a:endParaRPr lang="fr-FR" sz="1800" b="1" dirty="0" smtClean="0"/>
          </a:p>
          <a:p>
            <a:pPr lvl="1">
              <a:defRPr/>
            </a:pPr>
            <a:r>
              <a:rPr lang="fr-FR" sz="1800" dirty="0" smtClean="0"/>
              <a:t>A </a:t>
            </a:r>
            <a:r>
              <a:rPr lang="fr-FR" sz="1800" dirty="0" smtClean="0"/>
              <a:t>la gestion du stress pour eux-mêmes et pour améliorer la relation avec leurs </a:t>
            </a:r>
            <a:r>
              <a:rPr lang="fr-FR" sz="1800" dirty="0" smtClean="0"/>
              <a:t>malades,</a:t>
            </a:r>
          </a:p>
          <a:p>
            <a:pPr lvl="1">
              <a:defRPr/>
            </a:pPr>
            <a:r>
              <a:rPr lang="fr-FR" sz="1800" dirty="0" smtClean="0"/>
              <a:t>Apprendre </a:t>
            </a:r>
            <a:r>
              <a:rPr lang="fr-FR" sz="1800" dirty="0" smtClean="0"/>
              <a:t>à savoir préserver son équilibre psychique dans le cadre de la relation aidants – malades.</a:t>
            </a:r>
          </a:p>
          <a:p>
            <a:pPr lvl="1">
              <a:buFont typeface="Wingdings" panose="05000000000000000000" pitchFamily="2" charset="2"/>
              <a:buNone/>
              <a:defRPr/>
            </a:pPr>
            <a:endParaRPr lang="fr-FR" dirty="0" smtClean="0"/>
          </a:p>
          <a:p>
            <a:pPr>
              <a:buFont typeface="Wingdings" panose="05000000000000000000" pitchFamily="2" charset="2"/>
              <a:buNone/>
              <a:defRPr/>
            </a:pPr>
            <a:endParaRPr lang="fr-FR" dirty="0" smtClean="0"/>
          </a:p>
          <a:p>
            <a:pPr>
              <a:defRPr/>
            </a:pPr>
            <a:endParaRPr lang="fr-FR" dirty="0" smtClean="0"/>
          </a:p>
        </p:txBody>
      </p:sp>
      <p:sp>
        <p:nvSpPr>
          <p:cNvPr id="14340" name="Espace réservé de la date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JSC Consultant</a:t>
            </a:r>
          </a:p>
        </p:txBody>
      </p:sp>
      <p:sp>
        <p:nvSpPr>
          <p:cNvPr id="14341" name="Espace réservé du pied de page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2010</a:t>
            </a:r>
          </a:p>
        </p:txBody>
      </p:sp>
      <p:sp>
        <p:nvSpPr>
          <p:cNvPr id="14342"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5B577905-DB9E-4EA9-AC68-B0674E6C60A5}" type="slidenum">
              <a:rPr lang="fr-FR" altLang="fr-FR" sz="1400"/>
              <a:pPr eaLnBrk="1" hangingPunct="1">
                <a:spcBef>
                  <a:spcPct val="0"/>
                </a:spcBef>
                <a:buClrTx/>
                <a:buSzTx/>
                <a:buFontTx/>
                <a:buNone/>
              </a:pPr>
              <a:t>15</a:t>
            </a:fld>
            <a:endParaRPr lang="fr-FR" altLang="fr-FR" sz="1400"/>
          </a:p>
        </p:txBody>
      </p:sp>
    </p:spTree>
    <p:extLst>
      <p:ext uri="{BB962C8B-B14F-4D97-AF65-F5344CB8AC3E}">
        <p14:creationId xmlns:p14="http://schemas.microsoft.com/office/powerpoint/2010/main" val="3124875862"/>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a:xfrm>
            <a:off x="457200" y="-27384"/>
            <a:ext cx="8229600" cy="1371600"/>
          </a:xfrm>
        </p:spPr>
        <p:txBody>
          <a:bodyPr/>
          <a:lstStyle/>
          <a:p>
            <a:r>
              <a:rPr lang="fr-FR" altLang="fr-FR" sz="3600" b="1" dirty="0"/>
              <a:t>Comment atteindre nos clients</a:t>
            </a:r>
          </a:p>
        </p:txBody>
      </p:sp>
      <p:sp>
        <p:nvSpPr>
          <p:cNvPr id="15363" name="Espace réservé de la date 3"/>
          <p:cNvSpPr>
            <a:spLocks noGrp="1"/>
          </p:cNvSpPr>
          <p:nvPr>
            <p:ph type="dt" sz="quarter" idx="10"/>
          </p:nvPr>
        </p:nvSpPr>
        <p:spPr>
          <a:xfrm>
            <a:off x="1139825" y="6215063"/>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Evelyne Revellat</a:t>
            </a:r>
          </a:p>
        </p:txBody>
      </p:sp>
      <p:sp>
        <p:nvSpPr>
          <p:cNvPr id="15364" name="Espace réservé du pied de page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2015</a:t>
            </a:r>
          </a:p>
        </p:txBody>
      </p:sp>
      <p:sp>
        <p:nvSpPr>
          <p:cNvPr id="15365"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4D70D9A6-F382-4E66-828E-A16951FE9CC6}" type="slidenum">
              <a:rPr lang="fr-FR" altLang="fr-FR" sz="1400"/>
              <a:pPr eaLnBrk="1" hangingPunct="1">
                <a:spcBef>
                  <a:spcPct val="0"/>
                </a:spcBef>
                <a:buClrTx/>
                <a:buSzTx/>
                <a:buFontTx/>
                <a:buNone/>
              </a:pPr>
              <a:t>16</a:t>
            </a:fld>
            <a:endParaRPr lang="fr-FR" altLang="fr-FR" sz="1400"/>
          </a:p>
        </p:txBody>
      </p:sp>
      <p:sp>
        <p:nvSpPr>
          <p:cNvPr id="15366" name="ZoneTexte 7"/>
          <p:cNvSpPr txBox="1">
            <a:spLocks noChangeArrowheads="1"/>
          </p:cNvSpPr>
          <p:nvPr/>
        </p:nvSpPr>
        <p:spPr bwMode="auto">
          <a:xfrm>
            <a:off x="3276600" y="1125538"/>
            <a:ext cx="2160588" cy="369887"/>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800" b="1">
                <a:solidFill>
                  <a:schemeClr val="tx2"/>
                </a:solidFill>
                <a:latin typeface="Calibri" panose="020F0502020204030204" pitchFamily="34" charset="0"/>
              </a:rPr>
              <a:t>Centre SophroKhepri </a:t>
            </a:r>
          </a:p>
        </p:txBody>
      </p:sp>
      <p:sp>
        <p:nvSpPr>
          <p:cNvPr id="15367" name="ZoneTexte 10"/>
          <p:cNvSpPr txBox="1">
            <a:spLocks noChangeArrowheads="1"/>
          </p:cNvSpPr>
          <p:nvPr/>
        </p:nvSpPr>
        <p:spPr bwMode="auto">
          <a:xfrm>
            <a:off x="6786563" y="1700213"/>
            <a:ext cx="1530350" cy="338137"/>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b="1">
                <a:solidFill>
                  <a:schemeClr val="tx2"/>
                </a:solidFill>
              </a:rPr>
              <a:t>Grand Public</a:t>
            </a:r>
          </a:p>
        </p:txBody>
      </p:sp>
      <p:cxnSp>
        <p:nvCxnSpPr>
          <p:cNvPr id="13" name="Connecteur en angle 12"/>
          <p:cNvCxnSpPr/>
          <p:nvPr/>
        </p:nvCxnSpPr>
        <p:spPr>
          <a:xfrm>
            <a:off x="5435600" y="1268413"/>
            <a:ext cx="1323975" cy="428625"/>
          </a:xfrm>
          <a:prstGeom prst="bentConnector3">
            <a:avLst>
              <a:gd name="adj1" fmla="val 50000"/>
            </a:avLst>
          </a:prstGeom>
          <a:ln w="38100"/>
        </p:spPr>
        <p:style>
          <a:lnRef idx="1">
            <a:schemeClr val="accent1"/>
          </a:lnRef>
          <a:fillRef idx="0">
            <a:schemeClr val="accent1"/>
          </a:fillRef>
          <a:effectRef idx="0">
            <a:schemeClr val="accent1"/>
          </a:effectRef>
          <a:fontRef idx="minor">
            <a:schemeClr val="tx1"/>
          </a:fontRef>
        </p:style>
      </p:cxnSp>
      <p:cxnSp>
        <p:nvCxnSpPr>
          <p:cNvPr id="16" name="Connecteur en angle 15"/>
          <p:cNvCxnSpPr>
            <a:stCxn id="15366" idx="1"/>
          </p:cNvCxnSpPr>
          <p:nvPr/>
        </p:nvCxnSpPr>
        <p:spPr>
          <a:xfrm rot="10800000" flipV="1">
            <a:off x="2052638" y="1309688"/>
            <a:ext cx="1223962" cy="390525"/>
          </a:xfrm>
          <a:prstGeom prst="bentConnector3">
            <a:avLst>
              <a:gd name="adj1" fmla="val 50000"/>
            </a:avLst>
          </a:prstGeom>
          <a:ln w="38100"/>
        </p:spPr>
        <p:style>
          <a:lnRef idx="1">
            <a:schemeClr val="accent1"/>
          </a:lnRef>
          <a:fillRef idx="0">
            <a:schemeClr val="accent1"/>
          </a:fillRef>
          <a:effectRef idx="0">
            <a:schemeClr val="accent1"/>
          </a:effectRef>
          <a:fontRef idx="minor">
            <a:schemeClr val="tx1"/>
          </a:fontRef>
        </p:style>
      </p:cxnSp>
      <p:sp>
        <p:nvSpPr>
          <p:cNvPr id="15370" name="ZoneTexte 35"/>
          <p:cNvSpPr txBox="1">
            <a:spLocks noChangeArrowheads="1"/>
          </p:cNvSpPr>
          <p:nvPr/>
        </p:nvSpPr>
        <p:spPr bwMode="auto">
          <a:xfrm>
            <a:off x="3151188" y="5292725"/>
            <a:ext cx="2428875" cy="58420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b="1">
                <a:solidFill>
                  <a:schemeClr val="tx2"/>
                </a:solidFill>
              </a:rPr>
              <a:t>Visites grands comptes</a:t>
            </a:r>
          </a:p>
        </p:txBody>
      </p:sp>
      <p:cxnSp>
        <p:nvCxnSpPr>
          <p:cNvPr id="58" name="Connecteur droit avec flèche 57"/>
          <p:cNvCxnSpPr/>
          <p:nvPr/>
        </p:nvCxnSpPr>
        <p:spPr>
          <a:xfrm>
            <a:off x="6948488" y="2060575"/>
            <a:ext cx="9525" cy="65246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5372" name="ZoneTexte 60"/>
          <p:cNvSpPr txBox="1">
            <a:spLocks noChangeArrowheads="1"/>
          </p:cNvSpPr>
          <p:nvPr/>
        </p:nvSpPr>
        <p:spPr bwMode="auto">
          <a:xfrm>
            <a:off x="7596188" y="2708275"/>
            <a:ext cx="1247775" cy="338138"/>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a:solidFill>
                  <a:schemeClr val="tx2"/>
                </a:solidFill>
              </a:rPr>
              <a:t>Mieux-Etre</a:t>
            </a:r>
          </a:p>
        </p:txBody>
      </p:sp>
      <p:sp>
        <p:nvSpPr>
          <p:cNvPr id="15373" name="ZoneTexte 61"/>
          <p:cNvSpPr txBox="1">
            <a:spLocks noChangeArrowheads="1"/>
          </p:cNvSpPr>
          <p:nvPr/>
        </p:nvSpPr>
        <p:spPr bwMode="auto">
          <a:xfrm>
            <a:off x="6461125" y="2708275"/>
            <a:ext cx="990600" cy="338138"/>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a:solidFill>
                  <a:schemeClr val="tx2"/>
                </a:solidFill>
              </a:rPr>
              <a:t>Santé</a:t>
            </a:r>
          </a:p>
        </p:txBody>
      </p:sp>
      <p:cxnSp>
        <p:nvCxnSpPr>
          <p:cNvPr id="75" name="Connecteur droit 74"/>
          <p:cNvCxnSpPr/>
          <p:nvPr/>
        </p:nvCxnSpPr>
        <p:spPr>
          <a:xfrm rot="10800000" flipV="1">
            <a:off x="7472363" y="3179763"/>
            <a:ext cx="244475" cy="9525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7" name="Connecteur droit 76"/>
          <p:cNvCxnSpPr/>
          <p:nvPr/>
        </p:nvCxnSpPr>
        <p:spPr>
          <a:xfrm>
            <a:off x="7145338" y="3179763"/>
            <a:ext cx="327025" cy="9525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82" name="Flèche vers le bas 81"/>
          <p:cNvSpPr/>
          <p:nvPr/>
        </p:nvSpPr>
        <p:spPr>
          <a:xfrm>
            <a:off x="3132138" y="5013325"/>
            <a:ext cx="144462" cy="3444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cxnSp>
        <p:nvCxnSpPr>
          <p:cNvPr id="92" name="Connecteur droit 91"/>
          <p:cNvCxnSpPr/>
          <p:nvPr/>
        </p:nvCxnSpPr>
        <p:spPr>
          <a:xfrm flipH="1">
            <a:off x="3708400" y="1604963"/>
            <a:ext cx="3175" cy="719137"/>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07" name="Connecteur droit avec flèche 106"/>
          <p:cNvCxnSpPr/>
          <p:nvPr/>
        </p:nvCxnSpPr>
        <p:spPr>
          <a:xfrm flipH="1">
            <a:off x="8242300" y="2060575"/>
            <a:ext cx="1588" cy="64293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5379" name="ZoneTexte 10"/>
          <p:cNvSpPr txBox="1">
            <a:spLocks noChangeArrowheads="1"/>
          </p:cNvSpPr>
          <p:nvPr/>
        </p:nvSpPr>
        <p:spPr bwMode="auto">
          <a:xfrm>
            <a:off x="2700338" y="2349500"/>
            <a:ext cx="1428750" cy="584200"/>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b="1">
                <a:solidFill>
                  <a:schemeClr val="tx2"/>
                </a:solidFill>
                <a:latin typeface="Calibri" panose="020F0502020204030204" pitchFamily="34" charset="0"/>
              </a:rPr>
              <a:t>Entreprises &amp; PME</a:t>
            </a:r>
          </a:p>
        </p:txBody>
      </p:sp>
      <p:sp>
        <p:nvSpPr>
          <p:cNvPr id="15380" name="ZoneTexte 10"/>
          <p:cNvSpPr txBox="1">
            <a:spLocks noChangeArrowheads="1"/>
          </p:cNvSpPr>
          <p:nvPr/>
        </p:nvSpPr>
        <p:spPr bwMode="auto">
          <a:xfrm>
            <a:off x="611188" y="1628775"/>
            <a:ext cx="1573212" cy="584200"/>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b="1">
                <a:solidFill>
                  <a:schemeClr val="tx2"/>
                </a:solidFill>
                <a:latin typeface="Calibri" panose="020F0502020204030204" pitchFamily="34" charset="0"/>
              </a:rPr>
              <a:t>Thérapeutes Partenaires</a:t>
            </a:r>
          </a:p>
        </p:txBody>
      </p:sp>
      <p:sp>
        <p:nvSpPr>
          <p:cNvPr id="15381" name="ZoneTexte 10"/>
          <p:cNvSpPr txBox="1">
            <a:spLocks noChangeArrowheads="1"/>
          </p:cNvSpPr>
          <p:nvPr/>
        </p:nvSpPr>
        <p:spPr bwMode="auto">
          <a:xfrm>
            <a:off x="4427538" y="2349500"/>
            <a:ext cx="1428750" cy="584200"/>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b="1">
                <a:solidFill>
                  <a:schemeClr val="tx2"/>
                </a:solidFill>
                <a:latin typeface="Calibri" panose="020F0502020204030204" pitchFamily="34" charset="0"/>
              </a:rPr>
              <a:t>Professionnels de la santé</a:t>
            </a:r>
          </a:p>
        </p:txBody>
      </p:sp>
      <p:cxnSp>
        <p:nvCxnSpPr>
          <p:cNvPr id="57" name="Connecteur droit 56"/>
          <p:cNvCxnSpPr/>
          <p:nvPr/>
        </p:nvCxnSpPr>
        <p:spPr>
          <a:xfrm flipH="1">
            <a:off x="5219700" y="1593850"/>
            <a:ext cx="3175" cy="71913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5383" name="ZoneTexte 8"/>
          <p:cNvSpPr txBox="1">
            <a:spLocks noChangeArrowheads="1"/>
          </p:cNvSpPr>
          <p:nvPr/>
        </p:nvSpPr>
        <p:spPr bwMode="auto">
          <a:xfrm>
            <a:off x="468313" y="2420938"/>
            <a:ext cx="900112" cy="338137"/>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ECOLES</a:t>
            </a:r>
          </a:p>
        </p:txBody>
      </p:sp>
      <p:sp>
        <p:nvSpPr>
          <p:cNvPr id="15384" name="ZoneTexte 21"/>
          <p:cNvSpPr txBox="1">
            <a:spLocks noChangeArrowheads="1"/>
          </p:cNvSpPr>
          <p:nvPr/>
        </p:nvSpPr>
        <p:spPr bwMode="auto">
          <a:xfrm>
            <a:off x="468313" y="2822575"/>
            <a:ext cx="1712912" cy="338138"/>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Associations prof</a:t>
            </a:r>
          </a:p>
        </p:txBody>
      </p:sp>
      <p:sp>
        <p:nvSpPr>
          <p:cNvPr id="15385" name="ZoneTexte 22"/>
          <p:cNvSpPr txBox="1">
            <a:spLocks noChangeArrowheads="1"/>
          </p:cNvSpPr>
          <p:nvPr/>
        </p:nvSpPr>
        <p:spPr bwMode="auto">
          <a:xfrm>
            <a:off x="2771775" y="3017838"/>
            <a:ext cx="423863" cy="339725"/>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CE</a:t>
            </a:r>
          </a:p>
        </p:txBody>
      </p:sp>
      <p:sp>
        <p:nvSpPr>
          <p:cNvPr id="15386" name="ZoneTexte 22"/>
          <p:cNvSpPr txBox="1">
            <a:spLocks noChangeArrowheads="1"/>
          </p:cNvSpPr>
          <p:nvPr/>
        </p:nvSpPr>
        <p:spPr bwMode="auto">
          <a:xfrm>
            <a:off x="4500563" y="3068638"/>
            <a:ext cx="750887" cy="338137"/>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Ecoles</a:t>
            </a:r>
          </a:p>
        </p:txBody>
      </p:sp>
      <p:sp>
        <p:nvSpPr>
          <p:cNvPr id="15387" name="ZoneTexte 22"/>
          <p:cNvSpPr txBox="1">
            <a:spLocks noChangeArrowheads="1"/>
          </p:cNvSpPr>
          <p:nvPr/>
        </p:nvSpPr>
        <p:spPr bwMode="auto">
          <a:xfrm>
            <a:off x="4500563" y="3500438"/>
            <a:ext cx="1284287" cy="339725"/>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Associations</a:t>
            </a:r>
          </a:p>
        </p:txBody>
      </p:sp>
      <p:sp>
        <p:nvSpPr>
          <p:cNvPr id="15388" name="ZoneTexte 61"/>
          <p:cNvSpPr txBox="1">
            <a:spLocks noChangeArrowheads="1"/>
          </p:cNvSpPr>
          <p:nvPr/>
        </p:nvSpPr>
        <p:spPr bwMode="auto">
          <a:xfrm>
            <a:off x="6731000" y="3860800"/>
            <a:ext cx="2089150" cy="830263"/>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a:solidFill>
                  <a:schemeClr val="tx2"/>
                </a:solidFill>
              </a:rPr>
              <a:t>Médecins généralistes &amp; spécialistes</a:t>
            </a:r>
          </a:p>
        </p:txBody>
      </p:sp>
      <p:sp>
        <p:nvSpPr>
          <p:cNvPr id="15389" name="ZoneTexte 22"/>
          <p:cNvSpPr txBox="1">
            <a:spLocks noChangeArrowheads="1"/>
          </p:cNvSpPr>
          <p:nvPr/>
        </p:nvSpPr>
        <p:spPr bwMode="auto">
          <a:xfrm>
            <a:off x="2771775" y="3451225"/>
            <a:ext cx="588963" cy="338138"/>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DRH</a:t>
            </a:r>
          </a:p>
        </p:txBody>
      </p:sp>
      <p:sp>
        <p:nvSpPr>
          <p:cNvPr id="15390" name="ZoneTexte 22"/>
          <p:cNvSpPr txBox="1">
            <a:spLocks noChangeArrowheads="1"/>
          </p:cNvSpPr>
          <p:nvPr/>
        </p:nvSpPr>
        <p:spPr bwMode="auto">
          <a:xfrm>
            <a:off x="2771775" y="4241800"/>
            <a:ext cx="1368425" cy="339725"/>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Conférences</a:t>
            </a:r>
          </a:p>
        </p:txBody>
      </p:sp>
      <p:sp>
        <p:nvSpPr>
          <p:cNvPr id="45" name="Flèche vers le bas 44"/>
          <p:cNvSpPr/>
          <p:nvPr/>
        </p:nvSpPr>
        <p:spPr>
          <a:xfrm>
            <a:off x="468313" y="3357563"/>
            <a:ext cx="215900" cy="2232025"/>
          </a:xfrm>
          <a:prstGeom prst="down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46" name="Flèche vers le bas 45"/>
          <p:cNvSpPr/>
          <p:nvPr/>
        </p:nvSpPr>
        <p:spPr>
          <a:xfrm>
            <a:off x="898525" y="3357563"/>
            <a:ext cx="217488" cy="1511300"/>
          </a:xfrm>
          <a:prstGeom prst="down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47" name="Flèche vers le bas 46"/>
          <p:cNvSpPr/>
          <p:nvPr/>
        </p:nvSpPr>
        <p:spPr>
          <a:xfrm>
            <a:off x="1420813" y="3357563"/>
            <a:ext cx="198437" cy="1120775"/>
          </a:xfrm>
          <a:prstGeom prst="down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48" name="Flèche vers le bas 47"/>
          <p:cNvSpPr/>
          <p:nvPr/>
        </p:nvSpPr>
        <p:spPr>
          <a:xfrm>
            <a:off x="1979613" y="3357563"/>
            <a:ext cx="163512" cy="819150"/>
          </a:xfrm>
          <a:prstGeom prst="down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5395" name="ZoneTexte 43"/>
          <p:cNvSpPr txBox="1">
            <a:spLocks noChangeArrowheads="1"/>
          </p:cNvSpPr>
          <p:nvPr/>
        </p:nvSpPr>
        <p:spPr bwMode="auto">
          <a:xfrm>
            <a:off x="168275" y="5589588"/>
            <a:ext cx="13795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solidFill>
                  <a:schemeClr val="tx1"/>
                </a:solidFill>
              </a:rPr>
              <a:t>Annuaires prof.</a:t>
            </a:r>
          </a:p>
        </p:txBody>
      </p:sp>
      <p:sp>
        <p:nvSpPr>
          <p:cNvPr id="15396" name="ZoneTexte 47"/>
          <p:cNvSpPr txBox="1">
            <a:spLocks noChangeArrowheads="1"/>
          </p:cNvSpPr>
          <p:nvPr/>
        </p:nvSpPr>
        <p:spPr bwMode="auto">
          <a:xfrm>
            <a:off x="682625" y="4868863"/>
            <a:ext cx="1585913"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solidFill>
                  <a:schemeClr val="tx1"/>
                </a:solidFill>
              </a:rPr>
              <a:t>Animation Com</a:t>
            </a:r>
          </a:p>
          <a:p>
            <a:pPr eaLnBrk="1" hangingPunct="1">
              <a:spcBef>
                <a:spcPct val="0"/>
              </a:spcBef>
              <a:buClrTx/>
              <a:buSzTx/>
              <a:buFontTx/>
              <a:buNone/>
            </a:pPr>
            <a:r>
              <a:rPr lang="fr-FR" altLang="fr-FR" sz="1400">
                <a:solidFill>
                  <a:schemeClr val="tx1"/>
                </a:solidFill>
              </a:rPr>
              <a:t>Réunions - Ecoles</a:t>
            </a:r>
          </a:p>
          <a:p>
            <a:pPr eaLnBrk="1" hangingPunct="1">
              <a:spcBef>
                <a:spcPct val="0"/>
              </a:spcBef>
              <a:buClrTx/>
              <a:buSzTx/>
              <a:buFontTx/>
              <a:buNone/>
            </a:pPr>
            <a:r>
              <a:rPr lang="fr-FR" altLang="fr-FR" sz="1400">
                <a:solidFill>
                  <a:schemeClr val="tx1"/>
                </a:solidFill>
              </a:rPr>
              <a:t>Conférences</a:t>
            </a:r>
          </a:p>
        </p:txBody>
      </p:sp>
      <p:sp>
        <p:nvSpPr>
          <p:cNvPr id="15397" name="ZoneTexte 48"/>
          <p:cNvSpPr txBox="1">
            <a:spLocks noChangeArrowheads="1"/>
          </p:cNvSpPr>
          <p:nvPr/>
        </p:nvSpPr>
        <p:spPr bwMode="auto">
          <a:xfrm>
            <a:off x="1763713" y="4178300"/>
            <a:ext cx="8461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solidFill>
                  <a:schemeClr val="tx1"/>
                </a:solidFill>
              </a:rPr>
              <a:t>Publicité</a:t>
            </a:r>
          </a:p>
        </p:txBody>
      </p:sp>
      <p:sp>
        <p:nvSpPr>
          <p:cNvPr id="15398" name="ZoneTexte 49"/>
          <p:cNvSpPr txBox="1">
            <a:spLocks noChangeArrowheads="1"/>
          </p:cNvSpPr>
          <p:nvPr/>
        </p:nvSpPr>
        <p:spPr bwMode="auto">
          <a:xfrm>
            <a:off x="1042988" y="4437063"/>
            <a:ext cx="14747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solidFill>
                  <a:schemeClr val="tx1"/>
                </a:solidFill>
              </a:rPr>
              <a:t>Vente indirecte </a:t>
            </a:r>
          </a:p>
        </p:txBody>
      </p:sp>
      <p:sp>
        <p:nvSpPr>
          <p:cNvPr id="15399" name="ZoneTexte 22"/>
          <p:cNvSpPr txBox="1">
            <a:spLocks noChangeArrowheads="1"/>
          </p:cNvSpPr>
          <p:nvPr/>
        </p:nvSpPr>
        <p:spPr bwMode="auto">
          <a:xfrm>
            <a:off x="2771775" y="4675188"/>
            <a:ext cx="1368425" cy="338137"/>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Mailing</a:t>
            </a:r>
          </a:p>
        </p:txBody>
      </p:sp>
      <p:sp>
        <p:nvSpPr>
          <p:cNvPr id="15400" name="ZoneTexte 71"/>
          <p:cNvSpPr txBox="1">
            <a:spLocks noChangeArrowheads="1"/>
          </p:cNvSpPr>
          <p:nvPr/>
        </p:nvSpPr>
        <p:spPr bwMode="auto">
          <a:xfrm>
            <a:off x="6659563" y="3068638"/>
            <a:ext cx="2160587" cy="7381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400" b="1">
                <a:solidFill>
                  <a:schemeClr val="tx2"/>
                </a:solidFill>
              </a:rPr>
              <a:t>Vente Directe Mailing</a:t>
            </a:r>
          </a:p>
          <a:p>
            <a:pPr algn="ctr" eaLnBrk="1" hangingPunct="1">
              <a:spcBef>
                <a:spcPct val="0"/>
              </a:spcBef>
              <a:buClrTx/>
              <a:buSzTx/>
              <a:buFontTx/>
              <a:buNone/>
            </a:pPr>
            <a:r>
              <a:rPr lang="fr-FR" altLang="fr-FR" sz="1400" b="1">
                <a:solidFill>
                  <a:schemeClr val="tx2"/>
                </a:solidFill>
              </a:rPr>
              <a:t>Prescription médecins</a:t>
            </a:r>
          </a:p>
        </p:txBody>
      </p:sp>
      <p:sp>
        <p:nvSpPr>
          <p:cNvPr id="15401" name="ZoneTexte 67"/>
          <p:cNvSpPr txBox="1">
            <a:spLocks noChangeArrowheads="1"/>
          </p:cNvSpPr>
          <p:nvPr/>
        </p:nvSpPr>
        <p:spPr bwMode="auto">
          <a:xfrm>
            <a:off x="2813050" y="1752600"/>
            <a:ext cx="3286125" cy="523875"/>
          </a:xfrm>
          <a:prstGeom prst="rect">
            <a:avLst/>
          </a:prstGeom>
          <a:solidFill>
            <a:schemeClr val="bg1"/>
          </a:solidFill>
          <a:ln w="28575">
            <a:solidFill>
              <a:srgbClr val="C00000"/>
            </a:solidFill>
            <a:miter lim="800000"/>
            <a:headEnd/>
            <a:tailEnd/>
          </a:ln>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400">
                <a:solidFill>
                  <a:srgbClr val="C00000"/>
                </a:solidFill>
              </a:rPr>
              <a:t>Soins thérapeutiques recommandés par</a:t>
            </a:r>
          </a:p>
          <a:p>
            <a:pPr algn="ctr" eaLnBrk="1" hangingPunct="1">
              <a:spcBef>
                <a:spcPct val="0"/>
              </a:spcBef>
              <a:buClrTx/>
              <a:buSzTx/>
              <a:buFontTx/>
              <a:buNone/>
            </a:pPr>
            <a:r>
              <a:rPr lang="fr-FR" altLang="fr-FR" sz="1400">
                <a:solidFill>
                  <a:srgbClr val="C00000"/>
                </a:solidFill>
              </a:rPr>
              <a:t>les professionnels de santé</a:t>
            </a:r>
          </a:p>
        </p:txBody>
      </p:sp>
      <p:cxnSp>
        <p:nvCxnSpPr>
          <p:cNvPr id="67" name="Connecteur droit avec flèche 66"/>
          <p:cNvCxnSpPr/>
          <p:nvPr/>
        </p:nvCxnSpPr>
        <p:spPr>
          <a:xfrm>
            <a:off x="2555875" y="1704975"/>
            <a:ext cx="3786188" cy="1588"/>
          </a:xfrm>
          <a:prstGeom prst="straightConnector1">
            <a:avLst/>
          </a:prstGeom>
          <a:ln w="76200">
            <a:solidFill>
              <a:srgbClr val="C00000"/>
            </a:solidFill>
            <a:prstDash val="lg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403" name="ZoneTexte 24"/>
          <p:cNvSpPr txBox="1">
            <a:spLocks noChangeArrowheads="1"/>
          </p:cNvSpPr>
          <p:nvPr/>
        </p:nvSpPr>
        <p:spPr bwMode="auto">
          <a:xfrm>
            <a:off x="6754813" y="4797425"/>
            <a:ext cx="2065337" cy="338138"/>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a:solidFill>
                  <a:schemeClr val="tx1"/>
                </a:solidFill>
              </a:rPr>
              <a:t>Centres rééducation</a:t>
            </a:r>
          </a:p>
        </p:txBody>
      </p:sp>
      <p:sp>
        <p:nvSpPr>
          <p:cNvPr id="15404" name="ZoneTexte 78"/>
          <p:cNvSpPr txBox="1">
            <a:spLocks noChangeArrowheads="1"/>
          </p:cNvSpPr>
          <p:nvPr/>
        </p:nvSpPr>
        <p:spPr bwMode="auto">
          <a:xfrm>
            <a:off x="6731000" y="5180013"/>
            <a:ext cx="2084388" cy="338137"/>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a:solidFill>
                  <a:schemeClr val="tx1"/>
                </a:solidFill>
              </a:rPr>
              <a:t>Hôpitaux - Cliniques</a:t>
            </a:r>
          </a:p>
        </p:txBody>
      </p:sp>
      <p:sp>
        <p:nvSpPr>
          <p:cNvPr id="15405" name="ZoneTexte 127"/>
          <p:cNvSpPr txBox="1">
            <a:spLocks noChangeArrowheads="1"/>
          </p:cNvSpPr>
          <p:nvPr/>
        </p:nvSpPr>
        <p:spPr bwMode="auto">
          <a:xfrm>
            <a:off x="6731000" y="5589588"/>
            <a:ext cx="2084388" cy="338137"/>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a:solidFill>
                  <a:schemeClr val="tx1"/>
                </a:solidFill>
              </a:rPr>
              <a:t>Maisons de retraite</a:t>
            </a:r>
          </a:p>
        </p:txBody>
      </p:sp>
      <p:sp>
        <p:nvSpPr>
          <p:cNvPr id="15406" name="ZoneTexte 78"/>
          <p:cNvSpPr txBox="1">
            <a:spLocks noChangeArrowheads="1"/>
          </p:cNvSpPr>
          <p:nvPr/>
        </p:nvSpPr>
        <p:spPr bwMode="auto">
          <a:xfrm>
            <a:off x="4427538" y="3933825"/>
            <a:ext cx="2089150" cy="338138"/>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a:solidFill>
                  <a:schemeClr val="tx1"/>
                </a:solidFill>
              </a:rPr>
              <a:t>Hôpitaux - Cliniques</a:t>
            </a:r>
          </a:p>
        </p:txBody>
      </p:sp>
      <p:sp>
        <p:nvSpPr>
          <p:cNvPr id="15407" name="ZoneTexte 22"/>
          <p:cNvSpPr txBox="1">
            <a:spLocks noChangeArrowheads="1"/>
          </p:cNvSpPr>
          <p:nvPr/>
        </p:nvSpPr>
        <p:spPr bwMode="auto">
          <a:xfrm>
            <a:off x="2771775" y="3860800"/>
            <a:ext cx="688975" cy="338138"/>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CHCT</a:t>
            </a:r>
          </a:p>
        </p:txBody>
      </p:sp>
      <p:sp>
        <p:nvSpPr>
          <p:cNvPr id="15408" name="ZoneTexte 113"/>
          <p:cNvSpPr txBox="1">
            <a:spLocks noChangeArrowheads="1"/>
          </p:cNvSpPr>
          <p:nvPr/>
        </p:nvSpPr>
        <p:spPr bwMode="auto">
          <a:xfrm>
            <a:off x="428625" y="6021388"/>
            <a:ext cx="8358188" cy="369887"/>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800" b="1">
                <a:solidFill>
                  <a:srgbClr val="FF0000"/>
                </a:solidFill>
                <a:latin typeface="Calibri" panose="020F0502020204030204" pitchFamily="34" charset="0"/>
              </a:rPr>
              <a:t>Site web - Marketing viral - E-commerce </a:t>
            </a:r>
          </a:p>
        </p:txBody>
      </p:sp>
      <p:sp>
        <p:nvSpPr>
          <p:cNvPr id="86" name="Flèche vers le bas 85"/>
          <p:cNvSpPr/>
          <p:nvPr/>
        </p:nvSpPr>
        <p:spPr>
          <a:xfrm>
            <a:off x="4787900" y="4292600"/>
            <a:ext cx="144463" cy="1008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extLst>
      <p:ext uri="{BB962C8B-B14F-4D97-AF65-F5344CB8AC3E}">
        <p14:creationId xmlns:p14="http://schemas.microsoft.com/office/powerpoint/2010/main" val="2947810845"/>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a:xfrm>
            <a:off x="457200" y="44624"/>
            <a:ext cx="8229600" cy="1371600"/>
          </a:xfrm>
        </p:spPr>
        <p:txBody>
          <a:bodyPr/>
          <a:lstStyle/>
          <a:p>
            <a:r>
              <a:rPr lang="fr-FR" altLang="fr-FR" sz="3600" b="1" dirty="0"/>
              <a:t>Concurrence indirecte</a:t>
            </a:r>
          </a:p>
        </p:txBody>
      </p:sp>
      <p:sp>
        <p:nvSpPr>
          <p:cNvPr id="3" name="Espace réservé du contenu 2"/>
          <p:cNvSpPr>
            <a:spLocks noGrp="1"/>
          </p:cNvSpPr>
          <p:nvPr>
            <p:ph idx="1"/>
          </p:nvPr>
        </p:nvSpPr>
        <p:spPr>
          <a:xfrm>
            <a:off x="457200" y="1340768"/>
            <a:ext cx="8229600" cy="3886200"/>
          </a:xfrm>
        </p:spPr>
        <p:txBody>
          <a:bodyPr/>
          <a:lstStyle/>
          <a:p>
            <a:pPr>
              <a:defRPr/>
            </a:pPr>
            <a:r>
              <a:rPr lang="fr-FR" sz="1800" b="1" dirty="0" err="1" smtClean="0"/>
              <a:t>Peauzedétente</a:t>
            </a:r>
            <a:r>
              <a:rPr lang="fr-FR" sz="1800" b="1" dirty="0" smtClean="0"/>
              <a:t> : positionnement massage</a:t>
            </a:r>
          </a:p>
          <a:p>
            <a:pPr lvl="1">
              <a:defRPr/>
            </a:pPr>
            <a:r>
              <a:rPr lang="fr-FR" sz="1800" dirty="0" smtClean="0"/>
              <a:t>6 cabines, 5 ans d’ancienneté, Paris 11</a:t>
            </a:r>
            <a:r>
              <a:rPr lang="fr-FR" sz="1800" baseline="30000" dirty="0" smtClean="0"/>
              <a:t>ème</a:t>
            </a:r>
            <a:r>
              <a:rPr lang="fr-FR" sz="1800" dirty="0" smtClean="0"/>
              <a:t>, </a:t>
            </a:r>
          </a:p>
          <a:p>
            <a:pPr marL="457200" lvl="1" indent="0">
              <a:buFont typeface="Wingdings" panose="05000000000000000000" pitchFamily="2" charset="2"/>
              <a:buNone/>
              <a:defRPr/>
            </a:pPr>
            <a:r>
              <a:rPr lang="fr-FR" sz="1800" dirty="0" smtClean="0"/>
              <a:t>Effectif : 2 salariés, CA 2013 : 500 000 € </a:t>
            </a:r>
          </a:p>
          <a:p>
            <a:pPr marL="457200" lvl="1" indent="0">
              <a:buFont typeface="Wingdings" panose="05000000000000000000" pitchFamily="2" charset="2"/>
              <a:buNone/>
              <a:defRPr/>
            </a:pPr>
            <a:r>
              <a:rPr lang="fr-FR" sz="1800" dirty="0" smtClean="0"/>
              <a:t>Positionnement : Mise à disposition de cabines, coaching des thérapeutes au commercial, services : site web et supports de communication</a:t>
            </a:r>
            <a:r>
              <a:rPr lang="fr-FR" sz="1800" dirty="0" smtClean="0"/>
              <a:t>.</a:t>
            </a:r>
          </a:p>
          <a:p>
            <a:pPr marL="457200" lvl="1" indent="0">
              <a:buFont typeface="Wingdings" panose="05000000000000000000" pitchFamily="2" charset="2"/>
              <a:buNone/>
              <a:defRPr/>
            </a:pPr>
            <a:endParaRPr lang="fr-FR" sz="1800" b="1" dirty="0" smtClean="0"/>
          </a:p>
          <a:p>
            <a:pPr>
              <a:defRPr/>
            </a:pPr>
            <a:r>
              <a:rPr lang="fr-FR" sz="1800" b="1" dirty="0" smtClean="0"/>
              <a:t>Centre Sésame : </a:t>
            </a:r>
          </a:p>
          <a:p>
            <a:pPr lvl="1">
              <a:defRPr/>
            </a:pPr>
            <a:r>
              <a:rPr lang="fr-FR" sz="1800" dirty="0" smtClean="0"/>
              <a:t>6 cabines, création 2013, Paris 11</a:t>
            </a:r>
            <a:r>
              <a:rPr lang="fr-FR" sz="1800" baseline="30000" dirty="0" smtClean="0"/>
              <a:t>ème</a:t>
            </a:r>
            <a:r>
              <a:rPr lang="fr-FR" sz="1800" dirty="0" smtClean="0"/>
              <a:t> (République) </a:t>
            </a:r>
            <a:r>
              <a:rPr lang="fr-FR" sz="1800" dirty="0"/>
              <a:t/>
            </a:r>
            <a:br>
              <a:rPr lang="fr-FR" sz="1800" dirty="0"/>
            </a:br>
            <a:r>
              <a:rPr lang="fr-FR" sz="1800" dirty="0"/>
              <a:t>E</a:t>
            </a:r>
            <a:r>
              <a:rPr lang="fr-FR" sz="1800" dirty="0" smtClean="0"/>
              <a:t>ffectif compris </a:t>
            </a:r>
            <a:r>
              <a:rPr lang="fr-FR" sz="1800" dirty="0"/>
              <a:t>entre 1 et 2 </a:t>
            </a:r>
            <a:r>
              <a:rPr lang="fr-FR" sz="1800" dirty="0" smtClean="0"/>
              <a:t>salariés, CA 2013</a:t>
            </a:r>
            <a:r>
              <a:rPr lang="fr-FR" sz="1800" dirty="0"/>
              <a:t> </a:t>
            </a:r>
            <a:r>
              <a:rPr lang="fr-FR" sz="1800" dirty="0" smtClean="0"/>
              <a:t>: 48</a:t>
            </a:r>
            <a:r>
              <a:rPr lang="fr-FR" sz="1800" dirty="0"/>
              <a:t> </a:t>
            </a:r>
            <a:r>
              <a:rPr lang="fr-FR" sz="1800" dirty="0" smtClean="0"/>
              <a:t>800 €,</a:t>
            </a:r>
          </a:p>
          <a:p>
            <a:pPr lvl="1">
              <a:defRPr/>
            </a:pPr>
            <a:r>
              <a:rPr lang="fr-FR" sz="1800" dirty="0" smtClean="0"/>
              <a:t>Positionnement : uniquement location de cabines</a:t>
            </a:r>
          </a:p>
          <a:p>
            <a:pPr marL="457200" lvl="1" indent="0">
              <a:buFont typeface="Wingdings" panose="05000000000000000000" pitchFamily="2" charset="2"/>
              <a:buNone/>
              <a:defRPr/>
            </a:pPr>
            <a:endParaRPr lang="fr-FR" sz="1800" dirty="0"/>
          </a:p>
          <a:p>
            <a:pPr marL="342900" lvl="1" indent="-342900">
              <a:buClr>
                <a:schemeClr val="bg2"/>
              </a:buClr>
              <a:buSzPct val="75000"/>
              <a:buFont typeface="Wingdings" pitchFamily="2" charset="2"/>
              <a:buChar char="n"/>
              <a:defRPr/>
            </a:pPr>
            <a:r>
              <a:rPr lang="fr-FR" sz="1800" b="1" dirty="0">
                <a:ea typeface="+mn-ea"/>
                <a:cs typeface="+mn-cs"/>
              </a:rPr>
              <a:t>COGITOZ </a:t>
            </a:r>
            <a:r>
              <a:rPr lang="fr-FR" sz="1800" b="1" dirty="0" smtClean="0">
                <a:ea typeface="+mn-ea"/>
                <a:cs typeface="+mn-cs"/>
              </a:rPr>
              <a:t>:</a:t>
            </a:r>
          </a:p>
          <a:p>
            <a:pPr lvl="1">
              <a:defRPr/>
            </a:pPr>
            <a:r>
              <a:rPr lang="fr-FR" sz="1800" dirty="0"/>
              <a:t>Centre spécialisé dans le diagnostic et l’accompagnement des enfants précoces, situé Paris, Charles De Gaulle Etoile et à Marseille. Mais pas de location de cabines. </a:t>
            </a:r>
          </a:p>
          <a:p>
            <a:pPr marL="457200" lvl="1" indent="0">
              <a:buFont typeface="Wingdings" panose="05000000000000000000" pitchFamily="2" charset="2"/>
              <a:buNone/>
              <a:defRPr/>
            </a:pPr>
            <a:endParaRPr lang="fr-FR" b="1" dirty="0"/>
          </a:p>
        </p:txBody>
      </p:sp>
      <p:sp>
        <p:nvSpPr>
          <p:cNvPr id="16388" name="Espace réservé de la date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Evelyne Revellat</a:t>
            </a:r>
          </a:p>
        </p:txBody>
      </p:sp>
      <p:sp>
        <p:nvSpPr>
          <p:cNvPr id="16389" name="Espace réservé du pied de page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2015</a:t>
            </a:r>
          </a:p>
        </p:txBody>
      </p:sp>
      <p:sp>
        <p:nvSpPr>
          <p:cNvPr id="16390"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1930FFB7-BC2C-4A88-88C5-8328ACF1CB67}" type="slidenum">
              <a:rPr lang="fr-FR" altLang="fr-FR" sz="1400"/>
              <a:pPr eaLnBrk="1" hangingPunct="1">
                <a:spcBef>
                  <a:spcPct val="0"/>
                </a:spcBef>
                <a:buClrTx/>
                <a:buSzTx/>
                <a:buFontTx/>
                <a:buNone/>
              </a:pPr>
              <a:t>17</a:t>
            </a:fld>
            <a:endParaRPr lang="fr-FR" altLang="fr-FR" sz="1400"/>
          </a:p>
        </p:txBody>
      </p:sp>
    </p:spTree>
    <p:extLst>
      <p:ext uri="{BB962C8B-B14F-4D97-AF65-F5344CB8AC3E}">
        <p14:creationId xmlns:p14="http://schemas.microsoft.com/office/powerpoint/2010/main" val="2749187730"/>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re 1"/>
          <p:cNvSpPr>
            <a:spLocks noGrp="1"/>
          </p:cNvSpPr>
          <p:nvPr>
            <p:ph type="title"/>
          </p:nvPr>
        </p:nvSpPr>
        <p:spPr>
          <a:xfrm>
            <a:off x="491408" y="260648"/>
            <a:ext cx="8229600" cy="1371600"/>
          </a:xfrm>
        </p:spPr>
        <p:txBody>
          <a:bodyPr/>
          <a:lstStyle/>
          <a:p>
            <a:r>
              <a:rPr lang="fr-FR" altLang="fr-FR" sz="3600" b="1" dirty="0" smtClean="0"/>
              <a:t>Situation des locaux</a:t>
            </a:r>
            <a:endParaRPr lang="fr-FR" altLang="fr-FR" sz="3600" b="1" dirty="0" smtClean="0"/>
          </a:p>
        </p:txBody>
      </p:sp>
      <p:sp>
        <p:nvSpPr>
          <p:cNvPr id="17412" name="Espace réservé de la date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Evelyne Revellat</a:t>
            </a:r>
          </a:p>
        </p:txBody>
      </p:sp>
      <p:sp>
        <p:nvSpPr>
          <p:cNvPr id="17413" name="Espace réservé du pied de page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2015</a:t>
            </a:r>
          </a:p>
        </p:txBody>
      </p:sp>
      <p:sp>
        <p:nvSpPr>
          <p:cNvPr id="17414"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5FFA2368-A3D5-4040-9966-FBAF5FA3D59A}" type="slidenum">
              <a:rPr lang="fr-FR" altLang="fr-FR" sz="1400"/>
              <a:pPr eaLnBrk="1" hangingPunct="1">
                <a:spcBef>
                  <a:spcPct val="0"/>
                </a:spcBef>
                <a:buClrTx/>
                <a:buSzTx/>
                <a:buFontTx/>
                <a:buNone/>
              </a:pPr>
              <a:t>18</a:t>
            </a:fld>
            <a:endParaRPr lang="fr-FR" altLang="fr-FR" sz="1400"/>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688" y="3563118"/>
            <a:ext cx="6899248" cy="2258580"/>
          </a:xfrm>
          <a:prstGeom prst="rect">
            <a:avLst/>
          </a:prstGeom>
        </p:spPr>
      </p:pic>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7440" y="1412776"/>
            <a:ext cx="3060192" cy="2127504"/>
          </a:xfrm>
          <a:prstGeom prst="rect">
            <a:avLst/>
          </a:prstGeom>
        </p:spPr>
      </p:pic>
      <p:sp>
        <p:nvSpPr>
          <p:cNvPr id="4" name="ZoneTexte 3"/>
          <p:cNvSpPr txBox="1"/>
          <p:nvPr/>
        </p:nvSpPr>
        <p:spPr>
          <a:xfrm>
            <a:off x="179512" y="1632248"/>
            <a:ext cx="5519524" cy="1477328"/>
          </a:xfrm>
          <a:prstGeom prst="rect">
            <a:avLst/>
          </a:prstGeom>
          <a:noFill/>
        </p:spPr>
        <p:txBody>
          <a:bodyPr wrap="none" rtlCol="0">
            <a:spAutoFit/>
          </a:bodyPr>
          <a:lstStyle/>
          <a:p>
            <a:r>
              <a:rPr lang="fr-FR" dirty="0" smtClean="0"/>
              <a:t>Les locaux se situent au </a:t>
            </a:r>
            <a:r>
              <a:rPr lang="fr-FR" b="1" dirty="0" smtClean="0"/>
              <a:t>4</a:t>
            </a:r>
            <a:r>
              <a:rPr lang="fr-FR" b="1" baseline="30000" dirty="0" smtClean="0"/>
              <a:t>ème</a:t>
            </a:r>
            <a:r>
              <a:rPr lang="fr-FR" b="1" dirty="0" smtClean="0"/>
              <a:t> étage </a:t>
            </a:r>
            <a:r>
              <a:rPr lang="fr-FR" dirty="0" smtClean="0"/>
              <a:t>d’un  </a:t>
            </a:r>
          </a:p>
          <a:p>
            <a:r>
              <a:rPr lang="fr-FR" dirty="0" smtClean="0"/>
              <a:t>immeuble de bureaux très prisé de </a:t>
            </a:r>
          </a:p>
          <a:p>
            <a:r>
              <a:rPr lang="fr-FR" b="1" dirty="0" smtClean="0"/>
              <a:t>Nogent-sur-Marne </a:t>
            </a:r>
          </a:p>
          <a:p>
            <a:endParaRPr lang="fr-FR" dirty="0" smtClean="0"/>
          </a:p>
          <a:p>
            <a:r>
              <a:rPr lang="fr-FR" b="1" dirty="0" smtClean="0"/>
              <a:t>L’entrée est au 188 grande rue Charles de Gaulle</a:t>
            </a:r>
            <a:endParaRPr lang="fr-FR" b="1" dirty="0"/>
          </a:p>
        </p:txBody>
      </p:sp>
    </p:spTree>
    <p:extLst>
      <p:ext uri="{BB962C8B-B14F-4D97-AF65-F5344CB8AC3E}">
        <p14:creationId xmlns:p14="http://schemas.microsoft.com/office/powerpoint/2010/main" val="1823990031"/>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a:spLocks noGrp="1"/>
          </p:cNvSpPr>
          <p:nvPr>
            <p:ph type="title"/>
          </p:nvPr>
        </p:nvSpPr>
        <p:spPr>
          <a:xfrm>
            <a:off x="457200" y="44624"/>
            <a:ext cx="8229600" cy="1371600"/>
          </a:xfrm>
        </p:spPr>
        <p:txBody>
          <a:bodyPr/>
          <a:lstStyle/>
          <a:p>
            <a:r>
              <a:rPr lang="fr-FR" altLang="fr-FR" sz="3600" dirty="0" smtClean="0"/>
              <a:t>Agencement </a:t>
            </a:r>
            <a:endParaRPr lang="fr-FR" altLang="fr-FR" sz="3600" dirty="0" smtClean="0"/>
          </a:p>
        </p:txBody>
      </p:sp>
      <p:sp>
        <p:nvSpPr>
          <p:cNvPr id="18436" name="Espace réservé de la date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Evelyne Revellat</a:t>
            </a:r>
          </a:p>
        </p:txBody>
      </p:sp>
      <p:sp>
        <p:nvSpPr>
          <p:cNvPr id="18437" name="Espace réservé du pied de page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2015</a:t>
            </a:r>
          </a:p>
        </p:txBody>
      </p:sp>
      <p:sp>
        <p:nvSpPr>
          <p:cNvPr id="18438"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35050122-DB69-4F9B-885A-2C492DE2B565}" type="slidenum">
              <a:rPr lang="fr-FR" altLang="fr-FR" sz="1400"/>
              <a:pPr eaLnBrk="1" hangingPunct="1">
                <a:spcBef>
                  <a:spcPct val="0"/>
                </a:spcBef>
                <a:buClrTx/>
                <a:buSzTx/>
                <a:buFontTx/>
                <a:buNone/>
              </a:pPr>
              <a:t>19</a:t>
            </a:fld>
            <a:endParaRPr lang="fr-FR" altLang="fr-FR" sz="1400"/>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980728"/>
            <a:ext cx="8712968" cy="5344199"/>
          </a:xfrm>
          <a:prstGeom prst="rect">
            <a:avLst/>
          </a:prstGeom>
        </p:spPr>
      </p:pic>
    </p:spTree>
    <p:extLst>
      <p:ext uri="{BB962C8B-B14F-4D97-AF65-F5344CB8AC3E}">
        <p14:creationId xmlns:p14="http://schemas.microsoft.com/office/powerpoint/2010/main" val="138433666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4"/>
          <p:cNvSpPr>
            <a:spLocks noGrp="1" noChangeArrowheads="1"/>
          </p:cNvSpPr>
          <p:nvPr>
            <p:ph type="dt" sz="quarter" idx="4294967295"/>
          </p:nvPr>
        </p:nvSpPr>
        <p:spPr>
          <a:xfrm>
            <a:off x="9906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Evelyne Revellat</a:t>
            </a:r>
          </a:p>
        </p:txBody>
      </p:sp>
      <p:sp>
        <p:nvSpPr>
          <p:cNvPr id="3075" name="Rectangle 15"/>
          <p:cNvSpPr>
            <a:spLocks noGrp="1" noChangeArrowheads="1"/>
          </p:cNvSpPr>
          <p:nvPr>
            <p:ph type="ftr" sz="quarter" idx="4294967295"/>
          </p:nvPr>
        </p:nvSpPr>
        <p:spPr>
          <a:xfrm>
            <a:off x="3429000" y="6248400"/>
            <a:ext cx="2895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Hiver-Printemps 2015</a:t>
            </a:r>
          </a:p>
        </p:txBody>
      </p:sp>
      <p:sp>
        <p:nvSpPr>
          <p:cNvPr id="3076" name="Rectangle 16"/>
          <p:cNvSpPr>
            <a:spLocks noGrp="1" noChangeArrowheads="1"/>
          </p:cNvSpPr>
          <p:nvPr>
            <p:ph type="sldNum" sz="quarter" idx="4294967295"/>
          </p:nvPr>
        </p:nvSpPr>
        <p:spPr>
          <a:xfrm>
            <a:off x="68580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97B5623A-F374-474F-B53D-C2D626558A64}" type="slidenum">
              <a:rPr lang="fr-FR" altLang="fr-FR" sz="1400"/>
              <a:pPr eaLnBrk="1" hangingPunct="1">
                <a:spcBef>
                  <a:spcPct val="0"/>
                </a:spcBef>
                <a:buClrTx/>
                <a:buSzTx/>
                <a:buFontTx/>
                <a:buNone/>
              </a:pPr>
              <a:t>2</a:t>
            </a:fld>
            <a:endParaRPr lang="fr-FR" altLang="fr-FR" sz="1400"/>
          </a:p>
        </p:txBody>
      </p:sp>
      <p:sp>
        <p:nvSpPr>
          <p:cNvPr id="3077" name="Rectangle 4"/>
          <p:cNvSpPr>
            <a:spLocks noGrp="1" noChangeArrowheads="1"/>
          </p:cNvSpPr>
          <p:nvPr>
            <p:ph type="ctrTitle"/>
          </p:nvPr>
        </p:nvSpPr>
        <p:spPr>
          <a:xfrm>
            <a:off x="1187624" y="2753717"/>
            <a:ext cx="7772400" cy="1462088"/>
          </a:xfrm>
        </p:spPr>
        <p:txBody>
          <a:bodyPr/>
          <a:lstStyle/>
          <a:p>
            <a:r>
              <a:rPr lang="fr-FR" altLang="fr-FR" sz="3600" i="1" dirty="0" smtClean="0"/>
              <a:t>Centre </a:t>
            </a:r>
            <a:r>
              <a:rPr lang="fr-FR" altLang="fr-FR" sz="3600" i="1" dirty="0" err="1" smtClean="0"/>
              <a:t>SophroKhepri</a:t>
            </a:r>
            <a:r>
              <a:rPr lang="fr-FR" altLang="fr-FR" sz="3600" i="1" dirty="0"/>
              <a:t/>
            </a:r>
            <a:br>
              <a:rPr lang="fr-FR" altLang="fr-FR" sz="3600" i="1" dirty="0"/>
            </a:br>
            <a:r>
              <a:rPr lang="fr-FR" altLang="fr-FR" sz="2400" i="1" dirty="0"/>
              <a:t>Centre du Mieux-être</a:t>
            </a:r>
            <a:br>
              <a:rPr lang="fr-FR" altLang="fr-FR" sz="2400" i="1" dirty="0"/>
            </a:br>
            <a:r>
              <a:rPr lang="fr-FR" altLang="fr-FR" sz="2400" i="1" dirty="0"/>
              <a:t>Sophrologie et Thérapies alternatives </a:t>
            </a:r>
            <a:endParaRPr lang="fr-FR" altLang="fr-FR" sz="2400" i="1" dirty="0" smtClean="0"/>
          </a:p>
        </p:txBody>
      </p:sp>
      <p:sp>
        <p:nvSpPr>
          <p:cNvPr id="3078" name="Rectangle 5"/>
          <p:cNvSpPr>
            <a:spLocks noGrp="1" noChangeArrowheads="1"/>
          </p:cNvSpPr>
          <p:nvPr>
            <p:ph type="subTitle" idx="1"/>
          </p:nvPr>
        </p:nvSpPr>
        <p:spPr>
          <a:xfrm>
            <a:off x="723900" y="4124672"/>
            <a:ext cx="7952556" cy="1752600"/>
          </a:xfrm>
        </p:spPr>
        <p:txBody>
          <a:bodyPr/>
          <a:lstStyle/>
          <a:p>
            <a:pPr algn="ctr" eaLnBrk="1" hangingPunct="1">
              <a:lnSpc>
                <a:spcPct val="90000"/>
              </a:lnSpc>
            </a:pPr>
            <a:endParaRPr lang="fr-FR" altLang="fr-FR" sz="2400" b="1" i="1" dirty="0" smtClean="0"/>
          </a:p>
          <a:p>
            <a:pPr algn="ctr" eaLnBrk="1" hangingPunct="1">
              <a:lnSpc>
                <a:spcPct val="90000"/>
              </a:lnSpc>
            </a:pPr>
            <a:r>
              <a:rPr lang="fr-FR" altLang="fr-FR" sz="2400" b="1" i="1" dirty="0" smtClean="0"/>
              <a:t>Equilibre, Santé et Qualité de vie </a:t>
            </a:r>
          </a:p>
          <a:p>
            <a:pPr algn="ctr" eaLnBrk="1" hangingPunct="1">
              <a:lnSpc>
                <a:spcPct val="90000"/>
              </a:lnSpc>
            </a:pPr>
            <a:r>
              <a:rPr lang="fr-FR" altLang="fr-FR" sz="2400" b="1" i="1" dirty="0" smtClean="0"/>
              <a:t>à l'école, au travail, en famille, à la retraite</a:t>
            </a:r>
            <a:r>
              <a:rPr lang="fr-FR" altLang="fr-FR" sz="2400" b="1" i="1" dirty="0" smtClean="0"/>
              <a:t>...</a:t>
            </a:r>
            <a:endParaRPr lang="fr-FR" altLang="fr-FR" sz="2400" b="1" dirty="0" smtClean="0"/>
          </a:p>
          <a:p>
            <a:pPr algn="ctr" eaLnBrk="1" hangingPunct="1">
              <a:lnSpc>
                <a:spcPct val="90000"/>
              </a:lnSpc>
            </a:pPr>
            <a:r>
              <a:rPr lang="fr-FR" altLang="fr-FR" sz="2400" b="1" dirty="0" smtClean="0"/>
              <a:t> Val de Marne</a:t>
            </a:r>
            <a:r>
              <a:rPr lang="fr-FR" altLang="fr-FR" sz="2400" b="1" i="1" dirty="0" smtClean="0"/>
              <a:t> - Nogent sur Marne</a:t>
            </a:r>
            <a:endParaRPr lang="fr-FR" altLang="fr-FR" sz="2400" i="1" dirty="0" smtClean="0"/>
          </a:p>
          <a:p>
            <a:pPr algn="ctr" eaLnBrk="1" hangingPunct="1">
              <a:lnSpc>
                <a:spcPct val="90000"/>
              </a:lnSpc>
            </a:pPr>
            <a:r>
              <a:rPr lang="fr-FR" altLang="fr-FR" sz="2400" i="1" dirty="0" smtClean="0"/>
              <a:t>N.B</a:t>
            </a:r>
            <a:r>
              <a:rPr lang="fr-FR" altLang="fr-FR" sz="2400" i="1" dirty="0" smtClean="0"/>
              <a:t>.* </a:t>
            </a:r>
            <a:r>
              <a:rPr lang="fr-FR" altLang="fr-FR" sz="2400" i="1" dirty="0" err="1" smtClean="0"/>
              <a:t>Khépri</a:t>
            </a:r>
            <a:r>
              <a:rPr lang="fr-FR" altLang="fr-FR" sz="2400" i="1" dirty="0" smtClean="0"/>
              <a:t> : Venir à l'existence, Etre et Devenir"</a:t>
            </a:r>
          </a:p>
        </p:txBody>
      </p:sp>
      <p:pic>
        <p:nvPicPr>
          <p:cNvPr id="3079" name="Picture 2" descr="\\FREEBOX\Disque dur\evelyne\Sophrologie\googlesite\logokhepri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1772816"/>
            <a:ext cx="2257425" cy="225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5807052"/>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a date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JSC Consultant</a:t>
            </a:r>
          </a:p>
        </p:txBody>
      </p:sp>
      <p:sp>
        <p:nvSpPr>
          <p:cNvPr id="19459" name="Espace réservé du pied de page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2010</a:t>
            </a:r>
          </a:p>
        </p:txBody>
      </p:sp>
      <p:sp>
        <p:nvSpPr>
          <p:cNvPr id="19460"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D35828D7-F6B6-431E-BD44-97B687866463}" type="slidenum">
              <a:rPr lang="fr-FR" altLang="fr-FR" sz="1400"/>
              <a:pPr eaLnBrk="1" hangingPunct="1">
                <a:spcBef>
                  <a:spcPct val="0"/>
                </a:spcBef>
                <a:buClrTx/>
                <a:buSzTx/>
                <a:buFontTx/>
                <a:buNone/>
              </a:pPr>
              <a:t>20</a:t>
            </a:fld>
            <a:endParaRPr lang="fr-FR" altLang="fr-FR" sz="1400"/>
          </a:p>
        </p:txBody>
      </p:sp>
      <p:sp>
        <p:nvSpPr>
          <p:cNvPr id="19461" name="Rectangle 2"/>
          <p:cNvSpPr>
            <a:spLocks noGrp="1" noChangeArrowheads="1"/>
          </p:cNvSpPr>
          <p:nvPr>
            <p:ph type="title"/>
          </p:nvPr>
        </p:nvSpPr>
        <p:spPr>
          <a:xfrm>
            <a:off x="539552" y="476250"/>
            <a:ext cx="7793037" cy="576263"/>
          </a:xfrm>
        </p:spPr>
        <p:txBody>
          <a:bodyPr/>
          <a:lstStyle/>
          <a:p>
            <a:r>
              <a:rPr lang="fr-FR" altLang="fr-FR" sz="3600" b="1" dirty="0" smtClean="0"/>
              <a:t>Avancement du projet </a:t>
            </a:r>
            <a:endParaRPr lang="fr-FR" altLang="fr-FR" sz="3600" b="1" dirty="0"/>
          </a:p>
        </p:txBody>
      </p:sp>
      <p:sp>
        <p:nvSpPr>
          <p:cNvPr id="14342" name="Rectangle 3"/>
          <p:cNvSpPr>
            <a:spLocks noGrp="1" noChangeArrowheads="1"/>
          </p:cNvSpPr>
          <p:nvPr>
            <p:ph type="body" idx="1"/>
          </p:nvPr>
        </p:nvSpPr>
        <p:spPr>
          <a:xfrm>
            <a:off x="368101" y="1052513"/>
            <a:ext cx="8135937" cy="4608512"/>
          </a:xfrm>
        </p:spPr>
        <p:txBody>
          <a:bodyPr/>
          <a:lstStyle/>
          <a:p>
            <a:pPr marL="0" indent="0" eaLnBrk="1" hangingPunct="1">
              <a:buSzTx/>
              <a:buFont typeface="Wingdings" panose="05000000000000000000" pitchFamily="2" charset="2"/>
              <a:buNone/>
              <a:defRPr/>
            </a:pPr>
            <a:endParaRPr lang="fr-FR" altLang="fr-FR" sz="1800" dirty="0" smtClean="0"/>
          </a:p>
          <a:p>
            <a:pPr>
              <a:defRPr/>
            </a:pPr>
            <a:r>
              <a:rPr lang="fr-FR" sz="1800" dirty="0" smtClean="0"/>
              <a:t>Avril </a:t>
            </a:r>
            <a:r>
              <a:rPr lang="fr-FR" sz="1800" dirty="0"/>
              <a:t>2015, ouverture du Centre </a:t>
            </a:r>
            <a:r>
              <a:rPr lang="fr-FR" sz="1800" dirty="0" err="1"/>
              <a:t>SophroKhepri</a:t>
            </a:r>
            <a:r>
              <a:rPr lang="fr-FR" sz="1800" dirty="0"/>
              <a:t>, situé au pied du RER E de Nogent le </a:t>
            </a:r>
            <a:r>
              <a:rPr lang="fr-FR" sz="1800" dirty="0" smtClean="0"/>
              <a:t>Perreux à </a:t>
            </a:r>
            <a:r>
              <a:rPr lang="fr-FR" sz="1800" dirty="0" smtClean="0"/>
              <a:t>Nogent-sur-Marne</a:t>
            </a:r>
          </a:p>
          <a:p>
            <a:pPr>
              <a:defRPr/>
            </a:pPr>
            <a:endParaRPr lang="fr-FR" sz="1800" dirty="0"/>
          </a:p>
          <a:p>
            <a:pPr>
              <a:defRPr/>
            </a:pPr>
            <a:r>
              <a:rPr lang="fr-FR" sz="1800" dirty="0"/>
              <a:t>180m2, 10 cabines, 2 salles de </a:t>
            </a:r>
            <a:r>
              <a:rPr lang="fr-FR" sz="1800" dirty="0" smtClean="0"/>
              <a:t>formation</a:t>
            </a:r>
          </a:p>
          <a:p>
            <a:pPr marL="0" indent="0">
              <a:buNone/>
              <a:defRPr/>
            </a:pPr>
            <a:endParaRPr lang="fr-FR" sz="1800" dirty="0"/>
          </a:p>
          <a:p>
            <a:pPr>
              <a:defRPr/>
            </a:pPr>
            <a:r>
              <a:rPr lang="fr-FR" sz="1800" dirty="0"/>
              <a:t>Le bail est signé, nous sommes en phase d’anticipation commerciale, les travaux d’aménagement sont prévus en </a:t>
            </a:r>
            <a:r>
              <a:rPr lang="fr-FR" sz="1800" dirty="0" smtClean="0"/>
              <a:t>mars</a:t>
            </a:r>
          </a:p>
          <a:p>
            <a:pPr>
              <a:defRPr/>
            </a:pPr>
            <a:endParaRPr lang="fr-FR" sz="1800" dirty="0"/>
          </a:p>
          <a:p>
            <a:pPr>
              <a:defRPr/>
            </a:pPr>
            <a:r>
              <a:rPr lang="fr-FR" sz="1800" dirty="0"/>
              <a:t>J’ai, personnellement, investi 35 000 € dans ce </a:t>
            </a:r>
            <a:r>
              <a:rPr lang="fr-FR" sz="1800" dirty="0" smtClean="0"/>
              <a:t>projet</a:t>
            </a:r>
            <a:endParaRPr lang="fr-FR" sz="1800" dirty="0"/>
          </a:p>
          <a:p>
            <a:pPr marL="0" indent="0">
              <a:buNone/>
              <a:defRPr/>
            </a:pPr>
            <a:endParaRPr lang="fr-FR" sz="1800" dirty="0" smtClean="0"/>
          </a:p>
          <a:p>
            <a:pPr>
              <a:defRPr/>
            </a:pPr>
            <a:r>
              <a:rPr lang="fr-FR" altLang="fr-FR" sz="1800" dirty="0" smtClean="0"/>
              <a:t>Opération de </a:t>
            </a:r>
            <a:r>
              <a:rPr lang="fr-FR" altLang="fr-FR" sz="1800" b="1" dirty="0" err="1" smtClean="0"/>
              <a:t>Crowd</a:t>
            </a:r>
            <a:r>
              <a:rPr lang="fr-FR" altLang="fr-FR" sz="1800" b="1" dirty="0" smtClean="0"/>
              <a:t> </a:t>
            </a:r>
            <a:r>
              <a:rPr lang="fr-FR" altLang="fr-FR" sz="1800" b="1" dirty="0" err="1" smtClean="0"/>
              <a:t>Funding</a:t>
            </a:r>
            <a:r>
              <a:rPr lang="fr-FR" altLang="fr-FR" sz="1800" b="1" dirty="0" smtClean="0"/>
              <a:t>  de 35 000 €, </a:t>
            </a:r>
            <a:r>
              <a:rPr lang="fr-FR" altLang="fr-FR" sz="1800" dirty="0" smtClean="0"/>
              <a:t>en cours avec </a:t>
            </a:r>
            <a:r>
              <a:rPr lang="fr-FR" altLang="fr-FR" sz="1800" dirty="0" err="1" smtClean="0"/>
              <a:t>SparkUp</a:t>
            </a:r>
            <a:endParaRPr lang="fr-FR" altLang="fr-FR" sz="1800" dirty="0" smtClean="0"/>
          </a:p>
          <a:p>
            <a:pPr marL="0" indent="0" eaLnBrk="1" hangingPunct="1">
              <a:buSzTx/>
              <a:buFont typeface="Wingdings" panose="05000000000000000000" pitchFamily="2" charset="2"/>
              <a:buNone/>
              <a:defRPr/>
            </a:pPr>
            <a:endParaRPr lang="fr-FR" altLang="fr-FR" sz="1800" dirty="0" smtClean="0"/>
          </a:p>
          <a:p>
            <a:pPr marL="0" indent="0" eaLnBrk="1" hangingPunct="1">
              <a:buSzTx/>
              <a:buFont typeface="Wingdings" panose="05000000000000000000" pitchFamily="2" charset="2"/>
              <a:buNone/>
              <a:defRPr/>
            </a:pPr>
            <a:endParaRPr lang="fr-FR" altLang="fr-FR" sz="1800" dirty="0" smtClean="0"/>
          </a:p>
          <a:p>
            <a:pPr marL="0" indent="0" eaLnBrk="1" hangingPunct="1">
              <a:buSzTx/>
              <a:buFont typeface="Wingdings" panose="05000000000000000000" pitchFamily="2" charset="2"/>
              <a:buNone/>
              <a:defRPr/>
            </a:pPr>
            <a:endParaRPr lang="fr-FR" altLang="fr-FR" sz="1800" dirty="0" smtClean="0"/>
          </a:p>
        </p:txBody>
      </p:sp>
    </p:spTree>
    <p:extLst>
      <p:ext uri="{BB962C8B-B14F-4D97-AF65-F5344CB8AC3E}">
        <p14:creationId xmlns:p14="http://schemas.microsoft.com/office/powerpoint/2010/main" val="3553725940"/>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p:cNvSpPr>
            <a:spLocks noGrp="1"/>
          </p:cNvSpPr>
          <p:nvPr>
            <p:ph type="title"/>
          </p:nvPr>
        </p:nvSpPr>
        <p:spPr>
          <a:xfrm>
            <a:off x="457200" y="188640"/>
            <a:ext cx="8229600" cy="1371600"/>
          </a:xfrm>
        </p:spPr>
        <p:txBody>
          <a:bodyPr/>
          <a:lstStyle/>
          <a:p>
            <a:r>
              <a:rPr lang="fr-FR" altLang="fr-FR" sz="3600" b="1" dirty="0" smtClean="0"/>
              <a:t>Levée </a:t>
            </a:r>
            <a:r>
              <a:rPr lang="fr-FR" altLang="fr-FR" sz="3600" b="1" dirty="0" err="1" smtClean="0"/>
              <a:t>Crowd</a:t>
            </a:r>
            <a:r>
              <a:rPr lang="fr-FR" altLang="fr-FR" sz="3600" b="1" dirty="0" smtClean="0"/>
              <a:t> </a:t>
            </a:r>
            <a:r>
              <a:rPr lang="fr-FR" altLang="fr-FR" sz="3600" b="1" dirty="0" err="1" smtClean="0"/>
              <a:t>Funding</a:t>
            </a:r>
            <a:endParaRPr lang="fr-FR" altLang="fr-FR" sz="3600" b="1" dirty="0" smtClean="0"/>
          </a:p>
        </p:txBody>
      </p:sp>
      <p:sp>
        <p:nvSpPr>
          <p:cNvPr id="3" name="Espace réservé du contenu 2"/>
          <p:cNvSpPr>
            <a:spLocks noGrp="1"/>
          </p:cNvSpPr>
          <p:nvPr>
            <p:ph idx="1"/>
          </p:nvPr>
        </p:nvSpPr>
        <p:spPr>
          <a:xfrm>
            <a:off x="457200" y="1343000"/>
            <a:ext cx="8229600" cy="4534272"/>
          </a:xfrm>
        </p:spPr>
        <p:txBody>
          <a:bodyPr/>
          <a:lstStyle/>
          <a:p>
            <a:pPr>
              <a:lnSpc>
                <a:spcPct val="150000"/>
              </a:lnSpc>
              <a:defRPr/>
            </a:pPr>
            <a:r>
              <a:rPr lang="fr-FR" sz="1800" b="1" dirty="0" smtClean="0"/>
              <a:t>Proposer à des investisseurs de devenir </a:t>
            </a:r>
            <a:r>
              <a:rPr lang="fr-FR" sz="1800" b="1" dirty="0"/>
              <a:t>associé – actionnaire </a:t>
            </a:r>
            <a:r>
              <a:rPr lang="fr-FR" sz="1800" b="1" dirty="0" err="1" smtClean="0"/>
              <a:t>SophroKhepri</a:t>
            </a:r>
            <a:r>
              <a:rPr lang="fr-FR" sz="1800" b="1" dirty="0"/>
              <a:t> </a:t>
            </a:r>
            <a:r>
              <a:rPr lang="fr-FR" sz="1800" b="1" dirty="0" smtClean="0"/>
              <a:t>SAS:</a:t>
            </a:r>
          </a:p>
          <a:p>
            <a:pPr lvl="1">
              <a:lnSpc>
                <a:spcPct val="150000"/>
              </a:lnSpc>
              <a:defRPr/>
            </a:pPr>
            <a:r>
              <a:rPr lang="fr-FR" sz="1800" dirty="0"/>
              <a:t>500 </a:t>
            </a:r>
            <a:r>
              <a:rPr lang="fr-FR" sz="1800" dirty="0"/>
              <a:t>parts sociales / actions à 70 </a:t>
            </a:r>
            <a:r>
              <a:rPr lang="fr-FR" sz="1800" dirty="0"/>
              <a:t>€</a:t>
            </a:r>
          </a:p>
          <a:p>
            <a:pPr lvl="1">
              <a:lnSpc>
                <a:spcPct val="150000"/>
              </a:lnSpc>
              <a:defRPr/>
            </a:pPr>
            <a:r>
              <a:rPr lang="fr-FR" sz="1800" dirty="0" smtClean="0"/>
              <a:t>Achat </a:t>
            </a:r>
            <a:r>
              <a:rPr lang="fr-FR" sz="1800" dirty="0"/>
              <a:t>minimum : 1 part sociale par </a:t>
            </a:r>
            <a:r>
              <a:rPr lang="fr-FR" sz="1800" dirty="0" smtClean="0"/>
              <a:t>personne</a:t>
            </a:r>
          </a:p>
          <a:p>
            <a:pPr lvl="1">
              <a:lnSpc>
                <a:spcPct val="150000"/>
              </a:lnSpc>
              <a:defRPr/>
            </a:pPr>
            <a:r>
              <a:rPr lang="fr-FR" sz="1800" dirty="0" smtClean="0"/>
              <a:t>Achat </a:t>
            </a:r>
            <a:r>
              <a:rPr lang="fr-FR" sz="1800" dirty="0"/>
              <a:t>maximum : non </a:t>
            </a:r>
            <a:r>
              <a:rPr lang="fr-FR" sz="1800" dirty="0" smtClean="0"/>
              <a:t>limité</a:t>
            </a:r>
          </a:p>
          <a:p>
            <a:pPr lvl="1">
              <a:lnSpc>
                <a:spcPct val="150000"/>
              </a:lnSpc>
              <a:defRPr/>
            </a:pPr>
            <a:r>
              <a:rPr lang="fr-FR" sz="1800" dirty="0" smtClean="0"/>
              <a:t>Opération </a:t>
            </a:r>
            <a:r>
              <a:rPr lang="fr-FR" sz="1800" dirty="0"/>
              <a:t>gérée par </a:t>
            </a:r>
            <a:r>
              <a:rPr lang="fr-FR" sz="1800" dirty="0" smtClean="0"/>
              <a:t>SPARKUP, plateforme de financement </a:t>
            </a:r>
            <a:r>
              <a:rPr lang="fr-FR" sz="1800" dirty="0" smtClean="0"/>
              <a:t>participatif</a:t>
            </a:r>
            <a:endParaRPr lang="fr-FR" dirty="0" smtClean="0"/>
          </a:p>
          <a:p>
            <a:pPr>
              <a:lnSpc>
                <a:spcPct val="150000"/>
              </a:lnSpc>
              <a:defRPr/>
            </a:pPr>
            <a:r>
              <a:rPr lang="fr-FR" sz="1800" b="1" dirty="0"/>
              <a:t>Besoin en </a:t>
            </a:r>
            <a:r>
              <a:rPr lang="fr-FR" sz="1800" b="1" dirty="0" smtClean="0"/>
              <a:t>financement couvert par L’opération </a:t>
            </a:r>
            <a:r>
              <a:rPr lang="fr-FR" sz="1800" b="1" dirty="0" err="1" smtClean="0"/>
              <a:t>SparkUp</a:t>
            </a:r>
            <a:r>
              <a:rPr lang="fr-FR" sz="1800" b="1" dirty="0" smtClean="0"/>
              <a:t> :</a:t>
            </a:r>
            <a:endParaRPr lang="fr-FR" sz="1800" dirty="0"/>
          </a:p>
          <a:p>
            <a:pPr lvl="1">
              <a:lnSpc>
                <a:spcPct val="150000"/>
              </a:lnSpc>
              <a:defRPr/>
            </a:pPr>
            <a:r>
              <a:rPr lang="fr-FR" sz="1800" dirty="0"/>
              <a:t>Besoin de 35 000 € supplémentaires pour mettre au point l’interface patients et praticiens, gestion efficiente des rendez-vous en ligne, tenue des agendas interactifs, promotion du concept novateur. </a:t>
            </a:r>
          </a:p>
        </p:txBody>
      </p:sp>
      <p:sp>
        <p:nvSpPr>
          <p:cNvPr id="20484" name="Espace réservé de la date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JSC Consultant</a:t>
            </a:r>
          </a:p>
        </p:txBody>
      </p:sp>
      <p:sp>
        <p:nvSpPr>
          <p:cNvPr id="20485" name="Espace réservé du pied de page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2010</a:t>
            </a:r>
          </a:p>
        </p:txBody>
      </p:sp>
      <p:sp>
        <p:nvSpPr>
          <p:cNvPr id="20486"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43DA9641-8F8A-409E-8235-E7C90322FB1C}" type="slidenum">
              <a:rPr lang="fr-FR" altLang="fr-FR" sz="1400"/>
              <a:pPr eaLnBrk="1" hangingPunct="1">
                <a:spcBef>
                  <a:spcPct val="0"/>
                </a:spcBef>
                <a:buClrTx/>
                <a:buSzTx/>
                <a:buFontTx/>
                <a:buNone/>
              </a:pPr>
              <a:t>21</a:t>
            </a:fld>
            <a:endParaRPr lang="fr-FR" altLang="fr-FR" sz="1400"/>
          </a:p>
        </p:txBody>
      </p:sp>
    </p:spTree>
    <p:extLst>
      <p:ext uri="{BB962C8B-B14F-4D97-AF65-F5344CB8AC3E}">
        <p14:creationId xmlns:p14="http://schemas.microsoft.com/office/powerpoint/2010/main" val="2720926652"/>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e la date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JSC Consultant</a:t>
            </a:r>
          </a:p>
        </p:txBody>
      </p:sp>
      <p:sp>
        <p:nvSpPr>
          <p:cNvPr id="21507" name="Espace réservé du pied de page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2010</a:t>
            </a:r>
          </a:p>
        </p:txBody>
      </p:sp>
      <p:sp>
        <p:nvSpPr>
          <p:cNvPr id="21508"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1DB93FD1-2267-4694-8209-9F3638F39153}" type="slidenum">
              <a:rPr lang="fr-FR" altLang="fr-FR" sz="1400"/>
              <a:pPr eaLnBrk="1" hangingPunct="1">
                <a:spcBef>
                  <a:spcPct val="0"/>
                </a:spcBef>
                <a:buClrTx/>
                <a:buSzTx/>
                <a:buFontTx/>
                <a:buNone/>
              </a:pPr>
              <a:t>22</a:t>
            </a:fld>
            <a:endParaRPr lang="fr-FR" altLang="fr-FR" sz="1400"/>
          </a:p>
        </p:txBody>
      </p:sp>
      <p:sp>
        <p:nvSpPr>
          <p:cNvPr id="21509" name="Rectangle 2"/>
          <p:cNvSpPr>
            <a:spLocks noGrp="1" noChangeArrowheads="1"/>
          </p:cNvSpPr>
          <p:nvPr>
            <p:ph type="title"/>
          </p:nvPr>
        </p:nvSpPr>
        <p:spPr/>
        <p:txBody>
          <a:bodyPr/>
          <a:lstStyle/>
          <a:p>
            <a:pPr eaLnBrk="1" hangingPunct="1"/>
            <a:r>
              <a:rPr lang="fr-FR" altLang="fr-FR" sz="3600" b="1" dirty="0" smtClean="0"/>
              <a:t>Business Plan</a:t>
            </a:r>
            <a:endParaRPr lang="fr-FR" altLang="fr-FR" sz="3600" dirty="0" smtClean="0"/>
          </a:p>
        </p:txBody>
      </p:sp>
      <p:sp>
        <p:nvSpPr>
          <p:cNvPr id="21510" name="Rectangle 3"/>
          <p:cNvSpPr>
            <a:spLocks noGrp="1" noChangeArrowheads="1"/>
          </p:cNvSpPr>
          <p:nvPr>
            <p:ph type="body" idx="1"/>
          </p:nvPr>
        </p:nvSpPr>
        <p:spPr>
          <a:xfrm>
            <a:off x="179388" y="1916113"/>
            <a:ext cx="8775700" cy="4216400"/>
          </a:xfrm>
        </p:spPr>
        <p:txBody>
          <a:bodyPr/>
          <a:lstStyle/>
          <a:p>
            <a:pPr marL="381000" indent="-381000" eaLnBrk="1" hangingPunct="1"/>
            <a:endParaRPr lang="fr-FR" altLang="fr-FR" dirty="0" smtClean="0"/>
          </a:p>
          <a:p>
            <a:pPr lvl="4" eaLnBrk="1" hangingPunct="1">
              <a:buSzTx/>
            </a:pPr>
            <a:r>
              <a:rPr lang="fr-FR" altLang="fr-FR" sz="3200" dirty="0" smtClean="0"/>
              <a:t>Comptes d’exploitation </a:t>
            </a:r>
          </a:p>
          <a:p>
            <a:pPr lvl="4" eaLnBrk="1" hangingPunct="1">
              <a:buSzTx/>
            </a:pPr>
            <a:r>
              <a:rPr lang="fr-FR" altLang="fr-FR" sz="3200" dirty="0" smtClean="0"/>
              <a:t>Plan de financement</a:t>
            </a:r>
          </a:p>
          <a:p>
            <a:pPr lvl="4" eaLnBrk="1" hangingPunct="1">
              <a:buSzTx/>
            </a:pPr>
            <a:r>
              <a:rPr lang="fr-FR" altLang="fr-FR" sz="3200" dirty="0" smtClean="0"/>
              <a:t>Bilans</a:t>
            </a:r>
          </a:p>
          <a:p>
            <a:pPr lvl="4" eaLnBrk="1" hangingPunct="1">
              <a:buSzTx/>
            </a:pPr>
            <a:r>
              <a:rPr lang="fr-FR" altLang="fr-FR" sz="3200" dirty="0" smtClean="0"/>
              <a:t>BFR</a:t>
            </a:r>
          </a:p>
        </p:txBody>
      </p:sp>
    </p:spTree>
    <p:extLst>
      <p:ext uri="{BB962C8B-B14F-4D97-AF65-F5344CB8AC3E}">
        <p14:creationId xmlns:p14="http://schemas.microsoft.com/office/powerpoint/2010/main" val="3261696850"/>
      </p:ext>
    </p:extLst>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re 1"/>
          <p:cNvSpPr>
            <a:spLocks noGrp="1"/>
          </p:cNvSpPr>
          <p:nvPr>
            <p:ph type="title"/>
          </p:nvPr>
        </p:nvSpPr>
        <p:spPr>
          <a:xfrm>
            <a:off x="457200" y="116632"/>
            <a:ext cx="8229600" cy="1371600"/>
          </a:xfrm>
        </p:spPr>
        <p:txBody>
          <a:bodyPr/>
          <a:lstStyle/>
          <a:p>
            <a:r>
              <a:rPr lang="fr-FR" altLang="fr-FR" sz="3600" b="1" dirty="0" err="1" smtClean="0"/>
              <a:t>Contruction</a:t>
            </a:r>
            <a:r>
              <a:rPr lang="fr-FR" altLang="fr-FR" sz="3600" b="1" dirty="0" smtClean="0"/>
              <a:t> du CA - Ventes</a:t>
            </a:r>
          </a:p>
        </p:txBody>
      </p:sp>
      <p:sp>
        <p:nvSpPr>
          <p:cNvPr id="22531" name="Espace réservé de la date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JSC Consultant</a:t>
            </a:r>
          </a:p>
        </p:txBody>
      </p:sp>
      <p:sp>
        <p:nvSpPr>
          <p:cNvPr id="22532" name="Espace réservé du pied de page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2010</a:t>
            </a:r>
          </a:p>
        </p:txBody>
      </p:sp>
      <p:sp>
        <p:nvSpPr>
          <p:cNvPr id="22533"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60C7B5ED-199E-4537-B38C-4471D1149CCF}" type="slidenum">
              <a:rPr lang="fr-FR" altLang="fr-FR" sz="1400"/>
              <a:pPr eaLnBrk="1" hangingPunct="1">
                <a:spcBef>
                  <a:spcPct val="0"/>
                </a:spcBef>
                <a:buClrTx/>
                <a:buSzTx/>
                <a:buFontTx/>
                <a:buNone/>
              </a:pPr>
              <a:t>23</a:t>
            </a:fld>
            <a:endParaRPr lang="fr-FR" altLang="fr-FR" sz="1400"/>
          </a:p>
        </p:txBody>
      </p:sp>
      <p:graphicFrame>
        <p:nvGraphicFramePr>
          <p:cNvPr id="9" name="Espace réservé du contenu 8"/>
          <p:cNvGraphicFramePr>
            <a:graphicFrameLocks noGrp="1"/>
          </p:cNvGraphicFramePr>
          <p:nvPr>
            <p:ph idx="1"/>
            <p:extLst>
              <p:ext uri="{D42A27DB-BD31-4B8C-83A1-F6EECF244321}">
                <p14:modId xmlns:p14="http://schemas.microsoft.com/office/powerpoint/2010/main" val="3653956438"/>
              </p:ext>
            </p:extLst>
          </p:nvPr>
        </p:nvGraphicFramePr>
        <p:xfrm>
          <a:off x="1331640" y="1196752"/>
          <a:ext cx="6048671" cy="4722861"/>
        </p:xfrm>
        <a:graphic>
          <a:graphicData uri="http://schemas.openxmlformats.org/drawingml/2006/table">
            <a:tbl>
              <a:tblPr>
                <a:tableStyleId>{5C22544A-7EE6-4342-B048-85BDC9FD1C3A}</a:tableStyleId>
              </a:tblPr>
              <a:tblGrid>
                <a:gridCol w="1206601"/>
                <a:gridCol w="1206601"/>
                <a:gridCol w="1211823"/>
                <a:gridCol w="1211823"/>
                <a:gridCol w="1211823"/>
              </a:tblGrid>
              <a:tr h="302558">
                <a:tc gridSpan="5">
                  <a:txBody>
                    <a:bodyPr/>
                    <a:lstStyle/>
                    <a:p>
                      <a:pPr algn="l" fontAlgn="b"/>
                      <a:r>
                        <a:rPr lang="fr-FR" sz="1100" b="1" u="none" strike="noStrike" noProof="0" dirty="0" smtClean="0">
                          <a:effectLst/>
                        </a:rPr>
                        <a:t>Mise à disposition de cabines</a:t>
                      </a:r>
                      <a:endParaRPr lang="fr-FR" sz="1100" b="1" i="0" u="none" strike="noStrike" noProof="0" dirty="0">
                        <a:solidFill>
                          <a:srgbClr val="000000"/>
                        </a:solidFill>
                        <a:effectLst/>
                        <a:latin typeface="Calibri"/>
                      </a:endParaRPr>
                    </a:p>
                  </a:txBody>
                  <a:tcPr marL="9524" marR="9524" marT="9526" marB="0" anchor="b"/>
                </a:tc>
                <a:tc hMerge="1">
                  <a:txBody>
                    <a:bodyPr/>
                    <a:lstStyle/>
                    <a:p>
                      <a:endParaRPr lang="fr-FR"/>
                    </a:p>
                  </a:txBody>
                  <a:tcPr/>
                </a:tc>
                <a:tc hMerge="1">
                  <a:txBody>
                    <a:bodyPr/>
                    <a:lstStyle/>
                    <a:p>
                      <a:pPr algn="l" fontAlgn="b"/>
                      <a:endParaRPr lang="fr-FR" sz="1100" b="0" i="0" u="none" strike="noStrike" noProof="0" dirty="0">
                        <a:solidFill>
                          <a:srgbClr val="000000"/>
                        </a:solidFill>
                        <a:effectLst/>
                        <a:latin typeface="Calibri"/>
                      </a:endParaRPr>
                    </a:p>
                  </a:txBody>
                  <a:tcPr marL="9524" marR="9524" marT="9526" marB="0" anchor="b"/>
                </a:tc>
                <a:tc hMerge="1">
                  <a:txBody>
                    <a:bodyPr/>
                    <a:lstStyle/>
                    <a:p>
                      <a:pPr algn="l" fontAlgn="b"/>
                      <a:endParaRPr lang="fr-FR" sz="1100" b="0" i="0" u="none" strike="noStrike" noProof="0" dirty="0">
                        <a:solidFill>
                          <a:srgbClr val="000000"/>
                        </a:solidFill>
                        <a:effectLst/>
                        <a:latin typeface="Calibri"/>
                      </a:endParaRPr>
                    </a:p>
                  </a:txBody>
                  <a:tcPr marL="9524" marR="9524" marT="9526" marB="0" anchor="b"/>
                </a:tc>
                <a:tc hMerge="1">
                  <a:txBody>
                    <a:bodyPr/>
                    <a:lstStyle/>
                    <a:p>
                      <a:pPr algn="l" fontAlgn="b"/>
                      <a:endParaRPr lang="fr-FR" sz="1100" b="0" i="0" u="none" strike="noStrike" noProof="0" dirty="0">
                        <a:solidFill>
                          <a:srgbClr val="000000"/>
                        </a:solidFill>
                        <a:effectLst/>
                        <a:latin typeface="Calibri"/>
                      </a:endParaRPr>
                    </a:p>
                  </a:txBody>
                  <a:tcPr marL="9524" marR="9524" marT="9526" marB="0" anchor="b"/>
                </a:tc>
              </a:tr>
              <a:tr h="302558">
                <a:tc>
                  <a:txBody>
                    <a:bodyPr/>
                    <a:lstStyle/>
                    <a:p>
                      <a:pPr algn="ctr" fontAlgn="b"/>
                      <a:r>
                        <a:rPr lang="fr-FR" sz="1100" u="none" strike="noStrike" noProof="0" dirty="0">
                          <a:effectLst/>
                        </a:rPr>
                        <a:t>C</a:t>
                      </a:r>
                      <a:r>
                        <a:rPr lang="fr-FR" sz="1100" u="none" strike="noStrike" noProof="0" dirty="0" smtClean="0">
                          <a:effectLst/>
                        </a:rPr>
                        <a:t>ellules</a:t>
                      </a:r>
                      <a:endParaRPr lang="fr-FR" sz="1100" b="0" i="0" u="none" strike="noStrike" noProof="0" dirty="0">
                        <a:solidFill>
                          <a:srgbClr val="000000"/>
                        </a:solidFill>
                        <a:effectLst/>
                        <a:latin typeface="Calibri"/>
                      </a:endParaRPr>
                    </a:p>
                  </a:txBody>
                  <a:tcPr marL="9524" marR="9524" marT="9526" marB="0" anchor="b"/>
                </a:tc>
                <a:tc>
                  <a:txBody>
                    <a:bodyPr/>
                    <a:lstStyle/>
                    <a:p>
                      <a:pPr algn="ctr" fontAlgn="b"/>
                      <a:r>
                        <a:rPr lang="fr-FR" sz="1100" u="none" strike="noStrike" noProof="0" dirty="0">
                          <a:effectLst/>
                        </a:rPr>
                        <a:t>T</a:t>
                      </a:r>
                      <a:r>
                        <a:rPr lang="fr-FR" sz="1100" u="none" strike="noStrike" noProof="0" dirty="0" smtClean="0">
                          <a:effectLst/>
                        </a:rPr>
                        <a:t>otal </a:t>
                      </a:r>
                      <a:r>
                        <a:rPr lang="fr-FR" sz="1100" u="none" strike="noStrike" noProof="0" dirty="0">
                          <a:effectLst/>
                        </a:rPr>
                        <a:t>h</a:t>
                      </a:r>
                      <a:endParaRPr lang="fr-FR" sz="1100" b="0" i="0" u="none" strike="noStrike" noProof="0" dirty="0">
                        <a:solidFill>
                          <a:srgbClr val="000000"/>
                        </a:solidFill>
                        <a:effectLst/>
                        <a:latin typeface="Calibri"/>
                      </a:endParaRPr>
                    </a:p>
                  </a:txBody>
                  <a:tcPr marL="9524" marR="9524" marT="9526" marB="0" anchor="b"/>
                </a:tc>
                <a:tc>
                  <a:txBody>
                    <a:bodyPr/>
                    <a:lstStyle/>
                    <a:p>
                      <a:pPr algn="ctr" fontAlgn="b"/>
                      <a:r>
                        <a:rPr lang="fr-FR" sz="1100" u="none" strike="noStrike" noProof="0" dirty="0" err="1" smtClean="0">
                          <a:effectLst/>
                        </a:rPr>
                        <a:t>Nbres</a:t>
                      </a:r>
                      <a:r>
                        <a:rPr lang="fr-FR" sz="1100" u="none" strike="noStrike" noProof="0" dirty="0" smtClean="0">
                          <a:effectLst/>
                        </a:rPr>
                        <a:t> heures</a:t>
                      </a:r>
                      <a:endParaRPr lang="fr-FR" sz="1100" b="0" i="0" u="none" strike="noStrike" noProof="0" dirty="0">
                        <a:solidFill>
                          <a:srgbClr val="000000"/>
                        </a:solidFill>
                        <a:effectLst/>
                        <a:latin typeface="Calibri"/>
                      </a:endParaRPr>
                    </a:p>
                  </a:txBody>
                  <a:tcPr marL="9524" marR="9524" marT="9526" marB="0" anchor="b"/>
                </a:tc>
                <a:tc>
                  <a:txBody>
                    <a:bodyPr/>
                    <a:lstStyle/>
                    <a:p>
                      <a:pPr algn="ctr" fontAlgn="b"/>
                      <a:r>
                        <a:rPr lang="fr-FR" sz="1100" u="none" strike="noStrike" noProof="0" dirty="0">
                          <a:effectLst/>
                        </a:rPr>
                        <a:t>T</a:t>
                      </a:r>
                      <a:r>
                        <a:rPr lang="fr-FR" sz="1100" u="none" strike="noStrike" noProof="0" dirty="0" smtClean="0">
                          <a:effectLst/>
                        </a:rPr>
                        <a:t>aux</a:t>
                      </a:r>
                      <a:endParaRPr lang="fr-FR" sz="1100" b="0" i="0" u="none" strike="noStrike" noProof="0" dirty="0">
                        <a:solidFill>
                          <a:srgbClr val="000000"/>
                        </a:solidFill>
                        <a:effectLst/>
                        <a:latin typeface="Calibri"/>
                      </a:endParaRPr>
                    </a:p>
                  </a:txBody>
                  <a:tcPr marL="9524" marR="9524" marT="9526" marB="0" anchor="b"/>
                </a:tc>
                <a:tc>
                  <a:txBody>
                    <a:bodyPr/>
                    <a:lstStyle/>
                    <a:p>
                      <a:pPr algn="ctr" fontAlgn="b"/>
                      <a:r>
                        <a:rPr lang="fr-FR" sz="1100" u="none" strike="noStrike" noProof="0" dirty="0">
                          <a:effectLst/>
                        </a:rPr>
                        <a:t>à vendre</a:t>
                      </a:r>
                      <a:endParaRPr lang="fr-FR" sz="1100" b="0" i="0" u="none" strike="noStrike" noProof="0" dirty="0">
                        <a:solidFill>
                          <a:srgbClr val="000000"/>
                        </a:solidFill>
                        <a:effectLst/>
                        <a:latin typeface="Calibri"/>
                      </a:endParaRPr>
                    </a:p>
                  </a:txBody>
                  <a:tcPr marL="9524" marR="9524" marT="9526" marB="0" anchor="b"/>
                </a:tc>
              </a:tr>
              <a:tr h="302558">
                <a:tc>
                  <a:txBody>
                    <a:bodyPr/>
                    <a:lstStyle/>
                    <a:p>
                      <a:pPr algn="r" fontAlgn="b"/>
                      <a:r>
                        <a:rPr lang="fr-FR" sz="1100" u="none" strike="noStrike" noProof="0" dirty="0">
                          <a:effectLst/>
                        </a:rPr>
                        <a:t>10</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smtClean="0">
                          <a:effectLst/>
                        </a:rPr>
                        <a:t>4 320</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smtClean="0">
                          <a:effectLst/>
                        </a:rPr>
                        <a:t>43 200</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a:effectLst/>
                        </a:rPr>
                        <a:t>30%</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a:effectLst/>
                        </a:rPr>
                        <a:t>12960</a:t>
                      </a:r>
                      <a:endParaRPr lang="fr-FR" sz="1100" b="0" i="0" u="none" strike="noStrike" noProof="0" dirty="0">
                        <a:solidFill>
                          <a:srgbClr val="000000"/>
                        </a:solidFill>
                        <a:effectLst/>
                        <a:latin typeface="Calibri"/>
                      </a:endParaRPr>
                    </a:p>
                  </a:txBody>
                  <a:tcPr marL="9524" marR="9524" marT="9526" marB="0" anchor="b"/>
                </a:tc>
              </a:tr>
              <a:tr h="302558">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r>
              <a:tr h="301936">
                <a:tc gridSpan="5">
                  <a:txBody>
                    <a:bodyPr/>
                    <a:lstStyle/>
                    <a:p>
                      <a:pPr marL="0" algn="l" defTabSz="914400" rtl="0" eaLnBrk="1" fontAlgn="b" latinLnBrk="0" hangingPunct="1"/>
                      <a:r>
                        <a:rPr lang="fr-FR" sz="1100" b="1" u="none" strike="noStrike" kern="1200" noProof="0" dirty="0">
                          <a:solidFill>
                            <a:schemeClr val="dk1"/>
                          </a:solidFill>
                          <a:effectLst/>
                          <a:latin typeface="+mn-lt"/>
                          <a:ea typeface="+mn-ea"/>
                          <a:cs typeface="+mn-cs"/>
                        </a:rPr>
                        <a:t>Nombre de thérapeutes</a:t>
                      </a:r>
                    </a:p>
                  </a:txBody>
                  <a:tcPr marL="9524" marR="9524" marT="9526" marB="0" anchor="b"/>
                </a:tc>
                <a:tc hMerge="1">
                  <a:txBody>
                    <a:bodyPr/>
                    <a:lstStyle/>
                    <a:p>
                      <a:endParaRPr lang="fr-FR"/>
                    </a:p>
                  </a:txBody>
                  <a:tcPr/>
                </a:tc>
                <a:tc hMerge="1">
                  <a:txBody>
                    <a:bodyPr/>
                    <a:lstStyle/>
                    <a:p>
                      <a:pPr algn="l" fontAlgn="b"/>
                      <a:endParaRPr lang="fr-FR" sz="1100" b="0" i="0" u="none" strike="noStrike" noProof="0" dirty="0">
                        <a:solidFill>
                          <a:srgbClr val="000000"/>
                        </a:solidFill>
                        <a:effectLst/>
                        <a:latin typeface="Calibri"/>
                      </a:endParaRPr>
                    </a:p>
                  </a:txBody>
                  <a:tcPr marL="9524" marR="9524" marT="9526" marB="0" anchor="b"/>
                </a:tc>
                <a:tc hMerge="1">
                  <a:txBody>
                    <a:bodyPr/>
                    <a:lstStyle/>
                    <a:p>
                      <a:pPr algn="l" fontAlgn="b"/>
                      <a:endParaRPr lang="fr-FR" sz="1100" b="0" i="0" u="none" strike="noStrike" noProof="0" dirty="0">
                        <a:solidFill>
                          <a:srgbClr val="000000"/>
                        </a:solidFill>
                        <a:effectLst/>
                        <a:latin typeface="Calibri"/>
                      </a:endParaRPr>
                    </a:p>
                  </a:txBody>
                  <a:tcPr marL="9524" marR="9524" marT="9526" marB="0" anchor="b"/>
                </a:tc>
                <a:tc hMerge="1">
                  <a:txBody>
                    <a:bodyPr/>
                    <a:lstStyle/>
                    <a:p>
                      <a:pPr algn="l" fontAlgn="b"/>
                      <a:endParaRPr lang="fr-FR" sz="1100" b="0" i="0" u="none" strike="noStrike" noProof="0" dirty="0">
                        <a:solidFill>
                          <a:srgbClr val="000000"/>
                        </a:solidFill>
                        <a:effectLst/>
                        <a:latin typeface="Calibri"/>
                      </a:endParaRPr>
                    </a:p>
                  </a:txBody>
                  <a:tcPr marL="9524" marR="9524" marT="9526" marB="0" anchor="b"/>
                </a:tc>
              </a:tr>
              <a:tr h="302558">
                <a:tc>
                  <a:txBody>
                    <a:bodyPr/>
                    <a:lstStyle/>
                    <a:p>
                      <a:pPr algn="ctr" fontAlgn="b"/>
                      <a:r>
                        <a:rPr lang="fr-FR" sz="1100" u="none" strike="noStrike" noProof="0" dirty="0">
                          <a:effectLst/>
                        </a:rPr>
                        <a:t>H</a:t>
                      </a:r>
                      <a:r>
                        <a:rPr lang="fr-FR" sz="1100" u="none" strike="noStrike" noProof="0" dirty="0" smtClean="0">
                          <a:effectLst/>
                        </a:rPr>
                        <a:t>/forfait</a:t>
                      </a:r>
                      <a:endParaRPr lang="fr-FR" sz="1100" b="0" i="0" u="none" strike="noStrike" noProof="0" dirty="0">
                        <a:solidFill>
                          <a:srgbClr val="000000"/>
                        </a:solidFill>
                        <a:effectLst/>
                        <a:latin typeface="Calibri"/>
                      </a:endParaRPr>
                    </a:p>
                  </a:txBody>
                  <a:tcPr marL="9524" marR="9524" marT="9526" marB="0" anchor="b"/>
                </a:tc>
                <a:tc>
                  <a:txBody>
                    <a:bodyPr/>
                    <a:lstStyle/>
                    <a:p>
                      <a:pPr algn="ctr" fontAlgn="b"/>
                      <a:r>
                        <a:rPr lang="fr-FR" sz="1100" u="none" strike="noStrike" noProof="0" dirty="0" err="1" smtClean="0">
                          <a:effectLst/>
                        </a:rPr>
                        <a:t>Nbres</a:t>
                      </a:r>
                      <a:r>
                        <a:rPr lang="fr-FR" sz="1100" u="none" strike="noStrike" baseline="0" noProof="0" dirty="0" smtClean="0">
                          <a:effectLst/>
                        </a:rPr>
                        <a:t> Forfait</a:t>
                      </a:r>
                      <a:endParaRPr lang="fr-FR" sz="1100" b="0" i="0" u="none" strike="noStrike" noProof="0" dirty="0">
                        <a:solidFill>
                          <a:srgbClr val="000000"/>
                        </a:solidFill>
                        <a:effectLst/>
                        <a:latin typeface="Calibri"/>
                      </a:endParaRPr>
                    </a:p>
                  </a:txBody>
                  <a:tcPr marL="9524" marR="9524" marT="9526" marB="0" anchor="b"/>
                </a:tc>
                <a:tc>
                  <a:txBody>
                    <a:bodyPr/>
                    <a:lstStyle/>
                    <a:p>
                      <a:pPr algn="ctr" fontAlgn="b"/>
                      <a:r>
                        <a:rPr lang="fr-FR" sz="1100" u="none" strike="noStrike" noProof="0" dirty="0" smtClean="0">
                          <a:effectLst/>
                        </a:rPr>
                        <a:t>Prix/for/an</a:t>
                      </a:r>
                      <a:endParaRPr lang="fr-FR" sz="1100" b="0" i="0" u="none" strike="noStrike" noProof="0" dirty="0">
                        <a:solidFill>
                          <a:srgbClr val="000000"/>
                        </a:solidFill>
                        <a:effectLst/>
                        <a:latin typeface="Calibri"/>
                      </a:endParaRPr>
                    </a:p>
                  </a:txBody>
                  <a:tcPr marL="9524" marR="9524" marT="9526" marB="0" anchor="b"/>
                </a:tc>
                <a:tc>
                  <a:txBody>
                    <a:bodyPr/>
                    <a:lstStyle/>
                    <a:p>
                      <a:pPr algn="ctr" fontAlgn="b"/>
                      <a:r>
                        <a:rPr lang="fr-FR" sz="1100" u="none" strike="noStrike" noProof="0" dirty="0">
                          <a:effectLst/>
                        </a:rPr>
                        <a:t>K€</a:t>
                      </a:r>
                      <a:endParaRPr lang="fr-FR" sz="1100" b="0" i="0" u="none" strike="noStrike" noProof="0" dirty="0">
                        <a:solidFill>
                          <a:srgbClr val="000000"/>
                        </a:solidFill>
                        <a:effectLst/>
                        <a:latin typeface="Calibri"/>
                      </a:endParaRPr>
                    </a:p>
                  </a:txBody>
                  <a:tcPr marL="9524" marR="9524" marT="9526" marB="0" anchor="b"/>
                </a:tc>
                <a:tc>
                  <a:txBody>
                    <a:bodyPr/>
                    <a:lstStyle/>
                    <a:p>
                      <a:pPr algn="ctr" fontAlgn="b"/>
                      <a:r>
                        <a:rPr lang="fr-FR" sz="1100" b="0" i="0" u="none" strike="noStrike" noProof="0" dirty="0" smtClean="0">
                          <a:solidFill>
                            <a:schemeClr val="dk1"/>
                          </a:solidFill>
                          <a:effectLst/>
                          <a:latin typeface="+mn-lt"/>
                        </a:rPr>
                        <a:t>CA</a:t>
                      </a:r>
                      <a:r>
                        <a:rPr lang="fr-FR" sz="1100" b="0" i="0" u="none" strike="noStrike" baseline="0" noProof="0" dirty="0" smtClean="0">
                          <a:solidFill>
                            <a:schemeClr val="dk1"/>
                          </a:solidFill>
                          <a:effectLst/>
                          <a:latin typeface="+mn-lt"/>
                        </a:rPr>
                        <a:t> max en K€</a:t>
                      </a:r>
                      <a:endParaRPr lang="fr-FR" sz="1100" b="0" i="0" u="none" strike="noStrike" noProof="0" dirty="0">
                        <a:solidFill>
                          <a:srgbClr val="000000"/>
                        </a:solidFill>
                        <a:effectLst/>
                        <a:latin typeface="Calibri"/>
                      </a:endParaRPr>
                    </a:p>
                  </a:txBody>
                  <a:tcPr marL="9524" marR="9524" marT="9526" marB="0" anchor="b"/>
                </a:tc>
              </a:tr>
              <a:tr h="302558">
                <a:tc>
                  <a:txBody>
                    <a:bodyPr/>
                    <a:lstStyle/>
                    <a:p>
                      <a:pPr algn="r" fontAlgn="b"/>
                      <a:r>
                        <a:rPr lang="fr-FR" sz="1100" u="none" strike="noStrike" noProof="0" dirty="0">
                          <a:effectLst/>
                        </a:rPr>
                        <a:t>220</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a:effectLst/>
                        </a:rPr>
                        <a:t>59</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smtClean="0">
                          <a:effectLst/>
                        </a:rPr>
                        <a:t>2 400</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a:effectLst/>
                        </a:rPr>
                        <a:t>141</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a:effectLst/>
                        </a:rPr>
                        <a:t>471</a:t>
                      </a:r>
                      <a:endParaRPr lang="fr-FR" sz="1100" b="0" i="0" u="none" strike="noStrike" noProof="0" dirty="0">
                        <a:solidFill>
                          <a:srgbClr val="000000"/>
                        </a:solidFill>
                        <a:effectLst/>
                        <a:latin typeface="Calibri"/>
                      </a:endParaRPr>
                    </a:p>
                  </a:txBody>
                  <a:tcPr marL="9524" marR="9524" marT="9526" marB="0" anchor="b"/>
                </a:tc>
              </a:tr>
              <a:tr h="343362">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r>
              <a:tr h="302558">
                <a:tc gridSpan="5">
                  <a:txBody>
                    <a:bodyPr/>
                    <a:lstStyle/>
                    <a:p>
                      <a:pPr algn="l" fontAlgn="b"/>
                      <a:r>
                        <a:rPr lang="fr-FR" sz="1100" b="1" u="none" strike="noStrike" noProof="0" dirty="0" smtClean="0">
                          <a:effectLst/>
                        </a:rPr>
                        <a:t>Mise à disposition de cabine</a:t>
                      </a:r>
                      <a:endParaRPr lang="fr-FR" sz="1100" b="1" i="0" u="none" strike="noStrike" noProof="0" dirty="0">
                        <a:solidFill>
                          <a:srgbClr val="000000"/>
                        </a:solidFill>
                        <a:effectLst/>
                        <a:latin typeface="Calibri"/>
                      </a:endParaRPr>
                    </a:p>
                  </a:txBody>
                  <a:tcPr marL="9524" marR="9524" marT="9526" marB="0" anchor="b"/>
                </a:tc>
                <a:tc hMerge="1">
                  <a:txBody>
                    <a:bodyPr/>
                    <a:lstStyle/>
                    <a:p>
                      <a:pPr algn="l" fontAlgn="b"/>
                      <a:endParaRPr lang="fr-FR" sz="1100" b="0" i="0" u="none" strike="noStrike" noProof="0" dirty="0">
                        <a:solidFill>
                          <a:srgbClr val="000000"/>
                        </a:solidFill>
                        <a:effectLst/>
                        <a:latin typeface="Calibri"/>
                      </a:endParaRPr>
                    </a:p>
                  </a:txBody>
                  <a:tcPr marL="9524" marR="9524" marT="9526" marB="0" anchor="b"/>
                </a:tc>
                <a:tc hMerge="1">
                  <a:txBody>
                    <a:bodyPr/>
                    <a:lstStyle/>
                    <a:p>
                      <a:pPr algn="l" fontAlgn="b"/>
                      <a:endParaRPr lang="fr-FR" sz="1100" b="0" i="0" u="none" strike="noStrike" noProof="0" dirty="0">
                        <a:solidFill>
                          <a:srgbClr val="000000"/>
                        </a:solidFill>
                        <a:effectLst/>
                        <a:latin typeface="Calibri"/>
                      </a:endParaRPr>
                    </a:p>
                  </a:txBody>
                  <a:tcPr marL="9524" marR="9524" marT="9526" marB="0" anchor="b"/>
                </a:tc>
                <a:tc hMerge="1">
                  <a:txBody>
                    <a:bodyPr/>
                    <a:lstStyle/>
                    <a:p>
                      <a:pPr algn="l" fontAlgn="b"/>
                      <a:endParaRPr lang="fr-FR" sz="1100" b="0" i="0" u="none" strike="noStrike" noProof="0" dirty="0">
                        <a:solidFill>
                          <a:srgbClr val="000000"/>
                        </a:solidFill>
                        <a:effectLst/>
                        <a:latin typeface="Calibri"/>
                      </a:endParaRPr>
                    </a:p>
                  </a:txBody>
                  <a:tcPr marL="9524" marR="9524" marT="9526" marB="0" anchor="b"/>
                </a:tc>
                <a:tc hMerge="1">
                  <a:txBody>
                    <a:bodyPr/>
                    <a:lstStyle/>
                    <a:p>
                      <a:pPr algn="l" fontAlgn="b"/>
                      <a:endParaRPr lang="fr-FR" sz="1100" b="0" i="0" u="none" strike="noStrike" noProof="0" dirty="0">
                        <a:solidFill>
                          <a:srgbClr val="000000"/>
                        </a:solidFill>
                        <a:effectLst/>
                        <a:latin typeface="Calibri"/>
                      </a:endParaRPr>
                    </a:p>
                  </a:txBody>
                  <a:tcPr marL="9524" marR="9524" marT="9526" marB="0" anchor="b"/>
                </a:tc>
              </a:tr>
              <a:tr h="446867">
                <a:tc>
                  <a:txBody>
                    <a:bodyPr/>
                    <a:lstStyle/>
                    <a:p>
                      <a:pPr algn="ctr" fontAlgn="b"/>
                      <a:r>
                        <a:rPr lang="fr-FR" sz="1100" u="none" strike="noStrike" noProof="0" dirty="0">
                          <a:effectLst/>
                        </a:rPr>
                        <a:t>S</a:t>
                      </a:r>
                      <a:r>
                        <a:rPr lang="fr-FR" sz="1100" u="none" strike="noStrike" noProof="0" dirty="0" smtClean="0">
                          <a:effectLst/>
                        </a:rPr>
                        <a:t>alles</a:t>
                      </a:r>
                      <a:endParaRPr lang="fr-FR" sz="1100" b="0" i="0" u="none" strike="noStrike" noProof="0" dirty="0">
                        <a:solidFill>
                          <a:srgbClr val="000000"/>
                        </a:solidFill>
                        <a:effectLst/>
                        <a:latin typeface="Calibri"/>
                      </a:endParaRPr>
                    </a:p>
                  </a:txBody>
                  <a:tcPr marL="9524" marR="9524" marT="9526" marB="0" anchor="b"/>
                </a:tc>
                <a:tc>
                  <a:txBody>
                    <a:bodyPr/>
                    <a:lstStyle/>
                    <a:p>
                      <a:pPr algn="ctr" fontAlgn="b"/>
                      <a:r>
                        <a:rPr lang="fr-FR" sz="1100" u="none" strike="noStrike" noProof="0" dirty="0" err="1" smtClean="0">
                          <a:effectLst/>
                        </a:rPr>
                        <a:t>Nbres</a:t>
                      </a:r>
                      <a:r>
                        <a:rPr lang="fr-FR" sz="1100" u="none" strike="noStrike" noProof="0" dirty="0" smtClean="0">
                          <a:effectLst/>
                        </a:rPr>
                        <a:t> heures</a:t>
                      </a:r>
                      <a:endParaRPr lang="fr-FR" sz="1100" b="0" i="0" u="none" strike="noStrike" noProof="0" dirty="0">
                        <a:solidFill>
                          <a:srgbClr val="000000"/>
                        </a:solidFill>
                        <a:effectLst/>
                        <a:latin typeface="Calibri"/>
                      </a:endParaRPr>
                    </a:p>
                  </a:txBody>
                  <a:tcPr marL="9524" marR="9524" marT="9526" marB="0" anchor="b"/>
                </a:tc>
                <a:tc>
                  <a:txBody>
                    <a:bodyPr/>
                    <a:lstStyle/>
                    <a:p>
                      <a:pPr algn="ctr" fontAlgn="b"/>
                      <a:r>
                        <a:rPr lang="fr-FR" sz="1100" u="none" strike="noStrike" noProof="0" dirty="0">
                          <a:effectLst/>
                        </a:rPr>
                        <a:t>T</a:t>
                      </a:r>
                      <a:r>
                        <a:rPr lang="fr-FR" sz="1100" u="none" strike="noStrike" noProof="0" dirty="0" smtClean="0">
                          <a:effectLst/>
                        </a:rPr>
                        <a:t>aux</a:t>
                      </a:r>
                      <a:endParaRPr lang="fr-FR" sz="1100" b="0" i="0" u="none" strike="noStrike" noProof="0" dirty="0">
                        <a:solidFill>
                          <a:srgbClr val="000000"/>
                        </a:solidFill>
                        <a:effectLst/>
                        <a:latin typeface="Calibri"/>
                      </a:endParaRPr>
                    </a:p>
                  </a:txBody>
                  <a:tcPr marL="9524" marR="9524" marT="9526" marB="0" anchor="b"/>
                </a:tc>
                <a:tc>
                  <a:txBody>
                    <a:bodyPr/>
                    <a:lstStyle/>
                    <a:p>
                      <a:pPr algn="ctr" fontAlgn="b"/>
                      <a:r>
                        <a:rPr lang="fr-FR" sz="1100" u="none" strike="noStrike" noProof="0" dirty="0">
                          <a:effectLst/>
                        </a:rPr>
                        <a:t>P</a:t>
                      </a:r>
                      <a:r>
                        <a:rPr lang="fr-FR" sz="1100" u="none" strike="noStrike" noProof="0" dirty="0" smtClean="0">
                          <a:effectLst/>
                        </a:rPr>
                        <a:t>rix </a:t>
                      </a:r>
                      <a:endParaRPr lang="fr-FR" sz="1100" b="0" i="0" u="none" strike="noStrike" noProof="0" dirty="0">
                        <a:solidFill>
                          <a:srgbClr val="000000"/>
                        </a:solidFill>
                        <a:effectLst/>
                        <a:latin typeface="Calibri"/>
                      </a:endParaRPr>
                    </a:p>
                  </a:txBody>
                  <a:tcPr marL="9524" marR="9524" marT="9526" marB="0" anchor="b"/>
                </a:tc>
                <a:tc>
                  <a:txBody>
                    <a:bodyPr/>
                    <a:lstStyle/>
                    <a:p>
                      <a:pPr algn="ctr" fontAlgn="b"/>
                      <a:r>
                        <a:rPr lang="fr-FR" sz="1100" u="none" strike="noStrike" noProof="0" dirty="0" smtClean="0">
                          <a:effectLst/>
                        </a:rPr>
                        <a:t>CA </a:t>
                      </a:r>
                      <a:endParaRPr lang="fr-FR" sz="1100" b="0" i="0" u="none" strike="noStrike" noProof="0" dirty="0">
                        <a:solidFill>
                          <a:srgbClr val="000000"/>
                        </a:solidFill>
                        <a:effectLst/>
                        <a:latin typeface="Calibri"/>
                      </a:endParaRPr>
                    </a:p>
                  </a:txBody>
                  <a:tcPr marL="9524" marR="9524" marT="9526" marB="0" anchor="b"/>
                </a:tc>
              </a:tr>
              <a:tr h="302558">
                <a:tc>
                  <a:txBody>
                    <a:bodyPr/>
                    <a:lstStyle/>
                    <a:p>
                      <a:pPr algn="r" fontAlgn="b"/>
                      <a:r>
                        <a:rPr lang="fr-FR" sz="1100" u="none" strike="noStrike" noProof="0" dirty="0">
                          <a:effectLst/>
                        </a:rPr>
                        <a:t>2</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smtClean="0">
                          <a:effectLst/>
                        </a:rPr>
                        <a:t>3 600</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a:effectLst/>
                        </a:rPr>
                        <a:t>30%</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a:effectLst/>
                        </a:rPr>
                        <a:t>20</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smtClean="0">
                          <a:effectLst/>
                        </a:rPr>
                        <a:t>21 600</a:t>
                      </a:r>
                      <a:endParaRPr lang="fr-FR" sz="1100" b="0" i="0" u="none" strike="noStrike" noProof="0" dirty="0">
                        <a:solidFill>
                          <a:srgbClr val="000000"/>
                        </a:solidFill>
                        <a:effectLst/>
                        <a:latin typeface="Calibri"/>
                      </a:endParaRPr>
                    </a:p>
                  </a:txBody>
                  <a:tcPr marL="9524" marR="9524" marT="9526" marB="0" anchor="b"/>
                </a:tc>
              </a:tr>
              <a:tr h="302558">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r>
              <a:tr h="302558">
                <a:tc gridSpan="3">
                  <a:txBody>
                    <a:bodyPr/>
                    <a:lstStyle/>
                    <a:p>
                      <a:pPr algn="l" fontAlgn="b"/>
                      <a:r>
                        <a:rPr lang="fr-FR" sz="1100" b="1" u="none" strike="noStrike" noProof="0" dirty="0">
                          <a:effectLst/>
                        </a:rPr>
                        <a:t>Commissions de portage salarial</a:t>
                      </a:r>
                      <a:endParaRPr lang="fr-FR" sz="1100" b="1" i="0" u="none" strike="noStrike" noProof="0" dirty="0">
                        <a:solidFill>
                          <a:srgbClr val="000000"/>
                        </a:solidFill>
                        <a:effectLst/>
                        <a:latin typeface="Calibri"/>
                      </a:endParaRPr>
                    </a:p>
                  </a:txBody>
                  <a:tcPr marL="9524" marR="9524" marT="9526" marB="0" anchor="b"/>
                </a:tc>
                <a:tc hMerge="1">
                  <a:txBody>
                    <a:bodyPr/>
                    <a:lstStyle/>
                    <a:p>
                      <a:endParaRPr lang="fr-FR"/>
                    </a:p>
                  </a:txBody>
                  <a:tcPr/>
                </a:tc>
                <a:tc hMerge="1">
                  <a:txBody>
                    <a:bodyPr/>
                    <a:lstStyle/>
                    <a:p>
                      <a:endParaRPr lang="fr-FR"/>
                    </a:p>
                  </a:txBody>
                  <a:tcPr/>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r>
              <a:tr h="302558">
                <a:tc>
                  <a:txBody>
                    <a:bodyPr/>
                    <a:lstStyle/>
                    <a:p>
                      <a:pPr algn="r" fontAlgn="b"/>
                      <a:r>
                        <a:rPr lang="fr-FR" sz="1100" u="none" strike="noStrike" noProof="0" dirty="0">
                          <a:effectLst/>
                        </a:rPr>
                        <a:t>T</a:t>
                      </a:r>
                      <a:r>
                        <a:rPr lang="fr-FR" sz="1100" u="none" strike="noStrike" noProof="0" dirty="0" smtClean="0">
                          <a:effectLst/>
                        </a:rPr>
                        <a:t>aux</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a:effectLst/>
                        </a:rPr>
                        <a:t>S</a:t>
                      </a:r>
                      <a:r>
                        <a:rPr lang="fr-FR" sz="1100" u="none" strike="noStrike" noProof="0" dirty="0" smtClean="0">
                          <a:effectLst/>
                        </a:rPr>
                        <a:t>alaires</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smtClean="0">
                          <a:effectLst/>
                        </a:rPr>
                        <a:t>Commission</a:t>
                      </a:r>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r>
              <a:tr h="302558">
                <a:tc>
                  <a:txBody>
                    <a:bodyPr/>
                    <a:lstStyle/>
                    <a:p>
                      <a:pPr algn="r" fontAlgn="b"/>
                      <a:r>
                        <a:rPr lang="fr-FR" sz="1100" u="none" strike="noStrike" noProof="0" dirty="0">
                          <a:effectLst/>
                        </a:rPr>
                        <a:t>5%</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smtClean="0">
                          <a:effectLst/>
                        </a:rPr>
                        <a:t>400 000</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smtClean="0">
                          <a:effectLst/>
                        </a:rPr>
                        <a:t>20 000</a:t>
                      </a:r>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r>
            </a:tbl>
          </a:graphicData>
        </a:graphic>
      </p:graphicFrame>
    </p:spTree>
    <p:extLst>
      <p:ext uri="{BB962C8B-B14F-4D97-AF65-F5344CB8AC3E}">
        <p14:creationId xmlns:p14="http://schemas.microsoft.com/office/powerpoint/2010/main" val="4169865370"/>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a date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JSC Consultant</a:t>
            </a:r>
          </a:p>
        </p:txBody>
      </p:sp>
      <p:sp>
        <p:nvSpPr>
          <p:cNvPr id="23555" name="Espace réservé du pied de page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2010</a:t>
            </a:r>
          </a:p>
        </p:txBody>
      </p:sp>
      <p:sp>
        <p:nvSpPr>
          <p:cNvPr id="23556"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A0B74A8D-335A-4A2F-BBFC-A15B0F881608}" type="slidenum">
              <a:rPr lang="fr-FR" altLang="fr-FR" sz="1400"/>
              <a:pPr eaLnBrk="1" hangingPunct="1">
                <a:spcBef>
                  <a:spcPct val="0"/>
                </a:spcBef>
                <a:buClrTx/>
                <a:buSzTx/>
                <a:buFontTx/>
                <a:buNone/>
              </a:pPr>
              <a:t>24</a:t>
            </a:fld>
            <a:endParaRPr lang="fr-FR" altLang="fr-FR" sz="1400"/>
          </a:p>
        </p:txBody>
      </p:sp>
      <p:sp>
        <p:nvSpPr>
          <p:cNvPr id="23557" name="Rectangle 2"/>
          <p:cNvSpPr>
            <a:spLocks noGrp="1" noChangeArrowheads="1"/>
          </p:cNvSpPr>
          <p:nvPr>
            <p:ph type="title"/>
          </p:nvPr>
        </p:nvSpPr>
        <p:spPr>
          <a:xfrm>
            <a:off x="457200" y="188640"/>
            <a:ext cx="8229600" cy="1371600"/>
          </a:xfrm>
        </p:spPr>
        <p:txBody>
          <a:bodyPr/>
          <a:lstStyle/>
          <a:p>
            <a:pPr eaLnBrk="1" hangingPunct="1"/>
            <a:r>
              <a:rPr lang="fr-FR" altLang="fr-FR" sz="3600" b="1" dirty="0" smtClean="0"/>
              <a:t>Comptes d’exploitation</a:t>
            </a:r>
          </a:p>
        </p:txBody>
      </p:sp>
      <p:graphicFrame>
        <p:nvGraphicFramePr>
          <p:cNvPr id="2" name="Tableau 1"/>
          <p:cNvGraphicFramePr>
            <a:graphicFrameLocks noGrp="1"/>
          </p:cNvGraphicFramePr>
          <p:nvPr/>
        </p:nvGraphicFramePr>
        <p:xfrm>
          <a:off x="1835150" y="1268413"/>
          <a:ext cx="6553200" cy="4824418"/>
        </p:xfrm>
        <a:graphic>
          <a:graphicData uri="http://schemas.openxmlformats.org/drawingml/2006/table">
            <a:tbl>
              <a:tblPr>
                <a:tableStyleId>{5C22544A-7EE6-4342-B048-85BDC9FD1C3A}</a:tableStyleId>
              </a:tblPr>
              <a:tblGrid>
                <a:gridCol w="1245234"/>
                <a:gridCol w="553437"/>
                <a:gridCol w="729531"/>
                <a:gridCol w="729531"/>
                <a:gridCol w="729531"/>
                <a:gridCol w="729531"/>
                <a:gridCol w="729531"/>
                <a:gridCol w="553437"/>
                <a:gridCol w="553437"/>
              </a:tblGrid>
              <a:tr h="158604">
                <a:tc>
                  <a:txBody>
                    <a:bodyPr/>
                    <a:lstStyle/>
                    <a:p>
                      <a:pPr algn="l" fontAlgn="b"/>
                      <a:r>
                        <a:rPr lang="fr-FR" sz="900" u="none" strike="noStrike">
                          <a:effectLst/>
                        </a:rPr>
                        <a:t>DIAPO CPTE EXPL</a:t>
                      </a:r>
                      <a:endParaRPr lang="fr-FR" sz="900" b="1"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rowSpan="2">
                  <a:txBody>
                    <a:bodyPr/>
                    <a:lstStyle/>
                    <a:p>
                      <a:pPr algn="ctr" fontAlgn="ctr"/>
                      <a:r>
                        <a:rPr lang="fr-FR" sz="900" u="none" strike="noStrike">
                          <a:effectLst/>
                        </a:rPr>
                        <a:t>CPTES EXPLOITATION</a:t>
                      </a:r>
                      <a:endParaRPr lang="fr-FR" sz="900" b="1" i="0" u="none" strike="noStrike">
                        <a:solidFill>
                          <a:srgbClr val="000000"/>
                        </a:solidFill>
                        <a:effectLst/>
                        <a:latin typeface="Calibri"/>
                      </a:endParaRPr>
                    </a:p>
                  </a:txBody>
                  <a:tcPr marL="7847" marR="7847" marT="7846" marB="0" anchor="ctr"/>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2015</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2016</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2017</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2018</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2019</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2020</a:t>
                      </a:r>
                      <a:endParaRPr lang="fr-FR" sz="900" b="1"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285178">
                <a:tc vMerge="1">
                  <a:txBody>
                    <a:bodyPr/>
                    <a:lstStyle/>
                    <a:p>
                      <a:endParaRPr lang="fr-FR"/>
                    </a:p>
                  </a:txBody>
                  <a:tcPr/>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15M</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12M</a:t>
                      </a:r>
                      <a:endParaRPr lang="fr-FR" sz="900" b="1"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1"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1"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1"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1"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Tx rempl</a:t>
                      </a:r>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MAD cabines</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141,4</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169,7</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203,6</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244,3</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293,2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351,8</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75%</a:t>
                      </a:r>
                      <a:endParaRPr lang="fr-FR" sz="900" b="0" i="0" u="none" strike="noStrike">
                        <a:solidFill>
                          <a:srgbClr val="000000"/>
                        </a:solidFill>
                        <a:effectLst/>
                        <a:latin typeface="Calibri"/>
                      </a:endParaRPr>
                    </a:p>
                  </a:txBody>
                  <a:tcPr marL="7847" marR="7847" marT="7846" marB="0" anchor="b"/>
                </a:tc>
              </a:tr>
              <a:tr h="287070">
                <a:tc>
                  <a:txBody>
                    <a:bodyPr/>
                    <a:lstStyle/>
                    <a:p>
                      <a:pPr algn="l" fontAlgn="b"/>
                      <a:r>
                        <a:rPr lang="fr-FR" sz="900" u="none" strike="noStrike">
                          <a:effectLst/>
                        </a:rPr>
                        <a:t>MAD salles conférence</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15%</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21,6</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24,8</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28,6</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32,9</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37,8</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43,4</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Comm sur CA thera</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12,0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14,4</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17,3</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20,7</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24,9</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CA propre</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25,0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25,0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25,0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15,0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0,0</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Total CA</a:t>
                      </a:r>
                      <a:endParaRPr lang="fr-FR" sz="900" b="1"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198,0</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231,5</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271,6</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309,4</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361,7</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420,1</a:t>
                      </a:r>
                      <a:endParaRPr lang="fr-FR" sz="900" b="1"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Location + charges</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55,6</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56,7</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57,8</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59,0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60,2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61,4</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287070">
                <a:tc>
                  <a:txBody>
                    <a:bodyPr/>
                    <a:lstStyle/>
                    <a:p>
                      <a:pPr algn="l" fontAlgn="b"/>
                      <a:r>
                        <a:rPr lang="fr-FR" sz="900" u="none" strike="noStrike">
                          <a:effectLst/>
                        </a:rPr>
                        <a:t>Sous traitance salaires</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5,1</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5,3</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5,4</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5,5</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Compatabilité</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3,0</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Juridique</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AACE</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9,8</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10,4</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10,6</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10,8</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Marketing</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15,0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5,1</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5,3</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5,4</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Rému chargée Eve</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80,0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100,0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102,0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104,0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106,1</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108,2</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Hôtesses</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12,0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25,0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25,5</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51,0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52,0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53,1</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Informaticien</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15,0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15,3</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40,0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40,8</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41,6</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Entretien</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5,1</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5,3</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5,4</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5,5</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Diverses surprises</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15,0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15,3</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15,6</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15,9</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16,2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16,6</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Amort. Incorpo</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1,4</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1,1</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0,9</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0,7</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0,6</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0,5</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Amort. corpo</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0,0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6,0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4,8</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3,8</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3,1</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2,5</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Crowd Funding</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3,5</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3,5</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REX</a:t>
                      </a:r>
                      <a:endParaRPr lang="fr-FR" sz="900" b="1"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-19,3</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-17,8</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18,9</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3,7</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51,0</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104,1</a:t>
                      </a:r>
                      <a:endParaRPr lang="fr-FR" sz="900" b="1"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REX%CA</a:t>
                      </a:r>
                      <a:endParaRPr lang="fr-FR" sz="900" b="1"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-8%</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7%</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14%</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25%</a:t>
                      </a:r>
                      <a:endParaRPr lang="fr-FR" sz="900" b="1"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Except</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Frais fi</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IS</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25%</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4,8</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4,5</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-4,7</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-0,9</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-12,7</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-26,0</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RN</a:t>
                      </a:r>
                      <a:endParaRPr lang="fr-FR" sz="900" b="1"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-14,5</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-13,4</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14,2</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2,8</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38,2</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78,1</a:t>
                      </a:r>
                      <a:endParaRPr lang="fr-FR" sz="900" b="1"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dirty="0">
                        <a:solidFill>
                          <a:srgbClr val="000000"/>
                        </a:solidFill>
                        <a:effectLst/>
                        <a:latin typeface="Calibri"/>
                      </a:endParaRPr>
                    </a:p>
                  </a:txBody>
                  <a:tcPr marL="7847" marR="7847" marT="7846" marB="0" anchor="b"/>
                </a:tc>
              </a:tr>
            </a:tbl>
          </a:graphicData>
        </a:graphic>
      </p:graphicFrame>
    </p:spTree>
    <p:extLst>
      <p:ext uri="{BB962C8B-B14F-4D97-AF65-F5344CB8AC3E}">
        <p14:creationId xmlns:p14="http://schemas.microsoft.com/office/powerpoint/2010/main" val="1211403319"/>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ce réservé de la date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JSC Consultant</a:t>
            </a:r>
          </a:p>
        </p:txBody>
      </p:sp>
      <p:sp>
        <p:nvSpPr>
          <p:cNvPr id="24579" name="Espace réservé du pied de page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2010</a:t>
            </a:r>
          </a:p>
        </p:txBody>
      </p:sp>
      <p:sp>
        <p:nvSpPr>
          <p:cNvPr id="24580"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DFB81441-DF36-47CB-9575-CCC2929EAEA0}" type="slidenum">
              <a:rPr lang="fr-FR" altLang="fr-FR" sz="1400"/>
              <a:pPr eaLnBrk="1" hangingPunct="1">
                <a:spcBef>
                  <a:spcPct val="0"/>
                </a:spcBef>
                <a:buClrTx/>
                <a:buSzTx/>
                <a:buFontTx/>
                <a:buNone/>
              </a:pPr>
              <a:t>25</a:t>
            </a:fld>
            <a:endParaRPr lang="fr-FR" altLang="fr-FR" sz="1400"/>
          </a:p>
        </p:txBody>
      </p:sp>
      <p:sp>
        <p:nvSpPr>
          <p:cNvPr id="24581" name="Rectangle 2"/>
          <p:cNvSpPr>
            <a:spLocks noGrp="1" noChangeArrowheads="1"/>
          </p:cNvSpPr>
          <p:nvPr>
            <p:ph type="title"/>
          </p:nvPr>
        </p:nvSpPr>
        <p:spPr>
          <a:xfrm>
            <a:off x="457200" y="-27384"/>
            <a:ext cx="8229600" cy="1371600"/>
          </a:xfrm>
        </p:spPr>
        <p:txBody>
          <a:bodyPr/>
          <a:lstStyle/>
          <a:p>
            <a:pPr eaLnBrk="1" hangingPunct="1"/>
            <a:r>
              <a:rPr lang="fr-FR" altLang="fr-FR" sz="3600" b="1" dirty="0" smtClean="0"/>
              <a:t>Plan de financement</a:t>
            </a:r>
          </a:p>
        </p:txBody>
      </p:sp>
      <p:graphicFrame>
        <p:nvGraphicFramePr>
          <p:cNvPr id="2" name="Tableau 1"/>
          <p:cNvGraphicFramePr>
            <a:graphicFrameLocks noGrp="1"/>
          </p:cNvGraphicFramePr>
          <p:nvPr/>
        </p:nvGraphicFramePr>
        <p:xfrm>
          <a:off x="755650" y="1844675"/>
          <a:ext cx="7920037" cy="2230272"/>
        </p:xfrm>
        <a:graphic>
          <a:graphicData uri="http://schemas.openxmlformats.org/drawingml/2006/table">
            <a:tbl>
              <a:tblPr>
                <a:tableStyleId>{5C22544A-7EE6-4342-B048-85BDC9FD1C3A}</a:tableStyleId>
              </a:tblPr>
              <a:tblGrid>
                <a:gridCol w="1289611"/>
                <a:gridCol w="573160"/>
                <a:gridCol w="755530"/>
                <a:gridCol w="755530"/>
                <a:gridCol w="755530"/>
                <a:gridCol w="755530"/>
                <a:gridCol w="755530"/>
                <a:gridCol w="573160"/>
                <a:gridCol w="573160"/>
                <a:gridCol w="566648"/>
                <a:gridCol w="566648"/>
              </a:tblGrid>
              <a:tr h="194159">
                <a:tc>
                  <a:txBody>
                    <a:bodyPr/>
                    <a:lstStyle/>
                    <a:p>
                      <a:pPr algn="l" fontAlgn="b"/>
                      <a:r>
                        <a:rPr lang="fr-FR" sz="1100" u="none" strike="noStrike">
                          <a:effectLst/>
                        </a:rPr>
                        <a:t>Cptes financement</a:t>
                      </a:r>
                      <a:endParaRPr lang="fr-FR" sz="1100" b="1"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tc>
                <a:tc>
                  <a:txBody>
                    <a:bodyPr/>
                    <a:lstStyle/>
                    <a:p>
                      <a:pPr algn="r" fontAlgn="b"/>
                      <a:r>
                        <a:rPr lang="fr-FR" sz="1100" u="none" strike="noStrike">
                          <a:effectLst/>
                        </a:rPr>
                        <a:t>141</a:t>
                      </a:r>
                      <a:endParaRPr lang="fr-FR" sz="1100" b="1"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170</a:t>
                      </a:r>
                      <a:endParaRPr lang="fr-FR" sz="1100" b="1"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204</a:t>
                      </a:r>
                      <a:endParaRPr lang="fr-FR" sz="1100" b="1"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244</a:t>
                      </a:r>
                      <a:endParaRPr lang="fr-FR" sz="1100" b="1"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293</a:t>
                      </a:r>
                      <a:endParaRPr lang="fr-FR" sz="1100" b="1"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352</a:t>
                      </a:r>
                      <a:endParaRPr lang="fr-FR" sz="1100" b="1"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c gridSpan="2">
                  <a:txBody>
                    <a:bodyPr/>
                    <a:lstStyle/>
                    <a:p>
                      <a:pPr algn="ctr" fontAlgn="b"/>
                      <a:r>
                        <a:rPr lang="fr-FR" sz="1100" u="none" strike="noStrike">
                          <a:effectLst/>
                        </a:rPr>
                        <a:t>Compte courant</a:t>
                      </a:r>
                      <a:endParaRPr lang="fr-FR" sz="1100" b="1" i="0" u="none" strike="noStrike">
                        <a:solidFill>
                          <a:srgbClr val="000000"/>
                        </a:solidFill>
                        <a:effectLst/>
                        <a:latin typeface="Calibri"/>
                      </a:endParaRPr>
                    </a:p>
                  </a:txBody>
                  <a:tcPr marL="0" marR="0" marT="0" marB="0" anchor="b"/>
                </a:tc>
                <a:tc hMerge="1">
                  <a:txBody>
                    <a:bodyPr/>
                    <a:lstStyle/>
                    <a:p>
                      <a:endParaRPr lang="fr-FR"/>
                    </a:p>
                  </a:txBody>
                  <a:tcPr/>
                </a:tc>
              </a:tr>
              <a:tr h="194159">
                <a:tc>
                  <a:txBody>
                    <a:bodyPr/>
                    <a:lstStyle/>
                    <a:p>
                      <a:pPr algn="l" fontAlgn="b"/>
                      <a:r>
                        <a:rPr lang="fr-FR" sz="1100" u="none" strike="noStrike">
                          <a:effectLst/>
                        </a:rPr>
                        <a:t>MBA</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-15,8</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-17,8</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18,9</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3,7</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51,0</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104,1</a:t>
                      </a:r>
                      <a:endParaRPr lang="fr-FR" sz="1100" b="0"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Evelyne</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10</a:t>
                      </a:r>
                      <a:endParaRPr lang="fr-FR" sz="1100" b="0" i="0" u="none" strike="noStrike">
                        <a:solidFill>
                          <a:srgbClr val="000000"/>
                        </a:solidFill>
                        <a:effectLst/>
                        <a:latin typeface="Calibri"/>
                      </a:endParaRPr>
                    </a:p>
                  </a:txBody>
                  <a:tcPr marL="0" marR="0" marT="0" marB="0" anchor="b"/>
                </a:tc>
              </a:tr>
              <a:tr h="194159">
                <a:tc>
                  <a:txBody>
                    <a:bodyPr/>
                    <a:lstStyle/>
                    <a:p>
                      <a:pPr algn="l" fontAlgn="b"/>
                      <a:r>
                        <a:rPr lang="fr-FR" sz="1100" u="none" strike="noStrike">
                          <a:effectLst/>
                        </a:rPr>
                        <a:t>Compte courant +/-</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20,0</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-5,0</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-20,0</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Autres</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10</a:t>
                      </a:r>
                      <a:endParaRPr lang="fr-FR" sz="1100" b="0" i="0" u="none" strike="noStrike">
                        <a:solidFill>
                          <a:srgbClr val="000000"/>
                        </a:solidFill>
                        <a:effectLst/>
                        <a:latin typeface="Calibri"/>
                      </a:endParaRPr>
                    </a:p>
                  </a:txBody>
                  <a:tcPr marL="0" marR="0" marT="0" marB="0" anchor="b"/>
                </a:tc>
              </a:tr>
              <a:tr h="194159">
                <a:tc>
                  <a:txBody>
                    <a:bodyPr/>
                    <a:lstStyle/>
                    <a:p>
                      <a:pPr algn="l" fontAlgn="b"/>
                      <a:r>
                        <a:rPr lang="fr-FR" sz="1100" u="none" strike="noStrike">
                          <a:effectLst/>
                        </a:rPr>
                        <a:t>Capital +/-</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50,0</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total</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20</a:t>
                      </a:r>
                      <a:endParaRPr lang="fr-FR" sz="1100" b="0" i="0" u="none" strike="noStrike">
                        <a:solidFill>
                          <a:srgbClr val="000000"/>
                        </a:solidFill>
                        <a:effectLst/>
                        <a:latin typeface="Calibri"/>
                      </a:endParaRPr>
                    </a:p>
                  </a:txBody>
                  <a:tcPr marL="0" marR="0" marT="0" marB="0" anchor="b"/>
                </a:tc>
              </a:tr>
              <a:tr h="194159">
                <a:tc>
                  <a:txBody>
                    <a:bodyPr/>
                    <a:lstStyle/>
                    <a:p>
                      <a:pPr algn="l" fontAlgn="b"/>
                      <a:r>
                        <a:rPr lang="fr-FR" sz="1100" u="none" strike="noStrike">
                          <a:effectLst/>
                        </a:rPr>
                        <a:t>Dette fi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r>
              <a:tr h="194159">
                <a:tc>
                  <a:txBody>
                    <a:bodyPr/>
                    <a:lstStyle/>
                    <a:p>
                      <a:pPr algn="l" fontAlgn="b"/>
                      <a:r>
                        <a:rPr lang="fr-FR" sz="1100" u="none" strike="noStrike">
                          <a:effectLst/>
                        </a:rPr>
                        <a:t>BFR+/-</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c gridSpan="2">
                  <a:txBody>
                    <a:bodyPr/>
                    <a:lstStyle/>
                    <a:p>
                      <a:pPr algn="ctr" fontAlgn="b"/>
                      <a:r>
                        <a:rPr lang="fr-FR" sz="1100" u="none" strike="noStrike">
                          <a:effectLst/>
                        </a:rPr>
                        <a:t>CAPITAL</a:t>
                      </a:r>
                      <a:endParaRPr lang="fr-FR" sz="1100" b="1" i="0" u="none" strike="noStrike">
                        <a:solidFill>
                          <a:srgbClr val="000000"/>
                        </a:solidFill>
                        <a:effectLst/>
                        <a:latin typeface="Calibri"/>
                      </a:endParaRPr>
                    </a:p>
                  </a:txBody>
                  <a:tcPr marL="0" marR="0" marT="0" marB="0" anchor="b"/>
                </a:tc>
                <a:tc hMerge="1">
                  <a:txBody>
                    <a:bodyPr/>
                    <a:lstStyle/>
                    <a:p>
                      <a:endParaRPr lang="fr-FR"/>
                    </a:p>
                  </a:txBody>
                  <a:tcPr/>
                </a:tc>
              </a:tr>
              <a:tr h="341720">
                <a:tc>
                  <a:txBody>
                    <a:bodyPr/>
                    <a:lstStyle/>
                    <a:p>
                      <a:pPr algn="l" fontAlgn="b"/>
                      <a:r>
                        <a:rPr lang="fr-FR" sz="1100" u="none" strike="noStrike">
                          <a:effectLst/>
                        </a:rPr>
                        <a:t>Immo incorpo</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-7,0</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EVELYNE</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25</a:t>
                      </a:r>
                      <a:endParaRPr lang="fr-FR" sz="1100" b="0" i="0" u="none" strike="noStrike">
                        <a:solidFill>
                          <a:srgbClr val="000000"/>
                        </a:solidFill>
                        <a:effectLst/>
                        <a:latin typeface="Calibri"/>
                      </a:endParaRPr>
                    </a:p>
                  </a:txBody>
                  <a:tcPr marL="0" marR="0" marT="0" marB="0" anchor="b"/>
                </a:tc>
              </a:tr>
              <a:tr h="194159">
                <a:tc>
                  <a:txBody>
                    <a:bodyPr/>
                    <a:lstStyle/>
                    <a:p>
                      <a:pPr algn="l" fontAlgn="b"/>
                      <a:r>
                        <a:rPr lang="fr-FR" sz="1100" u="none" strike="noStrike">
                          <a:effectLst/>
                        </a:rPr>
                        <a:t>Immo corpo</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-30,0</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AUTRES</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25</a:t>
                      </a:r>
                      <a:endParaRPr lang="fr-FR" sz="1100" b="0" i="0" u="none" strike="noStrike">
                        <a:solidFill>
                          <a:srgbClr val="000000"/>
                        </a:solidFill>
                        <a:effectLst/>
                        <a:latin typeface="Calibri"/>
                      </a:endParaRPr>
                    </a:p>
                  </a:txBody>
                  <a:tcPr marL="0" marR="0" marT="0" marB="0" anchor="b"/>
                </a:tc>
              </a:tr>
              <a:tr h="194159">
                <a:tc>
                  <a:txBody>
                    <a:bodyPr/>
                    <a:lstStyle/>
                    <a:p>
                      <a:pPr algn="l" fontAlgn="b"/>
                      <a:r>
                        <a:rPr lang="fr-FR" sz="1100" u="none" strike="noStrike">
                          <a:effectLst/>
                        </a:rPr>
                        <a:t>Immo fi</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-8,0</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total</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50</a:t>
                      </a:r>
                      <a:endParaRPr lang="fr-FR" sz="1100" b="0" i="0" u="none" strike="noStrike">
                        <a:solidFill>
                          <a:srgbClr val="000000"/>
                        </a:solidFill>
                        <a:effectLst/>
                        <a:latin typeface="Calibri"/>
                      </a:endParaRPr>
                    </a:p>
                  </a:txBody>
                  <a:tcPr marL="0" marR="0" marT="0" marB="0" anchor="b"/>
                </a:tc>
              </a:tr>
              <a:tr h="194159">
                <a:tc>
                  <a:txBody>
                    <a:bodyPr/>
                    <a:lstStyle/>
                    <a:p>
                      <a:pPr algn="l" fontAlgn="b"/>
                      <a:r>
                        <a:rPr lang="fr-FR" sz="1100" u="none" strike="noStrike">
                          <a:effectLst/>
                        </a:rPr>
                        <a:t>Disponibilités</a:t>
                      </a:r>
                      <a:endParaRPr lang="fr-FR" sz="1100" b="1"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55,0</a:t>
                      </a:r>
                      <a:endParaRPr lang="fr-FR" sz="1100" b="1"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9,2</a:t>
                      </a:r>
                      <a:endParaRPr lang="fr-FR" sz="1100" b="1"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-13,6</a:t>
                      </a:r>
                      <a:endParaRPr lang="fr-FR" sz="1100" b="1"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-14,7</a:t>
                      </a:r>
                      <a:endParaRPr lang="fr-FR" sz="1100" b="1"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-11,0</a:t>
                      </a:r>
                      <a:endParaRPr lang="fr-FR" sz="1100" b="1"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40,0</a:t>
                      </a:r>
                      <a:endParaRPr lang="fr-FR" sz="1100" b="1"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144,1</a:t>
                      </a:r>
                      <a:endParaRPr lang="fr-FR" sz="1100" b="1"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c>
                  <a:txBody>
                    <a:bodyPr/>
                    <a:lstStyle/>
                    <a:p>
                      <a:pPr algn="l" fontAlgn="b"/>
                      <a:endParaRPr lang="fr-FR" sz="1100" b="0" i="0" u="none" strike="noStrike" dirty="0">
                        <a:solidFill>
                          <a:srgbClr val="000000"/>
                        </a:solidFill>
                        <a:effectLst/>
                        <a:latin typeface="Calibri"/>
                      </a:endParaRPr>
                    </a:p>
                  </a:txBody>
                  <a:tcPr marL="0" marR="0" marT="0" marB="0" anchor="b"/>
                </a:tc>
              </a:tr>
            </a:tbl>
          </a:graphicData>
        </a:graphic>
      </p:graphicFrame>
      <p:cxnSp>
        <p:nvCxnSpPr>
          <p:cNvPr id="7" name="Connecteur droit avec flèche 6"/>
          <p:cNvCxnSpPr/>
          <p:nvPr/>
        </p:nvCxnSpPr>
        <p:spPr>
          <a:xfrm>
            <a:off x="2519363" y="13076238"/>
            <a:ext cx="3876675" cy="3714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flipV="1">
            <a:off x="2471738" y="12523788"/>
            <a:ext cx="3905250" cy="3524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0064901"/>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a date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JSC Consultant</a:t>
            </a:r>
          </a:p>
        </p:txBody>
      </p:sp>
      <p:sp>
        <p:nvSpPr>
          <p:cNvPr id="25603" name="Espace réservé du pied de page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2010</a:t>
            </a:r>
          </a:p>
        </p:txBody>
      </p:sp>
      <p:sp>
        <p:nvSpPr>
          <p:cNvPr id="25604"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CFEE69BF-8066-49CD-8576-AE91AD402CA2}" type="slidenum">
              <a:rPr lang="fr-FR" altLang="fr-FR" sz="1400"/>
              <a:pPr eaLnBrk="1" hangingPunct="1">
                <a:spcBef>
                  <a:spcPct val="0"/>
                </a:spcBef>
                <a:buClrTx/>
                <a:buSzTx/>
                <a:buFontTx/>
                <a:buNone/>
              </a:pPr>
              <a:t>26</a:t>
            </a:fld>
            <a:endParaRPr lang="fr-FR" altLang="fr-FR" sz="1400"/>
          </a:p>
        </p:txBody>
      </p:sp>
      <p:sp>
        <p:nvSpPr>
          <p:cNvPr id="25605" name="Rectangle 2"/>
          <p:cNvSpPr>
            <a:spLocks noGrp="1" noChangeArrowheads="1"/>
          </p:cNvSpPr>
          <p:nvPr>
            <p:ph type="title"/>
          </p:nvPr>
        </p:nvSpPr>
        <p:spPr>
          <a:xfrm>
            <a:off x="457200" y="44624"/>
            <a:ext cx="8229600" cy="1371600"/>
          </a:xfrm>
        </p:spPr>
        <p:txBody>
          <a:bodyPr/>
          <a:lstStyle/>
          <a:p>
            <a:pPr eaLnBrk="1" hangingPunct="1"/>
            <a:r>
              <a:rPr lang="fr-FR" altLang="fr-FR" sz="3600" b="1" dirty="0" smtClean="0"/>
              <a:t>Bilans</a:t>
            </a:r>
          </a:p>
        </p:txBody>
      </p:sp>
      <p:graphicFrame>
        <p:nvGraphicFramePr>
          <p:cNvPr id="2" name="Tableau 1"/>
          <p:cNvGraphicFramePr>
            <a:graphicFrameLocks noGrp="1"/>
          </p:cNvGraphicFramePr>
          <p:nvPr/>
        </p:nvGraphicFramePr>
        <p:xfrm>
          <a:off x="1476375" y="1484313"/>
          <a:ext cx="6411912" cy="4211631"/>
        </p:xfrm>
        <a:graphic>
          <a:graphicData uri="http://schemas.openxmlformats.org/drawingml/2006/table">
            <a:tbl>
              <a:tblPr>
                <a:tableStyleId>{5C22544A-7EE6-4342-B048-85BDC9FD1C3A}</a:tableStyleId>
              </a:tblPr>
              <a:tblGrid>
                <a:gridCol w="1330775"/>
                <a:gridCol w="591456"/>
                <a:gridCol w="779645"/>
                <a:gridCol w="779645"/>
                <a:gridCol w="779645"/>
                <a:gridCol w="779645"/>
                <a:gridCol w="779645"/>
                <a:gridCol w="591456"/>
              </a:tblGrid>
              <a:tr h="247743">
                <a:tc>
                  <a:txBody>
                    <a:bodyPr/>
                    <a:lstStyle/>
                    <a:p>
                      <a:pPr algn="l" fontAlgn="b"/>
                      <a:r>
                        <a:rPr lang="fr-FR" sz="1100" u="none" strike="noStrike">
                          <a:effectLst/>
                        </a:rPr>
                        <a:t>BILANS</a:t>
                      </a:r>
                      <a:endParaRPr lang="fr-FR" sz="1100" b="1"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2015</a:t>
                      </a:r>
                      <a:endParaRPr lang="fr-FR" sz="1100" b="1"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2016</a:t>
                      </a:r>
                      <a:endParaRPr lang="fr-FR" sz="1100" b="1"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2017</a:t>
                      </a:r>
                      <a:endParaRPr lang="fr-FR" sz="1100" b="1"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2018</a:t>
                      </a:r>
                      <a:endParaRPr lang="fr-FR" sz="1100" b="1"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2019</a:t>
                      </a:r>
                      <a:endParaRPr lang="fr-FR" sz="1100" b="1"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2020</a:t>
                      </a:r>
                      <a:endParaRPr lang="fr-FR" sz="1100" b="1"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Capropres</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50,0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35,5</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22,2</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36,3</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39,1</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77,4</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155,4</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Compte courant</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20,0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20,0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15,0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-5,0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-5,0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-5,0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-5,0</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Dette Financière</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Dette fournisseurs</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Socfisc</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7,7</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10,4</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10,6</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12,9</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13,2</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13,4</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Autres passifs</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Total passif</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70,0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63,2</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47,6</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42,0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47,1</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85,5</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163,9</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endParaRPr lang="fr-FR" sz="1100" b="0" i="0" u="none" strike="noStrike">
                        <a:solidFill>
                          <a:srgbClr val="000000"/>
                        </a:solidFill>
                        <a:effectLst/>
                        <a:latin typeface="Calibri"/>
                      </a:endParaRPr>
                    </a:p>
                  </a:txBody>
                  <a:tcPr marL="9523" marR="9523" marT="9525" marB="0" anchor="b"/>
                </a:tc>
                <a:tc>
                  <a:txBody>
                    <a:bodyPr/>
                    <a:lstStyle/>
                    <a:p>
                      <a:pPr algn="l" fontAlgn="b"/>
                      <a:endParaRPr lang="fr-FR" sz="1100" b="0" i="0" u="none" strike="noStrike">
                        <a:solidFill>
                          <a:srgbClr val="000000"/>
                        </a:solidFill>
                        <a:effectLst/>
                        <a:latin typeface="Calibri"/>
                      </a:endParaRPr>
                    </a:p>
                  </a:txBody>
                  <a:tcPr marL="9523" marR="9523" marT="9525" marB="0" anchor="b"/>
                </a:tc>
                <a:tc>
                  <a:txBody>
                    <a:bodyPr/>
                    <a:lstStyle/>
                    <a:p>
                      <a:pPr algn="l" fontAlgn="b"/>
                      <a:endParaRPr lang="fr-FR" sz="1100" b="0" i="0" u="none" strike="noStrike">
                        <a:solidFill>
                          <a:srgbClr val="000000"/>
                        </a:solidFill>
                        <a:effectLst/>
                        <a:latin typeface="Calibri"/>
                      </a:endParaRPr>
                    </a:p>
                  </a:txBody>
                  <a:tcPr marL="9523" marR="9523" marT="9525" marB="0" anchor="b"/>
                </a:tc>
                <a:tc>
                  <a:txBody>
                    <a:bodyPr/>
                    <a:lstStyle/>
                    <a:p>
                      <a:pPr algn="l" fontAlgn="b"/>
                      <a:endParaRPr lang="fr-FR" sz="1100" b="0" i="0" u="none" strike="noStrike">
                        <a:solidFill>
                          <a:srgbClr val="000000"/>
                        </a:solidFill>
                        <a:effectLst/>
                        <a:latin typeface="Calibri"/>
                      </a:endParaRPr>
                    </a:p>
                  </a:txBody>
                  <a:tcPr marL="9523" marR="9523" marT="9525" marB="0" anchor="b"/>
                </a:tc>
                <a:tc>
                  <a:txBody>
                    <a:bodyPr/>
                    <a:lstStyle/>
                    <a:p>
                      <a:pPr algn="l" fontAlgn="b"/>
                      <a:endParaRPr lang="fr-FR" sz="1100" b="0" i="0" u="none" strike="noStrike">
                        <a:solidFill>
                          <a:srgbClr val="000000"/>
                        </a:solidFill>
                        <a:effectLst/>
                        <a:latin typeface="Calibri"/>
                      </a:endParaRPr>
                    </a:p>
                  </a:txBody>
                  <a:tcPr marL="9523" marR="9523" marT="9525" marB="0" anchor="b"/>
                </a:tc>
                <a:tc>
                  <a:txBody>
                    <a:bodyPr/>
                    <a:lstStyle/>
                    <a:p>
                      <a:pPr algn="l" fontAlgn="b"/>
                      <a:endParaRPr lang="fr-FR" sz="1100" b="0" i="0" u="none" strike="noStrike">
                        <a:solidFill>
                          <a:srgbClr val="000000"/>
                        </a:solidFill>
                        <a:effectLst/>
                        <a:latin typeface="Calibri"/>
                      </a:endParaRPr>
                    </a:p>
                  </a:txBody>
                  <a:tcPr marL="9523" marR="9523" marT="9525" marB="0" anchor="b"/>
                </a:tc>
                <a:tc>
                  <a:txBody>
                    <a:bodyPr/>
                    <a:lstStyle/>
                    <a:p>
                      <a:pPr algn="l" fontAlgn="b"/>
                      <a:endParaRPr lang="fr-FR" sz="1100" b="0" i="0" u="none" strike="noStrike">
                        <a:solidFill>
                          <a:srgbClr val="000000"/>
                        </a:solidFill>
                        <a:effectLst/>
                        <a:latin typeface="Calibri"/>
                      </a:endParaRPr>
                    </a:p>
                  </a:txBody>
                  <a:tcPr marL="9523" marR="9523" marT="9525" marB="0" anchor="b"/>
                </a:tc>
                <a:tc>
                  <a:txBody>
                    <a:bodyPr/>
                    <a:lstStyle/>
                    <a:p>
                      <a:pPr algn="l" fontAlgn="b"/>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Immo incorpo</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7,0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5,6</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4,5</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3,6</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2,9</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2,3</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1,8</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Immo corpo</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30,0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24,0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19,2</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15,4</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12,3</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9,8</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Immo Fi</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8,0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8,0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8,0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8,0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8,0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8,0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8,0</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Stocks</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Clients</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3,3</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3,8</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4,5</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5,1</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5,9</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6,9</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Autres actifs</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Dispo</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55,0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16,3</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7,3</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6,7</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15,7</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57,0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137,3</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total actif</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70,0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63,2</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47,6</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42,0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47,1</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85,5</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dirty="0">
                          <a:effectLst/>
                        </a:rPr>
                        <a:t>163,9</a:t>
                      </a:r>
                      <a:endParaRPr lang="fr-FR" sz="1100" b="0" i="0" u="none" strike="noStrike" dirty="0">
                        <a:solidFill>
                          <a:srgbClr val="000000"/>
                        </a:solidFill>
                        <a:effectLst/>
                        <a:latin typeface="Calibri"/>
                      </a:endParaRPr>
                    </a:p>
                  </a:txBody>
                  <a:tcPr marL="9523" marR="9523" marT="9525" marB="0" anchor="b"/>
                </a:tc>
              </a:tr>
            </a:tbl>
          </a:graphicData>
        </a:graphic>
      </p:graphicFrame>
    </p:spTree>
    <p:extLst>
      <p:ext uri="{BB962C8B-B14F-4D97-AF65-F5344CB8AC3E}">
        <p14:creationId xmlns:p14="http://schemas.microsoft.com/office/powerpoint/2010/main" val="1929104672"/>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e la date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JSC Consultant</a:t>
            </a:r>
          </a:p>
        </p:txBody>
      </p:sp>
      <p:sp>
        <p:nvSpPr>
          <p:cNvPr id="26627" name="Espace réservé du pied de page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2010</a:t>
            </a:r>
          </a:p>
        </p:txBody>
      </p:sp>
      <p:sp>
        <p:nvSpPr>
          <p:cNvPr id="26628"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32C68400-E827-43E2-B43A-9542329A540C}" type="slidenum">
              <a:rPr lang="fr-FR" altLang="fr-FR" sz="1400"/>
              <a:pPr eaLnBrk="1" hangingPunct="1">
                <a:spcBef>
                  <a:spcPct val="0"/>
                </a:spcBef>
                <a:buClrTx/>
                <a:buSzTx/>
                <a:buFontTx/>
                <a:buNone/>
              </a:pPr>
              <a:t>27</a:t>
            </a:fld>
            <a:endParaRPr lang="fr-FR" altLang="fr-FR" sz="1400"/>
          </a:p>
        </p:txBody>
      </p:sp>
      <p:sp>
        <p:nvSpPr>
          <p:cNvPr id="26629" name="Rectangle 2"/>
          <p:cNvSpPr>
            <a:spLocks noGrp="1" noChangeArrowheads="1"/>
          </p:cNvSpPr>
          <p:nvPr>
            <p:ph type="title"/>
          </p:nvPr>
        </p:nvSpPr>
        <p:spPr>
          <a:xfrm>
            <a:off x="457200" y="44624"/>
            <a:ext cx="8229600" cy="1371600"/>
          </a:xfrm>
        </p:spPr>
        <p:txBody>
          <a:bodyPr/>
          <a:lstStyle/>
          <a:p>
            <a:pPr eaLnBrk="1" hangingPunct="1"/>
            <a:r>
              <a:rPr lang="fr-FR" altLang="fr-FR" sz="3600" b="1" dirty="0" smtClean="0"/>
              <a:t>BFR</a:t>
            </a:r>
          </a:p>
        </p:txBody>
      </p:sp>
      <p:graphicFrame>
        <p:nvGraphicFramePr>
          <p:cNvPr id="2" name="Tableau 1"/>
          <p:cNvGraphicFramePr>
            <a:graphicFrameLocks noGrp="1"/>
          </p:cNvGraphicFramePr>
          <p:nvPr/>
        </p:nvGraphicFramePr>
        <p:xfrm>
          <a:off x="1258888" y="1628775"/>
          <a:ext cx="6697664" cy="3671888"/>
        </p:xfrm>
        <a:graphic>
          <a:graphicData uri="http://schemas.openxmlformats.org/drawingml/2006/table">
            <a:tbl>
              <a:tblPr>
                <a:tableStyleId>{5C22544A-7EE6-4342-B048-85BDC9FD1C3A}</a:tableStyleId>
              </a:tblPr>
              <a:tblGrid>
                <a:gridCol w="1390081"/>
                <a:gridCol w="617814"/>
                <a:gridCol w="814391"/>
                <a:gridCol w="814391"/>
                <a:gridCol w="814391"/>
                <a:gridCol w="814391"/>
                <a:gridCol w="814391"/>
                <a:gridCol w="617814"/>
              </a:tblGrid>
              <a:tr h="333808">
                <a:tc>
                  <a:txBody>
                    <a:bodyPr/>
                    <a:lstStyle/>
                    <a:p>
                      <a:pPr algn="l" fontAlgn="b"/>
                      <a:r>
                        <a:rPr lang="fr-FR" sz="1100" u="none" strike="noStrike">
                          <a:effectLst/>
                        </a:rPr>
                        <a:t>BFR</a:t>
                      </a:r>
                      <a:endParaRPr lang="fr-FR" sz="1100" b="1"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2015</a:t>
                      </a:r>
                      <a:endParaRPr lang="fr-FR" sz="1100" b="1"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2016</a:t>
                      </a:r>
                      <a:endParaRPr lang="fr-FR" sz="1100" b="1"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2017</a:t>
                      </a:r>
                      <a:endParaRPr lang="fr-FR" sz="1100" b="1"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2018</a:t>
                      </a:r>
                      <a:endParaRPr lang="fr-FR" sz="1100" b="1"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2019</a:t>
                      </a:r>
                      <a:endParaRPr lang="fr-FR" sz="1100" b="1"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2020</a:t>
                      </a:r>
                      <a:endParaRPr lang="fr-FR" sz="1100" b="1" i="0" u="none" strike="noStrike">
                        <a:solidFill>
                          <a:srgbClr val="000000"/>
                        </a:solidFill>
                        <a:effectLst/>
                        <a:latin typeface="Calibri"/>
                      </a:endParaRPr>
                    </a:p>
                  </a:txBody>
                  <a:tcPr marL="9526" marR="9526" marT="9524" marB="0" anchor="b"/>
                </a:tc>
              </a:tr>
              <a:tr h="333808">
                <a:tc>
                  <a:txBody>
                    <a:bodyPr/>
                    <a:lstStyle/>
                    <a:p>
                      <a:pPr algn="l" fontAlgn="b"/>
                      <a:r>
                        <a:rPr lang="fr-FR" sz="1100" u="none" strike="noStrike">
                          <a:effectLst/>
                        </a:rPr>
                        <a:t>Stocks</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r>
              <a:tr h="333808">
                <a:tc>
                  <a:txBody>
                    <a:bodyPr/>
                    <a:lstStyle/>
                    <a:p>
                      <a:pPr algn="l" fontAlgn="b"/>
                      <a:r>
                        <a:rPr lang="fr-FR" sz="1100" u="none" strike="noStrike">
                          <a:effectLst/>
                        </a:rPr>
                        <a:t>Clients</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3,3</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3,8</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4,5</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5,1</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5,9</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6,9</a:t>
                      </a:r>
                      <a:endParaRPr lang="fr-FR" sz="1100" b="0" i="0" u="none" strike="noStrike">
                        <a:solidFill>
                          <a:srgbClr val="000000"/>
                        </a:solidFill>
                        <a:effectLst/>
                        <a:latin typeface="Calibri"/>
                      </a:endParaRPr>
                    </a:p>
                  </a:txBody>
                  <a:tcPr marL="9526" marR="9526" marT="9524" marB="0" anchor="b"/>
                </a:tc>
              </a:tr>
              <a:tr h="333808">
                <a:tc>
                  <a:txBody>
                    <a:bodyPr/>
                    <a:lstStyle/>
                    <a:p>
                      <a:pPr algn="l" fontAlgn="b"/>
                      <a:r>
                        <a:rPr lang="fr-FR" sz="1100" u="none" strike="noStrike">
                          <a:effectLst/>
                        </a:rPr>
                        <a:t>Fournisseurs</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r>
              <a:tr h="333808">
                <a:tc>
                  <a:txBody>
                    <a:bodyPr/>
                    <a:lstStyle/>
                    <a:p>
                      <a:pPr algn="l" fontAlgn="b"/>
                      <a:r>
                        <a:rPr lang="fr-FR" sz="1100" u="none" strike="noStrike">
                          <a:effectLst/>
                        </a:rPr>
                        <a:t>Socfisc</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7,7</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10,4</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10,6</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12,9</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13,2</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13,4</a:t>
                      </a:r>
                      <a:endParaRPr lang="fr-FR" sz="1100" b="0" i="0" u="none" strike="noStrike">
                        <a:solidFill>
                          <a:srgbClr val="000000"/>
                        </a:solidFill>
                        <a:effectLst/>
                        <a:latin typeface="Calibri"/>
                      </a:endParaRPr>
                    </a:p>
                  </a:txBody>
                  <a:tcPr marL="9526" marR="9526" marT="9524" marB="0" anchor="b"/>
                </a:tc>
              </a:tr>
              <a:tr h="333808">
                <a:tc>
                  <a:txBody>
                    <a:bodyPr/>
                    <a:lstStyle/>
                    <a:p>
                      <a:pPr algn="l" fontAlgn="b"/>
                      <a:r>
                        <a:rPr lang="fr-FR" sz="1100" u="none" strike="noStrike">
                          <a:effectLst/>
                        </a:rPr>
                        <a:t>BFR</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-4,4</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-6,6</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-6,2</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-7,8</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-7,2</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-6,5</a:t>
                      </a:r>
                      <a:endParaRPr lang="fr-FR" sz="1100" b="0" i="0" u="none" strike="noStrike">
                        <a:solidFill>
                          <a:srgbClr val="000000"/>
                        </a:solidFill>
                        <a:effectLst/>
                        <a:latin typeface="Calibri"/>
                      </a:endParaRPr>
                    </a:p>
                  </a:txBody>
                  <a:tcPr marL="9526" marR="9526" marT="9524" marB="0" anchor="b"/>
                </a:tc>
              </a:tr>
              <a:tr h="333808">
                <a:tc>
                  <a:txBody>
                    <a:bodyPr/>
                    <a:lstStyle/>
                    <a:p>
                      <a:pPr algn="l" fontAlgn="b"/>
                      <a:r>
                        <a:rPr lang="fr-FR" sz="1100" u="none" strike="noStrike">
                          <a:effectLst/>
                        </a:rPr>
                        <a:t>Delta BFR</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4,4</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2,2</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-0,5</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1,7</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-0,6</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-0,7</a:t>
                      </a:r>
                      <a:endParaRPr lang="fr-FR" sz="1100" b="0" i="0" u="none" strike="noStrike">
                        <a:solidFill>
                          <a:srgbClr val="000000"/>
                        </a:solidFill>
                        <a:effectLst/>
                        <a:latin typeface="Calibri"/>
                      </a:endParaRPr>
                    </a:p>
                  </a:txBody>
                  <a:tcPr marL="9526" marR="9526" marT="9524" marB="0" anchor="b"/>
                </a:tc>
              </a:tr>
              <a:tr h="333808">
                <a:tc>
                  <a:txBody>
                    <a:bodyPr/>
                    <a:lstStyle/>
                    <a:p>
                      <a:pPr algn="l" fontAlgn="b"/>
                      <a:r>
                        <a:rPr lang="fr-FR" sz="1100" u="none" strike="noStrike">
                          <a:effectLst/>
                        </a:rPr>
                        <a:t>jours stocks</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r>
              <a:tr h="333808">
                <a:tc>
                  <a:txBody>
                    <a:bodyPr/>
                    <a:lstStyle/>
                    <a:p>
                      <a:pPr algn="l" fontAlgn="b"/>
                      <a:r>
                        <a:rPr lang="fr-FR" sz="1100" u="none" strike="noStrike">
                          <a:effectLst/>
                        </a:rPr>
                        <a:t>jours clients</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5,0</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5,0</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5,0</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5,0</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5,0</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5,0</a:t>
                      </a:r>
                      <a:endParaRPr lang="fr-FR" sz="1100" b="0" i="0" u="none" strike="noStrike">
                        <a:solidFill>
                          <a:srgbClr val="000000"/>
                        </a:solidFill>
                        <a:effectLst/>
                        <a:latin typeface="Calibri"/>
                      </a:endParaRPr>
                    </a:p>
                  </a:txBody>
                  <a:tcPr marL="9526" marR="9526" marT="9524" marB="0" anchor="b"/>
                </a:tc>
              </a:tr>
              <a:tr h="333808">
                <a:tc>
                  <a:txBody>
                    <a:bodyPr/>
                    <a:lstStyle/>
                    <a:p>
                      <a:pPr algn="l" fontAlgn="b"/>
                      <a:r>
                        <a:rPr lang="fr-FR" sz="1100" u="none" strike="noStrike">
                          <a:effectLst/>
                        </a:rPr>
                        <a:t>jours fournisseurs</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r>
              <a:tr h="333808">
                <a:tc>
                  <a:txBody>
                    <a:bodyPr/>
                    <a:lstStyle/>
                    <a:p>
                      <a:pPr algn="l" fontAlgn="b"/>
                      <a:r>
                        <a:rPr lang="fr-FR" sz="1100" u="none" strike="noStrike">
                          <a:effectLst/>
                        </a:rPr>
                        <a:t>TVA</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20%</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20%</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20%</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20%</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20%</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dirty="0">
                          <a:effectLst/>
                        </a:rPr>
                        <a:t>20%</a:t>
                      </a:r>
                      <a:endParaRPr lang="fr-FR" sz="1100" b="0" i="0" u="none" strike="noStrike" dirty="0">
                        <a:solidFill>
                          <a:srgbClr val="000000"/>
                        </a:solidFill>
                        <a:effectLst/>
                        <a:latin typeface="Calibri"/>
                      </a:endParaRPr>
                    </a:p>
                  </a:txBody>
                  <a:tcPr marL="9526" marR="9526" marT="9524" marB="0" anchor="b"/>
                </a:tc>
              </a:tr>
            </a:tbl>
          </a:graphicData>
        </a:graphic>
      </p:graphicFrame>
    </p:spTree>
    <p:extLst>
      <p:ext uri="{BB962C8B-B14F-4D97-AF65-F5344CB8AC3E}">
        <p14:creationId xmlns:p14="http://schemas.microsoft.com/office/powerpoint/2010/main" val="491607802"/>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p:cNvSpPr>
            <a:spLocks noGrp="1" noChangeArrowheads="1"/>
          </p:cNvSpPr>
          <p:nvPr>
            <p:ph type="dt" sz="quarter" idx="4294967295"/>
          </p:nvPr>
        </p:nvSpPr>
        <p:spPr>
          <a:xfrm>
            <a:off x="9906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Evelyne Revellat</a:t>
            </a:r>
          </a:p>
        </p:txBody>
      </p:sp>
      <p:sp>
        <p:nvSpPr>
          <p:cNvPr id="27651" name="Rectangle 15"/>
          <p:cNvSpPr>
            <a:spLocks noGrp="1" noChangeArrowheads="1"/>
          </p:cNvSpPr>
          <p:nvPr>
            <p:ph type="ftr" sz="quarter" idx="4294967295"/>
          </p:nvPr>
        </p:nvSpPr>
        <p:spPr>
          <a:xfrm>
            <a:off x="3429000" y="6248400"/>
            <a:ext cx="2895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Hiver-Printemps 2015</a:t>
            </a:r>
          </a:p>
        </p:txBody>
      </p:sp>
      <p:sp>
        <p:nvSpPr>
          <p:cNvPr id="27652" name="Rectangle 16"/>
          <p:cNvSpPr>
            <a:spLocks noGrp="1" noChangeArrowheads="1"/>
          </p:cNvSpPr>
          <p:nvPr>
            <p:ph type="sldNum" sz="quarter" idx="4294967295"/>
          </p:nvPr>
        </p:nvSpPr>
        <p:spPr>
          <a:xfrm>
            <a:off x="68580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E4B175BA-F686-4FF0-B7A4-267426D2A781}" type="slidenum">
              <a:rPr lang="fr-FR" altLang="fr-FR" sz="1400"/>
              <a:pPr eaLnBrk="1" hangingPunct="1">
                <a:spcBef>
                  <a:spcPct val="0"/>
                </a:spcBef>
                <a:buClrTx/>
                <a:buSzTx/>
                <a:buFontTx/>
                <a:buNone/>
              </a:pPr>
              <a:t>28</a:t>
            </a:fld>
            <a:endParaRPr lang="fr-FR" altLang="fr-FR" sz="1400"/>
          </a:p>
        </p:txBody>
      </p:sp>
      <p:sp>
        <p:nvSpPr>
          <p:cNvPr id="27653" name="Rectangle 4"/>
          <p:cNvSpPr>
            <a:spLocks noGrp="1" noChangeArrowheads="1"/>
          </p:cNvSpPr>
          <p:nvPr>
            <p:ph type="ctrTitle"/>
          </p:nvPr>
        </p:nvSpPr>
        <p:spPr>
          <a:xfrm>
            <a:off x="2267744" y="1916832"/>
            <a:ext cx="7772400" cy="1462088"/>
          </a:xfrm>
        </p:spPr>
        <p:txBody>
          <a:bodyPr/>
          <a:lstStyle/>
          <a:p>
            <a:pPr eaLnBrk="1" hangingPunct="1"/>
            <a:r>
              <a:rPr lang="fr-FR" altLang="fr-FR" sz="3600" i="1" dirty="0" smtClean="0"/>
              <a:t>ANNEXES</a:t>
            </a:r>
          </a:p>
        </p:txBody>
      </p:sp>
      <p:sp>
        <p:nvSpPr>
          <p:cNvPr id="27654" name="Rectangle 5"/>
          <p:cNvSpPr>
            <a:spLocks noGrp="1" noChangeArrowheads="1"/>
          </p:cNvSpPr>
          <p:nvPr>
            <p:ph type="subTitle" idx="1"/>
          </p:nvPr>
        </p:nvSpPr>
        <p:spPr>
          <a:xfrm>
            <a:off x="1676400" y="2996952"/>
            <a:ext cx="6400800" cy="1752600"/>
          </a:xfrm>
        </p:spPr>
        <p:txBody>
          <a:bodyPr/>
          <a:lstStyle/>
          <a:p>
            <a:pPr eaLnBrk="1" hangingPunct="1">
              <a:lnSpc>
                <a:spcPct val="90000"/>
              </a:lnSpc>
            </a:pPr>
            <a:r>
              <a:rPr lang="fr-FR" altLang="fr-FR" b="1" i="1" dirty="0" smtClean="0">
                <a:solidFill>
                  <a:schemeClr val="bg1"/>
                </a:solidFill>
              </a:rPr>
              <a:t>CV et PARCOURS DE LA DIRIGEANTE :</a:t>
            </a:r>
          </a:p>
          <a:p>
            <a:pPr eaLnBrk="1" hangingPunct="1">
              <a:lnSpc>
                <a:spcPct val="90000"/>
              </a:lnSpc>
            </a:pPr>
            <a:endParaRPr lang="fr-FR" altLang="fr-FR" b="1" i="1" dirty="0" smtClean="0">
              <a:solidFill>
                <a:schemeClr val="bg1"/>
              </a:solidFill>
            </a:endParaRPr>
          </a:p>
          <a:p>
            <a:pPr eaLnBrk="1" hangingPunct="1">
              <a:lnSpc>
                <a:spcPct val="90000"/>
              </a:lnSpc>
            </a:pPr>
            <a:r>
              <a:rPr lang="fr-FR" altLang="fr-FR" b="1" i="1" dirty="0" smtClean="0">
                <a:solidFill>
                  <a:schemeClr val="accent5">
                    <a:lumMod val="25000"/>
                  </a:schemeClr>
                </a:solidFill>
              </a:rPr>
              <a:t>Evelyne REVELLAT</a:t>
            </a:r>
          </a:p>
        </p:txBody>
      </p:sp>
    </p:spTree>
    <p:extLst>
      <p:ext uri="{BB962C8B-B14F-4D97-AF65-F5344CB8AC3E}">
        <p14:creationId xmlns:p14="http://schemas.microsoft.com/office/powerpoint/2010/main" val="3388367212"/>
      </p:ext>
    </p:extLst>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re 1"/>
          <p:cNvSpPr>
            <a:spLocks noGrp="1"/>
          </p:cNvSpPr>
          <p:nvPr>
            <p:ph type="title"/>
          </p:nvPr>
        </p:nvSpPr>
        <p:spPr>
          <a:xfrm>
            <a:off x="457200" y="116632"/>
            <a:ext cx="8229600" cy="1371600"/>
          </a:xfrm>
        </p:spPr>
        <p:txBody>
          <a:bodyPr/>
          <a:lstStyle/>
          <a:p>
            <a:r>
              <a:rPr lang="fr-FR" altLang="fr-FR" sz="3600" b="1" dirty="0" smtClean="0"/>
              <a:t>Parcours de la Dirigeante</a:t>
            </a:r>
            <a:endParaRPr lang="fr-FR" altLang="fr-FR" sz="3600" dirty="0" smtClean="0"/>
          </a:p>
        </p:txBody>
      </p:sp>
      <p:sp>
        <p:nvSpPr>
          <p:cNvPr id="12291" name="Espace réservé du contenu 2"/>
          <p:cNvSpPr>
            <a:spLocks noGrp="1"/>
          </p:cNvSpPr>
          <p:nvPr>
            <p:ph idx="1"/>
          </p:nvPr>
        </p:nvSpPr>
        <p:spPr>
          <a:xfrm>
            <a:off x="179388" y="1124744"/>
            <a:ext cx="8775700" cy="4824413"/>
          </a:xfrm>
        </p:spPr>
        <p:txBody>
          <a:bodyPr/>
          <a:lstStyle/>
          <a:p>
            <a:pPr>
              <a:defRPr/>
            </a:pPr>
            <a:r>
              <a:rPr lang="fr-FR" sz="1600" b="1" dirty="0" smtClean="0"/>
              <a:t>Dirigeante depuis 2000</a:t>
            </a:r>
          </a:p>
          <a:p>
            <a:pPr>
              <a:defRPr/>
            </a:pPr>
            <a:r>
              <a:rPr lang="fr-FR" sz="1600" b="1" dirty="0" smtClean="0"/>
              <a:t>Motivation : </a:t>
            </a:r>
            <a:r>
              <a:rPr lang="fr-FR" sz="1600" dirty="0" smtClean="0"/>
              <a:t>le goût d’entreprendre et l’envie de valoriser 30 ans d'expérience et de connaissances acquises au service de l'accompagnement de l'humain.</a:t>
            </a:r>
          </a:p>
          <a:p>
            <a:pPr>
              <a:defRPr/>
            </a:pPr>
            <a:r>
              <a:rPr lang="fr-FR" sz="1600" b="1" dirty="0" smtClean="0"/>
              <a:t>Sophrologue thérapeute</a:t>
            </a:r>
            <a:r>
              <a:rPr lang="fr-FR" sz="1600" dirty="0" smtClean="0"/>
              <a:t> liant le corps, les émotions, les flux énergétiques et le mental,</a:t>
            </a:r>
          </a:p>
          <a:p>
            <a:pPr>
              <a:defRPr/>
            </a:pPr>
            <a:r>
              <a:rPr lang="fr-FR" sz="1600" dirty="0" smtClean="0"/>
              <a:t>Possède une </a:t>
            </a:r>
            <a:r>
              <a:rPr lang="fr-FR" sz="1600" b="1" dirty="0" smtClean="0"/>
              <a:t>forte culture entrepreneuriale</a:t>
            </a:r>
            <a:r>
              <a:rPr lang="fr-FR" sz="1600" dirty="0" smtClean="0"/>
              <a:t>, </a:t>
            </a:r>
          </a:p>
          <a:p>
            <a:pPr>
              <a:defRPr/>
            </a:pPr>
            <a:r>
              <a:rPr lang="fr-FR" sz="1600" dirty="0" smtClean="0"/>
              <a:t>A réalisé la moitié de sa carrière en entreprise et l'autre moitié en freelance en tant que consultante, coach et thérapeute.</a:t>
            </a:r>
          </a:p>
          <a:p>
            <a:pPr>
              <a:defRPr/>
            </a:pPr>
            <a:r>
              <a:rPr lang="fr-FR" sz="1600" b="1" dirty="0" smtClean="0"/>
              <a:t>Prévention secondaire des risques psychosociaux :</a:t>
            </a:r>
            <a:endParaRPr lang="fr-FR" sz="1600" dirty="0" smtClean="0"/>
          </a:p>
          <a:p>
            <a:pPr lvl="1">
              <a:defRPr/>
            </a:pPr>
            <a:r>
              <a:rPr lang="fr-FR" sz="1600" dirty="0" smtClean="0">
                <a:ea typeface="+mn-ea"/>
                <a:cs typeface="+mn-cs"/>
              </a:rPr>
              <a:t>Conférences, sensibilisation et formation à la prévention et à la gestion du stress</a:t>
            </a:r>
          </a:p>
          <a:p>
            <a:pPr>
              <a:defRPr/>
            </a:pPr>
            <a:r>
              <a:rPr lang="fr-FR" sz="1600" b="1" dirty="0" smtClean="0"/>
              <a:t>Prévention tertiaire :</a:t>
            </a:r>
            <a:endParaRPr lang="fr-FR" sz="1600" dirty="0" smtClean="0"/>
          </a:p>
          <a:p>
            <a:pPr lvl="1">
              <a:defRPr/>
            </a:pPr>
            <a:r>
              <a:rPr lang="fr-FR" sz="1600" dirty="0" smtClean="0">
                <a:ea typeface="+mn-ea"/>
                <a:cs typeface="+mn-cs"/>
              </a:rPr>
              <a:t>Animation de groupe de parole, écoute et accompagnement de cadres en repositionnement professionnel,</a:t>
            </a:r>
          </a:p>
          <a:p>
            <a:pPr>
              <a:defRPr/>
            </a:pPr>
            <a:r>
              <a:rPr lang="fr-FR" sz="1600" b="1" dirty="0" smtClean="0"/>
              <a:t>Ingénierie pédagogique et de formation :</a:t>
            </a:r>
            <a:endParaRPr lang="fr-FR" sz="1600" dirty="0" smtClean="0"/>
          </a:p>
          <a:p>
            <a:pPr lvl="1">
              <a:defRPr/>
            </a:pPr>
            <a:r>
              <a:rPr lang="fr-FR" sz="1600" dirty="0" smtClean="0">
                <a:ea typeface="+mn-ea"/>
                <a:cs typeface="+mn-cs"/>
              </a:rPr>
              <a:t>Analyse des besoins, propositions de contenus en gestion du stress,</a:t>
            </a:r>
          </a:p>
          <a:p>
            <a:pPr lvl="1">
              <a:defRPr/>
            </a:pPr>
            <a:r>
              <a:rPr lang="fr-FR" sz="1600" dirty="0" smtClean="0">
                <a:ea typeface="+mn-ea"/>
                <a:cs typeface="+mn-cs"/>
              </a:rPr>
              <a:t>Conception de prestation et outils sur-mesure, animation, évaluation,</a:t>
            </a:r>
          </a:p>
          <a:p>
            <a:pPr lvl="1">
              <a:defRPr/>
            </a:pPr>
            <a:r>
              <a:rPr lang="fr-FR" sz="1600" dirty="0" smtClean="0">
                <a:ea typeface="+mn-ea"/>
                <a:cs typeface="+mn-cs"/>
              </a:rPr>
              <a:t>Prévention et gestion des </a:t>
            </a:r>
            <a:r>
              <a:rPr lang="fr-FR" sz="1600" dirty="0" smtClean="0">
                <a:ea typeface="+mn-ea"/>
                <a:cs typeface="+mn-cs"/>
              </a:rPr>
              <a:t>risques psychosociaux , </a:t>
            </a:r>
            <a:r>
              <a:rPr lang="fr-FR" sz="1600" dirty="0" smtClean="0">
                <a:ea typeface="+mn-ea"/>
                <a:cs typeface="+mn-cs"/>
              </a:rPr>
              <a:t>accompagnement des collaborateurs en difficultés, management, communication</a:t>
            </a:r>
            <a:r>
              <a:rPr lang="fr-FR" sz="1600" dirty="0" smtClean="0"/>
              <a:t> participative.</a:t>
            </a:r>
            <a:r>
              <a:rPr lang="fr-FR" sz="1600" dirty="0" smtClean="0">
                <a:ea typeface="+mn-ea"/>
                <a:cs typeface="+mn-cs"/>
              </a:rPr>
              <a:t/>
            </a:r>
            <a:br>
              <a:rPr lang="fr-FR" sz="1600" dirty="0" smtClean="0">
                <a:ea typeface="+mn-ea"/>
                <a:cs typeface="+mn-cs"/>
              </a:rPr>
            </a:br>
            <a:endParaRPr lang="fr-FR" sz="1600" dirty="0" smtClean="0">
              <a:ea typeface="+mn-ea"/>
              <a:cs typeface="+mn-cs"/>
            </a:endParaRPr>
          </a:p>
          <a:p>
            <a:pPr>
              <a:defRPr/>
            </a:pPr>
            <a:endParaRPr lang="fr-FR" sz="1600" dirty="0" smtClean="0"/>
          </a:p>
        </p:txBody>
      </p:sp>
      <p:sp>
        <p:nvSpPr>
          <p:cNvPr id="28676" name="Espace réservé de la date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Evelyne Revellat</a:t>
            </a:r>
          </a:p>
        </p:txBody>
      </p:sp>
      <p:sp>
        <p:nvSpPr>
          <p:cNvPr id="28677" name="Espace réservé du pied de page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2010</a:t>
            </a:r>
          </a:p>
        </p:txBody>
      </p:sp>
      <p:sp>
        <p:nvSpPr>
          <p:cNvPr id="28678"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DFA7F81E-0C86-4EAD-91F8-AA5033DCFC36}" type="slidenum">
              <a:rPr lang="fr-FR" altLang="fr-FR" sz="1400"/>
              <a:pPr eaLnBrk="1" hangingPunct="1">
                <a:spcBef>
                  <a:spcPct val="0"/>
                </a:spcBef>
                <a:buClrTx/>
                <a:buSzTx/>
                <a:buFontTx/>
                <a:buNone/>
              </a:pPr>
              <a:t>29</a:t>
            </a:fld>
            <a:endParaRPr lang="fr-FR" altLang="fr-FR" sz="1400"/>
          </a:p>
        </p:txBody>
      </p:sp>
    </p:spTree>
    <p:extLst>
      <p:ext uri="{BB962C8B-B14F-4D97-AF65-F5344CB8AC3E}">
        <p14:creationId xmlns:p14="http://schemas.microsoft.com/office/powerpoint/2010/main" val="423543866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44624"/>
            <a:ext cx="8229600" cy="1371600"/>
          </a:xfrm>
        </p:spPr>
        <p:txBody>
          <a:bodyPr/>
          <a:lstStyle/>
          <a:p>
            <a:r>
              <a:rPr lang="fr-FR" altLang="fr-FR" dirty="0" smtClean="0"/>
              <a:t>Sommaire</a:t>
            </a:r>
          </a:p>
        </p:txBody>
      </p:sp>
      <p:sp>
        <p:nvSpPr>
          <p:cNvPr id="5123" name="Espace réservé du contenu 2"/>
          <p:cNvSpPr>
            <a:spLocks noGrp="1"/>
          </p:cNvSpPr>
          <p:nvPr>
            <p:ph idx="1"/>
          </p:nvPr>
        </p:nvSpPr>
        <p:spPr>
          <a:xfrm>
            <a:off x="468313" y="980728"/>
            <a:ext cx="8486775" cy="4648200"/>
          </a:xfrm>
        </p:spPr>
        <p:txBody>
          <a:bodyPr/>
          <a:lstStyle/>
          <a:p>
            <a:pPr marL="0" indent="0">
              <a:buFont typeface="Wingdings" panose="05000000000000000000" pitchFamily="2" charset="2"/>
              <a:buNone/>
              <a:defRPr/>
            </a:pPr>
            <a:r>
              <a:rPr lang="fr-FR" altLang="fr-FR" sz="1600" b="1" dirty="0" smtClean="0"/>
              <a:t>1. </a:t>
            </a:r>
            <a:r>
              <a:rPr lang="fr-FR" altLang="fr-FR" sz="1600" b="1" dirty="0" smtClean="0"/>
              <a:t>Synthèse carrière et </a:t>
            </a:r>
            <a:r>
              <a:rPr lang="fr-FR" altLang="fr-FR" sz="1600" b="1" dirty="0" smtClean="0"/>
              <a:t>constat:</a:t>
            </a:r>
            <a:endParaRPr lang="fr-FR" altLang="fr-FR" sz="1600" b="1" dirty="0"/>
          </a:p>
          <a:p>
            <a:pPr marL="400050" lvl="1" indent="0">
              <a:buFont typeface="Wingdings" panose="05000000000000000000" pitchFamily="2" charset="2"/>
              <a:buNone/>
              <a:defRPr/>
            </a:pPr>
            <a:r>
              <a:rPr lang="fr-FR" altLang="fr-FR" sz="1600" dirty="0" smtClean="0"/>
              <a:t>Synthèse carrière</a:t>
            </a:r>
          </a:p>
          <a:p>
            <a:pPr marL="457200" lvl="1" indent="0">
              <a:buFont typeface="Wingdings" panose="05000000000000000000" pitchFamily="2" charset="2"/>
              <a:buNone/>
              <a:defRPr/>
            </a:pPr>
            <a:r>
              <a:rPr lang="fr-FR" altLang="fr-FR" sz="1600" dirty="0" smtClean="0"/>
              <a:t>Le </a:t>
            </a:r>
            <a:r>
              <a:rPr lang="fr-FR" altLang="fr-FR" sz="1600" dirty="0" smtClean="0"/>
              <a:t>constat</a:t>
            </a:r>
          </a:p>
          <a:p>
            <a:pPr marL="57150" indent="0">
              <a:buFont typeface="Wingdings" panose="05000000000000000000" pitchFamily="2" charset="2"/>
              <a:buNone/>
              <a:defRPr/>
            </a:pPr>
            <a:r>
              <a:rPr lang="fr-FR" altLang="fr-FR" sz="1600" b="1" dirty="0">
                <a:ea typeface="+mn-ea"/>
                <a:cs typeface="+mn-cs"/>
              </a:rPr>
              <a:t>2. </a:t>
            </a:r>
            <a:r>
              <a:rPr lang="fr-FR" altLang="fr-FR" sz="1600" b="1" dirty="0">
                <a:ea typeface="+mn-ea"/>
                <a:cs typeface="+mn-cs"/>
              </a:rPr>
              <a:t>Vision, Concept et </a:t>
            </a:r>
            <a:r>
              <a:rPr lang="fr-FR" altLang="fr-FR" sz="1600" b="1" dirty="0" smtClean="0">
                <a:ea typeface="+mn-ea"/>
                <a:cs typeface="+mn-cs"/>
              </a:rPr>
              <a:t>stratégie:</a:t>
            </a:r>
            <a:endParaRPr lang="fr-FR" altLang="fr-FR" sz="1600" b="1" dirty="0">
              <a:ea typeface="+mn-ea"/>
              <a:cs typeface="+mn-cs"/>
            </a:endParaRPr>
          </a:p>
          <a:p>
            <a:pPr marL="457200" lvl="1" indent="0">
              <a:buFont typeface="Wingdings" panose="05000000000000000000" pitchFamily="2" charset="2"/>
              <a:buNone/>
              <a:defRPr/>
            </a:pPr>
            <a:r>
              <a:rPr lang="fr-FR" altLang="fr-FR" sz="1600" dirty="0" smtClean="0"/>
              <a:t>Le concept : une double approche</a:t>
            </a:r>
          </a:p>
          <a:p>
            <a:pPr marL="457200" lvl="1" indent="0">
              <a:buFont typeface="Wingdings" panose="05000000000000000000" pitchFamily="2" charset="2"/>
              <a:buNone/>
              <a:defRPr/>
            </a:pPr>
            <a:r>
              <a:rPr lang="fr-FR" altLang="fr-FR" sz="1600" dirty="0"/>
              <a:t>C</a:t>
            </a:r>
            <a:r>
              <a:rPr lang="fr-FR" altLang="fr-FR" sz="1600" dirty="0" smtClean="0"/>
              <a:t>omment il fonctionne : qui sont les clients</a:t>
            </a:r>
            <a:endParaRPr lang="fr-FR" altLang="fr-FR" sz="1600" b="1" dirty="0" smtClean="0"/>
          </a:p>
          <a:p>
            <a:pPr marL="457200" lvl="1" indent="0">
              <a:buFont typeface="Wingdings" panose="05000000000000000000" pitchFamily="2" charset="2"/>
              <a:buNone/>
              <a:defRPr/>
            </a:pPr>
            <a:r>
              <a:rPr lang="fr-FR" altLang="fr-FR" sz="1600" dirty="0" smtClean="0"/>
              <a:t>Que viennent chercher les patients ?</a:t>
            </a:r>
          </a:p>
          <a:p>
            <a:pPr marL="457200" lvl="1" indent="0">
              <a:buFont typeface="Wingdings" panose="05000000000000000000" pitchFamily="2" charset="2"/>
              <a:buNone/>
              <a:defRPr/>
            </a:pPr>
            <a:r>
              <a:rPr lang="fr-FR" altLang="fr-FR" sz="1600" dirty="0" smtClean="0"/>
              <a:t>Que viennent chercher les thérapeutes ?</a:t>
            </a:r>
          </a:p>
          <a:p>
            <a:pPr marL="0" indent="0">
              <a:buFont typeface="Wingdings" panose="05000000000000000000" pitchFamily="2" charset="2"/>
              <a:buNone/>
              <a:defRPr/>
            </a:pPr>
            <a:r>
              <a:rPr lang="fr-FR" altLang="fr-FR" sz="1600" b="1" dirty="0" smtClean="0"/>
              <a:t>3. </a:t>
            </a:r>
            <a:r>
              <a:rPr lang="fr-FR" altLang="fr-FR" sz="1600" b="1" dirty="0" smtClean="0"/>
              <a:t>Spécificités du </a:t>
            </a:r>
            <a:r>
              <a:rPr lang="fr-FR" altLang="fr-FR" sz="1600" b="1" dirty="0" smtClean="0"/>
              <a:t>Centre:</a:t>
            </a:r>
            <a:endParaRPr lang="fr-FR" altLang="fr-FR" sz="1600" b="1" dirty="0" smtClean="0"/>
          </a:p>
          <a:p>
            <a:pPr marL="457200" lvl="1" indent="0">
              <a:buFont typeface="Wingdings" panose="05000000000000000000" pitchFamily="2" charset="2"/>
              <a:buNone/>
              <a:defRPr/>
            </a:pPr>
            <a:r>
              <a:rPr lang="fr-FR" altLang="fr-FR" sz="1600" dirty="0" smtClean="0"/>
              <a:t>Positionnement de </a:t>
            </a:r>
            <a:r>
              <a:rPr lang="fr-FR" altLang="fr-FR" sz="1600" b="1" dirty="0" err="1" smtClean="0"/>
              <a:t>SophroKhepri</a:t>
            </a:r>
            <a:endParaRPr lang="fr-FR" altLang="fr-FR" sz="1600" b="1" dirty="0" smtClean="0"/>
          </a:p>
          <a:p>
            <a:pPr marL="457200" lvl="1" indent="0">
              <a:buFont typeface="Wingdings" panose="05000000000000000000" pitchFamily="2" charset="2"/>
              <a:buNone/>
              <a:defRPr/>
            </a:pPr>
            <a:r>
              <a:rPr lang="fr-FR" altLang="fr-FR" sz="1600" dirty="0" smtClean="0"/>
              <a:t>Locaux et emplacement</a:t>
            </a:r>
          </a:p>
          <a:p>
            <a:pPr marL="0" indent="0">
              <a:buFont typeface="Wingdings" panose="05000000000000000000" pitchFamily="2" charset="2"/>
              <a:buNone/>
              <a:defRPr/>
            </a:pPr>
            <a:r>
              <a:rPr lang="fr-FR" altLang="fr-FR" sz="1600" b="1" dirty="0" smtClean="0"/>
              <a:t>4. </a:t>
            </a:r>
            <a:r>
              <a:rPr lang="fr-FR" altLang="fr-FR" sz="1600" b="1" dirty="0" smtClean="0"/>
              <a:t>Avancement du </a:t>
            </a:r>
            <a:r>
              <a:rPr lang="fr-FR" altLang="fr-FR" sz="1600" b="1" dirty="0" smtClean="0"/>
              <a:t>projet/</a:t>
            </a:r>
            <a:endParaRPr lang="fr-FR" altLang="fr-FR" sz="1600" b="1" dirty="0" smtClean="0"/>
          </a:p>
          <a:p>
            <a:pPr marL="457200" lvl="1" indent="0">
              <a:buFont typeface="Wingdings" panose="05000000000000000000" pitchFamily="2" charset="2"/>
              <a:buNone/>
              <a:defRPr/>
            </a:pPr>
            <a:r>
              <a:rPr lang="fr-FR" altLang="fr-FR" sz="1600" dirty="0" smtClean="0"/>
              <a:t>Où en est le projet ? </a:t>
            </a:r>
          </a:p>
          <a:p>
            <a:pPr marL="457200" lvl="1" indent="0">
              <a:buFont typeface="Wingdings" panose="05000000000000000000" pitchFamily="2" charset="2"/>
              <a:buNone/>
              <a:defRPr/>
            </a:pPr>
            <a:r>
              <a:rPr lang="fr-FR" altLang="fr-FR" sz="1600" dirty="0" smtClean="0"/>
              <a:t>Besoin en financement</a:t>
            </a:r>
          </a:p>
          <a:p>
            <a:pPr marL="0" indent="0" eaLnBrk="1" hangingPunct="1">
              <a:buSzTx/>
              <a:buFont typeface="Wingdings" panose="05000000000000000000" pitchFamily="2" charset="2"/>
              <a:buNone/>
              <a:defRPr/>
            </a:pPr>
            <a:r>
              <a:rPr lang="fr-FR" altLang="fr-FR" sz="1600" b="1" dirty="0"/>
              <a:t>5</a:t>
            </a:r>
            <a:r>
              <a:rPr lang="fr-FR" altLang="fr-FR" sz="1600" b="1" dirty="0" smtClean="0"/>
              <a:t>. </a:t>
            </a:r>
            <a:r>
              <a:rPr lang="fr-FR" altLang="fr-FR" sz="1600" b="1" dirty="0" smtClean="0"/>
              <a:t>Proposition pour les </a:t>
            </a:r>
            <a:r>
              <a:rPr lang="fr-FR" altLang="fr-FR" sz="1600" b="1" dirty="0" smtClean="0"/>
              <a:t>investisseurs:</a:t>
            </a:r>
            <a:endParaRPr lang="fr-FR" altLang="fr-FR" sz="1600" b="1" dirty="0" smtClean="0"/>
          </a:p>
          <a:p>
            <a:pPr marL="0" indent="0" eaLnBrk="1" hangingPunct="1">
              <a:buSzTx/>
              <a:buFont typeface="Wingdings" panose="05000000000000000000" pitchFamily="2" charset="2"/>
              <a:buNone/>
              <a:defRPr/>
            </a:pPr>
            <a:r>
              <a:rPr lang="fr-FR" altLang="fr-FR" sz="1600" dirty="0" smtClean="0"/>
              <a:t>	Comptes d’exploitation</a:t>
            </a:r>
          </a:p>
          <a:p>
            <a:pPr marL="0" indent="0" eaLnBrk="1" hangingPunct="1">
              <a:buSzTx/>
              <a:buFont typeface="Wingdings" panose="05000000000000000000" pitchFamily="2" charset="2"/>
              <a:buNone/>
              <a:defRPr/>
            </a:pPr>
            <a:r>
              <a:rPr lang="fr-FR" altLang="fr-FR" sz="1600" dirty="0" smtClean="0"/>
              <a:t>	Comptes de financement</a:t>
            </a:r>
            <a:endParaRPr lang="fr-FR" altLang="fr-FR" sz="1600" dirty="0"/>
          </a:p>
          <a:p>
            <a:pPr marL="0" indent="0" eaLnBrk="1" hangingPunct="1">
              <a:buSzTx/>
              <a:buFont typeface="Wingdings" panose="05000000000000000000" pitchFamily="2" charset="2"/>
              <a:buNone/>
              <a:defRPr/>
            </a:pPr>
            <a:r>
              <a:rPr lang="fr-FR" altLang="fr-FR" sz="1600" dirty="0" smtClean="0"/>
              <a:t>	Bilans prévisionnels</a:t>
            </a:r>
          </a:p>
          <a:p>
            <a:pPr marL="0" indent="0">
              <a:buNone/>
              <a:defRPr/>
            </a:pPr>
            <a:r>
              <a:rPr lang="fr-FR" altLang="fr-FR" sz="1400" b="1" dirty="0" smtClean="0"/>
              <a:t>Annexes : CV complet de la </a:t>
            </a:r>
            <a:r>
              <a:rPr lang="fr-FR" altLang="fr-FR" sz="1400" b="1" dirty="0" smtClean="0"/>
              <a:t>dirigeante</a:t>
            </a:r>
            <a:endParaRPr lang="fr-FR" altLang="fr-FR" sz="1400" b="1" dirty="0" smtClean="0"/>
          </a:p>
        </p:txBody>
      </p:sp>
      <p:sp>
        <p:nvSpPr>
          <p:cNvPr id="4100" name="Espace réservé de la date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dirty="0" err="1" smtClean="0"/>
              <a:t>SophroKhepri</a:t>
            </a:r>
            <a:endParaRPr lang="fr-FR" altLang="fr-FR" sz="1400" dirty="0" smtClean="0"/>
          </a:p>
        </p:txBody>
      </p:sp>
      <p:sp>
        <p:nvSpPr>
          <p:cNvPr id="4101" name="Espace réservé du pied de page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2015</a:t>
            </a:r>
          </a:p>
        </p:txBody>
      </p:sp>
      <p:sp>
        <p:nvSpPr>
          <p:cNvPr id="4102"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dirty="0"/>
              <a:t>Page </a:t>
            </a:r>
            <a:fld id="{62327355-7580-4CB9-982B-4BBB57114BF3}" type="slidenum">
              <a:rPr lang="fr-FR" altLang="fr-FR" sz="1400"/>
              <a:pPr eaLnBrk="1" hangingPunct="1">
                <a:spcBef>
                  <a:spcPct val="0"/>
                </a:spcBef>
                <a:buClrTx/>
                <a:buSzTx/>
                <a:buFontTx/>
                <a:buNone/>
              </a:pPr>
              <a:t>3</a:t>
            </a:fld>
            <a:endParaRPr lang="fr-FR" altLang="fr-FR" sz="1400" dirty="0"/>
          </a:p>
        </p:txBody>
      </p:sp>
    </p:spTree>
    <p:extLst>
      <p:ext uri="{BB962C8B-B14F-4D97-AF65-F5344CB8AC3E}">
        <p14:creationId xmlns:p14="http://schemas.microsoft.com/office/powerpoint/2010/main" val="1579835363"/>
      </p:ext>
    </p:extLst>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re 1"/>
          <p:cNvSpPr>
            <a:spLocks noGrp="1"/>
          </p:cNvSpPr>
          <p:nvPr>
            <p:ph type="title"/>
          </p:nvPr>
        </p:nvSpPr>
        <p:spPr/>
        <p:txBody>
          <a:bodyPr/>
          <a:lstStyle/>
          <a:p>
            <a:r>
              <a:rPr lang="fr-FR" altLang="fr-FR" sz="3600" b="1" dirty="0" smtClean="0"/>
              <a:t>Résumé de carrière</a:t>
            </a:r>
            <a:endParaRPr lang="fr-FR" altLang="fr-FR" sz="3600" dirty="0" smtClean="0"/>
          </a:p>
        </p:txBody>
      </p:sp>
      <p:sp>
        <p:nvSpPr>
          <p:cNvPr id="29699" name="Espace réservé du contenu 2"/>
          <p:cNvSpPr>
            <a:spLocks noGrp="1"/>
          </p:cNvSpPr>
          <p:nvPr>
            <p:ph idx="1"/>
          </p:nvPr>
        </p:nvSpPr>
        <p:spPr>
          <a:xfrm>
            <a:off x="457200" y="1412776"/>
            <a:ext cx="8229600" cy="3886200"/>
          </a:xfrm>
        </p:spPr>
        <p:txBody>
          <a:bodyPr/>
          <a:lstStyle/>
          <a:p>
            <a:r>
              <a:rPr lang="fr-FR" altLang="fr-FR" sz="1800" dirty="0" smtClean="0"/>
              <a:t>Mon positionnement relève aussi bien des fonctions Ressources Humaines, que de Prévention des risques au sens large en entreprises. J’interviens comme sophrologue thérapeute pour les particuliers et en entreprise sur la santé au travail, pour la prévention des risques psycho-sociaux, tant sur le volet collectif (accompagnement du changement) qu’individuel (gestion du stress, </a:t>
            </a:r>
            <a:r>
              <a:rPr lang="fr-FR" altLang="fr-FR" sz="1800" dirty="0" err="1" smtClean="0"/>
              <a:t>burn</a:t>
            </a:r>
            <a:r>
              <a:rPr lang="fr-FR" altLang="fr-FR" sz="1800" dirty="0" smtClean="0"/>
              <a:t> out, gestion de conflit</a:t>
            </a:r>
            <a:r>
              <a:rPr lang="fr-FR" altLang="fr-FR" sz="1800" dirty="0" smtClean="0"/>
              <a:t>…).</a:t>
            </a:r>
          </a:p>
          <a:p>
            <a:endParaRPr lang="fr-FR" altLang="fr-FR" sz="1800" dirty="0" smtClean="0"/>
          </a:p>
          <a:p>
            <a:r>
              <a:rPr lang="fr-FR" altLang="fr-FR" sz="1800" b="1" dirty="0" smtClean="0"/>
              <a:t>PARCOURS PROFESSIONNEL </a:t>
            </a:r>
            <a:r>
              <a:rPr lang="fr-FR" altLang="fr-FR" sz="1800" b="1" dirty="0" smtClean="0"/>
              <a:t>:</a:t>
            </a:r>
            <a:endParaRPr lang="fr-FR" altLang="fr-FR" sz="1800" dirty="0"/>
          </a:p>
          <a:p>
            <a:pPr lvl="1"/>
            <a:r>
              <a:rPr lang="fr-FR" altLang="fr-FR" sz="1800" dirty="0"/>
              <a:t>J’ai une expérience d’une quinzaine d’années en Ressources Humaines au sein de grands groupes en tant que Responsable des Ressources humaines et coach interne, (</a:t>
            </a:r>
            <a:r>
              <a:rPr lang="fr-FR" altLang="fr-FR" sz="1800" dirty="0" err="1"/>
              <a:t>Hewlett-packard</a:t>
            </a:r>
            <a:r>
              <a:rPr lang="fr-FR" altLang="fr-FR" sz="1800" dirty="0"/>
              <a:t> et Etam prêt à porter)</a:t>
            </a:r>
          </a:p>
          <a:p>
            <a:pPr lvl="1"/>
            <a:r>
              <a:rPr lang="fr-FR" altLang="fr-FR" sz="1800" dirty="0" smtClean="0"/>
              <a:t>Depuis </a:t>
            </a:r>
            <a:r>
              <a:rPr lang="fr-FR" altLang="fr-FR" sz="1800" dirty="0" smtClean="0"/>
              <a:t>2000, j’interviens, en tant que Consultante, Coach et thérapeute. J'ai eu des missions d'optimisation des ressources humaines dans un contexte de cession-acquisition et levée de fonds, ou de stratégie de développement des PME en intégrant les enjeux de l'entreprise.</a:t>
            </a:r>
          </a:p>
        </p:txBody>
      </p:sp>
      <p:sp>
        <p:nvSpPr>
          <p:cNvPr id="29700" name="Espace réservé de la date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Evelyne Revellat</a:t>
            </a:r>
          </a:p>
        </p:txBody>
      </p:sp>
      <p:sp>
        <p:nvSpPr>
          <p:cNvPr id="29701" name="Espace réservé du pied de page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2010</a:t>
            </a:r>
          </a:p>
        </p:txBody>
      </p:sp>
      <p:sp>
        <p:nvSpPr>
          <p:cNvPr id="29702"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6F83C246-C037-4731-AA7A-508657139404}" type="slidenum">
              <a:rPr lang="fr-FR" altLang="fr-FR" sz="1400"/>
              <a:pPr eaLnBrk="1" hangingPunct="1">
                <a:spcBef>
                  <a:spcPct val="0"/>
                </a:spcBef>
                <a:buClrTx/>
                <a:buSzTx/>
                <a:buFontTx/>
                <a:buNone/>
              </a:pPr>
              <a:t>30</a:t>
            </a:fld>
            <a:endParaRPr lang="fr-FR" altLang="fr-FR" sz="1400"/>
          </a:p>
        </p:txBody>
      </p:sp>
    </p:spTree>
    <p:extLst>
      <p:ext uri="{BB962C8B-B14F-4D97-AF65-F5344CB8AC3E}">
        <p14:creationId xmlns:p14="http://schemas.microsoft.com/office/powerpoint/2010/main" val="4009104145"/>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re 1"/>
          <p:cNvSpPr>
            <a:spLocks noGrp="1"/>
          </p:cNvSpPr>
          <p:nvPr>
            <p:ph type="title"/>
          </p:nvPr>
        </p:nvSpPr>
        <p:spPr>
          <a:xfrm>
            <a:off x="457200" y="44624"/>
            <a:ext cx="8229600" cy="1371600"/>
          </a:xfrm>
        </p:spPr>
        <p:txBody>
          <a:bodyPr/>
          <a:lstStyle/>
          <a:p>
            <a:r>
              <a:rPr lang="fr-FR" altLang="fr-FR" sz="3600" b="1" dirty="0" smtClean="0"/>
              <a:t>Formation</a:t>
            </a:r>
            <a:endParaRPr lang="fr-FR" altLang="fr-FR" sz="3600" dirty="0" smtClean="0"/>
          </a:p>
        </p:txBody>
      </p:sp>
      <p:sp>
        <p:nvSpPr>
          <p:cNvPr id="30723" name="Espace réservé du contenu 2"/>
          <p:cNvSpPr>
            <a:spLocks noGrp="1"/>
          </p:cNvSpPr>
          <p:nvPr>
            <p:ph idx="1"/>
          </p:nvPr>
        </p:nvSpPr>
        <p:spPr>
          <a:xfrm>
            <a:off x="395536" y="1052736"/>
            <a:ext cx="8229600" cy="3886200"/>
          </a:xfrm>
        </p:spPr>
        <p:txBody>
          <a:bodyPr/>
          <a:lstStyle/>
          <a:p>
            <a:r>
              <a:rPr lang="fr-FR" altLang="fr-FR" sz="1800" b="1" dirty="0" smtClean="0"/>
              <a:t>FORMATIONS</a:t>
            </a:r>
            <a:r>
              <a:rPr lang="fr-FR" altLang="fr-FR" sz="1800" dirty="0" smtClean="0"/>
              <a:t> en lien direct avec mon projet professionnel : </a:t>
            </a:r>
          </a:p>
          <a:p>
            <a:r>
              <a:rPr lang="fr-FR" altLang="fr-FR" sz="1800" dirty="0" smtClean="0"/>
              <a:t>Diplôme d'Ecole de Commerce (Sup de Co Grenoble), promo 1991,</a:t>
            </a:r>
          </a:p>
          <a:p>
            <a:r>
              <a:rPr lang="fr-FR" altLang="fr-FR" sz="1800" dirty="0" smtClean="0"/>
              <a:t>Dialogue Intérieur selon Hal et </a:t>
            </a:r>
            <a:r>
              <a:rPr lang="fr-FR" altLang="fr-FR" sz="1800" dirty="0" err="1" smtClean="0"/>
              <a:t>Sidra</a:t>
            </a:r>
            <a:r>
              <a:rPr lang="fr-FR" altLang="fr-FR" sz="1800" dirty="0" smtClean="0"/>
              <a:t> Stone, technique de thérapie brève et de coaching  (2002)</a:t>
            </a:r>
          </a:p>
          <a:p>
            <a:r>
              <a:rPr lang="fr-FR" altLang="fr-FR" sz="1800" dirty="0" smtClean="0"/>
              <a:t>Forum Ouvert (OST : Open </a:t>
            </a:r>
            <a:r>
              <a:rPr lang="fr-FR" altLang="fr-FR" sz="1800" dirty="0" err="1" smtClean="0"/>
              <a:t>Space</a:t>
            </a:r>
            <a:r>
              <a:rPr lang="fr-FR" altLang="fr-FR" sz="1800" dirty="0" smtClean="0"/>
              <a:t> </a:t>
            </a:r>
            <a:r>
              <a:rPr lang="fr-FR" altLang="fr-FR" sz="1800" dirty="0" err="1" smtClean="0"/>
              <a:t>Technology</a:t>
            </a:r>
            <a:r>
              <a:rPr lang="fr-FR" altLang="fr-FR" sz="1800" dirty="0" smtClean="0"/>
              <a:t>)  Communication participative &amp; collaborative, (2011)</a:t>
            </a:r>
          </a:p>
          <a:p>
            <a:r>
              <a:rPr lang="fr-FR" altLang="fr-FR" sz="1800" dirty="0" smtClean="0"/>
              <a:t>Sophrologue de l'ESSA (diplôme RNCP Répertoire National des Certifications Professionnelles), et maître praticien depuis avril 2013,</a:t>
            </a:r>
          </a:p>
          <a:p>
            <a:r>
              <a:rPr lang="fr-FR" altLang="fr-FR" sz="1800" dirty="0" smtClean="0"/>
              <a:t>Praticienne méthodes de thérapie brève EFT (</a:t>
            </a:r>
            <a:r>
              <a:rPr lang="fr-FR" altLang="fr-FR" sz="1800" dirty="0" err="1" smtClean="0"/>
              <a:t>Emotional</a:t>
            </a:r>
            <a:r>
              <a:rPr lang="fr-FR" altLang="fr-FR" sz="1800" dirty="0" smtClean="0"/>
              <a:t> </a:t>
            </a:r>
            <a:r>
              <a:rPr lang="fr-FR" altLang="fr-FR" sz="1800" dirty="0" err="1" smtClean="0"/>
              <a:t>Freedom</a:t>
            </a:r>
            <a:r>
              <a:rPr lang="fr-FR" altLang="fr-FR" sz="1800" dirty="0" smtClean="0"/>
              <a:t> Technique) Stress et Gestion des émotions, (2013),</a:t>
            </a:r>
          </a:p>
          <a:p>
            <a:r>
              <a:rPr lang="fr-FR" altLang="fr-FR" sz="1800" dirty="0" smtClean="0"/>
              <a:t>Praticienne en Analyse </a:t>
            </a:r>
            <a:r>
              <a:rPr lang="fr-FR" altLang="fr-FR" sz="1800" dirty="0" err="1" smtClean="0"/>
              <a:t>Neuro-Cognitive</a:t>
            </a:r>
            <a:r>
              <a:rPr lang="fr-FR" altLang="fr-FR" sz="1800" dirty="0" smtClean="0"/>
              <a:t> et Comportementale, spécialiste du stress (ANC), Mars 2014,</a:t>
            </a:r>
          </a:p>
          <a:p>
            <a:endParaRPr lang="fr-FR" altLang="fr-FR" dirty="0" smtClean="0"/>
          </a:p>
        </p:txBody>
      </p:sp>
      <p:sp>
        <p:nvSpPr>
          <p:cNvPr id="30724" name="Espace réservé de la date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Evelyne Revellat</a:t>
            </a:r>
          </a:p>
        </p:txBody>
      </p:sp>
      <p:sp>
        <p:nvSpPr>
          <p:cNvPr id="30725" name="Espace réservé du pied de page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2010</a:t>
            </a:r>
          </a:p>
        </p:txBody>
      </p:sp>
      <p:sp>
        <p:nvSpPr>
          <p:cNvPr id="30726"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5B0912F1-057C-4BCE-8FA0-408F4FE6F2F4}" type="slidenum">
              <a:rPr lang="fr-FR" altLang="fr-FR" sz="1400"/>
              <a:pPr eaLnBrk="1" hangingPunct="1">
                <a:spcBef>
                  <a:spcPct val="0"/>
                </a:spcBef>
                <a:buClrTx/>
                <a:buSzTx/>
                <a:buFontTx/>
                <a:buNone/>
              </a:pPr>
              <a:t>31</a:t>
            </a:fld>
            <a:endParaRPr lang="fr-FR" altLang="fr-FR" sz="1400"/>
          </a:p>
        </p:txBody>
      </p:sp>
    </p:spTree>
    <p:extLst>
      <p:ext uri="{BB962C8B-B14F-4D97-AF65-F5344CB8AC3E}">
        <p14:creationId xmlns:p14="http://schemas.microsoft.com/office/powerpoint/2010/main" val="2463541783"/>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4"/>
          <p:cNvSpPr>
            <a:spLocks noGrp="1" noChangeArrowheads="1"/>
          </p:cNvSpPr>
          <p:nvPr>
            <p:ph type="dt" sz="quarter" idx="4294967295"/>
          </p:nvPr>
        </p:nvSpPr>
        <p:spPr>
          <a:xfrm>
            <a:off x="9906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JSC Consultants</a:t>
            </a:r>
          </a:p>
        </p:txBody>
      </p:sp>
      <p:sp>
        <p:nvSpPr>
          <p:cNvPr id="31747" name="Rectangle 15"/>
          <p:cNvSpPr>
            <a:spLocks noGrp="1" noChangeArrowheads="1"/>
          </p:cNvSpPr>
          <p:nvPr>
            <p:ph type="ftr" sz="quarter" idx="4294967295"/>
          </p:nvPr>
        </p:nvSpPr>
        <p:spPr>
          <a:xfrm>
            <a:off x="3429000" y="6248400"/>
            <a:ext cx="2895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Hiver-Printemps 2010</a:t>
            </a:r>
          </a:p>
        </p:txBody>
      </p:sp>
      <p:sp>
        <p:nvSpPr>
          <p:cNvPr id="31748" name="Rectangle 16"/>
          <p:cNvSpPr>
            <a:spLocks noGrp="1" noChangeArrowheads="1"/>
          </p:cNvSpPr>
          <p:nvPr>
            <p:ph type="sldNum" sz="quarter" idx="4294967295"/>
          </p:nvPr>
        </p:nvSpPr>
        <p:spPr>
          <a:xfrm>
            <a:off x="68580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F7DE1BB3-4DA0-4E46-A30A-87EB8741AE1B}" type="slidenum">
              <a:rPr lang="fr-FR" altLang="fr-FR" sz="1400"/>
              <a:pPr eaLnBrk="1" hangingPunct="1">
                <a:spcBef>
                  <a:spcPct val="0"/>
                </a:spcBef>
                <a:buClrTx/>
                <a:buSzTx/>
                <a:buFontTx/>
                <a:buNone/>
              </a:pPr>
              <a:t>32</a:t>
            </a:fld>
            <a:endParaRPr lang="fr-FR" altLang="fr-FR" sz="1400"/>
          </a:p>
        </p:txBody>
      </p:sp>
      <p:sp>
        <p:nvSpPr>
          <p:cNvPr id="31749" name="Rectangle 4"/>
          <p:cNvSpPr>
            <a:spLocks noGrp="1" noChangeArrowheads="1"/>
          </p:cNvSpPr>
          <p:nvPr>
            <p:ph type="ctrTitle"/>
          </p:nvPr>
        </p:nvSpPr>
        <p:spPr/>
        <p:txBody>
          <a:bodyPr/>
          <a:lstStyle/>
          <a:p>
            <a:pPr eaLnBrk="1" hangingPunct="1"/>
            <a:r>
              <a:rPr lang="fr-FR" altLang="fr-FR" smtClean="0"/>
              <a:t>Merci de votre attention.</a:t>
            </a:r>
          </a:p>
        </p:txBody>
      </p:sp>
    </p:spTree>
    <p:extLst>
      <p:ext uri="{BB962C8B-B14F-4D97-AF65-F5344CB8AC3E}">
        <p14:creationId xmlns:p14="http://schemas.microsoft.com/office/powerpoint/2010/main" val="3477491767"/>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fr-FR"/>
              <a:t>Introduction</a:t>
            </a:r>
          </a:p>
        </p:txBody>
      </p:sp>
      <p:sp>
        <p:nvSpPr>
          <p:cNvPr id="50179" name="Rectangle 3"/>
          <p:cNvSpPr>
            <a:spLocks noGrp="1" noChangeArrowheads="1"/>
          </p:cNvSpPr>
          <p:nvPr>
            <p:ph type="body" idx="1"/>
          </p:nvPr>
        </p:nvSpPr>
        <p:spPr/>
        <p:txBody>
          <a:bodyPr/>
          <a:lstStyle/>
          <a:p>
            <a:r>
              <a:rPr lang="fr-FR"/>
              <a:t>Présentez l'organisation.</a:t>
            </a:r>
          </a:p>
          <a:p>
            <a:r>
              <a:rPr lang="fr-FR"/>
              <a:t>Fournissez des informations concises sur l'organisation et son objectif, si vous le souhaitez.</a:t>
            </a:r>
          </a:p>
          <a:p>
            <a:r>
              <a:rPr lang="fr-FR"/>
              <a:t>Insérez le logo de l'organisation, le cas échéant.</a:t>
            </a:r>
          </a:p>
        </p:txBody>
      </p:sp>
    </p:spTree>
  </p:cSld>
  <p:clrMapOvr>
    <a:masterClrMapping/>
  </p:clrMapOvr>
  <p:transition spd="med">
    <p:blinds dir="ver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fr-FR"/>
              <a:t>Résumé du projet</a:t>
            </a:r>
          </a:p>
        </p:txBody>
      </p:sp>
      <p:sp>
        <p:nvSpPr>
          <p:cNvPr id="65539" name="Rectangle 3"/>
          <p:cNvSpPr>
            <a:spLocks noGrp="1" noChangeArrowheads="1"/>
          </p:cNvSpPr>
          <p:nvPr>
            <p:ph type="body" idx="1"/>
          </p:nvPr>
        </p:nvSpPr>
        <p:spPr/>
        <p:txBody>
          <a:bodyPr/>
          <a:lstStyle/>
          <a:p>
            <a:r>
              <a:rPr lang="fr-FR"/>
              <a:t>Présentez un bref résumé du projet et son intérêt majeur. </a:t>
            </a:r>
          </a:p>
        </p:txBody>
      </p:sp>
    </p:spTree>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fr-FR"/>
              <a:t>Besoins/problèmes</a:t>
            </a:r>
          </a:p>
        </p:txBody>
      </p:sp>
      <p:sp>
        <p:nvSpPr>
          <p:cNvPr id="51203" name="Rectangle 3"/>
          <p:cNvSpPr>
            <a:spLocks noGrp="1" noChangeArrowheads="1"/>
          </p:cNvSpPr>
          <p:nvPr>
            <p:ph type="body" idx="1"/>
          </p:nvPr>
        </p:nvSpPr>
        <p:spPr/>
        <p:txBody>
          <a:bodyPr/>
          <a:lstStyle/>
          <a:p>
            <a:r>
              <a:rPr lang="fr-FR"/>
              <a:t>Identifiez les besoins ou les problèmes à résoudre.</a:t>
            </a:r>
          </a:p>
          <a:p>
            <a:r>
              <a:rPr lang="fr-FR"/>
              <a:t>Appuyez-vous sur des statistiques, le cas échéant.</a:t>
            </a:r>
          </a:p>
        </p:txBody>
      </p:sp>
    </p:spTree>
  </p:cSld>
  <p:clrMapOvr>
    <a:masterClrMapping/>
  </p:clrMapOvr>
  <p:transition spd="med">
    <p:pull dir="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Rectangle 6"/>
          <p:cNvSpPr>
            <a:spLocks noGrp="1" noChangeArrowheads="1"/>
          </p:cNvSpPr>
          <p:nvPr>
            <p:ph type="title"/>
          </p:nvPr>
        </p:nvSpPr>
        <p:spPr/>
        <p:txBody>
          <a:bodyPr/>
          <a:lstStyle/>
          <a:p>
            <a:r>
              <a:rPr lang="fr-FR"/>
              <a:t>Buts/objectifs</a:t>
            </a:r>
          </a:p>
        </p:txBody>
      </p:sp>
      <p:sp>
        <p:nvSpPr>
          <p:cNvPr id="5127" name="Rectangle 7"/>
          <p:cNvSpPr>
            <a:spLocks noGrp="1" noChangeArrowheads="1"/>
          </p:cNvSpPr>
          <p:nvPr>
            <p:ph type="body" sz="half" idx="1"/>
          </p:nvPr>
        </p:nvSpPr>
        <p:spPr/>
        <p:txBody>
          <a:bodyPr/>
          <a:lstStyle/>
          <a:p>
            <a:r>
              <a:rPr lang="fr-FR"/>
              <a:t>Exposez les buts et objectifs fixés pour répondre aux besoins/résoudre les problèmes.</a:t>
            </a:r>
          </a:p>
          <a:p>
            <a:r>
              <a:rPr lang="fr-FR"/>
              <a:t>Utilisez plusieurs points, si nécessaire.</a:t>
            </a:r>
          </a:p>
        </p:txBody>
      </p:sp>
      <p:grpSp>
        <p:nvGrpSpPr>
          <p:cNvPr id="5157" name="Group 37" descr="Cible&#10;&#10;"/>
          <p:cNvGrpSpPr>
            <a:grpSpLocks noChangeAspect="1"/>
          </p:cNvGrpSpPr>
          <p:nvPr/>
        </p:nvGrpSpPr>
        <p:grpSpPr bwMode="auto">
          <a:xfrm>
            <a:off x="5638800" y="2278063"/>
            <a:ext cx="2376488" cy="2798762"/>
            <a:chOff x="3552" y="1435"/>
            <a:chExt cx="1497" cy="1763"/>
          </a:xfrm>
        </p:grpSpPr>
        <p:sp>
          <p:nvSpPr>
            <p:cNvPr id="5156" name="AutoShape 36"/>
            <p:cNvSpPr>
              <a:spLocks noChangeAspect="1" noChangeArrowheads="1" noTextEdit="1"/>
            </p:cNvSpPr>
            <p:nvPr/>
          </p:nvSpPr>
          <p:spPr bwMode="auto">
            <a:xfrm>
              <a:off x="3552" y="1435"/>
              <a:ext cx="1497" cy="1763"/>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8" name="Freeform 38"/>
            <p:cNvSpPr>
              <a:spLocks/>
            </p:cNvSpPr>
            <p:nvPr/>
          </p:nvSpPr>
          <p:spPr bwMode="auto">
            <a:xfrm>
              <a:off x="3616" y="1489"/>
              <a:ext cx="1374" cy="1432"/>
            </a:xfrm>
            <a:custGeom>
              <a:avLst/>
              <a:gdLst>
                <a:gd name="T0" fmla="*/ 0 w 2748"/>
                <a:gd name="T1" fmla="*/ 2863 h 2863"/>
                <a:gd name="T2" fmla="*/ 0 w 2748"/>
                <a:gd name="T3" fmla="*/ 0 h 2863"/>
                <a:gd name="T4" fmla="*/ 2748 w 2748"/>
                <a:gd name="T5" fmla="*/ 0 h 2863"/>
                <a:gd name="T6" fmla="*/ 2748 w 2748"/>
                <a:gd name="T7" fmla="*/ 2863 h 2863"/>
                <a:gd name="T8" fmla="*/ 0 w 2748"/>
                <a:gd name="T9" fmla="*/ 2863 h 2863"/>
                <a:gd name="T10" fmla="*/ 0 w 2748"/>
                <a:gd name="T11" fmla="*/ 2863 h 2863"/>
              </a:gdLst>
              <a:ahLst/>
              <a:cxnLst>
                <a:cxn ang="0">
                  <a:pos x="T0" y="T1"/>
                </a:cxn>
                <a:cxn ang="0">
                  <a:pos x="T2" y="T3"/>
                </a:cxn>
                <a:cxn ang="0">
                  <a:pos x="T4" y="T5"/>
                </a:cxn>
                <a:cxn ang="0">
                  <a:pos x="T6" y="T7"/>
                </a:cxn>
                <a:cxn ang="0">
                  <a:pos x="T8" y="T9"/>
                </a:cxn>
                <a:cxn ang="0">
                  <a:pos x="T10" y="T11"/>
                </a:cxn>
              </a:cxnLst>
              <a:rect l="0" t="0" r="r" b="b"/>
              <a:pathLst>
                <a:path w="2748" h="2863">
                  <a:moveTo>
                    <a:pt x="0" y="2863"/>
                  </a:moveTo>
                  <a:lnTo>
                    <a:pt x="0" y="0"/>
                  </a:lnTo>
                  <a:lnTo>
                    <a:pt x="2748" y="0"/>
                  </a:lnTo>
                  <a:lnTo>
                    <a:pt x="2748" y="2863"/>
                  </a:lnTo>
                  <a:lnTo>
                    <a:pt x="0" y="286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59" name="Freeform 39"/>
            <p:cNvSpPr>
              <a:spLocks/>
            </p:cNvSpPr>
            <p:nvPr/>
          </p:nvSpPr>
          <p:spPr bwMode="auto">
            <a:xfrm>
              <a:off x="3774" y="1655"/>
              <a:ext cx="1062" cy="1062"/>
            </a:xfrm>
            <a:custGeom>
              <a:avLst/>
              <a:gdLst>
                <a:gd name="T0" fmla="*/ 2121 w 2124"/>
                <a:gd name="T1" fmla="*/ 976 h 2124"/>
                <a:gd name="T2" fmla="*/ 2091 w 2124"/>
                <a:gd name="T3" fmla="*/ 810 h 2124"/>
                <a:gd name="T4" fmla="*/ 2038 w 2124"/>
                <a:gd name="T5" fmla="*/ 648 h 2124"/>
                <a:gd name="T6" fmla="*/ 1959 w 2124"/>
                <a:gd name="T7" fmla="*/ 496 h 2124"/>
                <a:gd name="T8" fmla="*/ 1857 w 2124"/>
                <a:gd name="T9" fmla="*/ 360 h 2124"/>
                <a:gd name="T10" fmla="*/ 1736 w 2124"/>
                <a:gd name="T11" fmla="*/ 242 h 2124"/>
                <a:gd name="T12" fmla="*/ 1597 w 2124"/>
                <a:gd name="T13" fmla="*/ 145 h 2124"/>
                <a:gd name="T14" fmla="*/ 1443 w 2124"/>
                <a:gd name="T15" fmla="*/ 71 h 2124"/>
                <a:gd name="T16" fmla="*/ 1280 w 2124"/>
                <a:gd name="T17" fmla="*/ 24 h 2124"/>
                <a:gd name="T18" fmla="*/ 1110 w 2124"/>
                <a:gd name="T19" fmla="*/ 1 h 2124"/>
                <a:gd name="T20" fmla="*/ 940 w 2124"/>
                <a:gd name="T21" fmla="*/ 6 h 2124"/>
                <a:gd name="T22" fmla="*/ 774 w 2124"/>
                <a:gd name="T23" fmla="*/ 40 h 2124"/>
                <a:gd name="T24" fmla="*/ 614 w 2124"/>
                <a:gd name="T25" fmla="*/ 98 h 2124"/>
                <a:gd name="T26" fmla="*/ 467 w 2124"/>
                <a:gd name="T27" fmla="*/ 184 h 2124"/>
                <a:gd name="T28" fmla="*/ 333 w 2124"/>
                <a:gd name="T29" fmla="*/ 291 h 2124"/>
                <a:gd name="T30" fmla="*/ 219 w 2124"/>
                <a:gd name="T31" fmla="*/ 417 h 2124"/>
                <a:gd name="T32" fmla="*/ 127 w 2124"/>
                <a:gd name="T33" fmla="*/ 559 h 2124"/>
                <a:gd name="T34" fmla="*/ 58 w 2124"/>
                <a:gd name="T35" fmla="*/ 716 h 2124"/>
                <a:gd name="T36" fmla="*/ 16 w 2124"/>
                <a:gd name="T37" fmla="*/ 881 h 2124"/>
                <a:gd name="T38" fmla="*/ 0 w 2124"/>
                <a:gd name="T39" fmla="*/ 1049 h 2124"/>
                <a:gd name="T40" fmla="*/ 13 w 2124"/>
                <a:gd name="T41" fmla="*/ 1220 h 2124"/>
                <a:gd name="T42" fmla="*/ 50 w 2124"/>
                <a:gd name="T43" fmla="*/ 1385 h 2124"/>
                <a:gd name="T44" fmla="*/ 114 w 2124"/>
                <a:gd name="T45" fmla="*/ 1544 h 2124"/>
                <a:gd name="T46" fmla="*/ 203 w 2124"/>
                <a:gd name="T47" fmla="*/ 1688 h 2124"/>
                <a:gd name="T48" fmla="*/ 315 w 2124"/>
                <a:gd name="T49" fmla="*/ 1817 h 2124"/>
                <a:gd name="T50" fmla="*/ 446 w 2124"/>
                <a:gd name="T51" fmla="*/ 1927 h 2124"/>
                <a:gd name="T52" fmla="*/ 591 w 2124"/>
                <a:gd name="T53" fmla="*/ 2016 h 2124"/>
                <a:gd name="T54" fmla="*/ 748 w 2124"/>
                <a:gd name="T55" fmla="*/ 2077 h 2124"/>
                <a:gd name="T56" fmla="*/ 915 w 2124"/>
                <a:gd name="T57" fmla="*/ 2113 h 2124"/>
                <a:gd name="T58" fmla="*/ 1084 w 2124"/>
                <a:gd name="T59" fmla="*/ 2124 h 2124"/>
                <a:gd name="T60" fmla="*/ 1256 w 2124"/>
                <a:gd name="T61" fmla="*/ 2106 h 2124"/>
                <a:gd name="T62" fmla="*/ 1419 w 2124"/>
                <a:gd name="T63" fmla="*/ 2061 h 2124"/>
                <a:gd name="T64" fmla="*/ 1573 w 2124"/>
                <a:gd name="T65" fmla="*/ 1993 h 2124"/>
                <a:gd name="T66" fmla="*/ 1716 w 2124"/>
                <a:gd name="T67" fmla="*/ 1899 h 2124"/>
                <a:gd name="T68" fmla="*/ 1839 w 2124"/>
                <a:gd name="T69" fmla="*/ 1785 h 2124"/>
                <a:gd name="T70" fmla="*/ 1946 w 2124"/>
                <a:gd name="T71" fmla="*/ 1650 h 2124"/>
                <a:gd name="T72" fmla="*/ 2028 w 2124"/>
                <a:gd name="T73" fmla="*/ 1500 h 2124"/>
                <a:gd name="T74" fmla="*/ 2085 w 2124"/>
                <a:gd name="T75" fmla="*/ 1340 h 2124"/>
                <a:gd name="T76" fmla="*/ 2117 w 2124"/>
                <a:gd name="T77" fmla="*/ 1173 h 2124"/>
                <a:gd name="T78" fmla="*/ 2124 w 2124"/>
                <a:gd name="T79" fmla="*/ 1062 h 2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124" h="2124">
                  <a:moveTo>
                    <a:pt x="2124" y="1062"/>
                  </a:moveTo>
                  <a:lnTo>
                    <a:pt x="2121" y="976"/>
                  </a:lnTo>
                  <a:lnTo>
                    <a:pt x="2109" y="894"/>
                  </a:lnTo>
                  <a:lnTo>
                    <a:pt x="2091" y="810"/>
                  </a:lnTo>
                  <a:lnTo>
                    <a:pt x="2069" y="726"/>
                  </a:lnTo>
                  <a:lnTo>
                    <a:pt x="2038" y="648"/>
                  </a:lnTo>
                  <a:lnTo>
                    <a:pt x="2003" y="570"/>
                  </a:lnTo>
                  <a:lnTo>
                    <a:pt x="1959" y="496"/>
                  </a:lnTo>
                  <a:lnTo>
                    <a:pt x="1914" y="428"/>
                  </a:lnTo>
                  <a:lnTo>
                    <a:pt x="1857" y="360"/>
                  </a:lnTo>
                  <a:lnTo>
                    <a:pt x="1799" y="299"/>
                  </a:lnTo>
                  <a:lnTo>
                    <a:pt x="1736" y="242"/>
                  </a:lnTo>
                  <a:lnTo>
                    <a:pt x="1668" y="191"/>
                  </a:lnTo>
                  <a:lnTo>
                    <a:pt x="1597" y="145"/>
                  </a:lnTo>
                  <a:lnTo>
                    <a:pt x="1522" y="105"/>
                  </a:lnTo>
                  <a:lnTo>
                    <a:pt x="1443" y="71"/>
                  </a:lnTo>
                  <a:lnTo>
                    <a:pt x="1362" y="43"/>
                  </a:lnTo>
                  <a:lnTo>
                    <a:pt x="1280" y="24"/>
                  </a:lnTo>
                  <a:lnTo>
                    <a:pt x="1194" y="8"/>
                  </a:lnTo>
                  <a:lnTo>
                    <a:pt x="1110" y="1"/>
                  </a:lnTo>
                  <a:lnTo>
                    <a:pt x="1026" y="0"/>
                  </a:lnTo>
                  <a:lnTo>
                    <a:pt x="940" y="6"/>
                  </a:lnTo>
                  <a:lnTo>
                    <a:pt x="855" y="19"/>
                  </a:lnTo>
                  <a:lnTo>
                    <a:pt x="774" y="40"/>
                  </a:lnTo>
                  <a:lnTo>
                    <a:pt x="693" y="66"/>
                  </a:lnTo>
                  <a:lnTo>
                    <a:pt x="614" y="98"/>
                  </a:lnTo>
                  <a:lnTo>
                    <a:pt x="536" y="139"/>
                  </a:lnTo>
                  <a:lnTo>
                    <a:pt x="467" y="184"/>
                  </a:lnTo>
                  <a:lnTo>
                    <a:pt x="399" y="233"/>
                  </a:lnTo>
                  <a:lnTo>
                    <a:pt x="333" y="291"/>
                  </a:lnTo>
                  <a:lnTo>
                    <a:pt x="274" y="351"/>
                  </a:lnTo>
                  <a:lnTo>
                    <a:pt x="219" y="417"/>
                  </a:lnTo>
                  <a:lnTo>
                    <a:pt x="169" y="485"/>
                  </a:lnTo>
                  <a:lnTo>
                    <a:pt x="127" y="559"/>
                  </a:lnTo>
                  <a:lnTo>
                    <a:pt x="88" y="635"/>
                  </a:lnTo>
                  <a:lnTo>
                    <a:pt x="58" y="716"/>
                  </a:lnTo>
                  <a:lnTo>
                    <a:pt x="34" y="797"/>
                  </a:lnTo>
                  <a:lnTo>
                    <a:pt x="16" y="881"/>
                  </a:lnTo>
                  <a:lnTo>
                    <a:pt x="6" y="963"/>
                  </a:lnTo>
                  <a:lnTo>
                    <a:pt x="0" y="1049"/>
                  </a:lnTo>
                  <a:lnTo>
                    <a:pt x="3" y="1135"/>
                  </a:lnTo>
                  <a:lnTo>
                    <a:pt x="13" y="1220"/>
                  </a:lnTo>
                  <a:lnTo>
                    <a:pt x="27" y="1303"/>
                  </a:lnTo>
                  <a:lnTo>
                    <a:pt x="50" y="1385"/>
                  </a:lnTo>
                  <a:lnTo>
                    <a:pt x="80" y="1466"/>
                  </a:lnTo>
                  <a:lnTo>
                    <a:pt x="114" y="1544"/>
                  </a:lnTo>
                  <a:lnTo>
                    <a:pt x="156" y="1618"/>
                  </a:lnTo>
                  <a:lnTo>
                    <a:pt x="203" y="1688"/>
                  </a:lnTo>
                  <a:lnTo>
                    <a:pt x="258" y="1754"/>
                  </a:lnTo>
                  <a:lnTo>
                    <a:pt x="315" y="1817"/>
                  </a:lnTo>
                  <a:lnTo>
                    <a:pt x="376" y="1873"/>
                  </a:lnTo>
                  <a:lnTo>
                    <a:pt x="446" y="1927"/>
                  </a:lnTo>
                  <a:lnTo>
                    <a:pt x="515" y="1974"/>
                  </a:lnTo>
                  <a:lnTo>
                    <a:pt x="591" y="2016"/>
                  </a:lnTo>
                  <a:lnTo>
                    <a:pt x="667" y="2050"/>
                  </a:lnTo>
                  <a:lnTo>
                    <a:pt x="748" y="2077"/>
                  </a:lnTo>
                  <a:lnTo>
                    <a:pt x="832" y="2098"/>
                  </a:lnTo>
                  <a:lnTo>
                    <a:pt x="915" y="2113"/>
                  </a:lnTo>
                  <a:lnTo>
                    <a:pt x="1000" y="2122"/>
                  </a:lnTo>
                  <a:lnTo>
                    <a:pt x="1084" y="2124"/>
                  </a:lnTo>
                  <a:lnTo>
                    <a:pt x="1168" y="2119"/>
                  </a:lnTo>
                  <a:lnTo>
                    <a:pt x="1256" y="2106"/>
                  </a:lnTo>
                  <a:lnTo>
                    <a:pt x="1338" y="2087"/>
                  </a:lnTo>
                  <a:lnTo>
                    <a:pt x="1419" y="2061"/>
                  </a:lnTo>
                  <a:lnTo>
                    <a:pt x="1498" y="2030"/>
                  </a:lnTo>
                  <a:lnTo>
                    <a:pt x="1573" y="1993"/>
                  </a:lnTo>
                  <a:lnTo>
                    <a:pt x="1645" y="1948"/>
                  </a:lnTo>
                  <a:lnTo>
                    <a:pt x="1716" y="1899"/>
                  </a:lnTo>
                  <a:lnTo>
                    <a:pt x="1781" y="1844"/>
                  </a:lnTo>
                  <a:lnTo>
                    <a:pt x="1839" y="1785"/>
                  </a:lnTo>
                  <a:lnTo>
                    <a:pt x="1896" y="1718"/>
                  </a:lnTo>
                  <a:lnTo>
                    <a:pt x="1946" y="1650"/>
                  </a:lnTo>
                  <a:lnTo>
                    <a:pt x="1990" y="1576"/>
                  </a:lnTo>
                  <a:lnTo>
                    <a:pt x="2028" y="1500"/>
                  </a:lnTo>
                  <a:lnTo>
                    <a:pt x="2059" y="1421"/>
                  </a:lnTo>
                  <a:lnTo>
                    <a:pt x="2085" y="1340"/>
                  </a:lnTo>
                  <a:lnTo>
                    <a:pt x="2104" y="1256"/>
                  </a:lnTo>
                  <a:lnTo>
                    <a:pt x="2117" y="1173"/>
                  </a:lnTo>
                  <a:lnTo>
                    <a:pt x="2122" y="1088"/>
                  </a:lnTo>
                  <a:lnTo>
                    <a:pt x="2124" y="1062"/>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60" name="Freeform 40"/>
            <p:cNvSpPr>
              <a:spLocks/>
            </p:cNvSpPr>
            <p:nvPr/>
          </p:nvSpPr>
          <p:spPr bwMode="auto">
            <a:xfrm>
              <a:off x="3912" y="1793"/>
              <a:ext cx="787" cy="786"/>
            </a:xfrm>
            <a:custGeom>
              <a:avLst/>
              <a:gdLst>
                <a:gd name="T0" fmla="*/ 1570 w 1575"/>
                <a:gd name="T1" fmla="*/ 713 h 1572"/>
                <a:gd name="T2" fmla="*/ 1544 w 1575"/>
                <a:gd name="T3" fmla="*/ 568 h 1572"/>
                <a:gd name="T4" fmla="*/ 1491 w 1575"/>
                <a:gd name="T5" fmla="*/ 433 h 1572"/>
                <a:gd name="T6" fmla="*/ 1412 w 1575"/>
                <a:gd name="T7" fmla="*/ 307 h 1572"/>
                <a:gd name="T8" fmla="*/ 1315 w 1575"/>
                <a:gd name="T9" fmla="*/ 201 h 1572"/>
                <a:gd name="T10" fmla="*/ 1197 w 1575"/>
                <a:gd name="T11" fmla="*/ 113 h 1572"/>
                <a:gd name="T12" fmla="*/ 1064 w 1575"/>
                <a:gd name="T13" fmla="*/ 49 h 1572"/>
                <a:gd name="T14" fmla="*/ 923 w 1575"/>
                <a:gd name="T15" fmla="*/ 10 h 1572"/>
                <a:gd name="T16" fmla="*/ 775 w 1575"/>
                <a:gd name="T17" fmla="*/ 0 h 1572"/>
                <a:gd name="T18" fmla="*/ 631 w 1575"/>
                <a:gd name="T19" fmla="*/ 15 h 1572"/>
                <a:gd name="T20" fmla="*/ 492 w 1575"/>
                <a:gd name="T21" fmla="*/ 57 h 1572"/>
                <a:gd name="T22" fmla="*/ 361 w 1575"/>
                <a:gd name="T23" fmla="*/ 126 h 1572"/>
                <a:gd name="T24" fmla="*/ 246 w 1575"/>
                <a:gd name="T25" fmla="*/ 215 h 1572"/>
                <a:gd name="T26" fmla="*/ 149 w 1575"/>
                <a:gd name="T27" fmla="*/ 327 h 1572"/>
                <a:gd name="T28" fmla="*/ 75 w 1575"/>
                <a:gd name="T29" fmla="*/ 453 h 1572"/>
                <a:gd name="T30" fmla="*/ 26 w 1575"/>
                <a:gd name="T31" fmla="*/ 589 h 1572"/>
                <a:gd name="T32" fmla="*/ 2 w 1575"/>
                <a:gd name="T33" fmla="*/ 734 h 1572"/>
                <a:gd name="T34" fmla="*/ 7 w 1575"/>
                <a:gd name="T35" fmla="*/ 883 h 1572"/>
                <a:gd name="T36" fmla="*/ 36 w 1575"/>
                <a:gd name="T37" fmla="*/ 1025 h 1572"/>
                <a:gd name="T38" fmla="*/ 94 w 1575"/>
                <a:gd name="T39" fmla="*/ 1159 h 1572"/>
                <a:gd name="T40" fmla="*/ 175 w 1575"/>
                <a:gd name="T41" fmla="*/ 1282 h 1572"/>
                <a:gd name="T42" fmla="*/ 278 w 1575"/>
                <a:gd name="T43" fmla="*/ 1386 h 1572"/>
                <a:gd name="T44" fmla="*/ 398 w 1575"/>
                <a:gd name="T45" fmla="*/ 1470 h 1572"/>
                <a:gd name="T46" fmla="*/ 532 w 1575"/>
                <a:gd name="T47" fmla="*/ 1530 h 1572"/>
                <a:gd name="T48" fmla="*/ 673 w 1575"/>
                <a:gd name="T49" fmla="*/ 1567 h 1572"/>
                <a:gd name="T50" fmla="*/ 820 w 1575"/>
                <a:gd name="T51" fmla="*/ 1572 h 1572"/>
                <a:gd name="T52" fmla="*/ 966 w 1575"/>
                <a:gd name="T53" fmla="*/ 1554 h 1572"/>
                <a:gd name="T54" fmla="*/ 1105 w 1575"/>
                <a:gd name="T55" fmla="*/ 1505 h 1572"/>
                <a:gd name="T56" fmla="*/ 1232 w 1575"/>
                <a:gd name="T57" fmla="*/ 1436 h 1572"/>
                <a:gd name="T58" fmla="*/ 1344 w 1575"/>
                <a:gd name="T59" fmla="*/ 1342 h 1572"/>
                <a:gd name="T60" fmla="*/ 1438 w 1575"/>
                <a:gd name="T61" fmla="*/ 1229 h 1572"/>
                <a:gd name="T62" fmla="*/ 1509 w 1575"/>
                <a:gd name="T63" fmla="*/ 1100 h 1572"/>
                <a:gd name="T64" fmla="*/ 1556 w 1575"/>
                <a:gd name="T65" fmla="*/ 961 h 1572"/>
                <a:gd name="T66" fmla="*/ 1575 w 1575"/>
                <a:gd name="T67" fmla="*/ 817 h 1572"/>
                <a:gd name="T68" fmla="*/ 1575 w 1575"/>
                <a:gd name="T69" fmla="*/ 786 h 1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75" h="1572">
                  <a:moveTo>
                    <a:pt x="1575" y="786"/>
                  </a:moveTo>
                  <a:lnTo>
                    <a:pt x="1570" y="713"/>
                  </a:lnTo>
                  <a:lnTo>
                    <a:pt x="1559" y="640"/>
                  </a:lnTo>
                  <a:lnTo>
                    <a:pt x="1544" y="568"/>
                  </a:lnTo>
                  <a:lnTo>
                    <a:pt x="1522" y="500"/>
                  </a:lnTo>
                  <a:lnTo>
                    <a:pt x="1491" y="433"/>
                  </a:lnTo>
                  <a:lnTo>
                    <a:pt x="1455" y="369"/>
                  </a:lnTo>
                  <a:lnTo>
                    <a:pt x="1412" y="307"/>
                  </a:lnTo>
                  <a:lnTo>
                    <a:pt x="1365" y="252"/>
                  </a:lnTo>
                  <a:lnTo>
                    <a:pt x="1315" y="201"/>
                  </a:lnTo>
                  <a:lnTo>
                    <a:pt x="1257" y="154"/>
                  </a:lnTo>
                  <a:lnTo>
                    <a:pt x="1197" y="113"/>
                  </a:lnTo>
                  <a:lnTo>
                    <a:pt x="1130" y="78"/>
                  </a:lnTo>
                  <a:lnTo>
                    <a:pt x="1064" y="49"/>
                  </a:lnTo>
                  <a:lnTo>
                    <a:pt x="995" y="28"/>
                  </a:lnTo>
                  <a:lnTo>
                    <a:pt x="923" y="10"/>
                  </a:lnTo>
                  <a:lnTo>
                    <a:pt x="851" y="2"/>
                  </a:lnTo>
                  <a:lnTo>
                    <a:pt x="775" y="0"/>
                  </a:lnTo>
                  <a:lnTo>
                    <a:pt x="704" y="3"/>
                  </a:lnTo>
                  <a:lnTo>
                    <a:pt x="631" y="15"/>
                  </a:lnTo>
                  <a:lnTo>
                    <a:pt x="560" y="34"/>
                  </a:lnTo>
                  <a:lnTo>
                    <a:pt x="492" y="57"/>
                  </a:lnTo>
                  <a:lnTo>
                    <a:pt x="424" y="87"/>
                  </a:lnTo>
                  <a:lnTo>
                    <a:pt x="361" y="126"/>
                  </a:lnTo>
                  <a:lnTo>
                    <a:pt x="301" y="168"/>
                  </a:lnTo>
                  <a:lnTo>
                    <a:pt x="246" y="215"/>
                  </a:lnTo>
                  <a:lnTo>
                    <a:pt x="194" y="269"/>
                  </a:lnTo>
                  <a:lnTo>
                    <a:pt x="149" y="327"/>
                  </a:lnTo>
                  <a:lnTo>
                    <a:pt x="109" y="387"/>
                  </a:lnTo>
                  <a:lnTo>
                    <a:pt x="75" y="453"/>
                  </a:lnTo>
                  <a:lnTo>
                    <a:pt x="47" y="519"/>
                  </a:lnTo>
                  <a:lnTo>
                    <a:pt x="26" y="589"/>
                  </a:lnTo>
                  <a:lnTo>
                    <a:pt x="12" y="661"/>
                  </a:lnTo>
                  <a:lnTo>
                    <a:pt x="2" y="734"/>
                  </a:lnTo>
                  <a:lnTo>
                    <a:pt x="0" y="807"/>
                  </a:lnTo>
                  <a:lnTo>
                    <a:pt x="7" y="883"/>
                  </a:lnTo>
                  <a:lnTo>
                    <a:pt x="20" y="952"/>
                  </a:lnTo>
                  <a:lnTo>
                    <a:pt x="36" y="1025"/>
                  </a:lnTo>
                  <a:lnTo>
                    <a:pt x="62" y="1095"/>
                  </a:lnTo>
                  <a:lnTo>
                    <a:pt x="94" y="1159"/>
                  </a:lnTo>
                  <a:lnTo>
                    <a:pt x="133" y="1222"/>
                  </a:lnTo>
                  <a:lnTo>
                    <a:pt x="175" y="1282"/>
                  </a:lnTo>
                  <a:lnTo>
                    <a:pt x="225" y="1336"/>
                  </a:lnTo>
                  <a:lnTo>
                    <a:pt x="278" y="1386"/>
                  </a:lnTo>
                  <a:lnTo>
                    <a:pt x="335" y="1431"/>
                  </a:lnTo>
                  <a:lnTo>
                    <a:pt x="398" y="1470"/>
                  </a:lnTo>
                  <a:lnTo>
                    <a:pt x="464" y="1504"/>
                  </a:lnTo>
                  <a:lnTo>
                    <a:pt x="532" y="1530"/>
                  </a:lnTo>
                  <a:lnTo>
                    <a:pt x="603" y="1551"/>
                  </a:lnTo>
                  <a:lnTo>
                    <a:pt x="673" y="1567"/>
                  </a:lnTo>
                  <a:lnTo>
                    <a:pt x="746" y="1572"/>
                  </a:lnTo>
                  <a:lnTo>
                    <a:pt x="820" y="1572"/>
                  </a:lnTo>
                  <a:lnTo>
                    <a:pt x="893" y="1567"/>
                  </a:lnTo>
                  <a:lnTo>
                    <a:pt x="966" y="1554"/>
                  </a:lnTo>
                  <a:lnTo>
                    <a:pt x="1037" y="1534"/>
                  </a:lnTo>
                  <a:lnTo>
                    <a:pt x="1105" y="1505"/>
                  </a:lnTo>
                  <a:lnTo>
                    <a:pt x="1171" y="1473"/>
                  </a:lnTo>
                  <a:lnTo>
                    <a:pt x="1232" y="1436"/>
                  </a:lnTo>
                  <a:lnTo>
                    <a:pt x="1290" y="1391"/>
                  </a:lnTo>
                  <a:lnTo>
                    <a:pt x="1344" y="1342"/>
                  </a:lnTo>
                  <a:lnTo>
                    <a:pt x="1396" y="1287"/>
                  </a:lnTo>
                  <a:lnTo>
                    <a:pt x="1438" y="1229"/>
                  </a:lnTo>
                  <a:lnTo>
                    <a:pt x="1476" y="1166"/>
                  </a:lnTo>
                  <a:lnTo>
                    <a:pt x="1509" y="1100"/>
                  </a:lnTo>
                  <a:lnTo>
                    <a:pt x="1535" y="1032"/>
                  </a:lnTo>
                  <a:lnTo>
                    <a:pt x="1556" y="961"/>
                  </a:lnTo>
                  <a:lnTo>
                    <a:pt x="1569" y="889"/>
                  </a:lnTo>
                  <a:lnTo>
                    <a:pt x="1575" y="817"/>
                  </a:lnTo>
                  <a:lnTo>
                    <a:pt x="1575" y="786"/>
                  </a:lnTo>
                  <a:close/>
                </a:path>
              </a:pathLst>
            </a:custGeom>
            <a:solidFill>
              <a:srgbClr val="6070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61" name="Freeform 41"/>
            <p:cNvSpPr>
              <a:spLocks/>
            </p:cNvSpPr>
            <p:nvPr/>
          </p:nvSpPr>
          <p:spPr bwMode="auto">
            <a:xfrm>
              <a:off x="4044" y="1927"/>
              <a:ext cx="522" cy="522"/>
            </a:xfrm>
            <a:custGeom>
              <a:avLst/>
              <a:gdLst>
                <a:gd name="T0" fmla="*/ 1041 w 1042"/>
                <a:gd name="T1" fmla="*/ 476 h 1042"/>
                <a:gd name="T2" fmla="*/ 1024 w 1042"/>
                <a:gd name="T3" fmla="*/ 386 h 1042"/>
                <a:gd name="T4" fmla="*/ 994 w 1042"/>
                <a:gd name="T5" fmla="*/ 302 h 1042"/>
                <a:gd name="T6" fmla="*/ 947 w 1042"/>
                <a:gd name="T7" fmla="*/ 223 h 1042"/>
                <a:gd name="T8" fmla="*/ 889 w 1042"/>
                <a:gd name="T9" fmla="*/ 153 h 1042"/>
                <a:gd name="T10" fmla="*/ 819 w 1042"/>
                <a:gd name="T11" fmla="*/ 95 h 1042"/>
                <a:gd name="T12" fmla="*/ 742 w 1042"/>
                <a:gd name="T13" fmla="*/ 50 h 1042"/>
                <a:gd name="T14" fmla="*/ 656 w 1042"/>
                <a:gd name="T15" fmla="*/ 17 h 1042"/>
                <a:gd name="T16" fmla="*/ 565 w 1042"/>
                <a:gd name="T17" fmla="*/ 3 h 1042"/>
                <a:gd name="T18" fmla="*/ 475 w 1042"/>
                <a:gd name="T19" fmla="*/ 3 h 1042"/>
                <a:gd name="T20" fmla="*/ 386 w 1042"/>
                <a:gd name="T21" fmla="*/ 17 h 1042"/>
                <a:gd name="T22" fmla="*/ 300 w 1042"/>
                <a:gd name="T23" fmla="*/ 50 h 1042"/>
                <a:gd name="T24" fmla="*/ 221 w 1042"/>
                <a:gd name="T25" fmla="*/ 95 h 1042"/>
                <a:gd name="T26" fmla="*/ 151 w 1042"/>
                <a:gd name="T27" fmla="*/ 153 h 1042"/>
                <a:gd name="T28" fmla="*/ 93 w 1042"/>
                <a:gd name="T29" fmla="*/ 223 h 1042"/>
                <a:gd name="T30" fmla="*/ 48 w 1042"/>
                <a:gd name="T31" fmla="*/ 302 h 1042"/>
                <a:gd name="T32" fmla="*/ 17 w 1042"/>
                <a:gd name="T33" fmla="*/ 386 h 1042"/>
                <a:gd name="T34" fmla="*/ 1 w 1042"/>
                <a:gd name="T35" fmla="*/ 476 h 1042"/>
                <a:gd name="T36" fmla="*/ 1 w 1042"/>
                <a:gd name="T37" fmla="*/ 567 h 1042"/>
                <a:gd name="T38" fmla="*/ 17 w 1042"/>
                <a:gd name="T39" fmla="*/ 656 h 1042"/>
                <a:gd name="T40" fmla="*/ 48 w 1042"/>
                <a:gd name="T41" fmla="*/ 742 h 1042"/>
                <a:gd name="T42" fmla="*/ 93 w 1042"/>
                <a:gd name="T43" fmla="*/ 821 h 1042"/>
                <a:gd name="T44" fmla="*/ 151 w 1042"/>
                <a:gd name="T45" fmla="*/ 890 h 1042"/>
                <a:gd name="T46" fmla="*/ 221 w 1042"/>
                <a:gd name="T47" fmla="*/ 949 h 1042"/>
                <a:gd name="T48" fmla="*/ 300 w 1042"/>
                <a:gd name="T49" fmla="*/ 994 h 1042"/>
                <a:gd name="T50" fmla="*/ 386 w 1042"/>
                <a:gd name="T51" fmla="*/ 1025 h 1042"/>
                <a:gd name="T52" fmla="*/ 475 w 1042"/>
                <a:gd name="T53" fmla="*/ 1041 h 1042"/>
                <a:gd name="T54" fmla="*/ 565 w 1042"/>
                <a:gd name="T55" fmla="*/ 1041 h 1042"/>
                <a:gd name="T56" fmla="*/ 656 w 1042"/>
                <a:gd name="T57" fmla="*/ 1025 h 1042"/>
                <a:gd name="T58" fmla="*/ 742 w 1042"/>
                <a:gd name="T59" fmla="*/ 994 h 1042"/>
                <a:gd name="T60" fmla="*/ 819 w 1042"/>
                <a:gd name="T61" fmla="*/ 949 h 1042"/>
                <a:gd name="T62" fmla="*/ 889 w 1042"/>
                <a:gd name="T63" fmla="*/ 890 h 1042"/>
                <a:gd name="T64" fmla="*/ 947 w 1042"/>
                <a:gd name="T65" fmla="*/ 821 h 1042"/>
                <a:gd name="T66" fmla="*/ 994 w 1042"/>
                <a:gd name="T67" fmla="*/ 742 h 1042"/>
                <a:gd name="T68" fmla="*/ 1024 w 1042"/>
                <a:gd name="T69" fmla="*/ 656 h 1042"/>
                <a:gd name="T70" fmla="*/ 1041 w 1042"/>
                <a:gd name="T71" fmla="*/ 567 h 10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42" h="1042">
                  <a:moveTo>
                    <a:pt x="1042" y="522"/>
                  </a:moveTo>
                  <a:lnTo>
                    <a:pt x="1041" y="476"/>
                  </a:lnTo>
                  <a:lnTo>
                    <a:pt x="1034" y="431"/>
                  </a:lnTo>
                  <a:lnTo>
                    <a:pt x="1024" y="386"/>
                  </a:lnTo>
                  <a:lnTo>
                    <a:pt x="1010" y="344"/>
                  </a:lnTo>
                  <a:lnTo>
                    <a:pt x="994" y="302"/>
                  </a:lnTo>
                  <a:lnTo>
                    <a:pt x="973" y="261"/>
                  </a:lnTo>
                  <a:lnTo>
                    <a:pt x="947" y="223"/>
                  </a:lnTo>
                  <a:lnTo>
                    <a:pt x="919" y="187"/>
                  </a:lnTo>
                  <a:lnTo>
                    <a:pt x="889" y="153"/>
                  </a:lnTo>
                  <a:lnTo>
                    <a:pt x="856" y="122"/>
                  </a:lnTo>
                  <a:lnTo>
                    <a:pt x="819" y="95"/>
                  </a:lnTo>
                  <a:lnTo>
                    <a:pt x="782" y="71"/>
                  </a:lnTo>
                  <a:lnTo>
                    <a:pt x="742" y="50"/>
                  </a:lnTo>
                  <a:lnTo>
                    <a:pt x="700" y="32"/>
                  </a:lnTo>
                  <a:lnTo>
                    <a:pt x="656" y="17"/>
                  </a:lnTo>
                  <a:lnTo>
                    <a:pt x="611" y="8"/>
                  </a:lnTo>
                  <a:lnTo>
                    <a:pt x="565" y="3"/>
                  </a:lnTo>
                  <a:lnTo>
                    <a:pt x="520" y="0"/>
                  </a:lnTo>
                  <a:lnTo>
                    <a:pt x="475" y="3"/>
                  </a:lnTo>
                  <a:lnTo>
                    <a:pt x="430" y="8"/>
                  </a:lnTo>
                  <a:lnTo>
                    <a:pt x="386" y="17"/>
                  </a:lnTo>
                  <a:lnTo>
                    <a:pt x="342" y="32"/>
                  </a:lnTo>
                  <a:lnTo>
                    <a:pt x="300" y="50"/>
                  </a:lnTo>
                  <a:lnTo>
                    <a:pt x="260" y="71"/>
                  </a:lnTo>
                  <a:lnTo>
                    <a:pt x="221" y="95"/>
                  </a:lnTo>
                  <a:lnTo>
                    <a:pt x="185" y="122"/>
                  </a:lnTo>
                  <a:lnTo>
                    <a:pt x="151" y="153"/>
                  </a:lnTo>
                  <a:lnTo>
                    <a:pt x="121" y="187"/>
                  </a:lnTo>
                  <a:lnTo>
                    <a:pt x="93" y="223"/>
                  </a:lnTo>
                  <a:lnTo>
                    <a:pt x="69" y="261"/>
                  </a:lnTo>
                  <a:lnTo>
                    <a:pt x="48" y="302"/>
                  </a:lnTo>
                  <a:lnTo>
                    <a:pt x="30" y="344"/>
                  </a:lnTo>
                  <a:lnTo>
                    <a:pt x="17" y="386"/>
                  </a:lnTo>
                  <a:lnTo>
                    <a:pt x="8" y="431"/>
                  </a:lnTo>
                  <a:lnTo>
                    <a:pt x="1" y="476"/>
                  </a:lnTo>
                  <a:lnTo>
                    <a:pt x="0" y="522"/>
                  </a:lnTo>
                  <a:lnTo>
                    <a:pt x="1" y="567"/>
                  </a:lnTo>
                  <a:lnTo>
                    <a:pt x="8" y="612"/>
                  </a:lnTo>
                  <a:lnTo>
                    <a:pt x="17" y="656"/>
                  </a:lnTo>
                  <a:lnTo>
                    <a:pt x="30" y="700"/>
                  </a:lnTo>
                  <a:lnTo>
                    <a:pt x="48" y="742"/>
                  </a:lnTo>
                  <a:lnTo>
                    <a:pt x="69" y="782"/>
                  </a:lnTo>
                  <a:lnTo>
                    <a:pt x="93" y="821"/>
                  </a:lnTo>
                  <a:lnTo>
                    <a:pt x="121" y="856"/>
                  </a:lnTo>
                  <a:lnTo>
                    <a:pt x="151" y="890"/>
                  </a:lnTo>
                  <a:lnTo>
                    <a:pt x="185" y="921"/>
                  </a:lnTo>
                  <a:lnTo>
                    <a:pt x="221" y="949"/>
                  </a:lnTo>
                  <a:lnTo>
                    <a:pt x="260" y="973"/>
                  </a:lnTo>
                  <a:lnTo>
                    <a:pt x="300" y="994"/>
                  </a:lnTo>
                  <a:lnTo>
                    <a:pt x="342" y="1012"/>
                  </a:lnTo>
                  <a:lnTo>
                    <a:pt x="386" y="1025"/>
                  </a:lnTo>
                  <a:lnTo>
                    <a:pt x="430" y="1036"/>
                  </a:lnTo>
                  <a:lnTo>
                    <a:pt x="475" y="1041"/>
                  </a:lnTo>
                  <a:lnTo>
                    <a:pt x="520" y="1042"/>
                  </a:lnTo>
                  <a:lnTo>
                    <a:pt x="565" y="1041"/>
                  </a:lnTo>
                  <a:lnTo>
                    <a:pt x="611" y="1036"/>
                  </a:lnTo>
                  <a:lnTo>
                    <a:pt x="656" y="1025"/>
                  </a:lnTo>
                  <a:lnTo>
                    <a:pt x="700" y="1012"/>
                  </a:lnTo>
                  <a:lnTo>
                    <a:pt x="742" y="994"/>
                  </a:lnTo>
                  <a:lnTo>
                    <a:pt x="780" y="973"/>
                  </a:lnTo>
                  <a:lnTo>
                    <a:pt x="819" y="949"/>
                  </a:lnTo>
                  <a:lnTo>
                    <a:pt x="856" y="921"/>
                  </a:lnTo>
                  <a:lnTo>
                    <a:pt x="889" y="890"/>
                  </a:lnTo>
                  <a:lnTo>
                    <a:pt x="919" y="856"/>
                  </a:lnTo>
                  <a:lnTo>
                    <a:pt x="947" y="821"/>
                  </a:lnTo>
                  <a:lnTo>
                    <a:pt x="973" y="782"/>
                  </a:lnTo>
                  <a:lnTo>
                    <a:pt x="994" y="742"/>
                  </a:lnTo>
                  <a:lnTo>
                    <a:pt x="1010" y="700"/>
                  </a:lnTo>
                  <a:lnTo>
                    <a:pt x="1024" y="656"/>
                  </a:lnTo>
                  <a:lnTo>
                    <a:pt x="1034" y="612"/>
                  </a:lnTo>
                  <a:lnTo>
                    <a:pt x="1041" y="567"/>
                  </a:lnTo>
                  <a:lnTo>
                    <a:pt x="1042" y="522"/>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62" name="Freeform 42"/>
            <p:cNvSpPr>
              <a:spLocks/>
            </p:cNvSpPr>
            <p:nvPr/>
          </p:nvSpPr>
          <p:spPr bwMode="auto">
            <a:xfrm>
              <a:off x="4186" y="2070"/>
              <a:ext cx="237" cy="237"/>
            </a:xfrm>
            <a:custGeom>
              <a:avLst/>
              <a:gdLst>
                <a:gd name="T0" fmla="*/ 474 w 474"/>
                <a:gd name="T1" fmla="*/ 217 h 475"/>
                <a:gd name="T2" fmla="*/ 466 w 474"/>
                <a:gd name="T3" fmla="*/ 176 h 475"/>
                <a:gd name="T4" fmla="*/ 451 w 474"/>
                <a:gd name="T5" fmla="*/ 138 h 475"/>
                <a:gd name="T6" fmla="*/ 432 w 474"/>
                <a:gd name="T7" fmla="*/ 102 h 475"/>
                <a:gd name="T8" fmla="*/ 405 w 474"/>
                <a:gd name="T9" fmla="*/ 70 h 475"/>
                <a:gd name="T10" fmla="*/ 374 w 474"/>
                <a:gd name="T11" fmla="*/ 44 h 475"/>
                <a:gd name="T12" fmla="*/ 338 w 474"/>
                <a:gd name="T13" fmla="*/ 23 h 475"/>
                <a:gd name="T14" fmla="*/ 300 w 474"/>
                <a:gd name="T15" fmla="*/ 8 h 475"/>
                <a:gd name="T16" fmla="*/ 257 w 474"/>
                <a:gd name="T17" fmla="*/ 2 h 475"/>
                <a:gd name="T18" fmla="*/ 217 w 474"/>
                <a:gd name="T19" fmla="*/ 2 h 475"/>
                <a:gd name="T20" fmla="*/ 177 w 474"/>
                <a:gd name="T21" fmla="*/ 8 h 475"/>
                <a:gd name="T22" fmla="*/ 138 w 474"/>
                <a:gd name="T23" fmla="*/ 23 h 475"/>
                <a:gd name="T24" fmla="*/ 102 w 474"/>
                <a:gd name="T25" fmla="*/ 44 h 475"/>
                <a:gd name="T26" fmla="*/ 70 w 474"/>
                <a:gd name="T27" fmla="*/ 70 h 475"/>
                <a:gd name="T28" fmla="*/ 44 w 474"/>
                <a:gd name="T29" fmla="*/ 102 h 475"/>
                <a:gd name="T30" fmla="*/ 23 w 474"/>
                <a:gd name="T31" fmla="*/ 138 h 475"/>
                <a:gd name="T32" fmla="*/ 9 w 474"/>
                <a:gd name="T33" fmla="*/ 176 h 475"/>
                <a:gd name="T34" fmla="*/ 2 w 474"/>
                <a:gd name="T35" fmla="*/ 217 h 475"/>
                <a:gd name="T36" fmla="*/ 2 w 474"/>
                <a:gd name="T37" fmla="*/ 259 h 475"/>
                <a:gd name="T38" fmla="*/ 9 w 474"/>
                <a:gd name="T39" fmla="*/ 299 h 475"/>
                <a:gd name="T40" fmla="*/ 23 w 474"/>
                <a:gd name="T41" fmla="*/ 338 h 475"/>
                <a:gd name="T42" fmla="*/ 44 w 474"/>
                <a:gd name="T43" fmla="*/ 374 h 475"/>
                <a:gd name="T44" fmla="*/ 70 w 474"/>
                <a:gd name="T45" fmla="*/ 404 h 475"/>
                <a:gd name="T46" fmla="*/ 102 w 474"/>
                <a:gd name="T47" fmla="*/ 432 h 475"/>
                <a:gd name="T48" fmla="*/ 138 w 474"/>
                <a:gd name="T49" fmla="*/ 453 h 475"/>
                <a:gd name="T50" fmla="*/ 177 w 474"/>
                <a:gd name="T51" fmla="*/ 467 h 475"/>
                <a:gd name="T52" fmla="*/ 217 w 474"/>
                <a:gd name="T53" fmla="*/ 474 h 475"/>
                <a:gd name="T54" fmla="*/ 257 w 474"/>
                <a:gd name="T55" fmla="*/ 474 h 475"/>
                <a:gd name="T56" fmla="*/ 300 w 474"/>
                <a:gd name="T57" fmla="*/ 467 h 475"/>
                <a:gd name="T58" fmla="*/ 338 w 474"/>
                <a:gd name="T59" fmla="*/ 453 h 475"/>
                <a:gd name="T60" fmla="*/ 374 w 474"/>
                <a:gd name="T61" fmla="*/ 432 h 475"/>
                <a:gd name="T62" fmla="*/ 405 w 474"/>
                <a:gd name="T63" fmla="*/ 404 h 475"/>
                <a:gd name="T64" fmla="*/ 432 w 474"/>
                <a:gd name="T65" fmla="*/ 374 h 475"/>
                <a:gd name="T66" fmla="*/ 451 w 474"/>
                <a:gd name="T67" fmla="*/ 338 h 475"/>
                <a:gd name="T68" fmla="*/ 466 w 474"/>
                <a:gd name="T69" fmla="*/ 299 h 475"/>
                <a:gd name="T70" fmla="*/ 474 w 474"/>
                <a:gd name="T71" fmla="*/ 259 h 4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74" h="475">
                  <a:moveTo>
                    <a:pt x="474" y="238"/>
                  </a:moveTo>
                  <a:lnTo>
                    <a:pt x="474" y="217"/>
                  </a:lnTo>
                  <a:lnTo>
                    <a:pt x="471" y="197"/>
                  </a:lnTo>
                  <a:lnTo>
                    <a:pt x="466" y="176"/>
                  </a:lnTo>
                  <a:lnTo>
                    <a:pt x="460" y="157"/>
                  </a:lnTo>
                  <a:lnTo>
                    <a:pt x="451" y="138"/>
                  </a:lnTo>
                  <a:lnTo>
                    <a:pt x="443" y="120"/>
                  </a:lnTo>
                  <a:lnTo>
                    <a:pt x="432" y="102"/>
                  </a:lnTo>
                  <a:lnTo>
                    <a:pt x="419" y="86"/>
                  </a:lnTo>
                  <a:lnTo>
                    <a:pt x="405" y="70"/>
                  </a:lnTo>
                  <a:lnTo>
                    <a:pt x="390" y="57"/>
                  </a:lnTo>
                  <a:lnTo>
                    <a:pt x="374" y="44"/>
                  </a:lnTo>
                  <a:lnTo>
                    <a:pt x="356" y="32"/>
                  </a:lnTo>
                  <a:lnTo>
                    <a:pt x="338" y="23"/>
                  </a:lnTo>
                  <a:lnTo>
                    <a:pt x="319" y="15"/>
                  </a:lnTo>
                  <a:lnTo>
                    <a:pt x="300" y="8"/>
                  </a:lnTo>
                  <a:lnTo>
                    <a:pt x="278" y="5"/>
                  </a:lnTo>
                  <a:lnTo>
                    <a:pt x="257" y="2"/>
                  </a:lnTo>
                  <a:lnTo>
                    <a:pt x="238" y="0"/>
                  </a:lnTo>
                  <a:lnTo>
                    <a:pt x="217" y="2"/>
                  </a:lnTo>
                  <a:lnTo>
                    <a:pt x="196" y="5"/>
                  </a:lnTo>
                  <a:lnTo>
                    <a:pt x="177" y="8"/>
                  </a:lnTo>
                  <a:lnTo>
                    <a:pt x="157" y="15"/>
                  </a:lnTo>
                  <a:lnTo>
                    <a:pt x="138" y="23"/>
                  </a:lnTo>
                  <a:lnTo>
                    <a:pt x="118" y="32"/>
                  </a:lnTo>
                  <a:lnTo>
                    <a:pt x="102" y="44"/>
                  </a:lnTo>
                  <a:lnTo>
                    <a:pt x="85" y="57"/>
                  </a:lnTo>
                  <a:lnTo>
                    <a:pt x="70" y="70"/>
                  </a:lnTo>
                  <a:lnTo>
                    <a:pt x="55" y="86"/>
                  </a:lnTo>
                  <a:lnTo>
                    <a:pt x="44" y="102"/>
                  </a:lnTo>
                  <a:lnTo>
                    <a:pt x="33" y="120"/>
                  </a:lnTo>
                  <a:lnTo>
                    <a:pt x="23" y="138"/>
                  </a:lnTo>
                  <a:lnTo>
                    <a:pt x="15" y="157"/>
                  </a:lnTo>
                  <a:lnTo>
                    <a:pt x="9" y="176"/>
                  </a:lnTo>
                  <a:lnTo>
                    <a:pt x="4" y="197"/>
                  </a:lnTo>
                  <a:lnTo>
                    <a:pt x="2" y="217"/>
                  </a:lnTo>
                  <a:lnTo>
                    <a:pt x="0" y="238"/>
                  </a:lnTo>
                  <a:lnTo>
                    <a:pt x="2" y="259"/>
                  </a:lnTo>
                  <a:lnTo>
                    <a:pt x="4" y="278"/>
                  </a:lnTo>
                  <a:lnTo>
                    <a:pt x="9" y="299"/>
                  </a:lnTo>
                  <a:lnTo>
                    <a:pt x="15" y="319"/>
                  </a:lnTo>
                  <a:lnTo>
                    <a:pt x="23" y="338"/>
                  </a:lnTo>
                  <a:lnTo>
                    <a:pt x="33" y="356"/>
                  </a:lnTo>
                  <a:lnTo>
                    <a:pt x="44" y="374"/>
                  </a:lnTo>
                  <a:lnTo>
                    <a:pt x="55" y="390"/>
                  </a:lnTo>
                  <a:lnTo>
                    <a:pt x="70" y="404"/>
                  </a:lnTo>
                  <a:lnTo>
                    <a:pt x="85" y="419"/>
                  </a:lnTo>
                  <a:lnTo>
                    <a:pt x="102" y="432"/>
                  </a:lnTo>
                  <a:lnTo>
                    <a:pt x="118" y="443"/>
                  </a:lnTo>
                  <a:lnTo>
                    <a:pt x="138" y="453"/>
                  </a:lnTo>
                  <a:lnTo>
                    <a:pt x="157" y="461"/>
                  </a:lnTo>
                  <a:lnTo>
                    <a:pt x="177" y="467"/>
                  </a:lnTo>
                  <a:lnTo>
                    <a:pt x="196" y="471"/>
                  </a:lnTo>
                  <a:lnTo>
                    <a:pt x="217" y="474"/>
                  </a:lnTo>
                  <a:lnTo>
                    <a:pt x="238" y="475"/>
                  </a:lnTo>
                  <a:lnTo>
                    <a:pt x="257" y="474"/>
                  </a:lnTo>
                  <a:lnTo>
                    <a:pt x="278" y="471"/>
                  </a:lnTo>
                  <a:lnTo>
                    <a:pt x="300" y="467"/>
                  </a:lnTo>
                  <a:lnTo>
                    <a:pt x="319" y="461"/>
                  </a:lnTo>
                  <a:lnTo>
                    <a:pt x="338" y="453"/>
                  </a:lnTo>
                  <a:lnTo>
                    <a:pt x="356" y="443"/>
                  </a:lnTo>
                  <a:lnTo>
                    <a:pt x="374" y="432"/>
                  </a:lnTo>
                  <a:lnTo>
                    <a:pt x="390" y="419"/>
                  </a:lnTo>
                  <a:lnTo>
                    <a:pt x="405" y="404"/>
                  </a:lnTo>
                  <a:lnTo>
                    <a:pt x="419" y="390"/>
                  </a:lnTo>
                  <a:lnTo>
                    <a:pt x="432" y="374"/>
                  </a:lnTo>
                  <a:lnTo>
                    <a:pt x="443" y="356"/>
                  </a:lnTo>
                  <a:lnTo>
                    <a:pt x="451" y="338"/>
                  </a:lnTo>
                  <a:lnTo>
                    <a:pt x="460" y="319"/>
                  </a:lnTo>
                  <a:lnTo>
                    <a:pt x="466" y="299"/>
                  </a:lnTo>
                  <a:lnTo>
                    <a:pt x="471" y="278"/>
                  </a:lnTo>
                  <a:lnTo>
                    <a:pt x="474" y="259"/>
                  </a:lnTo>
                  <a:lnTo>
                    <a:pt x="474" y="238"/>
                  </a:lnTo>
                  <a:close/>
                </a:path>
              </a:pathLst>
            </a:custGeom>
            <a:solidFill>
              <a:srgbClr val="FFEA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63" name="Freeform 43"/>
            <p:cNvSpPr>
              <a:spLocks/>
            </p:cNvSpPr>
            <p:nvPr/>
          </p:nvSpPr>
          <p:spPr bwMode="auto">
            <a:xfrm>
              <a:off x="4169" y="2047"/>
              <a:ext cx="146" cy="276"/>
            </a:xfrm>
            <a:custGeom>
              <a:avLst/>
              <a:gdLst>
                <a:gd name="T0" fmla="*/ 293 w 293"/>
                <a:gd name="T1" fmla="*/ 551 h 551"/>
                <a:gd name="T2" fmla="*/ 258 w 293"/>
                <a:gd name="T3" fmla="*/ 551 h 551"/>
                <a:gd name="T4" fmla="*/ 216 w 293"/>
                <a:gd name="T5" fmla="*/ 545 h 551"/>
                <a:gd name="T6" fmla="*/ 173 w 293"/>
                <a:gd name="T7" fmla="*/ 532 h 551"/>
                <a:gd name="T8" fmla="*/ 136 w 293"/>
                <a:gd name="T9" fmla="*/ 512 h 551"/>
                <a:gd name="T10" fmla="*/ 99 w 293"/>
                <a:gd name="T11" fmla="*/ 488 h 551"/>
                <a:gd name="T12" fmla="*/ 70 w 293"/>
                <a:gd name="T13" fmla="*/ 457 h 551"/>
                <a:gd name="T14" fmla="*/ 41 w 293"/>
                <a:gd name="T15" fmla="*/ 423 h 551"/>
                <a:gd name="T16" fmla="*/ 23 w 293"/>
                <a:gd name="T17" fmla="*/ 385 h 551"/>
                <a:gd name="T18" fmla="*/ 7 w 293"/>
                <a:gd name="T19" fmla="*/ 344 h 551"/>
                <a:gd name="T20" fmla="*/ 0 w 293"/>
                <a:gd name="T21" fmla="*/ 302 h 551"/>
                <a:gd name="T22" fmla="*/ 0 w 293"/>
                <a:gd name="T23" fmla="*/ 257 h 551"/>
                <a:gd name="T24" fmla="*/ 7 w 293"/>
                <a:gd name="T25" fmla="*/ 215 h 551"/>
                <a:gd name="T26" fmla="*/ 20 w 293"/>
                <a:gd name="T27" fmla="*/ 173 h 551"/>
                <a:gd name="T28" fmla="*/ 39 w 293"/>
                <a:gd name="T29" fmla="*/ 134 h 551"/>
                <a:gd name="T30" fmla="*/ 64 w 293"/>
                <a:gd name="T31" fmla="*/ 98 h 551"/>
                <a:gd name="T32" fmla="*/ 96 w 293"/>
                <a:gd name="T33" fmla="*/ 68 h 551"/>
                <a:gd name="T34" fmla="*/ 130 w 293"/>
                <a:gd name="T35" fmla="*/ 43 h 551"/>
                <a:gd name="T36" fmla="*/ 167 w 293"/>
                <a:gd name="T37" fmla="*/ 22 h 551"/>
                <a:gd name="T38" fmla="*/ 209 w 293"/>
                <a:gd name="T39" fmla="*/ 10 h 551"/>
                <a:gd name="T40" fmla="*/ 251 w 293"/>
                <a:gd name="T41" fmla="*/ 0 h 551"/>
                <a:gd name="T42" fmla="*/ 293 w 293"/>
                <a:gd name="T43" fmla="*/ 0 h 551"/>
                <a:gd name="T44" fmla="*/ 293 w 293"/>
                <a:gd name="T45" fmla="*/ 113 h 551"/>
                <a:gd name="T46" fmla="*/ 261 w 293"/>
                <a:gd name="T47" fmla="*/ 113 h 551"/>
                <a:gd name="T48" fmla="*/ 230 w 293"/>
                <a:gd name="T49" fmla="*/ 119 h 551"/>
                <a:gd name="T50" fmla="*/ 198 w 293"/>
                <a:gd name="T51" fmla="*/ 132 h 551"/>
                <a:gd name="T52" fmla="*/ 170 w 293"/>
                <a:gd name="T53" fmla="*/ 152 h 551"/>
                <a:gd name="T54" fmla="*/ 148 w 293"/>
                <a:gd name="T55" fmla="*/ 176 h 551"/>
                <a:gd name="T56" fmla="*/ 130 w 293"/>
                <a:gd name="T57" fmla="*/ 205 h 551"/>
                <a:gd name="T58" fmla="*/ 119 w 293"/>
                <a:gd name="T59" fmla="*/ 236 h 551"/>
                <a:gd name="T60" fmla="*/ 114 w 293"/>
                <a:gd name="T61" fmla="*/ 270 h 551"/>
                <a:gd name="T62" fmla="*/ 117 w 293"/>
                <a:gd name="T63" fmla="*/ 302 h 551"/>
                <a:gd name="T64" fmla="*/ 125 w 293"/>
                <a:gd name="T65" fmla="*/ 333 h 551"/>
                <a:gd name="T66" fmla="*/ 140 w 293"/>
                <a:gd name="T67" fmla="*/ 364 h 551"/>
                <a:gd name="T68" fmla="*/ 161 w 293"/>
                <a:gd name="T69" fmla="*/ 389 h 551"/>
                <a:gd name="T70" fmla="*/ 186 w 293"/>
                <a:gd name="T71" fmla="*/ 410 h 551"/>
                <a:gd name="T72" fmla="*/ 217 w 293"/>
                <a:gd name="T73" fmla="*/ 425 h 551"/>
                <a:gd name="T74" fmla="*/ 248 w 293"/>
                <a:gd name="T75" fmla="*/ 436 h 551"/>
                <a:gd name="T76" fmla="*/ 280 w 293"/>
                <a:gd name="T77" fmla="*/ 438 h 551"/>
                <a:gd name="T78" fmla="*/ 293 w 293"/>
                <a:gd name="T79" fmla="*/ 436 h 551"/>
                <a:gd name="T80" fmla="*/ 293 w 293"/>
                <a:gd name="T81" fmla="*/ 551 h 551"/>
                <a:gd name="T82" fmla="*/ 293 w 293"/>
                <a:gd name="T83" fmla="*/ 551 h 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93" h="551">
                  <a:moveTo>
                    <a:pt x="293" y="551"/>
                  </a:moveTo>
                  <a:lnTo>
                    <a:pt x="258" y="551"/>
                  </a:lnTo>
                  <a:lnTo>
                    <a:pt x="216" y="545"/>
                  </a:lnTo>
                  <a:lnTo>
                    <a:pt x="173" y="532"/>
                  </a:lnTo>
                  <a:lnTo>
                    <a:pt x="136" y="512"/>
                  </a:lnTo>
                  <a:lnTo>
                    <a:pt x="99" y="488"/>
                  </a:lnTo>
                  <a:lnTo>
                    <a:pt x="70" y="457"/>
                  </a:lnTo>
                  <a:lnTo>
                    <a:pt x="41" y="423"/>
                  </a:lnTo>
                  <a:lnTo>
                    <a:pt x="23" y="385"/>
                  </a:lnTo>
                  <a:lnTo>
                    <a:pt x="7" y="344"/>
                  </a:lnTo>
                  <a:lnTo>
                    <a:pt x="0" y="302"/>
                  </a:lnTo>
                  <a:lnTo>
                    <a:pt x="0" y="257"/>
                  </a:lnTo>
                  <a:lnTo>
                    <a:pt x="7" y="215"/>
                  </a:lnTo>
                  <a:lnTo>
                    <a:pt x="20" y="173"/>
                  </a:lnTo>
                  <a:lnTo>
                    <a:pt x="39" y="134"/>
                  </a:lnTo>
                  <a:lnTo>
                    <a:pt x="64" y="98"/>
                  </a:lnTo>
                  <a:lnTo>
                    <a:pt x="96" y="68"/>
                  </a:lnTo>
                  <a:lnTo>
                    <a:pt x="130" y="43"/>
                  </a:lnTo>
                  <a:lnTo>
                    <a:pt x="167" y="22"/>
                  </a:lnTo>
                  <a:lnTo>
                    <a:pt x="209" y="10"/>
                  </a:lnTo>
                  <a:lnTo>
                    <a:pt x="251" y="0"/>
                  </a:lnTo>
                  <a:lnTo>
                    <a:pt x="293" y="0"/>
                  </a:lnTo>
                  <a:lnTo>
                    <a:pt x="293" y="113"/>
                  </a:lnTo>
                  <a:lnTo>
                    <a:pt x="261" y="113"/>
                  </a:lnTo>
                  <a:lnTo>
                    <a:pt x="230" y="119"/>
                  </a:lnTo>
                  <a:lnTo>
                    <a:pt x="198" y="132"/>
                  </a:lnTo>
                  <a:lnTo>
                    <a:pt x="170" y="152"/>
                  </a:lnTo>
                  <a:lnTo>
                    <a:pt x="148" y="176"/>
                  </a:lnTo>
                  <a:lnTo>
                    <a:pt x="130" y="205"/>
                  </a:lnTo>
                  <a:lnTo>
                    <a:pt x="119" y="236"/>
                  </a:lnTo>
                  <a:lnTo>
                    <a:pt x="114" y="270"/>
                  </a:lnTo>
                  <a:lnTo>
                    <a:pt x="117" y="302"/>
                  </a:lnTo>
                  <a:lnTo>
                    <a:pt x="125" y="333"/>
                  </a:lnTo>
                  <a:lnTo>
                    <a:pt x="140" y="364"/>
                  </a:lnTo>
                  <a:lnTo>
                    <a:pt x="161" y="389"/>
                  </a:lnTo>
                  <a:lnTo>
                    <a:pt x="186" y="410"/>
                  </a:lnTo>
                  <a:lnTo>
                    <a:pt x="217" y="425"/>
                  </a:lnTo>
                  <a:lnTo>
                    <a:pt x="248" y="436"/>
                  </a:lnTo>
                  <a:lnTo>
                    <a:pt x="280" y="438"/>
                  </a:lnTo>
                  <a:lnTo>
                    <a:pt x="293" y="436"/>
                  </a:lnTo>
                  <a:lnTo>
                    <a:pt x="293" y="5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64" name="Freeform 44"/>
            <p:cNvSpPr>
              <a:spLocks/>
            </p:cNvSpPr>
            <p:nvPr/>
          </p:nvSpPr>
          <p:spPr bwMode="auto">
            <a:xfrm>
              <a:off x="4297" y="2047"/>
              <a:ext cx="147" cy="276"/>
            </a:xfrm>
            <a:custGeom>
              <a:avLst/>
              <a:gdLst>
                <a:gd name="T0" fmla="*/ 0 w 292"/>
                <a:gd name="T1" fmla="*/ 551 h 551"/>
                <a:gd name="T2" fmla="*/ 35 w 292"/>
                <a:gd name="T3" fmla="*/ 551 h 551"/>
                <a:gd name="T4" fmla="*/ 79 w 292"/>
                <a:gd name="T5" fmla="*/ 545 h 551"/>
                <a:gd name="T6" fmla="*/ 119 w 292"/>
                <a:gd name="T7" fmla="*/ 532 h 551"/>
                <a:gd name="T8" fmla="*/ 158 w 292"/>
                <a:gd name="T9" fmla="*/ 512 h 551"/>
                <a:gd name="T10" fmla="*/ 194 w 292"/>
                <a:gd name="T11" fmla="*/ 488 h 551"/>
                <a:gd name="T12" fmla="*/ 224 w 292"/>
                <a:gd name="T13" fmla="*/ 457 h 551"/>
                <a:gd name="T14" fmla="*/ 252 w 292"/>
                <a:gd name="T15" fmla="*/ 423 h 551"/>
                <a:gd name="T16" fmla="*/ 271 w 292"/>
                <a:gd name="T17" fmla="*/ 385 h 551"/>
                <a:gd name="T18" fmla="*/ 286 w 292"/>
                <a:gd name="T19" fmla="*/ 344 h 551"/>
                <a:gd name="T20" fmla="*/ 292 w 292"/>
                <a:gd name="T21" fmla="*/ 302 h 551"/>
                <a:gd name="T22" fmla="*/ 292 w 292"/>
                <a:gd name="T23" fmla="*/ 257 h 551"/>
                <a:gd name="T24" fmla="*/ 286 w 292"/>
                <a:gd name="T25" fmla="*/ 215 h 551"/>
                <a:gd name="T26" fmla="*/ 273 w 292"/>
                <a:gd name="T27" fmla="*/ 173 h 551"/>
                <a:gd name="T28" fmla="*/ 253 w 292"/>
                <a:gd name="T29" fmla="*/ 134 h 551"/>
                <a:gd name="T30" fmla="*/ 231 w 292"/>
                <a:gd name="T31" fmla="*/ 98 h 551"/>
                <a:gd name="T32" fmla="*/ 198 w 292"/>
                <a:gd name="T33" fmla="*/ 68 h 551"/>
                <a:gd name="T34" fmla="*/ 164 w 292"/>
                <a:gd name="T35" fmla="*/ 43 h 551"/>
                <a:gd name="T36" fmla="*/ 126 w 292"/>
                <a:gd name="T37" fmla="*/ 22 h 551"/>
                <a:gd name="T38" fmla="*/ 85 w 292"/>
                <a:gd name="T39" fmla="*/ 10 h 551"/>
                <a:gd name="T40" fmla="*/ 42 w 292"/>
                <a:gd name="T41" fmla="*/ 0 h 551"/>
                <a:gd name="T42" fmla="*/ 0 w 292"/>
                <a:gd name="T43" fmla="*/ 0 h 551"/>
                <a:gd name="T44" fmla="*/ 0 w 292"/>
                <a:gd name="T45" fmla="*/ 113 h 551"/>
                <a:gd name="T46" fmla="*/ 32 w 292"/>
                <a:gd name="T47" fmla="*/ 113 h 551"/>
                <a:gd name="T48" fmla="*/ 64 w 292"/>
                <a:gd name="T49" fmla="*/ 119 h 551"/>
                <a:gd name="T50" fmla="*/ 97 w 292"/>
                <a:gd name="T51" fmla="*/ 132 h 551"/>
                <a:gd name="T52" fmla="*/ 122 w 292"/>
                <a:gd name="T53" fmla="*/ 152 h 551"/>
                <a:gd name="T54" fmla="*/ 145 w 292"/>
                <a:gd name="T55" fmla="*/ 176 h 551"/>
                <a:gd name="T56" fmla="*/ 164 w 292"/>
                <a:gd name="T57" fmla="*/ 205 h 551"/>
                <a:gd name="T58" fmla="*/ 174 w 292"/>
                <a:gd name="T59" fmla="*/ 236 h 551"/>
                <a:gd name="T60" fmla="*/ 179 w 292"/>
                <a:gd name="T61" fmla="*/ 270 h 551"/>
                <a:gd name="T62" fmla="*/ 177 w 292"/>
                <a:gd name="T63" fmla="*/ 302 h 551"/>
                <a:gd name="T64" fmla="*/ 168 w 292"/>
                <a:gd name="T65" fmla="*/ 333 h 551"/>
                <a:gd name="T66" fmla="*/ 153 w 292"/>
                <a:gd name="T67" fmla="*/ 364 h 551"/>
                <a:gd name="T68" fmla="*/ 132 w 292"/>
                <a:gd name="T69" fmla="*/ 389 h 551"/>
                <a:gd name="T70" fmla="*/ 106 w 292"/>
                <a:gd name="T71" fmla="*/ 410 h 551"/>
                <a:gd name="T72" fmla="*/ 77 w 292"/>
                <a:gd name="T73" fmla="*/ 425 h 551"/>
                <a:gd name="T74" fmla="*/ 46 w 292"/>
                <a:gd name="T75" fmla="*/ 436 h 551"/>
                <a:gd name="T76" fmla="*/ 12 w 292"/>
                <a:gd name="T77" fmla="*/ 438 h 551"/>
                <a:gd name="T78" fmla="*/ 0 w 292"/>
                <a:gd name="T79" fmla="*/ 436 h 551"/>
                <a:gd name="T80" fmla="*/ 0 w 292"/>
                <a:gd name="T81" fmla="*/ 551 h 551"/>
                <a:gd name="T82" fmla="*/ 0 w 292"/>
                <a:gd name="T83" fmla="*/ 551 h 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92" h="551">
                  <a:moveTo>
                    <a:pt x="0" y="551"/>
                  </a:moveTo>
                  <a:lnTo>
                    <a:pt x="35" y="551"/>
                  </a:lnTo>
                  <a:lnTo>
                    <a:pt x="79" y="545"/>
                  </a:lnTo>
                  <a:lnTo>
                    <a:pt x="119" y="532"/>
                  </a:lnTo>
                  <a:lnTo>
                    <a:pt x="158" y="512"/>
                  </a:lnTo>
                  <a:lnTo>
                    <a:pt x="194" y="488"/>
                  </a:lnTo>
                  <a:lnTo>
                    <a:pt x="224" y="457"/>
                  </a:lnTo>
                  <a:lnTo>
                    <a:pt x="252" y="423"/>
                  </a:lnTo>
                  <a:lnTo>
                    <a:pt x="271" y="385"/>
                  </a:lnTo>
                  <a:lnTo>
                    <a:pt x="286" y="344"/>
                  </a:lnTo>
                  <a:lnTo>
                    <a:pt x="292" y="302"/>
                  </a:lnTo>
                  <a:lnTo>
                    <a:pt x="292" y="257"/>
                  </a:lnTo>
                  <a:lnTo>
                    <a:pt x="286" y="215"/>
                  </a:lnTo>
                  <a:lnTo>
                    <a:pt x="273" y="173"/>
                  </a:lnTo>
                  <a:lnTo>
                    <a:pt x="253" y="134"/>
                  </a:lnTo>
                  <a:lnTo>
                    <a:pt x="231" y="98"/>
                  </a:lnTo>
                  <a:lnTo>
                    <a:pt x="198" y="68"/>
                  </a:lnTo>
                  <a:lnTo>
                    <a:pt x="164" y="43"/>
                  </a:lnTo>
                  <a:lnTo>
                    <a:pt x="126" y="22"/>
                  </a:lnTo>
                  <a:lnTo>
                    <a:pt x="85" y="10"/>
                  </a:lnTo>
                  <a:lnTo>
                    <a:pt x="42" y="0"/>
                  </a:lnTo>
                  <a:lnTo>
                    <a:pt x="0" y="0"/>
                  </a:lnTo>
                  <a:lnTo>
                    <a:pt x="0" y="113"/>
                  </a:lnTo>
                  <a:lnTo>
                    <a:pt x="32" y="113"/>
                  </a:lnTo>
                  <a:lnTo>
                    <a:pt x="64" y="119"/>
                  </a:lnTo>
                  <a:lnTo>
                    <a:pt x="97" y="132"/>
                  </a:lnTo>
                  <a:lnTo>
                    <a:pt x="122" y="152"/>
                  </a:lnTo>
                  <a:lnTo>
                    <a:pt x="145" y="176"/>
                  </a:lnTo>
                  <a:lnTo>
                    <a:pt x="164" y="205"/>
                  </a:lnTo>
                  <a:lnTo>
                    <a:pt x="174" y="236"/>
                  </a:lnTo>
                  <a:lnTo>
                    <a:pt x="179" y="270"/>
                  </a:lnTo>
                  <a:lnTo>
                    <a:pt x="177" y="302"/>
                  </a:lnTo>
                  <a:lnTo>
                    <a:pt x="168" y="333"/>
                  </a:lnTo>
                  <a:lnTo>
                    <a:pt x="153" y="364"/>
                  </a:lnTo>
                  <a:lnTo>
                    <a:pt x="132" y="389"/>
                  </a:lnTo>
                  <a:lnTo>
                    <a:pt x="106" y="410"/>
                  </a:lnTo>
                  <a:lnTo>
                    <a:pt x="77" y="425"/>
                  </a:lnTo>
                  <a:lnTo>
                    <a:pt x="46" y="436"/>
                  </a:lnTo>
                  <a:lnTo>
                    <a:pt x="12" y="438"/>
                  </a:lnTo>
                  <a:lnTo>
                    <a:pt x="0" y="436"/>
                  </a:lnTo>
                  <a:lnTo>
                    <a:pt x="0" y="5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65" name="Freeform 45"/>
            <p:cNvSpPr>
              <a:spLocks/>
            </p:cNvSpPr>
            <p:nvPr/>
          </p:nvSpPr>
          <p:spPr bwMode="auto">
            <a:xfrm>
              <a:off x="4026" y="1905"/>
              <a:ext cx="295" cy="560"/>
            </a:xfrm>
            <a:custGeom>
              <a:avLst/>
              <a:gdLst>
                <a:gd name="T0" fmla="*/ 590 w 590"/>
                <a:gd name="T1" fmla="*/ 1121 h 1121"/>
                <a:gd name="T2" fmla="*/ 565 w 590"/>
                <a:gd name="T3" fmla="*/ 1121 h 1121"/>
                <a:gd name="T4" fmla="*/ 503 w 590"/>
                <a:gd name="T5" fmla="*/ 1119 h 1121"/>
                <a:gd name="T6" fmla="*/ 443 w 590"/>
                <a:gd name="T7" fmla="*/ 1108 h 1121"/>
                <a:gd name="T8" fmla="*/ 383 w 590"/>
                <a:gd name="T9" fmla="*/ 1093 h 1121"/>
                <a:gd name="T10" fmla="*/ 325 w 590"/>
                <a:gd name="T11" fmla="*/ 1069 h 1121"/>
                <a:gd name="T12" fmla="*/ 270 w 590"/>
                <a:gd name="T13" fmla="*/ 1040 h 1121"/>
                <a:gd name="T14" fmla="*/ 220 w 590"/>
                <a:gd name="T15" fmla="*/ 1006 h 1121"/>
                <a:gd name="T16" fmla="*/ 173 w 590"/>
                <a:gd name="T17" fmla="*/ 965 h 1121"/>
                <a:gd name="T18" fmla="*/ 131 w 590"/>
                <a:gd name="T19" fmla="*/ 920 h 1121"/>
                <a:gd name="T20" fmla="*/ 92 w 590"/>
                <a:gd name="T21" fmla="*/ 872 h 1121"/>
                <a:gd name="T22" fmla="*/ 63 w 590"/>
                <a:gd name="T23" fmla="*/ 817 h 1121"/>
                <a:gd name="T24" fmla="*/ 38 w 590"/>
                <a:gd name="T25" fmla="*/ 760 h 1121"/>
                <a:gd name="T26" fmla="*/ 18 w 590"/>
                <a:gd name="T27" fmla="*/ 702 h 1121"/>
                <a:gd name="T28" fmla="*/ 5 w 590"/>
                <a:gd name="T29" fmla="*/ 641 h 1121"/>
                <a:gd name="T30" fmla="*/ 0 w 590"/>
                <a:gd name="T31" fmla="*/ 581 h 1121"/>
                <a:gd name="T32" fmla="*/ 4 w 590"/>
                <a:gd name="T33" fmla="*/ 518 h 1121"/>
                <a:gd name="T34" fmla="*/ 10 w 590"/>
                <a:gd name="T35" fmla="*/ 456 h 1121"/>
                <a:gd name="T36" fmla="*/ 25 w 590"/>
                <a:gd name="T37" fmla="*/ 396 h 1121"/>
                <a:gd name="T38" fmla="*/ 46 w 590"/>
                <a:gd name="T39" fmla="*/ 338 h 1121"/>
                <a:gd name="T40" fmla="*/ 73 w 590"/>
                <a:gd name="T41" fmla="*/ 283 h 1121"/>
                <a:gd name="T42" fmla="*/ 107 w 590"/>
                <a:gd name="T43" fmla="*/ 231 h 1121"/>
                <a:gd name="T44" fmla="*/ 146 w 590"/>
                <a:gd name="T45" fmla="*/ 183 h 1121"/>
                <a:gd name="T46" fmla="*/ 191 w 590"/>
                <a:gd name="T47" fmla="*/ 139 h 1121"/>
                <a:gd name="T48" fmla="*/ 240 w 590"/>
                <a:gd name="T49" fmla="*/ 102 h 1121"/>
                <a:gd name="T50" fmla="*/ 291 w 590"/>
                <a:gd name="T51" fmla="*/ 70 h 1121"/>
                <a:gd name="T52" fmla="*/ 350 w 590"/>
                <a:gd name="T53" fmla="*/ 41 h 1121"/>
                <a:gd name="T54" fmla="*/ 406 w 590"/>
                <a:gd name="T55" fmla="*/ 23 h 1121"/>
                <a:gd name="T56" fmla="*/ 466 w 590"/>
                <a:gd name="T57" fmla="*/ 7 h 1121"/>
                <a:gd name="T58" fmla="*/ 529 w 590"/>
                <a:gd name="T59" fmla="*/ 0 h 1121"/>
                <a:gd name="T60" fmla="*/ 590 w 590"/>
                <a:gd name="T61" fmla="*/ 0 h 1121"/>
                <a:gd name="T62" fmla="*/ 590 w 590"/>
                <a:gd name="T63" fmla="*/ 115 h 1121"/>
                <a:gd name="T64" fmla="*/ 535 w 590"/>
                <a:gd name="T65" fmla="*/ 115 h 1121"/>
                <a:gd name="T66" fmla="*/ 479 w 590"/>
                <a:gd name="T67" fmla="*/ 122 h 1121"/>
                <a:gd name="T68" fmla="*/ 426 w 590"/>
                <a:gd name="T69" fmla="*/ 136 h 1121"/>
                <a:gd name="T70" fmla="*/ 375 w 590"/>
                <a:gd name="T71" fmla="*/ 155 h 1121"/>
                <a:gd name="T72" fmla="*/ 325 w 590"/>
                <a:gd name="T73" fmla="*/ 180 h 1121"/>
                <a:gd name="T74" fmla="*/ 280 w 590"/>
                <a:gd name="T75" fmla="*/ 212 h 1121"/>
                <a:gd name="T76" fmla="*/ 240 w 590"/>
                <a:gd name="T77" fmla="*/ 249 h 1121"/>
                <a:gd name="T78" fmla="*/ 204 w 590"/>
                <a:gd name="T79" fmla="*/ 291 h 1121"/>
                <a:gd name="T80" fmla="*/ 173 w 590"/>
                <a:gd name="T81" fmla="*/ 338 h 1121"/>
                <a:gd name="T82" fmla="*/ 151 w 590"/>
                <a:gd name="T83" fmla="*/ 388 h 1121"/>
                <a:gd name="T84" fmla="*/ 131 w 590"/>
                <a:gd name="T85" fmla="*/ 438 h 1121"/>
                <a:gd name="T86" fmla="*/ 120 w 590"/>
                <a:gd name="T87" fmla="*/ 493 h 1121"/>
                <a:gd name="T88" fmla="*/ 114 w 590"/>
                <a:gd name="T89" fmla="*/ 548 h 1121"/>
                <a:gd name="T90" fmla="*/ 117 w 590"/>
                <a:gd name="T91" fmla="*/ 603 h 1121"/>
                <a:gd name="T92" fmla="*/ 125 w 590"/>
                <a:gd name="T93" fmla="*/ 660 h 1121"/>
                <a:gd name="T94" fmla="*/ 139 w 590"/>
                <a:gd name="T95" fmla="*/ 710 h 1121"/>
                <a:gd name="T96" fmla="*/ 164 w 590"/>
                <a:gd name="T97" fmla="*/ 762 h 1121"/>
                <a:gd name="T98" fmla="*/ 191 w 590"/>
                <a:gd name="T99" fmla="*/ 809 h 1121"/>
                <a:gd name="T100" fmla="*/ 223 w 590"/>
                <a:gd name="T101" fmla="*/ 854 h 1121"/>
                <a:gd name="T102" fmla="*/ 264 w 590"/>
                <a:gd name="T103" fmla="*/ 893 h 1121"/>
                <a:gd name="T104" fmla="*/ 306 w 590"/>
                <a:gd name="T105" fmla="*/ 927 h 1121"/>
                <a:gd name="T106" fmla="*/ 353 w 590"/>
                <a:gd name="T107" fmla="*/ 956 h 1121"/>
                <a:gd name="T108" fmla="*/ 403 w 590"/>
                <a:gd name="T109" fmla="*/ 977 h 1121"/>
                <a:gd name="T110" fmla="*/ 456 w 590"/>
                <a:gd name="T111" fmla="*/ 995 h 1121"/>
                <a:gd name="T112" fmla="*/ 511 w 590"/>
                <a:gd name="T113" fmla="*/ 1006 h 1121"/>
                <a:gd name="T114" fmla="*/ 565 w 590"/>
                <a:gd name="T115" fmla="*/ 1007 h 1121"/>
                <a:gd name="T116" fmla="*/ 590 w 590"/>
                <a:gd name="T117" fmla="*/ 1006 h 1121"/>
                <a:gd name="T118" fmla="*/ 590 w 590"/>
                <a:gd name="T119" fmla="*/ 1121 h 1121"/>
                <a:gd name="T120" fmla="*/ 590 w 590"/>
                <a:gd name="T121" fmla="*/ 1121 h 1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90" h="1121">
                  <a:moveTo>
                    <a:pt x="590" y="1121"/>
                  </a:moveTo>
                  <a:lnTo>
                    <a:pt x="565" y="1121"/>
                  </a:lnTo>
                  <a:lnTo>
                    <a:pt x="503" y="1119"/>
                  </a:lnTo>
                  <a:lnTo>
                    <a:pt x="443" y="1108"/>
                  </a:lnTo>
                  <a:lnTo>
                    <a:pt x="383" y="1093"/>
                  </a:lnTo>
                  <a:lnTo>
                    <a:pt x="325" y="1069"/>
                  </a:lnTo>
                  <a:lnTo>
                    <a:pt x="270" y="1040"/>
                  </a:lnTo>
                  <a:lnTo>
                    <a:pt x="220" y="1006"/>
                  </a:lnTo>
                  <a:lnTo>
                    <a:pt x="173" y="965"/>
                  </a:lnTo>
                  <a:lnTo>
                    <a:pt x="131" y="920"/>
                  </a:lnTo>
                  <a:lnTo>
                    <a:pt x="92" y="872"/>
                  </a:lnTo>
                  <a:lnTo>
                    <a:pt x="63" y="817"/>
                  </a:lnTo>
                  <a:lnTo>
                    <a:pt x="38" y="760"/>
                  </a:lnTo>
                  <a:lnTo>
                    <a:pt x="18" y="702"/>
                  </a:lnTo>
                  <a:lnTo>
                    <a:pt x="5" y="641"/>
                  </a:lnTo>
                  <a:lnTo>
                    <a:pt x="0" y="581"/>
                  </a:lnTo>
                  <a:lnTo>
                    <a:pt x="4" y="518"/>
                  </a:lnTo>
                  <a:lnTo>
                    <a:pt x="10" y="456"/>
                  </a:lnTo>
                  <a:lnTo>
                    <a:pt x="25" y="396"/>
                  </a:lnTo>
                  <a:lnTo>
                    <a:pt x="46" y="338"/>
                  </a:lnTo>
                  <a:lnTo>
                    <a:pt x="73" y="283"/>
                  </a:lnTo>
                  <a:lnTo>
                    <a:pt x="107" y="231"/>
                  </a:lnTo>
                  <a:lnTo>
                    <a:pt x="146" y="183"/>
                  </a:lnTo>
                  <a:lnTo>
                    <a:pt x="191" y="139"/>
                  </a:lnTo>
                  <a:lnTo>
                    <a:pt x="240" y="102"/>
                  </a:lnTo>
                  <a:lnTo>
                    <a:pt x="291" y="70"/>
                  </a:lnTo>
                  <a:lnTo>
                    <a:pt x="350" y="41"/>
                  </a:lnTo>
                  <a:lnTo>
                    <a:pt x="406" y="23"/>
                  </a:lnTo>
                  <a:lnTo>
                    <a:pt x="466" y="7"/>
                  </a:lnTo>
                  <a:lnTo>
                    <a:pt x="529" y="0"/>
                  </a:lnTo>
                  <a:lnTo>
                    <a:pt x="590" y="0"/>
                  </a:lnTo>
                  <a:lnTo>
                    <a:pt x="590" y="115"/>
                  </a:lnTo>
                  <a:lnTo>
                    <a:pt x="535" y="115"/>
                  </a:lnTo>
                  <a:lnTo>
                    <a:pt x="479" y="122"/>
                  </a:lnTo>
                  <a:lnTo>
                    <a:pt x="426" y="136"/>
                  </a:lnTo>
                  <a:lnTo>
                    <a:pt x="375" y="155"/>
                  </a:lnTo>
                  <a:lnTo>
                    <a:pt x="325" y="180"/>
                  </a:lnTo>
                  <a:lnTo>
                    <a:pt x="280" y="212"/>
                  </a:lnTo>
                  <a:lnTo>
                    <a:pt x="240" y="249"/>
                  </a:lnTo>
                  <a:lnTo>
                    <a:pt x="204" y="291"/>
                  </a:lnTo>
                  <a:lnTo>
                    <a:pt x="173" y="338"/>
                  </a:lnTo>
                  <a:lnTo>
                    <a:pt x="151" y="388"/>
                  </a:lnTo>
                  <a:lnTo>
                    <a:pt x="131" y="438"/>
                  </a:lnTo>
                  <a:lnTo>
                    <a:pt x="120" y="493"/>
                  </a:lnTo>
                  <a:lnTo>
                    <a:pt x="114" y="548"/>
                  </a:lnTo>
                  <a:lnTo>
                    <a:pt x="117" y="603"/>
                  </a:lnTo>
                  <a:lnTo>
                    <a:pt x="125" y="660"/>
                  </a:lnTo>
                  <a:lnTo>
                    <a:pt x="139" y="710"/>
                  </a:lnTo>
                  <a:lnTo>
                    <a:pt x="164" y="762"/>
                  </a:lnTo>
                  <a:lnTo>
                    <a:pt x="191" y="809"/>
                  </a:lnTo>
                  <a:lnTo>
                    <a:pt x="223" y="854"/>
                  </a:lnTo>
                  <a:lnTo>
                    <a:pt x="264" y="893"/>
                  </a:lnTo>
                  <a:lnTo>
                    <a:pt x="306" y="927"/>
                  </a:lnTo>
                  <a:lnTo>
                    <a:pt x="353" y="956"/>
                  </a:lnTo>
                  <a:lnTo>
                    <a:pt x="403" y="977"/>
                  </a:lnTo>
                  <a:lnTo>
                    <a:pt x="456" y="995"/>
                  </a:lnTo>
                  <a:lnTo>
                    <a:pt x="511" y="1006"/>
                  </a:lnTo>
                  <a:lnTo>
                    <a:pt x="565" y="1007"/>
                  </a:lnTo>
                  <a:lnTo>
                    <a:pt x="590" y="1006"/>
                  </a:lnTo>
                  <a:lnTo>
                    <a:pt x="590" y="11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66" name="Freeform 46"/>
            <p:cNvSpPr>
              <a:spLocks/>
            </p:cNvSpPr>
            <p:nvPr/>
          </p:nvSpPr>
          <p:spPr bwMode="auto">
            <a:xfrm>
              <a:off x="4293" y="1905"/>
              <a:ext cx="294" cy="560"/>
            </a:xfrm>
            <a:custGeom>
              <a:avLst/>
              <a:gdLst>
                <a:gd name="T0" fmla="*/ 0 w 589"/>
                <a:gd name="T1" fmla="*/ 1121 h 1121"/>
                <a:gd name="T2" fmla="*/ 25 w 589"/>
                <a:gd name="T3" fmla="*/ 1121 h 1121"/>
                <a:gd name="T4" fmla="*/ 88 w 589"/>
                <a:gd name="T5" fmla="*/ 1119 h 1121"/>
                <a:gd name="T6" fmla="*/ 148 w 589"/>
                <a:gd name="T7" fmla="*/ 1108 h 1121"/>
                <a:gd name="T8" fmla="*/ 207 w 589"/>
                <a:gd name="T9" fmla="*/ 1093 h 1121"/>
                <a:gd name="T10" fmla="*/ 266 w 589"/>
                <a:gd name="T11" fmla="*/ 1069 h 1121"/>
                <a:gd name="T12" fmla="*/ 321 w 589"/>
                <a:gd name="T13" fmla="*/ 1040 h 1121"/>
                <a:gd name="T14" fmla="*/ 369 w 589"/>
                <a:gd name="T15" fmla="*/ 1006 h 1121"/>
                <a:gd name="T16" fmla="*/ 416 w 589"/>
                <a:gd name="T17" fmla="*/ 965 h 1121"/>
                <a:gd name="T18" fmla="*/ 460 w 589"/>
                <a:gd name="T19" fmla="*/ 920 h 1121"/>
                <a:gd name="T20" fmla="*/ 498 w 589"/>
                <a:gd name="T21" fmla="*/ 872 h 1121"/>
                <a:gd name="T22" fmla="*/ 527 w 589"/>
                <a:gd name="T23" fmla="*/ 817 h 1121"/>
                <a:gd name="T24" fmla="*/ 553 w 589"/>
                <a:gd name="T25" fmla="*/ 760 h 1121"/>
                <a:gd name="T26" fmla="*/ 573 w 589"/>
                <a:gd name="T27" fmla="*/ 702 h 1121"/>
                <a:gd name="T28" fmla="*/ 586 w 589"/>
                <a:gd name="T29" fmla="*/ 641 h 1121"/>
                <a:gd name="T30" fmla="*/ 589 w 589"/>
                <a:gd name="T31" fmla="*/ 581 h 1121"/>
                <a:gd name="T32" fmla="*/ 587 w 589"/>
                <a:gd name="T33" fmla="*/ 518 h 1121"/>
                <a:gd name="T34" fmla="*/ 581 w 589"/>
                <a:gd name="T35" fmla="*/ 456 h 1121"/>
                <a:gd name="T36" fmla="*/ 566 w 589"/>
                <a:gd name="T37" fmla="*/ 396 h 1121"/>
                <a:gd name="T38" fmla="*/ 545 w 589"/>
                <a:gd name="T39" fmla="*/ 338 h 1121"/>
                <a:gd name="T40" fmla="*/ 516 w 589"/>
                <a:gd name="T41" fmla="*/ 283 h 1121"/>
                <a:gd name="T42" fmla="*/ 482 w 589"/>
                <a:gd name="T43" fmla="*/ 231 h 1121"/>
                <a:gd name="T44" fmla="*/ 445 w 589"/>
                <a:gd name="T45" fmla="*/ 183 h 1121"/>
                <a:gd name="T46" fmla="*/ 400 w 589"/>
                <a:gd name="T47" fmla="*/ 139 h 1121"/>
                <a:gd name="T48" fmla="*/ 350 w 589"/>
                <a:gd name="T49" fmla="*/ 102 h 1121"/>
                <a:gd name="T50" fmla="*/ 300 w 589"/>
                <a:gd name="T51" fmla="*/ 70 h 1121"/>
                <a:gd name="T52" fmla="*/ 241 w 589"/>
                <a:gd name="T53" fmla="*/ 41 h 1121"/>
                <a:gd name="T54" fmla="*/ 183 w 589"/>
                <a:gd name="T55" fmla="*/ 23 h 1121"/>
                <a:gd name="T56" fmla="*/ 123 w 589"/>
                <a:gd name="T57" fmla="*/ 7 h 1121"/>
                <a:gd name="T58" fmla="*/ 62 w 589"/>
                <a:gd name="T59" fmla="*/ 0 h 1121"/>
                <a:gd name="T60" fmla="*/ 0 w 589"/>
                <a:gd name="T61" fmla="*/ 0 h 1121"/>
                <a:gd name="T62" fmla="*/ 0 w 589"/>
                <a:gd name="T63" fmla="*/ 115 h 1121"/>
                <a:gd name="T64" fmla="*/ 55 w 589"/>
                <a:gd name="T65" fmla="*/ 115 h 1121"/>
                <a:gd name="T66" fmla="*/ 112 w 589"/>
                <a:gd name="T67" fmla="*/ 122 h 1121"/>
                <a:gd name="T68" fmla="*/ 164 w 589"/>
                <a:gd name="T69" fmla="*/ 136 h 1121"/>
                <a:gd name="T70" fmla="*/ 215 w 589"/>
                <a:gd name="T71" fmla="*/ 155 h 1121"/>
                <a:gd name="T72" fmla="*/ 266 w 589"/>
                <a:gd name="T73" fmla="*/ 180 h 1121"/>
                <a:gd name="T74" fmla="*/ 309 w 589"/>
                <a:gd name="T75" fmla="*/ 212 h 1121"/>
                <a:gd name="T76" fmla="*/ 350 w 589"/>
                <a:gd name="T77" fmla="*/ 249 h 1121"/>
                <a:gd name="T78" fmla="*/ 387 w 589"/>
                <a:gd name="T79" fmla="*/ 291 h 1121"/>
                <a:gd name="T80" fmla="*/ 416 w 589"/>
                <a:gd name="T81" fmla="*/ 338 h 1121"/>
                <a:gd name="T82" fmla="*/ 440 w 589"/>
                <a:gd name="T83" fmla="*/ 388 h 1121"/>
                <a:gd name="T84" fmla="*/ 460 w 589"/>
                <a:gd name="T85" fmla="*/ 438 h 1121"/>
                <a:gd name="T86" fmla="*/ 469 w 589"/>
                <a:gd name="T87" fmla="*/ 493 h 1121"/>
                <a:gd name="T88" fmla="*/ 476 w 589"/>
                <a:gd name="T89" fmla="*/ 548 h 1121"/>
                <a:gd name="T90" fmla="*/ 474 w 589"/>
                <a:gd name="T91" fmla="*/ 603 h 1121"/>
                <a:gd name="T92" fmla="*/ 466 w 589"/>
                <a:gd name="T93" fmla="*/ 660 h 1121"/>
                <a:gd name="T94" fmla="*/ 451 w 589"/>
                <a:gd name="T95" fmla="*/ 710 h 1121"/>
                <a:gd name="T96" fmla="*/ 427 w 589"/>
                <a:gd name="T97" fmla="*/ 762 h 1121"/>
                <a:gd name="T98" fmla="*/ 400 w 589"/>
                <a:gd name="T99" fmla="*/ 809 h 1121"/>
                <a:gd name="T100" fmla="*/ 367 w 589"/>
                <a:gd name="T101" fmla="*/ 854 h 1121"/>
                <a:gd name="T102" fmla="*/ 327 w 589"/>
                <a:gd name="T103" fmla="*/ 893 h 1121"/>
                <a:gd name="T104" fmla="*/ 283 w 589"/>
                <a:gd name="T105" fmla="*/ 927 h 1121"/>
                <a:gd name="T106" fmla="*/ 236 w 589"/>
                <a:gd name="T107" fmla="*/ 956 h 1121"/>
                <a:gd name="T108" fmla="*/ 188 w 589"/>
                <a:gd name="T109" fmla="*/ 977 h 1121"/>
                <a:gd name="T110" fmla="*/ 135 w 589"/>
                <a:gd name="T111" fmla="*/ 995 h 1121"/>
                <a:gd name="T112" fmla="*/ 80 w 589"/>
                <a:gd name="T113" fmla="*/ 1006 h 1121"/>
                <a:gd name="T114" fmla="*/ 25 w 589"/>
                <a:gd name="T115" fmla="*/ 1007 h 1121"/>
                <a:gd name="T116" fmla="*/ 0 w 589"/>
                <a:gd name="T117" fmla="*/ 1006 h 1121"/>
                <a:gd name="T118" fmla="*/ 0 w 589"/>
                <a:gd name="T119" fmla="*/ 1121 h 1121"/>
                <a:gd name="T120" fmla="*/ 0 w 589"/>
                <a:gd name="T121" fmla="*/ 1121 h 1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89" h="1121">
                  <a:moveTo>
                    <a:pt x="0" y="1121"/>
                  </a:moveTo>
                  <a:lnTo>
                    <a:pt x="25" y="1121"/>
                  </a:lnTo>
                  <a:lnTo>
                    <a:pt x="88" y="1119"/>
                  </a:lnTo>
                  <a:lnTo>
                    <a:pt x="148" y="1108"/>
                  </a:lnTo>
                  <a:lnTo>
                    <a:pt x="207" y="1093"/>
                  </a:lnTo>
                  <a:lnTo>
                    <a:pt x="266" y="1069"/>
                  </a:lnTo>
                  <a:lnTo>
                    <a:pt x="321" y="1040"/>
                  </a:lnTo>
                  <a:lnTo>
                    <a:pt x="369" y="1006"/>
                  </a:lnTo>
                  <a:lnTo>
                    <a:pt x="416" y="965"/>
                  </a:lnTo>
                  <a:lnTo>
                    <a:pt x="460" y="920"/>
                  </a:lnTo>
                  <a:lnTo>
                    <a:pt x="498" y="872"/>
                  </a:lnTo>
                  <a:lnTo>
                    <a:pt x="527" y="817"/>
                  </a:lnTo>
                  <a:lnTo>
                    <a:pt x="553" y="760"/>
                  </a:lnTo>
                  <a:lnTo>
                    <a:pt x="573" y="702"/>
                  </a:lnTo>
                  <a:lnTo>
                    <a:pt x="586" y="641"/>
                  </a:lnTo>
                  <a:lnTo>
                    <a:pt x="589" y="581"/>
                  </a:lnTo>
                  <a:lnTo>
                    <a:pt x="587" y="518"/>
                  </a:lnTo>
                  <a:lnTo>
                    <a:pt x="581" y="456"/>
                  </a:lnTo>
                  <a:lnTo>
                    <a:pt x="566" y="396"/>
                  </a:lnTo>
                  <a:lnTo>
                    <a:pt x="545" y="338"/>
                  </a:lnTo>
                  <a:lnTo>
                    <a:pt x="516" y="283"/>
                  </a:lnTo>
                  <a:lnTo>
                    <a:pt x="482" y="231"/>
                  </a:lnTo>
                  <a:lnTo>
                    <a:pt x="445" y="183"/>
                  </a:lnTo>
                  <a:lnTo>
                    <a:pt x="400" y="139"/>
                  </a:lnTo>
                  <a:lnTo>
                    <a:pt x="350" y="102"/>
                  </a:lnTo>
                  <a:lnTo>
                    <a:pt x="300" y="70"/>
                  </a:lnTo>
                  <a:lnTo>
                    <a:pt x="241" y="41"/>
                  </a:lnTo>
                  <a:lnTo>
                    <a:pt x="183" y="23"/>
                  </a:lnTo>
                  <a:lnTo>
                    <a:pt x="123" y="7"/>
                  </a:lnTo>
                  <a:lnTo>
                    <a:pt x="62" y="0"/>
                  </a:lnTo>
                  <a:lnTo>
                    <a:pt x="0" y="0"/>
                  </a:lnTo>
                  <a:lnTo>
                    <a:pt x="0" y="115"/>
                  </a:lnTo>
                  <a:lnTo>
                    <a:pt x="55" y="115"/>
                  </a:lnTo>
                  <a:lnTo>
                    <a:pt x="112" y="122"/>
                  </a:lnTo>
                  <a:lnTo>
                    <a:pt x="164" y="136"/>
                  </a:lnTo>
                  <a:lnTo>
                    <a:pt x="215" y="155"/>
                  </a:lnTo>
                  <a:lnTo>
                    <a:pt x="266" y="180"/>
                  </a:lnTo>
                  <a:lnTo>
                    <a:pt x="309" y="212"/>
                  </a:lnTo>
                  <a:lnTo>
                    <a:pt x="350" y="249"/>
                  </a:lnTo>
                  <a:lnTo>
                    <a:pt x="387" y="291"/>
                  </a:lnTo>
                  <a:lnTo>
                    <a:pt x="416" y="338"/>
                  </a:lnTo>
                  <a:lnTo>
                    <a:pt x="440" y="388"/>
                  </a:lnTo>
                  <a:lnTo>
                    <a:pt x="460" y="438"/>
                  </a:lnTo>
                  <a:lnTo>
                    <a:pt x="469" y="493"/>
                  </a:lnTo>
                  <a:lnTo>
                    <a:pt x="476" y="548"/>
                  </a:lnTo>
                  <a:lnTo>
                    <a:pt x="474" y="603"/>
                  </a:lnTo>
                  <a:lnTo>
                    <a:pt x="466" y="660"/>
                  </a:lnTo>
                  <a:lnTo>
                    <a:pt x="451" y="710"/>
                  </a:lnTo>
                  <a:lnTo>
                    <a:pt x="427" y="762"/>
                  </a:lnTo>
                  <a:lnTo>
                    <a:pt x="400" y="809"/>
                  </a:lnTo>
                  <a:lnTo>
                    <a:pt x="367" y="854"/>
                  </a:lnTo>
                  <a:lnTo>
                    <a:pt x="327" y="893"/>
                  </a:lnTo>
                  <a:lnTo>
                    <a:pt x="283" y="927"/>
                  </a:lnTo>
                  <a:lnTo>
                    <a:pt x="236" y="956"/>
                  </a:lnTo>
                  <a:lnTo>
                    <a:pt x="188" y="977"/>
                  </a:lnTo>
                  <a:lnTo>
                    <a:pt x="135" y="995"/>
                  </a:lnTo>
                  <a:lnTo>
                    <a:pt x="80" y="1006"/>
                  </a:lnTo>
                  <a:lnTo>
                    <a:pt x="25" y="1007"/>
                  </a:lnTo>
                  <a:lnTo>
                    <a:pt x="0" y="1006"/>
                  </a:lnTo>
                  <a:lnTo>
                    <a:pt x="0" y="11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67" name="Freeform 47"/>
            <p:cNvSpPr>
              <a:spLocks/>
            </p:cNvSpPr>
            <p:nvPr/>
          </p:nvSpPr>
          <p:spPr bwMode="auto">
            <a:xfrm>
              <a:off x="3888" y="1767"/>
              <a:ext cx="433" cy="835"/>
            </a:xfrm>
            <a:custGeom>
              <a:avLst/>
              <a:gdLst>
                <a:gd name="T0" fmla="*/ 790 w 864"/>
                <a:gd name="T1" fmla="*/ 2 h 1670"/>
                <a:gd name="T2" fmla="*/ 640 w 864"/>
                <a:gd name="T3" fmla="*/ 25 h 1670"/>
                <a:gd name="T4" fmla="*/ 497 w 864"/>
                <a:gd name="T5" fmla="*/ 72 h 1670"/>
                <a:gd name="T6" fmla="*/ 365 w 864"/>
                <a:gd name="T7" fmla="*/ 146 h 1670"/>
                <a:gd name="T8" fmla="*/ 247 w 864"/>
                <a:gd name="T9" fmla="*/ 240 h 1670"/>
                <a:gd name="T10" fmla="*/ 151 w 864"/>
                <a:gd name="T11" fmla="*/ 355 h 1670"/>
                <a:gd name="T12" fmla="*/ 74 w 864"/>
                <a:gd name="T13" fmla="*/ 485 h 1670"/>
                <a:gd name="T14" fmla="*/ 25 w 864"/>
                <a:gd name="T15" fmla="*/ 628 h 1670"/>
                <a:gd name="T16" fmla="*/ 1 w 864"/>
                <a:gd name="T17" fmla="*/ 778 h 1670"/>
                <a:gd name="T18" fmla="*/ 4 w 864"/>
                <a:gd name="T19" fmla="*/ 928 h 1670"/>
                <a:gd name="T20" fmla="*/ 33 w 864"/>
                <a:gd name="T21" fmla="*/ 1077 h 1670"/>
                <a:gd name="T22" fmla="*/ 92 w 864"/>
                <a:gd name="T23" fmla="*/ 1216 h 1670"/>
                <a:gd name="T24" fmla="*/ 171 w 864"/>
                <a:gd name="T25" fmla="*/ 1344 h 1670"/>
                <a:gd name="T26" fmla="*/ 273 w 864"/>
                <a:gd name="T27" fmla="*/ 1455 h 1670"/>
                <a:gd name="T28" fmla="*/ 394 w 864"/>
                <a:gd name="T29" fmla="*/ 1544 h 1670"/>
                <a:gd name="T30" fmla="*/ 530 w 864"/>
                <a:gd name="T31" fmla="*/ 1614 h 1670"/>
                <a:gd name="T32" fmla="*/ 674 w 864"/>
                <a:gd name="T33" fmla="*/ 1656 h 1670"/>
                <a:gd name="T34" fmla="*/ 824 w 864"/>
                <a:gd name="T35" fmla="*/ 1670 h 1670"/>
                <a:gd name="T36" fmla="*/ 864 w 864"/>
                <a:gd name="T37" fmla="*/ 1556 h 1670"/>
                <a:gd name="T38" fmla="*/ 785 w 864"/>
                <a:gd name="T39" fmla="*/ 1556 h 1670"/>
                <a:gd name="T40" fmla="*/ 646 w 864"/>
                <a:gd name="T41" fmla="*/ 1531 h 1670"/>
                <a:gd name="T42" fmla="*/ 514 w 864"/>
                <a:gd name="T43" fmla="*/ 1483 h 1670"/>
                <a:gd name="T44" fmla="*/ 397 w 864"/>
                <a:gd name="T45" fmla="*/ 1409 h 1670"/>
                <a:gd name="T46" fmla="*/ 294 w 864"/>
                <a:gd name="T47" fmla="*/ 1313 h 1670"/>
                <a:gd name="T48" fmla="*/ 211 w 864"/>
                <a:gd name="T49" fmla="*/ 1198 h 1670"/>
                <a:gd name="T50" fmla="*/ 153 w 864"/>
                <a:gd name="T51" fmla="*/ 1072 h 1670"/>
                <a:gd name="T52" fmla="*/ 119 w 864"/>
                <a:gd name="T53" fmla="*/ 937 h 1670"/>
                <a:gd name="T54" fmla="*/ 114 w 864"/>
                <a:gd name="T55" fmla="*/ 796 h 1670"/>
                <a:gd name="T56" fmla="*/ 134 w 864"/>
                <a:gd name="T57" fmla="*/ 657 h 1670"/>
                <a:gd name="T58" fmla="*/ 182 w 864"/>
                <a:gd name="T59" fmla="*/ 526 h 1670"/>
                <a:gd name="T60" fmla="*/ 257 w 864"/>
                <a:gd name="T61" fmla="*/ 405 h 1670"/>
                <a:gd name="T62" fmla="*/ 350 w 864"/>
                <a:gd name="T63" fmla="*/ 301 h 1670"/>
                <a:gd name="T64" fmla="*/ 460 w 864"/>
                <a:gd name="T65" fmla="*/ 219 h 1670"/>
                <a:gd name="T66" fmla="*/ 590 w 864"/>
                <a:gd name="T67" fmla="*/ 156 h 1670"/>
                <a:gd name="T68" fmla="*/ 724 w 864"/>
                <a:gd name="T69" fmla="*/ 122 h 1670"/>
                <a:gd name="T70" fmla="*/ 864 w 864"/>
                <a:gd name="T71" fmla="*/ 115 h 1670"/>
                <a:gd name="T72" fmla="*/ 864 w 864"/>
                <a:gd name="T73" fmla="*/ 0 h 1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64" h="1670">
                  <a:moveTo>
                    <a:pt x="864" y="0"/>
                  </a:moveTo>
                  <a:lnTo>
                    <a:pt x="790" y="2"/>
                  </a:lnTo>
                  <a:lnTo>
                    <a:pt x="712" y="9"/>
                  </a:lnTo>
                  <a:lnTo>
                    <a:pt x="640" y="25"/>
                  </a:lnTo>
                  <a:lnTo>
                    <a:pt x="567" y="46"/>
                  </a:lnTo>
                  <a:lnTo>
                    <a:pt x="497" y="72"/>
                  </a:lnTo>
                  <a:lnTo>
                    <a:pt x="428" y="106"/>
                  </a:lnTo>
                  <a:lnTo>
                    <a:pt x="365" y="146"/>
                  </a:lnTo>
                  <a:lnTo>
                    <a:pt x="305" y="191"/>
                  </a:lnTo>
                  <a:lnTo>
                    <a:pt x="247" y="240"/>
                  </a:lnTo>
                  <a:lnTo>
                    <a:pt x="195" y="295"/>
                  </a:lnTo>
                  <a:lnTo>
                    <a:pt x="151" y="355"/>
                  </a:lnTo>
                  <a:lnTo>
                    <a:pt x="111" y="419"/>
                  </a:lnTo>
                  <a:lnTo>
                    <a:pt x="74" y="485"/>
                  </a:lnTo>
                  <a:lnTo>
                    <a:pt x="46" y="557"/>
                  </a:lnTo>
                  <a:lnTo>
                    <a:pt x="25" y="628"/>
                  </a:lnTo>
                  <a:lnTo>
                    <a:pt x="11" y="704"/>
                  </a:lnTo>
                  <a:lnTo>
                    <a:pt x="1" y="778"/>
                  </a:lnTo>
                  <a:lnTo>
                    <a:pt x="0" y="852"/>
                  </a:lnTo>
                  <a:lnTo>
                    <a:pt x="4" y="928"/>
                  </a:lnTo>
                  <a:lnTo>
                    <a:pt x="17" y="1003"/>
                  </a:lnTo>
                  <a:lnTo>
                    <a:pt x="33" y="1077"/>
                  </a:lnTo>
                  <a:lnTo>
                    <a:pt x="59" y="1148"/>
                  </a:lnTo>
                  <a:lnTo>
                    <a:pt x="92" y="1216"/>
                  </a:lnTo>
                  <a:lnTo>
                    <a:pt x="127" y="1282"/>
                  </a:lnTo>
                  <a:lnTo>
                    <a:pt x="171" y="1344"/>
                  </a:lnTo>
                  <a:lnTo>
                    <a:pt x="219" y="1402"/>
                  </a:lnTo>
                  <a:lnTo>
                    <a:pt x="273" y="1455"/>
                  </a:lnTo>
                  <a:lnTo>
                    <a:pt x="331" y="1502"/>
                  </a:lnTo>
                  <a:lnTo>
                    <a:pt x="394" y="1544"/>
                  </a:lnTo>
                  <a:lnTo>
                    <a:pt x="460" y="1582"/>
                  </a:lnTo>
                  <a:lnTo>
                    <a:pt x="530" y="1614"/>
                  </a:lnTo>
                  <a:lnTo>
                    <a:pt x="599" y="1637"/>
                  </a:lnTo>
                  <a:lnTo>
                    <a:pt x="674" y="1656"/>
                  </a:lnTo>
                  <a:lnTo>
                    <a:pt x="750" y="1667"/>
                  </a:lnTo>
                  <a:lnTo>
                    <a:pt x="824" y="1670"/>
                  </a:lnTo>
                  <a:lnTo>
                    <a:pt x="864" y="1669"/>
                  </a:lnTo>
                  <a:lnTo>
                    <a:pt x="864" y="1556"/>
                  </a:lnTo>
                  <a:lnTo>
                    <a:pt x="853" y="1556"/>
                  </a:lnTo>
                  <a:lnTo>
                    <a:pt x="785" y="1556"/>
                  </a:lnTo>
                  <a:lnTo>
                    <a:pt x="714" y="1548"/>
                  </a:lnTo>
                  <a:lnTo>
                    <a:pt x="646" y="1531"/>
                  </a:lnTo>
                  <a:lnTo>
                    <a:pt x="580" y="1512"/>
                  </a:lnTo>
                  <a:lnTo>
                    <a:pt x="514" y="1483"/>
                  </a:lnTo>
                  <a:lnTo>
                    <a:pt x="454" y="1449"/>
                  </a:lnTo>
                  <a:lnTo>
                    <a:pt x="397" y="1409"/>
                  </a:lnTo>
                  <a:lnTo>
                    <a:pt x="344" y="1363"/>
                  </a:lnTo>
                  <a:lnTo>
                    <a:pt x="294" y="1313"/>
                  </a:lnTo>
                  <a:lnTo>
                    <a:pt x="250" y="1258"/>
                  </a:lnTo>
                  <a:lnTo>
                    <a:pt x="211" y="1198"/>
                  </a:lnTo>
                  <a:lnTo>
                    <a:pt x="179" y="1137"/>
                  </a:lnTo>
                  <a:lnTo>
                    <a:pt x="153" y="1072"/>
                  </a:lnTo>
                  <a:lnTo>
                    <a:pt x="132" y="1004"/>
                  </a:lnTo>
                  <a:lnTo>
                    <a:pt x="119" y="937"/>
                  </a:lnTo>
                  <a:lnTo>
                    <a:pt x="113" y="865"/>
                  </a:lnTo>
                  <a:lnTo>
                    <a:pt x="114" y="796"/>
                  </a:lnTo>
                  <a:lnTo>
                    <a:pt x="121" y="726"/>
                  </a:lnTo>
                  <a:lnTo>
                    <a:pt x="134" y="657"/>
                  </a:lnTo>
                  <a:lnTo>
                    <a:pt x="155" y="591"/>
                  </a:lnTo>
                  <a:lnTo>
                    <a:pt x="182" y="526"/>
                  </a:lnTo>
                  <a:lnTo>
                    <a:pt x="215" y="464"/>
                  </a:lnTo>
                  <a:lnTo>
                    <a:pt x="257" y="405"/>
                  </a:lnTo>
                  <a:lnTo>
                    <a:pt x="300" y="351"/>
                  </a:lnTo>
                  <a:lnTo>
                    <a:pt x="350" y="301"/>
                  </a:lnTo>
                  <a:lnTo>
                    <a:pt x="404" y="256"/>
                  </a:lnTo>
                  <a:lnTo>
                    <a:pt x="460" y="219"/>
                  </a:lnTo>
                  <a:lnTo>
                    <a:pt x="523" y="185"/>
                  </a:lnTo>
                  <a:lnTo>
                    <a:pt x="590" y="156"/>
                  </a:lnTo>
                  <a:lnTo>
                    <a:pt x="656" y="136"/>
                  </a:lnTo>
                  <a:lnTo>
                    <a:pt x="724" y="122"/>
                  </a:lnTo>
                  <a:lnTo>
                    <a:pt x="795" y="115"/>
                  </a:lnTo>
                  <a:lnTo>
                    <a:pt x="864" y="115"/>
                  </a:lnTo>
                  <a:lnTo>
                    <a:pt x="86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68" name="Freeform 48"/>
            <p:cNvSpPr>
              <a:spLocks/>
            </p:cNvSpPr>
            <p:nvPr/>
          </p:nvSpPr>
          <p:spPr bwMode="auto">
            <a:xfrm>
              <a:off x="4293" y="1766"/>
              <a:ext cx="433" cy="835"/>
            </a:xfrm>
            <a:custGeom>
              <a:avLst/>
              <a:gdLst>
                <a:gd name="T0" fmla="*/ 75 w 865"/>
                <a:gd name="T1" fmla="*/ 1 h 1670"/>
                <a:gd name="T2" fmla="*/ 225 w 865"/>
                <a:gd name="T3" fmla="*/ 22 h 1670"/>
                <a:gd name="T4" fmla="*/ 367 w 865"/>
                <a:gd name="T5" fmla="*/ 69 h 1670"/>
                <a:gd name="T6" fmla="*/ 500 w 865"/>
                <a:gd name="T7" fmla="*/ 144 h 1670"/>
                <a:gd name="T8" fmla="*/ 618 w 865"/>
                <a:gd name="T9" fmla="*/ 239 h 1670"/>
                <a:gd name="T10" fmla="*/ 713 w 865"/>
                <a:gd name="T11" fmla="*/ 354 h 1670"/>
                <a:gd name="T12" fmla="*/ 791 w 865"/>
                <a:gd name="T13" fmla="*/ 485 h 1670"/>
                <a:gd name="T14" fmla="*/ 839 w 865"/>
                <a:gd name="T15" fmla="*/ 627 h 1670"/>
                <a:gd name="T16" fmla="*/ 864 w 865"/>
                <a:gd name="T17" fmla="*/ 777 h 1670"/>
                <a:gd name="T18" fmla="*/ 860 w 865"/>
                <a:gd name="T19" fmla="*/ 926 h 1670"/>
                <a:gd name="T20" fmla="*/ 831 w 865"/>
                <a:gd name="T21" fmla="*/ 1077 h 1670"/>
                <a:gd name="T22" fmla="*/ 773 w 865"/>
                <a:gd name="T23" fmla="*/ 1216 h 1670"/>
                <a:gd name="T24" fmla="*/ 694 w 865"/>
                <a:gd name="T25" fmla="*/ 1343 h 1670"/>
                <a:gd name="T26" fmla="*/ 592 w 865"/>
                <a:gd name="T27" fmla="*/ 1455 h 1670"/>
                <a:gd name="T28" fmla="*/ 469 w 865"/>
                <a:gd name="T29" fmla="*/ 1544 h 1670"/>
                <a:gd name="T30" fmla="*/ 335 w 865"/>
                <a:gd name="T31" fmla="*/ 1613 h 1670"/>
                <a:gd name="T32" fmla="*/ 190 w 865"/>
                <a:gd name="T33" fmla="*/ 1655 h 1670"/>
                <a:gd name="T34" fmla="*/ 41 w 865"/>
                <a:gd name="T35" fmla="*/ 1670 h 1670"/>
                <a:gd name="T36" fmla="*/ 0 w 865"/>
                <a:gd name="T37" fmla="*/ 1555 h 1670"/>
                <a:gd name="T38" fmla="*/ 80 w 865"/>
                <a:gd name="T39" fmla="*/ 1555 h 1670"/>
                <a:gd name="T40" fmla="*/ 219 w 865"/>
                <a:gd name="T41" fmla="*/ 1531 h 1670"/>
                <a:gd name="T42" fmla="*/ 350 w 865"/>
                <a:gd name="T43" fmla="*/ 1482 h 1670"/>
                <a:gd name="T44" fmla="*/ 468 w 865"/>
                <a:gd name="T45" fmla="*/ 1408 h 1670"/>
                <a:gd name="T46" fmla="*/ 570 w 865"/>
                <a:gd name="T47" fmla="*/ 1311 h 1670"/>
                <a:gd name="T48" fmla="*/ 654 w 865"/>
                <a:gd name="T49" fmla="*/ 1198 h 1670"/>
                <a:gd name="T50" fmla="*/ 712 w 865"/>
                <a:gd name="T51" fmla="*/ 1072 h 1670"/>
                <a:gd name="T52" fmla="*/ 746 w 865"/>
                <a:gd name="T53" fmla="*/ 936 h 1670"/>
                <a:gd name="T54" fmla="*/ 751 w 865"/>
                <a:gd name="T55" fmla="*/ 794 h 1670"/>
                <a:gd name="T56" fmla="*/ 731 w 865"/>
                <a:gd name="T57" fmla="*/ 655 h 1670"/>
                <a:gd name="T58" fmla="*/ 681 w 865"/>
                <a:gd name="T59" fmla="*/ 525 h 1670"/>
                <a:gd name="T60" fmla="*/ 608 w 865"/>
                <a:gd name="T61" fmla="*/ 404 h 1670"/>
                <a:gd name="T62" fmla="*/ 515 w 865"/>
                <a:gd name="T63" fmla="*/ 301 h 1670"/>
                <a:gd name="T64" fmla="*/ 403 w 865"/>
                <a:gd name="T65" fmla="*/ 218 h 1670"/>
                <a:gd name="T66" fmla="*/ 275 w 865"/>
                <a:gd name="T67" fmla="*/ 155 h 1670"/>
                <a:gd name="T68" fmla="*/ 141 w 865"/>
                <a:gd name="T69" fmla="*/ 121 h 1670"/>
                <a:gd name="T70" fmla="*/ 0 w 865"/>
                <a:gd name="T71" fmla="*/ 115 h 1670"/>
                <a:gd name="T72" fmla="*/ 0 w 865"/>
                <a:gd name="T73" fmla="*/ 0 h 1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65" h="1670">
                  <a:moveTo>
                    <a:pt x="0" y="0"/>
                  </a:moveTo>
                  <a:lnTo>
                    <a:pt x="75" y="1"/>
                  </a:lnTo>
                  <a:lnTo>
                    <a:pt x="151" y="8"/>
                  </a:lnTo>
                  <a:lnTo>
                    <a:pt x="225" y="22"/>
                  </a:lnTo>
                  <a:lnTo>
                    <a:pt x="296" y="43"/>
                  </a:lnTo>
                  <a:lnTo>
                    <a:pt x="367" y="69"/>
                  </a:lnTo>
                  <a:lnTo>
                    <a:pt x="435" y="103"/>
                  </a:lnTo>
                  <a:lnTo>
                    <a:pt x="500" y="144"/>
                  </a:lnTo>
                  <a:lnTo>
                    <a:pt x="560" y="189"/>
                  </a:lnTo>
                  <a:lnTo>
                    <a:pt x="618" y="239"/>
                  </a:lnTo>
                  <a:lnTo>
                    <a:pt x="668" y="294"/>
                  </a:lnTo>
                  <a:lnTo>
                    <a:pt x="713" y="354"/>
                  </a:lnTo>
                  <a:lnTo>
                    <a:pt x="754" y="419"/>
                  </a:lnTo>
                  <a:lnTo>
                    <a:pt x="791" y="485"/>
                  </a:lnTo>
                  <a:lnTo>
                    <a:pt x="818" y="554"/>
                  </a:lnTo>
                  <a:lnTo>
                    <a:pt x="839" y="627"/>
                  </a:lnTo>
                  <a:lnTo>
                    <a:pt x="854" y="701"/>
                  </a:lnTo>
                  <a:lnTo>
                    <a:pt x="864" y="777"/>
                  </a:lnTo>
                  <a:lnTo>
                    <a:pt x="865" y="852"/>
                  </a:lnTo>
                  <a:lnTo>
                    <a:pt x="860" y="926"/>
                  </a:lnTo>
                  <a:lnTo>
                    <a:pt x="848" y="1001"/>
                  </a:lnTo>
                  <a:lnTo>
                    <a:pt x="831" y="1077"/>
                  </a:lnTo>
                  <a:lnTo>
                    <a:pt x="806" y="1148"/>
                  </a:lnTo>
                  <a:lnTo>
                    <a:pt x="773" y="1216"/>
                  </a:lnTo>
                  <a:lnTo>
                    <a:pt x="738" y="1282"/>
                  </a:lnTo>
                  <a:lnTo>
                    <a:pt x="694" y="1343"/>
                  </a:lnTo>
                  <a:lnTo>
                    <a:pt x="645" y="1402"/>
                  </a:lnTo>
                  <a:lnTo>
                    <a:pt x="592" y="1455"/>
                  </a:lnTo>
                  <a:lnTo>
                    <a:pt x="534" y="1502"/>
                  </a:lnTo>
                  <a:lnTo>
                    <a:pt x="469" y="1544"/>
                  </a:lnTo>
                  <a:lnTo>
                    <a:pt x="403" y="1581"/>
                  </a:lnTo>
                  <a:lnTo>
                    <a:pt x="335" y="1613"/>
                  </a:lnTo>
                  <a:lnTo>
                    <a:pt x="266" y="1636"/>
                  </a:lnTo>
                  <a:lnTo>
                    <a:pt x="190" y="1655"/>
                  </a:lnTo>
                  <a:lnTo>
                    <a:pt x="115" y="1665"/>
                  </a:lnTo>
                  <a:lnTo>
                    <a:pt x="41" y="1670"/>
                  </a:lnTo>
                  <a:lnTo>
                    <a:pt x="0" y="1668"/>
                  </a:lnTo>
                  <a:lnTo>
                    <a:pt x="0" y="1555"/>
                  </a:lnTo>
                  <a:lnTo>
                    <a:pt x="10" y="1555"/>
                  </a:lnTo>
                  <a:lnTo>
                    <a:pt x="80" y="1555"/>
                  </a:lnTo>
                  <a:lnTo>
                    <a:pt x="149" y="1545"/>
                  </a:lnTo>
                  <a:lnTo>
                    <a:pt x="219" y="1531"/>
                  </a:lnTo>
                  <a:lnTo>
                    <a:pt x="283" y="1510"/>
                  </a:lnTo>
                  <a:lnTo>
                    <a:pt x="350" y="1482"/>
                  </a:lnTo>
                  <a:lnTo>
                    <a:pt x="409" y="1448"/>
                  </a:lnTo>
                  <a:lnTo>
                    <a:pt x="468" y="1408"/>
                  </a:lnTo>
                  <a:lnTo>
                    <a:pt x="521" y="1363"/>
                  </a:lnTo>
                  <a:lnTo>
                    <a:pt x="570" y="1311"/>
                  </a:lnTo>
                  <a:lnTo>
                    <a:pt x="615" y="1258"/>
                  </a:lnTo>
                  <a:lnTo>
                    <a:pt x="654" y="1198"/>
                  </a:lnTo>
                  <a:lnTo>
                    <a:pt x="686" y="1136"/>
                  </a:lnTo>
                  <a:lnTo>
                    <a:pt x="712" y="1072"/>
                  </a:lnTo>
                  <a:lnTo>
                    <a:pt x="733" y="1004"/>
                  </a:lnTo>
                  <a:lnTo>
                    <a:pt x="746" y="936"/>
                  </a:lnTo>
                  <a:lnTo>
                    <a:pt x="752" y="865"/>
                  </a:lnTo>
                  <a:lnTo>
                    <a:pt x="751" y="794"/>
                  </a:lnTo>
                  <a:lnTo>
                    <a:pt x="744" y="726"/>
                  </a:lnTo>
                  <a:lnTo>
                    <a:pt x="731" y="655"/>
                  </a:lnTo>
                  <a:lnTo>
                    <a:pt x="709" y="590"/>
                  </a:lnTo>
                  <a:lnTo>
                    <a:pt x="681" y="525"/>
                  </a:lnTo>
                  <a:lnTo>
                    <a:pt x="649" y="462"/>
                  </a:lnTo>
                  <a:lnTo>
                    <a:pt x="608" y="404"/>
                  </a:lnTo>
                  <a:lnTo>
                    <a:pt x="565" y="349"/>
                  </a:lnTo>
                  <a:lnTo>
                    <a:pt x="515" y="301"/>
                  </a:lnTo>
                  <a:lnTo>
                    <a:pt x="461" y="255"/>
                  </a:lnTo>
                  <a:lnTo>
                    <a:pt x="403" y="218"/>
                  </a:lnTo>
                  <a:lnTo>
                    <a:pt x="342" y="183"/>
                  </a:lnTo>
                  <a:lnTo>
                    <a:pt x="275" y="155"/>
                  </a:lnTo>
                  <a:lnTo>
                    <a:pt x="209" y="136"/>
                  </a:lnTo>
                  <a:lnTo>
                    <a:pt x="141" y="121"/>
                  </a:lnTo>
                  <a:lnTo>
                    <a:pt x="70" y="115"/>
                  </a:lnTo>
                  <a:lnTo>
                    <a:pt x="0" y="11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69" name="Freeform 49"/>
            <p:cNvSpPr>
              <a:spLocks/>
            </p:cNvSpPr>
            <p:nvPr/>
          </p:nvSpPr>
          <p:spPr bwMode="auto">
            <a:xfrm>
              <a:off x="3750" y="1631"/>
              <a:ext cx="575" cy="1109"/>
            </a:xfrm>
            <a:custGeom>
              <a:avLst/>
              <a:gdLst>
                <a:gd name="T0" fmla="*/ 1065 w 1149"/>
                <a:gd name="T1" fmla="*/ 2218 h 2218"/>
                <a:gd name="T2" fmla="*/ 894 w 1149"/>
                <a:gd name="T3" fmla="*/ 2199 h 2218"/>
                <a:gd name="T4" fmla="*/ 724 w 1149"/>
                <a:gd name="T5" fmla="*/ 2149 h 2218"/>
                <a:gd name="T6" fmla="*/ 568 w 1149"/>
                <a:gd name="T7" fmla="*/ 2078 h 2218"/>
                <a:gd name="T8" fmla="*/ 422 w 1149"/>
                <a:gd name="T9" fmla="*/ 1981 h 2218"/>
                <a:gd name="T10" fmla="*/ 296 w 1149"/>
                <a:gd name="T11" fmla="*/ 1863 h 2218"/>
                <a:gd name="T12" fmla="*/ 188 w 1149"/>
                <a:gd name="T13" fmla="*/ 1727 h 2218"/>
                <a:gd name="T14" fmla="*/ 100 w 1149"/>
                <a:gd name="T15" fmla="*/ 1575 h 2218"/>
                <a:gd name="T16" fmla="*/ 42 w 1149"/>
                <a:gd name="T17" fmla="*/ 1410 h 2218"/>
                <a:gd name="T18" fmla="*/ 7 w 1149"/>
                <a:gd name="T19" fmla="*/ 1239 h 2218"/>
                <a:gd name="T20" fmla="*/ 0 w 1149"/>
                <a:gd name="T21" fmla="*/ 1066 h 2218"/>
                <a:gd name="T22" fmla="*/ 19 w 1149"/>
                <a:gd name="T23" fmla="*/ 893 h 2218"/>
                <a:gd name="T24" fmla="*/ 68 w 1149"/>
                <a:gd name="T25" fmla="*/ 726 h 2218"/>
                <a:gd name="T26" fmla="*/ 139 w 1149"/>
                <a:gd name="T27" fmla="*/ 568 h 2218"/>
                <a:gd name="T28" fmla="*/ 238 w 1149"/>
                <a:gd name="T29" fmla="*/ 422 h 2218"/>
                <a:gd name="T30" fmla="*/ 356 w 1149"/>
                <a:gd name="T31" fmla="*/ 294 h 2218"/>
                <a:gd name="T32" fmla="*/ 492 w 1149"/>
                <a:gd name="T33" fmla="*/ 186 h 2218"/>
                <a:gd name="T34" fmla="*/ 643 w 1149"/>
                <a:gd name="T35" fmla="*/ 100 h 2218"/>
                <a:gd name="T36" fmla="*/ 807 w 1149"/>
                <a:gd name="T37" fmla="*/ 41 h 2218"/>
                <a:gd name="T38" fmla="*/ 977 w 1149"/>
                <a:gd name="T39" fmla="*/ 7 h 2218"/>
                <a:gd name="T40" fmla="*/ 1149 w 1149"/>
                <a:gd name="T41" fmla="*/ 0 h 2218"/>
                <a:gd name="T42" fmla="*/ 1069 w 1149"/>
                <a:gd name="T43" fmla="*/ 113 h 2218"/>
                <a:gd name="T44" fmla="*/ 904 w 1149"/>
                <a:gd name="T45" fmla="*/ 134 h 2218"/>
                <a:gd name="T46" fmla="*/ 747 w 1149"/>
                <a:gd name="T47" fmla="*/ 181 h 2218"/>
                <a:gd name="T48" fmla="*/ 598 w 1149"/>
                <a:gd name="T49" fmla="*/ 254 h 2218"/>
                <a:gd name="T50" fmla="*/ 464 w 1149"/>
                <a:gd name="T51" fmla="*/ 349 h 2218"/>
                <a:gd name="T52" fmla="*/ 349 w 1149"/>
                <a:gd name="T53" fmla="*/ 466 h 2218"/>
                <a:gd name="T54" fmla="*/ 252 w 1149"/>
                <a:gd name="T55" fmla="*/ 600 h 2218"/>
                <a:gd name="T56" fmla="*/ 181 w 1149"/>
                <a:gd name="T57" fmla="*/ 750 h 2218"/>
                <a:gd name="T58" fmla="*/ 133 w 1149"/>
                <a:gd name="T59" fmla="*/ 907 h 2218"/>
                <a:gd name="T60" fmla="*/ 113 w 1149"/>
                <a:gd name="T61" fmla="*/ 1070 h 2218"/>
                <a:gd name="T62" fmla="*/ 123 w 1149"/>
                <a:gd name="T63" fmla="*/ 1235 h 2218"/>
                <a:gd name="T64" fmla="*/ 157 w 1149"/>
                <a:gd name="T65" fmla="*/ 1397 h 2218"/>
                <a:gd name="T66" fmla="*/ 217 w 1149"/>
                <a:gd name="T67" fmla="*/ 1551 h 2218"/>
                <a:gd name="T68" fmla="*/ 302 w 1149"/>
                <a:gd name="T69" fmla="*/ 1693 h 2218"/>
                <a:gd name="T70" fmla="*/ 409 w 1149"/>
                <a:gd name="T71" fmla="*/ 1816 h 2218"/>
                <a:gd name="T72" fmla="*/ 535 w 1149"/>
                <a:gd name="T73" fmla="*/ 1922 h 2218"/>
                <a:gd name="T74" fmla="*/ 677 w 1149"/>
                <a:gd name="T75" fmla="*/ 2007 h 2218"/>
                <a:gd name="T76" fmla="*/ 831 w 1149"/>
                <a:gd name="T77" fmla="*/ 2066 h 2218"/>
                <a:gd name="T78" fmla="*/ 994 w 1149"/>
                <a:gd name="T79" fmla="*/ 2099 h 2218"/>
                <a:gd name="T80" fmla="*/ 1149 w 1149"/>
                <a:gd name="T81" fmla="*/ 2105 h 2218"/>
                <a:gd name="T82" fmla="*/ 1149 w 1149"/>
                <a:gd name="T83" fmla="*/ 2218 h 2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149" h="2218">
                  <a:moveTo>
                    <a:pt x="1149" y="2218"/>
                  </a:moveTo>
                  <a:lnTo>
                    <a:pt x="1065" y="2218"/>
                  </a:lnTo>
                  <a:lnTo>
                    <a:pt x="980" y="2212"/>
                  </a:lnTo>
                  <a:lnTo>
                    <a:pt x="894" y="2199"/>
                  </a:lnTo>
                  <a:lnTo>
                    <a:pt x="808" y="2176"/>
                  </a:lnTo>
                  <a:lnTo>
                    <a:pt x="724" y="2149"/>
                  </a:lnTo>
                  <a:lnTo>
                    <a:pt x="643" y="2116"/>
                  </a:lnTo>
                  <a:lnTo>
                    <a:pt x="568" y="2078"/>
                  </a:lnTo>
                  <a:lnTo>
                    <a:pt x="492" y="2032"/>
                  </a:lnTo>
                  <a:lnTo>
                    <a:pt x="422" y="1981"/>
                  </a:lnTo>
                  <a:lnTo>
                    <a:pt x="356" y="1926"/>
                  </a:lnTo>
                  <a:lnTo>
                    <a:pt x="296" y="1863"/>
                  </a:lnTo>
                  <a:lnTo>
                    <a:pt x="238" y="1796"/>
                  </a:lnTo>
                  <a:lnTo>
                    <a:pt x="188" y="1727"/>
                  </a:lnTo>
                  <a:lnTo>
                    <a:pt x="142" y="1651"/>
                  </a:lnTo>
                  <a:lnTo>
                    <a:pt x="100" y="1575"/>
                  </a:lnTo>
                  <a:lnTo>
                    <a:pt x="70" y="1494"/>
                  </a:lnTo>
                  <a:lnTo>
                    <a:pt x="42" y="1410"/>
                  </a:lnTo>
                  <a:lnTo>
                    <a:pt x="19" y="1328"/>
                  </a:lnTo>
                  <a:lnTo>
                    <a:pt x="7" y="1239"/>
                  </a:lnTo>
                  <a:lnTo>
                    <a:pt x="0" y="1153"/>
                  </a:lnTo>
                  <a:lnTo>
                    <a:pt x="0" y="1066"/>
                  </a:lnTo>
                  <a:lnTo>
                    <a:pt x="7" y="978"/>
                  </a:lnTo>
                  <a:lnTo>
                    <a:pt x="19" y="893"/>
                  </a:lnTo>
                  <a:lnTo>
                    <a:pt x="42" y="807"/>
                  </a:lnTo>
                  <a:lnTo>
                    <a:pt x="68" y="726"/>
                  </a:lnTo>
                  <a:lnTo>
                    <a:pt x="100" y="645"/>
                  </a:lnTo>
                  <a:lnTo>
                    <a:pt x="139" y="568"/>
                  </a:lnTo>
                  <a:lnTo>
                    <a:pt x="188" y="493"/>
                  </a:lnTo>
                  <a:lnTo>
                    <a:pt x="238" y="422"/>
                  </a:lnTo>
                  <a:lnTo>
                    <a:pt x="294" y="356"/>
                  </a:lnTo>
                  <a:lnTo>
                    <a:pt x="356" y="294"/>
                  </a:lnTo>
                  <a:lnTo>
                    <a:pt x="422" y="236"/>
                  </a:lnTo>
                  <a:lnTo>
                    <a:pt x="492" y="186"/>
                  </a:lnTo>
                  <a:lnTo>
                    <a:pt x="564" y="141"/>
                  </a:lnTo>
                  <a:lnTo>
                    <a:pt x="643" y="100"/>
                  </a:lnTo>
                  <a:lnTo>
                    <a:pt x="723" y="68"/>
                  </a:lnTo>
                  <a:lnTo>
                    <a:pt x="807" y="41"/>
                  </a:lnTo>
                  <a:lnTo>
                    <a:pt x="891" y="20"/>
                  </a:lnTo>
                  <a:lnTo>
                    <a:pt x="977" y="7"/>
                  </a:lnTo>
                  <a:lnTo>
                    <a:pt x="1065" y="0"/>
                  </a:lnTo>
                  <a:lnTo>
                    <a:pt x="1149" y="0"/>
                  </a:lnTo>
                  <a:lnTo>
                    <a:pt x="1149" y="113"/>
                  </a:lnTo>
                  <a:lnTo>
                    <a:pt x="1069" y="113"/>
                  </a:lnTo>
                  <a:lnTo>
                    <a:pt x="985" y="120"/>
                  </a:lnTo>
                  <a:lnTo>
                    <a:pt x="904" y="134"/>
                  </a:lnTo>
                  <a:lnTo>
                    <a:pt x="825" y="154"/>
                  </a:lnTo>
                  <a:lnTo>
                    <a:pt x="747" y="181"/>
                  </a:lnTo>
                  <a:lnTo>
                    <a:pt x="671" y="214"/>
                  </a:lnTo>
                  <a:lnTo>
                    <a:pt x="598" y="254"/>
                  </a:lnTo>
                  <a:lnTo>
                    <a:pt x="530" y="299"/>
                  </a:lnTo>
                  <a:lnTo>
                    <a:pt x="464" y="349"/>
                  </a:lnTo>
                  <a:lnTo>
                    <a:pt x="404" y="406"/>
                  </a:lnTo>
                  <a:lnTo>
                    <a:pt x="349" y="466"/>
                  </a:lnTo>
                  <a:lnTo>
                    <a:pt x="298" y="532"/>
                  </a:lnTo>
                  <a:lnTo>
                    <a:pt x="252" y="600"/>
                  </a:lnTo>
                  <a:lnTo>
                    <a:pt x="213" y="673"/>
                  </a:lnTo>
                  <a:lnTo>
                    <a:pt x="181" y="750"/>
                  </a:lnTo>
                  <a:lnTo>
                    <a:pt x="155" y="826"/>
                  </a:lnTo>
                  <a:lnTo>
                    <a:pt x="133" y="907"/>
                  </a:lnTo>
                  <a:lnTo>
                    <a:pt x="120" y="990"/>
                  </a:lnTo>
                  <a:lnTo>
                    <a:pt x="113" y="1070"/>
                  </a:lnTo>
                  <a:lnTo>
                    <a:pt x="113" y="1153"/>
                  </a:lnTo>
                  <a:lnTo>
                    <a:pt x="123" y="1235"/>
                  </a:lnTo>
                  <a:lnTo>
                    <a:pt x="136" y="1316"/>
                  </a:lnTo>
                  <a:lnTo>
                    <a:pt x="157" y="1397"/>
                  </a:lnTo>
                  <a:lnTo>
                    <a:pt x="184" y="1475"/>
                  </a:lnTo>
                  <a:lnTo>
                    <a:pt x="217" y="1551"/>
                  </a:lnTo>
                  <a:lnTo>
                    <a:pt x="257" y="1623"/>
                  </a:lnTo>
                  <a:lnTo>
                    <a:pt x="302" y="1693"/>
                  </a:lnTo>
                  <a:lnTo>
                    <a:pt x="353" y="1756"/>
                  </a:lnTo>
                  <a:lnTo>
                    <a:pt x="409" y="1816"/>
                  </a:lnTo>
                  <a:lnTo>
                    <a:pt x="471" y="1872"/>
                  </a:lnTo>
                  <a:lnTo>
                    <a:pt x="535" y="1922"/>
                  </a:lnTo>
                  <a:lnTo>
                    <a:pt x="605" y="1968"/>
                  </a:lnTo>
                  <a:lnTo>
                    <a:pt x="677" y="2007"/>
                  </a:lnTo>
                  <a:lnTo>
                    <a:pt x="753" y="2039"/>
                  </a:lnTo>
                  <a:lnTo>
                    <a:pt x="831" y="2066"/>
                  </a:lnTo>
                  <a:lnTo>
                    <a:pt x="910" y="2086"/>
                  </a:lnTo>
                  <a:lnTo>
                    <a:pt x="994" y="2099"/>
                  </a:lnTo>
                  <a:lnTo>
                    <a:pt x="1075" y="2105"/>
                  </a:lnTo>
                  <a:lnTo>
                    <a:pt x="1149" y="2105"/>
                  </a:lnTo>
                  <a:lnTo>
                    <a:pt x="1149" y="22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70" name="Freeform 50"/>
            <p:cNvSpPr>
              <a:spLocks/>
            </p:cNvSpPr>
            <p:nvPr/>
          </p:nvSpPr>
          <p:spPr bwMode="auto">
            <a:xfrm>
              <a:off x="4288" y="1631"/>
              <a:ext cx="574" cy="1109"/>
            </a:xfrm>
            <a:custGeom>
              <a:avLst/>
              <a:gdLst>
                <a:gd name="T0" fmla="*/ 86 w 1150"/>
                <a:gd name="T1" fmla="*/ 2218 h 2218"/>
                <a:gd name="T2" fmla="*/ 257 w 1150"/>
                <a:gd name="T3" fmla="*/ 2199 h 2218"/>
                <a:gd name="T4" fmla="*/ 425 w 1150"/>
                <a:gd name="T5" fmla="*/ 2149 h 2218"/>
                <a:gd name="T6" fmla="*/ 584 w 1150"/>
                <a:gd name="T7" fmla="*/ 2078 h 2218"/>
                <a:gd name="T8" fmla="*/ 729 w 1150"/>
                <a:gd name="T9" fmla="*/ 1981 h 2218"/>
                <a:gd name="T10" fmla="*/ 855 w 1150"/>
                <a:gd name="T11" fmla="*/ 1863 h 2218"/>
                <a:gd name="T12" fmla="*/ 964 w 1150"/>
                <a:gd name="T13" fmla="*/ 1727 h 2218"/>
                <a:gd name="T14" fmla="*/ 1049 w 1150"/>
                <a:gd name="T15" fmla="*/ 1575 h 2218"/>
                <a:gd name="T16" fmla="*/ 1109 w 1150"/>
                <a:gd name="T17" fmla="*/ 1410 h 2218"/>
                <a:gd name="T18" fmla="*/ 1143 w 1150"/>
                <a:gd name="T19" fmla="*/ 1239 h 2218"/>
                <a:gd name="T20" fmla="*/ 1150 w 1150"/>
                <a:gd name="T21" fmla="*/ 1066 h 2218"/>
                <a:gd name="T22" fmla="*/ 1130 w 1150"/>
                <a:gd name="T23" fmla="*/ 893 h 2218"/>
                <a:gd name="T24" fmla="*/ 1083 w 1150"/>
                <a:gd name="T25" fmla="*/ 726 h 2218"/>
                <a:gd name="T26" fmla="*/ 1011 w 1150"/>
                <a:gd name="T27" fmla="*/ 568 h 2218"/>
                <a:gd name="T28" fmla="*/ 912 w 1150"/>
                <a:gd name="T29" fmla="*/ 422 h 2218"/>
                <a:gd name="T30" fmla="*/ 796 w 1150"/>
                <a:gd name="T31" fmla="*/ 294 h 2218"/>
                <a:gd name="T32" fmla="*/ 658 w 1150"/>
                <a:gd name="T33" fmla="*/ 186 h 2218"/>
                <a:gd name="T34" fmla="*/ 506 w 1150"/>
                <a:gd name="T35" fmla="*/ 100 h 2218"/>
                <a:gd name="T36" fmla="*/ 344 w 1150"/>
                <a:gd name="T37" fmla="*/ 41 h 2218"/>
                <a:gd name="T38" fmla="*/ 173 w 1150"/>
                <a:gd name="T39" fmla="*/ 7 h 2218"/>
                <a:gd name="T40" fmla="*/ 0 w 1150"/>
                <a:gd name="T41" fmla="*/ 0 h 2218"/>
                <a:gd name="T42" fmla="*/ 81 w 1150"/>
                <a:gd name="T43" fmla="*/ 113 h 2218"/>
                <a:gd name="T44" fmla="*/ 246 w 1150"/>
                <a:gd name="T45" fmla="*/ 134 h 2218"/>
                <a:gd name="T46" fmla="*/ 404 w 1150"/>
                <a:gd name="T47" fmla="*/ 181 h 2218"/>
                <a:gd name="T48" fmla="*/ 551 w 1150"/>
                <a:gd name="T49" fmla="*/ 254 h 2218"/>
                <a:gd name="T50" fmla="*/ 686 w 1150"/>
                <a:gd name="T51" fmla="*/ 349 h 2218"/>
                <a:gd name="T52" fmla="*/ 802 w 1150"/>
                <a:gd name="T53" fmla="*/ 466 h 2218"/>
                <a:gd name="T54" fmla="*/ 897 w 1150"/>
                <a:gd name="T55" fmla="*/ 600 h 2218"/>
                <a:gd name="T56" fmla="*/ 970 w 1150"/>
                <a:gd name="T57" fmla="*/ 750 h 2218"/>
                <a:gd name="T58" fmla="*/ 1017 w 1150"/>
                <a:gd name="T59" fmla="*/ 907 h 2218"/>
                <a:gd name="T60" fmla="*/ 1036 w 1150"/>
                <a:gd name="T61" fmla="*/ 1070 h 2218"/>
                <a:gd name="T62" fmla="*/ 1027 w 1150"/>
                <a:gd name="T63" fmla="*/ 1235 h 2218"/>
                <a:gd name="T64" fmla="*/ 994 w 1150"/>
                <a:gd name="T65" fmla="*/ 1397 h 2218"/>
                <a:gd name="T66" fmla="*/ 933 w 1150"/>
                <a:gd name="T67" fmla="*/ 1551 h 2218"/>
                <a:gd name="T68" fmla="*/ 849 w 1150"/>
                <a:gd name="T69" fmla="*/ 1693 h 2218"/>
                <a:gd name="T70" fmla="*/ 742 w 1150"/>
                <a:gd name="T71" fmla="*/ 1816 h 2218"/>
                <a:gd name="T72" fmla="*/ 616 w 1150"/>
                <a:gd name="T73" fmla="*/ 1922 h 2218"/>
                <a:gd name="T74" fmla="*/ 472 w 1150"/>
                <a:gd name="T75" fmla="*/ 2007 h 2218"/>
                <a:gd name="T76" fmla="*/ 319 w 1150"/>
                <a:gd name="T77" fmla="*/ 2066 h 2218"/>
                <a:gd name="T78" fmla="*/ 155 w 1150"/>
                <a:gd name="T79" fmla="*/ 2099 h 2218"/>
                <a:gd name="T80" fmla="*/ 0 w 1150"/>
                <a:gd name="T81" fmla="*/ 2105 h 2218"/>
                <a:gd name="T82" fmla="*/ 0 w 1150"/>
                <a:gd name="T83" fmla="*/ 2218 h 2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150" h="2218">
                  <a:moveTo>
                    <a:pt x="0" y="2218"/>
                  </a:moveTo>
                  <a:lnTo>
                    <a:pt x="86" y="2218"/>
                  </a:lnTo>
                  <a:lnTo>
                    <a:pt x="171" y="2212"/>
                  </a:lnTo>
                  <a:lnTo>
                    <a:pt x="257" y="2199"/>
                  </a:lnTo>
                  <a:lnTo>
                    <a:pt x="343" y="2176"/>
                  </a:lnTo>
                  <a:lnTo>
                    <a:pt x="425" y="2149"/>
                  </a:lnTo>
                  <a:lnTo>
                    <a:pt x="506" y="2116"/>
                  </a:lnTo>
                  <a:lnTo>
                    <a:pt x="584" y="2078"/>
                  </a:lnTo>
                  <a:lnTo>
                    <a:pt x="658" y="2032"/>
                  </a:lnTo>
                  <a:lnTo>
                    <a:pt x="729" y="1981"/>
                  </a:lnTo>
                  <a:lnTo>
                    <a:pt x="796" y="1926"/>
                  </a:lnTo>
                  <a:lnTo>
                    <a:pt x="855" y="1863"/>
                  </a:lnTo>
                  <a:lnTo>
                    <a:pt x="912" y="1796"/>
                  </a:lnTo>
                  <a:lnTo>
                    <a:pt x="964" y="1727"/>
                  </a:lnTo>
                  <a:lnTo>
                    <a:pt x="1009" y="1651"/>
                  </a:lnTo>
                  <a:lnTo>
                    <a:pt x="1049" y="1575"/>
                  </a:lnTo>
                  <a:lnTo>
                    <a:pt x="1082" y="1494"/>
                  </a:lnTo>
                  <a:lnTo>
                    <a:pt x="1109" y="1410"/>
                  </a:lnTo>
                  <a:lnTo>
                    <a:pt x="1130" y="1328"/>
                  </a:lnTo>
                  <a:lnTo>
                    <a:pt x="1143" y="1239"/>
                  </a:lnTo>
                  <a:lnTo>
                    <a:pt x="1150" y="1153"/>
                  </a:lnTo>
                  <a:lnTo>
                    <a:pt x="1150" y="1066"/>
                  </a:lnTo>
                  <a:lnTo>
                    <a:pt x="1143" y="978"/>
                  </a:lnTo>
                  <a:lnTo>
                    <a:pt x="1130" y="893"/>
                  </a:lnTo>
                  <a:lnTo>
                    <a:pt x="1109" y="807"/>
                  </a:lnTo>
                  <a:lnTo>
                    <a:pt x="1083" y="726"/>
                  </a:lnTo>
                  <a:lnTo>
                    <a:pt x="1049" y="645"/>
                  </a:lnTo>
                  <a:lnTo>
                    <a:pt x="1011" y="568"/>
                  </a:lnTo>
                  <a:lnTo>
                    <a:pt x="964" y="493"/>
                  </a:lnTo>
                  <a:lnTo>
                    <a:pt x="912" y="422"/>
                  </a:lnTo>
                  <a:lnTo>
                    <a:pt x="857" y="356"/>
                  </a:lnTo>
                  <a:lnTo>
                    <a:pt x="796" y="294"/>
                  </a:lnTo>
                  <a:lnTo>
                    <a:pt x="729" y="236"/>
                  </a:lnTo>
                  <a:lnTo>
                    <a:pt x="658" y="186"/>
                  </a:lnTo>
                  <a:lnTo>
                    <a:pt x="585" y="141"/>
                  </a:lnTo>
                  <a:lnTo>
                    <a:pt x="506" y="100"/>
                  </a:lnTo>
                  <a:lnTo>
                    <a:pt x="427" y="68"/>
                  </a:lnTo>
                  <a:lnTo>
                    <a:pt x="344" y="41"/>
                  </a:lnTo>
                  <a:lnTo>
                    <a:pt x="259" y="20"/>
                  </a:lnTo>
                  <a:lnTo>
                    <a:pt x="173" y="7"/>
                  </a:lnTo>
                  <a:lnTo>
                    <a:pt x="86" y="0"/>
                  </a:lnTo>
                  <a:lnTo>
                    <a:pt x="0" y="0"/>
                  </a:lnTo>
                  <a:lnTo>
                    <a:pt x="0" y="113"/>
                  </a:lnTo>
                  <a:lnTo>
                    <a:pt x="81" y="113"/>
                  </a:lnTo>
                  <a:lnTo>
                    <a:pt x="165" y="120"/>
                  </a:lnTo>
                  <a:lnTo>
                    <a:pt x="246" y="134"/>
                  </a:lnTo>
                  <a:lnTo>
                    <a:pt x="325" y="154"/>
                  </a:lnTo>
                  <a:lnTo>
                    <a:pt x="404" y="181"/>
                  </a:lnTo>
                  <a:lnTo>
                    <a:pt x="479" y="214"/>
                  </a:lnTo>
                  <a:lnTo>
                    <a:pt x="551" y="254"/>
                  </a:lnTo>
                  <a:lnTo>
                    <a:pt x="619" y="299"/>
                  </a:lnTo>
                  <a:lnTo>
                    <a:pt x="686" y="349"/>
                  </a:lnTo>
                  <a:lnTo>
                    <a:pt x="745" y="406"/>
                  </a:lnTo>
                  <a:lnTo>
                    <a:pt x="802" y="466"/>
                  </a:lnTo>
                  <a:lnTo>
                    <a:pt x="852" y="532"/>
                  </a:lnTo>
                  <a:lnTo>
                    <a:pt x="897" y="600"/>
                  </a:lnTo>
                  <a:lnTo>
                    <a:pt x="936" y="673"/>
                  </a:lnTo>
                  <a:lnTo>
                    <a:pt x="970" y="750"/>
                  </a:lnTo>
                  <a:lnTo>
                    <a:pt x="996" y="826"/>
                  </a:lnTo>
                  <a:lnTo>
                    <a:pt x="1017" y="907"/>
                  </a:lnTo>
                  <a:lnTo>
                    <a:pt x="1030" y="990"/>
                  </a:lnTo>
                  <a:lnTo>
                    <a:pt x="1036" y="1070"/>
                  </a:lnTo>
                  <a:lnTo>
                    <a:pt x="1036" y="1153"/>
                  </a:lnTo>
                  <a:lnTo>
                    <a:pt x="1027" y="1235"/>
                  </a:lnTo>
                  <a:lnTo>
                    <a:pt x="1015" y="1316"/>
                  </a:lnTo>
                  <a:lnTo>
                    <a:pt x="994" y="1397"/>
                  </a:lnTo>
                  <a:lnTo>
                    <a:pt x="965" y="1475"/>
                  </a:lnTo>
                  <a:lnTo>
                    <a:pt x="933" y="1551"/>
                  </a:lnTo>
                  <a:lnTo>
                    <a:pt x="893" y="1623"/>
                  </a:lnTo>
                  <a:lnTo>
                    <a:pt x="849" y="1693"/>
                  </a:lnTo>
                  <a:lnTo>
                    <a:pt x="797" y="1756"/>
                  </a:lnTo>
                  <a:lnTo>
                    <a:pt x="742" y="1816"/>
                  </a:lnTo>
                  <a:lnTo>
                    <a:pt x="679" y="1872"/>
                  </a:lnTo>
                  <a:lnTo>
                    <a:pt x="616" y="1922"/>
                  </a:lnTo>
                  <a:lnTo>
                    <a:pt x="545" y="1968"/>
                  </a:lnTo>
                  <a:lnTo>
                    <a:pt x="472" y="2007"/>
                  </a:lnTo>
                  <a:lnTo>
                    <a:pt x="398" y="2039"/>
                  </a:lnTo>
                  <a:lnTo>
                    <a:pt x="319" y="2066"/>
                  </a:lnTo>
                  <a:lnTo>
                    <a:pt x="239" y="2086"/>
                  </a:lnTo>
                  <a:lnTo>
                    <a:pt x="155" y="2099"/>
                  </a:lnTo>
                  <a:lnTo>
                    <a:pt x="74" y="2105"/>
                  </a:lnTo>
                  <a:lnTo>
                    <a:pt x="0" y="2105"/>
                  </a:lnTo>
                  <a:lnTo>
                    <a:pt x="0" y="22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71" name="Freeform 51"/>
            <p:cNvSpPr>
              <a:spLocks/>
            </p:cNvSpPr>
            <p:nvPr/>
          </p:nvSpPr>
          <p:spPr bwMode="auto">
            <a:xfrm>
              <a:off x="3568" y="1451"/>
              <a:ext cx="1465" cy="1513"/>
            </a:xfrm>
            <a:custGeom>
              <a:avLst/>
              <a:gdLst>
                <a:gd name="T0" fmla="*/ 0 w 2930"/>
                <a:gd name="T1" fmla="*/ 0 h 3025"/>
                <a:gd name="T2" fmla="*/ 0 w 2930"/>
                <a:gd name="T3" fmla="*/ 3025 h 3025"/>
                <a:gd name="T4" fmla="*/ 170 w 2930"/>
                <a:gd name="T5" fmla="*/ 3025 h 3025"/>
                <a:gd name="T6" fmla="*/ 170 w 2930"/>
                <a:gd name="T7" fmla="*/ 172 h 3025"/>
                <a:gd name="T8" fmla="*/ 2854 w 2930"/>
                <a:gd name="T9" fmla="*/ 172 h 3025"/>
                <a:gd name="T10" fmla="*/ 2930 w 2930"/>
                <a:gd name="T11" fmla="*/ 0 h 3025"/>
                <a:gd name="T12" fmla="*/ 0 w 2930"/>
                <a:gd name="T13" fmla="*/ 0 h 3025"/>
                <a:gd name="T14" fmla="*/ 0 w 2930"/>
                <a:gd name="T15" fmla="*/ 0 h 30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30" h="3025">
                  <a:moveTo>
                    <a:pt x="0" y="0"/>
                  </a:moveTo>
                  <a:lnTo>
                    <a:pt x="0" y="3025"/>
                  </a:lnTo>
                  <a:lnTo>
                    <a:pt x="170" y="3025"/>
                  </a:lnTo>
                  <a:lnTo>
                    <a:pt x="170" y="172"/>
                  </a:lnTo>
                  <a:lnTo>
                    <a:pt x="2854" y="172"/>
                  </a:lnTo>
                  <a:lnTo>
                    <a:pt x="2930"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72" name="Freeform 52"/>
            <p:cNvSpPr>
              <a:spLocks/>
            </p:cNvSpPr>
            <p:nvPr/>
          </p:nvSpPr>
          <p:spPr bwMode="auto">
            <a:xfrm>
              <a:off x="3568" y="1451"/>
              <a:ext cx="1465" cy="1513"/>
            </a:xfrm>
            <a:custGeom>
              <a:avLst/>
              <a:gdLst>
                <a:gd name="T0" fmla="*/ 2930 w 2930"/>
                <a:gd name="T1" fmla="*/ 3025 h 3025"/>
                <a:gd name="T2" fmla="*/ 2930 w 2930"/>
                <a:gd name="T3" fmla="*/ 0 h 3025"/>
                <a:gd name="T4" fmla="*/ 2760 w 2930"/>
                <a:gd name="T5" fmla="*/ 0 h 3025"/>
                <a:gd name="T6" fmla="*/ 2760 w 2930"/>
                <a:gd name="T7" fmla="*/ 2854 h 3025"/>
                <a:gd name="T8" fmla="*/ 76 w 2930"/>
                <a:gd name="T9" fmla="*/ 2854 h 3025"/>
                <a:gd name="T10" fmla="*/ 0 w 2930"/>
                <a:gd name="T11" fmla="*/ 3025 h 3025"/>
                <a:gd name="T12" fmla="*/ 2930 w 2930"/>
                <a:gd name="T13" fmla="*/ 3025 h 3025"/>
                <a:gd name="T14" fmla="*/ 2930 w 2930"/>
                <a:gd name="T15" fmla="*/ 3025 h 30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30" h="3025">
                  <a:moveTo>
                    <a:pt x="2930" y="3025"/>
                  </a:moveTo>
                  <a:lnTo>
                    <a:pt x="2930" y="0"/>
                  </a:lnTo>
                  <a:lnTo>
                    <a:pt x="2760" y="0"/>
                  </a:lnTo>
                  <a:lnTo>
                    <a:pt x="2760" y="2854"/>
                  </a:lnTo>
                  <a:lnTo>
                    <a:pt x="76" y="2854"/>
                  </a:lnTo>
                  <a:lnTo>
                    <a:pt x="0" y="3025"/>
                  </a:lnTo>
                  <a:lnTo>
                    <a:pt x="2930" y="30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73" name="Freeform 53"/>
            <p:cNvSpPr>
              <a:spLocks/>
            </p:cNvSpPr>
            <p:nvPr/>
          </p:nvSpPr>
          <p:spPr bwMode="auto">
            <a:xfrm>
              <a:off x="3872" y="2917"/>
              <a:ext cx="386" cy="265"/>
            </a:xfrm>
            <a:custGeom>
              <a:avLst/>
              <a:gdLst>
                <a:gd name="T0" fmla="*/ 534 w 771"/>
                <a:gd name="T1" fmla="*/ 0 h 531"/>
                <a:gd name="T2" fmla="*/ 0 w 771"/>
                <a:gd name="T3" fmla="*/ 531 h 531"/>
                <a:gd name="T4" fmla="*/ 239 w 771"/>
                <a:gd name="T5" fmla="*/ 531 h 531"/>
                <a:gd name="T6" fmla="*/ 771 w 771"/>
                <a:gd name="T7" fmla="*/ 0 h 531"/>
                <a:gd name="T8" fmla="*/ 534 w 771"/>
                <a:gd name="T9" fmla="*/ 0 h 531"/>
                <a:gd name="T10" fmla="*/ 534 w 771"/>
                <a:gd name="T11" fmla="*/ 0 h 531"/>
              </a:gdLst>
              <a:ahLst/>
              <a:cxnLst>
                <a:cxn ang="0">
                  <a:pos x="T0" y="T1"/>
                </a:cxn>
                <a:cxn ang="0">
                  <a:pos x="T2" y="T3"/>
                </a:cxn>
                <a:cxn ang="0">
                  <a:pos x="T4" y="T5"/>
                </a:cxn>
                <a:cxn ang="0">
                  <a:pos x="T6" y="T7"/>
                </a:cxn>
                <a:cxn ang="0">
                  <a:pos x="T8" y="T9"/>
                </a:cxn>
                <a:cxn ang="0">
                  <a:pos x="T10" y="T11"/>
                </a:cxn>
              </a:cxnLst>
              <a:rect l="0" t="0" r="r" b="b"/>
              <a:pathLst>
                <a:path w="771" h="531">
                  <a:moveTo>
                    <a:pt x="534" y="0"/>
                  </a:moveTo>
                  <a:lnTo>
                    <a:pt x="0" y="531"/>
                  </a:lnTo>
                  <a:lnTo>
                    <a:pt x="239" y="531"/>
                  </a:lnTo>
                  <a:lnTo>
                    <a:pt x="771" y="0"/>
                  </a:lnTo>
                  <a:lnTo>
                    <a:pt x="53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74" name="Freeform 54"/>
            <p:cNvSpPr>
              <a:spLocks/>
            </p:cNvSpPr>
            <p:nvPr/>
          </p:nvSpPr>
          <p:spPr bwMode="auto">
            <a:xfrm>
              <a:off x="4353" y="2917"/>
              <a:ext cx="386" cy="265"/>
            </a:xfrm>
            <a:custGeom>
              <a:avLst/>
              <a:gdLst>
                <a:gd name="T0" fmla="*/ 236 w 771"/>
                <a:gd name="T1" fmla="*/ 0 h 531"/>
                <a:gd name="T2" fmla="*/ 771 w 771"/>
                <a:gd name="T3" fmla="*/ 531 h 531"/>
                <a:gd name="T4" fmla="*/ 532 w 771"/>
                <a:gd name="T5" fmla="*/ 531 h 531"/>
                <a:gd name="T6" fmla="*/ 0 w 771"/>
                <a:gd name="T7" fmla="*/ 0 h 531"/>
                <a:gd name="T8" fmla="*/ 236 w 771"/>
                <a:gd name="T9" fmla="*/ 0 h 531"/>
                <a:gd name="T10" fmla="*/ 236 w 771"/>
                <a:gd name="T11" fmla="*/ 0 h 531"/>
              </a:gdLst>
              <a:ahLst/>
              <a:cxnLst>
                <a:cxn ang="0">
                  <a:pos x="T0" y="T1"/>
                </a:cxn>
                <a:cxn ang="0">
                  <a:pos x="T2" y="T3"/>
                </a:cxn>
                <a:cxn ang="0">
                  <a:pos x="T4" y="T5"/>
                </a:cxn>
                <a:cxn ang="0">
                  <a:pos x="T6" y="T7"/>
                </a:cxn>
                <a:cxn ang="0">
                  <a:pos x="T8" y="T9"/>
                </a:cxn>
                <a:cxn ang="0">
                  <a:pos x="T10" y="T11"/>
                </a:cxn>
              </a:cxnLst>
              <a:rect l="0" t="0" r="r" b="b"/>
              <a:pathLst>
                <a:path w="771" h="531">
                  <a:moveTo>
                    <a:pt x="236" y="0"/>
                  </a:moveTo>
                  <a:lnTo>
                    <a:pt x="771" y="531"/>
                  </a:lnTo>
                  <a:lnTo>
                    <a:pt x="532" y="531"/>
                  </a:lnTo>
                  <a:lnTo>
                    <a:pt x="0" y="0"/>
                  </a:lnTo>
                  <a:lnTo>
                    <a:pt x="23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75" name="Freeform 55"/>
            <p:cNvSpPr>
              <a:spLocks/>
            </p:cNvSpPr>
            <p:nvPr/>
          </p:nvSpPr>
          <p:spPr bwMode="auto">
            <a:xfrm>
              <a:off x="4068" y="3040"/>
              <a:ext cx="475" cy="52"/>
            </a:xfrm>
            <a:custGeom>
              <a:avLst/>
              <a:gdLst>
                <a:gd name="T0" fmla="*/ 0 w 951"/>
                <a:gd name="T1" fmla="*/ 105 h 105"/>
                <a:gd name="T2" fmla="*/ 0 w 951"/>
                <a:gd name="T3" fmla="*/ 0 h 105"/>
                <a:gd name="T4" fmla="*/ 951 w 951"/>
                <a:gd name="T5" fmla="*/ 0 h 105"/>
                <a:gd name="T6" fmla="*/ 951 w 951"/>
                <a:gd name="T7" fmla="*/ 105 h 105"/>
                <a:gd name="T8" fmla="*/ 0 w 951"/>
                <a:gd name="T9" fmla="*/ 105 h 105"/>
                <a:gd name="T10" fmla="*/ 0 w 951"/>
                <a:gd name="T11" fmla="*/ 105 h 105"/>
              </a:gdLst>
              <a:ahLst/>
              <a:cxnLst>
                <a:cxn ang="0">
                  <a:pos x="T0" y="T1"/>
                </a:cxn>
                <a:cxn ang="0">
                  <a:pos x="T2" y="T3"/>
                </a:cxn>
                <a:cxn ang="0">
                  <a:pos x="T4" y="T5"/>
                </a:cxn>
                <a:cxn ang="0">
                  <a:pos x="T6" y="T7"/>
                </a:cxn>
                <a:cxn ang="0">
                  <a:pos x="T8" y="T9"/>
                </a:cxn>
                <a:cxn ang="0">
                  <a:pos x="T10" y="T11"/>
                </a:cxn>
              </a:cxnLst>
              <a:rect l="0" t="0" r="r" b="b"/>
              <a:pathLst>
                <a:path w="951" h="105">
                  <a:moveTo>
                    <a:pt x="0" y="105"/>
                  </a:moveTo>
                  <a:lnTo>
                    <a:pt x="0" y="0"/>
                  </a:lnTo>
                  <a:lnTo>
                    <a:pt x="951" y="0"/>
                  </a:lnTo>
                  <a:lnTo>
                    <a:pt x="951" y="105"/>
                  </a:lnTo>
                  <a:lnTo>
                    <a:pt x="0" y="10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Tree>
  </p:cSld>
  <p:clrMapOvr>
    <a:masterClrMapping/>
  </p:clrMapOvr>
  <p:transition spd="med">
    <p:wheel spokes="8"/>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2" name="Rectangle 24"/>
          <p:cNvSpPr>
            <a:spLocks noGrp="1" noChangeArrowheads="1"/>
          </p:cNvSpPr>
          <p:nvPr>
            <p:ph type="title"/>
          </p:nvPr>
        </p:nvSpPr>
        <p:spPr/>
        <p:txBody>
          <a:bodyPr/>
          <a:lstStyle/>
          <a:p>
            <a:r>
              <a:rPr lang="fr-FR"/>
              <a:t>Avantages principaux</a:t>
            </a:r>
          </a:p>
        </p:txBody>
      </p:sp>
      <p:sp>
        <p:nvSpPr>
          <p:cNvPr id="7193" name="Rectangle 25"/>
          <p:cNvSpPr>
            <a:spLocks noGrp="1" noChangeArrowheads="1"/>
          </p:cNvSpPr>
          <p:nvPr>
            <p:ph type="body" sz="half" idx="1"/>
          </p:nvPr>
        </p:nvSpPr>
        <p:spPr>
          <a:xfrm>
            <a:off x="457200" y="1981200"/>
            <a:ext cx="7907338" cy="2674938"/>
          </a:xfrm>
        </p:spPr>
        <p:txBody>
          <a:bodyPr/>
          <a:lstStyle/>
          <a:p>
            <a:r>
              <a:rPr lang="fr-FR"/>
              <a:t>Énumérez les avantages du projet présenté.</a:t>
            </a:r>
          </a:p>
          <a:p>
            <a:r>
              <a:rPr lang="fr-FR"/>
              <a:t>Utilisez plusieurs points, si nécessaire.</a:t>
            </a:r>
          </a:p>
        </p:txBody>
      </p:sp>
    </p:spTree>
  </p:cSld>
  <p:clrMapOvr>
    <a:masterClrMapping/>
  </p:clrMapOvr>
  <p:transition spd="med">
    <p:zoom dir="in"/>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2" name="Rectangle 28"/>
          <p:cNvSpPr>
            <a:spLocks noGrp="1" noChangeArrowheads="1"/>
          </p:cNvSpPr>
          <p:nvPr>
            <p:ph type="title"/>
          </p:nvPr>
        </p:nvSpPr>
        <p:spPr/>
        <p:txBody>
          <a:bodyPr/>
          <a:lstStyle/>
          <a:p>
            <a:r>
              <a:rPr lang="fr-FR"/>
              <a:t>Procédures</a:t>
            </a:r>
          </a:p>
        </p:txBody>
      </p:sp>
      <p:sp>
        <p:nvSpPr>
          <p:cNvPr id="6174" name="Rectangle 30"/>
          <p:cNvSpPr>
            <a:spLocks noGrp="1" noChangeArrowheads="1"/>
          </p:cNvSpPr>
          <p:nvPr>
            <p:ph type="body" sz="half" idx="2"/>
          </p:nvPr>
        </p:nvSpPr>
        <p:spPr>
          <a:xfrm>
            <a:off x="457200" y="1981200"/>
            <a:ext cx="8148638" cy="3886200"/>
          </a:xfrm>
        </p:spPr>
        <p:txBody>
          <a:bodyPr/>
          <a:lstStyle/>
          <a:p>
            <a:r>
              <a:rPr lang="fr-FR"/>
              <a:t>Énumérez les procédures, la formation, les tests, le travail et le suivi proposés.</a:t>
            </a:r>
          </a:p>
          <a:p>
            <a:r>
              <a:rPr lang="fr-FR"/>
              <a:t>Cette section peut nécessiter plusieurs diapositives.</a:t>
            </a:r>
          </a:p>
        </p:txBody>
      </p:sp>
    </p:spTree>
  </p:cSld>
  <p:clrMapOvr>
    <a:masterClrMapping/>
  </p:clrMapOvr>
  <p:transition spd="med">
    <p:push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609600"/>
            <a:ext cx="8229600" cy="990600"/>
          </a:xfrm>
        </p:spPr>
        <p:txBody>
          <a:bodyPr/>
          <a:lstStyle/>
          <a:p>
            <a:r>
              <a:rPr lang="fr-FR"/>
              <a:t>Calendrier</a:t>
            </a:r>
          </a:p>
        </p:txBody>
      </p:sp>
      <p:sp>
        <p:nvSpPr>
          <p:cNvPr id="55299" name="Rectangle 3"/>
          <p:cNvSpPr>
            <a:spLocks noGrp="1" noChangeArrowheads="1"/>
          </p:cNvSpPr>
          <p:nvPr>
            <p:ph type="body" sz="half" idx="1"/>
          </p:nvPr>
        </p:nvSpPr>
        <p:spPr>
          <a:xfrm>
            <a:off x="457200" y="1600200"/>
            <a:ext cx="8153400" cy="990600"/>
          </a:xfrm>
        </p:spPr>
        <p:txBody>
          <a:bodyPr/>
          <a:lstStyle/>
          <a:p>
            <a:r>
              <a:rPr lang="fr-FR" sz="2800"/>
              <a:t>Décomposez le projet en plusieurs phases et indiquez une échéance pour chacune d'elles. </a:t>
            </a:r>
          </a:p>
        </p:txBody>
      </p:sp>
      <p:graphicFrame>
        <p:nvGraphicFramePr>
          <p:cNvPr id="55386" name="Group 90"/>
          <p:cNvGraphicFramePr>
            <a:graphicFrameLocks noGrp="1"/>
          </p:cNvGraphicFramePr>
          <p:nvPr>
            <p:ph type="tbl" idx="1"/>
          </p:nvPr>
        </p:nvGraphicFramePr>
        <p:xfrm>
          <a:off x="609600" y="2743200"/>
          <a:ext cx="8305800" cy="3759200"/>
        </p:xfrm>
        <a:graphic>
          <a:graphicData uri="http://schemas.openxmlformats.org/drawingml/2006/table">
            <a:tbl>
              <a:tblPr/>
              <a:tblGrid>
                <a:gridCol w="1219200"/>
                <a:gridCol w="3505200"/>
                <a:gridCol w="3581400"/>
              </a:tblGrid>
              <a:tr h="40322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1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2000" b="1" i="0" u="none" strike="noStrike" cap="none" normalizeH="0" baseline="0" smtClean="0">
                          <a:ln>
                            <a:noFill/>
                          </a:ln>
                          <a:solidFill>
                            <a:schemeClr val="tx1"/>
                          </a:solidFill>
                          <a:effectLst/>
                          <a:latin typeface="Arial" charset="0"/>
                        </a:rPr>
                        <a:t>Description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2000" b="1" i="0" u="none" strike="noStrike" cap="none" normalizeH="0" baseline="0" smtClean="0">
                          <a:ln>
                            <a:noFill/>
                          </a:ln>
                          <a:solidFill>
                            <a:schemeClr val="tx1"/>
                          </a:solidFill>
                          <a:effectLst/>
                          <a:latin typeface="Arial" charset="0"/>
                        </a:rPr>
                        <a:t>Date de début à date de fin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917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2000" b="1" i="0" u="none" strike="noStrike" cap="none" normalizeH="0" baseline="0" smtClean="0">
                          <a:ln>
                            <a:noFill/>
                          </a:ln>
                          <a:solidFill>
                            <a:schemeClr val="tx1"/>
                          </a:solidFill>
                          <a:effectLst/>
                          <a:latin typeface="Arial" charset="0"/>
                        </a:rPr>
                        <a:t>Phase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28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076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2000" b="1" i="0" u="none" strike="noStrike" cap="none" normalizeH="0" baseline="0" smtClean="0">
                          <a:ln>
                            <a:noFill/>
                          </a:ln>
                          <a:solidFill>
                            <a:schemeClr val="tx1"/>
                          </a:solidFill>
                          <a:effectLst/>
                          <a:latin typeface="Arial" charset="0"/>
                        </a:rPr>
                        <a:t>Phase 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28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917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2000" b="1" i="0" u="none" strike="noStrike" cap="none" normalizeH="0" baseline="0" smtClean="0">
                          <a:ln>
                            <a:noFill/>
                          </a:ln>
                          <a:solidFill>
                            <a:schemeClr val="tx1"/>
                          </a:solidFill>
                          <a:effectLst/>
                          <a:latin typeface="Arial" charset="0"/>
                        </a:rPr>
                        <a:t>Phase 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28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pied de page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2015</a:t>
            </a:r>
          </a:p>
        </p:txBody>
      </p:sp>
      <p:sp>
        <p:nvSpPr>
          <p:cNvPr id="5123"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BC7A7935-17FC-4D7D-93A9-E72BFAAED43E}" type="slidenum">
              <a:rPr lang="fr-FR" altLang="fr-FR" sz="1400"/>
              <a:pPr eaLnBrk="1" hangingPunct="1">
                <a:spcBef>
                  <a:spcPct val="0"/>
                </a:spcBef>
                <a:buClrTx/>
                <a:buSzTx/>
                <a:buFontTx/>
                <a:buNone/>
              </a:pPr>
              <a:t>4</a:t>
            </a:fld>
            <a:endParaRPr lang="fr-FR" altLang="fr-FR" sz="1400"/>
          </a:p>
        </p:txBody>
      </p:sp>
      <p:sp>
        <p:nvSpPr>
          <p:cNvPr id="5124" name="Rectangle 2"/>
          <p:cNvSpPr>
            <a:spLocks noGrp="1" noChangeArrowheads="1"/>
          </p:cNvSpPr>
          <p:nvPr>
            <p:ph type="title"/>
          </p:nvPr>
        </p:nvSpPr>
        <p:spPr>
          <a:xfrm>
            <a:off x="611188" y="476250"/>
            <a:ext cx="8497315" cy="576263"/>
          </a:xfrm>
        </p:spPr>
        <p:txBody>
          <a:bodyPr/>
          <a:lstStyle/>
          <a:p>
            <a:pPr eaLnBrk="1" hangingPunct="1"/>
            <a:r>
              <a:rPr lang="fr-FR" altLang="fr-FR" sz="3600" b="1" dirty="0" smtClean="0"/>
              <a:t>1. synthèse carrière de la Dirigeante</a:t>
            </a:r>
            <a:endParaRPr lang="fr-FR" altLang="fr-FR" sz="3600" dirty="0" smtClean="0"/>
          </a:p>
        </p:txBody>
      </p:sp>
      <p:sp>
        <p:nvSpPr>
          <p:cNvPr id="6150" name="Rectangle 3"/>
          <p:cNvSpPr>
            <a:spLocks noGrp="1" noChangeArrowheads="1"/>
          </p:cNvSpPr>
          <p:nvPr>
            <p:ph type="body" idx="1"/>
          </p:nvPr>
        </p:nvSpPr>
        <p:spPr>
          <a:xfrm>
            <a:off x="611188" y="1557338"/>
            <a:ext cx="8137525" cy="4319587"/>
          </a:xfrm>
        </p:spPr>
        <p:txBody>
          <a:bodyPr/>
          <a:lstStyle/>
          <a:p>
            <a:pPr>
              <a:defRPr/>
            </a:pPr>
            <a:r>
              <a:rPr lang="fr-FR" altLang="fr-FR" sz="2400" dirty="0" smtClean="0"/>
              <a:t>54 </a:t>
            </a:r>
            <a:r>
              <a:rPr lang="fr-FR" altLang="fr-FR" sz="2400" dirty="0" smtClean="0"/>
              <a:t>ans.</a:t>
            </a:r>
            <a:endParaRPr lang="fr-FR" altLang="fr-FR" sz="2400" dirty="0" smtClean="0"/>
          </a:p>
          <a:p>
            <a:pPr>
              <a:defRPr/>
            </a:pPr>
            <a:r>
              <a:rPr lang="fr-FR" sz="2400" dirty="0"/>
              <a:t>S</a:t>
            </a:r>
            <a:r>
              <a:rPr lang="fr-FR" sz="2400" dirty="0" smtClean="0"/>
              <a:t>ophrologue</a:t>
            </a:r>
            <a:r>
              <a:rPr lang="fr-FR" sz="2400" dirty="0"/>
              <a:t>, doublée d’une compétence </a:t>
            </a:r>
            <a:r>
              <a:rPr lang="fr-FR" sz="2400" dirty="0" smtClean="0"/>
              <a:t>commerciale</a:t>
            </a:r>
            <a:r>
              <a:rPr lang="fr-FR" sz="2400" dirty="0"/>
              <a:t> </a:t>
            </a:r>
            <a:r>
              <a:rPr lang="fr-FR" altLang="fr-FR" sz="2400" dirty="0" smtClean="0"/>
              <a:t>(Ecole de commerce et Master en sophrologie, pratique thérapeutique liant le corps, les émotions, les flux énergétiques et le mental</a:t>
            </a:r>
            <a:r>
              <a:rPr lang="fr-FR" altLang="fr-FR" sz="2400" dirty="0" smtClean="0"/>
              <a:t>).</a:t>
            </a:r>
            <a:endParaRPr lang="fr-FR" altLang="fr-FR" sz="2400" dirty="0" smtClean="0"/>
          </a:p>
          <a:p>
            <a:pPr>
              <a:defRPr/>
            </a:pPr>
            <a:r>
              <a:rPr lang="fr-FR" altLang="fr-FR" sz="2400" dirty="0" smtClean="0"/>
              <a:t>15 ans dans les R.H. </a:t>
            </a:r>
            <a:r>
              <a:rPr lang="fr-FR" altLang="fr-FR" sz="2400" dirty="0" smtClean="0"/>
              <a:t>en entreprise et 15 ans de conseil, coach et </a:t>
            </a:r>
            <a:r>
              <a:rPr lang="fr-FR" altLang="fr-FR" sz="2400" dirty="0" smtClean="0"/>
              <a:t>thérapeute.</a:t>
            </a:r>
            <a:endParaRPr lang="fr-FR" sz="2400" dirty="0"/>
          </a:p>
          <a:p>
            <a:pPr>
              <a:defRPr/>
            </a:pPr>
            <a:r>
              <a:rPr lang="fr-FR" sz="2400" dirty="0"/>
              <a:t>Je marque, mes 30 ans d’expériences en créant le Centre du Mieux-être </a:t>
            </a:r>
            <a:r>
              <a:rPr lang="fr-FR" sz="2400" b="1" dirty="0" err="1"/>
              <a:t>SophroKhepri</a:t>
            </a:r>
            <a:r>
              <a:rPr lang="fr-FR" sz="2400" b="1" dirty="0"/>
              <a:t>,</a:t>
            </a:r>
            <a:r>
              <a:rPr lang="fr-FR" sz="2400" dirty="0"/>
              <a:t> Centre de sophrologie et de </a:t>
            </a:r>
            <a:r>
              <a:rPr lang="fr-FR" sz="2400" dirty="0" smtClean="0"/>
              <a:t>thérapies brèves alternatives</a:t>
            </a:r>
            <a:r>
              <a:rPr lang="fr-FR" altLang="fr-FR" sz="2400" dirty="0" smtClean="0"/>
              <a:t>. </a:t>
            </a:r>
            <a:endParaRPr lang="fr-FR" altLang="fr-FR" dirty="0" smtClean="0"/>
          </a:p>
          <a:p>
            <a:pPr marL="0" indent="0" eaLnBrk="1" hangingPunct="1">
              <a:buSzTx/>
              <a:buFont typeface="Wingdings" panose="05000000000000000000" pitchFamily="2" charset="2"/>
              <a:buNone/>
              <a:defRPr/>
            </a:pPr>
            <a:endParaRPr lang="fr-FR" altLang="fr-FR" dirty="0" smtClean="0"/>
          </a:p>
          <a:p>
            <a:pPr marL="0" indent="0" eaLnBrk="1" hangingPunct="1">
              <a:buSzTx/>
              <a:buFont typeface="Wingdings" panose="05000000000000000000" pitchFamily="2" charset="2"/>
              <a:buNone/>
              <a:defRPr/>
            </a:pPr>
            <a:endParaRPr lang="fr-FR" altLang="fr-FR" dirty="0" smtClean="0"/>
          </a:p>
        </p:txBody>
      </p:sp>
    </p:spTree>
    <p:extLst>
      <p:ext uri="{BB962C8B-B14F-4D97-AF65-F5344CB8AC3E}">
        <p14:creationId xmlns:p14="http://schemas.microsoft.com/office/powerpoint/2010/main" val="13224261"/>
      </p:ext>
    </p:extLst>
  </p:cSld>
  <p:clrMapOvr>
    <a:masterClrMapping/>
  </p:clrMapOvr>
  <p:transition spd="med"/>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ChangeArrowheads="1"/>
          </p:cNvSpPr>
          <p:nvPr/>
        </p:nvSpPr>
        <p:spPr bwMode="auto">
          <a:xfrm>
            <a:off x="4648200" y="1981200"/>
            <a:ext cx="38100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endParaRPr lang="en-US"/>
          </a:p>
        </p:txBody>
      </p:sp>
      <p:sp>
        <p:nvSpPr>
          <p:cNvPr id="8210" name="Rectangle 18"/>
          <p:cNvSpPr>
            <a:spLocks noGrp="1" noChangeArrowheads="1"/>
          </p:cNvSpPr>
          <p:nvPr>
            <p:ph type="title"/>
          </p:nvPr>
        </p:nvSpPr>
        <p:spPr/>
        <p:txBody>
          <a:bodyPr/>
          <a:lstStyle/>
          <a:p>
            <a:r>
              <a:rPr lang="fr-FR"/>
              <a:t>Budget</a:t>
            </a:r>
          </a:p>
        </p:txBody>
      </p:sp>
      <p:sp>
        <p:nvSpPr>
          <p:cNvPr id="8211" name="Rectangle 19"/>
          <p:cNvSpPr>
            <a:spLocks noGrp="1" noChangeArrowheads="1"/>
          </p:cNvSpPr>
          <p:nvPr>
            <p:ph type="body" sz="half" idx="1"/>
          </p:nvPr>
        </p:nvSpPr>
        <p:spPr>
          <a:xfrm>
            <a:off x="457200" y="1981200"/>
            <a:ext cx="3733800" cy="3810000"/>
          </a:xfrm>
        </p:spPr>
        <p:txBody>
          <a:bodyPr/>
          <a:lstStyle/>
          <a:p>
            <a:r>
              <a:rPr lang="fr-FR"/>
              <a:t>Présentez les coûts et le budget du projet</a:t>
            </a:r>
            <a:r>
              <a:rPr lang="fr-FR" sz="2800"/>
              <a:t>. </a:t>
            </a:r>
            <a:r>
              <a:rPr lang="fr-FR"/>
              <a:t>Montrez les chiffres sous forme de tableau ou de graphique</a:t>
            </a:r>
            <a:r>
              <a:rPr lang="fr-FR" sz="2800"/>
              <a:t>. </a:t>
            </a:r>
          </a:p>
        </p:txBody>
      </p:sp>
      <p:sp>
        <p:nvSpPr>
          <p:cNvPr id="8307" name="Rectangle 115"/>
          <p:cNvSpPr>
            <a:spLocks noGrp="1" noChangeArrowheads="1"/>
          </p:cNvSpPr>
          <p:nvPr>
            <p:ph sz="half" idx="2"/>
          </p:nvPr>
        </p:nvSpPr>
        <p:spPr>
          <a:xfrm>
            <a:off x="4648200" y="1143000"/>
            <a:ext cx="4038600" cy="4724400"/>
          </a:xfrm>
        </p:spPr>
        <p:txBody>
          <a:bodyPr/>
          <a:lstStyle/>
          <a:p>
            <a:endParaRPr lang="fr-FR" sz="2800"/>
          </a:p>
        </p:txBody>
      </p:sp>
    </p:spTree>
  </p:cSld>
  <p:clrMapOvr>
    <a:masterClrMapping/>
  </p:clrMapOvr>
  <p:transition spd="med">
    <p:blinds dir="ver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48" name="Rectangle 16"/>
          <p:cNvSpPr>
            <a:spLocks noGrp="1" noChangeArrowheads="1"/>
          </p:cNvSpPr>
          <p:nvPr>
            <p:ph type="title"/>
          </p:nvPr>
        </p:nvSpPr>
        <p:spPr/>
        <p:txBody>
          <a:bodyPr/>
          <a:lstStyle/>
          <a:p>
            <a:r>
              <a:rPr lang="fr-FR"/>
              <a:t>Ressources principales</a:t>
            </a:r>
          </a:p>
        </p:txBody>
      </p:sp>
      <p:sp>
        <p:nvSpPr>
          <p:cNvPr id="69647" name="Rectangle 15"/>
          <p:cNvSpPr>
            <a:spLocks noGrp="1" noChangeArrowheads="1"/>
          </p:cNvSpPr>
          <p:nvPr>
            <p:ph type="body" sz="half" idx="1"/>
          </p:nvPr>
        </p:nvSpPr>
        <p:spPr>
          <a:xfrm>
            <a:off x="457200" y="1981200"/>
            <a:ext cx="8458200" cy="838200"/>
          </a:xfrm>
        </p:spPr>
        <p:txBody>
          <a:bodyPr/>
          <a:lstStyle/>
          <a:p>
            <a:r>
              <a:rPr lang="fr-FR"/>
              <a:t>Présentez les ressources principales qui seront impliquées.</a:t>
            </a:r>
          </a:p>
        </p:txBody>
      </p:sp>
      <p:sp>
        <p:nvSpPr>
          <p:cNvPr id="69646" name="PyramidChart 1;Master;1;0.15;3"/>
          <p:cNvSpPr>
            <a:spLocks noChangeArrowheads="1"/>
          </p:cNvSpPr>
          <p:nvPr/>
        </p:nvSpPr>
        <p:spPr bwMode="auto">
          <a:xfrm>
            <a:off x="1216025" y="1981200"/>
            <a:ext cx="6723063" cy="392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45" name="AutoShape 13"/>
          <p:cNvSpPr>
            <a:spLocks noChangeArrowheads="1"/>
          </p:cNvSpPr>
          <p:nvPr/>
        </p:nvSpPr>
        <p:spPr bwMode="auto">
          <a:xfrm flipH="1">
            <a:off x="4578350" y="2143125"/>
            <a:ext cx="0" cy="0"/>
          </a:xfrm>
          <a:prstGeom prst="rtTriangle">
            <a:avLst/>
          </a:prstGeom>
          <a:gradFill rotWithShape="0">
            <a:gsLst>
              <a:gs pos="0">
                <a:schemeClr val="accent1"/>
              </a:gs>
              <a:gs pos="100000">
                <a:schemeClr val="accent1">
                  <a:gamma/>
                  <a:shade val="60000"/>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44" name="PyramidChart 2;Master;1;0.15;3"/>
          <p:cNvSpPr>
            <a:spLocks noChangeArrowheads="1"/>
          </p:cNvSpPr>
          <p:nvPr/>
        </p:nvSpPr>
        <p:spPr bwMode="auto">
          <a:xfrm>
            <a:off x="1219200" y="2057400"/>
            <a:ext cx="6723063" cy="392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43" name="AutoShape 11"/>
          <p:cNvSpPr>
            <a:spLocks noChangeArrowheads="1"/>
          </p:cNvSpPr>
          <p:nvPr/>
        </p:nvSpPr>
        <p:spPr bwMode="auto">
          <a:xfrm flipH="1">
            <a:off x="4578350" y="2143125"/>
            <a:ext cx="0" cy="0"/>
          </a:xfrm>
          <a:prstGeom prst="rtTriangle">
            <a:avLst/>
          </a:prstGeom>
          <a:gradFill rotWithShape="0">
            <a:gsLst>
              <a:gs pos="0">
                <a:schemeClr val="accent1"/>
              </a:gs>
              <a:gs pos="100000">
                <a:schemeClr val="accent1">
                  <a:gamma/>
                  <a:shade val="60000"/>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2" name="Diagramme 1"/>
          <p:cNvGraphicFramePr/>
          <p:nvPr/>
        </p:nvGraphicFramePr>
        <p:xfrm>
          <a:off x="2590800" y="2667000"/>
          <a:ext cx="4038600" cy="388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zo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fr-FR"/>
              <a:t>Évaluation</a:t>
            </a:r>
          </a:p>
        </p:txBody>
      </p:sp>
      <p:sp>
        <p:nvSpPr>
          <p:cNvPr id="56323" name="Rectangle 3"/>
          <p:cNvSpPr>
            <a:spLocks noGrp="1" noChangeArrowheads="1"/>
          </p:cNvSpPr>
          <p:nvPr>
            <p:ph type="body" idx="1"/>
          </p:nvPr>
        </p:nvSpPr>
        <p:spPr/>
        <p:txBody>
          <a:bodyPr/>
          <a:lstStyle/>
          <a:p>
            <a:r>
              <a:rPr lang="fr-FR"/>
              <a:t>Expliquez comment le projet sera évalué. </a:t>
            </a:r>
          </a:p>
        </p:txBody>
      </p:sp>
    </p:spTree>
  </p:cSld>
  <p:clrMapOvr>
    <a:masterClrMapping/>
  </p:clrMapOvr>
  <p:transition spd="med">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fr-FR"/>
              <a:t>Aval</a:t>
            </a:r>
          </a:p>
        </p:txBody>
      </p:sp>
      <p:sp>
        <p:nvSpPr>
          <p:cNvPr id="57347" name="Rectangle 3"/>
          <p:cNvSpPr>
            <a:spLocks noGrp="1" noChangeArrowheads="1"/>
          </p:cNvSpPr>
          <p:nvPr>
            <p:ph type="body" sz="half" idx="1"/>
          </p:nvPr>
        </p:nvSpPr>
        <p:spPr/>
        <p:txBody>
          <a:bodyPr/>
          <a:lstStyle/>
          <a:p>
            <a:r>
              <a:rPr lang="fr-FR"/>
              <a:t>Énumérez l'aval d'autres personnes ou organisations, le cas échéant</a:t>
            </a:r>
            <a:r>
              <a:rPr lang="fr-FR" sz="2800"/>
              <a:t>.</a:t>
            </a:r>
          </a:p>
        </p:txBody>
      </p:sp>
      <p:grpSp>
        <p:nvGrpSpPr>
          <p:cNvPr id="57351" name="Group 7" descr="Ruban"/>
          <p:cNvGrpSpPr>
            <a:grpSpLocks noChangeAspect="1"/>
          </p:cNvGrpSpPr>
          <p:nvPr/>
        </p:nvGrpSpPr>
        <p:grpSpPr bwMode="auto">
          <a:xfrm>
            <a:off x="6324600" y="762000"/>
            <a:ext cx="2349500" cy="2917825"/>
            <a:chOff x="3984" y="480"/>
            <a:chExt cx="1480" cy="1838"/>
          </a:xfrm>
        </p:grpSpPr>
        <p:sp>
          <p:nvSpPr>
            <p:cNvPr id="57350" name="AutoShape 6"/>
            <p:cNvSpPr>
              <a:spLocks noChangeAspect="1" noChangeArrowheads="1" noTextEdit="1"/>
            </p:cNvSpPr>
            <p:nvPr/>
          </p:nvSpPr>
          <p:spPr bwMode="auto">
            <a:xfrm>
              <a:off x="3984" y="480"/>
              <a:ext cx="1480" cy="1838"/>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sp>
          <p:nvSpPr>
            <p:cNvPr id="57352" name="Freeform 8"/>
            <p:cNvSpPr>
              <a:spLocks/>
            </p:cNvSpPr>
            <p:nvPr/>
          </p:nvSpPr>
          <p:spPr bwMode="auto">
            <a:xfrm>
              <a:off x="4156" y="534"/>
              <a:ext cx="1124" cy="1113"/>
            </a:xfrm>
            <a:custGeom>
              <a:avLst/>
              <a:gdLst>
                <a:gd name="T0" fmla="*/ 482 w 2248"/>
                <a:gd name="T1" fmla="*/ 144 h 2227"/>
                <a:gd name="T2" fmla="*/ 482 w 2248"/>
                <a:gd name="T3" fmla="*/ 376 h 2227"/>
                <a:gd name="T4" fmla="*/ 388 w 2248"/>
                <a:gd name="T5" fmla="*/ 489 h 2227"/>
                <a:gd name="T6" fmla="*/ 100 w 2248"/>
                <a:gd name="T7" fmla="*/ 517 h 2227"/>
                <a:gd name="T8" fmla="*/ 0 w 2248"/>
                <a:gd name="T9" fmla="*/ 696 h 2227"/>
                <a:gd name="T10" fmla="*/ 32 w 2248"/>
                <a:gd name="T11" fmla="*/ 903 h 2227"/>
                <a:gd name="T12" fmla="*/ 160 w 2248"/>
                <a:gd name="T13" fmla="*/ 1076 h 2227"/>
                <a:gd name="T14" fmla="*/ 32 w 2248"/>
                <a:gd name="T15" fmla="*/ 1329 h 2227"/>
                <a:gd name="T16" fmla="*/ 14 w 2248"/>
                <a:gd name="T17" fmla="*/ 1550 h 2227"/>
                <a:gd name="T18" fmla="*/ 131 w 2248"/>
                <a:gd name="T19" fmla="*/ 1704 h 2227"/>
                <a:gd name="T20" fmla="*/ 339 w 2248"/>
                <a:gd name="T21" fmla="*/ 1735 h 2227"/>
                <a:gd name="T22" fmla="*/ 473 w 2248"/>
                <a:gd name="T23" fmla="*/ 1851 h 2227"/>
                <a:gd name="T24" fmla="*/ 517 w 2248"/>
                <a:gd name="T25" fmla="*/ 2036 h 2227"/>
                <a:gd name="T26" fmla="*/ 603 w 2248"/>
                <a:gd name="T27" fmla="*/ 2196 h 2227"/>
                <a:gd name="T28" fmla="*/ 763 w 2248"/>
                <a:gd name="T29" fmla="*/ 2227 h 2227"/>
                <a:gd name="T30" fmla="*/ 915 w 2248"/>
                <a:gd name="T31" fmla="*/ 2183 h 2227"/>
                <a:gd name="T32" fmla="*/ 1057 w 2248"/>
                <a:gd name="T33" fmla="*/ 2110 h 2227"/>
                <a:gd name="T34" fmla="*/ 1192 w 2248"/>
                <a:gd name="T35" fmla="*/ 2110 h 2227"/>
                <a:gd name="T36" fmla="*/ 1334 w 2248"/>
                <a:gd name="T37" fmla="*/ 2202 h 2227"/>
                <a:gd name="T38" fmla="*/ 1492 w 2248"/>
                <a:gd name="T39" fmla="*/ 2202 h 2227"/>
                <a:gd name="T40" fmla="*/ 1622 w 2248"/>
                <a:gd name="T41" fmla="*/ 2172 h 2227"/>
                <a:gd name="T42" fmla="*/ 1696 w 2248"/>
                <a:gd name="T43" fmla="*/ 2054 h 2227"/>
                <a:gd name="T44" fmla="*/ 1756 w 2248"/>
                <a:gd name="T45" fmla="*/ 1864 h 2227"/>
                <a:gd name="T46" fmla="*/ 1898 w 2248"/>
                <a:gd name="T47" fmla="*/ 1746 h 2227"/>
                <a:gd name="T48" fmla="*/ 2089 w 2248"/>
                <a:gd name="T49" fmla="*/ 1704 h 2227"/>
                <a:gd name="T50" fmla="*/ 2186 w 2248"/>
                <a:gd name="T51" fmla="*/ 1537 h 2227"/>
                <a:gd name="T52" fmla="*/ 2211 w 2248"/>
                <a:gd name="T53" fmla="*/ 1366 h 2227"/>
                <a:gd name="T54" fmla="*/ 2063 w 2248"/>
                <a:gd name="T55" fmla="*/ 1120 h 2227"/>
                <a:gd name="T56" fmla="*/ 2138 w 2248"/>
                <a:gd name="T57" fmla="*/ 916 h 2227"/>
                <a:gd name="T58" fmla="*/ 2248 w 2248"/>
                <a:gd name="T59" fmla="*/ 732 h 2227"/>
                <a:gd name="T60" fmla="*/ 2138 w 2248"/>
                <a:gd name="T61" fmla="*/ 523 h 2227"/>
                <a:gd name="T62" fmla="*/ 1756 w 2248"/>
                <a:gd name="T63" fmla="*/ 450 h 2227"/>
                <a:gd name="T64" fmla="*/ 1708 w 2248"/>
                <a:gd name="T65" fmla="*/ 174 h 2227"/>
                <a:gd name="T66" fmla="*/ 1523 w 2248"/>
                <a:gd name="T67" fmla="*/ 13 h 2227"/>
                <a:gd name="T68" fmla="*/ 1290 w 2248"/>
                <a:gd name="T69" fmla="*/ 25 h 2227"/>
                <a:gd name="T70" fmla="*/ 1130 w 2248"/>
                <a:gd name="T71" fmla="*/ 143 h 2227"/>
                <a:gd name="T72" fmla="*/ 952 w 2248"/>
                <a:gd name="T73" fmla="*/ 81 h 2227"/>
                <a:gd name="T74" fmla="*/ 774 w 2248"/>
                <a:gd name="T75" fmla="*/ 0 h 2227"/>
                <a:gd name="T76" fmla="*/ 590 w 2248"/>
                <a:gd name="T77" fmla="*/ 44 h 2227"/>
                <a:gd name="T78" fmla="*/ 482 w 2248"/>
                <a:gd name="T79" fmla="*/ 144 h 2227"/>
                <a:gd name="T80" fmla="*/ 482 w 2248"/>
                <a:gd name="T81" fmla="*/ 144 h 2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248" h="2227">
                  <a:moveTo>
                    <a:pt x="482" y="144"/>
                  </a:moveTo>
                  <a:lnTo>
                    <a:pt x="482" y="376"/>
                  </a:lnTo>
                  <a:lnTo>
                    <a:pt x="388" y="489"/>
                  </a:lnTo>
                  <a:lnTo>
                    <a:pt x="100" y="517"/>
                  </a:lnTo>
                  <a:lnTo>
                    <a:pt x="0" y="696"/>
                  </a:lnTo>
                  <a:lnTo>
                    <a:pt x="32" y="903"/>
                  </a:lnTo>
                  <a:lnTo>
                    <a:pt x="160" y="1076"/>
                  </a:lnTo>
                  <a:lnTo>
                    <a:pt x="32" y="1329"/>
                  </a:lnTo>
                  <a:lnTo>
                    <a:pt x="14" y="1550"/>
                  </a:lnTo>
                  <a:lnTo>
                    <a:pt x="131" y="1704"/>
                  </a:lnTo>
                  <a:lnTo>
                    <a:pt x="339" y="1735"/>
                  </a:lnTo>
                  <a:lnTo>
                    <a:pt x="473" y="1851"/>
                  </a:lnTo>
                  <a:lnTo>
                    <a:pt x="517" y="2036"/>
                  </a:lnTo>
                  <a:lnTo>
                    <a:pt x="603" y="2196"/>
                  </a:lnTo>
                  <a:lnTo>
                    <a:pt x="763" y="2227"/>
                  </a:lnTo>
                  <a:lnTo>
                    <a:pt x="915" y="2183"/>
                  </a:lnTo>
                  <a:lnTo>
                    <a:pt x="1057" y="2110"/>
                  </a:lnTo>
                  <a:lnTo>
                    <a:pt x="1192" y="2110"/>
                  </a:lnTo>
                  <a:lnTo>
                    <a:pt x="1334" y="2202"/>
                  </a:lnTo>
                  <a:lnTo>
                    <a:pt x="1492" y="2202"/>
                  </a:lnTo>
                  <a:lnTo>
                    <a:pt x="1622" y="2172"/>
                  </a:lnTo>
                  <a:lnTo>
                    <a:pt x="1696" y="2054"/>
                  </a:lnTo>
                  <a:lnTo>
                    <a:pt x="1756" y="1864"/>
                  </a:lnTo>
                  <a:lnTo>
                    <a:pt x="1898" y="1746"/>
                  </a:lnTo>
                  <a:lnTo>
                    <a:pt x="2089" y="1704"/>
                  </a:lnTo>
                  <a:lnTo>
                    <a:pt x="2186" y="1537"/>
                  </a:lnTo>
                  <a:lnTo>
                    <a:pt x="2211" y="1366"/>
                  </a:lnTo>
                  <a:lnTo>
                    <a:pt x="2063" y="1120"/>
                  </a:lnTo>
                  <a:lnTo>
                    <a:pt x="2138" y="916"/>
                  </a:lnTo>
                  <a:lnTo>
                    <a:pt x="2248" y="732"/>
                  </a:lnTo>
                  <a:lnTo>
                    <a:pt x="2138" y="523"/>
                  </a:lnTo>
                  <a:lnTo>
                    <a:pt x="1756" y="450"/>
                  </a:lnTo>
                  <a:lnTo>
                    <a:pt x="1708" y="174"/>
                  </a:lnTo>
                  <a:lnTo>
                    <a:pt x="1523" y="13"/>
                  </a:lnTo>
                  <a:lnTo>
                    <a:pt x="1290" y="25"/>
                  </a:lnTo>
                  <a:lnTo>
                    <a:pt x="1130" y="143"/>
                  </a:lnTo>
                  <a:lnTo>
                    <a:pt x="952" y="81"/>
                  </a:lnTo>
                  <a:lnTo>
                    <a:pt x="774" y="0"/>
                  </a:lnTo>
                  <a:lnTo>
                    <a:pt x="590" y="44"/>
                  </a:lnTo>
                  <a:lnTo>
                    <a:pt x="482" y="1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53" name="Freeform 9"/>
            <p:cNvSpPr>
              <a:spLocks/>
            </p:cNvSpPr>
            <p:nvPr/>
          </p:nvSpPr>
          <p:spPr bwMode="auto">
            <a:xfrm>
              <a:off x="4375" y="679"/>
              <a:ext cx="765" cy="836"/>
            </a:xfrm>
            <a:custGeom>
              <a:avLst/>
              <a:gdLst>
                <a:gd name="T0" fmla="*/ 676 w 1530"/>
                <a:gd name="T1" fmla="*/ 0 h 1673"/>
                <a:gd name="T2" fmla="*/ 861 w 1530"/>
                <a:gd name="T3" fmla="*/ 0 h 1673"/>
                <a:gd name="T4" fmla="*/ 1008 w 1530"/>
                <a:gd name="T5" fmla="*/ 31 h 1673"/>
                <a:gd name="T6" fmla="*/ 1168 w 1530"/>
                <a:gd name="T7" fmla="*/ 129 h 1673"/>
                <a:gd name="T8" fmla="*/ 1278 w 1530"/>
                <a:gd name="T9" fmla="*/ 252 h 1673"/>
                <a:gd name="T10" fmla="*/ 1401 w 1530"/>
                <a:gd name="T11" fmla="*/ 349 h 1673"/>
                <a:gd name="T12" fmla="*/ 1505 w 1530"/>
                <a:gd name="T13" fmla="*/ 523 h 1673"/>
                <a:gd name="T14" fmla="*/ 1530 w 1530"/>
                <a:gd name="T15" fmla="*/ 731 h 1673"/>
                <a:gd name="T16" fmla="*/ 1530 w 1530"/>
                <a:gd name="T17" fmla="*/ 903 h 1673"/>
                <a:gd name="T18" fmla="*/ 1500 w 1530"/>
                <a:gd name="T19" fmla="*/ 1069 h 1673"/>
                <a:gd name="T20" fmla="*/ 1456 w 1530"/>
                <a:gd name="T21" fmla="*/ 1223 h 1673"/>
                <a:gd name="T22" fmla="*/ 1352 w 1530"/>
                <a:gd name="T23" fmla="*/ 1328 h 1673"/>
                <a:gd name="T24" fmla="*/ 1217 w 1530"/>
                <a:gd name="T25" fmla="*/ 1469 h 1673"/>
                <a:gd name="T26" fmla="*/ 1056 w 1530"/>
                <a:gd name="T27" fmla="*/ 1574 h 1673"/>
                <a:gd name="T28" fmla="*/ 909 w 1530"/>
                <a:gd name="T29" fmla="*/ 1629 h 1673"/>
                <a:gd name="T30" fmla="*/ 701 w 1530"/>
                <a:gd name="T31" fmla="*/ 1673 h 1673"/>
                <a:gd name="T32" fmla="*/ 547 w 1530"/>
                <a:gd name="T33" fmla="*/ 1673 h 1673"/>
                <a:gd name="T34" fmla="*/ 400 w 1530"/>
                <a:gd name="T35" fmla="*/ 1629 h 1673"/>
                <a:gd name="T36" fmla="*/ 253 w 1530"/>
                <a:gd name="T37" fmla="*/ 1548 h 1673"/>
                <a:gd name="T38" fmla="*/ 154 w 1530"/>
                <a:gd name="T39" fmla="*/ 1451 h 1673"/>
                <a:gd name="T40" fmla="*/ 37 w 1530"/>
                <a:gd name="T41" fmla="*/ 1267 h 1673"/>
                <a:gd name="T42" fmla="*/ 0 w 1530"/>
                <a:gd name="T43" fmla="*/ 1144 h 1673"/>
                <a:gd name="T44" fmla="*/ 443 w 1530"/>
                <a:gd name="T45" fmla="*/ 1544 h 1673"/>
                <a:gd name="T46" fmla="*/ 811 w 1530"/>
                <a:gd name="T47" fmla="*/ 1544 h 1673"/>
                <a:gd name="T48" fmla="*/ 1192 w 1530"/>
                <a:gd name="T49" fmla="*/ 1353 h 1673"/>
                <a:gd name="T50" fmla="*/ 1401 w 1530"/>
                <a:gd name="T51" fmla="*/ 714 h 1673"/>
                <a:gd name="T52" fmla="*/ 891 w 1530"/>
                <a:gd name="T53" fmla="*/ 110 h 1673"/>
                <a:gd name="T54" fmla="*/ 676 w 1530"/>
                <a:gd name="T55" fmla="*/ 0 h 1673"/>
                <a:gd name="T56" fmla="*/ 676 w 1530"/>
                <a:gd name="T57" fmla="*/ 0 h 1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530" h="1673">
                  <a:moveTo>
                    <a:pt x="676" y="0"/>
                  </a:moveTo>
                  <a:lnTo>
                    <a:pt x="861" y="0"/>
                  </a:lnTo>
                  <a:lnTo>
                    <a:pt x="1008" y="31"/>
                  </a:lnTo>
                  <a:lnTo>
                    <a:pt x="1168" y="129"/>
                  </a:lnTo>
                  <a:lnTo>
                    <a:pt x="1278" y="252"/>
                  </a:lnTo>
                  <a:lnTo>
                    <a:pt x="1401" y="349"/>
                  </a:lnTo>
                  <a:lnTo>
                    <a:pt x="1505" y="523"/>
                  </a:lnTo>
                  <a:lnTo>
                    <a:pt x="1530" y="731"/>
                  </a:lnTo>
                  <a:lnTo>
                    <a:pt x="1530" y="903"/>
                  </a:lnTo>
                  <a:lnTo>
                    <a:pt x="1500" y="1069"/>
                  </a:lnTo>
                  <a:lnTo>
                    <a:pt x="1456" y="1223"/>
                  </a:lnTo>
                  <a:lnTo>
                    <a:pt x="1352" y="1328"/>
                  </a:lnTo>
                  <a:lnTo>
                    <a:pt x="1217" y="1469"/>
                  </a:lnTo>
                  <a:lnTo>
                    <a:pt x="1056" y="1574"/>
                  </a:lnTo>
                  <a:lnTo>
                    <a:pt x="909" y="1629"/>
                  </a:lnTo>
                  <a:lnTo>
                    <a:pt x="701" y="1673"/>
                  </a:lnTo>
                  <a:lnTo>
                    <a:pt x="547" y="1673"/>
                  </a:lnTo>
                  <a:lnTo>
                    <a:pt x="400" y="1629"/>
                  </a:lnTo>
                  <a:lnTo>
                    <a:pt x="253" y="1548"/>
                  </a:lnTo>
                  <a:lnTo>
                    <a:pt x="154" y="1451"/>
                  </a:lnTo>
                  <a:lnTo>
                    <a:pt x="37" y="1267"/>
                  </a:lnTo>
                  <a:lnTo>
                    <a:pt x="0" y="1144"/>
                  </a:lnTo>
                  <a:lnTo>
                    <a:pt x="443" y="1544"/>
                  </a:lnTo>
                  <a:lnTo>
                    <a:pt x="811" y="1544"/>
                  </a:lnTo>
                  <a:lnTo>
                    <a:pt x="1192" y="1353"/>
                  </a:lnTo>
                  <a:lnTo>
                    <a:pt x="1401" y="714"/>
                  </a:lnTo>
                  <a:lnTo>
                    <a:pt x="891" y="110"/>
                  </a:lnTo>
                  <a:lnTo>
                    <a:pt x="67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54" name="Freeform 10"/>
            <p:cNvSpPr>
              <a:spLocks/>
            </p:cNvSpPr>
            <p:nvPr/>
          </p:nvSpPr>
          <p:spPr bwMode="auto">
            <a:xfrm>
              <a:off x="4028" y="1398"/>
              <a:ext cx="1345" cy="846"/>
            </a:xfrm>
            <a:custGeom>
              <a:avLst/>
              <a:gdLst>
                <a:gd name="T0" fmla="*/ 573 w 2690"/>
                <a:gd name="T1" fmla="*/ 7 h 1691"/>
                <a:gd name="T2" fmla="*/ 0 w 2690"/>
                <a:gd name="T3" fmla="*/ 1359 h 1691"/>
                <a:gd name="T4" fmla="*/ 444 w 2690"/>
                <a:gd name="T5" fmla="*/ 1384 h 1691"/>
                <a:gd name="T6" fmla="*/ 731 w 2690"/>
                <a:gd name="T7" fmla="*/ 1660 h 1691"/>
                <a:gd name="T8" fmla="*/ 1353 w 2690"/>
                <a:gd name="T9" fmla="*/ 326 h 1691"/>
                <a:gd name="T10" fmla="*/ 1530 w 2690"/>
                <a:gd name="T11" fmla="*/ 529 h 1691"/>
                <a:gd name="T12" fmla="*/ 1954 w 2690"/>
                <a:gd name="T13" fmla="*/ 1691 h 1691"/>
                <a:gd name="T14" fmla="*/ 2266 w 2690"/>
                <a:gd name="T15" fmla="*/ 1397 h 1691"/>
                <a:gd name="T16" fmla="*/ 2690 w 2690"/>
                <a:gd name="T17" fmla="*/ 1390 h 1691"/>
                <a:gd name="T18" fmla="*/ 2194 w 2690"/>
                <a:gd name="T19" fmla="*/ 0 h 1691"/>
                <a:gd name="T20" fmla="*/ 2076 w 2690"/>
                <a:gd name="T21" fmla="*/ 18 h 1691"/>
                <a:gd name="T22" fmla="*/ 573 w 2690"/>
                <a:gd name="T23" fmla="*/ 7 h 1691"/>
                <a:gd name="T24" fmla="*/ 573 w 2690"/>
                <a:gd name="T25" fmla="*/ 7 h 16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90" h="1691">
                  <a:moveTo>
                    <a:pt x="573" y="7"/>
                  </a:moveTo>
                  <a:lnTo>
                    <a:pt x="0" y="1359"/>
                  </a:lnTo>
                  <a:lnTo>
                    <a:pt x="444" y="1384"/>
                  </a:lnTo>
                  <a:lnTo>
                    <a:pt x="731" y="1660"/>
                  </a:lnTo>
                  <a:lnTo>
                    <a:pt x="1353" y="326"/>
                  </a:lnTo>
                  <a:lnTo>
                    <a:pt x="1530" y="529"/>
                  </a:lnTo>
                  <a:lnTo>
                    <a:pt x="1954" y="1691"/>
                  </a:lnTo>
                  <a:lnTo>
                    <a:pt x="2266" y="1397"/>
                  </a:lnTo>
                  <a:lnTo>
                    <a:pt x="2690" y="1390"/>
                  </a:lnTo>
                  <a:lnTo>
                    <a:pt x="2194" y="0"/>
                  </a:lnTo>
                  <a:lnTo>
                    <a:pt x="2076" y="18"/>
                  </a:lnTo>
                  <a:lnTo>
                    <a:pt x="573" y="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55" name="Freeform 11"/>
            <p:cNvSpPr>
              <a:spLocks/>
            </p:cNvSpPr>
            <p:nvPr/>
          </p:nvSpPr>
          <p:spPr bwMode="auto">
            <a:xfrm>
              <a:off x="4525" y="731"/>
              <a:ext cx="550" cy="729"/>
            </a:xfrm>
            <a:custGeom>
              <a:avLst/>
              <a:gdLst>
                <a:gd name="T0" fmla="*/ 540 w 1100"/>
                <a:gd name="T1" fmla="*/ 92 h 1457"/>
                <a:gd name="T2" fmla="*/ 633 w 1100"/>
                <a:gd name="T3" fmla="*/ 148 h 1457"/>
                <a:gd name="T4" fmla="*/ 744 w 1100"/>
                <a:gd name="T5" fmla="*/ 234 h 1457"/>
                <a:gd name="T6" fmla="*/ 817 w 1100"/>
                <a:gd name="T7" fmla="*/ 326 h 1457"/>
                <a:gd name="T8" fmla="*/ 885 w 1100"/>
                <a:gd name="T9" fmla="*/ 430 h 1457"/>
                <a:gd name="T10" fmla="*/ 909 w 1100"/>
                <a:gd name="T11" fmla="*/ 559 h 1457"/>
                <a:gd name="T12" fmla="*/ 922 w 1100"/>
                <a:gd name="T13" fmla="*/ 682 h 1457"/>
                <a:gd name="T14" fmla="*/ 916 w 1100"/>
                <a:gd name="T15" fmla="*/ 818 h 1457"/>
                <a:gd name="T16" fmla="*/ 885 w 1100"/>
                <a:gd name="T17" fmla="*/ 972 h 1457"/>
                <a:gd name="T18" fmla="*/ 836 w 1100"/>
                <a:gd name="T19" fmla="*/ 1082 h 1457"/>
                <a:gd name="T20" fmla="*/ 755 w 1100"/>
                <a:gd name="T21" fmla="*/ 1181 h 1457"/>
                <a:gd name="T22" fmla="*/ 658 w 1100"/>
                <a:gd name="T23" fmla="*/ 1260 h 1457"/>
                <a:gd name="T24" fmla="*/ 505 w 1100"/>
                <a:gd name="T25" fmla="*/ 1328 h 1457"/>
                <a:gd name="T26" fmla="*/ 301 w 1100"/>
                <a:gd name="T27" fmla="*/ 1365 h 1457"/>
                <a:gd name="T28" fmla="*/ 167 w 1100"/>
                <a:gd name="T29" fmla="*/ 1365 h 1457"/>
                <a:gd name="T30" fmla="*/ 0 w 1100"/>
                <a:gd name="T31" fmla="*/ 1323 h 1457"/>
                <a:gd name="T32" fmla="*/ 215 w 1100"/>
                <a:gd name="T33" fmla="*/ 1457 h 1457"/>
                <a:gd name="T34" fmla="*/ 424 w 1100"/>
                <a:gd name="T35" fmla="*/ 1457 h 1457"/>
                <a:gd name="T36" fmla="*/ 602 w 1100"/>
                <a:gd name="T37" fmla="*/ 1415 h 1457"/>
                <a:gd name="T38" fmla="*/ 780 w 1100"/>
                <a:gd name="T39" fmla="*/ 1310 h 1457"/>
                <a:gd name="T40" fmla="*/ 916 w 1100"/>
                <a:gd name="T41" fmla="*/ 1198 h 1457"/>
                <a:gd name="T42" fmla="*/ 1032 w 1100"/>
                <a:gd name="T43" fmla="*/ 1033 h 1457"/>
                <a:gd name="T44" fmla="*/ 1076 w 1100"/>
                <a:gd name="T45" fmla="*/ 818 h 1457"/>
                <a:gd name="T46" fmla="*/ 1100 w 1100"/>
                <a:gd name="T47" fmla="*/ 590 h 1457"/>
                <a:gd name="T48" fmla="*/ 984 w 1100"/>
                <a:gd name="T49" fmla="*/ 307 h 1457"/>
                <a:gd name="T50" fmla="*/ 786 w 1100"/>
                <a:gd name="T51" fmla="*/ 111 h 1457"/>
                <a:gd name="T52" fmla="*/ 590 w 1100"/>
                <a:gd name="T53" fmla="*/ 13 h 1457"/>
                <a:gd name="T54" fmla="*/ 209 w 1100"/>
                <a:gd name="T55" fmla="*/ 0 h 1457"/>
                <a:gd name="T56" fmla="*/ 540 w 1100"/>
                <a:gd name="T57" fmla="*/ 92 h 1457"/>
                <a:gd name="T58" fmla="*/ 540 w 1100"/>
                <a:gd name="T59" fmla="*/ 92 h 1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00" h="1457">
                  <a:moveTo>
                    <a:pt x="540" y="92"/>
                  </a:moveTo>
                  <a:lnTo>
                    <a:pt x="633" y="148"/>
                  </a:lnTo>
                  <a:lnTo>
                    <a:pt x="744" y="234"/>
                  </a:lnTo>
                  <a:lnTo>
                    <a:pt x="817" y="326"/>
                  </a:lnTo>
                  <a:lnTo>
                    <a:pt x="885" y="430"/>
                  </a:lnTo>
                  <a:lnTo>
                    <a:pt x="909" y="559"/>
                  </a:lnTo>
                  <a:lnTo>
                    <a:pt x="922" y="682"/>
                  </a:lnTo>
                  <a:lnTo>
                    <a:pt x="916" y="818"/>
                  </a:lnTo>
                  <a:lnTo>
                    <a:pt x="885" y="972"/>
                  </a:lnTo>
                  <a:lnTo>
                    <a:pt x="836" y="1082"/>
                  </a:lnTo>
                  <a:lnTo>
                    <a:pt x="755" y="1181"/>
                  </a:lnTo>
                  <a:lnTo>
                    <a:pt x="658" y="1260"/>
                  </a:lnTo>
                  <a:lnTo>
                    <a:pt x="505" y="1328"/>
                  </a:lnTo>
                  <a:lnTo>
                    <a:pt x="301" y="1365"/>
                  </a:lnTo>
                  <a:lnTo>
                    <a:pt x="167" y="1365"/>
                  </a:lnTo>
                  <a:lnTo>
                    <a:pt x="0" y="1323"/>
                  </a:lnTo>
                  <a:lnTo>
                    <a:pt x="215" y="1457"/>
                  </a:lnTo>
                  <a:lnTo>
                    <a:pt x="424" y="1457"/>
                  </a:lnTo>
                  <a:lnTo>
                    <a:pt x="602" y="1415"/>
                  </a:lnTo>
                  <a:lnTo>
                    <a:pt x="780" y="1310"/>
                  </a:lnTo>
                  <a:lnTo>
                    <a:pt x="916" y="1198"/>
                  </a:lnTo>
                  <a:lnTo>
                    <a:pt x="1032" y="1033"/>
                  </a:lnTo>
                  <a:lnTo>
                    <a:pt x="1076" y="818"/>
                  </a:lnTo>
                  <a:lnTo>
                    <a:pt x="1100" y="590"/>
                  </a:lnTo>
                  <a:lnTo>
                    <a:pt x="984" y="307"/>
                  </a:lnTo>
                  <a:lnTo>
                    <a:pt x="786" y="111"/>
                  </a:lnTo>
                  <a:lnTo>
                    <a:pt x="590" y="13"/>
                  </a:lnTo>
                  <a:lnTo>
                    <a:pt x="209" y="0"/>
                  </a:lnTo>
                  <a:lnTo>
                    <a:pt x="540" y="92"/>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56" name="Freeform 12"/>
            <p:cNvSpPr>
              <a:spLocks/>
            </p:cNvSpPr>
            <p:nvPr/>
          </p:nvSpPr>
          <p:spPr bwMode="auto">
            <a:xfrm>
              <a:off x="4249" y="580"/>
              <a:ext cx="202" cy="249"/>
            </a:xfrm>
            <a:custGeom>
              <a:avLst/>
              <a:gdLst>
                <a:gd name="T0" fmla="*/ 0 w 404"/>
                <a:gd name="T1" fmla="*/ 467 h 498"/>
                <a:gd name="T2" fmla="*/ 165 w 404"/>
                <a:gd name="T3" fmla="*/ 461 h 498"/>
                <a:gd name="T4" fmla="*/ 250 w 404"/>
                <a:gd name="T5" fmla="*/ 480 h 498"/>
                <a:gd name="T6" fmla="*/ 331 w 404"/>
                <a:gd name="T7" fmla="*/ 498 h 498"/>
                <a:gd name="T8" fmla="*/ 404 w 404"/>
                <a:gd name="T9" fmla="*/ 449 h 498"/>
                <a:gd name="T10" fmla="*/ 397 w 404"/>
                <a:gd name="T11" fmla="*/ 375 h 498"/>
                <a:gd name="T12" fmla="*/ 380 w 404"/>
                <a:gd name="T13" fmla="*/ 276 h 498"/>
                <a:gd name="T14" fmla="*/ 368 w 404"/>
                <a:gd name="T15" fmla="*/ 173 h 498"/>
                <a:gd name="T16" fmla="*/ 368 w 404"/>
                <a:gd name="T17" fmla="*/ 0 h 498"/>
                <a:gd name="T18" fmla="*/ 263 w 404"/>
                <a:gd name="T19" fmla="*/ 331 h 498"/>
                <a:gd name="T20" fmla="*/ 0 w 404"/>
                <a:gd name="T21" fmla="*/ 467 h 498"/>
                <a:gd name="T22" fmla="*/ 0 w 404"/>
                <a:gd name="T23" fmla="*/ 467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4" h="498">
                  <a:moveTo>
                    <a:pt x="0" y="467"/>
                  </a:moveTo>
                  <a:lnTo>
                    <a:pt x="165" y="461"/>
                  </a:lnTo>
                  <a:lnTo>
                    <a:pt x="250" y="480"/>
                  </a:lnTo>
                  <a:lnTo>
                    <a:pt x="331" y="498"/>
                  </a:lnTo>
                  <a:lnTo>
                    <a:pt x="404" y="449"/>
                  </a:lnTo>
                  <a:lnTo>
                    <a:pt x="397" y="375"/>
                  </a:lnTo>
                  <a:lnTo>
                    <a:pt x="380" y="276"/>
                  </a:lnTo>
                  <a:lnTo>
                    <a:pt x="368" y="173"/>
                  </a:lnTo>
                  <a:lnTo>
                    <a:pt x="368" y="0"/>
                  </a:lnTo>
                  <a:lnTo>
                    <a:pt x="263" y="331"/>
                  </a:lnTo>
                  <a:lnTo>
                    <a:pt x="0" y="46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57" name="Freeform 13"/>
            <p:cNvSpPr>
              <a:spLocks/>
            </p:cNvSpPr>
            <p:nvPr/>
          </p:nvSpPr>
          <p:spPr bwMode="auto">
            <a:xfrm>
              <a:off x="4148" y="833"/>
              <a:ext cx="193" cy="372"/>
            </a:xfrm>
            <a:custGeom>
              <a:avLst/>
              <a:gdLst>
                <a:gd name="T0" fmla="*/ 97 w 387"/>
                <a:gd name="T1" fmla="*/ 0 h 745"/>
                <a:gd name="T2" fmla="*/ 104 w 387"/>
                <a:gd name="T3" fmla="*/ 104 h 745"/>
                <a:gd name="T4" fmla="*/ 122 w 387"/>
                <a:gd name="T5" fmla="*/ 191 h 745"/>
                <a:gd name="T6" fmla="*/ 196 w 387"/>
                <a:gd name="T7" fmla="*/ 271 h 745"/>
                <a:gd name="T8" fmla="*/ 251 w 387"/>
                <a:gd name="T9" fmla="*/ 301 h 745"/>
                <a:gd name="T10" fmla="*/ 361 w 387"/>
                <a:gd name="T11" fmla="*/ 345 h 745"/>
                <a:gd name="T12" fmla="*/ 387 w 387"/>
                <a:gd name="T13" fmla="*/ 541 h 745"/>
                <a:gd name="T14" fmla="*/ 220 w 387"/>
                <a:gd name="T15" fmla="*/ 615 h 745"/>
                <a:gd name="T16" fmla="*/ 86 w 387"/>
                <a:gd name="T17" fmla="*/ 745 h 745"/>
                <a:gd name="T18" fmla="*/ 177 w 387"/>
                <a:gd name="T19" fmla="*/ 547 h 745"/>
                <a:gd name="T20" fmla="*/ 0 w 387"/>
                <a:gd name="T21" fmla="*/ 222 h 745"/>
                <a:gd name="T22" fmla="*/ 97 w 387"/>
                <a:gd name="T23" fmla="*/ 0 h 745"/>
                <a:gd name="T24" fmla="*/ 97 w 387"/>
                <a:gd name="T25" fmla="*/ 0 h 7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87" h="745">
                  <a:moveTo>
                    <a:pt x="97" y="0"/>
                  </a:moveTo>
                  <a:lnTo>
                    <a:pt x="104" y="104"/>
                  </a:lnTo>
                  <a:lnTo>
                    <a:pt x="122" y="191"/>
                  </a:lnTo>
                  <a:lnTo>
                    <a:pt x="196" y="271"/>
                  </a:lnTo>
                  <a:lnTo>
                    <a:pt x="251" y="301"/>
                  </a:lnTo>
                  <a:lnTo>
                    <a:pt x="361" y="345"/>
                  </a:lnTo>
                  <a:lnTo>
                    <a:pt x="387" y="541"/>
                  </a:lnTo>
                  <a:lnTo>
                    <a:pt x="220" y="615"/>
                  </a:lnTo>
                  <a:lnTo>
                    <a:pt x="86" y="745"/>
                  </a:lnTo>
                  <a:lnTo>
                    <a:pt x="177" y="547"/>
                  </a:lnTo>
                  <a:lnTo>
                    <a:pt x="0" y="222"/>
                  </a:lnTo>
                  <a:lnTo>
                    <a:pt x="97"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58" name="Freeform 14"/>
            <p:cNvSpPr>
              <a:spLocks/>
            </p:cNvSpPr>
            <p:nvPr/>
          </p:nvSpPr>
          <p:spPr bwMode="auto">
            <a:xfrm>
              <a:off x="4439" y="522"/>
              <a:ext cx="841" cy="750"/>
            </a:xfrm>
            <a:custGeom>
              <a:avLst/>
              <a:gdLst>
                <a:gd name="T0" fmla="*/ 1590 w 1682"/>
                <a:gd name="T1" fmla="*/ 1500 h 1500"/>
                <a:gd name="T2" fmla="*/ 1535 w 1682"/>
                <a:gd name="T3" fmla="*/ 1401 h 1500"/>
                <a:gd name="T4" fmla="*/ 1436 w 1682"/>
                <a:gd name="T5" fmla="*/ 1316 h 1500"/>
                <a:gd name="T6" fmla="*/ 1332 w 1682"/>
                <a:gd name="T7" fmla="*/ 1243 h 1500"/>
                <a:gd name="T8" fmla="*/ 1308 w 1682"/>
                <a:gd name="T9" fmla="*/ 1100 h 1500"/>
                <a:gd name="T10" fmla="*/ 1381 w 1682"/>
                <a:gd name="T11" fmla="*/ 940 h 1500"/>
                <a:gd name="T12" fmla="*/ 1486 w 1682"/>
                <a:gd name="T13" fmla="*/ 848 h 1500"/>
                <a:gd name="T14" fmla="*/ 1517 w 1682"/>
                <a:gd name="T15" fmla="*/ 756 h 1500"/>
                <a:gd name="T16" fmla="*/ 1510 w 1682"/>
                <a:gd name="T17" fmla="*/ 639 h 1500"/>
                <a:gd name="T18" fmla="*/ 1460 w 1682"/>
                <a:gd name="T19" fmla="*/ 608 h 1500"/>
                <a:gd name="T20" fmla="*/ 1332 w 1682"/>
                <a:gd name="T21" fmla="*/ 597 h 1500"/>
                <a:gd name="T22" fmla="*/ 1111 w 1682"/>
                <a:gd name="T23" fmla="*/ 602 h 1500"/>
                <a:gd name="T24" fmla="*/ 1032 w 1682"/>
                <a:gd name="T25" fmla="*/ 547 h 1500"/>
                <a:gd name="T26" fmla="*/ 1025 w 1682"/>
                <a:gd name="T27" fmla="*/ 437 h 1500"/>
                <a:gd name="T28" fmla="*/ 1032 w 1682"/>
                <a:gd name="T29" fmla="*/ 277 h 1500"/>
                <a:gd name="T30" fmla="*/ 1007 w 1682"/>
                <a:gd name="T31" fmla="*/ 172 h 1500"/>
                <a:gd name="T32" fmla="*/ 957 w 1682"/>
                <a:gd name="T33" fmla="*/ 110 h 1500"/>
                <a:gd name="T34" fmla="*/ 884 w 1682"/>
                <a:gd name="T35" fmla="*/ 44 h 1500"/>
                <a:gd name="T36" fmla="*/ 768 w 1682"/>
                <a:gd name="T37" fmla="*/ 154 h 1500"/>
                <a:gd name="T38" fmla="*/ 718 w 1682"/>
                <a:gd name="T39" fmla="*/ 240 h 1500"/>
                <a:gd name="T40" fmla="*/ 676 w 1682"/>
                <a:gd name="T41" fmla="*/ 332 h 1500"/>
                <a:gd name="T42" fmla="*/ 571 w 1682"/>
                <a:gd name="T43" fmla="*/ 382 h 1500"/>
                <a:gd name="T44" fmla="*/ 467 w 1682"/>
                <a:gd name="T45" fmla="*/ 332 h 1500"/>
                <a:gd name="T46" fmla="*/ 399 w 1682"/>
                <a:gd name="T47" fmla="*/ 283 h 1500"/>
                <a:gd name="T48" fmla="*/ 325 w 1682"/>
                <a:gd name="T49" fmla="*/ 198 h 1500"/>
                <a:gd name="T50" fmla="*/ 263 w 1682"/>
                <a:gd name="T51" fmla="*/ 117 h 1500"/>
                <a:gd name="T52" fmla="*/ 228 w 1682"/>
                <a:gd name="T53" fmla="*/ 99 h 1500"/>
                <a:gd name="T54" fmla="*/ 140 w 1682"/>
                <a:gd name="T55" fmla="*/ 86 h 1500"/>
                <a:gd name="T56" fmla="*/ 0 w 1682"/>
                <a:gd name="T57" fmla="*/ 105 h 1500"/>
                <a:gd name="T58" fmla="*/ 123 w 1682"/>
                <a:gd name="T59" fmla="*/ 18 h 1500"/>
                <a:gd name="T60" fmla="*/ 258 w 1682"/>
                <a:gd name="T61" fmla="*/ 13 h 1500"/>
                <a:gd name="T62" fmla="*/ 417 w 1682"/>
                <a:gd name="T63" fmla="*/ 123 h 1500"/>
                <a:gd name="T64" fmla="*/ 564 w 1682"/>
                <a:gd name="T65" fmla="*/ 141 h 1500"/>
                <a:gd name="T66" fmla="*/ 786 w 1682"/>
                <a:gd name="T67" fmla="*/ 0 h 1500"/>
                <a:gd name="T68" fmla="*/ 939 w 1682"/>
                <a:gd name="T69" fmla="*/ 0 h 1500"/>
                <a:gd name="T70" fmla="*/ 1087 w 1682"/>
                <a:gd name="T71" fmla="*/ 105 h 1500"/>
                <a:gd name="T72" fmla="*/ 1172 w 1682"/>
                <a:gd name="T73" fmla="*/ 369 h 1500"/>
                <a:gd name="T74" fmla="*/ 1227 w 1682"/>
                <a:gd name="T75" fmla="*/ 455 h 1500"/>
                <a:gd name="T76" fmla="*/ 1572 w 1682"/>
                <a:gd name="T77" fmla="*/ 602 h 1500"/>
                <a:gd name="T78" fmla="*/ 1682 w 1682"/>
                <a:gd name="T79" fmla="*/ 775 h 1500"/>
                <a:gd name="T80" fmla="*/ 1510 w 1682"/>
                <a:gd name="T81" fmla="*/ 1089 h 1500"/>
                <a:gd name="T82" fmla="*/ 1491 w 1682"/>
                <a:gd name="T83" fmla="*/ 1212 h 1500"/>
                <a:gd name="T84" fmla="*/ 1675 w 1682"/>
                <a:gd name="T85" fmla="*/ 1464 h 1500"/>
                <a:gd name="T86" fmla="*/ 1590 w 1682"/>
                <a:gd name="T87" fmla="*/ 1500 h 1500"/>
                <a:gd name="T88" fmla="*/ 1590 w 1682"/>
                <a:gd name="T89" fmla="*/ 1500 h 1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82" h="1500">
                  <a:moveTo>
                    <a:pt x="1590" y="1500"/>
                  </a:moveTo>
                  <a:lnTo>
                    <a:pt x="1535" y="1401"/>
                  </a:lnTo>
                  <a:lnTo>
                    <a:pt x="1436" y="1316"/>
                  </a:lnTo>
                  <a:lnTo>
                    <a:pt x="1332" y="1243"/>
                  </a:lnTo>
                  <a:lnTo>
                    <a:pt x="1308" y="1100"/>
                  </a:lnTo>
                  <a:lnTo>
                    <a:pt x="1381" y="940"/>
                  </a:lnTo>
                  <a:lnTo>
                    <a:pt x="1486" y="848"/>
                  </a:lnTo>
                  <a:lnTo>
                    <a:pt x="1517" y="756"/>
                  </a:lnTo>
                  <a:lnTo>
                    <a:pt x="1510" y="639"/>
                  </a:lnTo>
                  <a:lnTo>
                    <a:pt x="1460" y="608"/>
                  </a:lnTo>
                  <a:lnTo>
                    <a:pt x="1332" y="597"/>
                  </a:lnTo>
                  <a:lnTo>
                    <a:pt x="1111" y="602"/>
                  </a:lnTo>
                  <a:lnTo>
                    <a:pt x="1032" y="547"/>
                  </a:lnTo>
                  <a:lnTo>
                    <a:pt x="1025" y="437"/>
                  </a:lnTo>
                  <a:lnTo>
                    <a:pt x="1032" y="277"/>
                  </a:lnTo>
                  <a:lnTo>
                    <a:pt x="1007" y="172"/>
                  </a:lnTo>
                  <a:lnTo>
                    <a:pt x="957" y="110"/>
                  </a:lnTo>
                  <a:lnTo>
                    <a:pt x="884" y="44"/>
                  </a:lnTo>
                  <a:lnTo>
                    <a:pt x="768" y="154"/>
                  </a:lnTo>
                  <a:lnTo>
                    <a:pt x="718" y="240"/>
                  </a:lnTo>
                  <a:lnTo>
                    <a:pt x="676" y="332"/>
                  </a:lnTo>
                  <a:lnTo>
                    <a:pt x="571" y="382"/>
                  </a:lnTo>
                  <a:lnTo>
                    <a:pt x="467" y="332"/>
                  </a:lnTo>
                  <a:lnTo>
                    <a:pt x="399" y="283"/>
                  </a:lnTo>
                  <a:lnTo>
                    <a:pt x="325" y="198"/>
                  </a:lnTo>
                  <a:lnTo>
                    <a:pt x="263" y="117"/>
                  </a:lnTo>
                  <a:lnTo>
                    <a:pt x="228" y="99"/>
                  </a:lnTo>
                  <a:lnTo>
                    <a:pt x="140" y="86"/>
                  </a:lnTo>
                  <a:lnTo>
                    <a:pt x="0" y="105"/>
                  </a:lnTo>
                  <a:lnTo>
                    <a:pt x="123" y="18"/>
                  </a:lnTo>
                  <a:lnTo>
                    <a:pt x="258" y="13"/>
                  </a:lnTo>
                  <a:lnTo>
                    <a:pt x="417" y="123"/>
                  </a:lnTo>
                  <a:lnTo>
                    <a:pt x="564" y="141"/>
                  </a:lnTo>
                  <a:lnTo>
                    <a:pt x="786" y="0"/>
                  </a:lnTo>
                  <a:lnTo>
                    <a:pt x="939" y="0"/>
                  </a:lnTo>
                  <a:lnTo>
                    <a:pt x="1087" y="105"/>
                  </a:lnTo>
                  <a:lnTo>
                    <a:pt x="1172" y="369"/>
                  </a:lnTo>
                  <a:lnTo>
                    <a:pt x="1227" y="455"/>
                  </a:lnTo>
                  <a:lnTo>
                    <a:pt x="1572" y="602"/>
                  </a:lnTo>
                  <a:lnTo>
                    <a:pt x="1682" y="775"/>
                  </a:lnTo>
                  <a:lnTo>
                    <a:pt x="1510" y="1089"/>
                  </a:lnTo>
                  <a:lnTo>
                    <a:pt x="1491" y="1212"/>
                  </a:lnTo>
                  <a:lnTo>
                    <a:pt x="1675" y="1464"/>
                  </a:lnTo>
                  <a:lnTo>
                    <a:pt x="1590" y="150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59" name="Freeform 15"/>
            <p:cNvSpPr>
              <a:spLocks/>
            </p:cNvSpPr>
            <p:nvPr/>
          </p:nvSpPr>
          <p:spPr bwMode="auto">
            <a:xfrm>
              <a:off x="4768" y="1303"/>
              <a:ext cx="454" cy="445"/>
            </a:xfrm>
            <a:custGeom>
              <a:avLst/>
              <a:gdLst>
                <a:gd name="T0" fmla="*/ 93 w 909"/>
                <a:gd name="T1" fmla="*/ 861 h 892"/>
                <a:gd name="T2" fmla="*/ 228 w 909"/>
                <a:gd name="T3" fmla="*/ 892 h 892"/>
                <a:gd name="T4" fmla="*/ 376 w 909"/>
                <a:gd name="T5" fmla="*/ 868 h 892"/>
                <a:gd name="T6" fmla="*/ 510 w 909"/>
                <a:gd name="T7" fmla="*/ 800 h 892"/>
                <a:gd name="T8" fmla="*/ 609 w 909"/>
                <a:gd name="T9" fmla="*/ 703 h 892"/>
                <a:gd name="T10" fmla="*/ 694 w 909"/>
                <a:gd name="T11" fmla="*/ 585 h 892"/>
                <a:gd name="T12" fmla="*/ 780 w 909"/>
                <a:gd name="T13" fmla="*/ 486 h 892"/>
                <a:gd name="T14" fmla="*/ 749 w 909"/>
                <a:gd name="T15" fmla="*/ 266 h 892"/>
                <a:gd name="T16" fmla="*/ 909 w 909"/>
                <a:gd name="T17" fmla="*/ 68 h 892"/>
                <a:gd name="T18" fmla="*/ 775 w 909"/>
                <a:gd name="T19" fmla="*/ 112 h 892"/>
                <a:gd name="T20" fmla="*/ 664 w 909"/>
                <a:gd name="T21" fmla="*/ 106 h 892"/>
                <a:gd name="T22" fmla="*/ 596 w 909"/>
                <a:gd name="T23" fmla="*/ 81 h 892"/>
                <a:gd name="T24" fmla="*/ 523 w 909"/>
                <a:gd name="T25" fmla="*/ 0 h 892"/>
                <a:gd name="T26" fmla="*/ 345 w 909"/>
                <a:gd name="T27" fmla="*/ 180 h 892"/>
                <a:gd name="T28" fmla="*/ 363 w 909"/>
                <a:gd name="T29" fmla="*/ 321 h 892"/>
                <a:gd name="T30" fmla="*/ 369 w 909"/>
                <a:gd name="T31" fmla="*/ 462 h 892"/>
                <a:gd name="T32" fmla="*/ 332 w 909"/>
                <a:gd name="T33" fmla="*/ 542 h 892"/>
                <a:gd name="T34" fmla="*/ 270 w 909"/>
                <a:gd name="T35" fmla="*/ 610 h 892"/>
                <a:gd name="T36" fmla="*/ 160 w 909"/>
                <a:gd name="T37" fmla="*/ 646 h 892"/>
                <a:gd name="T38" fmla="*/ 0 w 909"/>
                <a:gd name="T39" fmla="*/ 646 h 892"/>
                <a:gd name="T40" fmla="*/ 93 w 909"/>
                <a:gd name="T41" fmla="*/ 861 h 892"/>
                <a:gd name="T42" fmla="*/ 93 w 909"/>
                <a:gd name="T43" fmla="*/ 861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09" h="892">
                  <a:moveTo>
                    <a:pt x="93" y="861"/>
                  </a:moveTo>
                  <a:lnTo>
                    <a:pt x="228" y="892"/>
                  </a:lnTo>
                  <a:lnTo>
                    <a:pt x="376" y="868"/>
                  </a:lnTo>
                  <a:lnTo>
                    <a:pt x="510" y="800"/>
                  </a:lnTo>
                  <a:lnTo>
                    <a:pt x="609" y="703"/>
                  </a:lnTo>
                  <a:lnTo>
                    <a:pt x="694" y="585"/>
                  </a:lnTo>
                  <a:lnTo>
                    <a:pt x="780" y="486"/>
                  </a:lnTo>
                  <a:lnTo>
                    <a:pt x="749" y="266"/>
                  </a:lnTo>
                  <a:lnTo>
                    <a:pt x="909" y="68"/>
                  </a:lnTo>
                  <a:lnTo>
                    <a:pt x="775" y="112"/>
                  </a:lnTo>
                  <a:lnTo>
                    <a:pt x="664" y="106"/>
                  </a:lnTo>
                  <a:lnTo>
                    <a:pt x="596" y="81"/>
                  </a:lnTo>
                  <a:lnTo>
                    <a:pt x="523" y="0"/>
                  </a:lnTo>
                  <a:lnTo>
                    <a:pt x="345" y="180"/>
                  </a:lnTo>
                  <a:lnTo>
                    <a:pt x="363" y="321"/>
                  </a:lnTo>
                  <a:lnTo>
                    <a:pt x="369" y="462"/>
                  </a:lnTo>
                  <a:lnTo>
                    <a:pt x="332" y="542"/>
                  </a:lnTo>
                  <a:lnTo>
                    <a:pt x="270" y="610"/>
                  </a:lnTo>
                  <a:lnTo>
                    <a:pt x="160" y="646"/>
                  </a:lnTo>
                  <a:lnTo>
                    <a:pt x="0" y="646"/>
                  </a:lnTo>
                  <a:lnTo>
                    <a:pt x="93" y="861"/>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60" name="Freeform 16"/>
            <p:cNvSpPr>
              <a:spLocks/>
            </p:cNvSpPr>
            <p:nvPr/>
          </p:nvSpPr>
          <p:spPr bwMode="auto">
            <a:xfrm>
              <a:off x="4261" y="1417"/>
              <a:ext cx="605" cy="307"/>
            </a:xfrm>
            <a:custGeom>
              <a:avLst/>
              <a:gdLst>
                <a:gd name="T0" fmla="*/ 0 w 1210"/>
                <a:gd name="T1" fmla="*/ 368 h 614"/>
                <a:gd name="T2" fmla="*/ 73 w 1210"/>
                <a:gd name="T3" fmla="*/ 491 h 614"/>
                <a:gd name="T4" fmla="*/ 178 w 1210"/>
                <a:gd name="T5" fmla="*/ 564 h 614"/>
                <a:gd name="T6" fmla="*/ 314 w 1210"/>
                <a:gd name="T7" fmla="*/ 601 h 614"/>
                <a:gd name="T8" fmla="*/ 417 w 1210"/>
                <a:gd name="T9" fmla="*/ 614 h 614"/>
                <a:gd name="T10" fmla="*/ 527 w 1210"/>
                <a:gd name="T11" fmla="*/ 614 h 614"/>
                <a:gd name="T12" fmla="*/ 705 w 1210"/>
                <a:gd name="T13" fmla="*/ 597 h 614"/>
                <a:gd name="T14" fmla="*/ 817 w 1210"/>
                <a:gd name="T15" fmla="*/ 430 h 614"/>
                <a:gd name="T16" fmla="*/ 957 w 1210"/>
                <a:gd name="T17" fmla="*/ 338 h 614"/>
                <a:gd name="T18" fmla="*/ 1210 w 1210"/>
                <a:gd name="T19" fmla="*/ 474 h 614"/>
                <a:gd name="T20" fmla="*/ 1124 w 1210"/>
                <a:gd name="T21" fmla="*/ 344 h 614"/>
                <a:gd name="T22" fmla="*/ 1037 w 1210"/>
                <a:gd name="T23" fmla="*/ 215 h 614"/>
                <a:gd name="T24" fmla="*/ 1001 w 1210"/>
                <a:gd name="T25" fmla="*/ 165 h 614"/>
                <a:gd name="T26" fmla="*/ 909 w 1210"/>
                <a:gd name="T27" fmla="*/ 103 h 614"/>
                <a:gd name="T28" fmla="*/ 792 w 1210"/>
                <a:gd name="T29" fmla="*/ 98 h 614"/>
                <a:gd name="T30" fmla="*/ 694 w 1210"/>
                <a:gd name="T31" fmla="*/ 228 h 614"/>
                <a:gd name="T32" fmla="*/ 619 w 1210"/>
                <a:gd name="T33" fmla="*/ 288 h 614"/>
                <a:gd name="T34" fmla="*/ 522 w 1210"/>
                <a:gd name="T35" fmla="*/ 344 h 614"/>
                <a:gd name="T36" fmla="*/ 380 w 1210"/>
                <a:gd name="T37" fmla="*/ 368 h 614"/>
                <a:gd name="T38" fmla="*/ 221 w 1210"/>
                <a:gd name="T39" fmla="*/ 48 h 614"/>
                <a:gd name="T40" fmla="*/ 110 w 1210"/>
                <a:gd name="T41" fmla="*/ 0 h 614"/>
                <a:gd name="T42" fmla="*/ 0 w 1210"/>
                <a:gd name="T43" fmla="*/ 368 h 614"/>
                <a:gd name="T44" fmla="*/ 0 w 1210"/>
                <a:gd name="T45" fmla="*/ 368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10" h="614">
                  <a:moveTo>
                    <a:pt x="0" y="368"/>
                  </a:moveTo>
                  <a:lnTo>
                    <a:pt x="73" y="491"/>
                  </a:lnTo>
                  <a:lnTo>
                    <a:pt x="178" y="564"/>
                  </a:lnTo>
                  <a:lnTo>
                    <a:pt x="314" y="601"/>
                  </a:lnTo>
                  <a:lnTo>
                    <a:pt x="417" y="614"/>
                  </a:lnTo>
                  <a:lnTo>
                    <a:pt x="527" y="614"/>
                  </a:lnTo>
                  <a:lnTo>
                    <a:pt x="705" y="597"/>
                  </a:lnTo>
                  <a:lnTo>
                    <a:pt x="817" y="430"/>
                  </a:lnTo>
                  <a:lnTo>
                    <a:pt x="957" y="338"/>
                  </a:lnTo>
                  <a:lnTo>
                    <a:pt x="1210" y="474"/>
                  </a:lnTo>
                  <a:lnTo>
                    <a:pt x="1124" y="344"/>
                  </a:lnTo>
                  <a:lnTo>
                    <a:pt x="1037" y="215"/>
                  </a:lnTo>
                  <a:lnTo>
                    <a:pt x="1001" y="165"/>
                  </a:lnTo>
                  <a:lnTo>
                    <a:pt x="909" y="103"/>
                  </a:lnTo>
                  <a:lnTo>
                    <a:pt x="792" y="98"/>
                  </a:lnTo>
                  <a:lnTo>
                    <a:pt x="694" y="228"/>
                  </a:lnTo>
                  <a:lnTo>
                    <a:pt x="619" y="288"/>
                  </a:lnTo>
                  <a:lnTo>
                    <a:pt x="522" y="344"/>
                  </a:lnTo>
                  <a:lnTo>
                    <a:pt x="380" y="368"/>
                  </a:lnTo>
                  <a:lnTo>
                    <a:pt x="221" y="48"/>
                  </a:lnTo>
                  <a:lnTo>
                    <a:pt x="110" y="0"/>
                  </a:lnTo>
                  <a:lnTo>
                    <a:pt x="0" y="36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61" name="Freeform 17"/>
            <p:cNvSpPr>
              <a:spLocks/>
            </p:cNvSpPr>
            <p:nvPr/>
          </p:nvSpPr>
          <p:spPr bwMode="auto">
            <a:xfrm>
              <a:off x="4188" y="1282"/>
              <a:ext cx="282" cy="301"/>
            </a:xfrm>
            <a:custGeom>
              <a:avLst/>
              <a:gdLst>
                <a:gd name="T0" fmla="*/ 0 w 564"/>
                <a:gd name="T1" fmla="*/ 86 h 602"/>
                <a:gd name="T2" fmla="*/ 184 w 564"/>
                <a:gd name="T3" fmla="*/ 93 h 602"/>
                <a:gd name="T4" fmla="*/ 349 w 564"/>
                <a:gd name="T5" fmla="*/ 0 h 602"/>
                <a:gd name="T6" fmla="*/ 472 w 564"/>
                <a:gd name="T7" fmla="*/ 110 h 602"/>
                <a:gd name="T8" fmla="*/ 564 w 564"/>
                <a:gd name="T9" fmla="*/ 216 h 602"/>
                <a:gd name="T10" fmla="*/ 520 w 564"/>
                <a:gd name="T11" fmla="*/ 350 h 602"/>
                <a:gd name="T12" fmla="*/ 491 w 564"/>
                <a:gd name="T13" fmla="*/ 510 h 602"/>
                <a:gd name="T14" fmla="*/ 496 w 564"/>
                <a:gd name="T15" fmla="*/ 602 h 602"/>
                <a:gd name="T16" fmla="*/ 338 w 564"/>
                <a:gd name="T17" fmla="*/ 288 h 602"/>
                <a:gd name="T18" fmla="*/ 30 w 564"/>
                <a:gd name="T19" fmla="*/ 196 h 602"/>
                <a:gd name="T20" fmla="*/ 0 w 564"/>
                <a:gd name="T21" fmla="*/ 86 h 602"/>
                <a:gd name="T22" fmla="*/ 0 w 564"/>
                <a:gd name="T23" fmla="*/ 86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64" h="602">
                  <a:moveTo>
                    <a:pt x="0" y="86"/>
                  </a:moveTo>
                  <a:lnTo>
                    <a:pt x="184" y="93"/>
                  </a:lnTo>
                  <a:lnTo>
                    <a:pt x="349" y="0"/>
                  </a:lnTo>
                  <a:lnTo>
                    <a:pt x="472" y="110"/>
                  </a:lnTo>
                  <a:lnTo>
                    <a:pt x="564" y="216"/>
                  </a:lnTo>
                  <a:lnTo>
                    <a:pt x="520" y="350"/>
                  </a:lnTo>
                  <a:lnTo>
                    <a:pt x="491" y="510"/>
                  </a:lnTo>
                  <a:lnTo>
                    <a:pt x="496" y="602"/>
                  </a:lnTo>
                  <a:lnTo>
                    <a:pt x="338" y="288"/>
                  </a:lnTo>
                  <a:lnTo>
                    <a:pt x="30" y="196"/>
                  </a:lnTo>
                  <a:lnTo>
                    <a:pt x="0" y="8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62" name="Freeform 18"/>
            <p:cNvSpPr>
              <a:spLocks/>
            </p:cNvSpPr>
            <p:nvPr/>
          </p:nvSpPr>
          <p:spPr bwMode="auto">
            <a:xfrm>
              <a:off x="3984" y="1400"/>
              <a:ext cx="740" cy="902"/>
            </a:xfrm>
            <a:custGeom>
              <a:avLst/>
              <a:gdLst>
                <a:gd name="T0" fmla="*/ 587 w 1480"/>
                <a:gd name="T1" fmla="*/ 0 h 1804"/>
                <a:gd name="T2" fmla="*/ 0 w 1480"/>
                <a:gd name="T3" fmla="*/ 1436 h 1804"/>
                <a:gd name="T4" fmla="*/ 511 w 1480"/>
                <a:gd name="T5" fmla="*/ 1461 h 1804"/>
                <a:gd name="T6" fmla="*/ 893 w 1480"/>
                <a:gd name="T7" fmla="*/ 1804 h 1804"/>
                <a:gd name="T8" fmla="*/ 1480 w 1480"/>
                <a:gd name="T9" fmla="*/ 367 h 1804"/>
                <a:gd name="T10" fmla="*/ 1352 w 1480"/>
                <a:gd name="T11" fmla="*/ 315 h 1804"/>
                <a:gd name="T12" fmla="*/ 848 w 1480"/>
                <a:gd name="T13" fmla="*/ 1548 h 1804"/>
                <a:gd name="T14" fmla="*/ 576 w 1480"/>
                <a:gd name="T15" fmla="*/ 1300 h 1804"/>
                <a:gd name="T16" fmla="*/ 210 w 1480"/>
                <a:gd name="T17" fmla="*/ 1286 h 1804"/>
                <a:gd name="T18" fmla="*/ 715 w 1480"/>
                <a:gd name="T19" fmla="*/ 53 h 1804"/>
                <a:gd name="T20" fmla="*/ 587 w 1480"/>
                <a:gd name="T21" fmla="*/ 0 h 1804"/>
                <a:gd name="T22" fmla="*/ 587 w 1480"/>
                <a:gd name="T23" fmla="*/ 0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80" h="1804">
                  <a:moveTo>
                    <a:pt x="587" y="0"/>
                  </a:moveTo>
                  <a:lnTo>
                    <a:pt x="0" y="1436"/>
                  </a:lnTo>
                  <a:lnTo>
                    <a:pt x="511" y="1461"/>
                  </a:lnTo>
                  <a:lnTo>
                    <a:pt x="893" y="1804"/>
                  </a:lnTo>
                  <a:lnTo>
                    <a:pt x="1480" y="367"/>
                  </a:lnTo>
                  <a:lnTo>
                    <a:pt x="1352" y="315"/>
                  </a:lnTo>
                  <a:lnTo>
                    <a:pt x="848" y="1548"/>
                  </a:lnTo>
                  <a:lnTo>
                    <a:pt x="576" y="1300"/>
                  </a:lnTo>
                  <a:lnTo>
                    <a:pt x="210" y="1286"/>
                  </a:lnTo>
                  <a:lnTo>
                    <a:pt x="715" y="53"/>
                  </a:lnTo>
                  <a:lnTo>
                    <a:pt x="58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63" name="Freeform 19"/>
            <p:cNvSpPr>
              <a:spLocks/>
            </p:cNvSpPr>
            <p:nvPr/>
          </p:nvSpPr>
          <p:spPr bwMode="auto">
            <a:xfrm>
              <a:off x="4707" y="1400"/>
              <a:ext cx="741" cy="902"/>
            </a:xfrm>
            <a:custGeom>
              <a:avLst/>
              <a:gdLst>
                <a:gd name="T0" fmla="*/ 893 w 1482"/>
                <a:gd name="T1" fmla="*/ 0 h 1804"/>
                <a:gd name="T2" fmla="*/ 1482 w 1482"/>
                <a:gd name="T3" fmla="*/ 1436 h 1804"/>
                <a:gd name="T4" fmla="*/ 971 w 1482"/>
                <a:gd name="T5" fmla="*/ 1461 h 1804"/>
                <a:gd name="T6" fmla="*/ 589 w 1482"/>
                <a:gd name="T7" fmla="*/ 1804 h 1804"/>
                <a:gd name="T8" fmla="*/ 0 w 1482"/>
                <a:gd name="T9" fmla="*/ 367 h 1804"/>
                <a:gd name="T10" fmla="*/ 128 w 1482"/>
                <a:gd name="T11" fmla="*/ 315 h 1804"/>
                <a:gd name="T12" fmla="*/ 632 w 1482"/>
                <a:gd name="T13" fmla="*/ 1548 h 1804"/>
                <a:gd name="T14" fmla="*/ 904 w 1482"/>
                <a:gd name="T15" fmla="*/ 1300 h 1804"/>
                <a:gd name="T16" fmla="*/ 1271 w 1482"/>
                <a:gd name="T17" fmla="*/ 1286 h 1804"/>
                <a:gd name="T18" fmla="*/ 765 w 1482"/>
                <a:gd name="T19" fmla="*/ 53 h 1804"/>
                <a:gd name="T20" fmla="*/ 893 w 1482"/>
                <a:gd name="T21" fmla="*/ 0 h 1804"/>
                <a:gd name="T22" fmla="*/ 893 w 1482"/>
                <a:gd name="T23" fmla="*/ 0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82" h="1804">
                  <a:moveTo>
                    <a:pt x="893" y="0"/>
                  </a:moveTo>
                  <a:lnTo>
                    <a:pt x="1482" y="1436"/>
                  </a:lnTo>
                  <a:lnTo>
                    <a:pt x="971" y="1461"/>
                  </a:lnTo>
                  <a:lnTo>
                    <a:pt x="589" y="1804"/>
                  </a:lnTo>
                  <a:lnTo>
                    <a:pt x="0" y="367"/>
                  </a:lnTo>
                  <a:lnTo>
                    <a:pt x="128" y="315"/>
                  </a:lnTo>
                  <a:lnTo>
                    <a:pt x="632" y="1548"/>
                  </a:lnTo>
                  <a:lnTo>
                    <a:pt x="904" y="1300"/>
                  </a:lnTo>
                  <a:lnTo>
                    <a:pt x="1271" y="1286"/>
                  </a:lnTo>
                  <a:lnTo>
                    <a:pt x="765" y="53"/>
                  </a:lnTo>
                  <a:lnTo>
                    <a:pt x="89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64" name="Freeform 20"/>
            <p:cNvSpPr>
              <a:spLocks/>
            </p:cNvSpPr>
            <p:nvPr/>
          </p:nvSpPr>
          <p:spPr bwMode="auto">
            <a:xfrm>
              <a:off x="4126" y="496"/>
              <a:ext cx="837" cy="396"/>
            </a:xfrm>
            <a:custGeom>
              <a:avLst/>
              <a:gdLst>
                <a:gd name="T0" fmla="*/ 11 w 1672"/>
                <a:gd name="T1" fmla="*/ 720 h 792"/>
                <a:gd name="T2" fmla="*/ 32 w 1672"/>
                <a:gd name="T3" fmla="*/ 675 h 792"/>
                <a:gd name="T4" fmla="*/ 60 w 1672"/>
                <a:gd name="T5" fmla="*/ 630 h 792"/>
                <a:gd name="T6" fmla="*/ 82 w 1672"/>
                <a:gd name="T7" fmla="*/ 604 h 792"/>
                <a:gd name="T8" fmla="*/ 137 w 1672"/>
                <a:gd name="T9" fmla="*/ 559 h 792"/>
                <a:gd name="T10" fmla="*/ 200 w 1672"/>
                <a:gd name="T11" fmla="*/ 523 h 792"/>
                <a:gd name="T12" fmla="*/ 292 w 1672"/>
                <a:gd name="T13" fmla="*/ 492 h 792"/>
                <a:gd name="T14" fmla="*/ 443 w 1672"/>
                <a:gd name="T15" fmla="*/ 474 h 792"/>
                <a:gd name="T16" fmla="*/ 467 w 1672"/>
                <a:gd name="T17" fmla="*/ 426 h 792"/>
                <a:gd name="T18" fmla="*/ 469 w 1672"/>
                <a:gd name="T19" fmla="*/ 321 h 792"/>
                <a:gd name="T20" fmla="*/ 478 w 1672"/>
                <a:gd name="T21" fmla="*/ 272 h 792"/>
                <a:gd name="T22" fmla="*/ 490 w 1672"/>
                <a:gd name="T23" fmla="*/ 237 h 792"/>
                <a:gd name="T24" fmla="*/ 504 w 1672"/>
                <a:gd name="T25" fmla="*/ 203 h 792"/>
                <a:gd name="T26" fmla="*/ 522 w 1672"/>
                <a:gd name="T27" fmla="*/ 169 h 792"/>
                <a:gd name="T28" fmla="*/ 542 w 1672"/>
                <a:gd name="T29" fmla="*/ 138 h 792"/>
                <a:gd name="T30" fmla="*/ 564 w 1672"/>
                <a:gd name="T31" fmla="*/ 110 h 792"/>
                <a:gd name="T32" fmla="*/ 598 w 1672"/>
                <a:gd name="T33" fmla="*/ 76 h 792"/>
                <a:gd name="T34" fmla="*/ 647 w 1672"/>
                <a:gd name="T35" fmla="*/ 44 h 792"/>
                <a:gd name="T36" fmla="*/ 726 w 1672"/>
                <a:gd name="T37" fmla="*/ 12 h 792"/>
                <a:gd name="T38" fmla="*/ 936 w 1672"/>
                <a:gd name="T39" fmla="*/ 21 h 792"/>
                <a:gd name="T40" fmla="*/ 1015 w 1672"/>
                <a:gd name="T41" fmla="*/ 65 h 792"/>
                <a:gd name="T42" fmla="*/ 1054 w 1672"/>
                <a:gd name="T43" fmla="*/ 96 h 792"/>
                <a:gd name="T44" fmla="*/ 1088 w 1672"/>
                <a:gd name="T45" fmla="*/ 135 h 792"/>
                <a:gd name="T46" fmla="*/ 1156 w 1672"/>
                <a:gd name="T47" fmla="*/ 167 h 792"/>
                <a:gd name="T48" fmla="*/ 1231 w 1672"/>
                <a:gd name="T49" fmla="*/ 130 h 792"/>
                <a:gd name="T50" fmla="*/ 1261 w 1672"/>
                <a:gd name="T51" fmla="*/ 97 h 792"/>
                <a:gd name="T52" fmla="*/ 1315 w 1672"/>
                <a:gd name="T53" fmla="*/ 57 h 792"/>
                <a:gd name="T54" fmla="*/ 1379 w 1672"/>
                <a:gd name="T55" fmla="*/ 28 h 792"/>
                <a:gd name="T56" fmla="*/ 1557 w 1672"/>
                <a:gd name="T57" fmla="*/ 15 h 792"/>
                <a:gd name="T58" fmla="*/ 1672 w 1672"/>
                <a:gd name="T59" fmla="*/ 57 h 792"/>
                <a:gd name="T60" fmla="*/ 1559 w 1672"/>
                <a:gd name="T61" fmla="*/ 144 h 792"/>
                <a:gd name="T62" fmla="*/ 1404 w 1672"/>
                <a:gd name="T63" fmla="*/ 161 h 792"/>
                <a:gd name="T64" fmla="*/ 1341 w 1672"/>
                <a:gd name="T65" fmla="*/ 204 h 792"/>
                <a:gd name="T66" fmla="*/ 1295 w 1672"/>
                <a:gd name="T67" fmla="*/ 248 h 792"/>
                <a:gd name="T68" fmla="*/ 1226 w 1672"/>
                <a:gd name="T69" fmla="*/ 284 h 792"/>
                <a:gd name="T70" fmla="*/ 1054 w 1672"/>
                <a:gd name="T71" fmla="*/ 267 h 792"/>
                <a:gd name="T72" fmla="*/ 1001 w 1672"/>
                <a:gd name="T73" fmla="*/ 227 h 792"/>
                <a:gd name="T74" fmla="*/ 957 w 1672"/>
                <a:gd name="T75" fmla="*/ 182 h 792"/>
                <a:gd name="T76" fmla="*/ 902 w 1672"/>
                <a:gd name="T77" fmla="*/ 148 h 792"/>
                <a:gd name="T78" fmla="*/ 750 w 1672"/>
                <a:gd name="T79" fmla="*/ 138 h 792"/>
                <a:gd name="T80" fmla="*/ 674 w 1672"/>
                <a:gd name="T81" fmla="*/ 178 h 792"/>
                <a:gd name="T82" fmla="*/ 642 w 1672"/>
                <a:gd name="T83" fmla="*/ 214 h 792"/>
                <a:gd name="T84" fmla="*/ 622 w 1672"/>
                <a:gd name="T85" fmla="*/ 248 h 792"/>
                <a:gd name="T86" fmla="*/ 608 w 1672"/>
                <a:gd name="T87" fmla="*/ 284 h 792"/>
                <a:gd name="T88" fmla="*/ 597 w 1672"/>
                <a:gd name="T89" fmla="*/ 356 h 792"/>
                <a:gd name="T90" fmla="*/ 588 w 1672"/>
                <a:gd name="T91" fmla="*/ 444 h 792"/>
                <a:gd name="T92" fmla="*/ 576 w 1672"/>
                <a:gd name="T93" fmla="*/ 481 h 792"/>
                <a:gd name="T94" fmla="*/ 559 w 1672"/>
                <a:gd name="T95" fmla="*/ 510 h 792"/>
                <a:gd name="T96" fmla="*/ 537 w 1672"/>
                <a:gd name="T97" fmla="*/ 539 h 792"/>
                <a:gd name="T98" fmla="*/ 487 w 1672"/>
                <a:gd name="T99" fmla="*/ 581 h 792"/>
                <a:gd name="T100" fmla="*/ 404 w 1672"/>
                <a:gd name="T101" fmla="*/ 612 h 792"/>
                <a:gd name="T102" fmla="*/ 234 w 1672"/>
                <a:gd name="T103" fmla="*/ 646 h 792"/>
                <a:gd name="T104" fmla="*/ 176 w 1672"/>
                <a:gd name="T105" fmla="*/ 688 h 792"/>
                <a:gd name="T106" fmla="*/ 148 w 1672"/>
                <a:gd name="T107" fmla="*/ 724 h 792"/>
                <a:gd name="T108" fmla="*/ 132 w 1672"/>
                <a:gd name="T109" fmla="*/ 761 h 792"/>
                <a:gd name="T110" fmla="*/ 0 w 1672"/>
                <a:gd name="T111" fmla="*/ 761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72" h="792">
                  <a:moveTo>
                    <a:pt x="0" y="761"/>
                  </a:moveTo>
                  <a:lnTo>
                    <a:pt x="1" y="753"/>
                  </a:lnTo>
                  <a:lnTo>
                    <a:pt x="5" y="745"/>
                  </a:lnTo>
                  <a:lnTo>
                    <a:pt x="6" y="737"/>
                  </a:lnTo>
                  <a:lnTo>
                    <a:pt x="9" y="728"/>
                  </a:lnTo>
                  <a:lnTo>
                    <a:pt x="11" y="720"/>
                  </a:lnTo>
                  <a:lnTo>
                    <a:pt x="14" y="712"/>
                  </a:lnTo>
                  <a:lnTo>
                    <a:pt x="17" y="704"/>
                  </a:lnTo>
                  <a:lnTo>
                    <a:pt x="21" y="698"/>
                  </a:lnTo>
                  <a:lnTo>
                    <a:pt x="24" y="690"/>
                  </a:lnTo>
                  <a:lnTo>
                    <a:pt x="27" y="682"/>
                  </a:lnTo>
                  <a:lnTo>
                    <a:pt x="32" y="675"/>
                  </a:lnTo>
                  <a:lnTo>
                    <a:pt x="35" y="667"/>
                  </a:lnTo>
                  <a:lnTo>
                    <a:pt x="40" y="659"/>
                  </a:lnTo>
                  <a:lnTo>
                    <a:pt x="45" y="652"/>
                  </a:lnTo>
                  <a:lnTo>
                    <a:pt x="50" y="646"/>
                  </a:lnTo>
                  <a:lnTo>
                    <a:pt x="55" y="638"/>
                  </a:lnTo>
                  <a:lnTo>
                    <a:pt x="60" y="630"/>
                  </a:lnTo>
                  <a:lnTo>
                    <a:pt x="64" y="625"/>
                  </a:lnTo>
                  <a:lnTo>
                    <a:pt x="68" y="620"/>
                  </a:lnTo>
                  <a:lnTo>
                    <a:pt x="71" y="617"/>
                  </a:lnTo>
                  <a:lnTo>
                    <a:pt x="74" y="612"/>
                  </a:lnTo>
                  <a:lnTo>
                    <a:pt x="79" y="607"/>
                  </a:lnTo>
                  <a:lnTo>
                    <a:pt x="82" y="604"/>
                  </a:lnTo>
                  <a:lnTo>
                    <a:pt x="90" y="596"/>
                  </a:lnTo>
                  <a:lnTo>
                    <a:pt x="98" y="588"/>
                  </a:lnTo>
                  <a:lnTo>
                    <a:pt x="108" y="580"/>
                  </a:lnTo>
                  <a:lnTo>
                    <a:pt x="118" y="571"/>
                  </a:lnTo>
                  <a:lnTo>
                    <a:pt x="126" y="565"/>
                  </a:lnTo>
                  <a:lnTo>
                    <a:pt x="137" y="559"/>
                  </a:lnTo>
                  <a:lnTo>
                    <a:pt x="147" y="552"/>
                  </a:lnTo>
                  <a:lnTo>
                    <a:pt x="157" y="546"/>
                  </a:lnTo>
                  <a:lnTo>
                    <a:pt x="168" y="539"/>
                  </a:lnTo>
                  <a:lnTo>
                    <a:pt x="178" y="533"/>
                  </a:lnTo>
                  <a:lnTo>
                    <a:pt x="189" y="528"/>
                  </a:lnTo>
                  <a:lnTo>
                    <a:pt x="200" y="523"/>
                  </a:lnTo>
                  <a:lnTo>
                    <a:pt x="212" y="516"/>
                  </a:lnTo>
                  <a:lnTo>
                    <a:pt x="223" y="513"/>
                  </a:lnTo>
                  <a:lnTo>
                    <a:pt x="234" y="508"/>
                  </a:lnTo>
                  <a:lnTo>
                    <a:pt x="246" y="505"/>
                  </a:lnTo>
                  <a:lnTo>
                    <a:pt x="270" y="497"/>
                  </a:lnTo>
                  <a:lnTo>
                    <a:pt x="292" y="492"/>
                  </a:lnTo>
                  <a:lnTo>
                    <a:pt x="315" y="489"/>
                  </a:lnTo>
                  <a:lnTo>
                    <a:pt x="339" y="487"/>
                  </a:lnTo>
                  <a:lnTo>
                    <a:pt x="383" y="487"/>
                  </a:lnTo>
                  <a:lnTo>
                    <a:pt x="389" y="491"/>
                  </a:lnTo>
                  <a:lnTo>
                    <a:pt x="419" y="487"/>
                  </a:lnTo>
                  <a:lnTo>
                    <a:pt x="443" y="474"/>
                  </a:lnTo>
                  <a:lnTo>
                    <a:pt x="453" y="465"/>
                  </a:lnTo>
                  <a:lnTo>
                    <a:pt x="456" y="458"/>
                  </a:lnTo>
                  <a:lnTo>
                    <a:pt x="459" y="452"/>
                  </a:lnTo>
                  <a:lnTo>
                    <a:pt x="462" y="447"/>
                  </a:lnTo>
                  <a:lnTo>
                    <a:pt x="466" y="439"/>
                  </a:lnTo>
                  <a:lnTo>
                    <a:pt x="467" y="426"/>
                  </a:lnTo>
                  <a:lnTo>
                    <a:pt x="467" y="410"/>
                  </a:lnTo>
                  <a:lnTo>
                    <a:pt x="467" y="402"/>
                  </a:lnTo>
                  <a:lnTo>
                    <a:pt x="466" y="379"/>
                  </a:lnTo>
                  <a:lnTo>
                    <a:pt x="466" y="356"/>
                  </a:lnTo>
                  <a:lnTo>
                    <a:pt x="467" y="332"/>
                  </a:lnTo>
                  <a:lnTo>
                    <a:pt x="469" y="321"/>
                  </a:lnTo>
                  <a:lnTo>
                    <a:pt x="470" y="309"/>
                  </a:lnTo>
                  <a:lnTo>
                    <a:pt x="472" y="296"/>
                  </a:lnTo>
                  <a:lnTo>
                    <a:pt x="474" y="292"/>
                  </a:lnTo>
                  <a:lnTo>
                    <a:pt x="475" y="285"/>
                  </a:lnTo>
                  <a:lnTo>
                    <a:pt x="477" y="279"/>
                  </a:lnTo>
                  <a:lnTo>
                    <a:pt x="478" y="272"/>
                  </a:lnTo>
                  <a:lnTo>
                    <a:pt x="480" y="267"/>
                  </a:lnTo>
                  <a:lnTo>
                    <a:pt x="482" y="261"/>
                  </a:lnTo>
                  <a:lnTo>
                    <a:pt x="483" y="254"/>
                  </a:lnTo>
                  <a:lnTo>
                    <a:pt x="485" y="250"/>
                  </a:lnTo>
                  <a:lnTo>
                    <a:pt x="488" y="243"/>
                  </a:lnTo>
                  <a:lnTo>
                    <a:pt x="490" y="237"/>
                  </a:lnTo>
                  <a:lnTo>
                    <a:pt x="491" y="232"/>
                  </a:lnTo>
                  <a:lnTo>
                    <a:pt x="495" y="225"/>
                  </a:lnTo>
                  <a:lnTo>
                    <a:pt x="496" y="219"/>
                  </a:lnTo>
                  <a:lnTo>
                    <a:pt x="499" y="214"/>
                  </a:lnTo>
                  <a:lnTo>
                    <a:pt x="501" y="207"/>
                  </a:lnTo>
                  <a:lnTo>
                    <a:pt x="504" y="203"/>
                  </a:lnTo>
                  <a:lnTo>
                    <a:pt x="506" y="196"/>
                  </a:lnTo>
                  <a:lnTo>
                    <a:pt x="509" y="191"/>
                  </a:lnTo>
                  <a:lnTo>
                    <a:pt x="512" y="186"/>
                  </a:lnTo>
                  <a:lnTo>
                    <a:pt x="516" y="180"/>
                  </a:lnTo>
                  <a:lnTo>
                    <a:pt x="519" y="175"/>
                  </a:lnTo>
                  <a:lnTo>
                    <a:pt x="522" y="169"/>
                  </a:lnTo>
                  <a:lnTo>
                    <a:pt x="525" y="164"/>
                  </a:lnTo>
                  <a:lnTo>
                    <a:pt x="529" y="159"/>
                  </a:lnTo>
                  <a:lnTo>
                    <a:pt x="532" y="154"/>
                  </a:lnTo>
                  <a:lnTo>
                    <a:pt x="535" y="148"/>
                  </a:lnTo>
                  <a:lnTo>
                    <a:pt x="538" y="143"/>
                  </a:lnTo>
                  <a:lnTo>
                    <a:pt x="542" y="138"/>
                  </a:lnTo>
                  <a:lnTo>
                    <a:pt x="545" y="133"/>
                  </a:lnTo>
                  <a:lnTo>
                    <a:pt x="550" y="128"/>
                  </a:lnTo>
                  <a:lnTo>
                    <a:pt x="553" y="123"/>
                  </a:lnTo>
                  <a:lnTo>
                    <a:pt x="556" y="118"/>
                  </a:lnTo>
                  <a:lnTo>
                    <a:pt x="561" y="114"/>
                  </a:lnTo>
                  <a:lnTo>
                    <a:pt x="564" y="110"/>
                  </a:lnTo>
                  <a:lnTo>
                    <a:pt x="569" y="106"/>
                  </a:lnTo>
                  <a:lnTo>
                    <a:pt x="572" y="101"/>
                  </a:lnTo>
                  <a:lnTo>
                    <a:pt x="577" y="97"/>
                  </a:lnTo>
                  <a:lnTo>
                    <a:pt x="580" y="93"/>
                  </a:lnTo>
                  <a:lnTo>
                    <a:pt x="590" y="84"/>
                  </a:lnTo>
                  <a:lnTo>
                    <a:pt x="598" y="76"/>
                  </a:lnTo>
                  <a:lnTo>
                    <a:pt x="608" y="70"/>
                  </a:lnTo>
                  <a:lnTo>
                    <a:pt x="616" y="63"/>
                  </a:lnTo>
                  <a:lnTo>
                    <a:pt x="624" y="59"/>
                  </a:lnTo>
                  <a:lnTo>
                    <a:pt x="632" y="54"/>
                  </a:lnTo>
                  <a:lnTo>
                    <a:pt x="639" y="49"/>
                  </a:lnTo>
                  <a:lnTo>
                    <a:pt x="647" y="44"/>
                  </a:lnTo>
                  <a:lnTo>
                    <a:pt x="655" y="39"/>
                  </a:lnTo>
                  <a:lnTo>
                    <a:pt x="663" y="36"/>
                  </a:lnTo>
                  <a:lnTo>
                    <a:pt x="679" y="28"/>
                  </a:lnTo>
                  <a:lnTo>
                    <a:pt x="694" y="21"/>
                  </a:lnTo>
                  <a:lnTo>
                    <a:pt x="710" y="17"/>
                  </a:lnTo>
                  <a:lnTo>
                    <a:pt x="726" y="12"/>
                  </a:lnTo>
                  <a:lnTo>
                    <a:pt x="742" y="8"/>
                  </a:lnTo>
                  <a:lnTo>
                    <a:pt x="776" y="2"/>
                  </a:lnTo>
                  <a:lnTo>
                    <a:pt x="808" y="0"/>
                  </a:lnTo>
                  <a:lnTo>
                    <a:pt x="873" y="5"/>
                  </a:lnTo>
                  <a:lnTo>
                    <a:pt x="905" y="12"/>
                  </a:lnTo>
                  <a:lnTo>
                    <a:pt x="936" y="21"/>
                  </a:lnTo>
                  <a:lnTo>
                    <a:pt x="951" y="28"/>
                  </a:lnTo>
                  <a:lnTo>
                    <a:pt x="967" y="34"/>
                  </a:lnTo>
                  <a:lnTo>
                    <a:pt x="981" y="42"/>
                  </a:lnTo>
                  <a:lnTo>
                    <a:pt x="996" y="51"/>
                  </a:lnTo>
                  <a:lnTo>
                    <a:pt x="1009" y="60"/>
                  </a:lnTo>
                  <a:lnTo>
                    <a:pt x="1015" y="65"/>
                  </a:lnTo>
                  <a:lnTo>
                    <a:pt x="1022" y="70"/>
                  </a:lnTo>
                  <a:lnTo>
                    <a:pt x="1028" y="75"/>
                  </a:lnTo>
                  <a:lnTo>
                    <a:pt x="1035" y="80"/>
                  </a:lnTo>
                  <a:lnTo>
                    <a:pt x="1041" y="84"/>
                  </a:lnTo>
                  <a:lnTo>
                    <a:pt x="1048" y="91"/>
                  </a:lnTo>
                  <a:lnTo>
                    <a:pt x="1054" y="96"/>
                  </a:lnTo>
                  <a:lnTo>
                    <a:pt x="1061" y="102"/>
                  </a:lnTo>
                  <a:lnTo>
                    <a:pt x="1066" y="109"/>
                  </a:lnTo>
                  <a:lnTo>
                    <a:pt x="1072" y="115"/>
                  </a:lnTo>
                  <a:lnTo>
                    <a:pt x="1077" y="122"/>
                  </a:lnTo>
                  <a:lnTo>
                    <a:pt x="1083" y="128"/>
                  </a:lnTo>
                  <a:lnTo>
                    <a:pt x="1088" y="135"/>
                  </a:lnTo>
                  <a:lnTo>
                    <a:pt x="1093" y="141"/>
                  </a:lnTo>
                  <a:lnTo>
                    <a:pt x="1104" y="149"/>
                  </a:lnTo>
                  <a:lnTo>
                    <a:pt x="1116" y="156"/>
                  </a:lnTo>
                  <a:lnTo>
                    <a:pt x="1125" y="161"/>
                  </a:lnTo>
                  <a:lnTo>
                    <a:pt x="1137" y="164"/>
                  </a:lnTo>
                  <a:lnTo>
                    <a:pt x="1156" y="167"/>
                  </a:lnTo>
                  <a:lnTo>
                    <a:pt x="1174" y="167"/>
                  </a:lnTo>
                  <a:lnTo>
                    <a:pt x="1201" y="157"/>
                  </a:lnTo>
                  <a:lnTo>
                    <a:pt x="1213" y="149"/>
                  </a:lnTo>
                  <a:lnTo>
                    <a:pt x="1221" y="141"/>
                  </a:lnTo>
                  <a:lnTo>
                    <a:pt x="1226" y="135"/>
                  </a:lnTo>
                  <a:lnTo>
                    <a:pt x="1231" y="130"/>
                  </a:lnTo>
                  <a:lnTo>
                    <a:pt x="1239" y="120"/>
                  </a:lnTo>
                  <a:lnTo>
                    <a:pt x="1244" y="115"/>
                  </a:lnTo>
                  <a:lnTo>
                    <a:pt x="1247" y="110"/>
                  </a:lnTo>
                  <a:lnTo>
                    <a:pt x="1252" y="106"/>
                  </a:lnTo>
                  <a:lnTo>
                    <a:pt x="1256" y="102"/>
                  </a:lnTo>
                  <a:lnTo>
                    <a:pt x="1261" y="97"/>
                  </a:lnTo>
                  <a:lnTo>
                    <a:pt x="1266" y="93"/>
                  </a:lnTo>
                  <a:lnTo>
                    <a:pt x="1276" y="84"/>
                  </a:lnTo>
                  <a:lnTo>
                    <a:pt x="1286" y="78"/>
                  </a:lnTo>
                  <a:lnTo>
                    <a:pt x="1295" y="70"/>
                  </a:lnTo>
                  <a:lnTo>
                    <a:pt x="1305" y="63"/>
                  </a:lnTo>
                  <a:lnTo>
                    <a:pt x="1315" y="57"/>
                  </a:lnTo>
                  <a:lnTo>
                    <a:pt x="1326" y="51"/>
                  </a:lnTo>
                  <a:lnTo>
                    <a:pt x="1336" y="46"/>
                  </a:lnTo>
                  <a:lnTo>
                    <a:pt x="1347" y="41"/>
                  </a:lnTo>
                  <a:lnTo>
                    <a:pt x="1358" y="36"/>
                  </a:lnTo>
                  <a:lnTo>
                    <a:pt x="1368" y="31"/>
                  </a:lnTo>
                  <a:lnTo>
                    <a:pt x="1379" y="28"/>
                  </a:lnTo>
                  <a:lnTo>
                    <a:pt x="1402" y="21"/>
                  </a:lnTo>
                  <a:lnTo>
                    <a:pt x="1425" y="15"/>
                  </a:lnTo>
                  <a:lnTo>
                    <a:pt x="1446" y="12"/>
                  </a:lnTo>
                  <a:lnTo>
                    <a:pt x="1468" y="8"/>
                  </a:lnTo>
                  <a:lnTo>
                    <a:pt x="1514" y="8"/>
                  </a:lnTo>
                  <a:lnTo>
                    <a:pt x="1557" y="15"/>
                  </a:lnTo>
                  <a:lnTo>
                    <a:pt x="1588" y="21"/>
                  </a:lnTo>
                  <a:lnTo>
                    <a:pt x="1617" y="31"/>
                  </a:lnTo>
                  <a:lnTo>
                    <a:pt x="1632" y="36"/>
                  </a:lnTo>
                  <a:lnTo>
                    <a:pt x="1646" y="42"/>
                  </a:lnTo>
                  <a:lnTo>
                    <a:pt x="1659" y="49"/>
                  </a:lnTo>
                  <a:lnTo>
                    <a:pt x="1672" y="57"/>
                  </a:lnTo>
                  <a:lnTo>
                    <a:pt x="1620" y="173"/>
                  </a:lnTo>
                  <a:lnTo>
                    <a:pt x="1609" y="167"/>
                  </a:lnTo>
                  <a:lnTo>
                    <a:pt x="1598" y="161"/>
                  </a:lnTo>
                  <a:lnTo>
                    <a:pt x="1585" y="154"/>
                  </a:lnTo>
                  <a:lnTo>
                    <a:pt x="1572" y="149"/>
                  </a:lnTo>
                  <a:lnTo>
                    <a:pt x="1559" y="144"/>
                  </a:lnTo>
                  <a:lnTo>
                    <a:pt x="1546" y="141"/>
                  </a:lnTo>
                  <a:lnTo>
                    <a:pt x="1517" y="136"/>
                  </a:lnTo>
                  <a:lnTo>
                    <a:pt x="1467" y="140"/>
                  </a:lnTo>
                  <a:lnTo>
                    <a:pt x="1442" y="146"/>
                  </a:lnTo>
                  <a:lnTo>
                    <a:pt x="1417" y="156"/>
                  </a:lnTo>
                  <a:lnTo>
                    <a:pt x="1404" y="161"/>
                  </a:lnTo>
                  <a:lnTo>
                    <a:pt x="1392" y="167"/>
                  </a:lnTo>
                  <a:lnTo>
                    <a:pt x="1379" y="173"/>
                  </a:lnTo>
                  <a:lnTo>
                    <a:pt x="1370" y="180"/>
                  </a:lnTo>
                  <a:lnTo>
                    <a:pt x="1358" y="188"/>
                  </a:lnTo>
                  <a:lnTo>
                    <a:pt x="1349" y="196"/>
                  </a:lnTo>
                  <a:lnTo>
                    <a:pt x="1341" y="204"/>
                  </a:lnTo>
                  <a:lnTo>
                    <a:pt x="1332" y="214"/>
                  </a:lnTo>
                  <a:lnTo>
                    <a:pt x="1321" y="225"/>
                  </a:lnTo>
                  <a:lnTo>
                    <a:pt x="1318" y="228"/>
                  </a:lnTo>
                  <a:lnTo>
                    <a:pt x="1313" y="233"/>
                  </a:lnTo>
                  <a:lnTo>
                    <a:pt x="1305" y="241"/>
                  </a:lnTo>
                  <a:lnTo>
                    <a:pt x="1295" y="248"/>
                  </a:lnTo>
                  <a:lnTo>
                    <a:pt x="1286" y="254"/>
                  </a:lnTo>
                  <a:lnTo>
                    <a:pt x="1276" y="261"/>
                  </a:lnTo>
                  <a:lnTo>
                    <a:pt x="1266" y="266"/>
                  </a:lnTo>
                  <a:lnTo>
                    <a:pt x="1256" y="271"/>
                  </a:lnTo>
                  <a:lnTo>
                    <a:pt x="1245" y="275"/>
                  </a:lnTo>
                  <a:lnTo>
                    <a:pt x="1226" y="284"/>
                  </a:lnTo>
                  <a:lnTo>
                    <a:pt x="1203" y="288"/>
                  </a:lnTo>
                  <a:lnTo>
                    <a:pt x="1182" y="292"/>
                  </a:lnTo>
                  <a:lnTo>
                    <a:pt x="1138" y="292"/>
                  </a:lnTo>
                  <a:lnTo>
                    <a:pt x="1095" y="284"/>
                  </a:lnTo>
                  <a:lnTo>
                    <a:pt x="1075" y="277"/>
                  </a:lnTo>
                  <a:lnTo>
                    <a:pt x="1054" y="267"/>
                  </a:lnTo>
                  <a:lnTo>
                    <a:pt x="1045" y="262"/>
                  </a:lnTo>
                  <a:lnTo>
                    <a:pt x="1035" y="256"/>
                  </a:lnTo>
                  <a:lnTo>
                    <a:pt x="1027" y="250"/>
                  </a:lnTo>
                  <a:lnTo>
                    <a:pt x="1017" y="243"/>
                  </a:lnTo>
                  <a:lnTo>
                    <a:pt x="1009" y="235"/>
                  </a:lnTo>
                  <a:lnTo>
                    <a:pt x="1001" y="227"/>
                  </a:lnTo>
                  <a:lnTo>
                    <a:pt x="993" y="219"/>
                  </a:lnTo>
                  <a:lnTo>
                    <a:pt x="985" y="211"/>
                  </a:lnTo>
                  <a:lnTo>
                    <a:pt x="980" y="206"/>
                  </a:lnTo>
                  <a:lnTo>
                    <a:pt x="972" y="198"/>
                  </a:lnTo>
                  <a:lnTo>
                    <a:pt x="965" y="190"/>
                  </a:lnTo>
                  <a:lnTo>
                    <a:pt x="957" y="182"/>
                  </a:lnTo>
                  <a:lnTo>
                    <a:pt x="948" y="175"/>
                  </a:lnTo>
                  <a:lnTo>
                    <a:pt x="939" y="169"/>
                  </a:lnTo>
                  <a:lnTo>
                    <a:pt x="931" y="162"/>
                  </a:lnTo>
                  <a:lnTo>
                    <a:pt x="922" y="157"/>
                  </a:lnTo>
                  <a:lnTo>
                    <a:pt x="912" y="152"/>
                  </a:lnTo>
                  <a:lnTo>
                    <a:pt x="902" y="148"/>
                  </a:lnTo>
                  <a:lnTo>
                    <a:pt x="893" y="143"/>
                  </a:lnTo>
                  <a:lnTo>
                    <a:pt x="873" y="136"/>
                  </a:lnTo>
                  <a:lnTo>
                    <a:pt x="854" y="131"/>
                  </a:lnTo>
                  <a:lnTo>
                    <a:pt x="833" y="128"/>
                  </a:lnTo>
                  <a:lnTo>
                    <a:pt x="791" y="128"/>
                  </a:lnTo>
                  <a:lnTo>
                    <a:pt x="750" y="138"/>
                  </a:lnTo>
                  <a:lnTo>
                    <a:pt x="729" y="144"/>
                  </a:lnTo>
                  <a:lnTo>
                    <a:pt x="711" y="154"/>
                  </a:lnTo>
                  <a:lnTo>
                    <a:pt x="702" y="159"/>
                  </a:lnTo>
                  <a:lnTo>
                    <a:pt x="692" y="165"/>
                  </a:lnTo>
                  <a:lnTo>
                    <a:pt x="682" y="172"/>
                  </a:lnTo>
                  <a:lnTo>
                    <a:pt x="674" y="178"/>
                  </a:lnTo>
                  <a:lnTo>
                    <a:pt x="666" y="186"/>
                  </a:lnTo>
                  <a:lnTo>
                    <a:pt x="658" y="195"/>
                  </a:lnTo>
                  <a:lnTo>
                    <a:pt x="653" y="199"/>
                  </a:lnTo>
                  <a:lnTo>
                    <a:pt x="650" y="204"/>
                  </a:lnTo>
                  <a:lnTo>
                    <a:pt x="647" y="209"/>
                  </a:lnTo>
                  <a:lnTo>
                    <a:pt x="642" y="214"/>
                  </a:lnTo>
                  <a:lnTo>
                    <a:pt x="639" y="219"/>
                  </a:lnTo>
                  <a:lnTo>
                    <a:pt x="635" y="225"/>
                  </a:lnTo>
                  <a:lnTo>
                    <a:pt x="632" y="230"/>
                  </a:lnTo>
                  <a:lnTo>
                    <a:pt x="629" y="235"/>
                  </a:lnTo>
                  <a:lnTo>
                    <a:pt x="626" y="241"/>
                  </a:lnTo>
                  <a:lnTo>
                    <a:pt x="622" y="248"/>
                  </a:lnTo>
                  <a:lnTo>
                    <a:pt x="621" y="253"/>
                  </a:lnTo>
                  <a:lnTo>
                    <a:pt x="618" y="259"/>
                  </a:lnTo>
                  <a:lnTo>
                    <a:pt x="614" y="266"/>
                  </a:lnTo>
                  <a:lnTo>
                    <a:pt x="613" y="271"/>
                  </a:lnTo>
                  <a:lnTo>
                    <a:pt x="609" y="277"/>
                  </a:lnTo>
                  <a:lnTo>
                    <a:pt x="608" y="284"/>
                  </a:lnTo>
                  <a:lnTo>
                    <a:pt x="606" y="290"/>
                  </a:lnTo>
                  <a:lnTo>
                    <a:pt x="605" y="296"/>
                  </a:lnTo>
                  <a:lnTo>
                    <a:pt x="603" y="303"/>
                  </a:lnTo>
                  <a:lnTo>
                    <a:pt x="601" y="308"/>
                  </a:lnTo>
                  <a:lnTo>
                    <a:pt x="598" y="332"/>
                  </a:lnTo>
                  <a:lnTo>
                    <a:pt x="597" y="356"/>
                  </a:lnTo>
                  <a:lnTo>
                    <a:pt x="595" y="369"/>
                  </a:lnTo>
                  <a:lnTo>
                    <a:pt x="595" y="398"/>
                  </a:lnTo>
                  <a:lnTo>
                    <a:pt x="593" y="421"/>
                  </a:lnTo>
                  <a:lnTo>
                    <a:pt x="590" y="432"/>
                  </a:lnTo>
                  <a:lnTo>
                    <a:pt x="590" y="437"/>
                  </a:lnTo>
                  <a:lnTo>
                    <a:pt x="588" y="444"/>
                  </a:lnTo>
                  <a:lnTo>
                    <a:pt x="587" y="449"/>
                  </a:lnTo>
                  <a:lnTo>
                    <a:pt x="585" y="453"/>
                  </a:lnTo>
                  <a:lnTo>
                    <a:pt x="582" y="465"/>
                  </a:lnTo>
                  <a:lnTo>
                    <a:pt x="579" y="470"/>
                  </a:lnTo>
                  <a:lnTo>
                    <a:pt x="577" y="474"/>
                  </a:lnTo>
                  <a:lnTo>
                    <a:pt x="576" y="481"/>
                  </a:lnTo>
                  <a:lnTo>
                    <a:pt x="572" y="486"/>
                  </a:lnTo>
                  <a:lnTo>
                    <a:pt x="571" y="491"/>
                  </a:lnTo>
                  <a:lnTo>
                    <a:pt x="567" y="495"/>
                  </a:lnTo>
                  <a:lnTo>
                    <a:pt x="566" y="500"/>
                  </a:lnTo>
                  <a:lnTo>
                    <a:pt x="563" y="505"/>
                  </a:lnTo>
                  <a:lnTo>
                    <a:pt x="559" y="510"/>
                  </a:lnTo>
                  <a:lnTo>
                    <a:pt x="556" y="513"/>
                  </a:lnTo>
                  <a:lnTo>
                    <a:pt x="553" y="518"/>
                  </a:lnTo>
                  <a:lnTo>
                    <a:pt x="550" y="523"/>
                  </a:lnTo>
                  <a:lnTo>
                    <a:pt x="546" y="528"/>
                  </a:lnTo>
                  <a:lnTo>
                    <a:pt x="543" y="531"/>
                  </a:lnTo>
                  <a:lnTo>
                    <a:pt x="537" y="539"/>
                  </a:lnTo>
                  <a:lnTo>
                    <a:pt x="529" y="547"/>
                  </a:lnTo>
                  <a:lnTo>
                    <a:pt x="521" y="555"/>
                  </a:lnTo>
                  <a:lnTo>
                    <a:pt x="512" y="562"/>
                  </a:lnTo>
                  <a:lnTo>
                    <a:pt x="504" y="570"/>
                  </a:lnTo>
                  <a:lnTo>
                    <a:pt x="495" y="575"/>
                  </a:lnTo>
                  <a:lnTo>
                    <a:pt x="487" y="581"/>
                  </a:lnTo>
                  <a:lnTo>
                    <a:pt x="477" y="586"/>
                  </a:lnTo>
                  <a:lnTo>
                    <a:pt x="467" y="593"/>
                  </a:lnTo>
                  <a:lnTo>
                    <a:pt x="456" y="597"/>
                  </a:lnTo>
                  <a:lnTo>
                    <a:pt x="446" y="601"/>
                  </a:lnTo>
                  <a:lnTo>
                    <a:pt x="425" y="607"/>
                  </a:lnTo>
                  <a:lnTo>
                    <a:pt x="404" y="612"/>
                  </a:lnTo>
                  <a:lnTo>
                    <a:pt x="357" y="615"/>
                  </a:lnTo>
                  <a:lnTo>
                    <a:pt x="338" y="618"/>
                  </a:lnTo>
                  <a:lnTo>
                    <a:pt x="292" y="625"/>
                  </a:lnTo>
                  <a:lnTo>
                    <a:pt x="268" y="631"/>
                  </a:lnTo>
                  <a:lnTo>
                    <a:pt x="246" y="641"/>
                  </a:lnTo>
                  <a:lnTo>
                    <a:pt x="234" y="646"/>
                  </a:lnTo>
                  <a:lnTo>
                    <a:pt x="223" y="652"/>
                  </a:lnTo>
                  <a:lnTo>
                    <a:pt x="213" y="659"/>
                  </a:lnTo>
                  <a:lnTo>
                    <a:pt x="202" y="665"/>
                  </a:lnTo>
                  <a:lnTo>
                    <a:pt x="192" y="673"/>
                  </a:lnTo>
                  <a:lnTo>
                    <a:pt x="184" y="680"/>
                  </a:lnTo>
                  <a:lnTo>
                    <a:pt x="176" y="688"/>
                  </a:lnTo>
                  <a:lnTo>
                    <a:pt x="170" y="696"/>
                  </a:lnTo>
                  <a:lnTo>
                    <a:pt x="165" y="701"/>
                  </a:lnTo>
                  <a:lnTo>
                    <a:pt x="160" y="707"/>
                  </a:lnTo>
                  <a:lnTo>
                    <a:pt x="157" y="712"/>
                  </a:lnTo>
                  <a:lnTo>
                    <a:pt x="152" y="719"/>
                  </a:lnTo>
                  <a:lnTo>
                    <a:pt x="148" y="724"/>
                  </a:lnTo>
                  <a:lnTo>
                    <a:pt x="145" y="730"/>
                  </a:lnTo>
                  <a:lnTo>
                    <a:pt x="142" y="737"/>
                  </a:lnTo>
                  <a:lnTo>
                    <a:pt x="139" y="741"/>
                  </a:lnTo>
                  <a:lnTo>
                    <a:pt x="137" y="748"/>
                  </a:lnTo>
                  <a:lnTo>
                    <a:pt x="134" y="754"/>
                  </a:lnTo>
                  <a:lnTo>
                    <a:pt x="132" y="761"/>
                  </a:lnTo>
                  <a:lnTo>
                    <a:pt x="129" y="767"/>
                  </a:lnTo>
                  <a:lnTo>
                    <a:pt x="127" y="772"/>
                  </a:lnTo>
                  <a:lnTo>
                    <a:pt x="126" y="779"/>
                  </a:lnTo>
                  <a:lnTo>
                    <a:pt x="124" y="785"/>
                  </a:lnTo>
                  <a:lnTo>
                    <a:pt x="123" y="792"/>
                  </a:lnTo>
                  <a:lnTo>
                    <a:pt x="0" y="76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65" name="Freeform 21"/>
            <p:cNvSpPr>
              <a:spLocks/>
            </p:cNvSpPr>
            <p:nvPr/>
          </p:nvSpPr>
          <p:spPr bwMode="auto">
            <a:xfrm>
              <a:off x="4900" y="510"/>
              <a:ext cx="397" cy="840"/>
            </a:xfrm>
            <a:custGeom>
              <a:avLst/>
              <a:gdLst>
                <a:gd name="T0" fmla="*/ 757 w 794"/>
                <a:gd name="T1" fmla="*/ 1637 h 1681"/>
                <a:gd name="T2" fmla="*/ 776 w 794"/>
                <a:gd name="T3" fmla="*/ 1582 h 1681"/>
                <a:gd name="T4" fmla="*/ 782 w 794"/>
                <a:gd name="T5" fmla="*/ 1453 h 1681"/>
                <a:gd name="T6" fmla="*/ 770 w 794"/>
                <a:gd name="T7" fmla="*/ 1399 h 1681"/>
                <a:gd name="T8" fmla="*/ 755 w 794"/>
                <a:gd name="T9" fmla="*/ 1359 h 1681"/>
                <a:gd name="T10" fmla="*/ 737 w 794"/>
                <a:gd name="T11" fmla="*/ 1320 h 1681"/>
                <a:gd name="T12" fmla="*/ 716 w 794"/>
                <a:gd name="T13" fmla="*/ 1285 h 1681"/>
                <a:gd name="T14" fmla="*/ 687 w 794"/>
                <a:gd name="T15" fmla="*/ 1247 h 1681"/>
                <a:gd name="T16" fmla="*/ 634 w 794"/>
                <a:gd name="T17" fmla="*/ 1197 h 1681"/>
                <a:gd name="T18" fmla="*/ 629 w 794"/>
                <a:gd name="T19" fmla="*/ 1131 h 1681"/>
                <a:gd name="T20" fmla="*/ 664 w 794"/>
                <a:gd name="T21" fmla="*/ 1090 h 1681"/>
                <a:gd name="T22" fmla="*/ 710 w 794"/>
                <a:gd name="T23" fmla="*/ 1043 h 1681"/>
                <a:gd name="T24" fmla="*/ 734 w 794"/>
                <a:gd name="T25" fmla="*/ 1009 h 1681"/>
                <a:gd name="T26" fmla="*/ 753 w 794"/>
                <a:gd name="T27" fmla="*/ 971 h 1681"/>
                <a:gd name="T28" fmla="*/ 771 w 794"/>
                <a:gd name="T29" fmla="*/ 930 h 1681"/>
                <a:gd name="T30" fmla="*/ 784 w 794"/>
                <a:gd name="T31" fmla="*/ 888 h 1681"/>
                <a:gd name="T32" fmla="*/ 792 w 794"/>
                <a:gd name="T33" fmla="*/ 764 h 1681"/>
                <a:gd name="T34" fmla="*/ 781 w 794"/>
                <a:gd name="T35" fmla="*/ 717 h 1681"/>
                <a:gd name="T36" fmla="*/ 763 w 794"/>
                <a:gd name="T37" fmla="*/ 668 h 1681"/>
                <a:gd name="T38" fmla="*/ 736 w 794"/>
                <a:gd name="T39" fmla="*/ 616 h 1681"/>
                <a:gd name="T40" fmla="*/ 698 w 794"/>
                <a:gd name="T41" fmla="*/ 571 h 1681"/>
                <a:gd name="T42" fmla="*/ 656 w 794"/>
                <a:gd name="T43" fmla="*/ 534 h 1681"/>
                <a:gd name="T44" fmla="*/ 593 w 794"/>
                <a:gd name="T45" fmla="*/ 495 h 1681"/>
                <a:gd name="T46" fmla="*/ 398 w 794"/>
                <a:gd name="T47" fmla="*/ 469 h 1681"/>
                <a:gd name="T48" fmla="*/ 318 w 794"/>
                <a:gd name="T49" fmla="*/ 424 h 1681"/>
                <a:gd name="T50" fmla="*/ 310 w 794"/>
                <a:gd name="T51" fmla="*/ 325 h 1681"/>
                <a:gd name="T52" fmla="*/ 299 w 794"/>
                <a:gd name="T53" fmla="*/ 246 h 1681"/>
                <a:gd name="T54" fmla="*/ 283 w 794"/>
                <a:gd name="T55" fmla="*/ 202 h 1681"/>
                <a:gd name="T56" fmla="*/ 265 w 794"/>
                <a:gd name="T57" fmla="*/ 165 h 1681"/>
                <a:gd name="T58" fmla="*/ 239 w 794"/>
                <a:gd name="T59" fmla="*/ 128 h 1681"/>
                <a:gd name="T60" fmla="*/ 210 w 794"/>
                <a:gd name="T61" fmla="*/ 94 h 1681"/>
                <a:gd name="T62" fmla="*/ 152 w 794"/>
                <a:gd name="T63" fmla="*/ 47 h 1681"/>
                <a:gd name="T64" fmla="*/ 63 w 794"/>
                <a:gd name="T65" fmla="*/ 3 h 1681"/>
                <a:gd name="T66" fmla="*/ 77 w 794"/>
                <a:gd name="T67" fmla="*/ 149 h 1681"/>
                <a:gd name="T68" fmla="*/ 131 w 794"/>
                <a:gd name="T69" fmla="*/ 197 h 1681"/>
                <a:gd name="T70" fmla="*/ 153 w 794"/>
                <a:gd name="T71" fmla="*/ 238 h 1681"/>
                <a:gd name="T72" fmla="*/ 171 w 794"/>
                <a:gd name="T73" fmla="*/ 283 h 1681"/>
                <a:gd name="T74" fmla="*/ 178 w 794"/>
                <a:gd name="T75" fmla="*/ 390 h 1681"/>
                <a:gd name="T76" fmla="*/ 189 w 794"/>
                <a:gd name="T77" fmla="*/ 440 h 1681"/>
                <a:gd name="T78" fmla="*/ 207 w 794"/>
                <a:gd name="T79" fmla="*/ 480 h 1681"/>
                <a:gd name="T80" fmla="*/ 229 w 794"/>
                <a:gd name="T81" fmla="*/ 513 h 1681"/>
                <a:gd name="T82" fmla="*/ 286 w 794"/>
                <a:gd name="T83" fmla="*/ 563 h 1681"/>
                <a:gd name="T84" fmla="*/ 380 w 794"/>
                <a:gd name="T85" fmla="*/ 595 h 1681"/>
                <a:gd name="T86" fmla="*/ 566 w 794"/>
                <a:gd name="T87" fmla="*/ 626 h 1681"/>
                <a:gd name="T88" fmla="*/ 619 w 794"/>
                <a:gd name="T89" fmla="*/ 675 h 1681"/>
                <a:gd name="T90" fmla="*/ 648 w 794"/>
                <a:gd name="T91" fmla="*/ 718 h 1681"/>
                <a:gd name="T92" fmla="*/ 668 w 794"/>
                <a:gd name="T93" fmla="*/ 793 h 1681"/>
                <a:gd name="T94" fmla="*/ 660 w 794"/>
                <a:gd name="T95" fmla="*/ 865 h 1681"/>
                <a:gd name="T96" fmla="*/ 643 w 794"/>
                <a:gd name="T97" fmla="*/ 908 h 1681"/>
                <a:gd name="T98" fmla="*/ 621 w 794"/>
                <a:gd name="T99" fmla="*/ 946 h 1681"/>
                <a:gd name="T100" fmla="*/ 585 w 794"/>
                <a:gd name="T101" fmla="*/ 988 h 1681"/>
                <a:gd name="T102" fmla="*/ 551 w 794"/>
                <a:gd name="T103" fmla="*/ 1026 h 1681"/>
                <a:gd name="T104" fmla="*/ 529 w 794"/>
                <a:gd name="T105" fmla="*/ 1066 h 1681"/>
                <a:gd name="T106" fmla="*/ 516 w 794"/>
                <a:gd name="T107" fmla="*/ 1102 h 1681"/>
                <a:gd name="T108" fmla="*/ 516 w 794"/>
                <a:gd name="T109" fmla="*/ 1205 h 1681"/>
                <a:gd name="T110" fmla="*/ 529 w 794"/>
                <a:gd name="T111" fmla="*/ 1247 h 1681"/>
                <a:gd name="T112" fmla="*/ 550 w 794"/>
                <a:gd name="T113" fmla="*/ 1286 h 1681"/>
                <a:gd name="T114" fmla="*/ 584 w 794"/>
                <a:gd name="T115" fmla="*/ 1325 h 1681"/>
                <a:gd name="T116" fmla="*/ 626 w 794"/>
                <a:gd name="T117" fmla="*/ 1383 h 1681"/>
                <a:gd name="T118" fmla="*/ 645 w 794"/>
                <a:gd name="T119" fmla="*/ 1422 h 1681"/>
                <a:gd name="T120" fmla="*/ 658 w 794"/>
                <a:gd name="T121" fmla="*/ 1471 h 1681"/>
                <a:gd name="T122" fmla="*/ 650 w 794"/>
                <a:gd name="T123" fmla="*/ 1564 h 1681"/>
                <a:gd name="T124" fmla="*/ 632 w 794"/>
                <a:gd name="T125" fmla="*/ 1608 h 1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94" h="1681">
                  <a:moveTo>
                    <a:pt x="734" y="1681"/>
                  </a:moveTo>
                  <a:lnTo>
                    <a:pt x="737" y="1674"/>
                  </a:lnTo>
                  <a:lnTo>
                    <a:pt x="742" y="1666"/>
                  </a:lnTo>
                  <a:lnTo>
                    <a:pt x="745" y="1660"/>
                  </a:lnTo>
                  <a:lnTo>
                    <a:pt x="750" y="1652"/>
                  </a:lnTo>
                  <a:lnTo>
                    <a:pt x="753" y="1645"/>
                  </a:lnTo>
                  <a:lnTo>
                    <a:pt x="757" y="1637"/>
                  </a:lnTo>
                  <a:lnTo>
                    <a:pt x="760" y="1629"/>
                  </a:lnTo>
                  <a:lnTo>
                    <a:pt x="763" y="1623"/>
                  </a:lnTo>
                  <a:lnTo>
                    <a:pt x="766" y="1615"/>
                  </a:lnTo>
                  <a:lnTo>
                    <a:pt x="770" y="1606"/>
                  </a:lnTo>
                  <a:lnTo>
                    <a:pt x="771" y="1598"/>
                  </a:lnTo>
                  <a:lnTo>
                    <a:pt x="774" y="1590"/>
                  </a:lnTo>
                  <a:lnTo>
                    <a:pt x="776" y="1582"/>
                  </a:lnTo>
                  <a:lnTo>
                    <a:pt x="778" y="1573"/>
                  </a:lnTo>
                  <a:lnTo>
                    <a:pt x="781" y="1564"/>
                  </a:lnTo>
                  <a:lnTo>
                    <a:pt x="782" y="1556"/>
                  </a:lnTo>
                  <a:lnTo>
                    <a:pt x="786" y="1513"/>
                  </a:lnTo>
                  <a:lnTo>
                    <a:pt x="786" y="1488"/>
                  </a:lnTo>
                  <a:lnTo>
                    <a:pt x="784" y="1466"/>
                  </a:lnTo>
                  <a:lnTo>
                    <a:pt x="782" y="1453"/>
                  </a:lnTo>
                  <a:lnTo>
                    <a:pt x="779" y="1441"/>
                  </a:lnTo>
                  <a:lnTo>
                    <a:pt x="778" y="1430"/>
                  </a:lnTo>
                  <a:lnTo>
                    <a:pt x="776" y="1424"/>
                  </a:lnTo>
                  <a:lnTo>
                    <a:pt x="774" y="1417"/>
                  </a:lnTo>
                  <a:lnTo>
                    <a:pt x="773" y="1412"/>
                  </a:lnTo>
                  <a:lnTo>
                    <a:pt x="771" y="1406"/>
                  </a:lnTo>
                  <a:lnTo>
                    <a:pt x="770" y="1399"/>
                  </a:lnTo>
                  <a:lnTo>
                    <a:pt x="768" y="1395"/>
                  </a:lnTo>
                  <a:lnTo>
                    <a:pt x="766" y="1388"/>
                  </a:lnTo>
                  <a:lnTo>
                    <a:pt x="765" y="1383"/>
                  </a:lnTo>
                  <a:lnTo>
                    <a:pt x="761" y="1377"/>
                  </a:lnTo>
                  <a:lnTo>
                    <a:pt x="760" y="1370"/>
                  </a:lnTo>
                  <a:lnTo>
                    <a:pt x="758" y="1365"/>
                  </a:lnTo>
                  <a:lnTo>
                    <a:pt x="755" y="1359"/>
                  </a:lnTo>
                  <a:lnTo>
                    <a:pt x="753" y="1354"/>
                  </a:lnTo>
                  <a:lnTo>
                    <a:pt x="750" y="1348"/>
                  </a:lnTo>
                  <a:lnTo>
                    <a:pt x="749" y="1343"/>
                  </a:lnTo>
                  <a:lnTo>
                    <a:pt x="745" y="1338"/>
                  </a:lnTo>
                  <a:lnTo>
                    <a:pt x="742" y="1331"/>
                  </a:lnTo>
                  <a:lnTo>
                    <a:pt x="740" y="1327"/>
                  </a:lnTo>
                  <a:lnTo>
                    <a:pt x="737" y="1320"/>
                  </a:lnTo>
                  <a:lnTo>
                    <a:pt x="734" y="1315"/>
                  </a:lnTo>
                  <a:lnTo>
                    <a:pt x="731" y="1310"/>
                  </a:lnTo>
                  <a:lnTo>
                    <a:pt x="727" y="1304"/>
                  </a:lnTo>
                  <a:lnTo>
                    <a:pt x="726" y="1299"/>
                  </a:lnTo>
                  <a:lnTo>
                    <a:pt x="723" y="1294"/>
                  </a:lnTo>
                  <a:lnTo>
                    <a:pt x="719" y="1289"/>
                  </a:lnTo>
                  <a:lnTo>
                    <a:pt x="716" y="1285"/>
                  </a:lnTo>
                  <a:lnTo>
                    <a:pt x="713" y="1280"/>
                  </a:lnTo>
                  <a:lnTo>
                    <a:pt x="708" y="1275"/>
                  </a:lnTo>
                  <a:lnTo>
                    <a:pt x="705" y="1270"/>
                  </a:lnTo>
                  <a:lnTo>
                    <a:pt x="702" y="1265"/>
                  </a:lnTo>
                  <a:lnTo>
                    <a:pt x="695" y="1257"/>
                  </a:lnTo>
                  <a:lnTo>
                    <a:pt x="690" y="1252"/>
                  </a:lnTo>
                  <a:lnTo>
                    <a:pt x="687" y="1247"/>
                  </a:lnTo>
                  <a:lnTo>
                    <a:pt x="679" y="1239"/>
                  </a:lnTo>
                  <a:lnTo>
                    <a:pt x="671" y="1231"/>
                  </a:lnTo>
                  <a:lnTo>
                    <a:pt x="663" y="1223"/>
                  </a:lnTo>
                  <a:lnTo>
                    <a:pt x="655" y="1217"/>
                  </a:lnTo>
                  <a:lnTo>
                    <a:pt x="648" y="1213"/>
                  </a:lnTo>
                  <a:lnTo>
                    <a:pt x="639" y="1204"/>
                  </a:lnTo>
                  <a:lnTo>
                    <a:pt x="634" y="1197"/>
                  </a:lnTo>
                  <a:lnTo>
                    <a:pt x="630" y="1192"/>
                  </a:lnTo>
                  <a:lnTo>
                    <a:pt x="627" y="1186"/>
                  </a:lnTo>
                  <a:lnTo>
                    <a:pt x="626" y="1179"/>
                  </a:lnTo>
                  <a:lnTo>
                    <a:pt x="622" y="1165"/>
                  </a:lnTo>
                  <a:lnTo>
                    <a:pt x="622" y="1152"/>
                  </a:lnTo>
                  <a:lnTo>
                    <a:pt x="626" y="1137"/>
                  </a:lnTo>
                  <a:lnTo>
                    <a:pt x="629" y="1131"/>
                  </a:lnTo>
                  <a:lnTo>
                    <a:pt x="630" y="1124"/>
                  </a:lnTo>
                  <a:lnTo>
                    <a:pt x="635" y="1119"/>
                  </a:lnTo>
                  <a:lnTo>
                    <a:pt x="639" y="1113"/>
                  </a:lnTo>
                  <a:lnTo>
                    <a:pt x="645" y="1107"/>
                  </a:lnTo>
                  <a:lnTo>
                    <a:pt x="650" y="1102"/>
                  </a:lnTo>
                  <a:lnTo>
                    <a:pt x="656" y="1097"/>
                  </a:lnTo>
                  <a:lnTo>
                    <a:pt x="664" y="1090"/>
                  </a:lnTo>
                  <a:lnTo>
                    <a:pt x="672" y="1082"/>
                  </a:lnTo>
                  <a:lnTo>
                    <a:pt x="682" y="1074"/>
                  </a:lnTo>
                  <a:lnTo>
                    <a:pt x="689" y="1066"/>
                  </a:lnTo>
                  <a:lnTo>
                    <a:pt x="697" y="1058"/>
                  </a:lnTo>
                  <a:lnTo>
                    <a:pt x="702" y="1053"/>
                  </a:lnTo>
                  <a:lnTo>
                    <a:pt x="705" y="1048"/>
                  </a:lnTo>
                  <a:lnTo>
                    <a:pt x="710" y="1043"/>
                  </a:lnTo>
                  <a:lnTo>
                    <a:pt x="713" y="1039"/>
                  </a:lnTo>
                  <a:lnTo>
                    <a:pt x="716" y="1034"/>
                  </a:lnTo>
                  <a:lnTo>
                    <a:pt x="719" y="1029"/>
                  </a:lnTo>
                  <a:lnTo>
                    <a:pt x="723" y="1024"/>
                  </a:lnTo>
                  <a:lnTo>
                    <a:pt x="727" y="1019"/>
                  </a:lnTo>
                  <a:lnTo>
                    <a:pt x="731" y="1014"/>
                  </a:lnTo>
                  <a:lnTo>
                    <a:pt x="734" y="1009"/>
                  </a:lnTo>
                  <a:lnTo>
                    <a:pt x="737" y="1003"/>
                  </a:lnTo>
                  <a:lnTo>
                    <a:pt x="739" y="998"/>
                  </a:lnTo>
                  <a:lnTo>
                    <a:pt x="742" y="992"/>
                  </a:lnTo>
                  <a:lnTo>
                    <a:pt x="745" y="987"/>
                  </a:lnTo>
                  <a:lnTo>
                    <a:pt x="749" y="982"/>
                  </a:lnTo>
                  <a:lnTo>
                    <a:pt x="752" y="975"/>
                  </a:lnTo>
                  <a:lnTo>
                    <a:pt x="753" y="971"/>
                  </a:lnTo>
                  <a:lnTo>
                    <a:pt x="757" y="964"/>
                  </a:lnTo>
                  <a:lnTo>
                    <a:pt x="760" y="959"/>
                  </a:lnTo>
                  <a:lnTo>
                    <a:pt x="761" y="953"/>
                  </a:lnTo>
                  <a:lnTo>
                    <a:pt x="765" y="946"/>
                  </a:lnTo>
                  <a:lnTo>
                    <a:pt x="766" y="942"/>
                  </a:lnTo>
                  <a:lnTo>
                    <a:pt x="768" y="935"/>
                  </a:lnTo>
                  <a:lnTo>
                    <a:pt x="771" y="930"/>
                  </a:lnTo>
                  <a:lnTo>
                    <a:pt x="773" y="924"/>
                  </a:lnTo>
                  <a:lnTo>
                    <a:pt x="774" y="917"/>
                  </a:lnTo>
                  <a:lnTo>
                    <a:pt x="776" y="912"/>
                  </a:lnTo>
                  <a:lnTo>
                    <a:pt x="779" y="906"/>
                  </a:lnTo>
                  <a:lnTo>
                    <a:pt x="781" y="899"/>
                  </a:lnTo>
                  <a:lnTo>
                    <a:pt x="782" y="895"/>
                  </a:lnTo>
                  <a:lnTo>
                    <a:pt x="784" y="888"/>
                  </a:lnTo>
                  <a:lnTo>
                    <a:pt x="784" y="882"/>
                  </a:lnTo>
                  <a:lnTo>
                    <a:pt x="786" y="875"/>
                  </a:lnTo>
                  <a:lnTo>
                    <a:pt x="787" y="869"/>
                  </a:lnTo>
                  <a:lnTo>
                    <a:pt x="791" y="846"/>
                  </a:lnTo>
                  <a:lnTo>
                    <a:pt x="794" y="798"/>
                  </a:lnTo>
                  <a:lnTo>
                    <a:pt x="792" y="775"/>
                  </a:lnTo>
                  <a:lnTo>
                    <a:pt x="792" y="764"/>
                  </a:lnTo>
                  <a:lnTo>
                    <a:pt x="791" y="752"/>
                  </a:lnTo>
                  <a:lnTo>
                    <a:pt x="787" y="743"/>
                  </a:lnTo>
                  <a:lnTo>
                    <a:pt x="787" y="738"/>
                  </a:lnTo>
                  <a:lnTo>
                    <a:pt x="786" y="734"/>
                  </a:lnTo>
                  <a:lnTo>
                    <a:pt x="784" y="725"/>
                  </a:lnTo>
                  <a:lnTo>
                    <a:pt x="782" y="721"/>
                  </a:lnTo>
                  <a:lnTo>
                    <a:pt x="781" y="717"/>
                  </a:lnTo>
                  <a:lnTo>
                    <a:pt x="779" y="709"/>
                  </a:lnTo>
                  <a:lnTo>
                    <a:pt x="778" y="704"/>
                  </a:lnTo>
                  <a:lnTo>
                    <a:pt x="776" y="700"/>
                  </a:lnTo>
                  <a:lnTo>
                    <a:pt x="773" y="692"/>
                  </a:lnTo>
                  <a:lnTo>
                    <a:pt x="771" y="684"/>
                  </a:lnTo>
                  <a:lnTo>
                    <a:pt x="766" y="676"/>
                  </a:lnTo>
                  <a:lnTo>
                    <a:pt x="763" y="668"/>
                  </a:lnTo>
                  <a:lnTo>
                    <a:pt x="760" y="660"/>
                  </a:lnTo>
                  <a:lnTo>
                    <a:pt x="757" y="652"/>
                  </a:lnTo>
                  <a:lnTo>
                    <a:pt x="752" y="645"/>
                  </a:lnTo>
                  <a:lnTo>
                    <a:pt x="749" y="637"/>
                  </a:lnTo>
                  <a:lnTo>
                    <a:pt x="744" y="629"/>
                  </a:lnTo>
                  <a:lnTo>
                    <a:pt x="739" y="623"/>
                  </a:lnTo>
                  <a:lnTo>
                    <a:pt x="736" y="616"/>
                  </a:lnTo>
                  <a:lnTo>
                    <a:pt x="731" y="608"/>
                  </a:lnTo>
                  <a:lnTo>
                    <a:pt x="726" y="602"/>
                  </a:lnTo>
                  <a:lnTo>
                    <a:pt x="719" y="595"/>
                  </a:lnTo>
                  <a:lnTo>
                    <a:pt x="715" y="589"/>
                  </a:lnTo>
                  <a:lnTo>
                    <a:pt x="710" y="582"/>
                  </a:lnTo>
                  <a:lnTo>
                    <a:pt x="703" y="577"/>
                  </a:lnTo>
                  <a:lnTo>
                    <a:pt x="698" y="571"/>
                  </a:lnTo>
                  <a:lnTo>
                    <a:pt x="692" y="565"/>
                  </a:lnTo>
                  <a:lnTo>
                    <a:pt x="687" y="560"/>
                  </a:lnTo>
                  <a:lnTo>
                    <a:pt x="681" y="553"/>
                  </a:lnTo>
                  <a:lnTo>
                    <a:pt x="674" y="548"/>
                  </a:lnTo>
                  <a:lnTo>
                    <a:pt x="669" y="543"/>
                  </a:lnTo>
                  <a:lnTo>
                    <a:pt x="663" y="539"/>
                  </a:lnTo>
                  <a:lnTo>
                    <a:pt x="656" y="534"/>
                  </a:lnTo>
                  <a:lnTo>
                    <a:pt x="648" y="527"/>
                  </a:lnTo>
                  <a:lnTo>
                    <a:pt x="642" y="524"/>
                  </a:lnTo>
                  <a:lnTo>
                    <a:pt x="635" y="519"/>
                  </a:lnTo>
                  <a:lnTo>
                    <a:pt x="629" y="514"/>
                  </a:lnTo>
                  <a:lnTo>
                    <a:pt x="621" y="511"/>
                  </a:lnTo>
                  <a:lnTo>
                    <a:pt x="608" y="503"/>
                  </a:lnTo>
                  <a:lnTo>
                    <a:pt x="593" y="495"/>
                  </a:lnTo>
                  <a:lnTo>
                    <a:pt x="577" y="490"/>
                  </a:lnTo>
                  <a:lnTo>
                    <a:pt x="562" y="484"/>
                  </a:lnTo>
                  <a:lnTo>
                    <a:pt x="546" y="479"/>
                  </a:lnTo>
                  <a:lnTo>
                    <a:pt x="530" y="474"/>
                  </a:lnTo>
                  <a:lnTo>
                    <a:pt x="498" y="469"/>
                  </a:lnTo>
                  <a:lnTo>
                    <a:pt x="465" y="466"/>
                  </a:lnTo>
                  <a:lnTo>
                    <a:pt x="398" y="469"/>
                  </a:lnTo>
                  <a:lnTo>
                    <a:pt x="372" y="463"/>
                  </a:lnTo>
                  <a:lnTo>
                    <a:pt x="351" y="455"/>
                  </a:lnTo>
                  <a:lnTo>
                    <a:pt x="343" y="450"/>
                  </a:lnTo>
                  <a:lnTo>
                    <a:pt x="334" y="443"/>
                  </a:lnTo>
                  <a:lnTo>
                    <a:pt x="328" y="437"/>
                  </a:lnTo>
                  <a:lnTo>
                    <a:pt x="323" y="430"/>
                  </a:lnTo>
                  <a:lnTo>
                    <a:pt x="318" y="424"/>
                  </a:lnTo>
                  <a:lnTo>
                    <a:pt x="315" y="417"/>
                  </a:lnTo>
                  <a:lnTo>
                    <a:pt x="312" y="411"/>
                  </a:lnTo>
                  <a:lnTo>
                    <a:pt x="309" y="404"/>
                  </a:lnTo>
                  <a:lnTo>
                    <a:pt x="307" y="390"/>
                  </a:lnTo>
                  <a:lnTo>
                    <a:pt x="307" y="378"/>
                  </a:lnTo>
                  <a:lnTo>
                    <a:pt x="310" y="351"/>
                  </a:lnTo>
                  <a:lnTo>
                    <a:pt x="310" y="325"/>
                  </a:lnTo>
                  <a:lnTo>
                    <a:pt x="309" y="301"/>
                  </a:lnTo>
                  <a:lnTo>
                    <a:pt x="307" y="288"/>
                  </a:lnTo>
                  <a:lnTo>
                    <a:pt x="305" y="277"/>
                  </a:lnTo>
                  <a:lnTo>
                    <a:pt x="302" y="264"/>
                  </a:lnTo>
                  <a:lnTo>
                    <a:pt x="300" y="259"/>
                  </a:lnTo>
                  <a:lnTo>
                    <a:pt x="300" y="252"/>
                  </a:lnTo>
                  <a:lnTo>
                    <a:pt x="299" y="246"/>
                  </a:lnTo>
                  <a:lnTo>
                    <a:pt x="297" y="241"/>
                  </a:lnTo>
                  <a:lnTo>
                    <a:pt x="296" y="234"/>
                  </a:lnTo>
                  <a:lnTo>
                    <a:pt x="294" y="230"/>
                  </a:lnTo>
                  <a:lnTo>
                    <a:pt x="291" y="223"/>
                  </a:lnTo>
                  <a:lnTo>
                    <a:pt x="289" y="218"/>
                  </a:lnTo>
                  <a:lnTo>
                    <a:pt x="284" y="207"/>
                  </a:lnTo>
                  <a:lnTo>
                    <a:pt x="283" y="202"/>
                  </a:lnTo>
                  <a:lnTo>
                    <a:pt x="281" y="197"/>
                  </a:lnTo>
                  <a:lnTo>
                    <a:pt x="278" y="191"/>
                  </a:lnTo>
                  <a:lnTo>
                    <a:pt x="276" y="186"/>
                  </a:lnTo>
                  <a:lnTo>
                    <a:pt x="273" y="181"/>
                  </a:lnTo>
                  <a:lnTo>
                    <a:pt x="270" y="176"/>
                  </a:lnTo>
                  <a:lnTo>
                    <a:pt x="268" y="170"/>
                  </a:lnTo>
                  <a:lnTo>
                    <a:pt x="265" y="165"/>
                  </a:lnTo>
                  <a:lnTo>
                    <a:pt x="258" y="155"/>
                  </a:lnTo>
                  <a:lnTo>
                    <a:pt x="255" y="150"/>
                  </a:lnTo>
                  <a:lnTo>
                    <a:pt x="252" y="145"/>
                  </a:lnTo>
                  <a:lnTo>
                    <a:pt x="249" y="141"/>
                  </a:lnTo>
                  <a:lnTo>
                    <a:pt x="245" y="137"/>
                  </a:lnTo>
                  <a:lnTo>
                    <a:pt x="242" y="133"/>
                  </a:lnTo>
                  <a:lnTo>
                    <a:pt x="239" y="128"/>
                  </a:lnTo>
                  <a:lnTo>
                    <a:pt x="236" y="123"/>
                  </a:lnTo>
                  <a:lnTo>
                    <a:pt x="233" y="118"/>
                  </a:lnTo>
                  <a:lnTo>
                    <a:pt x="229" y="115"/>
                  </a:lnTo>
                  <a:lnTo>
                    <a:pt x="224" y="110"/>
                  </a:lnTo>
                  <a:lnTo>
                    <a:pt x="221" y="105"/>
                  </a:lnTo>
                  <a:lnTo>
                    <a:pt x="218" y="102"/>
                  </a:lnTo>
                  <a:lnTo>
                    <a:pt x="210" y="94"/>
                  </a:lnTo>
                  <a:lnTo>
                    <a:pt x="202" y="86"/>
                  </a:lnTo>
                  <a:lnTo>
                    <a:pt x="194" y="78"/>
                  </a:lnTo>
                  <a:lnTo>
                    <a:pt x="186" y="71"/>
                  </a:lnTo>
                  <a:lnTo>
                    <a:pt x="176" y="65"/>
                  </a:lnTo>
                  <a:lnTo>
                    <a:pt x="168" y="56"/>
                  </a:lnTo>
                  <a:lnTo>
                    <a:pt x="158" y="50"/>
                  </a:lnTo>
                  <a:lnTo>
                    <a:pt x="152" y="47"/>
                  </a:lnTo>
                  <a:lnTo>
                    <a:pt x="145" y="42"/>
                  </a:lnTo>
                  <a:lnTo>
                    <a:pt x="132" y="34"/>
                  </a:lnTo>
                  <a:lnTo>
                    <a:pt x="119" y="26"/>
                  </a:lnTo>
                  <a:lnTo>
                    <a:pt x="105" y="19"/>
                  </a:lnTo>
                  <a:lnTo>
                    <a:pt x="90" y="14"/>
                  </a:lnTo>
                  <a:lnTo>
                    <a:pt x="77" y="8"/>
                  </a:lnTo>
                  <a:lnTo>
                    <a:pt x="63" y="3"/>
                  </a:lnTo>
                  <a:lnTo>
                    <a:pt x="48" y="0"/>
                  </a:lnTo>
                  <a:lnTo>
                    <a:pt x="0" y="113"/>
                  </a:lnTo>
                  <a:lnTo>
                    <a:pt x="27" y="121"/>
                  </a:lnTo>
                  <a:lnTo>
                    <a:pt x="40" y="128"/>
                  </a:lnTo>
                  <a:lnTo>
                    <a:pt x="53" y="134"/>
                  </a:lnTo>
                  <a:lnTo>
                    <a:pt x="66" y="141"/>
                  </a:lnTo>
                  <a:lnTo>
                    <a:pt x="77" y="149"/>
                  </a:lnTo>
                  <a:lnTo>
                    <a:pt x="90" y="157"/>
                  </a:lnTo>
                  <a:lnTo>
                    <a:pt x="102" y="167"/>
                  </a:lnTo>
                  <a:lnTo>
                    <a:pt x="110" y="173"/>
                  </a:lnTo>
                  <a:lnTo>
                    <a:pt x="118" y="183"/>
                  </a:lnTo>
                  <a:lnTo>
                    <a:pt x="123" y="188"/>
                  </a:lnTo>
                  <a:lnTo>
                    <a:pt x="126" y="192"/>
                  </a:lnTo>
                  <a:lnTo>
                    <a:pt x="131" y="197"/>
                  </a:lnTo>
                  <a:lnTo>
                    <a:pt x="134" y="204"/>
                  </a:lnTo>
                  <a:lnTo>
                    <a:pt x="137" y="209"/>
                  </a:lnTo>
                  <a:lnTo>
                    <a:pt x="140" y="213"/>
                  </a:lnTo>
                  <a:lnTo>
                    <a:pt x="145" y="220"/>
                  </a:lnTo>
                  <a:lnTo>
                    <a:pt x="148" y="226"/>
                  </a:lnTo>
                  <a:lnTo>
                    <a:pt x="150" y="231"/>
                  </a:lnTo>
                  <a:lnTo>
                    <a:pt x="153" y="238"/>
                  </a:lnTo>
                  <a:lnTo>
                    <a:pt x="157" y="244"/>
                  </a:lnTo>
                  <a:lnTo>
                    <a:pt x="160" y="251"/>
                  </a:lnTo>
                  <a:lnTo>
                    <a:pt x="161" y="257"/>
                  </a:lnTo>
                  <a:lnTo>
                    <a:pt x="165" y="264"/>
                  </a:lnTo>
                  <a:lnTo>
                    <a:pt x="166" y="270"/>
                  </a:lnTo>
                  <a:lnTo>
                    <a:pt x="168" y="277"/>
                  </a:lnTo>
                  <a:lnTo>
                    <a:pt x="171" y="283"/>
                  </a:lnTo>
                  <a:lnTo>
                    <a:pt x="173" y="289"/>
                  </a:lnTo>
                  <a:lnTo>
                    <a:pt x="173" y="296"/>
                  </a:lnTo>
                  <a:lnTo>
                    <a:pt x="174" y="302"/>
                  </a:lnTo>
                  <a:lnTo>
                    <a:pt x="178" y="327"/>
                  </a:lnTo>
                  <a:lnTo>
                    <a:pt x="178" y="351"/>
                  </a:lnTo>
                  <a:lnTo>
                    <a:pt x="178" y="367"/>
                  </a:lnTo>
                  <a:lnTo>
                    <a:pt x="178" y="390"/>
                  </a:lnTo>
                  <a:lnTo>
                    <a:pt x="179" y="401"/>
                  </a:lnTo>
                  <a:lnTo>
                    <a:pt x="181" y="412"/>
                  </a:lnTo>
                  <a:lnTo>
                    <a:pt x="182" y="419"/>
                  </a:lnTo>
                  <a:lnTo>
                    <a:pt x="184" y="424"/>
                  </a:lnTo>
                  <a:lnTo>
                    <a:pt x="186" y="430"/>
                  </a:lnTo>
                  <a:lnTo>
                    <a:pt x="187" y="435"/>
                  </a:lnTo>
                  <a:lnTo>
                    <a:pt x="189" y="440"/>
                  </a:lnTo>
                  <a:lnTo>
                    <a:pt x="190" y="446"/>
                  </a:lnTo>
                  <a:lnTo>
                    <a:pt x="192" y="451"/>
                  </a:lnTo>
                  <a:lnTo>
                    <a:pt x="194" y="456"/>
                  </a:lnTo>
                  <a:lnTo>
                    <a:pt x="197" y="461"/>
                  </a:lnTo>
                  <a:lnTo>
                    <a:pt x="199" y="466"/>
                  </a:lnTo>
                  <a:lnTo>
                    <a:pt x="203" y="477"/>
                  </a:lnTo>
                  <a:lnTo>
                    <a:pt x="207" y="480"/>
                  </a:lnTo>
                  <a:lnTo>
                    <a:pt x="210" y="487"/>
                  </a:lnTo>
                  <a:lnTo>
                    <a:pt x="212" y="490"/>
                  </a:lnTo>
                  <a:lnTo>
                    <a:pt x="215" y="495"/>
                  </a:lnTo>
                  <a:lnTo>
                    <a:pt x="218" y="500"/>
                  </a:lnTo>
                  <a:lnTo>
                    <a:pt x="221" y="505"/>
                  </a:lnTo>
                  <a:lnTo>
                    <a:pt x="224" y="508"/>
                  </a:lnTo>
                  <a:lnTo>
                    <a:pt x="229" y="513"/>
                  </a:lnTo>
                  <a:lnTo>
                    <a:pt x="236" y="521"/>
                  </a:lnTo>
                  <a:lnTo>
                    <a:pt x="244" y="529"/>
                  </a:lnTo>
                  <a:lnTo>
                    <a:pt x="250" y="537"/>
                  </a:lnTo>
                  <a:lnTo>
                    <a:pt x="260" y="543"/>
                  </a:lnTo>
                  <a:lnTo>
                    <a:pt x="268" y="550"/>
                  </a:lnTo>
                  <a:lnTo>
                    <a:pt x="276" y="556"/>
                  </a:lnTo>
                  <a:lnTo>
                    <a:pt x="286" y="563"/>
                  </a:lnTo>
                  <a:lnTo>
                    <a:pt x="296" y="568"/>
                  </a:lnTo>
                  <a:lnTo>
                    <a:pt x="305" y="573"/>
                  </a:lnTo>
                  <a:lnTo>
                    <a:pt x="315" y="577"/>
                  </a:lnTo>
                  <a:lnTo>
                    <a:pt x="325" y="582"/>
                  </a:lnTo>
                  <a:lnTo>
                    <a:pt x="336" y="586"/>
                  </a:lnTo>
                  <a:lnTo>
                    <a:pt x="357" y="592"/>
                  </a:lnTo>
                  <a:lnTo>
                    <a:pt x="380" y="595"/>
                  </a:lnTo>
                  <a:lnTo>
                    <a:pt x="425" y="595"/>
                  </a:lnTo>
                  <a:lnTo>
                    <a:pt x="433" y="595"/>
                  </a:lnTo>
                  <a:lnTo>
                    <a:pt x="477" y="595"/>
                  </a:lnTo>
                  <a:lnTo>
                    <a:pt x="519" y="605"/>
                  </a:lnTo>
                  <a:lnTo>
                    <a:pt x="538" y="611"/>
                  </a:lnTo>
                  <a:lnTo>
                    <a:pt x="556" y="621"/>
                  </a:lnTo>
                  <a:lnTo>
                    <a:pt x="566" y="626"/>
                  </a:lnTo>
                  <a:lnTo>
                    <a:pt x="574" y="632"/>
                  </a:lnTo>
                  <a:lnTo>
                    <a:pt x="582" y="639"/>
                  </a:lnTo>
                  <a:lnTo>
                    <a:pt x="590" y="645"/>
                  </a:lnTo>
                  <a:lnTo>
                    <a:pt x="598" y="652"/>
                  </a:lnTo>
                  <a:lnTo>
                    <a:pt x="606" y="658"/>
                  </a:lnTo>
                  <a:lnTo>
                    <a:pt x="613" y="666"/>
                  </a:lnTo>
                  <a:lnTo>
                    <a:pt x="619" y="675"/>
                  </a:lnTo>
                  <a:lnTo>
                    <a:pt x="626" y="683"/>
                  </a:lnTo>
                  <a:lnTo>
                    <a:pt x="632" y="691"/>
                  </a:lnTo>
                  <a:lnTo>
                    <a:pt x="639" y="700"/>
                  </a:lnTo>
                  <a:lnTo>
                    <a:pt x="640" y="705"/>
                  </a:lnTo>
                  <a:lnTo>
                    <a:pt x="643" y="710"/>
                  </a:lnTo>
                  <a:lnTo>
                    <a:pt x="645" y="715"/>
                  </a:lnTo>
                  <a:lnTo>
                    <a:pt x="648" y="718"/>
                  </a:lnTo>
                  <a:lnTo>
                    <a:pt x="650" y="723"/>
                  </a:lnTo>
                  <a:lnTo>
                    <a:pt x="651" y="730"/>
                  </a:lnTo>
                  <a:lnTo>
                    <a:pt x="655" y="734"/>
                  </a:lnTo>
                  <a:lnTo>
                    <a:pt x="656" y="739"/>
                  </a:lnTo>
                  <a:lnTo>
                    <a:pt x="658" y="744"/>
                  </a:lnTo>
                  <a:lnTo>
                    <a:pt x="660" y="749"/>
                  </a:lnTo>
                  <a:lnTo>
                    <a:pt x="668" y="793"/>
                  </a:lnTo>
                  <a:lnTo>
                    <a:pt x="668" y="815"/>
                  </a:lnTo>
                  <a:lnTo>
                    <a:pt x="666" y="828"/>
                  </a:lnTo>
                  <a:lnTo>
                    <a:pt x="664" y="840"/>
                  </a:lnTo>
                  <a:lnTo>
                    <a:pt x="664" y="846"/>
                  </a:lnTo>
                  <a:lnTo>
                    <a:pt x="663" y="853"/>
                  </a:lnTo>
                  <a:lnTo>
                    <a:pt x="661" y="859"/>
                  </a:lnTo>
                  <a:lnTo>
                    <a:pt x="660" y="865"/>
                  </a:lnTo>
                  <a:lnTo>
                    <a:pt x="658" y="870"/>
                  </a:lnTo>
                  <a:lnTo>
                    <a:pt x="655" y="877"/>
                  </a:lnTo>
                  <a:lnTo>
                    <a:pt x="653" y="883"/>
                  </a:lnTo>
                  <a:lnTo>
                    <a:pt x="651" y="890"/>
                  </a:lnTo>
                  <a:lnTo>
                    <a:pt x="648" y="896"/>
                  </a:lnTo>
                  <a:lnTo>
                    <a:pt x="647" y="901"/>
                  </a:lnTo>
                  <a:lnTo>
                    <a:pt x="643" y="908"/>
                  </a:lnTo>
                  <a:lnTo>
                    <a:pt x="640" y="914"/>
                  </a:lnTo>
                  <a:lnTo>
                    <a:pt x="637" y="919"/>
                  </a:lnTo>
                  <a:lnTo>
                    <a:pt x="634" y="925"/>
                  </a:lnTo>
                  <a:lnTo>
                    <a:pt x="630" y="930"/>
                  </a:lnTo>
                  <a:lnTo>
                    <a:pt x="627" y="935"/>
                  </a:lnTo>
                  <a:lnTo>
                    <a:pt x="624" y="942"/>
                  </a:lnTo>
                  <a:lnTo>
                    <a:pt x="621" y="946"/>
                  </a:lnTo>
                  <a:lnTo>
                    <a:pt x="617" y="951"/>
                  </a:lnTo>
                  <a:lnTo>
                    <a:pt x="613" y="956"/>
                  </a:lnTo>
                  <a:lnTo>
                    <a:pt x="609" y="961"/>
                  </a:lnTo>
                  <a:lnTo>
                    <a:pt x="605" y="964"/>
                  </a:lnTo>
                  <a:lnTo>
                    <a:pt x="596" y="972"/>
                  </a:lnTo>
                  <a:lnTo>
                    <a:pt x="590" y="984"/>
                  </a:lnTo>
                  <a:lnTo>
                    <a:pt x="585" y="988"/>
                  </a:lnTo>
                  <a:lnTo>
                    <a:pt x="579" y="993"/>
                  </a:lnTo>
                  <a:lnTo>
                    <a:pt x="574" y="998"/>
                  </a:lnTo>
                  <a:lnTo>
                    <a:pt x="569" y="1003"/>
                  </a:lnTo>
                  <a:lnTo>
                    <a:pt x="561" y="1013"/>
                  </a:lnTo>
                  <a:lnTo>
                    <a:pt x="558" y="1018"/>
                  </a:lnTo>
                  <a:lnTo>
                    <a:pt x="554" y="1021"/>
                  </a:lnTo>
                  <a:lnTo>
                    <a:pt x="551" y="1026"/>
                  </a:lnTo>
                  <a:lnTo>
                    <a:pt x="548" y="1031"/>
                  </a:lnTo>
                  <a:lnTo>
                    <a:pt x="541" y="1040"/>
                  </a:lnTo>
                  <a:lnTo>
                    <a:pt x="538" y="1045"/>
                  </a:lnTo>
                  <a:lnTo>
                    <a:pt x="537" y="1050"/>
                  </a:lnTo>
                  <a:lnTo>
                    <a:pt x="533" y="1055"/>
                  </a:lnTo>
                  <a:lnTo>
                    <a:pt x="530" y="1061"/>
                  </a:lnTo>
                  <a:lnTo>
                    <a:pt x="529" y="1066"/>
                  </a:lnTo>
                  <a:lnTo>
                    <a:pt x="527" y="1071"/>
                  </a:lnTo>
                  <a:lnTo>
                    <a:pt x="524" y="1076"/>
                  </a:lnTo>
                  <a:lnTo>
                    <a:pt x="522" y="1081"/>
                  </a:lnTo>
                  <a:lnTo>
                    <a:pt x="520" y="1086"/>
                  </a:lnTo>
                  <a:lnTo>
                    <a:pt x="519" y="1092"/>
                  </a:lnTo>
                  <a:lnTo>
                    <a:pt x="517" y="1097"/>
                  </a:lnTo>
                  <a:lnTo>
                    <a:pt x="516" y="1102"/>
                  </a:lnTo>
                  <a:lnTo>
                    <a:pt x="512" y="1124"/>
                  </a:lnTo>
                  <a:lnTo>
                    <a:pt x="509" y="1145"/>
                  </a:lnTo>
                  <a:lnTo>
                    <a:pt x="509" y="1157"/>
                  </a:lnTo>
                  <a:lnTo>
                    <a:pt x="509" y="1168"/>
                  </a:lnTo>
                  <a:lnTo>
                    <a:pt x="512" y="1189"/>
                  </a:lnTo>
                  <a:lnTo>
                    <a:pt x="514" y="1200"/>
                  </a:lnTo>
                  <a:lnTo>
                    <a:pt x="516" y="1205"/>
                  </a:lnTo>
                  <a:lnTo>
                    <a:pt x="516" y="1210"/>
                  </a:lnTo>
                  <a:lnTo>
                    <a:pt x="517" y="1217"/>
                  </a:lnTo>
                  <a:lnTo>
                    <a:pt x="519" y="1221"/>
                  </a:lnTo>
                  <a:lnTo>
                    <a:pt x="520" y="1226"/>
                  </a:lnTo>
                  <a:lnTo>
                    <a:pt x="522" y="1231"/>
                  </a:lnTo>
                  <a:lnTo>
                    <a:pt x="525" y="1242"/>
                  </a:lnTo>
                  <a:lnTo>
                    <a:pt x="529" y="1247"/>
                  </a:lnTo>
                  <a:lnTo>
                    <a:pt x="530" y="1252"/>
                  </a:lnTo>
                  <a:lnTo>
                    <a:pt x="533" y="1257"/>
                  </a:lnTo>
                  <a:lnTo>
                    <a:pt x="535" y="1262"/>
                  </a:lnTo>
                  <a:lnTo>
                    <a:pt x="541" y="1272"/>
                  </a:lnTo>
                  <a:lnTo>
                    <a:pt x="543" y="1276"/>
                  </a:lnTo>
                  <a:lnTo>
                    <a:pt x="546" y="1281"/>
                  </a:lnTo>
                  <a:lnTo>
                    <a:pt x="550" y="1286"/>
                  </a:lnTo>
                  <a:lnTo>
                    <a:pt x="553" y="1291"/>
                  </a:lnTo>
                  <a:lnTo>
                    <a:pt x="556" y="1296"/>
                  </a:lnTo>
                  <a:lnTo>
                    <a:pt x="559" y="1299"/>
                  </a:lnTo>
                  <a:lnTo>
                    <a:pt x="564" y="1304"/>
                  </a:lnTo>
                  <a:lnTo>
                    <a:pt x="567" y="1309"/>
                  </a:lnTo>
                  <a:lnTo>
                    <a:pt x="575" y="1317"/>
                  </a:lnTo>
                  <a:lnTo>
                    <a:pt x="584" y="1325"/>
                  </a:lnTo>
                  <a:lnTo>
                    <a:pt x="595" y="1343"/>
                  </a:lnTo>
                  <a:lnTo>
                    <a:pt x="603" y="1349"/>
                  </a:lnTo>
                  <a:lnTo>
                    <a:pt x="609" y="1359"/>
                  </a:lnTo>
                  <a:lnTo>
                    <a:pt x="616" y="1369"/>
                  </a:lnTo>
                  <a:lnTo>
                    <a:pt x="619" y="1374"/>
                  </a:lnTo>
                  <a:lnTo>
                    <a:pt x="622" y="1378"/>
                  </a:lnTo>
                  <a:lnTo>
                    <a:pt x="626" y="1383"/>
                  </a:lnTo>
                  <a:lnTo>
                    <a:pt x="629" y="1388"/>
                  </a:lnTo>
                  <a:lnTo>
                    <a:pt x="632" y="1395"/>
                  </a:lnTo>
                  <a:lnTo>
                    <a:pt x="635" y="1399"/>
                  </a:lnTo>
                  <a:lnTo>
                    <a:pt x="637" y="1406"/>
                  </a:lnTo>
                  <a:lnTo>
                    <a:pt x="640" y="1411"/>
                  </a:lnTo>
                  <a:lnTo>
                    <a:pt x="642" y="1417"/>
                  </a:lnTo>
                  <a:lnTo>
                    <a:pt x="645" y="1422"/>
                  </a:lnTo>
                  <a:lnTo>
                    <a:pt x="647" y="1429"/>
                  </a:lnTo>
                  <a:lnTo>
                    <a:pt x="648" y="1435"/>
                  </a:lnTo>
                  <a:lnTo>
                    <a:pt x="650" y="1441"/>
                  </a:lnTo>
                  <a:lnTo>
                    <a:pt x="651" y="1446"/>
                  </a:lnTo>
                  <a:lnTo>
                    <a:pt x="653" y="1453"/>
                  </a:lnTo>
                  <a:lnTo>
                    <a:pt x="655" y="1459"/>
                  </a:lnTo>
                  <a:lnTo>
                    <a:pt x="658" y="1471"/>
                  </a:lnTo>
                  <a:lnTo>
                    <a:pt x="660" y="1495"/>
                  </a:lnTo>
                  <a:lnTo>
                    <a:pt x="660" y="1516"/>
                  </a:lnTo>
                  <a:lnTo>
                    <a:pt x="658" y="1530"/>
                  </a:lnTo>
                  <a:lnTo>
                    <a:pt x="655" y="1543"/>
                  </a:lnTo>
                  <a:lnTo>
                    <a:pt x="653" y="1551"/>
                  </a:lnTo>
                  <a:lnTo>
                    <a:pt x="651" y="1558"/>
                  </a:lnTo>
                  <a:lnTo>
                    <a:pt x="650" y="1564"/>
                  </a:lnTo>
                  <a:lnTo>
                    <a:pt x="647" y="1571"/>
                  </a:lnTo>
                  <a:lnTo>
                    <a:pt x="645" y="1577"/>
                  </a:lnTo>
                  <a:lnTo>
                    <a:pt x="642" y="1584"/>
                  </a:lnTo>
                  <a:lnTo>
                    <a:pt x="640" y="1590"/>
                  </a:lnTo>
                  <a:lnTo>
                    <a:pt x="637" y="1597"/>
                  </a:lnTo>
                  <a:lnTo>
                    <a:pt x="634" y="1602"/>
                  </a:lnTo>
                  <a:lnTo>
                    <a:pt x="632" y="1608"/>
                  </a:lnTo>
                  <a:lnTo>
                    <a:pt x="629" y="1613"/>
                  </a:lnTo>
                  <a:lnTo>
                    <a:pt x="626" y="1618"/>
                  </a:lnTo>
                  <a:lnTo>
                    <a:pt x="734" y="16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66" name="Freeform 22"/>
            <p:cNvSpPr>
              <a:spLocks/>
            </p:cNvSpPr>
            <p:nvPr/>
          </p:nvSpPr>
          <p:spPr bwMode="auto">
            <a:xfrm>
              <a:off x="4451" y="1286"/>
              <a:ext cx="837" cy="395"/>
            </a:xfrm>
            <a:custGeom>
              <a:avLst/>
              <a:gdLst>
                <a:gd name="T0" fmla="*/ 1661 w 1672"/>
                <a:gd name="T1" fmla="*/ 72 h 792"/>
                <a:gd name="T2" fmla="*/ 1640 w 1672"/>
                <a:gd name="T3" fmla="*/ 117 h 792"/>
                <a:gd name="T4" fmla="*/ 1616 w 1672"/>
                <a:gd name="T5" fmla="*/ 159 h 792"/>
                <a:gd name="T6" fmla="*/ 1590 w 1672"/>
                <a:gd name="T7" fmla="*/ 188 h 792"/>
                <a:gd name="T8" fmla="*/ 1537 w 1672"/>
                <a:gd name="T9" fmla="*/ 233 h 792"/>
                <a:gd name="T10" fmla="*/ 1472 w 1672"/>
                <a:gd name="T11" fmla="*/ 271 h 792"/>
                <a:gd name="T12" fmla="*/ 1380 w 1672"/>
                <a:gd name="T13" fmla="*/ 300 h 792"/>
                <a:gd name="T14" fmla="*/ 1229 w 1672"/>
                <a:gd name="T15" fmla="*/ 319 h 792"/>
                <a:gd name="T16" fmla="*/ 1205 w 1672"/>
                <a:gd name="T17" fmla="*/ 366 h 792"/>
                <a:gd name="T18" fmla="*/ 1203 w 1672"/>
                <a:gd name="T19" fmla="*/ 471 h 792"/>
                <a:gd name="T20" fmla="*/ 1194 w 1672"/>
                <a:gd name="T21" fmla="*/ 520 h 792"/>
                <a:gd name="T22" fmla="*/ 1182 w 1672"/>
                <a:gd name="T23" fmla="*/ 555 h 792"/>
                <a:gd name="T24" fmla="*/ 1168 w 1672"/>
                <a:gd name="T25" fmla="*/ 589 h 792"/>
                <a:gd name="T26" fmla="*/ 1150 w 1672"/>
                <a:gd name="T27" fmla="*/ 623 h 792"/>
                <a:gd name="T28" fmla="*/ 1131 w 1672"/>
                <a:gd name="T29" fmla="*/ 654 h 792"/>
                <a:gd name="T30" fmla="*/ 1108 w 1672"/>
                <a:gd name="T31" fmla="*/ 683 h 792"/>
                <a:gd name="T32" fmla="*/ 1064 w 1672"/>
                <a:gd name="T33" fmla="*/ 722 h 792"/>
                <a:gd name="T34" fmla="*/ 1017 w 1672"/>
                <a:gd name="T35" fmla="*/ 753 h 792"/>
                <a:gd name="T36" fmla="*/ 928 w 1672"/>
                <a:gd name="T37" fmla="*/ 785 h 792"/>
                <a:gd name="T38" fmla="*/ 720 w 1672"/>
                <a:gd name="T39" fmla="*/ 764 h 792"/>
                <a:gd name="T40" fmla="*/ 650 w 1672"/>
                <a:gd name="T41" fmla="*/ 722 h 792"/>
                <a:gd name="T42" fmla="*/ 611 w 1672"/>
                <a:gd name="T43" fmla="*/ 690 h 792"/>
                <a:gd name="T44" fmla="*/ 579 w 1672"/>
                <a:gd name="T45" fmla="*/ 651 h 792"/>
                <a:gd name="T46" fmla="*/ 500 w 1672"/>
                <a:gd name="T47" fmla="*/ 625 h 792"/>
                <a:gd name="T48" fmla="*/ 438 w 1672"/>
                <a:gd name="T49" fmla="*/ 667 h 792"/>
                <a:gd name="T50" fmla="*/ 406 w 1672"/>
                <a:gd name="T51" fmla="*/ 699 h 792"/>
                <a:gd name="T52" fmla="*/ 346 w 1672"/>
                <a:gd name="T53" fmla="*/ 742 h 792"/>
                <a:gd name="T54" fmla="*/ 270 w 1672"/>
                <a:gd name="T55" fmla="*/ 772 h 792"/>
                <a:gd name="T56" fmla="*/ 84 w 1672"/>
                <a:gd name="T57" fmla="*/ 771 h 792"/>
                <a:gd name="T58" fmla="*/ 50 w 1672"/>
                <a:gd name="T59" fmla="*/ 622 h 792"/>
                <a:gd name="T60" fmla="*/ 128 w 1672"/>
                <a:gd name="T61" fmla="*/ 651 h 792"/>
                <a:gd name="T62" fmla="*/ 280 w 1672"/>
                <a:gd name="T63" fmla="*/ 625 h 792"/>
                <a:gd name="T64" fmla="*/ 340 w 1672"/>
                <a:gd name="T65" fmla="*/ 578 h 792"/>
                <a:gd name="T66" fmla="*/ 386 w 1672"/>
                <a:gd name="T67" fmla="*/ 538 h 792"/>
                <a:gd name="T68" fmla="*/ 469 w 1672"/>
                <a:gd name="T69" fmla="*/ 504 h 792"/>
                <a:gd name="T70" fmla="*/ 627 w 1672"/>
                <a:gd name="T71" fmla="*/ 530 h 792"/>
                <a:gd name="T72" fmla="*/ 679 w 1672"/>
                <a:gd name="T73" fmla="*/ 573 h 792"/>
                <a:gd name="T74" fmla="*/ 715 w 1672"/>
                <a:gd name="T75" fmla="*/ 610 h 792"/>
                <a:gd name="T76" fmla="*/ 770 w 1672"/>
                <a:gd name="T77" fmla="*/ 644 h 792"/>
                <a:gd name="T78" fmla="*/ 922 w 1672"/>
                <a:gd name="T79" fmla="*/ 654 h 792"/>
                <a:gd name="T80" fmla="*/ 998 w 1672"/>
                <a:gd name="T81" fmla="*/ 614 h 792"/>
                <a:gd name="T82" fmla="*/ 1030 w 1672"/>
                <a:gd name="T83" fmla="*/ 578 h 792"/>
                <a:gd name="T84" fmla="*/ 1053 w 1672"/>
                <a:gd name="T85" fmla="*/ 539 h 792"/>
                <a:gd name="T86" fmla="*/ 1066 w 1672"/>
                <a:gd name="T87" fmla="*/ 502 h 792"/>
                <a:gd name="T88" fmla="*/ 1077 w 1672"/>
                <a:gd name="T89" fmla="*/ 423 h 792"/>
                <a:gd name="T90" fmla="*/ 1085 w 1672"/>
                <a:gd name="T91" fmla="*/ 343 h 792"/>
                <a:gd name="T92" fmla="*/ 1097 w 1672"/>
                <a:gd name="T93" fmla="*/ 313 h 792"/>
                <a:gd name="T94" fmla="*/ 1116 w 1672"/>
                <a:gd name="T95" fmla="*/ 279 h 792"/>
                <a:gd name="T96" fmla="*/ 1152 w 1672"/>
                <a:gd name="T97" fmla="*/ 237 h 792"/>
                <a:gd name="T98" fmla="*/ 1205 w 1672"/>
                <a:gd name="T99" fmla="*/ 199 h 792"/>
                <a:gd name="T100" fmla="*/ 1334 w 1672"/>
                <a:gd name="T101" fmla="*/ 174 h 792"/>
                <a:gd name="T102" fmla="*/ 1459 w 1672"/>
                <a:gd name="T103" fmla="*/ 133 h 792"/>
                <a:gd name="T104" fmla="*/ 1507 w 1672"/>
                <a:gd name="T105" fmla="*/ 91 h 792"/>
                <a:gd name="T106" fmla="*/ 1530 w 1672"/>
                <a:gd name="T107" fmla="*/ 55 h 792"/>
                <a:gd name="T108" fmla="*/ 1545 w 1672"/>
                <a:gd name="T109" fmla="*/ 18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72" h="792">
                  <a:moveTo>
                    <a:pt x="1672" y="31"/>
                  </a:moveTo>
                  <a:lnTo>
                    <a:pt x="1671" y="39"/>
                  </a:lnTo>
                  <a:lnTo>
                    <a:pt x="1668" y="47"/>
                  </a:lnTo>
                  <a:lnTo>
                    <a:pt x="1666" y="55"/>
                  </a:lnTo>
                  <a:lnTo>
                    <a:pt x="1663" y="64"/>
                  </a:lnTo>
                  <a:lnTo>
                    <a:pt x="1661" y="72"/>
                  </a:lnTo>
                  <a:lnTo>
                    <a:pt x="1658" y="80"/>
                  </a:lnTo>
                  <a:lnTo>
                    <a:pt x="1655" y="88"/>
                  </a:lnTo>
                  <a:lnTo>
                    <a:pt x="1651" y="94"/>
                  </a:lnTo>
                  <a:lnTo>
                    <a:pt x="1648" y="102"/>
                  </a:lnTo>
                  <a:lnTo>
                    <a:pt x="1645" y="111"/>
                  </a:lnTo>
                  <a:lnTo>
                    <a:pt x="1640" y="117"/>
                  </a:lnTo>
                  <a:lnTo>
                    <a:pt x="1637" y="125"/>
                  </a:lnTo>
                  <a:lnTo>
                    <a:pt x="1632" y="133"/>
                  </a:lnTo>
                  <a:lnTo>
                    <a:pt x="1627" y="140"/>
                  </a:lnTo>
                  <a:lnTo>
                    <a:pt x="1624" y="148"/>
                  </a:lnTo>
                  <a:lnTo>
                    <a:pt x="1619" y="154"/>
                  </a:lnTo>
                  <a:lnTo>
                    <a:pt x="1616" y="159"/>
                  </a:lnTo>
                  <a:lnTo>
                    <a:pt x="1613" y="162"/>
                  </a:lnTo>
                  <a:lnTo>
                    <a:pt x="1608" y="167"/>
                  </a:lnTo>
                  <a:lnTo>
                    <a:pt x="1604" y="172"/>
                  </a:lnTo>
                  <a:lnTo>
                    <a:pt x="1598" y="180"/>
                  </a:lnTo>
                  <a:lnTo>
                    <a:pt x="1593" y="185"/>
                  </a:lnTo>
                  <a:lnTo>
                    <a:pt x="1590" y="188"/>
                  </a:lnTo>
                  <a:lnTo>
                    <a:pt x="1582" y="196"/>
                  </a:lnTo>
                  <a:lnTo>
                    <a:pt x="1574" y="204"/>
                  </a:lnTo>
                  <a:lnTo>
                    <a:pt x="1564" y="212"/>
                  </a:lnTo>
                  <a:lnTo>
                    <a:pt x="1554" y="221"/>
                  </a:lnTo>
                  <a:lnTo>
                    <a:pt x="1546" y="227"/>
                  </a:lnTo>
                  <a:lnTo>
                    <a:pt x="1537" y="233"/>
                  </a:lnTo>
                  <a:lnTo>
                    <a:pt x="1525" y="242"/>
                  </a:lnTo>
                  <a:lnTo>
                    <a:pt x="1515" y="246"/>
                  </a:lnTo>
                  <a:lnTo>
                    <a:pt x="1504" y="253"/>
                  </a:lnTo>
                  <a:lnTo>
                    <a:pt x="1494" y="259"/>
                  </a:lnTo>
                  <a:lnTo>
                    <a:pt x="1483" y="264"/>
                  </a:lnTo>
                  <a:lnTo>
                    <a:pt x="1472" y="271"/>
                  </a:lnTo>
                  <a:lnTo>
                    <a:pt x="1460" y="276"/>
                  </a:lnTo>
                  <a:lnTo>
                    <a:pt x="1449" y="279"/>
                  </a:lnTo>
                  <a:lnTo>
                    <a:pt x="1438" y="284"/>
                  </a:lnTo>
                  <a:lnTo>
                    <a:pt x="1427" y="288"/>
                  </a:lnTo>
                  <a:lnTo>
                    <a:pt x="1402" y="295"/>
                  </a:lnTo>
                  <a:lnTo>
                    <a:pt x="1380" y="300"/>
                  </a:lnTo>
                  <a:lnTo>
                    <a:pt x="1355" y="303"/>
                  </a:lnTo>
                  <a:lnTo>
                    <a:pt x="1333" y="305"/>
                  </a:lnTo>
                  <a:lnTo>
                    <a:pt x="1287" y="305"/>
                  </a:lnTo>
                  <a:lnTo>
                    <a:pt x="1283" y="301"/>
                  </a:lnTo>
                  <a:lnTo>
                    <a:pt x="1253" y="305"/>
                  </a:lnTo>
                  <a:lnTo>
                    <a:pt x="1229" y="319"/>
                  </a:lnTo>
                  <a:lnTo>
                    <a:pt x="1219" y="327"/>
                  </a:lnTo>
                  <a:lnTo>
                    <a:pt x="1216" y="334"/>
                  </a:lnTo>
                  <a:lnTo>
                    <a:pt x="1213" y="340"/>
                  </a:lnTo>
                  <a:lnTo>
                    <a:pt x="1210" y="347"/>
                  </a:lnTo>
                  <a:lnTo>
                    <a:pt x="1207" y="353"/>
                  </a:lnTo>
                  <a:lnTo>
                    <a:pt x="1205" y="366"/>
                  </a:lnTo>
                  <a:lnTo>
                    <a:pt x="1205" y="382"/>
                  </a:lnTo>
                  <a:lnTo>
                    <a:pt x="1205" y="390"/>
                  </a:lnTo>
                  <a:lnTo>
                    <a:pt x="1207" y="413"/>
                  </a:lnTo>
                  <a:lnTo>
                    <a:pt x="1207" y="436"/>
                  </a:lnTo>
                  <a:lnTo>
                    <a:pt x="1205" y="460"/>
                  </a:lnTo>
                  <a:lnTo>
                    <a:pt x="1203" y="471"/>
                  </a:lnTo>
                  <a:lnTo>
                    <a:pt x="1202" y="483"/>
                  </a:lnTo>
                  <a:lnTo>
                    <a:pt x="1200" y="496"/>
                  </a:lnTo>
                  <a:lnTo>
                    <a:pt x="1198" y="502"/>
                  </a:lnTo>
                  <a:lnTo>
                    <a:pt x="1197" y="507"/>
                  </a:lnTo>
                  <a:lnTo>
                    <a:pt x="1195" y="513"/>
                  </a:lnTo>
                  <a:lnTo>
                    <a:pt x="1194" y="520"/>
                  </a:lnTo>
                  <a:lnTo>
                    <a:pt x="1192" y="525"/>
                  </a:lnTo>
                  <a:lnTo>
                    <a:pt x="1190" y="531"/>
                  </a:lnTo>
                  <a:lnTo>
                    <a:pt x="1189" y="538"/>
                  </a:lnTo>
                  <a:lnTo>
                    <a:pt x="1187" y="543"/>
                  </a:lnTo>
                  <a:lnTo>
                    <a:pt x="1186" y="549"/>
                  </a:lnTo>
                  <a:lnTo>
                    <a:pt x="1182" y="555"/>
                  </a:lnTo>
                  <a:lnTo>
                    <a:pt x="1181" y="560"/>
                  </a:lnTo>
                  <a:lnTo>
                    <a:pt x="1177" y="567"/>
                  </a:lnTo>
                  <a:lnTo>
                    <a:pt x="1176" y="573"/>
                  </a:lnTo>
                  <a:lnTo>
                    <a:pt x="1173" y="578"/>
                  </a:lnTo>
                  <a:lnTo>
                    <a:pt x="1171" y="585"/>
                  </a:lnTo>
                  <a:lnTo>
                    <a:pt x="1168" y="589"/>
                  </a:lnTo>
                  <a:lnTo>
                    <a:pt x="1164" y="596"/>
                  </a:lnTo>
                  <a:lnTo>
                    <a:pt x="1163" y="601"/>
                  </a:lnTo>
                  <a:lnTo>
                    <a:pt x="1160" y="607"/>
                  </a:lnTo>
                  <a:lnTo>
                    <a:pt x="1156" y="612"/>
                  </a:lnTo>
                  <a:lnTo>
                    <a:pt x="1153" y="617"/>
                  </a:lnTo>
                  <a:lnTo>
                    <a:pt x="1150" y="623"/>
                  </a:lnTo>
                  <a:lnTo>
                    <a:pt x="1147" y="628"/>
                  </a:lnTo>
                  <a:lnTo>
                    <a:pt x="1143" y="633"/>
                  </a:lnTo>
                  <a:lnTo>
                    <a:pt x="1140" y="638"/>
                  </a:lnTo>
                  <a:lnTo>
                    <a:pt x="1137" y="644"/>
                  </a:lnTo>
                  <a:lnTo>
                    <a:pt x="1134" y="649"/>
                  </a:lnTo>
                  <a:lnTo>
                    <a:pt x="1131" y="654"/>
                  </a:lnTo>
                  <a:lnTo>
                    <a:pt x="1127" y="659"/>
                  </a:lnTo>
                  <a:lnTo>
                    <a:pt x="1122" y="664"/>
                  </a:lnTo>
                  <a:lnTo>
                    <a:pt x="1119" y="669"/>
                  </a:lnTo>
                  <a:lnTo>
                    <a:pt x="1116" y="674"/>
                  </a:lnTo>
                  <a:lnTo>
                    <a:pt x="1111" y="678"/>
                  </a:lnTo>
                  <a:lnTo>
                    <a:pt x="1108" y="683"/>
                  </a:lnTo>
                  <a:lnTo>
                    <a:pt x="1100" y="691"/>
                  </a:lnTo>
                  <a:lnTo>
                    <a:pt x="1095" y="695"/>
                  </a:lnTo>
                  <a:lnTo>
                    <a:pt x="1092" y="699"/>
                  </a:lnTo>
                  <a:lnTo>
                    <a:pt x="1082" y="708"/>
                  </a:lnTo>
                  <a:lnTo>
                    <a:pt x="1074" y="716"/>
                  </a:lnTo>
                  <a:lnTo>
                    <a:pt x="1064" y="722"/>
                  </a:lnTo>
                  <a:lnTo>
                    <a:pt x="1056" y="729"/>
                  </a:lnTo>
                  <a:lnTo>
                    <a:pt x="1048" y="733"/>
                  </a:lnTo>
                  <a:lnTo>
                    <a:pt x="1040" y="738"/>
                  </a:lnTo>
                  <a:lnTo>
                    <a:pt x="1033" y="743"/>
                  </a:lnTo>
                  <a:lnTo>
                    <a:pt x="1025" y="748"/>
                  </a:lnTo>
                  <a:lnTo>
                    <a:pt x="1017" y="753"/>
                  </a:lnTo>
                  <a:lnTo>
                    <a:pt x="1009" y="756"/>
                  </a:lnTo>
                  <a:lnTo>
                    <a:pt x="995" y="764"/>
                  </a:lnTo>
                  <a:lnTo>
                    <a:pt x="978" y="771"/>
                  </a:lnTo>
                  <a:lnTo>
                    <a:pt x="962" y="775"/>
                  </a:lnTo>
                  <a:lnTo>
                    <a:pt x="946" y="780"/>
                  </a:lnTo>
                  <a:lnTo>
                    <a:pt x="928" y="785"/>
                  </a:lnTo>
                  <a:lnTo>
                    <a:pt x="896" y="790"/>
                  </a:lnTo>
                  <a:lnTo>
                    <a:pt x="864" y="792"/>
                  </a:lnTo>
                  <a:lnTo>
                    <a:pt x="799" y="787"/>
                  </a:lnTo>
                  <a:lnTo>
                    <a:pt x="767" y="780"/>
                  </a:lnTo>
                  <a:lnTo>
                    <a:pt x="736" y="771"/>
                  </a:lnTo>
                  <a:lnTo>
                    <a:pt x="720" y="764"/>
                  </a:lnTo>
                  <a:lnTo>
                    <a:pt x="705" y="758"/>
                  </a:lnTo>
                  <a:lnTo>
                    <a:pt x="691" y="750"/>
                  </a:lnTo>
                  <a:lnTo>
                    <a:pt x="678" y="742"/>
                  </a:lnTo>
                  <a:lnTo>
                    <a:pt x="663" y="732"/>
                  </a:lnTo>
                  <a:lnTo>
                    <a:pt x="657" y="729"/>
                  </a:lnTo>
                  <a:lnTo>
                    <a:pt x="650" y="722"/>
                  </a:lnTo>
                  <a:lnTo>
                    <a:pt x="644" y="717"/>
                  </a:lnTo>
                  <a:lnTo>
                    <a:pt x="637" y="712"/>
                  </a:lnTo>
                  <a:lnTo>
                    <a:pt x="631" y="708"/>
                  </a:lnTo>
                  <a:lnTo>
                    <a:pt x="624" y="701"/>
                  </a:lnTo>
                  <a:lnTo>
                    <a:pt x="618" y="696"/>
                  </a:lnTo>
                  <a:lnTo>
                    <a:pt x="611" y="690"/>
                  </a:lnTo>
                  <a:lnTo>
                    <a:pt x="606" y="683"/>
                  </a:lnTo>
                  <a:lnTo>
                    <a:pt x="600" y="677"/>
                  </a:lnTo>
                  <a:lnTo>
                    <a:pt x="595" y="670"/>
                  </a:lnTo>
                  <a:lnTo>
                    <a:pt x="589" y="664"/>
                  </a:lnTo>
                  <a:lnTo>
                    <a:pt x="584" y="657"/>
                  </a:lnTo>
                  <a:lnTo>
                    <a:pt x="579" y="651"/>
                  </a:lnTo>
                  <a:lnTo>
                    <a:pt x="568" y="643"/>
                  </a:lnTo>
                  <a:lnTo>
                    <a:pt x="556" y="636"/>
                  </a:lnTo>
                  <a:lnTo>
                    <a:pt x="545" y="631"/>
                  </a:lnTo>
                  <a:lnTo>
                    <a:pt x="535" y="628"/>
                  </a:lnTo>
                  <a:lnTo>
                    <a:pt x="516" y="625"/>
                  </a:lnTo>
                  <a:lnTo>
                    <a:pt x="500" y="625"/>
                  </a:lnTo>
                  <a:lnTo>
                    <a:pt x="471" y="635"/>
                  </a:lnTo>
                  <a:lnTo>
                    <a:pt x="459" y="643"/>
                  </a:lnTo>
                  <a:lnTo>
                    <a:pt x="451" y="653"/>
                  </a:lnTo>
                  <a:lnTo>
                    <a:pt x="446" y="657"/>
                  </a:lnTo>
                  <a:lnTo>
                    <a:pt x="443" y="662"/>
                  </a:lnTo>
                  <a:lnTo>
                    <a:pt x="438" y="667"/>
                  </a:lnTo>
                  <a:lnTo>
                    <a:pt x="433" y="672"/>
                  </a:lnTo>
                  <a:lnTo>
                    <a:pt x="425" y="682"/>
                  </a:lnTo>
                  <a:lnTo>
                    <a:pt x="420" y="687"/>
                  </a:lnTo>
                  <a:lnTo>
                    <a:pt x="416" y="690"/>
                  </a:lnTo>
                  <a:lnTo>
                    <a:pt x="411" y="695"/>
                  </a:lnTo>
                  <a:lnTo>
                    <a:pt x="406" y="699"/>
                  </a:lnTo>
                  <a:lnTo>
                    <a:pt x="396" y="708"/>
                  </a:lnTo>
                  <a:lnTo>
                    <a:pt x="386" y="714"/>
                  </a:lnTo>
                  <a:lnTo>
                    <a:pt x="377" y="722"/>
                  </a:lnTo>
                  <a:lnTo>
                    <a:pt x="367" y="729"/>
                  </a:lnTo>
                  <a:lnTo>
                    <a:pt x="357" y="735"/>
                  </a:lnTo>
                  <a:lnTo>
                    <a:pt x="346" y="742"/>
                  </a:lnTo>
                  <a:lnTo>
                    <a:pt x="336" y="746"/>
                  </a:lnTo>
                  <a:lnTo>
                    <a:pt x="325" y="751"/>
                  </a:lnTo>
                  <a:lnTo>
                    <a:pt x="314" y="756"/>
                  </a:lnTo>
                  <a:lnTo>
                    <a:pt x="304" y="761"/>
                  </a:lnTo>
                  <a:lnTo>
                    <a:pt x="293" y="764"/>
                  </a:lnTo>
                  <a:lnTo>
                    <a:pt x="270" y="772"/>
                  </a:lnTo>
                  <a:lnTo>
                    <a:pt x="249" y="777"/>
                  </a:lnTo>
                  <a:lnTo>
                    <a:pt x="226" y="780"/>
                  </a:lnTo>
                  <a:lnTo>
                    <a:pt x="204" y="784"/>
                  </a:lnTo>
                  <a:lnTo>
                    <a:pt x="158" y="784"/>
                  </a:lnTo>
                  <a:lnTo>
                    <a:pt x="115" y="777"/>
                  </a:lnTo>
                  <a:lnTo>
                    <a:pt x="84" y="771"/>
                  </a:lnTo>
                  <a:lnTo>
                    <a:pt x="55" y="761"/>
                  </a:lnTo>
                  <a:lnTo>
                    <a:pt x="40" y="756"/>
                  </a:lnTo>
                  <a:lnTo>
                    <a:pt x="26" y="750"/>
                  </a:lnTo>
                  <a:lnTo>
                    <a:pt x="13" y="743"/>
                  </a:lnTo>
                  <a:lnTo>
                    <a:pt x="0" y="735"/>
                  </a:lnTo>
                  <a:lnTo>
                    <a:pt x="50" y="622"/>
                  </a:lnTo>
                  <a:lnTo>
                    <a:pt x="63" y="628"/>
                  </a:lnTo>
                  <a:lnTo>
                    <a:pt x="76" y="633"/>
                  </a:lnTo>
                  <a:lnTo>
                    <a:pt x="89" y="638"/>
                  </a:lnTo>
                  <a:lnTo>
                    <a:pt x="100" y="644"/>
                  </a:lnTo>
                  <a:lnTo>
                    <a:pt x="113" y="648"/>
                  </a:lnTo>
                  <a:lnTo>
                    <a:pt x="128" y="651"/>
                  </a:lnTo>
                  <a:lnTo>
                    <a:pt x="155" y="656"/>
                  </a:lnTo>
                  <a:lnTo>
                    <a:pt x="204" y="653"/>
                  </a:lnTo>
                  <a:lnTo>
                    <a:pt x="230" y="646"/>
                  </a:lnTo>
                  <a:lnTo>
                    <a:pt x="255" y="638"/>
                  </a:lnTo>
                  <a:lnTo>
                    <a:pt x="268" y="631"/>
                  </a:lnTo>
                  <a:lnTo>
                    <a:pt x="280" y="625"/>
                  </a:lnTo>
                  <a:lnTo>
                    <a:pt x="293" y="619"/>
                  </a:lnTo>
                  <a:lnTo>
                    <a:pt x="302" y="612"/>
                  </a:lnTo>
                  <a:lnTo>
                    <a:pt x="314" y="604"/>
                  </a:lnTo>
                  <a:lnTo>
                    <a:pt x="323" y="596"/>
                  </a:lnTo>
                  <a:lnTo>
                    <a:pt x="333" y="588"/>
                  </a:lnTo>
                  <a:lnTo>
                    <a:pt x="340" y="578"/>
                  </a:lnTo>
                  <a:lnTo>
                    <a:pt x="351" y="567"/>
                  </a:lnTo>
                  <a:lnTo>
                    <a:pt x="354" y="564"/>
                  </a:lnTo>
                  <a:lnTo>
                    <a:pt x="359" y="559"/>
                  </a:lnTo>
                  <a:lnTo>
                    <a:pt x="367" y="551"/>
                  </a:lnTo>
                  <a:lnTo>
                    <a:pt x="377" y="544"/>
                  </a:lnTo>
                  <a:lnTo>
                    <a:pt x="386" y="538"/>
                  </a:lnTo>
                  <a:lnTo>
                    <a:pt x="396" y="531"/>
                  </a:lnTo>
                  <a:lnTo>
                    <a:pt x="406" y="526"/>
                  </a:lnTo>
                  <a:lnTo>
                    <a:pt x="416" y="521"/>
                  </a:lnTo>
                  <a:lnTo>
                    <a:pt x="427" y="517"/>
                  </a:lnTo>
                  <a:lnTo>
                    <a:pt x="448" y="509"/>
                  </a:lnTo>
                  <a:lnTo>
                    <a:pt x="469" y="504"/>
                  </a:lnTo>
                  <a:lnTo>
                    <a:pt x="490" y="500"/>
                  </a:lnTo>
                  <a:lnTo>
                    <a:pt x="534" y="500"/>
                  </a:lnTo>
                  <a:lnTo>
                    <a:pt x="577" y="509"/>
                  </a:lnTo>
                  <a:lnTo>
                    <a:pt x="597" y="515"/>
                  </a:lnTo>
                  <a:lnTo>
                    <a:pt x="618" y="525"/>
                  </a:lnTo>
                  <a:lnTo>
                    <a:pt x="627" y="530"/>
                  </a:lnTo>
                  <a:lnTo>
                    <a:pt x="637" y="536"/>
                  </a:lnTo>
                  <a:lnTo>
                    <a:pt x="645" y="543"/>
                  </a:lnTo>
                  <a:lnTo>
                    <a:pt x="655" y="549"/>
                  </a:lnTo>
                  <a:lnTo>
                    <a:pt x="663" y="557"/>
                  </a:lnTo>
                  <a:lnTo>
                    <a:pt x="671" y="565"/>
                  </a:lnTo>
                  <a:lnTo>
                    <a:pt x="679" y="573"/>
                  </a:lnTo>
                  <a:lnTo>
                    <a:pt x="687" y="581"/>
                  </a:lnTo>
                  <a:lnTo>
                    <a:pt x="692" y="586"/>
                  </a:lnTo>
                  <a:lnTo>
                    <a:pt x="695" y="591"/>
                  </a:lnTo>
                  <a:lnTo>
                    <a:pt x="700" y="596"/>
                  </a:lnTo>
                  <a:lnTo>
                    <a:pt x="707" y="602"/>
                  </a:lnTo>
                  <a:lnTo>
                    <a:pt x="715" y="610"/>
                  </a:lnTo>
                  <a:lnTo>
                    <a:pt x="723" y="617"/>
                  </a:lnTo>
                  <a:lnTo>
                    <a:pt x="733" y="623"/>
                  </a:lnTo>
                  <a:lnTo>
                    <a:pt x="741" y="630"/>
                  </a:lnTo>
                  <a:lnTo>
                    <a:pt x="750" y="635"/>
                  </a:lnTo>
                  <a:lnTo>
                    <a:pt x="760" y="641"/>
                  </a:lnTo>
                  <a:lnTo>
                    <a:pt x="770" y="644"/>
                  </a:lnTo>
                  <a:lnTo>
                    <a:pt x="778" y="649"/>
                  </a:lnTo>
                  <a:lnTo>
                    <a:pt x="799" y="656"/>
                  </a:lnTo>
                  <a:lnTo>
                    <a:pt x="818" y="661"/>
                  </a:lnTo>
                  <a:lnTo>
                    <a:pt x="839" y="664"/>
                  </a:lnTo>
                  <a:lnTo>
                    <a:pt x="881" y="664"/>
                  </a:lnTo>
                  <a:lnTo>
                    <a:pt x="922" y="654"/>
                  </a:lnTo>
                  <a:lnTo>
                    <a:pt x="943" y="648"/>
                  </a:lnTo>
                  <a:lnTo>
                    <a:pt x="962" y="638"/>
                  </a:lnTo>
                  <a:lnTo>
                    <a:pt x="970" y="633"/>
                  </a:lnTo>
                  <a:lnTo>
                    <a:pt x="980" y="627"/>
                  </a:lnTo>
                  <a:lnTo>
                    <a:pt x="990" y="620"/>
                  </a:lnTo>
                  <a:lnTo>
                    <a:pt x="998" y="614"/>
                  </a:lnTo>
                  <a:lnTo>
                    <a:pt x="1006" y="606"/>
                  </a:lnTo>
                  <a:lnTo>
                    <a:pt x="1014" y="598"/>
                  </a:lnTo>
                  <a:lnTo>
                    <a:pt x="1019" y="593"/>
                  </a:lnTo>
                  <a:lnTo>
                    <a:pt x="1022" y="588"/>
                  </a:lnTo>
                  <a:lnTo>
                    <a:pt x="1025" y="583"/>
                  </a:lnTo>
                  <a:lnTo>
                    <a:pt x="1030" y="578"/>
                  </a:lnTo>
                  <a:lnTo>
                    <a:pt x="1037" y="568"/>
                  </a:lnTo>
                  <a:lnTo>
                    <a:pt x="1040" y="562"/>
                  </a:lnTo>
                  <a:lnTo>
                    <a:pt x="1043" y="557"/>
                  </a:lnTo>
                  <a:lnTo>
                    <a:pt x="1046" y="551"/>
                  </a:lnTo>
                  <a:lnTo>
                    <a:pt x="1050" y="544"/>
                  </a:lnTo>
                  <a:lnTo>
                    <a:pt x="1053" y="539"/>
                  </a:lnTo>
                  <a:lnTo>
                    <a:pt x="1055" y="533"/>
                  </a:lnTo>
                  <a:lnTo>
                    <a:pt x="1058" y="526"/>
                  </a:lnTo>
                  <a:lnTo>
                    <a:pt x="1059" y="521"/>
                  </a:lnTo>
                  <a:lnTo>
                    <a:pt x="1063" y="515"/>
                  </a:lnTo>
                  <a:lnTo>
                    <a:pt x="1064" y="509"/>
                  </a:lnTo>
                  <a:lnTo>
                    <a:pt x="1066" y="502"/>
                  </a:lnTo>
                  <a:lnTo>
                    <a:pt x="1067" y="496"/>
                  </a:lnTo>
                  <a:lnTo>
                    <a:pt x="1069" y="491"/>
                  </a:lnTo>
                  <a:lnTo>
                    <a:pt x="1071" y="484"/>
                  </a:lnTo>
                  <a:lnTo>
                    <a:pt x="1074" y="460"/>
                  </a:lnTo>
                  <a:lnTo>
                    <a:pt x="1076" y="436"/>
                  </a:lnTo>
                  <a:lnTo>
                    <a:pt x="1077" y="423"/>
                  </a:lnTo>
                  <a:lnTo>
                    <a:pt x="1077" y="394"/>
                  </a:lnTo>
                  <a:lnTo>
                    <a:pt x="1079" y="371"/>
                  </a:lnTo>
                  <a:lnTo>
                    <a:pt x="1082" y="360"/>
                  </a:lnTo>
                  <a:lnTo>
                    <a:pt x="1082" y="355"/>
                  </a:lnTo>
                  <a:lnTo>
                    <a:pt x="1084" y="348"/>
                  </a:lnTo>
                  <a:lnTo>
                    <a:pt x="1085" y="343"/>
                  </a:lnTo>
                  <a:lnTo>
                    <a:pt x="1087" y="339"/>
                  </a:lnTo>
                  <a:lnTo>
                    <a:pt x="1088" y="332"/>
                  </a:lnTo>
                  <a:lnTo>
                    <a:pt x="1090" y="327"/>
                  </a:lnTo>
                  <a:lnTo>
                    <a:pt x="1092" y="322"/>
                  </a:lnTo>
                  <a:lnTo>
                    <a:pt x="1095" y="318"/>
                  </a:lnTo>
                  <a:lnTo>
                    <a:pt x="1097" y="313"/>
                  </a:lnTo>
                  <a:lnTo>
                    <a:pt x="1100" y="306"/>
                  </a:lnTo>
                  <a:lnTo>
                    <a:pt x="1105" y="297"/>
                  </a:lnTo>
                  <a:lnTo>
                    <a:pt x="1106" y="292"/>
                  </a:lnTo>
                  <a:lnTo>
                    <a:pt x="1110" y="287"/>
                  </a:lnTo>
                  <a:lnTo>
                    <a:pt x="1113" y="282"/>
                  </a:lnTo>
                  <a:lnTo>
                    <a:pt x="1116" y="279"/>
                  </a:lnTo>
                  <a:lnTo>
                    <a:pt x="1122" y="269"/>
                  </a:lnTo>
                  <a:lnTo>
                    <a:pt x="1126" y="264"/>
                  </a:lnTo>
                  <a:lnTo>
                    <a:pt x="1129" y="261"/>
                  </a:lnTo>
                  <a:lnTo>
                    <a:pt x="1135" y="253"/>
                  </a:lnTo>
                  <a:lnTo>
                    <a:pt x="1143" y="245"/>
                  </a:lnTo>
                  <a:lnTo>
                    <a:pt x="1152" y="237"/>
                  </a:lnTo>
                  <a:lnTo>
                    <a:pt x="1160" y="230"/>
                  </a:lnTo>
                  <a:lnTo>
                    <a:pt x="1168" y="222"/>
                  </a:lnTo>
                  <a:lnTo>
                    <a:pt x="1177" y="217"/>
                  </a:lnTo>
                  <a:lnTo>
                    <a:pt x="1186" y="211"/>
                  </a:lnTo>
                  <a:lnTo>
                    <a:pt x="1195" y="206"/>
                  </a:lnTo>
                  <a:lnTo>
                    <a:pt x="1205" y="199"/>
                  </a:lnTo>
                  <a:lnTo>
                    <a:pt x="1215" y="195"/>
                  </a:lnTo>
                  <a:lnTo>
                    <a:pt x="1226" y="191"/>
                  </a:lnTo>
                  <a:lnTo>
                    <a:pt x="1247" y="185"/>
                  </a:lnTo>
                  <a:lnTo>
                    <a:pt x="1270" y="180"/>
                  </a:lnTo>
                  <a:lnTo>
                    <a:pt x="1315" y="177"/>
                  </a:lnTo>
                  <a:lnTo>
                    <a:pt x="1334" y="174"/>
                  </a:lnTo>
                  <a:lnTo>
                    <a:pt x="1380" y="169"/>
                  </a:lnTo>
                  <a:lnTo>
                    <a:pt x="1404" y="161"/>
                  </a:lnTo>
                  <a:lnTo>
                    <a:pt x="1427" y="151"/>
                  </a:lnTo>
                  <a:lnTo>
                    <a:pt x="1438" y="146"/>
                  </a:lnTo>
                  <a:lnTo>
                    <a:pt x="1449" y="140"/>
                  </a:lnTo>
                  <a:lnTo>
                    <a:pt x="1459" y="133"/>
                  </a:lnTo>
                  <a:lnTo>
                    <a:pt x="1470" y="127"/>
                  </a:lnTo>
                  <a:lnTo>
                    <a:pt x="1480" y="120"/>
                  </a:lnTo>
                  <a:lnTo>
                    <a:pt x="1488" y="112"/>
                  </a:lnTo>
                  <a:lnTo>
                    <a:pt x="1496" y="104"/>
                  </a:lnTo>
                  <a:lnTo>
                    <a:pt x="1503" y="96"/>
                  </a:lnTo>
                  <a:lnTo>
                    <a:pt x="1507" y="91"/>
                  </a:lnTo>
                  <a:lnTo>
                    <a:pt x="1512" y="85"/>
                  </a:lnTo>
                  <a:lnTo>
                    <a:pt x="1515" y="80"/>
                  </a:lnTo>
                  <a:lnTo>
                    <a:pt x="1519" y="73"/>
                  </a:lnTo>
                  <a:lnTo>
                    <a:pt x="1524" y="67"/>
                  </a:lnTo>
                  <a:lnTo>
                    <a:pt x="1527" y="62"/>
                  </a:lnTo>
                  <a:lnTo>
                    <a:pt x="1530" y="55"/>
                  </a:lnTo>
                  <a:lnTo>
                    <a:pt x="1533" y="49"/>
                  </a:lnTo>
                  <a:lnTo>
                    <a:pt x="1535" y="43"/>
                  </a:lnTo>
                  <a:lnTo>
                    <a:pt x="1538" y="36"/>
                  </a:lnTo>
                  <a:lnTo>
                    <a:pt x="1541" y="31"/>
                  </a:lnTo>
                  <a:lnTo>
                    <a:pt x="1543" y="25"/>
                  </a:lnTo>
                  <a:lnTo>
                    <a:pt x="1545" y="18"/>
                  </a:lnTo>
                  <a:lnTo>
                    <a:pt x="1548" y="12"/>
                  </a:lnTo>
                  <a:lnTo>
                    <a:pt x="1549" y="7"/>
                  </a:lnTo>
                  <a:lnTo>
                    <a:pt x="1551" y="0"/>
                  </a:lnTo>
                  <a:lnTo>
                    <a:pt x="1672" y="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67" name="Freeform 23"/>
            <p:cNvSpPr>
              <a:spLocks/>
            </p:cNvSpPr>
            <p:nvPr/>
          </p:nvSpPr>
          <p:spPr bwMode="auto">
            <a:xfrm>
              <a:off x="4117" y="829"/>
              <a:ext cx="396" cy="840"/>
            </a:xfrm>
            <a:custGeom>
              <a:avLst/>
              <a:gdLst>
                <a:gd name="T0" fmla="*/ 37 w 791"/>
                <a:gd name="T1" fmla="*/ 44 h 1681"/>
                <a:gd name="T2" fmla="*/ 18 w 791"/>
                <a:gd name="T3" fmla="*/ 99 h 1681"/>
                <a:gd name="T4" fmla="*/ 11 w 791"/>
                <a:gd name="T5" fmla="*/ 227 h 1681"/>
                <a:gd name="T6" fmla="*/ 24 w 791"/>
                <a:gd name="T7" fmla="*/ 280 h 1681"/>
                <a:gd name="T8" fmla="*/ 39 w 791"/>
                <a:gd name="T9" fmla="*/ 322 h 1681"/>
                <a:gd name="T10" fmla="*/ 56 w 791"/>
                <a:gd name="T11" fmla="*/ 361 h 1681"/>
                <a:gd name="T12" fmla="*/ 78 w 791"/>
                <a:gd name="T13" fmla="*/ 397 h 1681"/>
                <a:gd name="T14" fmla="*/ 103 w 791"/>
                <a:gd name="T15" fmla="*/ 429 h 1681"/>
                <a:gd name="T16" fmla="*/ 155 w 791"/>
                <a:gd name="T17" fmla="*/ 478 h 1681"/>
                <a:gd name="T18" fmla="*/ 168 w 791"/>
                <a:gd name="T19" fmla="*/ 544 h 1681"/>
                <a:gd name="T20" fmla="*/ 137 w 791"/>
                <a:gd name="T21" fmla="*/ 584 h 1681"/>
                <a:gd name="T22" fmla="*/ 84 w 791"/>
                <a:gd name="T23" fmla="*/ 638 h 1681"/>
                <a:gd name="T24" fmla="*/ 60 w 791"/>
                <a:gd name="T25" fmla="*/ 673 h 1681"/>
                <a:gd name="T26" fmla="*/ 39 w 791"/>
                <a:gd name="T27" fmla="*/ 711 h 1681"/>
                <a:gd name="T28" fmla="*/ 23 w 791"/>
                <a:gd name="T29" fmla="*/ 751 h 1681"/>
                <a:gd name="T30" fmla="*/ 10 w 791"/>
                <a:gd name="T31" fmla="*/ 793 h 1681"/>
                <a:gd name="T32" fmla="*/ 2 w 791"/>
                <a:gd name="T33" fmla="*/ 918 h 1681"/>
                <a:gd name="T34" fmla="*/ 11 w 791"/>
                <a:gd name="T35" fmla="*/ 965 h 1681"/>
                <a:gd name="T36" fmla="*/ 26 w 791"/>
                <a:gd name="T37" fmla="*/ 1005 h 1681"/>
                <a:gd name="T38" fmla="*/ 53 w 791"/>
                <a:gd name="T39" fmla="*/ 1058 h 1681"/>
                <a:gd name="T40" fmla="*/ 89 w 791"/>
                <a:gd name="T41" fmla="*/ 1104 h 1681"/>
                <a:gd name="T42" fmla="*/ 131 w 791"/>
                <a:gd name="T43" fmla="*/ 1143 h 1681"/>
                <a:gd name="T44" fmla="*/ 186 w 791"/>
                <a:gd name="T45" fmla="*/ 1178 h 1681"/>
                <a:gd name="T46" fmla="*/ 328 w 791"/>
                <a:gd name="T47" fmla="*/ 1215 h 1681"/>
                <a:gd name="T48" fmla="*/ 471 w 791"/>
                <a:gd name="T49" fmla="*/ 1251 h 1681"/>
                <a:gd name="T50" fmla="*/ 484 w 791"/>
                <a:gd name="T51" fmla="*/ 1330 h 1681"/>
                <a:gd name="T52" fmla="*/ 493 w 791"/>
                <a:gd name="T53" fmla="*/ 1429 h 1681"/>
                <a:gd name="T54" fmla="*/ 506 w 791"/>
                <a:gd name="T55" fmla="*/ 1468 h 1681"/>
                <a:gd name="T56" fmla="*/ 524 w 791"/>
                <a:gd name="T57" fmla="*/ 1505 h 1681"/>
                <a:gd name="T58" fmla="*/ 543 w 791"/>
                <a:gd name="T59" fmla="*/ 1539 h 1681"/>
                <a:gd name="T60" fmla="*/ 572 w 791"/>
                <a:gd name="T61" fmla="*/ 1576 h 1681"/>
                <a:gd name="T62" fmla="*/ 626 w 791"/>
                <a:gd name="T63" fmla="*/ 1625 h 1681"/>
                <a:gd name="T64" fmla="*/ 703 w 791"/>
                <a:gd name="T65" fmla="*/ 1667 h 1681"/>
                <a:gd name="T66" fmla="*/ 739 w 791"/>
                <a:gd name="T67" fmla="*/ 1547 h 1681"/>
                <a:gd name="T68" fmla="*/ 671 w 791"/>
                <a:gd name="T69" fmla="*/ 1494 h 1681"/>
                <a:gd name="T70" fmla="*/ 645 w 791"/>
                <a:gd name="T71" fmla="*/ 1455 h 1681"/>
                <a:gd name="T72" fmla="*/ 627 w 791"/>
                <a:gd name="T73" fmla="*/ 1411 h 1681"/>
                <a:gd name="T74" fmla="*/ 616 w 791"/>
                <a:gd name="T75" fmla="*/ 1330 h 1681"/>
                <a:gd name="T76" fmla="*/ 608 w 791"/>
                <a:gd name="T77" fmla="*/ 1251 h 1681"/>
                <a:gd name="T78" fmla="*/ 595 w 791"/>
                <a:gd name="T79" fmla="*/ 1215 h 1681"/>
                <a:gd name="T80" fmla="*/ 568 w 791"/>
                <a:gd name="T81" fmla="*/ 1172 h 1681"/>
                <a:gd name="T82" fmla="*/ 526 w 791"/>
                <a:gd name="T83" fmla="*/ 1130 h 1681"/>
                <a:gd name="T84" fmla="*/ 458 w 791"/>
                <a:gd name="T85" fmla="*/ 1096 h 1681"/>
                <a:gd name="T86" fmla="*/ 255 w 791"/>
                <a:gd name="T87" fmla="*/ 1068 h 1681"/>
                <a:gd name="T88" fmla="*/ 188 w 791"/>
                <a:gd name="T89" fmla="*/ 1023 h 1681"/>
                <a:gd name="T90" fmla="*/ 150 w 791"/>
                <a:gd name="T91" fmla="*/ 971 h 1681"/>
                <a:gd name="T92" fmla="*/ 134 w 791"/>
                <a:gd name="T93" fmla="*/ 932 h 1681"/>
                <a:gd name="T94" fmla="*/ 133 w 791"/>
                <a:gd name="T95" fmla="*/ 822 h 1681"/>
                <a:gd name="T96" fmla="*/ 147 w 791"/>
                <a:gd name="T97" fmla="*/ 779 h 1681"/>
                <a:gd name="T98" fmla="*/ 170 w 791"/>
                <a:gd name="T99" fmla="*/ 740 h 1681"/>
                <a:gd name="T100" fmla="*/ 209 w 791"/>
                <a:gd name="T101" fmla="*/ 693 h 1681"/>
                <a:gd name="T102" fmla="*/ 246 w 791"/>
                <a:gd name="T103" fmla="*/ 651 h 1681"/>
                <a:gd name="T104" fmla="*/ 265 w 791"/>
                <a:gd name="T105" fmla="*/ 615 h 1681"/>
                <a:gd name="T106" fmla="*/ 281 w 791"/>
                <a:gd name="T107" fmla="*/ 557 h 1681"/>
                <a:gd name="T108" fmla="*/ 278 w 791"/>
                <a:gd name="T109" fmla="*/ 471 h 1681"/>
                <a:gd name="T110" fmla="*/ 264 w 791"/>
                <a:gd name="T111" fmla="*/ 429 h 1681"/>
                <a:gd name="T112" fmla="*/ 244 w 791"/>
                <a:gd name="T113" fmla="*/ 395 h 1681"/>
                <a:gd name="T114" fmla="*/ 210 w 791"/>
                <a:gd name="T115" fmla="*/ 356 h 1681"/>
                <a:gd name="T116" fmla="*/ 170 w 791"/>
                <a:gd name="T117" fmla="*/ 303 h 1681"/>
                <a:gd name="T118" fmla="*/ 152 w 791"/>
                <a:gd name="T119" fmla="*/ 264 h 1681"/>
                <a:gd name="T120" fmla="*/ 139 w 791"/>
                <a:gd name="T121" fmla="*/ 222 h 1681"/>
                <a:gd name="T122" fmla="*/ 141 w 791"/>
                <a:gd name="T123" fmla="*/ 125 h 1681"/>
                <a:gd name="T124" fmla="*/ 157 w 791"/>
                <a:gd name="T125" fmla="*/ 81 h 1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91" h="1681">
                  <a:moveTo>
                    <a:pt x="60" y="0"/>
                  </a:moveTo>
                  <a:lnTo>
                    <a:pt x="55" y="7"/>
                  </a:lnTo>
                  <a:lnTo>
                    <a:pt x="52" y="15"/>
                  </a:lnTo>
                  <a:lnTo>
                    <a:pt x="47" y="21"/>
                  </a:lnTo>
                  <a:lnTo>
                    <a:pt x="44" y="29"/>
                  </a:lnTo>
                  <a:lnTo>
                    <a:pt x="40" y="36"/>
                  </a:lnTo>
                  <a:lnTo>
                    <a:pt x="37" y="44"/>
                  </a:lnTo>
                  <a:lnTo>
                    <a:pt x="34" y="52"/>
                  </a:lnTo>
                  <a:lnTo>
                    <a:pt x="31" y="59"/>
                  </a:lnTo>
                  <a:lnTo>
                    <a:pt x="27" y="67"/>
                  </a:lnTo>
                  <a:lnTo>
                    <a:pt x="24" y="75"/>
                  </a:lnTo>
                  <a:lnTo>
                    <a:pt x="23" y="83"/>
                  </a:lnTo>
                  <a:lnTo>
                    <a:pt x="19" y="91"/>
                  </a:lnTo>
                  <a:lnTo>
                    <a:pt x="18" y="99"/>
                  </a:lnTo>
                  <a:lnTo>
                    <a:pt x="16" y="107"/>
                  </a:lnTo>
                  <a:lnTo>
                    <a:pt x="13" y="117"/>
                  </a:lnTo>
                  <a:lnTo>
                    <a:pt x="11" y="125"/>
                  </a:lnTo>
                  <a:lnTo>
                    <a:pt x="8" y="169"/>
                  </a:lnTo>
                  <a:lnTo>
                    <a:pt x="8" y="193"/>
                  </a:lnTo>
                  <a:lnTo>
                    <a:pt x="10" y="216"/>
                  </a:lnTo>
                  <a:lnTo>
                    <a:pt x="11" y="227"/>
                  </a:lnTo>
                  <a:lnTo>
                    <a:pt x="14" y="240"/>
                  </a:lnTo>
                  <a:lnTo>
                    <a:pt x="16" y="251"/>
                  </a:lnTo>
                  <a:lnTo>
                    <a:pt x="18" y="258"/>
                  </a:lnTo>
                  <a:lnTo>
                    <a:pt x="19" y="264"/>
                  </a:lnTo>
                  <a:lnTo>
                    <a:pt x="21" y="269"/>
                  </a:lnTo>
                  <a:lnTo>
                    <a:pt x="23" y="275"/>
                  </a:lnTo>
                  <a:lnTo>
                    <a:pt x="24" y="280"/>
                  </a:lnTo>
                  <a:lnTo>
                    <a:pt x="26" y="287"/>
                  </a:lnTo>
                  <a:lnTo>
                    <a:pt x="27" y="293"/>
                  </a:lnTo>
                  <a:lnTo>
                    <a:pt x="29" y="298"/>
                  </a:lnTo>
                  <a:lnTo>
                    <a:pt x="31" y="305"/>
                  </a:lnTo>
                  <a:lnTo>
                    <a:pt x="34" y="309"/>
                  </a:lnTo>
                  <a:lnTo>
                    <a:pt x="35" y="316"/>
                  </a:lnTo>
                  <a:lnTo>
                    <a:pt x="39" y="322"/>
                  </a:lnTo>
                  <a:lnTo>
                    <a:pt x="40" y="327"/>
                  </a:lnTo>
                  <a:lnTo>
                    <a:pt x="44" y="334"/>
                  </a:lnTo>
                  <a:lnTo>
                    <a:pt x="45" y="338"/>
                  </a:lnTo>
                  <a:lnTo>
                    <a:pt x="48" y="345"/>
                  </a:lnTo>
                  <a:lnTo>
                    <a:pt x="50" y="350"/>
                  </a:lnTo>
                  <a:lnTo>
                    <a:pt x="53" y="355"/>
                  </a:lnTo>
                  <a:lnTo>
                    <a:pt x="56" y="361"/>
                  </a:lnTo>
                  <a:lnTo>
                    <a:pt x="60" y="366"/>
                  </a:lnTo>
                  <a:lnTo>
                    <a:pt x="61" y="371"/>
                  </a:lnTo>
                  <a:lnTo>
                    <a:pt x="65" y="376"/>
                  </a:lnTo>
                  <a:lnTo>
                    <a:pt x="68" y="382"/>
                  </a:lnTo>
                  <a:lnTo>
                    <a:pt x="71" y="387"/>
                  </a:lnTo>
                  <a:lnTo>
                    <a:pt x="74" y="392"/>
                  </a:lnTo>
                  <a:lnTo>
                    <a:pt x="78" y="397"/>
                  </a:lnTo>
                  <a:lnTo>
                    <a:pt x="81" y="402"/>
                  </a:lnTo>
                  <a:lnTo>
                    <a:pt x="84" y="406"/>
                  </a:lnTo>
                  <a:lnTo>
                    <a:pt x="89" y="411"/>
                  </a:lnTo>
                  <a:lnTo>
                    <a:pt x="92" y="416"/>
                  </a:lnTo>
                  <a:lnTo>
                    <a:pt x="95" y="421"/>
                  </a:lnTo>
                  <a:lnTo>
                    <a:pt x="99" y="424"/>
                  </a:lnTo>
                  <a:lnTo>
                    <a:pt x="103" y="429"/>
                  </a:lnTo>
                  <a:lnTo>
                    <a:pt x="107" y="434"/>
                  </a:lnTo>
                  <a:lnTo>
                    <a:pt x="115" y="442"/>
                  </a:lnTo>
                  <a:lnTo>
                    <a:pt x="123" y="450"/>
                  </a:lnTo>
                  <a:lnTo>
                    <a:pt x="131" y="457"/>
                  </a:lnTo>
                  <a:lnTo>
                    <a:pt x="139" y="465"/>
                  </a:lnTo>
                  <a:lnTo>
                    <a:pt x="145" y="468"/>
                  </a:lnTo>
                  <a:lnTo>
                    <a:pt x="155" y="478"/>
                  </a:lnTo>
                  <a:lnTo>
                    <a:pt x="160" y="484"/>
                  </a:lnTo>
                  <a:lnTo>
                    <a:pt x="163" y="489"/>
                  </a:lnTo>
                  <a:lnTo>
                    <a:pt x="166" y="495"/>
                  </a:lnTo>
                  <a:lnTo>
                    <a:pt x="168" y="502"/>
                  </a:lnTo>
                  <a:lnTo>
                    <a:pt x="170" y="516"/>
                  </a:lnTo>
                  <a:lnTo>
                    <a:pt x="170" y="529"/>
                  </a:lnTo>
                  <a:lnTo>
                    <a:pt x="168" y="544"/>
                  </a:lnTo>
                  <a:lnTo>
                    <a:pt x="165" y="549"/>
                  </a:lnTo>
                  <a:lnTo>
                    <a:pt x="162" y="555"/>
                  </a:lnTo>
                  <a:lnTo>
                    <a:pt x="158" y="562"/>
                  </a:lnTo>
                  <a:lnTo>
                    <a:pt x="154" y="568"/>
                  </a:lnTo>
                  <a:lnTo>
                    <a:pt x="149" y="575"/>
                  </a:lnTo>
                  <a:lnTo>
                    <a:pt x="142" y="580"/>
                  </a:lnTo>
                  <a:lnTo>
                    <a:pt x="137" y="584"/>
                  </a:lnTo>
                  <a:lnTo>
                    <a:pt x="129" y="591"/>
                  </a:lnTo>
                  <a:lnTo>
                    <a:pt x="121" y="599"/>
                  </a:lnTo>
                  <a:lnTo>
                    <a:pt x="111" y="607"/>
                  </a:lnTo>
                  <a:lnTo>
                    <a:pt x="103" y="615"/>
                  </a:lnTo>
                  <a:lnTo>
                    <a:pt x="95" y="623"/>
                  </a:lnTo>
                  <a:lnTo>
                    <a:pt x="89" y="633"/>
                  </a:lnTo>
                  <a:lnTo>
                    <a:pt x="84" y="638"/>
                  </a:lnTo>
                  <a:lnTo>
                    <a:pt x="81" y="643"/>
                  </a:lnTo>
                  <a:lnTo>
                    <a:pt x="78" y="648"/>
                  </a:lnTo>
                  <a:lnTo>
                    <a:pt x="74" y="652"/>
                  </a:lnTo>
                  <a:lnTo>
                    <a:pt x="69" y="657"/>
                  </a:lnTo>
                  <a:lnTo>
                    <a:pt x="66" y="662"/>
                  </a:lnTo>
                  <a:lnTo>
                    <a:pt x="63" y="667"/>
                  </a:lnTo>
                  <a:lnTo>
                    <a:pt x="60" y="673"/>
                  </a:lnTo>
                  <a:lnTo>
                    <a:pt x="56" y="678"/>
                  </a:lnTo>
                  <a:lnTo>
                    <a:pt x="53" y="683"/>
                  </a:lnTo>
                  <a:lnTo>
                    <a:pt x="50" y="688"/>
                  </a:lnTo>
                  <a:lnTo>
                    <a:pt x="48" y="694"/>
                  </a:lnTo>
                  <a:lnTo>
                    <a:pt x="45" y="699"/>
                  </a:lnTo>
                  <a:lnTo>
                    <a:pt x="42" y="706"/>
                  </a:lnTo>
                  <a:lnTo>
                    <a:pt x="39" y="711"/>
                  </a:lnTo>
                  <a:lnTo>
                    <a:pt x="37" y="717"/>
                  </a:lnTo>
                  <a:lnTo>
                    <a:pt x="34" y="722"/>
                  </a:lnTo>
                  <a:lnTo>
                    <a:pt x="32" y="728"/>
                  </a:lnTo>
                  <a:lnTo>
                    <a:pt x="29" y="733"/>
                  </a:lnTo>
                  <a:lnTo>
                    <a:pt x="27" y="740"/>
                  </a:lnTo>
                  <a:lnTo>
                    <a:pt x="24" y="746"/>
                  </a:lnTo>
                  <a:lnTo>
                    <a:pt x="23" y="751"/>
                  </a:lnTo>
                  <a:lnTo>
                    <a:pt x="21" y="758"/>
                  </a:lnTo>
                  <a:lnTo>
                    <a:pt x="19" y="764"/>
                  </a:lnTo>
                  <a:lnTo>
                    <a:pt x="16" y="769"/>
                  </a:lnTo>
                  <a:lnTo>
                    <a:pt x="14" y="775"/>
                  </a:lnTo>
                  <a:lnTo>
                    <a:pt x="13" y="782"/>
                  </a:lnTo>
                  <a:lnTo>
                    <a:pt x="11" y="787"/>
                  </a:lnTo>
                  <a:lnTo>
                    <a:pt x="10" y="793"/>
                  </a:lnTo>
                  <a:lnTo>
                    <a:pt x="8" y="800"/>
                  </a:lnTo>
                  <a:lnTo>
                    <a:pt x="8" y="806"/>
                  </a:lnTo>
                  <a:lnTo>
                    <a:pt x="6" y="811"/>
                  </a:lnTo>
                  <a:lnTo>
                    <a:pt x="2" y="835"/>
                  </a:lnTo>
                  <a:lnTo>
                    <a:pt x="0" y="884"/>
                  </a:lnTo>
                  <a:lnTo>
                    <a:pt x="0" y="906"/>
                  </a:lnTo>
                  <a:lnTo>
                    <a:pt x="2" y="918"/>
                  </a:lnTo>
                  <a:lnTo>
                    <a:pt x="3" y="929"/>
                  </a:lnTo>
                  <a:lnTo>
                    <a:pt x="5" y="939"/>
                  </a:lnTo>
                  <a:lnTo>
                    <a:pt x="6" y="942"/>
                  </a:lnTo>
                  <a:lnTo>
                    <a:pt x="8" y="947"/>
                  </a:lnTo>
                  <a:lnTo>
                    <a:pt x="10" y="957"/>
                  </a:lnTo>
                  <a:lnTo>
                    <a:pt x="11" y="960"/>
                  </a:lnTo>
                  <a:lnTo>
                    <a:pt x="11" y="965"/>
                  </a:lnTo>
                  <a:lnTo>
                    <a:pt x="13" y="968"/>
                  </a:lnTo>
                  <a:lnTo>
                    <a:pt x="14" y="973"/>
                  </a:lnTo>
                  <a:lnTo>
                    <a:pt x="16" y="978"/>
                  </a:lnTo>
                  <a:lnTo>
                    <a:pt x="18" y="981"/>
                  </a:lnTo>
                  <a:lnTo>
                    <a:pt x="19" y="989"/>
                  </a:lnTo>
                  <a:lnTo>
                    <a:pt x="23" y="997"/>
                  </a:lnTo>
                  <a:lnTo>
                    <a:pt x="26" y="1005"/>
                  </a:lnTo>
                  <a:lnTo>
                    <a:pt x="29" y="1013"/>
                  </a:lnTo>
                  <a:lnTo>
                    <a:pt x="34" y="1021"/>
                  </a:lnTo>
                  <a:lnTo>
                    <a:pt x="37" y="1029"/>
                  </a:lnTo>
                  <a:lnTo>
                    <a:pt x="40" y="1036"/>
                  </a:lnTo>
                  <a:lnTo>
                    <a:pt x="45" y="1044"/>
                  </a:lnTo>
                  <a:lnTo>
                    <a:pt x="50" y="1050"/>
                  </a:lnTo>
                  <a:lnTo>
                    <a:pt x="53" y="1058"/>
                  </a:lnTo>
                  <a:lnTo>
                    <a:pt x="58" y="1065"/>
                  </a:lnTo>
                  <a:lnTo>
                    <a:pt x="63" y="1071"/>
                  </a:lnTo>
                  <a:lnTo>
                    <a:pt x="68" y="1080"/>
                  </a:lnTo>
                  <a:lnTo>
                    <a:pt x="73" y="1086"/>
                  </a:lnTo>
                  <a:lnTo>
                    <a:pt x="79" y="1092"/>
                  </a:lnTo>
                  <a:lnTo>
                    <a:pt x="84" y="1099"/>
                  </a:lnTo>
                  <a:lnTo>
                    <a:pt x="89" y="1104"/>
                  </a:lnTo>
                  <a:lnTo>
                    <a:pt x="95" y="1110"/>
                  </a:lnTo>
                  <a:lnTo>
                    <a:pt x="100" y="1117"/>
                  </a:lnTo>
                  <a:lnTo>
                    <a:pt x="107" y="1122"/>
                  </a:lnTo>
                  <a:lnTo>
                    <a:pt x="113" y="1128"/>
                  </a:lnTo>
                  <a:lnTo>
                    <a:pt x="118" y="1133"/>
                  </a:lnTo>
                  <a:lnTo>
                    <a:pt x="124" y="1138"/>
                  </a:lnTo>
                  <a:lnTo>
                    <a:pt x="131" y="1143"/>
                  </a:lnTo>
                  <a:lnTo>
                    <a:pt x="137" y="1149"/>
                  </a:lnTo>
                  <a:lnTo>
                    <a:pt x="144" y="1152"/>
                  </a:lnTo>
                  <a:lnTo>
                    <a:pt x="150" y="1157"/>
                  </a:lnTo>
                  <a:lnTo>
                    <a:pt x="158" y="1162"/>
                  </a:lnTo>
                  <a:lnTo>
                    <a:pt x="165" y="1167"/>
                  </a:lnTo>
                  <a:lnTo>
                    <a:pt x="171" y="1170"/>
                  </a:lnTo>
                  <a:lnTo>
                    <a:pt x="186" y="1178"/>
                  </a:lnTo>
                  <a:lnTo>
                    <a:pt x="200" y="1185"/>
                  </a:lnTo>
                  <a:lnTo>
                    <a:pt x="217" y="1191"/>
                  </a:lnTo>
                  <a:lnTo>
                    <a:pt x="231" y="1198"/>
                  </a:lnTo>
                  <a:lnTo>
                    <a:pt x="247" y="1202"/>
                  </a:lnTo>
                  <a:lnTo>
                    <a:pt x="264" y="1206"/>
                  </a:lnTo>
                  <a:lnTo>
                    <a:pt x="294" y="1212"/>
                  </a:lnTo>
                  <a:lnTo>
                    <a:pt x="328" y="1215"/>
                  </a:lnTo>
                  <a:lnTo>
                    <a:pt x="396" y="1212"/>
                  </a:lnTo>
                  <a:lnTo>
                    <a:pt x="422" y="1217"/>
                  </a:lnTo>
                  <a:lnTo>
                    <a:pt x="443" y="1227"/>
                  </a:lnTo>
                  <a:lnTo>
                    <a:pt x="451" y="1232"/>
                  </a:lnTo>
                  <a:lnTo>
                    <a:pt x="459" y="1238"/>
                  </a:lnTo>
                  <a:lnTo>
                    <a:pt x="466" y="1245"/>
                  </a:lnTo>
                  <a:lnTo>
                    <a:pt x="471" y="1251"/>
                  </a:lnTo>
                  <a:lnTo>
                    <a:pt x="475" y="1257"/>
                  </a:lnTo>
                  <a:lnTo>
                    <a:pt x="479" y="1264"/>
                  </a:lnTo>
                  <a:lnTo>
                    <a:pt x="482" y="1270"/>
                  </a:lnTo>
                  <a:lnTo>
                    <a:pt x="484" y="1277"/>
                  </a:lnTo>
                  <a:lnTo>
                    <a:pt x="487" y="1291"/>
                  </a:lnTo>
                  <a:lnTo>
                    <a:pt x="485" y="1303"/>
                  </a:lnTo>
                  <a:lnTo>
                    <a:pt x="484" y="1330"/>
                  </a:lnTo>
                  <a:lnTo>
                    <a:pt x="484" y="1356"/>
                  </a:lnTo>
                  <a:lnTo>
                    <a:pt x="485" y="1380"/>
                  </a:lnTo>
                  <a:lnTo>
                    <a:pt x="487" y="1393"/>
                  </a:lnTo>
                  <a:lnTo>
                    <a:pt x="488" y="1405"/>
                  </a:lnTo>
                  <a:lnTo>
                    <a:pt x="492" y="1418"/>
                  </a:lnTo>
                  <a:lnTo>
                    <a:pt x="492" y="1423"/>
                  </a:lnTo>
                  <a:lnTo>
                    <a:pt x="493" y="1429"/>
                  </a:lnTo>
                  <a:lnTo>
                    <a:pt x="495" y="1434"/>
                  </a:lnTo>
                  <a:lnTo>
                    <a:pt x="496" y="1440"/>
                  </a:lnTo>
                  <a:lnTo>
                    <a:pt x="498" y="1447"/>
                  </a:lnTo>
                  <a:lnTo>
                    <a:pt x="500" y="1452"/>
                  </a:lnTo>
                  <a:lnTo>
                    <a:pt x="501" y="1458"/>
                  </a:lnTo>
                  <a:lnTo>
                    <a:pt x="505" y="1463"/>
                  </a:lnTo>
                  <a:lnTo>
                    <a:pt x="506" y="1468"/>
                  </a:lnTo>
                  <a:lnTo>
                    <a:pt x="508" y="1474"/>
                  </a:lnTo>
                  <a:lnTo>
                    <a:pt x="511" y="1479"/>
                  </a:lnTo>
                  <a:lnTo>
                    <a:pt x="513" y="1484"/>
                  </a:lnTo>
                  <a:lnTo>
                    <a:pt x="516" y="1490"/>
                  </a:lnTo>
                  <a:lnTo>
                    <a:pt x="517" y="1495"/>
                  </a:lnTo>
                  <a:lnTo>
                    <a:pt x="521" y="1500"/>
                  </a:lnTo>
                  <a:lnTo>
                    <a:pt x="524" y="1505"/>
                  </a:lnTo>
                  <a:lnTo>
                    <a:pt x="526" y="1510"/>
                  </a:lnTo>
                  <a:lnTo>
                    <a:pt x="529" y="1516"/>
                  </a:lnTo>
                  <a:lnTo>
                    <a:pt x="532" y="1521"/>
                  </a:lnTo>
                  <a:lnTo>
                    <a:pt x="535" y="1526"/>
                  </a:lnTo>
                  <a:lnTo>
                    <a:pt x="539" y="1531"/>
                  </a:lnTo>
                  <a:lnTo>
                    <a:pt x="540" y="1536"/>
                  </a:lnTo>
                  <a:lnTo>
                    <a:pt x="543" y="1539"/>
                  </a:lnTo>
                  <a:lnTo>
                    <a:pt x="547" y="1544"/>
                  </a:lnTo>
                  <a:lnTo>
                    <a:pt x="551" y="1549"/>
                  </a:lnTo>
                  <a:lnTo>
                    <a:pt x="555" y="1554"/>
                  </a:lnTo>
                  <a:lnTo>
                    <a:pt x="558" y="1558"/>
                  </a:lnTo>
                  <a:lnTo>
                    <a:pt x="561" y="1563"/>
                  </a:lnTo>
                  <a:lnTo>
                    <a:pt x="568" y="1571"/>
                  </a:lnTo>
                  <a:lnTo>
                    <a:pt x="572" y="1576"/>
                  </a:lnTo>
                  <a:lnTo>
                    <a:pt x="576" y="1579"/>
                  </a:lnTo>
                  <a:lnTo>
                    <a:pt x="584" y="1588"/>
                  </a:lnTo>
                  <a:lnTo>
                    <a:pt x="592" y="1596"/>
                  </a:lnTo>
                  <a:lnTo>
                    <a:pt x="600" y="1604"/>
                  </a:lnTo>
                  <a:lnTo>
                    <a:pt x="608" y="1610"/>
                  </a:lnTo>
                  <a:lnTo>
                    <a:pt x="616" y="1618"/>
                  </a:lnTo>
                  <a:lnTo>
                    <a:pt x="626" y="1625"/>
                  </a:lnTo>
                  <a:lnTo>
                    <a:pt x="634" y="1630"/>
                  </a:lnTo>
                  <a:lnTo>
                    <a:pt x="640" y="1634"/>
                  </a:lnTo>
                  <a:lnTo>
                    <a:pt x="647" y="1639"/>
                  </a:lnTo>
                  <a:lnTo>
                    <a:pt x="661" y="1647"/>
                  </a:lnTo>
                  <a:lnTo>
                    <a:pt x="674" y="1654"/>
                  </a:lnTo>
                  <a:lnTo>
                    <a:pt x="689" y="1660"/>
                  </a:lnTo>
                  <a:lnTo>
                    <a:pt x="703" y="1667"/>
                  </a:lnTo>
                  <a:lnTo>
                    <a:pt x="716" y="1673"/>
                  </a:lnTo>
                  <a:lnTo>
                    <a:pt x="731" y="1678"/>
                  </a:lnTo>
                  <a:lnTo>
                    <a:pt x="746" y="1681"/>
                  </a:lnTo>
                  <a:lnTo>
                    <a:pt x="791" y="1565"/>
                  </a:lnTo>
                  <a:lnTo>
                    <a:pt x="765" y="1558"/>
                  </a:lnTo>
                  <a:lnTo>
                    <a:pt x="752" y="1554"/>
                  </a:lnTo>
                  <a:lnTo>
                    <a:pt x="739" y="1547"/>
                  </a:lnTo>
                  <a:lnTo>
                    <a:pt x="728" y="1541"/>
                  </a:lnTo>
                  <a:lnTo>
                    <a:pt x="715" y="1533"/>
                  </a:lnTo>
                  <a:lnTo>
                    <a:pt x="703" y="1524"/>
                  </a:lnTo>
                  <a:lnTo>
                    <a:pt x="692" y="1515"/>
                  </a:lnTo>
                  <a:lnTo>
                    <a:pt x="684" y="1507"/>
                  </a:lnTo>
                  <a:lnTo>
                    <a:pt x="676" y="1499"/>
                  </a:lnTo>
                  <a:lnTo>
                    <a:pt x="671" y="1494"/>
                  </a:lnTo>
                  <a:lnTo>
                    <a:pt x="668" y="1489"/>
                  </a:lnTo>
                  <a:lnTo>
                    <a:pt x="663" y="1484"/>
                  </a:lnTo>
                  <a:lnTo>
                    <a:pt x="660" y="1478"/>
                  </a:lnTo>
                  <a:lnTo>
                    <a:pt x="657" y="1473"/>
                  </a:lnTo>
                  <a:lnTo>
                    <a:pt x="652" y="1468"/>
                  </a:lnTo>
                  <a:lnTo>
                    <a:pt x="648" y="1461"/>
                  </a:lnTo>
                  <a:lnTo>
                    <a:pt x="645" y="1455"/>
                  </a:lnTo>
                  <a:lnTo>
                    <a:pt x="642" y="1450"/>
                  </a:lnTo>
                  <a:lnTo>
                    <a:pt x="640" y="1444"/>
                  </a:lnTo>
                  <a:lnTo>
                    <a:pt x="637" y="1437"/>
                  </a:lnTo>
                  <a:lnTo>
                    <a:pt x="634" y="1431"/>
                  </a:lnTo>
                  <a:lnTo>
                    <a:pt x="632" y="1424"/>
                  </a:lnTo>
                  <a:lnTo>
                    <a:pt x="629" y="1418"/>
                  </a:lnTo>
                  <a:lnTo>
                    <a:pt x="627" y="1411"/>
                  </a:lnTo>
                  <a:lnTo>
                    <a:pt x="624" y="1405"/>
                  </a:lnTo>
                  <a:lnTo>
                    <a:pt x="623" y="1398"/>
                  </a:lnTo>
                  <a:lnTo>
                    <a:pt x="621" y="1392"/>
                  </a:lnTo>
                  <a:lnTo>
                    <a:pt x="619" y="1385"/>
                  </a:lnTo>
                  <a:lnTo>
                    <a:pt x="619" y="1379"/>
                  </a:lnTo>
                  <a:lnTo>
                    <a:pt x="616" y="1355"/>
                  </a:lnTo>
                  <a:lnTo>
                    <a:pt x="616" y="1330"/>
                  </a:lnTo>
                  <a:lnTo>
                    <a:pt x="616" y="1314"/>
                  </a:lnTo>
                  <a:lnTo>
                    <a:pt x="616" y="1291"/>
                  </a:lnTo>
                  <a:lnTo>
                    <a:pt x="615" y="1280"/>
                  </a:lnTo>
                  <a:lnTo>
                    <a:pt x="613" y="1269"/>
                  </a:lnTo>
                  <a:lnTo>
                    <a:pt x="611" y="1262"/>
                  </a:lnTo>
                  <a:lnTo>
                    <a:pt x="610" y="1257"/>
                  </a:lnTo>
                  <a:lnTo>
                    <a:pt x="608" y="1251"/>
                  </a:lnTo>
                  <a:lnTo>
                    <a:pt x="606" y="1246"/>
                  </a:lnTo>
                  <a:lnTo>
                    <a:pt x="605" y="1240"/>
                  </a:lnTo>
                  <a:lnTo>
                    <a:pt x="603" y="1235"/>
                  </a:lnTo>
                  <a:lnTo>
                    <a:pt x="602" y="1230"/>
                  </a:lnTo>
                  <a:lnTo>
                    <a:pt x="598" y="1225"/>
                  </a:lnTo>
                  <a:lnTo>
                    <a:pt x="597" y="1220"/>
                  </a:lnTo>
                  <a:lnTo>
                    <a:pt x="595" y="1215"/>
                  </a:lnTo>
                  <a:lnTo>
                    <a:pt x="589" y="1204"/>
                  </a:lnTo>
                  <a:lnTo>
                    <a:pt x="587" y="1199"/>
                  </a:lnTo>
                  <a:lnTo>
                    <a:pt x="584" y="1194"/>
                  </a:lnTo>
                  <a:lnTo>
                    <a:pt x="581" y="1191"/>
                  </a:lnTo>
                  <a:lnTo>
                    <a:pt x="577" y="1186"/>
                  </a:lnTo>
                  <a:lnTo>
                    <a:pt x="571" y="1177"/>
                  </a:lnTo>
                  <a:lnTo>
                    <a:pt x="568" y="1172"/>
                  </a:lnTo>
                  <a:lnTo>
                    <a:pt x="564" y="1169"/>
                  </a:lnTo>
                  <a:lnTo>
                    <a:pt x="561" y="1164"/>
                  </a:lnTo>
                  <a:lnTo>
                    <a:pt x="558" y="1160"/>
                  </a:lnTo>
                  <a:lnTo>
                    <a:pt x="550" y="1152"/>
                  </a:lnTo>
                  <a:lnTo>
                    <a:pt x="542" y="1144"/>
                  </a:lnTo>
                  <a:lnTo>
                    <a:pt x="534" y="1138"/>
                  </a:lnTo>
                  <a:lnTo>
                    <a:pt x="526" y="1130"/>
                  </a:lnTo>
                  <a:lnTo>
                    <a:pt x="516" y="1125"/>
                  </a:lnTo>
                  <a:lnTo>
                    <a:pt x="508" y="1118"/>
                  </a:lnTo>
                  <a:lnTo>
                    <a:pt x="498" y="1113"/>
                  </a:lnTo>
                  <a:lnTo>
                    <a:pt x="488" y="1107"/>
                  </a:lnTo>
                  <a:lnTo>
                    <a:pt x="479" y="1104"/>
                  </a:lnTo>
                  <a:lnTo>
                    <a:pt x="467" y="1099"/>
                  </a:lnTo>
                  <a:lnTo>
                    <a:pt x="458" y="1096"/>
                  </a:lnTo>
                  <a:lnTo>
                    <a:pt x="437" y="1089"/>
                  </a:lnTo>
                  <a:lnTo>
                    <a:pt x="414" y="1086"/>
                  </a:lnTo>
                  <a:lnTo>
                    <a:pt x="369" y="1086"/>
                  </a:lnTo>
                  <a:lnTo>
                    <a:pt x="361" y="1086"/>
                  </a:lnTo>
                  <a:lnTo>
                    <a:pt x="317" y="1086"/>
                  </a:lnTo>
                  <a:lnTo>
                    <a:pt x="275" y="1076"/>
                  </a:lnTo>
                  <a:lnTo>
                    <a:pt x="255" y="1068"/>
                  </a:lnTo>
                  <a:lnTo>
                    <a:pt x="238" y="1060"/>
                  </a:lnTo>
                  <a:lnTo>
                    <a:pt x="228" y="1055"/>
                  </a:lnTo>
                  <a:lnTo>
                    <a:pt x="220" y="1049"/>
                  </a:lnTo>
                  <a:lnTo>
                    <a:pt x="210" y="1042"/>
                  </a:lnTo>
                  <a:lnTo>
                    <a:pt x="202" y="1036"/>
                  </a:lnTo>
                  <a:lnTo>
                    <a:pt x="196" y="1029"/>
                  </a:lnTo>
                  <a:lnTo>
                    <a:pt x="188" y="1023"/>
                  </a:lnTo>
                  <a:lnTo>
                    <a:pt x="181" y="1015"/>
                  </a:lnTo>
                  <a:lnTo>
                    <a:pt x="173" y="1007"/>
                  </a:lnTo>
                  <a:lnTo>
                    <a:pt x="166" y="999"/>
                  </a:lnTo>
                  <a:lnTo>
                    <a:pt x="162" y="989"/>
                  </a:lnTo>
                  <a:lnTo>
                    <a:pt x="155" y="981"/>
                  </a:lnTo>
                  <a:lnTo>
                    <a:pt x="154" y="976"/>
                  </a:lnTo>
                  <a:lnTo>
                    <a:pt x="150" y="971"/>
                  </a:lnTo>
                  <a:lnTo>
                    <a:pt x="149" y="966"/>
                  </a:lnTo>
                  <a:lnTo>
                    <a:pt x="145" y="961"/>
                  </a:lnTo>
                  <a:lnTo>
                    <a:pt x="141" y="952"/>
                  </a:lnTo>
                  <a:lnTo>
                    <a:pt x="139" y="947"/>
                  </a:lnTo>
                  <a:lnTo>
                    <a:pt x="137" y="942"/>
                  </a:lnTo>
                  <a:lnTo>
                    <a:pt x="136" y="937"/>
                  </a:lnTo>
                  <a:lnTo>
                    <a:pt x="134" y="932"/>
                  </a:lnTo>
                  <a:lnTo>
                    <a:pt x="126" y="889"/>
                  </a:lnTo>
                  <a:lnTo>
                    <a:pt x="126" y="866"/>
                  </a:lnTo>
                  <a:lnTo>
                    <a:pt x="126" y="853"/>
                  </a:lnTo>
                  <a:lnTo>
                    <a:pt x="129" y="842"/>
                  </a:lnTo>
                  <a:lnTo>
                    <a:pt x="129" y="835"/>
                  </a:lnTo>
                  <a:lnTo>
                    <a:pt x="131" y="829"/>
                  </a:lnTo>
                  <a:lnTo>
                    <a:pt x="133" y="822"/>
                  </a:lnTo>
                  <a:lnTo>
                    <a:pt x="134" y="816"/>
                  </a:lnTo>
                  <a:lnTo>
                    <a:pt x="136" y="811"/>
                  </a:lnTo>
                  <a:lnTo>
                    <a:pt x="139" y="804"/>
                  </a:lnTo>
                  <a:lnTo>
                    <a:pt x="141" y="798"/>
                  </a:lnTo>
                  <a:lnTo>
                    <a:pt x="142" y="792"/>
                  </a:lnTo>
                  <a:lnTo>
                    <a:pt x="145" y="785"/>
                  </a:lnTo>
                  <a:lnTo>
                    <a:pt x="147" y="779"/>
                  </a:lnTo>
                  <a:lnTo>
                    <a:pt x="150" y="774"/>
                  </a:lnTo>
                  <a:lnTo>
                    <a:pt x="154" y="767"/>
                  </a:lnTo>
                  <a:lnTo>
                    <a:pt x="157" y="762"/>
                  </a:lnTo>
                  <a:lnTo>
                    <a:pt x="160" y="756"/>
                  </a:lnTo>
                  <a:lnTo>
                    <a:pt x="163" y="751"/>
                  </a:lnTo>
                  <a:lnTo>
                    <a:pt x="166" y="746"/>
                  </a:lnTo>
                  <a:lnTo>
                    <a:pt x="170" y="740"/>
                  </a:lnTo>
                  <a:lnTo>
                    <a:pt x="173" y="735"/>
                  </a:lnTo>
                  <a:lnTo>
                    <a:pt x="176" y="730"/>
                  </a:lnTo>
                  <a:lnTo>
                    <a:pt x="181" y="725"/>
                  </a:lnTo>
                  <a:lnTo>
                    <a:pt x="189" y="717"/>
                  </a:lnTo>
                  <a:lnTo>
                    <a:pt x="196" y="709"/>
                  </a:lnTo>
                  <a:lnTo>
                    <a:pt x="204" y="698"/>
                  </a:lnTo>
                  <a:lnTo>
                    <a:pt x="209" y="693"/>
                  </a:lnTo>
                  <a:lnTo>
                    <a:pt x="215" y="688"/>
                  </a:lnTo>
                  <a:lnTo>
                    <a:pt x="220" y="683"/>
                  </a:lnTo>
                  <a:lnTo>
                    <a:pt x="225" y="678"/>
                  </a:lnTo>
                  <a:lnTo>
                    <a:pt x="233" y="669"/>
                  </a:lnTo>
                  <a:lnTo>
                    <a:pt x="239" y="659"/>
                  </a:lnTo>
                  <a:lnTo>
                    <a:pt x="243" y="656"/>
                  </a:lnTo>
                  <a:lnTo>
                    <a:pt x="246" y="651"/>
                  </a:lnTo>
                  <a:lnTo>
                    <a:pt x="249" y="646"/>
                  </a:lnTo>
                  <a:lnTo>
                    <a:pt x="252" y="641"/>
                  </a:lnTo>
                  <a:lnTo>
                    <a:pt x="255" y="636"/>
                  </a:lnTo>
                  <a:lnTo>
                    <a:pt x="257" y="631"/>
                  </a:lnTo>
                  <a:lnTo>
                    <a:pt x="260" y="626"/>
                  </a:lnTo>
                  <a:lnTo>
                    <a:pt x="262" y="622"/>
                  </a:lnTo>
                  <a:lnTo>
                    <a:pt x="265" y="615"/>
                  </a:lnTo>
                  <a:lnTo>
                    <a:pt x="267" y="610"/>
                  </a:lnTo>
                  <a:lnTo>
                    <a:pt x="268" y="605"/>
                  </a:lnTo>
                  <a:lnTo>
                    <a:pt x="272" y="601"/>
                  </a:lnTo>
                  <a:lnTo>
                    <a:pt x="275" y="589"/>
                  </a:lnTo>
                  <a:lnTo>
                    <a:pt x="276" y="584"/>
                  </a:lnTo>
                  <a:lnTo>
                    <a:pt x="276" y="580"/>
                  </a:lnTo>
                  <a:lnTo>
                    <a:pt x="281" y="557"/>
                  </a:lnTo>
                  <a:lnTo>
                    <a:pt x="283" y="536"/>
                  </a:lnTo>
                  <a:lnTo>
                    <a:pt x="285" y="525"/>
                  </a:lnTo>
                  <a:lnTo>
                    <a:pt x="283" y="513"/>
                  </a:lnTo>
                  <a:lnTo>
                    <a:pt x="281" y="492"/>
                  </a:lnTo>
                  <a:lnTo>
                    <a:pt x="280" y="481"/>
                  </a:lnTo>
                  <a:lnTo>
                    <a:pt x="278" y="476"/>
                  </a:lnTo>
                  <a:lnTo>
                    <a:pt x="278" y="471"/>
                  </a:lnTo>
                  <a:lnTo>
                    <a:pt x="276" y="465"/>
                  </a:lnTo>
                  <a:lnTo>
                    <a:pt x="275" y="460"/>
                  </a:lnTo>
                  <a:lnTo>
                    <a:pt x="273" y="455"/>
                  </a:lnTo>
                  <a:lnTo>
                    <a:pt x="272" y="450"/>
                  </a:lnTo>
                  <a:lnTo>
                    <a:pt x="270" y="444"/>
                  </a:lnTo>
                  <a:lnTo>
                    <a:pt x="267" y="439"/>
                  </a:lnTo>
                  <a:lnTo>
                    <a:pt x="264" y="429"/>
                  </a:lnTo>
                  <a:lnTo>
                    <a:pt x="260" y="424"/>
                  </a:lnTo>
                  <a:lnTo>
                    <a:pt x="259" y="419"/>
                  </a:lnTo>
                  <a:lnTo>
                    <a:pt x="255" y="415"/>
                  </a:lnTo>
                  <a:lnTo>
                    <a:pt x="252" y="410"/>
                  </a:lnTo>
                  <a:lnTo>
                    <a:pt x="251" y="405"/>
                  </a:lnTo>
                  <a:lnTo>
                    <a:pt x="247" y="400"/>
                  </a:lnTo>
                  <a:lnTo>
                    <a:pt x="244" y="395"/>
                  </a:lnTo>
                  <a:lnTo>
                    <a:pt x="241" y="390"/>
                  </a:lnTo>
                  <a:lnTo>
                    <a:pt x="238" y="385"/>
                  </a:lnTo>
                  <a:lnTo>
                    <a:pt x="234" y="382"/>
                  </a:lnTo>
                  <a:lnTo>
                    <a:pt x="226" y="372"/>
                  </a:lnTo>
                  <a:lnTo>
                    <a:pt x="221" y="369"/>
                  </a:lnTo>
                  <a:lnTo>
                    <a:pt x="218" y="364"/>
                  </a:lnTo>
                  <a:lnTo>
                    <a:pt x="210" y="356"/>
                  </a:lnTo>
                  <a:lnTo>
                    <a:pt x="199" y="338"/>
                  </a:lnTo>
                  <a:lnTo>
                    <a:pt x="191" y="330"/>
                  </a:lnTo>
                  <a:lnTo>
                    <a:pt x="184" y="322"/>
                  </a:lnTo>
                  <a:lnTo>
                    <a:pt x="179" y="317"/>
                  </a:lnTo>
                  <a:lnTo>
                    <a:pt x="176" y="313"/>
                  </a:lnTo>
                  <a:lnTo>
                    <a:pt x="173" y="308"/>
                  </a:lnTo>
                  <a:lnTo>
                    <a:pt x="170" y="303"/>
                  </a:lnTo>
                  <a:lnTo>
                    <a:pt x="168" y="298"/>
                  </a:lnTo>
                  <a:lnTo>
                    <a:pt x="165" y="293"/>
                  </a:lnTo>
                  <a:lnTo>
                    <a:pt x="162" y="287"/>
                  </a:lnTo>
                  <a:lnTo>
                    <a:pt x="158" y="282"/>
                  </a:lnTo>
                  <a:lnTo>
                    <a:pt x="157" y="275"/>
                  </a:lnTo>
                  <a:lnTo>
                    <a:pt x="154" y="271"/>
                  </a:lnTo>
                  <a:lnTo>
                    <a:pt x="152" y="264"/>
                  </a:lnTo>
                  <a:lnTo>
                    <a:pt x="149" y="258"/>
                  </a:lnTo>
                  <a:lnTo>
                    <a:pt x="147" y="253"/>
                  </a:lnTo>
                  <a:lnTo>
                    <a:pt x="145" y="246"/>
                  </a:lnTo>
                  <a:lnTo>
                    <a:pt x="142" y="240"/>
                  </a:lnTo>
                  <a:lnTo>
                    <a:pt x="142" y="235"/>
                  </a:lnTo>
                  <a:lnTo>
                    <a:pt x="141" y="228"/>
                  </a:lnTo>
                  <a:lnTo>
                    <a:pt x="139" y="222"/>
                  </a:lnTo>
                  <a:lnTo>
                    <a:pt x="136" y="211"/>
                  </a:lnTo>
                  <a:lnTo>
                    <a:pt x="134" y="186"/>
                  </a:lnTo>
                  <a:lnTo>
                    <a:pt x="134" y="165"/>
                  </a:lnTo>
                  <a:lnTo>
                    <a:pt x="136" y="151"/>
                  </a:lnTo>
                  <a:lnTo>
                    <a:pt x="137" y="138"/>
                  </a:lnTo>
                  <a:lnTo>
                    <a:pt x="139" y="131"/>
                  </a:lnTo>
                  <a:lnTo>
                    <a:pt x="141" y="125"/>
                  </a:lnTo>
                  <a:lnTo>
                    <a:pt x="142" y="118"/>
                  </a:lnTo>
                  <a:lnTo>
                    <a:pt x="144" y="112"/>
                  </a:lnTo>
                  <a:lnTo>
                    <a:pt x="147" y="106"/>
                  </a:lnTo>
                  <a:lnTo>
                    <a:pt x="149" y="99"/>
                  </a:lnTo>
                  <a:lnTo>
                    <a:pt x="150" y="93"/>
                  </a:lnTo>
                  <a:lnTo>
                    <a:pt x="154" y="86"/>
                  </a:lnTo>
                  <a:lnTo>
                    <a:pt x="157" y="81"/>
                  </a:lnTo>
                  <a:lnTo>
                    <a:pt x="158" y="75"/>
                  </a:lnTo>
                  <a:lnTo>
                    <a:pt x="162" y="68"/>
                  </a:lnTo>
                  <a:lnTo>
                    <a:pt x="165" y="63"/>
                  </a:lnTo>
                  <a:lnTo>
                    <a:pt x="6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68" name="Freeform 24"/>
            <p:cNvSpPr>
              <a:spLocks/>
            </p:cNvSpPr>
            <p:nvPr/>
          </p:nvSpPr>
          <p:spPr bwMode="auto">
            <a:xfrm>
              <a:off x="4310" y="693"/>
              <a:ext cx="793" cy="794"/>
            </a:xfrm>
            <a:custGeom>
              <a:avLst/>
              <a:gdLst>
                <a:gd name="T0" fmla="*/ 708 w 1587"/>
                <a:gd name="T1" fmla="*/ 4 h 1588"/>
                <a:gd name="T2" fmla="*/ 411 w 1587"/>
                <a:gd name="T3" fmla="*/ 98 h 1588"/>
                <a:gd name="T4" fmla="*/ 307 w 1587"/>
                <a:gd name="T5" fmla="*/ 166 h 1588"/>
                <a:gd name="T6" fmla="*/ 215 w 1587"/>
                <a:gd name="T7" fmla="*/ 250 h 1588"/>
                <a:gd name="T8" fmla="*/ 136 w 1587"/>
                <a:gd name="T9" fmla="*/ 349 h 1588"/>
                <a:gd name="T10" fmla="*/ 81 w 1587"/>
                <a:gd name="T11" fmla="*/ 444 h 1588"/>
                <a:gd name="T12" fmla="*/ 53 w 1587"/>
                <a:gd name="T13" fmla="*/ 509 h 1588"/>
                <a:gd name="T14" fmla="*/ 29 w 1587"/>
                <a:gd name="T15" fmla="*/ 580 h 1588"/>
                <a:gd name="T16" fmla="*/ 8 w 1587"/>
                <a:gd name="T17" fmla="*/ 682 h 1588"/>
                <a:gd name="T18" fmla="*/ 18 w 1587"/>
                <a:gd name="T19" fmla="*/ 961 h 1588"/>
                <a:gd name="T20" fmla="*/ 35 w 1587"/>
                <a:gd name="T21" fmla="*/ 1030 h 1588"/>
                <a:gd name="T22" fmla="*/ 60 w 1587"/>
                <a:gd name="T23" fmla="*/ 1098 h 1588"/>
                <a:gd name="T24" fmla="*/ 97 w 1587"/>
                <a:gd name="T25" fmla="*/ 1176 h 1588"/>
                <a:gd name="T26" fmla="*/ 165 w 1587"/>
                <a:gd name="T27" fmla="*/ 1279 h 1588"/>
                <a:gd name="T28" fmla="*/ 249 w 1587"/>
                <a:gd name="T29" fmla="*/ 1372 h 1588"/>
                <a:gd name="T30" fmla="*/ 348 w 1587"/>
                <a:gd name="T31" fmla="*/ 1451 h 1588"/>
                <a:gd name="T32" fmla="*/ 461 w 1587"/>
                <a:gd name="T33" fmla="*/ 1516 h 1588"/>
                <a:gd name="T34" fmla="*/ 799 w 1587"/>
                <a:gd name="T35" fmla="*/ 1588 h 1588"/>
                <a:gd name="T36" fmla="*/ 1164 w 1587"/>
                <a:gd name="T37" fmla="*/ 1495 h 1588"/>
                <a:gd name="T38" fmla="*/ 1270 w 1587"/>
                <a:gd name="T39" fmla="*/ 1428 h 1588"/>
                <a:gd name="T40" fmla="*/ 1363 w 1587"/>
                <a:gd name="T41" fmla="*/ 1346 h 1588"/>
                <a:gd name="T42" fmla="*/ 1444 w 1587"/>
                <a:gd name="T43" fmla="*/ 1247 h 1588"/>
                <a:gd name="T44" fmla="*/ 1501 w 1587"/>
                <a:gd name="T45" fmla="*/ 1153 h 1588"/>
                <a:gd name="T46" fmla="*/ 1533 w 1587"/>
                <a:gd name="T47" fmla="*/ 1079 h 1588"/>
                <a:gd name="T48" fmla="*/ 1554 w 1587"/>
                <a:gd name="T49" fmla="*/ 1017 h 1588"/>
                <a:gd name="T50" fmla="*/ 1572 w 1587"/>
                <a:gd name="T51" fmla="*/ 944 h 1588"/>
                <a:gd name="T52" fmla="*/ 1570 w 1587"/>
                <a:gd name="T53" fmla="*/ 635 h 1588"/>
                <a:gd name="T54" fmla="*/ 1553 w 1587"/>
                <a:gd name="T55" fmla="*/ 566 h 1588"/>
                <a:gd name="T56" fmla="*/ 1530 w 1587"/>
                <a:gd name="T57" fmla="*/ 503 h 1588"/>
                <a:gd name="T58" fmla="*/ 1504 w 1587"/>
                <a:gd name="T59" fmla="*/ 443 h 1588"/>
                <a:gd name="T60" fmla="*/ 1443 w 1587"/>
                <a:gd name="T61" fmla="*/ 339 h 1588"/>
                <a:gd name="T62" fmla="*/ 1363 w 1587"/>
                <a:gd name="T63" fmla="*/ 242 h 1588"/>
                <a:gd name="T64" fmla="*/ 1270 w 1587"/>
                <a:gd name="T65" fmla="*/ 160 h 1588"/>
                <a:gd name="T66" fmla="*/ 1161 w 1587"/>
                <a:gd name="T67" fmla="*/ 90 h 1588"/>
                <a:gd name="T68" fmla="*/ 1147 w 1587"/>
                <a:gd name="T69" fmla="*/ 207 h 1588"/>
                <a:gd name="T70" fmla="*/ 1237 w 1587"/>
                <a:gd name="T71" fmla="*/ 271 h 1588"/>
                <a:gd name="T72" fmla="*/ 1313 w 1587"/>
                <a:gd name="T73" fmla="*/ 349 h 1588"/>
                <a:gd name="T74" fmla="*/ 1376 w 1587"/>
                <a:gd name="T75" fmla="*/ 436 h 1588"/>
                <a:gd name="T76" fmla="*/ 1425 w 1587"/>
                <a:gd name="T77" fmla="*/ 532 h 1588"/>
                <a:gd name="T78" fmla="*/ 1457 w 1587"/>
                <a:gd name="T79" fmla="*/ 634 h 1588"/>
                <a:gd name="T80" fmla="*/ 1469 w 1587"/>
                <a:gd name="T81" fmla="*/ 907 h 1588"/>
                <a:gd name="T82" fmla="*/ 1443 w 1587"/>
                <a:gd name="T83" fmla="*/ 1008 h 1588"/>
                <a:gd name="T84" fmla="*/ 1399 w 1587"/>
                <a:gd name="T85" fmla="*/ 1114 h 1588"/>
                <a:gd name="T86" fmla="*/ 1339 w 1587"/>
                <a:gd name="T87" fmla="*/ 1208 h 1588"/>
                <a:gd name="T88" fmla="*/ 1266 w 1587"/>
                <a:gd name="T89" fmla="*/ 1291 h 1588"/>
                <a:gd name="T90" fmla="*/ 1184 w 1587"/>
                <a:gd name="T91" fmla="*/ 1359 h 1588"/>
                <a:gd name="T92" fmla="*/ 1038 w 1587"/>
                <a:gd name="T93" fmla="*/ 1436 h 1588"/>
                <a:gd name="T94" fmla="*/ 593 w 1587"/>
                <a:gd name="T95" fmla="*/ 1454 h 1588"/>
                <a:gd name="T96" fmla="*/ 412 w 1587"/>
                <a:gd name="T97" fmla="*/ 1368 h 1588"/>
                <a:gd name="T98" fmla="*/ 327 w 1587"/>
                <a:gd name="T99" fmla="*/ 1300 h 1588"/>
                <a:gd name="T100" fmla="*/ 252 w 1587"/>
                <a:gd name="T101" fmla="*/ 1221 h 1588"/>
                <a:gd name="T102" fmla="*/ 192 w 1587"/>
                <a:gd name="T103" fmla="*/ 1132 h 1588"/>
                <a:gd name="T104" fmla="*/ 147 w 1587"/>
                <a:gd name="T105" fmla="*/ 1035 h 1588"/>
                <a:gd name="T106" fmla="*/ 118 w 1587"/>
                <a:gd name="T107" fmla="*/ 931 h 1588"/>
                <a:gd name="T108" fmla="*/ 120 w 1587"/>
                <a:gd name="T109" fmla="*/ 648 h 1588"/>
                <a:gd name="T110" fmla="*/ 150 w 1587"/>
                <a:gd name="T111" fmla="*/ 548 h 1588"/>
                <a:gd name="T112" fmla="*/ 199 w 1587"/>
                <a:gd name="T113" fmla="*/ 446 h 1588"/>
                <a:gd name="T114" fmla="*/ 262 w 1587"/>
                <a:gd name="T115" fmla="*/ 355 h 1588"/>
                <a:gd name="T116" fmla="*/ 336 w 1587"/>
                <a:gd name="T117" fmla="*/ 278 h 1588"/>
                <a:gd name="T118" fmla="*/ 422 w 1587"/>
                <a:gd name="T119" fmla="*/ 215 h 1588"/>
                <a:gd name="T120" fmla="*/ 602 w 1587"/>
                <a:gd name="T121" fmla="*/ 134 h 1588"/>
                <a:gd name="T122" fmla="*/ 1045 w 1587"/>
                <a:gd name="T123" fmla="*/ 156 h 1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87" h="1588">
                  <a:moveTo>
                    <a:pt x="1092" y="58"/>
                  </a:moveTo>
                  <a:lnTo>
                    <a:pt x="1074" y="51"/>
                  </a:lnTo>
                  <a:lnTo>
                    <a:pt x="1054" y="43"/>
                  </a:lnTo>
                  <a:lnTo>
                    <a:pt x="1035" y="37"/>
                  </a:lnTo>
                  <a:lnTo>
                    <a:pt x="1016" y="32"/>
                  </a:lnTo>
                  <a:lnTo>
                    <a:pt x="996" y="25"/>
                  </a:lnTo>
                  <a:lnTo>
                    <a:pt x="977" y="21"/>
                  </a:lnTo>
                  <a:lnTo>
                    <a:pt x="957" y="17"/>
                  </a:lnTo>
                  <a:lnTo>
                    <a:pt x="940" y="12"/>
                  </a:lnTo>
                  <a:lnTo>
                    <a:pt x="901" y="6"/>
                  </a:lnTo>
                  <a:lnTo>
                    <a:pt x="862" y="3"/>
                  </a:lnTo>
                  <a:lnTo>
                    <a:pt x="784" y="0"/>
                  </a:lnTo>
                  <a:lnTo>
                    <a:pt x="708" y="4"/>
                  </a:lnTo>
                  <a:lnTo>
                    <a:pt x="632" y="16"/>
                  </a:lnTo>
                  <a:lnTo>
                    <a:pt x="595" y="25"/>
                  </a:lnTo>
                  <a:lnTo>
                    <a:pt x="577" y="30"/>
                  </a:lnTo>
                  <a:lnTo>
                    <a:pt x="559" y="35"/>
                  </a:lnTo>
                  <a:lnTo>
                    <a:pt x="542" y="42"/>
                  </a:lnTo>
                  <a:lnTo>
                    <a:pt x="522" y="48"/>
                  </a:lnTo>
                  <a:lnTo>
                    <a:pt x="505" y="55"/>
                  </a:lnTo>
                  <a:lnTo>
                    <a:pt x="488" y="61"/>
                  </a:lnTo>
                  <a:lnTo>
                    <a:pt x="471" y="69"/>
                  </a:lnTo>
                  <a:lnTo>
                    <a:pt x="453" y="77"/>
                  </a:lnTo>
                  <a:lnTo>
                    <a:pt x="437" y="85"/>
                  </a:lnTo>
                  <a:lnTo>
                    <a:pt x="419" y="93"/>
                  </a:lnTo>
                  <a:lnTo>
                    <a:pt x="411" y="98"/>
                  </a:lnTo>
                  <a:lnTo>
                    <a:pt x="403" y="103"/>
                  </a:lnTo>
                  <a:lnTo>
                    <a:pt x="395" y="108"/>
                  </a:lnTo>
                  <a:lnTo>
                    <a:pt x="386" y="113"/>
                  </a:lnTo>
                  <a:lnTo>
                    <a:pt x="378" y="118"/>
                  </a:lnTo>
                  <a:lnTo>
                    <a:pt x="370" y="122"/>
                  </a:lnTo>
                  <a:lnTo>
                    <a:pt x="362" y="127"/>
                  </a:lnTo>
                  <a:lnTo>
                    <a:pt x="354" y="132"/>
                  </a:lnTo>
                  <a:lnTo>
                    <a:pt x="346" y="139"/>
                  </a:lnTo>
                  <a:lnTo>
                    <a:pt x="338" y="144"/>
                  </a:lnTo>
                  <a:lnTo>
                    <a:pt x="330" y="148"/>
                  </a:lnTo>
                  <a:lnTo>
                    <a:pt x="322" y="155"/>
                  </a:lnTo>
                  <a:lnTo>
                    <a:pt x="315" y="160"/>
                  </a:lnTo>
                  <a:lnTo>
                    <a:pt x="307" y="166"/>
                  </a:lnTo>
                  <a:lnTo>
                    <a:pt x="299" y="173"/>
                  </a:lnTo>
                  <a:lnTo>
                    <a:pt x="293" y="177"/>
                  </a:lnTo>
                  <a:lnTo>
                    <a:pt x="285" y="184"/>
                  </a:lnTo>
                  <a:lnTo>
                    <a:pt x="278" y="190"/>
                  </a:lnTo>
                  <a:lnTo>
                    <a:pt x="270" y="197"/>
                  </a:lnTo>
                  <a:lnTo>
                    <a:pt x="263" y="203"/>
                  </a:lnTo>
                  <a:lnTo>
                    <a:pt x="255" y="210"/>
                  </a:lnTo>
                  <a:lnTo>
                    <a:pt x="249" y="216"/>
                  </a:lnTo>
                  <a:lnTo>
                    <a:pt x="242" y="223"/>
                  </a:lnTo>
                  <a:lnTo>
                    <a:pt x="234" y="229"/>
                  </a:lnTo>
                  <a:lnTo>
                    <a:pt x="228" y="236"/>
                  </a:lnTo>
                  <a:lnTo>
                    <a:pt x="221" y="242"/>
                  </a:lnTo>
                  <a:lnTo>
                    <a:pt x="215" y="250"/>
                  </a:lnTo>
                  <a:lnTo>
                    <a:pt x="209" y="257"/>
                  </a:lnTo>
                  <a:lnTo>
                    <a:pt x="202" y="265"/>
                  </a:lnTo>
                  <a:lnTo>
                    <a:pt x="196" y="271"/>
                  </a:lnTo>
                  <a:lnTo>
                    <a:pt x="189" y="279"/>
                  </a:lnTo>
                  <a:lnTo>
                    <a:pt x="183" y="286"/>
                  </a:lnTo>
                  <a:lnTo>
                    <a:pt x="176" y="294"/>
                  </a:lnTo>
                  <a:lnTo>
                    <a:pt x="171" y="302"/>
                  </a:lnTo>
                  <a:lnTo>
                    <a:pt x="165" y="309"/>
                  </a:lnTo>
                  <a:lnTo>
                    <a:pt x="158" y="317"/>
                  </a:lnTo>
                  <a:lnTo>
                    <a:pt x="154" y="325"/>
                  </a:lnTo>
                  <a:lnTo>
                    <a:pt x="147" y="333"/>
                  </a:lnTo>
                  <a:lnTo>
                    <a:pt x="142" y="341"/>
                  </a:lnTo>
                  <a:lnTo>
                    <a:pt x="136" y="349"/>
                  </a:lnTo>
                  <a:lnTo>
                    <a:pt x="131" y="357"/>
                  </a:lnTo>
                  <a:lnTo>
                    <a:pt x="124" y="365"/>
                  </a:lnTo>
                  <a:lnTo>
                    <a:pt x="120" y="373"/>
                  </a:lnTo>
                  <a:lnTo>
                    <a:pt x="115" y="381"/>
                  </a:lnTo>
                  <a:lnTo>
                    <a:pt x="110" y="391"/>
                  </a:lnTo>
                  <a:lnTo>
                    <a:pt x="105" y="399"/>
                  </a:lnTo>
                  <a:lnTo>
                    <a:pt x="100" y="407"/>
                  </a:lnTo>
                  <a:lnTo>
                    <a:pt x="97" y="412"/>
                  </a:lnTo>
                  <a:lnTo>
                    <a:pt x="95" y="417"/>
                  </a:lnTo>
                  <a:lnTo>
                    <a:pt x="90" y="425"/>
                  </a:lnTo>
                  <a:lnTo>
                    <a:pt x="87" y="430"/>
                  </a:lnTo>
                  <a:lnTo>
                    <a:pt x="86" y="435"/>
                  </a:lnTo>
                  <a:lnTo>
                    <a:pt x="81" y="444"/>
                  </a:lnTo>
                  <a:lnTo>
                    <a:pt x="79" y="448"/>
                  </a:lnTo>
                  <a:lnTo>
                    <a:pt x="76" y="453"/>
                  </a:lnTo>
                  <a:lnTo>
                    <a:pt x="73" y="462"/>
                  </a:lnTo>
                  <a:lnTo>
                    <a:pt x="71" y="467"/>
                  </a:lnTo>
                  <a:lnTo>
                    <a:pt x="68" y="472"/>
                  </a:lnTo>
                  <a:lnTo>
                    <a:pt x="66" y="475"/>
                  </a:lnTo>
                  <a:lnTo>
                    <a:pt x="65" y="480"/>
                  </a:lnTo>
                  <a:lnTo>
                    <a:pt x="63" y="485"/>
                  </a:lnTo>
                  <a:lnTo>
                    <a:pt x="60" y="490"/>
                  </a:lnTo>
                  <a:lnTo>
                    <a:pt x="58" y="495"/>
                  </a:lnTo>
                  <a:lnTo>
                    <a:pt x="56" y="499"/>
                  </a:lnTo>
                  <a:lnTo>
                    <a:pt x="55" y="504"/>
                  </a:lnTo>
                  <a:lnTo>
                    <a:pt x="53" y="509"/>
                  </a:lnTo>
                  <a:lnTo>
                    <a:pt x="52" y="514"/>
                  </a:lnTo>
                  <a:lnTo>
                    <a:pt x="48" y="519"/>
                  </a:lnTo>
                  <a:lnTo>
                    <a:pt x="47" y="524"/>
                  </a:lnTo>
                  <a:lnTo>
                    <a:pt x="45" y="529"/>
                  </a:lnTo>
                  <a:lnTo>
                    <a:pt x="42" y="538"/>
                  </a:lnTo>
                  <a:lnTo>
                    <a:pt x="40" y="542"/>
                  </a:lnTo>
                  <a:lnTo>
                    <a:pt x="39" y="546"/>
                  </a:lnTo>
                  <a:lnTo>
                    <a:pt x="37" y="551"/>
                  </a:lnTo>
                  <a:lnTo>
                    <a:pt x="35" y="556"/>
                  </a:lnTo>
                  <a:lnTo>
                    <a:pt x="34" y="561"/>
                  </a:lnTo>
                  <a:lnTo>
                    <a:pt x="32" y="566"/>
                  </a:lnTo>
                  <a:lnTo>
                    <a:pt x="31" y="576"/>
                  </a:lnTo>
                  <a:lnTo>
                    <a:pt x="29" y="580"/>
                  </a:lnTo>
                  <a:lnTo>
                    <a:pt x="27" y="585"/>
                  </a:lnTo>
                  <a:lnTo>
                    <a:pt x="26" y="590"/>
                  </a:lnTo>
                  <a:lnTo>
                    <a:pt x="26" y="595"/>
                  </a:lnTo>
                  <a:lnTo>
                    <a:pt x="22" y="605"/>
                  </a:lnTo>
                  <a:lnTo>
                    <a:pt x="21" y="609"/>
                  </a:lnTo>
                  <a:lnTo>
                    <a:pt x="21" y="614"/>
                  </a:lnTo>
                  <a:lnTo>
                    <a:pt x="19" y="619"/>
                  </a:lnTo>
                  <a:lnTo>
                    <a:pt x="18" y="624"/>
                  </a:lnTo>
                  <a:lnTo>
                    <a:pt x="18" y="629"/>
                  </a:lnTo>
                  <a:lnTo>
                    <a:pt x="16" y="634"/>
                  </a:lnTo>
                  <a:lnTo>
                    <a:pt x="14" y="643"/>
                  </a:lnTo>
                  <a:lnTo>
                    <a:pt x="11" y="663"/>
                  </a:lnTo>
                  <a:lnTo>
                    <a:pt x="8" y="682"/>
                  </a:lnTo>
                  <a:lnTo>
                    <a:pt x="5" y="702"/>
                  </a:lnTo>
                  <a:lnTo>
                    <a:pt x="3" y="721"/>
                  </a:lnTo>
                  <a:lnTo>
                    <a:pt x="0" y="760"/>
                  </a:lnTo>
                  <a:lnTo>
                    <a:pt x="0" y="799"/>
                  </a:lnTo>
                  <a:lnTo>
                    <a:pt x="1" y="838"/>
                  </a:lnTo>
                  <a:lnTo>
                    <a:pt x="3" y="857"/>
                  </a:lnTo>
                  <a:lnTo>
                    <a:pt x="5" y="876"/>
                  </a:lnTo>
                  <a:lnTo>
                    <a:pt x="6" y="896"/>
                  </a:lnTo>
                  <a:lnTo>
                    <a:pt x="10" y="914"/>
                  </a:lnTo>
                  <a:lnTo>
                    <a:pt x="13" y="933"/>
                  </a:lnTo>
                  <a:lnTo>
                    <a:pt x="16" y="953"/>
                  </a:lnTo>
                  <a:lnTo>
                    <a:pt x="18" y="957"/>
                  </a:lnTo>
                  <a:lnTo>
                    <a:pt x="18" y="961"/>
                  </a:lnTo>
                  <a:lnTo>
                    <a:pt x="19" y="965"/>
                  </a:lnTo>
                  <a:lnTo>
                    <a:pt x="19" y="970"/>
                  </a:lnTo>
                  <a:lnTo>
                    <a:pt x="22" y="980"/>
                  </a:lnTo>
                  <a:lnTo>
                    <a:pt x="24" y="985"/>
                  </a:lnTo>
                  <a:lnTo>
                    <a:pt x="24" y="990"/>
                  </a:lnTo>
                  <a:lnTo>
                    <a:pt x="26" y="993"/>
                  </a:lnTo>
                  <a:lnTo>
                    <a:pt x="27" y="998"/>
                  </a:lnTo>
                  <a:lnTo>
                    <a:pt x="27" y="1003"/>
                  </a:lnTo>
                  <a:lnTo>
                    <a:pt x="29" y="1008"/>
                  </a:lnTo>
                  <a:lnTo>
                    <a:pt x="31" y="1012"/>
                  </a:lnTo>
                  <a:lnTo>
                    <a:pt x="32" y="1017"/>
                  </a:lnTo>
                  <a:lnTo>
                    <a:pt x="35" y="1025"/>
                  </a:lnTo>
                  <a:lnTo>
                    <a:pt x="35" y="1030"/>
                  </a:lnTo>
                  <a:lnTo>
                    <a:pt x="37" y="1035"/>
                  </a:lnTo>
                  <a:lnTo>
                    <a:pt x="39" y="1040"/>
                  </a:lnTo>
                  <a:lnTo>
                    <a:pt x="40" y="1045"/>
                  </a:lnTo>
                  <a:lnTo>
                    <a:pt x="42" y="1048"/>
                  </a:lnTo>
                  <a:lnTo>
                    <a:pt x="44" y="1053"/>
                  </a:lnTo>
                  <a:lnTo>
                    <a:pt x="45" y="1058"/>
                  </a:lnTo>
                  <a:lnTo>
                    <a:pt x="47" y="1063"/>
                  </a:lnTo>
                  <a:lnTo>
                    <a:pt x="50" y="1071"/>
                  </a:lnTo>
                  <a:lnTo>
                    <a:pt x="52" y="1075"/>
                  </a:lnTo>
                  <a:lnTo>
                    <a:pt x="53" y="1080"/>
                  </a:lnTo>
                  <a:lnTo>
                    <a:pt x="56" y="1088"/>
                  </a:lnTo>
                  <a:lnTo>
                    <a:pt x="58" y="1093"/>
                  </a:lnTo>
                  <a:lnTo>
                    <a:pt x="60" y="1098"/>
                  </a:lnTo>
                  <a:lnTo>
                    <a:pt x="63" y="1101"/>
                  </a:lnTo>
                  <a:lnTo>
                    <a:pt x="65" y="1106"/>
                  </a:lnTo>
                  <a:lnTo>
                    <a:pt x="66" y="1111"/>
                  </a:lnTo>
                  <a:lnTo>
                    <a:pt x="68" y="1116"/>
                  </a:lnTo>
                  <a:lnTo>
                    <a:pt x="73" y="1124"/>
                  </a:lnTo>
                  <a:lnTo>
                    <a:pt x="74" y="1129"/>
                  </a:lnTo>
                  <a:lnTo>
                    <a:pt x="76" y="1132"/>
                  </a:lnTo>
                  <a:lnTo>
                    <a:pt x="81" y="1140"/>
                  </a:lnTo>
                  <a:lnTo>
                    <a:pt x="82" y="1145"/>
                  </a:lnTo>
                  <a:lnTo>
                    <a:pt x="84" y="1150"/>
                  </a:lnTo>
                  <a:lnTo>
                    <a:pt x="89" y="1158"/>
                  </a:lnTo>
                  <a:lnTo>
                    <a:pt x="94" y="1166"/>
                  </a:lnTo>
                  <a:lnTo>
                    <a:pt x="97" y="1176"/>
                  </a:lnTo>
                  <a:lnTo>
                    <a:pt x="102" y="1184"/>
                  </a:lnTo>
                  <a:lnTo>
                    <a:pt x="107" y="1192"/>
                  </a:lnTo>
                  <a:lnTo>
                    <a:pt x="111" y="1200"/>
                  </a:lnTo>
                  <a:lnTo>
                    <a:pt x="116" y="1208"/>
                  </a:lnTo>
                  <a:lnTo>
                    <a:pt x="121" y="1216"/>
                  </a:lnTo>
                  <a:lnTo>
                    <a:pt x="126" y="1224"/>
                  </a:lnTo>
                  <a:lnTo>
                    <a:pt x="132" y="1232"/>
                  </a:lnTo>
                  <a:lnTo>
                    <a:pt x="137" y="1240"/>
                  </a:lnTo>
                  <a:lnTo>
                    <a:pt x="142" y="1249"/>
                  </a:lnTo>
                  <a:lnTo>
                    <a:pt x="149" y="1257"/>
                  </a:lnTo>
                  <a:lnTo>
                    <a:pt x="154" y="1263"/>
                  </a:lnTo>
                  <a:lnTo>
                    <a:pt x="160" y="1271"/>
                  </a:lnTo>
                  <a:lnTo>
                    <a:pt x="165" y="1279"/>
                  </a:lnTo>
                  <a:lnTo>
                    <a:pt x="171" y="1287"/>
                  </a:lnTo>
                  <a:lnTo>
                    <a:pt x="178" y="1294"/>
                  </a:lnTo>
                  <a:lnTo>
                    <a:pt x="183" y="1302"/>
                  </a:lnTo>
                  <a:lnTo>
                    <a:pt x="189" y="1308"/>
                  </a:lnTo>
                  <a:lnTo>
                    <a:pt x="196" y="1317"/>
                  </a:lnTo>
                  <a:lnTo>
                    <a:pt x="202" y="1323"/>
                  </a:lnTo>
                  <a:lnTo>
                    <a:pt x="209" y="1331"/>
                  </a:lnTo>
                  <a:lnTo>
                    <a:pt x="215" y="1338"/>
                  </a:lnTo>
                  <a:lnTo>
                    <a:pt x="221" y="1344"/>
                  </a:lnTo>
                  <a:lnTo>
                    <a:pt x="228" y="1352"/>
                  </a:lnTo>
                  <a:lnTo>
                    <a:pt x="234" y="1359"/>
                  </a:lnTo>
                  <a:lnTo>
                    <a:pt x="242" y="1365"/>
                  </a:lnTo>
                  <a:lnTo>
                    <a:pt x="249" y="1372"/>
                  </a:lnTo>
                  <a:lnTo>
                    <a:pt x="255" y="1378"/>
                  </a:lnTo>
                  <a:lnTo>
                    <a:pt x="263" y="1384"/>
                  </a:lnTo>
                  <a:lnTo>
                    <a:pt x="270" y="1391"/>
                  </a:lnTo>
                  <a:lnTo>
                    <a:pt x="278" y="1397"/>
                  </a:lnTo>
                  <a:lnTo>
                    <a:pt x="286" y="1404"/>
                  </a:lnTo>
                  <a:lnTo>
                    <a:pt x="293" y="1410"/>
                  </a:lnTo>
                  <a:lnTo>
                    <a:pt x="301" y="1417"/>
                  </a:lnTo>
                  <a:lnTo>
                    <a:pt x="309" y="1423"/>
                  </a:lnTo>
                  <a:lnTo>
                    <a:pt x="317" y="1428"/>
                  </a:lnTo>
                  <a:lnTo>
                    <a:pt x="323" y="1435"/>
                  </a:lnTo>
                  <a:lnTo>
                    <a:pt x="331" y="1440"/>
                  </a:lnTo>
                  <a:lnTo>
                    <a:pt x="340" y="1446"/>
                  </a:lnTo>
                  <a:lnTo>
                    <a:pt x="348" y="1451"/>
                  </a:lnTo>
                  <a:lnTo>
                    <a:pt x="356" y="1457"/>
                  </a:lnTo>
                  <a:lnTo>
                    <a:pt x="365" y="1462"/>
                  </a:lnTo>
                  <a:lnTo>
                    <a:pt x="373" y="1467"/>
                  </a:lnTo>
                  <a:lnTo>
                    <a:pt x="382" y="1473"/>
                  </a:lnTo>
                  <a:lnTo>
                    <a:pt x="390" y="1478"/>
                  </a:lnTo>
                  <a:lnTo>
                    <a:pt x="399" y="1483"/>
                  </a:lnTo>
                  <a:lnTo>
                    <a:pt x="407" y="1488"/>
                  </a:lnTo>
                  <a:lnTo>
                    <a:pt x="416" y="1493"/>
                  </a:lnTo>
                  <a:lnTo>
                    <a:pt x="425" y="1498"/>
                  </a:lnTo>
                  <a:lnTo>
                    <a:pt x="433" y="1503"/>
                  </a:lnTo>
                  <a:lnTo>
                    <a:pt x="443" y="1506"/>
                  </a:lnTo>
                  <a:lnTo>
                    <a:pt x="453" y="1511"/>
                  </a:lnTo>
                  <a:lnTo>
                    <a:pt x="461" y="1516"/>
                  </a:lnTo>
                  <a:lnTo>
                    <a:pt x="471" y="1519"/>
                  </a:lnTo>
                  <a:lnTo>
                    <a:pt x="490" y="1527"/>
                  </a:lnTo>
                  <a:lnTo>
                    <a:pt x="508" y="1535"/>
                  </a:lnTo>
                  <a:lnTo>
                    <a:pt x="527" y="1543"/>
                  </a:lnTo>
                  <a:lnTo>
                    <a:pt x="547" y="1550"/>
                  </a:lnTo>
                  <a:lnTo>
                    <a:pt x="566" y="1554"/>
                  </a:lnTo>
                  <a:lnTo>
                    <a:pt x="585" y="1561"/>
                  </a:lnTo>
                  <a:lnTo>
                    <a:pt x="605" y="1566"/>
                  </a:lnTo>
                  <a:lnTo>
                    <a:pt x="624" y="1571"/>
                  </a:lnTo>
                  <a:lnTo>
                    <a:pt x="644" y="1574"/>
                  </a:lnTo>
                  <a:lnTo>
                    <a:pt x="682" y="1580"/>
                  </a:lnTo>
                  <a:lnTo>
                    <a:pt x="721" y="1585"/>
                  </a:lnTo>
                  <a:lnTo>
                    <a:pt x="799" y="1588"/>
                  </a:lnTo>
                  <a:lnTo>
                    <a:pt x="875" y="1584"/>
                  </a:lnTo>
                  <a:lnTo>
                    <a:pt x="951" y="1572"/>
                  </a:lnTo>
                  <a:lnTo>
                    <a:pt x="988" y="1564"/>
                  </a:lnTo>
                  <a:lnTo>
                    <a:pt x="1006" y="1558"/>
                  </a:lnTo>
                  <a:lnTo>
                    <a:pt x="1025" y="1553"/>
                  </a:lnTo>
                  <a:lnTo>
                    <a:pt x="1043" y="1548"/>
                  </a:lnTo>
                  <a:lnTo>
                    <a:pt x="1061" y="1541"/>
                  </a:lnTo>
                  <a:lnTo>
                    <a:pt x="1079" y="1535"/>
                  </a:lnTo>
                  <a:lnTo>
                    <a:pt x="1097" y="1527"/>
                  </a:lnTo>
                  <a:lnTo>
                    <a:pt x="1114" y="1520"/>
                  </a:lnTo>
                  <a:lnTo>
                    <a:pt x="1130" y="1512"/>
                  </a:lnTo>
                  <a:lnTo>
                    <a:pt x="1148" y="1504"/>
                  </a:lnTo>
                  <a:lnTo>
                    <a:pt x="1164" y="1495"/>
                  </a:lnTo>
                  <a:lnTo>
                    <a:pt x="1174" y="1490"/>
                  </a:lnTo>
                  <a:lnTo>
                    <a:pt x="1182" y="1486"/>
                  </a:lnTo>
                  <a:lnTo>
                    <a:pt x="1190" y="1482"/>
                  </a:lnTo>
                  <a:lnTo>
                    <a:pt x="1198" y="1477"/>
                  </a:lnTo>
                  <a:lnTo>
                    <a:pt x="1206" y="1472"/>
                  </a:lnTo>
                  <a:lnTo>
                    <a:pt x="1215" y="1465"/>
                  </a:lnTo>
                  <a:lnTo>
                    <a:pt x="1223" y="1461"/>
                  </a:lnTo>
                  <a:lnTo>
                    <a:pt x="1231" y="1456"/>
                  </a:lnTo>
                  <a:lnTo>
                    <a:pt x="1239" y="1451"/>
                  </a:lnTo>
                  <a:lnTo>
                    <a:pt x="1247" y="1444"/>
                  </a:lnTo>
                  <a:lnTo>
                    <a:pt x="1255" y="1440"/>
                  </a:lnTo>
                  <a:lnTo>
                    <a:pt x="1261" y="1435"/>
                  </a:lnTo>
                  <a:lnTo>
                    <a:pt x="1270" y="1428"/>
                  </a:lnTo>
                  <a:lnTo>
                    <a:pt x="1278" y="1422"/>
                  </a:lnTo>
                  <a:lnTo>
                    <a:pt x="1284" y="1417"/>
                  </a:lnTo>
                  <a:lnTo>
                    <a:pt x="1292" y="1410"/>
                  </a:lnTo>
                  <a:lnTo>
                    <a:pt x="1300" y="1404"/>
                  </a:lnTo>
                  <a:lnTo>
                    <a:pt x="1307" y="1399"/>
                  </a:lnTo>
                  <a:lnTo>
                    <a:pt x="1315" y="1393"/>
                  </a:lnTo>
                  <a:lnTo>
                    <a:pt x="1321" y="1386"/>
                  </a:lnTo>
                  <a:lnTo>
                    <a:pt x="1329" y="1380"/>
                  </a:lnTo>
                  <a:lnTo>
                    <a:pt x="1336" y="1373"/>
                  </a:lnTo>
                  <a:lnTo>
                    <a:pt x="1342" y="1367"/>
                  </a:lnTo>
                  <a:lnTo>
                    <a:pt x="1350" y="1359"/>
                  </a:lnTo>
                  <a:lnTo>
                    <a:pt x="1357" y="1352"/>
                  </a:lnTo>
                  <a:lnTo>
                    <a:pt x="1363" y="1346"/>
                  </a:lnTo>
                  <a:lnTo>
                    <a:pt x="1370" y="1339"/>
                  </a:lnTo>
                  <a:lnTo>
                    <a:pt x="1376" y="1331"/>
                  </a:lnTo>
                  <a:lnTo>
                    <a:pt x="1383" y="1325"/>
                  </a:lnTo>
                  <a:lnTo>
                    <a:pt x="1389" y="1317"/>
                  </a:lnTo>
                  <a:lnTo>
                    <a:pt x="1396" y="1310"/>
                  </a:lnTo>
                  <a:lnTo>
                    <a:pt x="1402" y="1302"/>
                  </a:lnTo>
                  <a:lnTo>
                    <a:pt x="1409" y="1294"/>
                  </a:lnTo>
                  <a:lnTo>
                    <a:pt x="1415" y="1287"/>
                  </a:lnTo>
                  <a:lnTo>
                    <a:pt x="1422" y="1279"/>
                  </a:lnTo>
                  <a:lnTo>
                    <a:pt x="1426" y="1271"/>
                  </a:lnTo>
                  <a:lnTo>
                    <a:pt x="1433" y="1263"/>
                  </a:lnTo>
                  <a:lnTo>
                    <a:pt x="1438" y="1255"/>
                  </a:lnTo>
                  <a:lnTo>
                    <a:pt x="1444" y="1247"/>
                  </a:lnTo>
                  <a:lnTo>
                    <a:pt x="1449" y="1239"/>
                  </a:lnTo>
                  <a:lnTo>
                    <a:pt x="1456" y="1231"/>
                  </a:lnTo>
                  <a:lnTo>
                    <a:pt x="1460" y="1223"/>
                  </a:lnTo>
                  <a:lnTo>
                    <a:pt x="1465" y="1215"/>
                  </a:lnTo>
                  <a:lnTo>
                    <a:pt x="1470" y="1207"/>
                  </a:lnTo>
                  <a:lnTo>
                    <a:pt x="1477" y="1197"/>
                  </a:lnTo>
                  <a:lnTo>
                    <a:pt x="1481" y="1189"/>
                  </a:lnTo>
                  <a:lnTo>
                    <a:pt x="1486" y="1181"/>
                  </a:lnTo>
                  <a:lnTo>
                    <a:pt x="1491" y="1171"/>
                  </a:lnTo>
                  <a:lnTo>
                    <a:pt x="1493" y="1166"/>
                  </a:lnTo>
                  <a:lnTo>
                    <a:pt x="1496" y="1163"/>
                  </a:lnTo>
                  <a:lnTo>
                    <a:pt x="1498" y="1158"/>
                  </a:lnTo>
                  <a:lnTo>
                    <a:pt x="1501" y="1153"/>
                  </a:lnTo>
                  <a:lnTo>
                    <a:pt x="1502" y="1148"/>
                  </a:lnTo>
                  <a:lnTo>
                    <a:pt x="1504" y="1143"/>
                  </a:lnTo>
                  <a:lnTo>
                    <a:pt x="1507" y="1140"/>
                  </a:lnTo>
                  <a:lnTo>
                    <a:pt x="1509" y="1135"/>
                  </a:lnTo>
                  <a:lnTo>
                    <a:pt x="1514" y="1126"/>
                  </a:lnTo>
                  <a:lnTo>
                    <a:pt x="1515" y="1121"/>
                  </a:lnTo>
                  <a:lnTo>
                    <a:pt x="1517" y="1116"/>
                  </a:lnTo>
                  <a:lnTo>
                    <a:pt x="1520" y="1113"/>
                  </a:lnTo>
                  <a:lnTo>
                    <a:pt x="1522" y="1108"/>
                  </a:lnTo>
                  <a:lnTo>
                    <a:pt x="1525" y="1098"/>
                  </a:lnTo>
                  <a:lnTo>
                    <a:pt x="1527" y="1093"/>
                  </a:lnTo>
                  <a:lnTo>
                    <a:pt x="1530" y="1088"/>
                  </a:lnTo>
                  <a:lnTo>
                    <a:pt x="1533" y="1079"/>
                  </a:lnTo>
                  <a:lnTo>
                    <a:pt x="1535" y="1074"/>
                  </a:lnTo>
                  <a:lnTo>
                    <a:pt x="1536" y="1069"/>
                  </a:lnTo>
                  <a:lnTo>
                    <a:pt x="1538" y="1064"/>
                  </a:lnTo>
                  <a:lnTo>
                    <a:pt x="1540" y="1059"/>
                  </a:lnTo>
                  <a:lnTo>
                    <a:pt x="1541" y="1054"/>
                  </a:lnTo>
                  <a:lnTo>
                    <a:pt x="1543" y="1050"/>
                  </a:lnTo>
                  <a:lnTo>
                    <a:pt x="1545" y="1045"/>
                  </a:lnTo>
                  <a:lnTo>
                    <a:pt x="1546" y="1040"/>
                  </a:lnTo>
                  <a:lnTo>
                    <a:pt x="1548" y="1035"/>
                  </a:lnTo>
                  <a:lnTo>
                    <a:pt x="1549" y="1032"/>
                  </a:lnTo>
                  <a:lnTo>
                    <a:pt x="1551" y="1025"/>
                  </a:lnTo>
                  <a:lnTo>
                    <a:pt x="1553" y="1022"/>
                  </a:lnTo>
                  <a:lnTo>
                    <a:pt x="1554" y="1017"/>
                  </a:lnTo>
                  <a:lnTo>
                    <a:pt x="1556" y="1011"/>
                  </a:lnTo>
                  <a:lnTo>
                    <a:pt x="1557" y="1008"/>
                  </a:lnTo>
                  <a:lnTo>
                    <a:pt x="1559" y="1003"/>
                  </a:lnTo>
                  <a:lnTo>
                    <a:pt x="1561" y="993"/>
                  </a:lnTo>
                  <a:lnTo>
                    <a:pt x="1562" y="988"/>
                  </a:lnTo>
                  <a:lnTo>
                    <a:pt x="1564" y="983"/>
                  </a:lnTo>
                  <a:lnTo>
                    <a:pt x="1564" y="978"/>
                  </a:lnTo>
                  <a:lnTo>
                    <a:pt x="1566" y="974"/>
                  </a:lnTo>
                  <a:lnTo>
                    <a:pt x="1567" y="969"/>
                  </a:lnTo>
                  <a:lnTo>
                    <a:pt x="1567" y="964"/>
                  </a:lnTo>
                  <a:lnTo>
                    <a:pt x="1569" y="959"/>
                  </a:lnTo>
                  <a:lnTo>
                    <a:pt x="1570" y="954"/>
                  </a:lnTo>
                  <a:lnTo>
                    <a:pt x="1572" y="944"/>
                  </a:lnTo>
                  <a:lnTo>
                    <a:pt x="1575" y="925"/>
                  </a:lnTo>
                  <a:lnTo>
                    <a:pt x="1579" y="906"/>
                  </a:lnTo>
                  <a:lnTo>
                    <a:pt x="1580" y="886"/>
                  </a:lnTo>
                  <a:lnTo>
                    <a:pt x="1583" y="867"/>
                  </a:lnTo>
                  <a:lnTo>
                    <a:pt x="1585" y="828"/>
                  </a:lnTo>
                  <a:lnTo>
                    <a:pt x="1587" y="789"/>
                  </a:lnTo>
                  <a:lnTo>
                    <a:pt x="1585" y="750"/>
                  </a:lnTo>
                  <a:lnTo>
                    <a:pt x="1583" y="731"/>
                  </a:lnTo>
                  <a:lnTo>
                    <a:pt x="1582" y="711"/>
                  </a:lnTo>
                  <a:lnTo>
                    <a:pt x="1580" y="692"/>
                  </a:lnTo>
                  <a:lnTo>
                    <a:pt x="1577" y="674"/>
                  </a:lnTo>
                  <a:lnTo>
                    <a:pt x="1574" y="655"/>
                  </a:lnTo>
                  <a:lnTo>
                    <a:pt x="1570" y="635"/>
                  </a:lnTo>
                  <a:lnTo>
                    <a:pt x="1569" y="631"/>
                  </a:lnTo>
                  <a:lnTo>
                    <a:pt x="1567" y="626"/>
                  </a:lnTo>
                  <a:lnTo>
                    <a:pt x="1567" y="622"/>
                  </a:lnTo>
                  <a:lnTo>
                    <a:pt x="1566" y="618"/>
                  </a:lnTo>
                  <a:lnTo>
                    <a:pt x="1564" y="608"/>
                  </a:lnTo>
                  <a:lnTo>
                    <a:pt x="1562" y="603"/>
                  </a:lnTo>
                  <a:lnTo>
                    <a:pt x="1561" y="598"/>
                  </a:lnTo>
                  <a:lnTo>
                    <a:pt x="1561" y="593"/>
                  </a:lnTo>
                  <a:lnTo>
                    <a:pt x="1559" y="588"/>
                  </a:lnTo>
                  <a:lnTo>
                    <a:pt x="1556" y="580"/>
                  </a:lnTo>
                  <a:lnTo>
                    <a:pt x="1556" y="576"/>
                  </a:lnTo>
                  <a:lnTo>
                    <a:pt x="1554" y="571"/>
                  </a:lnTo>
                  <a:lnTo>
                    <a:pt x="1553" y="566"/>
                  </a:lnTo>
                  <a:lnTo>
                    <a:pt x="1551" y="563"/>
                  </a:lnTo>
                  <a:lnTo>
                    <a:pt x="1549" y="558"/>
                  </a:lnTo>
                  <a:lnTo>
                    <a:pt x="1548" y="553"/>
                  </a:lnTo>
                  <a:lnTo>
                    <a:pt x="1546" y="548"/>
                  </a:lnTo>
                  <a:lnTo>
                    <a:pt x="1545" y="543"/>
                  </a:lnTo>
                  <a:lnTo>
                    <a:pt x="1545" y="538"/>
                  </a:lnTo>
                  <a:lnTo>
                    <a:pt x="1543" y="535"/>
                  </a:lnTo>
                  <a:lnTo>
                    <a:pt x="1541" y="530"/>
                  </a:lnTo>
                  <a:lnTo>
                    <a:pt x="1538" y="525"/>
                  </a:lnTo>
                  <a:lnTo>
                    <a:pt x="1536" y="517"/>
                  </a:lnTo>
                  <a:lnTo>
                    <a:pt x="1535" y="512"/>
                  </a:lnTo>
                  <a:lnTo>
                    <a:pt x="1533" y="508"/>
                  </a:lnTo>
                  <a:lnTo>
                    <a:pt x="1530" y="503"/>
                  </a:lnTo>
                  <a:lnTo>
                    <a:pt x="1528" y="499"/>
                  </a:lnTo>
                  <a:lnTo>
                    <a:pt x="1527" y="495"/>
                  </a:lnTo>
                  <a:lnTo>
                    <a:pt x="1525" y="490"/>
                  </a:lnTo>
                  <a:lnTo>
                    <a:pt x="1522" y="482"/>
                  </a:lnTo>
                  <a:lnTo>
                    <a:pt x="1520" y="477"/>
                  </a:lnTo>
                  <a:lnTo>
                    <a:pt x="1517" y="472"/>
                  </a:lnTo>
                  <a:lnTo>
                    <a:pt x="1515" y="469"/>
                  </a:lnTo>
                  <a:lnTo>
                    <a:pt x="1514" y="464"/>
                  </a:lnTo>
                  <a:lnTo>
                    <a:pt x="1512" y="459"/>
                  </a:lnTo>
                  <a:lnTo>
                    <a:pt x="1511" y="454"/>
                  </a:lnTo>
                  <a:lnTo>
                    <a:pt x="1507" y="451"/>
                  </a:lnTo>
                  <a:lnTo>
                    <a:pt x="1506" y="446"/>
                  </a:lnTo>
                  <a:lnTo>
                    <a:pt x="1504" y="443"/>
                  </a:lnTo>
                  <a:lnTo>
                    <a:pt x="1502" y="438"/>
                  </a:lnTo>
                  <a:lnTo>
                    <a:pt x="1498" y="430"/>
                  </a:lnTo>
                  <a:lnTo>
                    <a:pt x="1493" y="422"/>
                  </a:lnTo>
                  <a:lnTo>
                    <a:pt x="1488" y="412"/>
                  </a:lnTo>
                  <a:lnTo>
                    <a:pt x="1483" y="404"/>
                  </a:lnTo>
                  <a:lnTo>
                    <a:pt x="1478" y="396"/>
                  </a:lnTo>
                  <a:lnTo>
                    <a:pt x="1475" y="388"/>
                  </a:lnTo>
                  <a:lnTo>
                    <a:pt x="1470" y="380"/>
                  </a:lnTo>
                  <a:lnTo>
                    <a:pt x="1464" y="372"/>
                  </a:lnTo>
                  <a:lnTo>
                    <a:pt x="1459" y="364"/>
                  </a:lnTo>
                  <a:lnTo>
                    <a:pt x="1454" y="355"/>
                  </a:lnTo>
                  <a:lnTo>
                    <a:pt x="1449" y="347"/>
                  </a:lnTo>
                  <a:lnTo>
                    <a:pt x="1443" y="339"/>
                  </a:lnTo>
                  <a:lnTo>
                    <a:pt x="1438" y="331"/>
                  </a:lnTo>
                  <a:lnTo>
                    <a:pt x="1431" y="325"/>
                  </a:lnTo>
                  <a:lnTo>
                    <a:pt x="1426" y="317"/>
                  </a:lnTo>
                  <a:lnTo>
                    <a:pt x="1420" y="309"/>
                  </a:lnTo>
                  <a:lnTo>
                    <a:pt x="1415" y="300"/>
                  </a:lnTo>
                  <a:lnTo>
                    <a:pt x="1409" y="294"/>
                  </a:lnTo>
                  <a:lnTo>
                    <a:pt x="1402" y="286"/>
                  </a:lnTo>
                  <a:lnTo>
                    <a:pt x="1396" y="279"/>
                  </a:lnTo>
                  <a:lnTo>
                    <a:pt x="1391" y="271"/>
                  </a:lnTo>
                  <a:lnTo>
                    <a:pt x="1384" y="265"/>
                  </a:lnTo>
                  <a:lnTo>
                    <a:pt x="1378" y="257"/>
                  </a:lnTo>
                  <a:lnTo>
                    <a:pt x="1371" y="250"/>
                  </a:lnTo>
                  <a:lnTo>
                    <a:pt x="1363" y="242"/>
                  </a:lnTo>
                  <a:lnTo>
                    <a:pt x="1357" y="236"/>
                  </a:lnTo>
                  <a:lnTo>
                    <a:pt x="1350" y="229"/>
                  </a:lnTo>
                  <a:lnTo>
                    <a:pt x="1344" y="223"/>
                  </a:lnTo>
                  <a:lnTo>
                    <a:pt x="1336" y="216"/>
                  </a:lnTo>
                  <a:lnTo>
                    <a:pt x="1329" y="208"/>
                  </a:lnTo>
                  <a:lnTo>
                    <a:pt x="1323" y="202"/>
                  </a:lnTo>
                  <a:lnTo>
                    <a:pt x="1315" y="195"/>
                  </a:lnTo>
                  <a:lnTo>
                    <a:pt x="1308" y="189"/>
                  </a:lnTo>
                  <a:lnTo>
                    <a:pt x="1300" y="184"/>
                  </a:lnTo>
                  <a:lnTo>
                    <a:pt x="1292" y="177"/>
                  </a:lnTo>
                  <a:lnTo>
                    <a:pt x="1286" y="171"/>
                  </a:lnTo>
                  <a:lnTo>
                    <a:pt x="1278" y="165"/>
                  </a:lnTo>
                  <a:lnTo>
                    <a:pt x="1270" y="160"/>
                  </a:lnTo>
                  <a:lnTo>
                    <a:pt x="1261" y="153"/>
                  </a:lnTo>
                  <a:lnTo>
                    <a:pt x="1253" y="147"/>
                  </a:lnTo>
                  <a:lnTo>
                    <a:pt x="1245" y="142"/>
                  </a:lnTo>
                  <a:lnTo>
                    <a:pt x="1237" y="135"/>
                  </a:lnTo>
                  <a:lnTo>
                    <a:pt x="1229" y="131"/>
                  </a:lnTo>
                  <a:lnTo>
                    <a:pt x="1221" y="126"/>
                  </a:lnTo>
                  <a:lnTo>
                    <a:pt x="1213" y="119"/>
                  </a:lnTo>
                  <a:lnTo>
                    <a:pt x="1205" y="114"/>
                  </a:lnTo>
                  <a:lnTo>
                    <a:pt x="1195" y="110"/>
                  </a:lnTo>
                  <a:lnTo>
                    <a:pt x="1187" y="105"/>
                  </a:lnTo>
                  <a:lnTo>
                    <a:pt x="1179" y="100"/>
                  </a:lnTo>
                  <a:lnTo>
                    <a:pt x="1169" y="95"/>
                  </a:lnTo>
                  <a:lnTo>
                    <a:pt x="1161" y="90"/>
                  </a:lnTo>
                  <a:lnTo>
                    <a:pt x="1151" y="85"/>
                  </a:lnTo>
                  <a:lnTo>
                    <a:pt x="1143" y="80"/>
                  </a:lnTo>
                  <a:lnTo>
                    <a:pt x="1134" y="77"/>
                  </a:lnTo>
                  <a:lnTo>
                    <a:pt x="1124" y="72"/>
                  </a:lnTo>
                  <a:lnTo>
                    <a:pt x="1116" y="67"/>
                  </a:lnTo>
                  <a:lnTo>
                    <a:pt x="1097" y="59"/>
                  </a:lnTo>
                  <a:lnTo>
                    <a:pt x="1053" y="160"/>
                  </a:lnTo>
                  <a:lnTo>
                    <a:pt x="1069" y="166"/>
                  </a:lnTo>
                  <a:lnTo>
                    <a:pt x="1085" y="174"/>
                  </a:lnTo>
                  <a:lnTo>
                    <a:pt x="1101" y="181"/>
                  </a:lnTo>
                  <a:lnTo>
                    <a:pt x="1118" y="189"/>
                  </a:lnTo>
                  <a:lnTo>
                    <a:pt x="1132" y="199"/>
                  </a:lnTo>
                  <a:lnTo>
                    <a:pt x="1147" y="207"/>
                  </a:lnTo>
                  <a:lnTo>
                    <a:pt x="1155" y="211"/>
                  </a:lnTo>
                  <a:lnTo>
                    <a:pt x="1161" y="216"/>
                  </a:lnTo>
                  <a:lnTo>
                    <a:pt x="1169" y="221"/>
                  </a:lnTo>
                  <a:lnTo>
                    <a:pt x="1176" y="226"/>
                  </a:lnTo>
                  <a:lnTo>
                    <a:pt x="1184" y="231"/>
                  </a:lnTo>
                  <a:lnTo>
                    <a:pt x="1190" y="236"/>
                  </a:lnTo>
                  <a:lnTo>
                    <a:pt x="1197" y="241"/>
                  </a:lnTo>
                  <a:lnTo>
                    <a:pt x="1203" y="245"/>
                  </a:lnTo>
                  <a:lnTo>
                    <a:pt x="1210" y="250"/>
                  </a:lnTo>
                  <a:lnTo>
                    <a:pt x="1216" y="255"/>
                  </a:lnTo>
                  <a:lnTo>
                    <a:pt x="1224" y="260"/>
                  </a:lnTo>
                  <a:lnTo>
                    <a:pt x="1231" y="266"/>
                  </a:lnTo>
                  <a:lnTo>
                    <a:pt x="1237" y="271"/>
                  </a:lnTo>
                  <a:lnTo>
                    <a:pt x="1244" y="278"/>
                  </a:lnTo>
                  <a:lnTo>
                    <a:pt x="1249" y="283"/>
                  </a:lnTo>
                  <a:lnTo>
                    <a:pt x="1255" y="289"/>
                  </a:lnTo>
                  <a:lnTo>
                    <a:pt x="1261" y="294"/>
                  </a:lnTo>
                  <a:lnTo>
                    <a:pt x="1268" y="300"/>
                  </a:lnTo>
                  <a:lnTo>
                    <a:pt x="1273" y="305"/>
                  </a:lnTo>
                  <a:lnTo>
                    <a:pt x="1279" y="312"/>
                  </a:lnTo>
                  <a:lnTo>
                    <a:pt x="1286" y="318"/>
                  </a:lnTo>
                  <a:lnTo>
                    <a:pt x="1291" y="323"/>
                  </a:lnTo>
                  <a:lnTo>
                    <a:pt x="1297" y="330"/>
                  </a:lnTo>
                  <a:lnTo>
                    <a:pt x="1302" y="336"/>
                  </a:lnTo>
                  <a:lnTo>
                    <a:pt x="1308" y="343"/>
                  </a:lnTo>
                  <a:lnTo>
                    <a:pt x="1313" y="349"/>
                  </a:lnTo>
                  <a:lnTo>
                    <a:pt x="1318" y="355"/>
                  </a:lnTo>
                  <a:lnTo>
                    <a:pt x="1325" y="362"/>
                  </a:lnTo>
                  <a:lnTo>
                    <a:pt x="1329" y="368"/>
                  </a:lnTo>
                  <a:lnTo>
                    <a:pt x="1334" y="375"/>
                  </a:lnTo>
                  <a:lnTo>
                    <a:pt x="1339" y="381"/>
                  </a:lnTo>
                  <a:lnTo>
                    <a:pt x="1344" y="388"/>
                  </a:lnTo>
                  <a:lnTo>
                    <a:pt x="1349" y="394"/>
                  </a:lnTo>
                  <a:lnTo>
                    <a:pt x="1354" y="401"/>
                  </a:lnTo>
                  <a:lnTo>
                    <a:pt x="1359" y="409"/>
                  </a:lnTo>
                  <a:lnTo>
                    <a:pt x="1363" y="415"/>
                  </a:lnTo>
                  <a:lnTo>
                    <a:pt x="1368" y="422"/>
                  </a:lnTo>
                  <a:lnTo>
                    <a:pt x="1371" y="428"/>
                  </a:lnTo>
                  <a:lnTo>
                    <a:pt x="1376" y="436"/>
                  </a:lnTo>
                  <a:lnTo>
                    <a:pt x="1381" y="443"/>
                  </a:lnTo>
                  <a:lnTo>
                    <a:pt x="1384" y="451"/>
                  </a:lnTo>
                  <a:lnTo>
                    <a:pt x="1389" y="457"/>
                  </a:lnTo>
                  <a:lnTo>
                    <a:pt x="1393" y="464"/>
                  </a:lnTo>
                  <a:lnTo>
                    <a:pt x="1397" y="472"/>
                  </a:lnTo>
                  <a:lnTo>
                    <a:pt x="1401" y="478"/>
                  </a:lnTo>
                  <a:lnTo>
                    <a:pt x="1404" y="487"/>
                  </a:lnTo>
                  <a:lnTo>
                    <a:pt x="1409" y="495"/>
                  </a:lnTo>
                  <a:lnTo>
                    <a:pt x="1412" y="501"/>
                  </a:lnTo>
                  <a:lnTo>
                    <a:pt x="1415" y="509"/>
                  </a:lnTo>
                  <a:lnTo>
                    <a:pt x="1418" y="517"/>
                  </a:lnTo>
                  <a:lnTo>
                    <a:pt x="1422" y="524"/>
                  </a:lnTo>
                  <a:lnTo>
                    <a:pt x="1425" y="532"/>
                  </a:lnTo>
                  <a:lnTo>
                    <a:pt x="1428" y="540"/>
                  </a:lnTo>
                  <a:lnTo>
                    <a:pt x="1431" y="546"/>
                  </a:lnTo>
                  <a:lnTo>
                    <a:pt x="1435" y="554"/>
                  </a:lnTo>
                  <a:lnTo>
                    <a:pt x="1436" y="563"/>
                  </a:lnTo>
                  <a:lnTo>
                    <a:pt x="1439" y="571"/>
                  </a:lnTo>
                  <a:lnTo>
                    <a:pt x="1443" y="579"/>
                  </a:lnTo>
                  <a:lnTo>
                    <a:pt x="1444" y="585"/>
                  </a:lnTo>
                  <a:lnTo>
                    <a:pt x="1447" y="593"/>
                  </a:lnTo>
                  <a:lnTo>
                    <a:pt x="1449" y="601"/>
                  </a:lnTo>
                  <a:lnTo>
                    <a:pt x="1452" y="609"/>
                  </a:lnTo>
                  <a:lnTo>
                    <a:pt x="1454" y="618"/>
                  </a:lnTo>
                  <a:lnTo>
                    <a:pt x="1456" y="626"/>
                  </a:lnTo>
                  <a:lnTo>
                    <a:pt x="1457" y="634"/>
                  </a:lnTo>
                  <a:lnTo>
                    <a:pt x="1460" y="642"/>
                  </a:lnTo>
                  <a:lnTo>
                    <a:pt x="1462" y="650"/>
                  </a:lnTo>
                  <a:lnTo>
                    <a:pt x="1464" y="658"/>
                  </a:lnTo>
                  <a:lnTo>
                    <a:pt x="1467" y="674"/>
                  </a:lnTo>
                  <a:lnTo>
                    <a:pt x="1470" y="690"/>
                  </a:lnTo>
                  <a:lnTo>
                    <a:pt x="1472" y="707"/>
                  </a:lnTo>
                  <a:lnTo>
                    <a:pt x="1473" y="723"/>
                  </a:lnTo>
                  <a:lnTo>
                    <a:pt x="1478" y="791"/>
                  </a:lnTo>
                  <a:lnTo>
                    <a:pt x="1477" y="823"/>
                  </a:lnTo>
                  <a:lnTo>
                    <a:pt x="1475" y="857"/>
                  </a:lnTo>
                  <a:lnTo>
                    <a:pt x="1473" y="875"/>
                  </a:lnTo>
                  <a:lnTo>
                    <a:pt x="1470" y="891"/>
                  </a:lnTo>
                  <a:lnTo>
                    <a:pt x="1469" y="907"/>
                  </a:lnTo>
                  <a:lnTo>
                    <a:pt x="1465" y="925"/>
                  </a:lnTo>
                  <a:lnTo>
                    <a:pt x="1464" y="933"/>
                  </a:lnTo>
                  <a:lnTo>
                    <a:pt x="1462" y="938"/>
                  </a:lnTo>
                  <a:lnTo>
                    <a:pt x="1462" y="941"/>
                  </a:lnTo>
                  <a:lnTo>
                    <a:pt x="1460" y="946"/>
                  </a:lnTo>
                  <a:lnTo>
                    <a:pt x="1460" y="949"/>
                  </a:lnTo>
                  <a:lnTo>
                    <a:pt x="1457" y="959"/>
                  </a:lnTo>
                  <a:lnTo>
                    <a:pt x="1456" y="967"/>
                  </a:lnTo>
                  <a:lnTo>
                    <a:pt x="1454" y="975"/>
                  </a:lnTo>
                  <a:lnTo>
                    <a:pt x="1451" y="983"/>
                  </a:lnTo>
                  <a:lnTo>
                    <a:pt x="1449" y="991"/>
                  </a:lnTo>
                  <a:lnTo>
                    <a:pt x="1446" y="999"/>
                  </a:lnTo>
                  <a:lnTo>
                    <a:pt x="1443" y="1008"/>
                  </a:lnTo>
                  <a:lnTo>
                    <a:pt x="1441" y="1017"/>
                  </a:lnTo>
                  <a:lnTo>
                    <a:pt x="1438" y="1025"/>
                  </a:lnTo>
                  <a:lnTo>
                    <a:pt x="1435" y="1033"/>
                  </a:lnTo>
                  <a:lnTo>
                    <a:pt x="1431" y="1041"/>
                  </a:lnTo>
                  <a:lnTo>
                    <a:pt x="1428" y="1050"/>
                  </a:lnTo>
                  <a:lnTo>
                    <a:pt x="1425" y="1058"/>
                  </a:lnTo>
                  <a:lnTo>
                    <a:pt x="1422" y="1066"/>
                  </a:lnTo>
                  <a:lnTo>
                    <a:pt x="1418" y="1074"/>
                  </a:lnTo>
                  <a:lnTo>
                    <a:pt x="1415" y="1082"/>
                  </a:lnTo>
                  <a:lnTo>
                    <a:pt x="1410" y="1090"/>
                  </a:lnTo>
                  <a:lnTo>
                    <a:pt x="1407" y="1098"/>
                  </a:lnTo>
                  <a:lnTo>
                    <a:pt x="1404" y="1106"/>
                  </a:lnTo>
                  <a:lnTo>
                    <a:pt x="1399" y="1114"/>
                  </a:lnTo>
                  <a:lnTo>
                    <a:pt x="1396" y="1121"/>
                  </a:lnTo>
                  <a:lnTo>
                    <a:pt x="1391" y="1129"/>
                  </a:lnTo>
                  <a:lnTo>
                    <a:pt x="1386" y="1137"/>
                  </a:lnTo>
                  <a:lnTo>
                    <a:pt x="1383" y="1143"/>
                  </a:lnTo>
                  <a:lnTo>
                    <a:pt x="1378" y="1152"/>
                  </a:lnTo>
                  <a:lnTo>
                    <a:pt x="1373" y="1158"/>
                  </a:lnTo>
                  <a:lnTo>
                    <a:pt x="1368" y="1166"/>
                  </a:lnTo>
                  <a:lnTo>
                    <a:pt x="1363" y="1173"/>
                  </a:lnTo>
                  <a:lnTo>
                    <a:pt x="1360" y="1181"/>
                  </a:lnTo>
                  <a:lnTo>
                    <a:pt x="1354" y="1187"/>
                  </a:lnTo>
                  <a:lnTo>
                    <a:pt x="1350" y="1195"/>
                  </a:lnTo>
                  <a:lnTo>
                    <a:pt x="1344" y="1202"/>
                  </a:lnTo>
                  <a:lnTo>
                    <a:pt x="1339" y="1208"/>
                  </a:lnTo>
                  <a:lnTo>
                    <a:pt x="1334" y="1215"/>
                  </a:lnTo>
                  <a:lnTo>
                    <a:pt x="1329" y="1221"/>
                  </a:lnTo>
                  <a:lnTo>
                    <a:pt x="1325" y="1228"/>
                  </a:lnTo>
                  <a:lnTo>
                    <a:pt x="1318" y="1234"/>
                  </a:lnTo>
                  <a:lnTo>
                    <a:pt x="1313" y="1240"/>
                  </a:lnTo>
                  <a:lnTo>
                    <a:pt x="1307" y="1247"/>
                  </a:lnTo>
                  <a:lnTo>
                    <a:pt x="1302" y="1253"/>
                  </a:lnTo>
                  <a:lnTo>
                    <a:pt x="1297" y="1260"/>
                  </a:lnTo>
                  <a:lnTo>
                    <a:pt x="1291" y="1266"/>
                  </a:lnTo>
                  <a:lnTo>
                    <a:pt x="1284" y="1273"/>
                  </a:lnTo>
                  <a:lnTo>
                    <a:pt x="1279" y="1278"/>
                  </a:lnTo>
                  <a:lnTo>
                    <a:pt x="1273" y="1284"/>
                  </a:lnTo>
                  <a:lnTo>
                    <a:pt x="1266" y="1291"/>
                  </a:lnTo>
                  <a:lnTo>
                    <a:pt x="1261" y="1296"/>
                  </a:lnTo>
                  <a:lnTo>
                    <a:pt x="1255" y="1302"/>
                  </a:lnTo>
                  <a:lnTo>
                    <a:pt x="1249" y="1307"/>
                  </a:lnTo>
                  <a:lnTo>
                    <a:pt x="1242" y="1312"/>
                  </a:lnTo>
                  <a:lnTo>
                    <a:pt x="1236" y="1318"/>
                  </a:lnTo>
                  <a:lnTo>
                    <a:pt x="1229" y="1323"/>
                  </a:lnTo>
                  <a:lnTo>
                    <a:pt x="1223" y="1329"/>
                  </a:lnTo>
                  <a:lnTo>
                    <a:pt x="1216" y="1334"/>
                  </a:lnTo>
                  <a:lnTo>
                    <a:pt x="1210" y="1339"/>
                  </a:lnTo>
                  <a:lnTo>
                    <a:pt x="1203" y="1344"/>
                  </a:lnTo>
                  <a:lnTo>
                    <a:pt x="1197" y="1349"/>
                  </a:lnTo>
                  <a:lnTo>
                    <a:pt x="1190" y="1354"/>
                  </a:lnTo>
                  <a:lnTo>
                    <a:pt x="1184" y="1359"/>
                  </a:lnTo>
                  <a:lnTo>
                    <a:pt x="1177" y="1363"/>
                  </a:lnTo>
                  <a:lnTo>
                    <a:pt x="1169" y="1368"/>
                  </a:lnTo>
                  <a:lnTo>
                    <a:pt x="1163" y="1372"/>
                  </a:lnTo>
                  <a:lnTo>
                    <a:pt x="1156" y="1376"/>
                  </a:lnTo>
                  <a:lnTo>
                    <a:pt x="1148" y="1381"/>
                  </a:lnTo>
                  <a:lnTo>
                    <a:pt x="1142" y="1386"/>
                  </a:lnTo>
                  <a:lnTo>
                    <a:pt x="1127" y="1394"/>
                  </a:lnTo>
                  <a:lnTo>
                    <a:pt x="1113" y="1402"/>
                  </a:lnTo>
                  <a:lnTo>
                    <a:pt x="1098" y="1409"/>
                  </a:lnTo>
                  <a:lnTo>
                    <a:pt x="1084" y="1417"/>
                  </a:lnTo>
                  <a:lnTo>
                    <a:pt x="1069" y="1423"/>
                  </a:lnTo>
                  <a:lnTo>
                    <a:pt x="1053" y="1430"/>
                  </a:lnTo>
                  <a:lnTo>
                    <a:pt x="1038" y="1436"/>
                  </a:lnTo>
                  <a:lnTo>
                    <a:pt x="1022" y="1441"/>
                  </a:lnTo>
                  <a:lnTo>
                    <a:pt x="1008" y="1448"/>
                  </a:lnTo>
                  <a:lnTo>
                    <a:pt x="991" y="1452"/>
                  </a:lnTo>
                  <a:lnTo>
                    <a:pt x="975" y="1457"/>
                  </a:lnTo>
                  <a:lnTo>
                    <a:pt x="959" y="1461"/>
                  </a:lnTo>
                  <a:lnTo>
                    <a:pt x="927" y="1469"/>
                  </a:lnTo>
                  <a:lnTo>
                    <a:pt x="894" y="1473"/>
                  </a:lnTo>
                  <a:lnTo>
                    <a:pt x="862" y="1478"/>
                  </a:lnTo>
                  <a:lnTo>
                    <a:pt x="796" y="1482"/>
                  </a:lnTo>
                  <a:lnTo>
                    <a:pt x="728" y="1480"/>
                  </a:lnTo>
                  <a:lnTo>
                    <a:pt x="661" y="1470"/>
                  </a:lnTo>
                  <a:lnTo>
                    <a:pt x="627" y="1462"/>
                  </a:lnTo>
                  <a:lnTo>
                    <a:pt x="593" y="1454"/>
                  </a:lnTo>
                  <a:lnTo>
                    <a:pt x="577" y="1448"/>
                  </a:lnTo>
                  <a:lnTo>
                    <a:pt x="561" y="1443"/>
                  </a:lnTo>
                  <a:lnTo>
                    <a:pt x="545" y="1436"/>
                  </a:lnTo>
                  <a:lnTo>
                    <a:pt x="527" y="1430"/>
                  </a:lnTo>
                  <a:lnTo>
                    <a:pt x="511" y="1423"/>
                  </a:lnTo>
                  <a:lnTo>
                    <a:pt x="496" y="1415"/>
                  </a:lnTo>
                  <a:lnTo>
                    <a:pt x="480" y="1407"/>
                  </a:lnTo>
                  <a:lnTo>
                    <a:pt x="464" y="1399"/>
                  </a:lnTo>
                  <a:lnTo>
                    <a:pt x="450" y="1391"/>
                  </a:lnTo>
                  <a:lnTo>
                    <a:pt x="435" y="1383"/>
                  </a:lnTo>
                  <a:lnTo>
                    <a:pt x="427" y="1378"/>
                  </a:lnTo>
                  <a:lnTo>
                    <a:pt x="420" y="1373"/>
                  </a:lnTo>
                  <a:lnTo>
                    <a:pt x="412" y="1368"/>
                  </a:lnTo>
                  <a:lnTo>
                    <a:pt x="406" y="1363"/>
                  </a:lnTo>
                  <a:lnTo>
                    <a:pt x="399" y="1359"/>
                  </a:lnTo>
                  <a:lnTo>
                    <a:pt x="391" y="1354"/>
                  </a:lnTo>
                  <a:lnTo>
                    <a:pt x="385" y="1349"/>
                  </a:lnTo>
                  <a:lnTo>
                    <a:pt x="378" y="1344"/>
                  </a:lnTo>
                  <a:lnTo>
                    <a:pt x="372" y="1339"/>
                  </a:lnTo>
                  <a:lnTo>
                    <a:pt x="365" y="1334"/>
                  </a:lnTo>
                  <a:lnTo>
                    <a:pt x="357" y="1329"/>
                  </a:lnTo>
                  <a:lnTo>
                    <a:pt x="351" y="1323"/>
                  </a:lnTo>
                  <a:lnTo>
                    <a:pt x="344" y="1318"/>
                  </a:lnTo>
                  <a:lnTo>
                    <a:pt x="338" y="1312"/>
                  </a:lnTo>
                  <a:lnTo>
                    <a:pt x="333" y="1307"/>
                  </a:lnTo>
                  <a:lnTo>
                    <a:pt x="327" y="1300"/>
                  </a:lnTo>
                  <a:lnTo>
                    <a:pt x="320" y="1296"/>
                  </a:lnTo>
                  <a:lnTo>
                    <a:pt x="314" y="1289"/>
                  </a:lnTo>
                  <a:lnTo>
                    <a:pt x="307" y="1284"/>
                  </a:lnTo>
                  <a:lnTo>
                    <a:pt x="302" y="1278"/>
                  </a:lnTo>
                  <a:lnTo>
                    <a:pt x="296" y="1271"/>
                  </a:lnTo>
                  <a:lnTo>
                    <a:pt x="291" y="1266"/>
                  </a:lnTo>
                  <a:lnTo>
                    <a:pt x="285" y="1260"/>
                  </a:lnTo>
                  <a:lnTo>
                    <a:pt x="280" y="1253"/>
                  </a:lnTo>
                  <a:lnTo>
                    <a:pt x="273" y="1247"/>
                  </a:lnTo>
                  <a:lnTo>
                    <a:pt x="268" y="1240"/>
                  </a:lnTo>
                  <a:lnTo>
                    <a:pt x="263" y="1234"/>
                  </a:lnTo>
                  <a:lnTo>
                    <a:pt x="257" y="1228"/>
                  </a:lnTo>
                  <a:lnTo>
                    <a:pt x="252" y="1221"/>
                  </a:lnTo>
                  <a:lnTo>
                    <a:pt x="247" y="1215"/>
                  </a:lnTo>
                  <a:lnTo>
                    <a:pt x="242" y="1208"/>
                  </a:lnTo>
                  <a:lnTo>
                    <a:pt x="238" y="1202"/>
                  </a:lnTo>
                  <a:lnTo>
                    <a:pt x="233" y="1195"/>
                  </a:lnTo>
                  <a:lnTo>
                    <a:pt x="228" y="1189"/>
                  </a:lnTo>
                  <a:lnTo>
                    <a:pt x="223" y="1181"/>
                  </a:lnTo>
                  <a:lnTo>
                    <a:pt x="218" y="1174"/>
                  </a:lnTo>
                  <a:lnTo>
                    <a:pt x="213" y="1168"/>
                  </a:lnTo>
                  <a:lnTo>
                    <a:pt x="210" y="1161"/>
                  </a:lnTo>
                  <a:lnTo>
                    <a:pt x="205" y="1153"/>
                  </a:lnTo>
                  <a:lnTo>
                    <a:pt x="200" y="1147"/>
                  </a:lnTo>
                  <a:lnTo>
                    <a:pt x="197" y="1139"/>
                  </a:lnTo>
                  <a:lnTo>
                    <a:pt x="192" y="1132"/>
                  </a:lnTo>
                  <a:lnTo>
                    <a:pt x="189" y="1124"/>
                  </a:lnTo>
                  <a:lnTo>
                    <a:pt x="184" y="1118"/>
                  </a:lnTo>
                  <a:lnTo>
                    <a:pt x="181" y="1109"/>
                  </a:lnTo>
                  <a:lnTo>
                    <a:pt x="178" y="1103"/>
                  </a:lnTo>
                  <a:lnTo>
                    <a:pt x="175" y="1095"/>
                  </a:lnTo>
                  <a:lnTo>
                    <a:pt x="170" y="1088"/>
                  </a:lnTo>
                  <a:lnTo>
                    <a:pt x="166" y="1080"/>
                  </a:lnTo>
                  <a:lnTo>
                    <a:pt x="163" y="1072"/>
                  </a:lnTo>
                  <a:lnTo>
                    <a:pt x="160" y="1066"/>
                  </a:lnTo>
                  <a:lnTo>
                    <a:pt x="157" y="1058"/>
                  </a:lnTo>
                  <a:lnTo>
                    <a:pt x="154" y="1050"/>
                  </a:lnTo>
                  <a:lnTo>
                    <a:pt x="150" y="1043"/>
                  </a:lnTo>
                  <a:lnTo>
                    <a:pt x="147" y="1035"/>
                  </a:lnTo>
                  <a:lnTo>
                    <a:pt x="145" y="1027"/>
                  </a:lnTo>
                  <a:lnTo>
                    <a:pt x="142" y="1019"/>
                  </a:lnTo>
                  <a:lnTo>
                    <a:pt x="139" y="1011"/>
                  </a:lnTo>
                  <a:lnTo>
                    <a:pt x="137" y="1004"/>
                  </a:lnTo>
                  <a:lnTo>
                    <a:pt x="134" y="996"/>
                  </a:lnTo>
                  <a:lnTo>
                    <a:pt x="132" y="988"/>
                  </a:lnTo>
                  <a:lnTo>
                    <a:pt x="129" y="980"/>
                  </a:lnTo>
                  <a:lnTo>
                    <a:pt x="128" y="972"/>
                  </a:lnTo>
                  <a:lnTo>
                    <a:pt x="126" y="964"/>
                  </a:lnTo>
                  <a:lnTo>
                    <a:pt x="123" y="956"/>
                  </a:lnTo>
                  <a:lnTo>
                    <a:pt x="121" y="948"/>
                  </a:lnTo>
                  <a:lnTo>
                    <a:pt x="120" y="940"/>
                  </a:lnTo>
                  <a:lnTo>
                    <a:pt x="118" y="931"/>
                  </a:lnTo>
                  <a:lnTo>
                    <a:pt x="115" y="915"/>
                  </a:lnTo>
                  <a:lnTo>
                    <a:pt x="111" y="899"/>
                  </a:lnTo>
                  <a:lnTo>
                    <a:pt x="110" y="883"/>
                  </a:lnTo>
                  <a:lnTo>
                    <a:pt x="108" y="867"/>
                  </a:lnTo>
                  <a:lnTo>
                    <a:pt x="103" y="799"/>
                  </a:lnTo>
                  <a:lnTo>
                    <a:pt x="105" y="766"/>
                  </a:lnTo>
                  <a:lnTo>
                    <a:pt x="107" y="732"/>
                  </a:lnTo>
                  <a:lnTo>
                    <a:pt x="108" y="715"/>
                  </a:lnTo>
                  <a:lnTo>
                    <a:pt x="111" y="698"/>
                  </a:lnTo>
                  <a:lnTo>
                    <a:pt x="113" y="682"/>
                  </a:lnTo>
                  <a:lnTo>
                    <a:pt x="116" y="665"/>
                  </a:lnTo>
                  <a:lnTo>
                    <a:pt x="118" y="656"/>
                  </a:lnTo>
                  <a:lnTo>
                    <a:pt x="120" y="648"/>
                  </a:lnTo>
                  <a:lnTo>
                    <a:pt x="121" y="643"/>
                  </a:lnTo>
                  <a:lnTo>
                    <a:pt x="121" y="640"/>
                  </a:lnTo>
                  <a:lnTo>
                    <a:pt x="124" y="631"/>
                  </a:lnTo>
                  <a:lnTo>
                    <a:pt x="126" y="622"/>
                  </a:lnTo>
                  <a:lnTo>
                    <a:pt x="128" y="614"/>
                  </a:lnTo>
                  <a:lnTo>
                    <a:pt x="131" y="606"/>
                  </a:lnTo>
                  <a:lnTo>
                    <a:pt x="132" y="598"/>
                  </a:lnTo>
                  <a:lnTo>
                    <a:pt x="136" y="590"/>
                  </a:lnTo>
                  <a:lnTo>
                    <a:pt x="137" y="580"/>
                  </a:lnTo>
                  <a:lnTo>
                    <a:pt x="141" y="572"/>
                  </a:lnTo>
                  <a:lnTo>
                    <a:pt x="144" y="564"/>
                  </a:lnTo>
                  <a:lnTo>
                    <a:pt x="147" y="556"/>
                  </a:lnTo>
                  <a:lnTo>
                    <a:pt x="150" y="548"/>
                  </a:lnTo>
                  <a:lnTo>
                    <a:pt x="154" y="540"/>
                  </a:lnTo>
                  <a:lnTo>
                    <a:pt x="157" y="532"/>
                  </a:lnTo>
                  <a:lnTo>
                    <a:pt x="160" y="524"/>
                  </a:lnTo>
                  <a:lnTo>
                    <a:pt x="163" y="516"/>
                  </a:lnTo>
                  <a:lnTo>
                    <a:pt x="166" y="508"/>
                  </a:lnTo>
                  <a:lnTo>
                    <a:pt x="171" y="499"/>
                  </a:lnTo>
                  <a:lnTo>
                    <a:pt x="175" y="491"/>
                  </a:lnTo>
                  <a:lnTo>
                    <a:pt x="178" y="483"/>
                  </a:lnTo>
                  <a:lnTo>
                    <a:pt x="183" y="477"/>
                  </a:lnTo>
                  <a:lnTo>
                    <a:pt x="186" y="469"/>
                  </a:lnTo>
                  <a:lnTo>
                    <a:pt x="191" y="461"/>
                  </a:lnTo>
                  <a:lnTo>
                    <a:pt x="194" y="454"/>
                  </a:lnTo>
                  <a:lnTo>
                    <a:pt x="199" y="446"/>
                  </a:lnTo>
                  <a:lnTo>
                    <a:pt x="204" y="438"/>
                  </a:lnTo>
                  <a:lnTo>
                    <a:pt x="209" y="432"/>
                  </a:lnTo>
                  <a:lnTo>
                    <a:pt x="212" y="423"/>
                  </a:lnTo>
                  <a:lnTo>
                    <a:pt x="217" y="417"/>
                  </a:lnTo>
                  <a:lnTo>
                    <a:pt x="221" y="410"/>
                  </a:lnTo>
                  <a:lnTo>
                    <a:pt x="226" y="402"/>
                  </a:lnTo>
                  <a:lnTo>
                    <a:pt x="231" y="396"/>
                  </a:lnTo>
                  <a:lnTo>
                    <a:pt x="236" y="389"/>
                  </a:lnTo>
                  <a:lnTo>
                    <a:pt x="241" y="383"/>
                  </a:lnTo>
                  <a:lnTo>
                    <a:pt x="246" y="375"/>
                  </a:lnTo>
                  <a:lnTo>
                    <a:pt x="252" y="368"/>
                  </a:lnTo>
                  <a:lnTo>
                    <a:pt x="257" y="362"/>
                  </a:lnTo>
                  <a:lnTo>
                    <a:pt x="262" y="355"/>
                  </a:lnTo>
                  <a:lnTo>
                    <a:pt x="267" y="349"/>
                  </a:lnTo>
                  <a:lnTo>
                    <a:pt x="273" y="343"/>
                  </a:lnTo>
                  <a:lnTo>
                    <a:pt x="278" y="338"/>
                  </a:lnTo>
                  <a:lnTo>
                    <a:pt x="285" y="331"/>
                  </a:lnTo>
                  <a:lnTo>
                    <a:pt x="289" y="325"/>
                  </a:lnTo>
                  <a:lnTo>
                    <a:pt x="296" y="318"/>
                  </a:lnTo>
                  <a:lnTo>
                    <a:pt x="301" y="312"/>
                  </a:lnTo>
                  <a:lnTo>
                    <a:pt x="307" y="307"/>
                  </a:lnTo>
                  <a:lnTo>
                    <a:pt x="312" y="300"/>
                  </a:lnTo>
                  <a:lnTo>
                    <a:pt x="318" y="296"/>
                  </a:lnTo>
                  <a:lnTo>
                    <a:pt x="325" y="289"/>
                  </a:lnTo>
                  <a:lnTo>
                    <a:pt x="331" y="284"/>
                  </a:lnTo>
                  <a:lnTo>
                    <a:pt x="336" y="278"/>
                  </a:lnTo>
                  <a:lnTo>
                    <a:pt x="343" y="273"/>
                  </a:lnTo>
                  <a:lnTo>
                    <a:pt x="349" y="268"/>
                  </a:lnTo>
                  <a:lnTo>
                    <a:pt x="356" y="263"/>
                  </a:lnTo>
                  <a:lnTo>
                    <a:pt x="362" y="257"/>
                  </a:lnTo>
                  <a:lnTo>
                    <a:pt x="369" y="252"/>
                  </a:lnTo>
                  <a:lnTo>
                    <a:pt x="375" y="247"/>
                  </a:lnTo>
                  <a:lnTo>
                    <a:pt x="382" y="242"/>
                  </a:lnTo>
                  <a:lnTo>
                    <a:pt x="388" y="237"/>
                  </a:lnTo>
                  <a:lnTo>
                    <a:pt x="395" y="233"/>
                  </a:lnTo>
                  <a:lnTo>
                    <a:pt x="403" y="228"/>
                  </a:lnTo>
                  <a:lnTo>
                    <a:pt x="409" y="223"/>
                  </a:lnTo>
                  <a:lnTo>
                    <a:pt x="416" y="220"/>
                  </a:lnTo>
                  <a:lnTo>
                    <a:pt x="422" y="215"/>
                  </a:lnTo>
                  <a:lnTo>
                    <a:pt x="430" y="210"/>
                  </a:lnTo>
                  <a:lnTo>
                    <a:pt x="437" y="207"/>
                  </a:lnTo>
                  <a:lnTo>
                    <a:pt x="451" y="197"/>
                  </a:lnTo>
                  <a:lnTo>
                    <a:pt x="466" y="189"/>
                  </a:lnTo>
                  <a:lnTo>
                    <a:pt x="480" y="182"/>
                  </a:lnTo>
                  <a:lnTo>
                    <a:pt x="495" y="174"/>
                  </a:lnTo>
                  <a:lnTo>
                    <a:pt x="509" y="168"/>
                  </a:lnTo>
                  <a:lnTo>
                    <a:pt x="524" y="161"/>
                  </a:lnTo>
                  <a:lnTo>
                    <a:pt x="538" y="155"/>
                  </a:lnTo>
                  <a:lnTo>
                    <a:pt x="555" y="150"/>
                  </a:lnTo>
                  <a:lnTo>
                    <a:pt x="569" y="144"/>
                  </a:lnTo>
                  <a:lnTo>
                    <a:pt x="585" y="139"/>
                  </a:lnTo>
                  <a:lnTo>
                    <a:pt x="602" y="134"/>
                  </a:lnTo>
                  <a:lnTo>
                    <a:pt x="616" y="129"/>
                  </a:lnTo>
                  <a:lnTo>
                    <a:pt x="648" y="122"/>
                  </a:lnTo>
                  <a:lnTo>
                    <a:pt x="681" y="116"/>
                  </a:lnTo>
                  <a:lnTo>
                    <a:pt x="713" y="111"/>
                  </a:lnTo>
                  <a:lnTo>
                    <a:pt x="779" y="108"/>
                  </a:lnTo>
                  <a:lnTo>
                    <a:pt x="846" y="110"/>
                  </a:lnTo>
                  <a:lnTo>
                    <a:pt x="912" y="118"/>
                  </a:lnTo>
                  <a:lnTo>
                    <a:pt x="946" y="124"/>
                  </a:lnTo>
                  <a:lnTo>
                    <a:pt x="978" y="134"/>
                  </a:lnTo>
                  <a:lnTo>
                    <a:pt x="996" y="139"/>
                  </a:lnTo>
                  <a:lnTo>
                    <a:pt x="1012" y="144"/>
                  </a:lnTo>
                  <a:lnTo>
                    <a:pt x="1029" y="150"/>
                  </a:lnTo>
                  <a:lnTo>
                    <a:pt x="1045" y="156"/>
                  </a:lnTo>
                  <a:lnTo>
                    <a:pt x="1092" y="5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69" name="Freeform 25"/>
            <p:cNvSpPr>
              <a:spLocks/>
            </p:cNvSpPr>
            <p:nvPr/>
          </p:nvSpPr>
          <p:spPr bwMode="auto">
            <a:xfrm>
              <a:off x="4830" y="720"/>
              <a:ext cx="31" cy="54"/>
            </a:xfrm>
            <a:custGeom>
              <a:avLst/>
              <a:gdLst>
                <a:gd name="T0" fmla="*/ 0 w 61"/>
                <a:gd name="T1" fmla="*/ 98 h 108"/>
                <a:gd name="T2" fmla="*/ 10 w 61"/>
                <a:gd name="T3" fmla="*/ 103 h 108"/>
                <a:gd name="T4" fmla="*/ 21 w 61"/>
                <a:gd name="T5" fmla="*/ 108 h 108"/>
                <a:gd name="T6" fmla="*/ 61 w 61"/>
                <a:gd name="T7" fmla="*/ 6 h 108"/>
                <a:gd name="T8" fmla="*/ 52 w 61"/>
                <a:gd name="T9" fmla="*/ 3 h 108"/>
                <a:gd name="T10" fmla="*/ 40 w 61"/>
                <a:gd name="T11" fmla="*/ 0 h 108"/>
                <a:gd name="T12" fmla="*/ 0 w 61"/>
                <a:gd name="T13" fmla="*/ 98 h 108"/>
                <a:gd name="T14" fmla="*/ 0 w 61"/>
                <a:gd name="T15" fmla="*/ 98 h 1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 h="108">
                  <a:moveTo>
                    <a:pt x="0" y="98"/>
                  </a:moveTo>
                  <a:lnTo>
                    <a:pt x="10" y="103"/>
                  </a:lnTo>
                  <a:lnTo>
                    <a:pt x="21" y="108"/>
                  </a:lnTo>
                  <a:lnTo>
                    <a:pt x="61" y="6"/>
                  </a:lnTo>
                  <a:lnTo>
                    <a:pt x="52" y="3"/>
                  </a:lnTo>
                  <a:lnTo>
                    <a:pt x="40" y="0"/>
                  </a:lnTo>
                  <a:lnTo>
                    <a:pt x="0" y="9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Tree>
  </p:cSld>
  <p:clrMapOvr>
    <a:masterClrMapping/>
  </p:clrMapOvr>
  <p:transition spd="med">
    <p:cover dir="l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6"/>
          <p:cNvSpPr>
            <a:spLocks noGrp="1" noChangeArrowheads="1"/>
          </p:cNvSpPr>
          <p:nvPr>
            <p:ph type="title"/>
          </p:nvPr>
        </p:nvSpPr>
        <p:spPr/>
        <p:txBody>
          <a:bodyPr/>
          <a:lstStyle/>
          <a:p>
            <a:r>
              <a:rPr lang="fr-FR"/>
              <a:t>Étapes suivantes</a:t>
            </a:r>
          </a:p>
        </p:txBody>
      </p:sp>
      <p:sp>
        <p:nvSpPr>
          <p:cNvPr id="11271" name="Rectangle 7"/>
          <p:cNvSpPr>
            <a:spLocks noGrp="1" noChangeArrowheads="1"/>
          </p:cNvSpPr>
          <p:nvPr>
            <p:ph type="body" idx="1"/>
          </p:nvPr>
        </p:nvSpPr>
        <p:spPr/>
        <p:txBody>
          <a:bodyPr/>
          <a:lstStyle/>
          <a:p>
            <a:r>
              <a:rPr lang="fr-FR"/>
              <a:t>Spécifiez vos attentes de la part de l'assistance. </a:t>
            </a:r>
          </a:p>
        </p:txBody>
      </p:sp>
    </p:spTree>
  </p:cSld>
  <p:clrMapOvr>
    <a:masterClrMapping/>
  </p:clrMapOvr>
  <p:transition spd="med">
    <p:zo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381000" y="1905000"/>
            <a:ext cx="8229600" cy="1371600"/>
          </a:xfrm>
        </p:spPr>
        <p:txBody>
          <a:bodyPr/>
          <a:lstStyle/>
          <a:p>
            <a:pPr algn="ctr"/>
            <a:r>
              <a:rPr lang="fr-FR"/>
              <a:t>Des questions ?</a:t>
            </a: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e la date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JSC Consultant</a:t>
            </a:r>
          </a:p>
        </p:txBody>
      </p:sp>
      <p:sp>
        <p:nvSpPr>
          <p:cNvPr id="6147" name="Espace réservé du pied de page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2010</a:t>
            </a:r>
          </a:p>
        </p:txBody>
      </p:sp>
      <p:sp>
        <p:nvSpPr>
          <p:cNvPr id="6148"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D584EBA3-394D-4E12-8A1E-5B4CA91D7FD2}" type="slidenum">
              <a:rPr lang="fr-FR" altLang="fr-FR" sz="1400"/>
              <a:pPr eaLnBrk="1" hangingPunct="1">
                <a:spcBef>
                  <a:spcPct val="0"/>
                </a:spcBef>
                <a:buClrTx/>
                <a:buSzTx/>
                <a:buFontTx/>
                <a:buNone/>
              </a:pPr>
              <a:t>5</a:t>
            </a:fld>
            <a:endParaRPr lang="fr-FR" altLang="fr-FR" sz="1400"/>
          </a:p>
        </p:txBody>
      </p:sp>
      <p:sp>
        <p:nvSpPr>
          <p:cNvPr id="6149" name="Rectangle 2"/>
          <p:cNvSpPr>
            <a:spLocks noGrp="1" noChangeArrowheads="1"/>
          </p:cNvSpPr>
          <p:nvPr>
            <p:ph type="title"/>
          </p:nvPr>
        </p:nvSpPr>
        <p:spPr>
          <a:xfrm>
            <a:off x="1116013" y="476250"/>
            <a:ext cx="7793037" cy="576263"/>
          </a:xfrm>
        </p:spPr>
        <p:txBody>
          <a:bodyPr/>
          <a:lstStyle/>
          <a:p>
            <a:pPr eaLnBrk="1" hangingPunct="1"/>
            <a:r>
              <a:rPr lang="fr-FR" altLang="fr-FR" sz="3600" b="1" dirty="0"/>
              <a:t>2. Constat et problématique</a:t>
            </a:r>
          </a:p>
        </p:txBody>
      </p:sp>
      <p:sp>
        <p:nvSpPr>
          <p:cNvPr id="7174" name="Rectangle 3"/>
          <p:cNvSpPr>
            <a:spLocks noGrp="1" noChangeArrowheads="1"/>
          </p:cNvSpPr>
          <p:nvPr>
            <p:ph type="body" idx="1"/>
          </p:nvPr>
        </p:nvSpPr>
        <p:spPr>
          <a:xfrm>
            <a:off x="684213" y="1341438"/>
            <a:ext cx="8135937" cy="4608512"/>
          </a:xfrm>
        </p:spPr>
        <p:txBody>
          <a:bodyPr/>
          <a:lstStyle/>
          <a:p>
            <a:pPr>
              <a:defRPr/>
            </a:pPr>
            <a:r>
              <a:rPr lang="fr-FR" sz="2400" dirty="0"/>
              <a:t>Je murie ce projet depuis 10 ans, quand j’ai eu moi-même des difficultés à trouver efficacement un thérapeute adapté. </a:t>
            </a:r>
            <a:endParaRPr lang="fr-FR" sz="2400" dirty="0" smtClean="0"/>
          </a:p>
          <a:p>
            <a:pPr marL="0" indent="0">
              <a:buNone/>
              <a:defRPr/>
            </a:pPr>
            <a:endParaRPr lang="fr-FR" sz="2400" dirty="0"/>
          </a:p>
          <a:p>
            <a:pPr>
              <a:defRPr/>
            </a:pPr>
            <a:r>
              <a:rPr lang="fr-FR" sz="2400" dirty="0"/>
              <a:t>J’étais face à une offre dispersée, avec une multitude de spécialistes, souvent injoignables. </a:t>
            </a:r>
            <a:endParaRPr lang="fr-FR" sz="2400" dirty="0" smtClean="0"/>
          </a:p>
          <a:p>
            <a:pPr>
              <a:defRPr/>
            </a:pPr>
            <a:endParaRPr lang="fr-FR" sz="2400" dirty="0"/>
          </a:p>
          <a:p>
            <a:pPr>
              <a:defRPr/>
            </a:pPr>
            <a:r>
              <a:rPr lang="fr-FR" sz="2400" dirty="0" smtClean="0"/>
              <a:t>Et </a:t>
            </a:r>
            <a:r>
              <a:rPr lang="fr-FR" sz="2400" dirty="0"/>
              <a:t>quand, j’ai voulu m’installer à mon tour, il a été très difficile de trouver un cabinet partagé, au bon endroit et au bon prix.</a:t>
            </a:r>
            <a:endParaRPr lang="fr-FR" altLang="fr-FR" sz="2400" dirty="0" smtClean="0"/>
          </a:p>
          <a:p>
            <a:pPr marL="0" indent="0" eaLnBrk="1" hangingPunct="1">
              <a:buSzTx/>
              <a:buFont typeface="Wingdings" panose="05000000000000000000" pitchFamily="2" charset="2"/>
              <a:buNone/>
              <a:defRPr/>
            </a:pPr>
            <a:endParaRPr lang="fr-FR" altLang="fr-FR" dirty="0" smtClean="0"/>
          </a:p>
        </p:txBody>
      </p:sp>
    </p:spTree>
    <p:extLst>
      <p:ext uri="{BB962C8B-B14F-4D97-AF65-F5344CB8AC3E}">
        <p14:creationId xmlns:p14="http://schemas.microsoft.com/office/powerpoint/2010/main" val="3827110164"/>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p:cNvSpPr>
            <a:spLocks noGrp="1"/>
          </p:cNvSpPr>
          <p:nvPr>
            <p:ph type="title"/>
          </p:nvPr>
        </p:nvSpPr>
        <p:spPr>
          <a:xfrm>
            <a:off x="437029" y="332656"/>
            <a:ext cx="8229600" cy="1146175"/>
          </a:xfrm>
        </p:spPr>
        <p:txBody>
          <a:bodyPr/>
          <a:lstStyle/>
          <a:p>
            <a:r>
              <a:rPr lang="fr-FR" altLang="fr-FR" sz="3600" b="1" dirty="0" smtClean="0"/>
              <a:t>La vision</a:t>
            </a:r>
          </a:p>
        </p:txBody>
      </p:sp>
      <p:sp>
        <p:nvSpPr>
          <p:cNvPr id="7171" name="Espace réservé du contenu 2"/>
          <p:cNvSpPr>
            <a:spLocks noGrp="1"/>
          </p:cNvSpPr>
          <p:nvPr>
            <p:ph idx="1"/>
          </p:nvPr>
        </p:nvSpPr>
        <p:spPr>
          <a:xfrm>
            <a:off x="395536" y="1268760"/>
            <a:ext cx="8229600" cy="4896544"/>
          </a:xfrm>
        </p:spPr>
        <p:txBody>
          <a:bodyPr/>
          <a:lstStyle/>
          <a:p>
            <a:pPr marL="0" indent="0">
              <a:buNone/>
            </a:pPr>
            <a:r>
              <a:rPr lang="fr-FR" altLang="fr-FR" sz="1600" dirty="0" smtClean="0"/>
              <a:t>Création d’un centre du </a:t>
            </a:r>
            <a:r>
              <a:rPr lang="fr-FR" altLang="fr-FR" sz="1600" dirty="0"/>
              <a:t>m</a:t>
            </a:r>
            <a:r>
              <a:rPr lang="fr-FR" altLang="fr-FR" sz="1600" dirty="0" smtClean="0"/>
              <a:t>ieux-être</a:t>
            </a:r>
            <a:r>
              <a:rPr lang="fr-FR" altLang="fr-FR" sz="1600" dirty="0" smtClean="0"/>
              <a:t>, </a:t>
            </a:r>
            <a:r>
              <a:rPr lang="fr-FR" altLang="fr-FR" sz="1600" dirty="0" smtClean="0"/>
              <a:t>parapsychologique, </a:t>
            </a:r>
            <a:r>
              <a:rPr lang="fr-FR" altLang="fr-FR" sz="1600" dirty="0" smtClean="0"/>
              <a:t>de sophrologie, de thérapies </a:t>
            </a:r>
            <a:r>
              <a:rPr lang="fr-FR" altLang="fr-FR" sz="1600" dirty="0" smtClean="0"/>
              <a:t>brèves</a:t>
            </a:r>
            <a:endParaRPr lang="fr-FR" altLang="fr-FR" sz="1600" dirty="0"/>
          </a:p>
          <a:p>
            <a:pPr marL="0" indent="0">
              <a:buNone/>
            </a:pPr>
            <a:r>
              <a:rPr lang="fr-FR" altLang="fr-FR" sz="1600" dirty="0" smtClean="0">
                <a:sym typeface="Wingdings" panose="05000000000000000000" pitchFamily="2" charset="2"/>
              </a:rPr>
              <a:t>P</a:t>
            </a:r>
            <a:r>
              <a:rPr lang="fr-FR" altLang="fr-FR" sz="1600" dirty="0" smtClean="0"/>
              <a:t>réserver </a:t>
            </a:r>
            <a:r>
              <a:rPr lang="fr-FR" altLang="fr-FR" sz="1600" dirty="0" smtClean="0"/>
              <a:t>sa santé, le maintien d'un certain équilibre et améliorer sa qualité de vie aussi bien à l'école, au travail, en famille que pour préparer sa retraite.  Ce </a:t>
            </a:r>
            <a:r>
              <a:rPr lang="fr-FR" altLang="fr-FR" sz="1600" dirty="0" smtClean="0"/>
              <a:t>centre </a:t>
            </a:r>
            <a:r>
              <a:rPr lang="fr-FR" altLang="fr-FR" sz="1600" dirty="0" smtClean="0"/>
              <a:t>a la particularité d’offrir une unité spécialisée enfants précoces et adultes surdoués en </a:t>
            </a:r>
            <a:r>
              <a:rPr lang="fr-FR" altLang="fr-FR" sz="1600" dirty="0" smtClean="0"/>
              <a:t>difficulté.</a:t>
            </a:r>
            <a:endParaRPr lang="fr-FR" altLang="fr-FR" sz="1600" dirty="0" smtClean="0"/>
          </a:p>
          <a:p>
            <a:r>
              <a:rPr lang="fr-FR" altLang="fr-FR" sz="1600" b="1" dirty="0" smtClean="0"/>
              <a:t>La vocation du centre est de développer :</a:t>
            </a:r>
          </a:p>
          <a:p>
            <a:pPr>
              <a:buFont typeface="+mj-lt"/>
              <a:buAutoNum type="arabicPeriod"/>
            </a:pPr>
            <a:r>
              <a:rPr lang="fr-FR" altLang="fr-FR" sz="1600" dirty="0" smtClean="0"/>
              <a:t>L</a:t>
            </a:r>
            <a:r>
              <a:rPr lang="fr-FR" altLang="fr-FR" sz="1600" u="sng" dirty="0" smtClean="0"/>
              <a:t>’activité </a:t>
            </a:r>
            <a:r>
              <a:rPr lang="fr-FR" altLang="fr-FR" sz="1600" u="sng" dirty="0" smtClean="0"/>
              <a:t>des thérapeutes</a:t>
            </a:r>
            <a:r>
              <a:rPr lang="fr-FR" altLang="fr-FR" sz="1600" dirty="0" smtClean="0"/>
              <a:t> en mettant à leur disposition des espaces équipés qu’ils pourront utiliser à temps plein et à temps partagé, en leur proposant des services pour développer leur activité notamment en leur proposant du portage salarial.</a:t>
            </a:r>
          </a:p>
          <a:p>
            <a:pPr>
              <a:buFont typeface="+mj-lt"/>
              <a:buAutoNum type="arabicPeriod"/>
            </a:pPr>
            <a:r>
              <a:rPr lang="fr-FR" altLang="fr-FR" sz="1600" u="sng" dirty="0" smtClean="0"/>
              <a:t>La </a:t>
            </a:r>
            <a:r>
              <a:rPr lang="fr-FR" altLang="fr-FR" sz="1600" u="sng" dirty="0" smtClean="0"/>
              <a:t>notoriété de pratiques </a:t>
            </a:r>
            <a:r>
              <a:rPr lang="fr-FR" altLang="fr-FR" sz="1600" dirty="0" smtClean="0"/>
              <a:t>de thérapie alternatives efficaces auprès des particuliers, des collaborateurs d’entreprises, aidants familiaux et autres professionnels de santé dans les domaines suivant : gestion du stress, chocs émotionnels, dépression, avec une unité spécialisée dans le diagnostic et l’accompagnement des enfants précoces et des adultes surdoués.</a:t>
            </a:r>
          </a:p>
          <a:p>
            <a:pPr>
              <a:buFont typeface="+mj-lt"/>
              <a:buAutoNum type="arabicPeriod"/>
            </a:pPr>
            <a:r>
              <a:rPr lang="fr-FR" altLang="fr-FR" sz="1600" u="sng" dirty="0" smtClean="0"/>
              <a:t>L’accès </a:t>
            </a:r>
            <a:r>
              <a:rPr lang="fr-FR" altLang="fr-FR" sz="1600" u="sng" dirty="0" smtClean="0"/>
              <a:t>aux soins </a:t>
            </a:r>
            <a:r>
              <a:rPr lang="fr-FR" altLang="fr-FR" sz="1600" dirty="0" smtClean="0"/>
              <a:t>: thérapies individuelles ou/et collectives en cabinet ou à distance avec prise en charge téléphonique (plateforme téléphonique, et accompagnement à distance via internet) + web conférences.</a:t>
            </a:r>
          </a:p>
        </p:txBody>
      </p:sp>
      <p:sp>
        <p:nvSpPr>
          <p:cNvPr id="7172"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33A7F87A-3EB4-48E1-8415-6F41A710FBAA}" type="slidenum">
              <a:rPr lang="fr-FR" altLang="fr-FR" sz="1400"/>
              <a:pPr eaLnBrk="1" hangingPunct="1">
                <a:spcBef>
                  <a:spcPct val="0"/>
                </a:spcBef>
                <a:buClrTx/>
                <a:buSzTx/>
                <a:buFontTx/>
                <a:buNone/>
              </a:pPr>
              <a:t>6</a:t>
            </a:fld>
            <a:endParaRPr lang="fr-FR" altLang="fr-FR" sz="1400"/>
          </a:p>
        </p:txBody>
      </p:sp>
    </p:spTree>
    <p:extLst>
      <p:ext uri="{BB962C8B-B14F-4D97-AF65-F5344CB8AC3E}">
        <p14:creationId xmlns:p14="http://schemas.microsoft.com/office/powerpoint/2010/main" val="187497275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2970213" y="2124075"/>
            <a:ext cx="6024562" cy="1616075"/>
          </a:xfrm>
          <a:noFill/>
          <a:ln/>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a:spAutoFit/>
          </a:bodyPr>
          <a:lstStyle/>
          <a:p>
            <a:r>
              <a:rPr lang="fr-FR" dirty="0"/>
              <a:t>Spécificités du Centre</a:t>
            </a:r>
            <a:endParaRPr lang="fr-FR" dirty="0"/>
          </a:p>
        </p:txBody>
      </p:sp>
      <p:sp>
        <p:nvSpPr>
          <p:cNvPr id="35845" name="Rectangle 5"/>
          <p:cNvSpPr>
            <a:spLocks noChangeArrowheads="1"/>
          </p:cNvSpPr>
          <p:nvPr/>
        </p:nvSpPr>
        <p:spPr bwMode="auto">
          <a:xfrm>
            <a:off x="3048000" y="1066800"/>
            <a:ext cx="396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sz="2800" b="1" dirty="0" err="1" smtClean="0">
                <a:solidFill>
                  <a:schemeClr val="accent2"/>
                </a:solidFill>
              </a:rPr>
              <a:t>SophroKhépri</a:t>
            </a:r>
            <a:endParaRPr lang="fr-FR" sz="2800" b="1" dirty="0">
              <a:solidFill>
                <a:schemeClr val="accent2"/>
              </a:solidFill>
            </a:endParaRPr>
          </a:p>
        </p:txBody>
      </p:sp>
    </p:spTree>
    <p:extLst>
      <p:ext uri="{BB962C8B-B14F-4D97-AF65-F5344CB8AC3E}">
        <p14:creationId xmlns:p14="http://schemas.microsoft.com/office/powerpoint/2010/main" val="2255913013"/>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457200" y="44624"/>
            <a:ext cx="8229600" cy="1371600"/>
          </a:xfrm>
        </p:spPr>
        <p:txBody>
          <a:bodyPr/>
          <a:lstStyle/>
          <a:p>
            <a:r>
              <a:rPr lang="fr-FR" altLang="fr-FR" sz="3600" b="1" dirty="0"/>
              <a:t>Spécificités du Centre</a:t>
            </a:r>
          </a:p>
        </p:txBody>
      </p:sp>
      <p:sp>
        <p:nvSpPr>
          <p:cNvPr id="12291" name="Espace réservé du contenu 2"/>
          <p:cNvSpPr>
            <a:spLocks noGrp="1"/>
          </p:cNvSpPr>
          <p:nvPr>
            <p:ph idx="1"/>
          </p:nvPr>
        </p:nvSpPr>
        <p:spPr>
          <a:xfrm>
            <a:off x="323528" y="1268759"/>
            <a:ext cx="8229600" cy="4976465"/>
          </a:xfrm>
        </p:spPr>
        <p:txBody>
          <a:bodyPr/>
          <a:lstStyle/>
          <a:p>
            <a:pPr marL="0" lvl="1" indent="0" eaLnBrk="1" hangingPunct="1">
              <a:lnSpc>
                <a:spcPct val="90000"/>
              </a:lnSpc>
              <a:buClr>
                <a:schemeClr val="folHlink"/>
              </a:buClr>
              <a:buSzTx/>
              <a:buNone/>
              <a:defRPr/>
            </a:pPr>
            <a:r>
              <a:rPr lang="fr-FR" altLang="fr-FR" sz="1600" b="1" dirty="0" smtClean="0"/>
              <a:t>Positionnement </a:t>
            </a:r>
            <a:endParaRPr lang="fr-FR" sz="1600" b="1" dirty="0"/>
          </a:p>
          <a:p>
            <a:pPr marL="0" lvl="1" indent="0" eaLnBrk="1" hangingPunct="1">
              <a:lnSpc>
                <a:spcPct val="90000"/>
              </a:lnSpc>
              <a:buClr>
                <a:schemeClr val="folHlink"/>
              </a:buClr>
              <a:buSzTx/>
              <a:buNone/>
              <a:defRPr/>
            </a:pPr>
            <a:r>
              <a:rPr lang="fr-FR" sz="1600" dirty="0" smtClean="0"/>
              <a:t>Professionnel </a:t>
            </a:r>
            <a:r>
              <a:rPr lang="fr-FR" sz="1600" dirty="0"/>
              <a:t>du mieux-être, "tenu" par un diplôme de sophrologue reconnu RNCP* Niveau II (Répertoire national des certifications professionnelles). </a:t>
            </a:r>
            <a:r>
              <a:rPr lang="fr-FR" sz="1600" dirty="0"/>
              <a:t>La sophrologie a été créée en 1960 par le Dr Alfonso </a:t>
            </a:r>
            <a:r>
              <a:rPr lang="fr-FR" sz="1600" dirty="0" err="1"/>
              <a:t>Caycedo</a:t>
            </a:r>
            <a:r>
              <a:rPr lang="fr-FR" sz="1600" dirty="0"/>
              <a:t>, </a:t>
            </a:r>
            <a:r>
              <a:rPr lang="fr-FR" sz="1600" dirty="0" smtClean="0"/>
              <a:t>neuropsychiatre.</a:t>
            </a:r>
          </a:p>
          <a:p>
            <a:pPr marL="0" lvl="1" indent="0" eaLnBrk="1" hangingPunct="1">
              <a:lnSpc>
                <a:spcPct val="90000"/>
              </a:lnSpc>
              <a:buClr>
                <a:schemeClr val="folHlink"/>
              </a:buClr>
              <a:buSzTx/>
              <a:buNone/>
              <a:defRPr/>
            </a:pPr>
            <a:r>
              <a:rPr lang="fr-FR" sz="1600" dirty="0" smtClean="0"/>
              <a:t>Choix </a:t>
            </a:r>
            <a:r>
              <a:rPr lang="fr-FR" sz="1600" dirty="0"/>
              <a:t>de soins traitants de plus en plus remboursés par les mutuelles, sur le segment du paramédical, comme la sophrologie, ou </a:t>
            </a:r>
            <a:r>
              <a:rPr lang="fr-FR" sz="1600" dirty="0" smtClean="0"/>
              <a:t>l'ostéopathie,</a:t>
            </a:r>
          </a:p>
          <a:p>
            <a:pPr marL="0" lvl="1" indent="0" eaLnBrk="1" hangingPunct="1">
              <a:lnSpc>
                <a:spcPct val="90000"/>
              </a:lnSpc>
              <a:buClr>
                <a:schemeClr val="folHlink"/>
              </a:buClr>
              <a:buSzTx/>
              <a:buNone/>
              <a:defRPr/>
            </a:pPr>
            <a:r>
              <a:rPr lang="fr-FR" sz="1600" dirty="0" smtClean="0"/>
              <a:t>Faire </a:t>
            </a:r>
            <a:r>
              <a:rPr lang="fr-FR" sz="1600" dirty="0"/>
              <a:t>connaître des techniques efficaces </a:t>
            </a:r>
            <a:r>
              <a:rPr lang="fr-FR" sz="1600" dirty="0" smtClean="0"/>
              <a:t>visant </a:t>
            </a:r>
            <a:r>
              <a:rPr lang="fr-FR" sz="1600" dirty="0"/>
              <a:t>à soulager des maux tant physiques que </a:t>
            </a:r>
            <a:r>
              <a:rPr lang="fr-FR" sz="1600" dirty="0" smtClean="0"/>
              <a:t>psychiques.</a:t>
            </a:r>
          </a:p>
          <a:p>
            <a:pPr marL="381000" lvl="1" indent="-381000" eaLnBrk="1" hangingPunct="1">
              <a:lnSpc>
                <a:spcPct val="90000"/>
              </a:lnSpc>
              <a:buClr>
                <a:schemeClr val="folHlink"/>
              </a:buClr>
              <a:buSzTx/>
              <a:buFont typeface="Wingdings" panose="05000000000000000000" pitchFamily="2" charset="2"/>
              <a:buAutoNum type="arabicPeriod"/>
              <a:defRPr/>
            </a:pPr>
            <a:endParaRPr lang="fr-FR" sz="1600" dirty="0" smtClean="0"/>
          </a:p>
          <a:p>
            <a:pPr marL="0" lvl="1" indent="0" eaLnBrk="1" hangingPunct="1">
              <a:lnSpc>
                <a:spcPct val="90000"/>
              </a:lnSpc>
              <a:buClr>
                <a:schemeClr val="folHlink"/>
              </a:buClr>
              <a:buSzTx/>
              <a:buNone/>
              <a:defRPr/>
            </a:pPr>
            <a:r>
              <a:rPr lang="fr-FR" altLang="fr-FR" sz="1600" b="1" dirty="0" smtClean="0"/>
              <a:t>Types </a:t>
            </a:r>
            <a:r>
              <a:rPr lang="fr-FR" altLang="fr-FR" sz="1600" b="1" dirty="0" smtClean="0"/>
              <a:t>d’accompagnement</a:t>
            </a:r>
          </a:p>
          <a:p>
            <a:pPr>
              <a:defRPr/>
            </a:pPr>
            <a:r>
              <a:rPr lang="fr-FR" altLang="fr-FR" sz="1600" dirty="0" smtClean="0"/>
              <a:t>Accompagnement des enfants précoces en difficulté scolaires, TDA-H avec diagnostic préalable, et adultes surdoués,</a:t>
            </a:r>
          </a:p>
          <a:p>
            <a:pPr>
              <a:defRPr/>
            </a:pPr>
            <a:r>
              <a:rPr lang="fr-FR" altLang="fr-FR" sz="1600" dirty="0" smtClean="0"/>
              <a:t>Haptonomie et accompagnement des mamans pendant les 3 mois après la naissance de leur bébé,</a:t>
            </a:r>
          </a:p>
          <a:p>
            <a:pPr>
              <a:defRPr/>
            </a:pPr>
            <a:r>
              <a:rPr lang="fr-FR" altLang="fr-FR" sz="1600" dirty="0" smtClean="0"/>
              <a:t>Sortie de </a:t>
            </a:r>
            <a:r>
              <a:rPr lang="fr-FR" altLang="fr-FR" sz="1600" dirty="0" err="1" smtClean="0"/>
              <a:t>burn</a:t>
            </a:r>
            <a:r>
              <a:rPr lang="fr-FR" altLang="fr-FR" sz="1600" dirty="0" smtClean="0"/>
              <a:t> out,</a:t>
            </a:r>
          </a:p>
          <a:p>
            <a:pPr>
              <a:defRPr/>
            </a:pPr>
            <a:r>
              <a:rPr lang="fr-FR" altLang="fr-FR" sz="1600" dirty="0" smtClean="0"/>
              <a:t>Souffrance et stress post-traumatique,</a:t>
            </a:r>
          </a:p>
          <a:p>
            <a:pPr>
              <a:defRPr/>
            </a:pPr>
            <a:r>
              <a:rPr lang="fr-FR" altLang="fr-FR" sz="1600" dirty="0" smtClean="0"/>
              <a:t>Cohérence cardiaque,</a:t>
            </a:r>
          </a:p>
          <a:p>
            <a:pPr>
              <a:defRPr/>
            </a:pPr>
            <a:r>
              <a:rPr lang="fr-FR" altLang="fr-FR" sz="1600" dirty="0" smtClean="0"/>
              <a:t>Soutien psychologique pour des traitements liés à des pathologies longues.</a:t>
            </a:r>
          </a:p>
          <a:p>
            <a:pPr>
              <a:defRPr/>
            </a:pPr>
            <a:endParaRPr lang="fr-FR" altLang="fr-FR" sz="1600" dirty="0" smtClean="0"/>
          </a:p>
        </p:txBody>
      </p:sp>
      <p:sp>
        <p:nvSpPr>
          <p:cNvPr id="8196" name="Espace réservé du pied de page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2010</a:t>
            </a:r>
          </a:p>
        </p:txBody>
      </p:sp>
      <p:sp>
        <p:nvSpPr>
          <p:cNvPr id="8197"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EE326AA4-5F86-4B66-AFE6-5E684581B314}" type="slidenum">
              <a:rPr lang="fr-FR" altLang="fr-FR" sz="1400"/>
              <a:pPr eaLnBrk="1" hangingPunct="1">
                <a:spcBef>
                  <a:spcPct val="0"/>
                </a:spcBef>
                <a:buClrTx/>
                <a:buSzTx/>
                <a:buFontTx/>
                <a:buNone/>
              </a:pPr>
              <a:t>8</a:t>
            </a:fld>
            <a:endParaRPr lang="fr-FR" altLang="fr-FR" sz="1400"/>
          </a:p>
        </p:txBody>
      </p:sp>
    </p:spTree>
    <p:extLst>
      <p:ext uri="{BB962C8B-B14F-4D97-AF65-F5344CB8AC3E}">
        <p14:creationId xmlns:p14="http://schemas.microsoft.com/office/powerpoint/2010/main" val="2986068993"/>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a date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endParaRPr lang="fr-FR" altLang="fr-FR" sz="1400" smtClean="0"/>
          </a:p>
        </p:txBody>
      </p:sp>
      <p:sp>
        <p:nvSpPr>
          <p:cNvPr id="9219" name="Espace réservé du pied de page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endParaRPr lang="fr-FR" altLang="fr-FR" sz="1400" smtClean="0"/>
          </a:p>
        </p:txBody>
      </p:sp>
      <p:sp>
        <p:nvSpPr>
          <p:cNvPr id="9220" name="Rectangle 4"/>
          <p:cNvSpPr>
            <a:spLocks noGrp="1" noChangeArrowheads="1"/>
          </p:cNvSpPr>
          <p:nvPr>
            <p:ph type="title"/>
          </p:nvPr>
        </p:nvSpPr>
        <p:spPr>
          <a:xfrm>
            <a:off x="457200" y="188640"/>
            <a:ext cx="8229600" cy="1371600"/>
          </a:xfrm>
        </p:spPr>
        <p:txBody>
          <a:bodyPr/>
          <a:lstStyle/>
          <a:p>
            <a:r>
              <a:rPr lang="fr-FR" altLang="fr-FR" sz="3600" b="1" dirty="0"/>
              <a:t>Champs d'application général</a:t>
            </a:r>
          </a:p>
        </p:txBody>
      </p:sp>
      <p:pic>
        <p:nvPicPr>
          <p:cNvPr id="9221" name="Picture 5" descr="C:\Users\evelyne\Documents\KHEPRI Developpement\Installation 2013\Cabinet paramédical Khepri\Presentation investisseurs\Champs d'applica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050" y="1208088"/>
            <a:ext cx="5076825" cy="50292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5615002"/>
      </p:ext>
    </p:extLst>
  </p:cSld>
  <p:clrMapOvr>
    <a:masterClrMapping/>
  </p:clrMapOvr>
  <p:transition spd="med"/>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EFINEDINNAVIGATOR" val="False"/>
  <p:tag name="BRANCHTO" val="0"/>
</p:tagLst>
</file>

<file path=ppt/theme/theme1.xml><?xml version="1.0" encoding="utf-8"?>
<a:theme xmlns:a="http://schemas.openxmlformats.org/drawingml/2006/main" name="frproposal">
  <a:themeElements>
    <a:clrScheme name="frproposa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frpropos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frproposa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frproposa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frproposa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frproposa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frproposa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frproposa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frproposa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frproposa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frproposa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frproposa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frproposa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frproposa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B10E7608-AD23-4176-BC16-327A967B3E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Présentation d'un projet</Template>
  <TotalTime>78</TotalTime>
  <Words>2383</Words>
  <Application>Microsoft Office PowerPoint</Application>
  <PresentationFormat>Affichage à l'écran (4:3)</PresentationFormat>
  <Paragraphs>948</Paragraphs>
  <Slides>45</Slides>
  <Notes>17</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45</vt:i4>
      </vt:variant>
    </vt:vector>
  </HeadingPairs>
  <TitlesOfParts>
    <vt:vector size="52" baseType="lpstr">
      <vt:lpstr>Arial</vt:lpstr>
      <vt:lpstr>Arial Black</vt:lpstr>
      <vt:lpstr>Calibri</vt:lpstr>
      <vt:lpstr>Tahoma</vt:lpstr>
      <vt:lpstr>Times New Roman</vt:lpstr>
      <vt:lpstr>Wingdings</vt:lpstr>
      <vt:lpstr>frproposal</vt:lpstr>
      <vt:lpstr>Présentation du Nom du projet </vt:lpstr>
      <vt:lpstr>Centre SophroKhepri Centre du Mieux-être Sophrologie et Thérapies alternatives </vt:lpstr>
      <vt:lpstr>Sommaire</vt:lpstr>
      <vt:lpstr>1. synthèse carrière de la Dirigeante</vt:lpstr>
      <vt:lpstr>2. Constat et problématique</vt:lpstr>
      <vt:lpstr>La vision</vt:lpstr>
      <vt:lpstr>Spécificités du Centre</vt:lpstr>
      <vt:lpstr>Spécificités du Centre</vt:lpstr>
      <vt:lpstr>Champs d'application général</vt:lpstr>
      <vt:lpstr>Concept et stratégie</vt:lpstr>
      <vt:lpstr>Concept et stratégie</vt:lpstr>
      <vt:lpstr>Qui sont nos clients ?</vt:lpstr>
      <vt:lpstr>Que cherchent les patients?</vt:lpstr>
      <vt:lpstr>Que cherchent les professionnels ?</vt:lpstr>
      <vt:lpstr>L'offre de services B2B</vt:lpstr>
      <vt:lpstr>Comment atteindre nos clients</vt:lpstr>
      <vt:lpstr>Concurrence indirecte</vt:lpstr>
      <vt:lpstr>Situation des locaux</vt:lpstr>
      <vt:lpstr>Agencement </vt:lpstr>
      <vt:lpstr>Avancement du projet </vt:lpstr>
      <vt:lpstr>Levée Crowd Funding</vt:lpstr>
      <vt:lpstr>Business Plan</vt:lpstr>
      <vt:lpstr>Contruction du CA - Ventes</vt:lpstr>
      <vt:lpstr>Comptes d’exploitation</vt:lpstr>
      <vt:lpstr>Plan de financement</vt:lpstr>
      <vt:lpstr>Bilans</vt:lpstr>
      <vt:lpstr>BFR</vt:lpstr>
      <vt:lpstr>ANNEXES</vt:lpstr>
      <vt:lpstr>Parcours de la Dirigeante</vt:lpstr>
      <vt:lpstr>Résumé de carrière</vt:lpstr>
      <vt:lpstr>Formation</vt:lpstr>
      <vt:lpstr>Merci de votre attention.</vt:lpstr>
      <vt:lpstr>Introduction</vt:lpstr>
      <vt:lpstr>Résumé du projet</vt:lpstr>
      <vt:lpstr>Besoins/problèmes</vt:lpstr>
      <vt:lpstr>Buts/objectifs</vt:lpstr>
      <vt:lpstr>Avantages principaux</vt:lpstr>
      <vt:lpstr>Procédures</vt:lpstr>
      <vt:lpstr>Calendrier</vt:lpstr>
      <vt:lpstr>Budget</vt:lpstr>
      <vt:lpstr>Ressources principales</vt:lpstr>
      <vt:lpstr>Évaluation</vt:lpstr>
      <vt:lpstr>Aval</vt:lpstr>
      <vt:lpstr>Étapes suivantes</vt:lpstr>
      <vt:lpstr>Des questions ?</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du Nom du projet</dc:title>
  <dc:subject/>
  <dc:creator>Graziella Zonnekynd</dc:creator>
  <cp:keywords/>
  <dc:description/>
  <cp:lastModifiedBy>Graziella Zonnekynd</cp:lastModifiedBy>
  <cp:revision>12</cp:revision>
  <dcterms:created xsi:type="dcterms:W3CDTF">2015-02-15T15:45:30Z</dcterms:created>
  <dcterms:modified xsi:type="dcterms:W3CDTF">2015-03-01T18:52:33Z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TC060891601036</vt:lpwstr>
  </property>
</Properties>
</file>